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1"/>
  </p:notesMasterIdLst>
  <p:handoutMasterIdLst>
    <p:handoutMasterId r:id="rId82"/>
  </p:handoutMasterIdLst>
  <p:sldIdLst>
    <p:sldId id="256" r:id="rId2"/>
    <p:sldId id="257" r:id="rId3"/>
    <p:sldId id="330" r:id="rId4"/>
    <p:sldId id="306" r:id="rId5"/>
    <p:sldId id="318" r:id="rId6"/>
    <p:sldId id="258" r:id="rId7"/>
    <p:sldId id="259" r:id="rId8"/>
    <p:sldId id="413" r:id="rId9"/>
    <p:sldId id="260" r:id="rId10"/>
    <p:sldId id="326" r:id="rId11"/>
    <p:sldId id="354" r:id="rId12"/>
    <p:sldId id="355" r:id="rId13"/>
    <p:sldId id="357" r:id="rId14"/>
    <p:sldId id="262" r:id="rId15"/>
    <p:sldId id="424" r:id="rId16"/>
    <p:sldId id="263" r:id="rId17"/>
    <p:sldId id="329" r:id="rId18"/>
    <p:sldId id="307" r:id="rId19"/>
    <p:sldId id="414" r:id="rId20"/>
    <p:sldId id="415" r:id="rId21"/>
    <p:sldId id="416" r:id="rId22"/>
    <p:sldId id="427" r:id="rId23"/>
    <p:sldId id="276" r:id="rId24"/>
    <p:sldId id="353" r:id="rId25"/>
    <p:sldId id="421" r:id="rId26"/>
    <p:sldId id="428" r:id="rId27"/>
    <p:sldId id="269" r:id="rId28"/>
    <p:sldId id="270" r:id="rId29"/>
    <p:sldId id="272" r:id="rId30"/>
    <p:sldId id="429" r:id="rId31"/>
    <p:sldId id="321" r:id="rId32"/>
    <p:sldId id="426" r:id="rId33"/>
    <p:sldId id="430" r:id="rId34"/>
    <p:sldId id="350" r:id="rId35"/>
    <p:sldId id="431" r:id="rId36"/>
    <p:sldId id="274" r:id="rId37"/>
    <p:sldId id="425" r:id="rId38"/>
    <p:sldId id="432" r:id="rId39"/>
    <p:sldId id="271" r:id="rId40"/>
    <p:sldId id="278" r:id="rId41"/>
    <p:sldId id="422" r:id="rId42"/>
    <p:sldId id="316" r:id="rId43"/>
    <p:sldId id="335" r:id="rId44"/>
    <p:sldId id="308" r:id="rId45"/>
    <p:sldId id="280" r:id="rId46"/>
    <p:sldId id="281" r:id="rId47"/>
    <p:sldId id="288" r:id="rId48"/>
    <p:sldId id="282" r:id="rId49"/>
    <p:sldId id="433" r:id="rId50"/>
    <p:sldId id="289" r:id="rId51"/>
    <p:sldId id="311" r:id="rId52"/>
    <p:sldId id="283" r:id="rId53"/>
    <p:sldId id="337" r:id="rId54"/>
    <p:sldId id="309" r:id="rId55"/>
    <p:sldId id="290" r:id="rId56"/>
    <p:sldId id="291" r:id="rId57"/>
    <p:sldId id="292" r:id="rId58"/>
    <p:sldId id="302" r:id="rId59"/>
    <p:sldId id="293" r:id="rId60"/>
    <p:sldId id="294" r:id="rId61"/>
    <p:sldId id="295" r:id="rId62"/>
    <p:sldId id="296" r:id="rId63"/>
    <p:sldId id="297" r:id="rId64"/>
    <p:sldId id="298" r:id="rId65"/>
    <p:sldId id="299" r:id="rId66"/>
    <p:sldId id="301" r:id="rId67"/>
    <p:sldId id="300" r:id="rId68"/>
    <p:sldId id="314" r:id="rId69"/>
    <p:sldId id="315" r:id="rId70"/>
    <p:sldId id="338" r:id="rId71"/>
    <p:sldId id="310" r:id="rId72"/>
    <p:sldId id="434" r:id="rId73"/>
    <p:sldId id="303" r:id="rId74"/>
    <p:sldId id="313" r:id="rId75"/>
    <p:sldId id="339" r:id="rId76"/>
    <p:sldId id="305" r:id="rId77"/>
    <p:sldId id="423" r:id="rId78"/>
    <p:sldId id="304" r:id="rId79"/>
    <p:sldId id="317" r:id="rId80"/>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257"/>
            <p14:sldId id="330"/>
          </p14:sldIdLst>
        </p14:section>
        <p14:section name="Introduction" id="{39C5DE3E-1E39-1247-9909-C9CA8CD86DDC}">
          <p14:sldIdLst>
            <p14:sldId id="306"/>
            <p14:sldId id="318"/>
            <p14:sldId id="258"/>
            <p14:sldId id="259"/>
            <p14:sldId id="413"/>
            <p14:sldId id="260"/>
            <p14:sldId id="326"/>
            <p14:sldId id="354"/>
            <p14:sldId id="355"/>
            <p14:sldId id="357"/>
            <p14:sldId id="262"/>
            <p14:sldId id="424"/>
            <p14:sldId id="263"/>
            <p14:sldId id="329"/>
          </p14:sldIdLst>
        </p14:section>
        <p14:section name="Course Policies" id="{18700722-5B52-0942-88B8-24B176BEAC3F}">
          <p14:sldIdLst>
            <p14:sldId id="307"/>
            <p14:sldId id="414"/>
            <p14:sldId id="415"/>
            <p14:sldId id="416"/>
            <p14:sldId id="427"/>
            <p14:sldId id="276"/>
            <p14:sldId id="353"/>
            <p14:sldId id="421"/>
            <p14:sldId id="428"/>
            <p14:sldId id="269"/>
            <p14:sldId id="270"/>
            <p14:sldId id="272"/>
            <p14:sldId id="429"/>
            <p14:sldId id="321"/>
            <p14:sldId id="426"/>
            <p14:sldId id="430"/>
            <p14:sldId id="350"/>
            <p14:sldId id="431"/>
            <p14:sldId id="274"/>
            <p14:sldId id="425"/>
            <p14:sldId id="432"/>
            <p14:sldId id="271"/>
            <p14:sldId id="278"/>
            <p14:sldId id="422"/>
            <p14:sldId id="316"/>
            <p14:sldId id="335"/>
          </p14:sldIdLst>
        </p14:section>
        <p14:section name="Unix/Command Line" id="{125659AB-9756-CD48-8640-41C9E45E1EF9}">
          <p14:sldIdLst>
            <p14:sldId id="308"/>
            <p14:sldId id="280"/>
            <p14:sldId id="281"/>
            <p14:sldId id="288"/>
            <p14:sldId id="282"/>
            <p14:sldId id="433"/>
            <p14:sldId id="289"/>
            <p14:sldId id="311"/>
            <p14:sldId id="283"/>
            <p14:sldId id="337"/>
          </p14:sldIdLst>
        </p14:section>
        <p14:section name="C" id="{BCF74FFF-8295-9940-82CD-FFAE48C42CCA}">
          <p14:sldIdLst>
            <p14:sldId id="309"/>
            <p14:sldId id="290"/>
            <p14:sldId id="291"/>
            <p14:sldId id="292"/>
            <p14:sldId id="302"/>
            <p14:sldId id="293"/>
            <p14:sldId id="294"/>
            <p14:sldId id="295"/>
            <p14:sldId id="296"/>
            <p14:sldId id="297"/>
            <p14:sldId id="298"/>
            <p14:sldId id="299"/>
            <p14:sldId id="301"/>
            <p14:sldId id="300"/>
            <p14:sldId id="314"/>
            <p14:sldId id="315"/>
            <p14:sldId id="338"/>
            <p14:sldId id="310"/>
            <p14:sldId id="434"/>
            <p14:sldId id="303"/>
            <p14:sldId id="313"/>
            <p14:sldId id="339"/>
          </p14:sldIdLst>
        </p14:section>
        <p14:section name="Closing" id="{7D1D26ED-FE5A-6E48-95FA-E15597726F49}">
          <p14:sldIdLst>
            <p14:sldId id="305"/>
            <p14:sldId id="423"/>
            <p14:sldId id="304"/>
            <p14:sldId id="31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DDDDDD"/>
    <a:srgbClr val="F8F8F8"/>
    <a:srgbClr val="FF9999"/>
    <a:srgbClr val="8C1515"/>
    <a:srgbClr val="FFFFC0"/>
    <a:srgbClr val="FFFF80"/>
    <a:srgbClr val="CCCC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51" autoAdjust="0"/>
    <p:restoredTop sz="82445" autoAdjust="0"/>
  </p:normalViewPr>
  <p:slideViewPr>
    <p:cSldViewPr>
      <p:cViewPr varScale="1">
        <p:scale>
          <a:sx n="90" d="100"/>
          <a:sy n="90" d="100"/>
        </p:scale>
        <p:origin x="1640" y="18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186462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919775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1251662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list everything, just pick a few</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986894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240736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89086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3033624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37621907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there for quick tour</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1959635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mn-ea"/>
                <a:cs typeface="+mn-cs"/>
              </a:rPr>
              <a:t>t’s also good to give a reminder to the students that the PDF shouldn’t be distributed/reuploaded anywhere beyond their personal computers. </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1993742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16560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455692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3204756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41983652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AUTOMATED functionality grading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243128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Mostly ok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3784665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32571929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2994137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2265872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407160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39904528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Environment for all to do best work</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3457636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38112931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4214131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39540528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Remote access is easy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20655949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21321124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documented in next slide!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142464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1289737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questions!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22025283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 is C+1!</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20039075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Manipulations that are easy in C, harder elsewhere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58</a:t>
            </a:fld>
            <a:endParaRPr lang="en-US" altLang="x-none"/>
          </a:p>
        </p:txBody>
      </p:sp>
    </p:spTree>
    <p:extLst>
      <p:ext uri="{BB962C8B-B14F-4D97-AF65-F5344CB8AC3E}">
        <p14:creationId xmlns:p14="http://schemas.microsoft.com/office/powerpoint/2010/main" val="11291509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62</a:t>
            </a:fld>
            <a:endParaRPr lang="en-US" altLang="x-none"/>
          </a:p>
        </p:txBody>
      </p:sp>
    </p:spTree>
    <p:extLst>
      <p:ext uri="{BB962C8B-B14F-4D97-AF65-F5344CB8AC3E}">
        <p14:creationId xmlns:p14="http://schemas.microsoft.com/office/powerpoint/2010/main" val="15344871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provided to the program when it is run on command line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64</a:t>
            </a:fld>
            <a:endParaRPr lang="en-US" altLang="x-none"/>
          </a:p>
        </p:txBody>
      </p:sp>
    </p:spTree>
    <p:extLst>
      <p:ext uri="{BB962C8B-B14F-4D97-AF65-F5344CB8AC3E}">
        <p14:creationId xmlns:p14="http://schemas.microsoft.com/office/powerpoint/2010/main" val="31982408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
            </a:r>
          </a:p>
          <a:p>
            <a:r>
              <a:rPr lang="en-US" dirty="0" err="1"/>
              <a:t>stdio</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65</a:t>
            </a:fld>
            <a:endParaRPr lang="en-US" altLang="x-none"/>
          </a:p>
        </p:txBody>
      </p:sp>
    </p:spTree>
    <p:extLst>
      <p:ext uri="{BB962C8B-B14F-4D97-AF65-F5344CB8AC3E}">
        <p14:creationId xmlns:p14="http://schemas.microsoft.com/office/powerpoint/2010/main" val="42493399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TODO: motivate more by showing multiline print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66</a:t>
            </a:fld>
            <a:endParaRPr lang="en-US" altLang="x-none"/>
          </a:p>
        </p:txBody>
      </p:sp>
    </p:spTree>
    <p:extLst>
      <p:ext uri="{BB962C8B-B14F-4D97-AF65-F5344CB8AC3E}">
        <p14:creationId xmlns:p14="http://schemas.microsoft.com/office/powerpoint/2010/main" val="22849221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73</a:t>
            </a:fld>
            <a:endParaRPr lang="en-US" altLang="x-none"/>
          </a:p>
        </p:txBody>
      </p:sp>
    </p:spTree>
    <p:extLst>
      <p:ext uri="{BB962C8B-B14F-4D97-AF65-F5344CB8AC3E}">
        <p14:creationId xmlns:p14="http://schemas.microsoft.com/office/powerpoint/2010/main" val="30946507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76</a:t>
            </a:fld>
            <a:endParaRPr lang="en-US" altLang="x-none"/>
          </a:p>
        </p:txBody>
      </p:sp>
    </p:spTree>
    <p:extLst>
      <p:ext uri="{BB962C8B-B14F-4D97-AF65-F5344CB8AC3E}">
        <p14:creationId xmlns:p14="http://schemas.microsoft.com/office/powerpoint/2010/main" val="1126790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Jerry Cain, Lisa Yan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eb.stanford.edu/class/archive/cs/cs107/cs107.1212/handouts/1-General-Information.pd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web.stanford.edu/class/archive/cs/cs107/cs107.1216/collaboration.html" TargetMode="External"/><Relationship Id="rId4" Type="http://schemas.openxmlformats.org/officeDocument/2006/relationships/hyperlink" Target="http://web.stanford.edu/class/archive/cs/cs107/cs107.1216/syllabus.html"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dstem.org/us/courses/5239/discussion/336073" TargetMode="External"/><Relationship Id="rId2" Type="http://schemas.openxmlformats.org/officeDocument/2006/relationships/hyperlink" Target="https://edstem.org/us/join/KejgJ4"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3.xml"/><Relationship Id="rId7"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mailto:troccoli@Stanford.edu" TargetMode="Externa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cs107.stanford.edu/"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cs107.stanford.edu/syllabus.html"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cs107.stanford.edu/syllabus.html"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cs107.stanford.edu/syllabus.html" TargetMode="Externa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mailto:cs107@cs.stanford.edu"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honorcode.stanford.edu/"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web.stanford.edu/class/cs107/collaboration"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5.tif"/><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hyperlink" Target="http://cs107.stanford.edu/resources/getting-started.html"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cs107.stanford.edu/resources/getting-started.html" TargetMode="Externa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tiobe.com/tiobe-index/"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5.tif"/><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hyperlink" Target="http://cs107.stanford.edu/resources/getting-started.html"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http://cs107.stanford.edu/resources/getting-started.html" TargetMode="Externa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s://arstechnica.com/uncategorized/2004/12/4490-2/" TargetMode="External"/><Relationship Id="rId2" Type="http://schemas.openxmlformats.org/officeDocument/2006/relationships/hyperlink" Target="https://www.engadget.com/2015/05/01/boeing-787-dreamliner-software-bug/" TargetMode="External"/><Relationship Id="rId1" Type="http://schemas.openxmlformats.org/officeDocument/2006/relationships/slideLayout" Target="../slideLayouts/slideLayout2.xml"/><Relationship Id="rId5" Type="http://schemas.openxmlformats.org/officeDocument/2006/relationships/hyperlink" Target="https://nvd.nist.gov/vuln/detail/CVE-2019-3857" TargetMode="External"/><Relationship Id="rId4" Type="http://schemas.openxmlformats.org/officeDocument/2006/relationships/hyperlink" Target="https://computer.howstuffworks.com/question75.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a:t>
            </a:r>
            <a:br>
              <a:rPr lang="en-US" dirty="0"/>
            </a:br>
            <a:r>
              <a:rPr lang="en-US" sz="3400" dirty="0"/>
              <a:t>Welcome to CS107!</a:t>
            </a:r>
          </a:p>
        </p:txBody>
      </p:sp>
      <p:sp>
        <p:nvSpPr>
          <p:cNvPr id="3" name="Subtitle 2">
            <a:extLst>
              <a:ext uri="{FF2B5EF4-FFF2-40B4-BE49-F238E27FC236}">
                <a16:creationId xmlns:a16="http://schemas.microsoft.com/office/drawing/2014/main" id="{07EAA89F-6B9D-BB4F-9609-8D56C72B9E0F}"/>
              </a:ext>
            </a:extLst>
          </p:cNvPr>
          <p:cNvSpPr>
            <a:spLocks noGrp="1"/>
          </p:cNvSpPr>
          <p:nvPr>
            <p:ph type="subTitle" idx="1"/>
          </p:nvPr>
        </p:nvSpPr>
        <p:spPr/>
        <p:txBody>
          <a:bodyPr/>
          <a:lstStyle/>
          <a:p>
            <a:pPr>
              <a:spcBef>
                <a:spcPts val="360"/>
              </a:spcBef>
            </a:pPr>
            <a:r>
              <a:rPr lang="en-US" sz="2000" dirty="0"/>
              <a:t>reading:</a:t>
            </a:r>
          </a:p>
          <a:p>
            <a:pPr>
              <a:spcBef>
                <a:spcPts val="360"/>
              </a:spcBef>
            </a:pPr>
            <a:r>
              <a:rPr lang="en-US" sz="2000" i="1" dirty="0">
                <a:hlinkClick r:id="rId3"/>
              </a:rPr>
              <a:t>General </a:t>
            </a:r>
            <a:r>
              <a:rPr lang="en-US" sz="2000" i="1" dirty="0">
                <a:hlinkClick r:id="rId4"/>
              </a:rPr>
              <a:t>Information page</a:t>
            </a:r>
            <a:endParaRPr lang="en-US" sz="2000" i="1" dirty="0"/>
          </a:p>
          <a:p>
            <a:pPr>
              <a:spcBef>
                <a:spcPts val="360"/>
              </a:spcBef>
            </a:pPr>
            <a:r>
              <a:rPr lang="en-US" sz="2000" i="1" dirty="0"/>
              <a:t>Bryant &amp; </a:t>
            </a:r>
            <a:r>
              <a:rPr lang="en-US" sz="2000" i="1" dirty="0" err="1"/>
              <a:t>O’Hallaron</a:t>
            </a:r>
            <a:r>
              <a:rPr lang="en-US" sz="2000" i="1" dirty="0"/>
              <a:t>, Ch. 1 (skim)</a:t>
            </a:r>
          </a:p>
          <a:p>
            <a:pPr>
              <a:spcBef>
                <a:spcPts val="360"/>
              </a:spcBef>
            </a:pPr>
            <a:r>
              <a:rPr lang="en-US" sz="2000" i="1" dirty="0">
                <a:hlinkClick r:id="rId5"/>
              </a:rPr>
              <a:t>Honor Code and Collaboration Page</a:t>
            </a:r>
            <a:endParaRPr lang="en-US" sz="2000" i="1" dirty="0"/>
          </a:p>
          <a:p>
            <a:pPr>
              <a:spcBef>
                <a:spcPts val="360"/>
              </a:spcBef>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t>Introduction</a:t>
            </a:r>
          </a:p>
          <a:p>
            <a:r>
              <a:rPr lang="en-US" dirty="0"/>
              <a:t>CS107 Course Policies</a:t>
            </a:r>
          </a:p>
          <a:p>
            <a:r>
              <a:rPr lang="en-US" dirty="0"/>
              <a:t>Unix and the Command Line</a:t>
            </a:r>
          </a:p>
          <a:p>
            <a:r>
              <a:rPr lang="en-US" dirty="0"/>
              <a:t>Getting Started With C</a:t>
            </a:r>
          </a:p>
        </p:txBody>
      </p:sp>
    </p:spTree>
    <p:extLst>
      <p:ext uri="{BB962C8B-B14F-4D97-AF65-F5344CB8AC3E}">
        <p14:creationId xmlns:p14="http://schemas.microsoft.com/office/powerpoint/2010/main" val="2742974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3A91-FFB7-0044-BFC3-05BCA65DDF63}"/>
              </a:ext>
            </a:extLst>
          </p:cNvPr>
          <p:cNvSpPr>
            <a:spLocks noGrp="1"/>
          </p:cNvSpPr>
          <p:nvPr>
            <p:ph type="title"/>
          </p:nvPr>
        </p:nvSpPr>
        <p:spPr/>
        <p:txBody>
          <a:bodyPr/>
          <a:lstStyle/>
          <a:p>
            <a:r>
              <a:rPr lang="en-US" dirty="0"/>
              <a:t>CS107 on Zoom</a:t>
            </a:r>
          </a:p>
        </p:txBody>
      </p:sp>
      <p:sp>
        <p:nvSpPr>
          <p:cNvPr id="3" name="Content Placeholder 2">
            <a:extLst>
              <a:ext uri="{FF2B5EF4-FFF2-40B4-BE49-F238E27FC236}">
                <a16:creationId xmlns:a16="http://schemas.microsoft.com/office/drawing/2014/main" id="{41ACCCE2-1A0B-C042-8797-46952064CF20}"/>
              </a:ext>
            </a:extLst>
          </p:cNvPr>
          <p:cNvSpPr>
            <a:spLocks noGrp="1"/>
          </p:cNvSpPr>
          <p:nvPr>
            <p:ph idx="1"/>
          </p:nvPr>
        </p:nvSpPr>
        <p:spPr/>
        <p:txBody>
          <a:bodyPr/>
          <a:lstStyle/>
          <a:p>
            <a:r>
              <a:rPr lang="en-US" dirty="0"/>
              <a:t>You are encouraged to share video!</a:t>
            </a:r>
          </a:p>
          <a:p>
            <a:r>
              <a:rPr lang="en-US" dirty="0"/>
              <a:t>Post questions/comments/</a:t>
            </a:r>
            <a:r>
              <a:rPr lang="en-US" dirty="0" err="1"/>
              <a:t>followups</a:t>
            </a:r>
            <a:r>
              <a:rPr lang="en-US" dirty="0"/>
              <a:t> on the discussion forum thread for that day’s lecture.  We’ll take periodic “question breaks” to address them.</a:t>
            </a:r>
          </a:p>
          <a:p>
            <a:r>
              <a:rPr lang="en-US" dirty="0"/>
              <a:t>Everyone is muted by default.</a:t>
            </a:r>
          </a:p>
        </p:txBody>
      </p:sp>
      <p:sp>
        <p:nvSpPr>
          <p:cNvPr id="4" name="TextBox 3">
            <a:extLst>
              <a:ext uri="{FF2B5EF4-FFF2-40B4-BE49-F238E27FC236}">
                <a16:creationId xmlns:a16="http://schemas.microsoft.com/office/drawing/2014/main" id="{52913A26-B38B-E64B-9A2A-A26C0F1BEE54}"/>
              </a:ext>
            </a:extLst>
          </p:cNvPr>
          <p:cNvSpPr txBox="1"/>
          <p:nvPr/>
        </p:nvSpPr>
        <p:spPr>
          <a:xfrm>
            <a:off x="2436269" y="4676365"/>
            <a:ext cx="7243262" cy="523220"/>
          </a:xfrm>
          <a:prstGeom prst="rect">
            <a:avLst/>
          </a:prstGeom>
          <a:noFill/>
        </p:spPr>
        <p:txBody>
          <a:bodyPr wrap="square" rtlCol="0">
            <a:spAutoFit/>
          </a:bodyPr>
          <a:lstStyle/>
          <a:p>
            <a:pPr algn="ctr"/>
            <a:r>
              <a:rPr lang="en-US" sz="2800" dirty="0">
                <a:latin typeface="+mn-lt"/>
              </a:rPr>
              <a:t>Join: </a:t>
            </a:r>
            <a:r>
              <a:rPr lang="en-US" sz="2800" dirty="0">
                <a:latin typeface="+mn-lt"/>
                <a:hlinkClick r:id="rId2"/>
              </a:rPr>
              <a:t>https://edstem.org/us/join/KejgJ4</a:t>
            </a:r>
            <a:r>
              <a:rPr lang="en-US" sz="2800" dirty="0">
                <a:latin typeface="+mn-lt"/>
              </a:rPr>
              <a:t> </a:t>
            </a:r>
          </a:p>
        </p:txBody>
      </p:sp>
      <p:sp>
        <p:nvSpPr>
          <p:cNvPr id="5" name="TextBox 4">
            <a:extLst>
              <a:ext uri="{FF2B5EF4-FFF2-40B4-BE49-F238E27FC236}">
                <a16:creationId xmlns:a16="http://schemas.microsoft.com/office/drawing/2014/main" id="{B79ABF5E-E2AC-EC42-B11B-B194BBECFA10}"/>
              </a:ext>
            </a:extLst>
          </p:cNvPr>
          <p:cNvSpPr txBox="1"/>
          <p:nvPr/>
        </p:nvSpPr>
        <p:spPr>
          <a:xfrm>
            <a:off x="1827734" y="5599093"/>
            <a:ext cx="8536531" cy="954107"/>
          </a:xfrm>
          <a:prstGeom prst="rect">
            <a:avLst/>
          </a:prstGeom>
          <a:noFill/>
        </p:spPr>
        <p:txBody>
          <a:bodyPr wrap="square" rtlCol="0">
            <a:spAutoFit/>
          </a:bodyPr>
          <a:lstStyle/>
          <a:p>
            <a:pPr algn="ctr"/>
            <a:r>
              <a:rPr lang="en-US" sz="2800" dirty="0">
                <a:latin typeface="+mn-lt"/>
              </a:rPr>
              <a:t>Today’s thread: </a:t>
            </a:r>
            <a:r>
              <a:rPr lang="en-US" sz="2800" dirty="0">
                <a:latin typeface="+mn-lt"/>
                <a:hlinkClick r:id="rId3"/>
              </a:rPr>
              <a:t>https://edstem.org/us/courses/5239/discussion/336073</a:t>
            </a:r>
            <a:endParaRPr lang="en-US" sz="2800" dirty="0">
              <a:latin typeface="+mn-lt"/>
            </a:endParaRPr>
          </a:p>
        </p:txBody>
      </p:sp>
      <p:pic>
        <p:nvPicPr>
          <p:cNvPr id="6" name="Picture 5" descr="the icon for Ed, the website hosting the CS107 discussion forum">
            <a:extLst>
              <a:ext uri="{FF2B5EF4-FFF2-40B4-BE49-F238E27FC236}">
                <a16:creationId xmlns:a16="http://schemas.microsoft.com/office/drawing/2014/main" id="{E3B01826-D1B6-CE43-8403-AD667A38F602}"/>
              </a:ext>
            </a:extLst>
          </p:cNvPr>
          <p:cNvPicPr>
            <a:picLocks noChangeAspect="1"/>
          </p:cNvPicPr>
          <p:nvPr/>
        </p:nvPicPr>
        <p:blipFill>
          <a:blip r:embed="rId4"/>
          <a:stretch>
            <a:fillRect/>
          </a:stretch>
        </p:blipFill>
        <p:spPr>
          <a:xfrm>
            <a:off x="440625" y="4515907"/>
            <a:ext cx="1098884" cy="1083186"/>
          </a:xfrm>
          <a:prstGeom prst="rect">
            <a:avLst/>
          </a:prstGeom>
        </p:spPr>
      </p:pic>
    </p:spTree>
    <p:extLst>
      <p:ext uri="{BB962C8B-B14F-4D97-AF65-F5344CB8AC3E}">
        <p14:creationId xmlns:p14="http://schemas.microsoft.com/office/powerpoint/2010/main" val="1663114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b="1" dirty="0">
                <a:solidFill>
                  <a:srgbClr val="C00000"/>
                </a:solidFill>
              </a:rPr>
              <a:t>Introduction</a:t>
            </a:r>
          </a:p>
          <a:p>
            <a:r>
              <a:rPr lang="en-US" dirty="0"/>
              <a:t>CS107 Course Policies</a:t>
            </a:r>
          </a:p>
          <a:p>
            <a:r>
              <a:rPr lang="en-US" dirty="0"/>
              <a:t>Unix and the Command Line</a:t>
            </a:r>
          </a:p>
          <a:p>
            <a:r>
              <a:rPr lang="en-US" dirty="0"/>
              <a:t>Getting Started With C</a:t>
            </a:r>
          </a:p>
        </p:txBody>
      </p:sp>
    </p:spTree>
    <p:extLst>
      <p:ext uri="{BB962C8B-B14F-4D97-AF65-F5344CB8AC3E}">
        <p14:creationId xmlns:p14="http://schemas.microsoft.com/office/powerpoint/2010/main" val="3808354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1E792-4344-7941-82DA-7459ED5BBA15}"/>
              </a:ext>
            </a:extLst>
          </p:cNvPr>
          <p:cNvSpPr>
            <a:spLocks noGrp="1"/>
          </p:cNvSpPr>
          <p:nvPr>
            <p:ph type="title"/>
          </p:nvPr>
        </p:nvSpPr>
        <p:spPr/>
        <p:txBody>
          <a:bodyPr/>
          <a:lstStyle/>
          <a:p>
            <a:r>
              <a:rPr lang="en-US" dirty="0"/>
              <a:t>What is CS107?</a:t>
            </a:r>
          </a:p>
        </p:txBody>
      </p:sp>
      <p:sp>
        <p:nvSpPr>
          <p:cNvPr id="3" name="Content Placeholder 2">
            <a:extLst>
              <a:ext uri="{FF2B5EF4-FFF2-40B4-BE49-F238E27FC236}">
                <a16:creationId xmlns:a16="http://schemas.microsoft.com/office/drawing/2014/main" id="{933EEE88-AE2F-2A49-91E0-73C80E42FF62}"/>
              </a:ext>
            </a:extLst>
          </p:cNvPr>
          <p:cNvSpPr>
            <a:spLocks noGrp="1"/>
          </p:cNvSpPr>
          <p:nvPr>
            <p:ph idx="1"/>
          </p:nvPr>
        </p:nvSpPr>
        <p:spPr/>
        <p:txBody>
          <a:bodyPr/>
          <a:lstStyle/>
          <a:p>
            <a:pPr marL="0" indent="0">
              <a:buNone/>
            </a:pPr>
            <a:r>
              <a:rPr lang="en-US" dirty="0"/>
              <a:t>The CS106 series:</a:t>
            </a:r>
          </a:p>
          <a:p>
            <a:r>
              <a:rPr lang="en-US" dirty="0"/>
              <a:t>Taught you how to solve problems as a programmer</a:t>
            </a:r>
          </a:p>
          <a:p>
            <a:r>
              <a:rPr lang="en-US" dirty="0"/>
              <a:t>Many times, CS106 instructors had to say, “just don’t worry about that,” or “it probably doesn’t make sense why that happens, but ignore it for now”</a:t>
            </a:r>
          </a:p>
          <a:p>
            <a:pPr marL="0" indent="0">
              <a:buNone/>
            </a:pPr>
            <a:endParaRPr lang="en-US" dirty="0"/>
          </a:p>
          <a:p>
            <a:pPr marL="0" indent="0">
              <a:buNone/>
            </a:pPr>
            <a:r>
              <a:rPr lang="en-US" dirty="0"/>
              <a:t>CS107 finally takes you </a:t>
            </a:r>
            <a:r>
              <a:rPr lang="en-US" b="1" dirty="0"/>
              <a:t>behind the scenes</a:t>
            </a:r>
            <a:r>
              <a:rPr lang="en-US" dirty="0"/>
              <a:t>:</a:t>
            </a:r>
          </a:p>
          <a:p>
            <a:r>
              <a:rPr lang="en-US" dirty="0"/>
              <a:t>Not quite down to hardware or physics/electromagnetism (that’s for later...)</a:t>
            </a:r>
          </a:p>
          <a:p>
            <a:r>
              <a:rPr lang="en-US" dirty="0"/>
              <a:t>It’s how things work </a:t>
            </a:r>
            <a:r>
              <a:rPr lang="en-US" b="1" dirty="0"/>
              <a:t>inside C++/Python/Java</a:t>
            </a:r>
            <a:r>
              <a:rPr lang="en-US" dirty="0"/>
              <a:t>, and how your programs map onto the components of computer systems</a:t>
            </a:r>
          </a:p>
          <a:p>
            <a:r>
              <a:rPr lang="en-US" dirty="0"/>
              <a:t>Not only does it just feel good to know how these work, it can also inform projects you work on in the future.</a:t>
            </a:r>
          </a:p>
        </p:txBody>
      </p:sp>
    </p:spTree>
    <p:extLst>
      <p:ext uri="{BB962C8B-B14F-4D97-AF65-F5344CB8AC3E}">
        <p14:creationId xmlns:p14="http://schemas.microsoft.com/office/powerpoint/2010/main" val="140281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B09A79-97F9-7041-8C7B-E9A1012AF1B3}"/>
              </a:ext>
            </a:extLst>
          </p:cNvPr>
          <p:cNvSpPr>
            <a:spLocks noGrp="1"/>
          </p:cNvSpPr>
          <p:nvPr>
            <p:ph type="title"/>
          </p:nvPr>
        </p:nvSpPr>
        <p:spPr/>
        <p:txBody>
          <a:bodyPr/>
          <a:lstStyle/>
          <a:p>
            <a:r>
              <a:rPr lang="en-US" dirty="0"/>
              <a:t>What is CS107?</a:t>
            </a:r>
          </a:p>
        </p:txBody>
      </p:sp>
      <p:sp>
        <p:nvSpPr>
          <p:cNvPr id="6" name="Content Placeholder 5">
            <a:extLst>
              <a:ext uri="{FF2B5EF4-FFF2-40B4-BE49-F238E27FC236}">
                <a16:creationId xmlns:a16="http://schemas.microsoft.com/office/drawing/2014/main" id="{E76DF590-3910-3D4F-ADE1-716B494F8E09}"/>
              </a:ext>
            </a:extLst>
          </p:cNvPr>
          <p:cNvSpPr>
            <a:spLocks noGrp="1"/>
          </p:cNvSpPr>
          <p:nvPr>
            <p:ph sz="half" idx="10"/>
          </p:nvPr>
        </p:nvSpPr>
        <p:spPr/>
        <p:txBody>
          <a:bodyPr/>
          <a:lstStyle/>
          <a:p>
            <a:pPr marL="0" indent="0">
              <a:buNone/>
            </a:pPr>
            <a:r>
              <a:rPr lang="en-US" b="1" dirty="0"/>
              <a:t>Computer Organization and Systems</a:t>
            </a:r>
          </a:p>
          <a:p>
            <a:r>
              <a:rPr lang="en-US" dirty="0"/>
              <a:t>How languages like C++ and Java </a:t>
            </a:r>
            <a:r>
              <a:rPr lang="en-US" b="1" dirty="0"/>
              <a:t>represent data</a:t>
            </a:r>
            <a:r>
              <a:rPr lang="en-US" dirty="0"/>
              <a:t> under the hood</a:t>
            </a:r>
          </a:p>
          <a:p>
            <a:r>
              <a:rPr lang="en-US" dirty="0"/>
              <a:t>How programming structures are encoded in </a:t>
            </a:r>
            <a:r>
              <a:rPr lang="en-US" b="1" dirty="0"/>
              <a:t>bits and bytes</a:t>
            </a:r>
          </a:p>
          <a:p>
            <a:r>
              <a:rPr lang="en-US" dirty="0"/>
              <a:t>How to efficiently </a:t>
            </a:r>
            <a:r>
              <a:rPr lang="en-US" b="1" dirty="0"/>
              <a:t>manipulate and manage memory</a:t>
            </a:r>
          </a:p>
          <a:p>
            <a:r>
              <a:rPr lang="en-US" dirty="0"/>
              <a:t>How computers </a:t>
            </a:r>
            <a:r>
              <a:rPr lang="en-US" b="1" dirty="0"/>
              <a:t>compile</a:t>
            </a:r>
            <a:r>
              <a:rPr lang="en-US" dirty="0"/>
              <a:t> programs</a:t>
            </a:r>
          </a:p>
          <a:p>
            <a:r>
              <a:rPr lang="en-US" dirty="0"/>
              <a:t>Uses the </a:t>
            </a:r>
            <a:r>
              <a:rPr lang="en-US" b="1" dirty="0"/>
              <a:t>C</a:t>
            </a:r>
            <a:r>
              <a:rPr lang="en-US" dirty="0"/>
              <a:t> programming language</a:t>
            </a:r>
          </a:p>
          <a:p>
            <a:r>
              <a:rPr lang="en-US" dirty="0"/>
              <a:t>Programming </a:t>
            </a:r>
            <a:r>
              <a:rPr lang="en-US" b="1" dirty="0"/>
              <a:t>style</a:t>
            </a:r>
            <a:r>
              <a:rPr lang="en-US" dirty="0"/>
              <a:t> and software development practices</a:t>
            </a:r>
          </a:p>
        </p:txBody>
      </p:sp>
      <p:pic>
        <p:nvPicPr>
          <p:cNvPr id="7" name="Image" descr="Words that associate with CS107, such as &quot;C&quot;,&quot;GDB&quot;, &quot;Lab&quot;, &quot;Code&quot; and &quot;Test&quot;, in the shape of a tree.">
            <a:extLst>
              <a:ext uri="{FF2B5EF4-FFF2-40B4-BE49-F238E27FC236}">
                <a16:creationId xmlns:a16="http://schemas.microsoft.com/office/drawing/2014/main" id="{F19C232C-F82A-F44E-BFD8-E744B0764D89}"/>
              </a:ext>
            </a:extLst>
          </p:cNvPr>
          <p:cNvPicPr>
            <a:picLocks noGrp="1" noChangeAspect="1"/>
          </p:cNvPicPr>
          <p:nvPr>
            <p:ph sz="half" idx="1"/>
          </p:nvPr>
        </p:nvPicPr>
        <p:blipFill>
          <a:blip r:embed="rId3"/>
          <a:srcRect l="2931" t="2991" r="2656" b="2664"/>
          <a:stretch>
            <a:fillRect/>
          </a:stretch>
        </p:blipFill>
        <p:spPr>
          <a:xfrm>
            <a:off x="1073021" y="1645600"/>
            <a:ext cx="3992820" cy="4481199"/>
          </a:xfrm>
          <a:custGeom>
            <a:avLst/>
            <a:gdLst/>
            <a:ahLst/>
            <a:cxnLst>
              <a:cxn ang="0">
                <a:pos x="wd2" y="hd2"/>
              </a:cxn>
              <a:cxn ang="5400000">
                <a:pos x="wd2" y="hd2"/>
              </a:cxn>
              <a:cxn ang="10800000">
                <a:pos x="wd2" y="hd2"/>
              </a:cxn>
              <a:cxn ang="16200000">
                <a:pos x="wd2" y="hd2"/>
              </a:cxn>
            </a:cxnLst>
            <a:rect l="0" t="0" r="r" b="b"/>
            <a:pathLst>
              <a:path w="21456" h="21455" extrusionOk="0">
                <a:moveTo>
                  <a:pt x="12156" y="0"/>
                </a:moveTo>
                <a:cubicBezTo>
                  <a:pt x="11694" y="-3"/>
                  <a:pt x="11273" y="12"/>
                  <a:pt x="11010" y="51"/>
                </a:cubicBezTo>
                <a:cubicBezTo>
                  <a:pt x="10329" y="151"/>
                  <a:pt x="9815" y="264"/>
                  <a:pt x="9709" y="336"/>
                </a:cubicBezTo>
                <a:cubicBezTo>
                  <a:pt x="9663" y="367"/>
                  <a:pt x="9609" y="377"/>
                  <a:pt x="9589" y="358"/>
                </a:cubicBezTo>
                <a:cubicBezTo>
                  <a:pt x="9469" y="252"/>
                  <a:pt x="7913" y="886"/>
                  <a:pt x="7375" y="1260"/>
                </a:cubicBezTo>
                <a:cubicBezTo>
                  <a:pt x="6549" y="1834"/>
                  <a:pt x="6499" y="1856"/>
                  <a:pt x="5902" y="1901"/>
                </a:cubicBezTo>
                <a:cubicBezTo>
                  <a:pt x="5591" y="1925"/>
                  <a:pt x="5223" y="1975"/>
                  <a:pt x="5085" y="2014"/>
                </a:cubicBezTo>
                <a:cubicBezTo>
                  <a:pt x="4948" y="2052"/>
                  <a:pt x="4815" y="2066"/>
                  <a:pt x="4790" y="2044"/>
                </a:cubicBezTo>
                <a:cubicBezTo>
                  <a:pt x="4766" y="2022"/>
                  <a:pt x="4709" y="2029"/>
                  <a:pt x="4663" y="2060"/>
                </a:cubicBezTo>
                <a:cubicBezTo>
                  <a:pt x="4618" y="2090"/>
                  <a:pt x="4297" y="2199"/>
                  <a:pt x="3950" y="2302"/>
                </a:cubicBezTo>
                <a:cubicBezTo>
                  <a:pt x="2547" y="2717"/>
                  <a:pt x="1252" y="3574"/>
                  <a:pt x="636" y="4495"/>
                </a:cubicBezTo>
                <a:cubicBezTo>
                  <a:pt x="71" y="5340"/>
                  <a:pt x="-144" y="6433"/>
                  <a:pt x="98" y="7234"/>
                </a:cubicBezTo>
                <a:cubicBezTo>
                  <a:pt x="277" y="7825"/>
                  <a:pt x="403" y="8076"/>
                  <a:pt x="734" y="8511"/>
                </a:cubicBezTo>
                <a:cubicBezTo>
                  <a:pt x="1112" y="9008"/>
                  <a:pt x="1392" y="9264"/>
                  <a:pt x="1990" y="9659"/>
                </a:cubicBezTo>
                <a:cubicBezTo>
                  <a:pt x="2375" y="9913"/>
                  <a:pt x="2506" y="10042"/>
                  <a:pt x="2544" y="10207"/>
                </a:cubicBezTo>
                <a:cubicBezTo>
                  <a:pt x="2866" y="11599"/>
                  <a:pt x="4198" y="12788"/>
                  <a:pt x="6205" y="13473"/>
                </a:cubicBezTo>
                <a:cubicBezTo>
                  <a:pt x="6558" y="13594"/>
                  <a:pt x="6903" y="13717"/>
                  <a:pt x="6971" y="13748"/>
                </a:cubicBezTo>
                <a:cubicBezTo>
                  <a:pt x="7159" y="13831"/>
                  <a:pt x="8350" y="14078"/>
                  <a:pt x="8563" y="14078"/>
                </a:cubicBezTo>
                <a:cubicBezTo>
                  <a:pt x="8762" y="14078"/>
                  <a:pt x="8952" y="14230"/>
                  <a:pt x="9026" y="14447"/>
                </a:cubicBezTo>
                <a:cubicBezTo>
                  <a:pt x="9051" y="14521"/>
                  <a:pt x="9106" y="14943"/>
                  <a:pt x="9149" y="15385"/>
                </a:cubicBezTo>
                <a:cubicBezTo>
                  <a:pt x="9284" y="16759"/>
                  <a:pt x="9080" y="17824"/>
                  <a:pt x="8448" y="19043"/>
                </a:cubicBezTo>
                <a:cubicBezTo>
                  <a:pt x="8300" y="19328"/>
                  <a:pt x="7938" y="19780"/>
                  <a:pt x="7477" y="20256"/>
                </a:cubicBezTo>
                <a:cubicBezTo>
                  <a:pt x="6960" y="20790"/>
                  <a:pt x="6946" y="20961"/>
                  <a:pt x="7426" y="20893"/>
                </a:cubicBezTo>
                <a:cubicBezTo>
                  <a:pt x="7588" y="20870"/>
                  <a:pt x="7779" y="20824"/>
                  <a:pt x="7850" y="20792"/>
                </a:cubicBezTo>
                <a:cubicBezTo>
                  <a:pt x="7921" y="20759"/>
                  <a:pt x="8200" y="20681"/>
                  <a:pt x="8470" y="20619"/>
                </a:cubicBezTo>
                <a:cubicBezTo>
                  <a:pt x="8740" y="20557"/>
                  <a:pt x="9019" y="20478"/>
                  <a:pt x="9091" y="20445"/>
                </a:cubicBezTo>
                <a:cubicBezTo>
                  <a:pt x="9289" y="20353"/>
                  <a:pt x="10590" y="20372"/>
                  <a:pt x="10808" y="20470"/>
                </a:cubicBezTo>
                <a:cubicBezTo>
                  <a:pt x="10967" y="20542"/>
                  <a:pt x="11119" y="20721"/>
                  <a:pt x="11206" y="20940"/>
                </a:cubicBezTo>
                <a:cubicBezTo>
                  <a:pt x="11217" y="20969"/>
                  <a:pt x="11516" y="21097"/>
                  <a:pt x="11868" y="21223"/>
                </a:cubicBezTo>
                <a:cubicBezTo>
                  <a:pt x="12913" y="21597"/>
                  <a:pt x="13296" y="21524"/>
                  <a:pt x="13193" y="20971"/>
                </a:cubicBezTo>
                <a:cubicBezTo>
                  <a:pt x="13093" y="20429"/>
                  <a:pt x="13092" y="20429"/>
                  <a:pt x="13376" y="20376"/>
                </a:cubicBezTo>
                <a:cubicBezTo>
                  <a:pt x="13521" y="20349"/>
                  <a:pt x="13674" y="20351"/>
                  <a:pt x="13716" y="20380"/>
                </a:cubicBezTo>
                <a:cubicBezTo>
                  <a:pt x="13758" y="20410"/>
                  <a:pt x="13928" y="20456"/>
                  <a:pt x="14094" y="20482"/>
                </a:cubicBezTo>
                <a:cubicBezTo>
                  <a:pt x="14260" y="20509"/>
                  <a:pt x="14437" y="20560"/>
                  <a:pt x="14486" y="20597"/>
                </a:cubicBezTo>
                <a:cubicBezTo>
                  <a:pt x="14657" y="20722"/>
                  <a:pt x="14923" y="20633"/>
                  <a:pt x="14948" y="20442"/>
                </a:cubicBezTo>
                <a:cubicBezTo>
                  <a:pt x="14966" y="20302"/>
                  <a:pt x="14916" y="20236"/>
                  <a:pt x="14704" y="20120"/>
                </a:cubicBezTo>
                <a:cubicBezTo>
                  <a:pt x="14366" y="19934"/>
                  <a:pt x="13859" y="19424"/>
                  <a:pt x="13667" y="19076"/>
                </a:cubicBezTo>
                <a:cubicBezTo>
                  <a:pt x="13239" y="18303"/>
                  <a:pt x="13043" y="17306"/>
                  <a:pt x="13100" y="16191"/>
                </a:cubicBezTo>
                <a:cubicBezTo>
                  <a:pt x="13142" y="15360"/>
                  <a:pt x="13323" y="14233"/>
                  <a:pt x="13430" y="14140"/>
                </a:cubicBezTo>
                <a:cubicBezTo>
                  <a:pt x="13487" y="14090"/>
                  <a:pt x="14241" y="13887"/>
                  <a:pt x="14924" y="13737"/>
                </a:cubicBezTo>
                <a:cubicBezTo>
                  <a:pt x="15090" y="13700"/>
                  <a:pt x="15438" y="13581"/>
                  <a:pt x="15695" y="13472"/>
                </a:cubicBezTo>
                <a:cubicBezTo>
                  <a:pt x="15952" y="13362"/>
                  <a:pt x="16240" y="13243"/>
                  <a:pt x="16336" y="13207"/>
                </a:cubicBezTo>
                <a:cubicBezTo>
                  <a:pt x="17067" y="12932"/>
                  <a:pt x="18140" y="12162"/>
                  <a:pt x="18605" y="11581"/>
                </a:cubicBezTo>
                <a:cubicBezTo>
                  <a:pt x="18952" y="11146"/>
                  <a:pt x="19287" y="10474"/>
                  <a:pt x="19373" y="10039"/>
                </a:cubicBezTo>
                <a:cubicBezTo>
                  <a:pt x="19417" y="9817"/>
                  <a:pt x="19490" y="9750"/>
                  <a:pt x="20045" y="9429"/>
                </a:cubicBezTo>
                <a:cubicBezTo>
                  <a:pt x="21020" y="8864"/>
                  <a:pt x="21456" y="8267"/>
                  <a:pt x="21456" y="7494"/>
                </a:cubicBezTo>
                <a:cubicBezTo>
                  <a:pt x="21456" y="7253"/>
                  <a:pt x="21430" y="7034"/>
                  <a:pt x="21399" y="7006"/>
                </a:cubicBezTo>
                <a:cubicBezTo>
                  <a:pt x="21368" y="6978"/>
                  <a:pt x="21340" y="6936"/>
                  <a:pt x="21336" y="6912"/>
                </a:cubicBezTo>
                <a:cubicBezTo>
                  <a:pt x="21285" y="6546"/>
                  <a:pt x="20587" y="5887"/>
                  <a:pt x="19849" y="5506"/>
                </a:cubicBezTo>
                <a:lnTo>
                  <a:pt x="19248" y="5196"/>
                </a:lnTo>
                <a:lnTo>
                  <a:pt x="19290" y="4790"/>
                </a:lnTo>
                <a:cubicBezTo>
                  <a:pt x="19313" y="4567"/>
                  <a:pt x="19299" y="4233"/>
                  <a:pt x="19259" y="4049"/>
                </a:cubicBezTo>
                <a:cubicBezTo>
                  <a:pt x="19218" y="3864"/>
                  <a:pt x="19176" y="3668"/>
                  <a:pt x="19165" y="3613"/>
                </a:cubicBezTo>
                <a:cubicBezTo>
                  <a:pt x="19116" y="3369"/>
                  <a:pt x="18565" y="2475"/>
                  <a:pt x="18269" y="2159"/>
                </a:cubicBezTo>
                <a:cubicBezTo>
                  <a:pt x="17399" y="1229"/>
                  <a:pt x="15990" y="529"/>
                  <a:pt x="14245" y="158"/>
                </a:cubicBezTo>
                <a:cubicBezTo>
                  <a:pt x="13806" y="65"/>
                  <a:pt x="12926" y="6"/>
                  <a:pt x="12156" y="0"/>
                </a:cubicBezTo>
                <a:close/>
              </a:path>
            </a:pathLst>
          </a:custGeom>
          <a:ln w="12700">
            <a:miter lim="400000"/>
          </a:ln>
        </p:spPr>
      </p:pic>
    </p:spTree>
    <p:extLst>
      <p:ext uri="{BB962C8B-B14F-4D97-AF65-F5344CB8AC3E}">
        <p14:creationId xmlns:p14="http://schemas.microsoft.com/office/powerpoint/2010/main" val="2235730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2B37-F15D-7142-B7B5-EDA1C863990B}"/>
              </a:ext>
            </a:extLst>
          </p:cNvPr>
          <p:cNvSpPr>
            <a:spLocks noGrp="1"/>
          </p:cNvSpPr>
          <p:nvPr>
            <p:ph type="title"/>
          </p:nvPr>
        </p:nvSpPr>
        <p:spPr/>
        <p:txBody>
          <a:bodyPr/>
          <a:lstStyle/>
          <a:p>
            <a:r>
              <a:rPr lang="en-US" dirty="0"/>
              <a:t>CS107 Learning Goals</a:t>
            </a:r>
          </a:p>
        </p:txBody>
      </p:sp>
      <p:sp>
        <p:nvSpPr>
          <p:cNvPr id="3" name="Content Placeholder 2">
            <a:extLst>
              <a:ext uri="{FF2B5EF4-FFF2-40B4-BE49-F238E27FC236}">
                <a16:creationId xmlns:a16="http://schemas.microsoft.com/office/drawing/2014/main" id="{CADFBDA0-E97F-E141-8085-3960B98D68C1}"/>
              </a:ext>
            </a:extLst>
          </p:cNvPr>
          <p:cNvSpPr>
            <a:spLocks noGrp="1"/>
          </p:cNvSpPr>
          <p:nvPr>
            <p:ph idx="1"/>
          </p:nvPr>
        </p:nvSpPr>
        <p:spPr/>
        <p:txBody>
          <a:bodyPr/>
          <a:lstStyle/>
          <a:p>
            <a:pPr marL="0" indent="0">
              <a:spcBef>
                <a:spcPts val="500"/>
              </a:spcBef>
              <a:buNone/>
            </a:pPr>
            <a:r>
              <a:rPr lang="en-US" dirty="0"/>
              <a:t>The goals for CS107 are for students to gain </a:t>
            </a:r>
            <a:r>
              <a:rPr lang="en-US" b="1" dirty="0">
                <a:solidFill>
                  <a:schemeClr val="accent2">
                    <a:lumMod val="75000"/>
                  </a:schemeClr>
                </a:solidFill>
              </a:rPr>
              <a:t>mastery</a:t>
            </a:r>
            <a:r>
              <a:rPr lang="en-US" dirty="0"/>
              <a:t> of</a:t>
            </a:r>
          </a:p>
          <a:p>
            <a:pPr marL="0" indent="0">
              <a:spcBef>
                <a:spcPts val="500"/>
              </a:spcBef>
              <a:buNone/>
            </a:pPr>
            <a:r>
              <a:rPr lang="en-US" dirty="0"/>
              <a:t>	- writing C programs with complex use of memory and pointers</a:t>
            </a:r>
          </a:p>
          <a:p>
            <a:pPr marL="0" indent="0">
              <a:spcBef>
                <a:spcPts val="500"/>
              </a:spcBef>
              <a:buNone/>
            </a:pPr>
            <a:r>
              <a:rPr lang="en-US" dirty="0"/>
              <a:t>	- an accurate model of the address space and compile/runtime behavior 	   of C programs</a:t>
            </a:r>
          </a:p>
          <a:p>
            <a:pPr marL="0" indent="0">
              <a:spcBef>
                <a:spcPts val="500"/>
              </a:spcBef>
              <a:buNone/>
            </a:pPr>
            <a:r>
              <a:rPr lang="en-US" dirty="0"/>
              <a:t>to achieve </a:t>
            </a:r>
            <a:r>
              <a:rPr lang="en-US" b="1" dirty="0">
                <a:solidFill>
                  <a:schemeClr val="accent2">
                    <a:lumMod val="75000"/>
                  </a:schemeClr>
                </a:solidFill>
              </a:rPr>
              <a:t>competence</a:t>
            </a:r>
            <a:r>
              <a:rPr lang="en-US" dirty="0"/>
              <a:t> in</a:t>
            </a:r>
          </a:p>
          <a:p>
            <a:pPr marL="0" indent="0">
              <a:spcBef>
                <a:spcPts val="500"/>
              </a:spcBef>
              <a:buNone/>
            </a:pPr>
            <a:r>
              <a:rPr lang="en-US" dirty="0"/>
              <a:t>	- translating C to/from assembly</a:t>
            </a:r>
          </a:p>
          <a:p>
            <a:pPr marL="0" indent="0">
              <a:spcBef>
                <a:spcPts val="500"/>
              </a:spcBef>
              <a:buNone/>
            </a:pPr>
            <a:r>
              <a:rPr lang="en-US" dirty="0"/>
              <a:t>	- writing programs that respect the limitations of computer arithmetic</a:t>
            </a:r>
          </a:p>
          <a:p>
            <a:pPr marL="0" indent="0">
              <a:spcBef>
                <a:spcPts val="500"/>
              </a:spcBef>
              <a:buNone/>
            </a:pPr>
            <a:r>
              <a:rPr lang="en-US" dirty="0"/>
              <a:t>	- identifying bottlenecks and improving runtime performance</a:t>
            </a:r>
          </a:p>
          <a:p>
            <a:pPr marL="0" indent="0">
              <a:spcBef>
                <a:spcPts val="500"/>
              </a:spcBef>
              <a:buNone/>
            </a:pPr>
            <a:r>
              <a:rPr lang="en-US" dirty="0"/>
              <a:t>	- working effectively in a Unix development environment</a:t>
            </a:r>
          </a:p>
          <a:p>
            <a:pPr marL="0" indent="0">
              <a:spcBef>
                <a:spcPts val="500"/>
              </a:spcBef>
              <a:buNone/>
            </a:pPr>
            <a:r>
              <a:rPr lang="en-US" dirty="0"/>
              <a:t>and have </a:t>
            </a:r>
            <a:r>
              <a:rPr lang="en-US" b="1" dirty="0">
                <a:solidFill>
                  <a:schemeClr val="accent2">
                    <a:lumMod val="75000"/>
                  </a:schemeClr>
                </a:solidFill>
              </a:rPr>
              <a:t>exposure</a:t>
            </a:r>
            <a:r>
              <a:rPr lang="en-US" dirty="0"/>
              <a:t> to</a:t>
            </a:r>
          </a:p>
          <a:p>
            <a:pPr marL="0" indent="0">
              <a:spcBef>
                <a:spcPts val="500"/>
              </a:spcBef>
              <a:buNone/>
            </a:pPr>
            <a:r>
              <a:rPr lang="en-US" dirty="0"/>
              <a:t>	- a working understanding of the basics of computer architecture</a:t>
            </a:r>
          </a:p>
          <a:p>
            <a:pPr marL="0" indent="0">
              <a:spcBef>
                <a:spcPts val="500"/>
              </a:spcBef>
              <a:buNone/>
            </a:pPr>
            <a:endParaRPr lang="en-US" dirty="0"/>
          </a:p>
        </p:txBody>
      </p:sp>
    </p:spTree>
    <p:extLst>
      <p:ext uri="{BB962C8B-B14F-4D97-AF65-F5344CB8AC3E}">
        <p14:creationId xmlns:p14="http://schemas.microsoft.com/office/powerpoint/2010/main" val="14323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D74B-F881-D948-B836-FD1F796D4DB6}"/>
              </a:ext>
            </a:extLst>
          </p:cNvPr>
          <p:cNvSpPr>
            <a:spLocks noGrp="1"/>
          </p:cNvSpPr>
          <p:nvPr>
            <p:ph type="title"/>
          </p:nvPr>
        </p:nvSpPr>
        <p:spPr/>
        <p:txBody>
          <a:bodyPr/>
          <a:lstStyle/>
          <a:p>
            <a:r>
              <a:rPr lang="en-US" dirty="0"/>
              <a:t>CS107 Learning Goals</a:t>
            </a:r>
          </a:p>
        </p:txBody>
      </p:sp>
      <p:sp>
        <p:nvSpPr>
          <p:cNvPr id="16" name="Content Placeholder 15">
            <a:extLst>
              <a:ext uri="{FF2B5EF4-FFF2-40B4-BE49-F238E27FC236}">
                <a16:creationId xmlns:a16="http://schemas.microsoft.com/office/drawing/2014/main" id="{D021EF02-32FC-C84F-A8C0-E0908D643E5A}"/>
              </a:ext>
            </a:extLst>
          </p:cNvPr>
          <p:cNvSpPr>
            <a:spLocks noGrp="1"/>
          </p:cNvSpPr>
          <p:nvPr>
            <p:ph idx="1"/>
          </p:nvPr>
        </p:nvSpPr>
        <p:spPr/>
        <p:txBody>
          <a:bodyPr/>
          <a:lstStyle/>
          <a:p>
            <a:pPr marL="0" indent="0">
              <a:buNone/>
            </a:pPr>
            <a:r>
              <a:rPr lang="en-US" dirty="0"/>
              <a:t>(also learn to identify legitimate programmer scenes in old movies)</a:t>
            </a:r>
          </a:p>
        </p:txBody>
      </p:sp>
      <p:sp>
        <p:nvSpPr>
          <p:cNvPr id="6" name="Content Placeholder 1">
            <a:extLst>
              <a:ext uri="{FF2B5EF4-FFF2-40B4-BE49-F238E27FC236}">
                <a16:creationId xmlns:a16="http://schemas.microsoft.com/office/drawing/2014/main" id="{8AF5CC58-FEDD-684D-9308-0BCCDFF048A3}"/>
              </a:ext>
            </a:extLst>
          </p:cNvPr>
          <p:cNvSpPr txBox="1">
            <a:spLocks/>
          </p:cNvSpPr>
          <p:nvPr>
            <p:custDataLst>
              <p:tags r:id="rId1"/>
            </p:custDataLst>
          </p:nvPr>
        </p:nvSpPr>
        <p:spPr>
          <a:xfrm>
            <a:off x="580190" y="5354529"/>
            <a:ext cx="5363409" cy="10462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Bef>
                <a:spcPts val="0"/>
              </a:spcBef>
              <a:spcAft>
                <a:spcPts val="0"/>
              </a:spcAft>
              <a:buNone/>
            </a:pPr>
            <a:r>
              <a:rPr lang="en-US" sz="2400" dirty="0"/>
              <a:t>Jeff Goldblum’s character saving the world by uploading a virus to</a:t>
            </a:r>
            <a:br>
              <a:rPr lang="en-US" sz="2400" dirty="0"/>
            </a:br>
            <a:r>
              <a:rPr lang="en-US" sz="2400" dirty="0"/>
              <a:t>the alien mothership</a:t>
            </a:r>
          </a:p>
          <a:p>
            <a:pPr marL="0" indent="0" algn="ctr" fontAlgn="auto">
              <a:spcBef>
                <a:spcPts val="0"/>
              </a:spcBef>
              <a:spcAft>
                <a:spcPts val="0"/>
              </a:spcAft>
              <a:buNone/>
            </a:pPr>
            <a:r>
              <a:rPr lang="en-US" sz="2400" i="1" dirty="0"/>
              <a:t>Independence Day, </a:t>
            </a:r>
            <a:r>
              <a:rPr lang="en-US" sz="2400" dirty="0"/>
              <a:t>1996</a:t>
            </a:r>
          </a:p>
        </p:txBody>
      </p:sp>
      <p:pic>
        <p:nvPicPr>
          <p:cNvPr id="7" name="Picture 6" descr="http://patrick.ripp.eu/wp-content/uploads/2007/05/id4_virus_s.png&#10;&#10;Jeff Goldblum’s character saving the world by uploading a virus tothe alien mothership&#13;&#10;Independence Day, 1996">
            <a:extLst>
              <a:ext uri="{FF2B5EF4-FFF2-40B4-BE49-F238E27FC236}">
                <a16:creationId xmlns:a16="http://schemas.microsoft.com/office/drawing/2014/main" id="{A576F76E-0991-1748-AC8A-366AC647A36D}"/>
              </a:ext>
            </a:extLst>
          </p:cNvPr>
          <p:cNvPicPr>
            <a:picLocks noChangeAspect="1" noChangeArrowheads="1"/>
          </p:cNvPicPr>
          <p:nvPr>
            <p:custDataLst>
              <p:tags r:id="rId2"/>
            </p:custDataLst>
          </p:nvPr>
        </p:nvPicPr>
        <p:blipFill rotWithShape="1">
          <a:blip r:embed="rId7" cstate="screen">
            <a:extLst>
              <a:ext uri="{28A0092B-C50C-407E-A947-70E740481C1C}">
                <a14:useLocalDpi xmlns:a14="http://schemas.microsoft.com/office/drawing/2010/main"/>
              </a:ext>
            </a:extLst>
          </a:blip>
          <a:srcRect r="9164"/>
          <a:stretch/>
        </p:blipFill>
        <p:spPr bwMode="auto">
          <a:xfrm>
            <a:off x="265200" y="2647106"/>
            <a:ext cx="5601805" cy="263122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40.media.tumblr.com/a70a01e273416ce0b19c2e0e4a47201c/tumblr_n42xmzNgWP1tognpro1_1280.jpg&#10;&#10;Trinity saving the world by hacking into the power grid using Nmap Network Scanning&#13;&#10;The Matrix Reloaded, 2003&#13;&#10;">
            <a:extLst>
              <a:ext uri="{FF2B5EF4-FFF2-40B4-BE49-F238E27FC236}">
                <a16:creationId xmlns:a16="http://schemas.microsoft.com/office/drawing/2014/main" id="{CF9F3E40-EEFA-D64A-9F9D-C8E9E0DA2156}"/>
              </a:ext>
            </a:extLst>
          </p:cNvPr>
          <p:cNvPicPr>
            <a:picLocks noChangeAspect="1" noChangeArrowheads="1"/>
          </p:cNvPicPr>
          <p:nvPr>
            <p:custDataLst>
              <p:tags r:id="rId3"/>
            </p:custDataLst>
          </p:nvPr>
        </p:nvPicPr>
        <p:blipFill>
          <a:blip r:embed="rId8" cstate="screen">
            <a:extLst>
              <a:ext uri="{28A0092B-C50C-407E-A947-70E740481C1C}">
                <a14:useLocalDpi xmlns:a14="http://schemas.microsoft.com/office/drawing/2010/main"/>
              </a:ext>
            </a:extLst>
          </a:blip>
          <a:srcRect/>
          <a:stretch>
            <a:fillRect/>
          </a:stretch>
        </p:blipFill>
        <p:spPr bwMode="auto">
          <a:xfrm>
            <a:off x="6418205" y="1989668"/>
            <a:ext cx="5420868" cy="3288661"/>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
            <a:extLst>
              <a:ext uri="{FF2B5EF4-FFF2-40B4-BE49-F238E27FC236}">
                <a16:creationId xmlns:a16="http://schemas.microsoft.com/office/drawing/2014/main" id="{8260E1D5-59C7-2C49-92FD-D621282E033C}"/>
              </a:ext>
            </a:extLst>
          </p:cNvPr>
          <p:cNvSpPr txBox="1">
            <a:spLocks/>
          </p:cNvSpPr>
          <p:nvPr>
            <p:custDataLst>
              <p:tags r:id="rId4"/>
            </p:custDataLst>
          </p:nvPr>
        </p:nvSpPr>
        <p:spPr>
          <a:xfrm>
            <a:off x="6922676" y="5354529"/>
            <a:ext cx="4411926" cy="10462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Bef>
                <a:spcPts val="0"/>
              </a:spcBef>
              <a:spcAft>
                <a:spcPts val="0"/>
              </a:spcAft>
              <a:buNone/>
            </a:pPr>
            <a:r>
              <a:rPr lang="en-US" sz="2400" dirty="0"/>
              <a:t>Trinity saving the world by hacking into the power grid using Nmap Network Scanning</a:t>
            </a:r>
          </a:p>
          <a:p>
            <a:pPr marL="0" indent="0" algn="ctr" fontAlgn="auto">
              <a:spcBef>
                <a:spcPts val="0"/>
              </a:spcBef>
              <a:spcAft>
                <a:spcPts val="0"/>
              </a:spcAft>
              <a:buNone/>
            </a:pPr>
            <a:r>
              <a:rPr lang="en-US" sz="2400" i="1" dirty="0"/>
              <a:t>The Matrix Reloaded</a:t>
            </a:r>
            <a:r>
              <a:rPr lang="en-US" sz="2400" dirty="0"/>
              <a:t>, 2003</a:t>
            </a:r>
            <a:endParaRPr lang="en-US" sz="2400" i="1" dirty="0"/>
          </a:p>
        </p:txBody>
      </p:sp>
    </p:spTree>
    <p:extLst>
      <p:ext uri="{BB962C8B-B14F-4D97-AF65-F5344CB8AC3E}">
        <p14:creationId xmlns:p14="http://schemas.microsoft.com/office/powerpoint/2010/main" val="1566538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703B-5F91-E244-830D-6F870236E1F5}"/>
              </a:ext>
            </a:extLst>
          </p:cNvPr>
          <p:cNvSpPr>
            <a:spLocks noGrp="1"/>
          </p:cNvSpPr>
          <p:nvPr>
            <p:ph type="title"/>
          </p:nvPr>
        </p:nvSpPr>
        <p:spPr/>
        <p:txBody>
          <a:bodyPr/>
          <a:lstStyle/>
          <a:p>
            <a:r>
              <a:rPr lang="en-US" dirty="0"/>
              <a:t>Course Overview</a:t>
            </a:r>
          </a:p>
        </p:txBody>
      </p:sp>
      <p:sp>
        <p:nvSpPr>
          <p:cNvPr id="3" name="Content Placeholder 2">
            <a:extLst>
              <a:ext uri="{FF2B5EF4-FFF2-40B4-BE49-F238E27FC236}">
                <a16:creationId xmlns:a16="http://schemas.microsoft.com/office/drawing/2014/main" id="{F179511B-6901-5647-AE2A-D9B5CCEA7864}"/>
              </a:ext>
            </a:extLst>
          </p:cNvPr>
          <p:cNvSpPr>
            <a:spLocks noGrp="1"/>
          </p:cNvSpPr>
          <p:nvPr>
            <p:ph idx="1"/>
          </p:nvPr>
        </p:nvSpPr>
        <p:spPr/>
        <p:txBody>
          <a:bodyPr/>
          <a:lstStyle/>
          <a:p>
            <a:pPr marL="514350" indent="-514350">
              <a:buFont typeface="+mj-lt"/>
              <a:buAutoNum type="arabicPeriod"/>
            </a:pPr>
            <a:r>
              <a:rPr lang="en-US" b="1" dirty="0"/>
              <a:t>Bits and Bytes - </a:t>
            </a:r>
            <a:r>
              <a:rPr lang="en-US" i="1" dirty="0"/>
              <a:t>How can a computer represent integer numbers?</a:t>
            </a:r>
          </a:p>
          <a:p>
            <a:pPr marL="514350" indent="-514350">
              <a:buFont typeface="+mj-lt"/>
              <a:buAutoNum type="arabicPeriod"/>
            </a:pPr>
            <a:r>
              <a:rPr lang="en-US" b="1" dirty="0"/>
              <a:t>Chars and C-Strings - </a:t>
            </a:r>
            <a:r>
              <a:rPr lang="en-US" i="1" dirty="0"/>
              <a:t>How can a computer represent and manipulate more complex data like text?</a:t>
            </a:r>
          </a:p>
          <a:p>
            <a:pPr marL="514350" indent="-514350">
              <a:buFont typeface="+mj-lt"/>
              <a:buAutoNum type="arabicPeriod"/>
            </a:pPr>
            <a:r>
              <a:rPr lang="en-US" b="1" dirty="0"/>
              <a:t>Pointers, Stack and Heap – </a:t>
            </a:r>
            <a:r>
              <a:rPr lang="en-US" i="1" dirty="0"/>
              <a:t>How can we effectively manage all types of memory in our programs?</a:t>
            </a:r>
          </a:p>
          <a:p>
            <a:pPr marL="514350" indent="-514350">
              <a:buFont typeface="+mj-lt"/>
              <a:buAutoNum type="arabicPeriod"/>
            </a:pPr>
            <a:r>
              <a:rPr lang="en-US" b="1" dirty="0"/>
              <a:t>Generics - </a:t>
            </a:r>
            <a:r>
              <a:rPr lang="en-US" i="1" dirty="0"/>
              <a:t>How can we use our knowledge of memory and data representation to write code that works with any data type?</a:t>
            </a:r>
            <a:r>
              <a:rPr lang="en-US" dirty="0"/>
              <a:t> </a:t>
            </a:r>
          </a:p>
          <a:p>
            <a:pPr marL="514350" indent="-514350">
              <a:buFont typeface="+mj-lt"/>
              <a:buAutoNum type="arabicPeriod"/>
            </a:pPr>
            <a:r>
              <a:rPr lang="en-US" b="1" dirty="0"/>
              <a:t>Assembly - </a:t>
            </a:r>
            <a:r>
              <a:rPr lang="en-US" i="1" dirty="0"/>
              <a:t>How does a computer interpret and execute C programs?</a:t>
            </a:r>
            <a:r>
              <a:rPr lang="en-US" dirty="0"/>
              <a:t> </a:t>
            </a:r>
          </a:p>
          <a:p>
            <a:pPr marL="514350" indent="-514350">
              <a:buFont typeface="+mj-lt"/>
              <a:buAutoNum type="arabicPeriod"/>
            </a:pPr>
            <a:r>
              <a:rPr lang="en-US" b="1" dirty="0"/>
              <a:t>Heap Allocators - </a:t>
            </a:r>
            <a:r>
              <a:rPr lang="en-US" i="1" dirty="0"/>
              <a:t>How do core memory-allocation operations like malloc and free work?</a:t>
            </a:r>
            <a:r>
              <a:rPr lang="en-US" dirty="0"/>
              <a:t> </a:t>
            </a:r>
            <a:endParaRPr lang="en-US" b="1" dirty="0"/>
          </a:p>
        </p:txBody>
      </p:sp>
    </p:spTree>
    <p:extLst>
      <p:ext uri="{BB962C8B-B14F-4D97-AF65-F5344CB8AC3E}">
        <p14:creationId xmlns:p14="http://schemas.microsoft.com/office/powerpoint/2010/main" val="2278449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FB80D-B6A7-8B48-99E5-3A3FFD66DE6E}"/>
              </a:ext>
            </a:extLst>
          </p:cNvPr>
          <p:cNvSpPr>
            <a:spLocks noGrp="1"/>
          </p:cNvSpPr>
          <p:nvPr>
            <p:ph type="title"/>
          </p:nvPr>
        </p:nvSpPr>
        <p:spPr/>
        <p:txBody>
          <a:bodyPr/>
          <a:lstStyle/>
          <a:p>
            <a:r>
              <a:rPr lang="en-US" dirty="0"/>
              <a:t>CS107 Online</a:t>
            </a:r>
          </a:p>
        </p:txBody>
      </p:sp>
      <p:sp>
        <p:nvSpPr>
          <p:cNvPr id="3" name="Content Placeholder 2">
            <a:extLst>
              <a:ext uri="{FF2B5EF4-FFF2-40B4-BE49-F238E27FC236}">
                <a16:creationId xmlns:a16="http://schemas.microsoft.com/office/drawing/2014/main" id="{73582C71-0910-5244-BAD2-DDA1A2BC5A3D}"/>
              </a:ext>
            </a:extLst>
          </p:cNvPr>
          <p:cNvSpPr>
            <a:spLocks noGrp="1"/>
          </p:cNvSpPr>
          <p:nvPr>
            <p:ph idx="1"/>
          </p:nvPr>
        </p:nvSpPr>
        <p:spPr/>
        <p:txBody>
          <a:bodyPr/>
          <a:lstStyle/>
          <a:p>
            <a:r>
              <a:rPr lang="en-US" dirty="0"/>
              <a:t>This quarter, we are making many adjustments and changes to make CS107 the best it can be in an online format.</a:t>
            </a:r>
          </a:p>
          <a:p>
            <a:r>
              <a:rPr lang="en-US" dirty="0"/>
              <a:t>We are working to emphasize community and connection.</a:t>
            </a:r>
          </a:p>
          <a:p>
            <a:r>
              <a:rPr lang="en-US" dirty="0"/>
              <a:t>We understand the unprecedented situation this quarter presents for everyone involved.</a:t>
            </a:r>
          </a:p>
          <a:p>
            <a:r>
              <a:rPr lang="en-US" dirty="0"/>
              <a:t>We will constantly evaluate and listen to ensure the class is going as smoothly as possible for everyone.</a:t>
            </a:r>
          </a:p>
          <a:p>
            <a:r>
              <a:rPr lang="en-US" dirty="0"/>
              <a:t>Please communicate with us if any personal circumstances or issues arise!  We are here to support you.</a:t>
            </a:r>
          </a:p>
        </p:txBody>
      </p:sp>
    </p:spTree>
    <p:extLst>
      <p:ext uri="{BB962C8B-B14F-4D97-AF65-F5344CB8AC3E}">
        <p14:creationId xmlns:p14="http://schemas.microsoft.com/office/powerpoint/2010/main" val="1814657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FB80D-B6A7-8B48-99E5-3A3FFD66DE6E}"/>
              </a:ext>
            </a:extLst>
          </p:cNvPr>
          <p:cNvSpPr>
            <a:spLocks noGrp="1"/>
          </p:cNvSpPr>
          <p:nvPr>
            <p:ph type="title"/>
          </p:nvPr>
        </p:nvSpPr>
        <p:spPr/>
        <p:txBody>
          <a:bodyPr/>
          <a:lstStyle/>
          <a:p>
            <a:r>
              <a:rPr lang="en-US" dirty="0"/>
              <a:t>CS107 Online</a:t>
            </a:r>
          </a:p>
        </p:txBody>
      </p:sp>
      <p:sp>
        <p:nvSpPr>
          <p:cNvPr id="3" name="Content Placeholder 2">
            <a:extLst>
              <a:ext uri="{FF2B5EF4-FFF2-40B4-BE49-F238E27FC236}">
                <a16:creationId xmlns:a16="http://schemas.microsoft.com/office/drawing/2014/main" id="{73582C71-0910-5244-BAD2-DDA1A2BC5A3D}"/>
              </a:ext>
            </a:extLst>
          </p:cNvPr>
          <p:cNvSpPr>
            <a:spLocks noGrp="1"/>
          </p:cNvSpPr>
          <p:nvPr>
            <p:ph idx="1"/>
          </p:nvPr>
        </p:nvSpPr>
        <p:spPr/>
        <p:txBody>
          <a:bodyPr/>
          <a:lstStyle/>
          <a:p>
            <a:r>
              <a:rPr lang="en-US" dirty="0"/>
              <a:t>This quarter, we are making many adjustments and changes to make CS107 the best it can be in an online format.</a:t>
            </a:r>
          </a:p>
          <a:p>
            <a:r>
              <a:rPr lang="en-US" b="1" dirty="0">
                <a:solidFill>
                  <a:schemeClr val="accent2">
                    <a:lumMod val="75000"/>
                  </a:schemeClr>
                </a:solidFill>
              </a:rPr>
              <a:t>We are working to emphasize community and connection.</a:t>
            </a:r>
          </a:p>
          <a:p>
            <a:r>
              <a:rPr lang="en-US" dirty="0"/>
              <a:t>We understand the unprecedented situation this quarter presents for everyone involved.</a:t>
            </a:r>
          </a:p>
          <a:p>
            <a:r>
              <a:rPr lang="en-US" dirty="0"/>
              <a:t>We will constantly evaluate and listen to ensure the class is going as smoothly as possible for everyone.</a:t>
            </a:r>
          </a:p>
          <a:p>
            <a:r>
              <a:rPr lang="en-US" dirty="0"/>
              <a:t>Please communicate with us if any personal circumstances or issues arise!  We are here to support you.</a:t>
            </a:r>
          </a:p>
        </p:txBody>
      </p:sp>
    </p:spTree>
    <p:extLst>
      <p:ext uri="{BB962C8B-B14F-4D97-AF65-F5344CB8AC3E}">
        <p14:creationId xmlns:p14="http://schemas.microsoft.com/office/powerpoint/2010/main" val="3394319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6445-2EC0-C34B-A5C2-A87BDF107C58}"/>
              </a:ext>
            </a:extLst>
          </p:cNvPr>
          <p:cNvSpPr>
            <a:spLocks noGrp="1"/>
          </p:cNvSpPr>
          <p:nvPr>
            <p:ph type="title"/>
          </p:nvPr>
        </p:nvSpPr>
        <p:spPr/>
        <p:txBody>
          <a:bodyPr/>
          <a:lstStyle/>
          <a:p>
            <a:r>
              <a:rPr lang="en-US" dirty="0"/>
              <a:t>A Wonderful Community ❤️</a:t>
            </a:r>
          </a:p>
        </p:txBody>
      </p:sp>
      <p:sp>
        <p:nvSpPr>
          <p:cNvPr id="3" name="Rounded Rectangular Callout 2">
            <a:extLst>
              <a:ext uri="{FF2B5EF4-FFF2-40B4-BE49-F238E27FC236}">
                <a16:creationId xmlns:a16="http://schemas.microsoft.com/office/drawing/2014/main" id="{B3371804-1558-304C-A5F1-A5D1B0E7ECF5}"/>
              </a:ext>
            </a:extLst>
          </p:cNvPr>
          <p:cNvSpPr/>
          <p:nvPr/>
        </p:nvSpPr>
        <p:spPr>
          <a:xfrm>
            <a:off x="457200" y="1447800"/>
            <a:ext cx="3200400" cy="1295400"/>
          </a:xfrm>
          <a:prstGeom prst="wedgeRoundRectCallout">
            <a:avLst>
              <a:gd name="adj1" fmla="val -49404"/>
              <a:gd name="adj2" fmla="val 79612"/>
              <a:gd name="adj3" fmla="val 1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Tapioca Boba tea just became a </a:t>
            </a:r>
            <a:r>
              <a:rPr lang="en-US" dirty="0" err="1">
                <a:solidFill>
                  <a:schemeClr val="tx1"/>
                </a:solidFill>
              </a:rPr>
              <a:t>fave</a:t>
            </a:r>
            <a:r>
              <a:rPr lang="en-US" dirty="0">
                <a:solidFill>
                  <a:schemeClr val="tx1"/>
                </a:solidFill>
              </a:rPr>
              <a:t>. I'll most likely be using it to calm my nerves when working on assignments.</a:t>
            </a:r>
          </a:p>
        </p:txBody>
      </p:sp>
      <p:sp>
        <p:nvSpPr>
          <p:cNvPr id="17" name="Rounded Rectangular Callout 16">
            <a:extLst>
              <a:ext uri="{FF2B5EF4-FFF2-40B4-BE49-F238E27FC236}">
                <a16:creationId xmlns:a16="http://schemas.microsoft.com/office/drawing/2014/main" id="{0E170543-5BB4-9E4B-8B72-6753637CB591}"/>
              </a:ext>
            </a:extLst>
          </p:cNvPr>
          <p:cNvSpPr/>
          <p:nvPr/>
        </p:nvSpPr>
        <p:spPr>
          <a:xfrm>
            <a:off x="4343400" y="1447800"/>
            <a:ext cx="2514600" cy="1143000"/>
          </a:xfrm>
          <a:prstGeom prst="wedgeRoundRectCallout">
            <a:avLst>
              <a:gd name="adj1" fmla="val 2149"/>
              <a:gd name="adj2" fmla="val -69237"/>
              <a:gd name="adj3" fmla="val 1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 used to be a ballroom dancer and was on Dancing with The Stars as a kid :)</a:t>
            </a:r>
          </a:p>
        </p:txBody>
      </p:sp>
      <p:sp>
        <p:nvSpPr>
          <p:cNvPr id="18" name="Rounded Rectangular Callout 17">
            <a:extLst>
              <a:ext uri="{FF2B5EF4-FFF2-40B4-BE49-F238E27FC236}">
                <a16:creationId xmlns:a16="http://schemas.microsoft.com/office/drawing/2014/main" id="{BF95B14E-C9EE-C447-96DA-A7D19B0FFB71}"/>
              </a:ext>
            </a:extLst>
          </p:cNvPr>
          <p:cNvSpPr/>
          <p:nvPr/>
        </p:nvSpPr>
        <p:spPr>
          <a:xfrm>
            <a:off x="838200" y="3398522"/>
            <a:ext cx="1981200" cy="1295400"/>
          </a:xfrm>
          <a:prstGeom prst="wedgeRoundRectCallout">
            <a:avLst>
              <a:gd name="adj1" fmla="val -91455"/>
              <a:gd name="adj2" fmla="val 35690"/>
              <a:gd name="adj3" fmla="val 16667"/>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I’m starting lessons this quarter to receive my pilot’s license!</a:t>
            </a:r>
          </a:p>
        </p:txBody>
      </p:sp>
      <p:sp>
        <p:nvSpPr>
          <p:cNvPr id="19" name="Rounded Rectangular Callout 18">
            <a:extLst>
              <a:ext uri="{FF2B5EF4-FFF2-40B4-BE49-F238E27FC236}">
                <a16:creationId xmlns:a16="http://schemas.microsoft.com/office/drawing/2014/main" id="{711B0D32-0F08-244C-8F18-6DB21FE5C9E3}"/>
              </a:ext>
            </a:extLst>
          </p:cNvPr>
          <p:cNvSpPr/>
          <p:nvPr/>
        </p:nvSpPr>
        <p:spPr>
          <a:xfrm>
            <a:off x="457200" y="5181600"/>
            <a:ext cx="2590800" cy="1066800"/>
          </a:xfrm>
          <a:prstGeom prst="wedgeRoundRectCallout">
            <a:avLst>
              <a:gd name="adj1" fmla="val -69634"/>
              <a:gd name="adj2" fmla="val 89136"/>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 believe the Broadway musical "Cats" is highly underrated.</a:t>
            </a:r>
          </a:p>
        </p:txBody>
      </p:sp>
      <p:sp>
        <p:nvSpPr>
          <p:cNvPr id="20" name="Rounded Rectangular Callout 19">
            <a:extLst>
              <a:ext uri="{FF2B5EF4-FFF2-40B4-BE49-F238E27FC236}">
                <a16:creationId xmlns:a16="http://schemas.microsoft.com/office/drawing/2014/main" id="{A86F3255-25AE-EF42-BD34-06C5843B3753}"/>
              </a:ext>
            </a:extLst>
          </p:cNvPr>
          <p:cNvSpPr/>
          <p:nvPr/>
        </p:nvSpPr>
        <p:spPr>
          <a:xfrm>
            <a:off x="4114800" y="3200400"/>
            <a:ext cx="1981200" cy="1295400"/>
          </a:xfrm>
          <a:prstGeom prst="wedgeRoundRectCallout">
            <a:avLst>
              <a:gd name="adj1" fmla="val -86327"/>
              <a:gd name="adj2" fmla="val 225494"/>
              <a:gd name="adj3" fmla="val 16667"/>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I'm a little worried this course is too difficult for me...</a:t>
            </a:r>
          </a:p>
        </p:txBody>
      </p:sp>
      <p:sp>
        <p:nvSpPr>
          <p:cNvPr id="21" name="Rounded Rectangular Callout 20">
            <a:extLst>
              <a:ext uri="{FF2B5EF4-FFF2-40B4-BE49-F238E27FC236}">
                <a16:creationId xmlns:a16="http://schemas.microsoft.com/office/drawing/2014/main" id="{38C3011B-0936-F44B-91AC-DC8DC92AC936}"/>
              </a:ext>
            </a:extLst>
          </p:cNvPr>
          <p:cNvSpPr/>
          <p:nvPr/>
        </p:nvSpPr>
        <p:spPr>
          <a:xfrm>
            <a:off x="5410200" y="5410200"/>
            <a:ext cx="2514600" cy="800100"/>
          </a:xfrm>
          <a:prstGeom prst="wedgeRoundRectCallout">
            <a:avLst>
              <a:gd name="adj1" fmla="val -29366"/>
              <a:gd name="adj2" fmla="val 122763"/>
              <a:gd name="adj3" fmla="val 1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I’m filling out this form in line at Blaze pizza</a:t>
            </a:r>
          </a:p>
        </p:txBody>
      </p:sp>
      <p:sp>
        <p:nvSpPr>
          <p:cNvPr id="22" name="Rounded Rectangular Callout 21">
            <a:extLst>
              <a:ext uri="{FF2B5EF4-FFF2-40B4-BE49-F238E27FC236}">
                <a16:creationId xmlns:a16="http://schemas.microsoft.com/office/drawing/2014/main" id="{55F166B9-54EB-B742-B4F7-CC08F211D716}"/>
              </a:ext>
            </a:extLst>
          </p:cNvPr>
          <p:cNvSpPr/>
          <p:nvPr/>
        </p:nvSpPr>
        <p:spPr>
          <a:xfrm>
            <a:off x="7277102" y="2628900"/>
            <a:ext cx="1981200" cy="1143000"/>
          </a:xfrm>
          <a:prstGeom prst="wedgeRoundRectCallout">
            <a:avLst>
              <a:gd name="adj1" fmla="val 4573"/>
              <a:gd name="adj2" fmla="val -172348"/>
              <a:gd name="adj3" fmla="val 1666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I’m a whitewater kayaker and rock climber!</a:t>
            </a:r>
          </a:p>
        </p:txBody>
      </p:sp>
      <p:sp>
        <p:nvSpPr>
          <p:cNvPr id="23" name="Rounded Rectangular Callout 22">
            <a:extLst>
              <a:ext uri="{FF2B5EF4-FFF2-40B4-BE49-F238E27FC236}">
                <a16:creationId xmlns:a16="http://schemas.microsoft.com/office/drawing/2014/main" id="{4581EBF9-12C7-D34F-875F-C92ED8DC54E2}"/>
              </a:ext>
            </a:extLst>
          </p:cNvPr>
          <p:cNvSpPr/>
          <p:nvPr/>
        </p:nvSpPr>
        <p:spPr>
          <a:xfrm>
            <a:off x="9258302" y="4069082"/>
            <a:ext cx="2514600" cy="800100"/>
          </a:xfrm>
          <a:prstGeom prst="wedgeRoundRectCallout">
            <a:avLst>
              <a:gd name="adj1" fmla="val 62755"/>
              <a:gd name="adj2" fmla="val 120223"/>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 heard this class is a weeder class?</a:t>
            </a:r>
          </a:p>
        </p:txBody>
      </p:sp>
      <p:sp>
        <p:nvSpPr>
          <p:cNvPr id="24" name="Rounded Rectangular Callout 23">
            <a:extLst>
              <a:ext uri="{FF2B5EF4-FFF2-40B4-BE49-F238E27FC236}">
                <a16:creationId xmlns:a16="http://schemas.microsoft.com/office/drawing/2014/main" id="{B2ED6E27-D4EC-6943-BEA7-07D8DA63F69C}"/>
              </a:ext>
            </a:extLst>
          </p:cNvPr>
          <p:cNvSpPr/>
          <p:nvPr/>
        </p:nvSpPr>
        <p:spPr>
          <a:xfrm>
            <a:off x="9525002" y="1828800"/>
            <a:ext cx="1981200" cy="1143000"/>
          </a:xfrm>
          <a:prstGeom prst="wedgeRoundRectCallout">
            <a:avLst>
              <a:gd name="adj1" fmla="val 76368"/>
              <a:gd name="adj2" fmla="val 48096"/>
              <a:gd name="adj3" fmla="val 16667"/>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 started learning violin this year</a:t>
            </a:r>
          </a:p>
        </p:txBody>
      </p:sp>
      <p:sp>
        <p:nvSpPr>
          <p:cNvPr id="4" name="TextBox 3">
            <a:extLst>
              <a:ext uri="{FF2B5EF4-FFF2-40B4-BE49-F238E27FC236}">
                <a16:creationId xmlns:a16="http://schemas.microsoft.com/office/drawing/2014/main" id="{EE8233A3-CD12-AB43-8A44-5EE4CB8C858A}"/>
              </a:ext>
            </a:extLst>
          </p:cNvPr>
          <p:cNvSpPr txBox="1"/>
          <p:nvPr/>
        </p:nvSpPr>
        <p:spPr>
          <a:xfrm>
            <a:off x="8275455" y="6551788"/>
            <a:ext cx="3424334" cy="292388"/>
          </a:xfrm>
          <a:prstGeom prst="rect">
            <a:avLst/>
          </a:prstGeom>
          <a:noFill/>
        </p:spPr>
        <p:txBody>
          <a:bodyPr wrap="none" rtlCol="0">
            <a:spAutoFit/>
          </a:bodyPr>
          <a:lstStyle/>
          <a:p>
            <a:r>
              <a:rPr lang="en-US" sz="1300" dirty="0"/>
              <a:t>*Quotes taken from CS107 welcome survey</a:t>
            </a:r>
          </a:p>
        </p:txBody>
      </p:sp>
    </p:spTree>
    <p:extLst>
      <p:ext uri="{BB962C8B-B14F-4D97-AF65-F5344CB8AC3E}">
        <p14:creationId xmlns:p14="http://schemas.microsoft.com/office/powerpoint/2010/main" val="2063062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B111D-3F9B-2448-B1FC-0A1A0FABD96C}"/>
              </a:ext>
            </a:extLst>
          </p:cNvPr>
          <p:cNvSpPr>
            <a:spLocks noGrp="1"/>
          </p:cNvSpPr>
          <p:nvPr>
            <p:ph type="title"/>
          </p:nvPr>
        </p:nvSpPr>
        <p:spPr/>
        <p:txBody>
          <a:bodyPr/>
          <a:lstStyle/>
          <a:p>
            <a:r>
              <a:rPr lang="en-US" dirty="0"/>
              <a:t>Teaching Team</a:t>
            </a:r>
          </a:p>
        </p:txBody>
      </p:sp>
      <p:pic>
        <p:nvPicPr>
          <p:cNvPr id="4" name="Picture 3" descr="Profile pictures for all the members of the course staff">
            <a:extLst>
              <a:ext uri="{FF2B5EF4-FFF2-40B4-BE49-F238E27FC236}">
                <a16:creationId xmlns:a16="http://schemas.microsoft.com/office/drawing/2014/main" id="{80CB72B8-8920-F848-AE01-7C7051167C02}"/>
              </a:ext>
            </a:extLst>
          </p:cNvPr>
          <p:cNvPicPr>
            <a:picLocks noChangeAspect="1"/>
          </p:cNvPicPr>
          <p:nvPr/>
        </p:nvPicPr>
        <p:blipFill>
          <a:blip r:embed="rId3"/>
          <a:stretch>
            <a:fillRect/>
          </a:stretch>
        </p:blipFill>
        <p:spPr>
          <a:xfrm>
            <a:off x="152400" y="1371600"/>
            <a:ext cx="5340041" cy="3581400"/>
          </a:xfrm>
          <a:prstGeom prst="rect">
            <a:avLst/>
          </a:prstGeom>
        </p:spPr>
      </p:pic>
      <p:pic>
        <p:nvPicPr>
          <p:cNvPr id="6" name="Picture 5" descr="Profile pictures for all the members of the course staff">
            <a:extLst>
              <a:ext uri="{FF2B5EF4-FFF2-40B4-BE49-F238E27FC236}">
                <a16:creationId xmlns:a16="http://schemas.microsoft.com/office/drawing/2014/main" id="{AA87CF90-1355-714B-BD53-C51A927C84FE}"/>
              </a:ext>
            </a:extLst>
          </p:cNvPr>
          <p:cNvPicPr>
            <a:picLocks noChangeAspect="1"/>
          </p:cNvPicPr>
          <p:nvPr/>
        </p:nvPicPr>
        <p:blipFill>
          <a:blip r:embed="rId4"/>
          <a:stretch>
            <a:fillRect/>
          </a:stretch>
        </p:blipFill>
        <p:spPr>
          <a:xfrm>
            <a:off x="5785158" y="1371600"/>
            <a:ext cx="5340042" cy="3581511"/>
          </a:xfrm>
          <a:prstGeom prst="rect">
            <a:avLst/>
          </a:prstGeom>
        </p:spPr>
      </p:pic>
      <p:sp>
        <p:nvSpPr>
          <p:cNvPr id="11" name="Content Placeholder 8">
            <a:extLst>
              <a:ext uri="{FF2B5EF4-FFF2-40B4-BE49-F238E27FC236}">
                <a16:creationId xmlns:a16="http://schemas.microsoft.com/office/drawing/2014/main" id="{B6BE4453-059C-DD4A-A1EC-BF15C49E3F2F}"/>
              </a:ext>
            </a:extLst>
          </p:cNvPr>
          <p:cNvSpPr>
            <a:spLocks noGrp="1"/>
          </p:cNvSpPr>
          <p:nvPr>
            <p:ph idx="1"/>
          </p:nvPr>
        </p:nvSpPr>
        <p:spPr>
          <a:xfrm>
            <a:off x="114301" y="5040140"/>
            <a:ext cx="11811000" cy="1817860"/>
          </a:xfrm>
        </p:spPr>
        <p:txBody>
          <a:bodyPr/>
          <a:lstStyle/>
          <a:p>
            <a:pPr marL="0" indent="0">
              <a:buNone/>
            </a:pPr>
            <a:r>
              <a:rPr lang="en-US" sz="2400" dirty="0"/>
              <a:t>About Nick Troccoli (</a:t>
            </a:r>
            <a:r>
              <a:rPr lang="en-US" sz="2400" dirty="0">
                <a:hlinkClick r:id="rId5"/>
              </a:rPr>
              <a:t>troccoli@Stanford.edu</a:t>
            </a:r>
            <a:r>
              <a:rPr lang="en-US" sz="2400" dirty="0"/>
              <a:t>):</a:t>
            </a:r>
          </a:p>
          <a:p>
            <a:r>
              <a:rPr lang="en-US" sz="2400" dirty="0"/>
              <a:t>Stanford BS/MS (</a:t>
            </a:r>
            <a:r>
              <a:rPr lang="en-US" sz="2400" dirty="0" err="1"/>
              <a:t>coterm</a:t>
            </a:r>
            <a:r>
              <a:rPr lang="en-US" sz="2400" dirty="0"/>
              <a:t>) in CS</a:t>
            </a:r>
          </a:p>
          <a:p>
            <a:r>
              <a:rPr lang="en-US" sz="2400" dirty="0"/>
              <a:t>Systems track undergrad, AI track grad</a:t>
            </a:r>
          </a:p>
          <a:p>
            <a:r>
              <a:rPr lang="en-US" sz="2400" dirty="0"/>
              <a:t>Systems has played a key part in my discovery of CS. I hope it will for you too </a:t>
            </a:r>
            <a:r>
              <a:rPr lang="en-US" sz="2400" dirty="0">
                <a:sym typeface="Wingdings" pitchFamily="2" charset="2"/>
              </a:rPr>
              <a:t> </a:t>
            </a:r>
            <a:endParaRPr lang="en-US" sz="2400" dirty="0"/>
          </a:p>
        </p:txBody>
      </p:sp>
    </p:spTree>
    <p:extLst>
      <p:ext uri="{BB962C8B-B14F-4D97-AF65-F5344CB8AC3E}">
        <p14:creationId xmlns:p14="http://schemas.microsoft.com/office/powerpoint/2010/main" val="3524865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AE0A-294E-D449-837B-9F94C943F617}"/>
              </a:ext>
            </a:extLst>
          </p:cNvPr>
          <p:cNvSpPr>
            <a:spLocks noGrp="1"/>
          </p:cNvSpPr>
          <p:nvPr>
            <p:ph type="title"/>
          </p:nvPr>
        </p:nvSpPr>
        <p:spPr/>
        <p:txBody>
          <a:bodyPr/>
          <a:lstStyle/>
          <a:p>
            <a:r>
              <a:rPr lang="en-US" dirty="0"/>
              <a:t>Companion Class: CS107A</a:t>
            </a:r>
          </a:p>
        </p:txBody>
      </p:sp>
      <p:sp>
        <p:nvSpPr>
          <p:cNvPr id="3" name="Content Placeholder 2">
            <a:extLst>
              <a:ext uri="{FF2B5EF4-FFF2-40B4-BE49-F238E27FC236}">
                <a16:creationId xmlns:a16="http://schemas.microsoft.com/office/drawing/2014/main" id="{30878CF3-040B-1545-A23D-C836F4BED9B7}"/>
              </a:ext>
            </a:extLst>
          </p:cNvPr>
          <p:cNvSpPr>
            <a:spLocks noGrp="1"/>
          </p:cNvSpPr>
          <p:nvPr>
            <p:ph idx="1"/>
          </p:nvPr>
        </p:nvSpPr>
        <p:spPr/>
        <p:txBody>
          <a:bodyPr/>
          <a:lstStyle/>
          <a:p>
            <a:r>
              <a:rPr lang="en-US" b="1" dirty="0"/>
              <a:t>CS107A </a:t>
            </a:r>
            <a:r>
              <a:rPr lang="en-US" dirty="0"/>
              <a:t>is an extra 1-unit “Pathfinders” or “ACE” section with additional course support, practice and instruction.</a:t>
            </a:r>
          </a:p>
          <a:p>
            <a:r>
              <a:rPr lang="en-US" dirty="0"/>
              <a:t>Meets for an additional weekly section and has additional review sessions</a:t>
            </a:r>
          </a:p>
          <a:p>
            <a:r>
              <a:rPr lang="en-US" dirty="0"/>
              <a:t>Entry by application – see the FAQ on the course website for details</a:t>
            </a:r>
          </a:p>
        </p:txBody>
      </p:sp>
      <p:pic>
        <p:nvPicPr>
          <p:cNvPr id="5" name="Picture 4" descr="Profile picture for Andrew Benson, the CS107A CA">
            <a:extLst>
              <a:ext uri="{FF2B5EF4-FFF2-40B4-BE49-F238E27FC236}">
                <a16:creationId xmlns:a16="http://schemas.microsoft.com/office/drawing/2014/main" id="{7550DD83-7AE7-C644-BBD8-8F38662AE4AD}"/>
              </a:ext>
            </a:extLst>
          </p:cNvPr>
          <p:cNvPicPr>
            <a:picLocks noChangeAspect="1"/>
          </p:cNvPicPr>
          <p:nvPr/>
        </p:nvPicPr>
        <p:blipFill>
          <a:blip r:embed="rId3"/>
          <a:srcRect/>
          <a:stretch/>
        </p:blipFill>
        <p:spPr>
          <a:xfrm>
            <a:off x="9575800" y="4085936"/>
            <a:ext cx="2159000" cy="2348190"/>
          </a:xfrm>
          <a:prstGeom prst="rect">
            <a:avLst/>
          </a:prstGeom>
        </p:spPr>
      </p:pic>
    </p:spTree>
    <p:extLst>
      <p:ext uri="{BB962C8B-B14F-4D97-AF65-F5344CB8AC3E}">
        <p14:creationId xmlns:p14="http://schemas.microsoft.com/office/powerpoint/2010/main" val="3285719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AE0A-294E-D449-837B-9F94C943F617}"/>
              </a:ext>
            </a:extLst>
          </p:cNvPr>
          <p:cNvSpPr>
            <a:spLocks noGrp="1"/>
          </p:cNvSpPr>
          <p:nvPr>
            <p:ph type="title"/>
          </p:nvPr>
        </p:nvSpPr>
        <p:spPr/>
        <p:txBody>
          <a:bodyPr/>
          <a:lstStyle/>
          <a:p>
            <a:r>
              <a:rPr lang="en-US" dirty="0"/>
              <a:t>CS107 Embedded Ethics</a:t>
            </a:r>
          </a:p>
        </p:txBody>
      </p:sp>
      <p:sp>
        <p:nvSpPr>
          <p:cNvPr id="3" name="Content Placeholder 2">
            <a:extLst>
              <a:ext uri="{FF2B5EF4-FFF2-40B4-BE49-F238E27FC236}">
                <a16:creationId xmlns:a16="http://schemas.microsoft.com/office/drawing/2014/main" id="{30878CF3-040B-1545-A23D-C836F4BED9B7}"/>
              </a:ext>
            </a:extLst>
          </p:cNvPr>
          <p:cNvSpPr>
            <a:spLocks noGrp="1"/>
          </p:cNvSpPr>
          <p:nvPr>
            <p:ph idx="1"/>
          </p:nvPr>
        </p:nvSpPr>
        <p:spPr/>
        <p:txBody>
          <a:bodyPr/>
          <a:lstStyle/>
          <a:p>
            <a:pPr marL="0" indent="0">
              <a:buNone/>
            </a:pPr>
            <a:r>
              <a:rPr lang="en-US" dirty="0"/>
              <a:t>This quarter, we’re working to embed additional ethics content throughout the course.</a:t>
            </a:r>
          </a:p>
        </p:txBody>
      </p:sp>
      <p:pic>
        <p:nvPicPr>
          <p:cNvPr id="9" name="Picture 8" descr="Profile picture for Katie Creel, working with CS107 on Embedded Ethics">
            <a:extLst>
              <a:ext uri="{FF2B5EF4-FFF2-40B4-BE49-F238E27FC236}">
                <a16:creationId xmlns:a16="http://schemas.microsoft.com/office/drawing/2014/main" id="{DB587814-8314-2B4B-A7EB-F93B5598F884}"/>
              </a:ext>
            </a:extLst>
          </p:cNvPr>
          <p:cNvPicPr>
            <a:picLocks noChangeAspect="1"/>
          </p:cNvPicPr>
          <p:nvPr/>
        </p:nvPicPr>
        <p:blipFill>
          <a:blip r:embed="rId3"/>
          <a:stretch>
            <a:fillRect/>
          </a:stretch>
        </p:blipFill>
        <p:spPr>
          <a:xfrm>
            <a:off x="9525000" y="3975100"/>
            <a:ext cx="2184400" cy="2501900"/>
          </a:xfrm>
          <a:prstGeom prst="rect">
            <a:avLst/>
          </a:prstGeom>
        </p:spPr>
      </p:pic>
    </p:spTree>
    <p:extLst>
      <p:ext uri="{BB962C8B-B14F-4D97-AF65-F5344CB8AC3E}">
        <p14:creationId xmlns:p14="http://schemas.microsoft.com/office/powerpoint/2010/main" val="2204929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6A2D-62DD-4548-A8C2-1D8C102B712E}"/>
              </a:ext>
            </a:extLst>
          </p:cNvPr>
          <p:cNvSpPr>
            <a:spLocks noGrp="1"/>
          </p:cNvSpPr>
          <p:nvPr>
            <p:ph type="title"/>
          </p:nvPr>
        </p:nvSpPr>
        <p:spPr/>
        <p:txBody>
          <a:bodyPr/>
          <a:lstStyle/>
          <a:p>
            <a:r>
              <a:rPr lang="en-US" dirty="0"/>
              <a:t>Course Website</a:t>
            </a:r>
          </a:p>
        </p:txBody>
      </p:sp>
      <p:sp>
        <p:nvSpPr>
          <p:cNvPr id="3" name="Content Placeholder 2">
            <a:extLst>
              <a:ext uri="{FF2B5EF4-FFF2-40B4-BE49-F238E27FC236}">
                <a16:creationId xmlns:a16="http://schemas.microsoft.com/office/drawing/2014/main" id="{757E875C-7B52-214A-B92F-FC55AD8A03D5}"/>
              </a:ext>
            </a:extLst>
          </p:cNvPr>
          <p:cNvSpPr>
            <a:spLocks noGrp="1"/>
          </p:cNvSpPr>
          <p:nvPr>
            <p:ph idx="1"/>
          </p:nvPr>
        </p:nvSpPr>
        <p:spPr/>
        <p:txBody>
          <a:bodyPr anchor="ctr"/>
          <a:lstStyle/>
          <a:p>
            <a:pPr marL="0" indent="0" algn="ctr">
              <a:buNone/>
            </a:pPr>
            <a:r>
              <a:rPr lang="en-US" altLang="x-none" sz="8800" dirty="0">
                <a:hlinkClick r:id="rId3"/>
              </a:rPr>
              <a:t>cs107.stanford.edu</a:t>
            </a:r>
            <a:endParaRPr lang="en-US" altLang="x-none" sz="8800" dirty="0"/>
          </a:p>
        </p:txBody>
      </p:sp>
      <p:sp>
        <p:nvSpPr>
          <p:cNvPr id="4" name="TextBox 3">
            <a:extLst>
              <a:ext uri="{FF2B5EF4-FFF2-40B4-BE49-F238E27FC236}">
                <a16:creationId xmlns:a16="http://schemas.microsoft.com/office/drawing/2014/main" id="{16878CBA-3AEF-DB48-AE74-582679215E97}"/>
              </a:ext>
            </a:extLst>
          </p:cNvPr>
          <p:cNvSpPr txBox="1"/>
          <p:nvPr/>
        </p:nvSpPr>
        <p:spPr>
          <a:xfrm>
            <a:off x="4663556" y="6113846"/>
            <a:ext cx="2864887" cy="369332"/>
          </a:xfrm>
          <a:prstGeom prst="rect">
            <a:avLst/>
          </a:prstGeom>
          <a:noFill/>
        </p:spPr>
        <p:txBody>
          <a:bodyPr wrap="none" rtlCol="0">
            <a:spAutoFit/>
          </a:bodyPr>
          <a:lstStyle/>
          <a:p>
            <a:r>
              <a:rPr lang="en-US" dirty="0"/>
              <a:t>*lecture videos on Canvas</a:t>
            </a:r>
          </a:p>
        </p:txBody>
      </p:sp>
    </p:spTree>
    <p:extLst>
      <p:ext uri="{BB962C8B-B14F-4D97-AF65-F5344CB8AC3E}">
        <p14:creationId xmlns:p14="http://schemas.microsoft.com/office/powerpoint/2010/main" val="1294415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F92A-94A3-9F44-A2AA-C60E2902BCE0}"/>
              </a:ext>
            </a:extLst>
          </p:cNvPr>
          <p:cNvSpPr>
            <a:spLocks noGrp="1"/>
          </p:cNvSpPr>
          <p:nvPr>
            <p:ph type="title"/>
          </p:nvPr>
        </p:nvSpPr>
        <p:spPr/>
        <p:txBody>
          <a:bodyPr/>
          <a:lstStyle/>
          <a:p>
            <a:r>
              <a:rPr lang="en-US" dirty="0"/>
              <a:t>Question Break!</a:t>
            </a:r>
          </a:p>
        </p:txBody>
      </p:sp>
      <p:sp>
        <p:nvSpPr>
          <p:cNvPr id="3" name="Text Placeholder 2">
            <a:extLst>
              <a:ext uri="{FF2B5EF4-FFF2-40B4-BE49-F238E27FC236}">
                <a16:creationId xmlns:a16="http://schemas.microsoft.com/office/drawing/2014/main" id="{968FE474-E6F1-2242-B093-F21F0A34E30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59642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t>Introduction</a:t>
            </a:r>
          </a:p>
          <a:p>
            <a:r>
              <a:rPr lang="en-US" b="1" dirty="0">
                <a:solidFill>
                  <a:srgbClr val="C00000"/>
                </a:solidFill>
              </a:rPr>
              <a:t>CS107 Course Policies</a:t>
            </a:r>
          </a:p>
          <a:p>
            <a:r>
              <a:rPr lang="en-US" dirty="0"/>
              <a:t>Unix and the Command Line</a:t>
            </a:r>
          </a:p>
          <a:p>
            <a:r>
              <a:rPr lang="en-US" dirty="0"/>
              <a:t>Getting Started With C</a:t>
            </a:r>
          </a:p>
        </p:txBody>
      </p:sp>
    </p:spTree>
    <p:extLst>
      <p:ext uri="{BB962C8B-B14F-4D97-AF65-F5344CB8AC3E}">
        <p14:creationId xmlns:p14="http://schemas.microsoft.com/office/powerpoint/2010/main" val="3879474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AE778-B48A-F04E-AC37-88F4E99B3237}"/>
              </a:ext>
            </a:extLst>
          </p:cNvPr>
          <p:cNvSpPr>
            <a:spLocks noGrp="1"/>
          </p:cNvSpPr>
          <p:nvPr>
            <p:ph type="title"/>
          </p:nvPr>
        </p:nvSpPr>
        <p:spPr/>
        <p:txBody>
          <a:bodyPr/>
          <a:lstStyle/>
          <a:p>
            <a:r>
              <a:rPr lang="en-US" dirty="0"/>
              <a:t>Textbook(s)</a:t>
            </a:r>
          </a:p>
        </p:txBody>
      </p:sp>
      <p:sp>
        <p:nvSpPr>
          <p:cNvPr id="3" name="Content Placeholder 2">
            <a:extLst>
              <a:ext uri="{FF2B5EF4-FFF2-40B4-BE49-F238E27FC236}">
                <a16:creationId xmlns:a16="http://schemas.microsoft.com/office/drawing/2014/main" id="{2A737495-180B-014B-AC3D-2928F071759F}"/>
              </a:ext>
            </a:extLst>
          </p:cNvPr>
          <p:cNvSpPr>
            <a:spLocks noGrp="1"/>
          </p:cNvSpPr>
          <p:nvPr>
            <p:ph idx="1"/>
          </p:nvPr>
        </p:nvSpPr>
        <p:spPr>
          <a:xfrm>
            <a:off x="152399" y="1295400"/>
            <a:ext cx="7571697" cy="5181600"/>
          </a:xfrm>
        </p:spPr>
        <p:txBody>
          <a:bodyPr/>
          <a:lstStyle/>
          <a:p>
            <a:r>
              <a:rPr lang="en-US" i="1" dirty="0"/>
              <a:t>Computer Systems: A Programmer’s Perspective </a:t>
            </a:r>
            <a:r>
              <a:rPr lang="en-US" dirty="0"/>
              <a:t>by</a:t>
            </a:r>
            <a:r>
              <a:rPr lang="en-US" i="1" dirty="0"/>
              <a:t> </a:t>
            </a:r>
            <a:r>
              <a:rPr lang="en-US" dirty="0"/>
              <a:t>Bryant &amp; </a:t>
            </a:r>
            <a:r>
              <a:rPr lang="en-US" dirty="0" err="1"/>
              <a:t>O’Hallaron</a:t>
            </a:r>
            <a:r>
              <a:rPr lang="en-US" dirty="0"/>
              <a:t>, </a:t>
            </a:r>
            <a:r>
              <a:rPr lang="en-US" b="1" dirty="0"/>
              <a:t>3</a:t>
            </a:r>
            <a:r>
              <a:rPr lang="en-US" b="1" baseline="30000" dirty="0"/>
              <a:t>rd</a:t>
            </a:r>
            <a:r>
              <a:rPr lang="en-US" b="1" dirty="0"/>
              <a:t> Edition</a:t>
            </a:r>
            <a:endParaRPr lang="en-US" b="1" i="1" dirty="0"/>
          </a:p>
          <a:p>
            <a:pPr lvl="1"/>
            <a:r>
              <a:rPr lang="en-US" b="1" dirty="0"/>
              <a:t>3</a:t>
            </a:r>
            <a:r>
              <a:rPr lang="en-US" b="1" baseline="30000" dirty="0"/>
              <a:t>rd</a:t>
            </a:r>
            <a:r>
              <a:rPr lang="en-US" b="1" dirty="0"/>
              <a:t> edition matters </a:t>
            </a:r>
            <a:r>
              <a:rPr lang="en-US" dirty="0"/>
              <a:t>– important updates to content</a:t>
            </a:r>
          </a:p>
          <a:p>
            <a:pPr lvl="1"/>
            <a:r>
              <a:rPr lang="en-US" dirty="0"/>
              <a:t>Stanford Library has generously scanned </a:t>
            </a:r>
            <a:r>
              <a:rPr lang="en-US" b="1" u="sng" dirty="0"/>
              <a:t>all</a:t>
            </a:r>
            <a:r>
              <a:rPr lang="en-US" dirty="0"/>
              <a:t> readings for CS107 under “fair use” (private study, scholarship, research). [</a:t>
            </a:r>
            <a:r>
              <a:rPr lang="en-US" b="1" u="sng" dirty="0"/>
              <a:t>Canvas -&gt; Files</a:t>
            </a:r>
            <a:r>
              <a:rPr lang="en-US" dirty="0"/>
              <a:t>]. Please do not distribute.</a:t>
            </a:r>
          </a:p>
          <a:p>
            <a:pPr lvl="1"/>
            <a:r>
              <a:rPr lang="en-US" dirty="0"/>
              <a:t>If you want more context, or if you plan to continue onto CS110, you may want to purchase a full copy</a:t>
            </a:r>
          </a:p>
          <a:p>
            <a:r>
              <a:rPr lang="en-US" dirty="0"/>
              <a:t>A C programming reference of your choice</a:t>
            </a:r>
          </a:p>
          <a:p>
            <a:pPr lvl="1"/>
            <a:r>
              <a:rPr lang="en-US" i="1" dirty="0"/>
              <a:t>The C Programming Language </a:t>
            </a:r>
            <a:r>
              <a:rPr lang="en-US" dirty="0"/>
              <a:t>by Kernighan and Ritchie (free link on course website Resources page)</a:t>
            </a:r>
          </a:p>
          <a:p>
            <a:pPr lvl="1"/>
            <a:r>
              <a:rPr lang="en-US" dirty="0"/>
              <a:t>Other C programming books, websites, or reference sheets</a:t>
            </a:r>
          </a:p>
        </p:txBody>
      </p:sp>
      <p:pic>
        <p:nvPicPr>
          <p:cNvPr id="4" name="Image" descr="The cover of the course textbook, &quot;Computer Systems: A Programmer's Perspective&quot;, 3rd edition.">
            <a:extLst>
              <a:ext uri="{FF2B5EF4-FFF2-40B4-BE49-F238E27FC236}">
                <a16:creationId xmlns:a16="http://schemas.microsoft.com/office/drawing/2014/main" id="{D90211EC-2746-8341-8F84-A31D6F43C1E7}"/>
              </a:ext>
            </a:extLst>
          </p:cNvPr>
          <p:cNvPicPr>
            <a:picLocks noChangeAspect="1"/>
          </p:cNvPicPr>
          <p:nvPr/>
        </p:nvPicPr>
        <p:blipFill>
          <a:blip r:embed="rId3"/>
          <a:stretch>
            <a:fillRect/>
          </a:stretch>
        </p:blipFill>
        <p:spPr>
          <a:xfrm>
            <a:off x="8046476" y="1326220"/>
            <a:ext cx="1664340" cy="2134976"/>
          </a:xfrm>
          <a:prstGeom prst="rect">
            <a:avLst/>
          </a:prstGeom>
          <a:ln w="12700">
            <a:miter lim="400000"/>
          </a:ln>
        </p:spPr>
      </p:pic>
      <p:sp>
        <p:nvSpPr>
          <p:cNvPr id="5" name="TextBox 4">
            <a:extLst>
              <a:ext uri="{FF2B5EF4-FFF2-40B4-BE49-F238E27FC236}">
                <a16:creationId xmlns:a16="http://schemas.microsoft.com/office/drawing/2014/main" id="{EEBB8F4A-7C8D-9C40-B396-DFBC711C18BC}"/>
              </a:ext>
            </a:extLst>
          </p:cNvPr>
          <p:cNvSpPr txBox="1"/>
          <p:nvPr/>
        </p:nvSpPr>
        <p:spPr>
          <a:xfrm>
            <a:off x="8055223" y="3500120"/>
            <a:ext cx="1664341" cy="369332"/>
          </a:xfrm>
          <a:prstGeom prst="rect">
            <a:avLst/>
          </a:prstGeom>
          <a:noFill/>
        </p:spPr>
        <p:txBody>
          <a:bodyPr wrap="square" rtlCol="0">
            <a:spAutoFit/>
          </a:bodyPr>
          <a:lstStyle/>
          <a:p>
            <a:pPr algn="ctr"/>
            <a:r>
              <a:rPr lang="en-US" dirty="0">
                <a:latin typeface="+mn-lt"/>
              </a:rPr>
              <a:t>Full textbook</a:t>
            </a:r>
          </a:p>
        </p:txBody>
      </p:sp>
      <p:pic>
        <p:nvPicPr>
          <p:cNvPr id="1026" name="Picture 2" descr="Computer Systems A Programmer's Perspective Custom for Stanford University  CS107: Bryant, O'hallaron: 9781323311424: Amazon.com: Books">
            <a:extLst>
              <a:ext uri="{FF2B5EF4-FFF2-40B4-BE49-F238E27FC236}">
                <a16:creationId xmlns:a16="http://schemas.microsoft.com/office/drawing/2014/main" id="{5C9744C9-BD1E-F344-99DE-163C931B096E}"/>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l="2063" t="838" r="3608" b="2361"/>
          <a:stretch/>
        </p:blipFill>
        <p:spPr bwMode="auto">
          <a:xfrm>
            <a:off x="10145584" y="1326219"/>
            <a:ext cx="1691345" cy="213497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87C6D5A-692F-7646-90A3-26D1E56C9CC4}"/>
              </a:ext>
            </a:extLst>
          </p:cNvPr>
          <p:cNvSpPr txBox="1"/>
          <p:nvPr/>
        </p:nvSpPr>
        <p:spPr>
          <a:xfrm>
            <a:off x="9891797" y="3500120"/>
            <a:ext cx="2173416" cy="369332"/>
          </a:xfrm>
          <a:prstGeom prst="rect">
            <a:avLst/>
          </a:prstGeom>
          <a:noFill/>
        </p:spPr>
        <p:txBody>
          <a:bodyPr wrap="square" rtlCol="0">
            <a:spAutoFit/>
          </a:bodyPr>
          <a:lstStyle/>
          <a:p>
            <a:pPr algn="ctr"/>
            <a:r>
              <a:rPr lang="en-US" dirty="0">
                <a:latin typeface="+mn-lt"/>
              </a:rPr>
              <a:t>CS107 full chapters</a:t>
            </a:r>
          </a:p>
        </p:txBody>
      </p:sp>
      <p:pic>
        <p:nvPicPr>
          <p:cNvPr id="8" name="Picture 7" descr="The logo for the Canvas website">
            <a:extLst>
              <a:ext uri="{FF2B5EF4-FFF2-40B4-BE49-F238E27FC236}">
                <a16:creationId xmlns:a16="http://schemas.microsoft.com/office/drawing/2014/main" id="{6387B1D9-2ACB-F54C-8D99-0D49F62D9362}"/>
              </a:ext>
            </a:extLst>
          </p:cNvPr>
          <p:cNvPicPr>
            <a:picLocks noChangeAspect="1"/>
          </p:cNvPicPr>
          <p:nvPr/>
        </p:nvPicPr>
        <p:blipFill>
          <a:blip r:embed="rId5"/>
          <a:stretch>
            <a:fillRect/>
          </a:stretch>
        </p:blipFill>
        <p:spPr>
          <a:xfrm>
            <a:off x="7809137" y="4100765"/>
            <a:ext cx="1690463" cy="400110"/>
          </a:xfrm>
          <a:prstGeom prst="rect">
            <a:avLst/>
          </a:prstGeom>
        </p:spPr>
      </p:pic>
      <p:sp>
        <p:nvSpPr>
          <p:cNvPr id="6" name="TextBox 5">
            <a:extLst>
              <a:ext uri="{FF2B5EF4-FFF2-40B4-BE49-F238E27FC236}">
                <a16:creationId xmlns:a16="http://schemas.microsoft.com/office/drawing/2014/main" id="{CF628E92-BDC7-6044-8904-92C2D54E7341}"/>
              </a:ext>
            </a:extLst>
          </p:cNvPr>
          <p:cNvSpPr txBox="1"/>
          <p:nvPr/>
        </p:nvSpPr>
        <p:spPr>
          <a:xfrm>
            <a:off x="9668314" y="4116154"/>
            <a:ext cx="2383986" cy="369332"/>
          </a:xfrm>
          <a:prstGeom prst="rect">
            <a:avLst/>
          </a:prstGeom>
          <a:noFill/>
        </p:spPr>
        <p:txBody>
          <a:bodyPr wrap="none" rtlCol="0">
            <a:spAutoFit/>
          </a:bodyPr>
          <a:lstStyle/>
          <a:p>
            <a:pPr algn="l"/>
            <a:r>
              <a:rPr lang="en-US" dirty="0">
                <a:latin typeface="+mn-lt"/>
              </a:rPr>
              <a:t>CS107-specific readings</a:t>
            </a:r>
          </a:p>
        </p:txBody>
      </p:sp>
      <p:sp>
        <p:nvSpPr>
          <p:cNvPr id="11" name="TextBox 10">
            <a:extLst>
              <a:ext uri="{FF2B5EF4-FFF2-40B4-BE49-F238E27FC236}">
                <a16:creationId xmlns:a16="http://schemas.microsoft.com/office/drawing/2014/main" id="{4A647E9D-63FD-6B41-AA6E-6A295A7537AE}"/>
              </a:ext>
            </a:extLst>
          </p:cNvPr>
          <p:cNvSpPr txBox="1"/>
          <p:nvPr/>
        </p:nvSpPr>
        <p:spPr>
          <a:xfrm>
            <a:off x="7735080" y="4747577"/>
            <a:ext cx="4290105" cy="1569660"/>
          </a:xfrm>
          <a:prstGeom prst="rect">
            <a:avLst/>
          </a:prstGeom>
          <a:solidFill>
            <a:schemeClr val="accent1">
              <a:lumMod val="40000"/>
              <a:lumOff val="60000"/>
            </a:schemeClr>
          </a:solidFill>
          <a:ln>
            <a:solidFill>
              <a:schemeClr val="tx1"/>
            </a:solidFill>
          </a:ln>
        </p:spPr>
        <p:txBody>
          <a:bodyPr wrap="square" rtlCol="0">
            <a:spAutoFit/>
          </a:bodyPr>
          <a:lstStyle/>
          <a:p>
            <a:pPr algn="l"/>
            <a:r>
              <a:rPr lang="en-US" sz="2400" dirty="0">
                <a:latin typeface="+mn-lt"/>
              </a:rPr>
              <a:t>The textbook (and C programming references) are </a:t>
            </a:r>
            <a:r>
              <a:rPr lang="en-US" sz="2400" b="1" dirty="0">
                <a:latin typeface="+mn-lt"/>
              </a:rPr>
              <a:t>very</a:t>
            </a:r>
            <a:r>
              <a:rPr lang="en-US" sz="2400" dirty="0">
                <a:latin typeface="+mn-lt"/>
              </a:rPr>
              <a:t> good resources in this course, especially post-midterm!</a:t>
            </a:r>
          </a:p>
        </p:txBody>
      </p:sp>
    </p:spTree>
    <p:extLst>
      <p:ext uri="{BB962C8B-B14F-4D97-AF65-F5344CB8AC3E}">
        <p14:creationId xmlns:p14="http://schemas.microsoft.com/office/powerpoint/2010/main" val="3992967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5ECF-38C4-6E46-83B9-8BE34C67300E}"/>
              </a:ext>
            </a:extLst>
          </p:cNvPr>
          <p:cNvSpPr>
            <a:spLocks noGrp="1"/>
          </p:cNvSpPr>
          <p:nvPr>
            <p:ph type="title"/>
          </p:nvPr>
        </p:nvSpPr>
        <p:spPr/>
        <p:txBody>
          <a:bodyPr/>
          <a:lstStyle/>
          <a:p>
            <a:r>
              <a:rPr lang="en-US" dirty="0"/>
              <a:t>Course Structure</a:t>
            </a:r>
          </a:p>
        </p:txBody>
      </p:sp>
      <p:sp>
        <p:nvSpPr>
          <p:cNvPr id="3" name="Content Placeholder 2">
            <a:extLst>
              <a:ext uri="{FF2B5EF4-FFF2-40B4-BE49-F238E27FC236}">
                <a16:creationId xmlns:a16="http://schemas.microsoft.com/office/drawing/2014/main" id="{CAA2C808-E211-2547-B0C5-A2D459D944EB}"/>
              </a:ext>
            </a:extLst>
          </p:cNvPr>
          <p:cNvSpPr>
            <a:spLocks noGrp="1"/>
          </p:cNvSpPr>
          <p:nvPr>
            <p:ph idx="1"/>
          </p:nvPr>
        </p:nvSpPr>
        <p:spPr/>
        <p:txBody>
          <a:bodyPr/>
          <a:lstStyle/>
          <a:p>
            <a:r>
              <a:rPr lang="en-US" dirty="0"/>
              <a:t>Lectures*: understand concepts, see demos</a:t>
            </a:r>
          </a:p>
          <a:p>
            <a:r>
              <a:rPr lang="en-US" dirty="0"/>
              <a:t>Assignments: build programming skills, synthesize lecture/lab content</a:t>
            </a:r>
          </a:p>
          <a:p>
            <a:r>
              <a:rPr lang="en-US" dirty="0"/>
              <a:t>Labs: learn tools, study code, discuss with peers</a:t>
            </a:r>
          </a:p>
          <a:p>
            <a:endParaRPr lang="en-US" dirty="0"/>
          </a:p>
          <a:p>
            <a:endParaRPr lang="en-US" dirty="0"/>
          </a:p>
          <a:p>
            <a:endParaRPr lang="en-US" dirty="0"/>
          </a:p>
          <a:p>
            <a:endParaRPr lang="en-US" dirty="0"/>
          </a:p>
          <a:p>
            <a:endParaRPr lang="en-US" dirty="0"/>
          </a:p>
          <a:p>
            <a:pPr marL="0" indent="0">
              <a:buNone/>
            </a:pPr>
            <a:endParaRPr lang="en-US" dirty="0"/>
          </a:p>
          <a:p>
            <a:r>
              <a:rPr lang="en-US" b="1" dirty="0"/>
              <a:t>assign0</a:t>
            </a:r>
            <a:r>
              <a:rPr lang="en-US" dirty="0"/>
              <a:t>: out later today, due next Monday (covers today’s lecture)</a:t>
            </a:r>
          </a:p>
          <a:p>
            <a:pPr marL="0" indent="0">
              <a:spcBef>
                <a:spcPts val="2200"/>
              </a:spcBef>
              <a:buNone/>
            </a:pPr>
            <a:r>
              <a:rPr lang="en-US" sz="2000" dirty="0"/>
              <a:t>*Lectures are “flipped” (pre-recorded) on Canvas; live lecture is optional review and Q&amp;A</a:t>
            </a:r>
          </a:p>
        </p:txBody>
      </p:sp>
      <p:graphicFrame>
        <p:nvGraphicFramePr>
          <p:cNvPr id="4" name="Table 3">
            <a:extLst>
              <a:ext uri="{FF2B5EF4-FFF2-40B4-BE49-F238E27FC236}">
                <a16:creationId xmlns:a16="http://schemas.microsoft.com/office/drawing/2014/main" id="{716B709E-8D7E-5145-A4FF-C9015689FC54}"/>
              </a:ext>
            </a:extLst>
          </p:cNvPr>
          <p:cNvGraphicFramePr>
            <a:graphicFrameLocks noGrp="1"/>
          </p:cNvGraphicFramePr>
          <p:nvPr/>
        </p:nvGraphicFramePr>
        <p:xfrm>
          <a:off x="1936871" y="3124200"/>
          <a:ext cx="8305800" cy="1737360"/>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1079136887"/>
                    </a:ext>
                  </a:extLst>
                </a:gridCol>
                <a:gridCol w="2362200">
                  <a:extLst>
                    <a:ext uri="{9D8B030D-6E8A-4147-A177-3AD203B41FA5}">
                      <a16:colId xmlns:a16="http://schemas.microsoft.com/office/drawing/2014/main" val="2975559536"/>
                    </a:ext>
                  </a:extLst>
                </a:gridCol>
                <a:gridCol w="2019300">
                  <a:extLst>
                    <a:ext uri="{9D8B030D-6E8A-4147-A177-3AD203B41FA5}">
                      <a16:colId xmlns:a16="http://schemas.microsoft.com/office/drawing/2014/main" val="651344738"/>
                    </a:ext>
                  </a:extLst>
                </a:gridCol>
                <a:gridCol w="2247900">
                  <a:extLst>
                    <a:ext uri="{9D8B030D-6E8A-4147-A177-3AD203B41FA5}">
                      <a16:colId xmlns:a16="http://schemas.microsoft.com/office/drawing/2014/main" val="2704491164"/>
                    </a:ext>
                  </a:extLst>
                </a:gridCol>
              </a:tblGrid>
              <a:tr h="370840">
                <a:tc>
                  <a:txBody>
                    <a:bodyPr/>
                    <a:lstStyle/>
                    <a:p>
                      <a:endParaRPr lang="en-US" sz="2400" dirty="0"/>
                    </a:p>
                  </a:txBody>
                  <a:tcPr/>
                </a:tc>
                <a:tc>
                  <a:txBody>
                    <a:bodyPr/>
                    <a:lstStyle/>
                    <a:p>
                      <a:r>
                        <a:rPr lang="en-US" sz="2400" dirty="0"/>
                        <a:t>Monday</a:t>
                      </a:r>
                    </a:p>
                  </a:txBody>
                  <a:tcPr anchor="b"/>
                </a:tc>
                <a:tc>
                  <a:txBody>
                    <a:bodyPr/>
                    <a:lstStyle/>
                    <a:p>
                      <a:r>
                        <a:rPr lang="en-US" sz="2400" dirty="0"/>
                        <a:t>Tues-Thurs</a:t>
                      </a:r>
                    </a:p>
                  </a:txBody>
                  <a:tcPr anchor="b"/>
                </a:tc>
                <a:tc>
                  <a:txBody>
                    <a:bodyPr/>
                    <a:lstStyle/>
                    <a:p>
                      <a:r>
                        <a:rPr lang="en-US" sz="2400" dirty="0"/>
                        <a:t>Friday</a:t>
                      </a:r>
                    </a:p>
                  </a:txBody>
                  <a:tcPr anchor="b"/>
                </a:tc>
                <a:extLst>
                  <a:ext uri="{0D108BD9-81ED-4DB2-BD59-A6C34878D82A}">
                    <a16:rowId xmlns:a16="http://schemas.microsoft.com/office/drawing/2014/main" val="4095785300"/>
                  </a:ext>
                </a:extLst>
              </a:tr>
              <a:tr h="370840">
                <a:tc>
                  <a:txBody>
                    <a:bodyPr/>
                    <a:lstStyle/>
                    <a:p>
                      <a:r>
                        <a:rPr lang="en-US" sz="2400" dirty="0"/>
                        <a:t>Week N</a:t>
                      </a:r>
                    </a:p>
                  </a:txBody>
                  <a:tcPr>
                    <a:solidFill>
                      <a:schemeClr val="accent1">
                        <a:lumMod val="20000"/>
                        <a:lumOff val="80000"/>
                      </a:schemeClr>
                    </a:solidFill>
                  </a:tcPr>
                </a:tc>
                <a:tc>
                  <a:txBody>
                    <a:bodyPr/>
                    <a:lstStyle/>
                    <a:p>
                      <a:endParaRPr lang="en-US" sz="2400" dirty="0"/>
                    </a:p>
                  </a:txBody>
                  <a:tcPr>
                    <a:solidFill>
                      <a:schemeClr val="accent1">
                        <a:lumMod val="20000"/>
                        <a:lumOff val="80000"/>
                      </a:schemeClr>
                    </a:solidFill>
                  </a:tcPr>
                </a:tc>
                <a:tc>
                  <a:txBody>
                    <a:bodyPr/>
                    <a:lstStyle/>
                    <a:p>
                      <a:endParaRPr lang="en-US" sz="2400" dirty="0"/>
                    </a:p>
                  </a:txBody>
                  <a:tcPr>
                    <a:solidFill>
                      <a:schemeClr val="accent1">
                        <a:lumMod val="20000"/>
                        <a:lumOff val="80000"/>
                      </a:schemeClr>
                    </a:solidFill>
                  </a:tcPr>
                </a:tc>
                <a:tc>
                  <a:txBody>
                    <a:bodyPr/>
                    <a:lstStyle/>
                    <a:p>
                      <a:r>
                        <a:rPr lang="en-US" sz="2400" dirty="0"/>
                        <a:t>Lecture: part A</a:t>
                      </a:r>
                    </a:p>
                  </a:txBody>
                  <a:tcPr>
                    <a:solidFill>
                      <a:schemeClr val="accent1">
                        <a:lumMod val="20000"/>
                        <a:lumOff val="80000"/>
                      </a:schemeClr>
                    </a:solidFill>
                  </a:tcPr>
                </a:tc>
                <a:extLst>
                  <a:ext uri="{0D108BD9-81ED-4DB2-BD59-A6C34878D82A}">
                    <a16:rowId xmlns:a16="http://schemas.microsoft.com/office/drawing/2014/main" val="3115484826"/>
                  </a:ext>
                </a:extLst>
              </a:tr>
              <a:tr h="370840">
                <a:tc>
                  <a:txBody>
                    <a:bodyPr/>
                    <a:lstStyle/>
                    <a:p>
                      <a:r>
                        <a:rPr lang="en-US" sz="2400" dirty="0"/>
                        <a:t>Week N+1</a:t>
                      </a:r>
                    </a:p>
                  </a:txBody>
                  <a:tcPr>
                    <a:solidFill>
                      <a:schemeClr val="accent1">
                        <a:lumMod val="40000"/>
                        <a:lumOff val="60000"/>
                      </a:schemeClr>
                    </a:solidFill>
                  </a:tcPr>
                </a:tc>
                <a:tc>
                  <a:txBody>
                    <a:bodyPr/>
                    <a:lstStyle/>
                    <a:p>
                      <a:r>
                        <a:rPr lang="en-US" sz="2400" dirty="0"/>
                        <a:t>Lecture: part B</a:t>
                      </a:r>
                    </a:p>
                    <a:p>
                      <a:r>
                        <a:rPr lang="en-US" sz="2400" dirty="0" err="1"/>
                        <a:t>assignN</a:t>
                      </a:r>
                      <a:r>
                        <a:rPr lang="en-US" sz="2400" dirty="0"/>
                        <a:t> released</a:t>
                      </a:r>
                    </a:p>
                  </a:txBody>
                  <a:tcPr>
                    <a:solidFill>
                      <a:schemeClr val="accent1">
                        <a:lumMod val="40000"/>
                        <a:lumOff val="60000"/>
                      </a:schemeClr>
                    </a:solidFill>
                  </a:tcPr>
                </a:tc>
                <a:tc>
                  <a:txBody>
                    <a:bodyPr/>
                    <a:lstStyle/>
                    <a:p>
                      <a:r>
                        <a:rPr lang="en-US" sz="2400" dirty="0"/>
                        <a:t>Lab</a:t>
                      </a:r>
                    </a:p>
                  </a:txBody>
                  <a:tcPr>
                    <a:solidFill>
                      <a:schemeClr val="accent1">
                        <a:lumMod val="40000"/>
                        <a:lumOff val="60000"/>
                      </a:schemeClr>
                    </a:solidFill>
                  </a:tcPr>
                </a:tc>
                <a:tc>
                  <a:txBody>
                    <a:bodyPr/>
                    <a:lstStyle/>
                    <a:p>
                      <a:endParaRPr lang="en-US" sz="2400" dirty="0"/>
                    </a:p>
                  </a:txBody>
                  <a:tcPr>
                    <a:solidFill>
                      <a:schemeClr val="accent1">
                        <a:lumMod val="40000"/>
                        <a:lumOff val="60000"/>
                      </a:schemeClr>
                    </a:solidFill>
                  </a:tcPr>
                </a:tc>
                <a:extLst>
                  <a:ext uri="{0D108BD9-81ED-4DB2-BD59-A6C34878D82A}">
                    <a16:rowId xmlns:a16="http://schemas.microsoft.com/office/drawing/2014/main" val="884681180"/>
                  </a:ext>
                </a:extLst>
              </a:tr>
            </a:tbl>
          </a:graphicData>
        </a:graphic>
      </p:graphicFrame>
      <p:sp>
        <p:nvSpPr>
          <p:cNvPr id="5" name="Left Arrow 4">
            <a:extLst>
              <a:ext uri="{FF2B5EF4-FFF2-40B4-BE49-F238E27FC236}">
                <a16:creationId xmlns:a16="http://schemas.microsoft.com/office/drawing/2014/main" id="{2E88F843-BF40-AB4D-B95B-6DF0E42F801F}"/>
              </a:ext>
            </a:extLst>
          </p:cNvPr>
          <p:cNvSpPr/>
          <p:nvPr/>
        </p:nvSpPr>
        <p:spPr>
          <a:xfrm>
            <a:off x="7569443" y="2362200"/>
            <a:ext cx="914400" cy="457200"/>
          </a:xfrm>
          <a:prstGeom prst="lef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35DEDBF-C2ED-5246-92FA-56A25F64178B}"/>
              </a:ext>
            </a:extLst>
          </p:cNvPr>
          <p:cNvSpPr txBox="1"/>
          <p:nvPr/>
        </p:nvSpPr>
        <p:spPr>
          <a:xfrm>
            <a:off x="8608891" y="2390745"/>
            <a:ext cx="3267561" cy="400110"/>
          </a:xfrm>
          <a:prstGeom prst="rect">
            <a:avLst/>
          </a:prstGeom>
          <a:noFill/>
        </p:spPr>
        <p:txBody>
          <a:bodyPr wrap="none" rtlCol="0">
            <a:spAutoFit/>
          </a:bodyPr>
          <a:lstStyle/>
          <a:p>
            <a:r>
              <a:rPr lang="en-US" sz="2000" b="1" dirty="0">
                <a:solidFill>
                  <a:schemeClr val="accent2"/>
                </a:solidFill>
                <a:latin typeface="Calibri" panose="020F0502020204030204" pitchFamily="34" charset="0"/>
                <a:cs typeface="Calibri" panose="020F0502020204030204" pitchFamily="34" charset="0"/>
              </a:rPr>
              <a:t>Great preview of homework!</a:t>
            </a:r>
          </a:p>
        </p:txBody>
      </p:sp>
    </p:spTree>
    <p:extLst>
      <p:ext uri="{BB962C8B-B14F-4D97-AF65-F5344CB8AC3E}">
        <p14:creationId xmlns:p14="http://schemas.microsoft.com/office/powerpoint/2010/main" val="2593874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dirty="0"/>
              <a:t>	</a:t>
            </a:r>
            <a:r>
              <a:rPr lang="en-US" altLang="x-none" sz="4400" b="1" dirty="0">
                <a:solidFill>
                  <a:srgbClr val="008000"/>
                </a:solidFill>
              </a:rPr>
              <a:t>*</a:t>
            </a:r>
            <a:r>
              <a:rPr lang="en-US" altLang="x-none" sz="4400" dirty="0"/>
              <a:t>		10%		Lecture Check-in Quizzes</a:t>
            </a:r>
          </a:p>
          <a:p>
            <a:pPr lvl="1">
              <a:spcBef>
                <a:spcPts val="1000"/>
              </a:spcBef>
              <a:buNone/>
              <a:tabLst>
                <a:tab pos="2055813" algn="l"/>
                <a:tab pos="2684463" algn="l"/>
              </a:tabLst>
            </a:pPr>
            <a:r>
              <a:rPr lang="en-US" altLang="x-none" sz="4400" b="1" dirty="0">
                <a:solidFill>
                  <a:srgbClr val="800000"/>
                </a:solidFill>
              </a:rPr>
              <a:t>	*****</a:t>
            </a:r>
            <a:r>
              <a:rPr lang="en-US" altLang="x-none" sz="4400" dirty="0"/>
              <a:t>		45%	Assignments</a:t>
            </a:r>
          </a:p>
          <a:p>
            <a:pPr lvl="1">
              <a:spcBef>
                <a:spcPts val="1000"/>
              </a:spcBef>
              <a:buNone/>
              <a:tabLst>
                <a:tab pos="2055813" algn="l"/>
                <a:tab pos="2684463" algn="l"/>
              </a:tabLst>
            </a:pPr>
            <a:r>
              <a:rPr lang="en-US" altLang="x-none" sz="4400" dirty="0"/>
              <a:t>	</a:t>
            </a:r>
            <a:r>
              <a:rPr lang="en-US" altLang="x-none" sz="4400" b="1" dirty="0">
                <a:solidFill>
                  <a:srgbClr val="8C1515"/>
                </a:solidFill>
              </a:rPr>
              <a:t>**</a:t>
            </a:r>
            <a:r>
              <a:rPr lang="en-US" altLang="x-none" sz="4400" dirty="0"/>
              <a:t>		20%		Final Project</a:t>
            </a:r>
          </a:p>
          <a:p>
            <a:pPr lvl="1">
              <a:spcBef>
                <a:spcPts val="1000"/>
              </a:spcBef>
              <a:buNone/>
              <a:tabLst>
                <a:tab pos="2055813" algn="l"/>
                <a:tab pos="2684463" algn="l"/>
              </a:tabLst>
            </a:pPr>
            <a:r>
              <a:rPr lang="en-US" altLang="x-none" sz="4400" b="1" dirty="0">
                <a:solidFill>
                  <a:schemeClr val="hlink"/>
                </a:solidFill>
              </a:rPr>
              <a:t> 	*</a:t>
            </a:r>
            <a:r>
              <a:rPr lang="en-US" altLang="x-none" sz="4400" dirty="0"/>
              <a:t>		10%		Mid-quarter Assessment</a:t>
            </a:r>
          </a:p>
          <a:p>
            <a:pPr lvl="1">
              <a:spcBef>
                <a:spcPts val="1000"/>
              </a:spcBef>
              <a:buNone/>
              <a:tabLst>
                <a:tab pos="2055813" algn="l"/>
                <a:tab pos="2684463" algn="l"/>
              </a:tabLst>
            </a:pPr>
            <a:r>
              <a:rPr lang="en-US" altLang="x-none" sz="4400" dirty="0"/>
              <a:t>	</a:t>
            </a:r>
            <a:r>
              <a:rPr lang="en-US" altLang="x-none" sz="4400" b="1" dirty="0">
                <a:solidFill>
                  <a:schemeClr val="accent2"/>
                </a:solidFill>
              </a:rPr>
              <a:t>**</a:t>
            </a:r>
            <a:r>
              <a:rPr lang="en-US" altLang="x-none" sz="4400" dirty="0"/>
              <a:t>		15%		Lab Participation</a:t>
            </a:r>
          </a:p>
        </p:txBody>
      </p:sp>
      <p:sp>
        <p:nvSpPr>
          <p:cNvPr id="7" name="TextBox 6">
            <a:extLst>
              <a:ext uri="{FF2B5EF4-FFF2-40B4-BE49-F238E27FC236}">
                <a16:creationId xmlns:a16="http://schemas.microsoft.com/office/drawing/2014/main" id="{8B4CA78B-6691-AC49-99DE-1B917F7DD808}"/>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CE839934-4357-7248-820E-F295C2E40EEF}"/>
              </a:ext>
            </a:extLst>
          </p:cNvPr>
          <p:cNvSpPr/>
          <p:nvPr/>
        </p:nvSpPr>
        <p:spPr>
          <a:xfrm rot="10800000">
            <a:off x="1371600" y="5105400"/>
            <a:ext cx="18288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12A31BA-737E-8641-BB02-166F9A19CDF1}"/>
              </a:ext>
            </a:extLst>
          </p:cNvPr>
          <p:cNvSpPr/>
          <p:nvPr/>
        </p:nvSpPr>
        <p:spPr>
          <a:xfrm>
            <a:off x="2209800" y="28956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4208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dirty="0"/>
              <a:t>	</a:t>
            </a:r>
            <a:r>
              <a:rPr lang="en-US" altLang="x-none" sz="4400" b="1" dirty="0">
                <a:solidFill>
                  <a:srgbClr val="008000"/>
                </a:solidFill>
              </a:rPr>
              <a:t>*</a:t>
            </a:r>
            <a:r>
              <a:rPr lang="en-US" altLang="x-none" sz="4400" dirty="0"/>
              <a:t>		10%		Lecture Check-in Quizzes</a:t>
            </a:r>
          </a:p>
          <a:p>
            <a:pPr lvl="1">
              <a:spcBef>
                <a:spcPts val="1000"/>
              </a:spcBef>
              <a:buNone/>
              <a:tabLst>
                <a:tab pos="2055813" algn="l"/>
                <a:tab pos="2684463" algn="l"/>
              </a:tabLst>
            </a:pPr>
            <a:r>
              <a:rPr lang="en-US" altLang="x-none" sz="4400" b="1" dirty="0">
                <a:solidFill>
                  <a:schemeClr val="bg1">
                    <a:lumMod val="85000"/>
                  </a:schemeClr>
                </a:solidFill>
              </a:rPr>
              <a:t>	*****</a:t>
            </a:r>
            <a:r>
              <a:rPr lang="en-US" altLang="x-none" sz="4400" dirty="0">
                <a:solidFill>
                  <a:schemeClr val="bg1">
                    <a:lumMod val="85000"/>
                  </a:schemeClr>
                </a:solidFill>
              </a:rPr>
              <a:t>		45%	Assignments</a:t>
            </a:r>
          </a:p>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20%		Final Project</a:t>
            </a:r>
          </a:p>
          <a:p>
            <a:pPr lvl="1">
              <a:spcBef>
                <a:spcPts val="1000"/>
              </a:spcBef>
              <a:buNone/>
              <a:tabLst>
                <a:tab pos="2055813" algn="l"/>
                <a:tab pos="2684463" algn="l"/>
              </a:tabLst>
            </a:pPr>
            <a:r>
              <a:rPr lang="en-US" altLang="x-none" sz="4400" b="1" dirty="0">
                <a:solidFill>
                  <a:schemeClr val="bg1">
                    <a:lumMod val="85000"/>
                  </a:schemeClr>
                </a:solidFill>
              </a:rPr>
              <a:t> 	*</a:t>
            </a:r>
            <a:r>
              <a:rPr lang="en-US" altLang="x-none" sz="4400" dirty="0">
                <a:solidFill>
                  <a:schemeClr val="bg1">
                    <a:lumMod val="85000"/>
                  </a:schemeClr>
                </a:solidFill>
              </a:rPr>
              <a:t>		10%		Mid-quarter Assessment</a:t>
            </a:r>
          </a:p>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15%		Lab Participation</a:t>
            </a:r>
          </a:p>
        </p:txBody>
      </p:sp>
      <p:sp>
        <p:nvSpPr>
          <p:cNvPr id="7" name="TextBox 6">
            <a:extLst>
              <a:ext uri="{FF2B5EF4-FFF2-40B4-BE49-F238E27FC236}">
                <a16:creationId xmlns:a16="http://schemas.microsoft.com/office/drawing/2014/main" id="{8B4CA78B-6691-AC49-99DE-1B917F7DD808}"/>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CE839934-4357-7248-820E-F295C2E40EEF}"/>
              </a:ext>
            </a:extLst>
          </p:cNvPr>
          <p:cNvSpPr/>
          <p:nvPr/>
        </p:nvSpPr>
        <p:spPr>
          <a:xfrm rot="10800000">
            <a:off x="1371600" y="5105400"/>
            <a:ext cx="18288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12A31BA-737E-8641-BB02-166F9A19CDF1}"/>
              </a:ext>
            </a:extLst>
          </p:cNvPr>
          <p:cNvSpPr/>
          <p:nvPr/>
        </p:nvSpPr>
        <p:spPr>
          <a:xfrm>
            <a:off x="2209800" y="28956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8487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BDBF4-2A09-0648-9D04-5060806454A7}"/>
              </a:ext>
            </a:extLst>
          </p:cNvPr>
          <p:cNvSpPr>
            <a:spLocks noGrp="1"/>
          </p:cNvSpPr>
          <p:nvPr>
            <p:ph type="title"/>
          </p:nvPr>
        </p:nvSpPr>
        <p:spPr/>
        <p:txBody>
          <a:bodyPr/>
          <a:lstStyle/>
          <a:p>
            <a:r>
              <a:rPr lang="en-US" dirty="0"/>
              <a:t>Lecture Check-in Quizzes</a:t>
            </a:r>
          </a:p>
        </p:txBody>
      </p:sp>
      <p:sp>
        <p:nvSpPr>
          <p:cNvPr id="3" name="Content Placeholder 2">
            <a:extLst>
              <a:ext uri="{FF2B5EF4-FFF2-40B4-BE49-F238E27FC236}">
                <a16:creationId xmlns:a16="http://schemas.microsoft.com/office/drawing/2014/main" id="{E02DCD3A-41DE-B14C-BAFE-7199A8AAF90B}"/>
              </a:ext>
            </a:extLst>
          </p:cNvPr>
          <p:cNvSpPr>
            <a:spLocks noGrp="1"/>
          </p:cNvSpPr>
          <p:nvPr>
            <p:ph idx="1"/>
          </p:nvPr>
        </p:nvSpPr>
        <p:spPr/>
        <p:txBody>
          <a:bodyPr/>
          <a:lstStyle/>
          <a:p>
            <a:r>
              <a:rPr lang="en-US" dirty="0"/>
              <a:t>Main lecture material is</a:t>
            </a:r>
            <a:r>
              <a:rPr lang="en-US" b="1" dirty="0">
                <a:solidFill>
                  <a:schemeClr val="accent2">
                    <a:lumMod val="75000"/>
                  </a:schemeClr>
                </a:solidFill>
              </a:rPr>
              <a:t> pre-recorded </a:t>
            </a:r>
            <a:r>
              <a:rPr lang="en-US" dirty="0"/>
              <a:t>in short video “bytes” (get it?) and posted in advance of live lecture.</a:t>
            </a:r>
          </a:p>
          <a:p>
            <a:r>
              <a:rPr lang="en-US" dirty="0"/>
              <a:t>Short “lecture check-in quizzes” after each ~1-2 videos, permitting 3 attempts, due by that live lecture.</a:t>
            </a:r>
          </a:p>
          <a:p>
            <a:r>
              <a:rPr lang="en-US" dirty="0"/>
              <a:t>Each day’s worth of lecture quizzes are weighted the same in aggregate.</a:t>
            </a:r>
          </a:p>
          <a:p>
            <a:r>
              <a:rPr lang="en-US" b="1" dirty="0">
                <a:solidFill>
                  <a:schemeClr val="accent1">
                    <a:lumMod val="75000"/>
                  </a:schemeClr>
                </a:solidFill>
              </a:rPr>
              <a:t>Live lecture</a:t>
            </a:r>
            <a:r>
              <a:rPr lang="en-US" dirty="0"/>
              <a:t> times are optional, will be 30-45 minutes max, and we instead review concepts further, answer questions, and do additional exercises.</a:t>
            </a:r>
          </a:p>
          <a:p>
            <a:r>
              <a:rPr lang="en-US" dirty="0"/>
              <a:t>You can submit questions in advance of the live lectures or bring questions!</a:t>
            </a:r>
          </a:p>
        </p:txBody>
      </p:sp>
    </p:spTree>
    <p:extLst>
      <p:ext uri="{BB962C8B-B14F-4D97-AF65-F5344CB8AC3E}">
        <p14:creationId xmlns:p14="http://schemas.microsoft.com/office/powerpoint/2010/main" val="102769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BDBF4-2A09-0648-9D04-5060806454A7}"/>
              </a:ext>
            </a:extLst>
          </p:cNvPr>
          <p:cNvSpPr>
            <a:spLocks noGrp="1"/>
          </p:cNvSpPr>
          <p:nvPr>
            <p:ph type="title"/>
          </p:nvPr>
        </p:nvSpPr>
        <p:spPr/>
        <p:txBody>
          <a:bodyPr/>
          <a:lstStyle/>
          <a:p>
            <a:r>
              <a:rPr lang="en-US" dirty="0"/>
              <a:t>Lecture Watch Parties 🎉</a:t>
            </a:r>
          </a:p>
        </p:txBody>
      </p:sp>
      <p:sp>
        <p:nvSpPr>
          <p:cNvPr id="3" name="Content Placeholder 2">
            <a:extLst>
              <a:ext uri="{FF2B5EF4-FFF2-40B4-BE49-F238E27FC236}">
                <a16:creationId xmlns:a16="http://schemas.microsoft.com/office/drawing/2014/main" id="{E02DCD3A-41DE-B14C-BAFE-7199A8AAF90B}"/>
              </a:ext>
            </a:extLst>
          </p:cNvPr>
          <p:cNvSpPr>
            <a:spLocks noGrp="1"/>
          </p:cNvSpPr>
          <p:nvPr>
            <p:ph idx="1"/>
          </p:nvPr>
        </p:nvSpPr>
        <p:spPr/>
        <p:txBody>
          <a:bodyPr/>
          <a:lstStyle/>
          <a:p>
            <a:r>
              <a:rPr lang="en-US" dirty="0"/>
              <a:t>All lecture content (including live sessions) is recorded and available on Canvas.  Main lecture material is pre-recorded; live sessions are posted afterwards.</a:t>
            </a:r>
          </a:p>
          <a:p>
            <a:r>
              <a:rPr lang="en-US" dirty="0"/>
              <a:t>We will be facilitating </a:t>
            </a:r>
            <a:r>
              <a:rPr lang="en-US" i="1" dirty="0"/>
              <a:t>lecture watch parties</a:t>
            </a:r>
            <a:r>
              <a:rPr lang="en-US" dirty="0"/>
              <a:t> to encourage you to watch lecture videos with others!</a:t>
            </a:r>
          </a:p>
          <a:p>
            <a:r>
              <a:rPr lang="en-US" dirty="0"/>
              <a:t>Hosted by TAs and optionally by you!</a:t>
            </a:r>
          </a:p>
          <a:p>
            <a:r>
              <a:rPr lang="en-US" dirty="0"/>
              <a:t>Small part of your lecture quiz grade is attending at least 1 per week</a:t>
            </a:r>
          </a:p>
          <a:p>
            <a:r>
              <a:rPr lang="en-US" dirty="0"/>
              <a:t>Using Nooks (website we also use for Helper Hours)</a:t>
            </a:r>
          </a:p>
          <a:p>
            <a:r>
              <a:rPr lang="en-US" dirty="0"/>
              <a:t>Starting </a:t>
            </a:r>
            <a:r>
              <a:rPr lang="en-US" i="1" dirty="0"/>
              <a:t>next week</a:t>
            </a:r>
            <a:r>
              <a:rPr lang="en-US" dirty="0"/>
              <a:t> - More info to come soon</a:t>
            </a:r>
          </a:p>
        </p:txBody>
      </p:sp>
    </p:spTree>
    <p:extLst>
      <p:ext uri="{BB962C8B-B14F-4D97-AF65-F5344CB8AC3E}">
        <p14:creationId xmlns:p14="http://schemas.microsoft.com/office/powerpoint/2010/main" val="173577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F92A-94A3-9F44-A2AA-C60E2902BCE0}"/>
              </a:ext>
            </a:extLst>
          </p:cNvPr>
          <p:cNvSpPr>
            <a:spLocks noGrp="1"/>
          </p:cNvSpPr>
          <p:nvPr>
            <p:ph type="title"/>
          </p:nvPr>
        </p:nvSpPr>
        <p:spPr/>
        <p:txBody>
          <a:bodyPr/>
          <a:lstStyle/>
          <a:p>
            <a:r>
              <a:rPr lang="en-US" dirty="0"/>
              <a:t>Question Break!</a:t>
            </a:r>
          </a:p>
        </p:txBody>
      </p:sp>
      <p:sp>
        <p:nvSpPr>
          <p:cNvPr id="4" name="TextBox 3">
            <a:extLst>
              <a:ext uri="{FF2B5EF4-FFF2-40B4-BE49-F238E27FC236}">
                <a16:creationId xmlns:a16="http://schemas.microsoft.com/office/drawing/2014/main" id="{CED5AAC9-229D-B843-9559-AA2745F07AEE}"/>
              </a:ext>
            </a:extLst>
          </p:cNvPr>
          <p:cNvSpPr txBox="1"/>
          <p:nvPr/>
        </p:nvSpPr>
        <p:spPr>
          <a:xfrm>
            <a:off x="3030924" y="4381442"/>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2"/>
              </a:rPr>
              <a:t>https://cs107.stanford.edu/syllabus.html</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0945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10%		Lecture Check-in Quizzes</a:t>
            </a:r>
          </a:p>
          <a:p>
            <a:pPr lvl="1">
              <a:spcBef>
                <a:spcPts val="1000"/>
              </a:spcBef>
              <a:buNone/>
              <a:tabLst>
                <a:tab pos="2055813" algn="l"/>
                <a:tab pos="2684463" algn="l"/>
              </a:tabLst>
            </a:pPr>
            <a:r>
              <a:rPr lang="en-US" altLang="x-none" sz="4400" b="1" dirty="0">
                <a:solidFill>
                  <a:srgbClr val="800000"/>
                </a:solidFill>
              </a:rPr>
              <a:t>	*****</a:t>
            </a:r>
            <a:r>
              <a:rPr lang="en-US" altLang="x-none" sz="4400" dirty="0"/>
              <a:t>		45%	Assignments</a:t>
            </a:r>
          </a:p>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20%		Final Project</a:t>
            </a:r>
          </a:p>
          <a:p>
            <a:pPr lvl="1">
              <a:spcBef>
                <a:spcPts val="1000"/>
              </a:spcBef>
              <a:buNone/>
              <a:tabLst>
                <a:tab pos="2055813" algn="l"/>
                <a:tab pos="2684463" algn="l"/>
              </a:tabLst>
            </a:pPr>
            <a:r>
              <a:rPr lang="en-US" altLang="x-none" sz="4400" b="1" dirty="0">
                <a:solidFill>
                  <a:schemeClr val="bg1">
                    <a:lumMod val="85000"/>
                  </a:schemeClr>
                </a:solidFill>
              </a:rPr>
              <a:t> 	*</a:t>
            </a:r>
            <a:r>
              <a:rPr lang="en-US" altLang="x-none" sz="4400" dirty="0">
                <a:solidFill>
                  <a:schemeClr val="bg1">
                    <a:lumMod val="85000"/>
                  </a:schemeClr>
                </a:solidFill>
              </a:rPr>
              <a:t>		10%		Mid-quarter Assessment</a:t>
            </a:r>
          </a:p>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15%		Lab Participation</a:t>
            </a:r>
          </a:p>
        </p:txBody>
      </p:sp>
      <p:sp>
        <p:nvSpPr>
          <p:cNvPr id="7" name="TextBox 6">
            <a:extLst>
              <a:ext uri="{FF2B5EF4-FFF2-40B4-BE49-F238E27FC236}">
                <a16:creationId xmlns:a16="http://schemas.microsoft.com/office/drawing/2014/main" id="{8B4CA78B-6691-AC49-99DE-1B917F7DD808}"/>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CE839934-4357-7248-820E-F295C2E40EEF}"/>
              </a:ext>
            </a:extLst>
          </p:cNvPr>
          <p:cNvSpPr/>
          <p:nvPr/>
        </p:nvSpPr>
        <p:spPr>
          <a:xfrm rot="10800000">
            <a:off x="1371600" y="5105400"/>
            <a:ext cx="18288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12A31BA-737E-8641-BB02-166F9A19CDF1}"/>
              </a:ext>
            </a:extLst>
          </p:cNvPr>
          <p:cNvSpPr/>
          <p:nvPr/>
        </p:nvSpPr>
        <p:spPr>
          <a:xfrm>
            <a:off x="2209800" y="28956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17443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A99A7-6E16-AA4B-A526-E46C9D7542ED}"/>
              </a:ext>
            </a:extLst>
          </p:cNvPr>
          <p:cNvSpPr>
            <a:spLocks noGrp="1"/>
          </p:cNvSpPr>
          <p:nvPr>
            <p:ph type="title"/>
          </p:nvPr>
        </p:nvSpPr>
        <p:spPr/>
        <p:txBody>
          <a:bodyPr/>
          <a:lstStyle/>
          <a:p>
            <a:r>
              <a:rPr lang="en-US" dirty="0"/>
              <a:t>Assignments</a:t>
            </a:r>
          </a:p>
        </p:txBody>
      </p:sp>
      <p:sp>
        <p:nvSpPr>
          <p:cNvPr id="3" name="Content Placeholder 2">
            <a:extLst>
              <a:ext uri="{FF2B5EF4-FFF2-40B4-BE49-F238E27FC236}">
                <a16:creationId xmlns:a16="http://schemas.microsoft.com/office/drawing/2014/main" id="{B6664004-DABE-7B4B-B79B-85C4C5D9AC48}"/>
              </a:ext>
            </a:extLst>
          </p:cNvPr>
          <p:cNvSpPr>
            <a:spLocks noGrp="1"/>
          </p:cNvSpPr>
          <p:nvPr>
            <p:ph idx="1"/>
          </p:nvPr>
        </p:nvSpPr>
        <p:spPr>
          <a:xfrm>
            <a:off x="152400" y="1295400"/>
            <a:ext cx="7162800" cy="5181600"/>
          </a:xfrm>
        </p:spPr>
        <p:txBody>
          <a:bodyPr/>
          <a:lstStyle/>
          <a:p>
            <a:r>
              <a:rPr lang="en-US" dirty="0"/>
              <a:t>6 programming assignments completed individually using </a:t>
            </a:r>
            <a:r>
              <a:rPr lang="en-US" b="1" dirty="0"/>
              <a:t>Unix command line tools</a:t>
            </a:r>
          </a:p>
          <a:p>
            <a:pPr lvl="1"/>
            <a:r>
              <a:rPr lang="en-US" dirty="0"/>
              <a:t>Free software, pre-installed on Myth machines / available on course website</a:t>
            </a:r>
          </a:p>
          <a:p>
            <a:pPr lvl="1"/>
            <a:r>
              <a:rPr lang="en-US" dirty="0"/>
              <a:t>We will give out starter projects for each assignment</a:t>
            </a:r>
          </a:p>
          <a:p>
            <a:r>
              <a:rPr lang="en-US" dirty="0"/>
              <a:t>Graded on </a:t>
            </a:r>
            <a:r>
              <a:rPr lang="en-US" b="1" dirty="0"/>
              <a:t>functionality</a:t>
            </a:r>
            <a:r>
              <a:rPr lang="en-US" dirty="0"/>
              <a:t> (behavior) and </a:t>
            </a:r>
            <a:r>
              <a:rPr lang="en-US" b="1" dirty="0"/>
              <a:t>style</a:t>
            </a:r>
            <a:r>
              <a:rPr lang="en-US" dirty="0"/>
              <a:t> (elegance)</a:t>
            </a:r>
          </a:p>
          <a:p>
            <a:pPr lvl="1"/>
            <a:r>
              <a:rPr lang="en-US" dirty="0"/>
              <a:t>Functionality graded using </a:t>
            </a:r>
            <a:r>
              <a:rPr lang="en-US" i="1" dirty="0"/>
              <a:t>automated tools, </a:t>
            </a:r>
            <a:r>
              <a:rPr lang="en-US" dirty="0"/>
              <a:t>given as point score – no TA review</a:t>
            </a:r>
          </a:p>
          <a:p>
            <a:pPr lvl="1"/>
            <a:r>
              <a:rPr lang="en-US" dirty="0"/>
              <a:t>Style graded via </a:t>
            </a:r>
            <a:r>
              <a:rPr lang="en-US" i="1" dirty="0"/>
              <a:t>automated tests </a:t>
            </a:r>
            <a:r>
              <a:rPr lang="en-US" dirty="0"/>
              <a:t>and TA code review, given as bucket score</a:t>
            </a:r>
          </a:p>
          <a:p>
            <a:pPr lvl="1"/>
            <a:r>
              <a:rPr lang="en-US" dirty="0"/>
              <a:t>Grades returned via course website</a:t>
            </a:r>
          </a:p>
          <a:p>
            <a:pPr lvl="1"/>
            <a:endParaRPr lang="en-US" dirty="0"/>
          </a:p>
          <a:p>
            <a:pPr lvl="1"/>
            <a:endParaRPr lang="en-US" dirty="0"/>
          </a:p>
        </p:txBody>
      </p:sp>
      <p:pic>
        <p:nvPicPr>
          <p:cNvPr id="7" name="Picture 6" descr="A screenshot of a Unix terminal, the program used to work on assignments in CS107.  The code displayed in the screenshot is not important.">
            <a:extLst>
              <a:ext uri="{FF2B5EF4-FFF2-40B4-BE49-F238E27FC236}">
                <a16:creationId xmlns:a16="http://schemas.microsoft.com/office/drawing/2014/main" id="{BD0AFB68-6967-CD42-85FD-3CD466213F3C}"/>
              </a:ext>
            </a:extLst>
          </p:cNvPr>
          <p:cNvPicPr>
            <a:picLocks noChangeAspect="1"/>
          </p:cNvPicPr>
          <p:nvPr/>
        </p:nvPicPr>
        <p:blipFill>
          <a:blip r:embed="rId3"/>
          <a:stretch>
            <a:fillRect/>
          </a:stretch>
        </p:blipFill>
        <p:spPr>
          <a:xfrm>
            <a:off x="7516634" y="2209800"/>
            <a:ext cx="4397258" cy="3352800"/>
          </a:xfrm>
          <a:prstGeom prst="rect">
            <a:avLst/>
          </a:prstGeom>
        </p:spPr>
      </p:pic>
    </p:spTree>
    <p:extLst>
      <p:ext uri="{BB962C8B-B14F-4D97-AF65-F5344CB8AC3E}">
        <p14:creationId xmlns:p14="http://schemas.microsoft.com/office/powerpoint/2010/main" val="407334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30908-CF76-CC42-BFEF-C4C5EEA27728}"/>
              </a:ext>
            </a:extLst>
          </p:cNvPr>
          <p:cNvSpPr>
            <a:spLocks noGrp="1"/>
          </p:cNvSpPr>
          <p:nvPr>
            <p:ph type="title"/>
          </p:nvPr>
        </p:nvSpPr>
        <p:spPr/>
        <p:txBody>
          <a:bodyPr/>
          <a:lstStyle/>
          <a:p>
            <a:r>
              <a:rPr lang="en-US" dirty="0"/>
              <a:t>The Style Bucket System</a:t>
            </a:r>
          </a:p>
        </p:txBody>
      </p:sp>
      <p:graphicFrame>
        <p:nvGraphicFramePr>
          <p:cNvPr id="4" name="Group 4">
            <a:extLst>
              <a:ext uri="{FF2B5EF4-FFF2-40B4-BE49-F238E27FC236}">
                <a16:creationId xmlns:a16="http://schemas.microsoft.com/office/drawing/2014/main" id="{7F2DD58F-3924-2145-99FE-E8BC95BB2BBD}"/>
              </a:ext>
            </a:extLst>
          </p:cNvPr>
          <p:cNvGraphicFramePr>
            <a:graphicFrameLocks noGrp="1"/>
          </p:cNvGraphicFramePr>
          <p:nvPr>
            <p:extLst>
              <p:ext uri="{D42A27DB-BD31-4B8C-83A1-F6EECF244321}">
                <p14:modId xmlns:p14="http://schemas.microsoft.com/office/powerpoint/2010/main" val="3157676386"/>
              </p:ext>
            </p:extLst>
          </p:nvPr>
        </p:nvGraphicFramePr>
        <p:xfrm>
          <a:off x="457200" y="1524000"/>
          <a:ext cx="11277600" cy="2994660"/>
        </p:xfrm>
        <a:graphic>
          <a:graphicData uri="http://schemas.openxmlformats.org/drawingml/2006/table">
            <a:tbl>
              <a:tblPr/>
              <a:tblGrid>
                <a:gridCol w="1972650">
                  <a:extLst>
                    <a:ext uri="{9D8B030D-6E8A-4147-A177-3AD203B41FA5}">
                      <a16:colId xmlns:a16="http://schemas.microsoft.com/office/drawing/2014/main" val="20000"/>
                    </a:ext>
                  </a:extLst>
                </a:gridCol>
                <a:gridCol w="9304950">
                  <a:extLst>
                    <a:ext uri="{9D8B030D-6E8A-4147-A177-3AD203B41FA5}">
                      <a16:colId xmlns:a16="http://schemas.microsoft.com/office/drawing/2014/main" val="20001"/>
                    </a:ext>
                  </a:extLst>
                </a:gridCol>
              </a:tblGrid>
              <a:tr h="542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mn-lt"/>
                          <a:ea typeface="+mn-ea"/>
                          <a:cs typeface="+mn-cs"/>
                        </a:rPr>
                        <a:t>An outstanding job; could be used as course example code for good style.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ok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Calibri" charset="0"/>
                          <a:ea typeface="+mn-ea"/>
                          <a:cs typeface="+mn-cs"/>
                        </a:rPr>
                        <a:t>A good job; solid effort, but also opportunities for improvement.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Calibri" charset="0"/>
                          <a:ea typeface="+mn-ea"/>
                          <a:cs typeface="+mn-cs"/>
                        </a:rPr>
                        <a:t>Shows some effort and understanding but has larger problems that should be focused 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r>
                        <a:rPr lang="en-US" sz="2400" kern="1200" dirty="0">
                          <a:solidFill>
                            <a:schemeClr val="tx1"/>
                          </a:solidFill>
                          <a:effectLst/>
                          <a:latin typeface="Calibri" charset="0"/>
                          <a:ea typeface="+mn-ea"/>
                          <a:cs typeface="+mn-cs"/>
                        </a:rPr>
                        <a:t>Shows many significant issues and does not represent passing work. </a:t>
                      </a:r>
                      <a:endParaRPr lang="en-US" sz="2400" dirty="0"/>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42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mn-lt"/>
                          <a:ea typeface="+mn-ea"/>
                          <a:cs typeface="+mn-cs"/>
                        </a:rPr>
                        <a:t>No work submitted, or barely any changes from the starter assignment.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59522044"/>
                  </a:ext>
                </a:extLst>
              </a:tr>
            </a:tbl>
          </a:graphicData>
        </a:graphic>
      </p:graphicFrame>
    </p:spTree>
    <p:extLst>
      <p:ext uri="{BB962C8B-B14F-4D97-AF65-F5344CB8AC3E}">
        <p14:creationId xmlns:p14="http://schemas.microsoft.com/office/powerpoint/2010/main" val="4100324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174B4-8614-8E4A-83C5-502E1E119367}"/>
              </a:ext>
            </a:extLst>
          </p:cNvPr>
          <p:cNvSpPr>
            <a:spLocks noGrp="1"/>
          </p:cNvSpPr>
          <p:nvPr>
            <p:ph type="title"/>
          </p:nvPr>
        </p:nvSpPr>
        <p:spPr/>
        <p:txBody>
          <a:bodyPr/>
          <a:lstStyle/>
          <a:p>
            <a:r>
              <a:rPr lang="en-US" dirty="0"/>
              <a:t>Late Policy</a:t>
            </a:r>
          </a:p>
        </p:txBody>
      </p:sp>
      <p:sp>
        <p:nvSpPr>
          <p:cNvPr id="3" name="Content Placeholder 2">
            <a:extLst>
              <a:ext uri="{FF2B5EF4-FFF2-40B4-BE49-F238E27FC236}">
                <a16:creationId xmlns:a16="http://schemas.microsoft.com/office/drawing/2014/main" id="{BE27E57E-7624-404F-84E4-31F08FDA130E}"/>
              </a:ext>
            </a:extLst>
          </p:cNvPr>
          <p:cNvSpPr>
            <a:spLocks noGrp="1"/>
          </p:cNvSpPr>
          <p:nvPr>
            <p:ph idx="1"/>
          </p:nvPr>
        </p:nvSpPr>
        <p:spPr/>
        <p:txBody>
          <a:bodyPr/>
          <a:lstStyle/>
          <a:p>
            <a:r>
              <a:rPr lang="en-US" b="1" dirty="0"/>
              <a:t>Start out with 5 “free late days”</a:t>
            </a:r>
            <a:r>
              <a:rPr lang="en-US" dirty="0"/>
              <a:t>: each late day allows you to submit an assignment up to 24 additional hours late without penalty.  (No late days permitted for final project)</a:t>
            </a:r>
          </a:p>
          <a:p>
            <a:r>
              <a:rPr lang="en-US" b="1" dirty="0"/>
              <a:t>Hard deadline 48 hours</a:t>
            </a:r>
            <a:r>
              <a:rPr lang="en-US" dirty="0"/>
              <a:t> after original due date</a:t>
            </a:r>
          </a:p>
          <a:p>
            <a:r>
              <a:rPr lang="en-US" dirty="0"/>
              <a:t>Penalty per day after late days are exhausted (1 day: 80% cap; 2 days: 60% cap)</a:t>
            </a:r>
          </a:p>
          <a:p>
            <a:r>
              <a:rPr lang="en-US" dirty="0"/>
              <a:t>Late days are “pre-granted extensions” – additional extensions for exceptional circumstances must be approved by the </a:t>
            </a:r>
            <a:r>
              <a:rPr lang="en-US" b="1" dirty="0"/>
              <a:t>instructor</a:t>
            </a:r>
            <a:r>
              <a:rPr lang="en-US" dirty="0"/>
              <a:t>.  Please communicate with us!  We are here to accommodate you as much as possible.</a:t>
            </a:r>
          </a:p>
        </p:txBody>
      </p:sp>
    </p:spTree>
    <p:extLst>
      <p:ext uri="{BB962C8B-B14F-4D97-AF65-F5344CB8AC3E}">
        <p14:creationId xmlns:p14="http://schemas.microsoft.com/office/powerpoint/2010/main" val="154098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10%		Lecture Check-in Quizzes</a:t>
            </a:r>
          </a:p>
          <a:p>
            <a:pPr lvl="1">
              <a:spcBef>
                <a:spcPts val="1000"/>
              </a:spcBef>
              <a:buNone/>
              <a:tabLst>
                <a:tab pos="2055813" algn="l"/>
                <a:tab pos="2684463" algn="l"/>
              </a:tabLst>
            </a:pPr>
            <a:r>
              <a:rPr lang="en-US" altLang="x-none" sz="4400" b="1" dirty="0">
                <a:solidFill>
                  <a:schemeClr val="bg1">
                    <a:lumMod val="85000"/>
                  </a:schemeClr>
                </a:solidFill>
              </a:rPr>
              <a:t>	*****</a:t>
            </a:r>
            <a:r>
              <a:rPr lang="en-US" altLang="x-none" sz="4400" dirty="0">
                <a:solidFill>
                  <a:schemeClr val="bg1">
                    <a:lumMod val="85000"/>
                  </a:schemeClr>
                </a:solidFill>
              </a:rPr>
              <a:t>		45%	Assignments</a:t>
            </a:r>
          </a:p>
          <a:p>
            <a:pPr lvl="1">
              <a:spcBef>
                <a:spcPts val="1000"/>
              </a:spcBef>
              <a:buNone/>
              <a:tabLst>
                <a:tab pos="2055813" algn="l"/>
                <a:tab pos="2684463" algn="l"/>
              </a:tabLst>
            </a:pPr>
            <a:r>
              <a:rPr lang="en-US" altLang="x-none" sz="4400" dirty="0"/>
              <a:t>	</a:t>
            </a:r>
            <a:r>
              <a:rPr lang="en-US" altLang="x-none" sz="4400" b="1" dirty="0">
                <a:solidFill>
                  <a:srgbClr val="8C1515"/>
                </a:solidFill>
              </a:rPr>
              <a:t>**</a:t>
            </a:r>
            <a:r>
              <a:rPr lang="en-US" altLang="x-none" sz="4400" dirty="0"/>
              <a:t>		20%		Final Project</a:t>
            </a:r>
          </a:p>
          <a:p>
            <a:pPr lvl="1">
              <a:spcBef>
                <a:spcPts val="1000"/>
              </a:spcBef>
              <a:buNone/>
              <a:tabLst>
                <a:tab pos="2055813" algn="l"/>
                <a:tab pos="2684463" algn="l"/>
              </a:tabLst>
            </a:pPr>
            <a:r>
              <a:rPr lang="en-US" altLang="x-none" sz="4400" b="1" dirty="0">
                <a:solidFill>
                  <a:schemeClr val="bg1">
                    <a:lumMod val="85000"/>
                  </a:schemeClr>
                </a:solidFill>
              </a:rPr>
              <a:t> 	*</a:t>
            </a:r>
            <a:r>
              <a:rPr lang="en-US" altLang="x-none" sz="4400" dirty="0">
                <a:solidFill>
                  <a:schemeClr val="bg1">
                    <a:lumMod val="85000"/>
                  </a:schemeClr>
                </a:solidFill>
              </a:rPr>
              <a:t>		10%		Mid-quarter Assessment</a:t>
            </a:r>
          </a:p>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15%		Lab Participation</a:t>
            </a:r>
          </a:p>
        </p:txBody>
      </p:sp>
      <p:sp>
        <p:nvSpPr>
          <p:cNvPr id="7" name="TextBox 6">
            <a:extLst>
              <a:ext uri="{FF2B5EF4-FFF2-40B4-BE49-F238E27FC236}">
                <a16:creationId xmlns:a16="http://schemas.microsoft.com/office/drawing/2014/main" id="{8B4CA78B-6691-AC49-99DE-1B917F7DD808}"/>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CE839934-4357-7248-820E-F295C2E40EEF}"/>
              </a:ext>
            </a:extLst>
          </p:cNvPr>
          <p:cNvSpPr/>
          <p:nvPr/>
        </p:nvSpPr>
        <p:spPr>
          <a:xfrm rot="10800000">
            <a:off x="1371600" y="5105400"/>
            <a:ext cx="18288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12A31BA-737E-8641-BB02-166F9A19CDF1}"/>
              </a:ext>
            </a:extLst>
          </p:cNvPr>
          <p:cNvSpPr/>
          <p:nvPr/>
        </p:nvSpPr>
        <p:spPr>
          <a:xfrm>
            <a:off x="2209800" y="28956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34970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E36FD-C34F-564E-A25F-B1630010C126}"/>
              </a:ext>
            </a:extLst>
          </p:cNvPr>
          <p:cNvSpPr>
            <a:spLocks noGrp="1"/>
          </p:cNvSpPr>
          <p:nvPr>
            <p:ph type="title"/>
          </p:nvPr>
        </p:nvSpPr>
        <p:spPr/>
        <p:txBody>
          <a:bodyPr/>
          <a:lstStyle/>
          <a:p>
            <a:r>
              <a:rPr lang="en-US" dirty="0"/>
              <a:t>Final Project</a:t>
            </a:r>
          </a:p>
        </p:txBody>
      </p:sp>
      <p:sp>
        <p:nvSpPr>
          <p:cNvPr id="3" name="Content Placeholder 2">
            <a:extLst>
              <a:ext uri="{FF2B5EF4-FFF2-40B4-BE49-F238E27FC236}">
                <a16:creationId xmlns:a16="http://schemas.microsoft.com/office/drawing/2014/main" id="{1BBEE37B-F53C-7E4C-AA26-498CCE300A3F}"/>
              </a:ext>
            </a:extLst>
          </p:cNvPr>
          <p:cNvSpPr>
            <a:spLocks noGrp="1"/>
          </p:cNvSpPr>
          <p:nvPr>
            <p:ph idx="1"/>
          </p:nvPr>
        </p:nvSpPr>
        <p:spPr/>
        <p:txBody>
          <a:bodyPr/>
          <a:lstStyle/>
          <a:p>
            <a:r>
              <a:rPr lang="en-US" dirty="0"/>
              <a:t>The final project has you implement your own “heap allocator” – a fundamental component of many of the programs we will write this quarter.</a:t>
            </a:r>
          </a:p>
          <a:p>
            <a:r>
              <a:rPr lang="en-US" dirty="0"/>
              <a:t>We first use it as clients, and then we implement it!</a:t>
            </a:r>
          </a:p>
          <a:p>
            <a:r>
              <a:rPr lang="en-US" dirty="0"/>
              <a:t>Capstone individual project that sums up topics from throughout the quarter.</a:t>
            </a:r>
          </a:p>
          <a:p>
            <a:r>
              <a:rPr lang="en-US" b="1" dirty="0"/>
              <a:t>You must do the final project in order to pass the class.</a:t>
            </a:r>
          </a:p>
        </p:txBody>
      </p:sp>
    </p:spTree>
    <p:extLst>
      <p:ext uri="{BB962C8B-B14F-4D97-AF65-F5344CB8AC3E}">
        <p14:creationId xmlns:p14="http://schemas.microsoft.com/office/powerpoint/2010/main" val="30788571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F92A-94A3-9F44-A2AA-C60E2902BCE0}"/>
              </a:ext>
            </a:extLst>
          </p:cNvPr>
          <p:cNvSpPr>
            <a:spLocks noGrp="1"/>
          </p:cNvSpPr>
          <p:nvPr>
            <p:ph type="title"/>
          </p:nvPr>
        </p:nvSpPr>
        <p:spPr/>
        <p:txBody>
          <a:bodyPr/>
          <a:lstStyle/>
          <a:p>
            <a:r>
              <a:rPr lang="en-US" dirty="0"/>
              <a:t>Question Break!</a:t>
            </a:r>
          </a:p>
        </p:txBody>
      </p:sp>
      <p:sp>
        <p:nvSpPr>
          <p:cNvPr id="4" name="TextBox 3">
            <a:extLst>
              <a:ext uri="{FF2B5EF4-FFF2-40B4-BE49-F238E27FC236}">
                <a16:creationId xmlns:a16="http://schemas.microsoft.com/office/drawing/2014/main" id="{CED5AAC9-229D-B843-9559-AA2745F07AEE}"/>
              </a:ext>
            </a:extLst>
          </p:cNvPr>
          <p:cNvSpPr txBox="1"/>
          <p:nvPr/>
        </p:nvSpPr>
        <p:spPr>
          <a:xfrm>
            <a:off x="3030924" y="4381442"/>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2"/>
              </a:rPr>
              <a:t>https://cs107.stanford.edu/syllabus.html</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8647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10%		Lecture Check-in Quizzes</a:t>
            </a:r>
          </a:p>
          <a:p>
            <a:pPr lvl="1">
              <a:spcBef>
                <a:spcPts val="1000"/>
              </a:spcBef>
              <a:buNone/>
              <a:tabLst>
                <a:tab pos="2055813" algn="l"/>
                <a:tab pos="2684463" algn="l"/>
              </a:tabLst>
            </a:pPr>
            <a:r>
              <a:rPr lang="en-US" altLang="x-none" sz="4400" b="1" dirty="0">
                <a:solidFill>
                  <a:schemeClr val="bg1">
                    <a:lumMod val="85000"/>
                  </a:schemeClr>
                </a:solidFill>
              </a:rPr>
              <a:t>	*****</a:t>
            </a:r>
            <a:r>
              <a:rPr lang="en-US" altLang="x-none" sz="4400" dirty="0">
                <a:solidFill>
                  <a:schemeClr val="bg1">
                    <a:lumMod val="85000"/>
                  </a:schemeClr>
                </a:solidFill>
              </a:rPr>
              <a:t>		45%	Assignments</a:t>
            </a:r>
          </a:p>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20%		Final Project</a:t>
            </a:r>
          </a:p>
          <a:p>
            <a:pPr lvl="1">
              <a:spcBef>
                <a:spcPts val="1000"/>
              </a:spcBef>
              <a:buNone/>
              <a:tabLst>
                <a:tab pos="2055813" algn="l"/>
                <a:tab pos="2684463" algn="l"/>
              </a:tabLst>
            </a:pPr>
            <a:r>
              <a:rPr lang="en-US" altLang="x-none" sz="4400" b="1" dirty="0">
                <a:solidFill>
                  <a:schemeClr val="hlink"/>
                </a:solidFill>
              </a:rPr>
              <a:t> 	*</a:t>
            </a:r>
            <a:r>
              <a:rPr lang="en-US" altLang="x-none" sz="4400" dirty="0"/>
              <a:t>		10%		Mid-quarter Assessment</a:t>
            </a:r>
          </a:p>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15%		Lab Participation</a:t>
            </a:r>
          </a:p>
        </p:txBody>
      </p:sp>
      <p:sp>
        <p:nvSpPr>
          <p:cNvPr id="7" name="TextBox 6">
            <a:extLst>
              <a:ext uri="{FF2B5EF4-FFF2-40B4-BE49-F238E27FC236}">
                <a16:creationId xmlns:a16="http://schemas.microsoft.com/office/drawing/2014/main" id="{8B4CA78B-6691-AC49-99DE-1B917F7DD808}"/>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CE839934-4357-7248-820E-F295C2E40EEF}"/>
              </a:ext>
            </a:extLst>
          </p:cNvPr>
          <p:cNvSpPr/>
          <p:nvPr/>
        </p:nvSpPr>
        <p:spPr>
          <a:xfrm rot="10800000">
            <a:off x="1371600" y="5105400"/>
            <a:ext cx="18288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12A31BA-737E-8641-BB02-166F9A19CDF1}"/>
              </a:ext>
            </a:extLst>
          </p:cNvPr>
          <p:cNvSpPr/>
          <p:nvPr/>
        </p:nvSpPr>
        <p:spPr>
          <a:xfrm>
            <a:off x="2209800" y="28956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1491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BDBF4-2A09-0648-9D04-5060806454A7}"/>
              </a:ext>
            </a:extLst>
          </p:cNvPr>
          <p:cNvSpPr>
            <a:spLocks noGrp="1"/>
          </p:cNvSpPr>
          <p:nvPr>
            <p:ph type="title"/>
          </p:nvPr>
        </p:nvSpPr>
        <p:spPr/>
        <p:txBody>
          <a:bodyPr/>
          <a:lstStyle/>
          <a:p>
            <a:r>
              <a:rPr lang="en-US" dirty="0"/>
              <a:t>Mid-Quarter Assessment</a:t>
            </a:r>
          </a:p>
        </p:txBody>
      </p:sp>
      <p:sp>
        <p:nvSpPr>
          <p:cNvPr id="3" name="Content Placeholder 2">
            <a:extLst>
              <a:ext uri="{FF2B5EF4-FFF2-40B4-BE49-F238E27FC236}">
                <a16:creationId xmlns:a16="http://schemas.microsoft.com/office/drawing/2014/main" id="{E02DCD3A-41DE-B14C-BAFE-7199A8AAF90B}"/>
              </a:ext>
            </a:extLst>
          </p:cNvPr>
          <p:cNvSpPr>
            <a:spLocks noGrp="1"/>
          </p:cNvSpPr>
          <p:nvPr>
            <p:ph idx="1"/>
          </p:nvPr>
        </p:nvSpPr>
        <p:spPr/>
        <p:txBody>
          <a:bodyPr/>
          <a:lstStyle/>
          <a:p>
            <a:r>
              <a:rPr lang="en-US" dirty="0"/>
              <a:t>Available from Wed. 5/5 – Fri 5/7</a:t>
            </a:r>
          </a:p>
          <a:p>
            <a:r>
              <a:rPr lang="en-US" dirty="0"/>
              <a:t>Open-book, timed assessment; you can choose when to start</a:t>
            </a:r>
          </a:p>
          <a:p>
            <a:r>
              <a:rPr lang="en-US" dirty="0"/>
              <a:t>We aim for a lower-stakes assessment instead of a traditional midterm:</a:t>
            </a:r>
          </a:p>
          <a:p>
            <a:pPr lvl="1"/>
            <a:r>
              <a:rPr lang="en-US" dirty="0"/>
              <a:t>Weighted 10%</a:t>
            </a:r>
          </a:p>
          <a:p>
            <a:pPr lvl="1"/>
            <a:r>
              <a:rPr lang="en-US" dirty="0"/>
              <a:t>Flexible timing</a:t>
            </a:r>
          </a:p>
          <a:p>
            <a:pPr lvl="1"/>
            <a:r>
              <a:rPr lang="en-US" dirty="0"/>
              <a:t>Assessment will be written to minimize time pressure</a:t>
            </a:r>
          </a:p>
          <a:p>
            <a:pPr lvl="1"/>
            <a:r>
              <a:rPr lang="en-US" dirty="0"/>
              <a:t>Primary goal: reinforce concepts learned to that point</a:t>
            </a:r>
          </a:p>
          <a:p>
            <a:r>
              <a:rPr lang="en-US" dirty="0"/>
              <a:t>Covers material from assign1-3 and lightly touches on assign4</a:t>
            </a:r>
          </a:p>
        </p:txBody>
      </p:sp>
    </p:spTree>
    <p:extLst>
      <p:ext uri="{BB962C8B-B14F-4D97-AF65-F5344CB8AC3E}">
        <p14:creationId xmlns:p14="http://schemas.microsoft.com/office/powerpoint/2010/main" val="37259806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10%		Lecture Check-in Quizzes</a:t>
            </a:r>
          </a:p>
          <a:p>
            <a:pPr lvl="1">
              <a:spcBef>
                <a:spcPts val="1000"/>
              </a:spcBef>
              <a:buNone/>
              <a:tabLst>
                <a:tab pos="2055813" algn="l"/>
                <a:tab pos="2684463" algn="l"/>
              </a:tabLst>
            </a:pPr>
            <a:r>
              <a:rPr lang="en-US" altLang="x-none" sz="4400" b="1" dirty="0">
                <a:solidFill>
                  <a:schemeClr val="bg1">
                    <a:lumMod val="85000"/>
                  </a:schemeClr>
                </a:solidFill>
              </a:rPr>
              <a:t>	*****</a:t>
            </a:r>
            <a:r>
              <a:rPr lang="en-US" altLang="x-none" sz="4400" dirty="0">
                <a:solidFill>
                  <a:schemeClr val="bg1">
                    <a:lumMod val="85000"/>
                  </a:schemeClr>
                </a:solidFill>
              </a:rPr>
              <a:t>		45%	Assignments</a:t>
            </a:r>
          </a:p>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20%		Final Project</a:t>
            </a:r>
          </a:p>
          <a:p>
            <a:pPr lvl="1">
              <a:spcBef>
                <a:spcPts val="1000"/>
              </a:spcBef>
              <a:buNone/>
              <a:tabLst>
                <a:tab pos="2055813" algn="l"/>
                <a:tab pos="2684463" algn="l"/>
              </a:tabLst>
            </a:pPr>
            <a:r>
              <a:rPr lang="en-US" altLang="x-none" sz="4400" b="1" dirty="0">
                <a:solidFill>
                  <a:schemeClr val="bg1">
                    <a:lumMod val="85000"/>
                  </a:schemeClr>
                </a:solidFill>
              </a:rPr>
              <a:t> 	*</a:t>
            </a:r>
            <a:r>
              <a:rPr lang="en-US" altLang="x-none" sz="4400" dirty="0">
                <a:solidFill>
                  <a:schemeClr val="bg1">
                    <a:lumMod val="85000"/>
                  </a:schemeClr>
                </a:solidFill>
              </a:rPr>
              <a:t>		10%		Mid-quarter Assessment</a:t>
            </a:r>
          </a:p>
          <a:p>
            <a:pPr lvl="1">
              <a:spcBef>
                <a:spcPts val="1000"/>
              </a:spcBef>
              <a:buNone/>
              <a:tabLst>
                <a:tab pos="2055813" algn="l"/>
                <a:tab pos="2684463" algn="l"/>
              </a:tabLst>
            </a:pPr>
            <a:r>
              <a:rPr lang="en-US" altLang="x-none" sz="4400" dirty="0"/>
              <a:t>	</a:t>
            </a:r>
            <a:r>
              <a:rPr lang="en-US" altLang="x-none" sz="4400" b="1" dirty="0">
                <a:solidFill>
                  <a:schemeClr val="accent2"/>
                </a:solidFill>
              </a:rPr>
              <a:t>**</a:t>
            </a:r>
            <a:r>
              <a:rPr lang="en-US" altLang="x-none" sz="4400" dirty="0"/>
              <a:t>		15%		Lab Participation</a:t>
            </a:r>
          </a:p>
        </p:txBody>
      </p:sp>
      <p:sp>
        <p:nvSpPr>
          <p:cNvPr id="7" name="TextBox 6">
            <a:extLst>
              <a:ext uri="{FF2B5EF4-FFF2-40B4-BE49-F238E27FC236}">
                <a16:creationId xmlns:a16="http://schemas.microsoft.com/office/drawing/2014/main" id="{8B4CA78B-6691-AC49-99DE-1B917F7DD808}"/>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CE839934-4357-7248-820E-F295C2E40EEF}"/>
              </a:ext>
            </a:extLst>
          </p:cNvPr>
          <p:cNvSpPr/>
          <p:nvPr/>
        </p:nvSpPr>
        <p:spPr>
          <a:xfrm rot="10800000">
            <a:off x="1371600" y="5105400"/>
            <a:ext cx="18288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12A31BA-737E-8641-BB02-166F9A19CDF1}"/>
              </a:ext>
            </a:extLst>
          </p:cNvPr>
          <p:cNvSpPr/>
          <p:nvPr/>
        </p:nvSpPr>
        <p:spPr>
          <a:xfrm>
            <a:off x="2209800" y="28956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01966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5CD-0D28-0A43-9620-D0684D746672}"/>
              </a:ext>
            </a:extLst>
          </p:cNvPr>
          <p:cNvSpPr>
            <a:spLocks noGrp="1"/>
          </p:cNvSpPr>
          <p:nvPr>
            <p:ph type="title"/>
          </p:nvPr>
        </p:nvSpPr>
        <p:spPr/>
        <p:txBody>
          <a:bodyPr/>
          <a:lstStyle/>
          <a:p>
            <a:r>
              <a:rPr lang="en-US" dirty="0"/>
              <a:t>Lab Sections</a:t>
            </a:r>
          </a:p>
        </p:txBody>
      </p:sp>
      <p:sp>
        <p:nvSpPr>
          <p:cNvPr id="3" name="Content Placeholder 2">
            <a:extLst>
              <a:ext uri="{FF2B5EF4-FFF2-40B4-BE49-F238E27FC236}">
                <a16:creationId xmlns:a16="http://schemas.microsoft.com/office/drawing/2014/main" id="{668D2A55-9433-6243-9DCD-681E776E4950}"/>
              </a:ext>
            </a:extLst>
          </p:cNvPr>
          <p:cNvSpPr>
            <a:spLocks noGrp="1"/>
          </p:cNvSpPr>
          <p:nvPr>
            <p:ph idx="1"/>
          </p:nvPr>
        </p:nvSpPr>
        <p:spPr/>
        <p:txBody>
          <a:bodyPr/>
          <a:lstStyle/>
          <a:p>
            <a:r>
              <a:rPr lang="en-US" dirty="0"/>
              <a:t>Weekly 1 hour labs led by a CA, starting </a:t>
            </a:r>
            <a:r>
              <a:rPr lang="en-US" i="1" dirty="0"/>
              <a:t>next </a:t>
            </a:r>
            <a:r>
              <a:rPr lang="en-US" dirty="0"/>
              <a:t>week, offered on Tuesdays, Wednesdays and Thursdays.</a:t>
            </a:r>
          </a:p>
          <a:p>
            <a:r>
              <a:rPr lang="en-US" dirty="0"/>
              <a:t>Hands-on practice in small groups with lecture material and course concepts.</a:t>
            </a:r>
          </a:p>
          <a:p>
            <a:r>
              <a:rPr lang="en-US" dirty="0"/>
              <a:t>Graded on attendance + participation</a:t>
            </a:r>
          </a:p>
          <a:p>
            <a:r>
              <a:rPr lang="en-US" dirty="0"/>
              <a:t>Lab preference submissions open </a:t>
            </a:r>
            <a:r>
              <a:rPr lang="en-US" b="1" dirty="0"/>
              <a:t>Tuesday 3/30 at 5PM PST</a:t>
            </a:r>
            <a:r>
              <a:rPr lang="en-US" dirty="0"/>
              <a:t> and </a:t>
            </a:r>
            <a:r>
              <a:rPr lang="en-US" b="1" dirty="0"/>
              <a:t>are not first-come first-serve</a:t>
            </a:r>
            <a:r>
              <a:rPr lang="en-US" dirty="0"/>
              <a:t>.  You may submit your preferences anytime until </a:t>
            </a:r>
            <a:r>
              <a:rPr lang="en-US" b="1" dirty="0"/>
              <a:t>Saturday 4/3 at 5PM PST</a:t>
            </a:r>
            <a:r>
              <a:rPr lang="en-US" dirty="0"/>
              <a:t>.  Sign up on the course website.</a:t>
            </a:r>
          </a:p>
        </p:txBody>
      </p:sp>
    </p:spTree>
    <p:extLst>
      <p:ext uri="{BB962C8B-B14F-4D97-AF65-F5344CB8AC3E}">
        <p14:creationId xmlns:p14="http://schemas.microsoft.com/office/powerpoint/2010/main" val="119284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F92A-94A3-9F44-A2AA-C60E2902BCE0}"/>
              </a:ext>
            </a:extLst>
          </p:cNvPr>
          <p:cNvSpPr>
            <a:spLocks noGrp="1"/>
          </p:cNvSpPr>
          <p:nvPr>
            <p:ph type="title"/>
          </p:nvPr>
        </p:nvSpPr>
        <p:spPr/>
        <p:txBody>
          <a:bodyPr/>
          <a:lstStyle/>
          <a:p>
            <a:r>
              <a:rPr lang="en-US" dirty="0"/>
              <a:t>Question Break!</a:t>
            </a:r>
          </a:p>
        </p:txBody>
      </p:sp>
      <p:sp>
        <p:nvSpPr>
          <p:cNvPr id="4" name="TextBox 3">
            <a:extLst>
              <a:ext uri="{FF2B5EF4-FFF2-40B4-BE49-F238E27FC236}">
                <a16:creationId xmlns:a16="http://schemas.microsoft.com/office/drawing/2014/main" id="{CED5AAC9-229D-B843-9559-AA2745F07AEE}"/>
              </a:ext>
            </a:extLst>
          </p:cNvPr>
          <p:cNvSpPr txBox="1"/>
          <p:nvPr/>
        </p:nvSpPr>
        <p:spPr>
          <a:xfrm>
            <a:off x="3030924" y="4381442"/>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2"/>
              </a:rPr>
              <a:t>https://cs107.stanford.edu/syllabus.html</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46406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dirty="0"/>
              <a:t>	</a:t>
            </a:r>
            <a:r>
              <a:rPr lang="en-US" altLang="x-none" sz="4400" b="1" dirty="0">
                <a:solidFill>
                  <a:srgbClr val="008000"/>
                </a:solidFill>
              </a:rPr>
              <a:t>*</a:t>
            </a:r>
            <a:r>
              <a:rPr lang="en-US" altLang="x-none" sz="4400" dirty="0"/>
              <a:t>		10%		Lecture Check-in Quizzes</a:t>
            </a:r>
          </a:p>
          <a:p>
            <a:pPr lvl="1">
              <a:spcBef>
                <a:spcPts val="1000"/>
              </a:spcBef>
              <a:buNone/>
              <a:tabLst>
                <a:tab pos="2055813" algn="l"/>
                <a:tab pos="2684463" algn="l"/>
              </a:tabLst>
            </a:pPr>
            <a:r>
              <a:rPr lang="en-US" altLang="x-none" sz="4400" b="1" dirty="0">
                <a:solidFill>
                  <a:srgbClr val="800000"/>
                </a:solidFill>
              </a:rPr>
              <a:t>	*****</a:t>
            </a:r>
            <a:r>
              <a:rPr lang="en-US" altLang="x-none" sz="4400" dirty="0"/>
              <a:t>		45%	Assignments</a:t>
            </a:r>
          </a:p>
          <a:p>
            <a:pPr lvl="1">
              <a:spcBef>
                <a:spcPts val="1000"/>
              </a:spcBef>
              <a:buNone/>
              <a:tabLst>
                <a:tab pos="2055813" algn="l"/>
                <a:tab pos="2684463" algn="l"/>
              </a:tabLst>
            </a:pPr>
            <a:r>
              <a:rPr lang="en-US" altLang="x-none" sz="4400" dirty="0"/>
              <a:t>	</a:t>
            </a:r>
            <a:r>
              <a:rPr lang="en-US" altLang="x-none" sz="4400" b="1" dirty="0">
                <a:solidFill>
                  <a:srgbClr val="8C1515"/>
                </a:solidFill>
              </a:rPr>
              <a:t>**</a:t>
            </a:r>
            <a:r>
              <a:rPr lang="en-US" altLang="x-none" sz="4400" dirty="0"/>
              <a:t>		20%		Final Project</a:t>
            </a:r>
          </a:p>
          <a:p>
            <a:pPr lvl="1">
              <a:spcBef>
                <a:spcPts val="1000"/>
              </a:spcBef>
              <a:buNone/>
              <a:tabLst>
                <a:tab pos="2055813" algn="l"/>
                <a:tab pos="2684463" algn="l"/>
              </a:tabLst>
            </a:pPr>
            <a:r>
              <a:rPr lang="en-US" altLang="x-none" sz="4400" b="1" dirty="0">
                <a:solidFill>
                  <a:schemeClr val="hlink"/>
                </a:solidFill>
              </a:rPr>
              <a:t> 	*</a:t>
            </a:r>
            <a:r>
              <a:rPr lang="en-US" altLang="x-none" sz="4400" dirty="0"/>
              <a:t>		10%		Mid-quarter Assessment</a:t>
            </a:r>
          </a:p>
          <a:p>
            <a:pPr lvl="1">
              <a:spcBef>
                <a:spcPts val="1000"/>
              </a:spcBef>
              <a:buNone/>
              <a:tabLst>
                <a:tab pos="2055813" algn="l"/>
                <a:tab pos="2684463" algn="l"/>
              </a:tabLst>
            </a:pPr>
            <a:r>
              <a:rPr lang="en-US" altLang="x-none" sz="4400" dirty="0"/>
              <a:t>	</a:t>
            </a:r>
            <a:r>
              <a:rPr lang="en-US" altLang="x-none" sz="4400" b="1" dirty="0">
                <a:solidFill>
                  <a:schemeClr val="accent2"/>
                </a:solidFill>
              </a:rPr>
              <a:t>**</a:t>
            </a:r>
            <a:r>
              <a:rPr lang="en-US" altLang="x-none" sz="4400" dirty="0"/>
              <a:t>		15%		Lab Participation</a:t>
            </a:r>
          </a:p>
        </p:txBody>
      </p:sp>
      <p:sp>
        <p:nvSpPr>
          <p:cNvPr id="7" name="TextBox 6">
            <a:extLst>
              <a:ext uri="{FF2B5EF4-FFF2-40B4-BE49-F238E27FC236}">
                <a16:creationId xmlns:a16="http://schemas.microsoft.com/office/drawing/2014/main" id="{8B4CA78B-6691-AC49-99DE-1B917F7DD808}"/>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CE839934-4357-7248-820E-F295C2E40EEF}"/>
              </a:ext>
            </a:extLst>
          </p:cNvPr>
          <p:cNvSpPr/>
          <p:nvPr/>
        </p:nvSpPr>
        <p:spPr>
          <a:xfrm rot="10800000">
            <a:off x="1371600" y="5105400"/>
            <a:ext cx="18288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12A31BA-737E-8641-BB02-166F9A19CDF1}"/>
              </a:ext>
            </a:extLst>
          </p:cNvPr>
          <p:cNvSpPr/>
          <p:nvPr/>
        </p:nvSpPr>
        <p:spPr>
          <a:xfrm>
            <a:off x="2209800" y="28956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72642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1AD7E-6893-1A4B-BF35-62AA2C4186FE}"/>
              </a:ext>
            </a:extLst>
          </p:cNvPr>
          <p:cNvSpPr>
            <a:spLocks noGrp="1"/>
          </p:cNvSpPr>
          <p:nvPr>
            <p:ph type="title"/>
          </p:nvPr>
        </p:nvSpPr>
        <p:spPr/>
        <p:txBody>
          <a:bodyPr/>
          <a:lstStyle/>
          <a:p>
            <a:r>
              <a:rPr lang="en-US" dirty="0"/>
              <a:t>Getting Help</a:t>
            </a:r>
          </a:p>
        </p:txBody>
      </p:sp>
      <p:sp>
        <p:nvSpPr>
          <p:cNvPr id="3" name="Content Placeholder 2">
            <a:extLst>
              <a:ext uri="{FF2B5EF4-FFF2-40B4-BE49-F238E27FC236}">
                <a16:creationId xmlns:a16="http://schemas.microsoft.com/office/drawing/2014/main" id="{94946847-EBAE-FC4F-9EF7-ED67E68C9630}"/>
              </a:ext>
            </a:extLst>
          </p:cNvPr>
          <p:cNvSpPr>
            <a:spLocks noGrp="1"/>
          </p:cNvSpPr>
          <p:nvPr>
            <p:ph idx="1"/>
          </p:nvPr>
        </p:nvSpPr>
        <p:spPr>
          <a:xfrm>
            <a:off x="152400" y="1295400"/>
            <a:ext cx="11811000" cy="5334000"/>
          </a:xfrm>
        </p:spPr>
        <p:txBody>
          <a:bodyPr/>
          <a:lstStyle/>
          <a:p>
            <a:r>
              <a:rPr lang="en-US" dirty="0"/>
              <a:t>Post on the </a:t>
            </a:r>
            <a:r>
              <a:rPr lang="en-US" b="1" dirty="0"/>
              <a:t>Discussion Forum</a:t>
            </a:r>
            <a:endParaRPr lang="en-US" dirty="0"/>
          </a:p>
          <a:p>
            <a:pPr lvl="1"/>
            <a:r>
              <a:rPr lang="en-US" dirty="0"/>
              <a:t>Online discussion forum for students; post questions, answer other students’ questions</a:t>
            </a:r>
          </a:p>
          <a:p>
            <a:pPr lvl="1"/>
            <a:r>
              <a:rPr lang="en-US" dirty="0"/>
              <a:t>Best for course material discussions, course policy questions or general assignment questions (DON’T POST ASSIGNMENT CODE!)</a:t>
            </a:r>
          </a:p>
          <a:p>
            <a:r>
              <a:rPr lang="en-US" dirty="0"/>
              <a:t>Visit </a:t>
            </a:r>
            <a:r>
              <a:rPr lang="en-US" b="1" dirty="0"/>
              <a:t>Helper Hours</a:t>
            </a:r>
            <a:endParaRPr lang="en-US" dirty="0"/>
          </a:p>
          <a:p>
            <a:pPr lvl="1"/>
            <a:r>
              <a:rPr lang="en-US" dirty="0"/>
              <a:t>24/7 open community where you can chat about course topics or just hang out</a:t>
            </a:r>
          </a:p>
          <a:p>
            <a:pPr lvl="1"/>
            <a:r>
              <a:rPr lang="en-US" dirty="0"/>
              <a:t>Using Nooks</a:t>
            </a:r>
          </a:p>
          <a:p>
            <a:pPr lvl="1"/>
            <a:r>
              <a:rPr lang="en-US" dirty="0"/>
              <a:t>Work anytime with other students or come at scheduled times for TA help; schedule will be posted on course website tomorrow.</a:t>
            </a:r>
          </a:p>
          <a:p>
            <a:pPr lvl="1"/>
            <a:r>
              <a:rPr lang="en-US" dirty="0"/>
              <a:t>Best for </a:t>
            </a:r>
            <a:r>
              <a:rPr lang="en-US" b="1" dirty="0"/>
              <a:t>group work</a:t>
            </a:r>
            <a:r>
              <a:rPr lang="en-US" dirty="0"/>
              <a:t>, </a:t>
            </a:r>
            <a:r>
              <a:rPr lang="en-US" b="1" dirty="0"/>
              <a:t>coding/debugging questions (with TAs only!)</a:t>
            </a:r>
            <a:r>
              <a:rPr lang="en-US" dirty="0"/>
              <a:t> or </a:t>
            </a:r>
            <a:r>
              <a:rPr lang="en-US" b="1" dirty="0"/>
              <a:t>longer course material discussions</a:t>
            </a:r>
          </a:p>
          <a:p>
            <a:r>
              <a:rPr lang="en-US" b="1" dirty="0"/>
              <a:t>Email </a:t>
            </a:r>
            <a:r>
              <a:rPr lang="en-US" dirty="0"/>
              <a:t>the Course Staff</a:t>
            </a:r>
          </a:p>
          <a:p>
            <a:pPr lvl="1"/>
            <a:r>
              <a:rPr lang="en-US" dirty="0">
                <a:hlinkClick r:id="rId2"/>
              </a:rPr>
              <a:t>cs107@cs.stanford.edu</a:t>
            </a:r>
            <a:r>
              <a:rPr lang="en-US" dirty="0"/>
              <a:t> – please do not email CAs individually</a:t>
            </a:r>
          </a:p>
          <a:p>
            <a:pPr lvl="1"/>
            <a:r>
              <a:rPr lang="en-US" dirty="0"/>
              <a:t>Best for </a:t>
            </a:r>
            <a:r>
              <a:rPr lang="en-US" b="1" dirty="0"/>
              <a:t>private matters </a:t>
            </a:r>
            <a:r>
              <a:rPr lang="en-US" dirty="0"/>
              <a:t>(e.g. grading questions, OAE accommodations).</a:t>
            </a:r>
          </a:p>
        </p:txBody>
      </p:sp>
    </p:spTree>
    <p:extLst>
      <p:ext uri="{BB962C8B-B14F-4D97-AF65-F5344CB8AC3E}">
        <p14:creationId xmlns:p14="http://schemas.microsoft.com/office/powerpoint/2010/main" val="279738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243AF-263F-B640-9827-F799AA5E9C83}"/>
              </a:ext>
            </a:extLst>
          </p:cNvPr>
          <p:cNvSpPr>
            <a:spLocks noGrp="1"/>
          </p:cNvSpPr>
          <p:nvPr>
            <p:ph type="title"/>
          </p:nvPr>
        </p:nvSpPr>
        <p:spPr/>
        <p:txBody>
          <a:bodyPr/>
          <a:lstStyle/>
          <a:p>
            <a:r>
              <a:rPr lang="en-US" dirty="0"/>
              <a:t>Stanford Honor Code</a:t>
            </a:r>
          </a:p>
        </p:txBody>
      </p:sp>
      <p:sp>
        <p:nvSpPr>
          <p:cNvPr id="3" name="Content Placeholder 2">
            <a:extLst>
              <a:ext uri="{FF2B5EF4-FFF2-40B4-BE49-F238E27FC236}">
                <a16:creationId xmlns:a16="http://schemas.microsoft.com/office/drawing/2014/main" id="{2D500C3A-FCFC-234B-9337-04898735108B}"/>
              </a:ext>
            </a:extLst>
          </p:cNvPr>
          <p:cNvSpPr>
            <a:spLocks noGrp="1"/>
          </p:cNvSpPr>
          <p:nvPr>
            <p:ph idx="1"/>
          </p:nvPr>
        </p:nvSpPr>
        <p:spPr/>
        <p:txBody>
          <a:bodyPr/>
          <a:lstStyle/>
          <a:p>
            <a:r>
              <a:rPr lang="en-US" altLang="x-none" sz="1800" dirty="0"/>
              <a:t>The </a:t>
            </a:r>
            <a:r>
              <a:rPr lang="en-US" altLang="x-none" sz="1800" b="1" dirty="0"/>
              <a:t>Honor Code</a:t>
            </a:r>
            <a:r>
              <a:rPr lang="en-US" altLang="x-none" sz="1800" dirty="0"/>
              <a:t> is an undertaking of the students, individually and collectively:</a:t>
            </a:r>
          </a:p>
          <a:p>
            <a:pPr lvl="1"/>
            <a:r>
              <a:rPr lang="en-US" altLang="x-none" sz="1800" dirty="0"/>
              <a:t>that they will not give or receive aid in examinations; that they will not give or receive unpermitted aid in class work, in the preparation of reports, or in any other work that is to be used by the instructor as the basis of grading;</a:t>
            </a:r>
          </a:p>
          <a:p>
            <a:pPr lvl="1"/>
            <a:r>
              <a:rPr lang="en-US" altLang="x-none" sz="1800" dirty="0"/>
              <a:t>that they will do their share and take an active part in seeing to it that others as well as themselves uphold the spirit and letter of the Honor Code.</a:t>
            </a:r>
          </a:p>
          <a:p>
            <a:pPr lvl="1"/>
            <a:endParaRPr lang="en-US" altLang="x-none" sz="1800" dirty="0"/>
          </a:p>
          <a:p>
            <a:r>
              <a:rPr lang="en-US" altLang="x-none" sz="1800" dirty="0"/>
              <a:t>The faculty on its part manifests its confidence in the honor of its students by refraining from proctoring examinations and from taking unusual and unreasonable precautions to prevent the forms of dishonesty mentioned above. The faculty will also avoid, as far as practicable, academic procedures that create temptations to violate the Honor Code.</a:t>
            </a:r>
          </a:p>
          <a:p>
            <a:pPr lvl="1"/>
            <a:endParaRPr lang="en-US" altLang="x-none" sz="1800" dirty="0"/>
          </a:p>
          <a:p>
            <a:r>
              <a:rPr lang="en-US" altLang="x-none" sz="1800" dirty="0"/>
              <a:t>While the faculty alone has the right and obligation to set academic requirements, the students and faculty will work together to establish optimal conditions for honorable academic work.</a:t>
            </a:r>
          </a:p>
          <a:p>
            <a:pPr marL="0" indent="0">
              <a:buNone/>
            </a:pPr>
            <a:r>
              <a:rPr lang="en-US" altLang="x-none" sz="1800" dirty="0"/>
              <a:t>				see also:  </a:t>
            </a:r>
            <a:r>
              <a:rPr lang="en-US" altLang="x-none" sz="1800" dirty="0">
                <a:hlinkClick r:id="rId3"/>
              </a:rPr>
              <a:t>http://honorcode.stanford.edu/</a:t>
            </a:r>
            <a:endParaRPr lang="en-US" altLang="x-none" sz="1800" dirty="0"/>
          </a:p>
          <a:p>
            <a:pPr>
              <a:buFontTx/>
              <a:buNone/>
            </a:pPr>
            <a:endParaRPr lang="en-US" altLang="x-none" sz="1800" dirty="0"/>
          </a:p>
          <a:p>
            <a:pPr>
              <a:buFontTx/>
              <a:buNone/>
            </a:pPr>
            <a:r>
              <a:rPr lang="en-US" altLang="x-none" sz="1800" b="1" dirty="0">
                <a:solidFill>
                  <a:srgbClr val="FF0000"/>
                </a:solidFill>
              </a:rPr>
              <a:t>It is your responsibility to ensure you have read and are familiar with the honor code guidelines posted on the main page of the CS107 course website.  Please read them and come talk to us if you have any questions or concerns.</a:t>
            </a:r>
          </a:p>
          <a:p>
            <a:endParaRPr lang="en-US" dirty="0"/>
          </a:p>
        </p:txBody>
      </p:sp>
    </p:spTree>
    <p:extLst>
      <p:ext uri="{BB962C8B-B14F-4D97-AF65-F5344CB8AC3E}">
        <p14:creationId xmlns:p14="http://schemas.microsoft.com/office/powerpoint/2010/main" val="15108686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E2D10-8C30-D242-BAEE-7859F255AE3A}"/>
              </a:ext>
            </a:extLst>
          </p:cNvPr>
          <p:cNvSpPr>
            <a:spLocks noGrp="1"/>
          </p:cNvSpPr>
          <p:nvPr>
            <p:ph type="title"/>
          </p:nvPr>
        </p:nvSpPr>
        <p:spPr/>
        <p:txBody>
          <a:bodyPr/>
          <a:lstStyle/>
          <a:p>
            <a:r>
              <a:rPr lang="en-US" dirty="0"/>
              <a:t>Honor Code and CS107</a:t>
            </a:r>
          </a:p>
        </p:txBody>
      </p:sp>
      <p:sp>
        <p:nvSpPr>
          <p:cNvPr id="3" name="Content Placeholder 2">
            <a:extLst>
              <a:ext uri="{FF2B5EF4-FFF2-40B4-BE49-F238E27FC236}">
                <a16:creationId xmlns:a16="http://schemas.microsoft.com/office/drawing/2014/main" id="{68954AFA-D21A-0D48-8DE9-F188BDCAA2C3}"/>
              </a:ext>
            </a:extLst>
          </p:cNvPr>
          <p:cNvSpPr>
            <a:spLocks noGrp="1"/>
          </p:cNvSpPr>
          <p:nvPr>
            <p:ph idx="1"/>
          </p:nvPr>
        </p:nvSpPr>
        <p:spPr/>
        <p:txBody>
          <a:bodyPr/>
          <a:lstStyle/>
          <a:p>
            <a:r>
              <a:rPr lang="en-US" altLang="x-none" dirty="0"/>
              <a:t>Please help us ensure academic integrity:</a:t>
            </a:r>
          </a:p>
          <a:p>
            <a:pPr lvl="1"/>
            <a:r>
              <a:rPr lang="en-US" altLang="x-none" dirty="0"/>
              <a:t>Indicate any assistance received on HW (books, friends, etc.).</a:t>
            </a:r>
          </a:p>
          <a:p>
            <a:pPr lvl="1"/>
            <a:r>
              <a:rPr lang="en-US" altLang="x-none" dirty="0"/>
              <a:t>Do not look at other people's solution code or answers</a:t>
            </a:r>
          </a:p>
          <a:p>
            <a:pPr lvl="1"/>
            <a:r>
              <a:rPr lang="en-US" altLang="x-none" dirty="0"/>
              <a:t>Do not give your solutions to others or post them on the web or our Ed forum.</a:t>
            </a:r>
          </a:p>
          <a:p>
            <a:pPr lvl="1"/>
            <a:r>
              <a:rPr lang="en-US" altLang="x-none" dirty="0"/>
              <a:t>Report any inappropriate activity you see performed by others.</a:t>
            </a:r>
          </a:p>
          <a:p>
            <a:r>
              <a:rPr lang="en-US" altLang="x-none" dirty="0"/>
              <a:t>Assignments are checked regularly for similarity with help of software tools.</a:t>
            </a:r>
            <a:endParaRPr lang="en-US" altLang="x-none" sz="1200" dirty="0"/>
          </a:p>
          <a:p>
            <a:r>
              <a:rPr lang="en-US" altLang="x-none" dirty="0"/>
              <a:t>If you need help, please contact us and we will help you.</a:t>
            </a:r>
          </a:p>
          <a:p>
            <a:pPr lvl="1"/>
            <a:r>
              <a:rPr lang="en-US" altLang="x-none" dirty="0"/>
              <a:t>We do not want you to feel any pressure to violate the Honor Code in order to succeed in this course.</a:t>
            </a:r>
          </a:p>
          <a:p>
            <a:pPr lvl="1"/>
            <a:r>
              <a:rPr lang="en-US" altLang="x-none" dirty="0"/>
              <a:t>If you realize that you have made a mistake, you may retract your submission to any assignment at any time, no questions asked.</a:t>
            </a:r>
          </a:p>
          <a:p>
            <a:endParaRPr lang="en-US" dirty="0"/>
          </a:p>
        </p:txBody>
      </p:sp>
      <p:sp>
        <p:nvSpPr>
          <p:cNvPr id="4" name="TextBox 3">
            <a:extLst>
              <a:ext uri="{FF2B5EF4-FFF2-40B4-BE49-F238E27FC236}">
                <a16:creationId xmlns:a16="http://schemas.microsoft.com/office/drawing/2014/main" id="{81DBBC69-D4F4-F840-83AA-11438562684D}"/>
              </a:ext>
            </a:extLst>
          </p:cNvPr>
          <p:cNvSpPr txBox="1"/>
          <p:nvPr/>
        </p:nvSpPr>
        <p:spPr>
          <a:xfrm>
            <a:off x="2985007" y="5953780"/>
            <a:ext cx="6145785" cy="523220"/>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hlinkClick r:id="rId2"/>
              </a:rPr>
              <a:t>https://cs107.stanford.edu/collaboration</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845067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5ECF-38C4-6E46-83B9-8BE34C67300E}"/>
              </a:ext>
            </a:extLst>
          </p:cNvPr>
          <p:cNvSpPr>
            <a:spLocks noGrp="1"/>
          </p:cNvSpPr>
          <p:nvPr>
            <p:ph type="title"/>
          </p:nvPr>
        </p:nvSpPr>
        <p:spPr/>
        <p:txBody>
          <a:bodyPr/>
          <a:lstStyle/>
          <a:p>
            <a:r>
              <a:rPr lang="en-US" dirty="0"/>
              <a:t>OAE Accommodations</a:t>
            </a:r>
          </a:p>
        </p:txBody>
      </p:sp>
      <p:sp>
        <p:nvSpPr>
          <p:cNvPr id="3" name="Content Placeholder 2">
            <a:extLst>
              <a:ext uri="{FF2B5EF4-FFF2-40B4-BE49-F238E27FC236}">
                <a16:creationId xmlns:a16="http://schemas.microsoft.com/office/drawing/2014/main" id="{CAA2C808-E211-2547-B0C5-A2D459D944EB}"/>
              </a:ext>
            </a:extLst>
          </p:cNvPr>
          <p:cNvSpPr>
            <a:spLocks noGrp="1"/>
          </p:cNvSpPr>
          <p:nvPr>
            <p:ph idx="1"/>
          </p:nvPr>
        </p:nvSpPr>
        <p:spPr/>
        <p:txBody>
          <a:bodyPr/>
          <a:lstStyle/>
          <a:p>
            <a:r>
              <a:rPr lang="en-US" dirty="0"/>
              <a:t>Please email the course staff (cs107@cs.stanford.edu) as soon as possible with any accommodations you may need for the course.</a:t>
            </a:r>
          </a:p>
          <a:p>
            <a:r>
              <a:rPr lang="en-US" dirty="0"/>
              <a:t>We are eager to do everything we can to support you and make you successful in CS107!</a:t>
            </a:r>
          </a:p>
        </p:txBody>
      </p:sp>
    </p:spTree>
    <p:extLst>
      <p:ext uri="{BB962C8B-B14F-4D97-AF65-F5344CB8AC3E}">
        <p14:creationId xmlns:p14="http://schemas.microsoft.com/office/powerpoint/2010/main" val="26916576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F92A-94A3-9F44-A2AA-C60E2902BCE0}"/>
              </a:ext>
            </a:extLst>
          </p:cNvPr>
          <p:cNvSpPr>
            <a:spLocks noGrp="1"/>
          </p:cNvSpPr>
          <p:nvPr>
            <p:ph type="title"/>
          </p:nvPr>
        </p:nvSpPr>
        <p:spPr/>
        <p:txBody>
          <a:bodyPr/>
          <a:lstStyle/>
          <a:p>
            <a:r>
              <a:rPr lang="en-US" dirty="0"/>
              <a:t>Question Break!</a:t>
            </a:r>
          </a:p>
        </p:txBody>
      </p:sp>
      <p:sp>
        <p:nvSpPr>
          <p:cNvPr id="3" name="Text Placeholder 2">
            <a:extLst>
              <a:ext uri="{FF2B5EF4-FFF2-40B4-BE49-F238E27FC236}">
                <a16:creationId xmlns:a16="http://schemas.microsoft.com/office/drawing/2014/main" id="{968FE474-E6F1-2242-B093-F21F0A34E30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975341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solidFill>
                  <a:schemeClr val="bg1">
                    <a:lumMod val="85000"/>
                  </a:schemeClr>
                </a:solidFill>
              </a:rPr>
              <a:t>Introduction</a:t>
            </a:r>
          </a:p>
          <a:p>
            <a:r>
              <a:rPr lang="en-US" dirty="0">
                <a:solidFill>
                  <a:schemeClr val="bg1">
                    <a:lumMod val="85000"/>
                  </a:schemeClr>
                </a:solidFill>
              </a:rPr>
              <a:t>CS107 Course Policies</a:t>
            </a:r>
          </a:p>
          <a:p>
            <a:r>
              <a:rPr lang="en-US" dirty="0"/>
              <a:t>Unix and the Command Line</a:t>
            </a:r>
          </a:p>
          <a:p>
            <a:r>
              <a:rPr lang="en-US" dirty="0">
                <a:solidFill>
                  <a:schemeClr val="bg1">
                    <a:lumMod val="85000"/>
                  </a:schemeClr>
                </a:solidFill>
              </a:rPr>
              <a:t>Getting Started With C</a:t>
            </a:r>
          </a:p>
        </p:txBody>
      </p:sp>
    </p:spTree>
    <p:extLst>
      <p:ext uri="{BB962C8B-B14F-4D97-AF65-F5344CB8AC3E}">
        <p14:creationId xmlns:p14="http://schemas.microsoft.com/office/powerpoint/2010/main" val="30797457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58061-40A9-EF44-A5D6-FED093104CFF}"/>
              </a:ext>
            </a:extLst>
          </p:cNvPr>
          <p:cNvSpPr>
            <a:spLocks noGrp="1"/>
          </p:cNvSpPr>
          <p:nvPr>
            <p:ph type="title"/>
          </p:nvPr>
        </p:nvSpPr>
        <p:spPr/>
        <p:txBody>
          <a:bodyPr/>
          <a:lstStyle/>
          <a:p>
            <a:r>
              <a:rPr lang="en-US" dirty="0"/>
              <a:t>What is Unix?</a:t>
            </a:r>
          </a:p>
        </p:txBody>
      </p:sp>
      <p:sp>
        <p:nvSpPr>
          <p:cNvPr id="3" name="Content Placeholder 2">
            <a:extLst>
              <a:ext uri="{FF2B5EF4-FFF2-40B4-BE49-F238E27FC236}">
                <a16:creationId xmlns:a16="http://schemas.microsoft.com/office/drawing/2014/main" id="{0FF14759-C2C3-2E48-B300-047528E8F677}"/>
              </a:ext>
            </a:extLst>
          </p:cNvPr>
          <p:cNvSpPr>
            <a:spLocks noGrp="1"/>
          </p:cNvSpPr>
          <p:nvPr>
            <p:ph idx="1"/>
          </p:nvPr>
        </p:nvSpPr>
        <p:spPr/>
        <p:txBody>
          <a:bodyPr/>
          <a:lstStyle/>
          <a:p>
            <a:r>
              <a:rPr lang="en-US" b="1" dirty="0"/>
              <a:t>Unix: </a:t>
            </a:r>
            <a:r>
              <a:rPr lang="en-US" dirty="0"/>
              <a:t>a set of standards and tools commonly used in software development.</a:t>
            </a:r>
          </a:p>
          <a:p>
            <a:pPr lvl="1"/>
            <a:r>
              <a:rPr lang="en-US" b="1" dirty="0"/>
              <a:t>macOS</a:t>
            </a:r>
            <a:r>
              <a:rPr lang="en-US" dirty="0"/>
              <a:t> and </a:t>
            </a:r>
            <a:r>
              <a:rPr lang="en-US" b="1" dirty="0"/>
              <a:t>Linux </a:t>
            </a:r>
            <a:r>
              <a:rPr lang="en-US" dirty="0"/>
              <a:t>are operating systems built on top of Unix</a:t>
            </a:r>
          </a:p>
          <a:p>
            <a:r>
              <a:rPr lang="en-US" dirty="0"/>
              <a:t>You can navigate a Unix system using the </a:t>
            </a:r>
            <a:r>
              <a:rPr lang="en-US" b="1" dirty="0"/>
              <a:t>command line</a:t>
            </a:r>
            <a:r>
              <a:rPr lang="en-US" dirty="0"/>
              <a:t> (“terminal”)</a:t>
            </a:r>
          </a:p>
          <a:p>
            <a:r>
              <a:rPr lang="en-US" dirty="0"/>
              <a:t>Every Unix system works with the same tools and commands</a:t>
            </a:r>
          </a:p>
        </p:txBody>
      </p:sp>
      <p:pic>
        <p:nvPicPr>
          <p:cNvPr id="6" name="Picture 5" descr="A screenshot of a command line Unix interface, which is how we work on programs in CS107.  The specific contents of the screenshot are not important.">
            <a:extLst>
              <a:ext uri="{FF2B5EF4-FFF2-40B4-BE49-F238E27FC236}">
                <a16:creationId xmlns:a16="http://schemas.microsoft.com/office/drawing/2014/main" id="{F92B8986-1EE8-9343-A8A2-5F20EB30917F}"/>
              </a:ext>
            </a:extLst>
          </p:cNvPr>
          <p:cNvPicPr>
            <a:picLocks noChangeAspect="1"/>
          </p:cNvPicPr>
          <p:nvPr/>
        </p:nvPicPr>
        <p:blipFill>
          <a:blip r:embed="rId3"/>
          <a:stretch>
            <a:fillRect/>
          </a:stretch>
        </p:blipFill>
        <p:spPr>
          <a:xfrm>
            <a:off x="3657600" y="3451646"/>
            <a:ext cx="4876800" cy="3406354"/>
          </a:xfrm>
          <a:prstGeom prst="rect">
            <a:avLst/>
          </a:prstGeom>
        </p:spPr>
      </p:pic>
    </p:spTree>
    <p:extLst>
      <p:ext uri="{BB962C8B-B14F-4D97-AF65-F5344CB8AC3E}">
        <p14:creationId xmlns:p14="http://schemas.microsoft.com/office/powerpoint/2010/main" val="6117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A83-6CEF-334D-9F1F-DB8B016B7104}"/>
              </a:ext>
            </a:extLst>
          </p:cNvPr>
          <p:cNvSpPr>
            <a:spLocks noGrp="1"/>
          </p:cNvSpPr>
          <p:nvPr>
            <p:ph type="title"/>
          </p:nvPr>
        </p:nvSpPr>
        <p:spPr/>
        <p:txBody>
          <a:bodyPr/>
          <a:lstStyle/>
          <a:p>
            <a:r>
              <a:rPr lang="en-US" dirty="0"/>
              <a:t>What is the Command Line?</a:t>
            </a:r>
          </a:p>
        </p:txBody>
      </p:sp>
      <p:sp>
        <p:nvSpPr>
          <p:cNvPr id="3" name="Content Placeholder 2">
            <a:extLst>
              <a:ext uri="{FF2B5EF4-FFF2-40B4-BE49-F238E27FC236}">
                <a16:creationId xmlns:a16="http://schemas.microsoft.com/office/drawing/2014/main" id="{EA1E2FB8-EEC4-6644-B13B-F221D4307365}"/>
              </a:ext>
            </a:extLst>
          </p:cNvPr>
          <p:cNvSpPr>
            <a:spLocks noGrp="1"/>
          </p:cNvSpPr>
          <p:nvPr>
            <p:ph idx="1"/>
          </p:nvPr>
        </p:nvSpPr>
        <p:spPr/>
        <p:txBody>
          <a:bodyPr/>
          <a:lstStyle/>
          <a:p>
            <a:r>
              <a:rPr lang="en-US" dirty="0"/>
              <a:t>The </a:t>
            </a:r>
            <a:r>
              <a:rPr lang="en-US" b="1" dirty="0"/>
              <a:t>command-line</a:t>
            </a:r>
            <a:r>
              <a:rPr lang="en-US" dirty="0"/>
              <a:t> is a text-based interface (i.e., </a:t>
            </a:r>
            <a:r>
              <a:rPr lang="en-US" b="1" dirty="0"/>
              <a:t>terminal </a:t>
            </a:r>
            <a:r>
              <a:rPr lang="en-US" dirty="0"/>
              <a:t>interface) to navigate a computer, instead of a Graphical User Interface (GUI).</a:t>
            </a:r>
          </a:p>
        </p:txBody>
      </p:sp>
      <p:pic>
        <p:nvPicPr>
          <p:cNvPr id="5" name="Picture 4" descr="A graphical user interface displaying files on a computer.  It is displaying the contents of a folder called &quot;lectures&quot; with lecture documents in it, but is displaying it using a visual icons and a graphical interface.">
            <a:extLst>
              <a:ext uri="{FF2B5EF4-FFF2-40B4-BE49-F238E27FC236}">
                <a16:creationId xmlns:a16="http://schemas.microsoft.com/office/drawing/2014/main" id="{EE15B869-958D-E94D-81AB-13BC87D420FD}"/>
              </a:ext>
            </a:extLst>
          </p:cNvPr>
          <p:cNvPicPr>
            <a:picLocks noChangeAspect="1"/>
          </p:cNvPicPr>
          <p:nvPr/>
        </p:nvPicPr>
        <p:blipFill>
          <a:blip r:embed="rId2"/>
          <a:stretch>
            <a:fillRect/>
          </a:stretch>
        </p:blipFill>
        <p:spPr>
          <a:xfrm>
            <a:off x="152400" y="2362200"/>
            <a:ext cx="6009510" cy="3733800"/>
          </a:xfrm>
          <a:prstGeom prst="rect">
            <a:avLst/>
          </a:prstGeom>
        </p:spPr>
      </p:pic>
      <p:pic>
        <p:nvPicPr>
          <p:cNvPr id="9" name="Picture 8" descr="A command line user interface displaying files on a computer.  It is displaying the contents of a folder called &quot;lectures&quot; with lecture documents in it, but is displaying it using a text based interface.">
            <a:extLst>
              <a:ext uri="{FF2B5EF4-FFF2-40B4-BE49-F238E27FC236}">
                <a16:creationId xmlns:a16="http://schemas.microsoft.com/office/drawing/2014/main" id="{3BC3D833-7511-B448-A57B-9AB29EBA03C9}"/>
              </a:ext>
            </a:extLst>
          </p:cNvPr>
          <p:cNvPicPr>
            <a:picLocks noChangeAspect="1"/>
          </p:cNvPicPr>
          <p:nvPr/>
        </p:nvPicPr>
        <p:blipFill>
          <a:blip r:embed="rId3"/>
          <a:stretch>
            <a:fillRect/>
          </a:stretch>
        </p:blipFill>
        <p:spPr>
          <a:xfrm>
            <a:off x="6172200" y="2206577"/>
            <a:ext cx="5791200" cy="4045046"/>
          </a:xfrm>
          <a:prstGeom prst="rect">
            <a:avLst/>
          </a:prstGeom>
        </p:spPr>
      </p:pic>
      <p:sp>
        <p:nvSpPr>
          <p:cNvPr id="10" name="TextBox 9">
            <a:extLst>
              <a:ext uri="{FF2B5EF4-FFF2-40B4-BE49-F238E27FC236}">
                <a16:creationId xmlns:a16="http://schemas.microsoft.com/office/drawing/2014/main" id="{8C694469-A301-3841-9D82-12A7ADE12091}"/>
              </a:ext>
            </a:extLst>
          </p:cNvPr>
          <p:cNvSpPr txBox="1"/>
          <p:nvPr/>
        </p:nvSpPr>
        <p:spPr>
          <a:xfrm>
            <a:off x="1819624" y="6088445"/>
            <a:ext cx="2685352" cy="369332"/>
          </a:xfrm>
          <a:prstGeom prst="rect">
            <a:avLst/>
          </a:prstGeom>
          <a:noFill/>
        </p:spPr>
        <p:txBody>
          <a:bodyPr wrap="none" rtlCol="0">
            <a:spAutoFit/>
          </a:bodyPr>
          <a:lstStyle/>
          <a:p>
            <a:pPr algn="ctr"/>
            <a:r>
              <a:rPr lang="en-US" dirty="0"/>
              <a:t>Graphical User Interface</a:t>
            </a:r>
          </a:p>
        </p:txBody>
      </p:sp>
      <p:sp>
        <p:nvSpPr>
          <p:cNvPr id="11" name="TextBox 10">
            <a:extLst>
              <a:ext uri="{FF2B5EF4-FFF2-40B4-BE49-F238E27FC236}">
                <a16:creationId xmlns:a16="http://schemas.microsoft.com/office/drawing/2014/main" id="{52E8C8D5-96ED-1D4E-96D2-C5DDD9AF2FA0}"/>
              </a:ext>
            </a:extLst>
          </p:cNvPr>
          <p:cNvSpPr txBox="1"/>
          <p:nvPr/>
        </p:nvSpPr>
        <p:spPr>
          <a:xfrm>
            <a:off x="7936689" y="6088445"/>
            <a:ext cx="2262222" cy="369332"/>
          </a:xfrm>
          <a:prstGeom prst="rect">
            <a:avLst/>
          </a:prstGeom>
          <a:noFill/>
        </p:spPr>
        <p:txBody>
          <a:bodyPr wrap="none" rtlCol="0">
            <a:spAutoFit/>
          </a:bodyPr>
          <a:lstStyle/>
          <a:p>
            <a:pPr algn="ctr"/>
            <a:r>
              <a:rPr lang="en-US" dirty="0"/>
              <a:t>Text-based interface</a:t>
            </a:r>
          </a:p>
        </p:txBody>
      </p:sp>
    </p:spTree>
    <p:extLst>
      <p:ext uri="{BB962C8B-B14F-4D97-AF65-F5344CB8AC3E}">
        <p14:creationId xmlns:p14="http://schemas.microsoft.com/office/powerpoint/2010/main" val="5320255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CD9E-A7C7-904D-B03A-8E9F71A08682}"/>
              </a:ext>
            </a:extLst>
          </p:cNvPr>
          <p:cNvSpPr>
            <a:spLocks noGrp="1"/>
          </p:cNvSpPr>
          <p:nvPr>
            <p:ph type="title"/>
          </p:nvPr>
        </p:nvSpPr>
        <p:spPr/>
        <p:txBody>
          <a:bodyPr/>
          <a:lstStyle/>
          <a:p>
            <a:r>
              <a:rPr lang="en-US" dirty="0"/>
              <a:t>Command Line Vs. GUI</a:t>
            </a:r>
          </a:p>
        </p:txBody>
      </p:sp>
      <p:sp>
        <p:nvSpPr>
          <p:cNvPr id="3" name="Content Placeholder 2">
            <a:extLst>
              <a:ext uri="{FF2B5EF4-FFF2-40B4-BE49-F238E27FC236}">
                <a16:creationId xmlns:a16="http://schemas.microsoft.com/office/drawing/2014/main" id="{375A01E6-41F7-664B-9D48-57083B866318}"/>
              </a:ext>
            </a:extLst>
          </p:cNvPr>
          <p:cNvSpPr>
            <a:spLocks noGrp="1"/>
          </p:cNvSpPr>
          <p:nvPr>
            <p:ph idx="1"/>
          </p:nvPr>
        </p:nvSpPr>
        <p:spPr/>
        <p:txBody>
          <a:bodyPr/>
          <a:lstStyle/>
          <a:p>
            <a:pPr marL="0" indent="0">
              <a:buNone/>
            </a:pPr>
            <a:r>
              <a:rPr lang="en-US" dirty="0"/>
              <a:t>Just like a GUI file explorer interface, a terminal interface:</a:t>
            </a:r>
          </a:p>
          <a:p>
            <a:r>
              <a:rPr lang="en-US" dirty="0"/>
              <a:t>shows you a </a:t>
            </a:r>
            <a:r>
              <a:rPr lang="en-US" b="1" dirty="0"/>
              <a:t>specific place </a:t>
            </a:r>
            <a:r>
              <a:rPr lang="en-US" dirty="0"/>
              <a:t>on your computer at any given time.</a:t>
            </a:r>
          </a:p>
          <a:p>
            <a:r>
              <a:rPr lang="en-US" dirty="0"/>
              <a:t>lets you go </a:t>
            </a:r>
            <a:r>
              <a:rPr lang="en-US" b="1" dirty="0"/>
              <a:t>into folders </a:t>
            </a:r>
            <a:r>
              <a:rPr lang="en-US" dirty="0"/>
              <a:t>and </a:t>
            </a:r>
            <a:r>
              <a:rPr lang="en-US" b="1" dirty="0"/>
              <a:t>out of folders</a:t>
            </a:r>
            <a:r>
              <a:rPr lang="en-US" dirty="0"/>
              <a:t>.</a:t>
            </a:r>
          </a:p>
          <a:p>
            <a:r>
              <a:rPr lang="en-US" dirty="0"/>
              <a:t>lets you </a:t>
            </a:r>
            <a:r>
              <a:rPr lang="en-US" b="1" dirty="0"/>
              <a:t>create new </a:t>
            </a:r>
            <a:r>
              <a:rPr lang="en-US" dirty="0"/>
              <a:t>files and </a:t>
            </a:r>
            <a:r>
              <a:rPr lang="en-US" b="1" dirty="0"/>
              <a:t>edit</a:t>
            </a:r>
            <a:r>
              <a:rPr lang="en-US" dirty="0"/>
              <a:t> files.</a:t>
            </a:r>
          </a:p>
          <a:p>
            <a:r>
              <a:rPr lang="en-US" dirty="0"/>
              <a:t>lets you </a:t>
            </a:r>
            <a:r>
              <a:rPr lang="en-US" b="1" dirty="0"/>
              <a:t>execute programs</a:t>
            </a:r>
            <a:r>
              <a:rPr lang="en-US" dirty="0"/>
              <a:t>.</a:t>
            </a:r>
            <a:endParaRPr lang="en-US" b="1" dirty="0"/>
          </a:p>
        </p:txBody>
      </p:sp>
      <p:pic>
        <p:nvPicPr>
          <p:cNvPr id="4" name="Picture 3" descr="A graphical user interface displaying files on a computer.  It is displaying the contents of a folder called &quot;lectures&quot; with lecture documents in it, but is displaying it using a visual icons and a graphical interface.">
            <a:extLst>
              <a:ext uri="{FF2B5EF4-FFF2-40B4-BE49-F238E27FC236}">
                <a16:creationId xmlns:a16="http://schemas.microsoft.com/office/drawing/2014/main" id="{9BF9EBC4-F9CA-9044-8520-5C10706513C1}"/>
              </a:ext>
            </a:extLst>
          </p:cNvPr>
          <p:cNvPicPr>
            <a:picLocks noChangeAspect="1"/>
          </p:cNvPicPr>
          <p:nvPr/>
        </p:nvPicPr>
        <p:blipFill>
          <a:blip r:embed="rId3"/>
          <a:stretch>
            <a:fillRect/>
          </a:stretch>
        </p:blipFill>
        <p:spPr>
          <a:xfrm>
            <a:off x="2286380" y="4043182"/>
            <a:ext cx="3799710" cy="2360818"/>
          </a:xfrm>
          <a:prstGeom prst="rect">
            <a:avLst/>
          </a:prstGeom>
        </p:spPr>
      </p:pic>
      <p:pic>
        <p:nvPicPr>
          <p:cNvPr id="5" name="Picture 4" descr="A command line user interface displaying files on a computer.  It is displaying the contents of a folder called &quot;lectures&quot; with lecture documents in it, but is displaying it using a text based interface.">
            <a:extLst>
              <a:ext uri="{FF2B5EF4-FFF2-40B4-BE49-F238E27FC236}">
                <a16:creationId xmlns:a16="http://schemas.microsoft.com/office/drawing/2014/main" id="{BD612C66-C519-5041-9ED0-EDCC293E9276}"/>
              </a:ext>
            </a:extLst>
          </p:cNvPr>
          <p:cNvPicPr>
            <a:picLocks noChangeAspect="1"/>
          </p:cNvPicPr>
          <p:nvPr/>
        </p:nvPicPr>
        <p:blipFill>
          <a:blip r:embed="rId4"/>
          <a:stretch>
            <a:fillRect/>
          </a:stretch>
        </p:blipFill>
        <p:spPr>
          <a:xfrm>
            <a:off x="6086090" y="3846387"/>
            <a:ext cx="3661676" cy="2557613"/>
          </a:xfrm>
          <a:prstGeom prst="rect">
            <a:avLst/>
          </a:prstGeom>
        </p:spPr>
      </p:pic>
      <p:sp>
        <p:nvSpPr>
          <p:cNvPr id="6" name="TextBox 5">
            <a:extLst>
              <a:ext uri="{FF2B5EF4-FFF2-40B4-BE49-F238E27FC236}">
                <a16:creationId xmlns:a16="http://schemas.microsoft.com/office/drawing/2014/main" id="{5700F5CC-3EA0-9F45-BB4E-8C9D8A4C580B}"/>
              </a:ext>
            </a:extLst>
          </p:cNvPr>
          <p:cNvSpPr txBox="1"/>
          <p:nvPr/>
        </p:nvSpPr>
        <p:spPr>
          <a:xfrm>
            <a:off x="2811832" y="6402975"/>
            <a:ext cx="2748806" cy="369332"/>
          </a:xfrm>
          <a:prstGeom prst="rect">
            <a:avLst/>
          </a:prstGeom>
          <a:noFill/>
        </p:spPr>
        <p:txBody>
          <a:bodyPr wrap="square" rtlCol="0">
            <a:spAutoFit/>
          </a:bodyPr>
          <a:lstStyle/>
          <a:p>
            <a:pPr algn="ctr"/>
            <a:r>
              <a:rPr lang="en-US" dirty="0"/>
              <a:t>Graphical User Interface</a:t>
            </a:r>
          </a:p>
        </p:txBody>
      </p:sp>
      <p:sp>
        <p:nvSpPr>
          <p:cNvPr id="7" name="TextBox 6">
            <a:extLst>
              <a:ext uri="{FF2B5EF4-FFF2-40B4-BE49-F238E27FC236}">
                <a16:creationId xmlns:a16="http://schemas.microsoft.com/office/drawing/2014/main" id="{650A0E3C-495A-B745-999F-02EDA3B461C3}"/>
              </a:ext>
            </a:extLst>
          </p:cNvPr>
          <p:cNvSpPr txBox="1"/>
          <p:nvPr/>
        </p:nvSpPr>
        <p:spPr>
          <a:xfrm>
            <a:off x="6603044" y="6402975"/>
            <a:ext cx="2627767" cy="369332"/>
          </a:xfrm>
          <a:prstGeom prst="rect">
            <a:avLst/>
          </a:prstGeom>
          <a:noFill/>
        </p:spPr>
        <p:txBody>
          <a:bodyPr wrap="square" rtlCol="0">
            <a:spAutoFit/>
          </a:bodyPr>
          <a:lstStyle/>
          <a:p>
            <a:pPr algn="ctr"/>
            <a:r>
              <a:rPr lang="en-US" dirty="0"/>
              <a:t>Command-line interface</a:t>
            </a:r>
          </a:p>
        </p:txBody>
      </p:sp>
    </p:spTree>
    <p:extLst>
      <p:ext uri="{BB962C8B-B14F-4D97-AF65-F5344CB8AC3E}">
        <p14:creationId xmlns:p14="http://schemas.microsoft.com/office/powerpoint/2010/main" val="11121337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D74B-F881-D948-B836-FD1F796D4DB6}"/>
              </a:ext>
            </a:extLst>
          </p:cNvPr>
          <p:cNvSpPr>
            <a:spLocks noGrp="1"/>
          </p:cNvSpPr>
          <p:nvPr>
            <p:ph type="title"/>
          </p:nvPr>
        </p:nvSpPr>
        <p:spPr/>
        <p:txBody>
          <a:bodyPr/>
          <a:lstStyle/>
          <a:p>
            <a:r>
              <a:rPr lang="en-US" dirty="0"/>
              <a:t>Why Use Unix / the Command Line?</a:t>
            </a:r>
          </a:p>
        </p:txBody>
      </p:sp>
      <p:sp>
        <p:nvSpPr>
          <p:cNvPr id="3" name="Content Placeholder 2">
            <a:extLst>
              <a:ext uri="{FF2B5EF4-FFF2-40B4-BE49-F238E27FC236}">
                <a16:creationId xmlns:a16="http://schemas.microsoft.com/office/drawing/2014/main" id="{7305BE42-F069-6649-9484-C3E722A5F8EE}"/>
              </a:ext>
            </a:extLst>
          </p:cNvPr>
          <p:cNvSpPr>
            <a:spLocks noGrp="1"/>
          </p:cNvSpPr>
          <p:nvPr>
            <p:ph idx="1"/>
          </p:nvPr>
        </p:nvSpPr>
        <p:spPr>
          <a:xfrm>
            <a:off x="152400" y="1295400"/>
            <a:ext cx="11811000" cy="5562600"/>
          </a:xfrm>
        </p:spPr>
        <p:txBody>
          <a:bodyPr/>
          <a:lstStyle/>
          <a:p>
            <a:r>
              <a:rPr lang="en-US" dirty="0"/>
              <a:t>You can navigate almost any device using the same tools and commands:</a:t>
            </a:r>
          </a:p>
          <a:p>
            <a:pPr lvl="1"/>
            <a:r>
              <a:rPr lang="en-US" dirty="0"/>
              <a:t>Servers</a:t>
            </a:r>
          </a:p>
          <a:p>
            <a:pPr lvl="1"/>
            <a:r>
              <a:rPr lang="en-US" dirty="0"/>
              <a:t>Laptops and desktops</a:t>
            </a:r>
          </a:p>
          <a:p>
            <a:pPr lvl="1"/>
            <a:r>
              <a:rPr lang="en-US" dirty="0"/>
              <a:t>Embedded devices (Raspberry Pi, etc.)</a:t>
            </a:r>
          </a:p>
          <a:p>
            <a:pPr lvl="1"/>
            <a:r>
              <a:rPr lang="en-US" dirty="0"/>
              <a:t>Mobile Devices (Android, etc.)</a:t>
            </a:r>
          </a:p>
          <a:p>
            <a:r>
              <a:rPr lang="en-US" dirty="0"/>
              <a:t>Used frequently by software engineers:</a:t>
            </a:r>
          </a:p>
          <a:p>
            <a:pPr lvl="1"/>
            <a:r>
              <a:rPr lang="en-US" b="1" dirty="0"/>
              <a:t>Web development</a:t>
            </a:r>
            <a:r>
              <a:rPr lang="en-US" dirty="0"/>
              <a:t>: running servers and web tools on servers</a:t>
            </a:r>
          </a:p>
          <a:p>
            <a:pPr lvl="1"/>
            <a:r>
              <a:rPr lang="en-US" b="1" dirty="0"/>
              <a:t>Machine learning</a:t>
            </a:r>
            <a:r>
              <a:rPr lang="en-US" dirty="0"/>
              <a:t>: processing data on servers, running algorithms</a:t>
            </a:r>
          </a:p>
          <a:p>
            <a:pPr lvl="1"/>
            <a:r>
              <a:rPr lang="en-US" b="1" dirty="0"/>
              <a:t>Systems</a:t>
            </a:r>
            <a:r>
              <a:rPr lang="en-US" dirty="0"/>
              <a:t>: writing operating systems, networking code and embedded software</a:t>
            </a:r>
          </a:p>
          <a:p>
            <a:pPr lvl="1"/>
            <a:r>
              <a:rPr lang="en-US" b="1" dirty="0"/>
              <a:t>Mobile Development</a:t>
            </a:r>
            <a:r>
              <a:rPr lang="en-US" dirty="0"/>
              <a:t>: running tools, managing libraries</a:t>
            </a:r>
            <a:endParaRPr lang="en-US" b="1" dirty="0"/>
          </a:p>
          <a:p>
            <a:pPr lvl="1"/>
            <a:r>
              <a:rPr lang="en-US" dirty="0"/>
              <a:t>And more…</a:t>
            </a:r>
          </a:p>
          <a:p>
            <a:r>
              <a:rPr lang="en-US" dirty="0"/>
              <a:t>We’ll use Unix and the command line to implement and execute our programs.</a:t>
            </a:r>
          </a:p>
        </p:txBody>
      </p:sp>
    </p:spTree>
    <p:extLst>
      <p:ext uri="{BB962C8B-B14F-4D97-AF65-F5344CB8AC3E}">
        <p14:creationId xmlns:p14="http://schemas.microsoft.com/office/powerpoint/2010/main" val="1841832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10645-217B-B545-B4DB-B0E8D2B0A95E}"/>
              </a:ext>
            </a:extLst>
          </p:cNvPr>
          <p:cNvSpPr>
            <a:spLocks noGrp="1"/>
          </p:cNvSpPr>
          <p:nvPr>
            <p:ph type="title"/>
          </p:nvPr>
        </p:nvSpPr>
        <p:spPr/>
        <p:txBody>
          <a:bodyPr/>
          <a:lstStyle/>
          <a:p>
            <a:r>
              <a:rPr lang="en-US" dirty="0"/>
              <a:t>Unix Commands To Try</a:t>
            </a:r>
          </a:p>
        </p:txBody>
      </p:sp>
      <p:sp>
        <p:nvSpPr>
          <p:cNvPr id="3" name="Content Placeholder 2">
            <a:extLst>
              <a:ext uri="{FF2B5EF4-FFF2-40B4-BE49-F238E27FC236}">
                <a16:creationId xmlns:a16="http://schemas.microsoft.com/office/drawing/2014/main" id="{33F8C2B0-7297-4F42-8297-DD96D10EFDEE}"/>
              </a:ext>
            </a:extLst>
          </p:cNvPr>
          <p:cNvSpPr>
            <a:spLocks noGrp="1"/>
          </p:cNvSpPr>
          <p:nvPr>
            <p:ph idx="1"/>
          </p:nvPr>
        </p:nvSpPr>
        <p:spPr/>
        <p:txBody>
          <a:bodyPr/>
          <a:lstStyle/>
          <a:p>
            <a:r>
              <a:rPr lang="en-US" b="1" dirty="0"/>
              <a:t>cd</a:t>
            </a:r>
            <a:r>
              <a:rPr lang="en-US" dirty="0"/>
              <a:t> – change directories (..) </a:t>
            </a:r>
          </a:p>
          <a:p>
            <a:r>
              <a:rPr lang="en-US" b="1" dirty="0"/>
              <a:t>ls</a:t>
            </a:r>
            <a:r>
              <a:rPr lang="en-US" dirty="0"/>
              <a:t> – list directory contents</a:t>
            </a:r>
            <a:endParaRPr lang="en-US" b="1" dirty="0"/>
          </a:p>
          <a:p>
            <a:r>
              <a:rPr lang="en-US" b="1" dirty="0" err="1"/>
              <a:t>mkdir</a:t>
            </a:r>
            <a:r>
              <a:rPr lang="en-US" dirty="0"/>
              <a:t> – make directory</a:t>
            </a:r>
          </a:p>
          <a:p>
            <a:r>
              <a:rPr lang="en-US" b="1" dirty="0"/>
              <a:t>emacs</a:t>
            </a:r>
            <a:r>
              <a:rPr lang="en-US" dirty="0"/>
              <a:t> – open text editor</a:t>
            </a:r>
          </a:p>
          <a:p>
            <a:r>
              <a:rPr lang="en-US" b="1" dirty="0" err="1"/>
              <a:t>rm</a:t>
            </a:r>
            <a:r>
              <a:rPr lang="en-US" dirty="0"/>
              <a:t> – remove file or folder</a:t>
            </a:r>
          </a:p>
          <a:p>
            <a:r>
              <a:rPr lang="en-US" b="1" dirty="0"/>
              <a:t>man</a:t>
            </a:r>
            <a:r>
              <a:rPr lang="en-US" dirty="0"/>
              <a:t> – view manual pages</a:t>
            </a:r>
          </a:p>
        </p:txBody>
      </p:sp>
      <p:sp>
        <p:nvSpPr>
          <p:cNvPr id="4" name="TextBox 3">
            <a:extLst>
              <a:ext uri="{FF2B5EF4-FFF2-40B4-BE49-F238E27FC236}">
                <a16:creationId xmlns:a16="http://schemas.microsoft.com/office/drawing/2014/main" id="{5FC747EC-5EA0-684D-A9A3-088B2F2EFB5A}"/>
              </a:ext>
            </a:extLst>
          </p:cNvPr>
          <p:cNvSpPr txBox="1"/>
          <p:nvPr/>
        </p:nvSpPr>
        <p:spPr>
          <a:xfrm>
            <a:off x="7315200" y="4609376"/>
            <a:ext cx="4570468" cy="1421928"/>
          </a:xfrm>
          <a:prstGeom prst="rect">
            <a:avLst/>
          </a:prstGeom>
          <a:solidFill>
            <a:schemeClr val="accent1">
              <a:lumMod val="40000"/>
              <a:lumOff val="60000"/>
            </a:schemeClr>
          </a:solidFill>
          <a:ln>
            <a:solidFill>
              <a:schemeClr val="tx1"/>
            </a:solidFill>
          </a:ln>
        </p:spPr>
        <p:txBody>
          <a:bodyPr wrap="square" rtlCol="0">
            <a:spAutoFit/>
          </a:bodyPr>
          <a:lstStyle/>
          <a:p>
            <a:pPr algn="l">
              <a:lnSpc>
                <a:spcPct val="90000"/>
              </a:lnSpc>
            </a:pPr>
            <a:r>
              <a:rPr lang="en-US" sz="3200" dirty="0">
                <a:latin typeface="Calibri" panose="020F0502020204030204" pitchFamily="34" charset="0"/>
                <a:cs typeface="Calibri" panose="020F0502020204030204" pitchFamily="34" charset="0"/>
              </a:rPr>
              <a:t>See the course website for more commands and a complete reference.</a:t>
            </a:r>
          </a:p>
        </p:txBody>
      </p:sp>
    </p:spTree>
    <p:extLst>
      <p:ext uri="{BB962C8B-B14F-4D97-AF65-F5344CB8AC3E}">
        <p14:creationId xmlns:p14="http://schemas.microsoft.com/office/powerpoint/2010/main" val="2273429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2E77A5-EDA8-6841-8D8B-141154FF19B1}"/>
              </a:ext>
            </a:extLst>
          </p:cNvPr>
          <p:cNvSpPr>
            <a:spLocks noGrp="1"/>
          </p:cNvSpPr>
          <p:nvPr>
            <p:ph type="title"/>
          </p:nvPr>
        </p:nvSpPr>
        <p:spPr/>
        <p:txBody>
          <a:bodyPr/>
          <a:lstStyle/>
          <a:p>
            <a:r>
              <a:rPr lang="en-US" dirty="0"/>
              <a:t>Demo: Using Unix and the Command Line</a:t>
            </a:r>
          </a:p>
        </p:txBody>
      </p:sp>
      <p:pic>
        <p:nvPicPr>
          <p:cNvPr id="7" name="Image">
            <a:extLst>
              <a:ext uri="{FF2B5EF4-FFF2-40B4-BE49-F238E27FC236}">
                <a16:creationId xmlns:a16="http://schemas.microsoft.com/office/drawing/2014/main" id="{8DB01688-24D5-CF45-A991-E7DA2987886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539328" y="4589467"/>
            <a:ext cx="1127632" cy="1127632"/>
          </a:xfrm>
          <a:prstGeom prst="rect">
            <a:avLst/>
          </a:prstGeom>
          <a:ln w="12700">
            <a:miter lim="400000"/>
          </a:ln>
        </p:spPr>
      </p:pic>
      <p:sp>
        <p:nvSpPr>
          <p:cNvPr id="6" name="TextBox 5">
            <a:extLst>
              <a:ext uri="{FF2B5EF4-FFF2-40B4-BE49-F238E27FC236}">
                <a16:creationId xmlns:a16="http://schemas.microsoft.com/office/drawing/2014/main" id="{5FBE42C7-9A2E-C74D-81FC-C25F57B84956}"/>
              </a:ext>
            </a:extLst>
          </p:cNvPr>
          <p:cNvSpPr txBox="1"/>
          <p:nvPr/>
        </p:nvSpPr>
        <p:spPr>
          <a:xfrm>
            <a:off x="1821879" y="5750436"/>
            <a:ext cx="8562537"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Get up and running with our guide:</a:t>
            </a:r>
          </a:p>
          <a:p>
            <a:pPr algn="ctr"/>
            <a:r>
              <a:rPr lang="en-US" sz="2800" dirty="0">
                <a:latin typeface="Calibri" panose="020F0502020204030204" pitchFamily="34" charset="0"/>
                <a:cs typeface="Calibri" panose="020F0502020204030204" pitchFamily="34" charset="0"/>
                <a:hlinkClick r:id="rId4"/>
              </a:rPr>
              <a:t>http://cs107.stanford.edu/resources/getting-started.html</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931455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10645-217B-B545-B4DB-B0E8D2B0A95E}"/>
              </a:ext>
            </a:extLst>
          </p:cNvPr>
          <p:cNvSpPr>
            <a:spLocks noGrp="1"/>
          </p:cNvSpPr>
          <p:nvPr>
            <p:ph type="title"/>
          </p:nvPr>
        </p:nvSpPr>
        <p:spPr/>
        <p:txBody>
          <a:bodyPr/>
          <a:lstStyle/>
          <a:p>
            <a:r>
              <a:rPr lang="en-US" dirty="0"/>
              <a:t>Unix Commands Recap</a:t>
            </a:r>
          </a:p>
        </p:txBody>
      </p:sp>
      <p:sp>
        <p:nvSpPr>
          <p:cNvPr id="3" name="Content Placeholder 2">
            <a:extLst>
              <a:ext uri="{FF2B5EF4-FFF2-40B4-BE49-F238E27FC236}">
                <a16:creationId xmlns:a16="http://schemas.microsoft.com/office/drawing/2014/main" id="{33F8C2B0-7297-4F42-8297-DD96D10EFDEE}"/>
              </a:ext>
            </a:extLst>
          </p:cNvPr>
          <p:cNvSpPr>
            <a:spLocks noGrp="1"/>
          </p:cNvSpPr>
          <p:nvPr>
            <p:ph idx="1"/>
          </p:nvPr>
        </p:nvSpPr>
        <p:spPr/>
        <p:txBody>
          <a:bodyPr/>
          <a:lstStyle/>
          <a:p>
            <a:r>
              <a:rPr lang="en-US" b="1" dirty="0"/>
              <a:t>cd</a:t>
            </a:r>
            <a:r>
              <a:rPr lang="en-US" dirty="0"/>
              <a:t> – change directories (..) </a:t>
            </a:r>
          </a:p>
          <a:p>
            <a:r>
              <a:rPr lang="en-US" b="1" dirty="0"/>
              <a:t>ls</a:t>
            </a:r>
            <a:r>
              <a:rPr lang="en-US" dirty="0"/>
              <a:t> – list directory contents</a:t>
            </a:r>
            <a:endParaRPr lang="en-US" b="1" dirty="0"/>
          </a:p>
          <a:p>
            <a:r>
              <a:rPr lang="en-US" b="1" dirty="0" err="1"/>
              <a:t>mkdir</a:t>
            </a:r>
            <a:r>
              <a:rPr lang="en-US" dirty="0"/>
              <a:t> – make directory</a:t>
            </a:r>
          </a:p>
          <a:p>
            <a:r>
              <a:rPr lang="en-US" b="1" dirty="0"/>
              <a:t>emacs</a:t>
            </a:r>
            <a:r>
              <a:rPr lang="en-US" dirty="0"/>
              <a:t> – open text editor</a:t>
            </a:r>
          </a:p>
          <a:p>
            <a:r>
              <a:rPr lang="en-US" b="1" dirty="0" err="1"/>
              <a:t>rm</a:t>
            </a:r>
            <a:r>
              <a:rPr lang="en-US" dirty="0"/>
              <a:t> – remove file or folder</a:t>
            </a:r>
          </a:p>
          <a:p>
            <a:r>
              <a:rPr lang="en-US" b="1" dirty="0"/>
              <a:t>man</a:t>
            </a:r>
            <a:r>
              <a:rPr lang="en-US" dirty="0"/>
              <a:t> – view manual pages</a:t>
            </a:r>
          </a:p>
        </p:txBody>
      </p:sp>
      <p:sp>
        <p:nvSpPr>
          <p:cNvPr id="4" name="TextBox 3">
            <a:extLst>
              <a:ext uri="{FF2B5EF4-FFF2-40B4-BE49-F238E27FC236}">
                <a16:creationId xmlns:a16="http://schemas.microsoft.com/office/drawing/2014/main" id="{5FC747EC-5EA0-684D-A9A3-088B2F2EFB5A}"/>
              </a:ext>
            </a:extLst>
          </p:cNvPr>
          <p:cNvSpPr txBox="1"/>
          <p:nvPr/>
        </p:nvSpPr>
        <p:spPr>
          <a:xfrm>
            <a:off x="7315200" y="4609376"/>
            <a:ext cx="4570468" cy="1421928"/>
          </a:xfrm>
          <a:prstGeom prst="rect">
            <a:avLst/>
          </a:prstGeom>
          <a:solidFill>
            <a:schemeClr val="accent1">
              <a:lumMod val="40000"/>
              <a:lumOff val="60000"/>
            </a:schemeClr>
          </a:solidFill>
          <a:ln>
            <a:solidFill>
              <a:schemeClr val="tx1"/>
            </a:solidFill>
          </a:ln>
        </p:spPr>
        <p:txBody>
          <a:bodyPr wrap="square" rtlCol="0">
            <a:spAutoFit/>
          </a:bodyPr>
          <a:lstStyle/>
          <a:p>
            <a:pPr algn="l">
              <a:lnSpc>
                <a:spcPct val="90000"/>
              </a:lnSpc>
            </a:pPr>
            <a:r>
              <a:rPr lang="en-US" sz="3200" dirty="0">
                <a:latin typeface="Calibri" panose="020F0502020204030204" pitchFamily="34" charset="0"/>
                <a:cs typeface="Calibri" panose="020F0502020204030204" pitchFamily="34" charset="0"/>
              </a:rPr>
              <a:t>See the course website for more commands and a complete reference.</a:t>
            </a:r>
          </a:p>
        </p:txBody>
      </p:sp>
    </p:spTree>
    <p:extLst>
      <p:ext uri="{BB962C8B-B14F-4D97-AF65-F5344CB8AC3E}">
        <p14:creationId xmlns:p14="http://schemas.microsoft.com/office/powerpoint/2010/main" val="84621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F9E1F-1788-3441-819D-FB1BD74B8F4F}"/>
              </a:ext>
            </a:extLst>
          </p:cNvPr>
          <p:cNvSpPr>
            <a:spLocks noGrp="1"/>
          </p:cNvSpPr>
          <p:nvPr>
            <p:ph type="title"/>
          </p:nvPr>
        </p:nvSpPr>
        <p:spPr/>
        <p:txBody>
          <a:bodyPr/>
          <a:lstStyle/>
          <a:p>
            <a:r>
              <a:rPr lang="en-US" dirty="0"/>
              <a:t>Learning Unix and the Command Line</a:t>
            </a:r>
          </a:p>
        </p:txBody>
      </p:sp>
      <p:sp>
        <p:nvSpPr>
          <p:cNvPr id="3" name="Content Placeholder 2">
            <a:extLst>
              <a:ext uri="{FF2B5EF4-FFF2-40B4-BE49-F238E27FC236}">
                <a16:creationId xmlns:a16="http://schemas.microsoft.com/office/drawing/2014/main" id="{4B63F5E3-1B48-884E-8D38-7D08CBB2CF29}"/>
              </a:ext>
            </a:extLst>
          </p:cNvPr>
          <p:cNvSpPr>
            <a:spLocks noGrp="1"/>
          </p:cNvSpPr>
          <p:nvPr>
            <p:ph idx="1"/>
          </p:nvPr>
        </p:nvSpPr>
        <p:spPr/>
        <p:txBody>
          <a:bodyPr/>
          <a:lstStyle/>
          <a:p>
            <a:r>
              <a:rPr lang="en-US" dirty="0"/>
              <a:t>Using Unix and the command line can be intimidating at first:</a:t>
            </a:r>
          </a:p>
          <a:p>
            <a:pPr lvl="1"/>
            <a:r>
              <a:rPr lang="en-US" dirty="0"/>
              <a:t>It looks retro!</a:t>
            </a:r>
          </a:p>
          <a:p>
            <a:pPr lvl="1"/>
            <a:r>
              <a:rPr lang="en-US" dirty="0"/>
              <a:t>How do I know what to type?</a:t>
            </a:r>
          </a:p>
          <a:p>
            <a:r>
              <a:rPr lang="en-US" dirty="0"/>
              <a:t>It’s like learning a new language:</a:t>
            </a:r>
          </a:p>
          <a:p>
            <a:pPr lvl="1"/>
            <a:r>
              <a:rPr lang="en-US" dirty="0"/>
              <a:t>At first, you may have to constantly look things up (</a:t>
            </a:r>
            <a:r>
              <a:rPr lang="en-US" b="1" dirty="0"/>
              <a:t>resources</a:t>
            </a:r>
            <a:r>
              <a:rPr lang="en-US" dirty="0"/>
              <a:t> on course website!)</a:t>
            </a:r>
          </a:p>
          <a:p>
            <a:pPr lvl="1"/>
            <a:r>
              <a:rPr lang="en-US" dirty="0"/>
              <a:t>It’s important to spend as much time as possible (during labs and assignments) building muscle memory with the tools</a:t>
            </a:r>
          </a:p>
        </p:txBody>
      </p:sp>
    </p:spTree>
    <p:extLst>
      <p:ext uri="{BB962C8B-B14F-4D97-AF65-F5344CB8AC3E}">
        <p14:creationId xmlns:p14="http://schemas.microsoft.com/office/powerpoint/2010/main" val="41027230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F92A-94A3-9F44-A2AA-C60E2902BCE0}"/>
              </a:ext>
            </a:extLst>
          </p:cNvPr>
          <p:cNvSpPr>
            <a:spLocks noGrp="1"/>
          </p:cNvSpPr>
          <p:nvPr>
            <p:ph type="title"/>
          </p:nvPr>
        </p:nvSpPr>
        <p:spPr/>
        <p:txBody>
          <a:bodyPr/>
          <a:lstStyle/>
          <a:p>
            <a:r>
              <a:rPr lang="en-US" dirty="0"/>
              <a:t>Question Break!</a:t>
            </a:r>
          </a:p>
        </p:txBody>
      </p:sp>
      <p:sp>
        <p:nvSpPr>
          <p:cNvPr id="5" name="TextBox 4">
            <a:extLst>
              <a:ext uri="{FF2B5EF4-FFF2-40B4-BE49-F238E27FC236}">
                <a16:creationId xmlns:a16="http://schemas.microsoft.com/office/drawing/2014/main" id="{345D65A4-09F3-2A4B-BBAE-6BB5620546A7}"/>
              </a:ext>
            </a:extLst>
          </p:cNvPr>
          <p:cNvSpPr txBox="1"/>
          <p:nvPr/>
        </p:nvSpPr>
        <p:spPr>
          <a:xfrm>
            <a:off x="1821879" y="5750436"/>
            <a:ext cx="8562537"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Get up and running with our guide:</a:t>
            </a:r>
          </a:p>
          <a:p>
            <a:pPr algn="ctr"/>
            <a:r>
              <a:rPr lang="en-US" sz="2800" dirty="0">
                <a:latin typeface="Calibri" panose="020F0502020204030204" pitchFamily="34" charset="0"/>
                <a:cs typeface="Calibri" panose="020F0502020204030204" pitchFamily="34" charset="0"/>
                <a:hlinkClick r:id="rId2"/>
              </a:rPr>
              <a:t>http://cs107.stanford.edu/resources/getting-started.html</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120745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t>Introduction</a:t>
            </a:r>
          </a:p>
          <a:p>
            <a:r>
              <a:rPr lang="en-US" dirty="0"/>
              <a:t>CS107 Course Policies</a:t>
            </a:r>
          </a:p>
          <a:p>
            <a:r>
              <a:rPr lang="en-US" dirty="0"/>
              <a:t>Unix and the Command Line</a:t>
            </a:r>
          </a:p>
          <a:p>
            <a:r>
              <a:rPr lang="en-US" b="1" dirty="0">
                <a:solidFill>
                  <a:srgbClr val="C00000"/>
                </a:solidFill>
              </a:rPr>
              <a:t>Getting Started With C</a:t>
            </a:r>
          </a:p>
        </p:txBody>
      </p:sp>
    </p:spTree>
    <p:extLst>
      <p:ext uri="{BB962C8B-B14F-4D97-AF65-F5344CB8AC3E}">
        <p14:creationId xmlns:p14="http://schemas.microsoft.com/office/powerpoint/2010/main" val="28954147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81F817-6936-224C-B39E-2266F35C0997}"/>
              </a:ext>
            </a:extLst>
          </p:cNvPr>
          <p:cNvSpPr>
            <a:spLocks noGrp="1"/>
          </p:cNvSpPr>
          <p:nvPr>
            <p:ph type="title"/>
          </p:nvPr>
        </p:nvSpPr>
        <p:spPr/>
        <p:txBody>
          <a:bodyPr/>
          <a:lstStyle/>
          <a:p>
            <a:r>
              <a:rPr lang="en-US" dirty="0"/>
              <a:t>The C Language</a:t>
            </a:r>
          </a:p>
        </p:txBody>
      </p:sp>
      <p:sp>
        <p:nvSpPr>
          <p:cNvPr id="5" name="Content Placeholder 4">
            <a:extLst>
              <a:ext uri="{FF2B5EF4-FFF2-40B4-BE49-F238E27FC236}">
                <a16:creationId xmlns:a16="http://schemas.microsoft.com/office/drawing/2014/main" id="{2C5A5E3C-72C6-6448-B86E-6DA8E8518DD1}"/>
              </a:ext>
            </a:extLst>
          </p:cNvPr>
          <p:cNvSpPr>
            <a:spLocks noGrp="1"/>
          </p:cNvSpPr>
          <p:nvPr>
            <p:ph idx="1"/>
          </p:nvPr>
        </p:nvSpPr>
        <p:spPr/>
        <p:txBody>
          <a:bodyPr/>
          <a:lstStyle/>
          <a:p>
            <a:pPr marL="0" indent="0">
              <a:buNone/>
            </a:pPr>
            <a:r>
              <a:rPr lang="en-US" b="1" dirty="0"/>
              <a:t>C </a:t>
            </a:r>
            <a:r>
              <a:rPr lang="en-US" dirty="0"/>
              <a:t>was created around 1970 to make writing Unix and Unix tools easier.</a:t>
            </a:r>
          </a:p>
          <a:p>
            <a:r>
              <a:rPr lang="en-US" dirty="0"/>
              <a:t>Part of the C/C++/Java family of languages (C++ and Java were created later)</a:t>
            </a:r>
          </a:p>
          <a:p>
            <a:r>
              <a:rPr lang="en-US" dirty="0"/>
              <a:t>Design principles:</a:t>
            </a:r>
          </a:p>
          <a:p>
            <a:pPr lvl="1"/>
            <a:r>
              <a:rPr lang="en-US" dirty="0"/>
              <a:t>Small, simple abstractions of hardware</a:t>
            </a:r>
          </a:p>
          <a:p>
            <a:pPr lvl="1"/>
            <a:r>
              <a:rPr lang="en-US" dirty="0"/>
              <a:t>Minimalist aesthetic</a:t>
            </a:r>
          </a:p>
          <a:p>
            <a:pPr lvl="1"/>
            <a:r>
              <a:rPr lang="en-US" dirty="0"/>
              <a:t>Prioritizes efficiency and minimalism over safety and high-level abstractions</a:t>
            </a:r>
          </a:p>
          <a:p>
            <a:pPr lvl="1"/>
            <a:endParaRPr lang="en-US" dirty="0"/>
          </a:p>
        </p:txBody>
      </p:sp>
    </p:spTree>
    <p:extLst>
      <p:ext uri="{BB962C8B-B14F-4D97-AF65-F5344CB8AC3E}">
        <p14:creationId xmlns:p14="http://schemas.microsoft.com/office/powerpoint/2010/main" val="41678383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2D3AD-D2C0-7F47-A078-A34D38160E2D}"/>
              </a:ext>
            </a:extLst>
          </p:cNvPr>
          <p:cNvSpPr>
            <a:spLocks noGrp="1"/>
          </p:cNvSpPr>
          <p:nvPr>
            <p:ph type="title"/>
          </p:nvPr>
        </p:nvSpPr>
        <p:spPr/>
        <p:txBody>
          <a:bodyPr/>
          <a:lstStyle/>
          <a:p>
            <a:r>
              <a:rPr lang="en-US" dirty="0"/>
              <a:t>C vs. C++ and Java</a:t>
            </a:r>
          </a:p>
        </p:txBody>
      </p:sp>
      <p:sp>
        <p:nvSpPr>
          <p:cNvPr id="3" name="Content Placeholder 2">
            <a:extLst>
              <a:ext uri="{FF2B5EF4-FFF2-40B4-BE49-F238E27FC236}">
                <a16:creationId xmlns:a16="http://schemas.microsoft.com/office/drawing/2014/main" id="{F0038B7A-EE94-C04D-9A8D-CA89242D9435}"/>
              </a:ext>
            </a:extLst>
          </p:cNvPr>
          <p:cNvSpPr>
            <a:spLocks noGrp="1"/>
          </p:cNvSpPr>
          <p:nvPr>
            <p:ph sz="half" idx="1"/>
          </p:nvPr>
        </p:nvSpPr>
        <p:spPr/>
        <p:txBody>
          <a:bodyPr/>
          <a:lstStyle/>
          <a:p>
            <a:pPr marL="0" indent="0">
              <a:buNone/>
            </a:pPr>
            <a:r>
              <a:rPr lang="en-US" b="1" dirty="0"/>
              <a:t>They all share:</a:t>
            </a:r>
          </a:p>
          <a:p>
            <a:r>
              <a:rPr lang="en-US" dirty="0"/>
              <a:t>Syntax</a:t>
            </a:r>
          </a:p>
          <a:p>
            <a:r>
              <a:rPr lang="en-US" dirty="0"/>
              <a:t>Basic data types</a:t>
            </a:r>
          </a:p>
          <a:p>
            <a:r>
              <a:rPr lang="en-US" dirty="0"/>
              <a:t>Arithmetic, relational, and logical operators</a:t>
            </a:r>
          </a:p>
        </p:txBody>
      </p:sp>
      <p:sp>
        <p:nvSpPr>
          <p:cNvPr id="4" name="Content Placeholder 3">
            <a:extLst>
              <a:ext uri="{FF2B5EF4-FFF2-40B4-BE49-F238E27FC236}">
                <a16:creationId xmlns:a16="http://schemas.microsoft.com/office/drawing/2014/main" id="{65348AF0-D3E7-AB40-8FCE-07296C4817AB}"/>
              </a:ext>
            </a:extLst>
          </p:cNvPr>
          <p:cNvSpPr>
            <a:spLocks noGrp="1"/>
          </p:cNvSpPr>
          <p:nvPr>
            <p:ph sz="half" idx="10"/>
          </p:nvPr>
        </p:nvSpPr>
        <p:spPr/>
        <p:txBody>
          <a:bodyPr/>
          <a:lstStyle/>
          <a:p>
            <a:pPr marL="0" indent="0">
              <a:buNone/>
            </a:pPr>
            <a:r>
              <a:rPr lang="en-US" b="1" dirty="0"/>
              <a:t>C limitations:</a:t>
            </a:r>
            <a:endParaRPr lang="en-US" dirty="0"/>
          </a:p>
          <a:p>
            <a:r>
              <a:rPr lang="en-US" dirty="0"/>
              <a:t>No advanced features like operator overloading, default arguments, pass by reference, classes and objects, ADTs, etc.</a:t>
            </a:r>
          </a:p>
          <a:p>
            <a:r>
              <a:rPr lang="en-US" dirty="0"/>
              <a:t>No extensive libraries (no graphics, networking, etc.) – Small language footprint means not much to learn </a:t>
            </a:r>
            <a:r>
              <a:rPr lang="en-US" dirty="0">
                <a:sym typeface="Wingdings" pitchFamily="2" charset="2"/>
              </a:rPr>
              <a:t></a:t>
            </a:r>
            <a:endParaRPr lang="en-US" dirty="0"/>
          </a:p>
          <a:p>
            <a:r>
              <a:rPr lang="en-US" dirty="0"/>
              <a:t>Weak compiler and almost no runtime checks (this may cause security vulnerabilities!)</a:t>
            </a:r>
          </a:p>
          <a:p>
            <a:endParaRPr lang="en-US" dirty="0"/>
          </a:p>
        </p:txBody>
      </p:sp>
    </p:spTree>
    <p:extLst>
      <p:ext uri="{BB962C8B-B14F-4D97-AF65-F5344CB8AC3E}">
        <p14:creationId xmlns:p14="http://schemas.microsoft.com/office/powerpoint/2010/main" val="839477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7C3CD-6398-B24B-B4AF-1B9711712B49}"/>
              </a:ext>
            </a:extLst>
          </p:cNvPr>
          <p:cNvSpPr>
            <a:spLocks noGrp="1"/>
          </p:cNvSpPr>
          <p:nvPr>
            <p:ph type="title"/>
          </p:nvPr>
        </p:nvSpPr>
        <p:spPr/>
        <p:txBody>
          <a:bodyPr/>
          <a:lstStyle/>
          <a:p>
            <a:r>
              <a:rPr lang="en-US" dirty="0"/>
              <a:t>Programming Language Philosophies</a:t>
            </a:r>
          </a:p>
        </p:txBody>
      </p:sp>
      <p:sp>
        <p:nvSpPr>
          <p:cNvPr id="4" name="Content Placeholder 3">
            <a:extLst>
              <a:ext uri="{FF2B5EF4-FFF2-40B4-BE49-F238E27FC236}">
                <a16:creationId xmlns:a16="http://schemas.microsoft.com/office/drawing/2014/main" id="{620DDC6A-63A8-9F4B-A310-209809C525A2}"/>
              </a:ext>
            </a:extLst>
          </p:cNvPr>
          <p:cNvSpPr>
            <a:spLocks noGrp="1"/>
          </p:cNvSpPr>
          <p:nvPr>
            <p:ph idx="1"/>
          </p:nvPr>
        </p:nvSpPr>
        <p:spPr>
          <a:xfrm>
            <a:off x="152400" y="1295400"/>
            <a:ext cx="11811000" cy="5127558"/>
          </a:xfrm>
          <a:prstGeom prst="rect">
            <a:avLst/>
          </a:prstGeom>
        </p:spPr>
        <p:txBody>
          <a:bodyPr>
            <a:spAutoFit/>
          </a:bodyPr>
          <a:lstStyle/>
          <a:p>
            <a:pPr marL="0" indent="0">
              <a:buNone/>
            </a:pPr>
            <a:r>
              <a:rPr lang="en-US" b="1" dirty="0"/>
              <a:t>C is procedural:</a:t>
            </a:r>
            <a:r>
              <a:rPr lang="en-US" dirty="0"/>
              <a:t> you write functions, rather than define new variable types with classes and call methods on objects. </a:t>
            </a:r>
            <a:r>
              <a:rPr lang="en-US" b="1" dirty="0">
                <a:solidFill>
                  <a:schemeClr val="accent2"/>
                </a:solidFill>
              </a:rPr>
              <a:t>C is small, fast and efficient.</a:t>
            </a:r>
          </a:p>
          <a:p>
            <a:pPr marL="0" indent="0">
              <a:buNone/>
            </a:pPr>
            <a:endParaRPr lang="en-US" b="1" dirty="0"/>
          </a:p>
          <a:p>
            <a:pPr marL="0" indent="0">
              <a:buNone/>
            </a:pPr>
            <a:r>
              <a:rPr lang="en-US" b="1" dirty="0"/>
              <a:t>C++ is procedural, with objects</a:t>
            </a:r>
            <a:r>
              <a:rPr lang="en-US" dirty="0"/>
              <a:t>: you write functions, and define new variable types with classes, and call methods on objects.</a:t>
            </a:r>
          </a:p>
          <a:p>
            <a:pPr marL="0" indent="0">
              <a:buNone/>
            </a:pPr>
            <a:endParaRPr lang="en-US" dirty="0"/>
          </a:p>
          <a:p>
            <a:pPr marL="0" indent="0">
              <a:buNone/>
            </a:pPr>
            <a:r>
              <a:rPr lang="en-US" b="1" dirty="0"/>
              <a:t>Python is also procedural, but dynamically typed</a:t>
            </a:r>
            <a:r>
              <a:rPr lang="en-US" dirty="0"/>
              <a:t>: you still write functions and call methods on objects, but the development process is very different.</a:t>
            </a:r>
            <a:endParaRPr lang="en-US" b="1" dirty="0"/>
          </a:p>
          <a:p>
            <a:pPr marL="0" indent="0">
              <a:buNone/>
            </a:pPr>
            <a:endParaRPr lang="en-US" b="1" dirty="0"/>
          </a:p>
          <a:p>
            <a:pPr marL="0" indent="0">
              <a:buNone/>
            </a:pPr>
            <a:r>
              <a:rPr lang="en-US" b="1" dirty="0"/>
              <a:t>Java is object-oriented:</a:t>
            </a:r>
            <a:r>
              <a:rPr lang="en-US" dirty="0"/>
              <a:t> virtually everything is an object, and everything you write needs to conform to the object-oriented design pattern.</a:t>
            </a:r>
            <a:endParaRPr lang="en-US" b="1" dirty="0"/>
          </a:p>
        </p:txBody>
      </p:sp>
    </p:spTree>
    <p:extLst>
      <p:ext uri="{BB962C8B-B14F-4D97-AF65-F5344CB8AC3E}">
        <p14:creationId xmlns:p14="http://schemas.microsoft.com/office/powerpoint/2010/main" val="4198941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7C3CD-6398-B24B-B4AF-1B9711712B49}"/>
              </a:ext>
            </a:extLst>
          </p:cNvPr>
          <p:cNvSpPr>
            <a:spLocks noGrp="1"/>
          </p:cNvSpPr>
          <p:nvPr>
            <p:ph type="title"/>
          </p:nvPr>
        </p:nvSpPr>
        <p:spPr/>
        <p:txBody>
          <a:bodyPr/>
          <a:lstStyle/>
          <a:p>
            <a:r>
              <a:rPr lang="en-US" dirty="0"/>
              <a:t>Why C?</a:t>
            </a:r>
          </a:p>
        </p:txBody>
      </p:sp>
      <p:sp>
        <p:nvSpPr>
          <p:cNvPr id="4" name="Content Placeholder 3">
            <a:extLst>
              <a:ext uri="{FF2B5EF4-FFF2-40B4-BE49-F238E27FC236}">
                <a16:creationId xmlns:a16="http://schemas.microsoft.com/office/drawing/2014/main" id="{620DDC6A-63A8-9F4B-A310-209809C525A2}"/>
              </a:ext>
            </a:extLst>
          </p:cNvPr>
          <p:cNvSpPr>
            <a:spLocks noGrp="1"/>
          </p:cNvSpPr>
          <p:nvPr>
            <p:ph idx="1"/>
          </p:nvPr>
        </p:nvSpPr>
        <p:spPr>
          <a:xfrm>
            <a:off x="152400" y="1295400"/>
            <a:ext cx="11811000" cy="2416046"/>
          </a:xfrm>
          <a:prstGeom prst="rect">
            <a:avLst/>
          </a:prstGeom>
        </p:spPr>
        <p:txBody>
          <a:bodyPr>
            <a:spAutoFit/>
          </a:bodyPr>
          <a:lstStyle/>
          <a:p>
            <a:r>
              <a:rPr lang="en-US" dirty="0"/>
              <a:t>Many tools (and even other languages, like Python!) are built with C.</a:t>
            </a:r>
          </a:p>
          <a:p>
            <a:r>
              <a:rPr lang="en-US" dirty="0"/>
              <a:t>C is the language of choice for fast, highly efficient programs.</a:t>
            </a:r>
          </a:p>
          <a:p>
            <a:r>
              <a:rPr lang="en-US" dirty="0"/>
              <a:t>C is popular for systems programming (operating systems, networking, etc.)</a:t>
            </a:r>
          </a:p>
          <a:p>
            <a:r>
              <a:rPr lang="en-US" dirty="0"/>
              <a:t>C lets you work at a lower level to manipulate and understand the underlying system.</a:t>
            </a:r>
          </a:p>
        </p:txBody>
      </p:sp>
    </p:spTree>
    <p:extLst>
      <p:ext uri="{BB962C8B-B14F-4D97-AF65-F5344CB8AC3E}">
        <p14:creationId xmlns:p14="http://schemas.microsoft.com/office/powerpoint/2010/main" val="8925018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B6282-FF0F-C740-83C7-17A2E6DFF329}"/>
              </a:ext>
            </a:extLst>
          </p:cNvPr>
          <p:cNvSpPr>
            <a:spLocks noGrp="1"/>
          </p:cNvSpPr>
          <p:nvPr>
            <p:ph type="title"/>
          </p:nvPr>
        </p:nvSpPr>
        <p:spPr/>
        <p:txBody>
          <a:bodyPr/>
          <a:lstStyle/>
          <a:p>
            <a:r>
              <a:rPr lang="en-US" dirty="0"/>
              <a:t>Programming Language Popularity</a:t>
            </a:r>
          </a:p>
        </p:txBody>
      </p:sp>
      <p:pic>
        <p:nvPicPr>
          <p:cNvPr id="4" name="Image" descr="A graph showing popularity of different progrmaming languages over time.  The trend to highlight is C, which is the #2 most popular language in this graph, just under Java.  Python is increasingly the third most-popular.">
            <a:extLst>
              <a:ext uri="{FF2B5EF4-FFF2-40B4-BE49-F238E27FC236}">
                <a16:creationId xmlns:a16="http://schemas.microsoft.com/office/drawing/2014/main" id="{E96D95A6-97A7-E44F-A5EB-EA58D34785D1}"/>
              </a:ext>
            </a:extLst>
          </p:cNvPr>
          <p:cNvPicPr>
            <a:picLocks noGrp="1" noChangeAspect="1"/>
          </p:cNvPicPr>
          <p:nvPr>
            <p:ph idx="1"/>
          </p:nvPr>
        </p:nvPicPr>
        <p:blipFill>
          <a:blip r:embed="rId2"/>
          <a:srcRect/>
          <a:stretch/>
        </p:blipFill>
        <p:spPr>
          <a:xfrm>
            <a:off x="1157425" y="1371600"/>
            <a:ext cx="9877149" cy="4885011"/>
          </a:xfrm>
          <a:prstGeom prst="rect">
            <a:avLst/>
          </a:prstGeom>
          <a:ln w="12700">
            <a:miter lim="400000"/>
          </a:ln>
        </p:spPr>
      </p:pic>
      <p:sp>
        <p:nvSpPr>
          <p:cNvPr id="6" name="TextBox 5">
            <a:extLst>
              <a:ext uri="{FF2B5EF4-FFF2-40B4-BE49-F238E27FC236}">
                <a16:creationId xmlns:a16="http://schemas.microsoft.com/office/drawing/2014/main" id="{D822060E-0D01-3D4F-A2B4-5F6C917EA06F}"/>
              </a:ext>
            </a:extLst>
          </p:cNvPr>
          <p:cNvSpPr txBox="1"/>
          <p:nvPr/>
        </p:nvSpPr>
        <p:spPr>
          <a:xfrm>
            <a:off x="3810000" y="6256611"/>
            <a:ext cx="4856458" cy="461665"/>
          </a:xfrm>
          <a:prstGeom prst="rect">
            <a:avLst/>
          </a:prstGeom>
          <a:noFill/>
        </p:spPr>
        <p:txBody>
          <a:bodyPr wrap="none" rtlCol="0">
            <a:spAutoFit/>
          </a:bodyPr>
          <a:lstStyle/>
          <a:p>
            <a:pPr algn="l"/>
            <a:r>
              <a:rPr lang="en-US" sz="2400" dirty="0">
                <a:latin typeface="+mn-lt"/>
                <a:hlinkClick r:id="rId3"/>
              </a:rPr>
              <a:t>https://www.tiobe.com/tiobe-index/</a:t>
            </a:r>
            <a:endParaRPr lang="en-US" sz="2400" dirty="0">
              <a:latin typeface="+mn-lt"/>
            </a:endParaRPr>
          </a:p>
        </p:txBody>
      </p:sp>
    </p:spTree>
    <p:extLst>
      <p:ext uri="{BB962C8B-B14F-4D97-AF65-F5344CB8AC3E}">
        <p14:creationId xmlns:p14="http://schemas.microsoft.com/office/powerpoint/2010/main" val="14700291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Our First C Program</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eaLnBrk="1" hangingPunct="1">
              <a:lnSpc>
                <a:spcPct val="80000"/>
              </a:lnSpc>
              <a:buFontTx/>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Tree>
    <p:extLst>
      <p:ext uri="{BB962C8B-B14F-4D97-AF65-F5344CB8AC3E}">
        <p14:creationId xmlns:p14="http://schemas.microsoft.com/office/powerpoint/2010/main" val="27743016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Our First C Program</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a:lnSpc>
                <a:spcPct val="80000"/>
              </a:lnSpc>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
        <p:nvSpPr>
          <p:cNvPr id="5" name="TextBox 4">
            <a:extLst>
              <a:ext uri="{FF2B5EF4-FFF2-40B4-BE49-F238E27FC236}">
                <a16:creationId xmlns:a16="http://schemas.microsoft.com/office/drawing/2014/main" id="{5195BCCB-22E5-494C-A83D-4FA47C86725A}"/>
              </a:ext>
            </a:extLst>
          </p:cNvPr>
          <p:cNvSpPr txBox="1"/>
          <p:nvPr/>
        </p:nvSpPr>
        <p:spPr>
          <a:xfrm>
            <a:off x="7010400" y="5153025"/>
            <a:ext cx="4724400" cy="1046440"/>
          </a:xfrm>
          <a:prstGeom prst="rect">
            <a:avLst/>
          </a:prstGeom>
          <a:solidFill>
            <a:schemeClr val="bg2">
              <a:lumMod val="40000"/>
              <a:lumOff val="60000"/>
            </a:schemeClr>
          </a:solidFill>
          <a:ln w="38100" cmpd="sng">
            <a:solidFill>
              <a:schemeClr val="tx1"/>
            </a:solidFill>
          </a:ln>
        </p:spPr>
        <p:txBody>
          <a:bodyPr wrap="square">
            <a:spAutoFit/>
          </a:bodyPr>
          <a:lstStyle/>
          <a:p>
            <a:pPr algn="l">
              <a:defRPr/>
            </a:pPr>
            <a:r>
              <a:rPr lang="en-US" sz="2200" b="1" dirty="0">
                <a:latin typeface="Calibri"/>
                <a:ea typeface="ＭＳ Ｐゴシック" charset="0"/>
                <a:cs typeface="Calibri"/>
              </a:rPr>
              <a:t>Program comments</a:t>
            </a:r>
          </a:p>
          <a:p>
            <a:pPr algn="l">
              <a:defRPr/>
            </a:pPr>
            <a:r>
              <a:rPr lang="en-US" sz="2200" dirty="0">
                <a:latin typeface="Calibri"/>
                <a:ea typeface="ＭＳ Ｐゴシック" charset="0"/>
                <a:cs typeface="Calibri"/>
              </a:rPr>
              <a:t>You can write block or inline comments.</a:t>
            </a:r>
            <a:endParaRPr lang="en-US" dirty="0">
              <a:solidFill>
                <a:srgbClr val="008000"/>
              </a:solidFill>
              <a:latin typeface="Consolas" charset="0"/>
              <a:ea typeface="ＭＳ Ｐゴシック" charset="0"/>
            </a:endParaRPr>
          </a:p>
          <a:p>
            <a:pPr algn="l">
              <a:defRPr/>
            </a:pPr>
            <a:endParaRPr lang="en-US" dirty="0">
              <a:latin typeface="Arial" charset="0"/>
              <a:ea typeface="ＭＳ Ｐゴシック" charset="0"/>
            </a:endParaRPr>
          </a:p>
        </p:txBody>
      </p:sp>
      <p:sp>
        <p:nvSpPr>
          <p:cNvPr id="6" name="Rounded Rectangle 7">
            <a:extLst>
              <a:ext uri="{FF2B5EF4-FFF2-40B4-BE49-F238E27FC236}">
                <a16:creationId xmlns:a16="http://schemas.microsoft.com/office/drawing/2014/main" id="{73642092-BBD7-644F-AD28-7CC1F33CF1B5}"/>
              </a:ext>
            </a:extLst>
          </p:cNvPr>
          <p:cNvSpPr>
            <a:spLocks noChangeArrowheads="1"/>
          </p:cNvSpPr>
          <p:nvPr/>
        </p:nvSpPr>
        <p:spPr bwMode="auto">
          <a:xfrm>
            <a:off x="152400" y="1219200"/>
            <a:ext cx="5791200" cy="190500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7" name="Rounded Rectangle 7">
            <a:extLst>
              <a:ext uri="{FF2B5EF4-FFF2-40B4-BE49-F238E27FC236}">
                <a16:creationId xmlns:a16="http://schemas.microsoft.com/office/drawing/2014/main" id="{3769852B-6BDE-BE42-BF7B-A2B44E8AC6E3}"/>
              </a:ext>
            </a:extLst>
          </p:cNvPr>
          <p:cNvSpPr>
            <a:spLocks noChangeArrowheads="1"/>
          </p:cNvSpPr>
          <p:nvPr/>
        </p:nvSpPr>
        <p:spPr bwMode="auto">
          <a:xfrm>
            <a:off x="2819400" y="3124200"/>
            <a:ext cx="3124200" cy="38100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Tree>
    <p:extLst>
      <p:ext uri="{BB962C8B-B14F-4D97-AF65-F5344CB8AC3E}">
        <p14:creationId xmlns:p14="http://schemas.microsoft.com/office/powerpoint/2010/main" val="12588160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Our First C Program</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a:lnSpc>
                <a:spcPct val="80000"/>
              </a:lnSpc>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    </a:t>
            </a:r>
          </a:p>
          <a:p>
            <a:pPr>
              <a:lnSpc>
                <a:spcPct val="80000"/>
              </a:lnSpc>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
        <p:nvSpPr>
          <p:cNvPr id="5" name="TextBox 4">
            <a:extLst>
              <a:ext uri="{FF2B5EF4-FFF2-40B4-BE49-F238E27FC236}">
                <a16:creationId xmlns:a16="http://schemas.microsoft.com/office/drawing/2014/main" id="{661BC11A-DCAD-D14F-BED4-A6A079E69033}"/>
              </a:ext>
            </a:extLst>
          </p:cNvPr>
          <p:cNvSpPr txBox="1"/>
          <p:nvPr/>
        </p:nvSpPr>
        <p:spPr>
          <a:xfrm>
            <a:off x="6781800" y="5030787"/>
            <a:ext cx="4953000" cy="1446213"/>
          </a:xfrm>
          <a:prstGeom prst="rect">
            <a:avLst/>
          </a:prstGeom>
          <a:solidFill>
            <a:schemeClr val="bg2">
              <a:lumMod val="40000"/>
              <a:lumOff val="60000"/>
            </a:schemeClr>
          </a:solidFill>
          <a:ln w="38100" cmpd="sng">
            <a:solidFill>
              <a:schemeClr val="tx1"/>
            </a:solidFill>
          </a:ln>
        </p:spPr>
        <p:txBody>
          <a:bodyPr wrap="square">
            <a:spAutoFit/>
          </a:bodyPr>
          <a:lstStyle/>
          <a:p>
            <a:pPr algn="l">
              <a:defRPr/>
            </a:pPr>
            <a:r>
              <a:rPr lang="en-US" sz="2200" b="1" dirty="0">
                <a:latin typeface="Calibri"/>
                <a:ea typeface="ＭＳ Ｐゴシック" charset="0"/>
                <a:cs typeface="Calibri"/>
              </a:rPr>
              <a:t>Import statements</a:t>
            </a:r>
            <a:endParaRPr lang="en-US" b="1" dirty="0">
              <a:latin typeface="Arial" charset="0"/>
              <a:ea typeface="ＭＳ Ｐゴシック" charset="0"/>
            </a:endParaRPr>
          </a:p>
          <a:p>
            <a:pPr algn="l">
              <a:defRPr/>
            </a:pPr>
            <a:r>
              <a:rPr lang="en-US" sz="2200" dirty="0">
                <a:latin typeface="Calibri"/>
                <a:ea typeface="ＭＳ Ｐゴシック" charset="0"/>
                <a:cs typeface="Calibri"/>
              </a:rPr>
              <a:t>C libraries are written with angle brackets.</a:t>
            </a:r>
          </a:p>
          <a:p>
            <a:pPr algn="l">
              <a:defRPr/>
            </a:pPr>
            <a:r>
              <a:rPr lang="en-US" sz="2200" dirty="0">
                <a:latin typeface="Calibri"/>
                <a:ea typeface="ＭＳ Ｐゴシック" charset="0"/>
                <a:cs typeface="Calibri"/>
              </a:rPr>
              <a:t>Local libraries have quotes:</a:t>
            </a:r>
          </a:p>
          <a:p>
            <a:pPr algn="l">
              <a:defRPr/>
            </a:pPr>
            <a:r>
              <a:rPr lang="en-US" sz="2200" dirty="0">
                <a:latin typeface="Consolas" charset="0"/>
                <a:ea typeface="ＭＳ Ｐゴシック" charset="0"/>
              </a:rPr>
              <a:t>#include "</a:t>
            </a:r>
            <a:r>
              <a:rPr lang="en-US" sz="2200" dirty="0" err="1">
                <a:latin typeface="Consolas" charset="0"/>
                <a:ea typeface="ＭＳ Ｐゴシック" charset="0"/>
              </a:rPr>
              <a:t>lib.h</a:t>
            </a:r>
            <a:r>
              <a:rPr lang="en-US" sz="2200" dirty="0">
                <a:latin typeface="Consolas" charset="0"/>
                <a:ea typeface="ＭＳ Ｐゴシック" charset="0"/>
              </a:rPr>
              <a:t>"</a:t>
            </a:r>
          </a:p>
        </p:txBody>
      </p:sp>
      <p:sp>
        <p:nvSpPr>
          <p:cNvPr id="6" name="Rounded Rectangle 7">
            <a:extLst>
              <a:ext uri="{FF2B5EF4-FFF2-40B4-BE49-F238E27FC236}">
                <a16:creationId xmlns:a16="http://schemas.microsoft.com/office/drawing/2014/main" id="{B9F5F3C4-1179-AF45-A000-A848189BD0FA}"/>
              </a:ext>
            </a:extLst>
          </p:cNvPr>
          <p:cNvSpPr>
            <a:spLocks noChangeArrowheads="1"/>
          </p:cNvSpPr>
          <p:nvPr/>
        </p:nvSpPr>
        <p:spPr bwMode="auto">
          <a:xfrm>
            <a:off x="152400" y="3124200"/>
            <a:ext cx="2895600" cy="38100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Tree>
    <p:extLst>
      <p:ext uri="{BB962C8B-B14F-4D97-AF65-F5344CB8AC3E}">
        <p14:creationId xmlns:p14="http://schemas.microsoft.com/office/powerpoint/2010/main" val="7956911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Our First C Program</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a:lnSpc>
                <a:spcPct val="80000"/>
              </a:lnSpc>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
        <p:nvSpPr>
          <p:cNvPr id="5" name="TextBox 4">
            <a:extLst>
              <a:ext uri="{FF2B5EF4-FFF2-40B4-BE49-F238E27FC236}">
                <a16:creationId xmlns:a16="http://schemas.microsoft.com/office/drawing/2014/main" id="{18CA6C27-5C63-F34F-BC8B-91C6DDF6AAE1}"/>
              </a:ext>
            </a:extLst>
          </p:cNvPr>
          <p:cNvSpPr txBox="1"/>
          <p:nvPr/>
        </p:nvSpPr>
        <p:spPr>
          <a:xfrm>
            <a:off x="5897562" y="5707559"/>
            <a:ext cx="5837238" cy="769441"/>
          </a:xfrm>
          <a:prstGeom prst="rect">
            <a:avLst/>
          </a:prstGeom>
          <a:solidFill>
            <a:schemeClr val="bg2">
              <a:lumMod val="40000"/>
              <a:lumOff val="60000"/>
            </a:schemeClr>
          </a:solidFill>
          <a:ln w="38100" cmpd="sng">
            <a:solidFill>
              <a:schemeClr val="tx1"/>
            </a:solidFill>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US" altLang="en-US" sz="2200" b="1" dirty="0">
                <a:latin typeface="Calibri" panose="020F0502020204030204" pitchFamily="34" charset="0"/>
                <a:cs typeface="Calibri" panose="020F0502020204030204" pitchFamily="34" charset="0"/>
              </a:rPr>
              <a:t>Main function </a:t>
            </a:r>
            <a:r>
              <a:rPr lang="en-US" altLang="en-US" sz="2200" dirty="0">
                <a:latin typeface="Calibri" panose="020F0502020204030204" pitchFamily="34" charset="0"/>
                <a:cs typeface="Calibri" panose="020F0502020204030204" pitchFamily="34" charset="0"/>
              </a:rPr>
              <a:t>– entry point for the program</a:t>
            </a:r>
          </a:p>
          <a:p>
            <a:pPr algn="l" eaLnBrk="1" hangingPunct="1"/>
            <a:r>
              <a:rPr lang="en-US" altLang="en-US" sz="2200" dirty="0">
                <a:latin typeface="Calibri" panose="020F0502020204030204" pitchFamily="34" charset="0"/>
                <a:cs typeface="Calibri" panose="020F0502020204030204" pitchFamily="34" charset="0"/>
              </a:rPr>
              <a:t>Should always return an integer (0 = success)</a:t>
            </a:r>
          </a:p>
        </p:txBody>
      </p:sp>
      <p:sp>
        <p:nvSpPr>
          <p:cNvPr id="6" name="Rounded Rectangle 3">
            <a:extLst>
              <a:ext uri="{FF2B5EF4-FFF2-40B4-BE49-F238E27FC236}">
                <a16:creationId xmlns:a16="http://schemas.microsoft.com/office/drawing/2014/main" id="{758B66D8-8883-BC4B-98CE-9320E48ABD1A}"/>
              </a:ext>
            </a:extLst>
          </p:cNvPr>
          <p:cNvSpPr>
            <a:spLocks noChangeArrowheads="1"/>
          </p:cNvSpPr>
          <p:nvPr/>
        </p:nvSpPr>
        <p:spPr bwMode="auto">
          <a:xfrm>
            <a:off x="152400" y="3886200"/>
            <a:ext cx="5410200" cy="152400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Tree>
    <p:extLst>
      <p:ext uri="{BB962C8B-B14F-4D97-AF65-F5344CB8AC3E}">
        <p14:creationId xmlns:p14="http://schemas.microsoft.com/office/powerpoint/2010/main" val="14453156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Our First C Program</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a:lnSpc>
                <a:spcPct val="80000"/>
              </a:lnSpc>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
        <p:nvSpPr>
          <p:cNvPr id="5" name="TextBox 4">
            <a:extLst>
              <a:ext uri="{FF2B5EF4-FFF2-40B4-BE49-F238E27FC236}">
                <a16:creationId xmlns:a16="http://schemas.microsoft.com/office/drawing/2014/main" id="{18CA6C27-5C63-F34F-BC8B-91C6DDF6AAE1}"/>
              </a:ext>
            </a:extLst>
          </p:cNvPr>
          <p:cNvSpPr txBox="1"/>
          <p:nvPr/>
        </p:nvSpPr>
        <p:spPr>
          <a:xfrm>
            <a:off x="5897562" y="4351638"/>
            <a:ext cx="5837238" cy="2123658"/>
          </a:xfrm>
          <a:prstGeom prst="rect">
            <a:avLst/>
          </a:prstGeom>
          <a:solidFill>
            <a:schemeClr val="bg2">
              <a:lumMod val="40000"/>
              <a:lumOff val="60000"/>
            </a:schemeClr>
          </a:solidFill>
          <a:ln w="38100" cmpd="sng">
            <a:solidFill>
              <a:schemeClr val="tx1"/>
            </a:solidFill>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US" altLang="en-US" sz="2200" b="1" dirty="0">
                <a:latin typeface="Calibri" panose="020F0502020204030204" pitchFamily="34" charset="0"/>
                <a:cs typeface="Calibri" panose="020F0502020204030204" pitchFamily="34" charset="0"/>
              </a:rPr>
              <a:t>Main parameters </a:t>
            </a:r>
            <a:r>
              <a:rPr lang="en-US" altLang="en-US" sz="2200" dirty="0">
                <a:latin typeface="Calibri" panose="020F0502020204030204" pitchFamily="34" charset="0"/>
                <a:cs typeface="Calibri" panose="020F0502020204030204" pitchFamily="34" charset="0"/>
              </a:rPr>
              <a:t>– </a:t>
            </a:r>
            <a:r>
              <a:rPr lang="en-US" altLang="en-US" sz="2200" b="1" dirty="0">
                <a:latin typeface="Calibri" panose="020F0502020204030204" pitchFamily="34" charset="0"/>
                <a:cs typeface="Calibri" panose="020F0502020204030204" pitchFamily="34" charset="0"/>
              </a:rPr>
              <a:t>main</a:t>
            </a:r>
            <a:r>
              <a:rPr lang="en-US" altLang="en-US" sz="2200" dirty="0">
                <a:latin typeface="Calibri" panose="020F0502020204030204" pitchFamily="34" charset="0"/>
                <a:cs typeface="Calibri" panose="020F0502020204030204" pitchFamily="34" charset="0"/>
              </a:rPr>
              <a:t> takes two parameters, both relating to the </a:t>
            </a:r>
            <a:r>
              <a:rPr lang="en-US" altLang="en-US" sz="2200" i="1" dirty="0">
                <a:latin typeface="Calibri" panose="020F0502020204030204" pitchFamily="34" charset="0"/>
                <a:cs typeface="Calibri" panose="020F0502020204030204" pitchFamily="34" charset="0"/>
              </a:rPr>
              <a:t>command line arguments</a:t>
            </a:r>
            <a:r>
              <a:rPr lang="en-US" altLang="en-US" sz="2200" dirty="0">
                <a:latin typeface="Calibri" panose="020F0502020204030204" pitchFamily="34" charset="0"/>
                <a:cs typeface="Calibri" panose="020F0502020204030204" pitchFamily="34" charset="0"/>
              </a:rPr>
              <a:t> used to execute the program.</a:t>
            </a:r>
          </a:p>
          <a:p>
            <a:pPr algn="l" eaLnBrk="1" hangingPunct="1"/>
            <a:endParaRPr lang="en-US" altLang="en-US" sz="2200" dirty="0">
              <a:latin typeface="Calibri" panose="020F0502020204030204" pitchFamily="34" charset="0"/>
              <a:cs typeface="Calibri" panose="020F0502020204030204" pitchFamily="34" charset="0"/>
            </a:endParaRPr>
          </a:p>
          <a:p>
            <a:pPr algn="l" eaLnBrk="1" hangingPunct="1"/>
            <a:r>
              <a:rPr lang="en-US" altLang="en-US" sz="2200" b="1" dirty="0" err="1">
                <a:latin typeface="Calibri" panose="020F0502020204030204" pitchFamily="34" charset="0"/>
                <a:cs typeface="Calibri" panose="020F0502020204030204" pitchFamily="34" charset="0"/>
              </a:rPr>
              <a:t>argc</a:t>
            </a:r>
            <a:r>
              <a:rPr lang="en-US" altLang="en-US" sz="2200" dirty="0">
                <a:latin typeface="Calibri" panose="020F0502020204030204" pitchFamily="34" charset="0"/>
                <a:cs typeface="Calibri" panose="020F0502020204030204" pitchFamily="34" charset="0"/>
              </a:rPr>
              <a:t> is the </a:t>
            </a:r>
            <a:r>
              <a:rPr lang="en-US" altLang="en-US" sz="2200" i="1" dirty="0">
                <a:latin typeface="Calibri" panose="020F0502020204030204" pitchFamily="34" charset="0"/>
                <a:cs typeface="Calibri" panose="020F0502020204030204" pitchFamily="34" charset="0"/>
              </a:rPr>
              <a:t>number</a:t>
            </a:r>
            <a:r>
              <a:rPr lang="en-US" altLang="en-US" sz="2200" dirty="0">
                <a:latin typeface="Calibri" panose="020F0502020204030204" pitchFamily="34" charset="0"/>
                <a:cs typeface="Calibri" panose="020F0502020204030204" pitchFamily="34" charset="0"/>
              </a:rPr>
              <a:t> of arguments in </a:t>
            </a:r>
            <a:r>
              <a:rPr lang="en-US" altLang="en-US" sz="2200" b="1" dirty="0" err="1">
                <a:latin typeface="Calibri" panose="020F0502020204030204" pitchFamily="34" charset="0"/>
                <a:cs typeface="Calibri" panose="020F0502020204030204" pitchFamily="34" charset="0"/>
              </a:rPr>
              <a:t>argv</a:t>
            </a:r>
            <a:endParaRPr lang="en-US" altLang="en-US" sz="2200" dirty="0">
              <a:latin typeface="Calibri" panose="020F0502020204030204" pitchFamily="34" charset="0"/>
              <a:cs typeface="Calibri" panose="020F0502020204030204" pitchFamily="34" charset="0"/>
            </a:endParaRPr>
          </a:p>
          <a:p>
            <a:pPr algn="l" eaLnBrk="1" hangingPunct="1"/>
            <a:r>
              <a:rPr lang="en-US" altLang="en-US" sz="2200" b="1" dirty="0" err="1">
                <a:latin typeface="Calibri" panose="020F0502020204030204" pitchFamily="34" charset="0"/>
                <a:cs typeface="Calibri" panose="020F0502020204030204" pitchFamily="34" charset="0"/>
              </a:rPr>
              <a:t>argv</a:t>
            </a:r>
            <a:r>
              <a:rPr lang="en-US" altLang="en-US" sz="2200" dirty="0">
                <a:latin typeface="Calibri" panose="020F0502020204030204" pitchFamily="34" charset="0"/>
                <a:cs typeface="Calibri" panose="020F0502020204030204" pitchFamily="34" charset="0"/>
              </a:rPr>
              <a:t> is an </a:t>
            </a:r>
            <a:r>
              <a:rPr lang="en-US" altLang="en-US" sz="2200" i="1" dirty="0">
                <a:latin typeface="Calibri" panose="020F0502020204030204" pitchFamily="34" charset="0"/>
                <a:cs typeface="Calibri" panose="020F0502020204030204" pitchFamily="34" charset="0"/>
              </a:rPr>
              <a:t>array of arguments</a:t>
            </a:r>
            <a:r>
              <a:rPr lang="en-US" altLang="en-US" sz="2200" b="1" i="1" dirty="0">
                <a:latin typeface="Calibri" panose="020F0502020204030204" pitchFamily="34" charset="0"/>
                <a:cs typeface="Calibri" panose="020F0502020204030204" pitchFamily="34" charset="0"/>
              </a:rPr>
              <a:t> (char * is C string)</a:t>
            </a:r>
            <a:endParaRPr lang="en-US" altLang="en-US" sz="2200" b="1" dirty="0">
              <a:latin typeface="Calibri" panose="020F0502020204030204" pitchFamily="34" charset="0"/>
              <a:cs typeface="Calibri" panose="020F0502020204030204" pitchFamily="34" charset="0"/>
            </a:endParaRPr>
          </a:p>
        </p:txBody>
      </p:sp>
      <p:sp>
        <p:nvSpPr>
          <p:cNvPr id="6" name="Rounded Rectangle 3">
            <a:extLst>
              <a:ext uri="{FF2B5EF4-FFF2-40B4-BE49-F238E27FC236}">
                <a16:creationId xmlns:a16="http://schemas.microsoft.com/office/drawing/2014/main" id="{758B66D8-8883-BC4B-98CE-9320E48ABD1A}"/>
              </a:ext>
            </a:extLst>
          </p:cNvPr>
          <p:cNvSpPr>
            <a:spLocks noChangeArrowheads="1"/>
          </p:cNvSpPr>
          <p:nvPr/>
        </p:nvSpPr>
        <p:spPr bwMode="auto">
          <a:xfrm>
            <a:off x="1371600" y="3810000"/>
            <a:ext cx="3352800" cy="45720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Tree>
    <p:extLst>
      <p:ext uri="{BB962C8B-B14F-4D97-AF65-F5344CB8AC3E}">
        <p14:creationId xmlns:p14="http://schemas.microsoft.com/office/powerpoint/2010/main" val="27351697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Our First C Program</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a:lnSpc>
                <a:spcPct val="80000"/>
              </a:lnSpc>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
        <p:nvSpPr>
          <p:cNvPr id="7" name="TextBox 6">
            <a:extLst>
              <a:ext uri="{FF2B5EF4-FFF2-40B4-BE49-F238E27FC236}">
                <a16:creationId xmlns:a16="http://schemas.microsoft.com/office/drawing/2014/main" id="{027B1F68-435C-F548-8145-CD5857D6047E}"/>
              </a:ext>
            </a:extLst>
          </p:cNvPr>
          <p:cNvSpPr txBox="1"/>
          <p:nvPr/>
        </p:nvSpPr>
        <p:spPr>
          <a:xfrm>
            <a:off x="5897562" y="6046113"/>
            <a:ext cx="5837238" cy="430887"/>
          </a:xfrm>
          <a:prstGeom prst="rect">
            <a:avLst/>
          </a:prstGeom>
          <a:solidFill>
            <a:schemeClr val="bg2">
              <a:lumMod val="40000"/>
              <a:lumOff val="60000"/>
            </a:schemeClr>
          </a:solidFill>
          <a:ln w="38100" cmpd="sng">
            <a:solidFill>
              <a:schemeClr val="tx1"/>
            </a:solidFill>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US" altLang="en-US" sz="2200" b="1" dirty="0" err="1">
                <a:latin typeface="Calibri" panose="020F0502020204030204" pitchFamily="34" charset="0"/>
                <a:cs typeface="Calibri" panose="020F0502020204030204" pitchFamily="34" charset="0"/>
              </a:rPr>
              <a:t>printf</a:t>
            </a:r>
            <a:r>
              <a:rPr lang="en-US" altLang="en-US" sz="2200" b="1" dirty="0">
                <a:latin typeface="Calibri" panose="020F0502020204030204" pitchFamily="34" charset="0"/>
                <a:cs typeface="Calibri" panose="020F0502020204030204" pitchFamily="34" charset="0"/>
              </a:rPr>
              <a:t> </a:t>
            </a:r>
            <a:r>
              <a:rPr lang="en-US" altLang="en-US" sz="2200" dirty="0">
                <a:latin typeface="Calibri" panose="020F0502020204030204" pitchFamily="34" charset="0"/>
                <a:cs typeface="Calibri" panose="020F0502020204030204" pitchFamily="34" charset="0"/>
              </a:rPr>
              <a:t>– prints output to the screen</a:t>
            </a:r>
            <a:endParaRPr lang="en-US" altLang="en-US" sz="2200" dirty="0">
              <a:latin typeface="Consolas" panose="020B0609020204030204" pitchFamily="49" charset="0"/>
            </a:endParaRPr>
          </a:p>
        </p:txBody>
      </p:sp>
      <p:sp>
        <p:nvSpPr>
          <p:cNvPr id="8" name="Rounded Rectangle 3">
            <a:extLst>
              <a:ext uri="{FF2B5EF4-FFF2-40B4-BE49-F238E27FC236}">
                <a16:creationId xmlns:a16="http://schemas.microsoft.com/office/drawing/2014/main" id="{298039F0-0499-B04D-B40D-2ADCA2217C92}"/>
              </a:ext>
            </a:extLst>
          </p:cNvPr>
          <p:cNvSpPr>
            <a:spLocks noChangeArrowheads="1"/>
          </p:cNvSpPr>
          <p:nvPr/>
        </p:nvSpPr>
        <p:spPr bwMode="auto">
          <a:xfrm>
            <a:off x="685800" y="4191000"/>
            <a:ext cx="3810000" cy="38100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Tree>
    <p:extLst>
      <p:ext uri="{BB962C8B-B14F-4D97-AF65-F5344CB8AC3E}">
        <p14:creationId xmlns:p14="http://schemas.microsoft.com/office/powerpoint/2010/main" val="24835728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E21E3-05B3-894C-B27A-CF30687B7C66}"/>
              </a:ext>
            </a:extLst>
          </p:cNvPr>
          <p:cNvSpPr>
            <a:spLocks noGrp="1"/>
          </p:cNvSpPr>
          <p:nvPr>
            <p:ph type="title"/>
          </p:nvPr>
        </p:nvSpPr>
        <p:spPr/>
        <p:txBody>
          <a:bodyPr/>
          <a:lstStyle/>
          <a:p>
            <a:r>
              <a:rPr lang="en-US" dirty="0"/>
              <a:t>Console Output: </a:t>
            </a:r>
            <a:r>
              <a:rPr lang="en-US" dirty="0" err="1"/>
              <a:t>printf</a:t>
            </a:r>
            <a:endParaRPr lang="en-US" dirty="0"/>
          </a:p>
        </p:txBody>
      </p:sp>
      <p:sp>
        <p:nvSpPr>
          <p:cNvPr id="3" name="Content Placeholder 2">
            <a:extLst>
              <a:ext uri="{FF2B5EF4-FFF2-40B4-BE49-F238E27FC236}">
                <a16:creationId xmlns:a16="http://schemas.microsoft.com/office/drawing/2014/main" id="{C82C9BC4-7B80-544C-88D3-F8ABDE57B214}"/>
              </a:ext>
            </a:extLst>
          </p:cNvPr>
          <p:cNvSpPr>
            <a:spLocks noGrp="1"/>
          </p:cNvSpPr>
          <p:nvPr>
            <p:ph idx="1"/>
          </p:nvPr>
        </p:nvSpPr>
        <p:spPr/>
        <p:txBody>
          <a:bodyPr/>
          <a:lstStyle/>
          <a:p>
            <a:pPr marL="0" indent="0">
              <a:buNone/>
            </a:pP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b="1" i="1" dirty="0">
                <a:latin typeface="Consolas" panose="020B0609020204030204" pitchFamily="49" charset="0"/>
              </a:rPr>
              <a:t>text, arg1, arg2, arg3,...</a:t>
            </a:r>
            <a:r>
              <a:rPr lang="en-US" altLang="en-US" sz="2200" i="1" dirty="0">
                <a:latin typeface="Consolas" panose="020B0609020204030204" pitchFamily="49" charset="0"/>
              </a:rPr>
              <a:t>);</a:t>
            </a:r>
            <a:endParaRPr lang="en-US" altLang="en-US" dirty="0">
              <a:latin typeface="Consolas" panose="020B0609020204030204" pitchFamily="49" charset="0"/>
            </a:endParaRPr>
          </a:p>
          <a:p>
            <a:pPr marL="0" indent="0">
              <a:buNone/>
            </a:pPr>
            <a:endParaRPr lang="en-US" altLang="en-US" sz="1800" dirty="0">
              <a:latin typeface="Consolas" panose="020B0609020204030204" pitchFamily="49" charset="0"/>
            </a:endParaRPr>
          </a:p>
          <a:p>
            <a:pPr marL="0" indent="0">
              <a:buNone/>
            </a:pPr>
            <a:r>
              <a:rPr lang="en-US" altLang="en-US" dirty="0" err="1">
                <a:latin typeface="Consolas" panose="020B0609020204030204" pitchFamily="49" charset="0"/>
              </a:rPr>
              <a:t>printf</a:t>
            </a:r>
            <a:r>
              <a:rPr lang="en-US" altLang="en-US" dirty="0"/>
              <a:t> makes it easy to print out the values of variables or expressions.  </a:t>
            </a:r>
          </a:p>
          <a:p>
            <a:pPr marL="0" indent="0">
              <a:buNone/>
            </a:pPr>
            <a:r>
              <a:rPr lang="en-US" altLang="en-US" dirty="0"/>
              <a:t>If you include </a:t>
            </a:r>
            <a:r>
              <a:rPr lang="en-US" altLang="en-US" i="1" dirty="0"/>
              <a:t>placeholders</a:t>
            </a:r>
            <a:r>
              <a:rPr lang="en-US" altLang="en-US" dirty="0"/>
              <a:t> in your printed text, </a:t>
            </a:r>
            <a:r>
              <a:rPr lang="en-US" altLang="en-US" dirty="0" err="1">
                <a:latin typeface="Consolas" panose="020B0609020204030204" pitchFamily="49" charset="0"/>
              </a:rPr>
              <a:t>printf</a:t>
            </a:r>
            <a:r>
              <a:rPr lang="en-US" altLang="en-US" dirty="0">
                <a:latin typeface="Consolas" panose="020B0609020204030204" pitchFamily="49" charset="0"/>
              </a:rPr>
              <a:t> </a:t>
            </a:r>
            <a:r>
              <a:rPr lang="en-US" altLang="en-US" dirty="0"/>
              <a:t>will replace each placeholder </a:t>
            </a:r>
            <a:r>
              <a:rPr lang="en-US" altLang="en-US" i="1" dirty="0"/>
              <a:t>in order </a:t>
            </a:r>
            <a:r>
              <a:rPr lang="en-US" altLang="en-US" dirty="0"/>
              <a:t>with the values of the parameters passed after the text.</a:t>
            </a:r>
          </a:p>
          <a:p>
            <a:pPr marL="0" indent="0">
              <a:buNone/>
            </a:pPr>
            <a:endParaRPr lang="en-US" altLang="en-US" dirty="0"/>
          </a:p>
          <a:p>
            <a:pPr marL="0" indent="0" algn="ctr">
              <a:buNone/>
            </a:pPr>
            <a:r>
              <a:rPr lang="en-US" altLang="en-US" dirty="0">
                <a:latin typeface="Consolas" panose="020B0609020204030204" pitchFamily="49" charset="0"/>
                <a:cs typeface="Consolas" panose="020B0609020204030204" pitchFamily="49" charset="0"/>
              </a:rPr>
              <a:t>%s (string)     %d (integer)     %f (double)</a:t>
            </a:r>
          </a:p>
          <a:p>
            <a:pPr>
              <a:lnSpc>
                <a:spcPct val="80000"/>
              </a:lnSpc>
              <a:buNone/>
              <a:defRPr/>
            </a:pPr>
            <a:r>
              <a:rPr lang="en-US" sz="2000" dirty="0">
                <a:solidFill>
                  <a:srgbClr val="008000"/>
                </a:solidFill>
                <a:latin typeface="Consolas" charset="0"/>
              </a:rPr>
              <a:t>      </a:t>
            </a:r>
          </a:p>
          <a:p>
            <a:pPr>
              <a:lnSpc>
                <a:spcPct val="80000"/>
              </a:lnSpc>
              <a:buNone/>
              <a:defRPr/>
            </a:pPr>
            <a:r>
              <a:rPr lang="en-US" sz="2000" dirty="0">
                <a:solidFill>
                  <a:srgbClr val="008000"/>
                </a:solidFill>
                <a:latin typeface="Consolas" charset="0"/>
              </a:rPr>
              <a:t>       // Example</a:t>
            </a:r>
            <a:endParaRPr lang="en-US" sz="2000" dirty="0">
              <a:solidFill>
                <a:srgbClr val="00B050"/>
              </a:solidFill>
              <a:latin typeface="Consolas" charset="0"/>
            </a:endParaRPr>
          </a:p>
          <a:p>
            <a:pPr lvl="2">
              <a:buFontTx/>
              <a:buNone/>
            </a:pPr>
            <a:r>
              <a:rPr lang="en-US" altLang="en-US" dirty="0">
                <a:latin typeface="Consolas" panose="020B0609020204030204" pitchFamily="49" charset="0"/>
              </a:rPr>
              <a:t>char *</a:t>
            </a:r>
            <a:r>
              <a:rPr lang="en-US" altLang="en-US" dirty="0" err="1">
                <a:latin typeface="Consolas" panose="020B0609020204030204" pitchFamily="49" charset="0"/>
              </a:rPr>
              <a:t>classPrefix</a:t>
            </a:r>
            <a:r>
              <a:rPr lang="en-US" altLang="en-US" dirty="0">
                <a:latin typeface="Consolas" panose="020B0609020204030204" pitchFamily="49" charset="0"/>
              </a:rPr>
              <a:t> = </a:t>
            </a:r>
            <a:r>
              <a:rPr lang="en-US" altLang="en-US" dirty="0">
                <a:solidFill>
                  <a:srgbClr val="FF0000"/>
                </a:solidFill>
                <a:latin typeface="Consolas" panose="020B0609020204030204" pitchFamily="49" charset="0"/>
              </a:rPr>
              <a:t>"CS"</a:t>
            </a:r>
            <a:r>
              <a:rPr lang="en-US" altLang="en-US" dirty="0">
                <a:latin typeface="Consolas" panose="020B0609020204030204" pitchFamily="49" charset="0"/>
              </a:rPr>
              <a:t>;</a:t>
            </a:r>
          </a:p>
          <a:p>
            <a:pPr lvl="2">
              <a:buFontTx/>
              <a:buNone/>
            </a:pPr>
            <a:r>
              <a:rPr lang="en-US" altLang="en-US" dirty="0">
                <a:latin typeface="Consolas" panose="020B0609020204030204" pitchFamily="49" charset="0"/>
              </a:rPr>
              <a:t>int </a:t>
            </a:r>
            <a:r>
              <a:rPr lang="en-US" altLang="en-US" dirty="0" err="1">
                <a:latin typeface="Consolas" panose="020B0609020204030204" pitchFamily="49" charset="0"/>
              </a:rPr>
              <a:t>classNumber</a:t>
            </a:r>
            <a:r>
              <a:rPr lang="en-US" altLang="en-US" dirty="0">
                <a:latin typeface="Consolas" panose="020B0609020204030204" pitchFamily="49" charset="0"/>
              </a:rPr>
              <a:t> = 107;</a:t>
            </a:r>
          </a:p>
          <a:p>
            <a:pPr lvl="2">
              <a:buFontTx/>
              <a:buNone/>
            </a:pPr>
            <a:r>
              <a:rPr lang="en-US" altLang="en-US" dirty="0" err="1">
                <a:latin typeface="Consolas" panose="020B0609020204030204" pitchFamily="49" charset="0"/>
              </a:rPr>
              <a:t>printf</a:t>
            </a:r>
            <a:r>
              <a:rPr lang="en-US" altLang="en-US" dirty="0">
                <a:latin typeface="Consolas" panose="020B0609020204030204" pitchFamily="49" charset="0"/>
              </a:rPr>
              <a:t>(</a:t>
            </a:r>
            <a:r>
              <a:rPr lang="en-US" altLang="en-US" dirty="0">
                <a:solidFill>
                  <a:srgbClr val="FF0000"/>
                </a:solidFill>
                <a:latin typeface="Consolas" panose="020B0609020204030204" pitchFamily="49" charset="0"/>
              </a:rPr>
              <a:t>"You are in %</a:t>
            </a:r>
            <a:r>
              <a:rPr lang="en-US" altLang="en-US" dirty="0" err="1">
                <a:solidFill>
                  <a:srgbClr val="FF0000"/>
                </a:solidFill>
                <a:latin typeface="Consolas" panose="020B0609020204030204" pitchFamily="49" charset="0"/>
              </a:rPr>
              <a:t>s%d</a:t>
            </a:r>
            <a:r>
              <a:rPr lang="en-US" altLang="en-US" dirty="0">
                <a:solidFill>
                  <a:srgbClr val="FF0000"/>
                </a:solidFill>
                <a:latin typeface="Consolas" panose="020B0609020204030204" pitchFamily="49" charset="0"/>
              </a:rPr>
              <a:t>"</a:t>
            </a:r>
            <a:r>
              <a:rPr lang="en-US" altLang="en-US" dirty="0">
                <a:latin typeface="Consolas" panose="020B0609020204030204" pitchFamily="49" charset="0"/>
              </a:rPr>
              <a:t>, </a:t>
            </a:r>
            <a:r>
              <a:rPr lang="en-US" altLang="en-US" dirty="0" err="1">
                <a:latin typeface="Consolas" panose="020B0609020204030204" pitchFamily="49" charset="0"/>
              </a:rPr>
              <a:t>classPrefix</a:t>
            </a:r>
            <a:r>
              <a:rPr lang="en-US" altLang="en-US" dirty="0">
                <a:latin typeface="Consolas" panose="020B0609020204030204" pitchFamily="49" charset="0"/>
              </a:rPr>
              <a:t>, </a:t>
            </a:r>
            <a:r>
              <a:rPr lang="en-US" altLang="en-US" dirty="0" err="1">
                <a:latin typeface="Consolas" panose="020B0609020204030204" pitchFamily="49" charset="0"/>
              </a:rPr>
              <a:t>classNumber</a:t>
            </a:r>
            <a:r>
              <a:rPr lang="en-US" altLang="en-US" dirty="0">
                <a:latin typeface="Consolas" panose="020B0609020204030204" pitchFamily="49" charset="0"/>
              </a:rPr>
              <a:t>);	     </a:t>
            </a:r>
            <a:r>
              <a:rPr lang="en-US" dirty="0">
                <a:solidFill>
                  <a:srgbClr val="008000"/>
                </a:solidFill>
                <a:latin typeface="Consolas" charset="0"/>
              </a:rPr>
              <a:t>// You are in CS107</a:t>
            </a:r>
            <a:endParaRPr lang="en-US" altLang="en-US" dirty="0">
              <a:latin typeface="Consolas" panose="020B0609020204030204" pitchFamily="49" charset="0"/>
            </a:endParaRPr>
          </a:p>
          <a:p>
            <a:pPr marL="0" indent="0">
              <a:buNone/>
            </a:pPr>
            <a:endParaRPr lang="en-US" alt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631653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0BB5B-0E46-1A45-8C75-61A2856A7E36}"/>
              </a:ext>
            </a:extLst>
          </p:cNvPr>
          <p:cNvSpPr>
            <a:spLocks noGrp="1"/>
          </p:cNvSpPr>
          <p:nvPr>
            <p:ph type="title"/>
          </p:nvPr>
        </p:nvSpPr>
        <p:spPr/>
        <p:txBody>
          <a:bodyPr/>
          <a:lstStyle/>
          <a:p>
            <a:r>
              <a:rPr lang="en-US" dirty="0"/>
              <a:t>Familiar Syntax</a:t>
            </a:r>
          </a:p>
        </p:txBody>
      </p:sp>
      <p:sp>
        <p:nvSpPr>
          <p:cNvPr id="3" name="Content Placeholder 2">
            <a:extLst>
              <a:ext uri="{FF2B5EF4-FFF2-40B4-BE49-F238E27FC236}">
                <a16:creationId xmlns:a16="http://schemas.microsoft.com/office/drawing/2014/main" id="{06EE5965-FDFC-0547-8029-C1CCDCD176E9}"/>
              </a:ext>
            </a:extLst>
          </p:cNvPr>
          <p:cNvSpPr>
            <a:spLocks noGrp="1"/>
          </p:cNvSpPr>
          <p:nvPr>
            <p:ph idx="1"/>
          </p:nvPr>
        </p:nvSpPr>
        <p:spPr/>
        <p:txBody>
          <a:bodyPr/>
          <a:lstStyle/>
          <a:p>
            <a:pPr>
              <a:lnSpc>
                <a:spcPct val="80000"/>
              </a:lnSpc>
              <a:spcBef>
                <a:spcPts val="500"/>
              </a:spcBef>
              <a:buNone/>
              <a:defRPr/>
            </a:pPr>
            <a:r>
              <a:rPr lang="en-US" sz="2000" dirty="0" err="1">
                <a:latin typeface="Consolas" charset="0"/>
              </a:rPr>
              <a:t>int</a:t>
            </a:r>
            <a:r>
              <a:rPr lang="en-US" sz="2000" dirty="0">
                <a:latin typeface="Consolas" charset="0"/>
              </a:rPr>
              <a:t> x = 42 + 7 * -5;               </a:t>
            </a:r>
            <a:r>
              <a:rPr lang="en-US" sz="2000" dirty="0">
                <a:solidFill>
                  <a:srgbClr val="008000"/>
                </a:solidFill>
                <a:latin typeface="Consolas" charset="0"/>
              </a:rPr>
              <a:t>// variables, types</a:t>
            </a:r>
          </a:p>
          <a:p>
            <a:pPr>
              <a:lnSpc>
                <a:spcPct val="80000"/>
              </a:lnSpc>
              <a:spcBef>
                <a:spcPts val="500"/>
              </a:spcBef>
              <a:buNone/>
              <a:defRPr/>
            </a:pPr>
            <a:r>
              <a:rPr lang="en-US" sz="2000" dirty="0">
                <a:latin typeface="Consolas" charset="0"/>
              </a:rPr>
              <a:t>double pi = 3.14159;</a:t>
            </a:r>
            <a:endParaRPr lang="en-US" sz="2000" dirty="0">
              <a:solidFill>
                <a:srgbClr val="008000"/>
              </a:solidFill>
              <a:latin typeface="Consolas" charset="0"/>
            </a:endParaRPr>
          </a:p>
          <a:p>
            <a:pPr>
              <a:lnSpc>
                <a:spcPct val="80000"/>
              </a:lnSpc>
              <a:spcBef>
                <a:spcPts val="500"/>
              </a:spcBef>
              <a:buNone/>
              <a:defRPr/>
            </a:pPr>
            <a:r>
              <a:rPr lang="en-US" sz="2000" dirty="0">
                <a:latin typeface="Consolas" charset="0"/>
              </a:rPr>
              <a:t>char c = 'Q';                      </a:t>
            </a:r>
            <a:r>
              <a:rPr lang="en-US" sz="2000" dirty="0">
                <a:solidFill>
                  <a:srgbClr val="008000"/>
                </a:solidFill>
                <a:latin typeface="Consolas" charset="0"/>
              </a:rPr>
              <a:t>/* two comment styles */</a:t>
            </a:r>
            <a:endParaRPr lang="en-US" sz="2000" dirty="0">
              <a:latin typeface="Consolas" charset="0"/>
            </a:endParaRPr>
          </a:p>
          <a:p>
            <a:pPr>
              <a:lnSpc>
                <a:spcPct val="80000"/>
              </a:lnSpc>
              <a:spcBef>
                <a:spcPts val="500"/>
              </a:spcBef>
              <a:buNone/>
              <a:defRPr/>
            </a:pPr>
            <a:endParaRPr lang="en-US" sz="1200" dirty="0">
              <a:latin typeface="Consolas" charset="0"/>
            </a:endParaRPr>
          </a:p>
          <a:p>
            <a:pPr>
              <a:lnSpc>
                <a:spcPct val="80000"/>
              </a:lnSpc>
              <a:spcBef>
                <a:spcPts val="500"/>
              </a:spcBef>
              <a:buNone/>
              <a:defRPr/>
            </a:pPr>
            <a:endParaRPr lang="en-US" sz="1200" dirty="0">
              <a:latin typeface="Consolas" charset="0"/>
            </a:endParaRPr>
          </a:p>
          <a:p>
            <a:pPr>
              <a:lnSpc>
                <a:spcPct val="80000"/>
              </a:lnSpc>
              <a:spcBef>
                <a:spcPts val="500"/>
              </a:spcBef>
              <a:buNone/>
              <a:defRPr/>
            </a:pPr>
            <a:r>
              <a:rPr lang="en-US" sz="2000" dirty="0">
                <a:latin typeface="Consolas" charset="0"/>
              </a:rPr>
              <a:t>for (</a:t>
            </a:r>
            <a:r>
              <a:rPr lang="en-US" sz="2000" dirty="0" err="1">
                <a:latin typeface="Consolas" charset="0"/>
              </a:rPr>
              <a:t>int</a:t>
            </a:r>
            <a:r>
              <a:rPr lang="en-US" sz="2000" dirty="0">
                <a:latin typeface="Consolas" charset="0"/>
              </a:rPr>
              <a:t> </a:t>
            </a:r>
            <a:r>
              <a:rPr lang="en-US" sz="2000" dirty="0" err="1">
                <a:latin typeface="Consolas" charset="0"/>
              </a:rPr>
              <a:t>i</a:t>
            </a:r>
            <a:r>
              <a:rPr lang="en-US" sz="2000" dirty="0">
                <a:latin typeface="Consolas" charset="0"/>
              </a:rPr>
              <a:t> = 0; </a:t>
            </a:r>
            <a:r>
              <a:rPr lang="en-US" sz="2000" dirty="0" err="1">
                <a:latin typeface="Consolas" charset="0"/>
              </a:rPr>
              <a:t>i</a:t>
            </a:r>
            <a:r>
              <a:rPr lang="en-US" sz="2000" dirty="0">
                <a:latin typeface="Consolas" charset="0"/>
              </a:rPr>
              <a:t> &lt; 10; </a:t>
            </a:r>
            <a:r>
              <a:rPr lang="en-US" sz="2000" dirty="0" err="1">
                <a:latin typeface="Consolas" charset="0"/>
              </a:rPr>
              <a:t>i</a:t>
            </a:r>
            <a:r>
              <a:rPr lang="en-US" sz="2000" dirty="0">
                <a:latin typeface="Consolas" charset="0"/>
              </a:rPr>
              <a:t>++) {     </a:t>
            </a:r>
            <a:r>
              <a:rPr lang="en-US" sz="2000" dirty="0">
                <a:solidFill>
                  <a:srgbClr val="008000"/>
                </a:solidFill>
                <a:latin typeface="Consolas" charset="0"/>
              </a:rPr>
              <a:t>// for loops</a:t>
            </a:r>
          </a:p>
          <a:p>
            <a:pPr>
              <a:lnSpc>
                <a:spcPct val="80000"/>
              </a:lnSpc>
              <a:spcBef>
                <a:spcPts val="500"/>
              </a:spcBef>
              <a:buNone/>
              <a:defRPr/>
            </a:pPr>
            <a:r>
              <a:rPr lang="en-US" sz="2000" dirty="0">
                <a:latin typeface="Consolas" charset="0"/>
              </a:rPr>
              <a:t>    if (</a:t>
            </a:r>
            <a:r>
              <a:rPr lang="en-US" sz="2000" dirty="0" err="1">
                <a:latin typeface="Consolas" charset="0"/>
              </a:rPr>
              <a:t>i</a:t>
            </a:r>
            <a:r>
              <a:rPr lang="en-US" sz="2000" dirty="0">
                <a:latin typeface="Consolas" charset="0"/>
              </a:rPr>
              <a:t> % 2 == 0) {              </a:t>
            </a:r>
            <a:r>
              <a:rPr lang="en-US" sz="2000" dirty="0">
                <a:solidFill>
                  <a:srgbClr val="008000"/>
                </a:solidFill>
                <a:latin typeface="Consolas" charset="0"/>
              </a:rPr>
              <a:t>// if statements</a:t>
            </a:r>
          </a:p>
          <a:p>
            <a:pPr>
              <a:lnSpc>
                <a:spcPct val="80000"/>
              </a:lnSpc>
              <a:spcBef>
                <a:spcPts val="500"/>
              </a:spcBef>
              <a:buNone/>
              <a:defRPr/>
            </a:pPr>
            <a:r>
              <a:rPr lang="en-US" sz="2000" dirty="0">
                <a:latin typeface="Consolas" charset="0"/>
              </a:rPr>
              <a:t>        x += </a:t>
            </a:r>
            <a:r>
              <a:rPr lang="en-US" sz="2000" dirty="0" err="1">
                <a:latin typeface="Consolas" charset="0"/>
              </a:rPr>
              <a:t>i</a:t>
            </a:r>
            <a:r>
              <a:rPr lang="en-US" sz="2000" dirty="0">
                <a:latin typeface="Consolas" charset="0"/>
              </a:rPr>
              <a:t>;</a:t>
            </a:r>
          </a:p>
          <a:p>
            <a:pPr>
              <a:lnSpc>
                <a:spcPct val="80000"/>
              </a:lnSpc>
              <a:spcBef>
                <a:spcPts val="500"/>
              </a:spcBef>
              <a:buNone/>
              <a:defRPr/>
            </a:pPr>
            <a:r>
              <a:rPr lang="en-US" sz="2000" dirty="0">
                <a:latin typeface="Consolas" charset="0"/>
              </a:rPr>
              <a:t>    }</a:t>
            </a:r>
          </a:p>
          <a:p>
            <a:pPr>
              <a:lnSpc>
                <a:spcPct val="80000"/>
              </a:lnSpc>
              <a:spcBef>
                <a:spcPts val="500"/>
              </a:spcBef>
              <a:buNone/>
              <a:defRPr/>
            </a:pPr>
            <a:r>
              <a:rPr lang="en-US" sz="2000" dirty="0">
                <a:latin typeface="Consolas" charset="0"/>
              </a:rPr>
              <a:t>}</a:t>
            </a:r>
          </a:p>
          <a:p>
            <a:pPr>
              <a:lnSpc>
                <a:spcPct val="80000"/>
              </a:lnSpc>
              <a:spcBef>
                <a:spcPts val="500"/>
              </a:spcBef>
              <a:buNone/>
              <a:defRPr/>
            </a:pPr>
            <a:endParaRPr lang="en-US" sz="1200" dirty="0">
              <a:latin typeface="Consolas" charset="0"/>
            </a:endParaRPr>
          </a:p>
          <a:p>
            <a:pPr>
              <a:lnSpc>
                <a:spcPct val="80000"/>
              </a:lnSpc>
              <a:spcBef>
                <a:spcPts val="500"/>
              </a:spcBef>
              <a:buNone/>
              <a:defRPr/>
            </a:pPr>
            <a:r>
              <a:rPr lang="en-US" sz="2000" dirty="0">
                <a:latin typeface="Consolas" charset="0"/>
              </a:rPr>
              <a:t>while (x &gt; 0 &amp;&amp; c == 'Q' || b) {   </a:t>
            </a:r>
            <a:r>
              <a:rPr lang="en-US" sz="2000" dirty="0">
                <a:solidFill>
                  <a:srgbClr val="008000"/>
                </a:solidFill>
                <a:latin typeface="Consolas" charset="0"/>
              </a:rPr>
              <a:t>// while loops, logic</a:t>
            </a:r>
          </a:p>
          <a:p>
            <a:pPr>
              <a:lnSpc>
                <a:spcPct val="80000"/>
              </a:lnSpc>
              <a:spcBef>
                <a:spcPts val="500"/>
              </a:spcBef>
              <a:buNone/>
              <a:defRPr/>
            </a:pPr>
            <a:r>
              <a:rPr lang="en-US" sz="2000" dirty="0">
                <a:latin typeface="Consolas" charset="0"/>
              </a:rPr>
              <a:t>    x = x / 2;</a:t>
            </a:r>
          </a:p>
          <a:p>
            <a:pPr>
              <a:lnSpc>
                <a:spcPct val="80000"/>
              </a:lnSpc>
              <a:spcBef>
                <a:spcPts val="500"/>
              </a:spcBef>
              <a:buNone/>
              <a:defRPr/>
            </a:pPr>
            <a:r>
              <a:rPr lang="en-US" sz="2000" dirty="0">
                <a:latin typeface="Consolas" charset="0"/>
              </a:rPr>
              <a:t>    if (x == 42) { </a:t>
            </a:r>
          </a:p>
          <a:p>
            <a:pPr>
              <a:lnSpc>
                <a:spcPct val="80000"/>
              </a:lnSpc>
              <a:spcBef>
                <a:spcPts val="500"/>
              </a:spcBef>
              <a:buNone/>
              <a:defRPr/>
            </a:pPr>
            <a:r>
              <a:rPr lang="en-US" sz="2000" dirty="0">
                <a:latin typeface="Consolas" charset="0"/>
              </a:rPr>
              <a:t>        return 0;</a:t>
            </a:r>
          </a:p>
          <a:p>
            <a:pPr>
              <a:lnSpc>
                <a:spcPct val="80000"/>
              </a:lnSpc>
              <a:spcBef>
                <a:spcPts val="500"/>
              </a:spcBef>
              <a:buNone/>
              <a:defRPr/>
            </a:pPr>
            <a:r>
              <a:rPr lang="en-US" sz="2000" dirty="0">
                <a:latin typeface="Consolas" charset="0"/>
              </a:rPr>
              <a:t>    }</a:t>
            </a:r>
          </a:p>
          <a:p>
            <a:pPr>
              <a:lnSpc>
                <a:spcPct val="80000"/>
              </a:lnSpc>
              <a:spcBef>
                <a:spcPts val="500"/>
              </a:spcBef>
              <a:buNone/>
              <a:defRPr/>
            </a:pPr>
            <a:r>
              <a:rPr lang="en-US" sz="2000" dirty="0">
                <a:latin typeface="Consolas" charset="0"/>
              </a:rPr>
              <a:t>}</a:t>
            </a:r>
          </a:p>
          <a:p>
            <a:pPr>
              <a:lnSpc>
                <a:spcPct val="80000"/>
              </a:lnSpc>
              <a:spcBef>
                <a:spcPts val="500"/>
              </a:spcBef>
              <a:buNone/>
              <a:defRPr/>
            </a:pPr>
            <a:endParaRPr lang="en-US" sz="1200" dirty="0">
              <a:latin typeface="Consolas" charset="0"/>
            </a:endParaRPr>
          </a:p>
          <a:p>
            <a:pPr>
              <a:lnSpc>
                <a:spcPct val="80000"/>
              </a:lnSpc>
              <a:spcBef>
                <a:spcPts val="500"/>
              </a:spcBef>
              <a:buNone/>
              <a:defRPr/>
            </a:pPr>
            <a:r>
              <a:rPr lang="en-US" sz="2000" dirty="0">
                <a:latin typeface="Consolas" charset="0"/>
              </a:rPr>
              <a:t>binky(x, 17, c);                  </a:t>
            </a:r>
            <a:r>
              <a:rPr lang="en-US" sz="2000" dirty="0">
                <a:solidFill>
                  <a:srgbClr val="008000"/>
                </a:solidFill>
                <a:latin typeface="Consolas" charset="0"/>
              </a:rPr>
              <a:t>// function call</a:t>
            </a:r>
            <a:endParaRPr lang="en-US" sz="1200" dirty="0">
              <a:latin typeface="Consolas" charset="0"/>
            </a:endParaRPr>
          </a:p>
        </p:txBody>
      </p:sp>
    </p:spTree>
    <p:extLst>
      <p:ext uri="{BB962C8B-B14F-4D97-AF65-F5344CB8AC3E}">
        <p14:creationId xmlns:p14="http://schemas.microsoft.com/office/powerpoint/2010/main" val="34726906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F09BE-7344-8B45-B32D-7A5A15B92610}"/>
              </a:ext>
            </a:extLst>
          </p:cNvPr>
          <p:cNvSpPr>
            <a:spLocks noGrp="1"/>
          </p:cNvSpPr>
          <p:nvPr>
            <p:ph type="title"/>
          </p:nvPr>
        </p:nvSpPr>
        <p:spPr/>
        <p:txBody>
          <a:bodyPr/>
          <a:lstStyle/>
          <a:p>
            <a:r>
              <a:rPr lang="en-US" dirty="0"/>
              <a:t>Boolean Variables</a:t>
            </a:r>
          </a:p>
        </p:txBody>
      </p:sp>
      <p:sp>
        <p:nvSpPr>
          <p:cNvPr id="3" name="Content Placeholder 2">
            <a:extLst>
              <a:ext uri="{FF2B5EF4-FFF2-40B4-BE49-F238E27FC236}">
                <a16:creationId xmlns:a16="http://schemas.microsoft.com/office/drawing/2014/main" id="{2FB949E6-4D1B-0946-8F7F-AF73AD02B5C2}"/>
              </a:ext>
            </a:extLst>
          </p:cNvPr>
          <p:cNvSpPr>
            <a:spLocks noGrp="1"/>
          </p:cNvSpPr>
          <p:nvPr>
            <p:ph idx="1"/>
          </p:nvPr>
        </p:nvSpPr>
        <p:spPr/>
        <p:txBody>
          <a:bodyPr/>
          <a:lstStyle/>
          <a:p>
            <a:pPr marL="0" indent="0">
              <a:buNone/>
            </a:pPr>
            <a:r>
              <a:rPr lang="en-US" b="1" dirty="0"/>
              <a:t>To declare Booleans, (e.g. </a:t>
            </a:r>
            <a:r>
              <a:rPr lang="en-US" b="1" dirty="0">
                <a:latin typeface="Consolas" panose="020B0609020204030204" pitchFamily="49" charset="0"/>
                <a:cs typeface="Consolas" panose="020B0609020204030204" pitchFamily="49" charset="0"/>
              </a:rPr>
              <a:t>bool b = ____</a:t>
            </a:r>
            <a:r>
              <a:rPr lang="en-US" b="1" dirty="0"/>
              <a:t>), you must include </a:t>
            </a:r>
            <a:r>
              <a:rPr lang="en-US" b="1" dirty="0" err="1">
                <a:latin typeface="Consolas" panose="020B0609020204030204" pitchFamily="49" charset="0"/>
                <a:cs typeface="Consolas" panose="020B0609020204030204" pitchFamily="49" charset="0"/>
              </a:rPr>
              <a:t>stdbool.h</a:t>
            </a:r>
            <a:r>
              <a:rPr lang="en-US" b="1" dirty="0"/>
              <a:t>:</a:t>
            </a:r>
          </a:p>
          <a:p>
            <a:pPr marL="0" indent="0">
              <a:buNone/>
            </a:pPr>
            <a:endParaRPr lang="en-US" sz="1200" dirty="0"/>
          </a:p>
          <a:p>
            <a:pPr>
              <a:lnSpc>
                <a:spcPct val="80000"/>
              </a:lnSpc>
              <a:spcBef>
                <a:spcPts val="200"/>
              </a:spcBef>
              <a:buNone/>
              <a:defRPr/>
            </a:pPr>
            <a:r>
              <a:rPr lang="en-US" sz="2400" dirty="0">
                <a:latin typeface="Consolas" charset="0"/>
              </a:rPr>
              <a:t>#include &lt;</a:t>
            </a:r>
            <a:r>
              <a:rPr lang="en-US" sz="2400" dirty="0" err="1">
                <a:latin typeface="Consolas" charset="0"/>
              </a:rPr>
              <a:t>stdio.h</a:t>
            </a:r>
            <a:r>
              <a:rPr lang="en-US" sz="2400" dirty="0">
                <a:latin typeface="Consolas" charset="0"/>
              </a:rPr>
              <a:t>&gt;	</a:t>
            </a:r>
            <a:r>
              <a:rPr lang="en-US" sz="2400" dirty="0">
                <a:solidFill>
                  <a:srgbClr val="008000"/>
                </a:solidFill>
                <a:latin typeface="Consolas" charset="0"/>
              </a:rPr>
              <a:t> // for </a:t>
            </a:r>
            <a:r>
              <a:rPr lang="en-US" sz="2400" dirty="0" err="1">
                <a:solidFill>
                  <a:srgbClr val="008000"/>
                </a:solidFill>
                <a:latin typeface="Consolas" charset="0"/>
              </a:rPr>
              <a:t>printf</a:t>
            </a:r>
            <a:endParaRPr lang="en-US" sz="2400" dirty="0">
              <a:solidFill>
                <a:srgbClr val="008000"/>
              </a:solidFill>
              <a:latin typeface="Consolas" charset="0"/>
            </a:endParaRPr>
          </a:p>
          <a:p>
            <a:pPr>
              <a:lnSpc>
                <a:spcPct val="80000"/>
              </a:lnSpc>
              <a:spcBef>
                <a:spcPts val="200"/>
              </a:spcBef>
              <a:buNone/>
              <a:defRPr/>
            </a:pPr>
            <a:r>
              <a:rPr lang="en-US" sz="2400" dirty="0">
                <a:latin typeface="Consolas" charset="0"/>
              </a:rPr>
              <a:t>#include &lt;</a:t>
            </a:r>
            <a:r>
              <a:rPr lang="en-US" sz="2400" dirty="0" err="1">
                <a:latin typeface="Consolas" charset="0"/>
              </a:rPr>
              <a:t>stdbool.h</a:t>
            </a:r>
            <a:r>
              <a:rPr lang="en-US" sz="2400" dirty="0">
                <a:latin typeface="Consolas" charset="0"/>
              </a:rPr>
              <a:t>&gt;	</a:t>
            </a:r>
            <a:r>
              <a:rPr lang="en-US" sz="2400" dirty="0">
                <a:solidFill>
                  <a:srgbClr val="008000"/>
                </a:solidFill>
                <a:latin typeface="Consolas" charset="0"/>
              </a:rPr>
              <a:t> // for bool</a:t>
            </a:r>
          </a:p>
          <a:p>
            <a:pPr>
              <a:lnSpc>
                <a:spcPct val="80000"/>
              </a:lnSpc>
              <a:spcBef>
                <a:spcPts val="200"/>
              </a:spcBef>
              <a:buNone/>
              <a:defRPr/>
            </a:pPr>
            <a:endParaRPr lang="en-US" sz="2400" dirty="0">
              <a:latin typeface="Consolas" charset="0"/>
            </a:endParaRPr>
          </a:p>
          <a:p>
            <a:pPr>
              <a:lnSpc>
                <a:spcPct val="80000"/>
              </a:lnSpc>
              <a:spcBef>
                <a:spcPts val="200"/>
              </a:spcBef>
              <a:buNone/>
              <a:defRPr/>
            </a:pPr>
            <a:r>
              <a:rPr lang="en-US" sz="2400" dirty="0" err="1">
                <a:latin typeface="Consolas" charset="0"/>
              </a:rPr>
              <a:t>int</a:t>
            </a:r>
            <a:r>
              <a:rPr lang="en-US" sz="2400" dirty="0">
                <a:latin typeface="Consolas" charset="0"/>
              </a:rPr>
              <a:t> </a:t>
            </a:r>
            <a:r>
              <a:rPr lang="en-US" sz="2400" b="1" dirty="0">
                <a:latin typeface="Consolas" charset="0"/>
              </a:rPr>
              <a:t>main</a:t>
            </a:r>
            <a:r>
              <a:rPr lang="en-US" sz="2400" dirty="0">
                <a:latin typeface="Consolas" charset="0"/>
              </a:rPr>
              <a:t>(</a:t>
            </a:r>
            <a:r>
              <a:rPr lang="en-US" sz="2400" dirty="0" err="1">
                <a:latin typeface="Consolas" charset="0"/>
              </a:rPr>
              <a:t>int</a:t>
            </a:r>
            <a:r>
              <a:rPr lang="en-US" sz="2400" dirty="0">
                <a:latin typeface="Consolas" charset="0"/>
              </a:rPr>
              <a:t> </a:t>
            </a:r>
            <a:r>
              <a:rPr lang="en-US" sz="2400" dirty="0" err="1">
                <a:latin typeface="Consolas" charset="0"/>
              </a:rPr>
              <a:t>argc</a:t>
            </a:r>
            <a:r>
              <a:rPr lang="en-US" sz="2400" dirty="0">
                <a:latin typeface="Consolas" charset="0"/>
              </a:rPr>
              <a:t>, char *</a:t>
            </a:r>
            <a:r>
              <a:rPr lang="en-US" sz="2400" dirty="0" err="1">
                <a:latin typeface="Consolas" charset="0"/>
              </a:rPr>
              <a:t>argv</a:t>
            </a:r>
            <a:r>
              <a:rPr lang="en-US" sz="2400" dirty="0">
                <a:latin typeface="Consolas" charset="0"/>
              </a:rPr>
              <a:t>[]) {</a:t>
            </a:r>
          </a:p>
          <a:p>
            <a:pPr>
              <a:lnSpc>
                <a:spcPct val="80000"/>
              </a:lnSpc>
              <a:spcBef>
                <a:spcPts val="200"/>
              </a:spcBef>
              <a:buNone/>
              <a:defRPr/>
            </a:pPr>
            <a:r>
              <a:rPr lang="en-US" sz="2400" dirty="0">
                <a:latin typeface="Consolas" charset="0"/>
              </a:rPr>
              <a:t>    bool x = 5 &gt; 2 &amp;&amp; binky(</a:t>
            </a:r>
            <a:r>
              <a:rPr lang="en-US" sz="2400" dirty="0" err="1">
                <a:latin typeface="Consolas" charset="0"/>
              </a:rPr>
              <a:t>argc</a:t>
            </a:r>
            <a:r>
              <a:rPr lang="en-US" sz="2400" dirty="0">
                <a:latin typeface="Consolas" charset="0"/>
              </a:rPr>
              <a:t>) &gt; 0;</a:t>
            </a:r>
          </a:p>
          <a:p>
            <a:pPr>
              <a:lnSpc>
                <a:spcPct val="80000"/>
              </a:lnSpc>
              <a:spcBef>
                <a:spcPts val="200"/>
              </a:spcBef>
              <a:buNone/>
              <a:defRPr/>
            </a:pPr>
            <a:r>
              <a:rPr lang="en-US" sz="2400" dirty="0">
                <a:latin typeface="Consolas" charset="0"/>
              </a:rPr>
              <a:t>    if (x) {</a:t>
            </a:r>
          </a:p>
          <a:p>
            <a:pPr>
              <a:lnSpc>
                <a:spcPct val="80000"/>
              </a:lnSpc>
              <a:spcBef>
                <a:spcPts val="200"/>
              </a:spcBef>
              <a:buNone/>
              <a:defRPr/>
            </a:pPr>
            <a:r>
              <a:rPr lang="en-US" sz="2400" dirty="0">
                <a:latin typeface="Consolas" charset="0"/>
              </a:rPr>
              <a:t>	      </a:t>
            </a:r>
            <a:r>
              <a:rPr lang="en-US" sz="2400" dirty="0" err="1">
                <a:latin typeface="Consolas" charset="0"/>
              </a:rPr>
              <a:t>printf</a:t>
            </a:r>
            <a:r>
              <a:rPr lang="en-US" sz="2400" dirty="0">
                <a:latin typeface="Consolas" charset="0"/>
              </a:rPr>
              <a:t>(</a:t>
            </a:r>
            <a:r>
              <a:rPr lang="en-US" sz="2400" dirty="0">
                <a:solidFill>
                  <a:srgbClr val="FF0000"/>
                </a:solidFill>
                <a:latin typeface="Consolas" charset="0"/>
              </a:rPr>
              <a:t>"Hello, world!\n"</a:t>
            </a:r>
            <a:r>
              <a:rPr lang="en-US" sz="2400" dirty="0">
                <a:latin typeface="Consolas" charset="0"/>
              </a:rPr>
              <a:t>);</a:t>
            </a:r>
          </a:p>
          <a:p>
            <a:pPr>
              <a:lnSpc>
                <a:spcPct val="80000"/>
              </a:lnSpc>
              <a:spcBef>
                <a:spcPts val="200"/>
              </a:spcBef>
              <a:buNone/>
              <a:defRPr/>
            </a:pPr>
            <a:r>
              <a:rPr lang="en-US" sz="2400" dirty="0">
                <a:latin typeface="Consolas" charset="0"/>
              </a:rPr>
              <a:t>    } else {</a:t>
            </a:r>
          </a:p>
          <a:p>
            <a:pPr>
              <a:lnSpc>
                <a:spcPct val="80000"/>
              </a:lnSpc>
              <a:spcBef>
                <a:spcPts val="200"/>
              </a:spcBef>
              <a:buNone/>
              <a:defRPr/>
            </a:pPr>
            <a:r>
              <a:rPr lang="en-US" sz="2400" dirty="0">
                <a:latin typeface="Consolas" charset="0"/>
              </a:rPr>
              <a:t>	      </a:t>
            </a:r>
            <a:r>
              <a:rPr lang="en-US" sz="2400" dirty="0" err="1">
                <a:latin typeface="Consolas" charset="0"/>
              </a:rPr>
              <a:t>printf</a:t>
            </a:r>
            <a:r>
              <a:rPr lang="en-US" sz="2400" dirty="0">
                <a:latin typeface="Consolas" charset="0"/>
              </a:rPr>
              <a:t>(</a:t>
            </a:r>
            <a:r>
              <a:rPr lang="en-US" sz="2400" dirty="0">
                <a:solidFill>
                  <a:srgbClr val="FF0000"/>
                </a:solidFill>
                <a:latin typeface="Consolas" charset="0"/>
              </a:rPr>
              <a:t>"Howdy, world!\n"</a:t>
            </a:r>
            <a:r>
              <a:rPr lang="en-US" sz="2400" dirty="0">
                <a:latin typeface="Consolas" charset="0"/>
              </a:rPr>
              <a:t>);</a:t>
            </a:r>
          </a:p>
          <a:p>
            <a:pPr>
              <a:lnSpc>
                <a:spcPct val="80000"/>
              </a:lnSpc>
              <a:spcBef>
                <a:spcPts val="200"/>
              </a:spcBef>
              <a:buNone/>
              <a:defRPr/>
            </a:pPr>
            <a:r>
              <a:rPr lang="en-US" sz="2400" dirty="0">
                <a:latin typeface="Consolas" charset="0"/>
              </a:rPr>
              <a:t>    }</a:t>
            </a:r>
          </a:p>
          <a:p>
            <a:pPr>
              <a:lnSpc>
                <a:spcPct val="80000"/>
              </a:lnSpc>
              <a:spcBef>
                <a:spcPts val="200"/>
              </a:spcBef>
              <a:buNone/>
              <a:defRPr/>
            </a:pPr>
            <a:r>
              <a:rPr lang="en-US" sz="2400" dirty="0">
                <a:latin typeface="Consolas" charset="0"/>
              </a:rPr>
              <a:t>    return 0;</a:t>
            </a:r>
          </a:p>
          <a:p>
            <a:pPr>
              <a:lnSpc>
                <a:spcPct val="80000"/>
              </a:lnSpc>
              <a:spcBef>
                <a:spcPts val="200"/>
              </a:spcBef>
              <a:buNone/>
              <a:defRPr/>
            </a:pPr>
            <a:r>
              <a:rPr lang="en-US" sz="2400" dirty="0">
                <a:latin typeface="Consolas" charset="0"/>
              </a:rPr>
              <a:t>}</a:t>
            </a:r>
          </a:p>
          <a:p>
            <a:pPr marL="0" indent="0">
              <a:buNone/>
            </a:pPr>
            <a:endParaRPr lang="en-US" dirty="0"/>
          </a:p>
        </p:txBody>
      </p:sp>
    </p:spTree>
    <p:extLst>
      <p:ext uri="{BB962C8B-B14F-4D97-AF65-F5344CB8AC3E}">
        <p14:creationId xmlns:p14="http://schemas.microsoft.com/office/powerpoint/2010/main" val="34773582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C0F30-6C03-364D-80D9-C2AB858CF1B3}"/>
              </a:ext>
            </a:extLst>
          </p:cNvPr>
          <p:cNvSpPr>
            <a:spLocks noGrp="1"/>
          </p:cNvSpPr>
          <p:nvPr>
            <p:ph type="title"/>
          </p:nvPr>
        </p:nvSpPr>
        <p:spPr/>
        <p:txBody>
          <a:bodyPr/>
          <a:lstStyle/>
          <a:p>
            <a:r>
              <a:rPr lang="en-US" dirty="0"/>
              <a:t>Boolean Expressions</a:t>
            </a:r>
          </a:p>
        </p:txBody>
      </p:sp>
      <p:sp>
        <p:nvSpPr>
          <p:cNvPr id="3" name="Content Placeholder 2">
            <a:extLst>
              <a:ext uri="{FF2B5EF4-FFF2-40B4-BE49-F238E27FC236}">
                <a16:creationId xmlns:a16="http://schemas.microsoft.com/office/drawing/2014/main" id="{901D1299-5897-BC4B-81E9-B3FBA150C702}"/>
              </a:ext>
            </a:extLst>
          </p:cNvPr>
          <p:cNvSpPr>
            <a:spLocks noGrp="1"/>
          </p:cNvSpPr>
          <p:nvPr>
            <p:ph idx="1"/>
          </p:nvPr>
        </p:nvSpPr>
        <p:spPr/>
        <p:txBody>
          <a:bodyPr/>
          <a:lstStyle/>
          <a:p>
            <a:pPr marL="0" indent="0">
              <a:buNone/>
            </a:pPr>
            <a:r>
              <a:rPr lang="en-US" dirty="0"/>
              <a:t>C treats a nonzero value as </a:t>
            </a:r>
            <a:r>
              <a:rPr lang="en-US" u="sng" dirty="0"/>
              <a:t>true</a:t>
            </a:r>
            <a:r>
              <a:rPr lang="en-US" dirty="0"/>
              <a:t>, and a zero value as </a:t>
            </a:r>
            <a:r>
              <a:rPr lang="en-US" u="sng" dirty="0"/>
              <a:t>false</a:t>
            </a:r>
            <a:r>
              <a:rPr lang="en-US" dirty="0"/>
              <a:t>:</a:t>
            </a:r>
          </a:p>
          <a:p>
            <a:pPr marL="0" indent="0">
              <a:buNone/>
            </a:pPr>
            <a:endParaRPr lang="en-US" sz="1600" dirty="0"/>
          </a:p>
          <a:p>
            <a:pPr>
              <a:lnSpc>
                <a:spcPct val="80000"/>
              </a:lnSpc>
              <a:buNone/>
              <a:defRPr/>
            </a:pPr>
            <a:r>
              <a:rPr lang="en-US" sz="2400" dirty="0">
                <a:latin typeface="Consolas" charset="0"/>
              </a:rPr>
              <a:t>#include &lt;</a:t>
            </a:r>
            <a:r>
              <a:rPr lang="en-US" sz="2400" dirty="0" err="1">
                <a:latin typeface="Consolas" charset="0"/>
              </a:rPr>
              <a:t>stdio.h</a:t>
            </a:r>
            <a:r>
              <a:rPr lang="en-US" sz="2400" dirty="0">
                <a:latin typeface="Consolas" charset="0"/>
              </a:rPr>
              <a:t>&gt;	</a:t>
            </a:r>
            <a:endParaRPr lang="en-US" sz="2400" dirty="0">
              <a:solidFill>
                <a:srgbClr val="008000"/>
              </a:solidFill>
              <a:latin typeface="Consolas" charset="0"/>
            </a:endParaRPr>
          </a:p>
          <a:p>
            <a:pPr>
              <a:lnSpc>
                <a:spcPct val="80000"/>
              </a:lnSpc>
              <a:buNone/>
              <a:defRPr/>
            </a:pPr>
            <a:endParaRPr lang="en-US" sz="2400" dirty="0">
              <a:latin typeface="Consolas" charset="0"/>
            </a:endParaRPr>
          </a:p>
          <a:p>
            <a:pPr>
              <a:lnSpc>
                <a:spcPct val="80000"/>
              </a:lnSpc>
              <a:buNone/>
              <a:defRPr/>
            </a:pPr>
            <a:r>
              <a:rPr lang="en-US" sz="2400" dirty="0" err="1">
                <a:latin typeface="Consolas" charset="0"/>
              </a:rPr>
              <a:t>int</a:t>
            </a:r>
            <a:r>
              <a:rPr lang="en-US" sz="2400" dirty="0">
                <a:latin typeface="Consolas" charset="0"/>
              </a:rPr>
              <a:t> </a:t>
            </a:r>
            <a:r>
              <a:rPr lang="en-US" sz="2400" b="1" dirty="0">
                <a:latin typeface="Consolas" charset="0"/>
              </a:rPr>
              <a:t>main</a:t>
            </a:r>
            <a:r>
              <a:rPr lang="en-US" sz="2400" dirty="0">
                <a:latin typeface="Consolas" charset="0"/>
              </a:rPr>
              <a:t>(</a:t>
            </a:r>
            <a:r>
              <a:rPr lang="en-US" sz="2400" dirty="0" err="1">
                <a:latin typeface="Consolas" charset="0"/>
              </a:rPr>
              <a:t>int</a:t>
            </a:r>
            <a:r>
              <a:rPr lang="en-US" sz="2400" dirty="0">
                <a:latin typeface="Consolas" charset="0"/>
              </a:rPr>
              <a:t> </a:t>
            </a:r>
            <a:r>
              <a:rPr lang="en-US" sz="2400" dirty="0" err="1">
                <a:latin typeface="Consolas" charset="0"/>
              </a:rPr>
              <a:t>argc</a:t>
            </a:r>
            <a:r>
              <a:rPr lang="en-US" sz="2400" dirty="0">
                <a:latin typeface="Consolas" charset="0"/>
              </a:rPr>
              <a:t>, char *</a:t>
            </a:r>
            <a:r>
              <a:rPr lang="en-US" sz="2400" dirty="0" err="1">
                <a:latin typeface="Consolas" charset="0"/>
              </a:rPr>
              <a:t>argv</a:t>
            </a:r>
            <a:r>
              <a:rPr lang="en-US" sz="2400" dirty="0">
                <a:latin typeface="Consolas" charset="0"/>
              </a:rPr>
              <a:t>[]) {</a:t>
            </a:r>
          </a:p>
          <a:p>
            <a:pPr>
              <a:lnSpc>
                <a:spcPct val="80000"/>
              </a:lnSpc>
              <a:buNone/>
              <a:defRPr/>
            </a:pPr>
            <a:r>
              <a:rPr lang="en-US" sz="2400" dirty="0">
                <a:latin typeface="Consolas" charset="0"/>
              </a:rPr>
              <a:t>    </a:t>
            </a:r>
            <a:r>
              <a:rPr lang="en-US" sz="2400" dirty="0" err="1">
                <a:latin typeface="Consolas" charset="0"/>
              </a:rPr>
              <a:t>int</a:t>
            </a:r>
            <a:r>
              <a:rPr lang="en-US" sz="2400" dirty="0">
                <a:latin typeface="Consolas" charset="0"/>
              </a:rPr>
              <a:t> x = 5;</a:t>
            </a:r>
          </a:p>
          <a:p>
            <a:pPr>
              <a:lnSpc>
                <a:spcPct val="80000"/>
              </a:lnSpc>
              <a:buNone/>
              <a:defRPr/>
            </a:pPr>
            <a:r>
              <a:rPr lang="en-US" sz="2400" dirty="0">
                <a:latin typeface="Consolas" charset="0"/>
              </a:rPr>
              <a:t>    if (x) {   </a:t>
            </a:r>
            <a:r>
              <a:rPr lang="en-US" sz="2400" dirty="0">
                <a:solidFill>
                  <a:srgbClr val="008000"/>
                </a:solidFill>
                <a:latin typeface="Consolas" charset="0"/>
              </a:rPr>
              <a:t>// true</a:t>
            </a:r>
            <a:r>
              <a:rPr lang="en-US" sz="2400" dirty="0">
                <a:latin typeface="Consolas" charset="0"/>
              </a:rPr>
              <a:t>	      </a:t>
            </a:r>
          </a:p>
          <a:p>
            <a:pPr>
              <a:lnSpc>
                <a:spcPct val="80000"/>
              </a:lnSpc>
              <a:buNone/>
              <a:defRPr/>
            </a:pPr>
            <a:r>
              <a:rPr lang="en-US" sz="2400" dirty="0">
                <a:latin typeface="Consolas" charset="0"/>
              </a:rPr>
              <a:t>       </a:t>
            </a:r>
            <a:r>
              <a:rPr lang="en-US" sz="2400" dirty="0" err="1">
                <a:latin typeface="Consolas" charset="0"/>
              </a:rPr>
              <a:t>printf</a:t>
            </a:r>
            <a:r>
              <a:rPr lang="en-US" sz="2400" dirty="0">
                <a:latin typeface="Consolas" charset="0"/>
              </a:rPr>
              <a:t>(</a:t>
            </a:r>
            <a:r>
              <a:rPr lang="en-US" sz="2400" dirty="0">
                <a:solidFill>
                  <a:srgbClr val="FF0000"/>
                </a:solidFill>
                <a:latin typeface="Consolas" charset="0"/>
              </a:rPr>
              <a:t>"Hello, world!\n"</a:t>
            </a:r>
            <a:r>
              <a:rPr lang="en-US" sz="2400" dirty="0">
                <a:latin typeface="Consolas" charset="0"/>
              </a:rPr>
              <a:t>);</a:t>
            </a:r>
          </a:p>
          <a:p>
            <a:pPr>
              <a:lnSpc>
                <a:spcPct val="80000"/>
              </a:lnSpc>
              <a:buNone/>
              <a:defRPr/>
            </a:pPr>
            <a:r>
              <a:rPr lang="en-US" sz="2400" dirty="0">
                <a:latin typeface="Consolas" charset="0"/>
              </a:rPr>
              <a:t>    } else {</a:t>
            </a:r>
          </a:p>
          <a:p>
            <a:pPr>
              <a:lnSpc>
                <a:spcPct val="80000"/>
              </a:lnSpc>
              <a:buNone/>
              <a:defRPr/>
            </a:pPr>
            <a:r>
              <a:rPr lang="en-US" sz="2400" dirty="0">
                <a:latin typeface="Consolas" charset="0"/>
              </a:rPr>
              <a:t>	      </a:t>
            </a:r>
            <a:r>
              <a:rPr lang="en-US" sz="2400" dirty="0" err="1">
                <a:latin typeface="Consolas" charset="0"/>
              </a:rPr>
              <a:t>printf</a:t>
            </a:r>
            <a:r>
              <a:rPr lang="en-US" sz="2400" dirty="0">
                <a:latin typeface="Consolas" charset="0"/>
              </a:rPr>
              <a:t>(</a:t>
            </a:r>
            <a:r>
              <a:rPr lang="en-US" sz="2400" dirty="0">
                <a:solidFill>
                  <a:srgbClr val="FF0000"/>
                </a:solidFill>
                <a:latin typeface="Consolas" charset="0"/>
              </a:rPr>
              <a:t>"Howdy, world!\n"</a:t>
            </a:r>
            <a:r>
              <a:rPr lang="en-US" sz="2400" dirty="0">
                <a:latin typeface="Consolas" charset="0"/>
              </a:rPr>
              <a:t>);</a:t>
            </a:r>
          </a:p>
          <a:p>
            <a:pPr>
              <a:lnSpc>
                <a:spcPct val="80000"/>
              </a:lnSpc>
              <a:buNone/>
              <a:defRPr/>
            </a:pPr>
            <a:r>
              <a:rPr lang="en-US" sz="2400" dirty="0">
                <a:latin typeface="Consolas" charset="0"/>
              </a:rPr>
              <a:t>    }</a:t>
            </a:r>
          </a:p>
          <a:p>
            <a:pPr>
              <a:lnSpc>
                <a:spcPct val="80000"/>
              </a:lnSpc>
              <a:buNone/>
              <a:defRPr/>
            </a:pPr>
            <a:r>
              <a:rPr lang="en-US" sz="2400" dirty="0">
                <a:latin typeface="Consolas" charset="0"/>
              </a:rPr>
              <a:t>    return 0;</a:t>
            </a:r>
          </a:p>
          <a:p>
            <a:pPr>
              <a:lnSpc>
                <a:spcPct val="80000"/>
              </a:lnSpc>
              <a:buNone/>
              <a:defRPr/>
            </a:pPr>
            <a:r>
              <a:rPr lang="en-US" sz="2400" dirty="0">
                <a:latin typeface="Consolas" charset="0"/>
              </a:rPr>
              <a:t>}</a:t>
            </a:r>
          </a:p>
          <a:p>
            <a:pPr marL="0" indent="0">
              <a:buNone/>
            </a:pPr>
            <a:endParaRPr lang="en-US" dirty="0"/>
          </a:p>
          <a:p>
            <a:endParaRPr lang="en-US" dirty="0"/>
          </a:p>
        </p:txBody>
      </p:sp>
    </p:spTree>
    <p:extLst>
      <p:ext uri="{BB962C8B-B14F-4D97-AF65-F5344CB8AC3E}">
        <p14:creationId xmlns:p14="http://schemas.microsoft.com/office/powerpoint/2010/main" val="9464422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F92A-94A3-9F44-A2AA-C60E2902BCE0}"/>
              </a:ext>
            </a:extLst>
          </p:cNvPr>
          <p:cNvSpPr>
            <a:spLocks noGrp="1"/>
          </p:cNvSpPr>
          <p:nvPr>
            <p:ph type="title"/>
          </p:nvPr>
        </p:nvSpPr>
        <p:spPr/>
        <p:txBody>
          <a:bodyPr/>
          <a:lstStyle/>
          <a:p>
            <a:r>
              <a:rPr lang="en-US" dirty="0"/>
              <a:t>Question Break!</a:t>
            </a:r>
          </a:p>
        </p:txBody>
      </p:sp>
      <p:sp>
        <p:nvSpPr>
          <p:cNvPr id="3" name="Text Placeholder 2">
            <a:extLst>
              <a:ext uri="{FF2B5EF4-FFF2-40B4-BE49-F238E27FC236}">
                <a16:creationId xmlns:a16="http://schemas.microsoft.com/office/drawing/2014/main" id="{968FE474-E6F1-2242-B093-F21F0A34E30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223344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CB87C-C336-C048-9C5C-236CE148E5AC}"/>
              </a:ext>
            </a:extLst>
          </p:cNvPr>
          <p:cNvSpPr>
            <a:spLocks noGrp="1"/>
          </p:cNvSpPr>
          <p:nvPr>
            <p:ph type="title"/>
          </p:nvPr>
        </p:nvSpPr>
        <p:spPr/>
        <p:txBody>
          <a:bodyPr/>
          <a:lstStyle/>
          <a:p>
            <a:r>
              <a:rPr lang="en-US" dirty="0"/>
              <a:t>Writing, Debugging and Compiling</a:t>
            </a:r>
          </a:p>
        </p:txBody>
      </p:sp>
      <p:sp>
        <p:nvSpPr>
          <p:cNvPr id="3" name="Content Placeholder 2">
            <a:extLst>
              <a:ext uri="{FF2B5EF4-FFF2-40B4-BE49-F238E27FC236}">
                <a16:creationId xmlns:a16="http://schemas.microsoft.com/office/drawing/2014/main" id="{419AF00D-4CD9-9643-BBD1-B5F66175CE3C}"/>
              </a:ext>
            </a:extLst>
          </p:cNvPr>
          <p:cNvSpPr>
            <a:spLocks noGrp="1"/>
          </p:cNvSpPr>
          <p:nvPr>
            <p:ph idx="1"/>
          </p:nvPr>
        </p:nvSpPr>
        <p:spPr>
          <a:xfrm>
            <a:off x="152400" y="1295400"/>
            <a:ext cx="8153400" cy="5181600"/>
          </a:xfrm>
        </p:spPr>
        <p:txBody>
          <a:bodyPr/>
          <a:lstStyle/>
          <a:p>
            <a:pPr marL="0" indent="0">
              <a:buNone/>
            </a:pPr>
            <a:r>
              <a:rPr lang="en-US" dirty="0"/>
              <a:t>We will use:</a:t>
            </a:r>
          </a:p>
          <a:p>
            <a:r>
              <a:rPr lang="en-US" dirty="0"/>
              <a:t>the </a:t>
            </a:r>
            <a:r>
              <a:rPr lang="en-US" b="1" dirty="0"/>
              <a:t>emacs</a:t>
            </a:r>
            <a:r>
              <a:rPr lang="en-US" dirty="0"/>
              <a:t> text editor to write our C programs</a:t>
            </a:r>
          </a:p>
          <a:p>
            <a:r>
              <a:rPr lang="en-US" dirty="0"/>
              <a:t>the</a:t>
            </a:r>
            <a:r>
              <a:rPr lang="en-US" b="1" dirty="0"/>
              <a:t> make </a:t>
            </a:r>
            <a:r>
              <a:rPr lang="en-US" dirty="0"/>
              <a:t>tool to compile our C programs</a:t>
            </a:r>
          </a:p>
          <a:p>
            <a:r>
              <a:rPr lang="en-US" dirty="0"/>
              <a:t>the </a:t>
            </a:r>
            <a:r>
              <a:rPr lang="en-US" b="1" dirty="0" err="1"/>
              <a:t>gdb</a:t>
            </a:r>
            <a:r>
              <a:rPr lang="en-US" dirty="0"/>
              <a:t> debugger to debug our programs</a:t>
            </a:r>
          </a:p>
          <a:p>
            <a:r>
              <a:rPr lang="en-US" dirty="0"/>
              <a:t>the </a:t>
            </a:r>
            <a:r>
              <a:rPr lang="en-US" b="1" dirty="0" err="1"/>
              <a:t>valgrind</a:t>
            </a:r>
            <a:r>
              <a:rPr lang="en-US" dirty="0"/>
              <a:t> tools to debug memory errors and measure program efficiency</a:t>
            </a:r>
          </a:p>
        </p:txBody>
      </p:sp>
      <p:sp>
        <p:nvSpPr>
          <p:cNvPr id="4" name="Right Brace 3">
            <a:extLst>
              <a:ext uri="{FF2B5EF4-FFF2-40B4-BE49-F238E27FC236}">
                <a16:creationId xmlns:a16="http://schemas.microsoft.com/office/drawing/2014/main" id="{68B00469-7690-B141-AF31-96A23C561CF5}"/>
              </a:ext>
            </a:extLst>
          </p:cNvPr>
          <p:cNvSpPr/>
          <p:nvPr/>
        </p:nvSpPr>
        <p:spPr>
          <a:xfrm>
            <a:off x="8839200" y="1905000"/>
            <a:ext cx="381000" cy="838200"/>
          </a:xfrm>
          <a:prstGeom prst="rightBrace">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2C871B1C-5A78-5540-BBBE-27918872C424}"/>
              </a:ext>
            </a:extLst>
          </p:cNvPr>
          <p:cNvSpPr txBox="1"/>
          <p:nvPr/>
        </p:nvSpPr>
        <p:spPr>
          <a:xfrm>
            <a:off x="9448800" y="2093267"/>
            <a:ext cx="764953" cy="461665"/>
          </a:xfrm>
          <a:prstGeom prst="rect">
            <a:avLst/>
          </a:prstGeom>
          <a:noFill/>
        </p:spPr>
        <p:txBody>
          <a:bodyPr wrap="none" rtlCol="0">
            <a:spAutoFit/>
          </a:bodyPr>
          <a:lstStyle/>
          <a:p>
            <a:pPr algn="l"/>
            <a:r>
              <a:rPr lang="en-US" sz="2400" dirty="0">
                <a:latin typeface="+mn-lt"/>
              </a:rPr>
              <a:t>Now</a:t>
            </a:r>
          </a:p>
        </p:txBody>
      </p:sp>
      <p:sp>
        <p:nvSpPr>
          <p:cNvPr id="6" name="Right Brace 5">
            <a:extLst>
              <a:ext uri="{FF2B5EF4-FFF2-40B4-BE49-F238E27FC236}">
                <a16:creationId xmlns:a16="http://schemas.microsoft.com/office/drawing/2014/main" id="{C12FB5FB-870C-0C4C-860B-8C011BEE8878}"/>
              </a:ext>
            </a:extLst>
          </p:cNvPr>
          <p:cNvSpPr/>
          <p:nvPr/>
        </p:nvSpPr>
        <p:spPr>
          <a:xfrm>
            <a:off x="8851900" y="3009900"/>
            <a:ext cx="381000" cy="125730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0C347F2B-B737-CE47-AF19-ED26ED53C873}"/>
              </a:ext>
            </a:extLst>
          </p:cNvPr>
          <p:cNvSpPr txBox="1"/>
          <p:nvPr/>
        </p:nvSpPr>
        <p:spPr>
          <a:xfrm>
            <a:off x="9477153" y="3396902"/>
            <a:ext cx="1571847" cy="461665"/>
          </a:xfrm>
          <a:prstGeom prst="rect">
            <a:avLst/>
          </a:prstGeom>
          <a:noFill/>
        </p:spPr>
        <p:txBody>
          <a:bodyPr wrap="square" rtlCol="0">
            <a:spAutoFit/>
          </a:bodyPr>
          <a:lstStyle/>
          <a:p>
            <a:pPr algn="l"/>
            <a:r>
              <a:rPr lang="en-US" sz="2400" dirty="0">
                <a:latin typeface="+mn-lt"/>
              </a:rPr>
              <a:t>Next week</a:t>
            </a:r>
          </a:p>
        </p:txBody>
      </p:sp>
    </p:spTree>
    <p:extLst>
      <p:ext uri="{BB962C8B-B14F-4D97-AF65-F5344CB8AC3E}">
        <p14:creationId xmlns:p14="http://schemas.microsoft.com/office/powerpoint/2010/main" val="2693071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10645-217B-B545-B4DB-B0E8D2B0A95E}"/>
              </a:ext>
            </a:extLst>
          </p:cNvPr>
          <p:cNvSpPr>
            <a:spLocks noGrp="1"/>
          </p:cNvSpPr>
          <p:nvPr>
            <p:ph type="title"/>
          </p:nvPr>
        </p:nvSpPr>
        <p:spPr/>
        <p:txBody>
          <a:bodyPr/>
          <a:lstStyle/>
          <a:p>
            <a:r>
              <a:rPr lang="en-US" dirty="0"/>
              <a:t>Working On C Programs</a:t>
            </a:r>
          </a:p>
        </p:txBody>
      </p:sp>
      <p:sp>
        <p:nvSpPr>
          <p:cNvPr id="3" name="Content Placeholder 2">
            <a:extLst>
              <a:ext uri="{FF2B5EF4-FFF2-40B4-BE49-F238E27FC236}">
                <a16:creationId xmlns:a16="http://schemas.microsoft.com/office/drawing/2014/main" id="{33F8C2B0-7297-4F42-8297-DD96D10EFDEE}"/>
              </a:ext>
            </a:extLst>
          </p:cNvPr>
          <p:cNvSpPr>
            <a:spLocks noGrp="1"/>
          </p:cNvSpPr>
          <p:nvPr>
            <p:ph idx="1"/>
          </p:nvPr>
        </p:nvSpPr>
        <p:spPr/>
        <p:txBody>
          <a:bodyPr/>
          <a:lstStyle/>
          <a:p>
            <a:r>
              <a:rPr lang="en-US" b="1" dirty="0" err="1"/>
              <a:t>ssh</a:t>
            </a:r>
            <a:r>
              <a:rPr lang="en-US" dirty="0"/>
              <a:t> – remotely log in to Myth computers</a:t>
            </a:r>
          </a:p>
          <a:p>
            <a:r>
              <a:rPr lang="en-US" b="1" dirty="0"/>
              <a:t>Emacs</a:t>
            </a:r>
            <a:r>
              <a:rPr lang="en-US" dirty="0"/>
              <a:t> – text editor to write and edit C programs</a:t>
            </a:r>
          </a:p>
          <a:p>
            <a:pPr lvl="1"/>
            <a:r>
              <a:rPr lang="en-US" dirty="0"/>
              <a:t>Use the mouse to position cursor, scroll, and highlight text</a:t>
            </a:r>
          </a:p>
          <a:p>
            <a:pPr lvl="1"/>
            <a:r>
              <a:rPr lang="en-US" dirty="0" err="1"/>
              <a:t>Ctl</a:t>
            </a:r>
            <a:r>
              <a:rPr lang="en-US" dirty="0"/>
              <a:t>-x </a:t>
            </a:r>
            <a:r>
              <a:rPr lang="en-US" dirty="0" err="1"/>
              <a:t>Ctl</a:t>
            </a:r>
            <a:r>
              <a:rPr lang="en-US" dirty="0"/>
              <a:t>-s to save, </a:t>
            </a:r>
            <a:r>
              <a:rPr lang="en-US" dirty="0" err="1"/>
              <a:t>Ctl</a:t>
            </a:r>
            <a:r>
              <a:rPr lang="en-US" dirty="0"/>
              <a:t>-x </a:t>
            </a:r>
            <a:r>
              <a:rPr lang="en-US" dirty="0" err="1"/>
              <a:t>Ctl</a:t>
            </a:r>
            <a:r>
              <a:rPr lang="en-US" dirty="0"/>
              <a:t>-c to quit</a:t>
            </a:r>
          </a:p>
          <a:p>
            <a:r>
              <a:rPr lang="en-US" b="1" dirty="0"/>
              <a:t>make</a:t>
            </a:r>
            <a:r>
              <a:rPr lang="en-US" dirty="0"/>
              <a:t> – compile program using provided </a:t>
            </a:r>
            <a:r>
              <a:rPr lang="en-US" dirty="0" err="1"/>
              <a:t>Makefile</a:t>
            </a:r>
            <a:endParaRPr lang="en-US" dirty="0"/>
          </a:p>
          <a:p>
            <a:r>
              <a:rPr lang="en-US" b="1" dirty="0"/>
              <a:t>./</a:t>
            </a:r>
            <a:r>
              <a:rPr lang="en-US" b="1" dirty="0" err="1"/>
              <a:t>myprogram</a:t>
            </a:r>
            <a:r>
              <a:rPr lang="en-US" dirty="0"/>
              <a:t> – run executable program (optionally with arguments)</a:t>
            </a:r>
          </a:p>
          <a:p>
            <a:r>
              <a:rPr lang="en-US" b="1" dirty="0"/>
              <a:t>make clean</a:t>
            </a:r>
            <a:r>
              <a:rPr lang="en-US" dirty="0"/>
              <a:t> – remove executables and other compiler files</a:t>
            </a:r>
          </a:p>
          <a:p>
            <a:r>
              <a:rPr lang="en-US" dirty="0"/>
              <a:t>Lecture code is accessible at </a:t>
            </a:r>
            <a:r>
              <a:rPr lang="en-US" b="1" dirty="0"/>
              <a:t>/</a:t>
            </a:r>
            <a:r>
              <a:rPr lang="en-US" b="1" dirty="0" err="1"/>
              <a:t>afs</a:t>
            </a:r>
            <a:r>
              <a:rPr lang="en-US" b="1" dirty="0"/>
              <a:t>/</a:t>
            </a:r>
            <a:r>
              <a:rPr lang="en-US" b="1" dirty="0" err="1"/>
              <a:t>ir</a:t>
            </a:r>
            <a:r>
              <a:rPr lang="en-US" b="1" dirty="0"/>
              <a:t>/class/cs107/lecture-code/</a:t>
            </a:r>
            <a:r>
              <a:rPr lang="en-US" b="1" dirty="0" err="1"/>
              <a:t>lect</a:t>
            </a:r>
            <a:r>
              <a:rPr lang="en-US" b="1" dirty="0"/>
              <a:t>[N]</a:t>
            </a:r>
          </a:p>
          <a:p>
            <a:pPr lvl="1"/>
            <a:r>
              <a:rPr lang="en-US" dirty="0"/>
              <a:t>Make your own copy: </a:t>
            </a:r>
            <a:r>
              <a:rPr lang="en-US" b="1" dirty="0"/>
              <a:t>cp -r /</a:t>
            </a:r>
            <a:r>
              <a:rPr lang="en-US" b="1" dirty="0" err="1"/>
              <a:t>afs</a:t>
            </a:r>
            <a:r>
              <a:rPr lang="en-US" b="1" dirty="0"/>
              <a:t>/</a:t>
            </a:r>
            <a:r>
              <a:rPr lang="en-US" b="1" dirty="0" err="1"/>
              <a:t>ir</a:t>
            </a:r>
            <a:r>
              <a:rPr lang="en-US" b="1" dirty="0"/>
              <a:t>/class/cs107/lecture-code/</a:t>
            </a:r>
            <a:r>
              <a:rPr lang="en-US" b="1" dirty="0" err="1"/>
              <a:t>lect</a:t>
            </a:r>
            <a:r>
              <a:rPr lang="en-US" b="1" dirty="0"/>
              <a:t>[N] </a:t>
            </a:r>
            <a:r>
              <a:rPr lang="en-US" b="1" dirty="0" err="1"/>
              <a:t>lect</a:t>
            </a:r>
            <a:r>
              <a:rPr lang="en-US" b="1" dirty="0"/>
              <a:t>[N] </a:t>
            </a:r>
          </a:p>
          <a:p>
            <a:pPr lvl="1"/>
            <a:r>
              <a:rPr lang="en-US" dirty="0"/>
              <a:t>See the website for even more commands, and a complete reference.</a:t>
            </a:r>
          </a:p>
        </p:txBody>
      </p:sp>
    </p:spTree>
    <p:extLst>
      <p:ext uri="{BB962C8B-B14F-4D97-AF65-F5344CB8AC3E}">
        <p14:creationId xmlns:p14="http://schemas.microsoft.com/office/powerpoint/2010/main" val="13363152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2E77A5-EDA8-6841-8D8B-141154FF19B1}"/>
              </a:ext>
            </a:extLst>
          </p:cNvPr>
          <p:cNvSpPr>
            <a:spLocks noGrp="1"/>
          </p:cNvSpPr>
          <p:nvPr>
            <p:ph type="title"/>
          </p:nvPr>
        </p:nvSpPr>
        <p:spPr/>
        <p:txBody>
          <a:bodyPr/>
          <a:lstStyle/>
          <a:p>
            <a:r>
              <a:rPr lang="en-US" dirty="0"/>
              <a:t>Demo: Compiling And Running A C Program</a:t>
            </a:r>
          </a:p>
        </p:txBody>
      </p:sp>
      <p:pic>
        <p:nvPicPr>
          <p:cNvPr id="5" name="Image">
            <a:extLst>
              <a:ext uri="{FF2B5EF4-FFF2-40B4-BE49-F238E27FC236}">
                <a16:creationId xmlns:a16="http://schemas.microsoft.com/office/drawing/2014/main" id="{0E1CF01B-A34A-F24F-AF80-20A7E9E34B6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539328" y="4589467"/>
            <a:ext cx="1127632" cy="1127632"/>
          </a:xfrm>
          <a:prstGeom prst="rect">
            <a:avLst/>
          </a:prstGeom>
          <a:ln w="12700">
            <a:miter lim="400000"/>
          </a:ln>
        </p:spPr>
      </p:pic>
      <p:sp>
        <p:nvSpPr>
          <p:cNvPr id="6" name="TextBox 5">
            <a:extLst>
              <a:ext uri="{FF2B5EF4-FFF2-40B4-BE49-F238E27FC236}">
                <a16:creationId xmlns:a16="http://schemas.microsoft.com/office/drawing/2014/main" id="{3D420863-EE75-374B-87DD-2DF3771E9D45}"/>
              </a:ext>
            </a:extLst>
          </p:cNvPr>
          <p:cNvSpPr txBox="1"/>
          <p:nvPr/>
        </p:nvSpPr>
        <p:spPr>
          <a:xfrm>
            <a:off x="1821879" y="5750436"/>
            <a:ext cx="8562537"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Get up and running with our guide:</a:t>
            </a:r>
          </a:p>
          <a:p>
            <a:pPr algn="ctr"/>
            <a:r>
              <a:rPr lang="en-US" sz="2800" dirty="0">
                <a:latin typeface="Calibri" panose="020F0502020204030204" pitchFamily="34" charset="0"/>
                <a:cs typeface="Calibri" panose="020F0502020204030204" pitchFamily="34" charset="0"/>
                <a:hlinkClick r:id="rId4"/>
              </a:rPr>
              <a:t>http://cs107.stanford.edu/resources/getting-started.html</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16900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10645-217B-B545-B4DB-B0E8D2B0A95E}"/>
              </a:ext>
            </a:extLst>
          </p:cNvPr>
          <p:cNvSpPr>
            <a:spLocks noGrp="1"/>
          </p:cNvSpPr>
          <p:nvPr>
            <p:ph type="title"/>
          </p:nvPr>
        </p:nvSpPr>
        <p:spPr/>
        <p:txBody>
          <a:bodyPr/>
          <a:lstStyle/>
          <a:p>
            <a:r>
              <a:rPr lang="en-US" dirty="0"/>
              <a:t>Working On C Programs Recap</a:t>
            </a:r>
          </a:p>
        </p:txBody>
      </p:sp>
      <p:sp>
        <p:nvSpPr>
          <p:cNvPr id="3" name="Content Placeholder 2">
            <a:extLst>
              <a:ext uri="{FF2B5EF4-FFF2-40B4-BE49-F238E27FC236}">
                <a16:creationId xmlns:a16="http://schemas.microsoft.com/office/drawing/2014/main" id="{33F8C2B0-7297-4F42-8297-DD96D10EFDEE}"/>
              </a:ext>
            </a:extLst>
          </p:cNvPr>
          <p:cNvSpPr>
            <a:spLocks noGrp="1"/>
          </p:cNvSpPr>
          <p:nvPr>
            <p:ph idx="1"/>
          </p:nvPr>
        </p:nvSpPr>
        <p:spPr/>
        <p:txBody>
          <a:bodyPr/>
          <a:lstStyle/>
          <a:p>
            <a:r>
              <a:rPr lang="en-US" b="1" dirty="0" err="1"/>
              <a:t>ssh</a:t>
            </a:r>
            <a:r>
              <a:rPr lang="en-US" dirty="0"/>
              <a:t> – remotely log in to Myth computers</a:t>
            </a:r>
          </a:p>
          <a:p>
            <a:r>
              <a:rPr lang="en-US" b="1" dirty="0"/>
              <a:t>Emacs</a:t>
            </a:r>
            <a:r>
              <a:rPr lang="en-US" dirty="0"/>
              <a:t> – text editor to write and edit C programs</a:t>
            </a:r>
          </a:p>
          <a:p>
            <a:pPr lvl="1"/>
            <a:r>
              <a:rPr lang="en-US" dirty="0"/>
              <a:t>Use the mouse to position cursor, scroll, and highlight text</a:t>
            </a:r>
          </a:p>
          <a:p>
            <a:pPr lvl="1"/>
            <a:r>
              <a:rPr lang="en-US" dirty="0" err="1"/>
              <a:t>Ctl</a:t>
            </a:r>
            <a:r>
              <a:rPr lang="en-US" dirty="0"/>
              <a:t>-x </a:t>
            </a:r>
            <a:r>
              <a:rPr lang="en-US" dirty="0" err="1"/>
              <a:t>Ctl</a:t>
            </a:r>
            <a:r>
              <a:rPr lang="en-US" dirty="0"/>
              <a:t>-s to save, </a:t>
            </a:r>
            <a:r>
              <a:rPr lang="en-US" dirty="0" err="1"/>
              <a:t>Ctl</a:t>
            </a:r>
            <a:r>
              <a:rPr lang="en-US" dirty="0"/>
              <a:t>-x </a:t>
            </a:r>
            <a:r>
              <a:rPr lang="en-US" dirty="0" err="1"/>
              <a:t>Ctl</a:t>
            </a:r>
            <a:r>
              <a:rPr lang="en-US" dirty="0"/>
              <a:t>-c to quit</a:t>
            </a:r>
          </a:p>
          <a:p>
            <a:r>
              <a:rPr lang="en-US" b="1" dirty="0"/>
              <a:t>make</a:t>
            </a:r>
            <a:r>
              <a:rPr lang="en-US" dirty="0"/>
              <a:t> – compile program using provided </a:t>
            </a:r>
            <a:r>
              <a:rPr lang="en-US" dirty="0" err="1"/>
              <a:t>Makefile</a:t>
            </a:r>
            <a:endParaRPr lang="en-US" dirty="0"/>
          </a:p>
          <a:p>
            <a:r>
              <a:rPr lang="en-US" b="1" dirty="0"/>
              <a:t>./</a:t>
            </a:r>
            <a:r>
              <a:rPr lang="en-US" b="1" dirty="0" err="1"/>
              <a:t>myprogram</a:t>
            </a:r>
            <a:r>
              <a:rPr lang="en-US" dirty="0"/>
              <a:t> – run executable program (optionally with arguments)</a:t>
            </a:r>
          </a:p>
          <a:p>
            <a:r>
              <a:rPr lang="en-US" b="1" dirty="0"/>
              <a:t>make clean</a:t>
            </a:r>
            <a:r>
              <a:rPr lang="en-US" dirty="0"/>
              <a:t> – remove executables and other compiler files</a:t>
            </a:r>
          </a:p>
          <a:p>
            <a:r>
              <a:rPr lang="en-US" dirty="0"/>
              <a:t>Lecture code is accessible at </a:t>
            </a:r>
            <a:r>
              <a:rPr lang="en-US" b="1" dirty="0"/>
              <a:t>/</a:t>
            </a:r>
            <a:r>
              <a:rPr lang="en-US" b="1" dirty="0" err="1"/>
              <a:t>afs</a:t>
            </a:r>
            <a:r>
              <a:rPr lang="en-US" b="1" dirty="0"/>
              <a:t>/</a:t>
            </a:r>
            <a:r>
              <a:rPr lang="en-US" b="1" dirty="0" err="1"/>
              <a:t>ir</a:t>
            </a:r>
            <a:r>
              <a:rPr lang="en-US" b="1" dirty="0"/>
              <a:t>/class/cs107/lecture-code/</a:t>
            </a:r>
            <a:r>
              <a:rPr lang="en-US" b="1" dirty="0" err="1"/>
              <a:t>lect</a:t>
            </a:r>
            <a:r>
              <a:rPr lang="en-US" b="1" dirty="0"/>
              <a:t>[N]</a:t>
            </a:r>
          </a:p>
          <a:p>
            <a:pPr lvl="1"/>
            <a:r>
              <a:rPr lang="en-US" dirty="0"/>
              <a:t>Make your own copy: </a:t>
            </a:r>
            <a:r>
              <a:rPr lang="en-US" b="1" dirty="0"/>
              <a:t>cp -r /</a:t>
            </a:r>
            <a:r>
              <a:rPr lang="en-US" b="1" dirty="0" err="1"/>
              <a:t>afs</a:t>
            </a:r>
            <a:r>
              <a:rPr lang="en-US" b="1" dirty="0"/>
              <a:t>/</a:t>
            </a:r>
            <a:r>
              <a:rPr lang="en-US" b="1" dirty="0" err="1"/>
              <a:t>ir</a:t>
            </a:r>
            <a:r>
              <a:rPr lang="en-US" b="1" dirty="0"/>
              <a:t>/class/cs107/lecture-code/</a:t>
            </a:r>
            <a:r>
              <a:rPr lang="en-US" b="1" dirty="0" err="1"/>
              <a:t>lect</a:t>
            </a:r>
            <a:r>
              <a:rPr lang="en-US" b="1" dirty="0"/>
              <a:t>[N] </a:t>
            </a:r>
            <a:r>
              <a:rPr lang="en-US" b="1" dirty="0" err="1"/>
              <a:t>lect</a:t>
            </a:r>
            <a:r>
              <a:rPr lang="en-US" b="1" dirty="0"/>
              <a:t>[N] </a:t>
            </a:r>
          </a:p>
          <a:p>
            <a:pPr lvl="1"/>
            <a:r>
              <a:rPr lang="en-US" dirty="0"/>
              <a:t>See the website for even more commands, and a complete reference.</a:t>
            </a:r>
          </a:p>
        </p:txBody>
      </p:sp>
    </p:spTree>
    <p:extLst>
      <p:ext uri="{BB962C8B-B14F-4D97-AF65-F5344CB8AC3E}">
        <p14:creationId xmlns:p14="http://schemas.microsoft.com/office/powerpoint/2010/main" val="5730255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F92A-94A3-9F44-A2AA-C60E2902BCE0}"/>
              </a:ext>
            </a:extLst>
          </p:cNvPr>
          <p:cNvSpPr>
            <a:spLocks noGrp="1"/>
          </p:cNvSpPr>
          <p:nvPr>
            <p:ph type="title"/>
          </p:nvPr>
        </p:nvSpPr>
        <p:spPr/>
        <p:txBody>
          <a:bodyPr/>
          <a:lstStyle/>
          <a:p>
            <a:r>
              <a:rPr lang="en-US" dirty="0"/>
              <a:t>Question Break!</a:t>
            </a:r>
          </a:p>
        </p:txBody>
      </p:sp>
      <p:sp>
        <p:nvSpPr>
          <p:cNvPr id="4" name="TextBox 3">
            <a:extLst>
              <a:ext uri="{FF2B5EF4-FFF2-40B4-BE49-F238E27FC236}">
                <a16:creationId xmlns:a16="http://schemas.microsoft.com/office/drawing/2014/main" id="{491DD03A-0971-CC4C-9A53-07172A7DEF6F}"/>
              </a:ext>
            </a:extLst>
          </p:cNvPr>
          <p:cNvSpPr txBox="1"/>
          <p:nvPr/>
        </p:nvSpPr>
        <p:spPr>
          <a:xfrm>
            <a:off x="1821879" y="5750436"/>
            <a:ext cx="8562537"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Get up and running with our guide:</a:t>
            </a:r>
          </a:p>
          <a:p>
            <a:pPr algn="ctr"/>
            <a:r>
              <a:rPr lang="en-US" sz="2800" dirty="0">
                <a:latin typeface="Calibri" panose="020F0502020204030204" pitchFamily="34" charset="0"/>
                <a:cs typeface="Calibri" panose="020F0502020204030204" pitchFamily="34" charset="0"/>
                <a:hlinkClick r:id="rId2"/>
              </a:rPr>
              <a:t>http://cs107.stanford.edu/resources/getting-started.html</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99849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FD60F-8103-5D46-B399-6E500F31D807}"/>
              </a:ext>
            </a:extLst>
          </p:cNvPr>
          <p:cNvSpPr>
            <a:spLocks noGrp="1"/>
          </p:cNvSpPr>
          <p:nvPr>
            <p:ph type="title"/>
          </p:nvPr>
        </p:nvSpPr>
        <p:spPr/>
        <p:txBody>
          <a:bodyPr/>
          <a:lstStyle/>
          <a:p>
            <a:r>
              <a:rPr lang="en-US" dirty="0"/>
              <a:t>Assign0</a:t>
            </a:r>
          </a:p>
        </p:txBody>
      </p:sp>
      <p:sp>
        <p:nvSpPr>
          <p:cNvPr id="3" name="Content Placeholder 2">
            <a:extLst>
              <a:ext uri="{FF2B5EF4-FFF2-40B4-BE49-F238E27FC236}">
                <a16:creationId xmlns:a16="http://schemas.microsoft.com/office/drawing/2014/main" id="{CC96AAF1-298C-E044-B9F2-DD6C3577123E}"/>
              </a:ext>
            </a:extLst>
          </p:cNvPr>
          <p:cNvSpPr>
            <a:spLocks noGrp="1"/>
          </p:cNvSpPr>
          <p:nvPr>
            <p:ph idx="1"/>
          </p:nvPr>
        </p:nvSpPr>
        <p:spPr/>
        <p:txBody>
          <a:bodyPr/>
          <a:lstStyle/>
          <a:p>
            <a:pPr marL="0" indent="0">
              <a:buNone/>
            </a:pPr>
            <a:r>
              <a:rPr lang="en-US" b="1" dirty="0"/>
              <a:t>Assignment 0 </a:t>
            </a:r>
            <a:r>
              <a:rPr lang="en-US" dirty="0"/>
              <a:t>(Intro to Unix and C) will be released later today on the course website and is due in one week on </a:t>
            </a:r>
            <a:r>
              <a:rPr lang="en-US" b="1" dirty="0">
                <a:solidFill>
                  <a:schemeClr val="accent1"/>
                </a:solidFill>
              </a:rPr>
              <a:t>Mon. 4/5 at 11:59PM PDT</a:t>
            </a:r>
            <a:r>
              <a:rPr lang="en-US" dirty="0"/>
              <a:t>.</a:t>
            </a:r>
            <a:endParaRPr lang="en-US" b="1" dirty="0"/>
          </a:p>
          <a:p>
            <a:endParaRPr lang="en-US" dirty="0"/>
          </a:p>
          <a:p>
            <a:pPr marL="0" indent="0">
              <a:buNone/>
            </a:pPr>
            <a:r>
              <a:rPr lang="en-US" dirty="0"/>
              <a:t>There are </a:t>
            </a:r>
            <a:r>
              <a:rPr lang="en-US" b="1" dirty="0"/>
              <a:t>5</a:t>
            </a:r>
            <a:r>
              <a:rPr lang="en-US" dirty="0"/>
              <a:t> parts to the assignment, which is meant to get you comfortable using the command line, and editing/compiling/running C programs:</a:t>
            </a:r>
          </a:p>
          <a:p>
            <a:r>
              <a:rPr lang="en-US" dirty="0"/>
              <a:t>Visit the website resources to become familiar with different Unix commands</a:t>
            </a:r>
          </a:p>
          <a:p>
            <a:r>
              <a:rPr lang="en-US" b="1" dirty="0"/>
              <a:t>Clone</a:t>
            </a:r>
            <a:r>
              <a:rPr lang="en-US" dirty="0"/>
              <a:t> the assign0 starter project</a:t>
            </a:r>
          </a:p>
          <a:p>
            <a:r>
              <a:rPr lang="en-US" b="1" dirty="0"/>
              <a:t>Answer</a:t>
            </a:r>
            <a:r>
              <a:rPr lang="en-US" dirty="0"/>
              <a:t> several questions in </a:t>
            </a:r>
            <a:r>
              <a:rPr lang="en-US" dirty="0" err="1">
                <a:latin typeface="Consolas" panose="020B0609020204030204" pitchFamily="49" charset="0"/>
                <a:cs typeface="Consolas" panose="020B0609020204030204" pitchFamily="49" charset="0"/>
              </a:rPr>
              <a:t>readme.txt</a:t>
            </a:r>
            <a:endParaRPr lang="en-US" dirty="0">
              <a:latin typeface="Consolas" panose="020B0609020204030204" pitchFamily="49" charset="0"/>
              <a:cs typeface="Consolas" panose="020B0609020204030204" pitchFamily="49" charset="0"/>
            </a:endParaRPr>
          </a:p>
          <a:p>
            <a:r>
              <a:rPr lang="en-US" b="1" dirty="0"/>
              <a:t>Compile </a:t>
            </a:r>
            <a:r>
              <a:rPr lang="en-US" dirty="0"/>
              <a:t>a provided C program and </a:t>
            </a:r>
            <a:r>
              <a:rPr lang="en-US" b="1" dirty="0"/>
              <a:t>modify</a:t>
            </a:r>
            <a:r>
              <a:rPr lang="en-US" dirty="0"/>
              <a:t> it</a:t>
            </a:r>
          </a:p>
          <a:p>
            <a:r>
              <a:rPr lang="en-US" b="1" dirty="0"/>
              <a:t>Submit</a:t>
            </a:r>
            <a:r>
              <a:rPr lang="en-US" dirty="0"/>
              <a:t> the assignment</a:t>
            </a:r>
            <a:endParaRPr lang="en-US" b="1" dirty="0"/>
          </a:p>
        </p:txBody>
      </p:sp>
    </p:spTree>
    <p:extLst>
      <p:ext uri="{BB962C8B-B14F-4D97-AF65-F5344CB8AC3E}">
        <p14:creationId xmlns:p14="http://schemas.microsoft.com/office/powerpoint/2010/main" val="3745871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F1B2-A40D-C248-BB10-089BADFBA36E}"/>
              </a:ext>
            </a:extLst>
          </p:cNvPr>
          <p:cNvSpPr>
            <a:spLocks noGrp="1"/>
          </p:cNvSpPr>
          <p:nvPr>
            <p:ph type="title"/>
          </p:nvPr>
        </p:nvSpPr>
        <p:spPr/>
        <p:txBody>
          <a:bodyPr/>
          <a:lstStyle/>
          <a:p>
            <a:r>
              <a:rPr lang="en-US" dirty="0"/>
              <a:t>Lectures 2 and 3</a:t>
            </a:r>
          </a:p>
        </p:txBody>
      </p:sp>
      <p:sp>
        <p:nvSpPr>
          <p:cNvPr id="3" name="Content Placeholder 2">
            <a:extLst>
              <a:ext uri="{FF2B5EF4-FFF2-40B4-BE49-F238E27FC236}">
                <a16:creationId xmlns:a16="http://schemas.microsoft.com/office/drawing/2014/main" id="{3209B8D8-35E4-5041-A0A3-3451C0DF07C4}"/>
              </a:ext>
            </a:extLst>
          </p:cNvPr>
          <p:cNvSpPr>
            <a:spLocks noGrp="1"/>
          </p:cNvSpPr>
          <p:nvPr>
            <p:ph idx="1"/>
          </p:nvPr>
        </p:nvSpPr>
        <p:spPr/>
        <p:txBody>
          <a:bodyPr/>
          <a:lstStyle/>
          <a:p>
            <a:pPr marL="0" indent="0">
              <a:buNone/>
            </a:pPr>
            <a:r>
              <a:rPr lang="en-US" dirty="0"/>
              <a:t>Videos/quizzes on Canvas, slides on course website.</a:t>
            </a:r>
          </a:p>
          <a:p>
            <a:endParaRPr lang="en-US" dirty="0"/>
          </a:p>
          <a:p>
            <a:r>
              <a:rPr lang="en-US" dirty="0"/>
              <a:t>Complete Lecture 2 quizzes by </a:t>
            </a:r>
            <a:r>
              <a:rPr lang="en-US" b="1" dirty="0"/>
              <a:t>Friday 4/2 1:00pm PDT</a:t>
            </a:r>
          </a:p>
          <a:p>
            <a:r>
              <a:rPr lang="en-US" dirty="0"/>
              <a:t>Lecture 2 review in-class on Friday 4/2</a:t>
            </a:r>
          </a:p>
          <a:p>
            <a:endParaRPr lang="en-US" b="1" dirty="0"/>
          </a:p>
          <a:p>
            <a:r>
              <a:rPr lang="en-US" dirty="0"/>
              <a:t>Complete Lecture 3 quiz by </a:t>
            </a:r>
            <a:r>
              <a:rPr lang="en-US" b="1" dirty="0"/>
              <a:t>Monday 4/5 1:00pm</a:t>
            </a:r>
            <a:r>
              <a:rPr lang="en-US" dirty="0"/>
              <a:t> </a:t>
            </a:r>
            <a:r>
              <a:rPr lang="en-US" b="1" dirty="0"/>
              <a:t>PDT</a:t>
            </a:r>
          </a:p>
          <a:p>
            <a:r>
              <a:rPr lang="en-US" dirty="0"/>
              <a:t>Lecture 3 review in-class on Monday 4/5</a:t>
            </a:r>
          </a:p>
        </p:txBody>
      </p:sp>
    </p:spTree>
    <p:extLst>
      <p:ext uri="{BB962C8B-B14F-4D97-AF65-F5344CB8AC3E}">
        <p14:creationId xmlns:p14="http://schemas.microsoft.com/office/powerpoint/2010/main" val="29287397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9B2C88-C776-9442-BD79-37E8C4F7863B}"/>
              </a:ext>
            </a:extLst>
          </p:cNvPr>
          <p:cNvSpPr>
            <a:spLocks noGrp="1"/>
          </p:cNvSpPr>
          <p:nvPr>
            <p:ph type="title"/>
          </p:nvPr>
        </p:nvSpPr>
        <p:spPr/>
        <p:txBody>
          <a:bodyPr/>
          <a:lstStyle/>
          <a:p>
            <a:r>
              <a:rPr lang="en-US" dirty="0"/>
              <a:t>Recap</a:t>
            </a:r>
          </a:p>
        </p:txBody>
      </p:sp>
      <p:sp>
        <p:nvSpPr>
          <p:cNvPr id="5" name="Content Placeholder 4">
            <a:extLst>
              <a:ext uri="{FF2B5EF4-FFF2-40B4-BE49-F238E27FC236}">
                <a16:creationId xmlns:a16="http://schemas.microsoft.com/office/drawing/2014/main" id="{AF839203-217E-6146-9D0E-2F420A0D3088}"/>
              </a:ext>
            </a:extLst>
          </p:cNvPr>
          <p:cNvSpPr>
            <a:spLocks noGrp="1"/>
          </p:cNvSpPr>
          <p:nvPr>
            <p:ph idx="1"/>
          </p:nvPr>
        </p:nvSpPr>
        <p:spPr/>
        <p:txBody>
          <a:bodyPr/>
          <a:lstStyle/>
          <a:p>
            <a:r>
              <a:rPr lang="en-US" dirty="0"/>
              <a:t>CS107 is a programming class in C that teaches you about what goes on under the hood of programming languages and software.</a:t>
            </a:r>
          </a:p>
          <a:p>
            <a:r>
              <a:rPr lang="en-US" dirty="0"/>
              <a:t>We’ll use Unix and command line tools to write, debug and run our programs.</a:t>
            </a:r>
          </a:p>
          <a:p>
            <a:r>
              <a:rPr lang="en-US" dirty="0"/>
              <a:t>Please visit the course website, cs107.stanford.edu, where you can read the General Information page, information about the Honor Code in CS107, and more about CS107 course policies and logistics.</a:t>
            </a:r>
          </a:p>
          <a:p>
            <a:endParaRPr lang="en-US" dirty="0"/>
          </a:p>
          <a:p>
            <a:pPr marL="0" indent="0">
              <a:buNone/>
            </a:pPr>
            <a:r>
              <a:rPr lang="en-US" b="1" dirty="0"/>
              <a:t>We’re looking forward to an awesome quarter!</a:t>
            </a:r>
            <a:endParaRPr lang="en-US" dirty="0"/>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21571481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691EA-5483-274E-AE6D-16CFE4F2EE4D}"/>
              </a:ext>
            </a:extLst>
          </p:cNvPr>
          <p:cNvSpPr>
            <a:spLocks noGrp="1"/>
          </p:cNvSpPr>
          <p:nvPr>
            <p:ph type="title"/>
          </p:nvPr>
        </p:nvSpPr>
        <p:spPr/>
        <p:txBody>
          <a:bodyPr/>
          <a:lstStyle/>
          <a:p>
            <a:r>
              <a:rPr lang="en-US" dirty="0"/>
              <a:t>Preview: Next Time</a:t>
            </a:r>
          </a:p>
        </p:txBody>
      </p:sp>
      <p:sp>
        <p:nvSpPr>
          <p:cNvPr id="3" name="Content Placeholder 2">
            <a:extLst>
              <a:ext uri="{FF2B5EF4-FFF2-40B4-BE49-F238E27FC236}">
                <a16:creationId xmlns:a16="http://schemas.microsoft.com/office/drawing/2014/main" id="{521EE2FF-A895-F44E-AC25-5D55BACE3E3C}"/>
              </a:ext>
            </a:extLst>
          </p:cNvPr>
          <p:cNvSpPr>
            <a:spLocks noGrp="1"/>
          </p:cNvSpPr>
          <p:nvPr>
            <p:ph idx="1"/>
          </p:nvPr>
        </p:nvSpPr>
        <p:spPr/>
        <p:txBody>
          <a:bodyPr/>
          <a:lstStyle/>
          <a:p>
            <a:r>
              <a:rPr lang="en-US" dirty="0"/>
              <a:t>Make sure to reboot Boeing </a:t>
            </a:r>
            <a:r>
              <a:rPr lang="en-US" dirty="0" err="1"/>
              <a:t>Dreamliners</a:t>
            </a:r>
            <a:r>
              <a:rPr lang="en-US" dirty="0"/>
              <a:t> </a:t>
            </a:r>
            <a:r>
              <a:rPr lang="en-US" dirty="0">
                <a:hlinkClick r:id="rId2"/>
              </a:rPr>
              <a:t>every 248 days</a:t>
            </a:r>
            <a:endParaRPr lang="en-US" dirty="0"/>
          </a:p>
          <a:p>
            <a:r>
              <a:rPr lang="en-US" dirty="0"/>
              <a:t>Comair/Delta airline had to </a:t>
            </a:r>
            <a:r>
              <a:rPr lang="en-US" dirty="0">
                <a:hlinkClick r:id="rId3"/>
              </a:rPr>
              <a:t>cancel thousands of flights </a:t>
            </a:r>
            <a:r>
              <a:rPr lang="en-US" dirty="0"/>
              <a:t>days before Christmas</a:t>
            </a:r>
          </a:p>
          <a:p>
            <a:r>
              <a:rPr lang="en-US" dirty="0"/>
              <a:t>Many operating systems </a:t>
            </a:r>
            <a:r>
              <a:rPr lang="en-US" dirty="0">
                <a:hlinkClick r:id="rId4"/>
              </a:rPr>
              <a:t>may have issues</a:t>
            </a:r>
            <a:r>
              <a:rPr lang="en-US" dirty="0"/>
              <a:t> storing timestamp values beginning on Jan 19, 2038</a:t>
            </a:r>
          </a:p>
          <a:p>
            <a:r>
              <a:rPr lang="en-US" dirty="0">
                <a:hlinkClick r:id="rId5"/>
              </a:rPr>
              <a:t>Reported vulnerability CVE-2019-3857 </a:t>
            </a:r>
            <a:r>
              <a:rPr lang="en-US" dirty="0"/>
              <a:t>in libssh2 may allow a hacker to remotely execute code</a:t>
            </a:r>
          </a:p>
          <a:p>
            <a:endParaRPr lang="en-US" dirty="0"/>
          </a:p>
          <a:p>
            <a:pPr marL="0" indent="0">
              <a:buNone/>
            </a:pPr>
            <a:endParaRPr lang="en-US" b="1" dirty="0"/>
          </a:p>
          <a:p>
            <a:pPr marL="0" indent="0">
              <a:buNone/>
            </a:pPr>
            <a:endParaRPr lang="en-US" b="1" dirty="0"/>
          </a:p>
          <a:p>
            <a:pPr marL="0" indent="0">
              <a:buNone/>
            </a:pPr>
            <a:r>
              <a:rPr lang="en-US" b="1" dirty="0"/>
              <a:t>Next time:</a:t>
            </a:r>
            <a:r>
              <a:rPr lang="en-US" dirty="0"/>
              <a:t> </a:t>
            </a:r>
            <a:r>
              <a:rPr lang="en-US" i="1" dirty="0"/>
              <a:t>How can a computer represent integer numbers?</a:t>
            </a:r>
            <a:r>
              <a:rPr lang="en-US" dirty="0"/>
              <a:t>  </a:t>
            </a:r>
            <a:r>
              <a:rPr lang="en-US" i="1" dirty="0"/>
              <a:t>What are the limitations?</a:t>
            </a:r>
            <a:endParaRPr lang="en-US" b="1" dirty="0"/>
          </a:p>
        </p:txBody>
      </p:sp>
    </p:spTree>
    <p:extLst>
      <p:ext uri="{BB962C8B-B14F-4D97-AF65-F5344CB8AC3E}">
        <p14:creationId xmlns:p14="http://schemas.microsoft.com/office/powerpoint/2010/main" val="35966471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8665</TotalTime>
  <Words>5522</Words>
  <Application>Microsoft Macintosh PowerPoint</Application>
  <PresentationFormat>Widescreen</PresentationFormat>
  <Paragraphs>666</Paragraphs>
  <Slides>79</Slides>
  <Notes>38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79</vt:i4>
      </vt:variant>
    </vt:vector>
  </HeadingPairs>
  <TitlesOfParts>
    <vt:vector size="86" baseType="lpstr">
      <vt:lpstr>Andale Mono</vt:lpstr>
      <vt:lpstr>Arial</vt:lpstr>
      <vt:lpstr>Calibri</vt:lpstr>
      <vt:lpstr>Consolas</vt:lpstr>
      <vt:lpstr>Tahoma</vt:lpstr>
      <vt:lpstr>Verdana</vt:lpstr>
      <vt:lpstr>Default Design</vt:lpstr>
      <vt:lpstr>CS107, Lecture 1 Welcome to CS107!</vt:lpstr>
      <vt:lpstr>Plan For Today</vt:lpstr>
      <vt:lpstr>CS107 on Zoom</vt:lpstr>
      <vt:lpstr>Plan For Today</vt:lpstr>
      <vt:lpstr>What is CS107?</vt:lpstr>
      <vt:lpstr>What is CS107?</vt:lpstr>
      <vt:lpstr>CS107 Learning Goals</vt:lpstr>
      <vt:lpstr>CS107 Learning Goals</vt:lpstr>
      <vt:lpstr>Course Overview</vt:lpstr>
      <vt:lpstr>CS107 Online</vt:lpstr>
      <vt:lpstr>CS107 Online</vt:lpstr>
      <vt:lpstr>A Wonderful Community ❤️</vt:lpstr>
      <vt:lpstr>Teaching Team</vt:lpstr>
      <vt:lpstr>Companion Class: CS107A</vt:lpstr>
      <vt:lpstr>CS107 Embedded Ethics</vt:lpstr>
      <vt:lpstr>Course Website</vt:lpstr>
      <vt:lpstr>Question Break!</vt:lpstr>
      <vt:lpstr>Plan For Today</vt:lpstr>
      <vt:lpstr>Textbook(s)</vt:lpstr>
      <vt:lpstr>Course Structure</vt:lpstr>
      <vt:lpstr>Grading</vt:lpstr>
      <vt:lpstr>Grading</vt:lpstr>
      <vt:lpstr>Lecture Check-in Quizzes</vt:lpstr>
      <vt:lpstr>Lecture Watch Parties 🎉</vt:lpstr>
      <vt:lpstr>Question Break!</vt:lpstr>
      <vt:lpstr>Grading</vt:lpstr>
      <vt:lpstr>Assignments</vt:lpstr>
      <vt:lpstr>The Style Bucket System</vt:lpstr>
      <vt:lpstr>Late Policy</vt:lpstr>
      <vt:lpstr>Grading</vt:lpstr>
      <vt:lpstr>Final Project</vt:lpstr>
      <vt:lpstr>Question Break!</vt:lpstr>
      <vt:lpstr>Grading</vt:lpstr>
      <vt:lpstr>Mid-Quarter Assessment</vt:lpstr>
      <vt:lpstr>Grading</vt:lpstr>
      <vt:lpstr>Lab Sections</vt:lpstr>
      <vt:lpstr>Question Break!</vt:lpstr>
      <vt:lpstr>Grading</vt:lpstr>
      <vt:lpstr>Getting Help</vt:lpstr>
      <vt:lpstr>Stanford Honor Code</vt:lpstr>
      <vt:lpstr>Honor Code and CS107</vt:lpstr>
      <vt:lpstr>OAE Accommodations</vt:lpstr>
      <vt:lpstr>Question Break!</vt:lpstr>
      <vt:lpstr>Plan For Today</vt:lpstr>
      <vt:lpstr>What is Unix?</vt:lpstr>
      <vt:lpstr>What is the Command Line?</vt:lpstr>
      <vt:lpstr>Command Line Vs. GUI</vt:lpstr>
      <vt:lpstr>Why Use Unix / the Command Line?</vt:lpstr>
      <vt:lpstr>Unix Commands To Try</vt:lpstr>
      <vt:lpstr>Demo: Using Unix and the Command Line</vt:lpstr>
      <vt:lpstr>Unix Commands Recap</vt:lpstr>
      <vt:lpstr>Learning Unix and the Command Line</vt:lpstr>
      <vt:lpstr>Question Break!</vt:lpstr>
      <vt:lpstr>Plan For Today</vt:lpstr>
      <vt:lpstr>The C Language</vt:lpstr>
      <vt:lpstr>C vs. C++ and Java</vt:lpstr>
      <vt:lpstr>Programming Language Philosophies</vt:lpstr>
      <vt:lpstr>Why C?</vt:lpstr>
      <vt:lpstr>Programming Language Popularity</vt:lpstr>
      <vt:lpstr>Our First C Program</vt:lpstr>
      <vt:lpstr>Our First C Program</vt:lpstr>
      <vt:lpstr>Our First C Program</vt:lpstr>
      <vt:lpstr>Our First C Program</vt:lpstr>
      <vt:lpstr>Our First C Program</vt:lpstr>
      <vt:lpstr>Our First C Program</vt:lpstr>
      <vt:lpstr>Console Output: printf</vt:lpstr>
      <vt:lpstr>Familiar Syntax</vt:lpstr>
      <vt:lpstr>Boolean Variables</vt:lpstr>
      <vt:lpstr>Boolean Expressions</vt:lpstr>
      <vt:lpstr>Question Break!</vt:lpstr>
      <vt:lpstr>Writing, Debugging and Compiling</vt:lpstr>
      <vt:lpstr>Working On C Programs</vt:lpstr>
      <vt:lpstr>Demo: Compiling And Running A C Program</vt:lpstr>
      <vt:lpstr>Working On C Programs Recap</vt:lpstr>
      <vt:lpstr>Question Break!</vt:lpstr>
      <vt:lpstr>Assign0</vt:lpstr>
      <vt:lpstr>Lectures 2 and 3</vt:lpstr>
      <vt:lpstr>Recap</vt:lpstr>
      <vt:lpstr>Preview: Next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890</cp:revision>
  <cp:lastPrinted>2019-04-01T19:20:09Z</cp:lastPrinted>
  <dcterms:created xsi:type="dcterms:W3CDTF">2008-06-28T20:57:21Z</dcterms:created>
  <dcterms:modified xsi:type="dcterms:W3CDTF">2021-03-29T21:38:59Z</dcterms:modified>
</cp:coreProperties>
</file>