
<file path=[Content_Types].xml><?xml version="1.0" encoding="utf-8"?>
<Types xmlns="http://schemas.openxmlformats.org/package/2006/content-types"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9"/>
  </p:notesMasterIdLst>
  <p:handoutMasterIdLst>
    <p:handoutMasterId r:id="rId60"/>
  </p:handoutMasterIdLst>
  <p:sldIdLst>
    <p:sldId id="256" r:id="rId2"/>
    <p:sldId id="609" r:id="rId3"/>
    <p:sldId id="257" r:id="rId4"/>
    <p:sldId id="403" r:id="rId5"/>
    <p:sldId id="611" r:id="rId6"/>
    <p:sldId id="363" r:id="rId7"/>
    <p:sldId id="359" r:id="rId8"/>
    <p:sldId id="360" r:id="rId9"/>
    <p:sldId id="366" r:id="rId10"/>
    <p:sldId id="367" r:id="rId11"/>
    <p:sldId id="368" r:id="rId12"/>
    <p:sldId id="370" r:id="rId13"/>
    <p:sldId id="593" r:id="rId14"/>
    <p:sldId id="608" r:id="rId15"/>
    <p:sldId id="594" r:id="rId16"/>
    <p:sldId id="612" r:id="rId17"/>
    <p:sldId id="371" r:id="rId18"/>
    <p:sldId id="372" r:id="rId19"/>
    <p:sldId id="375" r:id="rId20"/>
    <p:sldId id="376" r:id="rId21"/>
    <p:sldId id="377" r:id="rId22"/>
    <p:sldId id="595" r:id="rId23"/>
    <p:sldId id="378" r:id="rId24"/>
    <p:sldId id="381" r:id="rId25"/>
    <p:sldId id="380" r:id="rId26"/>
    <p:sldId id="384" r:id="rId27"/>
    <p:sldId id="383" r:id="rId28"/>
    <p:sldId id="606" r:id="rId29"/>
    <p:sldId id="262" r:id="rId30"/>
    <p:sldId id="613" r:id="rId31"/>
    <p:sldId id="385" r:id="rId32"/>
    <p:sldId id="404" r:id="rId33"/>
    <p:sldId id="386" r:id="rId34"/>
    <p:sldId id="601" r:id="rId35"/>
    <p:sldId id="396" r:id="rId36"/>
    <p:sldId id="614" r:id="rId37"/>
    <p:sldId id="364" r:id="rId38"/>
    <p:sldId id="387" r:id="rId39"/>
    <p:sldId id="388" r:id="rId40"/>
    <p:sldId id="389" r:id="rId41"/>
    <p:sldId id="390" r:id="rId42"/>
    <p:sldId id="391" r:id="rId43"/>
    <p:sldId id="392" r:id="rId44"/>
    <p:sldId id="393" r:id="rId45"/>
    <p:sldId id="596" r:id="rId46"/>
    <p:sldId id="615" r:id="rId47"/>
    <p:sldId id="603" r:id="rId48"/>
    <p:sldId id="610" r:id="rId49"/>
    <p:sldId id="397" r:id="rId50"/>
    <p:sldId id="449" r:id="rId51"/>
    <p:sldId id="623" r:id="rId52"/>
    <p:sldId id="624" r:id="rId53"/>
    <p:sldId id="625" r:id="rId54"/>
    <p:sldId id="622" r:id="rId55"/>
    <p:sldId id="618" r:id="rId56"/>
    <p:sldId id="619" r:id="rId57"/>
    <p:sldId id="620" r:id="rId58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609"/>
            <p14:sldId id="257"/>
          </p14:sldIdLst>
        </p14:section>
        <p14:section name="Recap" id="{03BC742D-8E31-0E46-B06C-F3A303946AE5}">
          <p14:sldIdLst>
            <p14:sldId id="403"/>
          </p14:sldIdLst>
        </p14:section>
        <p14:section name="Truncating and Expanding" id="{69D6D7D5-3D1A-684F-8C30-F97CA4ED86FC}">
          <p14:sldIdLst/>
        </p14:section>
        <p14:section name="Bitwise Operators" id="{CB49896D-4AFE-4F44-AD2B-8B24DCD39EF5}">
          <p14:sldIdLst>
            <p14:sldId id="611"/>
            <p14:sldId id="363"/>
            <p14:sldId id="359"/>
            <p14:sldId id="360"/>
            <p14:sldId id="366"/>
            <p14:sldId id="367"/>
            <p14:sldId id="368"/>
            <p14:sldId id="370"/>
            <p14:sldId id="593"/>
            <p14:sldId id="608"/>
            <p14:sldId id="594"/>
          </p14:sldIdLst>
        </p14:section>
        <p14:section name="Bitmasks" id="{CAFE2904-23A0-C447-8AF2-E20FBBDFB463}">
          <p14:sldIdLst>
            <p14:sldId id="612"/>
            <p14:sldId id="371"/>
            <p14:sldId id="372"/>
            <p14:sldId id="375"/>
            <p14:sldId id="376"/>
            <p14:sldId id="377"/>
            <p14:sldId id="595"/>
            <p14:sldId id="378"/>
            <p14:sldId id="381"/>
            <p14:sldId id="380"/>
            <p14:sldId id="384"/>
            <p14:sldId id="383"/>
            <p14:sldId id="606"/>
            <p14:sldId id="262"/>
          </p14:sldIdLst>
        </p14:section>
        <p14:section name="Demo" id="{7B42EF5D-644A-C342-9AF8-4D12B6521518}">
          <p14:sldIdLst>
            <p14:sldId id="613"/>
            <p14:sldId id="385"/>
            <p14:sldId id="404"/>
            <p14:sldId id="386"/>
            <p14:sldId id="601"/>
            <p14:sldId id="396"/>
          </p14:sldIdLst>
        </p14:section>
        <p14:section name="Shifts" id="{A47C7220-46DF-AF46-9A94-A80E13DB562D}">
          <p14:sldIdLst>
            <p14:sldId id="614"/>
            <p14:sldId id="364"/>
            <p14:sldId id="387"/>
            <p14:sldId id="388"/>
            <p14:sldId id="389"/>
            <p14:sldId id="390"/>
            <p14:sldId id="391"/>
            <p14:sldId id="392"/>
            <p14:sldId id="393"/>
            <p14:sldId id="596"/>
            <p14:sldId id="615"/>
            <p14:sldId id="603"/>
            <p14:sldId id="610"/>
            <p14:sldId id="397"/>
            <p14:sldId id="449"/>
            <p14:sldId id="623"/>
            <p14:sldId id="624"/>
            <p14:sldId id="625"/>
            <p14:sldId id="622"/>
            <p14:sldId id="618"/>
            <p14:sldId id="619"/>
            <p14:sldId id="62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DDDDDD"/>
    <a:srgbClr val="F8F8F8"/>
    <a:srgbClr val="FF9999"/>
    <a:srgbClr val="8C1515"/>
    <a:srgbClr val="FFFFC0"/>
    <a:srgbClr val="FFFF80"/>
    <a:srgbClr val="CCCC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722" autoAdjust="0"/>
    <p:restoredTop sz="82288" autoAdjust="0"/>
  </p:normalViewPr>
  <p:slideViewPr>
    <p:cSldViewPr>
      <p:cViewPr varScale="1">
        <p:scale>
          <a:sx n="84" d="100"/>
          <a:sy n="84" d="100"/>
        </p:scale>
        <p:origin x="184" y="2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30292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48574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CHARS ARE SIGNED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40744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43794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5761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27839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5525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97830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34054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54847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450893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514118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68668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16698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73218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031127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134488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425014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377899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444798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134962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57085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51697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Booleans are just nonzero!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593237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284885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XOR with 1 flips a bit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853740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820034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502254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284890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368509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066165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749416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620837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331927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905066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262371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019817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176677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54232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484847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682049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898370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847291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8114962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7565852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436321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5702476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</a:t>
            </a:r>
            <a:r>
              <a:rPr lang="en-US" dirty="0" err="1"/>
              <a:t>args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8327255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</a:t>
            </a:r>
            <a:r>
              <a:rPr lang="en-US" dirty="0" err="1"/>
              <a:t>args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60891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D0DAD-9DC2-2C41-B4F6-8A63BB918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00C5A-24A2-E340-BF9D-601E93A82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00488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 Lecture 3</a:t>
            </a:r>
            <a:br>
              <a:rPr lang="en-US" dirty="0"/>
            </a:br>
            <a:r>
              <a:rPr lang="en-US" sz="3400" dirty="0"/>
              <a:t>Bits and Bytes; Bitwise Operators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AA89F-6B9D-BB4F-9609-8D56C72B9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360"/>
              </a:spcBef>
            </a:pPr>
            <a:r>
              <a:rPr lang="en-US" sz="2000" dirty="0"/>
              <a:t>reading:</a:t>
            </a:r>
          </a:p>
          <a:p>
            <a:pPr>
              <a:spcBef>
                <a:spcPts val="360"/>
              </a:spcBef>
            </a:pPr>
            <a:r>
              <a:rPr lang="en-US" sz="2000" i="1" dirty="0"/>
              <a:t>Bryant &amp; </a:t>
            </a:r>
            <a:r>
              <a:rPr lang="en-US" sz="2000" i="1" dirty="0" err="1"/>
              <a:t>O’Hallaron</a:t>
            </a:r>
            <a:r>
              <a:rPr lang="en-US" sz="2000" i="1" dirty="0"/>
              <a:t>, Ch. 2.1</a:t>
            </a:r>
          </a:p>
          <a:p>
            <a:pPr>
              <a:spcBef>
                <a:spcPts val="36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Bits and Bytes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0332F-0852-EA46-BEF1-E1A93D425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data is ultimately stored in memory in binary</a:t>
            </a:r>
          </a:p>
          <a:p>
            <a:r>
              <a:rPr lang="en-US" dirty="0"/>
              <a:t>When we declare an integer variable, under the hood it is stored in binary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	// really 0b0…0101 in memory!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Until now, we only manipulate our integer variables in base 10 (e.g. increment, decrement, set, etc.)</a:t>
            </a:r>
          </a:p>
          <a:p>
            <a:r>
              <a:rPr lang="en-US" dirty="0"/>
              <a:t>Today, we will learn about how to manipulate the underlying binary representation!</a:t>
            </a:r>
          </a:p>
          <a:p>
            <a:r>
              <a:rPr lang="en-US" dirty="0"/>
              <a:t>This is useful for: more efficient arithmetic, more efficient storing of data, etc.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18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dirty="0"/>
              <a:t>Bitwise Operators	5</a:t>
            </a:r>
          </a:p>
          <a:p>
            <a:pPr>
              <a:tabLst>
                <a:tab pos="11595100" algn="r"/>
              </a:tabLst>
            </a:pPr>
            <a:r>
              <a:rPr lang="en-US" dirty="0"/>
              <a:t>Bitmasks	16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Demo 1: </a:t>
            </a:r>
            <a:r>
              <a:rPr lang="en-US" dirty="0"/>
              <a:t>Courses	29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b="1" dirty="0"/>
              <a:t>Demo 2:</a:t>
            </a:r>
            <a:r>
              <a:rPr lang="en-US" dirty="0"/>
              <a:t> Practice and Powers of 2	30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dirty="0"/>
              <a:t>Bit Shift Operators	36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Demo 3: </a:t>
            </a:r>
            <a:r>
              <a:rPr lang="en-US" dirty="0"/>
              <a:t>Color Wheel	47</a:t>
            </a:r>
          </a:p>
          <a:p>
            <a:pPr>
              <a:tabLst>
                <a:tab pos="11595100" algn="r"/>
              </a:tabLst>
            </a:pPr>
            <a:r>
              <a:rPr lang="en-US"/>
              <a:t>Live session	49</a:t>
            </a:r>
          </a:p>
          <a:p>
            <a:pPr>
              <a:tabLst>
                <a:tab pos="11595100" algn="r"/>
              </a:tabLst>
            </a:pPr>
            <a:endParaRPr lang="en-US" dirty="0"/>
          </a:p>
          <a:p>
            <a:pPr>
              <a:tabLst>
                <a:tab pos="11595100" algn="r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974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9FF00-79AD-6246-B1B4-CCE1D2BBC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ASCII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4C1E02B-8A50-9D49-8812-91F33D2EE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r>
              <a:rPr lang="en-US" dirty="0">
                <a:cs typeface="Consolas" panose="020B0609020204030204" pitchFamily="49" charset="0"/>
              </a:rPr>
              <a:t>ASCII is an encoding from common characters (letters, symbols, etc.) to bit representations (chars).</a:t>
            </a:r>
          </a:p>
          <a:p>
            <a:pPr lvl="1"/>
            <a:r>
              <a:rPr lang="en-US" dirty="0">
                <a:cs typeface="Consolas" panose="020B0609020204030204" pitchFamily="49" charset="0"/>
              </a:rPr>
              <a:t>E.g. 'A’ is 0x41</a:t>
            </a:r>
          </a:p>
          <a:p>
            <a:r>
              <a:rPr lang="en-US" dirty="0">
                <a:cs typeface="Consolas" panose="020B0609020204030204" pitchFamily="49" charset="0"/>
              </a:rPr>
              <a:t>Neat property: all uppercase letters, and all lowercase letters, are sequentially represented!</a:t>
            </a:r>
          </a:p>
          <a:p>
            <a:pPr lvl="1"/>
            <a:r>
              <a:rPr lang="en-US" dirty="0">
                <a:cs typeface="Consolas" panose="020B0609020204030204" pitchFamily="49" charset="0"/>
              </a:rPr>
              <a:t>E.g. 'B’ is 0x42</a:t>
            </a:r>
          </a:p>
        </p:txBody>
      </p:sp>
    </p:spTree>
    <p:extLst>
      <p:ext uri="{BB962C8B-B14F-4D97-AF65-F5344CB8AC3E}">
        <p14:creationId xmlns:p14="http://schemas.microsoft.com/office/powerpoint/2010/main" val="1283282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rgbClr val="C00000"/>
                </a:solidFill>
              </a:rPr>
              <a:t>Bitwise Operators</a:t>
            </a:r>
            <a:r>
              <a:rPr lang="en-US" dirty="0"/>
              <a:t>	5</a:t>
            </a:r>
          </a:p>
          <a:p>
            <a:pPr>
              <a:tabLst>
                <a:tab pos="11595100" algn="r"/>
              </a:tabLst>
            </a:pPr>
            <a:r>
              <a:rPr lang="en-US" dirty="0"/>
              <a:t>Bitmasks	16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Demo 1: </a:t>
            </a:r>
            <a:r>
              <a:rPr lang="en-US" dirty="0"/>
              <a:t>Courses	29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b="1" dirty="0"/>
              <a:t>Demo 2:</a:t>
            </a:r>
            <a:r>
              <a:rPr lang="en-US" dirty="0"/>
              <a:t> Practice and Powers of 2	30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dirty="0"/>
              <a:t>Bit Shift Operators	36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Demo 3: </a:t>
            </a:r>
            <a:r>
              <a:rPr lang="en-US" dirty="0"/>
              <a:t>Color Wheel	47</a:t>
            </a:r>
          </a:p>
          <a:p>
            <a:pPr>
              <a:tabLst>
                <a:tab pos="11595100" algn="r"/>
              </a:tabLst>
            </a:pPr>
            <a:r>
              <a:rPr lang="en-US" dirty="0"/>
              <a:t>Live session	49</a:t>
            </a:r>
          </a:p>
          <a:p>
            <a:pPr>
              <a:tabLst>
                <a:tab pos="11595100" algn="r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197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sz="5400" dirty="0"/>
              <a:t>Now that we understand binary representations, how can we manipulate them at the bit level?</a:t>
            </a:r>
          </a:p>
        </p:txBody>
      </p:sp>
    </p:spTree>
    <p:extLst>
      <p:ext uri="{BB962C8B-B14F-4D97-AF65-F5344CB8AC3E}">
        <p14:creationId xmlns:p14="http://schemas.microsoft.com/office/powerpoint/2010/main" val="1126306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144EF-35A7-C548-98E8-0E883C3BA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AB141-F23C-4B4C-997E-7938850BC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You’re already familiar with many operators in C:</a:t>
            </a:r>
          </a:p>
          <a:p>
            <a:pPr lvl="1"/>
            <a:r>
              <a:rPr lang="en-US" b="1" dirty="0"/>
              <a:t>Arithmetic operators:</a:t>
            </a:r>
            <a:r>
              <a:rPr lang="en-US" dirty="0"/>
              <a:t> +, -, *, /, %</a:t>
            </a:r>
          </a:p>
          <a:p>
            <a:pPr lvl="1"/>
            <a:r>
              <a:rPr lang="en-US" b="1" dirty="0"/>
              <a:t>Comparison operators:</a:t>
            </a:r>
            <a:r>
              <a:rPr lang="en-US" dirty="0"/>
              <a:t> ==, !=, &lt;, &gt;, &lt;=, &gt;=</a:t>
            </a:r>
          </a:p>
          <a:p>
            <a:pPr lvl="1"/>
            <a:r>
              <a:rPr lang="en-US" b="1" dirty="0"/>
              <a:t>Logical Operators</a:t>
            </a:r>
            <a:r>
              <a:rPr lang="en-US" dirty="0"/>
              <a:t>: &amp;&amp;, ||, !</a:t>
            </a:r>
          </a:p>
          <a:p>
            <a:r>
              <a:rPr lang="en-US" dirty="0"/>
              <a:t>Today, we’re introducing a new category of operators: </a:t>
            </a:r>
            <a:r>
              <a:rPr lang="en-US" b="1" dirty="0"/>
              <a:t>bitwise operators:</a:t>
            </a:r>
            <a:endParaRPr lang="en-US" dirty="0"/>
          </a:p>
          <a:p>
            <a:pPr lvl="1"/>
            <a:r>
              <a:rPr lang="en-US" dirty="0"/>
              <a:t>&amp;, |, ~, ^, &lt;&lt;, &gt;&gt;</a:t>
            </a:r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65999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(&amp;)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AND is a binary operator.  The AND of 2 bits is 1 if both bits are 1, and 0 otherwise.</a:t>
            </a:r>
            <a:endParaRPr lang="en-US" sz="3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851200"/>
              </p:ext>
            </p:extLst>
          </p:nvPr>
        </p:nvGraphicFramePr>
        <p:xfrm>
          <a:off x="3378199" y="3052161"/>
          <a:ext cx="5359401" cy="296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3388057426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32298274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3998566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DFE43F8-BAC1-294B-A13E-E3542ED4580E}"/>
              </a:ext>
            </a:extLst>
          </p:cNvPr>
          <p:cNvSpPr/>
          <p:nvPr/>
        </p:nvSpPr>
        <p:spPr>
          <a:xfrm>
            <a:off x="4066007" y="2401348"/>
            <a:ext cx="3983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Consolas" panose="020B0609020204030204" pitchFamily="49" charset="0"/>
                <a:cs typeface="Consolas" panose="020B0609020204030204" pitchFamily="49" charset="0"/>
              </a:rPr>
              <a:t>output = a &amp; b;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42BEB4-20CD-6542-854B-26A04E86232E}"/>
              </a:ext>
            </a:extLst>
          </p:cNvPr>
          <p:cNvSpPr/>
          <p:nvPr/>
        </p:nvSpPr>
        <p:spPr>
          <a:xfrm>
            <a:off x="3006421" y="6076890"/>
            <a:ext cx="61029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&amp; with 1 to let a bit through, &amp; with 0 to zero out a bit</a:t>
            </a:r>
          </a:p>
        </p:txBody>
      </p:sp>
    </p:spTree>
    <p:extLst>
      <p:ext uri="{BB962C8B-B14F-4D97-AF65-F5344CB8AC3E}">
        <p14:creationId xmlns:p14="http://schemas.microsoft.com/office/powerpoint/2010/main" val="1590619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 (|)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OR is a binary operator.  The OR of 2 bits is 1 if either (or both) bits is 1. </a:t>
            </a:r>
          </a:p>
          <a:p>
            <a:pPr marL="0" indent="0">
              <a:buNone/>
            </a:pPr>
            <a:endParaRPr lang="en-US" sz="3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720241"/>
              </p:ext>
            </p:extLst>
          </p:nvPr>
        </p:nvGraphicFramePr>
        <p:xfrm>
          <a:off x="3378199" y="3052160"/>
          <a:ext cx="5359401" cy="296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3388057426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32298274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3998566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1AD558E-E62E-C845-B90C-566E3D5F781D}"/>
              </a:ext>
            </a:extLst>
          </p:cNvPr>
          <p:cNvSpPr/>
          <p:nvPr/>
        </p:nvSpPr>
        <p:spPr>
          <a:xfrm>
            <a:off x="4066007" y="2405830"/>
            <a:ext cx="3983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Consolas" panose="020B0609020204030204" pitchFamily="49" charset="0"/>
                <a:cs typeface="Consolas" panose="020B0609020204030204" pitchFamily="49" charset="0"/>
              </a:rPr>
              <a:t>output = a | b;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39D0D4-A5DB-474D-A182-767838FFA223}"/>
              </a:ext>
            </a:extLst>
          </p:cNvPr>
          <p:cNvSpPr/>
          <p:nvPr/>
        </p:nvSpPr>
        <p:spPr>
          <a:xfrm>
            <a:off x="3034905" y="6051452"/>
            <a:ext cx="61221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| with 1 to turn on a bit, | with 0 to let a bit go through</a:t>
            </a:r>
          </a:p>
        </p:txBody>
      </p:sp>
    </p:spTree>
    <p:extLst>
      <p:ext uri="{BB962C8B-B14F-4D97-AF65-F5344CB8AC3E}">
        <p14:creationId xmlns:p14="http://schemas.microsoft.com/office/powerpoint/2010/main" val="245548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(~)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4633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NOT is a unary operator.  The NOT of a bit is 1 if the bit is 0, or 1 otherwise.  </a:t>
            </a:r>
            <a:endParaRPr lang="en-US" sz="3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67562"/>
              </p:ext>
            </p:extLst>
          </p:nvPr>
        </p:nvGraphicFramePr>
        <p:xfrm>
          <a:off x="4309533" y="3048000"/>
          <a:ext cx="3572934" cy="214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33C5FAB-39DB-4E4B-89B1-D51C8402A970}"/>
              </a:ext>
            </a:extLst>
          </p:cNvPr>
          <p:cNvSpPr/>
          <p:nvPr/>
        </p:nvSpPr>
        <p:spPr>
          <a:xfrm>
            <a:off x="4445920" y="2401669"/>
            <a:ext cx="32239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Consolas" panose="020B0609020204030204" pitchFamily="49" charset="0"/>
                <a:cs typeface="Consolas" panose="020B0609020204030204" pitchFamily="49" charset="0"/>
              </a:rPr>
              <a:t>output = ~a;</a:t>
            </a:r>
          </a:p>
        </p:txBody>
      </p:sp>
    </p:spTree>
    <p:extLst>
      <p:ext uri="{BB962C8B-B14F-4D97-AF65-F5344CB8AC3E}">
        <p14:creationId xmlns:p14="http://schemas.microsoft.com/office/powerpoint/2010/main" val="2342558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Exclusive Or (^)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Exclusive Or (XOR) is a binary operator.  The XOR of 2 bits is 1 if </a:t>
            </a:r>
            <a:r>
              <a:rPr lang="en-US" i="1" dirty="0"/>
              <a:t>exactly</a:t>
            </a:r>
            <a:r>
              <a:rPr lang="en-US" dirty="0"/>
              <a:t> one of the bits is 1, or 0 otherwise.</a:t>
            </a:r>
            <a:endParaRPr lang="en-US" sz="3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464001"/>
              </p:ext>
            </p:extLst>
          </p:nvPr>
        </p:nvGraphicFramePr>
        <p:xfrm>
          <a:off x="3378199" y="3052161"/>
          <a:ext cx="5359401" cy="304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3388057426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60876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60876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60876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  <a:tr h="60876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32298274"/>
                  </a:ext>
                </a:extLst>
              </a:tr>
              <a:tr h="60876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3998566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A1655E6-5023-7742-B6EB-2F917F6304E9}"/>
              </a:ext>
            </a:extLst>
          </p:cNvPr>
          <p:cNvSpPr/>
          <p:nvPr/>
        </p:nvSpPr>
        <p:spPr>
          <a:xfrm>
            <a:off x="4066007" y="2405830"/>
            <a:ext cx="3983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Consolas" panose="020B0609020204030204" pitchFamily="49" charset="0"/>
                <a:cs typeface="Consolas" panose="020B0609020204030204" pitchFamily="49" charset="0"/>
              </a:rPr>
              <a:t>output = a ^ b;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E7B7F1-B368-034D-AB07-4F70CB37EF3F}"/>
              </a:ext>
            </a:extLst>
          </p:cNvPr>
          <p:cNvSpPr/>
          <p:nvPr/>
        </p:nvSpPr>
        <p:spPr>
          <a:xfrm>
            <a:off x="3177942" y="6267390"/>
            <a:ext cx="57599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^ with 1 to flip a bit, ^ with 0 to let a bit go through</a:t>
            </a:r>
          </a:p>
        </p:txBody>
      </p:sp>
    </p:spTree>
    <p:extLst>
      <p:ext uri="{BB962C8B-B14F-4D97-AF65-F5344CB8AC3E}">
        <p14:creationId xmlns:p14="http://schemas.microsoft.com/office/powerpoint/2010/main" val="1538022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BE508-A305-504B-9824-C945D6FAC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Operators on Multiple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28536-0A7E-484C-96CC-74C5AF6B9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these operators are applied to numbers (multiple bits), the operator is applied to the corresponding bits in each number.  For example: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0A25CA-A3F3-5C4B-9090-82CBC1842D2A}"/>
              </a:ext>
            </a:extLst>
          </p:cNvPr>
          <p:cNvGrpSpPr/>
          <p:nvPr/>
        </p:nvGrpSpPr>
        <p:grpSpPr>
          <a:xfrm>
            <a:off x="1868931" y="2241748"/>
            <a:ext cx="8454138" cy="2025452"/>
            <a:chOff x="1905000" y="2754868"/>
            <a:chExt cx="8454138" cy="2025452"/>
          </a:xfrm>
        </p:grpSpPr>
        <p:sp>
          <p:nvSpPr>
            <p:cNvPr id="4" name="0110…">
              <a:extLst>
                <a:ext uri="{FF2B5EF4-FFF2-40B4-BE49-F238E27FC236}">
                  <a16:creationId xmlns:a16="http://schemas.microsoft.com/office/drawing/2014/main" id="{DC8965C9-3517-3045-BC00-49E67161557A}"/>
                </a:ext>
              </a:extLst>
            </p:cNvPr>
            <p:cNvSpPr txBox="1"/>
            <p:nvPr/>
          </p:nvSpPr>
          <p:spPr>
            <a:xfrm>
              <a:off x="1905000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&amp;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0100</a:t>
              </a:r>
            </a:p>
          </p:txBody>
        </p:sp>
        <p:sp>
          <p:nvSpPr>
            <p:cNvPr id="5" name="0110…">
              <a:extLst>
                <a:ext uri="{FF2B5EF4-FFF2-40B4-BE49-F238E27FC236}">
                  <a16:creationId xmlns:a16="http://schemas.microsoft.com/office/drawing/2014/main" id="{9311C49F-E021-8946-936E-E04569F54AE8}"/>
                </a:ext>
              </a:extLst>
            </p:cNvPr>
            <p:cNvSpPr txBox="1"/>
            <p:nvPr/>
          </p:nvSpPr>
          <p:spPr>
            <a:xfrm>
              <a:off x="4265847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|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1110</a:t>
              </a:r>
            </a:p>
          </p:txBody>
        </p:sp>
        <p:sp>
          <p:nvSpPr>
            <p:cNvPr id="6" name="0110…">
              <a:extLst>
                <a:ext uri="{FF2B5EF4-FFF2-40B4-BE49-F238E27FC236}">
                  <a16:creationId xmlns:a16="http://schemas.microsoft.com/office/drawing/2014/main" id="{65BF42CB-B0E5-AB4E-B20E-DEDE35E12B88}"/>
                </a:ext>
              </a:extLst>
            </p:cNvPr>
            <p:cNvSpPr txBox="1"/>
            <p:nvPr/>
          </p:nvSpPr>
          <p:spPr>
            <a:xfrm>
              <a:off x="6626694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^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1010</a:t>
              </a:r>
            </a:p>
          </p:txBody>
        </p:sp>
        <p:sp>
          <p:nvSpPr>
            <p:cNvPr id="7" name="~ 1100…">
              <a:extLst>
                <a:ext uri="{FF2B5EF4-FFF2-40B4-BE49-F238E27FC236}">
                  <a16:creationId xmlns:a16="http://schemas.microsoft.com/office/drawing/2014/main" id="{E6CF7D68-DA74-D34E-8168-58060B2A1562}"/>
                </a:ext>
              </a:extLst>
            </p:cNvPr>
            <p:cNvSpPr txBox="1"/>
            <p:nvPr/>
          </p:nvSpPr>
          <p:spPr>
            <a:xfrm>
              <a:off x="8987540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endParaRPr sz="2400" dirty="0"/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~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0011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EB96F9E-D376-D14E-BC14-3528E9794844}"/>
                </a:ext>
              </a:extLst>
            </p:cNvPr>
            <p:cNvSpPr txBox="1"/>
            <p:nvPr/>
          </p:nvSpPr>
          <p:spPr>
            <a:xfrm>
              <a:off x="2254809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AND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ECAF5F-C317-974B-80AA-5167C75F478D}"/>
                </a:ext>
              </a:extLst>
            </p:cNvPr>
            <p:cNvSpPr txBox="1"/>
            <p:nvPr/>
          </p:nvSpPr>
          <p:spPr>
            <a:xfrm>
              <a:off x="4686188" y="2754868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DDB33C-DF10-4546-A78A-46174144B042}"/>
                </a:ext>
              </a:extLst>
            </p:cNvPr>
            <p:cNvSpPr txBox="1"/>
            <p:nvPr/>
          </p:nvSpPr>
          <p:spPr>
            <a:xfrm>
              <a:off x="6970091" y="27548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XOR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1C19609-5A2E-A045-B1B8-34AA16FCF905}"/>
                </a:ext>
              </a:extLst>
            </p:cNvPr>
            <p:cNvSpPr txBox="1"/>
            <p:nvPr/>
          </p:nvSpPr>
          <p:spPr>
            <a:xfrm>
              <a:off x="9343761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NOT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9FB81E3A-279F-634B-A4B8-5948FB420DF6}"/>
              </a:ext>
            </a:extLst>
          </p:cNvPr>
          <p:cNvSpPr/>
          <p:nvPr/>
        </p:nvSpPr>
        <p:spPr bwMode="auto">
          <a:xfrm>
            <a:off x="2799452" y="5392380"/>
            <a:ext cx="6593095" cy="10846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Note: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these are different from the logical operators AND (&amp;&amp;), OR (||) and NOT (!).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155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Up Arrow 13">
            <a:extLst>
              <a:ext uri="{FF2B5EF4-FFF2-40B4-BE49-F238E27FC236}">
                <a16:creationId xmlns:a16="http://schemas.microsoft.com/office/drawing/2014/main" id="{80DB0EC8-FCD8-994B-8A07-400716CD712F}"/>
              </a:ext>
            </a:extLst>
          </p:cNvPr>
          <p:cNvSpPr/>
          <p:nvPr/>
        </p:nvSpPr>
        <p:spPr>
          <a:xfrm>
            <a:off x="2227669" y="4370458"/>
            <a:ext cx="685800" cy="56472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0BE508-A305-504B-9824-C945D6FAC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Operators on Multiple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28536-0A7E-484C-96CC-74C5AF6B9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these operators are applied to numbers (multiple bits), the operator is applied to the corresponding bits in each number.  For example: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0A25CA-A3F3-5C4B-9090-82CBC1842D2A}"/>
              </a:ext>
            </a:extLst>
          </p:cNvPr>
          <p:cNvGrpSpPr/>
          <p:nvPr/>
        </p:nvGrpSpPr>
        <p:grpSpPr>
          <a:xfrm>
            <a:off x="1868931" y="2241748"/>
            <a:ext cx="8454138" cy="2025452"/>
            <a:chOff x="1905000" y="2754868"/>
            <a:chExt cx="8454138" cy="2025452"/>
          </a:xfrm>
        </p:grpSpPr>
        <p:sp>
          <p:nvSpPr>
            <p:cNvPr id="4" name="0110…">
              <a:extLst>
                <a:ext uri="{FF2B5EF4-FFF2-40B4-BE49-F238E27FC236}">
                  <a16:creationId xmlns:a16="http://schemas.microsoft.com/office/drawing/2014/main" id="{DC8965C9-3517-3045-BC00-49E67161557A}"/>
                </a:ext>
              </a:extLst>
            </p:cNvPr>
            <p:cNvSpPr txBox="1"/>
            <p:nvPr/>
          </p:nvSpPr>
          <p:spPr>
            <a:xfrm>
              <a:off x="1905000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&amp;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0100</a:t>
              </a:r>
            </a:p>
          </p:txBody>
        </p:sp>
        <p:sp>
          <p:nvSpPr>
            <p:cNvPr id="5" name="0110…">
              <a:extLst>
                <a:ext uri="{FF2B5EF4-FFF2-40B4-BE49-F238E27FC236}">
                  <a16:creationId xmlns:a16="http://schemas.microsoft.com/office/drawing/2014/main" id="{9311C49F-E021-8946-936E-E04569F54AE8}"/>
                </a:ext>
              </a:extLst>
            </p:cNvPr>
            <p:cNvSpPr txBox="1"/>
            <p:nvPr/>
          </p:nvSpPr>
          <p:spPr>
            <a:xfrm>
              <a:off x="4265847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|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1110</a:t>
              </a:r>
            </a:p>
          </p:txBody>
        </p:sp>
        <p:sp>
          <p:nvSpPr>
            <p:cNvPr id="6" name="0110…">
              <a:extLst>
                <a:ext uri="{FF2B5EF4-FFF2-40B4-BE49-F238E27FC236}">
                  <a16:creationId xmlns:a16="http://schemas.microsoft.com/office/drawing/2014/main" id="{65BF42CB-B0E5-AB4E-B20E-DEDE35E12B88}"/>
                </a:ext>
              </a:extLst>
            </p:cNvPr>
            <p:cNvSpPr txBox="1"/>
            <p:nvPr/>
          </p:nvSpPr>
          <p:spPr>
            <a:xfrm>
              <a:off x="6626694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^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1010</a:t>
              </a:r>
            </a:p>
          </p:txBody>
        </p:sp>
        <p:sp>
          <p:nvSpPr>
            <p:cNvPr id="7" name="~ 1100…">
              <a:extLst>
                <a:ext uri="{FF2B5EF4-FFF2-40B4-BE49-F238E27FC236}">
                  <a16:creationId xmlns:a16="http://schemas.microsoft.com/office/drawing/2014/main" id="{E6CF7D68-DA74-D34E-8168-58060B2A1562}"/>
                </a:ext>
              </a:extLst>
            </p:cNvPr>
            <p:cNvSpPr txBox="1"/>
            <p:nvPr/>
          </p:nvSpPr>
          <p:spPr>
            <a:xfrm>
              <a:off x="8987540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endParaRPr sz="2400" dirty="0"/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~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0011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EB96F9E-D376-D14E-BC14-3528E9794844}"/>
                </a:ext>
              </a:extLst>
            </p:cNvPr>
            <p:cNvSpPr txBox="1"/>
            <p:nvPr/>
          </p:nvSpPr>
          <p:spPr>
            <a:xfrm>
              <a:off x="2254809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AND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ECAF5F-C317-974B-80AA-5167C75F478D}"/>
                </a:ext>
              </a:extLst>
            </p:cNvPr>
            <p:cNvSpPr txBox="1"/>
            <p:nvPr/>
          </p:nvSpPr>
          <p:spPr>
            <a:xfrm>
              <a:off x="4686188" y="2754868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DDB33C-DF10-4546-A78A-46174144B042}"/>
                </a:ext>
              </a:extLst>
            </p:cNvPr>
            <p:cNvSpPr txBox="1"/>
            <p:nvPr/>
          </p:nvSpPr>
          <p:spPr>
            <a:xfrm>
              <a:off x="6970091" y="27548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XOR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1C19609-5A2E-A045-B1B8-34AA16FCF905}"/>
                </a:ext>
              </a:extLst>
            </p:cNvPr>
            <p:cNvSpPr txBox="1"/>
            <p:nvPr/>
          </p:nvSpPr>
          <p:spPr>
            <a:xfrm>
              <a:off x="9343761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NOT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D960F92-89FB-4046-956F-D896F1442918}"/>
              </a:ext>
            </a:extLst>
          </p:cNvPr>
          <p:cNvSpPr/>
          <p:nvPr/>
        </p:nvSpPr>
        <p:spPr bwMode="auto">
          <a:xfrm>
            <a:off x="645904" y="4935180"/>
            <a:ext cx="7507495" cy="18466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This is different from logical AND (&amp;&amp;).  The logical AND returns true if both are nonzero, or false otherwise. 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With &amp;&amp;, this would be 6 &amp;&amp; 12, which would evaluate to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true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(1).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152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Up Arrow 13">
            <a:extLst>
              <a:ext uri="{FF2B5EF4-FFF2-40B4-BE49-F238E27FC236}">
                <a16:creationId xmlns:a16="http://schemas.microsoft.com/office/drawing/2014/main" id="{80DB0EC8-FCD8-994B-8A07-400716CD712F}"/>
              </a:ext>
            </a:extLst>
          </p:cNvPr>
          <p:cNvSpPr/>
          <p:nvPr/>
        </p:nvSpPr>
        <p:spPr>
          <a:xfrm>
            <a:off x="4572676" y="4370458"/>
            <a:ext cx="685800" cy="56472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0BE508-A305-504B-9824-C945D6FAC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Operators on Multiple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28536-0A7E-484C-96CC-74C5AF6B9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these operators are applied to numbers (multiple bits), the operator is applied to the corresponding bits in each number.  For example: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0A25CA-A3F3-5C4B-9090-82CBC1842D2A}"/>
              </a:ext>
            </a:extLst>
          </p:cNvPr>
          <p:cNvGrpSpPr/>
          <p:nvPr/>
        </p:nvGrpSpPr>
        <p:grpSpPr>
          <a:xfrm>
            <a:off x="1868931" y="2241748"/>
            <a:ext cx="8454138" cy="2025452"/>
            <a:chOff x="1905000" y="2754868"/>
            <a:chExt cx="8454138" cy="2025452"/>
          </a:xfrm>
        </p:grpSpPr>
        <p:sp>
          <p:nvSpPr>
            <p:cNvPr id="4" name="0110…">
              <a:extLst>
                <a:ext uri="{FF2B5EF4-FFF2-40B4-BE49-F238E27FC236}">
                  <a16:creationId xmlns:a16="http://schemas.microsoft.com/office/drawing/2014/main" id="{DC8965C9-3517-3045-BC00-49E67161557A}"/>
                </a:ext>
              </a:extLst>
            </p:cNvPr>
            <p:cNvSpPr txBox="1"/>
            <p:nvPr/>
          </p:nvSpPr>
          <p:spPr>
            <a:xfrm>
              <a:off x="1905000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&amp;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0100</a:t>
              </a:r>
            </a:p>
          </p:txBody>
        </p:sp>
        <p:sp>
          <p:nvSpPr>
            <p:cNvPr id="5" name="0110…">
              <a:extLst>
                <a:ext uri="{FF2B5EF4-FFF2-40B4-BE49-F238E27FC236}">
                  <a16:creationId xmlns:a16="http://schemas.microsoft.com/office/drawing/2014/main" id="{9311C49F-E021-8946-936E-E04569F54AE8}"/>
                </a:ext>
              </a:extLst>
            </p:cNvPr>
            <p:cNvSpPr txBox="1"/>
            <p:nvPr/>
          </p:nvSpPr>
          <p:spPr>
            <a:xfrm>
              <a:off x="4265847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|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1110</a:t>
              </a:r>
            </a:p>
          </p:txBody>
        </p:sp>
        <p:sp>
          <p:nvSpPr>
            <p:cNvPr id="6" name="0110…">
              <a:extLst>
                <a:ext uri="{FF2B5EF4-FFF2-40B4-BE49-F238E27FC236}">
                  <a16:creationId xmlns:a16="http://schemas.microsoft.com/office/drawing/2014/main" id="{65BF42CB-B0E5-AB4E-B20E-DEDE35E12B88}"/>
                </a:ext>
              </a:extLst>
            </p:cNvPr>
            <p:cNvSpPr txBox="1"/>
            <p:nvPr/>
          </p:nvSpPr>
          <p:spPr>
            <a:xfrm>
              <a:off x="6626694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^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1010</a:t>
              </a:r>
            </a:p>
          </p:txBody>
        </p:sp>
        <p:sp>
          <p:nvSpPr>
            <p:cNvPr id="7" name="~ 1100…">
              <a:extLst>
                <a:ext uri="{FF2B5EF4-FFF2-40B4-BE49-F238E27FC236}">
                  <a16:creationId xmlns:a16="http://schemas.microsoft.com/office/drawing/2014/main" id="{E6CF7D68-DA74-D34E-8168-58060B2A1562}"/>
                </a:ext>
              </a:extLst>
            </p:cNvPr>
            <p:cNvSpPr txBox="1"/>
            <p:nvPr/>
          </p:nvSpPr>
          <p:spPr>
            <a:xfrm>
              <a:off x="8987540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endParaRPr sz="2400" dirty="0"/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~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0011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EB96F9E-D376-D14E-BC14-3528E9794844}"/>
                </a:ext>
              </a:extLst>
            </p:cNvPr>
            <p:cNvSpPr txBox="1"/>
            <p:nvPr/>
          </p:nvSpPr>
          <p:spPr>
            <a:xfrm>
              <a:off x="2254809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AND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ECAF5F-C317-974B-80AA-5167C75F478D}"/>
                </a:ext>
              </a:extLst>
            </p:cNvPr>
            <p:cNvSpPr txBox="1"/>
            <p:nvPr/>
          </p:nvSpPr>
          <p:spPr>
            <a:xfrm>
              <a:off x="4686188" y="2754868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DDB33C-DF10-4546-A78A-46174144B042}"/>
                </a:ext>
              </a:extLst>
            </p:cNvPr>
            <p:cNvSpPr txBox="1"/>
            <p:nvPr/>
          </p:nvSpPr>
          <p:spPr>
            <a:xfrm>
              <a:off x="6970091" y="27548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XOR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1C19609-5A2E-A045-B1B8-34AA16FCF905}"/>
                </a:ext>
              </a:extLst>
            </p:cNvPr>
            <p:cNvSpPr txBox="1"/>
            <p:nvPr/>
          </p:nvSpPr>
          <p:spPr>
            <a:xfrm>
              <a:off x="9343761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NOT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D960F92-89FB-4046-956F-D896F1442918}"/>
              </a:ext>
            </a:extLst>
          </p:cNvPr>
          <p:cNvSpPr/>
          <p:nvPr/>
        </p:nvSpPr>
        <p:spPr bwMode="auto">
          <a:xfrm>
            <a:off x="645904" y="4935180"/>
            <a:ext cx="7507495" cy="18466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This is different from logical OR (||).  The logical OR returns true if either are nonzero, or false otherwise. 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With ||, this would be 6 || 12, which would evaluate to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true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(1).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311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Up Arrow 13">
            <a:extLst>
              <a:ext uri="{FF2B5EF4-FFF2-40B4-BE49-F238E27FC236}">
                <a16:creationId xmlns:a16="http://schemas.microsoft.com/office/drawing/2014/main" id="{80DB0EC8-FCD8-994B-8A07-400716CD712F}"/>
              </a:ext>
            </a:extLst>
          </p:cNvPr>
          <p:cNvSpPr/>
          <p:nvPr/>
        </p:nvSpPr>
        <p:spPr>
          <a:xfrm>
            <a:off x="9086235" y="4370458"/>
            <a:ext cx="685800" cy="56472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0BE508-A305-504B-9824-C945D6FAC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Operators on Multiple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28536-0A7E-484C-96CC-74C5AF6B9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these operators are applied to numbers (multiple bits), the operator is applied to the corresponding bits in each number.  For example: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0A25CA-A3F3-5C4B-9090-82CBC1842D2A}"/>
              </a:ext>
            </a:extLst>
          </p:cNvPr>
          <p:cNvGrpSpPr/>
          <p:nvPr/>
        </p:nvGrpSpPr>
        <p:grpSpPr>
          <a:xfrm>
            <a:off x="1868931" y="2241748"/>
            <a:ext cx="8454138" cy="2025452"/>
            <a:chOff x="1905000" y="2754868"/>
            <a:chExt cx="8454138" cy="2025452"/>
          </a:xfrm>
        </p:grpSpPr>
        <p:sp>
          <p:nvSpPr>
            <p:cNvPr id="4" name="0110…">
              <a:extLst>
                <a:ext uri="{FF2B5EF4-FFF2-40B4-BE49-F238E27FC236}">
                  <a16:creationId xmlns:a16="http://schemas.microsoft.com/office/drawing/2014/main" id="{DC8965C9-3517-3045-BC00-49E67161557A}"/>
                </a:ext>
              </a:extLst>
            </p:cNvPr>
            <p:cNvSpPr txBox="1"/>
            <p:nvPr/>
          </p:nvSpPr>
          <p:spPr>
            <a:xfrm>
              <a:off x="1905000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&amp;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0100</a:t>
              </a:r>
            </a:p>
          </p:txBody>
        </p:sp>
        <p:sp>
          <p:nvSpPr>
            <p:cNvPr id="5" name="0110…">
              <a:extLst>
                <a:ext uri="{FF2B5EF4-FFF2-40B4-BE49-F238E27FC236}">
                  <a16:creationId xmlns:a16="http://schemas.microsoft.com/office/drawing/2014/main" id="{9311C49F-E021-8946-936E-E04569F54AE8}"/>
                </a:ext>
              </a:extLst>
            </p:cNvPr>
            <p:cNvSpPr txBox="1"/>
            <p:nvPr/>
          </p:nvSpPr>
          <p:spPr>
            <a:xfrm>
              <a:off x="4265847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|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1110</a:t>
              </a:r>
            </a:p>
          </p:txBody>
        </p:sp>
        <p:sp>
          <p:nvSpPr>
            <p:cNvPr id="6" name="0110…">
              <a:extLst>
                <a:ext uri="{FF2B5EF4-FFF2-40B4-BE49-F238E27FC236}">
                  <a16:creationId xmlns:a16="http://schemas.microsoft.com/office/drawing/2014/main" id="{65BF42CB-B0E5-AB4E-B20E-DEDE35E12B88}"/>
                </a:ext>
              </a:extLst>
            </p:cNvPr>
            <p:cNvSpPr txBox="1"/>
            <p:nvPr/>
          </p:nvSpPr>
          <p:spPr>
            <a:xfrm>
              <a:off x="6626694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^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1010</a:t>
              </a:r>
            </a:p>
          </p:txBody>
        </p:sp>
        <p:sp>
          <p:nvSpPr>
            <p:cNvPr id="7" name="~ 1100…">
              <a:extLst>
                <a:ext uri="{FF2B5EF4-FFF2-40B4-BE49-F238E27FC236}">
                  <a16:creationId xmlns:a16="http://schemas.microsoft.com/office/drawing/2014/main" id="{E6CF7D68-DA74-D34E-8168-58060B2A1562}"/>
                </a:ext>
              </a:extLst>
            </p:cNvPr>
            <p:cNvSpPr txBox="1"/>
            <p:nvPr/>
          </p:nvSpPr>
          <p:spPr>
            <a:xfrm>
              <a:off x="8987540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endParaRPr sz="2400" dirty="0"/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~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0011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EB96F9E-D376-D14E-BC14-3528E9794844}"/>
                </a:ext>
              </a:extLst>
            </p:cNvPr>
            <p:cNvSpPr txBox="1"/>
            <p:nvPr/>
          </p:nvSpPr>
          <p:spPr>
            <a:xfrm>
              <a:off x="2254809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AND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ECAF5F-C317-974B-80AA-5167C75F478D}"/>
                </a:ext>
              </a:extLst>
            </p:cNvPr>
            <p:cNvSpPr txBox="1"/>
            <p:nvPr/>
          </p:nvSpPr>
          <p:spPr>
            <a:xfrm>
              <a:off x="4686188" y="2754868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DDB33C-DF10-4546-A78A-46174144B042}"/>
                </a:ext>
              </a:extLst>
            </p:cNvPr>
            <p:cNvSpPr txBox="1"/>
            <p:nvPr/>
          </p:nvSpPr>
          <p:spPr>
            <a:xfrm>
              <a:off x="6970091" y="27548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XOR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1C19609-5A2E-A045-B1B8-34AA16FCF905}"/>
                </a:ext>
              </a:extLst>
            </p:cNvPr>
            <p:cNvSpPr txBox="1"/>
            <p:nvPr/>
          </p:nvSpPr>
          <p:spPr>
            <a:xfrm>
              <a:off x="9343761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NOT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D960F92-89FB-4046-956F-D896F1442918}"/>
              </a:ext>
            </a:extLst>
          </p:cNvPr>
          <p:cNvSpPr/>
          <p:nvPr/>
        </p:nvSpPr>
        <p:spPr bwMode="auto">
          <a:xfrm>
            <a:off x="3962400" y="4935180"/>
            <a:ext cx="8077201" cy="13894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This is different from logical NOT (!).  The logical NOT returns true if this is zero, and false otherwise.  With !, this would be !12, which would evaluate to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false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(0).</a:t>
            </a:r>
          </a:p>
        </p:txBody>
      </p:sp>
    </p:spTree>
    <p:extLst>
      <p:ext uri="{BB962C8B-B14F-4D97-AF65-F5344CB8AC3E}">
        <p14:creationId xmlns:p14="http://schemas.microsoft.com/office/powerpoint/2010/main" val="4037041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dirty="0"/>
              <a:t>Bitwise Operators	5</a:t>
            </a:r>
          </a:p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rgbClr val="C00000"/>
                </a:solidFill>
              </a:rPr>
              <a:t>Bitmasks</a:t>
            </a:r>
            <a:r>
              <a:rPr lang="en-US" dirty="0"/>
              <a:t>	16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Demo 1: </a:t>
            </a:r>
            <a:r>
              <a:rPr lang="en-US" dirty="0"/>
              <a:t>Courses	29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b="1" dirty="0"/>
              <a:t>Demo 2:</a:t>
            </a:r>
            <a:r>
              <a:rPr lang="en-US" dirty="0"/>
              <a:t> Practice and Powers of 2	30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dirty="0"/>
              <a:t>Bit Shift Operators	36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Demo 3: </a:t>
            </a:r>
            <a:r>
              <a:rPr lang="en-US" dirty="0"/>
              <a:t>Color Wheel	47</a:t>
            </a:r>
          </a:p>
          <a:p>
            <a:pPr>
              <a:tabLst>
                <a:tab pos="11595100" algn="r"/>
              </a:tabLst>
            </a:pPr>
            <a:r>
              <a:rPr lang="en-US" dirty="0"/>
              <a:t>Live session	49</a:t>
            </a:r>
          </a:p>
          <a:p>
            <a:pPr>
              <a:tabLst>
                <a:tab pos="11595100" algn="r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492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7953-A83B-7042-8608-5F06CC01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Vectors and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69EA8-D2EF-4D48-BCEC-637A5043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447800"/>
          </a:xfrm>
        </p:spPr>
        <p:txBody>
          <a:bodyPr/>
          <a:lstStyle/>
          <a:p>
            <a:r>
              <a:rPr lang="en-US" dirty="0"/>
              <a:t>We can use bit vectors (ordered collections of bits) to represent finite sets, and perform functions such as union, intersection, and complement.</a:t>
            </a:r>
          </a:p>
          <a:p>
            <a:r>
              <a:rPr lang="en-US" b="1" dirty="0"/>
              <a:t>Example: </a:t>
            </a:r>
            <a:r>
              <a:rPr lang="en-US" dirty="0"/>
              <a:t>we can represent current courses taken using a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dirty="0"/>
              <a:t>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D70F8F-0BA1-D443-8CEC-5EB2F61EBB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055200"/>
              </p:ext>
            </p:extLst>
          </p:nvPr>
        </p:nvGraphicFramePr>
        <p:xfrm>
          <a:off x="2032000" y="330708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89DE69A-8A7C-8D4A-8AFE-3C333AB54E41}"/>
              </a:ext>
            </a:extLst>
          </p:cNvPr>
          <p:cNvSpPr txBox="1"/>
          <p:nvPr/>
        </p:nvSpPr>
        <p:spPr>
          <a:xfrm rot="18900000">
            <a:off x="8768536" y="422781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CF6E42-F8C9-C04F-B434-A66A483434C5}"/>
              </a:ext>
            </a:extLst>
          </p:cNvPr>
          <p:cNvSpPr txBox="1"/>
          <p:nvPr/>
        </p:nvSpPr>
        <p:spPr>
          <a:xfrm rot="18900000">
            <a:off x="7813582" y="419976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ADD88D-3779-BF4E-9F77-4DFDC58211B7}"/>
              </a:ext>
            </a:extLst>
          </p:cNvPr>
          <p:cNvSpPr txBox="1"/>
          <p:nvPr/>
        </p:nvSpPr>
        <p:spPr>
          <a:xfrm rot="18900000">
            <a:off x="6791245" y="419976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3ED7F6-80C9-CD45-9C76-44F79C745C75}"/>
              </a:ext>
            </a:extLst>
          </p:cNvPr>
          <p:cNvSpPr txBox="1"/>
          <p:nvPr/>
        </p:nvSpPr>
        <p:spPr>
          <a:xfrm rot="18900000">
            <a:off x="5929433" y="419976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934D51-4A6D-6F40-BBD1-8BBF1363AF2A}"/>
              </a:ext>
            </a:extLst>
          </p:cNvPr>
          <p:cNvSpPr txBox="1"/>
          <p:nvPr/>
        </p:nvSpPr>
        <p:spPr>
          <a:xfrm rot="18900000">
            <a:off x="4678584" y="426541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1C980A-C387-474E-B64B-CDE934E590CB}"/>
              </a:ext>
            </a:extLst>
          </p:cNvPr>
          <p:cNvSpPr txBox="1"/>
          <p:nvPr/>
        </p:nvSpPr>
        <p:spPr>
          <a:xfrm rot="18900000">
            <a:off x="3901408" y="419976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A98AD1-8BD5-5249-8DA6-AA3A4F4E34B6}"/>
              </a:ext>
            </a:extLst>
          </p:cNvPr>
          <p:cNvSpPr txBox="1"/>
          <p:nvPr/>
        </p:nvSpPr>
        <p:spPr>
          <a:xfrm rot="18900000">
            <a:off x="2879069" y="419976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5A3E9D-0D5A-9B44-A06C-192ECF0DE2E8}"/>
              </a:ext>
            </a:extLst>
          </p:cNvPr>
          <p:cNvSpPr txBox="1"/>
          <p:nvPr/>
        </p:nvSpPr>
        <p:spPr>
          <a:xfrm rot="18900000">
            <a:off x="1940312" y="419976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2098674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7953-A83B-7042-8608-5F06CC01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Vectors and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69EA8-D2EF-4D48-BCEC-637A5043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3292232"/>
            <a:ext cx="11811000" cy="3165488"/>
          </a:xfrm>
        </p:spPr>
        <p:txBody>
          <a:bodyPr/>
          <a:lstStyle/>
          <a:p>
            <a:r>
              <a:rPr lang="en-US" dirty="0"/>
              <a:t>How do we find the union of two sets of courses taken?  Use OR:</a:t>
            </a:r>
          </a:p>
        </p:txBody>
      </p:sp>
      <p:sp>
        <p:nvSpPr>
          <p:cNvPr id="12" name="0110…">
            <a:extLst>
              <a:ext uri="{FF2B5EF4-FFF2-40B4-BE49-F238E27FC236}">
                <a16:creationId xmlns:a16="http://schemas.microsoft.com/office/drawing/2014/main" id="{98A61D3E-CEB2-9348-9306-DB85018AFC17}"/>
              </a:ext>
            </a:extLst>
          </p:cNvPr>
          <p:cNvSpPr txBox="1"/>
          <p:nvPr/>
        </p:nvSpPr>
        <p:spPr>
          <a:xfrm>
            <a:off x="4574019" y="4164525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|</a:t>
            </a:r>
            <a:r>
              <a:rPr sz="2800" dirty="0"/>
              <a:t> </a:t>
            </a:r>
            <a:r>
              <a:rPr lang="en-US" sz="2800" dirty="0"/>
              <a:t>01100001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01100011</a:t>
            </a:r>
            <a:endParaRPr sz="2800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6AFE10E-05C8-0449-90CF-E447DCF7F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657601"/>
              </p:ext>
            </p:extLst>
          </p:nvPr>
        </p:nvGraphicFramePr>
        <p:xfrm>
          <a:off x="2032000" y="15240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D14AA7D-39F7-1F42-8F5F-A96F50D067F6}"/>
              </a:ext>
            </a:extLst>
          </p:cNvPr>
          <p:cNvSpPr txBox="1"/>
          <p:nvPr/>
        </p:nvSpPr>
        <p:spPr>
          <a:xfrm rot="18900000">
            <a:off x="8768536" y="24447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BDFBD9-0CC6-5C45-83BA-1F9C423E4E87}"/>
              </a:ext>
            </a:extLst>
          </p:cNvPr>
          <p:cNvSpPr txBox="1"/>
          <p:nvPr/>
        </p:nvSpPr>
        <p:spPr>
          <a:xfrm rot="18900000">
            <a:off x="7813582" y="24166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A2CFBC-92D7-CF4E-A3A4-325060A31AA6}"/>
              </a:ext>
            </a:extLst>
          </p:cNvPr>
          <p:cNvSpPr txBox="1"/>
          <p:nvPr/>
        </p:nvSpPr>
        <p:spPr>
          <a:xfrm rot="18900000">
            <a:off x="6791245" y="24166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42760D-98C3-EB41-B4AF-4371FB0CAF39}"/>
              </a:ext>
            </a:extLst>
          </p:cNvPr>
          <p:cNvSpPr txBox="1"/>
          <p:nvPr/>
        </p:nvSpPr>
        <p:spPr>
          <a:xfrm rot="18900000">
            <a:off x="5929433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FAC56F-3E50-1943-BD68-C446434584D5}"/>
              </a:ext>
            </a:extLst>
          </p:cNvPr>
          <p:cNvSpPr txBox="1"/>
          <p:nvPr/>
        </p:nvSpPr>
        <p:spPr>
          <a:xfrm rot="18900000">
            <a:off x="4678584" y="24823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9A64B4-CFFB-5849-90A5-910023D0854A}"/>
              </a:ext>
            </a:extLst>
          </p:cNvPr>
          <p:cNvSpPr txBox="1"/>
          <p:nvPr/>
        </p:nvSpPr>
        <p:spPr>
          <a:xfrm rot="18900000">
            <a:off x="3901408" y="24166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4E05DD-C2D2-EB4B-8FD0-496767EBEDD7}"/>
              </a:ext>
            </a:extLst>
          </p:cNvPr>
          <p:cNvSpPr txBox="1"/>
          <p:nvPr/>
        </p:nvSpPr>
        <p:spPr>
          <a:xfrm rot="18900000">
            <a:off x="2879069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F3B955-3D4E-FE4C-9974-DA2760458B1E}"/>
              </a:ext>
            </a:extLst>
          </p:cNvPr>
          <p:cNvSpPr txBox="1"/>
          <p:nvPr/>
        </p:nvSpPr>
        <p:spPr>
          <a:xfrm rot="18900000">
            <a:off x="1940312" y="24166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1799275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7953-A83B-7042-8608-5F06CC01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Vectors and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69EA8-D2EF-4D48-BCEC-637A5043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3292232"/>
            <a:ext cx="11811000" cy="3165488"/>
          </a:xfrm>
        </p:spPr>
        <p:txBody>
          <a:bodyPr/>
          <a:lstStyle/>
          <a:p>
            <a:r>
              <a:rPr lang="en-US" dirty="0"/>
              <a:t>How do we find the intersection of two sets of courses taken?  Use AND:</a:t>
            </a:r>
          </a:p>
        </p:txBody>
      </p:sp>
      <p:sp>
        <p:nvSpPr>
          <p:cNvPr id="12" name="0110…">
            <a:extLst>
              <a:ext uri="{FF2B5EF4-FFF2-40B4-BE49-F238E27FC236}">
                <a16:creationId xmlns:a16="http://schemas.microsoft.com/office/drawing/2014/main" id="{98A61D3E-CEB2-9348-9306-DB85018AFC17}"/>
              </a:ext>
            </a:extLst>
          </p:cNvPr>
          <p:cNvSpPr txBox="1"/>
          <p:nvPr/>
        </p:nvSpPr>
        <p:spPr>
          <a:xfrm>
            <a:off x="4574019" y="4164525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01100001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00100001</a:t>
            </a:r>
            <a:endParaRPr sz="2800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6AFE10E-05C8-0449-90CF-E447DCF7F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658095"/>
              </p:ext>
            </p:extLst>
          </p:nvPr>
        </p:nvGraphicFramePr>
        <p:xfrm>
          <a:off x="2032000" y="15240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D14AA7D-39F7-1F42-8F5F-A96F50D067F6}"/>
              </a:ext>
            </a:extLst>
          </p:cNvPr>
          <p:cNvSpPr txBox="1"/>
          <p:nvPr/>
        </p:nvSpPr>
        <p:spPr>
          <a:xfrm rot="18900000">
            <a:off x="8768536" y="24447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BDFBD9-0CC6-5C45-83BA-1F9C423E4E87}"/>
              </a:ext>
            </a:extLst>
          </p:cNvPr>
          <p:cNvSpPr txBox="1"/>
          <p:nvPr/>
        </p:nvSpPr>
        <p:spPr>
          <a:xfrm rot="18900000">
            <a:off x="7813582" y="24166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A2CFBC-92D7-CF4E-A3A4-325060A31AA6}"/>
              </a:ext>
            </a:extLst>
          </p:cNvPr>
          <p:cNvSpPr txBox="1"/>
          <p:nvPr/>
        </p:nvSpPr>
        <p:spPr>
          <a:xfrm rot="18900000">
            <a:off x="6791245" y="24166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42760D-98C3-EB41-B4AF-4371FB0CAF39}"/>
              </a:ext>
            </a:extLst>
          </p:cNvPr>
          <p:cNvSpPr txBox="1"/>
          <p:nvPr/>
        </p:nvSpPr>
        <p:spPr>
          <a:xfrm rot="18900000">
            <a:off x="5929433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FAC56F-3E50-1943-BD68-C446434584D5}"/>
              </a:ext>
            </a:extLst>
          </p:cNvPr>
          <p:cNvSpPr txBox="1"/>
          <p:nvPr/>
        </p:nvSpPr>
        <p:spPr>
          <a:xfrm rot="18900000">
            <a:off x="4678584" y="24823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9A64B4-CFFB-5849-90A5-910023D0854A}"/>
              </a:ext>
            </a:extLst>
          </p:cNvPr>
          <p:cNvSpPr txBox="1"/>
          <p:nvPr/>
        </p:nvSpPr>
        <p:spPr>
          <a:xfrm rot="18900000">
            <a:off x="3901408" y="24166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4E05DD-C2D2-EB4B-8FD0-496767EBEDD7}"/>
              </a:ext>
            </a:extLst>
          </p:cNvPr>
          <p:cNvSpPr txBox="1"/>
          <p:nvPr/>
        </p:nvSpPr>
        <p:spPr>
          <a:xfrm rot="18900000">
            <a:off x="2879069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F3B955-3D4E-FE4C-9974-DA2760458B1E}"/>
              </a:ext>
            </a:extLst>
          </p:cNvPr>
          <p:cNvSpPr txBox="1"/>
          <p:nvPr/>
        </p:nvSpPr>
        <p:spPr>
          <a:xfrm rot="18900000">
            <a:off x="1940312" y="24166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38825242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frequently want to manipulate or isolate out specific bits in a larger collection of bits.  A </a:t>
            </a:r>
            <a:r>
              <a:rPr lang="en-US" b="1" dirty="0"/>
              <a:t>bitmask</a:t>
            </a:r>
            <a:r>
              <a:rPr lang="en-US" dirty="0"/>
              <a:t> is a constructed bit pattern that we can use, along with bit operators, to do this.</a:t>
            </a:r>
          </a:p>
          <a:p>
            <a:r>
              <a:rPr lang="en-US" b="1" dirty="0"/>
              <a:t>Example:</a:t>
            </a:r>
            <a:r>
              <a:rPr lang="en-US" dirty="0"/>
              <a:t> how do we update our bit vector to indicate we’ve taken CS107?</a:t>
            </a:r>
            <a:endParaRPr lang="en-US" b="1" dirty="0"/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4853470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|</a:t>
            </a:r>
            <a:r>
              <a:rPr sz="2800" dirty="0"/>
              <a:t> </a:t>
            </a:r>
            <a:r>
              <a:rPr lang="en-US" sz="2800" dirty="0"/>
              <a:t>00001000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00101011</a:t>
            </a:r>
            <a:endParaRPr sz="2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518484"/>
              </p:ext>
            </p:extLst>
          </p:nvPr>
        </p:nvGraphicFramePr>
        <p:xfrm>
          <a:off x="2032000" y="3229534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4150265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4122222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4122221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412222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4187866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412222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412222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4122219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3606150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4277-9AB7-AE4E-B142-242F4F80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30E49-CCF8-4C46-A496-78B207B94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CS106A 0x1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0001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CS106B 0x2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0010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CS106X 0x4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0100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CS107  0x8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1000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CS110  0x10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0001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CS103  0x20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0010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CS109  0x40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0100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CS161  0x80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1000 0000 */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| CS107;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 CS107</a:t>
            </a:r>
          </a:p>
        </p:txBody>
      </p:sp>
    </p:spTree>
    <p:extLst>
      <p:ext uri="{BB962C8B-B14F-4D97-AF65-F5344CB8AC3E}">
        <p14:creationId xmlns:p14="http://schemas.microsoft.com/office/powerpoint/2010/main" val="2089484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4277-9AB7-AE4E-B142-242F4F80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30E49-CCF8-4C46-A496-78B207B94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CS106A 0x1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0001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CS106B 0x2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0010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CS106X 0x4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0100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CS107  0x8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1000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CS110  0x10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0001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CS103  0x20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0010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CS109  0x40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0100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CS161  0x80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1000 0000 */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|= CS107;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 CS107</a:t>
            </a:r>
          </a:p>
        </p:txBody>
      </p:sp>
    </p:spTree>
    <p:extLst>
      <p:ext uri="{BB962C8B-B14F-4D97-AF65-F5344CB8AC3E}">
        <p14:creationId xmlns:p14="http://schemas.microsoft.com/office/powerpoint/2010/main" val="2984399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Example:</a:t>
            </a:r>
            <a:r>
              <a:rPr lang="en-US" dirty="0"/>
              <a:t> how do we update our bit vector to indicate we’ve </a:t>
            </a:r>
            <a:r>
              <a:rPr lang="en-US" i="1" dirty="0"/>
              <a:t>not</a:t>
            </a:r>
            <a:r>
              <a:rPr lang="en-US" dirty="0"/>
              <a:t> taken CS103?</a:t>
            </a:r>
            <a:endParaRPr lang="en-US" b="1" dirty="0"/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3605136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11011111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00000011</a:t>
            </a:r>
            <a:endParaRPr sz="2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184546"/>
              </p:ext>
            </p:extLst>
          </p:nvPr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28738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D43AB3-B4C8-8443-8A9F-7B1C79686693}"/>
              </a:ext>
            </a:extLst>
          </p:cNvPr>
          <p:cNvSpPr/>
          <p:nvPr/>
        </p:nvSpPr>
        <p:spPr>
          <a:xfrm>
            <a:off x="457200" y="5832639"/>
            <a:ext cx="9829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&amp; ~CS103;	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Remove CS103</a:t>
            </a:r>
          </a:p>
        </p:txBody>
      </p:sp>
    </p:spTree>
    <p:extLst>
      <p:ext uri="{BB962C8B-B14F-4D97-AF65-F5344CB8AC3E}">
        <p14:creationId xmlns:p14="http://schemas.microsoft.com/office/powerpoint/2010/main" val="367304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Example:</a:t>
            </a:r>
            <a:r>
              <a:rPr lang="en-US" dirty="0"/>
              <a:t> how do we update our bit vector to indicate we’ve </a:t>
            </a:r>
            <a:r>
              <a:rPr lang="en-US" i="1" dirty="0"/>
              <a:t>not</a:t>
            </a:r>
            <a:r>
              <a:rPr lang="en-US" dirty="0"/>
              <a:t> taken CS103?</a:t>
            </a:r>
            <a:endParaRPr lang="en-US" b="1" dirty="0"/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3605136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11011111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00000011</a:t>
            </a:r>
            <a:endParaRPr sz="2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28738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D43AB3-B4C8-8443-8A9F-7B1C79686693}"/>
              </a:ext>
            </a:extLst>
          </p:cNvPr>
          <p:cNvSpPr/>
          <p:nvPr/>
        </p:nvSpPr>
        <p:spPr>
          <a:xfrm>
            <a:off x="457200" y="5832639"/>
            <a:ext cx="9829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&amp;= ~CS103;	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Remove CS103</a:t>
            </a:r>
          </a:p>
        </p:txBody>
      </p:sp>
    </p:spTree>
    <p:extLst>
      <p:ext uri="{BB962C8B-B14F-4D97-AF65-F5344CB8AC3E}">
        <p14:creationId xmlns:p14="http://schemas.microsoft.com/office/powerpoint/2010/main" val="141962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Example:</a:t>
            </a:r>
            <a:r>
              <a:rPr lang="en-US" dirty="0"/>
              <a:t> how do we check if we’ve taken CS106B?</a:t>
            </a:r>
            <a:endParaRPr lang="en-US" b="1" dirty="0"/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3605136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00000010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00000010</a:t>
            </a:r>
            <a:endParaRPr sz="2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28738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04C278-E4DE-A440-ADE0-6D6099182AFC}"/>
              </a:ext>
            </a:extLst>
          </p:cNvPr>
          <p:cNvSpPr/>
          <p:nvPr/>
        </p:nvSpPr>
        <p:spPr>
          <a:xfrm>
            <a:off x="457200" y="5399845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&amp; CS106B) {...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taken CS106B!</a:t>
            </a:r>
          </a:p>
        </p:txBody>
      </p:sp>
    </p:spTree>
    <p:extLst>
      <p:ext uri="{BB962C8B-B14F-4D97-AF65-F5344CB8AC3E}">
        <p14:creationId xmlns:p14="http://schemas.microsoft.com/office/powerpoint/2010/main" val="26185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Example:</a:t>
            </a:r>
            <a:r>
              <a:rPr lang="en-US" dirty="0"/>
              <a:t> how do we check if we’ve </a:t>
            </a:r>
            <a:r>
              <a:rPr lang="en-US" i="1" dirty="0"/>
              <a:t>not</a:t>
            </a:r>
            <a:r>
              <a:rPr lang="en-US" dirty="0"/>
              <a:t> taken CS107?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28738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04C278-E4DE-A440-ADE0-6D6099182AFC}"/>
              </a:ext>
            </a:extLst>
          </p:cNvPr>
          <p:cNvSpPr/>
          <p:nvPr/>
        </p:nvSpPr>
        <p:spPr>
          <a:xfrm>
            <a:off x="457200" y="5396805"/>
            <a:ext cx="7696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if (!(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&amp; CS107)) {...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not taken CS107!</a:t>
            </a:r>
          </a:p>
        </p:txBody>
      </p:sp>
      <p:sp>
        <p:nvSpPr>
          <p:cNvPr id="15" name="0110…">
            <a:extLst>
              <a:ext uri="{FF2B5EF4-FFF2-40B4-BE49-F238E27FC236}">
                <a16:creationId xmlns:a16="http://schemas.microsoft.com/office/drawing/2014/main" id="{55588965-E7A0-6243-A9F2-A7991465491C}"/>
              </a:ext>
            </a:extLst>
          </p:cNvPr>
          <p:cNvSpPr txBox="1"/>
          <p:nvPr/>
        </p:nvSpPr>
        <p:spPr>
          <a:xfrm>
            <a:off x="4623430" y="3605136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00001000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00000000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36095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Example:</a:t>
            </a:r>
            <a:r>
              <a:rPr lang="en-US" dirty="0"/>
              <a:t> how do we check if we’ve </a:t>
            </a:r>
            <a:r>
              <a:rPr lang="en-US" i="1" dirty="0"/>
              <a:t>not</a:t>
            </a:r>
            <a:r>
              <a:rPr lang="en-US" dirty="0"/>
              <a:t> taken CS107?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28738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04C278-E4DE-A440-ADE0-6D6099182AFC}"/>
              </a:ext>
            </a:extLst>
          </p:cNvPr>
          <p:cNvSpPr/>
          <p:nvPr/>
        </p:nvSpPr>
        <p:spPr>
          <a:xfrm>
            <a:off x="457200" y="5396805"/>
            <a:ext cx="7696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if ((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&amp; CS107) ^ CS107) {...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not taken CS107!</a:t>
            </a:r>
          </a:p>
        </p:txBody>
      </p:sp>
      <p:sp>
        <p:nvSpPr>
          <p:cNvPr id="15" name="0110…">
            <a:extLst>
              <a:ext uri="{FF2B5EF4-FFF2-40B4-BE49-F238E27FC236}">
                <a16:creationId xmlns:a16="http://schemas.microsoft.com/office/drawing/2014/main" id="{8B17530D-1343-3649-9E4A-6197598794E0}"/>
              </a:ext>
            </a:extLst>
          </p:cNvPr>
          <p:cNvSpPr txBox="1"/>
          <p:nvPr/>
        </p:nvSpPr>
        <p:spPr>
          <a:xfrm>
            <a:off x="3473849" y="3644417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00001000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00000000</a:t>
            </a:r>
            <a:endParaRPr sz="2800" dirty="0"/>
          </a:p>
        </p:txBody>
      </p:sp>
      <p:sp>
        <p:nvSpPr>
          <p:cNvPr id="16" name="0110…">
            <a:extLst>
              <a:ext uri="{FF2B5EF4-FFF2-40B4-BE49-F238E27FC236}">
                <a16:creationId xmlns:a16="http://schemas.microsoft.com/office/drawing/2014/main" id="{14950392-4771-BE41-BCFD-ED086485B3DD}"/>
              </a:ext>
            </a:extLst>
          </p:cNvPr>
          <p:cNvSpPr txBox="1"/>
          <p:nvPr/>
        </p:nvSpPr>
        <p:spPr>
          <a:xfrm>
            <a:off x="5974642" y="3613734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00000000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^</a:t>
            </a:r>
            <a:r>
              <a:rPr sz="2800" dirty="0"/>
              <a:t> </a:t>
            </a:r>
            <a:r>
              <a:rPr lang="en-US" sz="2800" dirty="0"/>
              <a:t>00001000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00001000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28456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E4C37-80E9-9C48-AF66-34358D66E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Operator Tricks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32F63-B693-E44E-BE61-5E66BE84E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| with 1 is useful for turning select bits on</a:t>
            </a:r>
          </a:p>
          <a:p>
            <a:r>
              <a:rPr lang="en-US" dirty="0"/>
              <a:t>&amp; with 0 is useful for turning select bits off</a:t>
            </a:r>
          </a:p>
          <a:p>
            <a:r>
              <a:rPr lang="en-US" dirty="0"/>
              <a:t>| is useful for taking the union of bits</a:t>
            </a:r>
          </a:p>
          <a:p>
            <a:r>
              <a:rPr lang="en-US" dirty="0"/>
              <a:t>&amp; is useful for taking the intersection of bits</a:t>
            </a:r>
          </a:p>
          <a:p>
            <a:r>
              <a:rPr lang="en-US" dirty="0"/>
              <a:t>^ is useful for flipping select bits</a:t>
            </a:r>
          </a:p>
          <a:p>
            <a:r>
              <a:rPr lang="en-US" dirty="0"/>
              <a:t>~ is useful for flipping all bits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0143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Bitmasks and GDB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358463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dirty="0"/>
              <a:t>Bitwise Operators	5</a:t>
            </a:r>
          </a:p>
          <a:p>
            <a:pPr>
              <a:tabLst>
                <a:tab pos="11595100" algn="r"/>
              </a:tabLst>
            </a:pPr>
            <a:r>
              <a:rPr lang="en-US" dirty="0"/>
              <a:t>Bitmasks	16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Demo 1: </a:t>
            </a:r>
            <a:r>
              <a:rPr lang="en-US" dirty="0"/>
              <a:t>Courses	29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rgbClr val="C00000"/>
                </a:solidFill>
              </a:rPr>
              <a:t>Demo 2: Practice and Powers of 2</a:t>
            </a:r>
            <a:r>
              <a:rPr lang="en-US" dirty="0"/>
              <a:t>	30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dirty="0"/>
              <a:t>Bit Shift Operators	36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Demo 3: </a:t>
            </a:r>
            <a:r>
              <a:rPr lang="en-US" dirty="0"/>
              <a:t>Color Wheel	47</a:t>
            </a:r>
          </a:p>
          <a:p>
            <a:pPr>
              <a:tabLst>
                <a:tab pos="11595100" algn="r"/>
              </a:tabLst>
            </a:pPr>
            <a:r>
              <a:rPr lang="en-US" dirty="0"/>
              <a:t>Live session	49</a:t>
            </a:r>
          </a:p>
          <a:p>
            <a:pPr>
              <a:tabLst>
                <a:tab pos="11595100" algn="r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7524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C9D5-A2C5-3B49-95DA-52B6C818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4BA4-9354-E04F-BC81-F40DA89CD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 masking is also useful for integer representations as well.  For instance, we might want to check the value of the most-significant bit, or just one of the middle bytes.</a:t>
            </a:r>
          </a:p>
          <a:p>
            <a:endParaRPr lang="en-US" dirty="0"/>
          </a:p>
          <a:p>
            <a:r>
              <a:rPr lang="en-US" b="1" dirty="0"/>
              <a:t>Example: </a:t>
            </a:r>
            <a:r>
              <a:rPr lang="en-US" dirty="0"/>
              <a:t>If I have a 32-bit integer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dirty="0"/>
              <a:t>, what operation should I perform if I want to get </a:t>
            </a:r>
            <a:r>
              <a:rPr lang="en-US" i="1" dirty="0"/>
              <a:t>just the lowest byte </a:t>
            </a:r>
            <a:r>
              <a:rPr lang="en-US" dirty="0"/>
              <a:t>in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dirty="0"/>
              <a:t>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j = ...;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k = j &amp; 0xff;		// mask to get just lowest byte </a:t>
            </a:r>
          </a:p>
        </p:txBody>
      </p:sp>
    </p:spTree>
    <p:extLst>
      <p:ext uri="{BB962C8B-B14F-4D97-AF65-F5344CB8AC3E}">
        <p14:creationId xmlns:p14="http://schemas.microsoft.com/office/powerpoint/2010/main" val="20009221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C9D5-A2C5-3B49-95DA-52B6C818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4BA4-9354-E04F-BC81-F40DA89CD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Practice 1: </a:t>
            </a:r>
            <a:r>
              <a:rPr lang="en-US" dirty="0"/>
              <a:t>write an expression that, given a 32-bit integer j, sets its least-significant byte to all 1s, but preserves all other bytes.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b="1" dirty="0"/>
          </a:p>
          <a:p>
            <a:r>
              <a:rPr lang="en-US" b="1" dirty="0"/>
              <a:t>Practice 2: </a:t>
            </a:r>
            <a:r>
              <a:rPr lang="en-US" dirty="0"/>
              <a:t>write an expression that, given a 32-bit integer j, flips (“complements”) all but the least-significant byte, and preserves all other bytes.</a:t>
            </a: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874566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C9D5-A2C5-3B49-95DA-52B6C818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4BA4-9354-E04F-BC81-F40DA89CD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Practice 1: </a:t>
            </a:r>
            <a:r>
              <a:rPr lang="en-US" dirty="0"/>
              <a:t>write an expression that, given a 32-bit integer j, sets its least-significant byte to all 1s, but preserves all other bytes.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	j | 0xff</a:t>
            </a:r>
          </a:p>
          <a:p>
            <a:endParaRPr lang="en-US" b="1" dirty="0"/>
          </a:p>
          <a:p>
            <a:r>
              <a:rPr lang="en-US" b="1" dirty="0"/>
              <a:t>Practice 2: </a:t>
            </a:r>
            <a:r>
              <a:rPr lang="en-US" dirty="0"/>
              <a:t>write an expression that, given a 32-bit integer j, flips (“complements”) all but the least-significant byte, and preserves all other bytes.</a:t>
            </a: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j ^ ~0xff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823227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310F-6BCD-A34F-8880-B88021114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 of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3759D-DDFC-2B46-B4C4-1419C3172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4800" dirty="0"/>
              <a:t>Without using loops, how can we detect if a binary number is a power of 2?  What is special about its binary representation and how can we leverage that?</a:t>
            </a:r>
          </a:p>
        </p:txBody>
      </p:sp>
    </p:spTree>
    <p:extLst>
      <p:ext uri="{BB962C8B-B14F-4D97-AF65-F5344CB8AC3E}">
        <p14:creationId xmlns:p14="http://schemas.microsoft.com/office/powerpoint/2010/main" val="13822806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Powers of 2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105305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dirty="0"/>
              <a:t>Bitwise Operators	5</a:t>
            </a:r>
          </a:p>
          <a:p>
            <a:pPr>
              <a:tabLst>
                <a:tab pos="11595100" algn="r"/>
              </a:tabLst>
            </a:pPr>
            <a:r>
              <a:rPr lang="en-US" dirty="0"/>
              <a:t>Bitmasks	16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Demo 1: </a:t>
            </a:r>
            <a:r>
              <a:rPr lang="en-US" dirty="0"/>
              <a:t>Courses	29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b="1" dirty="0"/>
              <a:t>Demo 2:</a:t>
            </a:r>
            <a:r>
              <a:rPr lang="en-US" dirty="0"/>
              <a:t> Practice and Powers of 2	30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rgbClr val="C00000"/>
                </a:solidFill>
              </a:rPr>
              <a:t>Bit Shift Operators</a:t>
            </a:r>
            <a:r>
              <a:rPr lang="en-US" dirty="0"/>
              <a:t>	36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Demo 3: </a:t>
            </a:r>
            <a:r>
              <a:rPr lang="en-US" dirty="0"/>
              <a:t>Color Wheel	47</a:t>
            </a:r>
          </a:p>
          <a:p>
            <a:pPr>
              <a:tabLst>
                <a:tab pos="11595100" algn="r"/>
              </a:tabLst>
            </a:pPr>
            <a:r>
              <a:rPr lang="en-US" dirty="0"/>
              <a:t>Live session	49</a:t>
            </a:r>
          </a:p>
          <a:p>
            <a:pPr>
              <a:tabLst>
                <a:tab pos="11595100" algn="r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3579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 Shift (&lt;&lt;)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LEFT SHIFT operator shifts a bit pattern a certain number of positions to the left.  New lower order bits are filled in with 0s, and bits shifted off the end are lost.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&lt;&lt; k;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left by k bits</a:t>
            </a: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&lt;&lt;= k;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left by k bits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8-bit examples: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110111</a:t>
            </a: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 &lt;&lt; 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results in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110111</a:t>
            </a:r>
            <a:r>
              <a:rPr lang="en-US" i="1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</a:t>
            </a:r>
            <a:endParaRPr lang="en-US" dirty="0">
              <a:latin typeface="Consolas" panose="020B0609020204030204" pitchFamily="49" charset="0"/>
              <a:ea typeface="Courier"/>
              <a:cs typeface="Consolas" panose="020B0609020204030204" pitchFamily="49" charset="0"/>
              <a:sym typeface="Courier"/>
            </a:endParaRP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0110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0011</a:t>
            </a: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 &lt;&lt; 4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results in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0011</a:t>
            </a:r>
            <a:r>
              <a:rPr lang="en-US" i="1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0000</a:t>
            </a: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1001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0101</a:t>
            </a: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 &lt;&lt; 4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results in</a:t>
            </a: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0101</a:t>
            </a:r>
            <a:r>
              <a:rPr lang="en-US" i="1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0000</a:t>
            </a:r>
          </a:p>
          <a:p>
            <a:pPr marL="457200" lvl="1" indent="0"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05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 Bits shifted off the end are lost.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right by k bits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x &gt;&gt;=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Question:</a:t>
            </a:r>
            <a:r>
              <a:rPr lang="en-US" dirty="0"/>
              <a:t> how should we fill in new higher-order bits?</a:t>
            </a:r>
          </a:p>
          <a:p>
            <a:pPr marL="0" indent="0">
              <a:buNone/>
            </a:pPr>
            <a:r>
              <a:rPr lang="en-US" b="1" dirty="0"/>
              <a:t>Idea: </a:t>
            </a:r>
            <a:r>
              <a:rPr lang="en-US" dirty="0"/>
              <a:t>let’s follow left-shift and fill with 0s.</a:t>
            </a:r>
            <a:endParaRPr lang="en-US" b="1" dirty="0"/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short x = 2;	// 0000 0000 0000 0010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&gt;&gt;= 1;		// 0000 0000 0000 0001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("%d\n", x);	// 1</a:t>
            </a:r>
          </a:p>
        </p:txBody>
      </p:sp>
    </p:spTree>
    <p:extLst>
      <p:ext uri="{BB962C8B-B14F-4D97-AF65-F5344CB8AC3E}">
        <p14:creationId xmlns:p14="http://schemas.microsoft.com/office/powerpoint/2010/main" val="41401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 Bits shifted off the end are lost.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right by k bit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x &gt;&gt;=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Question:</a:t>
            </a:r>
            <a:r>
              <a:rPr lang="en-US" dirty="0"/>
              <a:t> how should we fill in new higher-order bits?</a:t>
            </a:r>
          </a:p>
          <a:p>
            <a:pPr marL="0" indent="0">
              <a:buNone/>
            </a:pPr>
            <a:r>
              <a:rPr lang="en-US" b="1" dirty="0"/>
              <a:t>Idea: </a:t>
            </a:r>
            <a:r>
              <a:rPr lang="en-US" dirty="0"/>
              <a:t>let’s follow left-shift and fill with 0s.</a:t>
            </a:r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short x = -2;	// 1111 1111 1111 1110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&gt;&gt;= 1;		// 0111 1111 1111 1111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("%d\n", x);	// 32767!</a:t>
            </a:r>
          </a:p>
        </p:txBody>
      </p:sp>
    </p:spTree>
    <p:extLst>
      <p:ext uri="{BB962C8B-B14F-4D97-AF65-F5344CB8AC3E}">
        <p14:creationId xmlns:p14="http://schemas.microsoft.com/office/powerpoint/2010/main" val="66136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 Bits shifted off the end are lost.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right by k bit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 x &gt;&gt;=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Question:</a:t>
            </a:r>
            <a:r>
              <a:rPr lang="en-US" dirty="0"/>
              <a:t> how should we fill in new higher-order bits?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Problem</a:t>
            </a:r>
            <a:r>
              <a:rPr lang="en-US" b="1" dirty="0"/>
              <a:t>: </a:t>
            </a:r>
            <a:r>
              <a:rPr lang="en-US" dirty="0"/>
              <a:t>always filling with zeros means we may change the sign bit.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Solution</a:t>
            </a:r>
            <a:r>
              <a:rPr lang="en-US" b="1" dirty="0"/>
              <a:t>: </a:t>
            </a:r>
            <a:r>
              <a:rPr lang="en-US" dirty="0"/>
              <a:t>let’s fill with the sign bit!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06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 Bits shifted off the end are lost.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right by k bit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 x &gt;&gt;=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Question:</a:t>
            </a:r>
            <a:r>
              <a:rPr lang="en-US" dirty="0"/>
              <a:t> how should we fill in new higher-order bits?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Solution</a:t>
            </a:r>
            <a:r>
              <a:rPr lang="en-US" b="1" dirty="0"/>
              <a:t>: </a:t>
            </a:r>
            <a:r>
              <a:rPr lang="en-US" dirty="0"/>
              <a:t>let’s fill with the sign bit!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short x = 2;	// 0000 0000 0000 0010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&gt;&gt;= 1;		// 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000 0000 0000 0001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("%d\n", x);	// 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0911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 Bits shifted off the end are lost.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right by k bit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 x &gt;&gt;=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Question:</a:t>
            </a:r>
            <a:r>
              <a:rPr lang="en-US" dirty="0"/>
              <a:t> how should we fill in new higher-order bits?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Solution</a:t>
            </a:r>
            <a:r>
              <a:rPr lang="en-US" b="1" dirty="0"/>
              <a:t>: </a:t>
            </a:r>
            <a:r>
              <a:rPr lang="en-US" dirty="0"/>
              <a:t>let’s fill with the sign bit!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short x = -2;	// 1111 1111 1111 1110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&gt;&gt;= 1;		// 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111 1111 1111 1111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("%d\n", x);	// -1!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5094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70967-C540-6540-A1A4-9F50D18DB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A3F33-5E21-0F46-A32D-B3CA66237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There are </a:t>
            </a:r>
            <a:r>
              <a:rPr lang="en-US" i="1" dirty="0"/>
              <a:t>two kinds</a:t>
            </a:r>
            <a:r>
              <a:rPr lang="en-US" dirty="0"/>
              <a:t> of right shifts, depending on the value and type you are shifting:</a:t>
            </a:r>
          </a:p>
          <a:p>
            <a:r>
              <a:rPr lang="en-US" b="1" dirty="0"/>
              <a:t>Logical Right Shift:</a:t>
            </a:r>
            <a:r>
              <a:rPr lang="en-US" dirty="0"/>
              <a:t> fill new high-order bits with 0s.</a:t>
            </a:r>
          </a:p>
          <a:p>
            <a:r>
              <a:rPr lang="en-US" b="1" dirty="0"/>
              <a:t>Arithmetic Right Shift:</a:t>
            </a:r>
            <a:r>
              <a:rPr lang="en-US" dirty="0"/>
              <a:t> fill new high-order bits with the most-significant bit.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i="1" dirty="0"/>
              <a:t>Unsigned numbers</a:t>
            </a:r>
            <a:r>
              <a:rPr lang="en-US" dirty="0"/>
              <a:t> are right-shifted using </a:t>
            </a:r>
            <a:r>
              <a:rPr lang="en-US" b="1" dirty="0"/>
              <a:t>Logical Right Shift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i="1" dirty="0"/>
              <a:t>Signed numbers</a:t>
            </a:r>
            <a:r>
              <a:rPr lang="en-US" dirty="0"/>
              <a:t> are right-shifted using </a:t>
            </a:r>
            <a:r>
              <a:rPr lang="en-US" b="1" dirty="0"/>
              <a:t>Arithmetic Right Shift.</a:t>
            </a:r>
          </a:p>
          <a:p>
            <a:pPr marL="0" indent="0">
              <a:buNone/>
            </a:pPr>
            <a:endParaRPr lang="en-US" b="1" i="1" dirty="0"/>
          </a:p>
          <a:p>
            <a:pPr marL="0" indent="0">
              <a:buNone/>
            </a:pPr>
            <a:r>
              <a:rPr lang="en-US" dirty="0"/>
              <a:t>This way, the sign of the number (if applicable) is preserved!</a:t>
            </a:r>
          </a:p>
        </p:txBody>
      </p:sp>
    </p:spTree>
    <p:extLst>
      <p:ext uri="{BB962C8B-B14F-4D97-AF65-F5344CB8AC3E}">
        <p14:creationId xmlns:p14="http://schemas.microsoft.com/office/powerpoint/2010/main" val="26995782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917E5-AD94-F349-884B-FB71526F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 Operation 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8B1D4-7F53-9344-933D-51E7F70B6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i="1" dirty="0"/>
              <a:t>Technically</a:t>
            </a:r>
            <a:r>
              <a:rPr lang="en-US" dirty="0"/>
              <a:t>, the C standard does not precisely define whether a right shift for signed integers is logical or arithmetic.  However, </a:t>
            </a:r>
            <a:r>
              <a:rPr lang="en-US" b="1" dirty="0"/>
              <a:t>almost all compilers/machines</a:t>
            </a:r>
            <a:r>
              <a:rPr lang="en-US" dirty="0"/>
              <a:t> use arithmetic, and you can most likely assume this.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Operator precedence can be tricky!  For example: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1&lt;&lt;2 + 3&lt;&lt;4</a:t>
            </a:r>
            <a:r>
              <a:rPr lang="en-US" dirty="0"/>
              <a:t>  means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 &lt;&lt; (2+3) &lt;&lt; 4</a:t>
            </a:r>
            <a:r>
              <a:rPr lang="en-US" dirty="0"/>
              <a:t> because addition and 	subtraction have higher precedence than shifts!  Always use parentheses 	to be sure: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(1&lt;&lt;2) + (3&lt;&lt;4)</a:t>
            </a:r>
          </a:p>
        </p:txBody>
      </p:sp>
    </p:spTree>
    <p:extLst>
      <p:ext uri="{BB962C8B-B14F-4D97-AF65-F5344CB8AC3E}">
        <p14:creationId xmlns:p14="http://schemas.microsoft.com/office/powerpoint/2010/main" val="36133546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B45AE-7EA1-3046-9094-9E7DBF454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Operator 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45EA4-B31A-7041-8F37-763B93BC1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default type of a number literal in your code is an </a:t>
            </a:r>
            <a:r>
              <a:rPr lang="en-US" b="1" dirty="0"/>
              <a:t>int</a:t>
            </a:r>
            <a:r>
              <a:rPr lang="en-US" dirty="0"/>
              <a:t>.</a:t>
            </a:r>
          </a:p>
          <a:p>
            <a:r>
              <a:rPr lang="en-US" dirty="0"/>
              <a:t>Let’s say you want a long with the index-32 bit as 1: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= 1 &lt;&lt; 32;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This doesn’t work!  1 is by default an </a:t>
            </a:r>
            <a:r>
              <a:rPr lang="en-US" b="1" dirty="0" err="1"/>
              <a:t>int</a:t>
            </a:r>
            <a:r>
              <a:rPr lang="en-US" dirty="0"/>
              <a:t>, and you can’t shift an </a:t>
            </a:r>
            <a:r>
              <a:rPr lang="en-US" dirty="0" err="1"/>
              <a:t>int</a:t>
            </a:r>
            <a:r>
              <a:rPr lang="en-US" dirty="0"/>
              <a:t> by 32 because it only has 32 bits.  You must specify that you want 1 to be a </a:t>
            </a:r>
            <a:r>
              <a:rPr lang="en-US" b="1" dirty="0"/>
              <a:t>long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= 1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32;</a:t>
            </a:r>
          </a:p>
        </p:txBody>
      </p:sp>
    </p:spTree>
    <p:extLst>
      <p:ext uri="{BB962C8B-B14F-4D97-AF65-F5344CB8AC3E}">
        <p14:creationId xmlns:p14="http://schemas.microsoft.com/office/powerpoint/2010/main" val="3563549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dirty="0"/>
              <a:t>Bitwise Operators	5</a:t>
            </a:r>
          </a:p>
          <a:p>
            <a:pPr>
              <a:tabLst>
                <a:tab pos="11595100" algn="r"/>
              </a:tabLst>
            </a:pPr>
            <a:r>
              <a:rPr lang="en-US" dirty="0"/>
              <a:t>Bitmasks	16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Demo 1: </a:t>
            </a:r>
            <a:r>
              <a:rPr lang="en-US" dirty="0"/>
              <a:t>Courses	29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b="1" dirty="0"/>
              <a:t>Demo 2:</a:t>
            </a:r>
            <a:r>
              <a:rPr lang="en-US" dirty="0"/>
              <a:t> Practice and Powers of 2	30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dirty="0"/>
              <a:t>Bit Shift Operators	36</a:t>
            </a:r>
          </a:p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rgbClr val="C00000"/>
                </a:solidFill>
              </a:rPr>
              <a:t>Demo 3: Color Wheel</a:t>
            </a:r>
            <a:r>
              <a:rPr lang="en-US" dirty="0"/>
              <a:t>	47</a:t>
            </a:r>
          </a:p>
          <a:p>
            <a:pPr>
              <a:tabLst>
                <a:tab pos="11595100" algn="r"/>
              </a:tabLst>
            </a:pPr>
            <a:r>
              <a:rPr lang="en-US" dirty="0"/>
              <a:t>Live session	49</a:t>
            </a:r>
          </a:p>
        </p:txBody>
      </p:sp>
    </p:spTree>
    <p:extLst>
      <p:ext uri="{BB962C8B-B14F-4D97-AF65-F5344CB8AC3E}">
        <p14:creationId xmlns:p14="http://schemas.microsoft.com/office/powerpoint/2010/main" val="6901907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Color Wheel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630922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Bitwise Operators</a:t>
            </a:r>
          </a:p>
          <a:p>
            <a:r>
              <a:rPr lang="en-US" dirty="0"/>
              <a:t>Bitmasks</a:t>
            </a:r>
          </a:p>
          <a:p>
            <a:r>
              <a:rPr lang="en-US" b="1" dirty="0"/>
              <a:t>Demo 1: </a:t>
            </a:r>
            <a:r>
              <a:rPr lang="en-US" dirty="0"/>
              <a:t>Courses</a:t>
            </a:r>
            <a:endParaRPr lang="en-US" b="1" dirty="0"/>
          </a:p>
          <a:p>
            <a:r>
              <a:rPr lang="en-US" b="1" dirty="0"/>
              <a:t>Demo 2:</a:t>
            </a:r>
            <a:r>
              <a:rPr lang="en-US" dirty="0"/>
              <a:t> Practice and Powers of 2</a:t>
            </a:r>
            <a:endParaRPr lang="en-US" b="1" dirty="0"/>
          </a:p>
          <a:p>
            <a:r>
              <a:rPr lang="en-US" dirty="0"/>
              <a:t>Bit Shift Operators</a:t>
            </a:r>
          </a:p>
          <a:p>
            <a:r>
              <a:rPr lang="en-US" b="1" dirty="0"/>
              <a:t>Demo 3: </a:t>
            </a:r>
            <a:r>
              <a:rPr lang="en-US" dirty="0"/>
              <a:t>Color Wheel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i="1" dirty="0"/>
              <a:t>How can a computer represent and manipulate more complex data like text?</a:t>
            </a:r>
            <a:r>
              <a:rPr lang="en-US" dirty="0"/>
              <a:t> 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09315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56B3E-ABEC-914F-A969-7E12EDDB1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Live Session Slides</a:t>
            </a:r>
          </a:p>
        </p:txBody>
      </p:sp>
    </p:spTree>
    <p:extLst>
      <p:ext uri="{BB962C8B-B14F-4D97-AF65-F5344CB8AC3E}">
        <p14:creationId xmlns:p14="http://schemas.microsoft.com/office/powerpoint/2010/main" val="33180523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191DE-17F9-244E-A518-B746B8285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D0D5C-7890-BD41-A7C3-4AF7BD422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5 minutes: </a:t>
            </a:r>
            <a:r>
              <a:rPr lang="en-US" dirty="0">
                <a:solidFill>
                  <a:srgbClr val="FF0000"/>
                </a:solidFill>
              </a:rPr>
              <a:t>post questions or comments on Ed for what we should discuss</a:t>
            </a:r>
          </a:p>
          <a:p>
            <a:r>
              <a:rPr lang="en-US" b="1" dirty="0"/>
              <a:t>15 minutes</a:t>
            </a:r>
            <a:r>
              <a:rPr lang="en-US" dirty="0"/>
              <a:t>: open Q&amp;A</a:t>
            </a:r>
            <a:endParaRPr lang="en-US" b="1" dirty="0"/>
          </a:p>
          <a:p>
            <a:r>
              <a:rPr lang="en-US" b="1" dirty="0"/>
              <a:t>25 minutes</a:t>
            </a:r>
            <a:r>
              <a:rPr lang="en-US" dirty="0"/>
              <a:t>: extra practice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38267-3B76-104B-A002-1B05706070C4}"/>
              </a:ext>
            </a:extLst>
          </p:cNvPr>
          <p:cNvSpPr txBox="1"/>
          <p:nvPr/>
        </p:nvSpPr>
        <p:spPr>
          <a:xfrm>
            <a:off x="838200" y="3429000"/>
            <a:ext cx="10439400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Lecture 3 takeaway:</a:t>
            </a:r>
            <a:r>
              <a:rPr lang="en-US" sz="3200" dirty="0"/>
              <a:t> We can use bit operators like &amp;, |, ~, &lt;&lt;, etc. to manipulate the binary representation of values.  A number is a bit pattern that can be manipulated arithmetically or bitwise at your convenience!</a:t>
            </a:r>
          </a:p>
        </p:txBody>
      </p:sp>
    </p:spTree>
    <p:extLst>
      <p:ext uri="{BB962C8B-B14F-4D97-AF65-F5344CB8AC3E}">
        <p14:creationId xmlns:p14="http://schemas.microsoft.com/office/powerpoint/2010/main" val="15528579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E14F02-FB8A-CA47-8427-444CA9F5C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Warmup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4F76B5-4453-E543-B6E3-78299105C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can we use bitmasks + bitwise operators to…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…turn </a:t>
            </a:r>
            <a:r>
              <a:rPr lang="en-US" b="1" dirty="0"/>
              <a:t>on</a:t>
            </a:r>
            <a:r>
              <a:rPr lang="en-US" dirty="0"/>
              <a:t> a particular</a:t>
            </a:r>
            <a:br>
              <a:rPr lang="en-US" dirty="0"/>
            </a:br>
            <a:r>
              <a:rPr lang="en-US" dirty="0"/>
              <a:t>set of bits?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08206C-58B8-2D4C-82B6-B8B0AB672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B0C9C0-11B7-DF42-BBF7-216778F158F3}"/>
              </a:ext>
            </a:extLst>
          </p:cNvPr>
          <p:cNvSpPr txBox="1"/>
          <p:nvPr/>
        </p:nvSpPr>
        <p:spPr>
          <a:xfrm>
            <a:off x="4737294" y="2188661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5C38D3-C84C-B14E-9196-FC5DE4DB86B1}"/>
              </a:ext>
            </a:extLst>
          </p:cNvPr>
          <p:cNvSpPr txBox="1"/>
          <p:nvPr/>
        </p:nvSpPr>
        <p:spPr>
          <a:xfrm>
            <a:off x="702059" y="57612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</a:t>
            </a:r>
            <a:r>
              <a:rPr lang="en-US" sz="3200" u="sng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DB93C4-502B-E540-97F4-5073648B8A55}"/>
              </a:ext>
            </a:extLst>
          </p:cNvPr>
          <p:cNvSpPr txBox="1"/>
          <p:nvPr/>
        </p:nvSpPr>
        <p:spPr>
          <a:xfrm>
            <a:off x="4691179" y="57612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</a:t>
            </a:r>
            <a:r>
              <a:rPr lang="en-US" sz="3200" u="sng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31391C-32AD-C74B-A0B6-9F1ABA37DBFC}"/>
              </a:ext>
            </a:extLst>
          </p:cNvPr>
          <p:cNvSpPr txBox="1"/>
          <p:nvPr/>
        </p:nvSpPr>
        <p:spPr>
          <a:xfrm>
            <a:off x="4151834" y="3339885"/>
            <a:ext cx="3849166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2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…turn 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off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a particular</a:t>
            </a:r>
            <a:br>
              <a:rPr lang="en-US" sz="28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set of bits?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270730-127D-6E4E-919F-80A233446C52}"/>
              </a:ext>
            </a:extLst>
          </p:cNvPr>
          <p:cNvSpPr txBox="1"/>
          <p:nvPr/>
        </p:nvSpPr>
        <p:spPr>
          <a:xfrm>
            <a:off x="8578167" y="3339885"/>
            <a:ext cx="3156633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lvl="0" indent="-51435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3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…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flip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a particular</a:t>
            </a:r>
            <a:br>
              <a:rPr lang="en-US" sz="28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set of bits?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A22ACF-A86E-2746-91B6-DBE54F97F432}"/>
              </a:ext>
            </a:extLst>
          </p:cNvPr>
          <p:cNvSpPr txBox="1"/>
          <p:nvPr/>
        </p:nvSpPr>
        <p:spPr>
          <a:xfrm>
            <a:off x="8756499" y="57612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</a:t>
            </a:r>
            <a:r>
              <a:rPr lang="en-US" sz="3200" u="sng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01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BAF7F-1718-A346-AB7D-66553C037852}"/>
              </a:ext>
            </a:extLst>
          </p:cNvPr>
          <p:cNvSpPr txBox="1"/>
          <p:nvPr/>
        </p:nvSpPr>
        <p:spPr>
          <a:xfrm>
            <a:off x="702059" y="44906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6BB850-5C6E-2E4B-A803-E4B27C6A4D77}"/>
              </a:ext>
            </a:extLst>
          </p:cNvPr>
          <p:cNvSpPr txBox="1"/>
          <p:nvPr/>
        </p:nvSpPr>
        <p:spPr>
          <a:xfrm>
            <a:off x="4691179" y="44906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958EAC-24DC-F748-AFAB-9E5FF5BE255D}"/>
              </a:ext>
            </a:extLst>
          </p:cNvPr>
          <p:cNvSpPr txBox="1"/>
          <p:nvPr/>
        </p:nvSpPr>
        <p:spPr>
          <a:xfrm>
            <a:off x="8756499" y="4472536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5A947C0-CDF3-E948-B7FB-02D9E18E12C1}"/>
              </a:ext>
            </a:extLst>
          </p:cNvPr>
          <p:cNvCxnSpPr>
            <a:cxnSpLocks/>
          </p:cNvCxnSpPr>
          <p:nvPr/>
        </p:nvCxnSpPr>
        <p:spPr>
          <a:xfrm>
            <a:off x="403760" y="5658504"/>
            <a:ext cx="2743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67DA84F-9AAE-144D-A353-6D8AE9C1429D}"/>
              </a:ext>
            </a:extLst>
          </p:cNvPr>
          <p:cNvCxnSpPr>
            <a:cxnSpLocks/>
          </p:cNvCxnSpPr>
          <p:nvPr/>
        </p:nvCxnSpPr>
        <p:spPr>
          <a:xfrm>
            <a:off x="4392880" y="5658504"/>
            <a:ext cx="2743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EF5C149-DA14-DE42-BF14-84ACBD86693A}"/>
              </a:ext>
            </a:extLst>
          </p:cNvPr>
          <p:cNvCxnSpPr>
            <a:cxnSpLocks/>
          </p:cNvCxnSpPr>
          <p:nvPr/>
        </p:nvCxnSpPr>
        <p:spPr>
          <a:xfrm>
            <a:off x="8458200" y="5658504"/>
            <a:ext cx="2743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714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E14F02-FB8A-CA47-8427-444CA9F5C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Warmup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4F76B5-4453-E543-B6E3-78299105C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can we use bitmasks + bitwise operators to…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…turn </a:t>
            </a:r>
            <a:r>
              <a:rPr lang="en-US" b="1" dirty="0"/>
              <a:t>on</a:t>
            </a:r>
            <a:r>
              <a:rPr lang="en-US" dirty="0"/>
              <a:t> a particular</a:t>
            </a:r>
            <a:br>
              <a:rPr lang="en-US" dirty="0"/>
            </a:br>
            <a:r>
              <a:rPr lang="en-US" dirty="0"/>
              <a:t>set of bits?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B0C9C0-11B7-DF42-BBF7-216778F158F3}"/>
              </a:ext>
            </a:extLst>
          </p:cNvPr>
          <p:cNvSpPr txBox="1"/>
          <p:nvPr/>
        </p:nvSpPr>
        <p:spPr>
          <a:xfrm>
            <a:off x="4737294" y="2188661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5C38D3-C84C-B14E-9196-FC5DE4DB86B1}"/>
              </a:ext>
            </a:extLst>
          </p:cNvPr>
          <p:cNvSpPr txBox="1"/>
          <p:nvPr/>
        </p:nvSpPr>
        <p:spPr>
          <a:xfrm>
            <a:off x="702059" y="57612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</a:t>
            </a:r>
            <a:r>
              <a:rPr lang="en-US" sz="3200" u="sng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DB93C4-502B-E540-97F4-5073648B8A55}"/>
              </a:ext>
            </a:extLst>
          </p:cNvPr>
          <p:cNvSpPr txBox="1"/>
          <p:nvPr/>
        </p:nvSpPr>
        <p:spPr>
          <a:xfrm>
            <a:off x="4691179" y="57612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</a:t>
            </a:r>
            <a:r>
              <a:rPr lang="en-US" sz="3200" u="sng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31391C-32AD-C74B-A0B6-9F1ABA37DBFC}"/>
              </a:ext>
            </a:extLst>
          </p:cNvPr>
          <p:cNvSpPr txBox="1"/>
          <p:nvPr/>
        </p:nvSpPr>
        <p:spPr>
          <a:xfrm>
            <a:off x="4151834" y="3339885"/>
            <a:ext cx="3849166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2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…turn 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off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a particular</a:t>
            </a:r>
            <a:br>
              <a:rPr lang="en-US" sz="28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set of bits?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270730-127D-6E4E-919F-80A233446C52}"/>
              </a:ext>
            </a:extLst>
          </p:cNvPr>
          <p:cNvSpPr txBox="1"/>
          <p:nvPr/>
        </p:nvSpPr>
        <p:spPr>
          <a:xfrm>
            <a:off x="8578167" y="3339885"/>
            <a:ext cx="3156633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lvl="0" indent="-51435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3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…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flip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a particular</a:t>
            </a:r>
            <a:br>
              <a:rPr lang="en-US" sz="28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set of bits?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A22ACF-A86E-2746-91B6-DBE54F97F432}"/>
              </a:ext>
            </a:extLst>
          </p:cNvPr>
          <p:cNvSpPr txBox="1"/>
          <p:nvPr/>
        </p:nvSpPr>
        <p:spPr>
          <a:xfrm>
            <a:off x="8756499" y="57612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</a:t>
            </a:r>
            <a:r>
              <a:rPr lang="en-US" sz="3200" u="sng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01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BAF7F-1718-A346-AB7D-66553C037852}"/>
              </a:ext>
            </a:extLst>
          </p:cNvPr>
          <p:cNvSpPr txBox="1"/>
          <p:nvPr/>
        </p:nvSpPr>
        <p:spPr>
          <a:xfrm>
            <a:off x="702059" y="44906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6BB850-5C6E-2E4B-A803-E4B27C6A4D77}"/>
              </a:ext>
            </a:extLst>
          </p:cNvPr>
          <p:cNvSpPr txBox="1"/>
          <p:nvPr/>
        </p:nvSpPr>
        <p:spPr>
          <a:xfrm>
            <a:off x="4691179" y="44906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958EAC-24DC-F748-AFAB-9E5FF5BE255D}"/>
              </a:ext>
            </a:extLst>
          </p:cNvPr>
          <p:cNvSpPr txBox="1"/>
          <p:nvPr/>
        </p:nvSpPr>
        <p:spPr>
          <a:xfrm>
            <a:off x="8756499" y="4472536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5A947C0-CDF3-E948-B7FB-02D9E18E12C1}"/>
              </a:ext>
            </a:extLst>
          </p:cNvPr>
          <p:cNvCxnSpPr>
            <a:cxnSpLocks/>
          </p:cNvCxnSpPr>
          <p:nvPr/>
        </p:nvCxnSpPr>
        <p:spPr>
          <a:xfrm>
            <a:off x="403760" y="5658504"/>
            <a:ext cx="2743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67DA84F-9AAE-144D-A353-6D8AE9C1429D}"/>
              </a:ext>
            </a:extLst>
          </p:cNvPr>
          <p:cNvCxnSpPr>
            <a:cxnSpLocks/>
          </p:cNvCxnSpPr>
          <p:nvPr/>
        </p:nvCxnSpPr>
        <p:spPr>
          <a:xfrm>
            <a:off x="4392880" y="5658504"/>
            <a:ext cx="2743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EF5C149-DA14-DE42-BF14-84ACBD86693A}"/>
              </a:ext>
            </a:extLst>
          </p:cNvPr>
          <p:cNvCxnSpPr>
            <a:cxnSpLocks/>
          </p:cNvCxnSpPr>
          <p:nvPr/>
        </p:nvCxnSpPr>
        <p:spPr>
          <a:xfrm>
            <a:off x="8458200" y="5658504"/>
            <a:ext cx="2743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995DC19-474A-6B41-9E68-57491B4B56C1}"/>
              </a:ext>
            </a:extLst>
          </p:cNvPr>
          <p:cNvSpPr txBox="1"/>
          <p:nvPr/>
        </p:nvSpPr>
        <p:spPr>
          <a:xfrm>
            <a:off x="2652017" y="3773850"/>
            <a:ext cx="628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36CABC-71D2-A84E-905D-97061E63F732}"/>
              </a:ext>
            </a:extLst>
          </p:cNvPr>
          <p:cNvSpPr txBox="1"/>
          <p:nvPr/>
        </p:nvSpPr>
        <p:spPr>
          <a:xfrm>
            <a:off x="6522771" y="3773850"/>
            <a:ext cx="865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F9071D-F318-D64A-A043-A6E997A1A968}"/>
              </a:ext>
            </a:extLst>
          </p:cNvPr>
          <p:cNvSpPr txBox="1"/>
          <p:nvPr/>
        </p:nvSpPr>
        <p:spPr>
          <a:xfrm>
            <a:off x="10917201" y="3773850"/>
            <a:ext cx="813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C56A94-8C7B-D746-B572-457B0891C0A8}"/>
              </a:ext>
            </a:extLst>
          </p:cNvPr>
          <p:cNvSpPr txBox="1"/>
          <p:nvPr/>
        </p:nvSpPr>
        <p:spPr>
          <a:xfrm>
            <a:off x="702059" y="4942722"/>
            <a:ext cx="2896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0b00000010 |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676964-97A4-3E4F-8729-DD0C1814E02A}"/>
              </a:ext>
            </a:extLst>
          </p:cNvPr>
          <p:cNvSpPr txBox="1"/>
          <p:nvPr/>
        </p:nvSpPr>
        <p:spPr>
          <a:xfrm>
            <a:off x="4691180" y="4947186"/>
            <a:ext cx="2896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0b11111011 &amp;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A7F0B4-1ACD-CF4B-83F7-0D7E01D4D66D}"/>
              </a:ext>
            </a:extLst>
          </p:cNvPr>
          <p:cNvSpPr txBox="1"/>
          <p:nvPr/>
        </p:nvSpPr>
        <p:spPr>
          <a:xfrm>
            <a:off x="8756500" y="4947185"/>
            <a:ext cx="2896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0b00000110 ^</a:t>
            </a:r>
          </a:p>
        </p:txBody>
      </p:sp>
    </p:spTree>
    <p:extLst>
      <p:ext uri="{BB962C8B-B14F-4D97-AF65-F5344CB8AC3E}">
        <p14:creationId xmlns:p14="http://schemas.microsoft.com/office/powerpoint/2010/main" val="187380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21" grpId="0"/>
      <p:bldP spid="22" grpId="0"/>
      <p:bldP spid="23" grpId="0"/>
      <p:bldP spid="2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1CCE-FB30-C441-ADC6-83844433B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GDB as an Interpreter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7F1F7-3537-CF49-B6CC-5514F5AB8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474450" algn="r"/>
              </a:tabLst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live_session</a:t>
            </a:r>
            <a:r>
              <a:rPr lang="en-US" dirty="0"/>
              <a:t>	run </a:t>
            </a:r>
            <a:r>
              <a:rPr lang="en-US" dirty="0" err="1"/>
              <a:t>gdb</a:t>
            </a:r>
            <a:r>
              <a:rPr lang="en-US" dirty="0"/>
              <a:t> on </a:t>
            </a:r>
            <a:r>
              <a:rPr lang="en-US" dirty="0" err="1"/>
              <a:t>live_session</a:t>
            </a:r>
            <a:r>
              <a:rPr lang="en-US" dirty="0"/>
              <a:t> executable</a:t>
            </a:r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</a:t>
            </a:r>
            <a:r>
              <a:rPr lang="en-US" dirty="0"/>
              <a:t>	print variable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varname</a:t>
            </a:r>
            <a:r>
              <a:rPr lang="en-US" dirty="0"/>
              <a:t>) or evaluated expression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 3L &lt;&lt; 10</a:t>
            </a:r>
            <a:r>
              <a:rPr lang="en-US" dirty="0"/>
              <a:t>)</a:t>
            </a:r>
          </a:p>
          <a:p>
            <a:pPr lvl="1"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p/t, p/x</a:t>
            </a:r>
            <a:r>
              <a:rPr lang="en-US" dirty="0"/>
              <a:t>                  binary and hex formats.</a:t>
            </a:r>
          </a:p>
          <a:p>
            <a:pPr lvl="1"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p/d, p/u, p/c</a:t>
            </a:r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&lt;enter&gt;</a:t>
            </a:r>
            <a:r>
              <a:rPr lang="en-US" dirty="0"/>
              <a:t>	Execute last command again</a:t>
            </a:r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en-US" dirty="0"/>
              <a:t>	Quit </a:t>
            </a:r>
            <a:r>
              <a:rPr lang="en-US" dirty="0" err="1"/>
              <a:t>gdb</a:t>
            </a:r>
            <a:endParaRPr lang="en-US" dirty="0"/>
          </a:p>
          <a:p>
            <a:pPr>
              <a:tabLst>
                <a:tab pos="11474450" algn="r"/>
              </a:tabLst>
            </a:pPr>
            <a:endParaRPr lang="en-US" dirty="0"/>
          </a:p>
          <a:p>
            <a:pPr marL="0" indent="0">
              <a:buNone/>
              <a:tabLst>
                <a:tab pos="11474450" algn="r"/>
              </a:tabLst>
            </a:pPr>
            <a:r>
              <a:rPr lang="en-US" b="1" dirty="0">
                <a:solidFill>
                  <a:srgbClr val="0070C0"/>
                </a:solidFill>
              </a:rPr>
              <a:t>Important</a:t>
            </a:r>
            <a:r>
              <a:rPr lang="en-US" dirty="0"/>
              <a:t> When first launching </a:t>
            </a:r>
            <a:r>
              <a:rPr lang="en-US" dirty="0" err="1"/>
              <a:t>gdb</a:t>
            </a:r>
            <a:r>
              <a:rPr lang="en-US" dirty="0"/>
              <a:t>:</a:t>
            </a:r>
          </a:p>
          <a:p>
            <a:pPr>
              <a:tabLst>
                <a:tab pos="11474450" algn="r"/>
              </a:tabLst>
            </a:pPr>
            <a:r>
              <a:rPr lang="en-US" dirty="0" err="1"/>
              <a:t>Gdb</a:t>
            </a:r>
            <a:r>
              <a:rPr lang="en-US" dirty="0"/>
              <a:t> is not running any program and therefore can’t print variables</a:t>
            </a:r>
          </a:p>
          <a:p>
            <a:pPr>
              <a:tabLst>
                <a:tab pos="11474450" algn="r"/>
              </a:tabLst>
            </a:pPr>
            <a:r>
              <a:rPr lang="en-US" dirty="0"/>
              <a:t>It can still process operators on constants</a:t>
            </a:r>
          </a:p>
        </p:txBody>
      </p:sp>
    </p:spTree>
    <p:extLst>
      <p:ext uri="{BB962C8B-B14F-4D97-AF65-F5344CB8AC3E}">
        <p14:creationId xmlns:p14="http://schemas.microsoft.com/office/powerpoint/2010/main" val="27411896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EF79A-137F-2346-83F0-1003B284D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8BD39-AD12-8949-A30B-4BD352078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Suppose we have a 64-bit number.</a:t>
            </a:r>
          </a:p>
          <a:p>
            <a:pPr marL="0" indent="0">
              <a:buNone/>
            </a:pPr>
            <a:r>
              <a:rPr lang="en-US" dirty="0"/>
              <a:t>How can we use bit operators, and the constant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1L</a:t>
            </a:r>
            <a:r>
              <a:rPr lang="en-US" dirty="0"/>
              <a:t> or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-1L</a:t>
            </a:r>
            <a:r>
              <a:rPr lang="en-US" dirty="0"/>
              <a:t> to…</a:t>
            </a:r>
          </a:p>
          <a:p>
            <a:r>
              <a:rPr lang="en-US" dirty="0"/>
              <a:t>…design a mask that turns on the </a:t>
            </a:r>
            <a:r>
              <a:rPr lang="en-US" dirty="0" err="1"/>
              <a:t>i-th</a:t>
            </a:r>
            <a:r>
              <a:rPr lang="en-US" dirty="0"/>
              <a:t> bit of a number for any </a:t>
            </a:r>
            <a:r>
              <a:rPr lang="en-US" dirty="0" err="1"/>
              <a:t>i</a:t>
            </a:r>
            <a:r>
              <a:rPr lang="en-US" dirty="0"/>
              <a:t> (0, 1, 2, …, 63)?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…design a mask that zeros out (i.e., turns off) the bottom </a:t>
            </a:r>
            <a:r>
              <a:rPr lang="en-US" dirty="0" err="1"/>
              <a:t>i</a:t>
            </a:r>
            <a:r>
              <a:rPr lang="en-US" dirty="0"/>
              <a:t> bits (and keeps the rest of the bits the same)?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F39A4E-BFB3-AF42-8065-C33989E7F9D9}"/>
              </a:ext>
            </a:extLst>
          </p:cNvPr>
          <p:cNvSpPr txBox="1"/>
          <p:nvPr/>
        </p:nvSpPr>
        <p:spPr>
          <a:xfrm>
            <a:off x="8108716" y="1215105"/>
            <a:ext cx="3930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long x = 0b1010010;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34133E-CB32-8943-B2AC-EF42E8C394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19558270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1CCE-FB30-C441-ADC6-83844433B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gdb</a:t>
            </a:r>
            <a:r>
              <a:rPr lang="en-US" dirty="0"/>
              <a:t> on a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7F1F7-3537-CF49-B6CC-5514F5AB8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474450" algn="r"/>
              </a:tabLst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gdb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live_session</a:t>
            </a:r>
            <a:r>
              <a:rPr lang="en-US" dirty="0"/>
              <a:t>	run </a:t>
            </a:r>
            <a:r>
              <a:rPr lang="en-US" dirty="0" err="1"/>
              <a:t>gdb</a:t>
            </a:r>
            <a:r>
              <a:rPr lang="en-US" dirty="0"/>
              <a:t> on executable</a:t>
            </a:r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dirty="0"/>
              <a:t> 	Set breakpoint on a function (e.g.,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 main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	or line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 42</a:t>
            </a:r>
            <a:r>
              <a:rPr lang="en-US" dirty="0"/>
              <a:t>)</a:t>
            </a:r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 82</a:t>
            </a:r>
            <a:r>
              <a:rPr lang="en-US" dirty="0"/>
              <a:t>	Run with provided </a:t>
            </a:r>
            <a:r>
              <a:rPr lang="en-US" dirty="0" err="1"/>
              <a:t>args</a:t>
            </a:r>
            <a:endParaRPr lang="en-US" dirty="0"/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n, s, continue</a:t>
            </a:r>
            <a:r>
              <a:rPr lang="en-US" dirty="0"/>
              <a:t>	control forward execution (next, step into, continue)</a:t>
            </a:r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</a:t>
            </a:r>
            <a:r>
              <a:rPr lang="en-US" dirty="0"/>
              <a:t>	print variable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varname</a:t>
            </a:r>
            <a:r>
              <a:rPr lang="en-US" dirty="0"/>
              <a:t>) or evaluated expression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 3L &lt;&lt; 10</a:t>
            </a:r>
            <a:r>
              <a:rPr lang="en-US" dirty="0"/>
              <a:t>)</a:t>
            </a:r>
          </a:p>
          <a:p>
            <a:pPr lvl="1"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p/t, p/x</a:t>
            </a:r>
            <a:r>
              <a:rPr lang="en-US" dirty="0"/>
              <a:t>                  binary and hex formats.</a:t>
            </a:r>
          </a:p>
          <a:p>
            <a:pPr lvl="1"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p/d, p/u, p/c</a:t>
            </a:r>
          </a:p>
          <a:p>
            <a:pPr>
              <a:tabLst>
                <a:tab pos="11474450" algn="r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info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locals</a:t>
            </a:r>
          </a:p>
          <a:p>
            <a:pPr>
              <a:tabLst>
                <a:tab pos="11474450" algn="r"/>
              </a:tabLst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  <a:tabLst>
                <a:tab pos="11474450" algn="r"/>
              </a:tabLst>
            </a:pPr>
            <a:r>
              <a:rPr lang="en-US" b="1" dirty="0">
                <a:solidFill>
                  <a:srgbClr val="0070C0"/>
                </a:solidFill>
              </a:rPr>
              <a:t>Important</a:t>
            </a:r>
            <a:r>
              <a:rPr lang="en-US" dirty="0"/>
              <a:t>: </a:t>
            </a:r>
            <a:r>
              <a:rPr lang="en-US" dirty="0" err="1"/>
              <a:t>gdb</a:t>
            </a:r>
            <a:r>
              <a:rPr lang="en-US" dirty="0"/>
              <a:t> does not run the current line until you hit “next”</a:t>
            </a:r>
          </a:p>
        </p:txBody>
      </p:sp>
    </p:spTree>
    <p:extLst>
      <p:ext uri="{BB962C8B-B14F-4D97-AF65-F5344CB8AC3E}">
        <p14:creationId xmlns:p14="http://schemas.microsoft.com/office/powerpoint/2010/main" val="35414110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AA292-C53E-1748-820E-08C0DDA9E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your 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84AD7-B5AF-D246-95CD-839EF82AC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Print a variable</a:t>
            </a:r>
          </a:p>
          <a:p>
            <a:r>
              <a:rPr lang="en-US" dirty="0"/>
              <a:t>Print (in binary, then in hex) result of left-shifting 14 and 32 by 4 bits.</a:t>
            </a:r>
          </a:p>
          <a:p>
            <a:r>
              <a:rPr lang="en-US" dirty="0"/>
              <a:t>Print (in binary, then in hex) result of subtracting 1 from 128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 &lt;&lt; 32</a:t>
            </a:r>
          </a:p>
          <a:p>
            <a:r>
              <a:rPr lang="en-US" dirty="0"/>
              <a:t>Why is this zero? Compare with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 &lt;&lt; 31</a:t>
            </a:r>
            <a:r>
              <a:rPr lang="en-US" dirty="0"/>
              <a:t>. </a:t>
            </a:r>
          </a:p>
          <a:p>
            <a:r>
              <a:rPr lang="en-US" dirty="0"/>
              <a:t>Print in hex to make it easier to count zeros.</a:t>
            </a:r>
          </a:p>
        </p:txBody>
      </p:sp>
    </p:spTree>
    <p:extLst>
      <p:ext uri="{BB962C8B-B14F-4D97-AF65-F5344CB8AC3E}">
        <p14:creationId xmlns:p14="http://schemas.microsoft.com/office/powerpoint/2010/main" val="318918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AC685-91C4-0C4B-A528-2FDB02A23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gdb</a:t>
            </a:r>
            <a:r>
              <a:rPr lang="en-US" dirty="0"/>
              <a:t>: highly recommended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43B63-A485-8949-8C86-C75A7FA94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At this point, setting breakpoints/stepping in </a:t>
            </a:r>
            <a:r>
              <a:rPr lang="en-US" dirty="0" err="1"/>
              <a:t>gdb</a:t>
            </a:r>
            <a:r>
              <a:rPr lang="en-US" dirty="0"/>
              <a:t> may seem like overkill for what could otherwise be achieved by copious </a:t>
            </a:r>
            <a:r>
              <a:rPr lang="en-US" b="1" dirty="0" err="1"/>
              <a:t>printf</a:t>
            </a:r>
            <a:r>
              <a:rPr lang="en-US" dirty="0"/>
              <a:t> statements.</a:t>
            </a:r>
          </a:p>
          <a:p>
            <a:pPr marL="0" indent="0">
              <a:buNone/>
            </a:pPr>
            <a:r>
              <a:rPr lang="en-US" dirty="0"/>
              <a:t>However, </a:t>
            </a:r>
            <a:r>
              <a:rPr lang="en-US" dirty="0" err="1"/>
              <a:t>gdb</a:t>
            </a:r>
            <a:r>
              <a:rPr lang="en-US" dirty="0"/>
              <a:t> is incredibly useful for assign1 (and all assignments):</a:t>
            </a:r>
          </a:p>
          <a:p>
            <a:r>
              <a:rPr lang="en-US" dirty="0"/>
              <a:t>A fast “C interpreter”: p + &lt;expression&gt;</a:t>
            </a:r>
          </a:p>
          <a:p>
            <a:pPr lvl="1"/>
            <a:r>
              <a:rPr lang="en-US" dirty="0"/>
              <a:t>Sandbox/try out ideas around </a:t>
            </a:r>
            <a:r>
              <a:rPr lang="en-US" dirty="0" err="1"/>
              <a:t>bitshift</a:t>
            </a:r>
            <a:r>
              <a:rPr lang="en-US" dirty="0"/>
              <a:t> operators, signed/unsigned types, etc.</a:t>
            </a:r>
          </a:p>
          <a:p>
            <a:pPr lvl="1"/>
            <a:r>
              <a:rPr lang="en-US" dirty="0"/>
              <a:t>Can print values out in binary!</a:t>
            </a:r>
          </a:p>
          <a:p>
            <a:pPr lvl="1"/>
            <a:r>
              <a:rPr lang="en-US" dirty="0"/>
              <a:t>Once you’re happy, then make changes to your C file</a:t>
            </a:r>
          </a:p>
          <a:p>
            <a:r>
              <a:rPr lang="en-US" b="1" dirty="0"/>
              <a:t>Tip</a:t>
            </a:r>
            <a:r>
              <a:rPr lang="en-US" dirty="0"/>
              <a:t>: Open two terminal windows and SSH into myth in both</a:t>
            </a:r>
          </a:p>
          <a:p>
            <a:pPr lvl="1"/>
            <a:r>
              <a:rPr lang="en-US" dirty="0"/>
              <a:t>Keep one for emacs, the other for </a:t>
            </a:r>
            <a:r>
              <a:rPr lang="en-US" dirty="0" err="1"/>
              <a:t>gdb</a:t>
            </a:r>
            <a:r>
              <a:rPr lang="en-US" dirty="0"/>
              <a:t>/command-line</a:t>
            </a:r>
          </a:p>
          <a:p>
            <a:pPr lvl="1"/>
            <a:r>
              <a:rPr lang="en-US" dirty="0"/>
              <a:t>Easily reference C file line numbers and variables while accessing </a:t>
            </a:r>
            <a:r>
              <a:rPr lang="en-US" dirty="0" err="1"/>
              <a:t>gdb</a:t>
            </a:r>
            <a:endParaRPr lang="en-US" dirty="0"/>
          </a:p>
          <a:p>
            <a:r>
              <a:rPr lang="en-US" b="1" dirty="0"/>
              <a:t>Tip</a:t>
            </a:r>
            <a:r>
              <a:rPr lang="en-US" dirty="0"/>
              <a:t>: Every time you update your C file, </a:t>
            </a:r>
            <a:r>
              <a:rPr lang="en-US" b="1" dirty="0"/>
              <a:t>make</a:t>
            </a:r>
            <a:r>
              <a:rPr lang="en-US" dirty="0"/>
              <a:t> and then rerun </a:t>
            </a:r>
            <a:r>
              <a:rPr lang="en-US" dirty="0" err="1"/>
              <a:t>gdb</a:t>
            </a:r>
            <a:r>
              <a:rPr lang="en-US" dirty="0"/>
              <a:t>.</a:t>
            </a:r>
            <a:endParaRPr lang="en-US" b="1" dirty="0"/>
          </a:p>
          <a:p>
            <a:pPr marL="0" indent="0">
              <a:buNone/>
            </a:pPr>
            <a:r>
              <a:rPr lang="en-US" dirty="0" err="1"/>
              <a:t>Gdb</a:t>
            </a:r>
            <a:r>
              <a:rPr lang="en-US" dirty="0"/>
              <a:t> takes practice! But the payoff is tremendous! </a:t>
            </a:r>
            <a:r>
              <a:rPr lang="en-US" dirty="0">
                <a:sym typeface="Wingdings" pitchFamily="2" charset="2"/>
              </a:rPr>
              <a:t>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513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16083</TotalTime>
  <Words>3824</Words>
  <Application>Microsoft Macintosh PowerPoint</Application>
  <PresentationFormat>Widescreen</PresentationFormat>
  <Paragraphs>757</Paragraphs>
  <Slides>57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6" baseType="lpstr">
      <vt:lpstr>Andale Mono</vt:lpstr>
      <vt:lpstr>Arial</vt:lpstr>
      <vt:lpstr>Calibri</vt:lpstr>
      <vt:lpstr>Calibri Light</vt:lpstr>
      <vt:lpstr>Consolas</vt:lpstr>
      <vt:lpstr>Courier</vt:lpstr>
      <vt:lpstr>Tahoma</vt:lpstr>
      <vt:lpstr>Verdana</vt:lpstr>
      <vt:lpstr>Default Design</vt:lpstr>
      <vt:lpstr>CS107 Lecture 3 Bits and Bytes; Bitwise Operators</vt:lpstr>
      <vt:lpstr>Bits and Bytes So Far</vt:lpstr>
      <vt:lpstr>Lecture Plan</vt:lpstr>
      <vt:lpstr>Aside: ASCII</vt:lpstr>
      <vt:lpstr>Lecture Plan</vt:lpstr>
      <vt:lpstr>Now that we understand binary representations, how can we manipulate them at the bit level?</vt:lpstr>
      <vt:lpstr>Bitwise Operators</vt:lpstr>
      <vt:lpstr>And (&amp;)</vt:lpstr>
      <vt:lpstr>Or (|)</vt:lpstr>
      <vt:lpstr>Not (~)</vt:lpstr>
      <vt:lpstr>Exclusive Or (^)</vt:lpstr>
      <vt:lpstr>Operators on Multiple Bits</vt:lpstr>
      <vt:lpstr>Operators on Multiple Bits</vt:lpstr>
      <vt:lpstr>Operators on Multiple Bits</vt:lpstr>
      <vt:lpstr>Operators on Multiple Bits</vt:lpstr>
      <vt:lpstr>Lecture Plan</vt:lpstr>
      <vt:lpstr>Bit Vectors and Sets</vt:lpstr>
      <vt:lpstr>Bit Vectors and Sets</vt:lpstr>
      <vt:lpstr>Bit Vectors and Sets</vt:lpstr>
      <vt:lpstr>Bit Masking</vt:lpstr>
      <vt:lpstr>Bit Masking</vt:lpstr>
      <vt:lpstr>Bit Masking</vt:lpstr>
      <vt:lpstr>Bit Masking</vt:lpstr>
      <vt:lpstr>Bit Masking</vt:lpstr>
      <vt:lpstr>Bit Masking</vt:lpstr>
      <vt:lpstr>Bit Masking</vt:lpstr>
      <vt:lpstr>Bit Masking</vt:lpstr>
      <vt:lpstr>Bitwise Operator Tricks</vt:lpstr>
      <vt:lpstr>Demo: Bitmasks and GDB</vt:lpstr>
      <vt:lpstr>Lecture Plan</vt:lpstr>
      <vt:lpstr>Bit Masking</vt:lpstr>
      <vt:lpstr>Practice: Bit Masking</vt:lpstr>
      <vt:lpstr>Practice: Bit Masking</vt:lpstr>
      <vt:lpstr>Powers of 2</vt:lpstr>
      <vt:lpstr>Demo: Powers of 2</vt:lpstr>
      <vt:lpstr>Lecture Plan</vt:lpstr>
      <vt:lpstr>Left Shift (&lt;&lt;)</vt:lpstr>
      <vt:lpstr>Right Shift (&gt;&gt;)</vt:lpstr>
      <vt:lpstr>Right Shift (&gt;&gt;)</vt:lpstr>
      <vt:lpstr>Right Shift (&gt;&gt;)</vt:lpstr>
      <vt:lpstr>Right Shift (&gt;&gt;)</vt:lpstr>
      <vt:lpstr>Right Shift (&gt;&gt;)</vt:lpstr>
      <vt:lpstr>Right Shift (&gt;&gt;)</vt:lpstr>
      <vt:lpstr>Shift Operation Pitfalls</vt:lpstr>
      <vt:lpstr>Bit Operator Pitfalls</vt:lpstr>
      <vt:lpstr>Lecture Plan</vt:lpstr>
      <vt:lpstr>Demo: Color Wheel</vt:lpstr>
      <vt:lpstr>Recap</vt:lpstr>
      <vt:lpstr>Additional Live Session Slides</vt:lpstr>
      <vt:lpstr>Plan For Today</vt:lpstr>
      <vt:lpstr>Bitwise Warmup</vt:lpstr>
      <vt:lpstr>Bitwise Warmup</vt:lpstr>
      <vt:lpstr>GDB as an Interpreter</vt:lpstr>
      <vt:lpstr>More Exercises</vt:lpstr>
      <vt:lpstr>gdb on a program</vt:lpstr>
      <vt:lpstr>On your own</vt:lpstr>
      <vt:lpstr>gdb: highly recommended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1018</cp:revision>
  <cp:lastPrinted>2019-01-15T02:43:25Z</cp:lastPrinted>
  <dcterms:created xsi:type="dcterms:W3CDTF">2008-06-28T20:57:21Z</dcterms:created>
  <dcterms:modified xsi:type="dcterms:W3CDTF">2021-04-05T19:47:57Z</dcterms:modified>
</cp:coreProperties>
</file>