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6"/>
  </p:notesMasterIdLst>
  <p:handoutMasterIdLst>
    <p:handoutMasterId r:id="rId117"/>
  </p:handoutMasterIdLst>
  <p:sldIdLst>
    <p:sldId id="256" r:id="rId2"/>
    <p:sldId id="433" r:id="rId3"/>
    <p:sldId id="257" r:id="rId4"/>
    <p:sldId id="550" r:id="rId5"/>
    <p:sldId id="258" r:id="rId6"/>
    <p:sldId id="259" r:id="rId7"/>
    <p:sldId id="260" r:id="rId8"/>
    <p:sldId id="261" r:id="rId9"/>
    <p:sldId id="262" r:id="rId10"/>
    <p:sldId id="263" r:id="rId11"/>
    <p:sldId id="551" r:id="rId12"/>
    <p:sldId id="538" r:id="rId13"/>
    <p:sldId id="282" r:id="rId14"/>
    <p:sldId id="277" r:id="rId15"/>
    <p:sldId id="437" r:id="rId16"/>
    <p:sldId id="552" r:id="rId17"/>
    <p:sldId id="279" r:id="rId18"/>
    <p:sldId id="541" r:id="rId19"/>
    <p:sldId id="283" r:id="rId20"/>
    <p:sldId id="471" r:id="rId21"/>
    <p:sldId id="439" r:id="rId22"/>
    <p:sldId id="543" r:id="rId23"/>
    <p:sldId id="540" r:id="rId24"/>
    <p:sldId id="286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287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44" r:id="rId51"/>
    <p:sldId id="339" r:id="rId52"/>
    <p:sldId id="340" r:id="rId53"/>
    <p:sldId id="341" r:id="rId54"/>
    <p:sldId id="342" r:id="rId55"/>
    <p:sldId id="343" r:id="rId56"/>
    <p:sldId id="345" r:id="rId57"/>
    <p:sldId id="346" r:id="rId58"/>
    <p:sldId id="347" r:id="rId59"/>
    <p:sldId id="402" r:id="rId60"/>
    <p:sldId id="403" r:id="rId61"/>
    <p:sldId id="404" r:id="rId62"/>
    <p:sldId id="405" r:id="rId63"/>
    <p:sldId id="406" r:id="rId64"/>
    <p:sldId id="407" r:id="rId65"/>
    <p:sldId id="408" r:id="rId66"/>
    <p:sldId id="409" r:id="rId67"/>
    <p:sldId id="410" r:id="rId68"/>
    <p:sldId id="411" r:id="rId69"/>
    <p:sldId id="412" r:id="rId70"/>
    <p:sldId id="413" r:id="rId71"/>
    <p:sldId id="414" r:id="rId72"/>
    <p:sldId id="415" r:id="rId73"/>
    <p:sldId id="416" r:id="rId74"/>
    <p:sldId id="417" r:id="rId75"/>
    <p:sldId id="418" r:id="rId76"/>
    <p:sldId id="289" r:id="rId77"/>
    <p:sldId id="421" r:id="rId78"/>
    <p:sldId id="463" r:id="rId79"/>
    <p:sldId id="442" r:id="rId80"/>
    <p:sldId id="544" r:id="rId81"/>
    <p:sldId id="330" r:id="rId82"/>
    <p:sldId id="348" r:id="rId83"/>
    <p:sldId id="349" r:id="rId84"/>
    <p:sldId id="350" r:id="rId85"/>
    <p:sldId id="351" r:id="rId86"/>
    <p:sldId id="352" r:id="rId87"/>
    <p:sldId id="353" r:id="rId88"/>
    <p:sldId id="354" r:id="rId89"/>
    <p:sldId id="355" r:id="rId90"/>
    <p:sldId id="436" r:id="rId91"/>
    <p:sldId id="356" r:id="rId92"/>
    <p:sldId id="363" r:id="rId93"/>
    <p:sldId id="362" r:id="rId94"/>
    <p:sldId id="446" r:id="rId95"/>
    <p:sldId id="447" r:id="rId96"/>
    <p:sldId id="276" r:id="rId97"/>
    <p:sldId id="366" r:id="rId98"/>
    <p:sldId id="371" r:id="rId99"/>
    <p:sldId id="553" r:id="rId100"/>
    <p:sldId id="397" r:id="rId101"/>
    <p:sldId id="398" r:id="rId102"/>
    <p:sldId id="399" r:id="rId103"/>
    <p:sldId id="396" r:id="rId104"/>
    <p:sldId id="432" r:id="rId105"/>
    <p:sldId id="556" r:id="rId106"/>
    <p:sldId id="449" r:id="rId107"/>
    <p:sldId id="554" r:id="rId108"/>
    <p:sldId id="549" r:id="rId109"/>
    <p:sldId id="562" r:id="rId110"/>
    <p:sldId id="509" r:id="rId111"/>
    <p:sldId id="548" r:id="rId112"/>
    <p:sldId id="547" r:id="rId113"/>
    <p:sldId id="560" r:id="rId114"/>
    <p:sldId id="561" r:id="rId115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33"/>
            <p14:sldId id="257"/>
          </p14:sldIdLst>
        </p14:section>
        <p14:section name="Characters" id="{A3B4E6CF-C38E-9A4A-9340-DD56A4EEFC50}">
          <p14:sldIdLst>
            <p14:sldId id="550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Strings" id="{509FF919-21CD-EF43-AE53-6AEA6BAB18FF}">
          <p14:sldIdLst>
            <p14:sldId id="551"/>
            <p14:sldId id="538"/>
            <p14:sldId id="282"/>
            <p14:sldId id="277"/>
            <p14:sldId id="437"/>
          </p14:sldIdLst>
        </p14:section>
        <p14:section name="Ops" id="{5C55143E-3A8D-3046-9298-F2EEB1746F74}">
          <p14:sldIdLst>
            <p14:sldId id="552"/>
            <p14:sldId id="279"/>
            <p14:sldId id="541"/>
            <p14:sldId id="283"/>
            <p14:sldId id="471"/>
            <p14:sldId id="439"/>
            <p14:sldId id="543"/>
            <p14:sldId id="540"/>
            <p14:sldId id="286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87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44"/>
            <p14:sldId id="339"/>
            <p14:sldId id="340"/>
            <p14:sldId id="341"/>
            <p14:sldId id="342"/>
            <p14:sldId id="343"/>
            <p14:sldId id="345"/>
            <p14:sldId id="346"/>
            <p14:sldId id="347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  <p14:sldId id="289"/>
            <p14:sldId id="421"/>
            <p14:sldId id="463"/>
            <p14:sldId id="442"/>
            <p14:sldId id="544"/>
            <p14:sldId id="330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436"/>
            <p14:sldId id="356"/>
            <p14:sldId id="363"/>
            <p14:sldId id="362"/>
            <p14:sldId id="446"/>
            <p14:sldId id="447"/>
            <p14:sldId id="276"/>
            <p14:sldId id="366"/>
            <p14:sldId id="371"/>
          </p14:sldIdLst>
        </p14:section>
        <p14:section name="Announcements" id="{3D07241E-0D33-FD4B-838B-55379AE26108}">
          <p14:sldIdLst/>
        </p14:section>
        <p14:section name="Practice" id="{516B4EA8-23F2-DB4C-9E2D-00CF05715CCE}">
          <p14:sldIdLst>
            <p14:sldId id="553"/>
            <p14:sldId id="397"/>
            <p14:sldId id="398"/>
            <p14:sldId id="399"/>
            <p14:sldId id="396"/>
          </p14:sldIdLst>
        </p14:section>
        <p14:section name="Ops 2" id="{F359F0FA-BC65-CF49-BA39-D150CE193D25}">
          <p14:sldIdLst>
            <p14:sldId id="432"/>
            <p14:sldId id="556"/>
            <p14:sldId id="449"/>
            <p14:sldId id="554"/>
            <p14:sldId id="549"/>
            <p14:sldId id="562"/>
            <p14:sldId id="509"/>
            <p14:sldId id="548"/>
            <p14:sldId id="547"/>
            <p14:sldId id="560"/>
            <p14:sldId id="5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Yan" initials="LY" lastIdx="1" clrIdx="0">
    <p:extLst>
      <p:ext uri="{19B8F6BF-5375-455C-9EA6-DF929625EA0E}">
        <p15:presenceInfo xmlns:p15="http://schemas.microsoft.com/office/powerpoint/2012/main" userId="S::yanlisa@stanford.edu::f0b9c5f9-0eaf-44dc-affc-27a7efa73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4472C4"/>
    <a:srgbClr val="DDDDDD"/>
    <a:srgbClr val="FF9300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63" autoAdjust="0"/>
    <p:restoredTop sz="92798" autoAdjust="0"/>
  </p:normalViewPr>
  <p:slideViewPr>
    <p:cSldViewPr>
      <p:cViewPr varScale="1">
        <p:scale>
          <a:sx n="98" d="100"/>
          <a:sy n="98" d="100"/>
        </p:scale>
        <p:origin x="200" y="6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commentAuthors" Target="commentAuthor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40190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09359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23684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5562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9381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92460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64978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7261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09168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071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91698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50077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4618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7722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0575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pages work too!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8701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pages work too!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56837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595108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761265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094219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94058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480065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44615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217681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14663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896656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493059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3046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71093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101073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175625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247278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73749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98310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619850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359787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887850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97582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9705514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2243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48209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399462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380760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465166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0433736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219883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804310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382580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49499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7869231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756407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4808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1795927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7120564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3642796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760804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2234582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298005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5786569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7922047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2467013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5639593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3634436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005983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3181247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3383133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0959018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0531920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1687124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6245678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7569647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0679125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1592279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672113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8908338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Ideal: </a:t>
            </a:r>
            <a:r>
              <a:rPr lang="en-US" dirty="0" err="1"/>
              <a:t>strlen</a:t>
            </a:r>
            <a:r>
              <a:rPr lang="en-US" dirty="0"/>
              <a:t>(“Hello”) + 1</a:t>
            </a:r>
          </a:p>
          <a:p>
            <a:r>
              <a:rPr lang="en-US" dirty="0"/>
              <a:t>Also ok: 6</a:t>
            </a:r>
          </a:p>
          <a:p>
            <a:r>
              <a:rPr lang="en-US" dirty="0"/>
              <a:t>Wasteful: 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7466764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strlen</a:t>
            </a:r>
            <a:r>
              <a:rPr lang="en-US" dirty="0"/>
              <a:t> </a:t>
            </a:r>
            <a:r>
              <a:rPr lang="en-US" dirty="0" err="1"/>
              <a:t>ld</a:t>
            </a:r>
            <a:endParaRPr lang="en-US" dirty="0"/>
          </a:p>
          <a:p>
            <a:endParaRPr lang="en-US" dirty="0"/>
          </a:p>
          <a:p>
            <a:r>
              <a:rPr lang="en-US" dirty="0"/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49312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7694432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533022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710102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195466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3773688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440773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1902836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9219424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871746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8033492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255380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0000016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6194704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745239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467907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8253961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6165053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0348715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4883876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9527559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2190514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8422903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5891331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218414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2354432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475532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0680903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C, D, or 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9006960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C, D, or 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15273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73B3-87A4-7A4B-8728-2C42D7D83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0E07A-315A-3E41-9879-4FE9534F2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5809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4</a:t>
            </a:r>
            <a:br>
              <a:rPr lang="en-US" dirty="0"/>
            </a:br>
            <a:r>
              <a:rPr lang="en-US" sz="3400" dirty="0"/>
              <a:t> C Strings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970DCAE-2B81-B74E-A534-6E46C769C6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K&amp;R (1.9, 5.5, Appendix B3) or Essential C section 3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2</a:t>
            </a:r>
            <a:r>
              <a:rPr lang="en-US" dirty="0"/>
              <a:t>: How can a computer represent and manipulate more complex data like text?  </a:t>
            </a:r>
          </a:p>
        </p:txBody>
      </p:sp>
    </p:spTree>
    <p:extLst>
      <p:ext uri="{BB962C8B-B14F-4D97-AF65-F5344CB8AC3E}">
        <p14:creationId xmlns:p14="http://schemas.microsoft.com/office/powerpoint/2010/main" val="18522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/>
              <a:t>Characters	4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Strings	11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Common String Operations	16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Comparing	19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Copying	21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Concatenating	79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Substrings	90</a:t>
            </a:r>
          </a:p>
          <a:p>
            <a:pPr>
              <a:tabLst>
                <a:tab pos="11542713" algn="r"/>
              </a:tabLst>
            </a:pPr>
            <a:r>
              <a:rPr lang="en-US" b="1" dirty="0"/>
              <a:t>Practice</a:t>
            </a:r>
            <a:r>
              <a:rPr lang="en-US" dirty="0"/>
              <a:t>: Diamond	99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Live Session 	105</a:t>
            </a:r>
          </a:p>
          <a:p>
            <a:pPr>
              <a:tabLst>
                <a:tab pos="11542713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74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/>
              <a:t>Characters	4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Strings	11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Common String Operations	16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Comparing	19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Copying	21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Concatenating	79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Substrings	90</a:t>
            </a:r>
          </a:p>
          <a:p>
            <a:pPr>
              <a:tabLst>
                <a:tab pos="11542713" algn="r"/>
              </a:tabLst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Practice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: Diamond	99</a:t>
            </a:r>
            <a:endParaRPr lang="en-US" dirty="0"/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Live Session 	105</a:t>
            </a:r>
          </a:p>
          <a:p>
            <a:pPr>
              <a:tabLst>
                <a:tab pos="11542713" algn="r"/>
              </a:tabLst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527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9E67-24FF-6345-BA8D-74502A06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5910B-3FCA-5046-A2F8-7E468FAD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is a variable type that represents a single character or “glyph”.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letterA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plus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'+'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zero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'0'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space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 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newLine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'\n'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tab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'\t'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singleQuote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'\''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backSlash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'\\'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64902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1B7D-EB5D-314A-84CC-01E3BCE6D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42E8C-EF7F-5747-AF4B-5A7C297CF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Under the hood, C represents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</a:t>
            </a:r>
            <a:r>
              <a:rPr lang="en-US" dirty="0"/>
              <a:t> (its “ASCII value”).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Uppercase letters are sequentially numbered</a:t>
            </a:r>
          </a:p>
          <a:p>
            <a:r>
              <a:rPr lang="en-US" dirty="0"/>
              <a:t>Lowercase letters are sequentially numbered</a:t>
            </a:r>
          </a:p>
          <a:p>
            <a:r>
              <a:rPr lang="en-US" dirty="0"/>
              <a:t>Digits are sequentially numbered</a:t>
            </a:r>
          </a:p>
          <a:p>
            <a:r>
              <a:rPr lang="en-US" dirty="0"/>
              <a:t>Lowercase letters are 32 more than their uppercase equivalents (bit flip!)</a:t>
            </a: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65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lowercaseA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97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zeroDigit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'0’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48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57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take advantage of C representing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integer: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areEqual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==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earlierLetter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'f'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&lt;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'c'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false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+ 1;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diff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'c' - 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2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numLettersInAlphabet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+ 1;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or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numLettersInAlphabet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+ 1;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804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take advantage of C representing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integer: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prints out every lowercase character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&lt;=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printf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"%c"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43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69206-5862-0044-AD2F-A4F7A8B47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ctype.h</a:t>
            </a:r>
            <a:r>
              <a:rPr lang="en-US" dirty="0"/>
              <a:t> Functions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482AEDD1-D657-6B41-8D9C-65A4953EF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53419"/>
              </p:ext>
            </p:extLst>
          </p:nvPr>
        </p:nvGraphicFramePr>
        <p:xfrm>
          <a:off x="1611630" y="1371600"/>
          <a:ext cx="8968740" cy="4636008"/>
        </p:xfrm>
        <a:graphic>
          <a:graphicData uri="http://schemas.openxmlformats.org/drawingml/2006/table">
            <a:tbl>
              <a:tblPr/>
              <a:tblGrid>
                <a:gridCol w="220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6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isalpha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 or 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islower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5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isupper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isspace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a space, tab, new line, 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isdigit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'0'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'9'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toupper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uppercase equivalent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tolower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lowercase equivalent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283A80E-BA2A-474F-869B-9445A02532E8}"/>
              </a:ext>
            </a:extLst>
          </p:cNvPr>
          <p:cNvSpPr txBox="1"/>
          <p:nvPr/>
        </p:nvSpPr>
        <p:spPr>
          <a:xfrm>
            <a:off x="457200" y="6007608"/>
            <a:ext cx="1127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Remember: these </a:t>
            </a:r>
            <a:r>
              <a:rPr lang="en-US" sz="2600" b="1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return</a:t>
            </a:r>
            <a:r>
              <a:rPr lang="en-US" sz="26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 a char; they cannot modify an existing char!</a:t>
            </a:r>
          </a:p>
          <a:p>
            <a:pPr algn="ctr"/>
            <a:r>
              <a:rPr lang="en-US" sz="2600" dirty="0">
                <a:latin typeface="Chalkboard" charset="0"/>
                <a:ea typeface="Chalkboard" charset="0"/>
                <a:cs typeface="Chalkboard" charset="0"/>
              </a:rPr>
              <a:t>More documentation with </a:t>
            </a:r>
            <a:r>
              <a:rPr lang="en-US" sz="2600" dirty="0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man </a:t>
            </a:r>
            <a:r>
              <a:rPr lang="en-US" sz="2600" dirty="0" err="1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isalpha</a:t>
            </a:r>
            <a:r>
              <a:rPr lang="en-US" sz="2600" dirty="0">
                <a:latin typeface="Chalkboard" charset="0"/>
                <a:ea typeface="Chalkboard" charset="0"/>
                <a:cs typeface="Chalkboard" charset="0"/>
              </a:rPr>
              <a:t>, </a:t>
            </a:r>
            <a:r>
              <a:rPr lang="en-US" sz="2600" dirty="0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man </a:t>
            </a:r>
            <a:r>
              <a:rPr lang="en-US" sz="2600" dirty="0" err="1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tolower</a:t>
            </a:r>
            <a:endParaRPr lang="en-US" sz="2600" dirty="0">
              <a:latin typeface="Consolas" panose="020B0609020204030204" pitchFamily="49" charset="0"/>
              <a:ea typeface="Chalkboard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014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ctype.h</a:t>
            </a:r>
            <a:r>
              <a:rPr lang="en-US" dirty="0"/>
              <a:t>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isLetter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isalpha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capital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isupper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'f'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false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toupper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'b'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isADigit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'4'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</p:txBody>
      </p:sp>
    </p:spTree>
    <p:extLst>
      <p:ext uri="{BB962C8B-B14F-4D97-AF65-F5344CB8AC3E}">
        <p14:creationId xmlns:p14="http://schemas.microsoft.com/office/powerpoint/2010/main" val="3212846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Characters	4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Strings	11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Common String Operations	16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Comparing	19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Copying	21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Concatenating	79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Substrings	90</a:t>
            </a:r>
          </a:p>
          <a:p>
            <a:pPr>
              <a:tabLst>
                <a:tab pos="11542713" algn="r"/>
              </a:tabLst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Practice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: Diamond	99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Live Session	105</a:t>
            </a:r>
          </a:p>
          <a:p>
            <a:pPr>
              <a:tabLst>
                <a:tab pos="11542713" algn="r"/>
              </a:tabLst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013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66E1F-FC2E-3844-82EE-95E187B8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E90BB-F4ED-2A43-8534-CA363AC31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sz="3000" dirty="0"/>
              <a:t>C has no dedicated variable type for strings.  Instead, a string is represented as an </a:t>
            </a:r>
            <a:r>
              <a:rPr lang="en-US" altLang="x-none" sz="3000" b="1" dirty="0"/>
              <a:t>array of characters</a:t>
            </a:r>
            <a:r>
              <a:rPr lang="en-US" altLang="x-none" sz="3000" dirty="0"/>
              <a:t> with a special ending sentinel value.</a:t>
            </a: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dirty="0">
              <a:latin typeface="Consolas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 is the </a:t>
            </a:r>
            <a:r>
              <a:rPr lang="en-US" b="1" dirty="0"/>
              <a:t>null-terminating character</a:t>
            </a:r>
            <a:r>
              <a:rPr lang="en-US" dirty="0"/>
              <a:t>; you always need to allocate one extra space in an array for it.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451B4E-889C-D848-B08C-069561D9578E}"/>
              </a:ext>
            </a:extLst>
          </p:cNvPr>
          <p:cNvSpPr txBox="1"/>
          <p:nvPr/>
        </p:nvSpPr>
        <p:spPr>
          <a:xfrm>
            <a:off x="1843233" y="3198166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en-US" altLang="x-none" sz="2400" dirty="0">
                <a:latin typeface="Consolas" charset="0"/>
              </a:rPr>
              <a:t>"Hello"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4578F7F3-D8F9-084C-932B-7DE12BFC4BBD}"/>
              </a:ext>
            </a:extLst>
          </p:cNvPr>
          <p:cNvGraphicFramePr>
            <a:graphicFrameLocks noGrp="1"/>
          </p:cNvGraphicFramePr>
          <p:nvPr/>
        </p:nvGraphicFramePr>
        <p:xfrm>
          <a:off x="3505200" y="3013868"/>
          <a:ext cx="5486403" cy="830263"/>
        </p:xfrm>
        <a:graphic>
          <a:graphicData uri="http://schemas.openxmlformats.org/drawingml/2006/table">
            <a:tbl>
              <a:tblPr/>
              <a:tblGrid>
                <a:gridCol w="990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591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Strings are </a:t>
            </a:r>
            <a:r>
              <a:rPr lang="en-US" b="1" u="sng" dirty="0"/>
              <a:t>not</a:t>
            </a:r>
            <a:r>
              <a:rPr lang="en-US" dirty="0"/>
              <a:t> objects.  They do not embed additional information (e.g., string length).  We must calculate this!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can use the provided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/>
              <a:t> function to calculate string length.  The null-terminating character does </a:t>
            </a:r>
            <a:r>
              <a:rPr lang="en-US" i="1" dirty="0"/>
              <a:t>not</a:t>
            </a:r>
            <a:r>
              <a:rPr lang="en-US" dirty="0"/>
              <a:t> count towards the length.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13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54668A6F-C0D2-B24C-9B1F-B85FB3334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034545"/>
              </p:ext>
            </p:extLst>
          </p:nvPr>
        </p:nvGraphicFramePr>
        <p:xfrm>
          <a:off x="457200" y="2362200"/>
          <a:ext cx="11277600" cy="830263"/>
        </p:xfrm>
        <a:graphic>
          <a:graphicData uri="http://schemas.openxmlformats.org/drawingml/2006/table">
            <a:tbl>
              <a:tblPr/>
              <a:tblGrid>
                <a:gridCol w="75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22E1137-16F2-AE46-9B5F-0AED4A3CEC44}"/>
              </a:ext>
            </a:extLst>
          </p:cNvPr>
          <p:cNvSpPr/>
          <p:nvPr/>
        </p:nvSpPr>
        <p:spPr bwMode="auto">
          <a:xfrm>
            <a:off x="838200" y="5715000"/>
            <a:ext cx="10515600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C00000"/>
                </a:solidFill>
              </a:rPr>
              <a:t>Caution:</a:t>
            </a:r>
            <a:r>
              <a:rPr lang="en-US" sz="2800" dirty="0"/>
              <a:t>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800" dirty="0"/>
              <a:t> is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O(N)</a:t>
            </a:r>
            <a:r>
              <a:rPr lang="en-US" sz="2800" dirty="0"/>
              <a:t> because it must scan the entire string!  We should save the value if we plan to refer to the length later.</a:t>
            </a:r>
          </a:p>
        </p:txBody>
      </p:sp>
    </p:spTree>
    <p:extLst>
      <p:ext uri="{BB962C8B-B14F-4D97-AF65-F5344CB8AC3E}">
        <p14:creationId xmlns:p14="http://schemas.microsoft.com/office/powerpoint/2010/main" val="25816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we pass a string as a parameter, it is passed as a </a:t>
            </a:r>
            <a:r>
              <a:rPr lang="en-US" b="1" dirty="0"/>
              <a:t>char *</a:t>
            </a:r>
            <a:r>
              <a:rPr lang="en-US" dirty="0"/>
              <a:t>. C passes the location of the first character rather than a copy of the whole array.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	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860934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we pass a string as a parameter, it is passed as a </a:t>
            </a:r>
            <a:r>
              <a:rPr lang="en-US" b="1" dirty="0"/>
              <a:t>char *</a:t>
            </a:r>
            <a:r>
              <a:rPr lang="en-US" dirty="0"/>
              <a:t>. C passes the location of the first character rather than a copy of the whole array.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*str)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str[0]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modifies original string!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prints cello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this string is “Hello”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84928E-1D27-DE4E-8488-92C2B6AF7422}"/>
              </a:ext>
            </a:extLst>
          </p:cNvPr>
          <p:cNvSpPr/>
          <p:nvPr/>
        </p:nvSpPr>
        <p:spPr bwMode="auto">
          <a:xfrm>
            <a:off x="7050018" y="4543242"/>
            <a:ext cx="4992895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We can still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use a char * 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the same way as a char[].</a:t>
            </a:r>
          </a:p>
        </p:txBody>
      </p:sp>
    </p:spTree>
    <p:extLst>
      <p:ext uri="{BB962C8B-B14F-4D97-AF65-F5344CB8AC3E}">
        <p14:creationId xmlns:p14="http://schemas.microsoft.com/office/powerpoint/2010/main" val="366867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Characters	4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Strings	11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Common String Operations	16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Comparing	19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Copying	21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Concatenating	79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Substrings	90</a:t>
            </a:r>
          </a:p>
          <a:p>
            <a:pPr>
              <a:tabLst>
                <a:tab pos="11542713" algn="r"/>
              </a:tabLst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Practice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: Diamond	99</a:t>
            </a:r>
            <a:endParaRPr lang="en-US" dirty="0"/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Live Session	105</a:t>
            </a:r>
          </a:p>
          <a:p>
            <a:pPr>
              <a:tabLst>
                <a:tab pos="11542713" algn="r"/>
              </a:tabLst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38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39D3-5941-954B-957F-0EA137C7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string.h</a:t>
            </a:r>
            <a:r>
              <a:rPr lang="en-US" dirty="0"/>
              <a:t> Functions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0BC3C64A-0975-0848-8C3A-9856B8434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502418"/>
              </p:ext>
            </p:extLst>
          </p:nvPr>
        </p:nvGraphicFramePr>
        <p:xfrm>
          <a:off x="304800" y="1219200"/>
          <a:ext cx="11582400" cy="5535168"/>
        </p:xfrm>
        <a:graphic>
          <a:graphicData uri="http://schemas.openxmlformats.org/drawingml/2006/table">
            <a:tbl>
              <a:tblPr/>
              <a:tblGrid>
                <a:gridCol w="461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strlen(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returns the # of chars in a C string (before null-terminating character).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compares two strings; returns 0 if identical, &lt;0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before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alphabet, &gt;0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after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alphabet.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strncmp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stops comparing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characters.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character search: returns a pointer to the first occurrence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find the last occurrence.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haystack, 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string search: returns a pointer to the start of the first occurrence of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copies characters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to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including null-terminating character.  Assumes enough space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 Strings must not overlap.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chars, and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does 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 null-terminating char.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concatenate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onto the end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concatenating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 characters. 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Always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adds a null-terminating character.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contains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only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does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contain any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346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39D3-5941-954B-957F-0EA137C7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string.h</a:t>
            </a:r>
            <a:r>
              <a:rPr lang="en-US" dirty="0"/>
              <a:t> Functions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0BC3C64A-0975-0848-8C3A-9856B8434729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1219200"/>
          <a:ext cx="11582400" cy="5535168"/>
        </p:xfrm>
        <a:graphic>
          <a:graphicData uri="http://schemas.openxmlformats.org/drawingml/2006/table">
            <a:tbl>
              <a:tblPr/>
              <a:tblGrid>
                <a:gridCol w="461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strlen(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returns the # of chars in a C string (before null-terminating character).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compares two strings; returns 0 if identical, &lt;0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before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alphabet, &gt;0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after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alphabet.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strncmp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stops comparing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characters.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character search: returns a pointer to the first occurrence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find the last occurrence.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haystack, 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string search: returns a pointer to the start of the first occurrence of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copies characters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to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including null-terminating character.  Assumes enough space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 Strings must not overlap.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chars, and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does 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 null-terminating char.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concatenate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onto the end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concatenating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 characters. 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Always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adds a null-terminating character.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contains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only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does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contain any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CB22B10-BB2F-B24F-AF65-8287333AAC5D}"/>
              </a:ext>
            </a:extLst>
          </p:cNvPr>
          <p:cNvSpPr/>
          <p:nvPr/>
        </p:nvSpPr>
        <p:spPr bwMode="auto">
          <a:xfrm>
            <a:off x="2634291" y="3491484"/>
            <a:ext cx="6923417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74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dirty="0"/>
              <a:t>Many string functions assume </a:t>
            </a:r>
            <a:r>
              <a:rPr lang="en-US" sz="2800" b="1" dirty="0"/>
              <a:t>valid string </a:t>
            </a:r>
            <a:r>
              <a:rPr lang="en-US" sz="2800" dirty="0"/>
              <a:t>input; i.e., ends in a null terminator.</a:t>
            </a:r>
          </a:p>
        </p:txBody>
      </p:sp>
    </p:spTree>
    <p:extLst>
      <p:ext uri="{BB962C8B-B14F-4D97-AF65-F5344CB8AC3E}">
        <p14:creationId xmlns:p14="http://schemas.microsoft.com/office/powerpoint/2010/main" val="129520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u="sng" dirty="0"/>
              <a:t>cannot</a:t>
            </a:r>
            <a:r>
              <a:rPr lang="en-US" dirty="0"/>
              <a:t> compare C strings using comparison operators like ==, &lt;  or &gt;.  This compares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str1 = 0x7f42, str2 = 0x654d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*str1, char *str2)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if (str1 &gt; str2) { …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compares 0x7f42 &gt; 0x654d!</a:t>
            </a:r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66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string library: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05918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(str1, str2)</a:t>
            </a:r>
            <a:r>
              <a:rPr lang="en-US" b="1" dirty="0"/>
              <a:t>: </a:t>
            </a:r>
            <a:r>
              <a:rPr lang="en-US" dirty="0"/>
              <a:t>compares two strings.</a:t>
            </a:r>
            <a:endParaRPr lang="en-US" altLang="x-none" dirty="0">
              <a:latin typeface="Calibri" charset="0"/>
              <a:cs typeface="Times New Roman" charset="0"/>
            </a:endParaRPr>
          </a:p>
          <a:p>
            <a:r>
              <a:rPr lang="en-US" altLang="x-none" dirty="0">
                <a:latin typeface="Calibri" charset="0"/>
                <a:cs typeface="Times New Roman" charset="0"/>
              </a:rPr>
              <a:t>returns 0 if identical</a:t>
            </a:r>
          </a:p>
          <a:p>
            <a:r>
              <a:rPr lang="en-US" altLang="x-none" dirty="0">
                <a:latin typeface="Calibri" charset="0"/>
                <a:cs typeface="Times New Roman" charset="0"/>
              </a:rPr>
              <a:t>&lt;0 if </a:t>
            </a:r>
            <a:r>
              <a:rPr lang="en-US" altLang="x-none" b="1" i="1" dirty="0">
                <a:latin typeface="Consolas" charset="0"/>
              </a:rPr>
              <a:t>str1</a:t>
            </a:r>
            <a:r>
              <a:rPr lang="en-US" altLang="x-none" dirty="0">
                <a:latin typeface="Calibri" charset="0"/>
                <a:cs typeface="Times New Roman" charset="0"/>
              </a:rPr>
              <a:t> comes before </a:t>
            </a:r>
            <a:r>
              <a:rPr lang="en-US" altLang="x-none" b="1" i="1" dirty="0">
                <a:latin typeface="Consolas" charset="0"/>
              </a:rPr>
              <a:t>str2</a:t>
            </a:r>
            <a:r>
              <a:rPr lang="en-US" altLang="x-none" dirty="0">
                <a:latin typeface="Calibri" charset="0"/>
                <a:cs typeface="Times New Roman" charset="0"/>
              </a:rPr>
              <a:t> in alphabet</a:t>
            </a:r>
          </a:p>
          <a:p>
            <a:r>
              <a:rPr lang="en-US" altLang="x-none" dirty="0">
                <a:latin typeface="Calibri" charset="0"/>
                <a:cs typeface="Times New Roman" charset="0"/>
              </a:rPr>
              <a:t>&gt;0 if </a:t>
            </a:r>
            <a:r>
              <a:rPr lang="en-US" altLang="x-none" b="1" i="1" dirty="0">
                <a:latin typeface="Consolas" charset="0"/>
              </a:rPr>
              <a:t>str1</a:t>
            </a:r>
            <a:r>
              <a:rPr lang="en-US" altLang="x-none" dirty="0">
                <a:latin typeface="Calibri" charset="0"/>
                <a:cs typeface="Times New Roman" charset="0"/>
              </a:rPr>
              <a:t> comes after </a:t>
            </a:r>
            <a:r>
              <a:rPr lang="en-US" altLang="x-none" b="1" i="1" dirty="0">
                <a:latin typeface="Consolas" charset="0"/>
              </a:rPr>
              <a:t>str2</a:t>
            </a:r>
            <a:r>
              <a:rPr lang="en-US" altLang="x-none" dirty="0">
                <a:latin typeface="Calibri" charset="0"/>
                <a:cs typeface="Times New Roman" charset="0"/>
              </a:rPr>
              <a:t> in alphabet. </a:t>
            </a:r>
            <a:endParaRPr lang="en-US" dirty="0"/>
          </a:p>
          <a:p>
            <a:pPr marL="0" indent="0">
              <a:spcBef>
                <a:spcPts val="150"/>
              </a:spcBef>
              <a:buNone/>
            </a:pPr>
            <a:endParaRPr lang="en-US" b="1" dirty="0"/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685800" y="3429000"/>
            <a:ext cx="72437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(str1, str2)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== 0) {	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equal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else 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0)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str1 comes before str2 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else {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str1 comes after str2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6256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430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u="sng" dirty="0"/>
              <a:t>cannot</a:t>
            </a:r>
            <a:r>
              <a:rPr lang="en-US" dirty="0"/>
              <a:t> copy C strings using =.  This copies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param1 = 0x7f42, param2 = 0x654d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*param1, char *param2)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param1 = param2;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copies 0x654d.  Points to same string!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param2[0]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modifies the one original string!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321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string library: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872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b="1" dirty="0"/>
              <a:t>: </a:t>
            </a:r>
            <a:r>
              <a:rPr lang="en-US" dirty="0"/>
              <a:t>copies the contents of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, including the null terminator.</a:t>
            </a:r>
            <a:endParaRPr lang="en-US" altLang="x-none" dirty="0">
              <a:latin typeface="Calibri" charset="0"/>
              <a:cs typeface="Times New Roman" charset="0"/>
            </a:endParaRPr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457200" y="2514600"/>
            <a:ext cx="8153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/>
              <a:t>	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str1[6];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800" dirty="0"/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/>
              <a:t>	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str2[0] = 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'c'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str1);	  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str2);	  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cello</a:t>
            </a:r>
          </a:p>
        </p:txBody>
      </p:sp>
    </p:spTree>
    <p:extLst>
      <p:ext uri="{BB962C8B-B14F-4D97-AF65-F5344CB8AC3E}">
        <p14:creationId xmlns:p14="http://schemas.microsoft.com/office/powerpoint/2010/main" val="89011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3022238" y="34527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3935338" y="4343400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3016300" y="47822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27271525-4B9B-9043-AB17-B521E7F31CF1}"/>
              </a:ext>
            </a:extLst>
          </p:cNvPr>
          <p:cNvGraphicFramePr>
            <a:graphicFrameLocks noGrp="1"/>
          </p:cNvGraphicFramePr>
          <p:nvPr/>
        </p:nvGraphicFramePr>
        <p:xfrm>
          <a:off x="3941275" y="3013867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0555D57-F215-2340-A681-E48DECDAA5E0}"/>
              </a:ext>
            </a:extLst>
          </p:cNvPr>
          <p:cNvSpPr/>
          <p:nvPr/>
        </p:nvSpPr>
        <p:spPr>
          <a:xfrm>
            <a:off x="4038600" y="4782282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4D06E7-3F1D-F148-8C05-767405598969}"/>
              </a:ext>
            </a:extLst>
          </p:cNvPr>
          <p:cNvSpPr/>
          <p:nvPr/>
        </p:nvSpPr>
        <p:spPr>
          <a:xfrm>
            <a:off x="4816651" y="477632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AACA65-74F1-074A-9FE5-A3F0E5D67250}"/>
              </a:ext>
            </a:extLst>
          </p:cNvPr>
          <p:cNvSpPr/>
          <p:nvPr/>
        </p:nvSpPr>
        <p:spPr>
          <a:xfrm>
            <a:off x="5559000" y="477632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C58E0B-DA4B-F046-9D70-1D71BAEE4A85}"/>
              </a:ext>
            </a:extLst>
          </p:cNvPr>
          <p:cNvSpPr/>
          <p:nvPr/>
        </p:nvSpPr>
        <p:spPr>
          <a:xfrm>
            <a:off x="6304715" y="4782242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4EC545-DC66-A54F-85A1-8B50AC73C042}"/>
              </a:ext>
            </a:extLst>
          </p:cNvPr>
          <p:cNvSpPr/>
          <p:nvPr/>
        </p:nvSpPr>
        <p:spPr>
          <a:xfrm>
            <a:off x="7065938" y="477632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24F2E-F44B-0045-A268-9588DBF68164}"/>
              </a:ext>
            </a:extLst>
          </p:cNvPr>
          <p:cNvSpPr/>
          <p:nvPr/>
        </p:nvSpPr>
        <p:spPr>
          <a:xfrm>
            <a:off x="7825115" y="4776324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altLang="x-none" dirty="0">
                <a:latin typeface="Consolas" charset="0"/>
              </a:rPr>
              <a:t>?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ECF68C-56CA-1048-87E8-9273624012B9}"/>
              </a:ext>
            </a:extLst>
          </p:cNvPr>
          <p:cNvCxnSpPr/>
          <p:nvPr/>
        </p:nvCxnSpPr>
        <p:spPr>
          <a:xfrm>
            <a:off x="4267200" y="3962400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99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1.11022E-16 L 0.0625 1.11022E-1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1.11022E-16 L 0.125 1.11022E-16 " pathEditMode="relative" ptsTypes="AA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 1.11022E-16 L 0.1875 1.11022E-16 " pathEditMode="relative" ptsTypes="AA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125 1.11022E-16 L 0.25 1.11022E-16 " pathEditMode="relative" ptsTypes="AA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1.11022E-16 L 0.3125 1.11022E-16 " pathEditMode="relative" ptsTypes="AA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must make sure there is enough space in the destination to hold the entire copy, </a:t>
            </a:r>
            <a:r>
              <a:rPr lang="en-US" i="1" dirty="0"/>
              <a:t>including the null-terminating character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Writing past memory bounds is called a “buffer overflow”.  It can allow for security vulnerabilities!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89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79665"/>
              </p:ext>
            </p:extLst>
          </p:nvPr>
        </p:nvGraphicFramePr>
        <p:xfrm>
          <a:off x="1148414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8" name="Group 63">
            <a:extLst>
              <a:ext uri="{FF2B5EF4-FFF2-40B4-BE49-F238E27FC236}">
                <a16:creationId xmlns:a16="http://schemas.microsoft.com/office/drawing/2014/main" id="{2B9F0C6D-F0EF-2042-B52D-7F316959D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344392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748412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80453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524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1A5E2-BEF8-3140-9AB0-E68B8D09AD87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523E4406-383B-7C41-9F69-0A57EA14CD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817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89215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2286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6A07A9B-B2D3-BE4B-A14D-F7765C74741F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FECD74C9-B0DC-E94B-A0B3-781E8A3D8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8183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339054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312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84D00C5-C390-1542-BD8B-C6487786EB66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EDFC01C0-0F6D-3440-BF99-32CC14346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594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952789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388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4F6C2A0-33D7-FA43-85A5-A8FFCE3A0F99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B4656AF5-4CC0-2E41-A46D-3774E431F7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367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5388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4648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18A5593-A188-8841-BE26-B00774D1EF81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9C3526A9-3161-E84E-AE34-B807570BB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749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164680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5410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0016354-4A36-2948-8021-339331202E96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5B50AB28-1248-E145-8F3B-4A2162A509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812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49403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980432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6172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1385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724019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693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0819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785215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769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1474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472008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8458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3277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165541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9220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5417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056777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9982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05705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564968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074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4207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548147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15824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2636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127242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5532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n)</a:t>
            </a:r>
            <a:r>
              <a:rPr lang="en-US" b="1" dirty="0"/>
              <a:t>: </a:t>
            </a:r>
            <a:r>
              <a:rPr lang="en-US" dirty="0"/>
              <a:t>copies at most the first n bytes from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. If there is no null-terminating character in these bytes, then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 will </a:t>
            </a:r>
            <a:r>
              <a:rPr lang="en-US" i="1" dirty="0"/>
              <a:t>not be null terminated</a:t>
            </a:r>
            <a:r>
              <a:rPr lang="en-US" dirty="0"/>
              <a:t>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copying "hello"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		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doesn’t copy '\0'!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If there is no null-terminating character, we may not be able to tell where the end of the string is anymore.  E.g.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/>
              <a:t> may continue reading into some other memory in search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9715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284500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C97264F2-BBFB-B04F-9968-A5FE6A7CC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775560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5581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013427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1524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C08ACB81-9D30-724A-ADDC-EA903C0C901E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35497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707535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2286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7012C5EC-A3CF-C544-B00B-C5EDEA5450C5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54815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612967"/>
              </p:ext>
            </p:extLst>
          </p:nvPr>
        </p:nvGraphicFramePr>
        <p:xfrm>
          <a:off x="1148414" y="4579937"/>
          <a:ext cx="3880780" cy="830263"/>
        </p:xfrm>
        <a:graphic>
          <a:graphicData uri="http://schemas.openxmlformats.org/drawingml/2006/table">
            <a:tbl>
              <a:tblPr/>
              <a:tblGrid>
                <a:gridCol w="776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3048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0FEA1403-56BB-AB4F-BF3D-DB08DC14415A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3077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968606"/>
              </p:ext>
            </p:extLst>
          </p:nvPr>
        </p:nvGraphicFramePr>
        <p:xfrm>
          <a:off x="1148414" y="4579937"/>
          <a:ext cx="3880780" cy="830263"/>
        </p:xfrm>
        <a:graphic>
          <a:graphicData uri="http://schemas.openxmlformats.org/drawingml/2006/table">
            <a:tbl>
              <a:tblPr/>
              <a:tblGrid>
                <a:gridCol w="776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388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0F0D2278-E2DE-E647-84AE-CDEF504C5757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1788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065070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4572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0790B645-ABF0-0240-A125-E0D589185FEA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8309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192120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50D59901-7951-624C-8F67-52F368BDCFDF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1847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828287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5762254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1524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9990577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2286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1495852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3048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3143272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3810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425992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4648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5392870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5410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9121953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6172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42363734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6934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3031173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77724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8727744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148260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1721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09C0F3-A1EE-1748-8A81-39217308E6B9}"/>
              </a:ext>
            </a:extLst>
          </p:cNvPr>
          <p:cNvCxnSpPr>
            <a:cxnSpLocks/>
          </p:cNvCxnSpPr>
          <p:nvPr/>
        </p:nvCxnSpPr>
        <p:spPr>
          <a:xfrm>
            <a:off x="1524000" y="2667000"/>
            <a:ext cx="0" cy="45720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321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546177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3ACAB15-F3CC-9F4A-A595-72659829EC91}"/>
              </a:ext>
            </a:extLst>
          </p:cNvPr>
          <p:cNvCxnSpPr>
            <a:cxnSpLocks/>
          </p:cNvCxnSpPr>
          <p:nvPr/>
        </p:nvCxnSpPr>
        <p:spPr>
          <a:xfrm>
            <a:off x="2286000" y="2667000"/>
            <a:ext cx="0" cy="45720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7210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012026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2DC2F33-BD95-6248-A6E6-C2AD8B66EEAD}"/>
              </a:ext>
            </a:extLst>
          </p:cNvPr>
          <p:cNvCxnSpPr>
            <a:cxnSpLocks/>
          </p:cNvCxnSpPr>
          <p:nvPr/>
        </p:nvCxnSpPr>
        <p:spPr>
          <a:xfrm>
            <a:off x="3048000" y="2667000"/>
            <a:ext cx="0" cy="45720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8963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472495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2706A6D-458D-794A-83C6-1BCAC5FA192C}"/>
              </a:ext>
            </a:extLst>
          </p:cNvPr>
          <p:cNvCxnSpPr>
            <a:cxnSpLocks/>
          </p:cNvCxnSpPr>
          <p:nvPr/>
        </p:nvCxnSpPr>
        <p:spPr>
          <a:xfrm>
            <a:off x="3810000" y="2667000"/>
            <a:ext cx="0" cy="45720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7501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787473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6ED4BC8-5E83-8249-B2A8-C68DAE2A48BA}"/>
              </a:ext>
            </a:extLst>
          </p:cNvPr>
          <p:cNvCxnSpPr>
            <a:cxnSpLocks/>
          </p:cNvCxnSpPr>
          <p:nvPr/>
        </p:nvCxnSpPr>
        <p:spPr>
          <a:xfrm>
            <a:off x="4648200" y="2667000"/>
            <a:ext cx="0" cy="45720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9264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1602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6221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1430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15240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5964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22860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4586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3124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4591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38100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35209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4648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0988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5410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1428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6172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30612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6934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775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$ ./strncpy_buggy wonderful…">
            <a:extLst>
              <a:ext uri="{FF2B5EF4-FFF2-40B4-BE49-F238E27FC236}">
                <a16:creationId xmlns:a16="http://schemas.microsoft.com/office/drawing/2014/main" id="{BC7A80E0-A8D5-434D-869F-4AAE9F3034A7}"/>
              </a:ext>
            </a:extLst>
          </p:cNvPr>
          <p:cNvSpPr txBox="1"/>
          <p:nvPr/>
        </p:nvSpPr>
        <p:spPr>
          <a:xfrm>
            <a:off x="992323" y="5231588"/>
            <a:ext cx="10207354" cy="2072362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/>
              <a:t>hello</a:t>
            </a:r>
            <a:r>
              <a:rPr sz="3200" dirty="0"/>
              <a:t>⍰⍰J⍰⍰⍰</a:t>
            </a:r>
            <a:endParaRPr lang="en-US" sz="3200" dirty="0"/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endParaRPr lang="en-US" sz="3200" dirty="0"/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endParaRPr lang="en-US" sz="3200" dirty="0"/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25306278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necessary, we can add a null-terminating character ourselves.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copying "hello"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room for string and '\0'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doesn’t copy '\0'!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str2[5]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null-terminating char</a:t>
            </a:r>
          </a:p>
        </p:txBody>
      </p:sp>
    </p:spTree>
    <p:extLst>
      <p:ext uri="{BB962C8B-B14F-4D97-AF65-F5344CB8AC3E}">
        <p14:creationId xmlns:p14="http://schemas.microsoft.com/office/powerpoint/2010/main" val="9187319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34F0-58E8-1543-AF39-8643ECA57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Copying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56FD8-9E0A-0747-BDB0-0CF8853D5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6477000" cy="51816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What value should go in the blank at right?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5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6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12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err="1"/>
              <a:t>strlen</a:t>
            </a:r>
            <a:r>
              <a:rPr lang="en-US" dirty="0"/>
              <a:t>(“hello”)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Something else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637533-7DA7-A540-8C4A-C8781852C152}"/>
              </a:ext>
            </a:extLst>
          </p:cNvPr>
          <p:cNvSpPr txBox="1">
            <a:spLocks/>
          </p:cNvSpPr>
          <p:nvPr/>
        </p:nvSpPr>
        <p:spPr bwMode="auto">
          <a:xfrm>
            <a:off x="6934200" y="1321130"/>
            <a:ext cx="4876800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______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28454898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5FF00-CF85-CE48-BFD2-58B42C981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F810F-2718-D94E-BC5B-40F6EEB0B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What is printed out by the following program?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main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 earth"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str[2] =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"str = %s, </a:t>
            </a:r>
            <a:r>
              <a:rPr lang="en-US" sz="24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%</a:t>
            </a:r>
            <a:r>
              <a:rPr lang="en-US" sz="24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zu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       str,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(str));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return 0;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8FB0F3-46EE-1E4B-8C6D-2E77779E7AB3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92610-3B0D-B643-A939-65B7990E6883}"/>
              </a:ext>
            </a:extLst>
          </p:cNvPr>
          <p:cNvSpPr txBox="1"/>
          <p:nvPr/>
        </p:nvSpPr>
        <p:spPr>
          <a:xfrm>
            <a:off x="7295070" y="4058128"/>
            <a:ext cx="462338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8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 earth,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8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 earth,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None/other</a:t>
            </a:r>
          </a:p>
        </p:txBody>
      </p:sp>
      <p:sp>
        <p:nvSpPr>
          <p:cNvPr id="7" name="// file: strcmp_ex.c…">
            <a:extLst>
              <a:ext uri="{FF2B5EF4-FFF2-40B4-BE49-F238E27FC236}">
                <a16:creationId xmlns:a16="http://schemas.microsoft.com/office/drawing/2014/main" id="{D81B00A7-4EF5-CF47-9E9C-A9F92A715667}"/>
              </a:ext>
            </a:extLst>
          </p:cNvPr>
          <p:cNvSpPr txBox="1"/>
          <p:nvPr/>
        </p:nvSpPr>
        <p:spPr>
          <a:xfrm flipH="1">
            <a:off x="422031" y="1828800"/>
            <a:ext cx="615462" cy="365946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625700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u="sng" dirty="0"/>
              <a:t>cannot</a:t>
            </a:r>
            <a:r>
              <a:rPr lang="en-US" dirty="0"/>
              <a:t> concatenate C strings using +.  This adds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param1 = 0x7f, param2 = 0x65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*param1, char *param2)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param1 + param2);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adds 0x7f and 0x65!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556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string library: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str(n)cat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7348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b="1" dirty="0"/>
              <a:t>: </a:t>
            </a:r>
            <a:r>
              <a:rPr lang="en-US" dirty="0"/>
              <a:t>concatenates the contents of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strncat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n)</a:t>
            </a:r>
            <a:r>
              <a:rPr lang="en-US" b="1" dirty="0"/>
              <a:t>: </a:t>
            </a:r>
            <a:r>
              <a:rPr lang="en-US" dirty="0"/>
              <a:t>same, but </a:t>
            </a:r>
            <a:r>
              <a:rPr lang="en-US" dirty="0" err="1"/>
              <a:t>concats</a:t>
            </a:r>
            <a:r>
              <a:rPr lang="en-US" dirty="0"/>
              <a:t> at most n bytes from </a:t>
            </a:r>
            <a:r>
              <a:rPr lang="en-US" b="1" dirty="0" err="1"/>
              <a:t>src</a:t>
            </a:r>
            <a:r>
              <a:rPr lang="en-US" dirty="0"/>
              <a:t>.</a:t>
            </a:r>
            <a:endParaRPr lang="en-US" altLang="x-none" b="1" dirty="0">
              <a:latin typeface="Calibri" charset="0"/>
              <a:cs typeface="Times New Roman" charset="0"/>
            </a:endParaRPr>
          </a:p>
          <a:p>
            <a:pPr marL="0" indent="0">
              <a:buNone/>
            </a:pPr>
            <a:endParaRPr lang="en-US" altLang="x-none" dirty="0">
              <a:latin typeface="Calibri" charset="0"/>
              <a:cs typeface="Times New Roman" charset="0"/>
            </a:endParaRPr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76200" y="2819400"/>
            <a:ext cx="1203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		// enough space for strings + 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removes old '\0', adds new '\0' at end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str1);	  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 world!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endParaRPr lang="en-US" sz="2400" dirty="0"/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/>
              <a:t>Both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/>
              <a:t> and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strncat</a:t>
            </a:r>
            <a:r>
              <a:rPr lang="en-US" sz="2400" dirty="0"/>
              <a:t> remove the old '\0' and add a new one at the end.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4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227735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8088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93529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648949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6172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12EBFD81-64E3-AA4F-B690-6DDD64F228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87659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84021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874435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6934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118150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0187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493869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7696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70526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7023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45869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8458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640159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58944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94088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9220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958728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295256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178444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9982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612473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48224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181824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108204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699296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96975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404997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752523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0522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 and char 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also create a char * variable yourself that points to an address within in an existing string.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[3]; 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[1]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[2]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otherStr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points to 'H'</a:t>
            </a:r>
          </a:p>
        </p:txBody>
      </p:sp>
    </p:spTree>
    <p:extLst>
      <p:ext uri="{BB962C8B-B14F-4D97-AF65-F5344CB8AC3E}">
        <p14:creationId xmlns:p14="http://schemas.microsoft.com/office/powerpoint/2010/main" val="21316765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char *</a:t>
            </a:r>
            <a:r>
              <a:rPr lang="en-US" dirty="0"/>
              <a:t>s are pointers to characters.  We can use them to create substrings of larger strings.</a:t>
            </a: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"car"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886074"/>
              </p:ext>
            </p:extLst>
          </p:nvPr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758979"/>
              </p:ext>
            </p:extLst>
          </p:nvPr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6EAD284-6ABD-F34C-B45B-D4FEA492E355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120796939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</a:t>
            </a: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"car"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45F9688-510E-074F-A202-C894D62BB963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418853196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319E1BE-B1F7-8B40-BAE3-2875960D3BD9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22198903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 </a:t>
            </a:r>
            <a:r>
              <a:rPr lang="en-US" b="1" dirty="0"/>
              <a:t>NOTE:</a:t>
            </a:r>
            <a:r>
              <a:rPr lang="en-US" dirty="0"/>
              <a:t> the pointer still refers to the same characters!</a:t>
            </a:r>
            <a:br>
              <a:rPr lang="en-US" dirty="0"/>
            </a:br>
            <a:r>
              <a:rPr lang="en-US" sz="1600" dirty="0"/>
              <a:t> 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str2[0] = 'f';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chars, str1);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47668"/>
              </p:ext>
            </p:extLst>
          </p:nvPr>
        </p:nvGraphicFramePr>
        <p:xfrm>
          <a:off x="3011252" y="50371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charset="0"/>
                        </a:rPr>
                        <a:t>'f'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8790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70C1EE20-72C9-6748-84BE-7C81EF94A32F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AFCEA52-5AC6-214F-912B-FEB70244EEC4}"/>
              </a:ext>
            </a:extLst>
          </p:cNvPr>
          <p:cNvCxnSpPr>
            <a:cxnSpLocks/>
          </p:cNvCxnSpPr>
          <p:nvPr/>
        </p:nvCxnSpPr>
        <p:spPr>
          <a:xfrm flipV="1">
            <a:off x="3124200" y="58790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8F5466-1AE2-5F42-A30D-784BA679651C}"/>
              </a:ext>
            </a:extLst>
          </p:cNvPr>
          <p:cNvSpPr txBox="1"/>
          <p:nvPr/>
        </p:nvSpPr>
        <p:spPr>
          <a:xfrm>
            <a:off x="2133599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964436-F148-8B41-BB8D-AD91774ADFE0}"/>
              </a:ext>
            </a:extLst>
          </p:cNvPr>
          <p:cNvSpPr txBox="1"/>
          <p:nvPr/>
        </p:nvSpPr>
        <p:spPr>
          <a:xfrm>
            <a:off x="2133599" y="54980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862576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 </a:t>
            </a:r>
            <a:r>
              <a:rPr lang="en-US" b="1" dirty="0"/>
              <a:t>NOTE:</a:t>
            </a:r>
            <a:r>
              <a:rPr lang="en-US" dirty="0"/>
              <a:t> the pointer still refers to the same characters!</a:t>
            </a:r>
            <a:br>
              <a:rPr lang="en-US" dirty="0"/>
            </a:br>
            <a:r>
              <a:rPr lang="en-US" sz="1600" dirty="0"/>
              <a:t> 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str2[0] = 'f';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chars, str1);	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racefar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racefar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str2);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far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0371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charset="0"/>
                        </a:rPr>
                        <a:t>'f'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8790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70C1EE20-72C9-6748-84BE-7C81EF94A32F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AFCEA52-5AC6-214F-912B-FEB70244EEC4}"/>
              </a:ext>
            </a:extLst>
          </p:cNvPr>
          <p:cNvCxnSpPr>
            <a:cxnSpLocks/>
          </p:cNvCxnSpPr>
          <p:nvPr/>
        </p:nvCxnSpPr>
        <p:spPr>
          <a:xfrm flipV="1">
            <a:off x="3124200" y="58790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8F5466-1AE2-5F42-A30D-784BA679651C}"/>
              </a:ext>
            </a:extLst>
          </p:cNvPr>
          <p:cNvSpPr txBox="1"/>
          <p:nvPr/>
        </p:nvSpPr>
        <p:spPr>
          <a:xfrm>
            <a:off x="2133599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964436-F148-8B41-BB8D-AD91774ADFE0}"/>
              </a:ext>
            </a:extLst>
          </p:cNvPr>
          <p:cNvSpPr txBox="1"/>
          <p:nvPr/>
        </p:nvSpPr>
        <p:spPr>
          <a:xfrm>
            <a:off x="2133599" y="54980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86971544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AEB5-5B24-614B-891F-61382056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 * vs. char[]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AA766-C3BE-E449-A812-7FB0FD45E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vs</a:t>
            </a:r>
          </a:p>
          <a:p>
            <a:pPr marL="0" indent="0" algn="ctr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You can create char * pointers to point to any character in an existing string and reassign them since they are just pointer variables.  You </a:t>
            </a:r>
            <a:r>
              <a:rPr lang="en-US" altLang="x-none" b="1" dirty="0"/>
              <a:t>cannot</a:t>
            </a:r>
            <a:r>
              <a:rPr lang="en-US" altLang="x-none" dirty="0"/>
              <a:t> reassign an array.</a:t>
            </a:r>
            <a:endParaRPr lang="en-US" altLang="x-none" b="1" dirty="0"/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strike="sngStrike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sz="2400" strike="sngStrike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strike="sngStrike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"Another string"</a:t>
            </a:r>
            <a:r>
              <a:rPr lang="en-US" sz="2400" strike="sngStrik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allowed!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myOtherString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myOtherString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somethingElse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		</a:t>
            </a: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ok</a:t>
            </a:r>
          </a:p>
          <a:p>
            <a:pPr marL="0" indent="0">
              <a:buNone/>
            </a:pPr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40796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omit characters at the end, make a new string that is a partial copy of the original.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"race"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str1, 4);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str2[4]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06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combine pointer arithmetic and copying to make any substrings we’d like.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"ace"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 + 1, 3);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str2[3]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38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Characters	4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Strings	11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Common String Operations	16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Comparing	19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Copying	21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Concatenating	79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Substrings	90</a:t>
            </a:r>
          </a:p>
          <a:p>
            <a:pPr>
              <a:tabLst>
                <a:tab pos="11542713" algn="r"/>
              </a:tabLst>
            </a:pPr>
            <a:r>
              <a:rPr lang="en-US" b="1" dirty="0"/>
              <a:t>Practice</a:t>
            </a:r>
            <a:r>
              <a:rPr lang="en-US" dirty="0"/>
              <a:t>: Diamond	99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Live </a:t>
            </a:r>
            <a:r>
              <a:rPr lang="en-US"/>
              <a:t>Session </a:t>
            </a:r>
            <a:r>
              <a:rPr lang="en-US" dirty="0"/>
              <a:t>	105</a:t>
            </a:r>
          </a:p>
        </p:txBody>
      </p:sp>
    </p:spTree>
    <p:extLst>
      <p:ext uri="{BB962C8B-B14F-4D97-AF65-F5344CB8AC3E}">
        <p14:creationId xmlns:p14="http://schemas.microsoft.com/office/powerpoint/2010/main" val="118939013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Diamond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7664-1C11-3442-8935-E7EB4A7CF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Write a function </a:t>
            </a:r>
            <a:r>
              <a:rPr lang="en-US" altLang="en-US" b="1" dirty="0">
                <a:latin typeface="Consolas" panose="020B0609020204030204" pitchFamily="49" charset="0"/>
              </a:rPr>
              <a:t>diamond</a:t>
            </a:r>
            <a:r>
              <a:rPr lang="en-US" altLang="en-US" dirty="0"/>
              <a:t> that accepts a string parameter and prints its letters in a "diamond" format as shown below.</a:t>
            </a:r>
          </a:p>
          <a:p>
            <a:pPr lvl="1"/>
            <a:r>
              <a:rPr lang="en-US" altLang="en-US" dirty="0"/>
              <a:t>For example, </a:t>
            </a:r>
            <a:r>
              <a:rPr lang="en-US" altLang="en-US" dirty="0">
                <a:latin typeface="Consolas" panose="020B0609020204030204" pitchFamily="49" charset="0"/>
              </a:rPr>
              <a:t>diamond("DAISY")</a:t>
            </a:r>
            <a:r>
              <a:rPr lang="en-US" altLang="en-US" dirty="0"/>
              <a:t> should print: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DAI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DAIS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DAISY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AISY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ISY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Y</a:t>
            </a:r>
            <a:endParaRPr lang="en-US" alt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028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Diamond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7664-1C11-3442-8935-E7EB4A7CF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Write a function </a:t>
            </a:r>
            <a:r>
              <a:rPr lang="en-US" altLang="en-US" b="1" dirty="0">
                <a:latin typeface="Consolas" panose="020B0609020204030204" pitchFamily="49" charset="0"/>
              </a:rPr>
              <a:t>diamond</a:t>
            </a:r>
            <a:r>
              <a:rPr lang="en-US" altLang="en-US" dirty="0"/>
              <a:t> that accepts a string parameter and prints its letters in a "diamond" format as shown below.</a:t>
            </a:r>
          </a:p>
          <a:p>
            <a:pPr lvl="1"/>
            <a:r>
              <a:rPr lang="en-US" altLang="en-US" dirty="0"/>
              <a:t>For example, </a:t>
            </a:r>
            <a:r>
              <a:rPr lang="en-US" altLang="en-US" dirty="0">
                <a:latin typeface="Consolas" panose="020B0609020204030204" pitchFamily="49" charset="0"/>
              </a:rPr>
              <a:t>diamond("DAISY")</a:t>
            </a:r>
            <a:r>
              <a:rPr lang="en-US" altLang="en-US" dirty="0"/>
              <a:t> should print: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DAI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DAIS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DAISY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AISY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ISY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Y</a:t>
            </a:r>
            <a:endParaRPr lang="en-US" alt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  <p:pic>
        <p:nvPicPr>
          <p:cNvPr id="5" name="Picture 4" descr="A picture of Daisy, the instructor's dog, in the snow">
            <a:extLst>
              <a:ext uri="{FF2B5EF4-FFF2-40B4-BE49-F238E27FC236}">
                <a16:creationId xmlns:a16="http://schemas.microsoft.com/office/drawing/2014/main" id="{5B49BAF7-42B3-6A49-886D-474004F547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66" t="18889" r="34167" b="18889"/>
          <a:stretch/>
        </p:blipFill>
        <p:spPr>
          <a:xfrm>
            <a:off x="8382000" y="2057400"/>
            <a:ext cx="33528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832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Daisy!</a:t>
            </a:r>
          </a:p>
        </p:txBody>
      </p:sp>
      <p:pic>
        <p:nvPicPr>
          <p:cNvPr id="5" name="Picture 4" descr="A picture of Daisy, the instructor's dog, in the snow">
            <a:extLst>
              <a:ext uri="{FF2B5EF4-FFF2-40B4-BE49-F238E27FC236}">
                <a16:creationId xmlns:a16="http://schemas.microsoft.com/office/drawing/2014/main" id="{5B49BAF7-42B3-6A49-886D-474004F547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66" t="18889" r="34167" b="18889"/>
          <a:stretch/>
        </p:blipFill>
        <p:spPr>
          <a:xfrm>
            <a:off x="7581405" y="1828800"/>
            <a:ext cx="3352800" cy="4267200"/>
          </a:xfrm>
          <a:prstGeom prst="rect">
            <a:avLst/>
          </a:prstGeom>
        </p:spPr>
      </p:pic>
      <p:pic>
        <p:nvPicPr>
          <p:cNvPr id="8" name="Picture 7" descr="A picture of Daisy, the instructor's dog, in the snow">
            <a:extLst>
              <a:ext uri="{FF2B5EF4-FFF2-40B4-BE49-F238E27FC236}">
                <a16:creationId xmlns:a16="http://schemas.microsoft.com/office/drawing/2014/main" id="{19387A07-211A-ED43-A4B1-A769253EF9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67" t="16667"/>
          <a:stretch/>
        </p:blipFill>
        <p:spPr>
          <a:xfrm>
            <a:off x="914400" y="1828800"/>
            <a:ext cx="6201664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7196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Diamond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91BA6E-8A5E-1D4C-9012-1486CA87AC03}"/>
              </a:ext>
            </a:extLst>
          </p:cNvPr>
          <p:cNvSpPr txBox="1"/>
          <p:nvPr/>
        </p:nvSpPr>
        <p:spPr>
          <a:xfrm>
            <a:off x="3098154" y="6324600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/class/cs107/lecture-code/lect4 .</a:t>
            </a:r>
          </a:p>
        </p:txBody>
      </p:sp>
    </p:spTree>
    <p:extLst>
      <p:ext uri="{BB962C8B-B14F-4D97-AF65-F5344CB8AC3E}">
        <p14:creationId xmlns:p14="http://schemas.microsoft.com/office/powerpoint/2010/main" val="107569513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Characters</a:t>
            </a:r>
          </a:p>
          <a:p>
            <a:r>
              <a:rPr lang="en-US" dirty="0"/>
              <a:t>Strings</a:t>
            </a:r>
          </a:p>
          <a:p>
            <a:r>
              <a:rPr lang="en-US" dirty="0"/>
              <a:t>Common String Operations</a:t>
            </a:r>
          </a:p>
          <a:p>
            <a:pPr lvl="1"/>
            <a:r>
              <a:rPr lang="en-US" dirty="0"/>
              <a:t>Comparing</a:t>
            </a:r>
          </a:p>
          <a:p>
            <a:pPr lvl="1"/>
            <a:r>
              <a:rPr lang="en-US" dirty="0"/>
              <a:t>Copying</a:t>
            </a:r>
          </a:p>
          <a:p>
            <a:pPr lvl="1"/>
            <a:r>
              <a:rPr lang="en-US" dirty="0"/>
              <a:t>Concatenating</a:t>
            </a:r>
          </a:p>
          <a:p>
            <a:pPr lvl="1"/>
            <a:r>
              <a:rPr lang="en-US" dirty="0"/>
              <a:t>Substrings</a:t>
            </a:r>
          </a:p>
          <a:p>
            <a:r>
              <a:rPr lang="en-US" b="1" dirty="0"/>
              <a:t>Practice</a:t>
            </a:r>
            <a:r>
              <a:rPr lang="en-US" dirty="0"/>
              <a:t>: Diamond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more strings</a:t>
            </a:r>
            <a:endParaRPr lang="en-US" b="1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4756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6B3E-ABEC-914F-A969-7E12EDDB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Live Session Slides</a:t>
            </a:r>
          </a:p>
        </p:txBody>
      </p:sp>
    </p:spTree>
    <p:extLst>
      <p:ext uri="{BB962C8B-B14F-4D97-AF65-F5344CB8AC3E}">
        <p14:creationId xmlns:p14="http://schemas.microsoft.com/office/powerpoint/2010/main" val="61909373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191DE-17F9-244E-A518-B746B8285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D0D5C-7890-BD41-A7C3-4AF7BD422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5 minutes: </a:t>
            </a:r>
            <a:r>
              <a:rPr lang="en-US" dirty="0"/>
              <a:t>post questions or comments on Ed for what we should discuss</a:t>
            </a:r>
          </a:p>
          <a:p>
            <a:r>
              <a:rPr lang="en-US" b="1" dirty="0"/>
              <a:t>15 minutes</a:t>
            </a:r>
            <a:r>
              <a:rPr lang="en-US" dirty="0"/>
              <a:t>: open Q&amp;A</a:t>
            </a:r>
            <a:endParaRPr lang="en-US" b="1" dirty="0"/>
          </a:p>
          <a:p>
            <a:r>
              <a:rPr lang="en-US" b="1" dirty="0"/>
              <a:t>25 minutes</a:t>
            </a:r>
            <a:r>
              <a:rPr lang="en-US" dirty="0"/>
              <a:t>: extra practice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13484C-9B23-E64E-837C-7F323384B605}"/>
              </a:ext>
            </a:extLst>
          </p:cNvPr>
          <p:cNvSpPr txBox="1"/>
          <p:nvPr/>
        </p:nvSpPr>
        <p:spPr>
          <a:xfrm>
            <a:off x="838200" y="3429000"/>
            <a:ext cx="1043940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4 takeaway:</a:t>
            </a:r>
            <a:r>
              <a:rPr lang="en-US" sz="3200" dirty="0"/>
              <a:t> C strings are null-terminated arrays of characters.  We can manipulate them using string and pointer operations.</a:t>
            </a:r>
          </a:p>
        </p:txBody>
      </p:sp>
    </p:spTree>
    <p:extLst>
      <p:ext uri="{BB962C8B-B14F-4D97-AF65-F5344CB8AC3E}">
        <p14:creationId xmlns:p14="http://schemas.microsoft.com/office/powerpoint/2010/main" val="155285796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DF4A-8859-7947-98AC-10CE3D453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B2D140-0A3E-9346-93AF-44E9B12F9C71}"/>
              </a:ext>
            </a:extLst>
          </p:cNvPr>
          <p:cNvSpPr/>
          <p:nvPr/>
        </p:nvSpPr>
        <p:spPr>
          <a:xfrm>
            <a:off x="2132073" y="3810000"/>
            <a:ext cx="89916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ED7D31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altLang="x-none" sz="2400" dirty="0">
                <a:solidFill>
                  <a:srgbClr val="7030A0"/>
                </a:solidFill>
                <a:latin typeface="Consolas" charset="0"/>
              </a:rPr>
              <a:t>"Hello"</a:t>
            </a:r>
            <a:r>
              <a:rPr lang="en-US" altLang="x-none" sz="2400" dirty="0">
                <a:solidFill>
                  <a:prstClr val="black"/>
                </a:solidFill>
                <a:latin typeface="Consolas" charset="0"/>
              </a:rPr>
              <a:t>);</a:t>
            </a:r>
            <a:endParaRPr lang="en-US" sz="24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ED7D31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length</a:t>
            </a:r>
            <a:r>
              <a:rPr lang="en-US" sz="24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5</a:t>
            </a:r>
          </a:p>
          <a:p>
            <a:pPr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altLang="x-none" sz="2400" dirty="0">
                <a:solidFill>
                  <a:srgbClr val="7030A0"/>
                </a:solidFill>
                <a:latin typeface="Consolas" charset="0"/>
              </a:rPr>
              <a:t>%s\n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", str);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</a:t>
            </a:r>
          </a:p>
          <a:p>
            <a:pPr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str + 1;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altLang="x-none" sz="2400" dirty="0">
                <a:solidFill>
                  <a:srgbClr val="7030A0"/>
                </a:solidFill>
                <a:latin typeface="Consolas" charset="0"/>
              </a:rPr>
              <a:t>%s\n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",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 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ello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CC303D23-32A3-BA45-A9AC-449B805F02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156904"/>
              </p:ext>
            </p:extLst>
          </p:nvPr>
        </p:nvGraphicFramePr>
        <p:xfrm>
          <a:off x="3886197" y="1557570"/>
          <a:ext cx="5483352" cy="830263"/>
        </p:xfrm>
        <a:graphic>
          <a:graphicData uri="http://schemas.openxmlformats.org/drawingml/2006/table">
            <a:tbl>
              <a:tblPr/>
              <a:tblGrid>
                <a:gridCol w="74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1606762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address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8A8A7F4-3C8B-8C46-9AAA-48A948BC5BE2}"/>
              </a:ext>
            </a:extLst>
          </p:cNvPr>
          <p:cNvSpPr txBox="1"/>
          <p:nvPr/>
        </p:nvSpPr>
        <p:spPr>
          <a:xfrm>
            <a:off x="3319848" y="2018501"/>
            <a:ext cx="56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BCD6971C-5F46-7F4C-B0C5-304F5465C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638596"/>
              </p:ext>
            </p:extLst>
          </p:nvPr>
        </p:nvGraphicFramePr>
        <p:xfrm>
          <a:off x="3884425" y="2765392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6A26712-BB3C-2F4D-8BB0-15FF67255BC4}"/>
              </a:ext>
            </a:extLst>
          </p:cNvPr>
          <p:cNvSpPr txBox="1"/>
          <p:nvPr/>
        </p:nvSpPr>
        <p:spPr>
          <a:xfrm>
            <a:off x="3260047" y="322632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498BC26-FB6D-7B41-8FF2-2900B9466B5C}"/>
              </a:ext>
            </a:extLst>
          </p:cNvPr>
          <p:cNvCxnSpPr>
            <a:cxnSpLocks/>
          </p:cNvCxnSpPr>
          <p:nvPr/>
        </p:nvCxnSpPr>
        <p:spPr>
          <a:xfrm flipV="1">
            <a:off x="4267200" y="2387833"/>
            <a:ext cx="762000" cy="104116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52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7621B4-636C-F246-96ED-253CAE404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 * vs. char[]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4FD456-8BAF-9C4A-B4E8-B49EE4D3B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We’ll talk more about char * vs char[] in lecture 5</a:t>
            </a:r>
          </a:p>
          <a:p>
            <a:r>
              <a:rPr lang="en-US" dirty="0"/>
              <a:t>Some useful distinctions in the meantime:</a:t>
            </a:r>
          </a:p>
          <a:p>
            <a:pPr lvl="1"/>
            <a:r>
              <a:rPr lang="en-US" dirty="0"/>
              <a:t>char * is an 8-byte pointer – it stores an address of a character</a:t>
            </a:r>
          </a:p>
          <a:p>
            <a:pPr lvl="1"/>
            <a:r>
              <a:rPr lang="en-US" dirty="0"/>
              <a:t>char[] is an array of characters – it stores the actual characters in a string</a:t>
            </a:r>
          </a:p>
          <a:p>
            <a:pPr lvl="1"/>
            <a:r>
              <a:rPr lang="en-US" dirty="0"/>
              <a:t>When you pass a char[] as a parameter, it is automatically passed as a char * (pointer to its first character)</a:t>
            </a:r>
          </a:p>
        </p:txBody>
      </p:sp>
    </p:spTree>
    <p:extLst>
      <p:ext uri="{BB962C8B-B14F-4D97-AF65-F5344CB8AC3E}">
        <p14:creationId xmlns:p14="http://schemas.microsoft.com/office/powerpoint/2010/main" val="198973001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191DE-17F9-244E-A518-B746B8285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D0D5C-7890-BD41-A7C3-4AF7BD422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5 minutes: </a:t>
            </a:r>
            <a:r>
              <a:rPr lang="en-US" dirty="0">
                <a:solidFill>
                  <a:srgbClr val="FF0000"/>
                </a:solidFill>
              </a:rPr>
              <a:t>post questions or comments on Ed for what we should discuss</a:t>
            </a:r>
          </a:p>
          <a:p>
            <a:r>
              <a:rPr lang="en-US" b="1" dirty="0"/>
              <a:t>15 minutes</a:t>
            </a:r>
            <a:r>
              <a:rPr lang="en-US" dirty="0"/>
              <a:t>: open Q&amp;A</a:t>
            </a:r>
            <a:endParaRPr lang="en-US" b="1" dirty="0"/>
          </a:p>
          <a:p>
            <a:r>
              <a:rPr lang="en-US" b="1" dirty="0"/>
              <a:t>25 minutes</a:t>
            </a:r>
            <a:r>
              <a:rPr lang="en-US" dirty="0"/>
              <a:t>: extra practice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38267-3B76-104B-A002-1B05706070C4}"/>
              </a:ext>
            </a:extLst>
          </p:cNvPr>
          <p:cNvSpPr txBox="1"/>
          <p:nvPr/>
        </p:nvSpPr>
        <p:spPr>
          <a:xfrm>
            <a:off x="838200" y="3429000"/>
            <a:ext cx="1043940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4 takeaway:</a:t>
            </a:r>
            <a:r>
              <a:rPr lang="en-US" sz="3200" dirty="0"/>
              <a:t> C strings are null-terminated arrays of characters.  We can manipulate them using string and pointer operations.</a:t>
            </a:r>
          </a:p>
        </p:txBody>
      </p:sp>
    </p:spTree>
    <p:extLst>
      <p:ext uri="{BB962C8B-B14F-4D97-AF65-F5344CB8AC3E}">
        <p14:creationId xmlns:p14="http://schemas.microsoft.com/office/powerpoint/2010/main" val="123035791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copying exercise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5265924" cy="51816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9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"Potatoes"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+ 2;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(word,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"mat"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3);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3AEB5-698C-284A-8038-DB814D24A42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15000" y="1371600"/>
            <a:ext cx="6291072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Line 1: What value should go in the blank?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Line 6: What is printed?</a:t>
            </a:r>
          </a:p>
        </p:txBody>
      </p:sp>
      <p:sp>
        <p:nvSpPr>
          <p:cNvPr id="16" name="// file: strcmp_ex.c…">
            <a:extLst>
              <a:ext uri="{FF2B5EF4-FFF2-40B4-BE49-F238E27FC236}">
                <a16:creationId xmlns:a16="http://schemas.microsoft.com/office/drawing/2014/main" id="{47D9F23D-E652-EA4F-993C-14E09C172677}"/>
              </a:ext>
            </a:extLst>
          </p:cNvPr>
          <p:cNvSpPr txBox="1"/>
          <p:nvPr/>
        </p:nvSpPr>
        <p:spPr>
          <a:xfrm flipH="1">
            <a:off x="422031" y="1524000"/>
            <a:ext cx="615462" cy="273818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F102DB-D158-E448-9739-AD85900EF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C01CB6-4BD8-0F42-A392-6983C8B913EC}"/>
              </a:ext>
            </a:extLst>
          </p:cNvPr>
          <p:cNvSpPr txBox="1"/>
          <p:nvPr/>
        </p:nvSpPr>
        <p:spPr>
          <a:xfrm>
            <a:off x="5715000" y="1824318"/>
            <a:ext cx="9012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C5EB1A-5B7C-2144-9F16-99EEA7EC3A1F}"/>
              </a:ext>
            </a:extLst>
          </p:cNvPr>
          <p:cNvSpPr txBox="1"/>
          <p:nvPr/>
        </p:nvSpPr>
        <p:spPr>
          <a:xfrm>
            <a:off x="5715000" y="4056022"/>
            <a:ext cx="19207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4C9248-2C70-814D-BF39-C1BC18BE805A}"/>
              </a:ext>
            </a:extLst>
          </p:cNvPr>
          <p:cNvSpPr txBox="1"/>
          <p:nvPr/>
        </p:nvSpPr>
        <p:spPr>
          <a:xfrm>
            <a:off x="8001000" y="1824318"/>
            <a:ext cx="3789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("Potatoes")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Something else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A2CE1D-2A23-CA4C-8774-1D726E36419B}"/>
              </a:ext>
            </a:extLst>
          </p:cNvPr>
          <p:cNvSpPr txBox="1"/>
          <p:nvPr/>
        </p:nvSpPr>
        <p:spPr>
          <a:xfrm>
            <a:off x="8001000" y="4056022"/>
            <a:ext cx="26243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Something else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Compile error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783C178-820A-FA4F-B8AF-33F3876FC030}"/>
              </a:ext>
            </a:extLst>
          </p:cNvPr>
          <p:cNvSpPr txBox="1"/>
          <p:nvPr/>
        </p:nvSpPr>
        <p:spPr>
          <a:xfrm>
            <a:off x="2514600" y="1530464"/>
            <a:ext cx="108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/>
              </a:buClr>
            </a:pPr>
            <a:r>
              <a:rPr lang="en-US" sz="2400" dirty="0">
                <a:solidFill>
                  <a:srgbClr val="C00000"/>
                </a:solidFill>
                <a:highlight>
                  <a:srgbClr val="F8F8F8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____</a:t>
            </a:r>
            <a:endParaRPr lang="en-US" sz="2400" dirty="0">
              <a:highlight>
                <a:srgbClr val="F8F8F8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6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21" grpId="0"/>
      <p:bldP spid="22" grpId="0"/>
      <p:bldP spid="23" grpId="0"/>
      <p:bldP spid="27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copying exercise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5265924" cy="51816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9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"Potatoes"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+ 2;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(word,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"mat"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3);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3AEB5-698C-284A-8038-DB814D24A42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15000" y="1371600"/>
            <a:ext cx="6291072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Line 1: What value should go in the blank?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Line 6: What is printed?</a:t>
            </a:r>
          </a:p>
        </p:txBody>
      </p:sp>
      <p:sp>
        <p:nvSpPr>
          <p:cNvPr id="16" name="// file: strcmp_ex.c…">
            <a:extLst>
              <a:ext uri="{FF2B5EF4-FFF2-40B4-BE49-F238E27FC236}">
                <a16:creationId xmlns:a16="http://schemas.microsoft.com/office/drawing/2014/main" id="{47D9F23D-E652-EA4F-993C-14E09C172677}"/>
              </a:ext>
            </a:extLst>
          </p:cNvPr>
          <p:cNvSpPr txBox="1"/>
          <p:nvPr/>
        </p:nvSpPr>
        <p:spPr>
          <a:xfrm flipH="1">
            <a:off x="422031" y="1524000"/>
            <a:ext cx="615462" cy="273818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C01CB6-4BD8-0F42-A392-6983C8B913EC}"/>
              </a:ext>
            </a:extLst>
          </p:cNvPr>
          <p:cNvSpPr txBox="1"/>
          <p:nvPr/>
        </p:nvSpPr>
        <p:spPr>
          <a:xfrm>
            <a:off x="5715000" y="1824318"/>
            <a:ext cx="9012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C5EB1A-5B7C-2144-9F16-99EEA7EC3A1F}"/>
              </a:ext>
            </a:extLst>
          </p:cNvPr>
          <p:cNvSpPr txBox="1"/>
          <p:nvPr/>
        </p:nvSpPr>
        <p:spPr>
          <a:xfrm>
            <a:off x="5715000" y="4056022"/>
            <a:ext cx="19207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4C9248-2C70-814D-BF39-C1BC18BE805A}"/>
              </a:ext>
            </a:extLst>
          </p:cNvPr>
          <p:cNvSpPr txBox="1"/>
          <p:nvPr/>
        </p:nvSpPr>
        <p:spPr>
          <a:xfrm>
            <a:off x="8001000" y="1824318"/>
            <a:ext cx="3789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("Potatoes")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Something else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A2CE1D-2A23-CA4C-8774-1D726E36419B}"/>
              </a:ext>
            </a:extLst>
          </p:cNvPr>
          <p:cNvSpPr txBox="1"/>
          <p:nvPr/>
        </p:nvSpPr>
        <p:spPr>
          <a:xfrm>
            <a:off x="8001000" y="4056022"/>
            <a:ext cx="26243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Something else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Compile error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5FFE0AF-322C-DB43-8395-56BA123AB4E4}"/>
              </a:ext>
            </a:extLst>
          </p:cNvPr>
          <p:cNvSpPr/>
          <p:nvPr/>
        </p:nvSpPr>
        <p:spPr>
          <a:xfrm>
            <a:off x="7962900" y="4038600"/>
            <a:ext cx="2247900" cy="4719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Group 63">
            <a:extLst>
              <a:ext uri="{FF2B5EF4-FFF2-40B4-BE49-F238E27FC236}">
                <a16:creationId xmlns:a16="http://schemas.microsoft.com/office/drawing/2014/main" id="{4AB540C5-5BAC-CD46-A7C1-44E130F3E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020260"/>
              </p:ext>
            </p:extLst>
          </p:nvPr>
        </p:nvGraphicFramePr>
        <p:xfrm>
          <a:off x="1194768" y="5645596"/>
          <a:ext cx="6272832" cy="830263"/>
        </p:xfrm>
        <a:graphic>
          <a:graphicData uri="http://schemas.openxmlformats.org/drawingml/2006/table">
            <a:tbl>
              <a:tblPr/>
              <a:tblGrid>
                <a:gridCol w="677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  <a:gridCol w="856568">
                  <a:extLst>
                    <a:ext uri="{9D8B030D-6E8A-4147-A177-3AD203B41FA5}">
                      <a16:colId xmlns:a16="http://schemas.microsoft.com/office/drawing/2014/main" val="1148163429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'P'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's'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" name="Group 63">
            <a:extLst>
              <a:ext uri="{FF2B5EF4-FFF2-40B4-BE49-F238E27FC236}">
                <a16:creationId xmlns:a16="http://schemas.microsoft.com/office/drawing/2014/main" id="{B2A2DAA1-CE55-384F-88C9-0B50ADA034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933491"/>
              </p:ext>
            </p:extLst>
          </p:nvPr>
        </p:nvGraphicFramePr>
        <p:xfrm>
          <a:off x="1194768" y="4572000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0xf0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633205FF-DD42-C549-8B3C-99CD37582356}"/>
              </a:ext>
            </a:extLst>
          </p:cNvPr>
          <p:cNvSpPr txBox="1"/>
          <p:nvPr/>
        </p:nvSpPr>
        <p:spPr>
          <a:xfrm>
            <a:off x="443753" y="503293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21D91F-CAEA-AD4F-A7C3-7FB90F05F0AE}"/>
              </a:ext>
            </a:extLst>
          </p:cNvPr>
          <p:cNvSpPr txBox="1"/>
          <p:nvPr/>
        </p:nvSpPr>
        <p:spPr>
          <a:xfrm>
            <a:off x="570390" y="610652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F478D50-4AC7-8E4E-B2E6-DF963EF85EBB}"/>
              </a:ext>
            </a:extLst>
          </p:cNvPr>
          <p:cNvCxnSpPr>
            <a:cxnSpLocks/>
          </p:cNvCxnSpPr>
          <p:nvPr/>
        </p:nvCxnSpPr>
        <p:spPr>
          <a:xfrm>
            <a:off x="1600200" y="5256352"/>
            <a:ext cx="1143000" cy="85017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4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  <p:bldP spid="20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9E587C-2D3E-8948-A879-B3D55968E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Copycat exercise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FD048-4A73-0747-B259-D6DE3864C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Challenge</a:t>
            </a:r>
            <a:r>
              <a:rPr lang="en-US" dirty="0"/>
              <a:t>: implement </a:t>
            </a:r>
            <a:r>
              <a:rPr lang="en-US" b="1" dirty="0" err="1"/>
              <a:t>strcat</a:t>
            </a:r>
            <a:r>
              <a:rPr lang="en-US" dirty="0"/>
              <a:t> using other string functions.</a:t>
            </a:r>
            <a:endParaRPr lang="en-US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F8BEA5-0EDA-BF4B-8B07-322547EA5C1D}"/>
              </a:ext>
            </a:extLst>
          </p:cNvPr>
          <p:cNvSpPr txBox="1">
            <a:spLocks/>
          </p:cNvSpPr>
          <p:nvPr/>
        </p:nvSpPr>
        <p:spPr bwMode="auto">
          <a:xfrm>
            <a:off x="228600" y="1945676"/>
            <a:ext cx="10363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"We Climb"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[200];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lots of space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"The Hill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532E78-A0B7-F947-9797-D6A725F1E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D0EBA7-6500-9843-A5E1-A1B6E7A74B19}"/>
              </a:ext>
            </a:extLst>
          </p:cNvPr>
          <p:cNvSpPr txBox="1"/>
          <p:nvPr/>
        </p:nvSpPr>
        <p:spPr>
          <a:xfrm>
            <a:off x="5414682" y="3810000"/>
            <a:ext cx="4572000" cy="125572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How could we replace a call to </a:t>
            </a:r>
            <a:r>
              <a:rPr lang="en-US" sz="2800" b="1" dirty="0" err="1">
                <a:solidFill>
                  <a:prstClr val="black"/>
                </a:solidFill>
                <a:latin typeface="Calibri" panose="020F0502020204030204"/>
              </a:rPr>
              <a:t>strcat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with a call to </a:t>
            </a:r>
            <a:r>
              <a:rPr lang="en-US" sz="2800" b="1" dirty="0" err="1">
                <a:solidFill>
                  <a:prstClr val="black"/>
                </a:solidFill>
                <a:latin typeface="Calibri" panose="020F0502020204030204"/>
              </a:rPr>
              <a:t>strcpy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instead?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31D5476-32B4-0B44-8999-247C045C31DC}"/>
              </a:ext>
            </a:extLst>
          </p:cNvPr>
          <p:cNvCxnSpPr>
            <a:stCxn id="2" idx="1"/>
          </p:cNvCxnSpPr>
          <p:nvPr/>
        </p:nvCxnSpPr>
        <p:spPr>
          <a:xfrm flipH="1">
            <a:off x="3505200" y="4437864"/>
            <a:ext cx="1909482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3510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9E587C-2D3E-8948-A879-B3D55968E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Copycat exercise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FD048-4A73-0747-B259-D6DE3864C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Challenge</a:t>
            </a:r>
            <a:r>
              <a:rPr lang="en-US" dirty="0"/>
              <a:t>: implement </a:t>
            </a:r>
            <a:r>
              <a:rPr lang="en-US" b="1" dirty="0" err="1"/>
              <a:t>strcat</a:t>
            </a:r>
            <a:r>
              <a:rPr lang="en-US" dirty="0"/>
              <a:t> using other string functions.</a:t>
            </a:r>
            <a:endParaRPr lang="en-US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F8BEA5-0EDA-BF4B-8B07-322547EA5C1D}"/>
              </a:ext>
            </a:extLst>
          </p:cNvPr>
          <p:cNvSpPr txBox="1">
            <a:spLocks/>
          </p:cNvSpPr>
          <p:nvPr/>
        </p:nvSpPr>
        <p:spPr bwMode="auto">
          <a:xfrm>
            <a:off x="228600" y="1945676"/>
            <a:ext cx="10363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"We Climb"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[200];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lots of space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"The Hill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31D5476-32B4-0B44-8999-247C045C31DC}"/>
              </a:ext>
            </a:extLst>
          </p:cNvPr>
          <p:cNvCxnSpPr>
            <a:cxnSpLocks/>
          </p:cNvCxnSpPr>
          <p:nvPr/>
        </p:nvCxnSpPr>
        <p:spPr>
          <a:xfrm flipH="1">
            <a:off x="3636633" y="4419600"/>
            <a:ext cx="1723086" cy="0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8B77DDE3-8A62-5944-88B7-D270A43BA0F8}"/>
              </a:ext>
            </a:extLst>
          </p:cNvPr>
          <p:cNvSpPr/>
          <p:nvPr/>
        </p:nvSpPr>
        <p:spPr>
          <a:xfrm>
            <a:off x="5825466" y="4151976"/>
            <a:ext cx="54521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l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DB3F60-E951-7944-8F22-06BC6B1DB69F}"/>
              </a:ext>
            </a:extLst>
          </p:cNvPr>
          <p:cNvSpPr txBox="1"/>
          <p:nvPr/>
        </p:nvSpPr>
        <p:spPr>
          <a:xfrm>
            <a:off x="3913416" y="4028878"/>
            <a:ext cx="1282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equivalent</a:t>
            </a:r>
          </a:p>
        </p:txBody>
      </p:sp>
    </p:spTree>
    <p:extLst>
      <p:ext uri="{BB962C8B-B14F-4D97-AF65-F5344CB8AC3E}">
        <p14:creationId xmlns:p14="http://schemas.microsoft.com/office/powerpoint/2010/main" val="92973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3EDA5-51A7-294E-A81A-5498519E4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01C14-6C7E-7449-9FD8-87A3AE70E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 space for array first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then use string function to copy in content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buf1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(buf1, "hello");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initialize array to exactly the size that fits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string + null terminator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buf2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 = "hello";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will not work (why?)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buf3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buf3 = "hello";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24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12453</TotalTime>
  <Words>9511</Words>
  <Application>Microsoft Macintosh PowerPoint</Application>
  <PresentationFormat>Widescreen</PresentationFormat>
  <Paragraphs>3508</Paragraphs>
  <Slides>114</Slides>
  <Notes>107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114</vt:i4>
      </vt:variant>
    </vt:vector>
  </HeadingPairs>
  <TitlesOfParts>
    <vt:vector size="124" baseType="lpstr">
      <vt:lpstr>Andale Mono</vt:lpstr>
      <vt:lpstr>Arial</vt:lpstr>
      <vt:lpstr>Calibri</vt:lpstr>
      <vt:lpstr>Calibri Light</vt:lpstr>
      <vt:lpstr>Chalkboard</vt:lpstr>
      <vt:lpstr>Consolas</vt:lpstr>
      <vt:lpstr>Courier</vt:lpstr>
      <vt:lpstr>Tahoma</vt:lpstr>
      <vt:lpstr>Verdana</vt:lpstr>
      <vt:lpstr>Default Design</vt:lpstr>
      <vt:lpstr>CS107, Lecture 4  C Strings</vt:lpstr>
      <vt:lpstr>CS107 Topic 2: How can a computer represent and manipulate more complex data like text?  </vt:lpstr>
      <vt:lpstr>Lecture Plan</vt:lpstr>
      <vt:lpstr>Lecture Plan</vt:lpstr>
      <vt:lpstr>Char</vt:lpstr>
      <vt:lpstr>ASCII</vt:lpstr>
      <vt:lpstr>ASCII</vt:lpstr>
      <vt:lpstr>ASCII</vt:lpstr>
      <vt:lpstr>Common ctype.h Functions</vt:lpstr>
      <vt:lpstr>Common ctype.h Functions</vt:lpstr>
      <vt:lpstr>Lecture Plan</vt:lpstr>
      <vt:lpstr>C Strings</vt:lpstr>
      <vt:lpstr>String Length</vt:lpstr>
      <vt:lpstr>C Strings As Parameters</vt:lpstr>
      <vt:lpstr>C Strings As Parameters</vt:lpstr>
      <vt:lpstr>Lecture Plan</vt:lpstr>
      <vt:lpstr>Common string.h Functions</vt:lpstr>
      <vt:lpstr>Common string.h Functions</vt:lpstr>
      <vt:lpstr>Comparing Strings</vt:lpstr>
      <vt:lpstr>The string library: strcmp</vt:lpstr>
      <vt:lpstr>Copying Strings</vt:lpstr>
      <vt:lpstr>The string library: strcpy</vt:lpstr>
      <vt:lpstr>Copying Strings - strcpy</vt:lpstr>
      <vt:lpstr>Copying Strings - strcpy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String Copying Exercise</vt:lpstr>
      <vt:lpstr>String Exercise</vt:lpstr>
      <vt:lpstr>Concatenating Strings</vt:lpstr>
      <vt:lpstr>The string library: str(n)cat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Substrings and char *</vt:lpstr>
      <vt:lpstr>Substrings</vt:lpstr>
      <vt:lpstr>Substrings</vt:lpstr>
      <vt:lpstr>Substrings</vt:lpstr>
      <vt:lpstr>Substrings</vt:lpstr>
      <vt:lpstr>Substrings</vt:lpstr>
      <vt:lpstr>char * vs. char[]</vt:lpstr>
      <vt:lpstr>Substrings</vt:lpstr>
      <vt:lpstr>Substrings</vt:lpstr>
      <vt:lpstr>Lecture Plan</vt:lpstr>
      <vt:lpstr>String Diamond</vt:lpstr>
      <vt:lpstr>String Diamond</vt:lpstr>
      <vt:lpstr>Daisy!</vt:lpstr>
      <vt:lpstr>Practice: Diamond</vt:lpstr>
      <vt:lpstr>Recap</vt:lpstr>
      <vt:lpstr>Additional Live Session Slides</vt:lpstr>
      <vt:lpstr>Plan For Today</vt:lpstr>
      <vt:lpstr>Key Takeaways</vt:lpstr>
      <vt:lpstr>char * vs. char[]</vt:lpstr>
      <vt:lpstr>Plan For Today</vt:lpstr>
      <vt:lpstr>String copying exercise</vt:lpstr>
      <vt:lpstr>String copying exercise</vt:lpstr>
      <vt:lpstr>Copycat exercise</vt:lpstr>
      <vt:lpstr>Copycat exercise</vt:lpstr>
      <vt:lpstr>Initializing strings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1208</cp:revision>
  <cp:lastPrinted>2019-04-12T19:26:31Z</cp:lastPrinted>
  <dcterms:created xsi:type="dcterms:W3CDTF">2008-06-28T20:57:21Z</dcterms:created>
  <dcterms:modified xsi:type="dcterms:W3CDTF">2021-04-09T19:25:18Z</dcterms:modified>
</cp:coreProperties>
</file>