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5"/>
  </p:notesMasterIdLst>
  <p:handoutMasterIdLst>
    <p:handoutMasterId r:id="rId126"/>
  </p:handoutMasterIdLst>
  <p:sldIdLst>
    <p:sldId id="256" r:id="rId2"/>
    <p:sldId id="257" r:id="rId3"/>
    <p:sldId id="669" r:id="rId4"/>
    <p:sldId id="282" r:id="rId5"/>
    <p:sldId id="279" r:id="rId6"/>
    <p:sldId id="515" r:id="rId7"/>
    <p:sldId id="516" r:id="rId8"/>
    <p:sldId id="517" r:id="rId9"/>
    <p:sldId id="420" r:id="rId10"/>
    <p:sldId id="277" r:id="rId11"/>
    <p:sldId id="373" r:id="rId12"/>
    <p:sldId id="374" r:id="rId13"/>
    <p:sldId id="375" r:id="rId14"/>
    <p:sldId id="397" r:id="rId15"/>
    <p:sldId id="396" r:id="rId16"/>
    <p:sldId id="670" r:id="rId17"/>
    <p:sldId id="399" r:id="rId18"/>
    <p:sldId id="398" r:id="rId19"/>
    <p:sldId id="671" r:id="rId20"/>
    <p:sldId id="520" r:id="rId21"/>
    <p:sldId id="614" r:id="rId22"/>
    <p:sldId id="616" r:id="rId23"/>
    <p:sldId id="514" r:id="rId24"/>
    <p:sldId id="633" r:id="rId25"/>
    <p:sldId id="409" r:id="rId26"/>
    <p:sldId id="408" r:id="rId27"/>
    <p:sldId id="518" r:id="rId28"/>
    <p:sldId id="416" r:id="rId29"/>
    <p:sldId id="417" r:id="rId30"/>
    <p:sldId id="415" r:id="rId31"/>
    <p:sldId id="433" r:id="rId32"/>
    <p:sldId id="418" r:id="rId33"/>
    <p:sldId id="419" r:id="rId34"/>
    <p:sldId id="425" r:id="rId35"/>
    <p:sldId id="478" r:id="rId36"/>
    <p:sldId id="479" r:id="rId37"/>
    <p:sldId id="480" r:id="rId38"/>
    <p:sldId id="508" r:id="rId39"/>
    <p:sldId id="509" r:id="rId40"/>
    <p:sldId id="510" r:id="rId41"/>
    <p:sldId id="511" r:id="rId42"/>
    <p:sldId id="498" r:id="rId43"/>
    <p:sldId id="427" r:id="rId44"/>
    <p:sldId id="429" r:id="rId45"/>
    <p:sldId id="428" r:id="rId46"/>
    <p:sldId id="430" r:id="rId47"/>
    <p:sldId id="443" r:id="rId48"/>
    <p:sldId id="431" r:id="rId49"/>
    <p:sldId id="432" r:id="rId50"/>
    <p:sldId id="672" r:id="rId51"/>
    <p:sldId id="635" r:id="rId52"/>
    <p:sldId id="617" r:id="rId53"/>
    <p:sldId id="400" r:id="rId54"/>
    <p:sldId id="619" r:id="rId55"/>
    <p:sldId id="438" r:id="rId56"/>
    <p:sldId id="636" r:id="rId57"/>
    <p:sldId id="541" r:id="rId58"/>
    <p:sldId id="544" r:id="rId59"/>
    <p:sldId id="638" r:id="rId60"/>
    <p:sldId id="639" r:id="rId61"/>
    <p:sldId id="640" r:id="rId62"/>
    <p:sldId id="641" r:id="rId63"/>
    <p:sldId id="642" r:id="rId64"/>
    <p:sldId id="618" r:id="rId65"/>
    <p:sldId id="512" r:id="rId66"/>
    <p:sldId id="401" r:id="rId67"/>
    <p:sldId id="627" r:id="rId68"/>
    <p:sldId id="628" r:id="rId69"/>
    <p:sldId id="629" r:id="rId70"/>
    <p:sldId id="631" r:id="rId71"/>
    <p:sldId id="630" r:id="rId72"/>
    <p:sldId id="634" r:id="rId73"/>
    <p:sldId id="620" r:id="rId74"/>
    <p:sldId id="439" r:id="rId75"/>
    <p:sldId id="441" r:id="rId76"/>
    <p:sldId id="442" r:id="rId77"/>
    <p:sldId id="622" r:id="rId78"/>
    <p:sldId id="434" r:id="rId79"/>
    <p:sldId id="406" r:id="rId80"/>
    <p:sldId id="623" r:id="rId81"/>
    <p:sldId id="402" r:id="rId82"/>
    <p:sldId id="403" r:id="rId83"/>
    <p:sldId id="444" r:id="rId84"/>
    <p:sldId id="405" r:id="rId85"/>
    <p:sldId id="436" r:id="rId86"/>
    <p:sldId id="637" r:id="rId87"/>
    <p:sldId id="684" r:id="rId88"/>
    <p:sldId id="561" r:id="rId89"/>
    <p:sldId id="560" r:id="rId90"/>
    <p:sldId id="562" r:id="rId91"/>
    <p:sldId id="564" r:id="rId92"/>
    <p:sldId id="565" r:id="rId93"/>
    <p:sldId id="567" r:id="rId94"/>
    <p:sldId id="577" r:id="rId95"/>
    <p:sldId id="578" r:id="rId96"/>
    <p:sldId id="587" r:id="rId97"/>
    <p:sldId id="579" r:id="rId98"/>
    <p:sldId id="580" r:id="rId99"/>
    <p:sldId id="575" r:id="rId100"/>
    <p:sldId id="581" r:id="rId101"/>
    <p:sldId id="586" r:id="rId102"/>
    <p:sldId id="585" r:id="rId103"/>
    <p:sldId id="571" r:id="rId104"/>
    <p:sldId id="582" r:id="rId105"/>
    <p:sldId id="583" r:id="rId106"/>
    <p:sldId id="568" r:id="rId107"/>
    <p:sldId id="569" r:id="rId108"/>
    <p:sldId id="584" r:id="rId109"/>
    <p:sldId id="519" r:id="rId110"/>
    <p:sldId id="556" r:id="rId111"/>
    <p:sldId id="449" r:id="rId112"/>
    <p:sldId id="686" r:id="rId113"/>
    <p:sldId id="687" r:id="rId114"/>
    <p:sldId id="688" r:id="rId115"/>
    <p:sldId id="685" r:id="rId116"/>
    <p:sldId id="678" r:id="rId117"/>
    <p:sldId id="679" r:id="rId118"/>
    <p:sldId id="680" r:id="rId119"/>
    <p:sldId id="674" r:id="rId120"/>
    <p:sldId id="668" r:id="rId121"/>
    <p:sldId id="681" r:id="rId122"/>
    <p:sldId id="682" r:id="rId123"/>
    <p:sldId id="683" r:id="rId12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257"/>
          </p14:sldIdLst>
        </p14:section>
        <p14:section name="Recap" id="{509FF919-21CD-EF43-AE53-6AEA6BAB18FF}">
          <p14:sldIdLst>
            <p14:sldId id="669"/>
            <p14:sldId id="282"/>
            <p14:sldId id="279"/>
            <p14:sldId id="515"/>
            <p14:sldId id="516"/>
            <p14:sldId id="517"/>
            <p14:sldId id="420"/>
            <p14:sldId id="277"/>
            <p14:sldId id="373"/>
            <p14:sldId id="374"/>
            <p14:sldId id="375"/>
            <p14:sldId id="397"/>
            <p14:sldId id="396"/>
            <p14:sldId id="670"/>
            <p14:sldId id="399"/>
            <p14:sldId id="398"/>
          </p14:sldIdLst>
        </p14:section>
        <p14:section name="Pointers" id="{275C324B-0DA5-A74C-A540-CA984D8847F2}">
          <p14:sldIdLst>
            <p14:sldId id="671"/>
            <p14:sldId id="520"/>
            <p14:sldId id="614"/>
            <p14:sldId id="616"/>
            <p14:sldId id="514"/>
            <p14:sldId id="633"/>
            <p14:sldId id="409"/>
            <p14:sldId id="408"/>
            <p14:sldId id="518"/>
            <p14:sldId id="416"/>
            <p14:sldId id="417"/>
            <p14:sldId id="415"/>
            <p14:sldId id="433"/>
            <p14:sldId id="418"/>
            <p14:sldId id="419"/>
            <p14:sldId id="425"/>
            <p14:sldId id="478"/>
            <p14:sldId id="479"/>
            <p14:sldId id="480"/>
            <p14:sldId id="508"/>
            <p14:sldId id="509"/>
            <p14:sldId id="510"/>
            <p14:sldId id="511"/>
            <p14:sldId id="498"/>
            <p14:sldId id="427"/>
            <p14:sldId id="429"/>
            <p14:sldId id="428"/>
            <p14:sldId id="430"/>
            <p14:sldId id="443"/>
            <p14:sldId id="431"/>
            <p14:sldId id="432"/>
          </p14:sldIdLst>
        </p14:section>
        <p14:section name="Memory" id="{C37725D5-3F6E-F248-9434-BD6B115BCC6C}">
          <p14:sldIdLst>
            <p14:sldId id="672"/>
            <p14:sldId id="635"/>
          </p14:sldIdLst>
        </p14:section>
        <p14:section name="1" id="{45ADA491-1E0F-EF47-9EC9-348E965D0707}">
          <p14:sldIdLst>
            <p14:sldId id="617"/>
            <p14:sldId id="400"/>
          </p14:sldIdLst>
        </p14:section>
        <p14:section name="2" id="{97F781EC-D0D0-B24C-BF51-2ACEC2935527}">
          <p14:sldIdLst>
            <p14:sldId id="619"/>
            <p14:sldId id="438"/>
          </p14:sldIdLst>
        </p14:section>
        <p14:section name="Untitled Section" id="{B49ABF21-6E6E-9545-8BB4-E4B260D89C27}">
          <p14:sldIdLst>
            <p14:sldId id="636"/>
            <p14:sldId id="541"/>
            <p14:sldId id="544"/>
            <p14:sldId id="638"/>
            <p14:sldId id="639"/>
            <p14:sldId id="640"/>
            <p14:sldId id="641"/>
            <p14:sldId id="642"/>
          </p14:sldIdLst>
        </p14:section>
        <p14:section name="4" id="{E637061C-A66A-0A47-B845-C31389062D3F}">
          <p14:sldIdLst>
            <p14:sldId id="618"/>
            <p14:sldId id="512"/>
            <p14:sldId id="401"/>
            <p14:sldId id="627"/>
            <p14:sldId id="628"/>
            <p14:sldId id="629"/>
            <p14:sldId id="631"/>
            <p14:sldId id="630"/>
            <p14:sldId id="634"/>
          </p14:sldIdLst>
        </p14:section>
        <p14:section name="5" id="{DA9C43D4-9431-6E4D-96E2-EC833A564560}">
          <p14:sldIdLst>
            <p14:sldId id="620"/>
            <p14:sldId id="439"/>
            <p14:sldId id="441"/>
            <p14:sldId id="442"/>
          </p14:sldIdLst>
        </p14:section>
        <p14:section name="6" id="{3100EBB9-DE9B-6F41-B2BC-C1435265C96A}">
          <p14:sldIdLst>
            <p14:sldId id="622"/>
            <p14:sldId id="434"/>
            <p14:sldId id="406"/>
          </p14:sldIdLst>
        </p14:section>
        <p14:section name="7" id="{2DF68023-233E-954F-ACA6-61C12E484712}">
          <p14:sldIdLst>
            <p14:sldId id="623"/>
            <p14:sldId id="402"/>
            <p14:sldId id="403"/>
            <p14:sldId id="444"/>
            <p14:sldId id="405"/>
            <p14:sldId id="436"/>
          </p14:sldIdLst>
        </p14:section>
        <p14:section name="Recap" id="{F6D7F500-1F83-B049-AE58-F29FFDD4FD8E}">
          <p14:sldIdLst>
            <p14:sldId id="637"/>
            <p14:sldId id="684"/>
            <p14:sldId id="561"/>
            <p14:sldId id="560"/>
            <p14:sldId id="562"/>
            <p14:sldId id="564"/>
            <p14:sldId id="565"/>
            <p14:sldId id="567"/>
            <p14:sldId id="577"/>
            <p14:sldId id="578"/>
            <p14:sldId id="587"/>
            <p14:sldId id="579"/>
            <p14:sldId id="580"/>
            <p14:sldId id="575"/>
            <p14:sldId id="581"/>
            <p14:sldId id="586"/>
            <p14:sldId id="585"/>
            <p14:sldId id="571"/>
            <p14:sldId id="582"/>
            <p14:sldId id="583"/>
            <p14:sldId id="568"/>
            <p14:sldId id="569"/>
            <p14:sldId id="584"/>
            <p14:sldId id="519"/>
            <p14:sldId id="556"/>
            <p14:sldId id="449"/>
            <p14:sldId id="686"/>
            <p14:sldId id="687"/>
            <p14:sldId id="688"/>
            <p14:sldId id="685"/>
            <p14:sldId id="678"/>
            <p14:sldId id="679"/>
            <p14:sldId id="680"/>
            <p14:sldId id="674"/>
            <p14:sldId id="668"/>
            <p14:sldId id="681"/>
            <p14:sldId id="682"/>
            <p14:sldId id="68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40FF"/>
    <a:srgbClr val="008000"/>
    <a:srgbClr val="FF9300"/>
    <a:srgbClr val="DDDDDD"/>
    <a:srgbClr val="F8F8F8"/>
    <a:srgbClr val="FF9999"/>
    <a:srgbClr val="8C1515"/>
    <a:srgbClr val="FFFFC0"/>
    <a:srgbClr val="FFF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359" autoAdjust="0"/>
    <p:restoredTop sz="86912" autoAdjust="0"/>
  </p:normalViewPr>
  <p:slideViewPr>
    <p:cSldViewPr>
      <p:cViewPr varScale="1">
        <p:scale>
          <a:sx n="78" d="100"/>
          <a:sy n="78" d="100"/>
        </p:scale>
        <p:origin x="192" y="53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docs.google.com</a:t>
            </a:r>
            <a:r>
              <a:rPr lang="en-US" dirty="0"/>
              <a:t>/presentation/d/1z9gLUQKsMezP3gRjqizUIYGB_4ab4Ek60zWCMJfXv9A/</a:t>
            </a:r>
            <a:r>
              <a:rPr lang="en-US" dirty="0" err="1"/>
              <a:t>edit?usp</a:t>
            </a:r>
            <a:r>
              <a:rPr lang="en-US" dirty="0"/>
              <a:t>=</a:t>
            </a:r>
            <a:r>
              <a:rPr lang="en-US" dirty="0" err="1"/>
              <a:t>drive_web</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3718371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675825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3520859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343711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3370307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stdbool</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1809728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610590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1933380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“professional programmer language.”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nsolas" panose="020B0609020204030204" pitchFamily="49" charset="0"/>
              </a:rPr>
              <a:t>Takeaway #2: </a:t>
            </a:r>
            <a:r>
              <a:rPr lang="en-US" dirty="0"/>
              <a:t>An string name is the address of the first element.</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3446461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“professional programmer language.”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nsolas" panose="020B0609020204030204" pitchFamily="49" charset="0"/>
              </a:rPr>
              <a:t>Takeaway #2: </a:t>
            </a:r>
            <a:r>
              <a:rPr lang="en-US" dirty="0"/>
              <a:t>An string name is the address of the first element.</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58</a:t>
            </a:fld>
            <a:endParaRPr lang="en-US" altLang="x-none"/>
          </a:p>
        </p:txBody>
      </p:sp>
    </p:spTree>
    <p:extLst>
      <p:ext uri="{BB962C8B-B14F-4D97-AF65-F5344CB8AC3E}">
        <p14:creationId xmlns:p14="http://schemas.microsoft.com/office/powerpoint/2010/main" val="1310325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“professional programmer language.”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nsolas" panose="020B0609020204030204" pitchFamily="49" charset="0"/>
              </a:rPr>
              <a:t>Takeaway #2: </a:t>
            </a:r>
            <a:r>
              <a:rPr lang="en-US" dirty="0"/>
              <a:t>An string name is the address of the first element.</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59</a:t>
            </a:fld>
            <a:endParaRPr lang="en-US" altLang="x-none"/>
          </a:p>
        </p:txBody>
      </p:sp>
    </p:spTree>
    <p:extLst>
      <p:ext uri="{BB962C8B-B14F-4D97-AF65-F5344CB8AC3E}">
        <p14:creationId xmlns:p14="http://schemas.microsoft.com/office/powerpoint/2010/main" val="3624666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“professional programmer language.”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nsolas" panose="020B0609020204030204" pitchFamily="49" charset="0"/>
              </a:rPr>
              <a:t>Takeaway #2: </a:t>
            </a:r>
            <a:r>
              <a:rPr lang="en-US" dirty="0"/>
              <a:t>An string name is the address of the first element.</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60</a:t>
            </a:fld>
            <a:endParaRPr lang="en-US" altLang="x-none"/>
          </a:p>
        </p:txBody>
      </p:sp>
    </p:spTree>
    <p:extLst>
      <p:ext uri="{BB962C8B-B14F-4D97-AF65-F5344CB8AC3E}">
        <p14:creationId xmlns:p14="http://schemas.microsoft.com/office/powerpoint/2010/main" val="632481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“professional programmer language.”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nsolas" panose="020B0609020204030204" pitchFamily="49" charset="0"/>
              </a:rPr>
              <a:t>Takeaway #2: </a:t>
            </a:r>
            <a:r>
              <a:rPr lang="en-US" dirty="0"/>
              <a:t>An string name is the address of the first element.</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61</a:t>
            </a:fld>
            <a:endParaRPr lang="en-US" altLang="x-none"/>
          </a:p>
        </p:txBody>
      </p:sp>
    </p:spTree>
    <p:extLst>
      <p:ext uri="{BB962C8B-B14F-4D97-AF65-F5344CB8AC3E}">
        <p14:creationId xmlns:p14="http://schemas.microsoft.com/office/powerpoint/2010/main" val="1612306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“professional programmer language.”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nsolas" panose="020B0609020204030204" pitchFamily="49" charset="0"/>
              </a:rPr>
              <a:t>Takeaway #2: </a:t>
            </a:r>
            <a:r>
              <a:rPr lang="en-US" dirty="0"/>
              <a:t>An string name is the address of the first element.</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3481988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segment stores string literals to potentially reduce duplicate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2951849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74</a:t>
            </a:fld>
            <a:endParaRPr lang="en-US" altLang="x-none"/>
          </a:p>
        </p:txBody>
      </p:sp>
    </p:spTree>
    <p:extLst>
      <p:ext uri="{BB962C8B-B14F-4D97-AF65-F5344CB8AC3E}">
        <p14:creationId xmlns:p14="http://schemas.microsoft.com/office/powerpoint/2010/main" val="1346839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78</a:t>
            </a:fld>
            <a:endParaRPr lang="en-US" altLang="x-none"/>
          </a:p>
        </p:txBody>
      </p:sp>
    </p:spTree>
    <p:extLst>
      <p:ext uri="{BB962C8B-B14F-4D97-AF65-F5344CB8AC3E}">
        <p14:creationId xmlns:p14="http://schemas.microsoft.com/office/powerpoint/2010/main" val="34882101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79</a:t>
            </a:fld>
            <a:endParaRPr lang="en-US" altLang="x-none"/>
          </a:p>
        </p:txBody>
      </p:sp>
    </p:spTree>
    <p:extLst>
      <p:ext uri="{BB962C8B-B14F-4D97-AF65-F5344CB8AC3E}">
        <p14:creationId xmlns:p14="http://schemas.microsoft.com/office/powerpoint/2010/main" val="2094686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85</a:t>
            </a:fld>
            <a:endParaRPr lang="en-US" altLang="x-none"/>
          </a:p>
        </p:txBody>
      </p:sp>
    </p:spTree>
    <p:extLst>
      <p:ext uri="{BB962C8B-B14F-4D97-AF65-F5344CB8AC3E}">
        <p14:creationId xmlns:p14="http://schemas.microsoft.com/office/powerpoint/2010/main" val="32412425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88</a:t>
            </a:fld>
            <a:endParaRPr lang="en-US" altLang="x-none"/>
          </a:p>
        </p:txBody>
      </p:sp>
    </p:spTree>
    <p:extLst>
      <p:ext uri="{BB962C8B-B14F-4D97-AF65-F5344CB8AC3E}">
        <p14:creationId xmlns:p14="http://schemas.microsoft.com/office/powerpoint/2010/main" val="33023732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91</a:t>
            </a:fld>
            <a:endParaRPr lang="en-US" altLang="x-none"/>
          </a:p>
        </p:txBody>
      </p:sp>
    </p:spTree>
    <p:extLst>
      <p:ext uri="{BB962C8B-B14F-4D97-AF65-F5344CB8AC3E}">
        <p14:creationId xmlns:p14="http://schemas.microsoft.com/office/powerpoint/2010/main" val="4089758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102</a:t>
            </a:fld>
            <a:endParaRPr lang="en-US" altLang="x-none"/>
          </a:p>
        </p:txBody>
      </p:sp>
    </p:spTree>
    <p:extLst>
      <p:ext uri="{BB962C8B-B14F-4D97-AF65-F5344CB8AC3E}">
        <p14:creationId xmlns:p14="http://schemas.microsoft.com/office/powerpoint/2010/main" val="7774452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116</a:t>
            </a:fld>
            <a:endParaRPr lang="en-US" altLang="x-none"/>
          </a:p>
        </p:txBody>
      </p:sp>
    </p:spTree>
    <p:extLst>
      <p:ext uri="{BB962C8B-B14F-4D97-AF65-F5344CB8AC3E}">
        <p14:creationId xmlns:p14="http://schemas.microsoft.com/office/powerpoint/2010/main" val="651401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117</a:t>
            </a:fld>
            <a:endParaRPr lang="en-US" altLang="x-none"/>
          </a:p>
        </p:txBody>
      </p:sp>
    </p:spTree>
    <p:extLst>
      <p:ext uri="{BB962C8B-B14F-4D97-AF65-F5344CB8AC3E}">
        <p14:creationId xmlns:p14="http://schemas.microsoft.com/office/powerpoint/2010/main" val="2452988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118</a:t>
            </a:fld>
            <a:endParaRPr lang="en-US" altLang="x-none"/>
          </a:p>
        </p:txBody>
      </p:sp>
    </p:spTree>
    <p:extLst>
      <p:ext uri="{BB962C8B-B14F-4D97-AF65-F5344CB8AC3E}">
        <p14:creationId xmlns:p14="http://schemas.microsoft.com/office/powerpoint/2010/main" val="13598056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119</a:t>
            </a:fld>
            <a:endParaRPr lang="en-US" altLang="x-none"/>
          </a:p>
        </p:txBody>
      </p:sp>
    </p:spTree>
    <p:extLst>
      <p:ext uri="{BB962C8B-B14F-4D97-AF65-F5344CB8AC3E}">
        <p14:creationId xmlns:p14="http://schemas.microsoft.com/office/powerpoint/2010/main" val="3429425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do some exercises related to the difference between char* and char[]. Suppose we’ve instantiated char as below, which I’ll show you, and then I update its address, with str = str + 1, and I modify its contents, with str[1] = ‘u’. Then I print it out, which is a read-only operation anyway.</a:t>
            </a:r>
          </a:p>
          <a:p>
            <a:endParaRPr lang="en-US" dirty="0"/>
          </a:p>
          <a:p>
            <a:r>
              <a:rPr lang="en-US" dirty="0"/>
              <a:t>For each of the four following instantiations, try to figure out whether there will be a compile error, a segmentation fault, or no error. A segmentation fault, or </a:t>
            </a:r>
            <a:r>
              <a:rPr lang="en-US" dirty="0" err="1"/>
              <a:t>segfault</a:t>
            </a:r>
            <a:r>
              <a:rPr lang="en-US" dirty="0"/>
              <a:t> here, is when you try to modify memory in a not okay way. Okay, pause here.</a:t>
            </a:r>
          </a:p>
          <a:p>
            <a:endParaRPr lang="en-US" dirty="0"/>
          </a:p>
          <a:p>
            <a:r>
              <a:rPr lang="en-US" dirty="0"/>
              <a:t>So to answer these questions, let’s just run each of these to see what they do, and we’ll try to interpret why this happens.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120</a:t>
            </a:fld>
            <a:endParaRPr lang="en-US" altLang="x-none"/>
          </a:p>
        </p:txBody>
      </p:sp>
    </p:spTree>
    <p:extLst>
      <p:ext uri="{BB962C8B-B14F-4D97-AF65-F5344CB8AC3E}">
        <p14:creationId xmlns:p14="http://schemas.microsoft.com/office/powerpoint/2010/main" val="41779182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do some exercises related to the difference between char* and char[]. Suppose we’ve instantiated char as below, which I’ll show you, and then I update its address, with str = str + 1, and I modify its contents, with str[1] = ‘u’. Then I print it out, which is a read-only operation anyway.</a:t>
            </a:r>
          </a:p>
          <a:p>
            <a:endParaRPr lang="en-US" dirty="0"/>
          </a:p>
          <a:p>
            <a:r>
              <a:rPr lang="en-US" dirty="0"/>
              <a:t>For each of the four following instantiations, try to figure out whether there will be a compile error, a segmentation fault, or no error. A segmentation fault, or </a:t>
            </a:r>
            <a:r>
              <a:rPr lang="en-US" dirty="0" err="1"/>
              <a:t>segfault</a:t>
            </a:r>
            <a:r>
              <a:rPr lang="en-US" dirty="0"/>
              <a:t> here, is when you try to modify memory in a not okay way. Okay, pause here.</a:t>
            </a:r>
          </a:p>
          <a:p>
            <a:endParaRPr lang="en-US" dirty="0"/>
          </a:p>
          <a:p>
            <a:r>
              <a:rPr lang="en-US" dirty="0"/>
              <a:t>So to answer these questions, let’s just run each of these to see what they do, and we’ll try to interpret why this happens.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121</a:t>
            </a:fld>
            <a:endParaRPr lang="en-US" altLang="x-none"/>
          </a:p>
        </p:txBody>
      </p:sp>
    </p:spTree>
    <p:extLst>
      <p:ext uri="{BB962C8B-B14F-4D97-AF65-F5344CB8AC3E}">
        <p14:creationId xmlns:p14="http://schemas.microsoft.com/office/powerpoint/2010/main" val="884986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pacman.fandom.com/wiki/Map_256_Glitch" TargetMode="External"/><Relationship Id="rId7" Type="http://schemas.openxmlformats.org/officeDocument/2006/relationships/hyperlink" Target="http://www.donhodges.com/how_high_can_you_get.htm"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nvd.nist.gov/vuln/detail/CVE-2019-3857" TargetMode="External"/><Relationship Id="rId5" Type="http://schemas.openxmlformats.org/officeDocument/2006/relationships/hyperlink" Target="https://arstechnica.com/uncategorized/2004/12/4490-2/" TargetMode="External"/><Relationship Id="rId4" Type="http://schemas.openxmlformats.org/officeDocument/2006/relationships/hyperlink" Target="https://www.engadget.com/2015/05/01/boeing-787-dreamliner-software-bug/" TargetMode="External"/></Relationships>
</file>

<file path=ppt/slides/_rels/slide8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5</a:t>
            </a:r>
            <a:br>
              <a:rPr lang="en-US" dirty="0"/>
            </a:br>
            <a:r>
              <a:rPr lang="en-US" sz="3400" dirty="0"/>
              <a:t> More C Strings</a:t>
            </a:r>
          </a:p>
        </p:txBody>
      </p:sp>
      <p:sp>
        <p:nvSpPr>
          <p:cNvPr id="5" name="Subtitle 4">
            <a:extLst>
              <a:ext uri="{FF2B5EF4-FFF2-40B4-BE49-F238E27FC236}">
                <a16:creationId xmlns:a16="http://schemas.microsoft.com/office/drawing/2014/main" id="{3970DCAE-2B81-B74E-A534-6E46C769C62D}"/>
              </a:ext>
            </a:extLst>
          </p:cNvPr>
          <p:cNvSpPr>
            <a:spLocks noGrp="1"/>
          </p:cNvSpPr>
          <p:nvPr>
            <p:ph type="subTitle" idx="1"/>
          </p:nvPr>
        </p:nvSpPr>
        <p:spPr/>
        <p:txBody>
          <a:bodyPr/>
          <a:lstStyle/>
          <a:p>
            <a:r>
              <a:rPr lang="en-US" dirty="0"/>
              <a:t>Reading: K&amp;R (1.6, 5.5, Appendix B3) or Essential C section 3</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dirty="0"/>
              <a:t>Searching in Strings	6</a:t>
            </a:r>
          </a:p>
          <a:p>
            <a:pPr>
              <a:tabLst>
                <a:tab pos="11599863" algn="r"/>
              </a:tabLst>
            </a:pPr>
            <a:r>
              <a:rPr lang="en-US" b="1" dirty="0"/>
              <a:t>Practice:</a:t>
            </a:r>
            <a:r>
              <a:rPr lang="en-US" dirty="0"/>
              <a:t> Password Verification	13</a:t>
            </a:r>
            <a:endParaRPr lang="en-US" b="1" dirty="0"/>
          </a:p>
          <a:p>
            <a:pPr>
              <a:tabLst>
                <a:tab pos="11599863" algn="r"/>
              </a:tabLst>
            </a:pPr>
            <a:r>
              <a:rPr lang="en-US" b="1" dirty="0"/>
              <a:t>Demo:</a:t>
            </a:r>
            <a:r>
              <a:rPr lang="en-US" dirty="0"/>
              <a:t> Buffer Overflow and </a:t>
            </a:r>
            <a:r>
              <a:rPr lang="en-US" dirty="0" err="1"/>
              <a:t>Valgrind</a:t>
            </a:r>
            <a:r>
              <a:rPr lang="en-US" dirty="0"/>
              <a:t>	16</a:t>
            </a:r>
          </a:p>
          <a:p>
            <a:pPr>
              <a:tabLst>
                <a:tab pos="11599863" algn="r"/>
              </a:tabLst>
            </a:pPr>
            <a:r>
              <a:rPr lang="en-US" dirty="0"/>
              <a:t>Pointers	19</a:t>
            </a:r>
          </a:p>
          <a:p>
            <a:pPr>
              <a:tabLst>
                <a:tab pos="11599863" algn="r"/>
              </a:tabLst>
            </a:pPr>
            <a:r>
              <a:rPr lang="en-US" dirty="0"/>
              <a:t>Strings in Memory	50</a:t>
            </a:r>
          </a:p>
          <a:p>
            <a:pPr>
              <a:tabLst>
                <a:tab pos="11599863" algn="r"/>
              </a:tabLst>
            </a:pPr>
            <a:r>
              <a:rPr lang="en-US" dirty="0"/>
              <a:t>Security and Overflows                                                                                               88</a:t>
            </a:r>
          </a:p>
          <a:p>
            <a:pPr>
              <a:tabLst>
                <a:tab pos="11599863" algn="r"/>
              </a:tabLst>
            </a:pPr>
            <a:r>
              <a:rPr lang="en-US" dirty="0"/>
              <a:t>Live Session	110</a:t>
            </a:r>
          </a:p>
          <a:p>
            <a:pPr>
              <a:tabLst>
                <a:tab pos="11599863" algn="r"/>
              </a:tabLst>
            </a:pPr>
            <a:endParaRPr lang="en-US" dirty="0"/>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2742974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dirty="0"/>
              <a:t>Searching in Strings	6</a:t>
            </a:r>
          </a:p>
          <a:p>
            <a:pPr>
              <a:tabLst>
                <a:tab pos="11599863" algn="r"/>
              </a:tabLst>
            </a:pPr>
            <a:r>
              <a:rPr lang="en-US" b="1" dirty="0">
                <a:solidFill>
                  <a:schemeClr val="bg1">
                    <a:lumMod val="65000"/>
                  </a:schemeClr>
                </a:solidFill>
              </a:rPr>
              <a:t>Practice:</a:t>
            </a:r>
            <a:r>
              <a:rPr lang="en-US" dirty="0">
                <a:solidFill>
                  <a:schemeClr val="bg1">
                    <a:lumMod val="65000"/>
                  </a:schemeClr>
                </a:solidFill>
              </a:rPr>
              <a:t> Password Verification	13</a:t>
            </a:r>
            <a:endParaRPr lang="en-US" b="1" dirty="0">
              <a:solidFill>
                <a:schemeClr val="bg1">
                  <a:lumMod val="65000"/>
                </a:schemeClr>
              </a:solidFill>
            </a:endParaRPr>
          </a:p>
          <a:p>
            <a:pPr>
              <a:tabLst>
                <a:tab pos="11599863" algn="r"/>
              </a:tabLst>
            </a:pPr>
            <a:r>
              <a:rPr lang="en-US" b="1" dirty="0">
                <a:solidFill>
                  <a:schemeClr val="bg1">
                    <a:lumMod val="65000"/>
                  </a:schemeClr>
                </a:solidFill>
              </a:rPr>
              <a:t>Demo:</a:t>
            </a:r>
            <a:r>
              <a:rPr lang="en-US" dirty="0">
                <a:solidFill>
                  <a:schemeClr val="bg1">
                    <a:lumMod val="65000"/>
                  </a:schemeClr>
                </a:solidFill>
              </a:rPr>
              <a:t> Buffer Overflow and </a:t>
            </a:r>
            <a:r>
              <a:rPr lang="en-US" dirty="0" err="1">
                <a:solidFill>
                  <a:schemeClr val="bg1">
                    <a:lumMod val="65000"/>
                  </a:schemeClr>
                </a:solidFill>
              </a:rPr>
              <a:t>Valgrind</a:t>
            </a:r>
            <a:r>
              <a:rPr lang="en-US" dirty="0">
                <a:solidFill>
                  <a:schemeClr val="bg1">
                    <a:lumMod val="65000"/>
                  </a:schemeClr>
                </a:solidFill>
              </a:rPr>
              <a:t>	16</a:t>
            </a:r>
          </a:p>
          <a:p>
            <a:pPr>
              <a:tabLst>
                <a:tab pos="11599863" algn="r"/>
              </a:tabLst>
            </a:pPr>
            <a:r>
              <a:rPr lang="en-US" dirty="0">
                <a:solidFill>
                  <a:schemeClr val="bg1">
                    <a:lumMod val="65000"/>
                  </a:schemeClr>
                </a:solidFill>
              </a:rPr>
              <a:t>Pointers	19</a:t>
            </a:r>
          </a:p>
          <a:p>
            <a:pPr>
              <a:tabLst>
                <a:tab pos="11599863" algn="r"/>
              </a:tabLst>
            </a:pPr>
            <a:r>
              <a:rPr lang="en-US" dirty="0">
                <a:solidFill>
                  <a:schemeClr val="bg1">
                    <a:lumMod val="65000"/>
                  </a:schemeClr>
                </a:solidFill>
              </a:rPr>
              <a:t>Strings in Memory	50</a:t>
            </a:r>
          </a:p>
          <a:p>
            <a:pPr>
              <a:tabLst>
                <a:tab pos="11599863" algn="r"/>
              </a:tabLst>
            </a:pPr>
            <a:r>
              <a:rPr lang="en-US" dirty="0">
                <a:solidFill>
                  <a:schemeClr val="bg1">
                    <a:lumMod val="65000"/>
                  </a:schemeClr>
                </a:solidFill>
              </a:rPr>
              <a:t>Security and Overflows                                                                                               88</a:t>
            </a:r>
          </a:p>
          <a:p>
            <a:pPr>
              <a:tabLst>
                <a:tab pos="11599863" algn="r"/>
              </a:tabLst>
            </a:pPr>
            <a:r>
              <a:rPr lang="en-US" dirty="0">
                <a:solidFill>
                  <a:schemeClr val="bg1">
                    <a:lumMod val="65000"/>
                  </a:schemeClr>
                </a:solidFill>
              </a:rPr>
              <a:t>Live Session	110</a:t>
            </a:r>
          </a:p>
          <a:p>
            <a:pPr>
              <a:tabLst>
                <a:tab pos="11599863" algn="r"/>
              </a:tabLst>
            </a:pPr>
            <a:endParaRPr lang="en-US" dirty="0">
              <a:solidFill>
                <a:schemeClr val="bg1">
                  <a:lumMod val="65000"/>
                </a:schemeClr>
              </a:solidFill>
            </a:endParaRPr>
          </a:p>
          <a:p>
            <a:pPr>
              <a:tabLst>
                <a:tab pos="11599863" algn="r"/>
              </a:tabLst>
            </a:pPr>
            <a:endParaRPr lang="en-US" dirty="0">
              <a:solidFill>
                <a:schemeClr val="bg1">
                  <a:lumMod val="65000"/>
                </a:schemeClr>
              </a:solidFill>
            </a:endParaRP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536133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8287-60E6-8447-94E2-414E3C805177}"/>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513A178D-3082-494A-B312-0D3B18BB834D}"/>
              </a:ext>
            </a:extLst>
          </p:cNvPr>
          <p:cNvSpPr>
            <a:spLocks noGrp="1"/>
          </p:cNvSpPr>
          <p:nvPr>
            <p:ph idx="1"/>
          </p:nvPr>
        </p:nvSpPr>
        <p:spPr>
          <a:xfrm>
            <a:off x="152400" y="1295400"/>
            <a:ext cx="11811000" cy="5562600"/>
          </a:xfrm>
        </p:spPr>
        <p:txBody>
          <a:bodyPr/>
          <a:lstStyle/>
          <a:p>
            <a:pPr marL="0" indent="0">
              <a:buNone/>
            </a:pPr>
            <a:r>
              <a:rPr lang="en-US" dirty="0"/>
              <a:t>C strings are arrays of characters ending with a </a:t>
            </a:r>
            <a:r>
              <a:rPr lang="en-US" b="1" dirty="0"/>
              <a:t>null-terminating character</a:t>
            </a:r>
            <a:r>
              <a:rPr lang="en-US" dirty="0"/>
              <a:t> '\0'.</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String operations such as </a:t>
            </a:r>
            <a:r>
              <a:rPr lang="en-US" dirty="0" err="1">
                <a:latin typeface="Consolas" panose="020B0609020204030204" pitchFamily="49" charset="0"/>
                <a:cs typeface="Consolas" panose="020B0609020204030204" pitchFamily="49" charset="0"/>
              </a:rPr>
              <a:t>strlen</a:t>
            </a:r>
            <a:r>
              <a:rPr lang="en-US" dirty="0"/>
              <a:t> use the null-terminating character to find the end of the string.</a:t>
            </a:r>
          </a:p>
          <a:p>
            <a:pPr marL="0" indent="0">
              <a:buNone/>
            </a:pPr>
            <a:endParaRPr lang="en-US" dirty="0"/>
          </a:p>
          <a:p>
            <a:pPr marL="0" indent="0">
              <a:buNone/>
            </a:pPr>
            <a:r>
              <a:rPr lang="en-US" b="1" dirty="0"/>
              <a:t>Side note:</a:t>
            </a:r>
            <a:r>
              <a:rPr lang="en-US" dirty="0"/>
              <a:t> use </a:t>
            </a:r>
            <a:r>
              <a:rPr lang="en-US" dirty="0" err="1">
                <a:latin typeface="Consolas" panose="020B0609020204030204" pitchFamily="49" charset="0"/>
                <a:cs typeface="Consolas" panose="020B0609020204030204" pitchFamily="49" charset="0"/>
              </a:rPr>
              <a:t>strlen</a:t>
            </a:r>
            <a:r>
              <a:rPr lang="en-US" dirty="0"/>
              <a:t> to get the length of a string.  Don’t use </a:t>
            </a:r>
            <a:r>
              <a:rPr lang="en-US" dirty="0" err="1">
                <a:latin typeface="Consolas" panose="020B0609020204030204" pitchFamily="49" charset="0"/>
                <a:cs typeface="Consolas" panose="020B0609020204030204" pitchFamily="49" charset="0"/>
              </a:rPr>
              <a:t>sizeof</a:t>
            </a:r>
            <a:r>
              <a:rPr lang="en-US" dirty="0"/>
              <a:t>!</a:t>
            </a:r>
            <a:endParaRPr lang="en-US" b="1" dirty="0"/>
          </a:p>
        </p:txBody>
      </p:sp>
      <p:graphicFrame>
        <p:nvGraphicFramePr>
          <p:cNvPr id="4" name="Group 63">
            <a:extLst>
              <a:ext uri="{FF2B5EF4-FFF2-40B4-BE49-F238E27FC236}">
                <a16:creationId xmlns:a16="http://schemas.microsoft.com/office/drawing/2014/main" id="{54668A6F-C0D2-B24C-9B1F-B85FB3334BF7}"/>
              </a:ext>
            </a:extLst>
          </p:cNvPr>
          <p:cNvGraphicFramePr>
            <a:graphicFrameLocks noGrp="1"/>
          </p:cNvGraphicFramePr>
          <p:nvPr>
            <p:extLst>
              <p:ext uri="{D42A27DB-BD31-4B8C-83A1-F6EECF244321}">
                <p14:modId xmlns:p14="http://schemas.microsoft.com/office/powerpoint/2010/main" val="1437034545"/>
              </p:ext>
            </p:extLst>
          </p:nvPr>
        </p:nvGraphicFramePr>
        <p:xfrm>
          <a:off x="457200" y="2362200"/>
          <a:ext cx="11277600" cy="830263"/>
        </p:xfrm>
        <a:graphic>
          <a:graphicData uri="http://schemas.openxmlformats.org/drawingml/2006/table">
            <a:tbl>
              <a:tblPr/>
              <a:tblGrid>
                <a:gridCol w="751840">
                  <a:extLst>
                    <a:ext uri="{9D8B030D-6E8A-4147-A177-3AD203B41FA5}">
                      <a16:colId xmlns:a16="http://schemas.microsoft.com/office/drawing/2014/main" val="20000"/>
                    </a:ext>
                  </a:extLst>
                </a:gridCol>
                <a:gridCol w="751840">
                  <a:extLst>
                    <a:ext uri="{9D8B030D-6E8A-4147-A177-3AD203B41FA5}">
                      <a16:colId xmlns:a16="http://schemas.microsoft.com/office/drawing/2014/main" val="20001"/>
                    </a:ext>
                  </a:extLst>
                </a:gridCol>
                <a:gridCol w="751840">
                  <a:extLst>
                    <a:ext uri="{9D8B030D-6E8A-4147-A177-3AD203B41FA5}">
                      <a16:colId xmlns:a16="http://schemas.microsoft.com/office/drawing/2014/main" val="20002"/>
                    </a:ext>
                  </a:extLst>
                </a:gridCol>
                <a:gridCol w="751840">
                  <a:extLst>
                    <a:ext uri="{9D8B030D-6E8A-4147-A177-3AD203B41FA5}">
                      <a16:colId xmlns:a16="http://schemas.microsoft.com/office/drawing/2014/main" val="20003"/>
                    </a:ext>
                  </a:extLst>
                </a:gridCol>
                <a:gridCol w="751840">
                  <a:extLst>
                    <a:ext uri="{9D8B030D-6E8A-4147-A177-3AD203B41FA5}">
                      <a16:colId xmlns:a16="http://schemas.microsoft.com/office/drawing/2014/main" val="20004"/>
                    </a:ext>
                  </a:extLst>
                </a:gridCol>
                <a:gridCol w="751840">
                  <a:extLst>
                    <a:ext uri="{9D8B030D-6E8A-4147-A177-3AD203B41FA5}">
                      <a16:colId xmlns:a16="http://schemas.microsoft.com/office/drawing/2014/main" val="20005"/>
                    </a:ext>
                  </a:extLst>
                </a:gridCol>
                <a:gridCol w="751840">
                  <a:extLst>
                    <a:ext uri="{9D8B030D-6E8A-4147-A177-3AD203B41FA5}">
                      <a16:colId xmlns:a16="http://schemas.microsoft.com/office/drawing/2014/main" val="20006"/>
                    </a:ext>
                  </a:extLst>
                </a:gridCol>
                <a:gridCol w="751840">
                  <a:extLst>
                    <a:ext uri="{9D8B030D-6E8A-4147-A177-3AD203B41FA5}">
                      <a16:colId xmlns:a16="http://schemas.microsoft.com/office/drawing/2014/main" val="20007"/>
                    </a:ext>
                  </a:extLst>
                </a:gridCol>
                <a:gridCol w="751840">
                  <a:extLst>
                    <a:ext uri="{9D8B030D-6E8A-4147-A177-3AD203B41FA5}">
                      <a16:colId xmlns:a16="http://schemas.microsoft.com/office/drawing/2014/main" val="20008"/>
                    </a:ext>
                  </a:extLst>
                </a:gridCol>
                <a:gridCol w="751840">
                  <a:extLst>
                    <a:ext uri="{9D8B030D-6E8A-4147-A177-3AD203B41FA5}">
                      <a16:colId xmlns:a16="http://schemas.microsoft.com/office/drawing/2014/main" val="20009"/>
                    </a:ext>
                  </a:extLst>
                </a:gridCol>
                <a:gridCol w="751840">
                  <a:extLst>
                    <a:ext uri="{9D8B030D-6E8A-4147-A177-3AD203B41FA5}">
                      <a16:colId xmlns:a16="http://schemas.microsoft.com/office/drawing/2014/main" val="20010"/>
                    </a:ext>
                  </a:extLst>
                </a:gridCol>
                <a:gridCol w="751840">
                  <a:extLst>
                    <a:ext uri="{9D8B030D-6E8A-4147-A177-3AD203B41FA5}">
                      <a16:colId xmlns:a16="http://schemas.microsoft.com/office/drawing/2014/main" val="20011"/>
                    </a:ext>
                  </a:extLst>
                </a:gridCol>
                <a:gridCol w="751840">
                  <a:extLst>
                    <a:ext uri="{9D8B030D-6E8A-4147-A177-3AD203B41FA5}">
                      <a16:colId xmlns:a16="http://schemas.microsoft.com/office/drawing/2014/main" val="735071310"/>
                    </a:ext>
                  </a:extLst>
                </a:gridCol>
                <a:gridCol w="751840">
                  <a:extLst>
                    <a:ext uri="{9D8B030D-6E8A-4147-A177-3AD203B41FA5}">
                      <a16:colId xmlns:a16="http://schemas.microsoft.com/office/drawing/2014/main" val="3567322394"/>
                    </a:ext>
                  </a:extLst>
                </a:gridCol>
                <a:gridCol w="751840">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index</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value</a:t>
                      </a:r>
                    </a:p>
                  </a:txBody>
                  <a:tcPr horzOverflow="overflow">
                    <a:lnL cap="flat">
                      <a:noFill/>
                    </a:lnL>
                    <a:lnR w="28575" cap="flat" cmpd="sng" algn="ctr">
                      <a:solidFill>
                        <a:schemeClr val="tx1"/>
                      </a:solidFill>
                      <a:prstDash val="solid"/>
                      <a:miter lim="800000"/>
                      <a:headEnd type="none" w="med" len="med"/>
                      <a:tailEnd type="none" w="med" len="med"/>
                    </a:lnR>
                    <a:lnT>
                      <a:noFill/>
                    </a:lnT>
                    <a:lnB cap="flat">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8169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439D3-5941-954B-957F-0EA137C7EECA}"/>
              </a:ext>
            </a:extLst>
          </p:cNvPr>
          <p:cNvSpPr>
            <a:spLocks noGrp="1"/>
          </p:cNvSpPr>
          <p:nvPr>
            <p:ph type="title"/>
          </p:nvPr>
        </p:nvSpPr>
        <p:spPr/>
        <p:txBody>
          <a:bodyPr/>
          <a:lstStyle/>
          <a:p>
            <a:r>
              <a:rPr lang="en-US" dirty="0"/>
              <a:t>Common </a:t>
            </a:r>
            <a:r>
              <a:rPr lang="en-US" dirty="0" err="1">
                <a:latin typeface="Consolas" panose="020B0609020204030204" pitchFamily="49" charset="0"/>
                <a:cs typeface="Consolas" panose="020B0609020204030204" pitchFamily="49" charset="0"/>
              </a:rPr>
              <a:t>string.h</a:t>
            </a:r>
            <a:r>
              <a:rPr lang="en-US" dirty="0"/>
              <a:t> Functions</a:t>
            </a:r>
          </a:p>
        </p:txBody>
      </p:sp>
      <p:graphicFrame>
        <p:nvGraphicFramePr>
          <p:cNvPr id="4" name="Group 4">
            <a:extLst>
              <a:ext uri="{FF2B5EF4-FFF2-40B4-BE49-F238E27FC236}">
                <a16:creationId xmlns:a16="http://schemas.microsoft.com/office/drawing/2014/main" id="{0BC3C64A-0975-0848-8C3A-9856B8434729}"/>
              </a:ext>
            </a:extLst>
          </p:cNvPr>
          <p:cNvGraphicFramePr>
            <a:graphicFrameLocks noGrp="1"/>
          </p:cNvGraphicFramePr>
          <p:nvPr>
            <p:extLst>
              <p:ext uri="{D42A27DB-BD31-4B8C-83A1-F6EECF244321}">
                <p14:modId xmlns:p14="http://schemas.microsoft.com/office/powerpoint/2010/main" val="1594502418"/>
              </p:ext>
            </p:extLst>
          </p:nvPr>
        </p:nvGraphicFramePr>
        <p:xfrm>
          <a:off x="304800" y="1219200"/>
          <a:ext cx="11582400" cy="5535168"/>
        </p:xfrm>
        <a:graphic>
          <a:graphicData uri="http://schemas.openxmlformats.org/drawingml/2006/table">
            <a:tbl>
              <a:tblPr/>
              <a:tblGrid>
                <a:gridCol w="4610326">
                  <a:extLst>
                    <a:ext uri="{9D8B030D-6E8A-4147-A177-3AD203B41FA5}">
                      <a16:colId xmlns:a16="http://schemas.microsoft.com/office/drawing/2014/main" val="20000"/>
                    </a:ext>
                  </a:extLst>
                </a:gridCol>
                <a:gridCol w="6972074">
                  <a:extLst>
                    <a:ext uri="{9D8B030D-6E8A-4147-A177-3AD203B41FA5}">
                      <a16:colId xmlns:a16="http://schemas.microsoft.com/office/drawing/2014/main" val="20001"/>
                    </a:ext>
                  </a:extLst>
                </a:gridCol>
              </a:tblGrid>
              <a:tr h="368808">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1" i="0" u="none" strike="noStrike" cap="none" normalizeH="0" baseline="0" dirty="0">
                          <a:ln>
                            <a:noFill/>
                          </a:ln>
                          <a:solidFill>
                            <a:schemeClr val="tx1"/>
                          </a:solidFill>
                          <a:effectLst/>
                          <a:latin typeface="Calibri" charset="0"/>
                          <a:ea typeface="Times New Roman" charset="0"/>
                          <a:cs typeface="Times New Roman" charset="0"/>
                        </a:rPr>
                        <a:t>Function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1" i="0" u="none" strike="noStrike" cap="none" normalizeH="0" baseline="0" dirty="0">
                          <a:ln>
                            <a:noFill/>
                          </a:ln>
                          <a:solidFill>
                            <a:schemeClr val="tx1"/>
                          </a:solidFill>
                          <a:effectLst/>
                          <a:latin typeface="Calibri" charset="0"/>
                          <a:ea typeface="Times New Roman" charset="0"/>
                          <a:cs typeface="Times New Roman" charset="0"/>
                        </a:rPr>
                        <a:t>Description</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76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strlen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cs typeface="Times New Roman" charset="0"/>
                        </a:rPr>
                        <a:t>returns the # of chars in a C string (before null-terminating character).</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strcmp</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str1, str2</a:t>
                      </a:r>
                      <a:r>
                        <a:rPr kumimoji="0" lang="en-US" altLang="x-none" sz="1800" b="0" i="0" u="none" strike="noStrike" cap="none" normalizeH="0" baseline="0" dirty="0">
                          <a:ln>
                            <a:noFill/>
                          </a:ln>
                          <a:solidFill>
                            <a:schemeClr val="tx1"/>
                          </a:solidFill>
                          <a:effectLst/>
                          <a:latin typeface="Consolas"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strncmp</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str1, str2,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cs typeface="Times New Roman" charset="0"/>
                        </a:rPr>
                        <a:t>compares two strings; returns 0 if identical, &lt;0 if </a:t>
                      </a:r>
                      <a:r>
                        <a:rPr kumimoji="0" lang="en-US" altLang="x-none" sz="1800" b="1" i="1" u="none" strike="noStrike" cap="none" normalizeH="0" baseline="0" dirty="0">
                          <a:ln>
                            <a:noFill/>
                          </a:ln>
                          <a:solidFill>
                            <a:schemeClr val="tx1"/>
                          </a:solidFill>
                          <a:effectLst/>
                          <a:latin typeface="Consolas" charset="0"/>
                        </a:rPr>
                        <a:t>str1</a:t>
                      </a:r>
                      <a:r>
                        <a:rPr kumimoji="0" lang="en-US" altLang="x-none" sz="1800" b="0" i="0" u="none" strike="noStrike" cap="none" normalizeH="0" baseline="0" dirty="0">
                          <a:ln>
                            <a:noFill/>
                          </a:ln>
                          <a:solidFill>
                            <a:schemeClr val="tx1"/>
                          </a:solidFill>
                          <a:effectLst/>
                          <a:latin typeface="Calibri" charset="0"/>
                          <a:cs typeface="Times New Roman" charset="0"/>
                        </a:rPr>
                        <a:t> comes before </a:t>
                      </a:r>
                      <a:r>
                        <a:rPr kumimoji="0" lang="en-US" altLang="x-none" sz="1800" b="1" i="1" u="none" strike="noStrike" cap="none" normalizeH="0" baseline="0" dirty="0">
                          <a:ln>
                            <a:noFill/>
                          </a:ln>
                          <a:solidFill>
                            <a:schemeClr val="tx1"/>
                          </a:solidFill>
                          <a:effectLst/>
                          <a:latin typeface="Consolas" charset="0"/>
                        </a:rPr>
                        <a:t>str2</a:t>
                      </a:r>
                      <a:r>
                        <a:rPr kumimoji="0" lang="en-US" altLang="x-none" sz="1800" b="0" i="0" u="none" strike="noStrike" cap="none" normalizeH="0" baseline="0" dirty="0">
                          <a:ln>
                            <a:noFill/>
                          </a:ln>
                          <a:solidFill>
                            <a:schemeClr val="tx1"/>
                          </a:solidFill>
                          <a:effectLst/>
                          <a:latin typeface="Calibri" charset="0"/>
                          <a:cs typeface="Times New Roman" charset="0"/>
                        </a:rPr>
                        <a:t> in alphabet, &gt;0 if </a:t>
                      </a:r>
                      <a:r>
                        <a:rPr kumimoji="0" lang="en-US" altLang="x-none" sz="1800" b="1" i="1" u="none" strike="noStrike" cap="none" normalizeH="0" baseline="0" dirty="0">
                          <a:ln>
                            <a:noFill/>
                          </a:ln>
                          <a:solidFill>
                            <a:schemeClr val="tx1"/>
                          </a:solidFill>
                          <a:effectLst/>
                          <a:latin typeface="Consolas" charset="0"/>
                        </a:rPr>
                        <a:t>str1</a:t>
                      </a:r>
                      <a:r>
                        <a:rPr kumimoji="0" lang="en-US" altLang="x-none" sz="1800" b="0" i="0" u="none" strike="noStrike" cap="none" normalizeH="0" baseline="0" dirty="0">
                          <a:ln>
                            <a:noFill/>
                          </a:ln>
                          <a:solidFill>
                            <a:schemeClr val="tx1"/>
                          </a:solidFill>
                          <a:effectLst/>
                          <a:latin typeface="Calibri" charset="0"/>
                          <a:cs typeface="Times New Roman" charset="0"/>
                        </a:rPr>
                        <a:t> comes after </a:t>
                      </a:r>
                      <a:r>
                        <a:rPr kumimoji="0" lang="en-US" altLang="x-none" sz="1800" b="1" i="1" u="none" strike="noStrike" cap="none" normalizeH="0" baseline="0" dirty="0">
                          <a:ln>
                            <a:noFill/>
                          </a:ln>
                          <a:solidFill>
                            <a:schemeClr val="tx1"/>
                          </a:solidFill>
                          <a:effectLst/>
                          <a:latin typeface="Consolas" charset="0"/>
                        </a:rPr>
                        <a:t>str2</a:t>
                      </a:r>
                      <a:r>
                        <a:rPr kumimoji="0" lang="en-US" altLang="x-none" sz="1800" b="0" i="0" u="none" strike="noStrike" cap="none" normalizeH="0" baseline="0" dirty="0">
                          <a:ln>
                            <a:noFill/>
                          </a:ln>
                          <a:solidFill>
                            <a:schemeClr val="tx1"/>
                          </a:solidFill>
                          <a:effectLst/>
                          <a:latin typeface="Calibri" charset="0"/>
                          <a:cs typeface="Times New Roman" charset="0"/>
                        </a:rPr>
                        <a:t> in alphabet. </a:t>
                      </a:r>
                      <a:r>
                        <a:rPr kumimoji="0" lang="en-US" altLang="x-none" sz="1800" b="1" i="1" u="none" strike="noStrike" cap="none" normalizeH="0" baseline="0" dirty="0" err="1">
                          <a:ln>
                            <a:noFill/>
                          </a:ln>
                          <a:solidFill>
                            <a:schemeClr val="tx1"/>
                          </a:solidFill>
                          <a:effectLst/>
                          <a:latin typeface="Consolas" charset="0"/>
                          <a:cs typeface="Times New Roman" charset="0"/>
                        </a:rPr>
                        <a:t>strncmp</a:t>
                      </a:r>
                      <a:r>
                        <a:rPr kumimoji="0" lang="en-US" altLang="x-none" sz="1800" b="1" i="1" u="none" strike="noStrike" cap="none" normalizeH="0" baseline="0" dirty="0">
                          <a:ln>
                            <a:noFill/>
                          </a:ln>
                          <a:solidFill>
                            <a:schemeClr val="tx1"/>
                          </a:solidFill>
                          <a:effectLst/>
                          <a:latin typeface="Consolas" charset="0"/>
                          <a:cs typeface="Times New Roman" charset="0"/>
                        </a:rPr>
                        <a:t> </a:t>
                      </a:r>
                      <a:r>
                        <a:rPr kumimoji="0" lang="en-US" altLang="x-none" sz="1800" b="0" i="0" u="none" strike="noStrike" cap="none" normalizeH="0" baseline="0" dirty="0">
                          <a:ln>
                            <a:noFill/>
                          </a:ln>
                          <a:solidFill>
                            <a:schemeClr val="tx1"/>
                          </a:solidFill>
                          <a:effectLst/>
                          <a:latin typeface="Calibri" charset="0"/>
                          <a:cs typeface="Times New Roman" charset="0"/>
                        </a:rPr>
                        <a:t>stops comparing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cs typeface="Times New Roman" charset="0"/>
                        </a:rPr>
                        <a:t> characters.</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120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strchr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strrchr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character search: returns a pointer to the first occurrence of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or </a:t>
                      </a:r>
                      <a:r>
                        <a:rPr kumimoji="0" lang="en-US" altLang="x-none" sz="1800" b="1" i="1" u="none" strike="noStrike" cap="none" normalizeH="0" baseline="0" dirty="0">
                          <a:ln>
                            <a:noFill/>
                          </a:ln>
                          <a:solidFill>
                            <a:schemeClr val="tx1"/>
                          </a:solidFill>
                          <a:effectLst/>
                          <a:latin typeface="Consolas" charset="0"/>
                        </a:rPr>
                        <a:t>NULL</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if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was not found in </a:t>
                      </a:r>
                      <a:r>
                        <a:rPr kumimoji="0" lang="en-US" altLang="x-none" sz="1800" b="1" i="1" u="none" strike="noStrike" cap="none" normalizeH="0" baseline="0" dirty="0">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0" i="0" u="none" strike="noStrike" cap="none" normalizeH="0" baseline="0" dirty="0" err="1">
                          <a:ln>
                            <a:noFill/>
                          </a:ln>
                          <a:solidFill>
                            <a:schemeClr val="tx1"/>
                          </a:solidFill>
                          <a:effectLst/>
                          <a:latin typeface="Consolas" charset="0"/>
                        </a:rPr>
                        <a:t>strrchr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find the last occurrence.</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2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strstr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haystack, needle</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string search: returns a pointer to the start of the first occurrence of </a:t>
                      </a:r>
                      <a:r>
                        <a:rPr kumimoji="0" lang="en-US" altLang="x-none" sz="1800" b="1" i="1" u="none" strike="noStrike" cap="none" normalizeH="0" baseline="0" dirty="0">
                          <a:ln>
                            <a:noFill/>
                          </a:ln>
                          <a:solidFill>
                            <a:schemeClr val="tx1"/>
                          </a:solidFill>
                          <a:effectLst/>
                          <a:latin typeface="Consolas" charset="0"/>
                        </a:rPr>
                        <a:t>needle</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 </a:t>
                      </a:r>
                      <a:r>
                        <a:rPr kumimoji="0" lang="en-US" altLang="x-none" sz="1800" b="1" i="1" u="none" strike="noStrike" cap="none" normalizeH="0" baseline="0" dirty="0">
                          <a:ln>
                            <a:noFill/>
                          </a:ln>
                          <a:solidFill>
                            <a:schemeClr val="tx1"/>
                          </a:solidFill>
                          <a:effectLst/>
                          <a:latin typeface="Consolas" charset="0"/>
                        </a:rPr>
                        <a:t>haystack</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or </a:t>
                      </a:r>
                      <a:r>
                        <a:rPr kumimoji="0" lang="en-US" altLang="x-none" sz="1800" b="1" i="1" u="none" strike="noStrike" cap="none" normalizeH="0" baseline="0" dirty="0">
                          <a:ln>
                            <a:noFill/>
                          </a:ln>
                          <a:solidFill>
                            <a:schemeClr val="tx1"/>
                          </a:solidFill>
                          <a:effectLst/>
                          <a:latin typeface="Consolas" charset="0"/>
                        </a:rPr>
                        <a:t>NULL</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if </a:t>
                      </a:r>
                      <a:r>
                        <a:rPr kumimoji="0" lang="en-US" altLang="x-none" sz="1800" b="1" i="1" u="none" strike="noStrike" cap="none" normalizeH="0" baseline="0" dirty="0">
                          <a:ln>
                            <a:noFill/>
                          </a:ln>
                          <a:solidFill>
                            <a:schemeClr val="tx1"/>
                          </a:solidFill>
                          <a:effectLst/>
                          <a:latin typeface="Consolas" charset="0"/>
                        </a:rPr>
                        <a:t>needle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was not found in </a:t>
                      </a:r>
                      <a:r>
                        <a:rPr kumimoji="0" lang="en-US" altLang="x-none" sz="1800" b="1" i="1" u="none" strike="noStrike" cap="none" normalizeH="0" baseline="0" dirty="0">
                          <a:ln>
                            <a:noFill/>
                          </a:ln>
                          <a:solidFill>
                            <a:schemeClr val="tx1"/>
                          </a:solidFill>
                          <a:effectLst/>
                          <a:latin typeface="Consolas" charset="0"/>
                          <a:ea typeface="Times New Roman" charset="0"/>
                          <a:cs typeface="Times New Roman" charset="0"/>
                        </a:rPr>
                        <a:t>haystack</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strcpy</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strncpy</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1" i="1" u="none" strike="noStrike" cap="none" normalizeH="0" baseline="0" dirty="0">
                          <a:ln>
                            <a:noFill/>
                          </a:ln>
                          <a:solidFill>
                            <a:schemeClr val="tx1"/>
                          </a:solidFill>
                          <a:effectLst/>
                          <a:latin typeface="Consolas" charset="0"/>
                        </a:rPr>
                        <a:t>,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copies characters in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to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including null-terminating character.  Assumes enough space in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Strings must not overlap.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trncpy</a:t>
                      </a:r>
                      <a:r>
                        <a:rPr kumimoji="0" lang="en-US" altLang="x-none" sz="1800" b="1"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stops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chars, and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does not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add null-terminating char.</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strcat</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strncat</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1" i="1" u="none" strike="noStrike" cap="none" normalizeH="0" baseline="0" dirty="0">
                          <a:ln>
                            <a:noFill/>
                          </a:ln>
                          <a:solidFill>
                            <a:schemeClr val="tx1"/>
                          </a:solidFill>
                          <a:effectLst/>
                          <a:latin typeface="Consolas" charset="0"/>
                        </a:rPr>
                        <a:t>,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concatenate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onto the end of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trncat</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stops concatenating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characters.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Always</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adds a null-terminating character.</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strspn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accept</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strcspn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reject</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1" i="0" u="none" strike="noStrike" cap="none" normalizeH="0" baseline="0" dirty="0" err="1">
                          <a:ln>
                            <a:noFill/>
                          </a:ln>
                          <a:solidFill>
                            <a:schemeClr val="tx1"/>
                          </a:solidFill>
                          <a:effectLst/>
                          <a:latin typeface="Consolas" charset="0"/>
                        </a:rPr>
                        <a:t>strspn</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returns the length of the initial part of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which contains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only</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characters in </a:t>
                      </a:r>
                      <a:r>
                        <a:rPr kumimoji="0" lang="en-US" altLang="x-none" sz="1800" b="1" i="1" u="none" strike="noStrike" cap="none" normalizeH="0" baseline="0" dirty="0">
                          <a:ln>
                            <a:noFill/>
                          </a:ln>
                          <a:solidFill>
                            <a:schemeClr val="tx1"/>
                          </a:solidFill>
                          <a:effectLst/>
                          <a:latin typeface="Consolas" charset="0"/>
                        </a:rPr>
                        <a:t>accept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trcspn</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returns the length of the initial part of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which does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not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contain any characters in </a:t>
                      </a:r>
                      <a:r>
                        <a:rPr kumimoji="0" lang="en-US" altLang="x-none" sz="1800" b="1" i="1" u="none" strike="noStrike" cap="none" normalizeH="0" baseline="0" dirty="0">
                          <a:ln>
                            <a:noFill/>
                          </a:ln>
                          <a:solidFill>
                            <a:schemeClr val="tx1"/>
                          </a:solidFill>
                          <a:effectLst/>
                          <a:latin typeface="Consolas" charset="0"/>
                        </a:rPr>
                        <a:t>reject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359346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E708-DB73-2845-B715-7EB725070185}"/>
              </a:ext>
            </a:extLst>
          </p:cNvPr>
          <p:cNvSpPr>
            <a:spLocks noGrp="1"/>
          </p:cNvSpPr>
          <p:nvPr>
            <p:ph type="title"/>
          </p:nvPr>
        </p:nvSpPr>
        <p:spPr/>
        <p:txBody>
          <a:bodyPr/>
          <a:lstStyle/>
          <a:p>
            <a:r>
              <a:rPr lang="en-US" dirty="0"/>
              <a:t>Searching For Letters</a:t>
            </a:r>
          </a:p>
        </p:txBody>
      </p:sp>
      <p:sp>
        <p:nvSpPr>
          <p:cNvPr id="3" name="Content Placeholder 2">
            <a:extLst>
              <a:ext uri="{FF2B5EF4-FFF2-40B4-BE49-F238E27FC236}">
                <a16:creationId xmlns:a16="http://schemas.microsoft.com/office/drawing/2014/main" id="{778FB427-267C-6944-A7D9-CFA9CAC60D75}"/>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strchr</a:t>
            </a:r>
            <a:r>
              <a:rPr lang="en-US" dirty="0"/>
              <a:t> returns a pointer to the first occurrence of a character in a string, or NULL if the character is not in the string.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daisy[6];</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(daisy, </a:t>
            </a:r>
            <a:r>
              <a:rPr lang="en-US" dirty="0">
                <a:solidFill>
                  <a:srgbClr val="0432FF"/>
                </a:solidFill>
                <a:latin typeface="Consolas" panose="020B0609020204030204" pitchFamily="49" charset="0"/>
                <a:cs typeface="Consolas" panose="020B0609020204030204" pitchFamily="49" charset="0"/>
              </a:rPr>
              <a:t>"Daisy"</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letterA</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strchr</a:t>
            </a:r>
            <a:r>
              <a:rPr lang="en-US" dirty="0">
                <a:latin typeface="Consolas" panose="020B0609020204030204" pitchFamily="49" charset="0"/>
                <a:cs typeface="Consolas" panose="020B0609020204030204" pitchFamily="49" charset="0"/>
              </a:rPr>
              <a:t>(daisy, </a:t>
            </a:r>
            <a:r>
              <a:rPr lang="en-US" dirty="0">
                <a:solidFill>
                  <a:srgbClr val="0432FF"/>
                </a:solidFill>
                <a:latin typeface="Consolas" panose="020B0609020204030204" pitchFamily="49" charset="0"/>
                <a:cs typeface="Consolas" panose="020B0609020204030204" pitchFamily="49" charset="0"/>
              </a:rPr>
              <a:t>'a'</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daisy);			</a:t>
            </a:r>
            <a:r>
              <a:rPr lang="en-US" dirty="0">
                <a:solidFill>
                  <a:srgbClr val="00B050"/>
                </a:solidFill>
                <a:latin typeface="Consolas" panose="020B0609020204030204" pitchFamily="49" charset="0"/>
                <a:cs typeface="Consolas" panose="020B0609020204030204" pitchFamily="49" charset="0"/>
              </a:rPr>
              <a:t>// Daisy</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letterA</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aisy</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t>If there are multiple occurrences of the letter, </a:t>
            </a:r>
            <a:r>
              <a:rPr lang="en-US" dirty="0" err="1">
                <a:latin typeface="Consolas" panose="020B0609020204030204" pitchFamily="49" charset="0"/>
                <a:cs typeface="Consolas" panose="020B0609020204030204" pitchFamily="49" charset="0"/>
              </a:rPr>
              <a:t>strchr</a:t>
            </a:r>
            <a:r>
              <a:rPr lang="en-US" dirty="0"/>
              <a:t> returns a pointer to the </a:t>
            </a:r>
            <a:r>
              <a:rPr lang="en-US" i="1" dirty="0"/>
              <a:t>first</a:t>
            </a:r>
            <a:r>
              <a:rPr lang="en-US" dirty="0"/>
              <a:t> one.  Use </a:t>
            </a:r>
            <a:r>
              <a:rPr lang="en-US" dirty="0" err="1">
                <a:latin typeface="Consolas" panose="020B0609020204030204" pitchFamily="49" charset="0"/>
                <a:cs typeface="Consolas" panose="020B0609020204030204" pitchFamily="49" charset="0"/>
              </a:rPr>
              <a:t>str</a:t>
            </a:r>
            <a:r>
              <a:rPr lang="en-US" b="1" u="sng" dirty="0" err="1">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chr</a:t>
            </a:r>
            <a:r>
              <a:rPr lang="en-US" dirty="0"/>
              <a:t> to obtain a pointer to the </a:t>
            </a:r>
            <a:r>
              <a:rPr lang="en-US" i="1" dirty="0"/>
              <a:t>last </a:t>
            </a:r>
            <a:r>
              <a:rPr lang="en-US" dirty="0"/>
              <a:t>occurrence.</a:t>
            </a:r>
          </a:p>
        </p:txBody>
      </p:sp>
      <p:pic>
        <p:nvPicPr>
          <p:cNvPr id="5" name="Picture 4" descr="A picture of the instructor's dog, Daisy.">
            <a:extLst>
              <a:ext uri="{FF2B5EF4-FFF2-40B4-BE49-F238E27FC236}">
                <a16:creationId xmlns:a16="http://schemas.microsoft.com/office/drawing/2014/main" id="{EF5D1C10-D727-4A49-8398-2E8FAF23B7AE}"/>
              </a:ext>
            </a:extLst>
          </p:cNvPr>
          <p:cNvPicPr>
            <a:picLocks noChangeAspect="1"/>
          </p:cNvPicPr>
          <p:nvPr/>
        </p:nvPicPr>
        <p:blipFill>
          <a:blip r:embed="rId3"/>
          <a:stretch>
            <a:fillRect/>
          </a:stretch>
        </p:blipFill>
        <p:spPr>
          <a:xfrm>
            <a:off x="8839200" y="2057400"/>
            <a:ext cx="2895600" cy="21717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04585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E708-DB73-2845-B715-7EB725070185}"/>
              </a:ext>
            </a:extLst>
          </p:cNvPr>
          <p:cNvSpPr>
            <a:spLocks noGrp="1"/>
          </p:cNvSpPr>
          <p:nvPr>
            <p:ph type="title"/>
          </p:nvPr>
        </p:nvSpPr>
        <p:spPr/>
        <p:txBody>
          <a:bodyPr/>
          <a:lstStyle/>
          <a:p>
            <a:r>
              <a:rPr lang="en-US" dirty="0"/>
              <a:t>Searching For Strings</a:t>
            </a:r>
          </a:p>
        </p:txBody>
      </p:sp>
      <p:sp>
        <p:nvSpPr>
          <p:cNvPr id="3" name="Content Placeholder 2">
            <a:extLst>
              <a:ext uri="{FF2B5EF4-FFF2-40B4-BE49-F238E27FC236}">
                <a16:creationId xmlns:a16="http://schemas.microsoft.com/office/drawing/2014/main" id="{778FB427-267C-6944-A7D9-CFA9CAC60D75}"/>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strstr</a:t>
            </a:r>
            <a:r>
              <a:rPr lang="en-US" dirty="0"/>
              <a:t> returns a pointer to the first occurrence of the second string in the first, or NULL if it cannot be found.</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daisy[10];</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(daisy, </a:t>
            </a:r>
            <a:r>
              <a:rPr lang="en-US" dirty="0">
                <a:solidFill>
                  <a:srgbClr val="0432FF"/>
                </a:solidFill>
                <a:latin typeface="Consolas" panose="020B0609020204030204" pitchFamily="49" charset="0"/>
                <a:cs typeface="Consolas" panose="020B0609020204030204" pitchFamily="49" charset="0"/>
              </a:rPr>
              <a:t>"Daisy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substr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strstr</a:t>
            </a:r>
            <a:r>
              <a:rPr lang="en-US" dirty="0">
                <a:latin typeface="Consolas" panose="020B0609020204030204" pitchFamily="49" charset="0"/>
                <a:cs typeface="Consolas" panose="020B0609020204030204" pitchFamily="49" charset="0"/>
              </a:rPr>
              <a:t>(daisy, </a:t>
            </a:r>
            <a:r>
              <a:rPr lang="en-US" dirty="0">
                <a:solidFill>
                  <a:srgbClr val="0432FF"/>
                </a:solidFill>
                <a:latin typeface="Consolas" panose="020B0609020204030204" pitchFamily="49" charset="0"/>
                <a:cs typeface="Consolas" panose="020B0609020204030204" pitchFamily="49" charset="0"/>
              </a:rPr>
              <a:t>"Dog"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daisy);			</a:t>
            </a:r>
            <a:r>
              <a:rPr lang="en-US" dirty="0">
                <a:solidFill>
                  <a:srgbClr val="00B050"/>
                </a:solidFill>
                <a:latin typeface="Consolas" panose="020B0609020204030204" pitchFamily="49" charset="0"/>
                <a:cs typeface="Consolas" panose="020B0609020204030204" pitchFamily="49" charset="0"/>
              </a:rPr>
              <a:t>// Daisy Dog</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substr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Dog</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t>If there are multiple occurrences of the string, </a:t>
            </a:r>
            <a:r>
              <a:rPr lang="en-US" dirty="0" err="1">
                <a:latin typeface="Consolas" panose="020B0609020204030204" pitchFamily="49" charset="0"/>
                <a:cs typeface="Consolas" panose="020B0609020204030204" pitchFamily="49" charset="0"/>
              </a:rPr>
              <a:t>strstr</a:t>
            </a:r>
            <a:r>
              <a:rPr lang="en-US" dirty="0"/>
              <a:t> returns a pointer to the </a:t>
            </a:r>
            <a:r>
              <a:rPr lang="en-US" i="1" dirty="0"/>
              <a:t>first</a:t>
            </a:r>
            <a:r>
              <a:rPr lang="en-US" dirty="0"/>
              <a:t> one.</a:t>
            </a:r>
          </a:p>
        </p:txBody>
      </p:sp>
    </p:spTree>
    <p:extLst>
      <p:ext uri="{BB962C8B-B14F-4D97-AF65-F5344CB8AC3E}">
        <p14:creationId xmlns:p14="http://schemas.microsoft.com/office/powerpoint/2010/main" val="380580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B81D4-1D56-F148-8076-ED3C4A63144A}"/>
              </a:ext>
            </a:extLst>
          </p:cNvPr>
          <p:cNvSpPr>
            <a:spLocks noGrp="1"/>
          </p:cNvSpPr>
          <p:nvPr>
            <p:ph type="title"/>
          </p:nvPr>
        </p:nvSpPr>
        <p:spPr/>
        <p:txBody>
          <a:bodyPr/>
          <a:lstStyle/>
          <a:p>
            <a:r>
              <a:rPr lang="en-US" dirty="0"/>
              <a:t>String Spans</a:t>
            </a:r>
          </a:p>
        </p:txBody>
      </p:sp>
      <p:sp>
        <p:nvSpPr>
          <p:cNvPr id="3" name="Content Placeholder 2">
            <a:extLst>
              <a:ext uri="{FF2B5EF4-FFF2-40B4-BE49-F238E27FC236}">
                <a16:creationId xmlns:a16="http://schemas.microsoft.com/office/drawing/2014/main" id="{8A3CF353-1F38-6241-8863-7068D78FAC5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strspn</a:t>
            </a:r>
            <a:r>
              <a:rPr lang="en-US" dirty="0"/>
              <a:t> returns the </a:t>
            </a:r>
            <a:r>
              <a:rPr lang="en-US" i="1" dirty="0"/>
              <a:t>length</a:t>
            </a:r>
            <a:r>
              <a:rPr lang="en-US" dirty="0"/>
              <a:t> of the initial part of the first string which contains only characters in the second string.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daisy[10];</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(daisy, </a:t>
            </a:r>
            <a:r>
              <a:rPr lang="en-US" dirty="0">
                <a:solidFill>
                  <a:srgbClr val="0432FF"/>
                </a:solidFill>
                <a:latin typeface="Consolas" panose="020B0609020204030204" pitchFamily="49" charset="0"/>
                <a:cs typeface="Consolas" panose="020B0609020204030204" pitchFamily="49" charset="0"/>
              </a:rPr>
              <a:t>"Daisy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strspn</a:t>
            </a:r>
            <a:r>
              <a:rPr lang="en-US" dirty="0">
                <a:latin typeface="Consolas" panose="020B0609020204030204" pitchFamily="49" charset="0"/>
                <a:cs typeface="Consolas" panose="020B0609020204030204" pitchFamily="49" charset="0"/>
              </a:rPr>
              <a:t>(daisy,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aDeoi</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3</a:t>
            </a:r>
          </a:p>
        </p:txBody>
      </p:sp>
      <p:sp>
        <p:nvSpPr>
          <p:cNvPr id="4" name="TextBox 3">
            <a:extLst>
              <a:ext uri="{FF2B5EF4-FFF2-40B4-BE49-F238E27FC236}">
                <a16:creationId xmlns:a16="http://schemas.microsoft.com/office/drawing/2014/main" id="{B3FEA5D9-8351-BF47-B2C3-74163B117036}"/>
              </a:ext>
            </a:extLst>
          </p:cNvPr>
          <p:cNvSpPr txBox="1"/>
          <p:nvPr/>
        </p:nvSpPr>
        <p:spPr>
          <a:xfrm>
            <a:off x="457200" y="5368406"/>
            <a:ext cx="11277600" cy="1077218"/>
          </a:xfrm>
          <a:prstGeom prst="rect">
            <a:avLst/>
          </a:prstGeom>
          <a:noFill/>
        </p:spPr>
        <p:txBody>
          <a:bodyPr wrap="square" rtlCol="0">
            <a:spAutoFit/>
          </a:bodyPr>
          <a:lstStyle/>
          <a:p>
            <a:pPr algn="l"/>
            <a:r>
              <a:rPr lang="en-US" sz="3200" b="1" dirty="0">
                <a:solidFill>
                  <a:srgbClr val="0432FF"/>
                </a:solidFill>
                <a:latin typeface="Optima" panose="02000503060000020004" pitchFamily="2" charset="0"/>
                <a:ea typeface="Batang" panose="02030600000101010101" pitchFamily="18" charset="-127"/>
              </a:rPr>
              <a:t>“How many places can we go in the first string before I encounter a character </a:t>
            </a:r>
            <a:r>
              <a:rPr lang="en-US" sz="3200" b="1" u="sng" dirty="0">
                <a:solidFill>
                  <a:srgbClr val="0432FF"/>
                </a:solidFill>
                <a:latin typeface="Optima" panose="02000503060000020004" pitchFamily="2" charset="0"/>
                <a:ea typeface="Batang" panose="02030600000101010101" pitchFamily="18" charset="-127"/>
              </a:rPr>
              <a:t>not in</a:t>
            </a:r>
            <a:r>
              <a:rPr lang="en-US" sz="3200" b="1" dirty="0">
                <a:solidFill>
                  <a:srgbClr val="0432FF"/>
                </a:solidFill>
                <a:latin typeface="Optima" panose="02000503060000020004" pitchFamily="2" charset="0"/>
                <a:ea typeface="Batang" panose="02030600000101010101" pitchFamily="18" charset="-127"/>
              </a:rPr>
              <a:t> the second string?”</a:t>
            </a:r>
          </a:p>
        </p:txBody>
      </p:sp>
    </p:spTree>
    <p:extLst>
      <p:ext uri="{BB962C8B-B14F-4D97-AF65-F5344CB8AC3E}">
        <p14:creationId xmlns:p14="http://schemas.microsoft.com/office/powerpoint/2010/main" val="244129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B81D4-1D56-F148-8076-ED3C4A63144A}"/>
              </a:ext>
            </a:extLst>
          </p:cNvPr>
          <p:cNvSpPr>
            <a:spLocks noGrp="1"/>
          </p:cNvSpPr>
          <p:nvPr>
            <p:ph type="title"/>
          </p:nvPr>
        </p:nvSpPr>
        <p:spPr/>
        <p:txBody>
          <a:bodyPr/>
          <a:lstStyle/>
          <a:p>
            <a:r>
              <a:rPr lang="en-US" dirty="0"/>
              <a:t>String Spans</a:t>
            </a:r>
          </a:p>
        </p:txBody>
      </p:sp>
      <p:sp>
        <p:nvSpPr>
          <p:cNvPr id="3" name="Content Placeholder 2">
            <a:extLst>
              <a:ext uri="{FF2B5EF4-FFF2-40B4-BE49-F238E27FC236}">
                <a16:creationId xmlns:a16="http://schemas.microsoft.com/office/drawing/2014/main" id="{8A3CF353-1F38-6241-8863-7068D78FAC5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strcspn</a:t>
            </a:r>
            <a:r>
              <a:rPr lang="en-US" dirty="0"/>
              <a:t> (c = “complement”) returns the </a:t>
            </a:r>
            <a:r>
              <a:rPr lang="en-US" i="1" dirty="0"/>
              <a:t>length</a:t>
            </a:r>
            <a:r>
              <a:rPr lang="en-US" dirty="0"/>
              <a:t> of the initial part of the first string which contains only characters </a:t>
            </a:r>
            <a:r>
              <a:rPr lang="en-US" u="sng" dirty="0"/>
              <a:t>not in</a:t>
            </a:r>
            <a:r>
              <a:rPr lang="en-US" dirty="0"/>
              <a:t> the second string.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daisy[10];</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(daisy, </a:t>
            </a:r>
            <a:r>
              <a:rPr lang="en-US" dirty="0">
                <a:solidFill>
                  <a:srgbClr val="0432FF"/>
                </a:solidFill>
                <a:latin typeface="Consolas" panose="020B0609020204030204" pitchFamily="49" charset="0"/>
                <a:cs typeface="Consolas" panose="020B0609020204030204" pitchFamily="49" charset="0"/>
              </a:rPr>
              <a:t>"Daisy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strcspn</a:t>
            </a:r>
            <a:r>
              <a:rPr lang="en-US" dirty="0">
                <a:latin typeface="Consolas" panose="020B0609020204030204" pitchFamily="49" charset="0"/>
                <a:cs typeface="Consolas" panose="020B0609020204030204" pitchFamily="49" charset="0"/>
              </a:rPr>
              <a:t>(daisy,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driso</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2</a:t>
            </a:r>
          </a:p>
        </p:txBody>
      </p:sp>
      <p:sp>
        <p:nvSpPr>
          <p:cNvPr id="4" name="TextBox 3">
            <a:extLst>
              <a:ext uri="{FF2B5EF4-FFF2-40B4-BE49-F238E27FC236}">
                <a16:creationId xmlns:a16="http://schemas.microsoft.com/office/drawing/2014/main" id="{1AB137B0-B48E-9949-8125-9E99BA18BF41}"/>
              </a:ext>
            </a:extLst>
          </p:cNvPr>
          <p:cNvSpPr txBox="1"/>
          <p:nvPr/>
        </p:nvSpPr>
        <p:spPr>
          <a:xfrm>
            <a:off x="457200" y="5368406"/>
            <a:ext cx="11277600" cy="1077218"/>
          </a:xfrm>
          <a:prstGeom prst="rect">
            <a:avLst/>
          </a:prstGeom>
          <a:noFill/>
        </p:spPr>
        <p:txBody>
          <a:bodyPr wrap="square" rtlCol="0">
            <a:spAutoFit/>
          </a:bodyPr>
          <a:lstStyle/>
          <a:p>
            <a:pPr algn="l"/>
            <a:r>
              <a:rPr lang="en-US" sz="3200" b="1" dirty="0">
                <a:solidFill>
                  <a:srgbClr val="0432FF"/>
                </a:solidFill>
                <a:latin typeface="Optima" panose="02000503060000020004" pitchFamily="2" charset="0"/>
                <a:ea typeface="Batang" panose="02030600000101010101" pitchFamily="18" charset="-127"/>
              </a:rPr>
              <a:t>“How many places can we go in the first string before I encounter a character </a:t>
            </a:r>
            <a:r>
              <a:rPr lang="en-US" sz="3200" b="1" u="sng" dirty="0">
                <a:solidFill>
                  <a:srgbClr val="0432FF"/>
                </a:solidFill>
                <a:latin typeface="Optima" panose="02000503060000020004" pitchFamily="2" charset="0"/>
                <a:ea typeface="Batang" panose="02030600000101010101" pitchFamily="18" charset="-127"/>
              </a:rPr>
              <a:t>in</a:t>
            </a:r>
            <a:r>
              <a:rPr lang="en-US" sz="3200" b="1" dirty="0">
                <a:solidFill>
                  <a:srgbClr val="0432FF"/>
                </a:solidFill>
                <a:latin typeface="Optima" panose="02000503060000020004" pitchFamily="2" charset="0"/>
                <a:ea typeface="Batang" panose="02030600000101010101" pitchFamily="18" charset="-127"/>
              </a:rPr>
              <a:t> the second string?”</a:t>
            </a:r>
          </a:p>
        </p:txBody>
      </p:sp>
    </p:spTree>
    <p:extLst>
      <p:ext uri="{BB962C8B-B14F-4D97-AF65-F5344CB8AC3E}">
        <p14:creationId xmlns:p14="http://schemas.microsoft.com/office/powerpoint/2010/main" val="72667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CEFD9-D188-3A47-9E5A-3298D2E1D19A}"/>
              </a:ext>
            </a:extLst>
          </p:cNvPr>
          <p:cNvSpPr>
            <a:spLocks noGrp="1"/>
          </p:cNvSpPr>
          <p:nvPr>
            <p:ph type="title"/>
          </p:nvPr>
        </p:nvSpPr>
        <p:spPr/>
        <p:txBody>
          <a:bodyPr/>
          <a:lstStyle/>
          <a:p>
            <a:r>
              <a:rPr lang="en-US" dirty="0"/>
              <a:t>C Strings As Parameters</a:t>
            </a:r>
          </a:p>
        </p:txBody>
      </p:sp>
      <p:sp>
        <p:nvSpPr>
          <p:cNvPr id="3" name="Content Placeholder 2">
            <a:extLst>
              <a:ext uri="{FF2B5EF4-FFF2-40B4-BE49-F238E27FC236}">
                <a16:creationId xmlns:a16="http://schemas.microsoft.com/office/drawing/2014/main" id="{B2730C2F-3315-A448-A695-C5B91B84CB00}"/>
              </a:ext>
            </a:extLst>
          </p:cNvPr>
          <p:cNvSpPr>
            <a:spLocks noGrp="1"/>
          </p:cNvSpPr>
          <p:nvPr>
            <p:ph idx="1"/>
          </p:nvPr>
        </p:nvSpPr>
        <p:spPr>
          <a:xfrm>
            <a:off x="152400" y="1295400"/>
            <a:ext cx="11811000" cy="5410200"/>
          </a:xfrm>
        </p:spPr>
        <p:txBody>
          <a:bodyPr/>
          <a:lstStyle/>
          <a:p>
            <a:pPr marL="0" indent="0">
              <a:buNone/>
            </a:pPr>
            <a:r>
              <a:rPr lang="en-US" dirty="0"/>
              <a:t>When we pass a string as a parameter, it is passed as a </a:t>
            </a:r>
            <a:r>
              <a:rPr lang="en-US" b="1" dirty="0"/>
              <a:t>char *</a:t>
            </a:r>
            <a:r>
              <a:rPr lang="en-US" dirty="0"/>
              <a:t>. </a:t>
            </a:r>
            <a:r>
              <a:rPr lang="en-US" dirty="0">
                <a:cs typeface="Courier New" panose="02070309020205020404" pitchFamily="49" charset="0"/>
              </a:rPr>
              <a:t>We can still operate on the string the same way as with a char[]. </a:t>
            </a:r>
            <a:r>
              <a:rPr lang="en-US" dirty="0"/>
              <a:t>(</a:t>
            </a:r>
            <a:r>
              <a:rPr lang="en-US" i="1" dirty="0"/>
              <a:t>We’ll see why today!)</a:t>
            </a:r>
            <a:r>
              <a:rPr lang="en-US" dirty="0"/>
              <a:t>.</a:t>
            </a:r>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doSomething</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secondChar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[1];</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can also write this, but it is really a pointer</a:t>
            </a:r>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doSomething</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p>
        </p:txBody>
      </p:sp>
    </p:spTree>
    <p:extLst>
      <p:ext uri="{BB962C8B-B14F-4D97-AF65-F5344CB8AC3E}">
        <p14:creationId xmlns:p14="http://schemas.microsoft.com/office/powerpoint/2010/main" val="3240071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D7DB-36F5-C449-9B9E-4D51A128A634}"/>
              </a:ext>
            </a:extLst>
          </p:cNvPr>
          <p:cNvSpPr>
            <a:spLocks noGrp="1"/>
          </p:cNvSpPr>
          <p:nvPr>
            <p:ph type="title"/>
          </p:nvPr>
        </p:nvSpPr>
        <p:spPr/>
        <p:txBody>
          <a:bodyPr/>
          <a:lstStyle/>
          <a:p>
            <a:r>
              <a:rPr lang="en-US" dirty="0"/>
              <a:t>Arrays of Strings</a:t>
            </a:r>
          </a:p>
        </p:txBody>
      </p:sp>
      <p:sp>
        <p:nvSpPr>
          <p:cNvPr id="3" name="Content Placeholder 2">
            <a:extLst>
              <a:ext uri="{FF2B5EF4-FFF2-40B4-BE49-F238E27FC236}">
                <a16:creationId xmlns:a16="http://schemas.microsoft.com/office/drawing/2014/main" id="{A8ACD66D-621B-E245-92BA-EE4EAFDC0C35}"/>
              </a:ext>
            </a:extLst>
          </p:cNvPr>
          <p:cNvSpPr>
            <a:spLocks noGrp="1"/>
          </p:cNvSpPr>
          <p:nvPr>
            <p:ph idx="1"/>
          </p:nvPr>
        </p:nvSpPr>
        <p:spPr/>
        <p:txBody>
          <a:bodyPr/>
          <a:lstStyle/>
          <a:p>
            <a:pPr marL="0" indent="0">
              <a:buNone/>
            </a:pPr>
            <a:r>
              <a:rPr lang="en-US" dirty="0"/>
              <a:t>We can make an array of strings to group multiple strings together:</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[5];	</a:t>
            </a:r>
            <a:r>
              <a:rPr lang="en-US" dirty="0">
                <a:solidFill>
                  <a:srgbClr val="00B050"/>
                </a:solidFill>
                <a:latin typeface="Consolas" panose="020B0609020204030204" pitchFamily="49" charset="0"/>
                <a:cs typeface="Consolas" panose="020B0609020204030204" pitchFamily="49" charset="0"/>
              </a:rPr>
              <a:t>// space to store 5 char *s</a:t>
            </a:r>
          </a:p>
          <a:p>
            <a:pPr marL="0" indent="0">
              <a:buNone/>
            </a:pPr>
            <a:endParaRPr lang="en-US" dirty="0"/>
          </a:p>
          <a:p>
            <a:pPr marL="0" indent="0">
              <a:buNone/>
            </a:pPr>
            <a:r>
              <a:rPr lang="en-US" dirty="0"/>
              <a:t>We can also use the following shorthand to initialize a string array:</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 {</a:t>
            </a:r>
          </a:p>
          <a:p>
            <a:pPr marL="0" indent="0">
              <a:spcBef>
                <a:spcPts val="0"/>
              </a:spcBef>
              <a:buNone/>
            </a:pPr>
            <a:r>
              <a:rPr lang="en-US" dirty="0">
                <a:latin typeface="Consolas" panose="020B0609020204030204" pitchFamily="49" charset="0"/>
                <a:cs typeface="Consolas" panose="020B0609020204030204" pitchFamily="49" charset="0"/>
              </a:rPr>
              <a:t>	"Hello",</a:t>
            </a:r>
          </a:p>
          <a:p>
            <a:pPr marL="0" indent="0">
              <a:spcBef>
                <a:spcPts val="0"/>
              </a:spcBef>
              <a:buNone/>
            </a:pPr>
            <a:r>
              <a:rPr lang="en-US" dirty="0">
                <a:latin typeface="Consolas" panose="020B0609020204030204" pitchFamily="49" charset="0"/>
                <a:cs typeface="Consolas" panose="020B0609020204030204" pitchFamily="49" charset="0"/>
              </a:rPr>
              <a:t>	"Hi",</a:t>
            </a:r>
          </a:p>
          <a:p>
            <a:pPr marL="0" indent="0">
              <a:spcBef>
                <a:spcPts val="0"/>
              </a:spcBef>
              <a:buNone/>
            </a:pPr>
            <a:r>
              <a:rPr lang="en-US" dirty="0">
                <a:latin typeface="Consolas" panose="020B0609020204030204" pitchFamily="49" charset="0"/>
                <a:cs typeface="Consolas" panose="020B0609020204030204" pitchFamily="49" charset="0"/>
              </a:rPr>
              <a:t>	"Hey there"</a:t>
            </a:r>
          </a:p>
          <a:p>
            <a:pPr marL="0" indent="0">
              <a:spcBef>
                <a:spcPts val="0"/>
              </a:spcBef>
              <a:buNone/>
            </a:pPr>
            <a:r>
              <a:rPr lang="en-US" dirty="0">
                <a:latin typeface="Consolas" panose="020B0609020204030204" pitchFamily="49" charset="0"/>
                <a:cs typeface="Consolas" panose="020B0609020204030204" pitchFamily="49" charset="0"/>
              </a:rPr>
              <a:t>};</a:t>
            </a:r>
          </a:p>
          <a:p>
            <a:endParaRPr lang="en-US" dirty="0"/>
          </a:p>
        </p:txBody>
      </p:sp>
    </p:spTree>
    <p:extLst>
      <p:ext uri="{BB962C8B-B14F-4D97-AF65-F5344CB8AC3E}">
        <p14:creationId xmlns:p14="http://schemas.microsoft.com/office/powerpoint/2010/main" val="399476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D7DB-36F5-C449-9B9E-4D51A128A634}"/>
              </a:ext>
            </a:extLst>
          </p:cNvPr>
          <p:cNvSpPr>
            <a:spLocks noGrp="1"/>
          </p:cNvSpPr>
          <p:nvPr>
            <p:ph type="title"/>
          </p:nvPr>
        </p:nvSpPr>
        <p:spPr/>
        <p:txBody>
          <a:bodyPr/>
          <a:lstStyle/>
          <a:p>
            <a:r>
              <a:rPr lang="en-US" dirty="0"/>
              <a:t>Arrays of Strings</a:t>
            </a:r>
          </a:p>
        </p:txBody>
      </p:sp>
      <p:sp>
        <p:nvSpPr>
          <p:cNvPr id="3" name="Content Placeholder 2">
            <a:extLst>
              <a:ext uri="{FF2B5EF4-FFF2-40B4-BE49-F238E27FC236}">
                <a16:creationId xmlns:a16="http://schemas.microsoft.com/office/drawing/2014/main" id="{A8ACD66D-621B-E245-92BA-EE4EAFDC0C35}"/>
              </a:ext>
            </a:extLst>
          </p:cNvPr>
          <p:cNvSpPr>
            <a:spLocks noGrp="1"/>
          </p:cNvSpPr>
          <p:nvPr>
            <p:ph idx="1"/>
          </p:nvPr>
        </p:nvSpPr>
        <p:spPr>
          <a:xfrm>
            <a:off x="152400" y="1295400"/>
            <a:ext cx="11811000" cy="5410200"/>
          </a:xfrm>
        </p:spPr>
        <p:txBody>
          <a:bodyPr/>
          <a:lstStyle/>
          <a:p>
            <a:pPr marL="0" indent="0">
              <a:buNone/>
            </a:pPr>
            <a:r>
              <a:rPr lang="en-US" dirty="0"/>
              <a:t>We can access each string using bracket syntax:</a:t>
            </a:r>
          </a:p>
          <a:p>
            <a:pPr marL="0" indent="0">
              <a:buNone/>
            </a:pPr>
            <a:endParaRPr lang="en-US" sz="1800" dirty="0"/>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[0]);	</a:t>
            </a:r>
            <a:r>
              <a:rPr lang="en-US" dirty="0">
                <a:solidFill>
                  <a:srgbClr val="00B050"/>
                </a:solidFill>
                <a:latin typeface="Consolas" panose="020B0609020204030204" pitchFamily="49" charset="0"/>
                <a:cs typeface="Consolas" panose="020B0609020204030204" pitchFamily="49" charset="0"/>
              </a:rPr>
              <a:t>// print out first string</a:t>
            </a:r>
          </a:p>
          <a:p>
            <a:pPr marL="0" indent="0">
              <a:buNone/>
            </a:pPr>
            <a:endParaRPr lang="en-US" sz="1800" dirty="0">
              <a:solidFill>
                <a:srgbClr val="00B050"/>
              </a:solidFill>
            </a:endParaRPr>
          </a:p>
          <a:p>
            <a:pPr marL="0" indent="0">
              <a:buNone/>
            </a:pPr>
            <a:r>
              <a:rPr lang="en-US" dirty="0"/>
              <a:t>When an array is passed as a parameter in C, C passes a </a:t>
            </a:r>
            <a:r>
              <a:rPr lang="en-US" i="1" dirty="0"/>
              <a:t>pointer to the first element of the array</a:t>
            </a:r>
            <a:r>
              <a:rPr lang="en-US" dirty="0"/>
              <a:t>.  This is what </a:t>
            </a:r>
            <a:r>
              <a:rPr lang="en-US" b="1" dirty="0" err="1"/>
              <a:t>argv</a:t>
            </a:r>
            <a:r>
              <a:rPr lang="en-US" dirty="0"/>
              <a:t> is in </a:t>
            </a:r>
            <a:r>
              <a:rPr lang="en-US" b="1" dirty="0"/>
              <a:t>main</a:t>
            </a:r>
            <a:r>
              <a:rPr lang="en-US" dirty="0"/>
              <a:t>!  This means we write the parameter type as: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equivalent to this, but it is really a double pointer</a:t>
            </a:r>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18636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21AF-8D59-8A48-9973-EA6A5D20EC3C}"/>
              </a:ext>
            </a:extLst>
          </p:cNvPr>
          <p:cNvSpPr>
            <a:spLocks noGrp="1"/>
          </p:cNvSpPr>
          <p:nvPr>
            <p:ph type="title"/>
          </p:nvPr>
        </p:nvSpPr>
        <p:spPr/>
        <p:txBody>
          <a:bodyPr/>
          <a:lstStyle/>
          <a:p>
            <a:r>
              <a:rPr lang="en-US" dirty="0"/>
              <a:t>Practice: Password Verification</a:t>
            </a:r>
          </a:p>
        </p:txBody>
      </p:sp>
      <p:sp>
        <p:nvSpPr>
          <p:cNvPr id="3" name="Content Placeholder 2">
            <a:extLst>
              <a:ext uri="{FF2B5EF4-FFF2-40B4-BE49-F238E27FC236}">
                <a16:creationId xmlns:a16="http://schemas.microsoft.com/office/drawing/2014/main" id="{5350F3EB-EDB5-0B42-9A12-336C00378591}"/>
              </a:ext>
            </a:extLst>
          </p:cNvPr>
          <p:cNvSpPr>
            <a:spLocks noGrp="1"/>
          </p:cNvSpPr>
          <p:nvPr>
            <p:ph idx="1"/>
          </p:nvPr>
        </p:nvSpPr>
        <p:spPr/>
        <p:txBody>
          <a:bodyPr/>
          <a:lstStyle/>
          <a:p>
            <a:pPr marL="0" indent="0">
              <a:buNone/>
            </a:pPr>
            <a:r>
              <a:rPr lang="en-US" altLang="en-US" dirty="0"/>
              <a:t>Write a function </a:t>
            </a:r>
            <a:r>
              <a:rPr lang="en-US" altLang="en-US" b="1" dirty="0" err="1">
                <a:latin typeface="Consolas" panose="020B0609020204030204" pitchFamily="49" charset="0"/>
              </a:rPr>
              <a:t>verifyPassword</a:t>
            </a:r>
            <a:r>
              <a:rPr lang="en-US" altLang="en-US" dirty="0"/>
              <a:t> that accepts a candidate password and certain password criteria and returns whether the password is valid.</a:t>
            </a:r>
          </a:p>
          <a:p>
            <a:pPr marL="0" indent="0">
              <a:buNone/>
            </a:pPr>
            <a:endParaRPr lang="en-US" altLang="en-US" dirty="0"/>
          </a:p>
          <a:p>
            <a:pPr marL="0" indent="0">
              <a:buNone/>
            </a:pPr>
            <a:r>
              <a:rPr lang="en-US" altLang="en-US" dirty="0">
                <a:latin typeface="Consolas" panose="020B0609020204030204" pitchFamily="49" charset="0"/>
                <a:cs typeface="Consolas" panose="020B0609020204030204" pitchFamily="49" charset="0"/>
              </a:rPr>
              <a:t>bool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(char *password, char *</a:t>
            </a:r>
            <a:r>
              <a:rPr lang="en-US" altLang="en-US" dirty="0" err="1">
                <a:latin typeface="Consolas" panose="020B0609020204030204" pitchFamily="49" charset="0"/>
                <a:cs typeface="Consolas" panose="020B0609020204030204" pitchFamily="49" charset="0"/>
              </a:rPr>
              <a:t>validChars</a:t>
            </a:r>
            <a:r>
              <a:rPr lang="en-US" altLang="en-US" dirty="0">
                <a:latin typeface="Consolas" panose="020B0609020204030204" pitchFamily="49" charset="0"/>
                <a:cs typeface="Consolas" panose="020B0609020204030204" pitchFamily="49" charset="0"/>
              </a:rPr>
              <a:t>, char *</a:t>
            </a:r>
            <a:r>
              <a:rPr lang="en-US" altLang="en-US" dirty="0" err="1">
                <a:latin typeface="Consolas" panose="020B0609020204030204" pitchFamily="49" charset="0"/>
                <a:cs typeface="Consolas" panose="020B0609020204030204" pitchFamily="49" charset="0"/>
              </a:rPr>
              <a:t>badSubstrings</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int</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numBadSubstrings</a:t>
            </a:r>
            <a:r>
              <a:rPr lang="en-US" altLang="en-US" dirty="0">
                <a:latin typeface="Consolas" panose="020B0609020204030204" pitchFamily="49" charset="0"/>
                <a:cs typeface="Consolas" panose="020B0609020204030204" pitchFamily="49" charset="0"/>
              </a:rPr>
              <a:t>);</a:t>
            </a:r>
          </a:p>
          <a:p>
            <a:pPr marL="0" indent="0">
              <a:buNone/>
            </a:pPr>
            <a:endParaRPr lang="en-US" altLang="en-US" dirty="0"/>
          </a:p>
          <a:p>
            <a:pPr marL="0" indent="0">
              <a:buNone/>
            </a:pPr>
            <a:r>
              <a:rPr lang="en-US" altLang="en-US" b="1" dirty="0"/>
              <a:t>password </a:t>
            </a:r>
            <a:r>
              <a:rPr lang="en-US" altLang="en-US" dirty="0"/>
              <a:t>is </a:t>
            </a:r>
            <a:r>
              <a:rPr lang="en-US" altLang="en-US" u="sng" dirty="0"/>
              <a:t>valid </a:t>
            </a:r>
            <a:r>
              <a:rPr lang="en-US" altLang="en-US" dirty="0"/>
              <a:t>if it contains only letters in </a:t>
            </a:r>
            <a:r>
              <a:rPr lang="en-US" altLang="en-US" b="1" dirty="0" err="1"/>
              <a:t>validChars</a:t>
            </a:r>
            <a:r>
              <a:rPr lang="en-US" altLang="en-US" dirty="0"/>
              <a:t>, and does not contain any substrings in </a:t>
            </a:r>
            <a:r>
              <a:rPr lang="en-US" altLang="en-US" b="1" dirty="0" err="1"/>
              <a:t>badSubstrings</a:t>
            </a:r>
            <a:r>
              <a:rPr lang="en-US" altLang="en-US" dirty="0"/>
              <a:t>.</a:t>
            </a:r>
          </a:p>
          <a:p>
            <a:pPr marL="0" indent="0">
              <a:buNone/>
            </a:pPr>
            <a:endParaRPr lang="en-US" altLang="en-US" dirty="0"/>
          </a:p>
        </p:txBody>
      </p:sp>
    </p:spTree>
    <p:extLst>
      <p:ext uri="{BB962C8B-B14F-4D97-AF65-F5344CB8AC3E}">
        <p14:creationId xmlns:p14="http://schemas.microsoft.com/office/powerpoint/2010/main" val="2406656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21AF-8D59-8A48-9973-EA6A5D20EC3C}"/>
              </a:ext>
            </a:extLst>
          </p:cNvPr>
          <p:cNvSpPr>
            <a:spLocks noGrp="1"/>
          </p:cNvSpPr>
          <p:nvPr>
            <p:ph type="title"/>
          </p:nvPr>
        </p:nvSpPr>
        <p:spPr/>
        <p:txBody>
          <a:bodyPr/>
          <a:lstStyle/>
          <a:p>
            <a:r>
              <a:rPr lang="en-US" dirty="0"/>
              <a:t>Practice: Password Verification</a:t>
            </a:r>
          </a:p>
        </p:txBody>
      </p:sp>
      <p:sp>
        <p:nvSpPr>
          <p:cNvPr id="3" name="Content Placeholder 2">
            <a:extLst>
              <a:ext uri="{FF2B5EF4-FFF2-40B4-BE49-F238E27FC236}">
                <a16:creationId xmlns:a16="http://schemas.microsoft.com/office/drawing/2014/main" id="{5350F3EB-EDB5-0B42-9A12-336C00378591}"/>
              </a:ext>
            </a:extLst>
          </p:cNvPr>
          <p:cNvSpPr>
            <a:spLocks noGrp="1"/>
          </p:cNvSpPr>
          <p:nvPr>
            <p:ph idx="1"/>
          </p:nvPr>
        </p:nvSpPr>
        <p:spPr>
          <a:xfrm>
            <a:off x="152400" y="1295400"/>
            <a:ext cx="11811000" cy="5562600"/>
          </a:xfrm>
        </p:spPr>
        <p:txBody>
          <a:bodyPr/>
          <a:lstStyle/>
          <a:p>
            <a:pPr marL="0" indent="0">
              <a:buNone/>
            </a:pPr>
            <a:r>
              <a:rPr lang="en-US" altLang="en-US" dirty="0">
                <a:latin typeface="Consolas" panose="020B0609020204030204" pitchFamily="49" charset="0"/>
                <a:cs typeface="Consolas" panose="020B0609020204030204" pitchFamily="49" charset="0"/>
              </a:rPr>
              <a:t>bool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(char *password, char *</a:t>
            </a:r>
            <a:r>
              <a:rPr lang="en-US" altLang="en-US" dirty="0" err="1">
                <a:latin typeface="Consolas" panose="020B0609020204030204" pitchFamily="49" charset="0"/>
                <a:cs typeface="Consolas" panose="020B0609020204030204" pitchFamily="49" charset="0"/>
              </a:rPr>
              <a:t>validChars</a:t>
            </a:r>
            <a:r>
              <a:rPr lang="en-US" altLang="en-US" dirty="0">
                <a:latin typeface="Consolas" panose="020B0609020204030204" pitchFamily="49" charset="0"/>
                <a:cs typeface="Consolas" panose="020B0609020204030204" pitchFamily="49" charset="0"/>
              </a:rPr>
              <a:t>, char *</a:t>
            </a:r>
            <a:r>
              <a:rPr lang="en-US" altLang="en-US" dirty="0" err="1">
                <a:latin typeface="Consolas" panose="020B0609020204030204" pitchFamily="49" charset="0"/>
                <a:cs typeface="Consolas" panose="020B0609020204030204" pitchFamily="49" charset="0"/>
              </a:rPr>
              <a:t>badSubstrings</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int</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numBadSubstrings</a:t>
            </a:r>
            <a:r>
              <a:rPr lang="en-US" altLang="en-US" dirty="0">
                <a:latin typeface="Consolas" panose="020B0609020204030204" pitchFamily="49" charset="0"/>
                <a:cs typeface="Consolas" panose="020B0609020204030204" pitchFamily="49" charset="0"/>
              </a:rPr>
              <a:t>);</a:t>
            </a:r>
          </a:p>
          <a:p>
            <a:pPr marL="0" indent="0">
              <a:buNone/>
            </a:pPr>
            <a:endParaRPr lang="en-US" altLang="en-US" dirty="0"/>
          </a:p>
          <a:p>
            <a:pPr marL="0" indent="0">
              <a:buNone/>
            </a:pPr>
            <a:r>
              <a:rPr lang="en-US" altLang="en-US" b="1" dirty="0"/>
              <a:t>Example:</a:t>
            </a:r>
            <a:endParaRPr lang="en-US" altLang="en-US" dirty="0"/>
          </a:p>
          <a:p>
            <a:pPr marL="0" indent="0">
              <a:buNone/>
            </a:pPr>
            <a:endParaRPr lang="en-US" altLang="en-US" b="1" dirty="0"/>
          </a:p>
          <a:p>
            <a:pPr marL="0" indent="0">
              <a:buNone/>
            </a:pPr>
            <a:r>
              <a:rPr lang="en-US" altLang="en-US" dirty="0">
                <a:latin typeface="Consolas" panose="020B0609020204030204" pitchFamily="49" charset="0"/>
                <a:cs typeface="Consolas" panose="020B0609020204030204" pitchFamily="49" charset="0"/>
              </a:rPr>
              <a:t>char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 { </a:t>
            </a:r>
            <a:r>
              <a:rPr lang="en-US" altLang="en-US" dirty="0">
                <a:solidFill>
                  <a:srgbClr val="0432FF"/>
                </a:solidFill>
                <a:latin typeface="Consolas" panose="020B0609020204030204" pitchFamily="49" charset="0"/>
                <a:cs typeface="Consolas" panose="020B0609020204030204" pitchFamily="49" charset="0"/>
              </a:rPr>
              <a:t>"1234" </a:t>
            </a:r>
            <a:r>
              <a:rPr lang="en-US" altLang="en-US" dirty="0">
                <a:latin typeface="Consolas" panose="020B0609020204030204" pitchFamily="49" charset="0"/>
                <a:cs typeface="Consolas" panose="020B0609020204030204" pitchFamily="49" charset="0"/>
              </a:rPr>
              <a:t>};</a:t>
            </a:r>
          </a:p>
          <a:p>
            <a:pPr marL="0" indent="0">
              <a:buNone/>
            </a:pPr>
            <a:endParaRPr lang="en-US" altLang="en-US" dirty="0">
              <a:latin typeface="Consolas" panose="020B0609020204030204" pitchFamily="49" charset="0"/>
              <a:cs typeface="Consolas" panose="020B0609020204030204" pitchFamily="49" charset="0"/>
            </a:endParaRPr>
          </a:p>
          <a:p>
            <a:pPr marL="0" indent="0">
              <a:buNone/>
            </a:pPr>
            <a:r>
              <a:rPr lang="en-US" altLang="en-US" dirty="0">
                <a:latin typeface="Consolas" panose="020B0609020204030204" pitchFamily="49" charset="0"/>
                <a:cs typeface="Consolas" panose="020B0609020204030204" pitchFamily="49" charset="0"/>
              </a:rPr>
              <a:t>bool valid1 =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"1572"</a:t>
            </a:r>
            <a:r>
              <a:rPr lang="en-US" altLang="en-US" dirty="0">
                <a:latin typeface="Consolas" panose="020B0609020204030204" pitchFamily="49" charset="0"/>
                <a:cs typeface="Consolas" panose="020B0609020204030204" pitchFamily="49" charset="0"/>
              </a:rPr>
              <a:t>, </a:t>
            </a:r>
            <a:r>
              <a:rPr lang="en-US" altLang="en-US" dirty="0">
                <a:solidFill>
                  <a:srgbClr val="0432FF"/>
                </a:solidFill>
                <a:latin typeface="Consolas" panose="020B0609020204030204" pitchFamily="49" charset="0"/>
                <a:cs typeface="Consolas" panose="020B0609020204030204" pitchFamily="49" charset="0"/>
              </a:rPr>
              <a:t>"0123456789"</a:t>
            </a:r>
            <a:r>
              <a:rPr lang="en-US" altLang="en-US" dirty="0">
                <a:latin typeface="Consolas" panose="020B0609020204030204" pitchFamily="49" charset="0"/>
                <a:cs typeface="Consolas" panose="020B0609020204030204" pitchFamily="49" charset="0"/>
              </a:rPr>
              <a:t>,</a:t>
            </a:r>
          </a:p>
          <a:p>
            <a:pPr marL="0" indent="0">
              <a:buNone/>
            </a:pP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1);		</a:t>
            </a:r>
            <a:r>
              <a:rPr lang="en-US" altLang="en-US" dirty="0">
                <a:solidFill>
                  <a:srgbClr val="00B050"/>
                </a:solidFill>
                <a:latin typeface="Consolas" panose="020B0609020204030204" pitchFamily="49" charset="0"/>
                <a:cs typeface="Consolas" panose="020B0609020204030204" pitchFamily="49" charset="0"/>
              </a:rPr>
              <a:t>// true</a:t>
            </a:r>
          </a:p>
          <a:p>
            <a:pPr marL="0" indent="0">
              <a:buNone/>
            </a:pPr>
            <a:r>
              <a:rPr lang="en-US" altLang="en-US" dirty="0">
                <a:latin typeface="Consolas" panose="020B0609020204030204" pitchFamily="49" charset="0"/>
                <a:cs typeface="Consolas" panose="020B0609020204030204" pitchFamily="49" charset="0"/>
              </a:rPr>
              <a:t>bool valid2 =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"141234"</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 "0123456789"</a:t>
            </a:r>
            <a:r>
              <a:rPr lang="en-US" altLang="en-US" dirty="0">
                <a:latin typeface="Consolas" panose="020B0609020204030204" pitchFamily="49" charset="0"/>
                <a:cs typeface="Consolas" panose="020B0609020204030204" pitchFamily="49" charset="0"/>
              </a:rPr>
              <a:t>,</a:t>
            </a:r>
          </a:p>
          <a:p>
            <a:pPr marL="0" indent="0">
              <a:buNone/>
            </a:pP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1);		</a:t>
            </a:r>
            <a:r>
              <a:rPr lang="en-US" altLang="en-US" dirty="0">
                <a:solidFill>
                  <a:srgbClr val="00B050"/>
                </a:solidFill>
                <a:latin typeface="Consolas" panose="020B0609020204030204" pitchFamily="49" charset="0"/>
                <a:cs typeface="Consolas" panose="020B0609020204030204" pitchFamily="49" charset="0"/>
              </a:rPr>
              <a:t>// false</a:t>
            </a:r>
          </a:p>
        </p:txBody>
      </p:sp>
    </p:spTree>
    <p:extLst>
      <p:ext uri="{BB962C8B-B14F-4D97-AF65-F5344CB8AC3E}">
        <p14:creationId xmlns:p14="http://schemas.microsoft.com/office/powerpoint/2010/main" val="192873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Practice: Password Verification</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F884CDE6-CC5B-9F4E-B28C-D7E273C119AE}"/>
              </a:ext>
            </a:extLst>
          </p:cNvPr>
          <p:cNvSpPr txBox="1"/>
          <p:nvPr/>
        </p:nvSpPr>
        <p:spPr>
          <a:xfrm>
            <a:off x="4934394" y="6324600"/>
            <a:ext cx="2337499"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verify_password.c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50634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dirty="0">
                <a:solidFill>
                  <a:schemeClr val="bg1">
                    <a:lumMod val="65000"/>
                  </a:schemeClr>
                </a:solidFill>
              </a:rPr>
              <a:t>Searching in Strings	6</a:t>
            </a:r>
          </a:p>
          <a:p>
            <a:pPr>
              <a:tabLst>
                <a:tab pos="11599863" algn="r"/>
              </a:tabLst>
            </a:pPr>
            <a:r>
              <a:rPr lang="en-US" b="1" dirty="0">
                <a:solidFill>
                  <a:schemeClr val="bg1">
                    <a:lumMod val="65000"/>
                  </a:schemeClr>
                </a:solidFill>
              </a:rPr>
              <a:t>Practice:</a:t>
            </a:r>
            <a:r>
              <a:rPr lang="en-US" dirty="0">
                <a:solidFill>
                  <a:schemeClr val="bg1">
                    <a:lumMod val="65000"/>
                  </a:schemeClr>
                </a:solidFill>
              </a:rPr>
              <a:t> Password Verification	13</a:t>
            </a:r>
            <a:endParaRPr lang="en-US" b="1" dirty="0">
              <a:solidFill>
                <a:schemeClr val="bg1">
                  <a:lumMod val="65000"/>
                </a:schemeClr>
              </a:solidFill>
            </a:endParaRPr>
          </a:p>
          <a:p>
            <a:pPr>
              <a:tabLst>
                <a:tab pos="11599863" algn="r"/>
              </a:tabLst>
            </a:pPr>
            <a:r>
              <a:rPr lang="en-US" b="1" dirty="0"/>
              <a:t>Demo:</a:t>
            </a:r>
            <a:r>
              <a:rPr lang="en-US" dirty="0"/>
              <a:t> Buffer Overflow and </a:t>
            </a:r>
            <a:r>
              <a:rPr lang="en-US" dirty="0" err="1"/>
              <a:t>Valgrind</a:t>
            </a:r>
            <a:r>
              <a:rPr lang="en-US" dirty="0"/>
              <a:t>	16</a:t>
            </a:r>
          </a:p>
          <a:p>
            <a:pPr>
              <a:tabLst>
                <a:tab pos="11599863" algn="r"/>
              </a:tabLst>
            </a:pPr>
            <a:r>
              <a:rPr lang="en-US" dirty="0">
                <a:solidFill>
                  <a:schemeClr val="bg1">
                    <a:lumMod val="65000"/>
                  </a:schemeClr>
                </a:solidFill>
              </a:rPr>
              <a:t>Pointers	19</a:t>
            </a:r>
          </a:p>
          <a:p>
            <a:pPr>
              <a:tabLst>
                <a:tab pos="11599863" algn="r"/>
              </a:tabLst>
            </a:pPr>
            <a:r>
              <a:rPr lang="en-US" dirty="0">
                <a:solidFill>
                  <a:schemeClr val="bg1">
                    <a:lumMod val="65000"/>
                  </a:schemeClr>
                </a:solidFill>
              </a:rPr>
              <a:t>Strings in Memory	50</a:t>
            </a:r>
          </a:p>
          <a:p>
            <a:pPr>
              <a:tabLst>
                <a:tab pos="11599863" algn="r"/>
              </a:tabLst>
            </a:pPr>
            <a:r>
              <a:rPr lang="en-US" dirty="0">
                <a:solidFill>
                  <a:schemeClr val="bg1">
                    <a:lumMod val="65000"/>
                  </a:schemeClr>
                </a:solidFill>
              </a:rPr>
              <a:t>Security and Overflows                                                                                               88</a:t>
            </a:r>
          </a:p>
          <a:p>
            <a:pPr>
              <a:tabLst>
                <a:tab pos="11599863" algn="r"/>
              </a:tabLst>
            </a:pPr>
            <a:r>
              <a:rPr lang="en-US" dirty="0">
                <a:solidFill>
                  <a:schemeClr val="bg1">
                    <a:lumMod val="65000"/>
                  </a:schemeClr>
                </a:solidFill>
              </a:rPr>
              <a:t>Live Session	110</a:t>
            </a:r>
          </a:p>
          <a:p>
            <a:pPr>
              <a:tabLst>
                <a:tab pos="11599863" algn="r"/>
              </a:tabLst>
            </a:pPr>
            <a:endParaRPr lang="en-US" dirty="0">
              <a:solidFill>
                <a:schemeClr val="bg1">
                  <a:lumMod val="65000"/>
                </a:schemeClr>
              </a:solidFill>
            </a:endParaRPr>
          </a:p>
          <a:p>
            <a:pPr>
              <a:tabLst>
                <a:tab pos="11599863" algn="r"/>
              </a:tabLst>
            </a:pPr>
            <a:endParaRPr lang="en-US" dirty="0">
              <a:solidFill>
                <a:schemeClr val="bg1">
                  <a:lumMod val="65000"/>
                </a:schemeClr>
              </a:solidFill>
            </a:endParaRP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2256164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AC717-73CA-2E46-8058-46EB2CDF5393}"/>
              </a:ext>
            </a:extLst>
          </p:cNvPr>
          <p:cNvSpPr>
            <a:spLocks noGrp="1"/>
          </p:cNvSpPr>
          <p:nvPr>
            <p:ph type="title"/>
          </p:nvPr>
        </p:nvSpPr>
        <p:spPr/>
        <p:txBody>
          <a:bodyPr/>
          <a:lstStyle/>
          <a:p>
            <a:r>
              <a:rPr lang="en-US" dirty="0"/>
              <a:t>Buffer Overflows</a:t>
            </a:r>
          </a:p>
        </p:txBody>
      </p:sp>
      <p:sp>
        <p:nvSpPr>
          <p:cNvPr id="3" name="Content Placeholder 2">
            <a:extLst>
              <a:ext uri="{FF2B5EF4-FFF2-40B4-BE49-F238E27FC236}">
                <a16:creationId xmlns:a16="http://schemas.microsoft.com/office/drawing/2014/main" id="{3E98B5F2-A574-324C-99F1-7A24153DDF99}"/>
              </a:ext>
            </a:extLst>
          </p:cNvPr>
          <p:cNvSpPr>
            <a:spLocks noGrp="1"/>
          </p:cNvSpPr>
          <p:nvPr>
            <p:ph idx="1"/>
          </p:nvPr>
        </p:nvSpPr>
        <p:spPr/>
        <p:txBody>
          <a:bodyPr/>
          <a:lstStyle/>
          <a:p>
            <a:r>
              <a:rPr lang="en-US" dirty="0"/>
              <a:t>We must always ensure that memory operations we perform don’t improperly read or write memory.</a:t>
            </a:r>
          </a:p>
          <a:p>
            <a:pPr lvl="1"/>
            <a:r>
              <a:rPr lang="en-US" dirty="0"/>
              <a:t>E.g. don’t copy a string into a space that is too small!</a:t>
            </a:r>
          </a:p>
          <a:p>
            <a:pPr lvl="1"/>
            <a:r>
              <a:rPr lang="en-US" dirty="0"/>
              <a:t>E.g. don’t ask for the string length of an uninitialized string!</a:t>
            </a:r>
          </a:p>
          <a:p>
            <a:r>
              <a:rPr lang="en-US" dirty="0"/>
              <a:t>The </a:t>
            </a:r>
            <a:r>
              <a:rPr lang="en-US" b="1" dirty="0" err="1"/>
              <a:t>Valgrind</a:t>
            </a:r>
            <a:r>
              <a:rPr lang="en-US" dirty="0"/>
              <a:t> tool may be able to help track down memory-related issues.</a:t>
            </a:r>
          </a:p>
          <a:p>
            <a:pPr lvl="1"/>
            <a:r>
              <a:rPr lang="en-US" dirty="0"/>
              <a:t>See cs107.stanford.edu/resources/</a:t>
            </a:r>
            <a:r>
              <a:rPr lang="en-US" dirty="0" err="1"/>
              <a:t>valgrind</a:t>
            </a:r>
            <a:endParaRPr lang="en-US" dirty="0"/>
          </a:p>
          <a:p>
            <a:pPr lvl="1"/>
            <a:r>
              <a:rPr lang="en-US" dirty="0"/>
              <a:t>We’ll talk about </a:t>
            </a:r>
            <a:r>
              <a:rPr lang="en-US" dirty="0" err="1"/>
              <a:t>Valgrind</a:t>
            </a:r>
            <a:r>
              <a:rPr lang="en-US" dirty="0"/>
              <a:t> more when we talk about dynamically-allocated memory.</a:t>
            </a:r>
          </a:p>
        </p:txBody>
      </p:sp>
    </p:spTree>
    <p:extLst>
      <p:ext uri="{BB962C8B-B14F-4D97-AF65-F5344CB8AC3E}">
        <p14:creationId xmlns:p14="http://schemas.microsoft.com/office/powerpoint/2010/main" val="346523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Memory Errors</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7" name="TextBox 6">
            <a:extLst>
              <a:ext uri="{FF2B5EF4-FFF2-40B4-BE49-F238E27FC236}">
                <a16:creationId xmlns:a16="http://schemas.microsoft.com/office/drawing/2014/main" id="{CE21D2C8-C8B3-3F44-884E-420A9C37D787}"/>
              </a:ext>
            </a:extLst>
          </p:cNvPr>
          <p:cNvSpPr txBox="1"/>
          <p:nvPr/>
        </p:nvSpPr>
        <p:spPr>
          <a:xfrm>
            <a:off x="5053886" y="6324600"/>
            <a:ext cx="2084225"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memory_errors.c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95654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dirty="0">
                <a:solidFill>
                  <a:schemeClr val="bg1">
                    <a:lumMod val="65000"/>
                  </a:schemeClr>
                </a:solidFill>
              </a:rPr>
              <a:t>Searching in Strings	6</a:t>
            </a:r>
          </a:p>
          <a:p>
            <a:pPr>
              <a:tabLst>
                <a:tab pos="11599863" algn="r"/>
              </a:tabLst>
            </a:pPr>
            <a:r>
              <a:rPr lang="en-US" b="1" dirty="0">
                <a:solidFill>
                  <a:schemeClr val="bg1">
                    <a:lumMod val="65000"/>
                  </a:schemeClr>
                </a:solidFill>
              </a:rPr>
              <a:t>Practice:</a:t>
            </a:r>
            <a:r>
              <a:rPr lang="en-US" dirty="0">
                <a:solidFill>
                  <a:schemeClr val="bg1">
                    <a:lumMod val="65000"/>
                  </a:schemeClr>
                </a:solidFill>
              </a:rPr>
              <a:t> Password Verification	13</a:t>
            </a:r>
            <a:endParaRPr lang="en-US" b="1" dirty="0">
              <a:solidFill>
                <a:schemeClr val="bg1">
                  <a:lumMod val="65000"/>
                </a:schemeClr>
              </a:solidFill>
            </a:endParaRPr>
          </a:p>
          <a:p>
            <a:pPr>
              <a:tabLst>
                <a:tab pos="11599863" algn="r"/>
              </a:tabLst>
            </a:pPr>
            <a:r>
              <a:rPr lang="en-US" b="1" dirty="0">
                <a:solidFill>
                  <a:schemeClr val="bg1">
                    <a:lumMod val="65000"/>
                  </a:schemeClr>
                </a:solidFill>
              </a:rPr>
              <a:t>Demo:</a:t>
            </a:r>
            <a:r>
              <a:rPr lang="en-US" dirty="0">
                <a:solidFill>
                  <a:schemeClr val="bg1">
                    <a:lumMod val="65000"/>
                  </a:schemeClr>
                </a:solidFill>
              </a:rPr>
              <a:t> Buffer Overflow and </a:t>
            </a:r>
            <a:r>
              <a:rPr lang="en-US" dirty="0" err="1">
                <a:solidFill>
                  <a:schemeClr val="bg1">
                    <a:lumMod val="65000"/>
                  </a:schemeClr>
                </a:solidFill>
              </a:rPr>
              <a:t>Valgrind</a:t>
            </a:r>
            <a:r>
              <a:rPr lang="en-US" dirty="0">
                <a:solidFill>
                  <a:schemeClr val="bg1">
                    <a:lumMod val="65000"/>
                  </a:schemeClr>
                </a:solidFill>
              </a:rPr>
              <a:t>	16</a:t>
            </a:r>
          </a:p>
          <a:p>
            <a:pPr>
              <a:tabLst>
                <a:tab pos="11599863" algn="r"/>
              </a:tabLst>
            </a:pPr>
            <a:r>
              <a:rPr lang="en-US" dirty="0"/>
              <a:t>Pointers	19</a:t>
            </a:r>
          </a:p>
          <a:p>
            <a:pPr>
              <a:tabLst>
                <a:tab pos="11599863" algn="r"/>
              </a:tabLst>
            </a:pPr>
            <a:r>
              <a:rPr lang="en-US" dirty="0">
                <a:solidFill>
                  <a:schemeClr val="bg1">
                    <a:lumMod val="65000"/>
                  </a:schemeClr>
                </a:solidFill>
              </a:rPr>
              <a:t>Strings in Memory	50</a:t>
            </a:r>
          </a:p>
          <a:p>
            <a:pPr>
              <a:tabLst>
                <a:tab pos="11599863" algn="r"/>
              </a:tabLst>
            </a:pPr>
            <a:r>
              <a:rPr lang="en-US" dirty="0">
                <a:solidFill>
                  <a:schemeClr val="bg1">
                    <a:lumMod val="65000"/>
                  </a:schemeClr>
                </a:solidFill>
              </a:rPr>
              <a:t>Security and Overflows                                                                                               88</a:t>
            </a:r>
          </a:p>
          <a:p>
            <a:pPr>
              <a:tabLst>
                <a:tab pos="11599863" algn="r"/>
              </a:tabLst>
            </a:pPr>
            <a:r>
              <a:rPr lang="en-US" dirty="0">
                <a:solidFill>
                  <a:schemeClr val="bg1">
                    <a:lumMod val="65000"/>
                  </a:schemeClr>
                </a:solidFill>
              </a:rPr>
              <a:t>Live Session	110</a:t>
            </a:r>
          </a:p>
          <a:p>
            <a:pPr>
              <a:tabLst>
                <a:tab pos="11599863" algn="r"/>
              </a:tabLst>
            </a:pPr>
            <a:endParaRPr lang="en-US" dirty="0">
              <a:solidFill>
                <a:schemeClr val="bg1">
                  <a:lumMod val="65000"/>
                </a:schemeClr>
              </a:solidFill>
            </a:endParaRPr>
          </a:p>
          <a:p>
            <a:pPr>
              <a:tabLst>
                <a:tab pos="11599863" algn="r"/>
              </a:tabLst>
            </a:pPr>
            <a:endParaRPr lang="en-US" dirty="0">
              <a:solidFill>
                <a:schemeClr val="bg1">
                  <a:lumMod val="65000"/>
                </a:schemeClr>
              </a:solidFill>
            </a:endParaRPr>
          </a:p>
          <a:p>
            <a:pPr>
              <a:tabLst>
                <a:tab pos="11599863" algn="r"/>
              </a:tabLst>
            </a:pPr>
            <a:endParaRPr lang="en-US" dirty="0">
              <a:solidFill>
                <a:schemeClr val="bg1">
                  <a:lumMod val="65000"/>
                </a:schemeClr>
              </a:solidFill>
            </a:endParaRP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1601394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667D-5C82-894B-A912-D00B9EE532E0}"/>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07008F42-A66D-4C44-998F-FE87AA9009BE}"/>
              </a:ext>
            </a:extLst>
          </p:cNvPr>
          <p:cNvSpPr>
            <a:spLocks noGrp="1"/>
          </p:cNvSpPr>
          <p:nvPr>
            <p:ph idx="1"/>
          </p:nvPr>
        </p:nvSpPr>
        <p:spPr/>
        <p:txBody>
          <a:bodyPr/>
          <a:lstStyle/>
          <a:p>
            <a:r>
              <a:rPr lang="en-US" dirty="0"/>
              <a:t>A </a:t>
            </a:r>
            <a:r>
              <a:rPr lang="en-US" i="1" dirty="0"/>
              <a:t>pointer</a:t>
            </a:r>
            <a:r>
              <a:rPr lang="en-US" dirty="0"/>
              <a:t> is a variable that stores a memory address.</a:t>
            </a:r>
          </a:p>
          <a:p>
            <a:r>
              <a:rPr lang="en-US" dirty="0"/>
              <a:t>Because there is no pass-by-reference in C like in C++, pointers let us pass around the address of one instance of memory, instead of making many copies.</a:t>
            </a:r>
          </a:p>
          <a:p>
            <a:r>
              <a:rPr lang="en-US" dirty="0"/>
              <a:t>One (8 byte) pointer can refer to any size memory location!</a:t>
            </a:r>
          </a:p>
          <a:p>
            <a:r>
              <a:rPr lang="en-US" dirty="0"/>
              <a:t>Pointers are also essential for allocating memory on the heap, which we will cover later.</a:t>
            </a:r>
          </a:p>
          <a:p>
            <a:r>
              <a:rPr lang="en-US" dirty="0"/>
              <a:t>Pointers also let us refer to memory generically, which we will cover later.</a:t>
            </a:r>
          </a:p>
        </p:txBody>
      </p:sp>
    </p:spTree>
    <p:extLst>
      <p:ext uri="{BB962C8B-B14F-4D97-AF65-F5344CB8AC3E}">
        <p14:creationId xmlns:p14="http://schemas.microsoft.com/office/powerpoint/2010/main" val="232278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5CE3A-7C46-8D4A-9F25-CD2D9136ED53}"/>
              </a:ext>
            </a:extLst>
          </p:cNvPr>
          <p:cNvSpPr>
            <a:spLocks noGrp="1"/>
          </p:cNvSpPr>
          <p:nvPr>
            <p:ph type="title"/>
          </p:nvPr>
        </p:nvSpPr>
        <p:spPr/>
        <p:txBody>
          <a:bodyPr/>
          <a:lstStyle/>
          <a:p>
            <a:r>
              <a:rPr lang="en-US" dirty="0"/>
              <a:t>Memory</a:t>
            </a:r>
          </a:p>
        </p:txBody>
      </p:sp>
      <p:sp>
        <p:nvSpPr>
          <p:cNvPr id="3" name="Content Placeholder 2">
            <a:extLst>
              <a:ext uri="{FF2B5EF4-FFF2-40B4-BE49-F238E27FC236}">
                <a16:creationId xmlns:a16="http://schemas.microsoft.com/office/drawing/2014/main" id="{EA40D6CE-BCA2-2C46-94B4-29C93F82234A}"/>
              </a:ext>
            </a:extLst>
          </p:cNvPr>
          <p:cNvSpPr>
            <a:spLocks noGrp="1"/>
          </p:cNvSpPr>
          <p:nvPr>
            <p:ph idx="1"/>
          </p:nvPr>
        </p:nvSpPr>
        <p:spPr>
          <a:xfrm>
            <a:off x="152400" y="1295400"/>
            <a:ext cx="8077200" cy="5181600"/>
          </a:xfrm>
        </p:spPr>
        <p:txBody>
          <a:bodyPr/>
          <a:lstStyle/>
          <a:p>
            <a:r>
              <a:rPr lang="en-US" dirty="0"/>
              <a:t>Memory is a big array of bytes.</a:t>
            </a:r>
          </a:p>
          <a:p>
            <a:r>
              <a:rPr lang="en-US" dirty="0"/>
              <a:t>Each byte has a unique numeric index that is commonly written in hexadecimal.</a:t>
            </a:r>
          </a:p>
          <a:p>
            <a:r>
              <a:rPr lang="en-US" dirty="0"/>
              <a:t>A pointer stores one of these memory addresses.</a:t>
            </a:r>
          </a:p>
        </p:txBody>
      </p:sp>
      <p:graphicFrame>
        <p:nvGraphicFramePr>
          <p:cNvPr id="4" name="Content Placeholder 3">
            <a:extLst>
              <a:ext uri="{FF2B5EF4-FFF2-40B4-BE49-F238E27FC236}">
                <a16:creationId xmlns:a16="http://schemas.microsoft.com/office/drawing/2014/main" id="{DAF3C4C7-994F-D14B-AA5C-97D61ED5A9B0}"/>
              </a:ext>
            </a:extLst>
          </p:cNvPr>
          <p:cNvGraphicFramePr>
            <a:graphicFrameLocks/>
          </p:cNvGraphicFramePr>
          <p:nvPr/>
        </p:nvGraphicFramePr>
        <p:xfrm>
          <a:off x="85344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Tree>
    <p:extLst>
      <p:ext uri="{BB962C8B-B14F-4D97-AF65-F5344CB8AC3E}">
        <p14:creationId xmlns:p14="http://schemas.microsoft.com/office/powerpoint/2010/main" val="1713193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5CE3A-7C46-8D4A-9F25-CD2D9136ED53}"/>
              </a:ext>
            </a:extLst>
          </p:cNvPr>
          <p:cNvSpPr>
            <a:spLocks noGrp="1"/>
          </p:cNvSpPr>
          <p:nvPr>
            <p:ph type="title"/>
          </p:nvPr>
        </p:nvSpPr>
        <p:spPr/>
        <p:txBody>
          <a:bodyPr/>
          <a:lstStyle/>
          <a:p>
            <a:r>
              <a:rPr lang="en-US" dirty="0"/>
              <a:t>Memory</a:t>
            </a:r>
          </a:p>
        </p:txBody>
      </p:sp>
      <p:sp>
        <p:nvSpPr>
          <p:cNvPr id="3" name="Content Placeholder 2">
            <a:extLst>
              <a:ext uri="{FF2B5EF4-FFF2-40B4-BE49-F238E27FC236}">
                <a16:creationId xmlns:a16="http://schemas.microsoft.com/office/drawing/2014/main" id="{EA40D6CE-BCA2-2C46-94B4-29C93F82234A}"/>
              </a:ext>
            </a:extLst>
          </p:cNvPr>
          <p:cNvSpPr>
            <a:spLocks noGrp="1"/>
          </p:cNvSpPr>
          <p:nvPr>
            <p:ph idx="1"/>
          </p:nvPr>
        </p:nvSpPr>
        <p:spPr>
          <a:xfrm>
            <a:off x="152400" y="1295400"/>
            <a:ext cx="8077200" cy="5181600"/>
          </a:xfrm>
        </p:spPr>
        <p:txBody>
          <a:bodyPr/>
          <a:lstStyle/>
          <a:p>
            <a:r>
              <a:rPr lang="en-US" dirty="0"/>
              <a:t>Memory is a big array of bytes.</a:t>
            </a:r>
          </a:p>
          <a:p>
            <a:r>
              <a:rPr lang="en-US" dirty="0"/>
              <a:t>Each byte has a unique numeric index that is commonly written in hexadecimal.</a:t>
            </a:r>
          </a:p>
          <a:p>
            <a:r>
              <a:rPr lang="en-US" dirty="0"/>
              <a:t>A pointer stores one of these memory addresses.</a:t>
            </a:r>
          </a:p>
        </p:txBody>
      </p:sp>
      <p:graphicFrame>
        <p:nvGraphicFramePr>
          <p:cNvPr id="4" name="Content Placeholder 3">
            <a:extLst>
              <a:ext uri="{FF2B5EF4-FFF2-40B4-BE49-F238E27FC236}">
                <a16:creationId xmlns:a16="http://schemas.microsoft.com/office/drawing/2014/main" id="{DAF3C4C7-994F-D14B-AA5C-97D61ED5A9B0}"/>
              </a:ext>
            </a:extLst>
          </p:cNvPr>
          <p:cNvGraphicFramePr>
            <a:graphicFrameLocks/>
          </p:cNvGraphicFramePr>
          <p:nvPr>
            <p:extLst>
              <p:ext uri="{D42A27DB-BD31-4B8C-83A1-F6EECF244321}">
                <p14:modId xmlns:p14="http://schemas.microsoft.com/office/powerpoint/2010/main" val="1652005645"/>
              </p:ext>
            </p:extLst>
          </p:nvPr>
        </p:nvGraphicFramePr>
        <p:xfrm>
          <a:off x="85344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261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260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259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258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257</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256</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Tree>
    <p:extLst>
      <p:ext uri="{BB962C8B-B14F-4D97-AF65-F5344CB8AC3E}">
        <p14:creationId xmlns:p14="http://schemas.microsoft.com/office/powerpoint/2010/main" val="1730699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D5041-7D3C-A740-B5A8-FF11C4784EDD}"/>
              </a:ext>
            </a:extLst>
          </p:cNvPr>
          <p:cNvSpPr>
            <a:spLocks noGrp="1"/>
          </p:cNvSpPr>
          <p:nvPr>
            <p:ph type="title"/>
          </p:nvPr>
        </p:nvSpPr>
        <p:spPr/>
        <p:txBody>
          <a:bodyPr/>
          <a:lstStyle/>
          <a:p>
            <a:r>
              <a:rPr lang="en-US" dirty="0"/>
              <a:t>Looking Back at C++</a:t>
            </a:r>
          </a:p>
        </p:txBody>
      </p:sp>
      <p:sp>
        <p:nvSpPr>
          <p:cNvPr id="3" name="Content Placeholder 2">
            <a:extLst>
              <a:ext uri="{FF2B5EF4-FFF2-40B4-BE49-F238E27FC236}">
                <a16:creationId xmlns:a16="http://schemas.microsoft.com/office/drawing/2014/main" id="{5E48DCEA-6788-C748-82BA-D0990BB9225C}"/>
              </a:ext>
            </a:extLst>
          </p:cNvPr>
          <p:cNvSpPr>
            <a:spLocks noGrp="1"/>
          </p:cNvSpPr>
          <p:nvPr>
            <p:ph idx="1"/>
          </p:nvPr>
        </p:nvSpPr>
        <p:spPr/>
        <p:txBody>
          <a:bodyPr/>
          <a:lstStyle/>
          <a:p>
            <a:pPr marL="0" indent="0">
              <a:buNone/>
            </a:pPr>
            <a:r>
              <a:rPr lang="en-US" dirty="0"/>
              <a:t>How would we write a program with a function that takes in an </a:t>
            </a:r>
            <a:r>
              <a:rPr lang="en-US" b="1" dirty="0">
                <a:latin typeface="Consolas" panose="020B0609020204030204" pitchFamily="49" charset="0"/>
                <a:cs typeface="Consolas" panose="020B0609020204030204" pitchFamily="49" charset="0"/>
              </a:rPr>
              <a:t>int</a:t>
            </a:r>
            <a:r>
              <a:rPr lang="en-US" dirty="0"/>
              <a:t> and modifies it?  We might use </a:t>
            </a:r>
            <a:r>
              <a:rPr lang="en-US" i="1" dirty="0"/>
              <a:t>pass by reference</a:t>
            </a:r>
            <a:r>
              <a:rPr lang="en-US" dirty="0"/>
              <a:t>.</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a:t>
            </a:r>
            <a:r>
              <a:rPr lang="en-US" dirty="0">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&amp;</a:t>
            </a:r>
            <a:r>
              <a:rPr lang="en-US" dirty="0">
                <a:latin typeface="Consolas" panose="020B0609020204030204" pitchFamily="49" charset="0"/>
                <a:cs typeface="Consolas" panose="020B0609020204030204" pitchFamily="49" charset="0"/>
              </a:rPr>
              <a:t> num) {</a:t>
            </a:r>
          </a:p>
          <a:p>
            <a:pPr marL="0" indent="0">
              <a:spcBef>
                <a:spcPts val="0"/>
              </a:spcBef>
              <a:buNone/>
            </a:pPr>
            <a:r>
              <a:rPr lang="en-US" dirty="0">
                <a:latin typeface="Consolas" panose="020B0609020204030204" pitchFamily="49" charset="0"/>
                <a:cs typeface="Consolas" panose="020B0609020204030204" pitchFamily="49" charset="0"/>
              </a:rPr>
              <a:t>	num = 3;</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int main(int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int x = 2;</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myFunc</a:t>
            </a:r>
            <a:r>
              <a:rPr lang="en-US" dirty="0">
                <a:latin typeface="Consolas" panose="020B0609020204030204" pitchFamily="49" charset="0"/>
                <a:cs typeface="Consolas" panose="020B0609020204030204" pitchFamily="49" charset="0"/>
              </a:rPr>
              <a:t>(</a:t>
            </a:r>
            <a:r>
              <a:rPr lang="en-US" b="1"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x);	</a:t>
            </a:r>
            <a:r>
              <a:rPr lang="en-US"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966867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72E5-E3E0-E047-AD15-D96F40F8CB31}"/>
              </a:ext>
            </a:extLst>
          </p:cNvPr>
          <p:cNvSpPr>
            <a:spLocks noGrp="1"/>
          </p:cNvSpPr>
          <p:nvPr>
            <p:ph type="title"/>
          </p:nvPr>
        </p:nvSpPr>
        <p:spPr/>
        <p:txBody>
          <a:bodyPr/>
          <a:lstStyle/>
          <a:p>
            <a:r>
              <a:rPr lang="en-US" dirty="0"/>
              <a:t>Looking Ahead to C</a:t>
            </a:r>
          </a:p>
        </p:txBody>
      </p:sp>
      <p:sp>
        <p:nvSpPr>
          <p:cNvPr id="3" name="Content Placeholder 2">
            <a:extLst>
              <a:ext uri="{FF2B5EF4-FFF2-40B4-BE49-F238E27FC236}">
                <a16:creationId xmlns:a16="http://schemas.microsoft.com/office/drawing/2014/main" id="{18A63EAB-08AF-8A43-A576-073F1C9D3253}"/>
              </a:ext>
            </a:extLst>
          </p:cNvPr>
          <p:cNvSpPr>
            <a:spLocks noGrp="1"/>
          </p:cNvSpPr>
          <p:nvPr>
            <p:ph idx="1"/>
          </p:nvPr>
        </p:nvSpPr>
        <p:spPr/>
        <p:txBody>
          <a:bodyPr/>
          <a:lstStyle/>
          <a:p>
            <a:r>
              <a:rPr lang="en-US" dirty="0"/>
              <a:t>All parameters in C are “pass by value.”  For efficiency purposes, arrays (and strings, by extension) passed in as parameters are converted to pointers.</a:t>
            </a:r>
          </a:p>
          <a:p>
            <a:r>
              <a:rPr lang="en-US" dirty="0"/>
              <a:t>This means whenever we pass something as a parameter, we pass a copy.</a:t>
            </a:r>
          </a:p>
          <a:p>
            <a:r>
              <a:rPr lang="en-US" dirty="0"/>
              <a:t>If we want to modify a parameter value in the function we call and have the changes persist afterwards, we can pass the location of the value instead of the value itself.  This way we make a copy of the </a:t>
            </a:r>
            <a:r>
              <a:rPr lang="en-US" i="1" dirty="0"/>
              <a:t>address</a:t>
            </a:r>
            <a:r>
              <a:rPr lang="en-US" dirty="0"/>
              <a:t> instead of a copy of the </a:t>
            </a:r>
            <a:r>
              <a:rPr lang="en-US" i="1" dirty="0"/>
              <a:t>value</a:t>
            </a:r>
            <a:r>
              <a:rPr lang="en-US" dirty="0"/>
              <a:t>.</a:t>
            </a:r>
          </a:p>
        </p:txBody>
      </p:sp>
    </p:spTree>
    <p:extLst>
      <p:ext uri="{BB962C8B-B14F-4D97-AF65-F5344CB8AC3E}">
        <p14:creationId xmlns:p14="http://schemas.microsoft.com/office/powerpoint/2010/main" val="171859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D5692-3D9F-524E-8319-F57B1D8DC990}"/>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AB134C0E-1619-F741-B575-EB075C3E0FB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2;</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Make a pointer that stores the </a:t>
            </a:r>
            <a:r>
              <a:rPr lang="en-US" u="sng" dirty="0">
                <a:solidFill>
                  <a:srgbClr val="00B050"/>
                </a:solidFill>
                <a:latin typeface="Consolas" panose="020B0609020204030204" pitchFamily="49" charset="0"/>
                <a:cs typeface="Consolas" panose="020B0609020204030204" pitchFamily="49" charset="0"/>
              </a:rPr>
              <a:t>address</a:t>
            </a:r>
            <a:r>
              <a:rPr lang="en-US" dirty="0">
                <a:solidFill>
                  <a:srgbClr val="00B050"/>
                </a:solidFill>
                <a:latin typeface="Consolas" panose="020B0609020204030204" pitchFamily="49" charset="0"/>
                <a:cs typeface="Consolas" panose="020B0609020204030204" pitchFamily="49" charset="0"/>
              </a:rPr>
              <a:t> of x.</a:t>
            </a:r>
          </a:p>
          <a:p>
            <a:pPr marL="0" indent="0">
              <a:buNone/>
            </a:pPr>
            <a:r>
              <a:rPr lang="en-US" dirty="0">
                <a:solidFill>
                  <a:srgbClr val="00B050"/>
                </a:solidFill>
                <a:latin typeface="Consolas" panose="020B0609020204030204" pitchFamily="49" charset="0"/>
                <a:cs typeface="Consolas" panose="020B0609020204030204" pitchFamily="49" charset="0"/>
              </a:rPr>
              <a:t>// (&amp; means "address of")</a:t>
            </a:r>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 &amp;x;</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Dereference the pointer to go to that address.</a:t>
            </a:r>
          </a:p>
          <a:p>
            <a:pPr marL="0" indent="0">
              <a:buNone/>
            </a:pPr>
            <a:r>
              <a:rPr lang="en-US" dirty="0">
                <a:solidFill>
                  <a:srgbClr val="00B050"/>
                </a:solidFill>
                <a:latin typeface="Consolas" panose="020B0609020204030204" pitchFamily="49" charset="0"/>
                <a:cs typeface="Consolas" panose="020B0609020204030204" pitchFamily="49" charset="0"/>
              </a:rPr>
              <a:t>// (* means "dereference")</a:t>
            </a:r>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prints 2</a:t>
            </a:r>
          </a:p>
        </p:txBody>
      </p:sp>
    </p:spTree>
    <p:extLst>
      <p:ext uri="{BB962C8B-B14F-4D97-AF65-F5344CB8AC3E}">
        <p14:creationId xmlns:p14="http://schemas.microsoft.com/office/powerpoint/2010/main" val="2602468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34201"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b="1" dirty="0" err="1">
                <a:solidFill>
                  <a:srgbClr val="FF0000"/>
                </a:solidFill>
                <a:latin typeface="Consolas" panose="020B0609020204030204" pitchFamily="49" charset="0"/>
                <a:cs typeface="Consolas" panose="020B0609020204030204" pitchFamily="49" charset="0"/>
              </a:rPr>
              <a:t>int</a:t>
            </a:r>
            <a:r>
              <a:rPr lang="en-US" sz="2600" b="1" dirty="0">
                <a:solidFill>
                  <a:srgbClr val="FF0000"/>
                </a:solidFill>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b="1" dirty="0">
                <a:solidFill>
                  <a:srgbClr val="FF0000"/>
                </a:solidFill>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b="1" dirty="0">
                <a:solidFill>
                  <a:srgbClr val="FF0000"/>
                </a:solidFill>
                <a:latin typeface="Consolas" panose="020B0609020204030204" pitchFamily="49" charset="0"/>
                <a:cs typeface="Consolas" panose="020B0609020204030204" pitchFamily="49" charset="0"/>
              </a:rPr>
              <a:t>&amp;x</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465430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34201"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endParaRPr lang="en-US" sz="2400" dirty="0">
              <a:latin typeface="Consolas" panose="020B0609020204030204" pitchFamily="49" charset="0"/>
              <a:cs typeface="Consolas" panose="020B0609020204030204" pitchFamily="49" charset="0"/>
            </a:endParaRP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9" name="TextBox 18">
            <a:extLst>
              <a:ext uri="{FF2B5EF4-FFF2-40B4-BE49-F238E27FC236}">
                <a16:creationId xmlns:a16="http://schemas.microsoft.com/office/drawing/2014/main" id="{4E9C00CD-060A-734B-8580-D35105120C7F}"/>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671604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a:t>
            </a:r>
            <a:r>
              <a:rPr lang="en-US" sz="2600" dirty="0">
                <a:solidFill>
                  <a:srgbClr val="FF0000"/>
                </a:solidFill>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x</a:t>
            </a: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6" name="Text Box 28">
            <a:extLst>
              <a:ext uri="{FF2B5EF4-FFF2-40B4-BE49-F238E27FC236}">
                <a16:creationId xmlns:a16="http://schemas.microsoft.com/office/drawing/2014/main" id="{ACA95D95-FC57-DE45-B937-60A6A64026AD}"/>
              </a:ext>
            </a:extLst>
          </p:cNvPr>
          <p:cNvSpPr txBox="1">
            <a:spLocks noChangeArrowheads="1"/>
          </p:cNvSpPr>
          <p:nvPr/>
        </p:nvSpPr>
        <p:spPr bwMode="auto">
          <a:xfrm>
            <a:off x="8153400" y="2153840"/>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dirty="0">
                <a:latin typeface="Consolas" panose="020B0609020204030204" pitchFamily="49" charset="0"/>
                <a:cs typeface="Consolas" panose="020B0609020204030204" pitchFamily="49" charset="0"/>
              </a:rPr>
              <a:t>2</a:t>
            </a:r>
          </a:p>
        </p:txBody>
      </p:sp>
      <p:sp>
        <p:nvSpPr>
          <p:cNvPr id="6" name="TextBox 5">
            <a:extLst>
              <a:ext uri="{FF2B5EF4-FFF2-40B4-BE49-F238E27FC236}">
                <a16:creationId xmlns:a16="http://schemas.microsoft.com/office/drawing/2014/main" id="{BE901457-2926-5544-9106-A861B3BC67D3}"/>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552539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x</a:t>
            </a: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6" name="Text Box 28">
            <a:extLst>
              <a:ext uri="{FF2B5EF4-FFF2-40B4-BE49-F238E27FC236}">
                <a16:creationId xmlns:a16="http://schemas.microsoft.com/office/drawing/2014/main" id="{ACA95D95-FC57-DE45-B937-60A6A64026AD}"/>
              </a:ext>
            </a:extLst>
          </p:cNvPr>
          <p:cNvSpPr txBox="1">
            <a:spLocks noChangeArrowheads="1"/>
          </p:cNvSpPr>
          <p:nvPr/>
        </p:nvSpPr>
        <p:spPr bwMode="auto">
          <a:xfrm>
            <a:off x="8153400" y="2153840"/>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dirty="0">
                <a:latin typeface="Consolas" panose="020B0609020204030204" pitchFamily="49" charset="0"/>
                <a:cs typeface="Consolas" panose="020B0609020204030204" pitchFamily="49" charset="0"/>
              </a:rPr>
              <a:t>2</a:t>
            </a:r>
          </a:p>
        </p:txBody>
      </p:sp>
      <p:sp>
        <p:nvSpPr>
          <p:cNvPr id="6" name="TextBox 5">
            <a:extLst>
              <a:ext uri="{FF2B5EF4-FFF2-40B4-BE49-F238E27FC236}">
                <a16:creationId xmlns:a16="http://schemas.microsoft.com/office/drawing/2014/main" id="{E41E54BE-ACAA-5046-ADBF-0AF7C4BBF3B1}"/>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281825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x</a:t>
            </a: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5" name="TextBox 14">
            <a:extLst>
              <a:ext uri="{FF2B5EF4-FFF2-40B4-BE49-F238E27FC236}">
                <a16:creationId xmlns:a16="http://schemas.microsoft.com/office/drawing/2014/main" id="{CBB47B1D-25E1-6D48-BF89-BAA74A0F1D24}"/>
              </a:ext>
            </a:extLst>
          </p:cNvPr>
          <p:cNvSpPr txBox="1"/>
          <p:nvPr/>
        </p:nvSpPr>
        <p:spPr>
          <a:xfrm>
            <a:off x="7772400" y="3656424"/>
            <a:ext cx="4181168" cy="1569660"/>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err="1">
                <a:latin typeface="Consolas" panose="020B0609020204030204" pitchFamily="49" charset="0"/>
                <a:cs typeface="Consolas" panose="020B0609020204030204" pitchFamily="49" charset="0"/>
              </a:rPr>
              <a:t>myFunc</a:t>
            </a:r>
            <a:endParaRPr lang="en-US" sz="2400" b="1" u="sng" dirty="0">
              <a:latin typeface="Consolas" panose="020B0609020204030204" pitchFamily="49" charset="0"/>
              <a:cs typeface="Consolas" panose="020B0609020204030204" pitchFamily="49" charset="0"/>
            </a:endParaRPr>
          </a:p>
          <a:p>
            <a:pPr algn="l"/>
            <a:endParaRPr lang="en-US" sz="2400" b="1" dirty="0">
              <a:latin typeface="Consolas" panose="020B0609020204030204" pitchFamily="49" charset="0"/>
              <a:cs typeface="Consolas" panose="020B0609020204030204" pitchFamily="49" charset="0"/>
            </a:endParaRPr>
          </a:p>
          <a:p>
            <a:pPr algn="l"/>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a:p>
            <a:pPr algn="l"/>
            <a:endParaRPr lang="en-US" sz="2400" b="1" dirty="0">
              <a:latin typeface="Consolas" panose="020B0609020204030204" pitchFamily="49" charset="0"/>
              <a:cs typeface="Consolas" panose="020B0609020204030204" pitchFamily="49" charset="0"/>
            </a:endParaRPr>
          </a:p>
        </p:txBody>
      </p:sp>
      <p:sp>
        <p:nvSpPr>
          <p:cNvPr id="16" name="Text Box 28">
            <a:extLst>
              <a:ext uri="{FF2B5EF4-FFF2-40B4-BE49-F238E27FC236}">
                <a16:creationId xmlns:a16="http://schemas.microsoft.com/office/drawing/2014/main" id="{ACA95D95-FC57-DE45-B937-60A6A64026AD}"/>
              </a:ext>
            </a:extLst>
          </p:cNvPr>
          <p:cNvSpPr txBox="1">
            <a:spLocks noChangeArrowheads="1"/>
          </p:cNvSpPr>
          <p:nvPr/>
        </p:nvSpPr>
        <p:spPr bwMode="auto">
          <a:xfrm>
            <a:off x="8153400" y="2153840"/>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dirty="0">
                <a:latin typeface="Consolas" panose="020B0609020204030204" pitchFamily="49" charset="0"/>
                <a:cs typeface="Consolas" panose="020B0609020204030204" pitchFamily="49" charset="0"/>
              </a:rPr>
              <a:t>2</a:t>
            </a:r>
          </a:p>
        </p:txBody>
      </p:sp>
      <p:sp>
        <p:nvSpPr>
          <p:cNvPr id="17" name="Text Box 28">
            <a:extLst>
              <a:ext uri="{FF2B5EF4-FFF2-40B4-BE49-F238E27FC236}">
                <a16:creationId xmlns:a16="http://schemas.microsoft.com/office/drawing/2014/main" id="{818DD90F-78F0-E244-8B3D-B5693F9A602E}"/>
              </a:ext>
            </a:extLst>
          </p:cNvPr>
          <p:cNvSpPr txBox="1">
            <a:spLocks noChangeArrowheads="1"/>
          </p:cNvSpPr>
          <p:nvPr/>
        </p:nvSpPr>
        <p:spPr bwMode="auto">
          <a:xfrm>
            <a:off x="9067800" y="4381292"/>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endParaRPr lang="en-US" altLang="en-US" sz="2400" dirty="0">
              <a:latin typeface="Consolas" panose="020B0609020204030204" pitchFamily="49" charset="0"/>
              <a:cs typeface="Consolas" panose="020B0609020204030204" pitchFamily="49" charset="0"/>
            </a:endParaRPr>
          </a:p>
        </p:txBody>
      </p:sp>
      <p:sp>
        <p:nvSpPr>
          <p:cNvPr id="9" name="Freeform 8">
            <a:extLst>
              <a:ext uri="{FF2B5EF4-FFF2-40B4-BE49-F238E27FC236}">
                <a16:creationId xmlns:a16="http://schemas.microsoft.com/office/drawing/2014/main" id="{BB87C357-1057-7047-A1E6-D871715B4E40}"/>
              </a:ext>
            </a:extLst>
          </p:cNvPr>
          <p:cNvSpPr/>
          <p:nvPr/>
        </p:nvSpPr>
        <p:spPr>
          <a:xfrm>
            <a:off x="8686800" y="2327088"/>
            <a:ext cx="677333" cy="2295712"/>
          </a:xfrm>
          <a:custGeom>
            <a:avLst/>
            <a:gdLst>
              <a:gd name="connsiteX0" fmla="*/ 677333 w 677333"/>
              <a:gd name="connsiteY0" fmla="*/ 2295712 h 2295712"/>
              <a:gd name="connsiteX1" fmla="*/ 558800 w 677333"/>
              <a:gd name="connsiteY1" fmla="*/ 348379 h 2295712"/>
              <a:gd name="connsiteX2" fmla="*/ 0 w 677333"/>
              <a:gd name="connsiteY2" fmla="*/ 9712 h 2295712"/>
            </a:gdLst>
            <a:ahLst/>
            <a:cxnLst>
              <a:cxn ang="0">
                <a:pos x="connsiteX0" y="connsiteY0"/>
              </a:cxn>
              <a:cxn ang="0">
                <a:pos x="connsiteX1" y="connsiteY1"/>
              </a:cxn>
              <a:cxn ang="0">
                <a:pos x="connsiteX2" y="connsiteY2"/>
              </a:cxn>
            </a:cxnLst>
            <a:rect l="l" t="t" r="r" b="b"/>
            <a:pathLst>
              <a:path w="677333" h="2295712">
                <a:moveTo>
                  <a:pt x="677333" y="2295712"/>
                </a:moveTo>
                <a:cubicBezTo>
                  <a:pt x="674511" y="1512545"/>
                  <a:pt x="671689" y="729379"/>
                  <a:pt x="558800" y="348379"/>
                </a:cubicBezTo>
                <a:cubicBezTo>
                  <a:pt x="445911" y="-32621"/>
                  <a:pt x="222955" y="-11455"/>
                  <a:pt x="0" y="9712"/>
                </a:cubicBezTo>
              </a:path>
            </a:pathLst>
          </a:custGeom>
          <a:noFill/>
          <a:ln w="762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20D9DF3-EF7B-2045-A301-5CB5CA1C0C1F}"/>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359770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x</a:t>
            </a: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5" name="TextBox 14">
            <a:extLst>
              <a:ext uri="{FF2B5EF4-FFF2-40B4-BE49-F238E27FC236}">
                <a16:creationId xmlns:a16="http://schemas.microsoft.com/office/drawing/2014/main" id="{CBB47B1D-25E1-6D48-BF89-BAA74A0F1D24}"/>
              </a:ext>
            </a:extLst>
          </p:cNvPr>
          <p:cNvSpPr txBox="1"/>
          <p:nvPr/>
        </p:nvSpPr>
        <p:spPr>
          <a:xfrm>
            <a:off x="7772400" y="3656424"/>
            <a:ext cx="4181168" cy="1569660"/>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err="1">
                <a:latin typeface="Consolas" panose="020B0609020204030204" pitchFamily="49" charset="0"/>
                <a:cs typeface="Consolas" panose="020B0609020204030204" pitchFamily="49" charset="0"/>
              </a:rPr>
              <a:t>myFunc</a:t>
            </a:r>
            <a:endParaRPr lang="en-US" sz="2400" b="1" u="sng" dirty="0">
              <a:latin typeface="Consolas" panose="020B0609020204030204" pitchFamily="49" charset="0"/>
              <a:cs typeface="Consolas" panose="020B0609020204030204" pitchFamily="49" charset="0"/>
            </a:endParaRPr>
          </a:p>
          <a:p>
            <a:pPr algn="l"/>
            <a:endParaRPr lang="en-US" sz="2400" b="1" dirty="0">
              <a:latin typeface="Consolas" panose="020B0609020204030204" pitchFamily="49" charset="0"/>
              <a:cs typeface="Consolas" panose="020B0609020204030204" pitchFamily="49" charset="0"/>
            </a:endParaRPr>
          </a:p>
          <a:p>
            <a:pPr algn="l"/>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a:p>
            <a:pPr algn="l"/>
            <a:endParaRPr lang="en-US" sz="2400" b="1" dirty="0">
              <a:latin typeface="Consolas" panose="020B0609020204030204" pitchFamily="49" charset="0"/>
              <a:cs typeface="Consolas" panose="020B0609020204030204" pitchFamily="49" charset="0"/>
            </a:endParaRPr>
          </a:p>
        </p:txBody>
      </p:sp>
      <p:sp>
        <p:nvSpPr>
          <p:cNvPr id="16" name="Text Box 28">
            <a:extLst>
              <a:ext uri="{FF2B5EF4-FFF2-40B4-BE49-F238E27FC236}">
                <a16:creationId xmlns:a16="http://schemas.microsoft.com/office/drawing/2014/main" id="{ACA95D95-FC57-DE45-B937-60A6A64026AD}"/>
              </a:ext>
            </a:extLst>
          </p:cNvPr>
          <p:cNvSpPr txBox="1">
            <a:spLocks noChangeArrowheads="1"/>
          </p:cNvSpPr>
          <p:nvPr/>
        </p:nvSpPr>
        <p:spPr bwMode="auto">
          <a:xfrm>
            <a:off x="8153400" y="2153840"/>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dirty="0">
                <a:latin typeface="Consolas" panose="020B0609020204030204" pitchFamily="49" charset="0"/>
                <a:cs typeface="Consolas" panose="020B0609020204030204" pitchFamily="49" charset="0"/>
              </a:rPr>
              <a:t>2</a:t>
            </a:r>
          </a:p>
        </p:txBody>
      </p:sp>
      <p:sp>
        <p:nvSpPr>
          <p:cNvPr id="17" name="Text Box 28">
            <a:extLst>
              <a:ext uri="{FF2B5EF4-FFF2-40B4-BE49-F238E27FC236}">
                <a16:creationId xmlns:a16="http://schemas.microsoft.com/office/drawing/2014/main" id="{818DD90F-78F0-E244-8B3D-B5693F9A602E}"/>
              </a:ext>
            </a:extLst>
          </p:cNvPr>
          <p:cNvSpPr txBox="1">
            <a:spLocks noChangeArrowheads="1"/>
          </p:cNvSpPr>
          <p:nvPr/>
        </p:nvSpPr>
        <p:spPr bwMode="auto">
          <a:xfrm>
            <a:off x="9067800" y="4381292"/>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endParaRPr lang="en-US" altLang="en-US" sz="2400" dirty="0">
              <a:latin typeface="Consolas" panose="020B0609020204030204" pitchFamily="49" charset="0"/>
              <a:cs typeface="Consolas" panose="020B0609020204030204" pitchFamily="49" charset="0"/>
            </a:endParaRPr>
          </a:p>
        </p:txBody>
      </p:sp>
      <p:sp>
        <p:nvSpPr>
          <p:cNvPr id="9" name="Freeform 8">
            <a:extLst>
              <a:ext uri="{FF2B5EF4-FFF2-40B4-BE49-F238E27FC236}">
                <a16:creationId xmlns:a16="http://schemas.microsoft.com/office/drawing/2014/main" id="{BB87C357-1057-7047-A1E6-D871715B4E40}"/>
              </a:ext>
            </a:extLst>
          </p:cNvPr>
          <p:cNvSpPr/>
          <p:nvPr/>
        </p:nvSpPr>
        <p:spPr>
          <a:xfrm>
            <a:off x="8686800" y="2327088"/>
            <a:ext cx="677333" cy="2295712"/>
          </a:xfrm>
          <a:custGeom>
            <a:avLst/>
            <a:gdLst>
              <a:gd name="connsiteX0" fmla="*/ 677333 w 677333"/>
              <a:gd name="connsiteY0" fmla="*/ 2295712 h 2295712"/>
              <a:gd name="connsiteX1" fmla="*/ 558800 w 677333"/>
              <a:gd name="connsiteY1" fmla="*/ 348379 h 2295712"/>
              <a:gd name="connsiteX2" fmla="*/ 0 w 677333"/>
              <a:gd name="connsiteY2" fmla="*/ 9712 h 2295712"/>
            </a:gdLst>
            <a:ahLst/>
            <a:cxnLst>
              <a:cxn ang="0">
                <a:pos x="connsiteX0" y="connsiteY0"/>
              </a:cxn>
              <a:cxn ang="0">
                <a:pos x="connsiteX1" y="connsiteY1"/>
              </a:cxn>
              <a:cxn ang="0">
                <a:pos x="connsiteX2" y="connsiteY2"/>
              </a:cxn>
            </a:cxnLst>
            <a:rect l="l" t="t" r="r" b="b"/>
            <a:pathLst>
              <a:path w="677333" h="2295712">
                <a:moveTo>
                  <a:pt x="677333" y="2295712"/>
                </a:moveTo>
                <a:cubicBezTo>
                  <a:pt x="674511" y="1512545"/>
                  <a:pt x="671689" y="729379"/>
                  <a:pt x="558800" y="348379"/>
                </a:cubicBezTo>
                <a:cubicBezTo>
                  <a:pt x="445911" y="-32621"/>
                  <a:pt x="222955" y="-11455"/>
                  <a:pt x="0" y="9712"/>
                </a:cubicBezTo>
              </a:path>
            </a:pathLst>
          </a:custGeom>
          <a:noFill/>
          <a:ln w="762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37BF07A-689A-B043-8F13-09E734BA108E}"/>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5907413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x</a:t>
            </a: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5" name="TextBox 14">
            <a:extLst>
              <a:ext uri="{FF2B5EF4-FFF2-40B4-BE49-F238E27FC236}">
                <a16:creationId xmlns:a16="http://schemas.microsoft.com/office/drawing/2014/main" id="{CBB47B1D-25E1-6D48-BF89-BAA74A0F1D24}"/>
              </a:ext>
            </a:extLst>
          </p:cNvPr>
          <p:cNvSpPr txBox="1"/>
          <p:nvPr/>
        </p:nvSpPr>
        <p:spPr>
          <a:xfrm>
            <a:off x="7772400" y="3656424"/>
            <a:ext cx="4181168" cy="1569660"/>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err="1">
                <a:latin typeface="Consolas" panose="020B0609020204030204" pitchFamily="49" charset="0"/>
                <a:cs typeface="Consolas" panose="020B0609020204030204" pitchFamily="49" charset="0"/>
              </a:rPr>
              <a:t>myFunc</a:t>
            </a:r>
            <a:endParaRPr lang="en-US" sz="2400" b="1" u="sng" dirty="0">
              <a:latin typeface="Consolas" panose="020B0609020204030204" pitchFamily="49" charset="0"/>
              <a:cs typeface="Consolas" panose="020B0609020204030204" pitchFamily="49" charset="0"/>
            </a:endParaRPr>
          </a:p>
          <a:p>
            <a:pPr algn="l"/>
            <a:endParaRPr lang="en-US" sz="2400" b="1" dirty="0">
              <a:latin typeface="Consolas" panose="020B0609020204030204" pitchFamily="49" charset="0"/>
              <a:cs typeface="Consolas" panose="020B0609020204030204" pitchFamily="49" charset="0"/>
            </a:endParaRPr>
          </a:p>
          <a:p>
            <a:pPr algn="l"/>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a:p>
            <a:pPr algn="l"/>
            <a:endParaRPr lang="en-US" sz="2400" b="1" dirty="0">
              <a:latin typeface="Consolas" panose="020B0609020204030204" pitchFamily="49" charset="0"/>
              <a:cs typeface="Consolas" panose="020B0609020204030204" pitchFamily="49" charset="0"/>
            </a:endParaRPr>
          </a:p>
        </p:txBody>
      </p:sp>
      <p:sp>
        <p:nvSpPr>
          <p:cNvPr id="16" name="Text Box 28">
            <a:extLst>
              <a:ext uri="{FF2B5EF4-FFF2-40B4-BE49-F238E27FC236}">
                <a16:creationId xmlns:a16="http://schemas.microsoft.com/office/drawing/2014/main" id="{ACA95D95-FC57-DE45-B937-60A6A64026AD}"/>
              </a:ext>
            </a:extLst>
          </p:cNvPr>
          <p:cNvSpPr txBox="1">
            <a:spLocks noChangeArrowheads="1"/>
          </p:cNvSpPr>
          <p:nvPr/>
        </p:nvSpPr>
        <p:spPr bwMode="auto">
          <a:xfrm>
            <a:off x="8153400" y="2153840"/>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b="1" dirty="0">
                <a:solidFill>
                  <a:srgbClr val="FF0000"/>
                </a:solidFill>
                <a:latin typeface="Consolas" panose="020B0609020204030204" pitchFamily="49" charset="0"/>
                <a:cs typeface="Consolas" panose="020B0609020204030204" pitchFamily="49" charset="0"/>
              </a:rPr>
              <a:t>3</a:t>
            </a:r>
          </a:p>
        </p:txBody>
      </p:sp>
      <p:sp>
        <p:nvSpPr>
          <p:cNvPr id="17" name="Text Box 28">
            <a:extLst>
              <a:ext uri="{FF2B5EF4-FFF2-40B4-BE49-F238E27FC236}">
                <a16:creationId xmlns:a16="http://schemas.microsoft.com/office/drawing/2014/main" id="{818DD90F-78F0-E244-8B3D-B5693F9A602E}"/>
              </a:ext>
            </a:extLst>
          </p:cNvPr>
          <p:cNvSpPr txBox="1">
            <a:spLocks noChangeArrowheads="1"/>
          </p:cNvSpPr>
          <p:nvPr/>
        </p:nvSpPr>
        <p:spPr bwMode="auto">
          <a:xfrm>
            <a:off x="9067800" y="4381292"/>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endParaRPr lang="en-US" altLang="en-US" sz="2400" dirty="0">
              <a:latin typeface="Consolas" panose="020B0609020204030204" pitchFamily="49" charset="0"/>
              <a:cs typeface="Consolas" panose="020B0609020204030204" pitchFamily="49" charset="0"/>
            </a:endParaRPr>
          </a:p>
        </p:txBody>
      </p:sp>
      <p:sp>
        <p:nvSpPr>
          <p:cNvPr id="9" name="Freeform 8">
            <a:extLst>
              <a:ext uri="{FF2B5EF4-FFF2-40B4-BE49-F238E27FC236}">
                <a16:creationId xmlns:a16="http://schemas.microsoft.com/office/drawing/2014/main" id="{BB87C357-1057-7047-A1E6-D871715B4E40}"/>
              </a:ext>
            </a:extLst>
          </p:cNvPr>
          <p:cNvSpPr/>
          <p:nvPr/>
        </p:nvSpPr>
        <p:spPr>
          <a:xfrm>
            <a:off x="8686800" y="2327088"/>
            <a:ext cx="677333" cy="2295712"/>
          </a:xfrm>
          <a:custGeom>
            <a:avLst/>
            <a:gdLst>
              <a:gd name="connsiteX0" fmla="*/ 677333 w 677333"/>
              <a:gd name="connsiteY0" fmla="*/ 2295712 h 2295712"/>
              <a:gd name="connsiteX1" fmla="*/ 558800 w 677333"/>
              <a:gd name="connsiteY1" fmla="*/ 348379 h 2295712"/>
              <a:gd name="connsiteX2" fmla="*/ 0 w 677333"/>
              <a:gd name="connsiteY2" fmla="*/ 9712 h 2295712"/>
            </a:gdLst>
            <a:ahLst/>
            <a:cxnLst>
              <a:cxn ang="0">
                <a:pos x="connsiteX0" y="connsiteY0"/>
              </a:cxn>
              <a:cxn ang="0">
                <a:pos x="connsiteX1" y="connsiteY1"/>
              </a:cxn>
              <a:cxn ang="0">
                <a:pos x="connsiteX2" y="connsiteY2"/>
              </a:cxn>
            </a:cxnLst>
            <a:rect l="l" t="t" r="r" b="b"/>
            <a:pathLst>
              <a:path w="677333" h="2295712">
                <a:moveTo>
                  <a:pt x="677333" y="2295712"/>
                </a:moveTo>
                <a:cubicBezTo>
                  <a:pt x="674511" y="1512545"/>
                  <a:pt x="671689" y="729379"/>
                  <a:pt x="558800" y="348379"/>
                </a:cubicBezTo>
                <a:cubicBezTo>
                  <a:pt x="445911" y="-32621"/>
                  <a:pt x="222955" y="-11455"/>
                  <a:pt x="0" y="9712"/>
                </a:cubicBezTo>
              </a:path>
            </a:pathLst>
          </a:custGeom>
          <a:noFill/>
          <a:ln w="762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4A84F15-5783-8340-BDD5-EEE69A876CB9}"/>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276053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x</a:t>
            </a: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6" name="Text Box 28">
            <a:extLst>
              <a:ext uri="{FF2B5EF4-FFF2-40B4-BE49-F238E27FC236}">
                <a16:creationId xmlns:a16="http://schemas.microsoft.com/office/drawing/2014/main" id="{ACA95D95-FC57-DE45-B937-60A6A64026AD}"/>
              </a:ext>
            </a:extLst>
          </p:cNvPr>
          <p:cNvSpPr txBox="1">
            <a:spLocks noChangeArrowheads="1"/>
          </p:cNvSpPr>
          <p:nvPr/>
        </p:nvSpPr>
        <p:spPr bwMode="auto">
          <a:xfrm>
            <a:off x="8153400" y="2153840"/>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dirty="0">
                <a:latin typeface="Consolas" panose="020B0609020204030204" pitchFamily="49" charset="0"/>
                <a:cs typeface="Consolas" panose="020B0609020204030204" pitchFamily="49" charset="0"/>
              </a:rPr>
              <a:t>3</a:t>
            </a:r>
          </a:p>
        </p:txBody>
      </p:sp>
      <p:sp>
        <p:nvSpPr>
          <p:cNvPr id="10" name="TextBox 9">
            <a:extLst>
              <a:ext uri="{FF2B5EF4-FFF2-40B4-BE49-F238E27FC236}">
                <a16:creationId xmlns:a16="http://schemas.microsoft.com/office/drawing/2014/main" id="{7C37B063-C01B-E44F-90B4-0C80CE5636E0}"/>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309224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printf</a:t>
            </a:r>
            <a:r>
              <a:rPr lang="en-US" sz="2600" dirty="0">
                <a:solidFill>
                  <a:srgbClr val="FF0000"/>
                </a:solidFill>
                <a:latin typeface="Consolas" panose="020B0609020204030204" pitchFamily="49" charset="0"/>
                <a:cs typeface="Consolas" panose="020B0609020204030204" pitchFamily="49" charset="0"/>
              </a:rPr>
              <a:t>("%d", x);	//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x</a:t>
            </a: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6" name="Text Box 28">
            <a:extLst>
              <a:ext uri="{FF2B5EF4-FFF2-40B4-BE49-F238E27FC236}">
                <a16:creationId xmlns:a16="http://schemas.microsoft.com/office/drawing/2014/main" id="{ACA95D95-FC57-DE45-B937-60A6A64026AD}"/>
              </a:ext>
            </a:extLst>
          </p:cNvPr>
          <p:cNvSpPr txBox="1">
            <a:spLocks noChangeArrowheads="1"/>
          </p:cNvSpPr>
          <p:nvPr/>
        </p:nvSpPr>
        <p:spPr bwMode="auto">
          <a:xfrm>
            <a:off x="8153400" y="2153840"/>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dirty="0">
                <a:latin typeface="Consolas" panose="020B0609020204030204" pitchFamily="49" charset="0"/>
                <a:cs typeface="Consolas" panose="020B0609020204030204" pitchFamily="49" charset="0"/>
              </a:rPr>
              <a:t>3</a:t>
            </a:r>
          </a:p>
        </p:txBody>
      </p:sp>
      <p:sp>
        <p:nvSpPr>
          <p:cNvPr id="7" name="TextBox 6">
            <a:extLst>
              <a:ext uri="{FF2B5EF4-FFF2-40B4-BE49-F238E27FC236}">
                <a16:creationId xmlns:a16="http://schemas.microsoft.com/office/drawing/2014/main" id="{C27BB4D0-343F-4E48-A8D0-8CBEB3943CC8}"/>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7312312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a:t>
            </a:r>
            <a:r>
              <a:rPr lang="en-US" sz="2600" dirty="0">
                <a:solidFill>
                  <a:srgbClr val="FF0000"/>
                </a:solidFill>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D5FB08B3-3B58-C040-B543-70DD533F7047}"/>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0" name="Content Placeholder 3">
            <a:extLst>
              <a:ext uri="{FF2B5EF4-FFF2-40B4-BE49-F238E27FC236}">
                <a16:creationId xmlns:a16="http://schemas.microsoft.com/office/drawing/2014/main" id="{4AA4537B-542C-6447-883F-23704099CB85}"/>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3" name="TextBox 12">
            <a:extLst>
              <a:ext uri="{FF2B5EF4-FFF2-40B4-BE49-F238E27FC236}">
                <a16:creationId xmlns:a16="http://schemas.microsoft.com/office/drawing/2014/main" id="{7537726A-58A7-1141-BE9C-DE319C76EE49}"/>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4" name="TextBox 13">
            <a:extLst>
              <a:ext uri="{FF2B5EF4-FFF2-40B4-BE49-F238E27FC236}">
                <a16:creationId xmlns:a16="http://schemas.microsoft.com/office/drawing/2014/main" id="{C6FF03CC-F419-F844-993A-5A437BFAA000}"/>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6" name="Left Bracket 15">
            <a:extLst>
              <a:ext uri="{FF2B5EF4-FFF2-40B4-BE49-F238E27FC236}">
                <a16:creationId xmlns:a16="http://schemas.microsoft.com/office/drawing/2014/main" id="{257231E7-CED0-CC4C-83C0-7785A5BA7D88}"/>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18493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9" name="TextBox 8">
            <a:extLst>
              <a:ext uri="{FF2B5EF4-FFF2-40B4-BE49-F238E27FC236}">
                <a16:creationId xmlns:a16="http://schemas.microsoft.com/office/drawing/2014/main" id="{183BA7C4-B4F9-D049-BC2B-06BA2DC4206E}"/>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0" name="Left Bracket 9">
            <a:extLst>
              <a:ext uri="{FF2B5EF4-FFF2-40B4-BE49-F238E27FC236}">
                <a16:creationId xmlns:a16="http://schemas.microsoft.com/office/drawing/2014/main" id="{470FDDA8-4545-A741-BD53-983E86B2767F}"/>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472842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30785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21970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1" dirty="0">
                          <a:solidFill>
                            <a:srgbClr val="FF0000"/>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482076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0803147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printf</a:t>
            </a:r>
            <a:r>
              <a:rPr lang="en-US" sz="2600" dirty="0">
                <a:solidFill>
                  <a:srgbClr val="FF0000"/>
                </a:solidFill>
                <a:latin typeface="Consolas" panose="020B0609020204030204" pitchFamily="49" charset="0"/>
                <a:cs typeface="Consolas" panose="020B0609020204030204" pitchFamily="49" charset="0"/>
              </a:rPr>
              <a:t>("%d", x);	//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437970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A2913-5C96-EB4E-ADBB-21DA6A7197E6}"/>
              </a:ext>
            </a:extLst>
          </p:cNvPr>
          <p:cNvSpPr>
            <a:spLocks noGrp="1"/>
          </p:cNvSpPr>
          <p:nvPr>
            <p:ph type="title"/>
          </p:nvPr>
        </p:nvSpPr>
        <p:spPr/>
        <p:txBody>
          <a:bodyPr/>
          <a:lstStyle/>
          <a:p>
            <a:r>
              <a:rPr lang="en-US" dirty="0"/>
              <a:t>Pointers Summary</a:t>
            </a:r>
          </a:p>
        </p:txBody>
      </p:sp>
      <p:sp>
        <p:nvSpPr>
          <p:cNvPr id="3" name="Content Placeholder 2">
            <a:extLst>
              <a:ext uri="{FF2B5EF4-FFF2-40B4-BE49-F238E27FC236}">
                <a16:creationId xmlns:a16="http://schemas.microsoft.com/office/drawing/2014/main" id="{F9AC754C-F21B-D145-8D4A-C0412B50D33C}"/>
              </a:ext>
            </a:extLst>
          </p:cNvPr>
          <p:cNvSpPr>
            <a:spLocks noGrp="1"/>
          </p:cNvSpPr>
          <p:nvPr>
            <p:ph idx="1"/>
          </p:nvPr>
        </p:nvSpPr>
        <p:spPr/>
        <p:txBody>
          <a:bodyPr/>
          <a:lstStyle/>
          <a:p>
            <a:r>
              <a:rPr lang="en-US" dirty="0"/>
              <a:t>If you are performing an operation with some input and do not care about any changes to the input, </a:t>
            </a:r>
            <a:r>
              <a:rPr lang="en-US" b="1" dirty="0"/>
              <a:t>pass the data type itself</a:t>
            </a:r>
            <a:r>
              <a:rPr lang="en-US" dirty="0"/>
              <a:t>.  This makes a copy of the data.</a:t>
            </a:r>
          </a:p>
          <a:p>
            <a:r>
              <a:rPr lang="en-US" dirty="0"/>
              <a:t>If you are modifying a specific instance of some value, </a:t>
            </a:r>
            <a:r>
              <a:rPr lang="en-US" b="1" dirty="0"/>
              <a:t>pass the location </a:t>
            </a:r>
            <a:r>
              <a:rPr lang="en-US" dirty="0"/>
              <a:t>of what you would like to modify.  This makes a copy of the data’s location.</a:t>
            </a:r>
          </a:p>
          <a:p>
            <a:r>
              <a:rPr lang="en-US" dirty="0"/>
              <a:t>If a function takes an address (pointer) as a parameter, it can </a:t>
            </a:r>
            <a:r>
              <a:rPr lang="en-US" i="1" dirty="0"/>
              <a:t>go to</a:t>
            </a:r>
            <a:r>
              <a:rPr lang="en-US" dirty="0"/>
              <a:t> that address if it needs the actual value.</a:t>
            </a:r>
          </a:p>
          <a:p>
            <a:endParaRPr lang="en-US" dirty="0"/>
          </a:p>
          <a:p>
            <a:endParaRPr lang="en-US" dirty="0"/>
          </a:p>
        </p:txBody>
      </p:sp>
    </p:spTree>
    <p:extLst>
      <p:ext uri="{BB962C8B-B14F-4D97-AF65-F5344CB8AC3E}">
        <p14:creationId xmlns:p14="http://schemas.microsoft.com/office/powerpoint/2010/main" val="1332793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a:t>
            </a:r>
            <a:r>
              <a:rPr lang="en-US" sz="2600" dirty="0">
                <a:solidFill>
                  <a:srgbClr val="FF0000"/>
                </a:solidFill>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C1C9EE33-FFA1-D240-AF5C-9D08635F590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9" name="Content Placeholder 3">
            <a:extLst>
              <a:ext uri="{FF2B5EF4-FFF2-40B4-BE49-F238E27FC236}">
                <a16:creationId xmlns:a16="http://schemas.microsoft.com/office/drawing/2014/main" id="{5522E53C-5F0F-584E-81F4-83E438D457F5}"/>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0" name="TextBox 9">
            <a:extLst>
              <a:ext uri="{FF2B5EF4-FFF2-40B4-BE49-F238E27FC236}">
                <a16:creationId xmlns:a16="http://schemas.microsoft.com/office/drawing/2014/main" id="{431A4D7E-3D80-4846-B5F1-BBDDA6F6DFC7}"/>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3" name="TextBox 12">
            <a:extLst>
              <a:ext uri="{FF2B5EF4-FFF2-40B4-BE49-F238E27FC236}">
                <a16:creationId xmlns:a16="http://schemas.microsoft.com/office/drawing/2014/main" id="{31A892FE-9B2B-434E-9575-1AF7B432E8FE}"/>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Left Bracket 14">
            <a:extLst>
              <a:ext uri="{FF2B5EF4-FFF2-40B4-BE49-F238E27FC236}">
                <a16:creationId xmlns:a16="http://schemas.microsoft.com/office/drawing/2014/main" id="{7D75A4DA-FCAE-784D-9E08-A1C3E4A03E1E}"/>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328359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9" name="TextBox 8">
            <a:extLst>
              <a:ext uri="{FF2B5EF4-FFF2-40B4-BE49-F238E27FC236}">
                <a16:creationId xmlns:a16="http://schemas.microsoft.com/office/drawing/2014/main" id="{D97BBBB2-2E38-F04A-83EC-349BB2C0B742}"/>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0" name="Content Placeholder 3">
            <a:extLst>
              <a:ext uri="{FF2B5EF4-FFF2-40B4-BE49-F238E27FC236}">
                <a16:creationId xmlns:a16="http://schemas.microsoft.com/office/drawing/2014/main" id="{B04B8B85-642F-5546-B0E3-19FB3F013F96}"/>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1" name="TextBox 10">
            <a:extLst>
              <a:ext uri="{FF2B5EF4-FFF2-40B4-BE49-F238E27FC236}">
                <a16:creationId xmlns:a16="http://schemas.microsoft.com/office/drawing/2014/main" id="{571ABF5C-1DFE-1046-9FC5-E08F2A119715}"/>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3" name="TextBox 12">
            <a:extLst>
              <a:ext uri="{FF2B5EF4-FFF2-40B4-BE49-F238E27FC236}">
                <a16:creationId xmlns:a16="http://schemas.microsoft.com/office/drawing/2014/main" id="{4B679B77-EFEF-D545-8E7E-961FFBE2D06D}"/>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Left Bracket 14">
            <a:extLst>
              <a:ext uri="{FF2B5EF4-FFF2-40B4-BE49-F238E27FC236}">
                <a16:creationId xmlns:a16="http://schemas.microsoft.com/office/drawing/2014/main" id="{F94AACCB-3ADD-254F-A75B-1DE24328E97E}"/>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7208036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74C88A7D-4954-0745-90E3-021F0CEFE14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4" name="Content Placeholder 3">
            <a:extLst>
              <a:ext uri="{FF2B5EF4-FFF2-40B4-BE49-F238E27FC236}">
                <a16:creationId xmlns:a16="http://schemas.microsoft.com/office/drawing/2014/main" id="{8812872A-6BEC-F045-918B-104010608D21}"/>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15" name="TextBox 14">
            <a:extLst>
              <a:ext uri="{FF2B5EF4-FFF2-40B4-BE49-F238E27FC236}">
                <a16:creationId xmlns:a16="http://schemas.microsoft.com/office/drawing/2014/main" id="{B67223CE-9F7A-FD41-9CBE-217D79BAEFE5}"/>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6" name="TextBox 15">
            <a:extLst>
              <a:ext uri="{FF2B5EF4-FFF2-40B4-BE49-F238E27FC236}">
                <a16:creationId xmlns:a16="http://schemas.microsoft.com/office/drawing/2014/main" id="{259C77E7-E6FD-9340-B23E-3CAD136D5A6E}"/>
              </a:ext>
            </a:extLst>
          </p:cNvPr>
          <p:cNvSpPr txBox="1"/>
          <p:nvPr/>
        </p:nvSpPr>
        <p:spPr>
          <a:xfrm>
            <a:off x="9287778" y="31242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val</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76AD2C08-397C-364E-8807-92E476F5A65A}"/>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8" name="TextBox 17">
            <a:extLst>
              <a:ext uri="{FF2B5EF4-FFF2-40B4-BE49-F238E27FC236}">
                <a16:creationId xmlns:a16="http://schemas.microsoft.com/office/drawing/2014/main" id="{0A683F86-CA70-944B-8BE5-38F7CFE18273}"/>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9" name="Left Bracket 18">
            <a:extLst>
              <a:ext uri="{FF2B5EF4-FFF2-40B4-BE49-F238E27FC236}">
                <a16:creationId xmlns:a16="http://schemas.microsoft.com/office/drawing/2014/main" id="{5CCB2B51-92CE-DC4B-BE2D-0CF7B413FD05}"/>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ket 19">
            <a:extLst>
              <a:ext uri="{FF2B5EF4-FFF2-40B4-BE49-F238E27FC236}">
                <a16:creationId xmlns:a16="http://schemas.microsoft.com/office/drawing/2014/main" id="{A51CF5DF-B91E-0B4C-8988-FAAB67848A02}"/>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4957595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val</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BDC22785-9FFA-1D4B-BAA9-B04257BDA97C}"/>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21" name="Content Placeholder 3">
            <a:extLst>
              <a:ext uri="{FF2B5EF4-FFF2-40B4-BE49-F238E27FC236}">
                <a16:creationId xmlns:a16="http://schemas.microsoft.com/office/drawing/2014/main" id="{5359D810-EEDA-C24D-9E70-718BC985DCB8}"/>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22" name="TextBox 21">
            <a:extLst>
              <a:ext uri="{FF2B5EF4-FFF2-40B4-BE49-F238E27FC236}">
                <a16:creationId xmlns:a16="http://schemas.microsoft.com/office/drawing/2014/main" id="{FE8FEAE3-537E-444B-8850-E2F27B6F683B}"/>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B6280343-E7FC-6E42-99DC-13E0F8DB7A97}"/>
              </a:ext>
            </a:extLst>
          </p:cNvPr>
          <p:cNvSpPr txBox="1"/>
          <p:nvPr/>
        </p:nvSpPr>
        <p:spPr>
          <a:xfrm>
            <a:off x="9287778" y="31242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val</a:t>
            </a:r>
            <a:endParaRPr lang="en-US" sz="2400" dirty="0">
              <a:latin typeface="Consolas" panose="020B0609020204030204" pitchFamily="49" charset="0"/>
              <a:cs typeface="Consolas" panose="020B0609020204030204" pitchFamily="49" charset="0"/>
            </a:endParaRPr>
          </a:p>
        </p:txBody>
      </p:sp>
      <p:sp>
        <p:nvSpPr>
          <p:cNvPr id="24" name="TextBox 23">
            <a:extLst>
              <a:ext uri="{FF2B5EF4-FFF2-40B4-BE49-F238E27FC236}">
                <a16:creationId xmlns:a16="http://schemas.microsoft.com/office/drawing/2014/main" id="{F37BDF79-40BD-9149-9BB2-353EFD9C3DBD}"/>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TextBox 24">
            <a:extLst>
              <a:ext uri="{FF2B5EF4-FFF2-40B4-BE49-F238E27FC236}">
                <a16:creationId xmlns:a16="http://schemas.microsoft.com/office/drawing/2014/main" id="{4EA1B254-8CE9-2F46-86D2-345671890A33}"/>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915368B0-06B8-044C-AB36-EADBE5652AD8}"/>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ket 26">
            <a:extLst>
              <a:ext uri="{FF2B5EF4-FFF2-40B4-BE49-F238E27FC236}">
                <a16:creationId xmlns:a16="http://schemas.microsoft.com/office/drawing/2014/main" id="{A8BAA9E9-5DA1-0C4E-81E0-14C16054B5B7}"/>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826460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val</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BDC22785-9FFA-1D4B-BAA9-B04257BDA97C}"/>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4" name="Content Placeholder 3">
            <a:extLst>
              <a:ext uri="{FF2B5EF4-FFF2-40B4-BE49-F238E27FC236}">
                <a16:creationId xmlns:a16="http://schemas.microsoft.com/office/drawing/2014/main" id="{C8A68F33-C301-9844-9F80-CF7F670F8D8D}"/>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1" dirty="0">
                          <a:solidFill>
                            <a:srgbClr val="FF0000"/>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15" name="TextBox 14">
            <a:extLst>
              <a:ext uri="{FF2B5EF4-FFF2-40B4-BE49-F238E27FC236}">
                <a16:creationId xmlns:a16="http://schemas.microsoft.com/office/drawing/2014/main" id="{09D79114-69BC-2C4A-ADF6-89A56207A68D}"/>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6" name="TextBox 15">
            <a:extLst>
              <a:ext uri="{FF2B5EF4-FFF2-40B4-BE49-F238E27FC236}">
                <a16:creationId xmlns:a16="http://schemas.microsoft.com/office/drawing/2014/main" id="{2DB1BDE2-54D3-0E4A-BFC1-1F937559CB3C}"/>
              </a:ext>
            </a:extLst>
          </p:cNvPr>
          <p:cNvSpPr txBox="1"/>
          <p:nvPr/>
        </p:nvSpPr>
        <p:spPr>
          <a:xfrm>
            <a:off x="9287778" y="31242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val</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09D95581-3FF2-1E4E-A8B7-4866E38B8BBD}"/>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8" name="TextBox 17">
            <a:extLst>
              <a:ext uri="{FF2B5EF4-FFF2-40B4-BE49-F238E27FC236}">
                <a16:creationId xmlns:a16="http://schemas.microsoft.com/office/drawing/2014/main" id="{713A231A-74ED-E34C-B1F9-A551399F4EE1}"/>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9" name="Left Bracket 18">
            <a:extLst>
              <a:ext uri="{FF2B5EF4-FFF2-40B4-BE49-F238E27FC236}">
                <a16:creationId xmlns:a16="http://schemas.microsoft.com/office/drawing/2014/main" id="{A5DE2F0A-D2E9-5441-B179-A7DDC79ABF64}"/>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ket 19">
            <a:extLst>
              <a:ext uri="{FF2B5EF4-FFF2-40B4-BE49-F238E27FC236}">
                <a16:creationId xmlns:a16="http://schemas.microsoft.com/office/drawing/2014/main" id="{97C306E7-EE25-644A-88F6-9129F200D1FE}"/>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820424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D27F2F9A-9345-B042-A831-5DA6004477C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8" name="Content Placeholder 3">
            <a:extLst>
              <a:ext uri="{FF2B5EF4-FFF2-40B4-BE49-F238E27FC236}">
                <a16:creationId xmlns:a16="http://schemas.microsoft.com/office/drawing/2014/main" id="{670AB7DA-1E3C-1B4D-995D-F381BCC41392}"/>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9" name="TextBox 18">
            <a:extLst>
              <a:ext uri="{FF2B5EF4-FFF2-40B4-BE49-F238E27FC236}">
                <a16:creationId xmlns:a16="http://schemas.microsoft.com/office/drawing/2014/main" id="{9C456B7B-F6B1-5446-BAC3-4EC15C1F0B55}"/>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0" name="TextBox 19">
            <a:extLst>
              <a:ext uri="{FF2B5EF4-FFF2-40B4-BE49-F238E27FC236}">
                <a16:creationId xmlns:a16="http://schemas.microsoft.com/office/drawing/2014/main" id="{9A547E2E-B60A-4C4C-89AD-A42FDC3A3E41}"/>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DCE264CD-52D8-374F-8BA1-D6686C72687F}"/>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35114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printf</a:t>
            </a:r>
            <a:r>
              <a:rPr lang="en-US" sz="2600" dirty="0">
                <a:solidFill>
                  <a:srgbClr val="FF0000"/>
                </a:solidFill>
                <a:latin typeface="Consolas" panose="020B0609020204030204" pitchFamily="49" charset="0"/>
                <a:cs typeface="Consolas" panose="020B0609020204030204" pitchFamily="49" charset="0"/>
              </a:rPr>
              <a:t>("%d", x);	//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9" name="TextBox 8">
            <a:extLst>
              <a:ext uri="{FF2B5EF4-FFF2-40B4-BE49-F238E27FC236}">
                <a16:creationId xmlns:a16="http://schemas.microsoft.com/office/drawing/2014/main" id="{42813987-6492-B145-918C-1FC05999BE69}"/>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0" name="Content Placeholder 3">
            <a:extLst>
              <a:ext uri="{FF2B5EF4-FFF2-40B4-BE49-F238E27FC236}">
                <a16:creationId xmlns:a16="http://schemas.microsoft.com/office/drawing/2014/main" id="{350598E1-9578-2141-B317-61D8E3567468}"/>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1" name="TextBox 10">
            <a:extLst>
              <a:ext uri="{FF2B5EF4-FFF2-40B4-BE49-F238E27FC236}">
                <a16:creationId xmlns:a16="http://schemas.microsoft.com/office/drawing/2014/main" id="{0E74288F-F4C3-3B49-A476-E7032B2DECB4}"/>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3" name="TextBox 12">
            <a:extLst>
              <a:ext uri="{FF2B5EF4-FFF2-40B4-BE49-F238E27FC236}">
                <a16:creationId xmlns:a16="http://schemas.microsoft.com/office/drawing/2014/main" id="{14DF0418-2D52-6949-A393-3E0D2AB17EDF}"/>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Left Bracket 14">
            <a:extLst>
              <a:ext uri="{FF2B5EF4-FFF2-40B4-BE49-F238E27FC236}">
                <a16:creationId xmlns:a16="http://schemas.microsoft.com/office/drawing/2014/main" id="{9072E84A-0033-3F4F-B9F0-CC480C18B515}"/>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392924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dirty="0">
                <a:solidFill>
                  <a:schemeClr val="bg1">
                    <a:lumMod val="65000"/>
                  </a:schemeClr>
                </a:solidFill>
              </a:rPr>
              <a:t>Searching in Strings	6</a:t>
            </a:r>
          </a:p>
          <a:p>
            <a:pPr>
              <a:tabLst>
                <a:tab pos="11599863" algn="r"/>
              </a:tabLst>
            </a:pPr>
            <a:r>
              <a:rPr lang="en-US" b="1" dirty="0">
                <a:solidFill>
                  <a:schemeClr val="bg1">
                    <a:lumMod val="65000"/>
                  </a:schemeClr>
                </a:solidFill>
              </a:rPr>
              <a:t>Practice:</a:t>
            </a:r>
            <a:r>
              <a:rPr lang="en-US" dirty="0">
                <a:solidFill>
                  <a:schemeClr val="bg1">
                    <a:lumMod val="65000"/>
                  </a:schemeClr>
                </a:solidFill>
              </a:rPr>
              <a:t> Password Verification	13</a:t>
            </a:r>
            <a:endParaRPr lang="en-US" b="1" dirty="0">
              <a:solidFill>
                <a:schemeClr val="bg1">
                  <a:lumMod val="65000"/>
                </a:schemeClr>
              </a:solidFill>
            </a:endParaRPr>
          </a:p>
          <a:p>
            <a:pPr>
              <a:tabLst>
                <a:tab pos="11599863" algn="r"/>
              </a:tabLst>
            </a:pPr>
            <a:r>
              <a:rPr lang="en-US" b="1" dirty="0">
                <a:solidFill>
                  <a:schemeClr val="bg1">
                    <a:lumMod val="65000"/>
                  </a:schemeClr>
                </a:solidFill>
              </a:rPr>
              <a:t>Demo:</a:t>
            </a:r>
            <a:r>
              <a:rPr lang="en-US" dirty="0">
                <a:solidFill>
                  <a:schemeClr val="bg1">
                    <a:lumMod val="65000"/>
                  </a:schemeClr>
                </a:solidFill>
              </a:rPr>
              <a:t> Buffer Overflow and </a:t>
            </a:r>
            <a:r>
              <a:rPr lang="en-US" dirty="0" err="1">
                <a:solidFill>
                  <a:schemeClr val="bg1">
                    <a:lumMod val="65000"/>
                  </a:schemeClr>
                </a:solidFill>
              </a:rPr>
              <a:t>Valgrind</a:t>
            </a:r>
            <a:r>
              <a:rPr lang="en-US" dirty="0">
                <a:solidFill>
                  <a:schemeClr val="bg1">
                    <a:lumMod val="65000"/>
                  </a:schemeClr>
                </a:solidFill>
              </a:rPr>
              <a:t>	16</a:t>
            </a:r>
          </a:p>
          <a:p>
            <a:pPr>
              <a:tabLst>
                <a:tab pos="11599863" algn="r"/>
              </a:tabLst>
            </a:pPr>
            <a:r>
              <a:rPr lang="en-US" dirty="0">
                <a:solidFill>
                  <a:schemeClr val="bg1">
                    <a:lumMod val="65000"/>
                  </a:schemeClr>
                </a:solidFill>
              </a:rPr>
              <a:t>Pointers	19</a:t>
            </a:r>
          </a:p>
          <a:p>
            <a:pPr>
              <a:tabLst>
                <a:tab pos="11599863" algn="r"/>
              </a:tabLst>
            </a:pPr>
            <a:r>
              <a:rPr lang="en-US" dirty="0"/>
              <a:t>Strings in Memory	50</a:t>
            </a:r>
          </a:p>
          <a:p>
            <a:pPr>
              <a:tabLst>
                <a:tab pos="11599863" algn="r"/>
              </a:tabLst>
            </a:pPr>
            <a:r>
              <a:rPr lang="en-US" dirty="0">
                <a:solidFill>
                  <a:schemeClr val="bg1">
                    <a:lumMod val="65000"/>
                  </a:schemeClr>
                </a:solidFill>
              </a:rPr>
              <a:t>Security and Overflows                                                                                               88</a:t>
            </a:r>
          </a:p>
          <a:p>
            <a:pPr>
              <a:tabLst>
                <a:tab pos="11599863" algn="r"/>
              </a:tabLst>
            </a:pPr>
            <a:r>
              <a:rPr lang="en-US" dirty="0">
                <a:solidFill>
                  <a:schemeClr val="bg1">
                    <a:lumMod val="65000"/>
                  </a:schemeClr>
                </a:solidFill>
              </a:rPr>
              <a:t>Live Session	110</a:t>
            </a:r>
          </a:p>
          <a:p>
            <a:pPr marL="0" indent="0">
              <a:buNone/>
              <a:tabLst>
                <a:tab pos="11599863" algn="r"/>
              </a:tabLst>
            </a:pPr>
            <a:endParaRPr lang="en-US" dirty="0"/>
          </a:p>
          <a:p>
            <a:pPr>
              <a:tabLst>
                <a:tab pos="11599863" algn="r"/>
              </a:tabLst>
            </a:pPr>
            <a:endParaRPr lang="en-US" dirty="0">
              <a:solidFill>
                <a:schemeClr val="bg1">
                  <a:lumMod val="65000"/>
                </a:schemeClr>
              </a:solidFill>
            </a:endParaRP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31158261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71F6B-B524-BC4B-9CE7-3D313F705B9E}"/>
              </a:ext>
            </a:extLst>
          </p:cNvPr>
          <p:cNvSpPr>
            <a:spLocks noGrp="1"/>
          </p:cNvSpPr>
          <p:nvPr>
            <p:ph type="title"/>
          </p:nvPr>
        </p:nvSpPr>
        <p:spPr/>
        <p:txBody>
          <a:bodyPr/>
          <a:lstStyle/>
          <a:p>
            <a:r>
              <a:rPr lang="en-US" dirty="0"/>
              <a:t>Strings In Memory</a:t>
            </a:r>
          </a:p>
        </p:txBody>
      </p:sp>
      <p:sp>
        <p:nvSpPr>
          <p:cNvPr id="3" name="Content Placeholder 2">
            <a:extLst>
              <a:ext uri="{FF2B5EF4-FFF2-40B4-BE49-F238E27FC236}">
                <a16:creationId xmlns:a16="http://schemas.microsoft.com/office/drawing/2014/main" id="{0662AC64-20E9-3A43-AB36-C31BA15372A4}"/>
              </a:ext>
            </a:extLst>
          </p:cNvPr>
          <p:cNvSpPr>
            <a:spLocks noGrp="1"/>
          </p:cNvSpPr>
          <p:nvPr>
            <p:ph idx="1"/>
          </p:nvPr>
        </p:nvSpPr>
        <p:spPr>
          <a:xfrm>
            <a:off x="152400" y="1295400"/>
            <a:ext cx="11811000" cy="5562600"/>
          </a:xfrm>
        </p:spPr>
        <p:txBody>
          <a:bodyPr/>
          <a:lstStyle/>
          <a:p>
            <a:pPr marL="514350" indent="-514350">
              <a:buFont typeface="+mj-lt"/>
              <a:buAutoNum type="arabicPeriod"/>
            </a:pPr>
            <a:r>
              <a:rPr lang="en-US" sz="2500" dirty="0"/>
              <a:t>If we create a string as a </a:t>
            </a:r>
            <a:r>
              <a:rPr lang="en-US" sz="2500" b="1" dirty="0">
                <a:latin typeface="Consolas" panose="020B0609020204030204" pitchFamily="49" charset="0"/>
                <a:cs typeface="Consolas" panose="020B0609020204030204" pitchFamily="49" charset="0"/>
              </a:rPr>
              <a:t>char[]</a:t>
            </a:r>
            <a:r>
              <a:rPr lang="en-US" sz="2500" dirty="0"/>
              <a:t>, we can modify its characters because its memory lives in our stack space. </a:t>
            </a:r>
          </a:p>
          <a:p>
            <a:pPr marL="514350" indent="-514350">
              <a:buFont typeface="+mj-lt"/>
              <a:buAutoNum type="arabicPeriod"/>
            </a:pPr>
            <a:r>
              <a:rPr lang="en-US" sz="2500" dirty="0"/>
              <a:t>We cannot set a </a:t>
            </a:r>
            <a:r>
              <a:rPr lang="en-US" sz="2500" b="1" dirty="0">
                <a:latin typeface="Consolas" panose="020B0609020204030204" pitchFamily="49" charset="0"/>
                <a:cs typeface="Consolas" panose="020B0609020204030204" pitchFamily="49" charset="0"/>
              </a:rPr>
              <a:t>char[] </a:t>
            </a:r>
            <a:r>
              <a:rPr lang="en-US" sz="2500" dirty="0"/>
              <a:t>equal to another value, because it is not a pointer; it refers to the block of memory reserved for the original array.</a:t>
            </a:r>
          </a:p>
          <a:p>
            <a:pPr marL="514350" indent="-514350">
              <a:buFont typeface="+mj-lt"/>
              <a:buAutoNum type="arabicPeriod"/>
            </a:pPr>
            <a:r>
              <a:rPr lang="en-US" sz="2500" dirty="0"/>
              <a:t>If we pass a </a:t>
            </a:r>
            <a:r>
              <a:rPr lang="en-US" sz="2500" b="1" dirty="0">
                <a:latin typeface="Consolas" panose="020B0609020204030204" pitchFamily="49" charset="0"/>
                <a:cs typeface="Consolas" panose="020B0609020204030204" pitchFamily="49" charset="0"/>
              </a:rPr>
              <a:t>char[] </a:t>
            </a:r>
            <a:r>
              <a:rPr lang="en-US" sz="2500" dirty="0"/>
              <a:t>as a parameter, set something equal to it, or perform arithmetic with it, it’s automatically converted to a </a:t>
            </a:r>
            <a:r>
              <a:rPr lang="en-US" sz="2500" b="1" dirty="0">
                <a:latin typeface="Consolas" panose="020B0609020204030204" pitchFamily="49" charset="0"/>
                <a:cs typeface="Consolas" panose="020B0609020204030204" pitchFamily="49" charset="0"/>
              </a:rPr>
              <a:t>char *</a:t>
            </a:r>
            <a:r>
              <a:rPr lang="en-US" sz="2500" dirty="0"/>
              <a:t>.</a:t>
            </a:r>
          </a:p>
          <a:p>
            <a:pPr marL="514350" indent="-514350">
              <a:buFont typeface="+mj-lt"/>
              <a:buAutoNum type="arabicPeriod"/>
            </a:pPr>
            <a:r>
              <a:rPr lang="en-US" sz="2500" dirty="0"/>
              <a:t>If we create a new string with new characters as a</a:t>
            </a:r>
            <a:r>
              <a:rPr lang="en-US" sz="2500" b="1" dirty="0"/>
              <a:t> </a:t>
            </a:r>
            <a:r>
              <a:rPr lang="en-US" sz="2500" b="1" dirty="0">
                <a:latin typeface="Consolas" panose="020B0609020204030204" pitchFamily="49" charset="0"/>
                <a:cs typeface="Consolas" panose="020B0609020204030204" pitchFamily="49" charset="0"/>
              </a:rPr>
              <a:t>char *</a:t>
            </a:r>
            <a:r>
              <a:rPr lang="en-US" sz="2500" dirty="0"/>
              <a:t>, we cannot modify its characters because its memory lives in the data segment.</a:t>
            </a:r>
          </a:p>
          <a:p>
            <a:pPr marL="514350" indent="-514350">
              <a:buFont typeface="+mj-lt"/>
              <a:buAutoNum type="arabicPeriod"/>
            </a:pPr>
            <a:r>
              <a:rPr lang="en-US" sz="2500" dirty="0"/>
              <a:t>We can set a </a:t>
            </a:r>
            <a:r>
              <a:rPr lang="en-US" sz="2500" b="1" dirty="0">
                <a:latin typeface="Consolas" panose="020B0609020204030204" pitchFamily="49" charset="0"/>
                <a:cs typeface="Consolas" panose="020B0609020204030204" pitchFamily="49" charset="0"/>
              </a:rPr>
              <a:t>char *</a:t>
            </a:r>
            <a:r>
              <a:rPr lang="en-US" sz="2500" dirty="0"/>
              <a:t> equal to another value, because it is a  reassign-able pointer.</a:t>
            </a:r>
          </a:p>
          <a:p>
            <a:pPr marL="514350" indent="-514350">
              <a:buFont typeface="+mj-lt"/>
              <a:buAutoNum type="arabicPeriod"/>
            </a:pPr>
            <a:r>
              <a:rPr lang="en-US" sz="2500" dirty="0"/>
              <a:t>Adding an offset to a C string gives us a substring that many places past the first character.</a:t>
            </a:r>
          </a:p>
          <a:p>
            <a:pPr marL="514350" indent="-514350">
              <a:buFont typeface="+mj-lt"/>
              <a:buAutoNum type="arabicPeriod"/>
            </a:pPr>
            <a:r>
              <a:rPr lang="en-US" sz="2500" dirty="0"/>
              <a:t>If we change characters in a string parameter, these changes will persist outside of the function.</a:t>
            </a:r>
          </a:p>
        </p:txBody>
      </p:sp>
    </p:spTree>
    <p:extLst>
      <p:ext uri="{BB962C8B-B14F-4D97-AF65-F5344CB8AC3E}">
        <p14:creationId xmlns:p14="http://schemas.microsoft.com/office/powerpoint/2010/main" val="262838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457201" y="2324100"/>
            <a:ext cx="11277599" cy="2209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#1: </a:t>
            </a:r>
            <a:r>
              <a:rPr lang="en-US" sz="4400" dirty="0"/>
              <a:t>If we create a string as a </a:t>
            </a:r>
            <a:r>
              <a:rPr lang="en-US" sz="4400" b="1" dirty="0">
                <a:latin typeface="Consolas" panose="020B0609020204030204" pitchFamily="49" charset="0"/>
                <a:cs typeface="Consolas" panose="020B0609020204030204" pitchFamily="49" charset="0"/>
              </a:rPr>
              <a:t>char[]</a:t>
            </a:r>
            <a:r>
              <a:rPr lang="en-US" sz="4400" dirty="0"/>
              <a:t>, we can modify its characters because its memory lives in our stack space.</a:t>
            </a:r>
          </a:p>
        </p:txBody>
      </p:sp>
    </p:spTree>
    <p:extLst>
      <p:ext uri="{BB962C8B-B14F-4D97-AF65-F5344CB8AC3E}">
        <p14:creationId xmlns:p14="http://schemas.microsoft.com/office/powerpoint/2010/main" val="723631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Character Arrays</a:t>
            </a:r>
          </a:p>
        </p:txBody>
      </p:sp>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extLst>
              <p:ext uri="{D42A27DB-BD31-4B8C-83A1-F6EECF244321}">
                <p14:modId xmlns:p14="http://schemas.microsoft.com/office/powerpoint/2010/main" val="1126656520"/>
              </p:ext>
            </p:extLst>
          </p:nvPr>
        </p:nvGraphicFramePr>
        <p:xfrm>
          <a:off x="92202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839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we declare an array of characters, contiguous memory is allocated on the stack to store the contents of the entire array.  We can modify what is on the stack.</a:t>
            </a:r>
          </a:p>
          <a:p>
            <a:pPr marL="0" indent="0" fontAlgn="auto">
              <a:spcAft>
                <a:spcPts val="0"/>
              </a:spcAft>
              <a:buNone/>
            </a:pPr>
            <a:endParaRPr lang="en-US" sz="1200" dirty="0"/>
          </a:p>
          <a:p>
            <a:pPr marL="0" indent="0" fontAlgn="auto">
              <a:spcAft>
                <a:spcPts val="0"/>
              </a:spcAft>
              <a:buNone/>
            </a:pPr>
            <a:r>
              <a:rPr lang="en-US" dirty="0">
                <a:latin typeface="Consolas" panose="020B0609020204030204" pitchFamily="49" charset="0"/>
                <a:cs typeface="Consolas" panose="020B0609020204030204" pitchFamily="49" charset="0"/>
              </a:rPr>
              <a:t>char str[6];</a:t>
            </a:r>
          </a:p>
          <a:p>
            <a:pPr marL="0" indent="0" fontAlgn="auto">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a:t>
            </a:r>
          </a:p>
        </p:txBody>
      </p:sp>
      <p:sp>
        <p:nvSpPr>
          <p:cNvPr id="7" name="TextBox 6">
            <a:extLst>
              <a:ext uri="{FF2B5EF4-FFF2-40B4-BE49-F238E27FC236}">
                <a16:creationId xmlns:a16="http://schemas.microsoft.com/office/drawing/2014/main" id="{E1EAE4D2-8AA1-6042-828F-E02E052D1B6F}"/>
              </a:ext>
            </a:extLst>
          </p:cNvPr>
          <p:cNvSpPr txBox="1"/>
          <p:nvPr/>
        </p:nvSpPr>
        <p:spPr>
          <a:xfrm>
            <a:off x="8763000" y="5405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8" name="Left Brace 7">
            <a:extLst>
              <a:ext uri="{FF2B5EF4-FFF2-40B4-BE49-F238E27FC236}">
                <a16:creationId xmlns:a16="http://schemas.microsoft.com/office/drawing/2014/main" id="{5433455B-04E4-4D48-82C8-E82CD90F78DD}"/>
              </a:ext>
            </a:extLst>
          </p:cNvPr>
          <p:cNvSpPr/>
          <p:nvPr/>
        </p:nvSpPr>
        <p:spPr>
          <a:xfrm>
            <a:off x="9448800" y="2590800"/>
            <a:ext cx="457200" cy="3276600"/>
          </a:xfrm>
          <a:prstGeom prst="leftBrace">
            <a:avLst>
              <a:gd name="adj1" fmla="val 8333"/>
              <a:gd name="adj2" fmla="val 9392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057A0F6C-9311-4743-A257-17409A0DC8CB}"/>
              </a:ext>
            </a:extLst>
          </p:cNvPr>
          <p:cNvSpPr txBox="1"/>
          <p:nvPr/>
        </p:nvSpPr>
        <p:spPr>
          <a:xfrm>
            <a:off x="10363200" y="1168400"/>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7751017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457201" y="2038350"/>
            <a:ext cx="11277599" cy="27813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#2: </a:t>
            </a:r>
            <a:r>
              <a:rPr lang="en-US" sz="4400" dirty="0"/>
              <a:t>We cannot set a </a:t>
            </a:r>
            <a:r>
              <a:rPr lang="en-US" sz="4400" b="1" dirty="0">
                <a:latin typeface="Consolas" panose="020B0609020204030204" pitchFamily="49" charset="0"/>
                <a:cs typeface="Consolas" panose="020B0609020204030204" pitchFamily="49" charset="0"/>
              </a:rPr>
              <a:t>char[] </a:t>
            </a:r>
            <a:r>
              <a:rPr lang="en-US" sz="4400" dirty="0"/>
              <a:t>equal to another value, because it is not a pointer; it refers to the block of memory reserved for the original array.</a:t>
            </a:r>
          </a:p>
          <a:p>
            <a:pPr algn="l"/>
            <a:endParaRPr lang="en-US" sz="4400" dirty="0"/>
          </a:p>
        </p:txBody>
      </p:sp>
    </p:spTree>
    <p:extLst>
      <p:ext uri="{BB962C8B-B14F-4D97-AF65-F5344CB8AC3E}">
        <p14:creationId xmlns:p14="http://schemas.microsoft.com/office/powerpoint/2010/main" val="17930337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Character Arrays</a:t>
            </a: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An array variable refers to an entire block of memory.  We cannot reassign an existing array to be equal to a new array.</a:t>
            </a: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str[6];</a:t>
            </a:r>
          </a:p>
          <a:p>
            <a:pPr marL="0" indent="0" fontAlgn="auto">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a:t>
            </a:r>
          </a:p>
          <a:p>
            <a:pPr marL="0" indent="0" fontAlgn="auto">
              <a:spcAft>
                <a:spcPts val="0"/>
              </a:spcAft>
              <a:buNone/>
            </a:pPr>
            <a:r>
              <a:rPr lang="en-US" dirty="0">
                <a:latin typeface="Consolas" panose="020B0609020204030204" pitchFamily="49" charset="0"/>
                <a:cs typeface="Consolas" panose="020B0609020204030204" pitchFamily="49" charset="0"/>
              </a:rPr>
              <a:t>char str2[8];</a:t>
            </a:r>
          </a:p>
          <a:p>
            <a:pPr marL="0" indent="0" fontAlgn="auto">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(str2, </a:t>
            </a:r>
            <a:r>
              <a:rPr lang="en-US" dirty="0">
                <a:solidFill>
                  <a:srgbClr val="0432FF"/>
                </a:solidFill>
                <a:latin typeface="Consolas" panose="020B0609020204030204" pitchFamily="49" charset="0"/>
                <a:cs typeface="Consolas" panose="020B0609020204030204" pitchFamily="49" charset="0"/>
              </a:rPr>
              <a:t>"apple 2"</a:t>
            </a:r>
            <a:r>
              <a:rPr lang="en-US" dirty="0">
                <a:latin typeface="Consolas" panose="020B0609020204030204" pitchFamily="49" charset="0"/>
                <a:cs typeface="Consolas" panose="020B0609020204030204" pitchFamily="49" charset="0"/>
              </a:rPr>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str2;	</a:t>
            </a:r>
            <a:r>
              <a:rPr lang="en-US" dirty="0">
                <a:solidFill>
                  <a:srgbClr val="00B050"/>
                </a:solidFill>
                <a:latin typeface="Consolas" panose="020B0609020204030204" pitchFamily="49" charset="0"/>
                <a:cs typeface="Consolas" panose="020B0609020204030204" pitchFamily="49" charset="0"/>
              </a:rPr>
              <a:t>// not allowed!</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t>An array’s size cannot be changed once we create it; we must create another new array instead. </a:t>
            </a: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97515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6F47C9-5BC0-954A-B1D1-B6C6AB987981}"/>
              </a:ext>
            </a:extLst>
          </p:cNvPr>
          <p:cNvSpPr/>
          <p:nvPr/>
        </p:nvSpPr>
        <p:spPr bwMode="auto">
          <a:xfrm>
            <a:off x="457201" y="2038350"/>
            <a:ext cx="11277599" cy="27813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#3: </a:t>
            </a:r>
            <a:r>
              <a:rPr lang="en-US" sz="4400" dirty="0"/>
              <a:t>If we pass a </a:t>
            </a:r>
            <a:r>
              <a:rPr lang="en-US" sz="4400" b="1" dirty="0">
                <a:latin typeface="Consolas" panose="020B0609020204030204" pitchFamily="49" charset="0"/>
                <a:cs typeface="Consolas" panose="020B0609020204030204" pitchFamily="49" charset="0"/>
              </a:rPr>
              <a:t>char[] </a:t>
            </a:r>
            <a:r>
              <a:rPr lang="en-US" sz="4400" dirty="0"/>
              <a:t>as a parameter, set something equal to it, or perform arithmetic with it, it’s automatically converted to a </a:t>
            </a:r>
            <a:r>
              <a:rPr lang="en-US" sz="4400" b="1" dirty="0">
                <a:latin typeface="Consolas" panose="020B0609020204030204" pitchFamily="49" charset="0"/>
                <a:cs typeface="Consolas" panose="020B0609020204030204" pitchFamily="49" charset="0"/>
              </a:rPr>
              <a:t>char *</a:t>
            </a:r>
            <a:r>
              <a:rPr lang="en-US" sz="4400" dirty="0"/>
              <a:t>.</a:t>
            </a:r>
          </a:p>
          <a:p>
            <a:pPr algn="l"/>
            <a:endParaRPr lang="en-US" sz="4400" dirty="0"/>
          </a:p>
        </p:txBody>
      </p:sp>
    </p:spTree>
    <p:extLst>
      <p:ext uri="{BB962C8B-B14F-4D97-AF65-F5344CB8AC3E}">
        <p14:creationId xmlns:p14="http://schemas.microsoft.com/office/powerpoint/2010/main" val="15973211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5BF0-2B2C-1547-B75D-5733D6CB76D3}"/>
              </a:ext>
            </a:extLst>
          </p:cNvPr>
          <p:cNvSpPr>
            <a:spLocks noGrp="1"/>
          </p:cNvSpPr>
          <p:nvPr>
            <p:ph type="title"/>
          </p:nvPr>
        </p:nvSpPr>
        <p:spPr/>
        <p:txBody>
          <a:bodyPr/>
          <a:lstStyle/>
          <a:p>
            <a:r>
              <a:rPr lang="en-US" dirty="0"/>
              <a:t>String Parameters</a:t>
            </a:r>
          </a:p>
        </p:txBody>
      </p:sp>
      <p:sp>
        <p:nvSpPr>
          <p:cNvPr id="3" name="Content Placeholder 2">
            <a:extLst>
              <a:ext uri="{FF2B5EF4-FFF2-40B4-BE49-F238E27FC236}">
                <a16:creationId xmlns:a16="http://schemas.microsoft.com/office/drawing/2014/main" id="{37C5F94C-8558-B641-9187-357385730CBC}"/>
              </a:ext>
            </a:extLst>
          </p:cNvPr>
          <p:cNvSpPr>
            <a:spLocks noGrp="1"/>
          </p:cNvSpPr>
          <p:nvPr>
            <p:ph idx="1"/>
          </p:nvPr>
        </p:nvSpPr>
        <p:spPr/>
        <p:txBody>
          <a:bodyPr/>
          <a:lstStyle/>
          <a:p>
            <a:pPr marL="0" indent="0">
              <a:buNone/>
            </a:pPr>
            <a:r>
              <a:rPr lang="en-US" dirty="0">
                <a:solidFill>
                  <a:prstClr val="black"/>
                </a:solidFill>
              </a:rPr>
              <a:t>How do you think the parameter </a:t>
            </a:r>
            <a:r>
              <a:rPr lang="en-US" dirty="0">
                <a:solidFill>
                  <a:prstClr val="black"/>
                </a:solidFill>
                <a:latin typeface="Consolas" panose="020B0609020204030204" pitchFamily="49" charset="0"/>
                <a:cs typeface="Consolas" panose="020B0609020204030204" pitchFamily="49" charset="0"/>
              </a:rPr>
              <a:t>str</a:t>
            </a:r>
            <a:r>
              <a:rPr lang="en-US" dirty="0">
                <a:solidFill>
                  <a:prstClr val="black"/>
                </a:solidFill>
              </a:rPr>
              <a:t> is being represented?</a:t>
            </a:r>
            <a:endParaRPr lang="en-US" dirty="0"/>
          </a:p>
          <a:p>
            <a:pPr marL="0" indent="0">
              <a:buNone/>
            </a:pPr>
            <a:endParaRPr lang="en-US" dirty="0"/>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fun_times</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"rice"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fun_times</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TextBox 3">
            <a:extLst>
              <a:ext uri="{FF2B5EF4-FFF2-40B4-BE49-F238E27FC236}">
                <a16:creationId xmlns:a16="http://schemas.microsoft.com/office/drawing/2014/main" id="{FB941B66-CFD0-2B41-BC4F-0B8BE82064FF}"/>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5" name="Left Arrow 4">
            <a:extLst>
              <a:ext uri="{FF2B5EF4-FFF2-40B4-BE49-F238E27FC236}">
                <a16:creationId xmlns:a16="http://schemas.microsoft.com/office/drawing/2014/main" id="{1CEFBCC7-7EA0-964A-833C-B975B32AD28C}"/>
              </a:ext>
            </a:extLst>
          </p:cNvPr>
          <p:cNvSpPr/>
          <p:nvPr/>
        </p:nvSpPr>
        <p:spPr>
          <a:xfrm rot="16200000">
            <a:off x="3810000" y="1828800"/>
            <a:ext cx="457200" cy="304800"/>
          </a:xfrm>
          <a:prstGeom prst="lef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A1D1161-5D55-A248-A4E4-21CCDDDC2B8C}"/>
              </a:ext>
            </a:extLst>
          </p:cNvPr>
          <p:cNvSpPr txBox="1"/>
          <p:nvPr/>
        </p:nvSpPr>
        <p:spPr>
          <a:xfrm>
            <a:off x="7148022" y="2213199"/>
            <a:ext cx="564578"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sp>
        <p:nvSpPr>
          <p:cNvPr id="12" name="Cloud 11">
            <a:extLst>
              <a:ext uri="{FF2B5EF4-FFF2-40B4-BE49-F238E27FC236}">
                <a16:creationId xmlns:a16="http://schemas.microsoft.com/office/drawing/2014/main" id="{8E5365EA-615A-9743-B111-49BDDB625146}"/>
              </a:ext>
            </a:extLst>
          </p:cNvPr>
          <p:cNvSpPr/>
          <p:nvPr/>
        </p:nvSpPr>
        <p:spPr>
          <a:xfrm>
            <a:off x="7924800" y="1981200"/>
            <a:ext cx="3808310" cy="833329"/>
          </a:xfrm>
          <a:prstGeom prst="cloud">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a:t>
            </a:r>
          </a:p>
        </p:txBody>
      </p:sp>
      <p:sp>
        <p:nvSpPr>
          <p:cNvPr id="13" name="TextBox 12">
            <a:extLst>
              <a:ext uri="{FF2B5EF4-FFF2-40B4-BE49-F238E27FC236}">
                <a16:creationId xmlns:a16="http://schemas.microsoft.com/office/drawing/2014/main" id="{235A88C6-D045-FE45-AC2C-67C1522511EC}"/>
              </a:ext>
            </a:extLst>
          </p:cNvPr>
          <p:cNvSpPr txBox="1"/>
          <p:nvPr/>
        </p:nvSpPr>
        <p:spPr>
          <a:xfrm>
            <a:off x="6226660" y="5276671"/>
            <a:ext cx="4926285" cy="1200329"/>
          </a:xfrm>
          <a:prstGeom prst="rect">
            <a:avLst/>
          </a:prstGeom>
          <a:noFill/>
        </p:spPr>
        <p:txBody>
          <a:bodyPr wrap="non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copy of the array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pointer containing an address to</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first element in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0AED264F-9FC7-9C45-94F8-58F19EBCC0BA}"/>
              </a:ext>
            </a:extLst>
          </p:cNvPr>
          <p:cNvSpPr txBox="1"/>
          <p:nvPr/>
        </p:nvSpPr>
        <p:spPr>
          <a:xfrm>
            <a:off x="6388198" y="3669268"/>
            <a:ext cx="1324402"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local_str</a:t>
            </a:r>
            <a:endParaRPr lang="en-US" dirty="0">
              <a:latin typeface="Consolas" panose="020B0609020204030204" pitchFamily="49" charset="0"/>
              <a:cs typeface="Consolas" panose="020B0609020204030204" pitchFamily="49" charset="0"/>
            </a:endParaRPr>
          </a:p>
        </p:txBody>
      </p:sp>
      <p:graphicFrame>
        <p:nvGraphicFramePr>
          <p:cNvPr id="15" name="Group 63">
            <a:extLst>
              <a:ext uri="{FF2B5EF4-FFF2-40B4-BE49-F238E27FC236}">
                <a16:creationId xmlns:a16="http://schemas.microsoft.com/office/drawing/2014/main" id="{CE84D0EE-7DF7-5840-9CEE-2C20E267907D}"/>
              </a:ext>
            </a:extLst>
          </p:cNvPr>
          <p:cNvGraphicFramePr>
            <a:graphicFrameLocks noGrp="1"/>
          </p:cNvGraphicFramePr>
          <p:nvPr/>
        </p:nvGraphicFramePr>
        <p:xfrm>
          <a:off x="7772400" y="3208337"/>
          <a:ext cx="3808310"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539153437"/>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374809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7D86616-E6AA-1E49-9B4D-06626259A108}"/>
              </a:ext>
            </a:extLst>
          </p:cNvPr>
          <p:cNvSpPr txBox="1"/>
          <p:nvPr/>
        </p:nvSpPr>
        <p:spPr>
          <a:xfrm>
            <a:off x="6226660" y="5276671"/>
            <a:ext cx="4926285" cy="1200329"/>
          </a:xfrm>
          <a:prstGeom prst="rect">
            <a:avLst/>
          </a:prstGeom>
          <a:noFill/>
        </p:spPr>
        <p:txBody>
          <a:bodyPr wrap="non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copy of the array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pointer containing an address to</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first element in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p:txBody>
      </p:sp>
      <p:sp>
        <p:nvSpPr>
          <p:cNvPr id="2" name="Title 1">
            <a:extLst>
              <a:ext uri="{FF2B5EF4-FFF2-40B4-BE49-F238E27FC236}">
                <a16:creationId xmlns:a16="http://schemas.microsoft.com/office/drawing/2014/main" id="{CD075BF0-2B2C-1547-B75D-5733D6CB76D3}"/>
              </a:ext>
            </a:extLst>
          </p:cNvPr>
          <p:cNvSpPr>
            <a:spLocks noGrp="1"/>
          </p:cNvSpPr>
          <p:nvPr>
            <p:ph type="title"/>
          </p:nvPr>
        </p:nvSpPr>
        <p:spPr/>
        <p:txBody>
          <a:bodyPr/>
          <a:lstStyle/>
          <a:p>
            <a:r>
              <a:rPr lang="en-US" dirty="0"/>
              <a:t>String Parameters</a:t>
            </a:r>
          </a:p>
        </p:txBody>
      </p:sp>
      <p:sp>
        <p:nvSpPr>
          <p:cNvPr id="3" name="Content Placeholder 2">
            <a:extLst>
              <a:ext uri="{FF2B5EF4-FFF2-40B4-BE49-F238E27FC236}">
                <a16:creationId xmlns:a16="http://schemas.microsoft.com/office/drawing/2014/main" id="{37C5F94C-8558-B641-9187-357385730CBC}"/>
              </a:ext>
            </a:extLst>
          </p:cNvPr>
          <p:cNvSpPr>
            <a:spLocks noGrp="1"/>
          </p:cNvSpPr>
          <p:nvPr>
            <p:ph idx="1"/>
          </p:nvPr>
        </p:nvSpPr>
        <p:spPr/>
        <p:txBody>
          <a:bodyPr/>
          <a:lstStyle/>
          <a:p>
            <a:pPr marL="0" indent="0">
              <a:buNone/>
            </a:pPr>
            <a:r>
              <a:rPr lang="en-US" dirty="0">
                <a:solidFill>
                  <a:prstClr val="black"/>
                </a:solidFill>
              </a:rPr>
              <a:t>How do you think the parameter </a:t>
            </a:r>
            <a:r>
              <a:rPr lang="en-US" dirty="0">
                <a:solidFill>
                  <a:prstClr val="black"/>
                </a:solidFill>
                <a:latin typeface="Consolas" panose="020B0609020204030204" pitchFamily="49" charset="0"/>
                <a:cs typeface="Consolas" panose="020B0609020204030204" pitchFamily="49" charset="0"/>
              </a:rPr>
              <a:t>str</a:t>
            </a:r>
            <a:r>
              <a:rPr lang="en-US" dirty="0">
                <a:solidFill>
                  <a:prstClr val="black"/>
                </a:solidFill>
              </a:rPr>
              <a:t> is being represented?</a:t>
            </a:r>
            <a:endParaRPr lang="en-US" dirty="0"/>
          </a:p>
          <a:p>
            <a:pPr marL="0" indent="0">
              <a:buNone/>
            </a:pPr>
            <a:endParaRPr lang="en-US" dirty="0"/>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fun_times</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"rice"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fun_times</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13" name="Left Arrow 12">
            <a:extLst>
              <a:ext uri="{FF2B5EF4-FFF2-40B4-BE49-F238E27FC236}">
                <a16:creationId xmlns:a16="http://schemas.microsoft.com/office/drawing/2014/main" id="{9235F2CF-AEA8-4846-9DC1-E7F8D9E050F6}"/>
              </a:ext>
            </a:extLst>
          </p:cNvPr>
          <p:cNvSpPr/>
          <p:nvPr/>
        </p:nvSpPr>
        <p:spPr>
          <a:xfrm rot="16200000">
            <a:off x="3810000" y="1828800"/>
            <a:ext cx="457200" cy="304800"/>
          </a:xfrm>
          <a:prstGeom prst="lef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FBB3849-5C55-1649-939D-2D371930DD91}"/>
              </a:ext>
            </a:extLst>
          </p:cNvPr>
          <p:cNvSpPr/>
          <p:nvPr/>
        </p:nvSpPr>
        <p:spPr>
          <a:xfrm>
            <a:off x="6159598" y="5686335"/>
            <a:ext cx="457200" cy="381000"/>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B564B54-7187-E448-BEBF-BFD05C2FEBFC}"/>
              </a:ext>
            </a:extLst>
          </p:cNvPr>
          <p:cNvSpPr txBox="1"/>
          <p:nvPr/>
        </p:nvSpPr>
        <p:spPr>
          <a:xfrm>
            <a:off x="6388198" y="3669268"/>
            <a:ext cx="1324402"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local_str</a:t>
            </a:r>
            <a:endParaRPr lang="en-US" dirty="0">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8692B0CF-DA8D-1949-9DC4-01809A782451}"/>
              </a:ext>
            </a:extLst>
          </p:cNvPr>
          <p:cNvGraphicFramePr>
            <a:graphicFrameLocks noGrp="1"/>
          </p:cNvGraphicFramePr>
          <p:nvPr/>
        </p:nvGraphicFramePr>
        <p:xfrm>
          <a:off x="7772400" y="3208337"/>
          <a:ext cx="3808310"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539153437"/>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2" name="TextBox 21">
            <a:extLst>
              <a:ext uri="{FF2B5EF4-FFF2-40B4-BE49-F238E27FC236}">
                <a16:creationId xmlns:a16="http://schemas.microsoft.com/office/drawing/2014/main" id="{03C3F4AD-F4B6-B54E-8655-2588755C5F27}"/>
              </a:ext>
            </a:extLst>
          </p:cNvPr>
          <p:cNvSpPr txBox="1"/>
          <p:nvPr/>
        </p:nvSpPr>
        <p:spPr>
          <a:xfrm>
            <a:off x="7148022" y="2221468"/>
            <a:ext cx="564578"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23" name="Group 63">
            <a:extLst>
              <a:ext uri="{FF2B5EF4-FFF2-40B4-BE49-F238E27FC236}">
                <a16:creationId xmlns:a16="http://schemas.microsoft.com/office/drawing/2014/main" id="{9DA0345C-C7E2-904E-82F3-0707359580C2}"/>
              </a:ext>
            </a:extLst>
          </p:cNvPr>
          <p:cNvGraphicFramePr>
            <a:graphicFrameLocks noGrp="1"/>
          </p:cNvGraphicFramePr>
          <p:nvPr/>
        </p:nvGraphicFramePr>
        <p:xfrm>
          <a:off x="7772400" y="2171700"/>
          <a:ext cx="1887466" cy="419100"/>
        </p:xfrm>
        <a:graphic>
          <a:graphicData uri="http://schemas.openxmlformats.org/drawingml/2006/table">
            <a:tbl>
              <a:tblPr/>
              <a:tblGrid>
                <a:gridCol w="1887466">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0xa0</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794474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5BF0-2B2C-1547-B75D-5733D6CB76D3}"/>
              </a:ext>
            </a:extLst>
          </p:cNvPr>
          <p:cNvSpPr>
            <a:spLocks noGrp="1"/>
          </p:cNvSpPr>
          <p:nvPr>
            <p:ph type="title"/>
          </p:nvPr>
        </p:nvSpPr>
        <p:spPr/>
        <p:txBody>
          <a:bodyPr/>
          <a:lstStyle/>
          <a:p>
            <a:r>
              <a:rPr lang="en-US" dirty="0"/>
              <a:t>char * Variables</a:t>
            </a:r>
          </a:p>
        </p:txBody>
      </p:sp>
      <p:sp>
        <p:nvSpPr>
          <p:cNvPr id="3" name="Content Placeholder 2">
            <a:extLst>
              <a:ext uri="{FF2B5EF4-FFF2-40B4-BE49-F238E27FC236}">
                <a16:creationId xmlns:a16="http://schemas.microsoft.com/office/drawing/2014/main" id="{37C5F94C-8558-B641-9187-357385730CBC}"/>
              </a:ext>
            </a:extLst>
          </p:cNvPr>
          <p:cNvSpPr>
            <a:spLocks noGrp="1"/>
          </p:cNvSpPr>
          <p:nvPr>
            <p:ph idx="1"/>
          </p:nvPr>
        </p:nvSpPr>
        <p:spPr/>
        <p:txBody>
          <a:bodyPr/>
          <a:lstStyle/>
          <a:p>
            <a:pPr marL="0" indent="0">
              <a:buNone/>
            </a:pPr>
            <a:r>
              <a:rPr lang="en-US" dirty="0">
                <a:solidFill>
                  <a:prstClr val="black"/>
                </a:solidFill>
              </a:rPr>
              <a:t>How do you think the local variable </a:t>
            </a:r>
            <a:r>
              <a:rPr lang="en-US" dirty="0">
                <a:solidFill>
                  <a:prstClr val="black"/>
                </a:solidFill>
                <a:latin typeface="Consolas" panose="020B0609020204030204" pitchFamily="49" charset="0"/>
                <a:cs typeface="Consolas" panose="020B0609020204030204" pitchFamily="49" charset="0"/>
              </a:rPr>
              <a:t>str</a:t>
            </a:r>
            <a:r>
              <a:rPr lang="en-US" dirty="0">
                <a:solidFill>
                  <a:prstClr val="black"/>
                </a:solidFill>
              </a:rPr>
              <a:t> is being represented?</a:t>
            </a:r>
            <a:endParaRPr lang="en-US" dirty="0"/>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"rice"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TextBox 3">
            <a:extLst>
              <a:ext uri="{FF2B5EF4-FFF2-40B4-BE49-F238E27FC236}">
                <a16:creationId xmlns:a16="http://schemas.microsoft.com/office/drawing/2014/main" id="{FB941B66-CFD0-2B41-BC4F-0B8BE82064FF}"/>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5" name="Left Arrow 4">
            <a:extLst>
              <a:ext uri="{FF2B5EF4-FFF2-40B4-BE49-F238E27FC236}">
                <a16:creationId xmlns:a16="http://schemas.microsoft.com/office/drawing/2014/main" id="{1CEFBCC7-7EA0-964A-833C-B975B32AD28C}"/>
              </a:ext>
            </a:extLst>
          </p:cNvPr>
          <p:cNvSpPr/>
          <p:nvPr/>
        </p:nvSpPr>
        <p:spPr>
          <a:xfrm flipH="1">
            <a:off x="457200" y="3051968"/>
            <a:ext cx="469106" cy="312737"/>
          </a:xfrm>
          <a:prstGeom prst="lef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A1D1161-5D55-A248-A4E4-21CCDDDC2B8C}"/>
              </a:ext>
            </a:extLst>
          </p:cNvPr>
          <p:cNvSpPr txBox="1"/>
          <p:nvPr/>
        </p:nvSpPr>
        <p:spPr>
          <a:xfrm>
            <a:off x="7148022" y="2213199"/>
            <a:ext cx="564578"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sp>
        <p:nvSpPr>
          <p:cNvPr id="12" name="Cloud 11">
            <a:extLst>
              <a:ext uri="{FF2B5EF4-FFF2-40B4-BE49-F238E27FC236}">
                <a16:creationId xmlns:a16="http://schemas.microsoft.com/office/drawing/2014/main" id="{8E5365EA-615A-9743-B111-49BDDB625146}"/>
              </a:ext>
            </a:extLst>
          </p:cNvPr>
          <p:cNvSpPr/>
          <p:nvPr/>
        </p:nvSpPr>
        <p:spPr>
          <a:xfrm>
            <a:off x="7924800" y="1981200"/>
            <a:ext cx="3808310" cy="833329"/>
          </a:xfrm>
          <a:prstGeom prst="cloud">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a:t>
            </a:r>
          </a:p>
        </p:txBody>
      </p:sp>
      <p:sp>
        <p:nvSpPr>
          <p:cNvPr id="14" name="TextBox 13">
            <a:extLst>
              <a:ext uri="{FF2B5EF4-FFF2-40B4-BE49-F238E27FC236}">
                <a16:creationId xmlns:a16="http://schemas.microsoft.com/office/drawing/2014/main" id="{0AED264F-9FC7-9C45-94F8-58F19EBCC0BA}"/>
              </a:ext>
            </a:extLst>
          </p:cNvPr>
          <p:cNvSpPr txBox="1"/>
          <p:nvPr/>
        </p:nvSpPr>
        <p:spPr>
          <a:xfrm>
            <a:off x="6388198" y="3669268"/>
            <a:ext cx="1324402"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local_str</a:t>
            </a:r>
            <a:endParaRPr lang="en-US" dirty="0">
              <a:latin typeface="Consolas" panose="020B0609020204030204" pitchFamily="49" charset="0"/>
              <a:cs typeface="Consolas" panose="020B0609020204030204" pitchFamily="49" charset="0"/>
            </a:endParaRPr>
          </a:p>
        </p:txBody>
      </p:sp>
      <p:graphicFrame>
        <p:nvGraphicFramePr>
          <p:cNvPr id="15" name="Group 63">
            <a:extLst>
              <a:ext uri="{FF2B5EF4-FFF2-40B4-BE49-F238E27FC236}">
                <a16:creationId xmlns:a16="http://schemas.microsoft.com/office/drawing/2014/main" id="{CE84D0EE-7DF7-5840-9CEE-2C20E267907D}"/>
              </a:ext>
            </a:extLst>
          </p:cNvPr>
          <p:cNvGraphicFramePr>
            <a:graphicFrameLocks noGrp="1"/>
          </p:cNvGraphicFramePr>
          <p:nvPr/>
        </p:nvGraphicFramePr>
        <p:xfrm>
          <a:off x="7772400" y="3208337"/>
          <a:ext cx="3808310"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539153437"/>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CC02CB0A-D4C1-4E40-A48D-E938AFFFC2A0}"/>
              </a:ext>
            </a:extLst>
          </p:cNvPr>
          <p:cNvSpPr txBox="1"/>
          <p:nvPr/>
        </p:nvSpPr>
        <p:spPr>
          <a:xfrm>
            <a:off x="6226660" y="5276671"/>
            <a:ext cx="4926285" cy="1200329"/>
          </a:xfrm>
          <a:prstGeom prst="rect">
            <a:avLst/>
          </a:prstGeom>
          <a:noFill/>
        </p:spPr>
        <p:txBody>
          <a:bodyPr wrap="non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copy of the array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pointer containing an address to</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first element in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316329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5BF0-2B2C-1547-B75D-5733D6CB76D3}"/>
              </a:ext>
            </a:extLst>
          </p:cNvPr>
          <p:cNvSpPr>
            <a:spLocks noGrp="1"/>
          </p:cNvSpPr>
          <p:nvPr>
            <p:ph type="title"/>
          </p:nvPr>
        </p:nvSpPr>
        <p:spPr/>
        <p:txBody>
          <a:bodyPr/>
          <a:lstStyle/>
          <a:p>
            <a:r>
              <a:rPr lang="en-US" dirty="0"/>
              <a:t>char * Variables</a:t>
            </a:r>
          </a:p>
        </p:txBody>
      </p:sp>
      <p:sp>
        <p:nvSpPr>
          <p:cNvPr id="3" name="Content Placeholder 2">
            <a:extLst>
              <a:ext uri="{FF2B5EF4-FFF2-40B4-BE49-F238E27FC236}">
                <a16:creationId xmlns:a16="http://schemas.microsoft.com/office/drawing/2014/main" id="{37C5F94C-8558-B641-9187-357385730CBC}"/>
              </a:ext>
            </a:extLst>
          </p:cNvPr>
          <p:cNvSpPr>
            <a:spLocks noGrp="1"/>
          </p:cNvSpPr>
          <p:nvPr>
            <p:ph idx="1"/>
          </p:nvPr>
        </p:nvSpPr>
        <p:spPr/>
        <p:txBody>
          <a:bodyPr/>
          <a:lstStyle/>
          <a:p>
            <a:pPr marL="0" indent="0">
              <a:buNone/>
            </a:pPr>
            <a:r>
              <a:rPr lang="en-US" dirty="0">
                <a:solidFill>
                  <a:prstClr val="black"/>
                </a:solidFill>
              </a:rPr>
              <a:t>How do you think the local variable </a:t>
            </a:r>
            <a:r>
              <a:rPr lang="en-US" dirty="0">
                <a:solidFill>
                  <a:prstClr val="black"/>
                </a:solidFill>
                <a:latin typeface="Consolas" panose="020B0609020204030204" pitchFamily="49" charset="0"/>
                <a:cs typeface="Consolas" panose="020B0609020204030204" pitchFamily="49" charset="0"/>
              </a:rPr>
              <a:t>str</a:t>
            </a:r>
            <a:r>
              <a:rPr lang="en-US" dirty="0">
                <a:solidFill>
                  <a:prstClr val="black"/>
                </a:solidFill>
              </a:rPr>
              <a:t> is being represented?</a:t>
            </a:r>
            <a:endParaRPr lang="en-US" dirty="0"/>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"rice"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5" name="Left Arrow 4">
            <a:extLst>
              <a:ext uri="{FF2B5EF4-FFF2-40B4-BE49-F238E27FC236}">
                <a16:creationId xmlns:a16="http://schemas.microsoft.com/office/drawing/2014/main" id="{1CEFBCC7-7EA0-964A-833C-B975B32AD28C}"/>
              </a:ext>
            </a:extLst>
          </p:cNvPr>
          <p:cNvSpPr/>
          <p:nvPr/>
        </p:nvSpPr>
        <p:spPr>
          <a:xfrm flipH="1">
            <a:off x="457200" y="3051968"/>
            <a:ext cx="469106" cy="312737"/>
          </a:xfrm>
          <a:prstGeom prst="lef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A1D1161-5D55-A248-A4E4-21CCDDDC2B8C}"/>
              </a:ext>
            </a:extLst>
          </p:cNvPr>
          <p:cNvSpPr txBox="1"/>
          <p:nvPr/>
        </p:nvSpPr>
        <p:spPr>
          <a:xfrm>
            <a:off x="7148022" y="2213199"/>
            <a:ext cx="564578"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sp>
        <p:nvSpPr>
          <p:cNvPr id="14" name="TextBox 13">
            <a:extLst>
              <a:ext uri="{FF2B5EF4-FFF2-40B4-BE49-F238E27FC236}">
                <a16:creationId xmlns:a16="http://schemas.microsoft.com/office/drawing/2014/main" id="{0AED264F-9FC7-9C45-94F8-58F19EBCC0BA}"/>
              </a:ext>
            </a:extLst>
          </p:cNvPr>
          <p:cNvSpPr txBox="1"/>
          <p:nvPr/>
        </p:nvSpPr>
        <p:spPr>
          <a:xfrm>
            <a:off x="6388198" y="3669268"/>
            <a:ext cx="1324402"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local_str</a:t>
            </a:r>
            <a:endParaRPr lang="en-US" dirty="0">
              <a:latin typeface="Consolas" panose="020B0609020204030204" pitchFamily="49" charset="0"/>
              <a:cs typeface="Consolas" panose="020B0609020204030204" pitchFamily="49" charset="0"/>
            </a:endParaRPr>
          </a:p>
        </p:txBody>
      </p:sp>
      <p:graphicFrame>
        <p:nvGraphicFramePr>
          <p:cNvPr id="15" name="Group 63">
            <a:extLst>
              <a:ext uri="{FF2B5EF4-FFF2-40B4-BE49-F238E27FC236}">
                <a16:creationId xmlns:a16="http://schemas.microsoft.com/office/drawing/2014/main" id="{CE84D0EE-7DF7-5840-9CEE-2C20E267907D}"/>
              </a:ext>
            </a:extLst>
          </p:cNvPr>
          <p:cNvGraphicFramePr>
            <a:graphicFrameLocks noGrp="1"/>
          </p:cNvGraphicFramePr>
          <p:nvPr/>
        </p:nvGraphicFramePr>
        <p:xfrm>
          <a:off x="7772400" y="3208337"/>
          <a:ext cx="3808310"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539153437"/>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CC02CB0A-D4C1-4E40-A48D-E938AFFFC2A0}"/>
              </a:ext>
            </a:extLst>
          </p:cNvPr>
          <p:cNvSpPr txBox="1"/>
          <p:nvPr/>
        </p:nvSpPr>
        <p:spPr>
          <a:xfrm>
            <a:off x="6226660" y="5276671"/>
            <a:ext cx="4926285" cy="1200329"/>
          </a:xfrm>
          <a:prstGeom prst="rect">
            <a:avLst/>
          </a:prstGeom>
          <a:noFill/>
        </p:spPr>
        <p:txBody>
          <a:bodyPr wrap="non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copy of the array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pointer containing an address to</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first element in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p:txBody>
      </p:sp>
      <p:graphicFrame>
        <p:nvGraphicFramePr>
          <p:cNvPr id="11" name="Group 63">
            <a:extLst>
              <a:ext uri="{FF2B5EF4-FFF2-40B4-BE49-F238E27FC236}">
                <a16:creationId xmlns:a16="http://schemas.microsoft.com/office/drawing/2014/main" id="{485C5DB1-3C18-E944-9CBD-4EADA89B5AD6}"/>
              </a:ext>
            </a:extLst>
          </p:cNvPr>
          <p:cNvGraphicFramePr>
            <a:graphicFrameLocks noGrp="1"/>
          </p:cNvGraphicFramePr>
          <p:nvPr/>
        </p:nvGraphicFramePr>
        <p:xfrm>
          <a:off x="7772400" y="2171700"/>
          <a:ext cx="1887466" cy="419100"/>
        </p:xfrm>
        <a:graphic>
          <a:graphicData uri="http://schemas.openxmlformats.org/drawingml/2006/table">
            <a:tbl>
              <a:tblPr/>
              <a:tblGrid>
                <a:gridCol w="1887466">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0xa0</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3" name="Oval 12">
            <a:extLst>
              <a:ext uri="{FF2B5EF4-FFF2-40B4-BE49-F238E27FC236}">
                <a16:creationId xmlns:a16="http://schemas.microsoft.com/office/drawing/2014/main" id="{091A79EB-3B03-1849-95EB-E285514D4400}"/>
              </a:ext>
            </a:extLst>
          </p:cNvPr>
          <p:cNvSpPr/>
          <p:nvPr/>
        </p:nvSpPr>
        <p:spPr>
          <a:xfrm>
            <a:off x="6159598" y="5686335"/>
            <a:ext cx="457200" cy="381000"/>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82157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5BF0-2B2C-1547-B75D-5733D6CB76D3}"/>
              </a:ext>
            </a:extLst>
          </p:cNvPr>
          <p:cNvSpPr>
            <a:spLocks noGrp="1"/>
          </p:cNvSpPr>
          <p:nvPr>
            <p:ph type="title"/>
          </p:nvPr>
        </p:nvSpPr>
        <p:spPr/>
        <p:txBody>
          <a:bodyPr/>
          <a:lstStyle/>
          <a:p>
            <a:r>
              <a:rPr lang="en-US" dirty="0"/>
              <a:t>char * Variables</a:t>
            </a:r>
          </a:p>
        </p:txBody>
      </p:sp>
      <p:sp>
        <p:nvSpPr>
          <p:cNvPr id="3" name="Content Placeholder 2">
            <a:extLst>
              <a:ext uri="{FF2B5EF4-FFF2-40B4-BE49-F238E27FC236}">
                <a16:creationId xmlns:a16="http://schemas.microsoft.com/office/drawing/2014/main" id="{37C5F94C-8558-B641-9187-357385730CBC}"/>
              </a:ext>
            </a:extLst>
          </p:cNvPr>
          <p:cNvSpPr>
            <a:spLocks noGrp="1"/>
          </p:cNvSpPr>
          <p:nvPr>
            <p:ph idx="1"/>
          </p:nvPr>
        </p:nvSpPr>
        <p:spPr/>
        <p:txBody>
          <a:bodyPr/>
          <a:lstStyle/>
          <a:p>
            <a:pPr marL="0" indent="0">
              <a:buNone/>
            </a:pPr>
            <a:r>
              <a:rPr lang="en-US" dirty="0">
                <a:solidFill>
                  <a:prstClr val="black"/>
                </a:solidFill>
              </a:rPr>
              <a:t>How do you think the local variable </a:t>
            </a:r>
            <a:r>
              <a:rPr lang="en-US" dirty="0">
                <a:solidFill>
                  <a:prstClr val="black"/>
                </a:solidFill>
                <a:latin typeface="Consolas" panose="020B0609020204030204" pitchFamily="49" charset="0"/>
                <a:cs typeface="Consolas" panose="020B0609020204030204" pitchFamily="49" charset="0"/>
              </a:rPr>
              <a:t>str</a:t>
            </a:r>
            <a:r>
              <a:rPr lang="en-US" dirty="0">
                <a:solidFill>
                  <a:prstClr val="black"/>
                </a:solidFill>
              </a:rPr>
              <a:t> is being represented?</a:t>
            </a:r>
            <a:endParaRPr lang="en-US" dirty="0"/>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"rice"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+ 2;</a:t>
            </a:r>
          </a:p>
          <a:p>
            <a:pPr marL="0" indent="0">
              <a:spcBef>
                <a:spcPts val="0"/>
              </a:spcBef>
              <a:buNone/>
            </a:pPr>
            <a:r>
              <a:rPr lang="en-US" sz="2400" dirty="0">
                <a:latin typeface="Consolas" panose="020B0609020204030204" pitchFamily="49" charset="0"/>
                <a:cs typeface="Consolas" panose="020B0609020204030204" pitchFamily="49" charset="0"/>
              </a:rPr>
              <a:t>	...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TextBox 3">
            <a:extLst>
              <a:ext uri="{FF2B5EF4-FFF2-40B4-BE49-F238E27FC236}">
                <a16:creationId xmlns:a16="http://schemas.microsoft.com/office/drawing/2014/main" id="{FB941B66-CFD0-2B41-BC4F-0B8BE82064FF}"/>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5" name="Left Arrow 4">
            <a:extLst>
              <a:ext uri="{FF2B5EF4-FFF2-40B4-BE49-F238E27FC236}">
                <a16:creationId xmlns:a16="http://schemas.microsoft.com/office/drawing/2014/main" id="{1CEFBCC7-7EA0-964A-833C-B975B32AD28C}"/>
              </a:ext>
            </a:extLst>
          </p:cNvPr>
          <p:cNvSpPr/>
          <p:nvPr/>
        </p:nvSpPr>
        <p:spPr>
          <a:xfrm flipH="1">
            <a:off x="457200" y="3051968"/>
            <a:ext cx="469106" cy="312737"/>
          </a:xfrm>
          <a:prstGeom prst="lef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A1D1161-5D55-A248-A4E4-21CCDDDC2B8C}"/>
              </a:ext>
            </a:extLst>
          </p:cNvPr>
          <p:cNvSpPr txBox="1"/>
          <p:nvPr/>
        </p:nvSpPr>
        <p:spPr>
          <a:xfrm>
            <a:off x="7148022" y="2213199"/>
            <a:ext cx="564578"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sp>
        <p:nvSpPr>
          <p:cNvPr id="12" name="Cloud 11">
            <a:extLst>
              <a:ext uri="{FF2B5EF4-FFF2-40B4-BE49-F238E27FC236}">
                <a16:creationId xmlns:a16="http://schemas.microsoft.com/office/drawing/2014/main" id="{8E5365EA-615A-9743-B111-49BDDB625146}"/>
              </a:ext>
            </a:extLst>
          </p:cNvPr>
          <p:cNvSpPr/>
          <p:nvPr/>
        </p:nvSpPr>
        <p:spPr>
          <a:xfrm>
            <a:off x="7924800" y="1981200"/>
            <a:ext cx="3808310" cy="833329"/>
          </a:xfrm>
          <a:prstGeom prst="cloud">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a:t>
            </a:r>
          </a:p>
        </p:txBody>
      </p:sp>
      <p:sp>
        <p:nvSpPr>
          <p:cNvPr id="14" name="TextBox 13">
            <a:extLst>
              <a:ext uri="{FF2B5EF4-FFF2-40B4-BE49-F238E27FC236}">
                <a16:creationId xmlns:a16="http://schemas.microsoft.com/office/drawing/2014/main" id="{0AED264F-9FC7-9C45-94F8-58F19EBCC0BA}"/>
              </a:ext>
            </a:extLst>
          </p:cNvPr>
          <p:cNvSpPr txBox="1"/>
          <p:nvPr/>
        </p:nvSpPr>
        <p:spPr>
          <a:xfrm>
            <a:off x="6388198" y="3669268"/>
            <a:ext cx="1324402"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local_str</a:t>
            </a:r>
            <a:endParaRPr lang="en-US" dirty="0">
              <a:latin typeface="Consolas" panose="020B0609020204030204" pitchFamily="49" charset="0"/>
              <a:cs typeface="Consolas" panose="020B0609020204030204" pitchFamily="49" charset="0"/>
            </a:endParaRPr>
          </a:p>
        </p:txBody>
      </p:sp>
      <p:graphicFrame>
        <p:nvGraphicFramePr>
          <p:cNvPr id="15" name="Group 63">
            <a:extLst>
              <a:ext uri="{FF2B5EF4-FFF2-40B4-BE49-F238E27FC236}">
                <a16:creationId xmlns:a16="http://schemas.microsoft.com/office/drawing/2014/main" id="{CE84D0EE-7DF7-5840-9CEE-2C20E267907D}"/>
              </a:ext>
            </a:extLst>
          </p:cNvPr>
          <p:cNvGraphicFramePr>
            <a:graphicFrameLocks noGrp="1"/>
          </p:cNvGraphicFramePr>
          <p:nvPr/>
        </p:nvGraphicFramePr>
        <p:xfrm>
          <a:off x="7772400" y="3208337"/>
          <a:ext cx="3808310"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539153437"/>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CC02CB0A-D4C1-4E40-A48D-E938AFFFC2A0}"/>
              </a:ext>
            </a:extLst>
          </p:cNvPr>
          <p:cNvSpPr txBox="1"/>
          <p:nvPr/>
        </p:nvSpPr>
        <p:spPr>
          <a:xfrm>
            <a:off x="6030671" y="5212139"/>
            <a:ext cx="5513048" cy="1200329"/>
          </a:xfrm>
          <a:prstGeom prst="rect">
            <a:avLst/>
          </a:prstGeom>
          <a:noFill/>
        </p:spPr>
        <p:txBody>
          <a:bodyPr wrap="non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copy of part of the array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pointer containing an address to</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third element in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6794578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5BF0-2B2C-1547-B75D-5733D6CB76D3}"/>
              </a:ext>
            </a:extLst>
          </p:cNvPr>
          <p:cNvSpPr>
            <a:spLocks noGrp="1"/>
          </p:cNvSpPr>
          <p:nvPr>
            <p:ph type="title"/>
          </p:nvPr>
        </p:nvSpPr>
        <p:spPr/>
        <p:txBody>
          <a:bodyPr/>
          <a:lstStyle/>
          <a:p>
            <a:r>
              <a:rPr lang="en-US" dirty="0"/>
              <a:t>char * Variables</a:t>
            </a:r>
          </a:p>
        </p:txBody>
      </p:sp>
      <p:sp>
        <p:nvSpPr>
          <p:cNvPr id="3" name="Content Placeholder 2">
            <a:extLst>
              <a:ext uri="{FF2B5EF4-FFF2-40B4-BE49-F238E27FC236}">
                <a16:creationId xmlns:a16="http://schemas.microsoft.com/office/drawing/2014/main" id="{37C5F94C-8558-B641-9187-357385730CBC}"/>
              </a:ext>
            </a:extLst>
          </p:cNvPr>
          <p:cNvSpPr>
            <a:spLocks noGrp="1"/>
          </p:cNvSpPr>
          <p:nvPr>
            <p:ph idx="1"/>
          </p:nvPr>
        </p:nvSpPr>
        <p:spPr/>
        <p:txBody>
          <a:bodyPr/>
          <a:lstStyle/>
          <a:p>
            <a:pPr marL="0" indent="0">
              <a:buNone/>
            </a:pPr>
            <a:r>
              <a:rPr lang="en-US" dirty="0">
                <a:solidFill>
                  <a:prstClr val="black"/>
                </a:solidFill>
              </a:rPr>
              <a:t>How do you think the local variable </a:t>
            </a:r>
            <a:r>
              <a:rPr lang="en-US" dirty="0">
                <a:solidFill>
                  <a:prstClr val="black"/>
                </a:solidFill>
                <a:latin typeface="Consolas" panose="020B0609020204030204" pitchFamily="49" charset="0"/>
                <a:cs typeface="Consolas" panose="020B0609020204030204" pitchFamily="49" charset="0"/>
              </a:rPr>
              <a:t>str</a:t>
            </a:r>
            <a:r>
              <a:rPr lang="en-US" dirty="0">
                <a:solidFill>
                  <a:prstClr val="black"/>
                </a:solidFill>
              </a:rPr>
              <a:t> is being represented?</a:t>
            </a:r>
            <a:endParaRPr lang="en-US" dirty="0"/>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"rice"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+ 2;</a:t>
            </a:r>
          </a:p>
          <a:p>
            <a:pPr marL="0" indent="0">
              <a:spcBef>
                <a:spcPts val="0"/>
              </a:spcBef>
              <a:buNone/>
            </a:pPr>
            <a:r>
              <a:rPr lang="en-US" sz="2400" dirty="0">
                <a:latin typeface="Consolas" panose="020B0609020204030204" pitchFamily="49" charset="0"/>
                <a:cs typeface="Consolas" panose="020B0609020204030204" pitchFamily="49" charset="0"/>
              </a:rPr>
              <a:t>	...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5" name="Left Arrow 4">
            <a:extLst>
              <a:ext uri="{FF2B5EF4-FFF2-40B4-BE49-F238E27FC236}">
                <a16:creationId xmlns:a16="http://schemas.microsoft.com/office/drawing/2014/main" id="{1CEFBCC7-7EA0-964A-833C-B975B32AD28C}"/>
              </a:ext>
            </a:extLst>
          </p:cNvPr>
          <p:cNvSpPr/>
          <p:nvPr/>
        </p:nvSpPr>
        <p:spPr>
          <a:xfrm flipH="1">
            <a:off x="457200" y="3051968"/>
            <a:ext cx="469106" cy="312737"/>
          </a:xfrm>
          <a:prstGeom prst="lef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A1D1161-5D55-A248-A4E4-21CCDDDC2B8C}"/>
              </a:ext>
            </a:extLst>
          </p:cNvPr>
          <p:cNvSpPr txBox="1"/>
          <p:nvPr/>
        </p:nvSpPr>
        <p:spPr>
          <a:xfrm>
            <a:off x="7148022" y="2213199"/>
            <a:ext cx="564578"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sp>
        <p:nvSpPr>
          <p:cNvPr id="14" name="TextBox 13">
            <a:extLst>
              <a:ext uri="{FF2B5EF4-FFF2-40B4-BE49-F238E27FC236}">
                <a16:creationId xmlns:a16="http://schemas.microsoft.com/office/drawing/2014/main" id="{0AED264F-9FC7-9C45-94F8-58F19EBCC0BA}"/>
              </a:ext>
            </a:extLst>
          </p:cNvPr>
          <p:cNvSpPr txBox="1"/>
          <p:nvPr/>
        </p:nvSpPr>
        <p:spPr>
          <a:xfrm>
            <a:off x="6388198" y="3669268"/>
            <a:ext cx="1324402"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local_str</a:t>
            </a:r>
            <a:endParaRPr lang="en-US" dirty="0">
              <a:latin typeface="Consolas" panose="020B0609020204030204" pitchFamily="49" charset="0"/>
              <a:cs typeface="Consolas" panose="020B0609020204030204" pitchFamily="49" charset="0"/>
            </a:endParaRPr>
          </a:p>
        </p:txBody>
      </p:sp>
      <p:graphicFrame>
        <p:nvGraphicFramePr>
          <p:cNvPr id="15" name="Group 63">
            <a:extLst>
              <a:ext uri="{FF2B5EF4-FFF2-40B4-BE49-F238E27FC236}">
                <a16:creationId xmlns:a16="http://schemas.microsoft.com/office/drawing/2014/main" id="{CE84D0EE-7DF7-5840-9CEE-2C20E267907D}"/>
              </a:ext>
            </a:extLst>
          </p:cNvPr>
          <p:cNvGraphicFramePr>
            <a:graphicFrameLocks noGrp="1"/>
          </p:cNvGraphicFramePr>
          <p:nvPr/>
        </p:nvGraphicFramePr>
        <p:xfrm>
          <a:off x="7772400" y="3208337"/>
          <a:ext cx="3808310"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539153437"/>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CC02CB0A-D4C1-4E40-A48D-E938AFFFC2A0}"/>
              </a:ext>
            </a:extLst>
          </p:cNvPr>
          <p:cNvSpPr txBox="1"/>
          <p:nvPr/>
        </p:nvSpPr>
        <p:spPr>
          <a:xfrm>
            <a:off x="6030671" y="5212139"/>
            <a:ext cx="5513048" cy="1200329"/>
          </a:xfrm>
          <a:prstGeom prst="rect">
            <a:avLst/>
          </a:prstGeom>
          <a:noFill/>
        </p:spPr>
        <p:txBody>
          <a:bodyPr wrap="non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copy of part of the array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pointer containing an address to</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third element in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p:txBody>
      </p:sp>
      <p:graphicFrame>
        <p:nvGraphicFramePr>
          <p:cNvPr id="11" name="Group 63">
            <a:extLst>
              <a:ext uri="{FF2B5EF4-FFF2-40B4-BE49-F238E27FC236}">
                <a16:creationId xmlns:a16="http://schemas.microsoft.com/office/drawing/2014/main" id="{F30420D8-3C71-044E-B257-F913DFC404EB}"/>
              </a:ext>
            </a:extLst>
          </p:cNvPr>
          <p:cNvGraphicFramePr>
            <a:graphicFrameLocks noGrp="1"/>
          </p:cNvGraphicFramePr>
          <p:nvPr>
            <p:extLst>
              <p:ext uri="{D42A27DB-BD31-4B8C-83A1-F6EECF244321}">
                <p14:modId xmlns:p14="http://schemas.microsoft.com/office/powerpoint/2010/main" val="2801189577"/>
              </p:ext>
            </p:extLst>
          </p:nvPr>
        </p:nvGraphicFramePr>
        <p:xfrm>
          <a:off x="7772400" y="2171700"/>
          <a:ext cx="1887466" cy="419100"/>
        </p:xfrm>
        <a:graphic>
          <a:graphicData uri="http://schemas.openxmlformats.org/drawingml/2006/table">
            <a:tbl>
              <a:tblPr/>
              <a:tblGrid>
                <a:gridCol w="1887466">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0xa2</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3" name="Oval 12">
            <a:extLst>
              <a:ext uri="{FF2B5EF4-FFF2-40B4-BE49-F238E27FC236}">
                <a16:creationId xmlns:a16="http://schemas.microsoft.com/office/drawing/2014/main" id="{D459A061-120C-0547-8E3C-86398CF66FD9}"/>
              </a:ext>
            </a:extLst>
          </p:cNvPr>
          <p:cNvSpPr/>
          <p:nvPr/>
        </p:nvSpPr>
        <p:spPr>
          <a:xfrm>
            <a:off x="5943600" y="5638800"/>
            <a:ext cx="457200" cy="381000"/>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36815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59C03-766E-4349-A31A-96A39938590C}"/>
              </a:ext>
            </a:extLst>
          </p:cNvPr>
          <p:cNvSpPr>
            <a:spLocks noGrp="1"/>
          </p:cNvSpPr>
          <p:nvPr>
            <p:ph type="title"/>
          </p:nvPr>
        </p:nvSpPr>
        <p:spPr/>
        <p:txBody>
          <a:bodyPr/>
          <a:lstStyle/>
          <a:p>
            <a:r>
              <a:rPr lang="en-US" dirty="0"/>
              <a:t>String Parameters</a:t>
            </a:r>
          </a:p>
        </p:txBody>
      </p:sp>
      <p:sp>
        <p:nvSpPr>
          <p:cNvPr id="3" name="Content Placeholder 2">
            <a:extLst>
              <a:ext uri="{FF2B5EF4-FFF2-40B4-BE49-F238E27FC236}">
                <a16:creationId xmlns:a16="http://schemas.microsoft.com/office/drawing/2014/main" id="{E7E6320B-64D0-8B45-B7DA-6847860707FC}"/>
              </a:ext>
            </a:extLst>
          </p:cNvPr>
          <p:cNvSpPr>
            <a:spLocks noGrp="1"/>
          </p:cNvSpPr>
          <p:nvPr>
            <p:ph idx="1"/>
          </p:nvPr>
        </p:nvSpPr>
        <p:spPr/>
        <p:txBody>
          <a:bodyPr/>
          <a:lstStyle/>
          <a:p>
            <a:pPr marL="0" indent="0">
              <a:buNone/>
            </a:pPr>
            <a:r>
              <a:rPr lang="en-US" dirty="0"/>
              <a:t>All string functions take char * parameters – they accept char[], but they are implicitly converted to char * before being passed.</a:t>
            </a:r>
          </a:p>
          <a:p>
            <a:pPr lvl="1"/>
            <a:r>
              <a:rPr lang="en-US" dirty="0" err="1"/>
              <a:t>strlen</a:t>
            </a:r>
            <a:r>
              <a:rPr lang="en-US" dirty="0"/>
              <a:t>(char *str)</a:t>
            </a:r>
          </a:p>
          <a:p>
            <a:pPr lvl="1"/>
            <a:r>
              <a:rPr lang="en-US" dirty="0" err="1"/>
              <a:t>strcmp</a:t>
            </a:r>
            <a:r>
              <a:rPr lang="en-US" dirty="0"/>
              <a:t>(char *str1, char *str2)</a:t>
            </a:r>
          </a:p>
          <a:p>
            <a:pPr lvl="1"/>
            <a:r>
              <a:rPr lang="en-US" dirty="0"/>
              <a:t>…</a:t>
            </a:r>
          </a:p>
          <a:p>
            <a:r>
              <a:rPr lang="en-US" dirty="0"/>
              <a:t>char * is still a string in all the core ways a char[] is</a:t>
            </a:r>
          </a:p>
          <a:p>
            <a:pPr lvl="1"/>
            <a:r>
              <a:rPr lang="en-US" dirty="0"/>
              <a:t>Access/modify characters using bracket notation</a:t>
            </a:r>
          </a:p>
          <a:p>
            <a:pPr lvl="1"/>
            <a:r>
              <a:rPr lang="en-US" dirty="0"/>
              <a:t>Print it out</a:t>
            </a:r>
          </a:p>
          <a:p>
            <a:pPr lvl="1"/>
            <a:r>
              <a:rPr lang="en-US" dirty="0"/>
              <a:t>Use string functions</a:t>
            </a:r>
          </a:p>
          <a:p>
            <a:pPr lvl="1"/>
            <a:r>
              <a:rPr lang="en-US" dirty="0"/>
              <a:t>But under the hood they are represented differently!</a:t>
            </a:r>
          </a:p>
          <a:p>
            <a:r>
              <a:rPr lang="en-US" b="1" dirty="0"/>
              <a:t>Takeaway:</a:t>
            </a:r>
            <a:r>
              <a:rPr lang="en-US" dirty="0"/>
              <a:t> We create strings as char[], pass them around as char *</a:t>
            </a:r>
          </a:p>
        </p:txBody>
      </p:sp>
    </p:spTree>
    <p:extLst>
      <p:ext uri="{BB962C8B-B14F-4D97-AF65-F5344CB8AC3E}">
        <p14:creationId xmlns:p14="http://schemas.microsoft.com/office/powerpoint/2010/main" val="1274532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457200" y="2000250"/>
            <a:ext cx="11277599" cy="28575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#4: </a:t>
            </a:r>
            <a:r>
              <a:rPr lang="en-US" sz="4400" dirty="0"/>
              <a:t>If we create a new string with new characters as a</a:t>
            </a:r>
            <a:r>
              <a:rPr lang="en-US" sz="4400" b="1" dirty="0"/>
              <a:t> </a:t>
            </a:r>
            <a:r>
              <a:rPr lang="en-US" sz="4400" b="1" dirty="0">
                <a:latin typeface="Consolas" panose="020B0609020204030204" pitchFamily="49" charset="0"/>
                <a:cs typeface="Consolas" panose="020B0609020204030204" pitchFamily="49" charset="0"/>
              </a:rPr>
              <a:t>char *</a:t>
            </a:r>
            <a:r>
              <a:rPr lang="en-US" sz="4400" dirty="0"/>
              <a:t>, we cannot modify its characters because its memory lives in the data segment.</a:t>
            </a:r>
          </a:p>
          <a:p>
            <a:pPr algn="l"/>
            <a:endParaRPr lang="en-US" sz="4400" dirty="0"/>
          </a:p>
        </p:txBody>
      </p:sp>
    </p:spTree>
    <p:extLst>
      <p:ext uri="{BB962C8B-B14F-4D97-AF65-F5344CB8AC3E}">
        <p14:creationId xmlns:p14="http://schemas.microsoft.com/office/powerpoint/2010/main" val="18291968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CF0B-029A-7E40-BCEC-2952FE83CCA1}"/>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char *</a:t>
            </a:r>
            <a:endParaRPr lang="en-US" dirty="0"/>
          </a:p>
        </p:txBody>
      </p:sp>
      <p:sp>
        <p:nvSpPr>
          <p:cNvPr id="3" name="Content Placeholder 2">
            <a:extLst>
              <a:ext uri="{FF2B5EF4-FFF2-40B4-BE49-F238E27FC236}">
                <a16:creationId xmlns:a16="http://schemas.microsoft.com/office/drawing/2014/main" id="{02BC8E07-0AC3-BA48-B9F9-D82570540C35}"/>
              </a:ext>
            </a:extLst>
          </p:cNvPr>
          <p:cNvSpPr>
            <a:spLocks noGrp="1"/>
          </p:cNvSpPr>
          <p:nvPr>
            <p:ph idx="1"/>
          </p:nvPr>
        </p:nvSpPr>
        <p:spPr/>
        <p:txBody>
          <a:bodyPr/>
          <a:lstStyle/>
          <a:p>
            <a:pPr marL="0" indent="0">
              <a:buNone/>
            </a:pPr>
            <a:r>
              <a:rPr lang="en-US" altLang="x-none" dirty="0"/>
              <a:t>There is another convenient way to create a string if we do not need to modify it later.  We can create a </a:t>
            </a:r>
            <a:r>
              <a:rPr lang="en-US" dirty="0">
                <a:latin typeface="Consolas" panose="020B0609020204030204" pitchFamily="49" charset="0"/>
                <a:cs typeface="Consolas" panose="020B0609020204030204" pitchFamily="49" charset="0"/>
              </a:rPr>
              <a:t>char *</a:t>
            </a:r>
            <a:r>
              <a:rPr lang="en-US" altLang="x-none" dirty="0"/>
              <a:t> and set it directly equal to a string literal.</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 world!"</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char *empty = </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b="1" strike="sngStrike" dirty="0" err="1">
                <a:solidFill>
                  <a:srgbClr val="C00000"/>
                </a:solidFill>
                <a:latin typeface="Consolas" panose="020B0609020204030204" pitchFamily="49" charset="0"/>
                <a:cs typeface="Consolas" panose="020B0609020204030204" pitchFamily="49" charset="0"/>
              </a:rPr>
              <a:t>myString</a:t>
            </a:r>
            <a:r>
              <a:rPr lang="en-US" b="1" strike="sngStrike" dirty="0">
                <a:solidFill>
                  <a:srgbClr val="C00000"/>
                </a:solidFill>
                <a:latin typeface="Consolas" panose="020B0609020204030204" pitchFamily="49" charset="0"/>
                <a:cs typeface="Consolas" panose="020B0609020204030204" pitchFamily="49" charset="0"/>
              </a:rPr>
              <a:t>[0] = 'h';	</a:t>
            </a:r>
            <a:r>
              <a:rPr lang="en-US" b="1" dirty="0">
                <a:solidFill>
                  <a:srgbClr val="C00000"/>
                </a:solidFill>
                <a:latin typeface="Consolas" panose="020B0609020204030204" pitchFamily="49" charset="0"/>
                <a:cs typeface="Consolas" panose="020B0609020204030204" pitchFamily="49" charset="0"/>
              </a:rPr>
              <a:t>			// crashes!</a:t>
            </a:r>
            <a:endParaRPr lang="en-US" b="1" strike="sngStrike" dirty="0">
              <a:solidFill>
                <a:srgbClr val="C00000"/>
              </a:solidFill>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ea typeface="Courier"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a:t>
            </a:r>
            <a:r>
              <a:rPr lang="en-US" b="1" dirty="0">
                <a:solidFill>
                  <a:srgbClr val="00B050"/>
                </a:solidFill>
                <a:latin typeface="Consolas" panose="020B0609020204030204" pitchFamily="49" charset="0"/>
                <a:cs typeface="Consolas" panose="020B0609020204030204" pitchFamily="49" charset="0"/>
              </a:rPr>
              <a:t>// Hello, world!</a:t>
            </a:r>
          </a:p>
          <a:p>
            <a:endParaRPr lang="en-US" dirty="0"/>
          </a:p>
        </p:txBody>
      </p:sp>
    </p:spTree>
    <p:extLst>
      <p:ext uri="{BB962C8B-B14F-4D97-AF65-F5344CB8AC3E}">
        <p14:creationId xmlns:p14="http://schemas.microsoft.com/office/powerpoint/2010/main" val="2457428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char *</a:t>
            </a:r>
          </a:p>
        </p:txBody>
      </p:sp>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extLst>
              <p:ext uri="{D42A27DB-BD31-4B8C-83A1-F6EECF244321}">
                <p14:modId xmlns:p14="http://schemas.microsoft.com/office/powerpoint/2010/main" val="1287240408"/>
              </p:ext>
            </p:extLst>
          </p:nvPr>
        </p:nvGraphicFramePr>
        <p:xfrm>
          <a:off x="9372600" y="1676400"/>
          <a:ext cx="2590801" cy="4114800"/>
        </p:xfrm>
        <a:graphic>
          <a:graphicData uri="http://schemas.openxmlformats.org/drawingml/2006/table">
            <a:tbl>
              <a:tblPr firstRow="1" bandRow="1">
                <a:tableStyleId>{5940675A-B579-460E-94D1-54222C63F5DA}</a:tableStyleId>
              </a:tblPr>
              <a:tblGrid>
                <a:gridCol w="1538288">
                  <a:extLst>
                    <a:ext uri="{9D8B030D-6E8A-4147-A177-3AD203B41FA5}">
                      <a16:colId xmlns:a16="http://schemas.microsoft.com/office/drawing/2014/main" val="3135065557"/>
                    </a:ext>
                  </a:extLst>
                </a:gridCol>
                <a:gridCol w="1052513">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008224004"/>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675720662"/>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289396717"/>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227629502"/>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4138662113"/>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35066656"/>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745704412"/>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764263374"/>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4676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dirty="0"/>
              <a:t>When we declare a char pointer equal to a string literal, the characters are </a:t>
            </a:r>
            <a:r>
              <a:rPr lang="en-US" i="1" dirty="0"/>
              <a:t>not</a:t>
            </a:r>
            <a:r>
              <a:rPr lang="en-US" dirty="0"/>
              <a:t> stored on the stack.  Instead, they are stored in a special area of memory called the “data segment”.  We </a:t>
            </a:r>
            <a:r>
              <a:rPr lang="en-US" i="1" dirty="0"/>
              <a:t>cannot modify memory in this segment</a:t>
            </a:r>
            <a:r>
              <a:rPr lang="en-US" dirty="0"/>
              <a:t>.</a:t>
            </a:r>
          </a:p>
          <a:p>
            <a:pPr marL="0" indent="0" fontAlgn="auto">
              <a:spcBef>
                <a:spcPts val="0"/>
              </a:spcBef>
              <a:spcAft>
                <a:spcPts val="0"/>
              </a:spcAft>
              <a:buNone/>
            </a:pPr>
            <a:endParaRPr lang="en-US" sz="1200" dirty="0"/>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"hi"</a:t>
            </a:r>
            <a:r>
              <a:rPr lang="en-US" dirty="0">
                <a:latin typeface="Consolas" panose="020B0609020204030204" pitchFamily="49" charset="0"/>
                <a:cs typeface="Consolas" panose="020B0609020204030204" pitchFamily="49" charset="0"/>
              </a:rPr>
              <a:t>;</a:t>
            </a:r>
          </a:p>
          <a:p>
            <a:pPr marL="0" indent="0" fontAlgn="auto">
              <a:spcBef>
                <a:spcPts val="0"/>
              </a:spcBef>
              <a:spcAft>
                <a:spcPts val="0"/>
              </a:spcAft>
              <a:buNone/>
            </a:pPr>
            <a:endParaRPr lang="en-US" sz="1200" dirty="0"/>
          </a:p>
          <a:p>
            <a:pPr marL="0" indent="0" fontAlgn="auto">
              <a:spcBef>
                <a:spcPts val="0"/>
              </a:spcBef>
              <a:spcAft>
                <a:spcPts val="0"/>
              </a:spcAft>
              <a:buNone/>
            </a:pPr>
            <a:r>
              <a:rPr lang="en-US" dirty="0"/>
              <a:t>The pointer variable (e.g. </a:t>
            </a:r>
            <a:r>
              <a:rPr lang="en-US" b="1" dirty="0" err="1"/>
              <a:t>str</a:t>
            </a:r>
            <a:r>
              <a:rPr lang="en-US" dirty="0"/>
              <a:t>) refers to the </a:t>
            </a:r>
            <a:r>
              <a:rPr lang="en-US" i="1" dirty="0"/>
              <a:t>address of the first character of the string in the data segment</a:t>
            </a:r>
            <a:r>
              <a:rPr lang="en-US" dirty="0"/>
              <a:t>.</a:t>
            </a:r>
            <a:endParaRPr lang="en-US" dirty="0">
              <a:solidFill>
                <a:srgbClr val="00B050"/>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D8AEE230-987A-F148-8FAD-C34BE040BD2C}"/>
              </a:ext>
            </a:extLst>
          </p:cNvPr>
          <p:cNvSpPr txBox="1"/>
          <p:nvPr/>
        </p:nvSpPr>
        <p:spPr>
          <a:xfrm>
            <a:off x="9059179" y="25908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3" name="TextBox 2">
            <a:extLst>
              <a:ext uri="{FF2B5EF4-FFF2-40B4-BE49-F238E27FC236}">
                <a16:creationId xmlns:a16="http://schemas.microsoft.com/office/drawing/2014/main" id="{1A9F0948-DD6D-5348-8AAA-33FCF54E8EB0}"/>
              </a:ext>
            </a:extLst>
          </p:cNvPr>
          <p:cNvSpPr txBox="1"/>
          <p:nvPr/>
        </p:nvSpPr>
        <p:spPr>
          <a:xfrm>
            <a:off x="7978412" y="2636966"/>
            <a:ext cx="936988" cy="369332"/>
          </a:xfrm>
          <a:prstGeom prst="rect">
            <a:avLst/>
          </a:prstGeom>
          <a:noFill/>
        </p:spPr>
        <p:txBody>
          <a:bodyPr wrap="none" rtlCol="0">
            <a:spAutoFit/>
          </a:bodyPr>
          <a:lstStyle/>
          <a:p>
            <a:r>
              <a:rPr lang="en-US" dirty="0"/>
              <a:t>STACK</a:t>
            </a:r>
          </a:p>
        </p:txBody>
      </p:sp>
      <p:sp>
        <p:nvSpPr>
          <p:cNvPr id="9" name="TextBox 8">
            <a:extLst>
              <a:ext uri="{FF2B5EF4-FFF2-40B4-BE49-F238E27FC236}">
                <a16:creationId xmlns:a16="http://schemas.microsoft.com/office/drawing/2014/main" id="{F0201E5D-0A99-0442-8CEA-9E6C4B3CE62A}"/>
              </a:ext>
            </a:extLst>
          </p:cNvPr>
          <p:cNvSpPr txBox="1"/>
          <p:nvPr/>
        </p:nvSpPr>
        <p:spPr>
          <a:xfrm>
            <a:off x="7569096" y="4507468"/>
            <a:ext cx="1958678" cy="369332"/>
          </a:xfrm>
          <a:prstGeom prst="rect">
            <a:avLst/>
          </a:prstGeom>
          <a:noFill/>
        </p:spPr>
        <p:txBody>
          <a:bodyPr wrap="none" rtlCol="0">
            <a:spAutoFit/>
          </a:bodyPr>
          <a:lstStyle/>
          <a:p>
            <a:r>
              <a:rPr lang="en-US" dirty="0"/>
              <a:t>DATA SEGMENT</a:t>
            </a:r>
          </a:p>
        </p:txBody>
      </p:sp>
      <p:sp>
        <p:nvSpPr>
          <p:cNvPr id="11" name="Left Bracket 10">
            <a:extLst>
              <a:ext uri="{FF2B5EF4-FFF2-40B4-BE49-F238E27FC236}">
                <a16:creationId xmlns:a16="http://schemas.microsoft.com/office/drawing/2014/main" id="{BC22A707-5557-404C-B5E8-B479D4430F68}"/>
              </a:ext>
            </a:extLst>
          </p:cNvPr>
          <p:cNvSpPr/>
          <p:nvPr/>
        </p:nvSpPr>
        <p:spPr>
          <a:xfrm>
            <a:off x="8897881" y="2137604"/>
            <a:ext cx="169919" cy="129139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ket 11">
            <a:extLst>
              <a:ext uri="{FF2B5EF4-FFF2-40B4-BE49-F238E27FC236}">
                <a16:creationId xmlns:a16="http://schemas.microsoft.com/office/drawing/2014/main" id="{EC356721-01F9-294A-9DA9-C39F2CB1853F}"/>
              </a:ext>
            </a:extLst>
          </p:cNvPr>
          <p:cNvSpPr/>
          <p:nvPr/>
        </p:nvSpPr>
        <p:spPr>
          <a:xfrm>
            <a:off x="9583681" y="3516546"/>
            <a:ext cx="169919" cy="2166187"/>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Freeform 13">
            <a:extLst>
              <a:ext uri="{FF2B5EF4-FFF2-40B4-BE49-F238E27FC236}">
                <a16:creationId xmlns:a16="http://schemas.microsoft.com/office/drawing/2014/main" id="{29DD6F85-4D34-CC4C-84DC-D9AF923BEEBA}"/>
              </a:ext>
            </a:extLst>
          </p:cNvPr>
          <p:cNvSpPr/>
          <p:nvPr/>
        </p:nvSpPr>
        <p:spPr>
          <a:xfrm>
            <a:off x="11734800" y="2830286"/>
            <a:ext cx="392219" cy="2351314"/>
          </a:xfrm>
          <a:custGeom>
            <a:avLst/>
            <a:gdLst>
              <a:gd name="connsiteX0" fmla="*/ 0 w 261590"/>
              <a:gd name="connsiteY0" fmla="*/ 0 h 2318657"/>
              <a:gd name="connsiteX1" fmla="*/ 261257 w 261590"/>
              <a:gd name="connsiteY1" fmla="*/ 1774371 h 2318657"/>
              <a:gd name="connsiteX2" fmla="*/ 43542 w 261590"/>
              <a:gd name="connsiteY2" fmla="*/ 2318657 h 2318657"/>
            </a:gdLst>
            <a:ahLst/>
            <a:cxnLst>
              <a:cxn ang="0">
                <a:pos x="connsiteX0" y="connsiteY0"/>
              </a:cxn>
              <a:cxn ang="0">
                <a:pos x="connsiteX1" y="connsiteY1"/>
              </a:cxn>
              <a:cxn ang="0">
                <a:pos x="connsiteX2" y="connsiteY2"/>
              </a:cxn>
            </a:cxnLst>
            <a:rect l="l" t="t" r="r" b="b"/>
            <a:pathLst>
              <a:path w="261590" h="2318657">
                <a:moveTo>
                  <a:pt x="0" y="0"/>
                </a:moveTo>
                <a:cubicBezTo>
                  <a:pt x="127000" y="693964"/>
                  <a:pt x="254000" y="1387928"/>
                  <a:pt x="261257" y="1774371"/>
                </a:cubicBezTo>
                <a:cubicBezTo>
                  <a:pt x="268514" y="2160814"/>
                  <a:pt x="156028" y="2239735"/>
                  <a:pt x="43542" y="2318657"/>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7B25C6D-FD9D-074D-BFEB-AB9011A5737D}"/>
              </a:ext>
            </a:extLst>
          </p:cNvPr>
          <p:cNvSpPr/>
          <p:nvPr/>
        </p:nvSpPr>
        <p:spPr bwMode="auto">
          <a:xfrm>
            <a:off x="3627620" y="4940809"/>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This applies only to creating </a:t>
            </a:r>
            <a:r>
              <a:rPr lang="en-US" sz="2400" i="1" dirty="0"/>
              <a:t>new</a:t>
            </a:r>
            <a:r>
              <a:rPr lang="en-US" sz="2400" dirty="0"/>
              <a:t> strings with char *.  This does </a:t>
            </a:r>
            <a:r>
              <a:rPr lang="en-US" sz="2400" b="1" u="sng" dirty="0"/>
              <a:t>not</a:t>
            </a:r>
            <a:r>
              <a:rPr lang="en-US" sz="2400" dirty="0"/>
              <a:t> apply for making a char * that points to an existing stack string.</a:t>
            </a:r>
          </a:p>
        </p:txBody>
      </p:sp>
    </p:spTree>
    <p:extLst>
      <p:ext uri="{BB962C8B-B14F-4D97-AF65-F5344CB8AC3E}">
        <p14:creationId xmlns:p14="http://schemas.microsoft.com/office/powerpoint/2010/main" val="48632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16E3-585E-2143-8E90-280F3083E965}"/>
              </a:ext>
            </a:extLst>
          </p:cNvPr>
          <p:cNvSpPr>
            <a:spLocks noGrp="1"/>
          </p:cNvSpPr>
          <p:nvPr>
            <p:ph type="title"/>
          </p:nvPr>
        </p:nvSpPr>
        <p:spPr/>
        <p:txBody>
          <a:bodyPr/>
          <a:lstStyle/>
          <a:p>
            <a:r>
              <a:rPr lang="en-US" dirty="0"/>
              <a:t>Memory Locations</a:t>
            </a:r>
          </a:p>
        </p:txBody>
      </p:sp>
      <p:sp>
        <p:nvSpPr>
          <p:cNvPr id="3" name="Content Placeholder 2">
            <a:extLst>
              <a:ext uri="{FF2B5EF4-FFF2-40B4-BE49-F238E27FC236}">
                <a16:creationId xmlns:a16="http://schemas.microsoft.com/office/drawing/2014/main" id="{E68FAC2D-AFC5-9146-95F1-B47960690B05}"/>
              </a:ext>
            </a:extLst>
          </p:cNvPr>
          <p:cNvSpPr>
            <a:spLocks noGrp="1"/>
          </p:cNvSpPr>
          <p:nvPr>
            <p:ph idx="1"/>
          </p:nvPr>
        </p:nvSpPr>
        <p:spPr/>
        <p:txBody>
          <a:bodyPr/>
          <a:lstStyle/>
          <a:p>
            <a:pPr marL="0" indent="0">
              <a:buNone/>
            </a:pPr>
            <a:r>
              <a:rPr lang="en-US" dirty="0"/>
              <a:t>For each code snippet below, can we modify the characters in </a:t>
            </a:r>
            <a:r>
              <a:rPr lang="en-US" b="1" dirty="0" err="1"/>
              <a:t>myStr</a:t>
            </a:r>
            <a:r>
              <a:rPr lang="en-US" dirty="0"/>
              <a:t>?</a:t>
            </a:r>
          </a:p>
          <a:p>
            <a:pPr marL="0" indent="0">
              <a:buNone/>
            </a:pPr>
            <a:endParaRPr lang="en-US" dirty="0"/>
          </a:p>
        </p:txBody>
      </p:sp>
      <p:sp>
        <p:nvSpPr>
          <p:cNvPr id="4" name="TextBox 3">
            <a:extLst>
              <a:ext uri="{FF2B5EF4-FFF2-40B4-BE49-F238E27FC236}">
                <a16:creationId xmlns:a16="http://schemas.microsoft.com/office/drawing/2014/main" id="{D19DACB8-832C-5440-B45F-8C3F5BFC5550}"/>
              </a:ext>
            </a:extLst>
          </p:cNvPr>
          <p:cNvSpPr txBox="1"/>
          <p:nvPr/>
        </p:nvSpPr>
        <p:spPr>
          <a:xfrm>
            <a:off x="1828800" y="3224480"/>
            <a:ext cx="8534400" cy="707886"/>
          </a:xfrm>
          <a:prstGeom prst="rect">
            <a:avLst/>
          </a:prstGeom>
          <a:noFill/>
        </p:spPr>
        <p:txBody>
          <a:bodyPr wrap="square" rtlCol="0">
            <a:spAutoFit/>
          </a:bodyPr>
          <a:lstStyle/>
          <a:p>
            <a:pPr algn="l"/>
            <a:r>
              <a:rPr lang="en-US" sz="4000" b="1" dirty="0">
                <a:latin typeface="Consolas" panose="020B0609020204030204" pitchFamily="49" charset="0"/>
                <a:cs typeface="Consolas" panose="020B0609020204030204" pitchFamily="49" charset="0"/>
              </a:rPr>
              <a:t>char </a:t>
            </a:r>
            <a:r>
              <a:rPr lang="en-US" sz="4000" b="1" dirty="0" err="1">
                <a:latin typeface="Consolas" panose="020B0609020204030204" pitchFamily="49" charset="0"/>
                <a:cs typeface="Consolas" panose="020B0609020204030204" pitchFamily="49" charset="0"/>
              </a:rPr>
              <a:t>myStr</a:t>
            </a:r>
            <a:r>
              <a:rPr lang="en-US" sz="4000" b="1" dirty="0">
                <a:latin typeface="Consolas" panose="020B0609020204030204" pitchFamily="49" charset="0"/>
                <a:cs typeface="Consolas" panose="020B0609020204030204" pitchFamily="49" charset="0"/>
              </a:rPr>
              <a:t>[6];</a:t>
            </a:r>
          </a:p>
        </p:txBody>
      </p:sp>
      <p:sp>
        <p:nvSpPr>
          <p:cNvPr id="5" name="Rectangle 4">
            <a:extLst>
              <a:ext uri="{FF2B5EF4-FFF2-40B4-BE49-F238E27FC236}">
                <a16:creationId xmlns:a16="http://schemas.microsoft.com/office/drawing/2014/main" id="{4E7A60F6-D2CC-BE4B-8EFD-AB4D1EE2AAF5}"/>
              </a:ext>
            </a:extLst>
          </p:cNvPr>
          <p:cNvSpPr/>
          <p:nvPr/>
        </p:nvSpPr>
        <p:spPr bwMode="auto">
          <a:xfrm>
            <a:off x="3795010" y="4940809"/>
            <a:ext cx="4601980" cy="1536191"/>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Key Question:</a:t>
            </a:r>
            <a:r>
              <a:rPr lang="en-US" sz="2400" dirty="0"/>
              <a:t> where do its characters live?  Do they live in memory we own?  Or the read-only data segment?</a:t>
            </a:r>
          </a:p>
        </p:txBody>
      </p:sp>
    </p:spTree>
    <p:extLst>
      <p:ext uri="{BB962C8B-B14F-4D97-AF65-F5344CB8AC3E}">
        <p14:creationId xmlns:p14="http://schemas.microsoft.com/office/powerpoint/2010/main" val="162450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16E3-585E-2143-8E90-280F3083E965}"/>
              </a:ext>
            </a:extLst>
          </p:cNvPr>
          <p:cNvSpPr>
            <a:spLocks noGrp="1"/>
          </p:cNvSpPr>
          <p:nvPr>
            <p:ph type="title"/>
          </p:nvPr>
        </p:nvSpPr>
        <p:spPr/>
        <p:txBody>
          <a:bodyPr/>
          <a:lstStyle/>
          <a:p>
            <a:r>
              <a:rPr lang="en-US" dirty="0"/>
              <a:t>Memory Locations</a:t>
            </a:r>
          </a:p>
        </p:txBody>
      </p:sp>
      <p:sp>
        <p:nvSpPr>
          <p:cNvPr id="3" name="Content Placeholder 2">
            <a:extLst>
              <a:ext uri="{FF2B5EF4-FFF2-40B4-BE49-F238E27FC236}">
                <a16:creationId xmlns:a16="http://schemas.microsoft.com/office/drawing/2014/main" id="{E68FAC2D-AFC5-9146-95F1-B47960690B05}"/>
              </a:ext>
            </a:extLst>
          </p:cNvPr>
          <p:cNvSpPr>
            <a:spLocks noGrp="1"/>
          </p:cNvSpPr>
          <p:nvPr>
            <p:ph idx="1"/>
          </p:nvPr>
        </p:nvSpPr>
        <p:spPr/>
        <p:txBody>
          <a:bodyPr/>
          <a:lstStyle/>
          <a:p>
            <a:pPr marL="0" indent="0">
              <a:buNone/>
            </a:pPr>
            <a:r>
              <a:rPr lang="en-US" dirty="0"/>
              <a:t>For each code snippet below, can we modify the characters in </a:t>
            </a:r>
            <a:r>
              <a:rPr lang="en-US" b="1" dirty="0" err="1"/>
              <a:t>myStr</a:t>
            </a:r>
            <a:r>
              <a:rPr lang="en-US" dirty="0"/>
              <a:t>?</a:t>
            </a:r>
          </a:p>
          <a:p>
            <a:pPr marL="0" indent="0">
              <a:buNone/>
            </a:pPr>
            <a:endParaRPr lang="en-US" dirty="0"/>
          </a:p>
        </p:txBody>
      </p:sp>
      <p:sp>
        <p:nvSpPr>
          <p:cNvPr id="4" name="TextBox 3">
            <a:extLst>
              <a:ext uri="{FF2B5EF4-FFF2-40B4-BE49-F238E27FC236}">
                <a16:creationId xmlns:a16="http://schemas.microsoft.com/office/drawing/2014/main" id="{D19DACB8-832C-5440-B45F-8C3F5BFC5550}"/>
              </a:ext>
            </a:extLst>
          </p:cNvPr>
          <p:cNvSpPr txBox="1"/>
          <p:nvPr/>
        </p:nvSpPr>
        <p:spPr>
          <a:xfrm>
            <a:off x="1828800" y="3224480"/>
            <a:ext cx="8534400" cy="707886"/>
          </a:xfrm>
          <a:prstGeom prst="rect">
            <a:avLst/>
          </a:prstGeom>
          <a:noFill/>
        </p:spPr>
        <p:txBody>
          <a:bodyPr wrap="square" rtlCol="0">
            <a:spAutoFit/>
          </a:bodyPr>
          <a:lstStyle/>
          <a:p>
            <a:pPr algn="l"/>
            <a:r>
              <a:rPr lang="en-US" sz="4000" b="1" dirty="0">
                <a:latin typeface="Consolas" panose="020B0609020204030204" pitchFamily="49" charset="0"/>
                <a:cs typeface="Consolas" panose="020B0609020204030204" pitchFamily="49" charset="0"/>
              </a:rPr>
              <a:t>char *</a:t>
            </a:r>
            <a:r>
              <a:rPr lang="en-US" sz="4000" b="1" dirty="0" err="1">
                <a:latin typeface="Consolas" panose="020B0609020204030204" pitchFamily="49" charset="0"/>
                <a:cs typeface="Consolas" panose="020B0609020204030204" pitchFamily="49" charset="0"/>
              </a:rPr>
              <a:t>myStr</a:t>
            </a:r>
            <a:r>
              <a:rPr lang="en-US" sz="4000" b="1" dirty="0">
                <a:latin typeface="Consolas" panose="020B0609020204030204" pitchFamily="49" charset="0"/>
                <a:cs typeface="Consolas" panose="020B0609020204030204" pitchFamily="49" charset="0"/>
              </a:rPr>
              <a:t> = </a:t>
            </a:r>
            <a:r>
              <a:rPr lang="en-US" sz="4000" b="1" dirty="0">
                <a:solidFill>
                  <a:srgbClr val="0432FF"/>
                </a:solidFill>
                <a:latin typeface="Consolas" panose="020B0609020204030204" pitchFamily="49" charset="0"/>
                <a:cs typeface="Consolas" panose="020B0609020204030204" pitchFamily="49" charset="0"/>
              </a:rPr>
              <a:t>"Hi"</a:t>
            </a:r>
            <a:r>
              <a:rPr lang="en-US" sz="4000" b="1"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E5B4CC3D-F17A-A94D-B92C-2D81F17E826D}"/>
              </a:ext>
            </a:extLst>
          </p:cNvPr>
          <p:cNvSpPr/>
          <p:nvPr/>
        </p:nvSpPr>
        <p:spPr bwMode="auto">
          <a:xfrm>
            <a:off x="3795010" y="4940809"/>
            <a:ext cx="4601980" cy="1536191"/>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Key Question:</a:t>
            </a:r>
            <a:r>
              <a:rPr lang="en-US" sz="2400" dirty="0"/>
              <a:t> where do its characters live?  Do they live in memory we own?  Or the read-only data segment?</a:t>
            </a:r>
          </a:p>
        </p:txBody>
      </p:sp>
    </p:spTree>
    <p:extLst>
      <p:ext uri="{BB962C8B-B14F-4D97-AF65-F5344CB8AC3E}">
        <p14:creationId xmlns:p14="http://schemas.microsoft.com/office/powerpoint/2010/main" val="410359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16E3-585E-2143-8E90-280F3083E965}"/>
              </a:ext>
            </a:extLst>
          </p:cNvPr>
          <p:cNvSpPr>
            <a:spLocks noGrp="1"/>
          </p:cNvSpPr>
          <p:nvPr>
            <p:ph type="title"/>
          </p:nvPr>
        </p:nvSpPr>
        <p:spPr/>
        <p:txBody>
          <a:bodyPr/>
          <a:lstStyle/>
          <a:p>
            <a:r>
              <a:rPr lang="en-US" dirty="0"/>
              <a:t>Memory Locations</a:t>
            </a:r>
          </a:p>
        </p:txBody>
      </p:sp>
      <p:sp>
        <p:nvSpPr>
          <p:cNvPr id="3" name="Content Placeholder 2">
            <a:extLst>
              <a:ext uri="{FF2B5EF4-FFF2-40B4-BE49-F238E27FC236}">
                <a16:creationId xmlns:a16="http://schemas.microsoft.com/office/drawing/2014/main" id="{E68FAC2D-AFC5-9146-95F1-B47960690B05}"/>
              </a:ext>
            </a:extLst>
          </p:cNvPr>
          <p:cNvSpPr>
            <a:spLocks noGrp="1"/>
          </p:cNvSpPr>
          <p:nvPr>
            <p:ph idx="1"/>
          </p:nvPr>
        </p:nvSpPr>
        <p:spPr/>
        <p:txBody>
          <a:bodyPr/>
          <a:lstStyle/>
          <a:p>
            <a:pPr marL="0" indent="0">
              <a:buNone/>
            </a:pPr>
            <a:r>
              <a:rPr lang="en-US" dirty="0"/>
              <a:t>For each code snippet below, can we modify the characters in </a:t>
            </a:r>
            <a:r>
              <a:rPr lang="en-US" b="1" dirty="0" err="1"/>
              <a:t>myStr</a:t>
            </a:r>
            <a:r>
              <a:rPr lang="en-US" dirty="0"/>
              <a:t>?</a:t>
            </a:r>
          </a:p>
          <a:p>
            <a:pPr marL="0" indent="0">
              <a:buNone/>
            </a:pPr>
            <a:endParaRPr lang="en-US" dirty="0"/>
          </a:p>
        </p:txBody>
      </p:sp>
      <p:sp>
        <p:nvSpPr>
          <p:cNvPr id="4" name="TextBox 3">
            <a:extLst>
              <a:ext uri="{FF2B5EF4-FFF2-40B4-BE49-F238E27FC236}">
                <a16:creationId xmlns:a16="http://schemas.microsoft.com/office/drawing/2014/main" id="{D19DACB8-832C-5440-B45F-8C3F5BFC5550}"/>
              </a:ext>
            </a:extLst>
          </p:cNvPr>
          <p:cNvSpPr txBox="1"/>
          <p:nvPr/>
        </p:nvSpPr>
        <p:spPr>
          <a:xfrm>
            <a:off x="1828800" y="3224480"/>
            <a:ext cx="8534400" cy="1938992"/>
          </a:xfrm>
          <a:prstGeom prst="rect">
            <a:avLst/>
          </a:prstGeom>
          <a:noFill/>
        </p:spPr>
        <p:txBody>
          <a:bodyPr wrap="square" rtlCol="0">
            <a:spAutoFit/>
          </a:bodyPr>
          <a:lstStyle/>
          <a:p>
            <a:pPr algn="l"/>
            <a:r>
              <a:rPr lang="en-US" sz="4000" b="1" dirty="0">
                <a:latin typeface="Consolas" panose="020B0609020204030204" pitchFamily="49" charset="0"/>
                <a:cs typeface="Consolas" panose="020B0609020204030204" pitchFamily="49" charset="0"/>
              </a:rPr>
              <a:t>char </a:t>
            </a:r>
            <a:r>
              <a:rPr lang="en-US" sz="4000" b="1" dirty="0" err="1">
                <a:latin typeface="Consolas" panose="020B0609020204030204" pitchFamily="49" charset="0"/>
                <a:cs typeface="Consolas" panose="020B0609020204030204" pitchFamily="49" charset="0"/>
              </a:rPr>
              <a:t>buf</a:t>
            </a:r>
            <a:r>
              <a:rPr lang="en-US" sz="4000" b="1" dirty="0">
                <a:latin typeface="Consolas" panose="020B0609020204030204" pitchFamily="49" charset="0"/>
                <a:cs typeface="Consolas" panose="020B0609020204030204" pitchFamily="49" charset="0"/>
              </a:rPr>
              <a:t>[6];</a:t>
            </a:r>
          </a:p>
          <a:p>
            <a:pPr algn="l"/>
            <a:r>
              <a:rPr lang="en-US" sz="4000" b="1" dirty="0" err="1">
                <a:latin typeface="Consolas" panose="020B0609020204030204" pitchFamily="49" charset="0"/>
                <a:cs typeface="Consolas" panose="020B0609020204030204" pitchFamily="49" charset="0"/>
              </a:rPr>
              <a:t>strcpy</a:t>
            </a:r>
            <a:r>
              <a:rPr lang="en-US" sz="4000" b="1" dirty="0">
                <a:latin typeface="Consolas" panose="020B0609020204030204" pitchFamily="49" charset="0"/>
                <a:cs typeface="Consolas" panose="020B0609020204030204" pitchFamily="49" charset="0"/>
              </a:rPr>
              <a:t>(</a:t>
            </a:r>
            <a:r>
              <a:rPr lang="en-US" sz="4000" b="1" dirty="0" err="1">
                <a:latin typeface="Consolas" panose="020B0609020204030204" pitchFamily="49" charset="0"/>
                <a:cs typeface="Consolas" panose="020B0609020204030204" pitchFamily="49" charset="0"/>
              </a:rPr>
              <a:t>buf</a:t>
            </a:r>
            <a:r>
              <a:rPr lang="en-US" sz="4000" b="1" dirty="0">
                <a:latin typeface="Consolas" panose="020B0609020204030204" pitchFamily="49" charset="0"/>
                <a:cs typeface="Consolas" panose="020B0609020204030204" pitchFamily="49" charset="0"/>
              </a:rPr>
              <a:t>, </a:t>
            </a:r>
            <a:r>
              <a:rPr lang="en-US" sz="4000" b="1" dirty="0">
                <a:solidFill>
                  <a:srgbClr val="0432FF"/>
                </a:solidFill>
                <a:latin typeface="Consolas" panose="020B0609020204030204" pitchFamily="49" charset="0"/>
                <a:cs typeface="Consolas" panose="020B0609020204030204" pitchFamily="49" charset="0"/>
              </a:rPr>
              <a:t>"Hi"</a:t>
            </a:r>
            <a:r>
              <a:rPr lang="en-US" sz="4000" b="1" dirty="0">
                <a:latin typeface="Consolas" panose="020B0609020204030204" pitchFamily="49" charset="0"/>
                <a:cs typeface="Consolas" panose="020B0609020204030204" pitchFamily="49" charset="0"/>
              </a:rPr>
              <a:t>);</a:t>
            </a:r>
          </a:p>
          <a:p>
            <a:pPr algn="l"/>
            <a:r>
              <a:rPr lang="en-US" sz="4000" b="1" dirty="0">
                <a:latin typeface="Consolas" panose="020B0609020204030204" pitchFamily="49" charset="0"/>
                <a:cs typeface="Consolas" panose="020B0609020204030204" pitchFamily="49" charset="0"/>
              </a:rPr>
              <a:t>char *</a:t>
            </a:r>
            <a:r>
              <a:rPr lang="en-US" sz="4000" b="1" dirty="0" err="1">
                <a:latin typeface="Consolas" panose="020B0609020204030204" pitchFamily="49" charset="0"/>
                <a:cs typeface="Consolas" panose="020B0609020204030204" pitchFamily="49" charset="0"/>
              </a:rPr>
              <a:t>myStr</a:t>
            </a:r>
            <a:r>
              <a:rPr lang="en-US" sz="4000" b="1" dirty="0">
                <a:latin typeface="Consolas" panose="020B0609020204030204" pitchFamily="49" charset="0"/>
                <a:cs typeface="Consolas" panose="020B0609020204030204" pitchFamily="49" charset="0"/>
              </a:rPr>
              <a:t> = </a:t>
            </a:r>
            <a:r>
              <a:rPr lang="en-US" sz="4000" b="1" dirty="0" err="1">
                <a:latin typeface="Consolas" panose="020B0609020204030204" pitchFamily="49" charset="0"/>
                <a:cs typeface="Consolas" panose="020B0609020204030204" pitchFamily="49" charset="0"/>
              </a:rPr>
              <a:t>buf</a:t>
            </a:r>
            <a:r>
              <a:rPr lang="en-US" sz="4000" b="1"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B02775BE-52B1-9845-8223-5FB41D081240}"/>
              </a:ext>
            </a:extLst>
          </p:cNvPr>
          <p:cNvSpPr/>
          <p:nvPr/>
        </p:nvSpPr>
        <p:spPr bwMode="auto">
          <a:xfrm>
            <a:off x="7361420" y="2303984"/>
            <a:ext cx="4601980" cy="1536191"/>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Key Question:</a:t>
            </a:r>
            <a:r>
              <a:rPr lang="en-US" sz="2400" dirty="0"/>
              <a:t> where do its characters live?  Do they live in memory we own?  Or the read-only data segment?</a:t>
            </a:r>
          </a:p>
        </p:txBody>
      </p:sp>
    </p:spTree>
    <p:extLst>
      <p:ext uri="{BB962C8B-B14F-4D97-AF65-F5344CB8AC3E}">
        <p14:creationId xmlns:p14="http://schemas.microsoft.com/office/powerpoint/2010/main" val="164610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16E3-585E-2143-8E90-280F3083E965}"/>
              </a:ext>
            </a:extLst>
          </p:cNvPr>
          <p:cNvSpPr>
            <a:spLocks noGrp="1"/>
          </p:cNvSpPr>
          <p:nvPr>
            <p:ph type="title"/>
          </p:nvPr>
        </p:nvSpPr>
        <p:spPr/>
        <p:txBody>
          <a:bodyPr/>
          <a:lstStyle/>
          <a:p>
            <a:r>
              <a:rPr lang="en-US" dirty="0"/>
              <a:t>Memory Locations</a:t>
            </a:r>
          </a:p>
        </p:txBody>
      </p:sp>
      <p:sp>
        <p:nvSpPr>
          <p:cNvPr id="3" name="Content Placeholder 2">
            <a:extLst>
              <a:ext uri="{FF2B5EF4-FFF2-40B4-BE49-F238E27FC236}">
                <a16:creationId xmlns:a16="http://schemas.microsoft.com/office/drawing/2014/main" id="{E68FAC2D-AFC5-9146-95F1-B47960690B05}"/>
              </a:ext>
            </a:extLst>
          </p:cNvPr>
          <p:cNvSpPr>
            <a:spLocks noGrp="1"/>
          </p:cNvSpPr>
          <p:nvPr>
            <p:ph idx="1"/>
          </p:nvPr>
        </p:nvSpPr>
        <p:spPr/>
        <p:txBody>
          <a:bodyPr/>
          <a:lstStyle/>
          <a:p>
            <a:pPr marL="0" indent="0">
              <a:buNone/>
            </a:pPr>
            <a:r>
              <a:rPr lang="en-US" dirty="0"/>
              <a:t>For each code snippet below, can we modify the characters in </a:t>
            </a:r>
            <a:r>
              <a:rPr lang="en-US" b="1" dirty="0" err="1"/>
              <a:t>myStr</a:t>
            </a:r>
            <a:r>
              <a:rPr lang="en-US" dirty="0"/>
              <a:t>?</a:t>
            </a:r>
          </a:p>
          <a:p>
            <a:pPr marL="0" indent="0">
              <a:buNone/>
            </a:pPr>
            <a:endParaRPr lang="en-US" dirty="0"/>
          </a:p>
        </p:txBody>
      </p:sp>
      <p:sp>
        <p:nvSpPr>
          <p:cNvPr id="4" name="TextBox 3">
            <a:extLst>
              <a:ext uri="{FF2B5EF4-FFF2-40B4-BE49-F238E27FC236}">
                <a16:creationId xmlns:a16="http://schemas.microsoft.com/office/drawing/2014/main" id="{D19DACB8-832C-5440-B45F-8C3F5BFC5550}"/>
              </a:ext>
            </a:extLst>
          </p:cNvPr>
          <p:cNvSpPr txBox="1"/>
          <p:nvPr/>
        </p:nvSpPr>
        <p:spPr>
          <a:xfrm>
            <a:off x="1828800" y="3224480"/>
            <a:ext cx="8534400" cy="1323439"/>
          </a:xfrm>
          <a:prstGeom prst="rect">
            <a:avLst/>
          </a:prstGeom>
          <a:noFill/>
        </p:spPr>
        <p:txBody>
          <a:bodyPr wrap="square" rtlCol="0">
            <a:spAutoFit/>
          </a:bodyPr>
          <a:lstStyle/>
          <a:p>
            <a:pPr algn="l"/>
            <a:r>
              <a:rPr lang="en-US" sz="4000" b="1" dirty="0">
                <a:latin typeface="Consolas" panose="020B0609020204030204" pitchFamily="49" charset="0"/>
                <a:cs typeface="Consolas" panose="020B0609020204030204" pitchFamily="49" charset="0"/>
              </a:rPr>
              <a:t>char *</a:t>
            </a:r>
            <a:r>
              <a:rPr lang="en-US" sz="4000" b="1" dirty="0" err="1">
                <a:latin typeface="Consolas" panose="020B0609020204030204" pitchFamily="49" charset="0"/>
                <a:cs typeface="Consolas" panose="020B0609020204030204" pitchFamily="49" charset="0"/>
              </a:rPr>
              <a:t>otherStr</a:t>
            </a:r>
            <a:r>
              <a:rPr lang="en-US" sz="4000" b="1" dirty="0">
                <a:latin typeface="Consolas" panose="020B0609020204030204" pitchFamily="49" charset="0"/>
                <a:cs typeface="Consolas" panose="020B0609020204030204" pitchFamily="49" charset="0"/>
              </a:rPr>
              <a:t> = </a:t>
            </a:r>
            <a:r>
              <a:rPr lang="en-US" sz="4000" b="1" dirty="0">
                <a:solidFill>
                  <a:srgbClr val="0432FF"/>
                </a:solidFill>
                <a:latin typeface="Consolas" panose="020B0609020204030204" pitchFamily="49" charset="0"/>
                <a:cs typeface="Consolas" panose="020B0609020204030204" pitchFamily="49" charset="0"/>
              </a:rPr>
              <a:t>"Hi"</a:t>
            </a:r>
            <a:r>
              <a:rPr lang="en-US" sz="4000" b="1" dirty="0">
                <a:latin typeface="Consolas" panose="020B0609020204030204" pitchFamily="49" charset="0"/>
                <a:cs typeface="Consolas" panose="020B0609020204030204" pitchFamily="49" charset="0"/>
              </a:rPr>
              <a:t>;</a:t>
            </a:r>
          </a:p>
          <a:p>
            <a:pPr algn="l"/>
            <a:r>
              <a:rPr lang="en-US" sz="4000" b="1" dirty="0">
                <a:latin typeface="Consolas" panose="020B0609020204030204" pitchFamily="49" charset="0"/>
                <a:cs typeface="Consolas" panose="020B0609020204030204" pitchFamily="49" charset="0"/>
              </a:rPr>
              <a:t>char *</a:t>
            </a:r>
            <a:r>
              <a:rPr lang="en-US" sz="4000" b="1" dirty="0" err="1">
                <a:latin typeface="Consolas" panose="020B0609020204030204" pitchFamily="49" charset="0"/>
                <a:cs typeface="Consolas" panose="020B0609020204030204" pitchFamily="49" charset="0"/>
              </a:rPr>
              <a:t>myStr</a:t>
            </a:r>
            <a:r>
              <a:rPr lang="en-US" sz="4000" b="1" dirty="0">
                <a:latin typeface="Consolas" panose="020B0609020204030204" pitchFamily="49" charset="0"/>
                <a:cs typeface="Consolas" panose="020B0609020204030204" pitchFamily="49" charset="0"/>
              </a:rPr>
              <a:t> = </a:t>
            </a:r>
            <a:r>
              <a:rPr lang="en-US" sz="4000" b="1" dirty="0" err="1">
                <a:latin typeface="Consolas" panose="020B0609020204030204" pitchFamily="49" charset="0"/>
                <a:cs typeface="Consolas" panose="020B0609020204030204" pitchFamily="49" charset="0"/>
              </a:rPr>
              <a:t>otherStr</a:t>
            </a:r>
            <a:r>
              <a:rPr lang="en-US" sz="4000" b="1"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4A41D932-5B9B-7545-B16F-BD3002EE0C40}"/>
              </a:ext>
            </a:extLst>
          </p:cNvPr>
          <p:cNvSpPr/>
          <p:nvPr/>
        </p:nvSpPr>
        <p:spPr bwMode="auto">
          <a:xfrm>
            <a:off x="3795010" y="4940809"/>
            <a:ext cx="4601980" cy="1536191"/>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Key Question:</a:t>
            </a:r>
            <a:r>
              <a:rPr lang="en-US" sz="2400" dirty="0"/>
              <a:t> where do its characters live?  Do they live in memory we own?  Or the read-only data segment?</a:t>
            </a:r>
          </a:p>
        </p:txBody>
      </p:sp>
    </p:spTree>
    <p:extLst>
      <p:ext uri="{BB962C8B-B14F-4D97-AF65-F5344CB8AC3E}">
        <p14:creationId xmlns:p14="http://schemas.microsoft.com/office/powerpoint/2010/main" val="1520751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16E3-585E-2143-8E90-280F3083E965}"/>
              </a:ext>
            </a:extLst>
          </p:cNvPr>
          <p:cNvSpPr>
            <a:spLocks noGrp="1"/>
          </p:cNvSpPr>
          <p:nvPr>
            <p:ph type="title"/>
          </p:nvPr>
        </p:nvSpPr>
        <p:spPr/>
        <p:txBody>
          <a:bodyPr/>
          <a:lstStyle/>
          <a:p>
            <a:r>
              <a:rPr lang="en-US" dirty="0"/>
              <a:t>Memory Locations</a:t>
            </a:r>
          </a:p>
        </p:txBody>
      </p:sp>
      <p:sp>
        <p:nvSpPr>
          <p:cNvPr id="3" name="Content Placeholder 2">
            <a:extLst>
              <a:ext uri="{FF2B5EF4-FFF2-40B4-BE49-F238E27FC236}">
                <a16:creationId xmlns:a16="http://schemas.microsoft.com/office/drawing/2014/main" id="{E68FAC2D-AFC5-9146-95F1-B47960690B05}"/>
              </a:ext>
            </a:extLst>
          </p:cNvPr>
          <p:cNvSpPr>
            <a:spLocks noGrp="1"/>
          </p:cNvSpPr>
          <p:nvPr>
            <p:ph idx="1"/>
          </p:nvPr>
        </p:nvSpPr>
        <p:spPr/>
        <p:txBody>
          <a:bodyPr/>
          <a:lstStyle/>
          <a:p>
            <a:pPr marL="0" indent="0">
              <a:buNone/>
            </a:pPr>
            <a:r>
              <a:rPr lang="en-US" dirty="0"/>
              <a:t>For each code snippet below, can we modify the characters in </a:t>
            </a:r>
            <a:r>
              <a:rPr lang="en-US" b="1" dirty="0" err="1"/>
              <a:t>myStr</a:t>
            </a:r>
            <a:r>
              <a:rPr lang="en-US" dirty="0"/>
              <a:t>?</a:t>
            </a:r>
          </a:p>
          <a:p>
            <a:pPr marL="0" indent="0">
              <a:buNone/>
            </a:pPr>
            <a:endParaRPr lang="en-US" dirty="0"/>
          </a:p>
        </p:txBody>
      </p:sp>
      <p:sp>
        <p:nvSpPr>
          <p:cNvPr id="4" name="TextBox 3">
            <a:extLst>
              <a:ext uri="{FF2B5EF4-FFF2-40B4-BE49-F238E27FC236}">
                <a16:creationId xmlns:a16="http://schemas.microsoft.com/office/drawing/2014/main" id="{D19DACB8-832C-5440-B45F-8C3F5BFC5550}"/>
              </a:ext>
            </a:extLst>
          </p:cNvPr>
          <p:cNvSpPr txBox="1"/>
          <p:nvPr/>
        </p:nvSpPr>
        <p:spPr>
          <a:xfrm>
            <a:off x="457200" y="2075795"/>
            <a:ext cx="11277600" cy="4401205"/>
          </a:xfrm>
          <a:prstGeom prst="rect">
            <a:avLst/>
          </a:prstGeom>
          <a:noFill/>
        </p:spPr>
        <p:txBody>
          <a:bodyPr wrap="square" rtlCol="0">
            <a:spAutoFit/>
          </a:bodyPr>
          <a:lstStyle/>
          <a:p>
            <a:pPr algn="l"/>
            <a:r>
              <a:rPr lang="en-US" sz="2800" b="1" dirty="0">
                <a:latin typeface="Consolas" panose="020B0609020204030204" pitchFamily="49" charset="0"/>
                <a:cs typeface="Consolas" panose="020B0609020204030204" pitchFamily="49" charset="0"/>
              </a:rPr>
              <a:t>void </a:t>
            </a:r>
            <a:r>
              <a:rPr lang="en-US" sz="2800" b="1" dirty="0" err="1">
                <a:latin typeface="Consolas" panose="020B0609020204030204" pitchFamily="49" charset="0"/>
                <a:cs typeface="Consolas" panose="020B0609020204030204" pitchFamily="49" charset="0"/>
              </a:rPr>
              <a:t>myFunc</a:t>
            </a:r>
            <a:r>
              <a:rPr lang="en-US" sz="2800" b="1" dirty="0">
                <a:latin typeface="Consolas" panose="020B0609020204030204" pitchFamily="49" charset="0"/>
                <a:cs typeface="Consolas" panose="020B0609020204030204" pitchFamily="49" charset="0"/>
              </a:rPr>
              <a:t>(char *</a:t>
            </a:r>
            <a:r>
              <a:rPr lang="en-US" sz="2800" b="1" dirty="0" err="1">
                <a:latin typeface="Consolas" panose="020B0609020204030204" pitchFamily="49" charset="0"/>
                <a:cs typeface="Consolas" panose="020B0609020204030204" pitchFamily="49" charset="0"/>
              </a:rPr>
              <a:t>myStr</a:t>
            </a:r>
            <a:r>
              <a:rPr lang="en-US" sz="2800" b="1" dirty="0">
                <a:latin typeface="Consolas" panose="020B0609020204030204" pitchFamily="49" charset="0"/>
                <a:cs typeface="Consolas" panose="020B0609020204030204" pitchFamily="49" charset="0"/>
              </a:rPr>
              <a:t>) {</a:t>
            </a:r>
          </a:p>
          <a:p>
            <a:pPr algn="l"/>
            <a:r>
              <a:rPr lang="en-US" sz="2800" b="1" dirty="0">
                <a:latin typeface="Consolas" panose="020B0609020204030204" pitchFamily="49" charset="0"/>
                <a:cs typeface="Consolas" panose="020B0609020204030204" pitchFamily="49" charset="0"/>
              </a:rPr>
              <a:t>	...</a:t>
            </a:r>
          </a:p>
          <a:p>
            <a:pPr algn="l"/>
            <a:r>
              <a:rPr lang="en-US" sz="2800" b="1" dirty="0">
                <a:latin typeface="Consolas" panose="020B0609020204030204" pitchFamily="49" charset="0"/>
                <a:cs typeface="Consolas" panose="020B0609020204030204" pitchFamily="49" charset="0"/>
              </a:rPr>
              <a:t>}</a:t>
            </a:r>
          </a:p>
          <a:p>
            <a:pPr algn="l"/>
            <a:endParaRPr lang="en-US" sz="2800" b="1" dirty="0">
              <a:latin typeface="Consolas" panose="020B0609020204030204" pitchFamily="49" charset="0"/>
              <a:cs typeface="Consolas" panose="020B0609020204030204" pitchFamily="49" charset="0"/>
            </a:endParaRPr>
          </a:p>
          <a:p>
            <a:pPr algn="l"/>
            <a:r>
              <a:rPr lang="en-US" sz="2800" b="1" dirty="0">
                <a:latin typeface="Consolas" panose="020B0609020204030204" pitchFamily="49" charset="0"/>
                <a:cs typeface="Consolas" panose="020B0609020204030204" pitchFamily="49" charset="0"/>
              </a:rPr>
              <a:t>int main(int </a:t>
            </a:r>
            <a:r>
              <a:rPr lang="en-US" sz="2800" b="1" dirty="0" err="1">
                <a:latin typeface="Consolas" panose="020B0609020204030204" pitchFamily="49" charset="0"/>
                <a:cs typeface="Consolas" panose="020B0609020204030204" pitchFamily="49" charset="0"/>
              </a:rPr>
              <a:t>argc</a:t>
            </a:r>
            <a:r>
              <a:rPr lang="en-US" sz="2800" b="1" dirty="0">
                <a:latin typeface="Consolas" panose="020B0609020204030204" pitchFamily="49" charset="0"/>
                <a:cs typeface="Consolas" panose="020B0609020204030204" pitchFamily="49" charset="0"/>
              </a:rPr>
              <a:t>, char *</a:t>
            </a:r>
            <a:r>
              <a:rPr lang="en-US" sz="2800" b="1" dirty="0" err="1">
                <a:latin typeface="Consolas" panose="020B0609020204030204" pitchFamily="49" charset="0"/>
                <a:cs typeface="Consolas" panose="020B0609020204030204" pitchFamily="49" charset="0"/>
              </a:rPr>
              <a:t>argv</a:t>
            </a:r>
            <a:r>
              <a:rPr lang="en-US" sz="2800" b="1" dirty="0">
                <a:latin typeface="Consolas" panose="020B0609020204030204" pitchFamily="49" charset="0"/>
                <a:cs typeface="Consolas" panose="020B0609020204030204" pitchFamily="49" charset="0"/>
              </a:rPr>
              <a:t>[]) {</a:t>
            </a:r>
          </a:p>
          <a:p>
            <a:pPr algn="l"/>
            <a:r>
              <a:rPr lang="en-US" sz="2800" b="1" dirty="0">
                <a:latin typeface="Consolas" panose="020B0609020204030204" pitchFamily="49" charset="0"/>
                <a:cs typeface="Consolas" panose="020B0609020204030204" pitchFamily="49" charset="0"/>
              </a:rPr>
              <a:t>	char </a:t>
            </a:r>
            <a:r>
              <a:rPr lang="en-US" sz="2800" b="1" dirty="0" err="1">
                <a:latin typeface="Consolas" panose="020B0609020204030204" pitchFamily="49" charset="0"/>
                <a:cs typeface="Consolas" panose="020B0609020204030204" pitchFamily="49" charset="0"/>
              </a:rPr>
              <a:t>buf</a:t>
            </a:r>
            <a:r>
              <a:rPr lang="en-US" sz="2800" b="1" dirty="0">
                <a:latin typeface="Consolas" panose="020B0609020204030204" pitchFamily="49" charset="0"/>
                <a:cs typeface="Consolas" panose="020B0609020204030204" pitchFamily="49" charset="0"/>
              </a:rPr>
              <a:t>[6];</a:t>
            </a:r>
          </a:p>
          <a:p>
            <a:pPr algn="l"/>
            <a:r>
              <a:rPr lang="en-US" sz="2800" b="1" dirty="0">
                <a:latin typeface="Consolas" panose="020B0609020204030204" pitchFamily="49" charset="0"/>
                <a:cs typeface="Consolas" panose="020B0609020204030204" pitchFamily="49" charset="0"/>
              </a:rPr>
              <a:t>	</a:t>
            </a:r>
            <a:r>
              <a:rPr lang="en-US" sz="2800" b="1" dirty="0" err="1">
                <a:latin typeface="Consolas" panose="020B0609020204030204" pitchFamily="49" charset="0"/>
                <a:cs typeface="Consolas" panose="020B0609020204030204" pitchFamily="49" charset="0"/>
              </a:rPr>
              <a:t>strcpy</a:t>
            </a:r>
            <a:r>
              <a:rPr lang="en-US" sz="2800" b="1" dirty="0">
                <a:latin typeface="Consolas" panose="020B0609020204030204" pitchFamily="49" charset="0"/>
                <a:cs typeface="Consolas" panose="020B0609020204030204" pitchFamily="49" charset="0"/>
              </a:rPr>
              <a:t>(</a:t>
            </a:r>
            <a:r>
              <a:rPr lang="en-US" sz="2800" b="1" dirty="0" err="1">
                <a:latin typeface="Consolas" panose="020B0609020204030204" pitchFamily="49" charset="0"/>
                <a:cs typeface="Consolas" panose="020B0609020204030204" pitchFamily="49" charset="0"/>
              </a:rPr>
              <a:t>buf</a:t>
            </a:r>
            <a:r>
              <a:rPr lang="en-US" sz="2800" b="1" dirty="0">
                <a:latin typeface="Consolas" panose="020B0609020204030204" pitchFamily="49" charset="0"/>
                <a:cs typeface="Consolas" panose="020B0609020204030204" pitchFamily="49" charset="0"/>
              </a:rPr>
              <a:t>, </a:t>
            </a:r>
            <a:r>
              <a:rPr lang="en-US" sz="2800" b="1" dirty="0">
                <a:solidFill>
                  <a:srgbClr val="0432FF"/>
                </a:solidFill>
                <a:latin typeface="Consolas" panose="020B0609020204030204" pitchFamily="49" charset="0"/>
                <a:cs typeface="Consolas" panose="020B0609020204030204" pitchFamily="49" charset="0"/>
              </a:rPr>
              <a:t>"Hi"</a:t>
            </a:r>
            <a:r>
              <a:rPr lang="en-US" sz="2800" b="1" dirty="0">
                <a:latin typeface="Consolas" panose="020B0609020204030204" pitchFamily="49" charset="0"/>
                <a:cs typeface="Consolas" panose="020B0609020204030204" pitchFamily="49" charset="0"/>
              </a:rPr>
              <a:t>);</a:t>
            </a:r>
          </a:p>
          <a:p>
            <a:pPr algn="l"/>
            <a:r>
              <a:rPr lang="en-US" sz="2800" b="1" dirty="0">
                <a:latin typeface="Consolas" panose="020B0609020204030204" pitchFamily="49" charset="0"/>
                <a:cs typeface="Consolas" panose="020B0609020204030204" pitchFamily="49" charset="0"/>
              </a:rPr>
              <a:t>	</a:t>
            </a:r>
            <a:r>
              <a:rPr lang="en-US" sz="2800" b="1" dirty="0" err="1">
                <a:latin typeface="Consolas" panose="020B0609020204030204" pitchFamily="49" charset="0"/>
                <a:cs typeface="Consolas" panose="020B0609020204030204" pitchFamily="49" charset="0"/>
              </a:rPr>
              <a:t>myFunc</a:t>
            </a:r>
            <a:r>
              <a:rPr lang="en-US" sz="2800" b="1" dirty="0">
                <a:latin typeface="Consolas" panose="020B0609020204030204" pitchFamily="49" charset="0"/>
                <a:cs typeface="Consolas" panose="020B0609020204030204" pitchFamily="49" charset="0"/>
              </a:rPr>
              <a:t>(</a:t>
            </a:r>
            <a:r>
              <a:rPr lang="en-US" sz="2800" b="1" dirty="0" err="1">
                <a:latin typeface="Consolas" panose="020B0609020204030204" pitchFamily="49" charset="0"/>
                <a:cs typeface="Consolas" panose="020B0609020204030204" pitchFamily="49" charset="0"/>
              </a:rPr>
              <a:t>buf</a:t>
            </a:r>
            <a:r>
              <a:rPr lang="en-US" sz="2800" b="1" dirty="0">
                <a:latin typeface="Consolas" panose="020B0609020204030204" pitchFamily="49" charset="0"/>
                <a:cs typeface="Consolas" panose="020B0609020204030204" pitchFamily="49" charset="0"/>
              </a:rPr>
              <a:t>);</a:t>
            </a:r>
          </a:p>
          <a:p>
            <a:pPr algn="l"/>
            <a:r>
              <a:rPr lang="en-US" sz="2800" b="1" dirty="0">
                <a:latin typeface="Consolas" panose="020B0609020204030204" pitchFamily="49" charset="0"/>
                <a:cs typeface="Consolas" panose="020B0609020204030204" pitchFamily="49" charset="0"/>
              </a:rPr>
              <a:t>	return 0;</a:t>
            </a:r>
          </a:p>
          <a:p>
            <a:pPr algn="l"/>
            <a:r>
              <a:rPr lang="en-US" sz="2800" b="1"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152D2D1F-2EC3-0B49-B239-0C3DAD9B2407}"/>
              </a:ext>
            </a:extLst>
          </p:cNvPr>
          <p:cNvSpPr/>
          <p:nvPr/>
        </p:nvSpPr>
        <p:spPr bwMode="auto">
          <a:xfrm>
            <a:off x="7353925" y="2077044"/>
            <a:ext cx="4601980" cy="1536191"/>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Key Question:</a:t>
            </a:r>
            <a:r>
              <a:rPr lang="en-US" sz="2400" dirty="0"/>
              <a:t> where do its characters live?  Do they live in memory we own?  Or the read-only data segment?</a:t>
            </a:r>
          </a:p>
        </p:txBody>
      </p:sp>
    </p:spTree>
    <p:extLst>
      <p:ext uri="{BB962C8B-B14F-4D97-AF65-F5344CB8AC3E}">
        <p14:creationId xmlns:p14="http://schemas.microsoft.com/office/powerpoint/2010/main" val="89798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2B305-3E03-9144-9E2B-C21FB3905D25}"/>
              </a:ext>
            </a:extLst>
          </p:cNvPr>
          <p:cNvSpPr>
            <a:spLocks noGrp="1"/>
          </p:cNvSpPr>
          <p:nvPr>
            <p:ph type="title"/>
          </p:nvPr>
        </p:nvSpPr>
        <p:spPr/>
        <p:txBody>
          <a:bodyPr/>
          <a:lstStyle/>
          <a:p>
            <a:r>
              <a:rPr lang="en-US" dirty="0"/>
              <a:t>Memory Locations</a:t>
            </a:r>
          </a:p>
        </p:txBody>
      </p:sp>
      <p:sp>
        <p:nvSpPr>
          <p:cNvPr id="3" name="Content Placeholder 2">
            <a:extLst>
              <a:ext uri="{FF2B5EF4-FFF2-40B4-BE49-F238E27FC236}">
                <a16:creationId xmlns:a16="http://schemas.microsoft.com/office/drawing/2014/main" id="{FF798C75-0926-4843-97C3-EA3C309D719C}"/>
              </a:ext>
            </a:extLst>
          </p:cNvPr>
          <p:cNvSpPr>
            <a:spLocks noGrp="1"/>
          </p:cNvSpPr>
          <p:nvPr>
            <p:ph idx="1"/>
          </p:nvPr>
        </p:nvSpPr>
        <p:spPr/>
        <p:txBody>
          <a:bodyPr/>
          <a:lstStyle/>
          <a:p>
            <a:pPr marL="0" indent="0">
              <a:buNone/>
            </a:pPr>
            <a:r>
              <a:rPr lang="en-US" b="1" dirty="0"/>
              <a:t>Q:</a:t>
            </a:r>
            <a:r>
              <a:rPr lang="en-US" dirty="0"/>
              <a:t> Is there a way to check in code whether a string’s characters are modifiable?</a:t>
            </a:r>
          </a:p>
          <a:p>
            <a:pPr marL="0" indent="0">
              <a:buNone/>
            </a:pPr>
            <a:r>
              <a:rPr lang="en-US" b="1" dirty="0"/>
              <a:t>A:</a:t>
            </a:r>
            <a:r>
              <a:rPr lang="en-US" dirty="0"/>
              <a:t> No.  This is something you can only tell by looking at the code itself and how the string was created.</a:t>
            </a:r>
          </a:p>
          <a:p>
            <a:pPr marL="0" indent="0">
              <a:buNone/>
            </a:pPr>
            <a:endParaRPr lang="en-US" b="1" dirty="0"/>
          </a:p>
          <a:p>
            <a:pPr marL="0" indent="0">
              <a:buNone/>
            </a:pPr>
            <a:r>
              <a:rPr lang="en-US" b="1" dirty="0"/>
              <a:t>Q:</a:t>
            </a:r>
            <a:r>
              <a:rPr lang="en-US" dirty="0"/>
              <a:t> So then if I am writing a string function that modifies a string, how can I tell if the string passed in is modifiable?</a:t>
            </a:r>
          </a:p>
          <a:p>
            <a:pPr marL="0" indent="0">
              <a:buNone/>
            </a:pPr>
            <a:r>
              <a:rPr lang="en-US" b="1" dirty="0"/>
              <a:t>A:</a:t>
            </a:r>
            <a:r>
              <a:rPr lang="en-US" dirty="0"/>
              <a:t> You can’t!  This is something you instead state as an assumption in your function documentation.  If someone calls your function with a read-only string, it will crash, but that’s not your function’s fault :-)</a:t>
            </a:r>
            <a:endParaRPr lang="en-US" b="1" dirty="0"/>
          </a:p>
        </p:txBody>
      </p:sp>
    </p:spTree>
    <p:extLst>
      <p:ext uri="{BB962C8B-B14F-4D97-AF65-F5344CB8AC3E}">
        <p14:creationId xmlns:p14="http://schemas.microsoft.com/office/powerpoint/2010/main" val="285786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800100" y="2371725"/>
            <a:ext cx="10591800" cy="211455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#5: </a:t>
            </a:r>
            <a:r>
              <a:rPr lang="en-US" sz="4400" dirty="0"/>
              <a:t>We can set a </a:t>
            </a:r>
            <a:r>
              <a:rPr lang="en-US" sz="4400" b="1" dirty="0">
                <a:latin typeface="Consolas" panose="020B0609020204030204" pitchFamily="49" charset="0"/>
                <a:cs typeface="Consolas" panose="020B0609020204030204" pitchFamily="49" charset="0"/>
              </a:rPr>
              <a:t>char *</a:t>
            </a:r>
            <a:r>
              <a:rPr lang="en-US" sz="4400" dirty="0"/>
              <a:t> equal to another value, because it is a  reassign-able pointer.</a:t>
            </a:r>
          </a:p>
          <a:p>
            <a:pPr algn="l"/>
            <a:endParaRPr lang="en-US" sz="4400" dirty="0"/>
          </a:p>
        </p:txBody>
      </p:sp>
    </p:spTree>
    <p:extLst>
      <p:ext uri="{BB962C8B-B14F-4D97-AF65-F5344CB8AC3E}">
        <p14:creationId xmlns:p14="http://schemas.microsoft.com/office/powerpoint/2010/main" val="18058525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char *</a:t>
            </a:r>
            <a:endParaRPr lang="en-US" dirty="0"/>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A </a:t>
            </a:r>
            <a:r>
              <a:rPr lang="en-US" b="1" dirty="0"/>
              <a:t>char *</a:t>
            </a:r>
            <a:r>
              <a:rPr lang="en-US" dirty="0"/>
              <a:t> variable refers to a single character.  We can reassign an existing </a:t>
            </a:r>
            <a:r>
              <a:rPr lang="en-US" b="1" dirty="0"/>
              <a:t>char *</a:t>
            </a:r>
            <a:r>
              <a:rPr lang="en-US" dirty="0"/>
              <a:t> pointer to be equal to another </a:t>
            </a:r>
            <a:r>
              <a:rPr lang="en-US" b="1" dirty="0"/>
              <a:t>char *</a:t>
            </a:r>
            <a:r>
              <a:rPr lang="en-US" dirty="0"/>
              <a:t> pointer.</a:t>
            </a:r>
          </a:p>
          <a:p>
            <a:pPr marL="0" indent="0" fontAlgn="auto">
              <a:spcAft>
                <a:spcPts val="0"/>
              </a:spcAft>
              <a:buNone/>
            </a:pP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0xfff0</a:t>
            </a:r>
          </a:p>
          <a:p>
            <a:pPr marL="0" indent="0" fontAlgn="auto">
              <a:spcAft>
                <a:spcPts val="0"/>
              </a:spcAft>
              <a:buNone/>
            </a:pPr>
            <a:r>
              <a:rPr lang="en-US" dirty="0">
                <a:latin typeface="Consolas" panose="020B0609020204030204" pitchFamily="49" charset="0"/>
                <a:cs typeface="Consolas" panose="020B0609020204030204" pitchFamily="49" charset="0"/>
              </a:rPr>
              <a:t>char *str2 = </a:t>
            </a:r>
            <a:r>
              <a:rPr lang="en-US" dirty="0">
                <a:solidFill>
                  <a:srgbClr val="0432FF"/>
                </a:solidFill>
                <a:latin typeface="Consolas" panose="020B0609020204030204" pitchFamily="49" charset="0"/>
                <a:cs typeface="Consolas" panose="020B0609020204030204" pitchFamily="49" charset="0"/>
              </a:rPr>
              <a:t>"apple 2"</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0xfe0</a:t>
            </a:r>
          </a:p>
          <a:p>
            <a:pPr marL="0" indent="0" fontAlgn="auto">
              <a:spcAft>
                <a:spcPts val="0"/>
              </a:spcAft>
              <a:buNone/>
            </a:pP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str2;	</a:t>
            </a:r>
            <a:r>
              <a:rPr lang="en-US" dirty="0">
                <a:solidFill>
                  <a:srgbClr val="00B050"/>
                </a:solidFill>
                <a:latin typeface="Consolas" panose="020B0609020204030204" pitchFamily="49" charset="0"/>
                <a:cs typeface="Consolas" panose="020B0609020204030204" pitchFamily="49" charset="0"/>
              </a:rPr>
              <a:t>// ok!  Both store address 0xfe0</a:t>
            </a:r>
          </a:p>
        </p:txBody>
      </p:sp>
    </p:spTree>
    <p:extLst>
      <p:ext uri="{BB962C8B-B14F-4D97-AF65-F5344CB8AC3E}">
        <p14:creationId xmlns:p14="http://schemas.microsoft.com/office/powerpoint/2010/main" val="26309072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We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extLst>
              <p:ext uri="{D42A27DB-BD31-4B8C-83A1-F6EECF244321}">
                <p14:modId xmlns:p14="http://schemas.microsoft.com/office/powerpoint/2010/main" val="3334333622"/>
              </p:ext>
            </p:extLst>
          </p:nvPr>
        </p:nvGraphicFramePr>
        <p:xfrm>
          <a:off x="9220200" y="1295400"/>
          <a:ext cx="2743200" cy="42062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7023750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262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9363978" y="47244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129135"/>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191471" cy="400450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B526C56E-A240-E849-A0E1-1AB4AE7342B1}"/>
              </a:ext>
            </a:extLst>
          </p:cNvPr>
          <p:cNvSpPr/>
          <p:nvPr/>
        </p:nvSpPr>
        <p:spPr>
          <a:xfrm>
            <a:off x="10787613" y="4648200"/>
            <a:ext cx="163416" cy="413657"/>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51929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We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[0];</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confusingly equivalent, avoid</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graphicFrame>
        <p:nvGraphicFramePr>
          <p:cNvPr id="13" name="Content Placeholder 3">
            <a:extLst>
              <a:ext uri="{FF2B5EF4-FFF2-40B4-BE49-F238E27FC236}">
                <a16:creationId xmlns:a16="http://schemas.microsoft.com/office/drawing/2014/main" id="{D918EF09-E46C-CC4C-BF94-83DB7B518FDD}"/>
              </a:ext>
            </a:extLst>
          </p:cNvPr>
          <p:cNvGraphicFramePr>
            <a:graphicFrameLocks/>
          </p:cNvGraphicFramePr>
          <p:nvPr>
            <p:extLst>
              <p:ext uri="{D42A27DB-BD31-4B8C-83A1-F6EECF244321}">
                <p14:modId xmlns:p14="http://schemas.microsoft.com/office/powerpoint/2010/main" val="1762752963"/>
              </p:ext>
            </p:extLst>
          </p:nvPr>
        </p:nvGraphicFramePr>
        <p:xfrm>
          <a:off x="9220200" y="1295400"/>
          <a:ext cx="2743200" cy="42062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70237507"/>
                  </a:ext>
                </a:extLst>
              </a:tr>
            </a:tbl>
          </a:graphicData>
        </a:graphic>
      </p:graphicFrame>
      <p:sp>
        <p:nvSpPr>
          <p:cNvPr id="15" name="TextBox 14">
            <a:extLst>
              <a:ext uri="{FF2B5EF4-FFF2-40B4-BE49-F238E27FC236}">
                <a16:creationId xmlns:a16="http://schemas.microsoft.com/office/drawing/2014/main" id="{EBB8923E-51B2-2348-AD70-71EDF496126A}"/>
              </a:ext>
            </a:extLst>
          </p:cNvPr>
          <p:cNvSpPr txBox="1"/>
          <p:nvPr/>
        </p:nvSpPr>
        <p:spPr>
          <a:xfrm>
            <a:off x="8763000" y="4262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F165EBD0-7F53-B749-BBEA-5798B488D6E5}"/>
              </a:ext>
            </a:extLst>
          </p:cNvPr>
          <p:cNvSpPr txBox="1"/>
          <p:nvPr/>
        </p:nvSpPr>
        <p:spPr>
          <a:xfrm>
            <a:off x="9363978" y="47244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950EDD79-E524-5D45-B04F-6087A38169EA}"/>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8" name="Left Bracket 17">
            <a:extLst>
              <a:ext uri="{FF2B5EF4-FFF2-40B4-BE49-F238E27FC236}">
                <a16:creationId xmlns:a16="http://schemas.microsoft.com/office/drawing/2014/main" id="{DB2B1D2E-4F12-BB44-835F-7F85D8A31E2C}"/>
              </a:ext>
            </a:extLst>
          </p:cNvPr>
          <p:cNvSpPr/>
          <p:nvPr/>
        </p:nvSpPr>
        <p:spPr>
          <a:xfrm>
            <a:off x="8364481" y="1790699"/>
            <a:ext cx="191471" cy="400450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Freeform 18">
            <a:extLst>
              <a:ext uri="{FF2B5EF4-FFF2-40B4-BE49-F238E27FC236}">
                <a16:creationId xmlns:a16="http://schemas.microsoft.com/office/drawing/2014/main" id="{0D65E75B-9226-9F49-B8DE-9E12570D1D88}"/>
              </a:ext>
            </a:extLst>
          </p:cNvPr>
          <p:cNvSpPr/>
          <p:nvPr/>
        </p:nvSpPr>
        <p:spPr>
          <a:xfrm>
            <a:off x="10787613" y="4648200"/>
            <a:ext cx="163416" cy="413657"/>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Left Brace 19">
            <a:extLst>
              <a:ext uri="{FF2B5EF4-FFF2-40B4-BE49-F238E27FC236}">
                <a16:creationId xmlns:a16="http://schemas.microsoft.com/office/drawing/2014/main" id="{CEEF33B2-B869-9D4E-A1B3-E5EDAEB12205}"/>
              </a:ext>
            </a:extLst>
          </p:cNvPr>
          <p:cNvSpPr/>
          <p:nvPr/>
        </p:nvSpPr>
        <p:spPr>
          <a:xfrm>
            <a:off x="9432606" y="2129135"/>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892459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733425" y="1885950"/>
            <a:ext cx="10725150" cy="25527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#6: </a:t>
            </a:r>
            <a:r>
              <a:rPr lang="en-US" sz="4400" dirty="0"/>
              <a:t>Adding an offset to a C string gives us a substring that many places past the first character.</a:t>
            </a:r>
          </a:p>
          <a:p>
            <a:pPr algn="l"/>
            <a:endParaRPr lang="en-US" sz="4400" dirty="0"/>
          </a:p>
        </p:txBody>
      </p:sp>
    </p:spTree>
    <p:extLst>
      <p:ext uri="{BB962C8B-B14F-4D97-AF65-F5344CB8AC3E}">
        <p14:creationId xmlns:p14="http://schemas.microsoft.com/office/powerpoint/2010/main" val="5091410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we do pointer arithmetic, we are adjusting the pointer by a certain </a:t>
            </a:r>
            <a:r>
              <a:rPr lang="en-US" i="1" dirty="0"/>
              <a:t>number of places</a:t>
            </a:r>
            <a:r>
              <a:rPr lang="en-US" dirty="0"/>
              <a:t> (e.g. characters).</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a:latin typeface="Consolas" panose="020B0609020204030204" pitchFamily="49" charset="0"/>
                <a:cs typeface="Consolas" panose="020B0609020204030204" pitchFamily="49" charset="0"/>
              </a:rPr>
              <a:t>char *str2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+ 1;	</a:t>
            </a:r>
            <a:r>
              <a:rPr lang="en-US" dirty="0">
                <a:solidFill>
                  <a:srgbClr val="00B050"/>
                </a:solidFill>
                <a:latin typeface="Consolas" panose="020B0609020204030204" pitchFamily="49" charset="0"/>
                <a:cs typeface="Consolas" panose="020B0609020204030204" pitchFamily="49" charset="0"/>
              </a:rPr>
              <a:t>// e.g. 0xff1</a:t>
            </a:r>
          </a:p>
          <a:p>
            <a:pPr marL="0" indent="0" fontAlgn="auto">
              <a:spcAft>
                <a:spcPts val="0"/>
              </a:spcAft>
              <a:buNone/>
            </a:pPr>
            <a:r>
              <a:rPr lang="en-US" dirty="0">
                <a:latin typeface="Consolas" panose="020B0609020204030204" pitchFamily="49" charset="0"/>
                <a:cs typeface="Consolas" panose="020B0609020204030204" pitchFamily="49" charset="0"/>
              </a:rPr>
              <a:t>char *str3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0xff3</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apple</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str2);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pple</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str3);	</a:t>
            </a:r>
            <a:r>
              <a:rPr lang="en-US" dirty="0">
                <a:solidFill>
                  <a:srgbClr val="00B050"/>
                </a:solidFill>
                <a:latin typeface="Consolas" panose="020B0609020204030204" pitchFamily="49" charset="0"/>
                <a:cs typeface="Consolas" panose="020B0609020204030204" pitchFamily="49" charset="0"/>
              </a:rPr>
              <a:t>// le</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extLst>
              <p:ext uri="{D42A27DB-BD31-4B8C-83A1-F6EECF244321}">
                <p14:modId xmlns:p14="http://schemas.microsoft.com/office/powerpoint/2010/main" val="1254218038"/>
              </p:ext>
            </p:extLst>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9758938" y="1561068"/>
            <a:ext cx="1975862" cy="369332"/>
          </a:xfrm>
          <a:prstGeom prst="rect">
            <a:avLst/>
          </a:prstGeom>
          <a:noFill/>
        </p:spPr>
        <p:txBody>
          <a:bodyPr wrap="none" rtlCol="0">
            <a:spAutoFit/>
          </a:bodyPr>
          <a:lstStyle/>
          <a:p>
            <a:r>
              <a:rPr lang="en-US" dirty="0"/>
              <a:t>TEXT SEGMENT</a:t>
            </a:r>
          </a:p>
        </p:txBody>
      </p:sp>
    </p:spTree>
    <p:extLst>
      <p:ext uri="{BB962C8B-B14F-4D97-AF65-F5344CB8AC3E}">
        <p14:creationId xmlns:p14="http://schemas.microsoft.com/office/powerpoint/2010/main" val="33066622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char *</a:t>
            </a: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9220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we use bracket notation with a pointer, we are performing</a:t>
            </a:r>
            <a:r>
              <a:rPr lang="en-US" i="1" dirty="0"/>
              <a:t> pointer arithmetic and dereferencing</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both of these add three places to </a:t>
            </a:r>
            <a:r>
              <a:rPr lang="en-US" dirty="0" err="1">
                <a:solidFill>
                  <a:srgbClr val="00B050"/>
                </a:solidFill>
                <a:latin typeface="Consolas" panose="020B0609020204030204" pitchFamily="49" charset="0"/>
                <a:cs typeface="Consolas" panose="020B0609020204030204" pitchFamily="49" charset="0"/>
              </a:rPr>
              <a:t>str</a:t>
            </a:r>
            <a:r>
              <a:rPr lang="en-US" dirty="0">
                <a:solidFill>
                  <a:srgbClr val="00B050"/>
                </a:solidFill>
                <a:latin typeface="Consolas" panose="020B0609020204030204" pitchFamily="49" charset="0"/>
                <a:cs typeface="Consolas" panose="020B0609020204030204" pitchFamily="49" charset="0"/>
              </a:rPr>
              <a:t>,</a:t>
            </a: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and then dereference to get the char there.</a:t>
            </a: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E.g. get memory at 0xff3.</a:t>
            </a: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thirdLetter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[3];		</a:t>
            </a:r>
            <a:r>
              <a:rPr lang="en-US" dirty="0">
                <a:solidFill>
                  <a:srgbClr val="00B050"/>
                </a:solidFill>
                <a:latin typeface="Consolas" panose="020B0609020204030204" pitchFamily="49" charset="0"/>
                <a:cs typeface="Consolas" panose="020B0609020204030204" pitchFamily="49" charset="0"/>
              </a:rPr>
              <a:t>// 'l'</a:t>
            </a: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thirdLetter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'l'</a:t>
            </a:r>
          </a:p>
        </p:txBody>
      </p:sp>
      <p:graphicFrame>
        <p:nvGraphicFramePr>
          <p:cNvPr id="10" name="Content Placeholder 3">
            <a:extLst>
              <a:ext uri="{FF2B5EF4-FFF2-40B4-BE49-F238E27FC236}">
                <a16:creationId xmlns:a16="http://schemas.microsoft.com/office/drawing/2014/main" id="{EB0005C3-04ED-8E46-A856-14C8FF9E7E34}"/>
              </a:ext>
            </a:extLst>
          </p:cNvPr>
          <p:cNvGraphicFramePr>
            <a:graphicFrameLocks noGrp="1"/>
          </p:cNvGraphicFramePr>
          <p:nvPr>
            <p:ph idx="1"/>
            <p:extLst>
              <p:ext uri="{D42A27DB-BD31-4B8C-83A1-F6EECF244321}">
                <p14:modId xmlns:p14="http://schemas.microsoft.com/office/powerpoint/2010/main" val="1971585858"/>
              </p:ext>
            </p:extLst>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1" name="TextBox 10">
            <a:extLst>
              <a:ext uri="{FF2B5EF4-FFF2-40B4-BE49-F238E27FC236}">
                <a16:creationId xmlns:a16="http://schemas.microsoft.com/office/drawing/2014/main" id="{FA15B66A-2926-0F4E-B80E-F93B83F6AD81}"/>
              </a:ext>
            </a:extLst>
          </p:cNvPr>
          <p:cNvSpPr txBox="1"/>
          <p:nvPr/>
        </p:nvSpPr>
        <p:spPr>
          <a:xfrm>
            <a:off x="9758938" y="1561068"/>
            <a:ext cx="1975862" cy="369332"/>
          </a:xfrm>
          <a:prstGeom prst="rect">
            <a:avLst/>
          </a:prstGeom>
          <a:noFill/>
        </p:spPr>
        <p:txBody>
          <a:bodyPr wrap="none" rtlCol="0">
            <a:spAutoFit/>
          </a:bodyPr>
          <a:lstStyle/>
          <a:p>
            <a:r>
              <a:rPr lang="en-US" dirty="0"/>
              <a:t>TEXT SEGMENT</a:t>
            </a:r>
          </a:p>
        </p:txBody>
      </p:sp>
    </p:spTree>
    <p:extLst>
      <p:ext uri="{BB962C8B-B14F-4D97-AF65-F5344CB8AC3E}">
        <p14:creationId xmlns:p14="http://schemas.microsoft.com/office/powerpoint/2010/main" val="3114194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671512" y="2276475"/>
            <a:ext cx="10848975" cy="230505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#7: </a:t>
            </a:r>
            <a:r>
              <a:rPr lang="en-US" sz="4400" dirty="0"/>
              <a:t>If we change characters in a string parameter, these changes will persist outside of the function.</a:t>
            </a:r>
          </a:p>
          <a:p>
            <a:pPr algn="l"/>
            <a:endParaRPr lang="en-US" sz="4400" dirty="0"/>
          </a:p>
        </p:txBody>
      </p:sp>
    </p:spTree>
    <p:extLst>
      <p:ext uri="{BB962C8B-B14F-4D97-AF65-F5344CB8AC3E}">
        <p14:creationId xmlns:p14="http://schemas.microsoft.com/office/powerpoint/2010/main" val="26914526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19200"/>
            <a:ext cx="6966035" cy="5943600"/>
          </a:xfrm>
        </p:spPr>
        <p:txBody>
          <a:bodyPr/>
          <a:lstStyle/>
          <a:p>
            <a:pPr marL="0" indent="0">
              <a:buNone/>
            </a:pPr>
            <a:r>
              <a:rPr lang="en-US" dirty="0"/>
              <a:t>When we pass a </a:t>
            </a:r>
            <a:r>
              <a:rPr lang="en-US" b="1" dirty="0"/>
              <a:t>char *</a:t>
            </a:r>
            <a:r>
              <a:rPr lang="en-US" dirty="0"/>
              <a:t> string as a parameter, C makes a </a:t>
            </a:r>
            <a:r>
              <a:rPr lang="en-US" i="1" dirty="0"/>
              <a:t>copy</a:t>
            </a:r>
            <a:r>
              <a:rPr lang="en-US" dirty="0"/>
              <a:t> of the address stored in the </a:t>
            </a:r>
            <a:r>
              <a:rPr lang="en-US" b="1" dirty="0"/>
              <a:t>char *</a:t>
            </a:r>
            <a:r>
              <a:rPr lang="en-US" dirty="0"/>
              <a:t> and passes it to the function.  This means they both refer to the same memory location.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extLst>
              <p:ext uri="{D42A27DB-BD31-4B8C-83A1-F6EECF244321}">
                <p14:modId xmlns:p14="http://schemas.microsoft.com/office/powerpoint/2010/main" val="3944581817"/>
              </p:ext>
            </p:extLst>
          </p:nvPr>
        </p:nvGraphicFramePr>
        <p:xfrm>
          <a:off x="9220200" y="1295400"/>
          <a:ext cx="2743200" cy="4030131"/>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008533" y="2514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42627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4338935"/>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1989668"/>
            <a:ext cx="287281" cy="151553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3735801"/>
            <a:ext cx="287281" cy="151553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866AE008-7A74-F743-BCFF-75E5E41B70A1}"/>
              </a:ext>
            </a:extLst>
          </p:cNvPr>
          <p:cNvSpPr txBox="1"/>
          <p:nvPr/>
        </p:nvSpPr>
        <p:spPr>
          <a:xfrm>
            <a:off x="10363200" y="1163137"/>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6819838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410200"/>
          </a:xfrm>
        </p:spPr>
        <p:txBody>
          <a:bodyPr/>
          <a:lstStyle/>
          <a:p>
            <a:pPr marL="0" indent="0">
              <a:buNone/>
            </a:pPr>
            <a:r>
              <a:rPr lang="en-US" dirty="0"/>
              <a:t>When we pass a </a:t>
            </a:r>
            <a:r>
              <a:rPr lang="en-US" b="1" dirty="0"/>
              <a:t>char array</a:t>
            </a:r>
            <a:r>
              <a:rPr lang="en-US" dirty="0"/>
              <a:t> as a parameter, C makes a </a:t>
            </a:r>
            <a:r>
              <a:rPr lang="en-US" i="1" dirty="0"/>
              <a:t>copy of the address of the first array element</a:t>
            </a:r>
            <a:r>
              <a:rPr lang="en-US" dirty="0"/>
              <a:t> and passes it (as a </a:t>
            </a:r>
            <a:r>
              <a:rPr lang="en-US" b="1" dirty="0"/>
              <a:t>char *</a:t>
            </a:r>
            <a:r>
              <a:rPr lang="en-US" dirty="0"/>
              <a:t>)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extLst>
              <p:ext uri="{D42A27DB-BD31-4B8C-83A1-F6EECF244321}">
                <p14:modId xmlns:p14="http://schemas.microsoft.com/office/powerpoint/2010/main" val="1753160381"/>
              </p:ext>
            </p:extLst>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FC809E29-5D01-2F47-A3AC-72951380A02F}"/>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97828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we pass a </a:t>
            </a:r>
            <a:r>
              <a:rPr lang="en-US" b="1" dirty="0"/>
              <a:t>char array</a:t>
            </a:r>
            <a:r>
              <a:rPr lang="en-US" dirty="0"/>
              <a:t> as a parameter, C makes a </a:t>
            </a:r>
            <a:r>
              <a:rPr lang="en-US" i="1" dirty="0"/>
              <a:t>copy of the address of the first array element</a:t>
            </a:r>
            <a:r>
              <a:rPr lang="en-US" dirty="0"/>
              <a:t> and passes it (as a </a:t>
            </a:r>
            <a:r>
              <a:rPr lang="en-US" b="1" dirty="0"/>
              <a:t>char *</a:t>
            </a:r>
            <a:r>
              <a:rPr lang="en-US" dirty="0"/>
              <a:t>)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strAlt</a:t>
            </a:r>
            <a:r>
              <a:rPr lang="en-US" sz="2600" dirty="0">
                <a:latin typeface="Consolas" panose="020B0609020204030204" pitchFamily="49" charset="0"/>
                <a:cs typeface="Consolas" panose="020B0609020204030204" pitchFamily="49" charset="0"/>
              </a:rPr>
              <a:t> = str;</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strAlt</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endParaRPr lang="en-US" sz="2600" dirty="0">
              <a:latin typeface="Consolas" panose="020B0609020204030204" pitchFamily="49" charset="0"/>
              <a:cs typeface="Consolas" panose="020B0609020204030204" pitchFamily="49" charset="0"/>
            </a:endParaRP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extLst>
              <p:ext uri="{D42A27DB-BD31-4B8C-83A1-F6EECF244321}">
                <p14:modId xmlns:p14="http://schemas.microsoft.com/office/powerpoint/2010/main" val="3826609229"/>
              </p:ext>
            </p:extLst>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22A871BE-AC09-A649-839D-5EFB1F896E84}"/>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49888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This means if we modify characters in </a:t>
            </a:r>
            <a:r>
              <a:rPr lang="en-US" b="1" dirty="0" err="1"/>
              <a:t>myFunc</a:t>
            </a:r>
            <a:r>
              <a:rPr lang="en-US" dirty="0"/>
              <a:t>, the changes will persist back in </a:t>
            </a:r>
            <a:r>
              <a:rPr lang="en-US" b="1" dirty="0"/>
              <a:t>main</a:t>
            </a:r>
            <a:r>
              <a:rPr lang="en-US" dirty="0"/>
              <a:t>!</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[4] = </a:t>
            </a:r>
            <a:r>
              <a:rPr lang="en-US" sz="2600" dirty="0">
                <a:solidFill>
                  <a:srgbClr val="0432FF"/>
                </a:solidFill>
                <a:latin typeface="Consolas" panose="020B0609020204030204" pitchFamily="49" charset="0"/>
                <a:cs typeface="Consolas" panose="020B0609020204030204" pitchFamily="49" charset="0"/>
              </a:rPr>
              <a:t>'y'</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"%s"</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apply</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extLst>
              <p:ext uri="{D42A27DB-BD31-4B8C-83A1-F6EECF244321}">
                <p14:modId xmlns:p14="http://schemas.microsoft.com/office/powerpoint/2010/main" val="4167455331"/>
              </p:ext>
            </p:extLst>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53B1BD87-C565-3C4B-B028-454F779E8134}"/>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A02C7183-19D9-244E-9253-5DFF160011CA}"/>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6746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This means if we modify characters in </a:t>
            </a:r>
            <a:r>
              <a:rPr lang="en-US" b="1" dirty="0" err="1"/>
              <a:t>myFunc</a:t>
            </a:r>
            <a:r>
              <a:rPr lang="en-US" dirty="0"/>
              <a:t>, the changes will persist back in </a:t>
            </a:r>
            <a:r>
              <a:rPr lang="en-US" b="1" dirty="0"/>
              <a:t>main</a:t>
            </a:r>
            <a:r>
              <a:rPr lang="en-US" dirty="0"/>
              <a:t>!</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myStr</a:t>
            </a:r>
            <a:r>
              <a:rPr lang="en-US" sz="2600" dirty="0">
                <a:solidFill>
                  <a:srgbClr val="FF0000"/>
                </a:solidFill>
                <a:latin typeface="Consolas" panose="020B0609020204030204" pitchFamily="49" charset="0"/>
                <a:cs typeface="Consolas" panose="020B0609020204030204" pitchFamily="49" charset="0"/>
              </a:rPr>
              <a:t>[4] = 'y';</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"%s"</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apply</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extLst>
              <p:ext uri="{D42A27DB-BD31-4B8C-83A1-F6EECF244321}">
                <p14:modId xmlns:p14="http://schemas.microsoft.com/office/powerpoint/2010/main" val="1613473686"/>
              </p:ext>
            </p:extLst>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solidFill>
                            <a:srgbClr val="FF0000"/>
                          </a:solidFill>
                          <a:latin typeface="Consolas" panose="020B0609020204030204" pitchFamily="49" charset="0"/>
                          <a:cs typeface="Consolas" panose="020B0609020204030204" pitchFamily="49" charset="0"/>
                        </a:rPr>
                        <a: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352A4088-2F40-DC4A-A31B-451209877DF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293AF8E6-584E-E144-96E5-A8B37E648505}"/>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0583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71F6B-B524-BC4B-9CE7-3D313F705B9E}"/>
              </a:ext>
            </a:extLst>
          </p:cNvPr>
          <p:cNvSpPr>
            <a:spLocks noGrp="1"/>
          </p:cNvSpPr>
          <p:nvPr>
            <p:ph type="title"/>
          </p:nvPr>
        </p:nvSpPr>
        <p:spPr/>
        <p:txBody>
          <a:bodyPr/>
          <a:lstStyle/>
          <a:p>
            <a:r>
              <a:rPr lang="en-US" dirty="0"/>
              <a:t>Strings In Memory</a:t>
            </a:r>
          </a:p>
        </p:txBody>
      </p:sp>
      <p:sp>
        <p:nvSpPr>
          <p:cNvPr id="3" name="Content Placeholder 2">
            <a:extLst>
              <a:ext uri="{FF2B5EF4-FFF2-40B4-BE49-F238E27FC236}">
                <a16:creationId xmlns:a16="http://schemas.microsoft.com/office/drawing/2014/main" id="{0662AC64-20E9-3A43-AB36-C31BA15372A4}"/>
              </a:ext>
            </a:extLst>
          </p:cNvPr>
          <p:cNvSpPr>
            <a:spLocks noGrp="1"/>
          </p:cNvSpPr>
          <p:nvPr>
            <p:ph idx="1"/>
          </p:nvPr>
        </p:nvSpPr>
        <p:spPr>
          <a:xfrm>
            <a:off x="152400" y="1295400"/>
            <a:ext cx="11811000" cy="5562600"/>
          </a:xfrm>
        </p:spPr>
        <p:txBody>
          <a:bodyPr/>
          <a:lstStyle/>
          <a:p>
            <a:pPr marL="514350" indent="-514350">
              <a:buFont typeface="+mj-lt"/>
              <a:buAutoNum type="arabicPeriod"/>
            </a:pPr>
            <a:r>
              <a:rPr lang="en-US" sz="2500" dirty="0"/>
              <a:t>If we create a string as a </a:t>
            </a:r>
            <a:r>
              <a:rPr lang="en-US" sz="2500" b="1" dirty="0">
                <a:latin typeface="Consolas" panose="020B0609020204030204" pitchFamily="49" charset="0"/>
                <a:cs typeface="Consolas" panose="020B0609020204030204" pitchFamily="49" charset="0"/>
              </a:rPr>
              <a:t>char[]</a:t>
            </a:r>
            <a:r>
              <a:rPr lang="en-US" sz="2500" dirty="0"/>
              <a:t>, we can modify its characters because its memory lives in our stack space. </a:t>
            </a:r>
          </a:p>
          <a:p>
            <a:pPr marL="514350" indent="-514350">
              <a:buFont typeface="+mj-lt"/>
              <a:buAutoNum type="arabicPeriod"/>
            </a:pPr>
            <a:r>
              <a:rPr lang="en-US" sz="2500" dirty="0"/>
              <a:t>We cannot set a </a:t>
            </a:r>
            <a:r>
              <a:rPr lang="en-US" sz="2500" b="1" dirty="0">
                <a:latin typeface="Consolas" panose="020B0609020204030204" pitchFamily="49" charset="0"/>
                <a:cs typeface="Consolas" panose="020B0609020204030204" pitchFamily="49" charset="0"/>
              </a:rPr>
              <a:t>char[] </a:t>
            </a:r>
            <a:r>
              <a:rPr lang="en-US" sz="2500" dirty="0"/>
              <a:t>equal to another value, because it is not a pointer; it refers to the block of memory reserved for the original array.</a:t>
            </a:r>
          </a:p>
          <a:p>
            <a:pPr marL="514350" indent="-514350">
              <a:buFont typeface="+mj-lt"/>
              <a:buAutoNum type="arabicPeriod"/>
            </a:pPr>
            <a:r>
              <a:rPr lang="en-US" sz="2500" dirty="0"/>
              <a:t>If we pass a </a:t>
            </a:r>
            <a:r>
              <a:rPr lang="en-US" sz="2500" b="1" dirty="0">
                <a:latin typeface="Consolas" panose="020B0609020204030204" pitchFamily="49" charset="0"/>
                <a:cs typeface="Consolas" panose="020B0609020204030204" pitchFamily="49" charset="0"/>
              </a:rPr>
              <a:t>char[] </a:t>
            </a:r>
            <a:r>
              <a:rPr lang="en-US" sz="2500" dirty="0"/>
              <a:t>as a parameter, set something equal to it, or perform arithmetic with it, it’s automatically converted to a </a:t>
            </a:r>
            <a:r>
              <a:rPr lang="en-US" sz="2500" b="1" dirty="0">
                <a:latin typeface="Consolas" panose="020B0609020204030204" pitchFamily="49" charset="0"/>
                <a:cs typeface="Consolas" panose="020B0609020204030204" pitchFamily="49" charset="0"/>
              </a:rPr>
              <a:t>char *</a:t>
            </a:r>
            <a:r>
              <a:rPr lang="en-US" sz="2500" dirty="0"/>
              <a:t>.</a:t>
            </a:r>
          </a:p>
          <a:p>
            <a:pPr marL="514350" indent="-514350">
              <a:buFont typeface="+mj-lt"/>
              <a:buAutoNum type="arabicPeriod"/>
            </a:pPr>
            <a:r>
              <a:rPr lang="en-US" sz="2500" dirty="0"/>
              <a:t>If we create a new string with new characters as a</a:t>
            </a:r>
            <a:r>
              <a:rPr lang="en-US" sz="2500" b="1" dirty="0"/>
              <a:t> </a:t>
            </a:r>
            <a:r>
              <a:rPr lang="en-US" sz="2500" b="1" dirty="0">
                <a:latin typeface="Consolas" panose="020B0609020204030204" pitchFamily="49" charset="0"/>
                <a:cs typeface="Consolas" panose="020B0609020204030204" pitchFamily="49" charset="0"/>
              </a:rPr>
              <a:t>char *</a:t>
            </a:r>
            <a:r>
              <a:rPr lang="en-US" sz="2500" dirty="0"/>
              <a:t>, we cannot modify its characters because its memory lives in the data segment.</a:t>
            </a:r>
          </a:p>
          <a:p>
            <a:pPr marL="514350" indent="-514350">
              <a:buFont typeface="+mj-lt"/>
              <a:buAutoNum type="arabicPeriod"/>
            </a:pPr>
            <a:r>
              <a:rPr lang="en-US" sz="2500" dirty="0"/>
              <a:t>We can set a </a:t>
            </a:r>
            <a:r>
              <a:rPr lang="en-US" sz="2500" b="1" dirty="0">
                <a:latin typeface="Consolas" panose="020B0609020204030204" pitchFamily="49" charset="0"/>
                <a:cs typeface="Consolas" panose="020B0609020204030204" pitchFamily="49" charset="0"/>
              </a:rPr>
              <a:t>char *</a:t>
            </a:r>
            <a:r>
              <a:rPr lang="en-US" sz="2500" dirty="0"/>
              <a:t> equal to another value, because it is a  reassign-able pointer.</a:t>
            </a:r>
          </a:p>
          <a:p>
            <a:pPr marL="514350" indent="-514350">
              <a:buFont typeface="+mj-lt"/>
              <a:buAutoNum type="arabicPeriod"/>
            </a:pPr>
            <a:r>
              <a:rPr lang="en-US" sz="2500" dirty="0"/>
              <a:t>Adding an offset to a C string gives us a substring that many places past the first character.</a:t>
            </a:r>
          </a:p>
          <a:p>
            <a:pPr marL="514350" indent="-514350">
              <a:buFont typeface="+mj-lt"/>
              <a:buAutoNum type="arabicPeriod"/>
            </a:pPr>
            <a:r>
              <a:rPr lang="en-US" sz="2500" dirty="0"/>
              <a:t>If we change characters in a string parameter, these changes will persist outside of the function.</a:t>
            </a:r>
          </a:p>
        </p:txBody>
      </p:sp>
    </p:spTree>
    <p:extLst>
      <p:ext uri="{BB962C8B-B14F-4D97-AF65-F5344CB8AC3E}">
        <p14:creationId xmlns:p14="http://schemas.microsoft.com/office/powerpoint/2010/main" val="2682505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dirty="0">
                <a:solidFill>
                  <a:schemeClr val="bg1">
                    <a:lumMod val="65000"/>
                  </a:schemeClr>
                </a:solidFill>
              </a:rPr>
              <a:t>Searching in Strings	6</a:t>
            </a:r>
          </a:p>
          <a:p>
            <a:pPr>
              <a:tabLst>
                <a:tab pos="11599863" algn="r"/>
              </a:tabLst>
            </a:pPr>
            <a:r>
              <a:rPr lang="en-US" b="1" dirty="0">
                <a:solidFill>
                  <a:schemeClr val="bg1">
                    <a:lumMod val="65000"/>
                  </a:schemeClr>
                </a:solidFill>
              </a:rPr>
              <a:t>Practice:</a:t>
            </a:r>
            <a:r>
              <a:rPr lang="en-US" dirty="0">
                <a:solidFill>
                  <a:schemeClr val="bg1">
                    <a:lumMod val="65000"/>
                  </a:schemeClr>
                </a:solidFill>
              </a:rPr>
              <a:t> Password Verification	13</a:t>
            </a:r>
            <a:endParaRPr lang="en-US" b="1" dirty="0">
              <a:solidFill>
                <a:schemeClr val="bg1">
                  <a:lumMod val="65000"/>
                </a:schemeClr>
              </a:solidFill>
            </a:endParaRPr>
          </a:p>
          <a:p>
            <a:pPr>
              <a:tabLst>
                <a:tab pos="11599863" algn="r"/>
              </a:tabLst>
            </a:pPr>
            <a:r>
              <a:rPr lang="en-US" b="1" dirty="0">
                <a:solidFill>
                  <a:schemeClr val="bg1">
                    <a:lumMod val="65000"/>
                  </a:schemeClr>
                </a:solidFill>
              </a:rPr>
              <a:t>Demo:</a:t>
            </a:r>
            <a:r>
              <a:rPr lang="en-US" dirty="0">
                <a:solidFill>
                  <a:schemeClr val="bg1">
                    <a:lumMod val="65000"/>
                  </a:schemeClr>
                </a:solidFill>
              </a:rPr>
              <a:t> Buffer Overflow and </a:t>
            </a:r>
            <a:r>
              <a:rPr lang="en-US" dirty="0" err="1">
                <a:solidFill>
                  <a:schemeClr val="bg1">
                    <a:lumMod val="65000"/>
                  </a:schemeClr>
                </a:solidFill>
              </a:rPr>
              <a:t>Valgrind</a:t>
            </a:r>
            <a:r>
              <a:rPr lang="en-US" dirty="0">
                <a:solidFill>
                  <a:schemeClr val="bg1">
                    <a:lumMod val="65000"/>
                  </a:schemeClr>
                </a:solidFill>
              </a:rPr>
              <a:t>	16</a:t>
            </a:r>
          </a:p>
          <a:p>
            <a:pPr>
              <a:tabLst>
                <a:tab pos="11599863" algn="r"/>
              </a:tabLst>
            </a:pPr>
            <a:r>
              <a:rPr lang="en-US" dirty="0">
                <a:solidFill>
                  <a:schemeClr val="bg1">
                    <a:lumMod val="65000"/>
                  </a:schemeClr>
                </a:solidFill>
              </a:rPr>
              <a:t>Pointers	19</a:t>
            </a:r>
          </a:p>
          <a:p>
            <a:pPr>
              <a:tabLst>
                <a:tab pos="11599863" algn="r"/>
              </a:tabLst>
            </a:pPr>
            <a:r>
              <a:rPr lang="en-US" dirty="0">
                <a:solidFill>
                  <a:schemeClr val="bg1">
                    <a:lumMod val="65000"/>
                  </a:schemeClr>
                </a:solidFill>
              </a:rPr>
              <a:t>Strings in Memory	50</a:t>
            </a:r>
          </a:p>
          <a:p>
            <a:pPr>
              <a:tabLst>
                <a:tab pos="11599863" algn="r"/>
              </a:tabLst>
            </a:pPr>
            <a:r>
              <a:rPr lang="en-US" dirty="0"/>
              <a:t>Security and Overflows                                                                                               88</a:t>
            </a:r>
          </a:p>
          <a:p>
            <a:pPr>
              <a:tabLst>
                <a:tab pos="11599863" algn="r"/>
              </a:tabLst>
            </a:pPr>
            <a:r>
              <a:rPr lang="en-US" dirty="0">
                <a:solidFill>
                  <a:schemeClr val="bg1">
                    <a:lumMod val="65000"/>
                  </a:schemeClr>
                </a:solidFill>
              </a:rPr>
              <a:t>Live Session	110</a:t>
            </a:r>
          </a:p>
          <a:p>
            <a:pPr marL="0" indent="0">
              <a:buNone/>
              <a:tabLst>
                <a:tab pos="11599863" algn="r"/>
              </a:tabLst>
            </a:pPr>
            <a:endParaRPr lang="en-US" dirty="0"/>
          </a:p>
          <a:p>
            <a:pPr>
              <a:tabLst>
                <a:tab pos="11599863" algn="r"/>
              </a:tabLst>
            </a:pPr>
            <a:endParaRPr lang="en-US" dirty="0">
              <a:solidFill>
                <a:schemeClr val="bg1">
                  <a:lumMod val="65000"/>
                </a:schemeClr>
              </a:solidFill>
            </a:endParaRP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/class/cs107/lecture-code/lect5 .</a:t>
            </a:r>
          </a:p>
        </p:txBody>
      </p:sp>
    </p:spTree>
    <p:extLst>
      <p:ext uri="{BB962C8B-B14F-4D97-AF65-F5344CB8AC3E}">
        <p14:creationId xmlns:p14="http://schemas.microsoft.com/office/powerpoint/2010/main" val="28909771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680F-F932-F44C-8986-84B173DFE326}"/>
              </a:ext>
            </a:extLst>
          </p:cNvPr>
          <p:cNvSpPr>
            <a:spLocks noGrp="1"/>
          </p:cNvSpPr>
          <p:nvPr>
            <p:ph type="title"/>
          </p:nvPr>
        </p:nvSpPr>
        <p:spPr/>
        <p:txBody>
          <a:bodyPr/>
          <a:lstStyle/>
          <a:p>
            <a:r>
              <a:rPr lang="en-US" dirty="0"/>
              <a:t>Recall: Integer Overflow in Practice</a:t>
            </a:r>
          </a:p>
        </p:txBody>
      </p:sp>
      <p:sp>
        <p:nvSpPr>
          <p:cNvPr id="3" name="Content Placeholder 2">
            <a:extLst>
              <a:ext uri="{FF2B5EF4-FFF2-40B4-BE49-F238E27FC236}">
                <a16:creationId xmlns:a16="http://schemas.microsoft.com/office/drawing/2014/main" id="{2B06B345-5A95-EF42-AC5B-5907BECB2D30}"/>
              </a:ext>
            </a:extLst>
          </p:cNvPr>
          <p:cNvSpPr>
            <a:spLocks noGrp="1"/>
          </p:cNvSpPr>
          <p:nvPr>
            <p:ph idx="1"/>
          </p:nvPr>
        </p:nvSpPr>
        <p:spPr/>
        <p:txBody>
          <a:bodyPr/>
          <a:lstStyle/>
          <a:p>
            <a:r>
              <a:rPr lang="en-US" dirty="0"/>
              <a:t>PSY </a:t>
            </a:r>
            <a:r>
              <a:rPr lang="mr-IN" dirty="0"/>
              <a:t>–</a:t>
            </a:r>
            <a:r>
              <a:rPr lang="en-US" dirty="0"/>
              <a:t> </a:t>
            </a:r>
            <a:r>
              <a:rPr lang="en-US" dirty="0" err="1"/>
              <a:t>Gangnam</a:t>
            </a:r>
            <a:r>
              <a:rPr lang="en-US" dirty="0"/>
              <a:t> Style </a:t>
            </a:r>
          </a:p>
          <a:p>
            <a:r>
              <a:rPr lang="en-US" dirty="0"/>
              <a:t>The End of 32-bit Time aka January 13, 2038</a:t>
            </a:r>
          </a:p>
          <a:p>
            <a:r>
              <a:rPr lang="en-US" dirty="0"/>
              <a:t>Gandhi in “Civilization”</a:t>
            </a:r>
            <a:endParaRPr lang="en-US" dirty="0">
              <a:hlinkClick r:id="rId3"/>
            </a:endParaRPr>
          </a:p>
          <a:p>
            <a:r>
              <a:rPr lang="en-US" dirty="0">
                <a:hlinkClick r:id="rId3"/>
              </a:rPr>
              <a:t>Pacman Level 256</a:t>
            </a:r>
            <a:endParaRPr lang="en-US" dirty="0"/>
          </a:p>
          <a:p>
            <a:r>
              <a:rPr lang="en-US" dirty="0"/>
              <a:t>Make sure to reboot Boeing </a:t>
            </a:r>
            <a:r>
              <a:rPr lang="en-US" dirty="0" err="1"/>
              <a:t>Dreamliners</a:t>
            </a:r>
            <a:r>
              <a:rPr lang="en-US" dirty="0"/>
              <a:t> </a:t>
            </a:r>
            <a:r>
              <a:rPr lang="en-US" dirty="0">
                <a:hlinkClick r:id="rId4"/>
              </a:rPr>
              <a:t>every 248 days</a:t>
            </a:r>
            <a:endParaRPr lang="en-US" dirty="0"/>
          </a:p>
          <a:p>
            <a:r>
              <a:rPr lang="en-US" dirty="0"/>
              <a:t>Comair/Delta airline had to </a:t>
            </a:r>
            <a:r>
              <a:rPr lang="en-US" dirty="0">
                <a:hlinkClick r:id="rId5"/>
              </a:rPr>
              <a:t>cancel thousands of flights </a:t>
            </a:r>
            <a:r>
              <a:rPr lang="en-US" dirty="0"/>
              <a:t>days before Christmas</a:t>
            </a:r>
          </a:p>
          <a:p>
            <a:r>
              <a:rPr lang="en-US" dirty="0">
                <a:hlinkClick r:id="rId6"/>
              </a:rPr>
              <a:t>Reported vulnerability CVE-2019-3857 </a:t>
            </a:r>
            <a:r>
              <a:rPr lang="en-US" dirty="0"/>
              <a:t>in libssh2 may allow a hacker to remotely execute code</a:t>
            </a:r>
          </a:p>
          <a:p>
            <a:r>
              <a:rPr lang="en-US" dirty="0">
                <a:hlinkClick r:id="rId7"/>
              </a:rPr>
              <a:t>Donkey Kong Kill Screen</a:t>
            </a:r>
            <a:endParaRPr lang="en-US" dirty="0"/>
          </a:p>
          <a:p>
            <a:endParaRPr lang="en-US" dirty="0"/>
          </a:p>
        </p:txBody>
      </p:sp>
    </p:spTree>
    <p:extLst>
      <p:ext uri="{BB962C8B-B14F-4D97-AF65-F5344CB8AC3E}">
        <p14:creationId xmlns:p14="http://schemas.microsoft.com/office/powerpoint/2010/main" val="7512986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1: Ariane-5 Case Study</a:t>
            </a:r>
          </a:p>
        </p:txBody>
      </p:sp>
      <p:pic>
        <p:nvPicPr>
          <p:cNvPr id="7" name="Content Placeholder 6" descr="Ariane5.jpeg"/>
          <p:cNvPicPr>
            <a:picLocks noGrp="1" noChangeAspect="1"/>
          </p:cNvPicPr>
          <p:nvPr>
            <p:ph idx="1"/>
          </p:nvPr>
        </p:nvPicPr>
        <p:blipFill rotWithShape="1">
          <a:blip r:embed="rId2">
            <a:extLst>
              <a:ext uri="{28A0092B-C50C-407E-A947-70E740481C1C}">
                <a14:useLocalDpi xmlns:a14="http://schemas.microsoft.com/office/drawing/2010/main" val="0"/>
              </a:ext>
            </a:extLst>
          </a:blip>
          <a:srcRect l="-25031" r="-25031"/>
          <a:stretch/>
        </p:blipFill>
        <p:spPr/>
      </p:pic>
    </p:spTree>
    <p:extLst>
      <p:ext uri="{BB962C8B-B14F-4D97-AF65-F5344CB8AC3E}">
        <p14:creationId xmlns:p14="http://schemas.microsoft.com/office/powerpoint/2010/main" val="19569362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Integer Overflow in the National Vulnerability Database</a:t>
            </a:r>
          </a:p>
        </p:txBody>
      </p:sp>
      <p:pic>
        <p:nvPicPr>
          <p:cNvPr id="4" name="Picture 3" descr="Screen Shot 2021-04-07 at 1.52.2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600200"/>
            <a:ext cx="10064671" cy="4495800"/>
          </a:xfrm>
          <a:prstGeom prst="rect">
            <a:avLst/>
          </a:prstGeom>
        </p:spPr>
      </p:pic>
    </p:spTree>
    <p:extLst>
      <p:ext uri="{BB962C8B-B14F-4D97-AF65-F5344CB8AC3E}">
        <p14:creationId xmlns:p14="http://schemas.microsoft.com/office/powerpoint/2010/main" val="37675857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DAEBEED-82C6-F144-BC28-943CDD6423DC}"/>
              </a:ext>
            </a:extLst>
          </p:cNvPr>
          <p:cNvSpPr/>
          <p:nvPr/>
        </p:nvSpPr>
        <p:spPr>
          <a:xfrm>
            <a:off x="5871238" y="4995068"/>
            <a:ext cx="6098100" cy="369332"/>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 other program memory -</a:t>
            </a:r>
          </a:p>
        </p:txBody>
      </p:sp>
      <p:graphicFrame>
        <p:nvGraphicFramePr>
          <p:cNvPr id="10" name="Group 63">
            <a:extLst>
              <a:ext uri="{FF2B5EF4-FFF2-40B4-BE49-F238E27FC236}">
                <a16:creationId xmlns:a16="http://schemas.microsoft.com/office/drawing/2014/main" id="{4B4E2B83-BE49-B946-8D30-8627F0CD7495}"/>
              </a:ext>
            </a:extLst>
          </p:cNvPr>
          <p:cNvGraphicFramePr>
            <a:graphicFrameLocks noGrp="1"/>
          </p:cNvGraphicFramePr>
          <p:nvPr/>
        </p:nvGraphicFramePr>
        <p:xfrm>
          <a:off x="5791203" y="4989100"/>
          <a:ext cx="6172192" cy="419100"/>
        </p:xfrm>
        <a:graphic>
          <a:graphicData uri="http://schemas.openxmlformats.org/drawingml/2006/table">
            <a:tbl>
              <a:tblPr/>
              <a:tblGrid>
                <a:gridCol w="771524">
                  <a:extLst>
                    <a:ext uri="{9D8B030D-6E8A-4147-A177-3AD203B41FA5}">
                      <a16:colId xmlns:a16="http://schemas.microsoft.com/office/drawing/2014/main" val="20001"/>
                    </a:ext>
                  </a:extLst>
                </a:gridCol>
                <a:gridCol w="771524">
                  <a:extLst>
                    <a:ext uri="{9D8B030D-6E8A-4147-A177-3AD203B41FA5}">
                      <a16:colId xmlns:a16="http://schemas.microsoft.com/office/drawing/2014/main" val="20002"/>
                    </a:ext>
                  </a:extLst>
                </a:gridCol>
                <a:gridCol w="771524">
                  <a:extLst>
                    <a:ext uri="{9D8B030D-6E8A-4147-A177-3AD203B41FA5}">
                      <a16:colId xmlns:a16="http://schemas.microsoft.com/office/drawing/2014/main" val="20003"/>
                    </a:ext>
                  </a:extLst>
                </a:gridCol>
                <a:gridCol w="771524">
                  <a:extLst>
                    <a:ext uri="{9D8B030D-6E8A-4147-A177-3AD203B41FA5}">
                      <a16:colId xmlns:a16="http://schemas.microsoft.com/office/drawing/2014/main" val="20004"/>
                    </a:ext>
                  </a:extLst>
                </a:gridCol>
                <a:gridCol w="771524">
                  <a:extLst>
                    <a:ext uri="{9D8B030D-6E8A-4147-A177-3AD203B41FA5}">
                      <a16:colId xmlns:a16="http://schemas.microsoft.com/office/drawing/2014/main" val="20005"/>
                    </a:ext>
                  </a:extLst>
                </a:gridCol>
                <a:gridCol w="771524">
                  <a:extLst>
                    <a:ext uri="{9D8B030D-6E8A-4147-A177-3AD203B41FA5}">
                      <a16:colId xmlns:a16="http://schemas.microsoft.com/office/drawing/2014/main" val="872084574"/>
                    </a:ext>
                  </a:extLst>
                </a:gridCol>
                <a:gridCol w="771524">
                  <a:extLst>
                    <a:ext uri="{9D8B030D-6E8A-4147-A177-3AD203B41FA5}">
                      <a16:colId xmlns:a16="http://schemas.microsoft.com/office/drawing/2014/main" val="3094255694"/>
                    </a:ext>
                  </a:extLst>
                </a:gridCol>
                <a:gridCol w="771524">
                  <a:extLst>
                    <a:ext uri="{9D8B030D-6E8A-4147-A177-3AD203B41FA5}">
                      <a16:colId xmlns:a16="http://schemas.microsoft.com/office/drawing/2014/main" val="20006"/>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rgbClr val="C00000"/>
                          </a:solidFill>
                          <a:effectLst/>
                          <a:latin typeface="Consolas" charset="0"/>
                        </a:rPr>
                        <a:t>'\0'</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05505AB1-9ED5-2642-97E5-7BEBCE5AEFB4}"/>
              </a:ext>
            </a:extLst>
          </p:cNvPr>
          <p:cNvSpPr>
            <a:spLocks noGrp="1"/>
          </p:cNvSpPr>
          <p:nvPr>
            <p:ph type="title"/>
          </p:nvPr>
        </p:nvSpPr>
        <p:spPr/>
        <p:txBody>
          <a:bodyPr/>
          <a:lstStyle/>
          <a:p>
            <a:r>
              <a:rPr lang="en-US" dirty="0"/>
              <a:t>Recall: Buffer Overflows</a:t>
            </a:r>
          </a:p>
        </p:txBody>
      </p:sp>
      <p:sp>
        <p:nvSpPr>
          <p:cNvPr id="3" name="Content Placeholder 2">
            <a:extLst>
              <a:ext uri="{FF2B5EF4-FFF2-40B4-BE49-F238E27FC236}">
                <a16:creationId xmlns:a16="http://schemas.microsoft.com/office/drawing/2014/main" id="{C24DEA89-4AF6-8E4A-8329-72E855FECB97}"/>
              </a:ext>
            </a:extLst>
          </p:cNvPr>
          <p:cNvSpPr>
            <a:spLocks noGrp="1"/>
          </p:cNvSpPr>
          <p:nvPr>
            <p:ph idx="1"/>
          </p:nvPr>
        </p:nvSpPr>
        <p:spPr>
          <a:xfrm>
            <a:off x="152400" y="1295400"/>
            <a:ext cx="11811000" cy="5562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char str1[14];</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(str1, </a:t>
            </a:r>
            <a:r>
              <a:rPr lang="en-US" sz="2400" dirty="0">
                <a:solidFill>
                  <a:srgbClr val="0432FF"/>
                </a:solidFill>
                <a:latin typeface="Consolas" panose="020B0609020204030204" pitchFamily="49" charset="0"/>
                <a:cs typeface="Consolas" panose="020B0609020204030204" pitchFamily="49" charset="0"/>
              </a:rPr>
              <a:t>"hello, world!"</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char str2[6];		</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(str2, str1);	</a:t>
            </a:r>
            <a:r>
              <a:rPr lang="en-US" sz="2400" dirty="0">
                <a:solidFill>
                  <a:srgbClr val="00B050"/>
                </a:solidFill>
                <a:latin typeface="Consolas" panose="020B0609020204030204" pitchFamily="49" charset="0"/>
                <a:cs typeface="Consolas" panose="020B0609020204030204" pitchFamily="49" charset="0"/>
              </a:rPr>
              <a:t>// not enough space - overwrites other memory!</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DBD04DE6-7FC0-444A-B695-377FBA062CA1}"/>
              </a:ext>
            </a:extLst>
          </p:cNvPr>
          <p:cNvSpPr txBox="1"/>
          <p:nvPr/>
        </p:nvSpPr>
        <p:spPr>
          <a:xfrm>
            <a:off x="457200" y="37073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str1</a:t>
            </a:r>
          </a:p>
        </p:txBody>
      </p:sp>
      <p:graphicFrame>
        <p:nvGraphicFramePr>
          <p:cNvPr id="6" name="Group 63">
            <a:extLst>
              <a:ext uri="{FF2B5EF4-FFF2-40B4-BE49-F238E27FC236}">
                <a16:creationId xmlns:a16="http://schemas.microsoft.com/office/drawing/2014/main" id="{4E14A520-6ED1-E14F-8198-2B60677D3BD9}"/>
              </a:ext>
            </a:extLst>
          </p:cNvPr>
          <p:cNvGraphicFramePr>
            <a:graphicFrameLocks noGrp="1"/>
          </p:cNvGraphicFramePr>
          <p:nvPr/>
        </p:nvGraphicFramePr>
        <p:xfrm>
          <a:off x="1148415" y="4579937"/>
          <a:ext cx="4642788" cy="830263"/>
        </p:xfrm>
        <a:graphic>
          <a:graphicData uri="http://schemas.openxmlformats.org/drawingml/2006/table">
            <a:tbl>
              <a:tblPr/>
              <a:tblGrid>
                <a:gridCol w="773798">
                  <a:extLst>
                    <a:ext uri="{9D8B030D-6E8A-4147-A177-3AD203B41FA5}">
                      <a16:colId xmlns:a16="http://schemas.microsoft.com/office/drawing/2014/main" val="20001"/>
                    </a:ext>
                  </a:extLst>
                </a:gridCol>
                <a:gridCol w="773798">
                  <a:extLst>
                    <a:ext uri="{9D8B030D-6E8A-4147-A177-3AD203B41FA5}">
                      <a16:colId xmlns:a16="http://schemas.microsoft.com/office/drawing/2014/main" val="20002"/>
                    </a:ext>
                  </a:extLst>
                </a:gridCol>
                <a:gridCol w="773798">
                  <a:extLst>
                    <a:ext uri="{9D8B030D-6E8A-4147-A177-3AD203B41FA5}">
                      <a16:colId xmlns:a16="http://schemas.microsoft.com/office/drawing/2014/main" val="20003"/>
                    </a:ext>
                  </a:extLst>
                </a:gridCol>
                <a:gridCol w="773798">
                  <a:extLst>
                    <a:ext uri="{9D8B030D-6E8A-4147-A177-3AD203B41FA5}">
                      <a16:colId xmlns:a16="http://schemas.microsoft.com/office/drawing/2014/main" val="20004"/>
                    </a:ext>
                  </a:extLst>
                </a:gridCol>
                <a:gridCol w="773798">
                  <a:extLst>
                    <a:ext uri="{9D8B030D-6E8A-4147-A177-3AD203B41FA5}">
                      <a16:colId xmlns:a16="http://schemas.microsoft.com/office/drawing/2014/main" val="20005"/>
                    </a:ext>
                  </a:extLst>
                </a:gridCol>
                <a:gridCol w="773798">
                  <a:extLst>
                    <a:ext uri="{9D8B030D-6E8A-4147-A177-3AD203B41FA5}">
                      <a16:colId xmlns:a16="http://schemas.microsoft.com/office/drawing/2014/main" val="20006"/>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TextBox 6">
            <a:extLst>
              <a:ext uri="{FF2B5EF4-FFF2-40B4-BE49-F238E27FC236}">
                <a16:creationId xmlns:a16="http://schemas.microsoft.com/office/drawing/2014/main" id="{97B9E921-9706-6B43-9248-69A262037A4F}"/>
              </a:ext>
            </a:extLst>
          </p:cNvPr>
          <p:cNvSpPr txBox="1"/>
          <p:nvPr/>
        </p:nvSpPr>
        <p:spPr>
          <a:xfrm>
            <a:off x="457199" y="50408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str2</a:t>
            </a:r>
          </a:p>
        </p:txBody>
      </p:sp>
      <p:cxnSp>
        <p:nvCxnSpPr>
          <p:cNvPr id="9" name="Straight Arrow Connector 8">
            <a:extLst>
              <a:ext uri="{FF2B5EF4-FFF2-40B4-BE49-F238E27FC236}">
                <a16:creationId xmlns:a16="http://schemas.microsoft.com/office/drawing/2014/main" id="{EBF7729D-5286-9B4F-AA71-C7375DE504C5}"/>
              </a:ext>
            </a:extLst>
          </p:cNvPr>
          <p:cNvCxnSpPr/>
          <p:nvPr/>
        </p:nvCxnSpPr>
        <p:spPr>
          <a:xfrm>
            <a:off x="11582400" y="4275137"/>
            <a:ext cx="0" cy="3048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3" name="Group 63">
            <a:extLst>
              <a:ext uri="{FF2B5EF4-FFF2-40B4-BE49-F238E27FC236}">
                <a16:creationId xmlns:a16="http://schemas.microsoft.com/office/drawing/2014/main" id="{1682AAAD-EA02-2748-B65D-A1267CD0B104}"/>
              </a:ext>
            </a:extLst>
          </p:cNvPr>
          <p:cNvGraphicFramePr>
            <a:graphicFrameLocks noGrp="1"/>
          </p:cNvGraphicFramePr>
          <p:nvPr/>
        </p:nvGraphicFramePr>
        <p:xfrm>
          <a:off x="1148414" y="3246437"/>
          <a:ext cx="10814986" cy="830263"/>
        </p:xfrm>
        <a:graphic>
          <a:graphicData uri="http://schemas.openxmlformats.org/drawingml/2006/table">
            <a:tbl>
              <a:tblPr/>
              <a:tblGrid>
                <a:gridCol w="772499">
                  <a:extLst>
                    <a:ext uri="{9D8B030D-6E8A-4147-A177-3AD203B41FA5}">
                      <a16:colId xmlns:a16="http://schemas.microsoft.com/office/drawing/2014/main" val="20001"/>
                    </a:ext>
                  </a:extLst>
                </a:gridCol>
                <a:gridCol w="772499">
                  <a:extLst>
                    <a:ext uri="{9D8B030D-6E8A-4147-A177-3AD203B41FA5}">
                      <a16:colId xmlns:a16="http://schemas.microsoft.com/office/drawing/2014/main" val="20002"/>
                    </a:ext>
                  </a:extLst>
                </a:gridCol>
                <a:gridCol w="772499">
                  <a:extLst>
                    <a:ext uri="{9D8B030D-6E8A-4147-A177-3AD203B41FA5}">
                      <a16:colId xmlns:a16="http://schemas.microsoft.com/office/drawing/2014/main" val="20003"/>
                    </a:ext>
                  </a:extLst>
                </a:gridCol>
                <a:gridCol w="772499">
                  <a:extLst>
                    <a:ext uri="{9D8B030D-6E8A-4147-A177-3AD203B41FA5}">
                      <a16:colId xmlns:a16="http://schemas.microsoft.com/office/drawing/2014/main" val="20004"/>
                    </a:ext>
                  </a:extLst>
                </a:gridCol>
                <a:gridCol w="772499">
                  <a:extLst>
                    <a:ext uri="{9D8B030D-6E8A-4147-A177-3AD203B41FA5}">
                      <a16:colId xmlns:a16="http://schemas.microsoft.com/office/drawing/2014/main" val="20005"/>
                    </a:ext>
                  </a:extLst>
                </a:gridCol>
                <a:gridCol w="772499">
                  <a:extLst>
                    <a:ext uri="{9D8B030D-6E8A-4147-A177-3AD203B41FA5}">
                      <a16:colId xmlns:a16="http://schemas.microsoft.com/office/drawing/2014/main" val="20006"/>
                    </a:ext>
                  </a:extLst>
                </a:gridCol>
                <a:gridCol w="772499">
                  <a:extLst>
                    <a:ext uri="{9D8B030D-6E8A-4147-A177-3AD203B41FA5}">
                      <a16:colId xmlns:a16="http://schemas.microsoft.com/office/drawing/2014/main" val="20007"/>
                    </a:ext>
                  </a:extLst>
                </a:gridCol>
                <a:gridCol w="772499">
                  <a:extLst>
                    <a:ext uri="{9D8B030D-6E8A-4147-A177-3AD203B41FA5}">
                      <a16:colId xmlns:a16="http://schemas.microsoft.com/office/drawing/2014/main" val="20008"/>
                    </a:ext>
                  </a:extLst>
                </a:gridCol>
                <a:gridCol w="772499">
                  <a:extLst>
                    <a:ext uri="{9D8B030D-6E8A-4147-A177-3AD203B41FA5}">
                      <a16:colId xmlns:a16="http://schemas.microsoft.com/office/drawing/2014/main" val="20009"/>
                    </a:ext>
                  </a:extLst>
                </a:gridCol>
                <a:gridCol w="772499">
                  <a:extLst>
                    <a:ext uri="{9D8B030D-6E8A-4147-A177-3AD203B41FA5}">
                      <a16:colId xmlns:a16="http://schemas.microsoft.com/office/drawing/2014/main" val="20010"/>
                    </a:ext>
                  </a:extLst>
                </a:gridCol>
                <a:gridCol w="772499">
                  <a:extLst>
                    <a:ext uri="{9D8B030D-6E8A-4147-A177-3AD203B41FA5}">
                      <a16:colId xmlns:a16="http://schemas.microsoft.com/office/drawing/2014/main" val="20011"/>
                    </a:ext>
                  </a:extLst>
                </a:gridCol>
                <a:gridCol w="772499">
                  <a:extLst>
                    <a:ext uri="{9D8B030D-6E8A-4147-A177-3AD203B41FA5}">
                      <a16:colId xmlns:a16="http://schemas.microsoft.com/office/drawing/2014/main" val="735071310"/>
                    </a:ext>
                  </a:extLst>
                </a:gridCol>
                <a:gridCol w="772499">
                  <a:extLst>
                    <a:ext uri="{9D8B030D-6E8A-4147-A177-3AD203B41FA5}">
                      <a16:colId xmlns:a16="http://schemas.microsoft.com/office/drawing/2014/main" val="3567322394"/>
                    </a:ext>
                  </a:extLst>
                </a:gridCol>
                <a:gridCol w="772499">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0537119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Buffer Overflow Vulnerabilities </a:t>
            </a:r>
            <a:br>
              <a:rPr lang="en-US" dirty="0"/>
            </a:br>
            <a:r>
              <a:rPr lang="en-US" dirty="0"/>
              <a:t> are Very Common</a:t>
            </a:r>
          </a:p>
        </p:txBody>
      </p:sp>
      <p:pic>
        <p:nvPicPr>
          <p:cNvPr id="4" name="Content Placeholder 3" descr="Screen Shot 2021-04-07 at 1.51.29 AM.png"/>
          <p:cNvPicPr>
            <a:picLocks noGrp="1" noChangeAspect="1"/>
          </p:cNvPicPr>
          <p:nvPr>
            <p:ph idx="1"/>
          </p:nvPr>
        </p:nvPicPr>
        <p:blipFill>
          <a:blip r:embed="rId2">
            <a:extLst>
              <a:ext uri="{28A0092B-C50C-407E-A947-70E740481C1C}">
                <a14:useLocalDpi xmlns:a14="http://schemas.microsoft.com/office/drawing/2010/main" val="0"/>
              </a:ext>
            </a:extLst>
          </a:blip>
          <a:srcRect l="-35096" r="-35096"/>
          <a:stretch>
            <a:fillRect/>
          </a:stretch>
        </p:blipFill>
        <p:spPr/>
      </p:pic>
    </p:spTree>
    <p:extLst>
      <p:ext uri="{BB962C8B-B14F-4D97-AF65-F5344CB8AC3E}">
        <p14:creationId xmlns:p14="http://schemas.microsoft.com/office/powerpoint/2010/main" val="12109081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~70% of serious bugs for Chrome and Microsoft are related to memory safety </a:t>
            </a:r>
          </a:p>
        </p:txBody>
      </p:sp>
      <p:pic>
        <p:nvPicPr>
          <p:cNvPr id="9" name="Content Placeholder 8" descr="70Google.png"/>
          <p:cNvPicPr>
            <a:picLocks noGrp="1" noChangeAspect="1"/>
          </p:cNvPicPr>
          <p:nvPr>
            <p:ph sz="half" idx="1"/>
          </p:nvPr>
        </p:nvPicPr>
        <p:blipFill>
          <a:blip r:embed="rId2">
            <a:extLst>
              <a:ext uri="{28A0092B-C50C-407E-A947-70E740481C1C}">
                <a14:useLocalDpi xmlns:a14="http://schemas.microsoft.com/office/drawing/2010/main" val="0"/>
              </a:ext>
            </a:extLst>
          </a:blip>
          <a:srcRect t="-30460" b="-30460"/>
          <a:stretch>
            <a:fillRect/>
          </a:stretch>
        </p:blipFill>
        <p:spPr/>
      </p:pic>
      <p:pic>
        <p:nvPicPr>
          <p:cNvPr id="10" name="Content Placeholder 9" descr="70microsoft.png"/>
          <p:cNvPicPr>
            <a:picLocks noGrp="1" noChangeAspect="1"/>
          </p:cNvPicPr>
          <p:nvPr>
            <p:ph sz="half" idx="10"/>
          </p:nvPr>
        </p:nvPicPr>
        <p:blipFill rotWithShape="1">
          <a:blip r:embed="rId3">
            <a:extLst>
              <a:ext uri="{28A0092B-C50C-407E-A947-70E740481C1C}">
                <a14:useLocalDpi xmlns:a14="http://schemas.microsoft.com/office/drawing/2010/main" val="0"/>
              </a:ext>
            </a:extLst>
          </a:blip>
          <a:srcRect t="-52588" b="-52588"/>
          <a:stretch/>
        </p:blipFill>
        <p:spPr>
          <a:xfrm>
            <a:off x="6172200" y="1300163"/>
            <a:ext cx="5834063" cy="5181600"/>
          </a:xfrm>
        </p:spPr>
      </p:pic>
      <p:sp>
        <p:nvSpPr>
          <p:cNvPr id="11" name="TextBox 10"/>
          <p:cNvSpPr txBox="1"/>
          <p:nvPr/>
        </p:nvSpPr>
        <p:spPr>
          <a:xfrm>
            <a:off x="31818" y="6248400"/>
            <a:ext cx="11245781" cy="461665"/>
          </a:xfrm>
          <a:prstGeom prst="rect">
            <a:avLst/>
          </a:prstGeom>
          <a:noFill/>
        </p:spPr>
        <p:txBody>
          <a:bodyPr wrap="square" rtlCol="0">
            <a:spAutoFit/>
          </a:bodyPr>
          <a:lstStyle/>
          <a:p>
            <a:pPr algn="l"/>
            <a:r>
              <a:rPr lang="en-US" sz="2400" dirty="0">
                <a:latin typeface="Consolas"/>
                <a:cs typeface="Consolas"/>
              </a:rPr>
              <a:t>Memory safety issues include buffer overflows ...</a:t>
            </a:r>
          </a:p>
        </p:txBody>
      </p:sp>
    </p:spTree>
    <p:extLst>
      <p:ext uri="{BB962C8B-B14F-4D97-AF65-F5344CB8AC3E}">
        <p14:creationId xmlns:p14="http://schemas.microsoft.com/office/powerpoint/2010/main" val="1452052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we fix buffer overflows?</a:t>
            </a:r>
          </a:p>
        </p:txBody>
      </p:sp>
      <p:sp>
        <p:nvSpPr>
          <p:cNvPr id="7" name="Text Placeholder 6"/>
          <p:cNvSpPr>
            <a:spLocks noGrp="1"/>
          </p:cNvSpPr>
          <p:nvPr>
            <p:ph idx="1"/>
          </p:nvPr>
        </p:nvSpPr>
        <p:spPr/>
        <p:txBody>
          <a:bodyPr/>
          <a:lstStyle/>
          <a:p>
            <a:pPr marL="0" indent="0">
              <a:buNone/>
            </a:pPr>
            <a:r>
              <a:rPr lang="en-US" dirty="0">
                <a:latin typeface="Consolas"/>
                <a:cs typeface="Consolas"/>
              </a:rPr>
              <a:t>Idea 1:  Constant Vigilance (While Programming)</a:t>
            </a:r>
          </a:p>
          <a:p>
            <a:r>
              <a:rPr lang="en-US" dirty="0">
                <a:latin typeface="Consolas"/>
                <a:cs typeface="Consolas"/>
              </a:rPr>
              <a:t>Check all buffers and trace their possible modifications</a:t>
            </a:r>
          </a:p>
          <a:p>
            <a:pPr marL="0" indent="0">
              <a:spcBef>
                <a:spcPts val="0"/>
              </a:spcBef>
              <a:buNone/>
            </a:pPr>
            <a:r>
              <a:rPr lang="en-US" dirty="0">
                <a:latin typeface="Consolas"/>
                <a:cs typeface="Consolas"/>
              </a:rPr>
              <a:t>	</a:t>
            </a:r>
          </a:p>
          <a:p>
            <a:pPr marL="0" indent="0">
              <a:spcBef>
                <a:spcPts val="0"/>
              </a:spcBef>
              <a:buNone/>
            </a:pPr>
            <a:r>
              <a:rPr lang="en-US" dirty="0">
                <a:latin typeface="Consolas"/>
                <a:cs typeface="Consolas"/>
              </a:rPr>
              <a:t>void </a:t>
            </a:r>
            <a:r>
              <a:rPr lang="en-US" dirty="0" err="1">
                <a:latin typeface="Consolas"/>
                <a:cs typeface="Consolas"/>
              </a:rPr>
              <a:t>printCapitalized</a:t>
            </a:r>
            <a:r>
              <a:rPr lang="en-US" dirty="0">
                <a:latin typeface="Consolas"/>
                <a:cs typeface="Consolas"/>
              </a:rPr>
              <a:t>(char *str1) {</a:t>
            </a:r>
          </a:p>
          <a:p>
            <a:pPr marL="0" indent="0">
              <a:spcBef>
                <a:spcPts val="0"/>
              </a:spcBef>
              <a:buNone/>
            </a:pPr>
            <a:r>
              <a:rPr lang="en-US" dirty="0">
                <a:latin typeface="Consolas"/>
                <a:cs typeface="Consolas"/>
              </a:rPr>
              <a:t>	// make a copy first</a:t>
            </a:r>
          </a:p>
          <a:p>
            <a:pPr marL="0" indent="0">
              <a:spcBef>
                <a:spcPts val="0"/>
              </a:spcBef>
              <a:buNone/>
            </a:pPr>
            <a:r>
              <a:rPr lang="en-US" dirty="0">
                <a:latin typeface="Consolas"/>
                <a:cs typeface="Consolas"/>
              </a:rPr>
              <a:t>	char </a:t>
            </a:r>
            <a:r>
              <a:rPr lang="en-US" dirty="0" err="1">
                <a:latin typeface="Consolas"/>
                <a:cs typeface="Consolas"/>
              </a:rPr>
              <a:t>buf</a:t>
            </a:r>
            <a:r>
              <a:rPr lang="en-US" dirty="0">
                <a:latin typeface="Consolas"/>
                <a:cs typeface="Consolas"/>
              </a:rPr>
              <a:t>[BUF_SIZE];</a:t>
            </a:r>
          </a:p>
          <a:p>
            <a:pPr marL="0" indent="0">
              <a:spcBef>
                <a:spcPts val="0"/>
              </a:spcBef>
              <a:buNone/>
            </a:pPr>
            <a:r>
              <a:rPr lang="en-US" dirty="0">
                <a:latin typeface="Consolas"/>
                <a:cs typeface="Consolas"/>
              </a:rPr>
              <a:t>	</a:t>
            </a:r>
            <a:r>
              <a:rPr lang="en-US" dirty="0" err="1">
                <a:latin typeface="Consolas"/>
                <a:cs typeface="Consolas"/>
              </a:rPr>
              <a:t>strcpy</a:t>
            </a:r>
            <a:r>
              <a:rPr lang="en-US" dirty="0">
                <a:latin typeface="Consolas"/>
                <a:cs typeface="Consolas"/>
              </a:rPr>
              <a:t>(</a:t>
            </a:r>
            <a:r>
              <a:rPr lang="en-US" dirty="0" err="1">
                <a:solidFill>
                  <a:srgbClr val="800000"/>
                </a:solidFill>
                <a:latin typeface="Consolas"/>
                <a:cs typeface="Consolas"/>
              </a:rPr>
              <a:t>buf</a:t>
            </a:r>
            <a:r>
              <a:rPr lang="en-US" dirty="0">
                <a:latin typeface="Consolas"/>
                <a:cs typeface="Consolas"/>
              </a:rPr>
              <a:t>, str1);</a:t>
            </a:r>
          </a:p>
          <a:p>
            <a:pPr marL="0" indent="0">
              <a:spcBef>
                <a:spcPts val="0"/>
              </a:spcBef>
              <a:buNone/>
            </a:pPr>
            <a:r>
              <a:rPr lang="en-US" dirty="0">
                <a:latin typeface="Consolas"/>
                <a:cs typeface="Consolas"/>
              </a:rPr>
              <a:t>	...</a:t>
            </a:r>
          </a:p>
          <a:p>
            <a:pPr marL="0" indent="0">
              <a:spcBef>
                <a:spcPts val="0"/>
              </a:spcBef>
              <a:buNone/>
            </a:pPr>
            <a:r>
              <a:rPr lang="en-US" dirty="0">
                <a:latin typeface="Consolas"/>
                <a:cs typeface="Consolas"/>
              </a:rPr>
              <a:t>}</a:t>
            </a:r>
          </a:p>
          <a:p>
            <a:pPr marL="0" indent="0">
              <a:spcBef>
                <a:spcPts val="0"/>
              </a:spcBef>
              <a:buNone/>
            </a:pPr>
            <a:endParaRPr lang="en-US" dirty="0">
              <a:latin typeface="Consolas"/>
              <a:cs typeface="Consolas"/>
            </a:endParaRPr>
          </a:p>
          <a:p>
            <a:pPr marL="0" indent="0">
              <a:spcBef>
                <a:spcPts val="0"/>
              </a:spcBef>
              <a:buNone/>
            </a:pPr>
            <a:endParaRPr lang="en-US" dirty="0">
              <a:latin typeface="Consolas"/>
              <a:cs typeface="Consolas"/>
            </a:endParaRPr>
          </a:p>
        </p:txBody>
      </p:sp>
    </p:spTree>
    <p:extLst>
      <p:ext uri="{BB962C8B-B14F-4D97-AF65-F5344CB8AC3E}">
        <p14:creationId xmlns:p14="http://schemas.microsoft.com/office/powerpoint/2010/main" val="41527537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we fix buffer overflows?</a:t>
            </a:r>
          </a:p>
        </p:txBody>
      </p:sp>
      <p:sp>
        <p:nvSpPr>
          <p:cNvPr id="7" name="Text Placeholder 6"/>
          <p:cNvSpPr>
            <a:spLocks noGrp="1"/>
          </p:cNvSpPr>
          <p:nvPr>
            <p:ph idx="1"/>
          </p:nvPr>
        </p:nvSpPr>
        <p:spPr/>
        <p:txBody>
          <a:bodyPr/>
          <a:lstStyle/>
          <a:p>
            <a:pPr marL="0" indent="0">
              <a:buNone/>
            </a:pPr>
            <a:r>
              <a:rPr lang="en-US" dirty="0">
                <a:latin typeface="Consolas"/>
                <a:cs typeface="Consolas"/>
              </a:rPr>
              <a:t>Idea 1:  Constant Vigilance (While Programming)</a:t>
            </a:r>
          </a:p>
          <a:p>
            <a:r>
              <a:rPr lang="en-US" dirty="0">
                <a:latin typeface="Consolas"/>
                <a:cs typeface="Consolas"/>
              </a:rPr>
              <a:t>Check all buffers and trace their possible modifications</a:t>
            </a:r>
          </a:p>
          <a:p>
            <a:r>
              <a:rPr lang="en-US" dirty="0">
                <a:latin typeface="Consolas"/>
                <a:cs typeface="Consolas"/>
              </a:rPr>
              <a:t>Scrutinize functions that do not include bounds checking</a:t>
            </a:r>
          </a:p>
          <a:p>
            <a:pPr lvl="1"/>
            <a:r>
              <a:rPr lang="en-US" sz="2800" dirty="0">
                <a:latin typeface="Consolas"/>
                <a:cs typeface="Consolas"/>
              </a:rPr>
              <a:t>common offenders include </a:t>
            </a:r>
            <a:r>
              <a:rPr lang="en-US" sz="2800" dirty="0" err="1">
                <a:latin typeface="Consolas"/>
                <a:cs typeface="Consolas"/>
              </a:rPr>
              <a:t>strcpy</a:t>
            </a:r>
            <a:r>
              <a:rPr lang="en-US" sz="2800" dirty="0">
                <a:latin typeface="Consolas"/>
                <a:cs typeface="Consolas"/>
              </a:rPr>
              <a:t>, </a:t>
            </a:r>
            <a:r>
              <a:rPr lang="en-US" sz="2800" dirty="0" err="1">
                <a:latin typeface="Consolas"/>
                <a:cs typeface="Consolas"/>
              </a:rPr>
              <a:t>printf</a:t>
            </a:r>
            <a:r>
              <a:rPr lang="en-US" sz="2800" dirty="0">
                <a:latin typeface="Consolas"/>
                <a:cs typeface="Consolas"/>
              </a:rPr>
              <a:t>, </a:t>
            </a:r>
            <a:r>
              <a:rPr lang="en-US" sz="2800" dirty="0" err="1">
                <a:latin typeface="Consolas"/>
                <a:cs typeface="Consolas"/>
              </a:rPr>
              <a:t>sprintf</a:t>
            </a:r>
            <a:endParaRPr lang="en-US" sz="2800" dirty="0">
              <a:latin typeface="Consolas"/>
              <a:cs typeface="Consolas"/>
            </a:endParaRPr>
          </a:p>
          <a:p>
            <a:pPr marL="457200" lvl="1" indent="0">
              <a:buNone/>
            </a:pPr>
            <a:endParaRPr lang="en-US" sz="2800" dirty="0">
              <a:latin typeface="Consolas"/>
              <a:cs typeface="Consolas"/>
            </a:endParaRPr>
          </a:p>
          <a:p>
            <a:pPr marL="457200" lvl="1" indent="0">
              <a:buNone/>
            </a:pPr>
            <a:r>
              <a:rPr lang="en-US" sz="2800" dirty="0">
                <a:latin typeface="Consolas"/>
                <a:cs typeface="Consolas"/>
              </a:rPr>
              <a:t>	</a:t>
            </a:r>
            <a:r>
              <a:rPr lang="en-US" sz="2800" dirty="0" err="1">
                <a:latin typeface="Consolas"/>
                <a:cs typeface="Consolas"/>
              </a:rPr>
              <a:t>int</a:t>
            </a:r>
            <a:r>
              <a:rPr lang="en-US" sz="2800" dirty="0">
                <a:latin typeface="Consolas"/>
                <a:cs typeface="Consolas"/>
              </a:rPr>
              <a:t> </a:t>
            </a:r>
            <a:r>
              <a:rPr lang="en-US" sz="2800" dirty="0" err="1">
                <a:latin typeface="Consolas"/>
                <a:cs typeface="Consolas"/>
              </a:rPr>
              <a:t>sprintf</a:t>
            </a:r>
            <a:r>
              <a:rPr lang="en-US" sz="2800" dirty="0">
                <a:latin typeface="Consolas"/>
                <a:cs typeface="Consolas"/>
              </a:rPr>
              <a:t>(char *</a:t>
            </a:r>
            <a:r>
              <a:rPr lang="en-US" sz="2800" dirty="0" err="1">
                <a:latin typeface="Consolas"/>
                <a:cs typeface="Consolas"/>
              </a:rPr>
              <a:t>str</a:t>
            </a:r>
            <a:r>
              <a:rPr lang="en-US" sz="2800" dirty="0">
                <a:latin typeface="Consolas"/>
                <a:cs typeface="Consolas"/>
              </a:rPr>
              <a:t>, </a:t>
            </a:r>
            <a:r>
              <a:rPr lang="en-US" sz="2800" dirty="0" err="1">
                <a:latin typeface="Consolas"/>
                <a:cs typeface="Consolas"/>
              </a:rPr>
              <a:t>const</a:t>
            </a:r>
            <a:r>
              <a:rPr lang="en-US" sz="2800" dirty="0">
                <a:latin typeface="Consolas"/>
                <a:cs typeface="Consolas"/>
              </a:rPr>
              <a:t> char *format, ...)</a:t>
            </a:r>
          </a:p>
        </p:txBody>
      </p:sp>
    </p:spTree>
    <p:extLst>
      <p:ext uri="{BB962C8B-B14F-4D97-AF65-F5344CB8AC3E}">
        <p14:creationId xmlns:p14="http://schemas.microsoft.com/office/powerpoint/2010/main" val="25450730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we fix buffer overflows?</a:t>
            </a:r>
          </a:p>
        </p:txBody>
      </p:sp>
      <p:sp>
        <p:nvSpPr>
          <p:cNvPr id="7" name="Text Placeholder 6"/>
          <p:cNvSpPr>
            <a:spLocks noGrp="1"/>
          </p:cNvSpPr>
          <p:nvPr>
            <p:ph idx="1"/>
          </p:nvPr>
        </p:nvSpPr>
        <p:spPr>
          <a:xfrm>
            <a:off x="152400" y="1295400"/>
            <a:ext cx="11811000" cy="5562600"/>
          </a:xfrm>
        </p:spPr>
        <p:txBody>
          <a:bodyPr/>
          <a:lstStyle/>
          <a:p>
            <a:pPr marL="0" indent="0">
              <a:buNone/>
            </a:pPr>
            <a:r>
              <a:rPr lang="en-US" dirty="0">
                <a:latin typeface="Consolas"/>
                <a:cs typeface="Consolas"/>
              </a:rPr>
              <a:t>Idea 1:  Constant Vigilance (While Programming)</a:t>
            </a:r>
          </a:p>
          <a:p>
            <a:r>
              <a:rPr lang="en-US" dirty="0">
                <a:latin typeface="Consolas"/>
                <a:cs typeface="Consolas"/>
              </a:rPr>
              <a:t>Check all buffers and trace their possible modifications</a:t>
            </a:r>
          </a:p>
          <a:p>
            <a:r>
              <a:rPr lang="en-US" dirty="0">
                <a:latin typeface="Consolas"/>
                <a:cs typeface="Consolas"/>
              </a:rPr>
              <a:t>Scrutinize functions that do not include bounds checking</a:t>
            </a:r>
            <a:endParaRPr lang="en-US" sz="2800" dirty="0">
              <a:latin typeface="Consolas"/>
              <a:cs typeface="Consolas"/>
            </a:endParaRPr>
          </a:p>
          <a:p>
            <a:pPr lvl="1"/>
            <a:r>
              <a:rPr lang="en-US" sz="2800" dirty="0">
                <a:latin typeface="Consolas"/>
                <a:cs typeface="Consolas"/>
              </a:rPr>
              <a:t>Some library functions later deprecated for this reason</a:t>
            </a:r>
          </a:p>
          <a:p>
            <a:pPr marL="457200" lvl="1" indent="0">
              <a:buNone/>
            </a:pPr>
            <a:r>
              <a:rPr lang="en-US" sz="2800" dirty="0">
                <a:latin typeface="Consolas"/>
                <a:cs typeface="Consolas"/>
              </a:rPr>
              <a:t> </a:t>
            </a:r>
          </a:p>
          <a:p>
            <a:pPr marL="457200" lvl="1" indent="0">
              <a:buNone/>
            </a:pPr>
            <a:r>
              <a:rPr lang="en-US" sz="2800" dirty="0">
                <a:latin typeface="Consolas"/>
                <a:cs typeface="Consolas"/>
              </a:rPr>
              <a:t>MAN page for gets(): </a:t>
            </a:r>
          </a:p>
          <a:p>
            <a:pPr marL="457200" lvl="1" indent="0">
              <a:buNone/>
            </a:pPr>
            <a:r>
              <a:rPr lang="en-US" sz="2800" i="1" dirty="0">
                <a:latin typeface="Consolas"/>
                <a:cs typeface="Consolas"/>
              </a:rPr>
              <a:t>“</a:t>
            </a:r>
            <a:r>
              <a:rPr lang="en-US" sz="2800" i="1" dirty="0">
                <a:solidFill>
                  <a:srgbClr val="800000"/>
                </a:solidFill>
                <a:latin typeface="Consolas"/>
                <a:cs typeface="Consolas"/>
              </a:rPr>
              <a:t>Never use gets(). </a:t>
            </a:r>
            <a:r>
              <a:rPr lang="en-US" sz="2800" i="1" dirty="0">
                <a:latin typeface="Consolas"/>
                <a:cs typeface="Consolas"/>
              </a:rPr>
              <a:t>Because it is impossible to tell without knowing the data in advance how many characters gets() will read, and because gets() will continue to store characters past the end of the buffer, it is extremely dangerous to use. It has been used to break computer security. </a:t>
            </a:r>
            <a:r>
              <a:rPr lang="en-US" sz="2800" i="1" dirty="0">
                <a:solidFill>
                  <a:srgbClr val="800000"/>
                </a:solidFill>
                <a:latin typeface="Consolas"/>
                <a:cs typeface="Consolas"/>
              </a:rPr>
              <a:t>Use </a:t>
            </a:r>
            <a:r>
              <a:rPr lang="en-US" sz="2800" i="1" dirty="0" err="1">
                <a:solidFill>
                  <a:srgbClr val="800000"/>
                </a:solidFill>
                <a:latin typeface="Consolas"/>
                <a:cs typeface="Consolas"/>
              </a:rPr>
              <a:t>fgets</a:t>
            </a:r>
            <a:r>
              <a:rPr lang="en-US" sz="2800" i="1" dirty="0">
                <a:solidFill>
                  <a:srgbClr val="800000"/>
                </a:solidFill>
                <a:latin typeface="Consolas"/>
                <a:cs typeface="Consolas"/>
              </a:rPr>
              <a:t>() instead.</a:t>
            </a:r>
            <a:r>
              <a:rPr lang="en-US" sz="2800" i="1" dirty="0">
                <a:latin typeface="Consolas"/>
                <a:cs typeface="Consolas"/>
              </a:rPr>
              <a:t>”</a:t>
            </a:r>
          </a:p>
          <a:p>
            <a:pPr marL="457200" lvl="1" indent="0">
              <a:buNone/>
            </a:pPr>
            <a:endParaRPr lang="en-US" sz="2800" dirty="0">
              <a:latin typeface="Consolas"/>
              <a:cs typeface="Consolas"/>
            </a:endParaRPr>
          </a:p>
          <a:p>
            <a:pPr lvl="1"/>
            <a:endParaRPr lang="en-US" sz="2800" dirty="0">
              <a:latin typeface="Consolas"/>
              <a:cs typeface="Consolas"/>
            </a:endParaRPr>
          </a:p>
        </p:txBody>
      </p:sp>
    </p:spTree>
    <p:extLst>
      <p:ext uri="{BB962C8B-B14F-4D97-AF65-F5344CB8AC3E}">
        <p14:creationId xmlns:p14="http://schemas.microsoft.com/office/powerpoint/2010/main" val="32045562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we fix buffer overflows?</a:t>
            </a:r>
          </a:p>
        </p:txBody>
      </p:sp>
      <p:sp>
        <p:nvSpPr>
          <p:cNvPr id="7" name="Text Placeholder 6"/>
          <p:cNvSpPr>
            <a:spLocks noGrp="1"/>
          </p:cNvSpPr>
          <p:nvPr>
            <p:ph idx="1"/>
          </p:nvPr>
        </p:nvSpPr>
        <p:spPr/>
        <p:txBody>
          <a:bodyPr/>
          <a:lstStyle/>
          <a:p>
            <a:pPr marL="0" indent="0">
              <a:buNone/>
            </a:pPr>
            <a:r>
              <a:rPr lang="en-US" dirty="0">
                <a:latin typeface="Consolas"/>
                <a:cs typeface="Consolas"/>
              </a:rPr>
              <a:t>Idea 1:  Constant Vigilance (While Programming)</a:t>
            </a:r>
          </a:p>
          <a:p>
            <a:r>
              <a:rPr lang="en-US" dirty="0">
                <a:latin typeface="Consolas"/>
                <a:cs typeface="Consolas"/>
              </a:rPr>
              <a:t>Check all buffers and trace their possible modifications</a:t>
            </a:r>
          </a:p>
          <a:p>
            <a:r>
              <a:rPr lang="en-US" dirty="0">
                <a:latin typeface="Consolas"/>
                <a:cs typeface="Consolas"/>
              </a:rPr>
              <a:t>Scrutinize functions that do not include bounds checking</a:t>
            </a:r>
          </a:p>
          <a:p>
            <a:r>
              <a:rPr lang="en-US" dirty="0">
                <a:latin typeface="Consolas"/>
                <a:cs typeface="Consolas"/>
              </a:rPr>
              <a:t>Consider use of </a:t>
            </a:r>
            <a:r>
              <a:rPr lang="en-US" dirty="0" err="1">
                <a:latin typeface="Consolas"/>
                <a:cs typeface="Consolas"/>
              </a:rPr>
              <a:t>strn</a:t>
            </a:r>
            <a:r>
              <a:rPr lang="en-US" dirty="0">
                <a:latin typeface="Consolas"/>
                <a:cs typeface="Consolas"/>
              </a:rPr>
              <a:t>- functions like </a:t>
            </a:r>
            <a:r>
              <a:rPr lang="en-US" dirty="0" err="1">
                <a:latin typeface="Consolas"/>
                <a:cs typeface="Consolas"/>
              </a:rPr>
              <a:t>strncpy</a:t>
            </a:r>
            <a:endParaRPr lang="en-US" dirty="0">
              <a:latin typeface="Consolas"/>
              <a:cs typeface="Consolas"/>
            </a:endParaRPr>
          </a:p>
          <a:p>
            <a:pPr lvl="1"/>
            <a:r>
              <a:rPr lang="en-US" sz="2800" dirty="0">
                <a:latin typeface="Consolas"/>
                <a:cs typeface="Consolas"/>
              </a:rPr>
              <a:t>These functions will not write more than the size you specify</a:t>
            </a:r>
          </a:p>
          <a:p>
            <a:pPr lvl="1"/>
            <a:r>
              <a:rPr lang="en-US" sz="2800" i="1" dirty="0">
                <a:latin typeface="Consolas"/>
                <a:cs typeface="Consolas"/>
              </a:rPr>
              <a:t>However, </a:t>
            </a:r>
            <a:r>
              <a:rPr lang="en-US" sz="2800" dirty="0">
                <a:latin typeface="Consolas"/>
                <a:cs typeface="Consolas"/>
              </a:rPr>
              <a:t>they do not ensure that strings are null-terminated</a:t>
            </a:r>
          </a:p>
          <a:p>
            <a:pPr lvl="1"/>
            <a:r>
              <a:rPr lang="en-US" sz="2800" dirty="0">
                <a:latin typeface="Consolas"/>
                <a:cs typeface="Consolas"/>
              </a:rPr>
              <a:t>Use them, but use with care</a:t>
            </a:r>
          </a:p>
        </p:txBody>
      </p:sp>
    </p:spTree>
    <p:extLst>
      <p:ext uri="{BB962C8B-B14F-4D97-AF65-F5344CB8AC3E}">
        <p14:creationId xmlns:p14="http://schemas.microsoft.com/office/powerpoint/2010/main" val="26979129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we fix buffer overflows?</a:t>
            </a:r>
          </a:p>
        </p:txBody>
      </p:sp>
      <p:sp>
        <p:nvSpPr>
          <p:cNvPr id="7" name="Text Placeholder 6"/>
          <p:cNvSpPr>
            <a:spLocks noGrp="1"/>
          </p:cNvSpPr>
          <p:nvPr>
            <p:ph idx="1"/>
          </p:nvPr>
        </p:nvSpPr>
        <p:spPr/>
        <p:txBody>
          <a:bodyPr/>
          <a:lstStyle/>
          <a:p>
            <a:pPr marL="0" indent="0">
              <a:buNone/>
            </a:pPr>
            <a:r>
              <a:rPr lang="en-US" dirty="0">
                <a:latin typeface="Consolas"/>
                <a:cs typeface="Consolas"/>
              </a:rPr>
              <a:t>Idea 1:  Constant Vigilance (While Programming)</a:t>
            </a:r>
          </a:p>
          <a:p>
            <a:r>
              <a:rPr lang="en-US" dirty="0">
                <a:latin typeface="Consolas"/>
                <a:cs typeface="Consolas"/>
              </a:rPr>
              <a:t>Check all buffers and trace their possible modifications</a:t>
            </a:r>
          </a:p>
          <a:p>
            <a:r>
              <a:rPr lang="en-US" dirty="0">
                <a:latin typeface="Consolas"/>
                <a:cs typeface="Consolas"/>
              </a:rPr>
              <a:t>Scrutinize functions that do not include bounds checking</a:t>
            </a:r>
          </a:p>
          <a:p>
            <a:r>
              <a:rPr lang="en-US" dirty="0">
                <a:latin typeface="Consolas"/>
                <a:cs typeface="Consolas"/>
              </a:rPr>
              <a:t>Consider use of </a:t>
            </a:r>
            <a:r>
              <a:rPr lang="en-US" dirty="0" err="1">
                <a:latin typeface="Consolas"/>
                <a:cs typeface="Consolas"/>
              </a:rPr>
              <a:t>strn</a:t>
            </a:r>
            <a:r>
              <a:rPr lang="en-US" dirty="0">
                <a:latin typeface="Consolas"/>
                <a:cs typeface="Consolas"/>
              </a:rPr>
              <a:t>- functions like </a:t>
            </a:r>
            <a:r>
              <a:rPr lang="en-US" dirty="0" err="1">
                <a:latin typeface="Consolas"/>
                <a:cs typeface="Consolas"/>
              </a:rPr>
              <a:t>strncopy</a:t>
            </a:r>
            <a:endParaRPr lang="en-US" dirty="0">
              <a:latin typeface="Consolas"/>
              <a:cs typeface="Consolas"/>
            </a:endParaRPr>
          </a:p>
          <a:p>
            <a:endParaRPr lang="en-US" dirty="0">
              <a:latin typeface="Consolas"/>
              <a:cs typeface="Consolas"/>
            </a:endParaRPr>
          </a:p>
          <a:p>
            <a:pPr marL="0" indent="0">
              <a:buNone/>
            </a:pPr>
            <a:r>
              <a:rPr lang="en-US" sz="4000" dirty="0">
                <a:latin typeface="Consolas"/>
                <a:cs typeface="Consolas"/>
              </a:rPr>
              <a:t>Conclusion: Constant vigilance is necessary but not sufficient in the struggle to identify &amp; fix buffer overflows</a:t>
            </a:r>
          </a:p>
        </p:txBody>
      </p:sp>
    </p:spTree>
    <p:extLst>
      <p:ext uri="{BB962C8B-B14F-4D97-AF65-F5344CB8AC3E}">
        <p14:creationId xmlns:p14="http://schemas.microsoft.com/office/powerpoint/2010/main" val="37942178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Fix Overflows?</a:t>
            </a:r>
          </a:p>
        </p:txBody>
      </p:sp>
      <p:sp>
        <p:nvSpPr>
          <p:cNvPr id="6" name="Content Placeholder 5"/>
          <p:cNvSpPr>
            <a:spLocks noGrp="1"/>
          </p:cNvSpPr>
          <p:nvPr>
            <p:ph idx="1"/>
          </p:nvPr>
        </p:nvSpPr>
        <p:spPr/>
        <p:txBody>
          <a:bodyPr/>
          <a:lstStyle/>
          <a:p>
            <a:pPr marL="0" indent="0">
              <a:buNone/>
            </a:pPr>
            <a:r>
              <a:rPr lang="en-US" dirty="0">
                <a:latin typeface="Consolas"/>
                <a:cs typeface="Consolas"/>
              </a:rPr>
              <a:t>Idea 2: Testing </a:t>
            </a:r>
          </a:p>
          <a:p>
            <a:r>
              <a:rPr lang="en-US" dirty="0" err="1">
                <a:latin typeface="Consolas"/>
                <a:cs typeface="Consolas"/>
              </a:rPr>
              <a:t>Valgrind</a:t>
            </a:r>
            <a:r>
              <a:rPr lang="en-US" dirty="0">
                <a:latin typeface="Consolas"/>
                <a:cs typeface="Consolas"/>
              </a:rPr>
              <a:t>: Your Greatest Ally</a:t>
            </a:r>
          </a:p>
          <a:p>
            <a:r>
              <a:rPr lang="en-US" dirty="0">
                <a:latin typeface="Consolas"/>
                <a:cs typeface="Consolas"/>
              </a:rPr>
              <a:t>Write your own tests </a:t>
            </a:r>
          </a:p>
          <a:p>
            <a:r>
              <a:rPr lang="en-US" dirty="0">
                <a:latin typeface="Consolas"/>
                <a:cs typeface="Consolas"/>
              </a:rPr>
              <a:t>Consider writing tests </a:t>
            </a:r>
            <a:r>
              <a:rPr lang="en-US" i="1" dirty="0">
                <a:latin typeface="Consolas"/>
                <a:cs typeface="Consolas"/>
              </a:rPr>
              <a:t>before </a:t>
            </a:r>
            <a:r>
              <a:rPr lang="en-US" dirty="0">
                <a:latin typeface="Consolas"/>
                <a:cs typeface="Consolas"/>
              </a:rPr>
              <a:t>writing the main program</a:t>
            </a:r>
          </a:p>
          <a:p>
            <a:endParaRPr lang="en-US" dirty="0">
              <a:latin typeface="Consolas"/>
              <a:cs typeface="Consolas"/>
            </a:endParaRPr>
          </a:p>
          <a:p>
            <a:pPr marL="0" indent="0">
              <a:buNone/>
            </a:pPr>
            <a:r>
              <a:rPr lang="en-US" sz="4000" dirty="0">
                <a:latin typeface="Consolas"/>
                <a:cs typeface="Consolas"/>
              </a:rPr>
              <a:t> </a:t>
            </a:r>
            <a:r>
              <a:rPr lang="en-US" sz="4000" dirty="0"/>
              <a:t>✨ </a:t>
            </a:r>
            <a:r>
              <a:rPr lang="en-US" sz="4000" dirty="0">
                <a:latin typeface="Consolas"/>
                <a:cs typeface="Consolas"/>
              </a:rPr>
              <a:t>cs107.stanford.edu/</a:t>
            </a:r>
            <a:r>
              <a:rPr lang="en-US" sz="4000" dirty="0" err="1">
                <a:latin typeface="Consolas"/>
                <a:cs typeface="Consolas"/>
              </a:rPr>
              <a:t>testing.html</a:t>
            </a:r>
            <a:r>
              <a:rPr lang="en-US" sz="4000" dirty="0">
                <a:latin typeface="Consolas"/>
                <a:cs typeface="Consolas"/>
              </a:rPr>
              <a:t> </a:t>
            </a:r>
            <a:r>
              <a:rPr lang="en-US" sz="4000" dirty="0"/>
              <a:t>✨</a:t>
            </a:r>
            <a:endParaRPr lang="en-US" sz="4000" dirty="0">
              <a:latin typeface="Consolas"/>
              <a:cs typeface="Consolas"/>
            </a:endParaRPr>
          </a:p>
          <a:p>
            <a:endParaRPr lang="en-US" dirty="0">
              <a:latin typeface="Consolas"/>
              <a:cs typeface="Consolas"/>
            </a:endParaRPr>
          </a:p>
          <a:p>
            <a:endParaRPr lang="en-US" dirty="0">
              <a:latin typeface="Consolas"/>
              <a:cs typeface="Consolas"/>
            </a:endParaRPr>
          </a:p>
          <a:p>
            <a:pPr marL="0" indent="0">
              <a:buNone/>
            </a:pPr>
            <a:endParaRPr lang="en-US" dirty="0">
              <a:latin typeface="Consolas"/>
              <a:cs typeface="Consolas"/>
            </a:endParaRPr>
          </a:p>
        </p:txBody>
      </p:sp>
    </p:spTree>
    <p:extLst>
      <p:ext uri="{BB962C8B-B14F-4D97-AF65-F5344CB8AC3E}">
        <p14:creationId xmlns:p14="http://schemas.microsoft.com/office/powerpoint/2010/main" val="39675119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Fix Overflows?</a:t>
            </a:r>
          </a:p>
        </p:txBody>
      </p:sp>
      <p:sp>
        <p:nvSpPr>
          <p:cNvPr id="6" name="Content Placeholder 5"/>
          <p:cNvSpPr>
            <a:spLocks noGrp="1"/>
          </p:cNvSpPr>
          <p:nvPr>
            <p:ph idx="1"/>
          </p:nvPr>
        </p:nvSpPr>
        <p:spPr/>
        <p:txBody>
          <a:bodyPr/>
          <a:lstStyle/>
          <a:p>
            <a:pPr marL="0" indent="0">
              <a:buNone/>
            </a:pPr>
            <a:r>
              <a:rPr lang="en-US" dirty="0">
                <a:latin typeface="Consolas"/>
                <a:cs typeface="Consolas"/>
              </a:rPr>
              <a:t>Idea 3: Documentation (Written by You)</a:t>
            </a:r>
          </a:p>
          <a:p>
            <a:r>
              <a:rPr lang="en-US" dirty="0">
                <a:latin typeface="Consolas"/>
                <a:cs typeface="Consolas"/>
              </a:rPr>
              <a:t>Document your assumptions about what will be stored in the buffer </a:t>
            </a:r>
          </a:p>
          <a:p>
            <a:r>
              <a:rPr lang="en-US" dirty="0">
                <a:latin typeface="Consolas"/>
                <a:cs typeface="Consolas"/>
              </a:rPr>
              <a:t>This will allow others (including your future self) to write better tests</a:t>
            </a:r>
          </a:p>
          <a:p>
            <a:endParaRPr lang="en-US" dirty="0">
              <a:latin typeface="Consolas"/>
              <a:cs typeface="Consolas"/>
            </a:endParaRPr>
          </a:p>
          <a:p>
            <a:endParaRPr lang="en-US" dirty="0">
              <a:latin typeface="Consolas"/>
              <a:cs typeface="Consolas"/>
            </a:endParaRPr>
          </a:p>
          <a:p>
            <a:pPr marL="0" indent="0">
              <a:buNone/>
            </a:pPr>
            <a:endParaRPr lang="en-US" dirty="0">
              <a:latin typeface="Consolas"/>
              <a:cs typeface="Consolas"/>
            </a:endParaRPr>
          </a:p>
        </p:txBody>
      </p:sp>
    </p:spTree>
    <p:extLst>
      <p:ext uri="{BB962C8B-B14F-4D97-AF65-F5344CB8AC3E}">
        <p14:creationId xmlns:p14="http://schemas.microsoft.com/office/powerpoint/2010/main" val="10479692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Fix Overflows?</a:t>
            </a:r>
          </a:p>
        </p:txBody>
      </p:sp>
      <p:sp>
        <p:nvSpPr>
          <p:cNvPr id="6" name="Content Placeholder 5"/>
          <p:cNvSpPr>
            <a:spLocks noGrp="1"/>
          </p:cNvSpPr>
          <p:nvPr>
            <p:ph idx="1"/>
          </p:nvPr>
        </p:nvSpPr>
        <p:spPr>
          <a:xfrm>
            <a:off x="152400" y="1295400"/>
            <a:ext cx="11811000" cy="5562600"/>
          </a:xfrm>
        </p:spPr>
        <p:txBody>
          <a:bodyPr/>
          <a:lstStyle/>
          <a:p>
            <a:pPr marL="0" indent="0">
              <a:buNone/>
            </a:pPr>
            <a:r>
              <a:rPr lang="en-US" dirty="0">
                <a:latin typeface="Consolas"/>
                <a:cs typeface="Consolas"/>
              </a:rPr>
              <a:t>Idea 4: Documentation &amp; MAN Pages (Written by Others)</a:t>
            </a:r>
          </a:p>
          <a:p>
            <a:pPr marL="457200" lvl="1" indent="0">
              <a:buNone/>
            </a:pPr>
            <a:r>
              <a:rPr lang="en-US" dirty="0">
                <a:latin typeface="Consolas"/>
                <a:cs typeface="Consolas"/>
              </a:rPr>
              <a:t>“The </a:t>
            </a:r>
            <a:r>
              <a:rPr lang="en-US" dirty="0" err="1">
                <a:latin typeface="Consolas"/>
                <a:cs typeface="Consolas"/>
              </a:rPr>
              <a:t>strcpy</a:t>
            </a:r>
            <a:r>
              <a:rPr lang="en-US" dirty="0">
                <a:latin typeface="Consolas"/>
                <a:cs typeface="Consolas"/>
              </a:rPr>
              <a:t>() function copies the string pointed to by </a:t>
            </a:r>
            <a:r>
              <a:rPr lang="en-US" dirty="0" err="1">
                <a:latin typeface="Consolas"/>
                <a:cs typeface="Consolas"/>
              </a:rPr>
              <a:t>src</a:t>
            </a:r>
            <a:r>
              <a:rPr lang="en-US" dirty="0">
                <a:latin typeface="Consolas"/>
                <a:cs typeface="Consolas"/>
              </a:rPr>
              <a:t>, including the terminating null byte (‘\0’), to the buffer pointed to by </a:t>
            </a:r>
            <a:r>
              <a:rPr lang="en-US" dirty="0" err="1">
                <a:latin typeface="Consolas"/>
                <a:cs typeface="Consolas"/>
              </a:rPr>
              <a:t>dest</a:t>
            </a:r>
            <a:r>
              <a:rPr lang="en-US" dirty="0">
                <a:latin typeface="Consolas"/>
                <a:cs typeface="Consolas"/>
              </a:rPr>
              <a:t>. The strings may not overlap, and the destination string </a:t>
            </a:r>
            <a:r>
              <a:rPr lang="en-US" dirty="0" err="1">
                <a:latin typeface="Consolas"/>
                <a:cs typeface="Consolas"/>
              </a:rPr>
              <a:t>dest</a:t>
            </a:r>
            <a:r>
              <a:rPr lang="en-US" dirty="0">
                <a:latin typeface="Consolas"/>
                <a:cs typeface="Consolas"/>
              </a:rPr>
              <a:t> must be large enough to receive the copy.  Beware of buffer overruns! (See BUGS.) …</a:t>
            </a:r>
          </a:p>
          <a:p>
            <a:pPr marL="457200" lvl="1" indent="0">
              <a:buNone/>
            </a:pPr>
            <a:r>
              <a:rPr lang="en-US" dirty="0">
                <a:latin typeface="Consolas"/>
                <a:cs typeface="Consolas"/>
              </a:rPr>
              <a:t>BUGS </a:t>
            </a:r>
          </a:p>
          <a:p>
            <a:pPr marL="457200" lvl="1" indent="0">
              <a:buNone/>
            </a:pPr>
            <a:r>
              <a:rPr lang="en-US" dirty="0">
                <a:latin typeface="Consolas"/>
                <a:cs typeface="Consolas"/>
              </a:rPr>
              <a:t>If the destination string of a </a:t>
            </a:r>
            <a:r>
              <a:rPr lang="en-US" dirty="0" err="1">
                <a:latin typeface="Consolas"/>
                <a:cs typeface="Consolas"/>
              </a:rPr>
              <a:t>strcpy</a:t>
            </a:r>
            <a:r>
              <a:rPr lang="en-US" dirty="0">
                <a:latin typeface="Consolas"/>
                <a:cs typeface="Consolas"/>
              </a:rPr>
              <a:t>() is not large enough, then anything might happen. Overflowing fixed-length string buffers is a favorite cracker technique for taking complete control of the machine. Any time a program reads or copies data into a buffer, the program first needs to check that there’s enough space. This may be unnecessary if you can show that overflow is impossible, but be careful: programs can get changed over time, in ways that may make the impossible possible.”</a:t>
            </a:r>
          </a:p>
        </p:txBody>
      </p:sp>
    </p:spTree>
    <p:extLst>
      <p:ext uri="{BB962C8B-B14F-4D97-AF65-F5344CB8AC3E}">
        <p14:creationId xmlns:p14="http://schemas.microsoft.com/office/powerpoint/2010/main" val="11520971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Safe Systems Programming</a:t>
            </a:r>
          </a:p>
        </p:txBody>
      </p:sp>
      <p:sp>
        <p:nvSpPr>
          <p:cNvPr id="3" name="Content Placeholder 2"/>
          <p:cNvSpPr>
            <a:spLocks noGrp="1"/>
          </p:cNvSpPr>
          <p:nvPr>
            <p:ph idx="1"/>
          </p:nvPr>
        </p:nvSpPr>
        <p:spPr/>
        <p:txBody>
          <a:bodyPr/>
          <a:lstStyle/>
          <a:p>
            <a:pPr marL="0" indent="0">
              <a:buNone/>
            </a:pPr>
            <a:r>
              <a:rPr lang="en-US" dirty="0"/>
              <a:t>Idea 5: Choose your Tools &amp; Languages Carefully </a:t>
            </a:r>
          </a:p>
          <a:p>
            <a:pPr marL="0" indent="0">
              <a:buNone/>
            </a:pPr>
            <a:endParaRPr lang="en-US" dirty="0"/>
          </a:p>
          <a:p>
            <a:pPr marL="0" indent="0">
              <a:buNone/>
            </a:pPr>
            <a:r>
              <a:rPr lang="en-US" dirty="0"/>
              <a:t>Existing code bases or requirements for a project may dictate what tools you use. Knowing C is crucial </a:t>
            </a:r>
            <a:r>
              <a:rPr lang="mr-IN" dirty="0"/>
              <a:t>–</a:t>
            </a:r>
            <a:r>
              <a:rPr lang="en-US" dirty="0"/>
              <a:t> it is and will remain widely used. </a:t>
            </a:r>
          </a:p>
          <a:p>
            <a:pPr marL="0" indent="0">
              <a:buNone/>
            </a:pPr>
            <a:r>
              <a:rPr lang="en-US" dirty="0"/>
              <a:t>When you you are choosing tools for systems programming, consider languages that can help guard against programmer error.</a:t>
            </a:r>
          </a:p>
          <a:p>
            <a:pPr marL="0" indent="0">
              <a:buNone/>
            </a:pPr>
            <a:endParaRPr lang="en-US" dirty="0"/>
          </a:p>
          <a:p>
            <a:r>
              <a:rPr lang="en-US" dirty="0"/>
              <a:t>Rust (Mozilla)</a:t>
            </a:r>
          </a:p>
          <a:p>
            <a:r>
              <a:rPr lang="en-US" dirty="0"/>
              <a:t>Go (Google)</a:t>
            </a:r>
          </a:p>
          <a:p>
            <a:r>
              <a:rPr lang="en-US" dirty="0"/>
              <a:t>Project Verona (Microsoft)</a:t>
            </a:r>
          </a:p>
        </p:txBody>
      </p:sp>
    </p:spTree>
    <p:extLst>
      <p:ext uri="{BB962C8B-B14F-4D97-AF65-F5344CB8AC3E}">
        <p14:creationId xmlns:p14="http://schemas.microsoft.com/office/powerpoint/2010/main" val="6620032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Fix Overflows?</a:t>
            </a:r>
          </a:p>
        </p:txBody>
      </p:sp>
      <p:sp>
        <p:nvSpPr>
          <p:cNvPr id="3" name="Content Placeholder 2"/>
          <p:cNvSpPr>
            <a:spLocks noGrp="1"/>
          </p:cNvSpPr>
          <p:nvPr>
            <p:ph idx="1"/>
          </p:nvPr>
        </p:nvSpPr>
        <p:spPr/>
        <p:txBody>
          <a:bodyPr/>
          <a:lstStyle/>
          <a:p>
            <a:r>
              <a:rPr lang="en-US" dirty="0">
                <a:latin typeface="Consolas"/>
                <a:cs typeface="Consolas"/>
              </a:rPr>
              <a:t>Why should I fix overflows?</a:t>
            </a:r>
          </a:p>
          <a:p>
            <a:pPr lvl="1"/>
            <a:r>
              <a:rPr lang="en-US" sz="2800" dirty="0">
                <a:latin typeface="Consolas"/>
                <a:cs typeface="Consolas"/>
              </a:rPr>
              <a:t>So that my program doesn’t crash </a:t>
            </a:r>
          </a:p>
        </p:txBody>
      </p:sp>
    </p:spTree>
    <p:extLst>
      <p:ext uri="{BB962C8B-B14F-4D97-AF65-F5344CB8AC3E}">
        <p14:creationId xmlns:p14="http://schemas.microsoft.com/office/powerpoint/2010/main" val="40613764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Fix Overflows?</a:t>
            </a:r>
          </a:p>
        </p:txBody>
      </p:sp>
      <p:sp>
        <p:nvSpPr>
          <p:cNvPr id="3" name="Content Placeholder 2"/>
          <p:cNvSpPr>
            <a:spLocks noGrp="1"/>
          </p:cNvSpPr>
          <p:nvPr>
            <p:ph idx="1"/>
          </p:nvPr>
        </p:nvSpPr>
        <p:spPr/>
        <p:txBody>
          <a:bodyPr/>
          <a:lstStyle/>
          <a:p>
            <a:r>
              <a:rPr lang="en-US" dirty="0">
                <a:latin typeface="Consolas"/>
                <a:cs typeface="Consolas"/>
              </a:rPr>
              <a:t>Why should I fix overflows?</a:t>
            </a:r>
          </a:p>
          <a:p>
            <a:pPr lvl="1"/>
            <a:r>
              <a:rPr lang="en-US" sz="2800" dirty="0">
                <a:latin typeface="Consolas"/>
                <a:cs typeface="Consolas"/>
              </a:rPr>
              <a:t>So that my program doesn’t crash</a:t>
            </a:r>
          </a:p>
          <a:p>
            <a:pPr lvl="1"/>
            <a:r>
              <a:rPr lang="en-US" sz="2800" dirty="0">
                <a:latin typeface="Consolas"/>
                <a:cs typeface="Consolas"/>
              </a:rPr>
              <a:t>So that my program works and accomplishes its goal</a:t>
            </a:r>
          </a:p>
        </p:txBody>
      </p:sp>
    </p:spTree>
    <p:extLst>
      <p:ext uri="{BB962C8B-B14F-4D97-AF65-F5344CB8AC3E}">
        <p14:creationId xmlns:p14="http://schemas.microsoft.com/office/powerpoint/2010/main" val="589688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Fix Overflows?</a:t>
            </a:r>
          </a:p>
        </p:txBody>
      </p:sp>
      <p:sp>
        <p:nvSpPr>
          <p:cNvPr id="3" name="Content Placeholder 2"/>
          <p:cNvSpPr>
            <a:spLocks noGrp="1"/>
          </p:cNvSpPr>
          <p:nvPr>
            <p:ph idx="1"/>
          </p:nvPr>
        </p:nvSpPr>
        <p:spPr/>
        <p:txBody>
          <a:bodyPr/>
          <a:lstStyle/>
          <a:p>
            <a:r>
              <a:rPr lang="en-US" dirty="0">
                <a:latin typeface="Consolas"/>
                <a:cs typeface="Consolas"/>
              </a:rPr>
              <a:t>Why should I fix overflows?</a:t>
            </a:r>
          </a:p>
          <a:p>
            <a:pPr lvl="1"/>
            <a:r>
              <a:rPr lang="en-US" sz="2800" dirty="0">
                <a:latin typeface="Consolas"/>
                <a:cs typeface="Consolas"/>
              </a:rPr>
              <a:t>So that my program doesn’t crash</a:t>
            </a:r>
          </a:p>
          <a:p>
            <a:pPr lvl="1"/>
            <a:r>
              <a:rPr lang="en-US" sz="2800" dirty="0">
                <a:latin typeface="Consolas"/>
                <a:cs typeface="Consolas"/>
              </a:rPr>
              <a:t>So that my program works and accomplishes its goal</a:t>
            </a:r>
          </a:p>
          <a:p>
            <a:pPr lvl="1"/>
            <a:endParaRPr lang="en-US" sz="2800" dirty="0">
              <a:latin typeface="Consolas"/>
              <a:cs typeface="Consolas"/>
            </a:endParaRPr>
          </a:p>
          <a:p>
            <a:pPr lvl="1"/>
            <a:r>
              <a:rPr lang="en-US" sz="2800" dirty="0">
                <a:latin typeface="Consolas"/>
                <a:cs typeface="Consolas"/>
              </a:rPr>
              <a:t>So that I can protect others who use and interact with my code </a:t>
            </a:r>
          </a:p>
          <a:p>
            <a:pPr lvl="1"/>
            <a:endParaRPr lang="en-US" sz="2800" dirty="0">
              <a:latin typeface="Consolas"/>
              <a:cs typeface="Consolas"/>
            </a:endParaRPr>
          </a:p>
          <a:p>
            <a:pPr lvl="1"/>
            <a:r>
              <a:rPr lang="en-US" sz="2800" dirty="0">
                <a:latin typeface="Consolas"/>
                <a:cs typeface="Consolas"/>
              </a:rPr>
              <a:t>So that I can be a good computer scientist</a:t>
            </a:r>
          </a:p>
          <a:p>
            <a:pPr lvl="1"/>
            <a:endParaRPr lang="en-US" sz="2800" dirty="0">
              <a:latin typeface="Consolas"/>
              <a:cs typeface="Consolas"/>
            </a:endParaRPr>
          </a:p>
        </p:txBody>
      </p:sp>
    </p:spTree>
    <p:extLst>
      <p:ext uri="{BB962C8B-B14F-4D97-AF65-F5344CB8AC3E}">
        <p14:creationId xmlns:p14="http://schemas.microsoft.com/office/powerpoint/2010/main" val="38087030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Association for Computing Machinery (ACM) Code of Ethics</a:t>
            </a:r>
          </a:p>
        </p:txBody>
      </p:sp>
      <p:pic>
        <p:nvPicPr>
          <p:cNvPr id="4" name="Content Placeholder 3" descr="Screen Shot 2021-04-07 at 2.30.03 AM.png"/>
          <p:cNvPicPr>
            <a:picLocks noGrp="1" noChangeAspect="1"/>
          </p:cNvPicPr>
          <p:nvPr>
            <p:ph idx="1"/>
          </p:nvPr>
        </p:nvPicPr>
        <p:blipFill>
          <a:blip r:embed="rId2">
            <a:extLst>
              <a:ext uri="{28A0092B-C50C-407E-A947-70E740481C1C}">
                <a14:useLocalDpi xmlns:a14="http://schemas.microsoft.com/office/drawing/2010/main" val="0"/>
              </a:ext>
            </a:extLst>
          </a:blip>
          <a:srcRect t="7406" b="7406"/>
          <a:stretch>
            <a:fillRect/>
          </a:stretch>
        </p:blipFill>
        <p:spPr/>
      </p:pic>
    </p:spTree>
    <p:extLst>
      <p:ext uri="{BB962C8B-B14F-4D97-AF65-F5344CB8AC3E}">
        <p14:creationId xmlns:p14="http://schemas.microsoft.com/office/powerpoint/2010/main" val="75265014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ACM Code of Ethics on Security</a:t>
            </a:r>
          </a:p>
        </p:txBody>
      </p:sp>
      <p:pic>
        <p:nvPicPr>
          <p:cNvPr id="4" name="Content Placeholder 3" descr="Screen Shot 2021-04-07 at 2.29.43 AM.png"/>
          <p:cNvPicPr>
            <a:picLocks noGrp="1" noChangeAspect="1"/>
          </p:cNvPicPr>
          <p:nvPr>
            <p:ph idx="1"/>
          </p:nvPr>
        </p:nvPicPr>
        <p:blipFill>
          <a:blip r:embed="rId2">
            <a:extLst>
              <a:ext uri="{28A0092B-C50C-407E-A947-70E740481C1C}">
                <a14:useLocalDpi xmlns:a14="http://schemas.microsoft.com/office/drawing/2010/main" val="0"/>
              </a:ext>
            </a:extLst>
          </a:blip>
          <a:srcRect t="2555" b="2555"/>
          <a:stretch>
            <a:fillRect/>
          </a:stretch>
        </p:blipFill>
        <p:spPr/>
      </p:pic>
    </p:spTree>
    <p:extLst>
      <p:ext uri="{BB962C8B-B14F-4D97-AF65-F5344CB8AC3E}">
        <p14:creationId xmlns:p14="http://schemas.microsoft.com/office/powerpoint/2010/main" val="1584239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nsolas"/>
                <a:cs typeface="Consolas"/>
              </a:rPr>
              <a:t>Thanks!</a:t>
            </a:r>
            <a:br>
              <a:rPr lang="en-US" dirty="0">
                <a:latin typeface="Consolas"/>
                <a:cs typeface="Consolas"/>
              </a:rPr>
            </a:br>
            <a:r>
              <a:rPr lang="en-US" dirty="0">
                <a:latin typeface="Consolas"/>
                <a:cs typeface="Consolas"/>
              </a:rPr>
              <a:t>Visit my virtual office:</a:t>
            </a:r>
          </a:p>
        </p:txBody>
      </p:sp>
      <p:sp>
        <p:nvSpPr>
          <p:cNvPr id="3" name="Text Placeholder 2"/>
          <p:cNvSpPr>
            <a:spLocks noGrp="1"/>
          </p:cNvSpPr>
          <p:nvPr>
            <p:ph type="body" idx="1"/>
          </p:nvPr>
        </p:nvSpPr>
        <p:spPr/>
        <p:txBody>
          <a:bodyPr/>
          <a:lstStyle/>
          <a:p>
            <a:pPr algn="ctr"/>
            <a:r>
              <a:rPr lang="en-US" sz="4000" b="1" dirty="0">
                <a:latin typeface="Consolas"/>
                <a:cs typeface="Consolas"/>
              </a:rPr>
              <a:t>https://</a:t>
            </a:r>
            <a:r>
              <a:rPr lang="en-US" sz="4000" b="1" dirty="0" err="1">
                <a:latin typeface="Consolas"/>
                <a:cs typeface="Consolas"/>
              </a:rPr>
              <a:t>calendly.com</a:t>
            </a:r>
            <a:r>
              <a:rPr lang="en-US" sz="4000" b="1" dirty="0">
                <a:latin typeface="Consolas"/>
                <a:cs typeface="Consolas"/>
              </a:rPr>
              <a:t>/</a:t>
            </a:r>
            <a:r>
              <a:rPr lang="en-US" sz="4000" b="1" dirty="0" err="1">
                <a:latin typeface="Consolas"/>
                <a:cs typeface="Consolas"/>
              </a:rPr>
              <a:t>kathleencreel</a:t>
            </a:r>
            <a:endParaRPr lang="en-US" sz="4000" b="1" dirty="0">
              <a:latin typeface="Consolas"/>
              <a:cs typeface="Consolas"/>
            </a:endParaRPr>
          </a:p>
        </p:txBody>
      </p:sp>
    </p:spTree>
    <p:extLst>
      <p:ext uri="{BB962C8B-B14F-4D97-AF65-F5344CB8AC3E}">
        <p14:creationId xmlns:p14="http://schemas.microsoft.com/office/powerpoint/2010/main" val="3287287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Searching in Strings</a:t>
            </a:r>
          </a:p>
          <a:p>
            <a:r>
              <a:rPr lang="en-US" b="1" dirty="0"/>
              <a:t>Practice:</a:t>
            </a:r>
            <a:r>
              <a:rPr lang="en-US" dirty="0"/>
              <a:t> Password Verification</a:t>
            </a:r>
          </a:p>
          <a:p>
            <a:r>
              <a:rPr lang="en-US" b="1" dirty="0"/>
              <a:t>Demo:</a:t>
            </a:r>
            <a:r>
              <a:rPr lang="en-US" dirty="0"/>
              <a:t> Buffer Overflow and </a:t>
            </a:r>
            <a:r>
              <a:rPr lang="en-US" dirty="0" err="1"/>
              <a:t>Valgrind</a:t>
            </a:r>
            <a:endParaRPr lang="en-US" dirty="0"/>
          </a:p>
          <a:p>
            <a:r>
              <a:rPr lang="en-US" dirty="0"/>
              <a:t>Pointers</a:t>
            </a:r>
          </a:p>
          <a:p>
            <a:r>
              <a:rPr lang="en-US" dirty="0"/>
              <a:t>Strings in Memory</a:t>
            </a:r>
          </a:p>
          <a:p>
            <a:r>
              <a:rPr lang="en-US" dirty="0"/>
              <a:t>Security and Overflows</a:t>
            </a:r>
          </a:p>
          <a:p>
            <a:endParaRPr lang="en-US" dirty="0"/>
          </a:p>
          <a:p>
            <a:pPr marL="0" indent="0">
              <a:buNone/>
            </a:pPr>
            <a:endParaRPr lang="en-US" b="1" dirty="0"/>
          </a:p>
          <a:p>
            <a:pPr marL="0" indent="0">
              <a:buNone/>
            </a:pPr>
            <a:endParaRPr lang="en-US" b="1" dirty="0"/>
          </a:p>
          <a:p>
            <a:pPr marL="0" indent="0">
              <a:buNone/>
            </a:pPr>
            <a:r>
              <a:rPr lang="en-US" b="1" dirty="0"/>
              <a:t>Next time: </a:t>
            </a:r>
            <a:r>
              <a:rPr lang="en-US" dirty="0"/>
              <a:t>Arrays and Pointers</a:t>
            </a:r>
            <a:endParaRPr lang="en-US" b="1" dirty="0"/>
          </a:p>
        </p:txBody>
      </p:sp>
    </p:spTree>
    <p:extLst>
      <p:ext uri="{BB962C8B-B14F-4D97-AF65-F5344CB8AC3E}">
        <p14:creationId xmlns:p14="http://schemas.microsoft.com/office/powerpoint/2010/main" val="311983598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p:txBody>
          <a:bodyPr/>
          <a:lstStyle/>
          <a:p>
            <a:r>
              <a:rPr lang="en-US" dirty="0"/>
              <a:t>Additional Live Session Slides</a:t>
            </a:r>
          </a:p>
        </p:txBody>
      </p:sp>
    </p:spTree>
    <p:extLst>
      <p:ext uri="{BB962C8B-B14F-4D97-AF65-F5344CB8AC3E}">
        <p14:creationId xmlns:p14="http://schemas.microsoft.com/office/powerpoint/2010/main" val="6190937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t>5 minutes: </a:t>
            </a:r>
            <a:r>
              <a:rPr lang="en-US" dirty="0"/>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5" name="TextBox 4">
            <a:extLst>
              <a:ext uri="{FF2B5EF4-FFF2-40B4-BE49-F238E27FC236}">
                <a16:creationId xmlns:a16="http://schemas.microsoft.com/office/drawing/2014/main" id="{0E13484C-9B23-E64E-837C-7F323384B605}"/>
              </a:ext>
            </a:extLst>
          </p:cNvPr>
          <p:cNvSpPr txBox="1"/>
          <p:nvPr/>
        </p:nvSpPr>
        <p:spPr>
          <a:xfrm>
            <a:off x="838200" y="3429000"/>
            <a:ext cx="10439400" cy="2062103"/>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5 takeaway:</a:t>
            </a:r>
            <a:r>
              <a:rPr lang="en-US" sz="3200" dirty="0"/>
              <a:t> C strings are pointers and arrays; understanding how pointers and arrays work help us better understand C string behavior.  C strings are error-prone, and issues like buffer overflows can arise!</a:t>
            </a:r>
          </a:p>
        </p:txBody>
      </p:sp>
    </p:spTree>
    <p:extLst>
      <p:ext uri="{BB962C8B-B14F-4D97-AF65-F5344CB8AC3E}">
        <p14:creationId xmlns:p14="http://schemas.microsoft.com/office/powerpoint/2010/main" val="15528579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8BC58-5FA1-D24D-A80A-B272B88CB7B2}"/>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EA537331-6A7A-B045-8C56-975543AA787A}"/>
              </a:ext>
            </a:extLst>
          </p:cNvPr>
          <p:cNvSpPr>
            <a:spLocks noGrp="1"/>
          </p:cNvSpPr>
          <p:nvPr>
            <p:ph idx="1"/>
          </p:nvPr>
        </p:nvSpPr>
        <p:spPr/>
        <p:txBody>
          <a:bodyPr/>
          <a:lstStyle/>
          <a:p>
            <a:r>
              <a:rPr lang="en-US" dirty="0"/>
              <a:t>Parameters in C are passed by value; if we pass something as a parameter, we pass a copy of it</a:t>
            </a:r>
          </a:p>
          <a:p>
            <a:r>
              <a:rPr lang="en-US" dirty="0"/>
              <a:t>Therefore, if a function tries to change the value of a parameter itself, this will always change its local copy, not the original:</a:t>
            </a:r>
          </a:p>
          <a:p>
            <a:endParaRPr lang="en-US" dirty="0"/>
          </a:p>
        </p:txBody>
      </p:sp>
      <p:sp>
        <p:nvSpPr>
          <p:cNvPr id="4" name="Content Placeholder 2">
            <a:extLst>
              <a:ext uri="{FF2B5EF4-FFF2-40B4-BE49-F238E27FC236}">
                <a16:creationId xmlns:a16="http://schemas.microsoft.com/office/drawing/2014/main" id="{BD762401-7989-F749-95FE-0C50FAA97839}"/>
              </a:ext>
            </a:extLst>
          </p:cNvPr>
          <p:cNvSpPr txBox="1">
            <a:spLocks/>
          </p:cNvSpPr>
          <p:nvPr/>
        </p:nvSpPr>
        <p:spPr bwMode="auto">
          <a:xfrm>
            <a:off x="152399" y="3124200"/>
            <a:ext cx="11887201" cy="3733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(SOME_TYPE param) {</a:t>
            </a:r>
          </a:p>
          <a:p>
            <a:pPr marL="0" indent="0" fontAlgn="auto">
              <a:spcBef>
                <a:spcPts val="0"/>
              </a:spcBef>
              <a:spcAft>
                <a:spcPts val="0"/>
              </a:spcAft>
              <a:buNone/>
            </a:pPr>
            <a:r>
              <a:rPr lang="en-US" sz="2400" dirty="0">
                <a:latin typeface="Consolas" panose="020B0609020204030204" pitchFamily="49" charset="0"/>
                <a:cs typeface="Consolas" panose="020B0609020204030204" pitchFamily="49" charset="0"/>
              </a:rPr>
              <a:t>    param = ... </a:t>
            </a:r>
            <a:r>
              <a:rPr lang="en-US" sz="2400" dirty="0">
                <a:solidFill>
                  <a:srgbClr val="00B050"/>
                </a:solidFill>
                <a:latin typeface="Consolas" panose="020B0609020204030204" pitchFamily="49" charset="0"/>
                <a:cs typeface="Consolas" panose="020B0609020204030204" pitchFamily="49" charset="0"/>
              </a:rPr>
              <a:t>// changes local copy</a:t>
            </a: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endParaRPr lang="en-US" sz="2400" dirty="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int main(int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     SOME_TYPE x = ...</a:t>
            </a:r>
          </a:p>
          <a:p>
            <a:pPr marL="0" indent="0" fontAlgn="auto">
              <a:spcBef>
                <a:spcPts val="0"/>
              </a:spcBef>
              <a:spcAft>
                <a:spcPts val="0"/>
              </a:spcAft>
              <a:buFont typeface="Arial" panose="020B0604020202020204" pitchFamily="34" charset="0"/>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(x);</a:t>
            </a: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x will always be the same here</a:t>
            </a: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6184245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8BC58-5FA1-D24D-A80A-B272B88CB7B2}"/>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EA537331-6A7A-B045-8C56-975543AA787A}"/>
              </a:ext>
            </a:extLst>
          </p:cNvPr>
          <p:cNvSpPr>
            <a:spLocks noGrp="1"/>
          </p:cNvSpPr>
          <p:nvPr>
            <p:ph idx="1"/>
          </p:nvPr>
        </p:nvSpPr>
        <p:spPr/>
        <p:txBody>
          <a:bodyPr/>
          <a:lstStyle/>
          <a:p>
            <a:r>
              <a:rPr lang="en-US" dirty="0"/>
              <a:t>If we wish to have another function modify some local variable, we must pass </a:t>
            </a:r>
            <a:r>
              <a:rPr lang="en-US" i="1" dirty="0"/>
              <a:t>its location</a:t>
            </a:r>
            <a:r>
              <a:rPr lang="en-US" dirty="0"/>
              <a:t> (address).  Thus, we pass a copy of its address, not the value.</a:t>
            </a:r>
          </a:p>
          <a:p>
            <a:r>
              <a:rPr lang="en-US" dirty="0"/>
              <a:t>The function can then dereference that address and modify what’s there, and the changes will persist.</a:t>
            </a:r>
          </a:p>
          <a:p>
            <a:endParaRPr lang="en-US" dirty="0"/>
          </a:p>
        </p:txBody>
      </p:sp>
      <p:sp>
        <p:nvSpPr>
          <p:cNvPr id="5" name="Content Placeholder 2">
            <a:extLst>
              <a:ext uri="{FF2B5EF4-FFF2-40B4-BE49-F238E27FC236}">
                <a16:creationId xmlns:a16="http://schemas.microsoft.com/office/drawing/2014/main" id="{C74E01A8-D3F2-4745-9123-03929024FE6E}"/>
              </a:ext>
            </a:extLst>
          </p:cNvPr>
          <p:cNvSpPr txBox="1">
            <a:spLocks/>
          </p:cNvSpPr>
          <p:nvPr/>
        </p:nvSpPr>
        <p:spPr bwMode="auto">
          <a:xfrm>
            <a:off x="152399" y="3124200"/>
            <a:ext cx="11887201"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sz="2400" dirty="0">
                <a:solidFill>
                  <a:srgbClr val="FF0000"/>
                </a:solidFill>
                <a:latin typeface="Consolas" panose="020B0609020204030204" pitchFamily="49" charset="0"/>
                <a:cs typeface="Consolas" panose="020B0609020204030204" pitchFamily="49" charset="0"/>
              </a:rPr>
              <a:t>void </a:t>
            </a:r>
            <a:r>
              <a:rPr lang="en-US" sz="2400" dirty="0" err="1">
                <a:solidFill>
                  <a:srgbClr val="FF0000"/>
                </a:solidFill>
                <a:latin typeface="Consolas" panose="020B0609020204030204" pitchFamily="49" charset="0"/>
                <a:cs typeface="Consolas" panose="020B0609020204030204" pitchFamily="49" charset="0"/>
              </a:rPr>
              <a:t>myFunc</a:t>
            </a:r>
            <a:r>
              <a:rPr lang="en-US" sz="2400" dirty="0">
                <a:solidFill>
                  <a:srgbClr val="FF0000"/>
                </a:solidFill>
                <a:latin typeface="Consolas" panose="020B0609020204030204" pitchFamily="49" charset="0"/>
                <a:cs typeface="Consolas" panose="020B0609020204030204" pitchFamily="49" charset="0"/>
              </a:rPr>
              <a:t>(SOME_TYPE *param) {</a:t>
            </a:r>
          </a:p>
          <a:p>
            <a:pPr marL="0" indent="0" fontAlgn="auto">
              <a:spcBef>
                <a:spcPts val="0"/>
              </a:spcBef>
              <a:spcAft>
                <a:spcPts val="0"/>
              </a:spcAft>
              <a:buNone/>
            </a:pPr>
            <a:r>
              <a:rPr lang="en-US" sz="2400" dirty="0">
                <a:latin typeface="Consolas" panose="020B0609020204030204" pitchFamily="49" charset="0"/>
                <a:cs typeface="Consolas" panose="020B0609020204030204" pitchFamily="49" charset="0"/>
              </a:rPr>
              <a:t>    *param = ... </a:t>
            </a:r>
            <a:r>
              <a:rPr lang="en-US" sz="2400" dirty="0">
                <a:solidFill>
                  <a:srgbClr val="00B050"/>
                </a:solidFill>
                <a:latin typeface="Consolas" panose="020B0609020204030204" pitchFamily="49" charset="0"/>
                <a:cs typeface="Consolas" panose="020B0609020204030204" pitchFamily="49" charset="0"/>
              </a:rPr>
              <a:t>// changes original copy</a:t>
            </a: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endParaRPr lang="en-US" sz="2400" dirty="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int main(int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     SOME_TYPE x = ...</a:t>
            </a:r>
          </a:p>
          <a:p>
            <a:pPr marL="0" indent="0" fontAlgn="auto">
              <a:spcBef>
                <a:spcPts val="0"/>
              </a:spcBef>
              <a:spcAft>
                <a:spcPts val="0"/>
              </a:spcAft>
              <a:buFont typeface="Arial" panose="020B0604020202020204" pitchFamily="34" charset="0"/>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myFunc</a:t>
            </a:r>
            <a:r>
              <a:rPr lang="en-US" sz="2400" dirty="0">
                <a:solidFill>
                  <a:srgbClr val="FF0000"/>
                </a:solidFill>
                <a:latin typeface="Consolas" panose="020B0609020204030204" pitchFamily="49" charset="0"/>
                <a:cs typeface="Consolas" panose="020B0609020204030204" pitchFamily="49" charset="0"/>
              </a:rPr>
              <a:t>(&amp;x);</a:t>
            </a: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x will be changed here</a:t>
            </a: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803990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8BC58-5FA1-D24D-A80A-B272B88CB7B2}"/>
              </a:ext>
            </a:extLst>
          </p:cNvPr>
          <p:cNvSpPr>
            <a:spLocks noGrp="1"/>
          </p:cNvSpPr>
          <p:nvPr>
            <p:ph type="title"/>
          </p:nvPr>
        </p:nvSpPr>
        <p:spPr/>
        <p:txBody>
          <a:bodyPr/>
          <a:lstStyle/>
          <a:p>
            <a:r>
              <a:rPr lang="en-US" dirty="0"/>
              <a:t>Arrays vs. Pointers</a:t>
            </a:r>
          </a:p>
        </p:txBody>
      </p:sp>
      <p:sp>
        <p:nvSpPr>
          <p:cNvPr id="3" name="Content Placeholder 2">
            <a:extLst>
              <a:ext uri="{FF2B5EF4-FFF2-40B4-BE49-F238E27FC236}">
                <a16:creationId xmlns:a16="http://schemas.microsoft.com/office/drawing/2014/main" id="{EA537331-6A7A-B045-8C56-975543AA787A}"/>
              </a:ext>
            </a:extLst>
          </p:cNvPr>
          <p:cNvSpPr>
            <a:spLocks noGrp="1"/>
          </p:cNvSpPr>
          <p:nvPr>
            <p:ph idx="1"/>
          </p:nvPr>
        </p:nvSpPr>
        <p:spPr/>
        <p:txBody>
          <a:bodyPr/>
          <a:lstStyle/>
          <a:p>
            <a:r>
              <a:rPr lang="en-US" dirty="0"/>
              <a:t>When you create an array, you are making space for each element in the array.</a:t>
            </a:r>
          </a:p>
          <a:p>
            <a:r>
              <a:rPr lang="en-US" dirty="0"/>
              <a:t>When you create a pointer, you are making space for an 8 byte address.</a:t>
            </a:r>
          </a:p>
          <a:p>
            <a:r>
              <a:rPr lang="en-US" dirty="0"/>
              <a:t>Arrays ”decay to pointers” when you perform arithmetic or pass as parameters.</a:t>
            </a:r>
          </a:p>
          <a:p>
            <a:r>
              <a:rPr lang="en-US" dirty="0"/>
              <a:t>You cannot set an array equal to something after initialization, but you can set a pointer equal to something at any time.</a:t>
            </a:r>
          </a:p>
          <a:p>
            <a:r>
              <a:rPr lang="en-US" dirty="0"/>
              <a:t>&amp;</a:t>
            </a:r>
            <a:r>
              <a:rPr lang="en-US" dirty="0" err="1"/>
              <a:t>arr</a:t>
            </a:r>
            <a:r>
              <a:rPr lang="en-US" dirty="0"/>
              <a:t> does nothing on arrays, but &amp;</a:t>
            </a:r>
            <a:r>
              <a:rPr lang="en-US" dirty="0" err="1"/>
              <a:t>ptr</a:t>
            </a:r>
            <a:r>
              <a:rPr lang="en-US" dirty="0"/>
              <a:t> on pointers gets its address</a:t>
            </a:r>
          </a:p>
          <a:p>
            <a:r>
              <a:rPr lang="en-US" dirty="0" err="1"/>
              <a:t>sizeof</a:t>
            </a:r>
            <a:r>
              <a:rPr lang="en-US" dirty="0"/>
              <a:t>(</a:t>
            </a:r>
            <a:r>
              <a:rPr lang="en-US" dirty="0" err="1"/>
              <a:t>arr</a:t>
            </a:r>
            <a:r>
              <a:rPr lang="en-US" dirty="0"/>
              <a:t>) gets the size of an array in bytes, but </a:t>
            </a:r>
            <a:r>
              <a:rPr lang="en-US" dirty="0" err="1"/>
              <a:t>sizeof</a:t>
            </a:r>
            <a:r>
              <a:rPr lang="en-US" dirty="0"/>
              <a:t>(</a:t>
            </a:r>
            <a:r>
              <a:rPr lang="en-US" dirty="0" err="1"/>
              <a:t>ptr</a:t>
            </a:r>
            <a:r>
              <a:rPr lang="en-US" dirty="0"/>
              <a:t>) is always 8</a:t>
            </a:r>
          </a:p>
          <a:p>
            <a:endParaRPr lang="en-US" dirty="0"/>
          </a:p>
        </p:txBody>
      </p:sp>
    </p:spTree>
    <p:extLst>
      <p:ext uri="{BB962C8B-B14F-4D97-AF65-F5344CB8AC3E}">
        <p14:creationId xmlns:p14="http://schemas.microsoft.com/office/powerpoint/2010/main" val="182760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solidFill>
                  <a:srgbClr val="FF0000"/>
                </a:solidFill>
              </a:rPr>
              <a:t>5 minutes: </a:t>
            </a:r>
            <a:r>
              <a:rPr lang="en-US" dirty="0">
                <a:solidFill>
                  <a:srgbClr val="FF0000"/>
                </a:solidFill>
              </a:rPr>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5" name="TextBox 4">
            <a:extLst>
              <a:ext uri="{FF2B5EF4-FFF2-40B4-BE49-F238E27FC236}">
                <a16:creationId xmlns:a16="http://schemas.microsoft.com/office/drawing/2014/main" id="{AABDF4A3-4E41-594D-A76A-D7FDD41044EB}"/>
              </a:ext>
            </a:extLst>
          </p:cNvPr>
          <p:cNvSpPr txBox="1"/>
          <p:nvPr/>
        </p:nvSpPr>
        <p:spPr>
          <a:xfrm>
            <a:off x="838200" y="3429000"/>
            <a:ext cx="10439400" cy="2062103"/>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5 takeaway:</a:t>
            </a:r>
            <a:r>
              <a:rPr lang="en-US" sz="3200" dirty="0"/>
              <a:t> C strings are pointers and arrays; understanding how pointers and arrays work help us better understand C string behavior.  C strings are error-prone, and issues like buffer overflows can arise!</a:t>
            </a:r>
          </a:p>
        </p:txBody>
      </p:sp>
    </p:spTree>
    <p:extLst>
      <p:ext uri="{BB962C8B-B14F-4D97-AF65-F5344CB8AC3E}">
        <p14:creationId xmlns:p14="http://schemas.microsoft.com/office/powerpoint/2010/main" val="12303579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4F3A9D4-9CE6-4E4A-9A42-2B6B3B2B76B3}"/>
              </a:ext>
            </a:extLst>
          </p:cNvPr>
          <p:cNvSpPr txBox="1"/>
          <p:nvPr/>
        </p:nvSpPr>
        <p:spPr>
          <a:xfrm>
            <a:off x="783724" y="1219200"/>
            <a:ext cx="6266098" cy="4816703"/>
          </a:xfrm>
          <a:prstGeom prst="rect">
            <a:avLst/>
          </a:prstGeom>
          <a:noFill/>
        </p:spPr>
        <p:txBody>
          <a:bodyPr wrap="squar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func</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str</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str[0] = </a:t>
            </a:r>
            <a:r>
              <a:rPr lang="en-US" sz="2000" dirty="0">
                <a:solidFill>
                  <a:srgbClr val="7030A0"/>
                </a:solidFill>
                <a:latin typeface="Consolas" panose="020B0609020204030204" pitchFamily="49" charset="0"/>
                <a:cs typeface="Consolas" panose="020B0609020204030204" pitchFamily="49" charset="0"/>
              </a:rPr>
              <a:t>'S'</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str++;                          </a:t>
            </a:r>
          </a:p>
          <a:p>
            <a:pPr algn="l">
              <a:lnSpc>
                <a:spcPct val="90000"/>
              </a:lnSpc>
              <a:spcBef>
                <a:spcPts val="400"/>
              </a:spcBef>
            </a:pPr>
            <a:r>
              <a:rPr lang="en-US" sz="2000" dirty="0">
                <a:latin typeface="Consolas" panose="020B0609020204030204" pitchFamily="49" charset="0"/>
                <a:cs typeface="Consolas" panose="020B0609020204030204" pitchFamily="49" charset="0"/>
              </a:rPr>
              <a:t>    *str = </a:t>
            </a:r>
            <a:r>
              <a:rPr lang="en-US" sz="2000" dirty="0">
                <a:solidFill>
                  <a:srgbClr val="7030A0"/>
                </a:solidFill>
                <a:latin typeface="Consolas" panose="020B0609020204030204" pitchFamily="49" charset="0"/>
                <a:cs typeface="Consolas" panose="020B0609020204030204" pitchFamily="49" charset="0"/>
              </a:rPr>
              <a:t>'u'</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str = str + 3;</a:t>
            </a:r>
          </a:p>
          <a:p>
            <a:pPr algn="l">
              <a:lnSpc>
                <a:spcPct val="90000"/>
              </a:lnSpc>
              <a:spcBef>
                <a:spcPts val="400"/>
              </a:spcBef>
            </a:pPr>
            <a:r>
              <a:rPr lang="en-US" sz="2000" dirty="0">
                <a:latin typeface="Consolas" panose="020B0609020204030204" pitchFamily="49" charset="0"/>
                <a:cs typeface="Consolas" panose="020B0609020204030204" pitchFamily="49" charset="0"/>
              </a:rPr>
              <a:t>    str[-2] = </a:t>
            </a:r>
            <a:r>
              <a:rPr lang="en-US" sz="2000" dirty="0">
                <a:solidFill>
                  <a:srgbClr val="7030A0"/>
                </a:solidFill>
                <a:latin typeface="Consolas" panose="020B0609020204030204" pitchFamily="49" charset="0"/>
                <a:cs typeface="Consolas" panose="020B0609020204030204" pitchFamily="49" charset="0"/>
              </a:rPr>
              <a:t>'m'</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p>
          <a:p>
            <a:pPr algn="l">
              <a:lnSpc>
                <a:spcPct val="90000"/>
              </a:lnSpc>
              <a:spcBef>
                <a:spcPts val="1800"/>
              </a:spcBef>
            </a:pPr>
            <a:r>
              <a:rPr lang="en-US" sz="2000" dirty="0">
                <a:solidFill>
                  <a:srgbClr val="0432FF"/>
                </a:solidFill>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const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"Monday"</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("before </a:t>
            </a:r>
            <a:r>
              <a:rPr lang="en-US" sz="2000" dirty="0" err="1">
                <a:latin typeface="Consolas" panose="020B0609020204030204" pitchFamily="49" charset="0"/>
                <a:cs typeface="Consolas" panose="020B0609020204030204" pitchFamily="49" charset="0"/>
              </a:rPr>
              <a:t>func</a:t>
            </a:r>
            <a:r>
              <a:rPr lang="en-US" sz="2000" dirty="0">
                <a:latin typeface="Consolas" panose="020B0609020204030204" pitchFamily="49" charset="0"/>
                <a:cs typeface="Consolas" panose="020B0609020204030204" pitchFamily="49" charset="0"/>
              </a:rPr>
              <a:t>: %s\n",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func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("after  </a:t>
            </a:r>
            <a:r>
              <a:rPr lang="en-US" sz="2000" dirty="0" err="1">
                <a:latin typeface="Consolas" panose="020B0609020204030204" pitchFamily="49" charset="0"/>
                <a:cs typeface="Consolas" panose="020B0609020204030204" pitchFamily="49" charset="0"/>
              </a:rPr>
              <a:t>func</a:t>
            </a:r>
            <a:r>
              <a:rPr lang="en-US" sz="2000" dirty="0">
                <a:latin typeface="Consolas" panose="020B0609020204030204" pitchFamily="49" charset="0"/>
                <a:cs typeface="Consolas" panose="020B0609020204030204" pitchFamily="49" charset="0"/>
              </a:rPr>
              <a:t>: %s\n",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return 0;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p>
        </p:txBody>
      </p:sp>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r>
              <a:rPr lang="en-US" dirty="0"/>
              <a:t>1. Pointer arithmetic</a:t>
            </a:r>
          </a:p>
        </p:txBody>
      </p:sp>
      <p:sp>
        <p:nvSpPr>
          <p:cNvPr id="7" name="// file: strcmp_ex.c…">
            <a:extLst>
              <a:ext uri="{FF2B5EF4-FFF2-40B4-BE49-F238E27FC236}">
                <a16:creationId xmlns:a16="http://schemas.microsoft.com/office/drawing/2014/main" id="{A9855D4E-82F3-6C47-B108-07824622C3C6}"/>
              </a:ext>
            </a:extLst>
          </p:cNvPr>
          <p:cNvSpPr txBox="1"/>
          <p:nvPr/>
        </p:nvSpPr>
        <p:spPr>
          <a:xfrm flipH="1">
            <a:off x="79863" y="1219200"/>
            <a:ext cx="615462" cy="4826962"/>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18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9</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10</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14</a:t>
            </a:r>
          </a:p>
        </p:txBody>
      </p:sp>
      <p:sp>
        <p:nvSpPr>
          <p:cNvPr id="14" name="TextBox 13">
            <a:extLst>
              <a:ext uri="{FF2B5EF4-FFF2-40B4-BE49-F238E27FC236}">
                <a16:creationId xmlns:a16="http://schemas.microsoft.com/office/drawing/2014/main" id="{F3002C63-706B-F34E-97BB-CEC69B8C6CB5}"/>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15" name="Rectangle 14">
            <a:extLst>
              <a:ext uri="{FF2B5EF4-FFF2-40B4-BE49-F238E27FC236}">
                <a16:creationId xmlns:a16="http://schemas.microsoft.com/office/drawing/2014/main" id="{D1BCCB4E-8E4C-ED41-A2F1-43D6610DF186}"/>
              </a:ext>
            </a:extLst>
          </p:cNvPr>
          <p:cNvSpPr/>
          <p:nvPr/>
        </p:nvSpPr>
        <p:spPr bwMode="auto">
          <a:xfrm>
            <a:off x="1447800" y="5986651"/>
            <a:ext cx="9296399" cy="73818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184150" indent="-184150" algn="l">
              <a:buFont typeface="Arial" panose="020B0604020202020204" pitchFamily="34" charset="0"/>
              <a:buChar char="•"/>
            </a:pPr>
            <a:r>
              <a:rPr lang="en-US" sz="2000" b="1" dirty="0"/>
              <a:t>Draw memory diagrams!</a:t>
            </a:r>
          </a:p>
          <a:p>
            <a:pPr marL="184150" indent="-184150" algn="l">
              <a:buFont typeface="Arial" panose="020B0604020202020204" pitchFamily="34" charset="0"/>
              <a:buChar char="•"/>
            </a:pPr>
            <a:r>
              <a:rPr lang="en-US" sz="2000" b="1" dirty="0"/>
              <a:t>Pointers</a:t>
            </a:r>
            <a:r>
              <a:rPr lang="en-US" sz="2000" dirty="0"/>
              <a:t> store addresses! Make up addresses if it helps your mental model.</a:t>
            </a:r>
            <a:endParaRPr lang="en-US" sz="2000" b="1" dirty="0"/>
          </a:p>
        </p:txBody>
      </p:sp>
      <p:sp>
        <p:nvSpPr>
          <p:cNvPr id="16" name="TextBox 15">
            <a:extLst>
              <a:ext uri="{FF2B5EF4-FFF2-40B4-BE49-F238E27FC236}">
                <a16:creationId xmlns:a16="http://schemas.microsoft.com/office/drawing/2014/main" id="{039065A3-628B-334B-82EB-F4DD47FC1C49}"/>
              </a:ext>
            </a:extLst>
          </p:cNvPr>
          <p:cNvSpPr txBox="1"/>
          <p:nvPr/>
        </p:nvSpPr>
        <p:spPr>
          <a:xfrm>
            <a:off x="6586796" y="1900915"/>
            <a:ext cx="5347698" cy="830997"/>
          </a:xfrm>
          <a:prstGeom prst="rect">
            <a:avLst/>
          </a:prstGeom>
          <a:noFill/>
          <a:ln w="19050">
            <a:solidFill>
              <a:schemeClr val="accent2"/>
            </a:solidFill>
          </a:ln>
        </p:spPr>
        <p:txBody>
          <a:bodyPr wrap="square" rtlCol="0">
            <a:spAutoFit/>
          </a:bodyPr>
          <a:lstStyle/>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Will there be a compile error/</a:t>
            </a:r>
            <a:r>
              <a:rPr lang="en-US" sz="2400" dirty="0" err="1">
                <a:latin typeface="Calibri" panose="020F0502020204030204" pitchFamily="34" charset="0"/>
                <a:cs typeface="Calibri" panose="020F0502020204030204" pitchFamily="34" charset="0"/>
              </a:rPr>
              <a:t>segfault</a:t>
            </a:r>
            <a:r>
              <a:rPr lang="en-US" sz="2400" dirty="0">
                <a:latin typeface="Calibri" panose="020F0502020204030204" pitchFamily="34" charset="0"/>
                <a:cs typeface="Calibri" panose="020F0502020204030204" pitchFamily="34" charset="0"/>
              </a:rPr>
              <a:t>?</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If no errors, what is printed?</a:t>
            </a:r>
          </a:p>
        </p:txBody>
      </p:sp>
    </p:spTree>
    <p:extLst>
      <p:ext uri="{BB962C8B-B14F-4D97-AF65-F5344CB8AC3E}">
        <p14:creationId xmlns:p14="http://schemas.microsoft.com/office/powerpoint/2010/main" val="9281083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4F3A9D4-9CE6-4E4A-9A42-2B6B3B2B76B3}"/>
              </a:ext>
            </a:extLst>
          </p:cNvPr>
          <p:cNvSpPr txBox="1"/>
          <p:nvPr/>
        </p:nvSpPr>
        <p:spPr>
          <a:xfrm>
            <a:off x="783724" y="1219200"/>
            <a:ext cx="6266098" cy="4816703"/>
          </a:xfrm>
          <a:prstGeom prst="rect">
            <a:avLst/>
          </a:prstGeom>
          <a:noFill/>
        </p:spPr>
        <p:txBody>
          <a:bodyPr wrap="squar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func</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str</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str[0] = </a:t>
            </a:r>
            <a:r>
              <a:rPr lang="en-US" sz="2000" dirty="0">
                <a:solidFill>
                  <a:srgbClr val="7030A0"/>
                </a:solidFill>
                <a:latin typeface="Consolas" panose="020B0609020204030204" pitchFamily="49" charset="0"/>
                <a:cs typeface="Consolas" panose="020B0609020204030204" pitchFamily="49" charset="0"/>
              </a:rPr>
              <a:t>'S'</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str++;                          </a:t>
            </a:r>
          </a:p>
          <a:p>
            <a:pPr algn="l">
              <a:lnSpc>
                <a:spcPct val="90000"/>
              </a:lnSpc>
              <a:spcBef>
                <a:spcPts val="400"/>
              </a:spcBef>
            </a:pPr>
            <a:r>
              <a:rPr lang="en-US" sz="2000" dirty="0">
                <a:latin typeface="Consolas" panose="020B0609020204030204" pitchFamily="49" charset="0"/>
                <a:cs typeface="Consolas" panose="020B0609020204030204" pitchFamily="49" charset="0"/>
              </a:rPr>
              <a:t>    *str = </a:t>
            </a:r>
            <a:r>
              <a:rPr lang="en-US" sz="2000" dirty="0">
                <a:solidFill>
                  <a:srgbClr val="7030A0"/>
                </a:solidFill>
                <a:latin typeface="Consolas" panose="020B0609020204030204" pitchFamily="49" charset="0"/>
                <a:cs typeface="Consolas" panose="020B0609020204030204" pitchFamily="49" charset="0"/>
              </a:rPr>
              <a:t>'u'</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str = str + 3;</a:t>
            </a:r>
          </a:p>
          <a:p>
            <a:pPr algn="l">
              <a:lnSpc>
                <a:spcPct val="90000"/>
              </a:lnSpc>
              <a:spcBef>
                <a:spcPts val="400"/>
              </a:spcBef>
            </a:pPr>
            <a:r>
              <a:rPr lang="en-US" sz="2000" dirty="0">
                <a:latin typeface="Consolas" panose="020B0609020204030204" pitchFamily="49" charset="0"/>
                <a:cs typeface="Consolas" panose="020B0609020204030204" pitchFamily="49" charset="0"/>
              </a:rPr>
              <a:t>    str[-2] = </a:t>
            </a:r>
            <a:r>
              <a:rPr lang="en-US" sz="2000" dirty="0">
                <a:solidFill>
                  <a:srgbClr val="7030A0"/>
                </a:solidFill>
                <a:latin typeface="Consolas" panose="020B0609020204030204" pitchFamily="49" charset="0"/>
                <a:cs typeface="Consolas" panose="020B0609020204030204" pitchFamily="49" charset="0"/>
              </a:rPr>
              <a:t>'m'</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p>
          <a:p>
            <a:pPr algn="l">
              <a:lnSpc>
                <a:spcPct val="90000"/>
              </a:lnSpc>
              <a:spcBef>
                <a:spcPts val="1800"/>
              </a:spcBef>
            </a:pPr>
            <a:r>
              <a:rPr lang="en-US" sz="2000" dirty="0">
                <a:solidFill>
                  <a:srgbClr val="0432FF"/>
                </a:solidFill>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const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"Monday"</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("before </a:t>
            </a:r>
            <a:r>
              <a:rPr lang="en-US" sz="2000" dirty="0" err="1">
                <a:latin typeface="Consolas" panose="020B0609020204030204" pitchFamily="49" charset="0"/>
                <a:cs typeface="Consolas" panose="020B0609020204030204" pitchFamily="49" charset="0"/>
              </a:rPr>
              <a:t>func</a:t>
            </a:r>
            <a:r>
              <a:rPr lang="en-US" sz="2000" dirty="0">
                <a:latin typeface="Consolas" panose="020B0609020204030204" pitchFamily="49" charset="0"/>
                <a:cs typeface="Consolas" panose="020B0609020204030204" pitchFamily="49" charset="0"/>
              </a:rPr>
              <a:t>: %s\n",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b="1" dirty="0" err="1">
                <a:latin typeface="Consolas" panose="020B0609020204030204" pitchFamily="49" charset="0"/>
                <a:cs typeface="Consolas" panose="020B0609020204030204" pitchFamily="49" charset="0"/>
              </a:rPr>
              <a:t>func</a:t>
            </a:r>
            <a:r>
              <a:rPr lang="en-US" sz="2000" b="1" dirty="0">
                <a:latin typeface="Consolas" panose="020B0609020204030204" pitchFamily="49" charset="0"/>
                <a:cs typeface="Consolas" panose="020B0609020204030204" pitchFamily="49" charset="0"/>
              </a:rPr>
              <a:t>(</a:t>
            </a:r>
            <a:r>
              <a:rPr lang="en-US" sz="2000" b="1" dirty="0" err="1">
                <a:latin typeface="Consolas" panose="020B0609020204030204" pitchFamily="49" charset="0"/>
                <a:cs typeface="Consolas" panose="020B0609020204030204" pitchFamily="49" charset="0"/>
              </a:rPr>
              <a:t>buf</a:t>
            </a:r>
            <a:r>
              <a:rPr lang="en-US" sz="2000" b="1"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("after  </a:t>
            </a:r>
            <a:r>
              <a:rPr lang="en-US" sz="2000" dirty="0" err="1">
                <a:latin typeface="Consolas" panose="020B0609020204030204" pitchFamily="49" charset="0"/>
                <a:cs typeface="Consolas" panose="020B0609020204030204" pitchFamily="49" charset="0"/>
              </a:rPr>
              <a:t>func</a:t>
            </a:r>
            <a:r>
              <a:rPr lang="en-US" sz="2000" dirty="0">
                <a:latin typeface="Consolas" panose="020B0609020204030204" pitchFamily="49" charset="0"/>
                <a:cs typeface="Consolas" panose="020B0609020204030204" pitchFamily="49" charset="0"/>
              </a:rPr>
              <a:t>: %s\n",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return 0;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p>
        </p:txBody>
      </p:sp>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r>
              <a:rPr lang="en-US" dirty="0"/>
              <a:t>1. Pointer arithmetic</a:t>
            </a:r>
          </a:p>
        </p:txBody>
      </p:sp>
      <p:sp>
        <p:nvSpPr>
          <p:cNvPr id="5" name="Rectangle 4">
            <a:extLst>
              <a:ext uri="{FF2B5EF4-FFF2-40B4-BE49-F238E27FC236}">
                <a16:creationId xmlns:a16="http://schemas.microsoft.com/office/drawing/2014/main" id="{645621FB-487B-5945-B14B-5DC7423E0E77}"/>
              </a:ext>
            </a:extLst>
          </p:cNvPr>
          <p:cNvSpPr/>
          <p:nvPr/>
        </p:nvSpPr>
        <p:spPr bwMode="auto">
          <a:xfrm>
            <a:off x="1447800" y="5986651"/>
            <a:ext cx="9296399" cy="73818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184150" indent="-184150" algn="l">
              <a:buFont typeface="Arial" panose="020B0604020202020204" pitchFamily="34" charset="0"/>
              <a:buChar char="•"/>
            </a:pPr>
            <a:r>
              <a:rPr lang="en-US" sz="2000" b="1" dirty="0"/>
              <a:t>Draw memory diagrams!</a:t>
            </a:r>
          </a:p>
          <a:p>
            <a:pPr marL="184150" indent="-184150" algn="l">
              <a:buFont typeface="Arial" panose="020B0604020202020204" pitchFamily="34" charset="0"/>
              <a:buChar char="•"/>
            </a:pPr>
            <a:r>
              <a:rPr lang="en-US" sz="2000" b="1" dirty="0"/>
              <a:t>Pointers</a:t>
            </a:r>
            <a:r>
              <a:rPr lang="en-US" sz="2000" dirty="0"/>
              <a:t> store addresses! Make up addresses if it helps your mental model.</a:t>
            </a:r>
            <a:endParaRPr lang="en-US" sz="2000" b="1" dirty="0"/>
          </a:p>
        </p:txBody>
      </p:sp>
      <p:sp>
        <p:nvSpPr>
          <p:cNvPr id="7" name="// file: strcmp_ex.c…">
            <a:extLst>
              <a:ext uri="{FF2B5EF4-FFF2-40B4-BE49-F238E27FC236}">
                <a16:creationId xmlns:a16="http://schemas.microsoft.com/office/drawing/2014/main" id="{A9855D4E-82F3-6C47-B108-07824622C3C6}"/>
              </a:ext>
            </a:extLst>
          </p:cNvPr>
          <p:cNvSpPr txBox="1"/>
          <p:nvPr/>
        </p:nvSpPr>
        <p:spPr>
          <a:xfrm flipH="1">
            <a:off x="79863" y="1219200"/>
            <a:ext cx="615462" cy="4826962"/>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18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9</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10</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14</a:t>
            </a:r>
          </a:p>
        </p:txBody>
      </p:sp>
      <p:sp>
        <p:nvSpPr>
          <p:cNvPr id="3" name="Rectangle 2">
            <a:extLst>
              <a:ext uri="{FF2B5EF4-FFF2-40B4-BE49-F238E27FC236}">
                <a16:creationId xmlns:a16="http://schemas.microsoft.com/office/drawing/2014/main" id="{3C245A28-91A1-D941-828B-7AAF8CE244FA}"/>
              </a:ext>
            </a:extLst>
          </p:cNvPr>
          <p:cNvSpPr/>
          <p:nvPr/>
        </p:nvSpPr>
        <p:spPr>
          <a:xfrm>
            <a:off x="6890238" y="3886200"/>
            <a:ext cx="4996962" cy="194786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EF3D2F1-74B3-1341-82FA-F1A6F947E57C}"/>
              </a:ext>
            </a:extLst>
          </p:cNvPr>
          <p:cNvSpPr txBox="1"/>
          <p:nvPr/>
        </p:nvSpPr>
        <p:spPr>
          <a:xfrm>
            <a:off x="6961023" y="4696977"/>
            <a:ext cx="646807" cy="369332"/>
          </a:xfrm>
          <a:prstGeom prst="rect">
            <a:avLst/>
          </a:prstGeom>
          <a:noFill/>
        </p:spPr>
        <p:txBody>
          <a:bodyPr wrap="square" rtlCol="0">
            <a:spAutoFit/>
          </a:bodyPr>
          <a:lstStyle/>
          <a:p>
            <a:pPr algn="l"/>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8" name="Rectangle 7">
            <a:extLst>
              <a:ext uri="{FF2B5EF4-FFF2-40B4-BE49-F238E27FC236}">
                <a16:creationId xmlns:a16="http://schemas.microsoft.com/office/drawing/2014/main" id="{00F98399-B68F-394B-970A-74B00E810151}"/>
              </a:ext>
            </a:extLst>
          </p:cNvPr>
          <p:cNvSpPr/>
          <p:nvPr/>
        </p:nvSpPr>
        <p:spPr>
          <a:xfrm>
            <a:off x="6885475" y="1325086"/>
            <a:ext cx="4043363" cy="194786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8C20732-C765-AA40-85C0-9118DE867979}"/>
              </a:ext>
            </a:extLst>
          </p:cNvPr>
          <p:cNvSpPr txBox="1"/>
          <p:nvPr/>
        </p:nvSpPr>
        <p:spPr>
          <a:xfrm>
            <a:off x="6885475" y="1349671"/>
            <a:ext cx="691279" cy="1277273"/>
          </a:xfrm>
          <a:prstGeom prst="rect">
            <a:avLst/>
          </a:prstGeom>
          <a:noFill/>
        </p:spPr>
        <p:txBody>
          <a:bodyPr wrap="none" rtlCol="0">
            <a:spAutoFit/>
          </a:bodyPr>
          <a:lstStyle/>
          <a:p>
            <a:r>
              <a:rPr lang="en-US" u="sng" dirty="0" err="1">
                <a:latin typeface="Consolas" panose="020B0609020204030204" pitchFamily="49" charset="0"/>
                <a:cs typeface="Consolas" panose="020B0609020204030204" pitchFamily="49" charset="0"/>
              </a:rPr>
              <a:t>func</a:t>
            </a:r>
            <a:endParaRPr lang="en-US" u="sng"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pPr>
              <a:spcBef>
                <a:spcPts val="600"/>
              </a:spcBef>
            </a:pPr>
            <a:r>
              <a:rPr lang="en-US" dirty="0">
                <a:latin typeface="Consolas" panose="020B0609020204030204" pitchFamily="49" charset="0"/>
                <a:cs typeface="Consolas" panose="020B0609020204030204" pitchFamily="49" charset="0"/>
              </a:rPr>
              <a:t>str</a:t>
            </a:r>
          </a:p>
        </p:txBody>
      </p:sp>
      <p:sp>
        <p:nvSpPr>
          <p:cNvPr id="10" name="TextBox 9">
            <a:extLst>
              <a:ext uri="{FF2B5EF4-FFF2-40B4-BE49-F238E27FC236}">
                <a16:creationId xmlns:a16="http://schemas.microsoft.com/office/drawing/2014/main" id="{CAAFA2EE-0D25-2646-947E-A2CF255522C0}"/>
              </a:ext>
            </a:extLst>
          </p:cNvPr>
          <p:cNvSpPr txBox="1"/>
          <p:nvPr/>
        </p:nvSpPr>
        <p:spPr>
          <a:xfrm>
            <a:off x="6961023" y="3903107"/>
            <a:ext cx="691215" cy="369332"/>
          </a:xfrm>
          <a:prstGeom prst="rect">
            <a:avLst/>
          </a:prstGeom>
          <a:noFill/>
        </p:spPr>
        <p:txBody>
          <a:bodyPr wrap="none" rtlCol="0">
            <a:spAutoFit/>
          </a:bodyPr>
          <a:lstStyle/>
          <a:p>
            <a:pPr algn="l"/>
            <a:r>
              <a:rPr lang="en-US" u="sng" dirty="0">
                <a:latin typeface="Consolas" panose="020B0609020204030204" pitchFamily="49" charset="0"/>
                <a:cs typeface="Consolas" panose="020B0609020204030204" pitchFamily="49" charset="0"/>
              </a:rPr>
              <a:t>main</a:t>
            </a:r>
          </a:p>
        </p:txBody>
      </p:sp>
      <p:graphicFrame>
        <p:nvGraphicFramePr>
          <p:cNvPr id="12" name="Table 11">
            <a:extLst>
              <a:ext uri="{FF2B5EF4-FFF2-40B4-BE49-F238E27FC236}">
                <a16:creationId xmlns:a16="http://schemas.microsoft.com/office/drawing/2014/main" id="{4BD470D9-D366-8E4B-8FA7-B28A8CF872B2}"/>
              </a:ext>
            </a:extLst>
          </p:cNvPr>
          <p:cNvGraphicFramePr>
            <a:graphicFrameLocks noGrp="1"/>
          </p:cNvGraphicFramePr>
          <p:nvPr>
            <p:extLst>
              <p:ext uri="{D42A27DB-BD31-4B8C-83A1-F6EECF244321}">
                <p14:modId xmlns:p14="http://schemas.microsoft.com/office/powerpoint/2010/main" val="3172154085"/>
              </p:ext>
            </p:extLst>
          </p:nvPr>
        </p:nvGraphicFramePr>
        <p:xfrm>
          <a:off x="7511785" y="4343400"/>
          <a:ext cx="43434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09600">
                  <a:extLst>
                    <a:ext uri="{9D8B030D-6E8A-4147-A177-3AD203B41FA5}">
                      <a16:colId xmlns:a16="http://schemas.microsoft.com/office/drawing/2014/main" val="1474411120"/>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3" name="Table 13">
            <a:extLst>
              <a:ext uri="{FF2B5EF4-FFF2-40B4-BE49-F238E27FC236}">
                <a16:creationId xmlns:a16="http://schemas.microsoft.com/office/drawing/2014/main" id="{50A91949-5D44-1C47-BF60-9690F7061696}"/>
              </a:ext>
            </a:extLst>
          </p:cNvPr>
          <p:cNvGraphicFramePr>
            <a:graphicFrameLocks noGrp="1"/>
          </p:cNvGraphicFramePr>
          <p:nvPr>
            <p:extLst>
              <p:ext uri="{D42A27DB-BD31-4B8C-83A1-F6EECF244321}">
                <p14:modId xmlns:p14="http://schemas.microsoft.com/office/powerpoint/2010/main" val="602023202"/>
              </p:ext>
            </p:extLst>
          </p:nvPr>
        </p:nvGraphicFramePr>
        <p:xfrm>
          <a:off x="7682590" y="1902161"/>
          <a:ext cx="3093848" cy="741680"/>
        </p:xfrm>
        <a:graphic>
          <a:graphicData uri="http://schemas.openxmlformats.org/drawingml/2006/table">
            <a:tbl>
              <a:tblPr>
                <a:tableStyleId>{5C22544A-7EE6-4342-B048-85BDC9FD1C3A}</a:tableStyleId>
              </a:tblPr>
              <a:tblGrid>
                <a:gridCol w="3093848">
                  <a:extLst>
                    <a:ext uri="{9D8B030D-6E8A-4147-A177-3AD203B41FA5}">
                      <a16:colId xmlns:a16="http://schemas.microsoft.com/office/drawing/2014/main" val="2666691255"/>
                    </a:ext>
                  </a:extLst>
                </a:gridCol>
              </a:tblGrid>
              <a:tr h="370840">
                <a:tc>
                  <a:txBody>
                    <a:bodyPr/>
                    <a:lstStyle/>
                    <a:p>
                      <a:pPr algn="ctr"/>
                      <a:endParaRPr lang="en-US" sz="1600" i="1" dirty="0">
                        <a:solidFill>
                          <a:schemeClr val="bg1">
                            <a:lumMod val="65000"/>
                          </a:schemeClr>
                        </a:solidFill>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Tree>
    <p:extLst>
      <p:ext uri="{BB962C8B-B14F-4D97-AF65-F5344CB8AC3E}">
        <p14:creationId xmlns:p14="http://schemas.microsoft.com/office/powerpoint/2010/main" val="206231368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3468-2863-F04C-A1EE-00E9EAE36C35}"/>
              </a:ext>
            </a:extLst>
          </p:cNvPr>
          <p:cNvSpPr>
            <a:spLocks noGrp="1"/>
          </p:cNvSpPr>
          <p:nvPr>
            <p:ph type="title"/>
          </p:nvPr>
        </p:nvSpPr>
        <p:spPr/>
        <p:txBody>
          <a:bodyPr/>
          <a:lstStyle/>
          <a:p>
            <a:r>
              <a:rPr lang="en-US" dirty="0"/>
              <a:t>2. Code study: </a:t>
            </a:r>
            <a:r>
              <a:rPr lang="en-US" dirty="0" err="1"/>
              <a:t>strncpy</a:t>
            </a:r>
            <a:endParaRPr lang="en-US" dirty="0"/>
          </a:p>
        </p:txBody>
      </p:sp>
      <p:pic>
        <p:nvPicPr>
          <p:cNvPr id="5" name="Picture 4" descr="Text, letter&#10;&#10;Description automatically generated">
            <a:extLst>
              <a:ext uri="{FF2B5EF4-FFF2-40B4-BE49-F238E27FC236}">
                <a16:creationId xmlns:a16="http://schemas.microsoft.com/office/drawing/2014/main" id="{751D1E68-E860-0146-A4BA-A53DE6BE296E}"/>
              </a:ext>
            </a:extLst>
          </p:cNvPr>
          <p:cNvPicPr>
            <a:picLocks noChangeAspect="1"/>
          </p:cNvPicPr>
          <p:nvPr/>
        </p:nvPicPr>
        <p:blipFill rotWithShape="1">
          <a:blip r:embed="rId3"/>
          <a:srcRect b="83099"/>
          <a:stretch/>
        </p:blipFill>
        <p:spPr>
          <a:xfrm>
            <a:off x="228603" y="1347787"/>
            <a:ext cx="6248400" cy="762000"/>
          </a:xfrm>
          <a:prstGeom prst="rect">
            <a:avLst/>
          </a:prstGeom>
        </p:spPr>
      </p:pic>
      <p:pic>
        <p:nvPicPr>
          <p:cNvPr id="6" name="Picture 5" descr="Text, letter&#10;&#10;Description automatically generated">
            <a:extLst>
              <a:ext uri="{FF2B5EF4-FFF2-40B4-BE49-F238E27FC236}">
                <a16:creationId xmlns:a16="http://schemas.microsoft.com/office/drawing/2014/main" id="{3A173087-410E-BC4C-81F0-8006CCEBBC28}"/>
              </a:ext>
            </a:extLst>
          </p:cNvPr>
          <p:cNvPicPr>
            <a:picLocks noChangeAspect="1"/>
          </p:cNvPicPr>
          <p:nvPr/>
        </p:nvPicPr>
        <p:blipFill rotWithShape="1">
          <a:blip r:embed="rId3"/>
          <a:srcRect t="65917" b="281"/>
          <a:stretch/>
        </p:blipFill>
        <p:spPr>
          <a:xfrm>
            <a:off x="228601" y="1818125"/>
            <a:ext cx="6248400" cy="1524000"/>
          </a:xfrm>
          <a:prstGeom prst="rect">
            <a:avLst/>
          </a:prstGeom>
        </p:spPr>
      </p:pic>
      <p:pic>
        <p:nvPicPr>
          <p:cNvPr id="7" name="Picture 6" descr="Text, letter&#10;&#10;Description automatically generated">
            <a:extLst>
              <a:ext uri="{FF2B5EF4-FFF2-40B4-BE49-F238E27FC236}">
                <a16:creationId xmlns:a16="http://schemas.microsoft.com/office/drawing/2014/main" id="{0C2C1449-348D-8340-AFE7-EBFC89550F50}"/>
              </a:ext>
            </a:extLst>
          </p:cNvPr>
          <p:cNvPicPr>
            <a:picLocks noChangeAspect="1"/>
          </p:cNvPicPr>
          <p:nvPr/>
        </p:nvPicPr>
        <p:blipFill rotWithShape="1">
          <a:blip r:embed="rId3"/>
          <a:srcRect t="44232" b="50698"/>
          <a:stretch/>
        </p:blipFill>
        <p:spPr>
          <a:xfrm>
            <a:off x="228600" y="1703825"/>
            <a:ext cx="7060481" cy="228600"/>
          </a:xfrm>
          <a:prstGeom prst="rect">
            <a:avLst/>
          </a:prstGeom>
        </p:spPr>
      </p:pic>
      <p:sp>
        <p:nvSpPr>
          <p:cNvPr id="8" name="TextBox 7">
            <a:extLst>
              <a:ext uri="{FF2B5EF4-FFF2-40B4-BE49-F238E27FC236}">
                <a16:creationId xmlns:a16="http://schemas.microsoft.com/office/drawing/2014/main" id="{74C70402-0B5B-5F47-8029-0DBF1A917FE4}"/>
              </a:ext>
            </a:extLst>
          </p:cNvPr>
          <p:cNvSpPr txBox="1"/>
          <p:nvPr/>
        </p:nvSpPr>
        <p:spPr>
          <a:xfrm>
            <a:off x="762000" y="3594052"/>
            <a:ext cx="7802136" cy="2667397"/>
          </a:xfrm>
          <a:prstGeom prst="rect">
            <a:avLst/>
          </a:prstGeom>
          <a:noFill/>
        </p:spPr>
        <p:txBody>
          <a:bodyPr wrap="non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strncpy</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const char </a:t>
            </a:r>
            <a:r>
              <a:rPr lang="en-US" sz="2000" dirty="0">
                <a:latin typeface="Consolas" panose="020B0609020204030204" pitchFamily="49" charset="0"/>
                <a:cs typeface="Consolas" panose="020B0609020204030204" pitchFamily="49" charset="0"/>
              </a:rPr>
              <a:t>*</a:t>
            </a:r>
            <a:r>
              <a:rPr lang="en-US" sz="2000" dirty="0" err="1">
                <a:solidFill>
                  <a:schemeClr val="accent2">
                    <a:lumMod val="75000"/>
                  </a:schemeClr>
                </a:solidFill>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solidFill>
                  <a:srgbClr val="0432FF"/>
                </a:solidFill>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n</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&amp;&amp;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return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9" name="// file: strcmp_ex.c…">
            <a:extLst>
              <a:ext uri="{FF2B5EF4-FFF2-40B4-BE49-F238E27FC236}">
                <a16:creationId xmlns:a16="http://schemas.microsoft.com/office/drawing/2014/main" id="{81592EC4-A5B8-2D42-BACA-AE07AB246D43}"/>
              </a:ext>
            </a:extLst>
          </p:cNvPr>
          <p:cNvSpPr txBox="1"/>
          <p:nvPr/>
        </p:nvSpPr>
        <p:spPr>
          <a:xfrm flipH="1">
            <a:off x="170350" y="3594052"/>
            <a:ext cx="615462" cy="2677656"/>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p:txBody>
      </p:sp>
      <p:graphicFrame>
        <p:nvGraphicFramePr>
          <p:cNvPr id="11" name="Table 10">
            <a:extLst>
              <a:ext uri="{FF2B5EF4-FFF2-40B4-BE49-F238E27FC236}">
                <a16:creationId xmlns:a16="http://schemas.microsoft.com/office/drawing/2014/main" id="{7D0FCA24-1DC0-5D48-9A53-E02B665BC2A0}"/>
              </a:ext>
            </a:extLst>
          </p:cNvPr>
          <p:cNvGraphicFramePr>
            <a:graphicFrameLocks noGrp="1"/>
          </p:cNvGraphicFramePr>
          <p:nvPr/>
        </p:nvGraphicFramePr>
        <p:xfrm>
          <a:off x="7619998" y="1394927"/>
          <a:ext cx="43434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09600">
                  <a:extLst>
                    <a:ext uri="{9D8B030D-6E8A-4147-A177-3AD203B41FA5}">
                      <a16:colId xmlns:a16="http://schemas.microsoft.com/office/drawing/2014/main" val="1474411120"/>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2" name="Table 11">
            <a:extLst>
              <a:ext uri="{FF2B5EF4-FFF2-40B4-BE49-F238E27FC236}">
                <a16:creationId xmlns:a16="http://schemas.microsoft.com/office/drawing/2014/main" id="{DCA1D5AE-9AD0-754E-9A76-B85B37104327}"/>
              </a:ext>
            </a:extLst>
          </p:cNvPr>
          <p:cNvGraphicFramePr>
            <a:graphicFrameLocks noGrp="1"/>
          </p:cNvGraphicFramePr>
          <p:nvPr/>
        </p:nvGraphicFramePr>
        <p:xfrm>
          <a:off x="7619998" y="2436763"/>
          <a:ext cx="2514598"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a:t>
                      </a: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sp>
        <p:nvSpPr>
          <p:cNvPr id="19" name="TextBox 18">
            <a:extLst>
              <a:ext uri="{FF2B5EF4-FFF2-40B4-BE49-F238E27FC236}">
                <a16:creationId xmlns:a16="http://schemas.microsoft.com/office/drawing/2014/main" id="{5231C899-E497-714F-904F-4E85E7F0CAFE}"/>
              </a:ext>
            </a:extLst>
          </p:cNvPr>
          <p:cNvSpPr txBox="1"/>
          <p:nvPr/>
        </p:nvSpPr>
        <p:spPr>
          <a:xfrm>
            <a:off x="6965677" y="1745447"/>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259EDC53-6F92-C34E-8BB6-21D4DBC5B0A3}"/>
              </a:ext>
            </a:extLst>
          </p:cNvPr>
          <p:cNvSpPr txBox="1"/>
          <p:nvPr/>
        </p:nvSpPr>
        <p:spPr>
          <a:xfrm>
            <a:off x="6977211" y="2768471"/>
            <a:ext cx="646807"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str</a:t>
            </a:r>
          </a:p>
        </p:txBody>
      </p:sp>
      <p:sp>
        <p:nvSpPr>
          <p:cNvPr id="3" name="TextBox 2">
            <a:extLst>
              <a:ext uri="{FF2B5EF4-FFF2-40B4-BE49-F238E27FC236}">
                <a16:creationId xmlns:a16="http://schemas.microsoft.com/office/drawing/2014/main" id="{568A8ECE-A25A-5F40-B603-60F4CEF2F2DF}"/>
              </a:ext>
            </a:extLst>
          </p:cNvPr>
          <p:cNvSpPr txBox="1"/>
          <p:nvPr/>
        </p:nvSpPr>
        <p:spPr>
          <a:xfrm>
            <a:off x="286639" y="6325423"/>
            <a:ext cx="6944402" cy="461665"/>
          </a:xfrm>
          <a:prstGeom prst="rect">
            <a:avLst/>
          </a:prstGeom>
          <a:noFill/>
          <a:ln>
            <a:solidFill>
              <a:schemeClr val="accent2"/>
            </a:solidFill>
          </a:ln>
        </p:spPr>
        <p:txBody>
          <a:bodyPr wrap="none" rtlCol="0">
            <a:spAutoFit/>
          </a:bodyPr>
          <a:lstStyle/>
          <a:p>
            <a:pPr algn="l"/>
            <a:r>
              <a:rPr lang="en-US" sz="2400" dirty="0">
                <a:latin typeface="Calibri" panose="020F0502020204030204" pitchFamily="34" charset="0"/>
                <a:cs typeface="Calibri" panose="020F0502020204030204" pitchFamily="34" charset="0"/>
              </a:rPr>
              <a:t>What happens if we call </a:t>
            </a:r>
            <a:r>
              <a:rPr lang="en-US" sz="2400" dirty="0" err="1">
                <a:latin typeface="Consolas" panose="020B0609020204030204" pitchFamily="49" charset="0"/>
                <a:cs typeface="Consolas" panose="020B0609020204030204" pitchFamily="49" charset="0"/>
              </a:rPr>
              <a:t>strncpy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str, 5);</a:t>
            </a:r>
            <a:r>
              <a:rPr lang="en-US" sz="2400" dirty="0">
                <a:latin typeface="Calibri" panose="020F0502020204030204" pitchFamily="34" charset="0"/>
                <a:cs typeface="Calibri" panose="020F0502020204030204" pitchFamily="34" charset="0"/>
              </a:rPr>
              <a:t>?</a:t>
            </a:r>
          </a:p>
        </p:txBody>
      </p:sp>
      <p:sp>
        <p:nvSpPr>
          <p:cNvPr id="21" name="TextBox 20">
            <a:extLst>
              <a:ext uri="{FF2B5EF4-FFF2-40B4-BE49-F238E27FC236}">
                <a16:creationId xmlns:a16="http://schemas.microsoft.com/office/drawing/2014/main" id="{B30E48A3-7D61-4F4D-8DAC-92ADF57DB297}"/>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62815342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3468-2863-F04C-A1EE-00E9EAE36C35}"/>
              </a:ext>
            </a:extLst>
          </p:cNvPr>
          <p:cNvSpPr>
            <a:spLocks noGrp="1"/>
          </p:cNvSpPr>
          <p:nvPr>
            <p:ph type="title"/>
          </p:nvPr>
        </p:nvSpPr>
        <p:spPr/>
        <p:txBody>
          <a:bodyPr/>
          <a:lstStyle/>
          <a:p>
            <a:r>
              <a:rPr lang="en-US" dirty="0"/>
              <a:t>2. Code study: </a:t>
            </a:r>
            <a:r>
              <a:rPr lang="en-US" dirty="0" err="1"/>
              <a:t>strncpy</a:t>
            </a:r>
            <a:endParaRPr lang="en-US" dirty="0"/>
          </a:p>
        </p:txBody>
      </p:sp>
      <p:pic>
        <p:nvPicPr>
          <p:cNvPr id="5" name="Picture 4" descr="Text, letter&#10;&#10;Description automatically generated">
            <a:extLst>
              <a:ext uri="{FF2B5EF4-FFF2-40B4-BE49-F238E27FC236}">
                <a16:creationId xmlns:a16="http://schemas.microsoft.com/office/drawing/2014/main" id="{751D1E68-E860-0146-A4BA-A53DE6BE296E}"/>
              </a:ext>
            </a:extLst>
          </p:cNvPr>
          <p:cNvPicPr>
            <a:picLocks noChangeAspect="1"/>
          </p:cNvPicPr>
          <p:nvPr/>
        </p:nvPicPr>
        <p:blipFill rotWithShape="1">
          <a:blip r:embed="rId3"/>
          <a:srcRect b="83099"/>
          <a:stretch/>
        </p:blipFill>
        <p:spPr>
          <a:xfrm>
            <a:off x="228603" y="1347787"/>
            <a:ext cx="6248400" cy="762000"/>
          </a:xfrm>
          <a:prstGeom prst="rect">
            <a:avLst/>
          </a:prstGeom>
        </p:spPr>
      </p:pic>
      <p:pic>
        <p:nvPicPr>
          <p:cNvPr id="6" name="Picture 5" descr="Text, letter&#10;&#10;Description automatically generated">
            <a:extLst>
              <a:ext uri="{FF2B5EF4-FFF2-40B4-BE49-F238E27FC236}">
                <a16:creationId xmlns:a16="http://schemas.microsoft.com/office/drawing/2014/main" id="{3A173087-410E-BC4C-81F0-8006CCEBBC28}"/>
              </a:ext>
            </a:extLst>
          </p:cNvPr>
          <p:cNvPicPr>
            <a:picLocks noChangeAspect="1"/>
          </p:cNvPicPr>
          <p:nvPr/>
        </p:nvPicPr>
        <p:blipFill rotWithShape="1">
          <a:blip r:embed="rId3"/>
          <a:srcRect t="65917" b="281"/>
          <a:stretch/>
        </p:blipFill>
        <p:spPr>
          <a:xfrm>
            <a:off x="228601" y="1818125"/>
            <a:ext cx="6248400" cy="1524000"/>
          </a:xfrm>
          <a:prstGeom prst="rect">
            <a:avLst/>
          </a:prstGeom>
        </p:spPr>
      </p:pic>
      <p:pic>
        <p:nvPicPr>
          <p:cNvPr id="7" name="Picture 6" descr="Text, letter&#10;&#10;Description automatically generated">
            <a:extLst>
              <a:ext uri="{FF2B5EF4-FFF2-40B4-BE49-F238E27FC236}">
                <a16:creationId xmlns:a16="http://schemas.microsoft.com/office/drawing/2014/main" id="{0C2C1449-348D-8340-AFE7-EBFC89550F50}"/>
              </a:ext>
            </a:extLst>
          </p:cNvPr>
          <p:cNvPicPr>
            <a:picLocks noChangeAspect="1"/>
          </p:cNvPicPr>
          <p:nvPr/>
        </p:nvPicPr>
        <p:blipFill rotWithShape="1">
          <a:blip r:embed="rId3"/>
          <a:srcRect t="44232" b="50698"/>
          <a:stretch/>
        </p:blipFill>
        <p:spPr>
          <a:xfrm>
            <a:off x="228600" y="1703825"/>
            <a:ext cx="7060481" cy="228600"/>
          </a:xfrm>
          <a:prstGeom prst="rect">
            <a:avLst/>
          </a:prstGeom>
        </p:spPr>
      </p:pic>
      <p:sp>
        <p:nvSpPr>
          <p:cNvPr id="8" name="TextBox 7">
            <a:extLst>
              <a:ext uri="{FF2B5EF4-FFF2-40B4-BE49-F238E27FC236}">
                <a16:creationId xmlns:a16="http://schemas.microsoft.com/office/drawing/2014/main" id="{74C70402-0B5B-5F47-8029-0DBF1A917FE4}"/>
              </a:ext>
            </a:extLst>
          </p:cNvPr>
          <p:cNvSpPr txBox="1"/>
          <p:nvPr/>
        </p:nvSpPr>
        <p:spPr>
          <a:xfrm>
            <a:off x="762000" y="3594052"/>
            <a:ext cx="7802136" cy="2667397"/>
          </a:xfrm>
          <a:prstGeom prst="rect">
            <a:avLst/>
          </a:prstGeom>
          <a:noFill/>
        </p:spPr>
        <p:txBody>
          <a:bodyPr wrap="non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strncpy</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const char </a:t>
            </a:r>
            <a:r>
              <a:rPr lang="en-US" sz="2000" dirty="0">
                <a:latin typeface="Consolas" panose="020B0609020204030204" pitchFamily="49" charset="0"/>
                <a:cs typeface="Consolas" panose="020B0609020204030204" pitchFamily="49" charset="0"/>
              </a:rPr>
              <a:t>*</a:t>
            </a:r>
            <a:r>
              <a:rPr lang="en-US" sz="2000" dirty="0" err="1">
                <a:solidFill>
                  <a:schemeClr val="accent2">
                    <a:lumMod val="75000"/>
                  </a:schemeClr>
                </a:solidFill>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solidFill>
                  <a:srgbClr val="0432FF"/>
                </a:solidFill>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n</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&amp;&amp;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return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9" name="// file: strcmp_ex.c…">
            <a:extLst>
              <a:ext uri="{FF2B5EF4-FFF2-40B4-BE49-F238E27FC236}">
                <a16:creationId xmlns:a16="http://schemas.microsoft.com/office/drawing/2014/main" id="{81592EC4-A5B8-2D42-BACA-AE07AB246D43}"/>
              </a:ext>
            </a:extLst>
          </p:cNvPr>
          <p:cNvSpPr txBox="1"/>
          <p:nvPr/>
        </p:nvSpPr>
        <p:spPr>
          <a:xfrm flipH="1">
            <a:off x="170350" y="3594052"/>
            <a:ext cx="615462" cy="2677656"/>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p:txBody>
      </p:sp>
      <p:sp>
        <p:nvSpPr>
          <p:cNvPr id="10" name="TextBox 9">
            <a:extLst>
              <a:ext uri="{FF2B5EF4-FFF2-40B4-BE49-F238E27FC236}">
                <a16:creationId xmlns:a16="http://schemas.microsoft.com/office/drawing/2014/main" id="{9F6E1FD9-E341-1140-986F-03ED54338267}"/>
              </a:ext>
            </a:extLst>
          </p:cNvPr>
          <p:cNvSpPr txBox="1"/>
          <p:nvPr/>
        </p:nvSpPr>
        <p:spPr>
          <a:xfrm>
            <a:off x="8839201" y="4191000"/>
            <a:ext cx="838191"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dest</a:t>
            </a:r>
            <a:endParaRPr lang="en-US" dirty="0">
              <a:latin typeface="Consolas" panose="020B0609020204030204" pitchFamily="49" charset="0"/>
              <a:cs typeface="Consolas" panose="020B0609020204030204" pitchFamily="49" charset="0"/>
            </a:endParaRPr>
          </a:p>
        </p:txBody>
      </p:sp>
      <p:graphicFrame>
        <p:nvGraphicFramePr>
          <p:cNvPr id="11" name="Table 10">
            <a:extLst>
              <a:ext uri="{FF2B5EF4-FFF2-40B4-BE49-F238E27FC236}">
                <a16:creationId xmlns:a16="http://schemas.microsoft.com/office/drawing/2014/main" id="{7D0FCA24-1DC0-5D48-9A53-E02B665BC2A0}"/>
              </a:ext>
            </a:extLst>
          </p:cNvPr>
          <p:cNvGraphicFramePr>
            <a:graphicFrameLocks noGrp="1"/>
          </p:cNvGraphicFramePr>
          <p:nvPr>
            <p:extLst>
              <p:ext uri="{D42A27DB-BD31-4B8C-83A1-F6EECF244321}">
                <p14:modId xmlns:p14="http://schemas.microsoft.com/office/powerpoint/2010/main" val="2453291000"/>
              </p:ext>
            </p:extLst>
          </p:nvPr>
        </p:nvGraphicFramePr>
        <p:xfrm>
          <a:off x="7619998" y="1394927"/>
          <a:ext cx="43434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09600">
                  <a:extLst>
                    <a:ext uri="{9D8B030D-6E8A-4147-A177-3AD203B41FA5}">
                      <a16:colId xmlns:a16="http://schemas.microsoft.com/office/drawing/2014/main" val="1474411120"/>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2" name="Table 11">
            <a:extLst>
              <a:ext uri="{FF2B5EF4-FFF2-40B4-BE49-F238E27FC236}">
                <a16:creationId xmlns:a16="http://schemas.microsoft.com/office/drawing/2014/main" id="{DCA1D5AE-9AD0-754E-9A76-B85B37104327}"/>
              </a:ext>
            </a:extLst>
          </p:cNvPr>
          <p:cNvGraphicFramePr>
            <a:graphicFrameLocks noGrp="1"/>
          </p:cNvGraphicFramePr>
          <p:nvPr>
            <p:extLst>
              <p:ext uri="{D42A27DB-BD31-4B8C-83A1-F6EECF244321}">
                <p14:modId xmlns:p14="http://schemas.microsoft.com/office/powerpoint/2010/main" val="1413480296"/>
              </p:ext>
            </p:extLst>
          </p:nvPr>
        </p:nvGraphicFramePr>
        <p:xfrm>
          <a:off x="7619998" y="2436763"/>
          <a:ext cx="2514598"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a:t>
                      </a: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4" name="Table 13">
            <a:extLst>
              <a:ext uri="{FF2B5EF4-FFF2-40B4-BE49-F238E27FC236}">
                <a16:creationId xmlns:a16="http://schemas.microsoft.com/office/drawing/2014/main" id="{D9975D82-979C-C545-A512-6C1A97C7A37D}"/>
              </a:ext>
            </a:extLst>
          </p:cNvPr>
          <p:cNvGraphicFramePr>
            <a:graphicFrameLocks noGrp="1"/>
          </p:cNvGraphicFramePr>
          <p:nvPr>
            <p:extLst>
              <p:ext uri="{D42A27DB-BD31-4B8C-83A1-F6EECF244321}">
                <p14:modId xmlns:p14="http://schemas.microsoft.com/office/powerpoint/2010/main" val="1231612431"/>
              </p:ext>
            </p:extLst>
          </p:nvPr>
        </p:nvGraphicFramePr>
        <p:xfrm>
          <a:off x="9677392" y="3820160"/>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sz="1600" i="1" dirty="0">
                        <a:solidFill>
                          <a:schemeClr val="bg1">
                            <a:lumMod val="65000"/>
                          </a:schemeClr>
                        </a:solidFill>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5" name="Table 14">
            <a:extLst>
              <a:ext uri="{FF2B5EF4-FFF2-40B4-BE49-F238E27FC236}">
                <a16:creationId xmlns:a16="http://schemas.microsoft.com/office/drawing/2014/main" id="{FBA4A242-2995-8648-AAF8-6384565A8908}"/>
              </a:ext>
            </a:extLst>
          </p:cNvPr>
          <p:cNvGraphicFramePr>
            <a:graphicFrameLocks noGrp="1"/>
          </p:cNvGraphicFramePr>
          <p:nvPr>
            <p:extLst>
              <p:ext uri="{D42A27DB-BD31-4B8C-83A1-F6EECF244321}">
                <p14:modId xmlns:p14="http://schemas.microsoft.com/office/powerpoint/2010/main" val="2667261296"/>
              </p:ext>
            </p:extLst>
          </p:nvPr>
        </p:nvGraphicFramePr>
        <p:xfrm>
          <a:off x="9677392" y="468630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6" name="TextBox 15">
            <a:extLst>
              <a:ext uri="{FF2B5EF4-FFF2-40B4-BE49-F238E27FC236}">
                <a16:creationId xmlns:a16="http://schemas.microsoft.com/office/drawing/2014/main" id="{87F8091C-42AC-A64C-A254-AE2A18D6A5A9}"/>
              </a:ext>
            </a:extLst>
          </p:cNvPr>
          <p:cNvSpPr txBox="1"/>
          <p:nvPr/>
        </p:nvSpPr>
        <p:spPr>
          <a:xfrm>
            <a:off x="8839200" y="4649708"/>
            <a:ext cx="838192"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src</a:t>
            </a:r>
            <a:endParaRPr lang="en-US"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8392C7B4-52D5-E646-BFAA-59C13D795CB2}"/>
              </a:ext>
            </a:extLst>
          </p:cNvPr>
          <p:cNvSpPr txBox="1"/>
          <p:nvPr/>
        </p:nvSpPr>
        <p:spPr>
          <a:xfrm>
            <a:off x="9030585" y="6019800"/>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i</a:t>
            </a:r>
            <a:endParaRPr lang="en-US" dirty="0">
              <a:latin typeface="Consolas" panose="020B0609020204030204" pitchFamily="49" charset="0"/>
              <a:cs typeface="Consolas" panose="020B0609020204030204" pitchFamily="49" charset="0"/>
            </a:endParaRPr>
          </a:p>
        </p:txBody>
      </p:sp>
      <p:graphicFrame>
        <p:nvGraphicFramePr>
          <p:cNvPr id="18" name="Table 17">
            <a:extLst>
              <a:ext uri="{FF2B5EF4-FFF2-40B4-BE49-F238E27FC236}">
                <a16:creationId xmlns:a16="http://schemas.microsoft.com/office/drawing/2014/main" id="{583C80FD-5ECB-8A48-AF87-57FF253F82BF}"/>
              </a:ext>
            </a:extLst>
          </p:cNvPr>
          <p:cNvGraphicFramePr>
            <a:graphicFrameLocks noGrp="1"/>
          </p:cNvGraphicFramePr>
          <p:nvPr>
            <p:extLst>
              <p:ext uri="{D42A27DB-BD31-4B8C-83A1-F6EECF244321}">
                <p14:modId xmlns:p14="http://schemas.microsoft.com/office/powerpoint/2010/main" val="2569668197"/>
              </p:ext>
            </p:extLst>
          </p:nvPr>
        </p:nvGraphicFramePr>
        <p:xfrm>
          <a:off x="9670465" y="595376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9" name="TextBox 18">
            <a:extLst>
              <a:ext uri="{FF2B5EF4-FFF2-40B4-BE49-F238E27FC236}">
                <a16:creationId xmlns:a16="http://schemas.microsoft.com/office/drawing/2014/main" id="{5231C899-E497-714F-904F-4E85E7F0CAFE}"/>
              </a:ext>
            </a:extLst>
          </p:cNvPr>
          <p:cNvSpPr txBox="1"/>
          <p:nvPr/>
        </p:nvSpPr>
        <p:spPr>
          <a:xfrm>
            <a:off x="6965677" y="1745447"/>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259EDC53-6F92-C34E-8BB6-21D4DBC5B0A3}"/>
              </a:ext>
            </a:extLst>
          </p:cNvPr>
          <p:cNvSpPr txBox="1"/>
          <p:nvPr/>
        </p:nvSpPr>
        <p:spPr>
          <a:xfrm>
            <a:off x="6977211" y="2768471"/>
            <a:ext cx="646807"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str</a:t>
            </a:r>
          </a:p>
        </p:txBody>
      </p:sp>
      <p:sp>
        <p:nvSpPr>
          <p:cNvPr id="3" name="TextBox 2">
            <a:extLst>
              <a:ext uri="{FF2B5EF4-FFF2-40B4-BE49-F238E27FC236}">
                <a16:creationId xmlns:a16="http://schemas.microsoft.com/office/drawing/2014/main" id="{568A8ECE-A25A-5F40-B603-60F4CEF2F2DF}"/>
              </a:ext>
            </a:extLst>
          </p:cNvPr>
          <p:cNvSpPr txBox="1"/>
          <p:nvPr/>
        </p:nvSpPr>
        <p:spPr>
          <a:xfrm>
            <a:off x="286639" y="6325423"/>
            <a:ext cx="6944402" cy="461665"/>
          </a:xfrm>
          <a:prstGeom prst="rect">
            <a:avLst/>
          </a:prstGeom>
          <a:noFill/>
          <a:ln>
            <a:solidFill>
              <a:schemeClr val="accent2"/>
            </a:solidFill>
          </a:ln>
        </p:spPr>
        <p:txBody>
          <a:bodyPr wrap="none" rtlCol="0">
            <a:spAutoFit/>
          </a:bodyPr>
          <a:lstStyle/>
          <a:p>
            <a:pPr algn="l"/>
            <a:r>
              <a:rPr lang="en-US" sz="2400" dirty="0">
                <a:latin typeface="Calibri" panose="020F0502020204030204" pitchFamily="34" charset="0"/>
                <a:cs typeface="Calibri" panose="020F0502020204030204" pitchFamily="34" charset="0"/>
              </a:rPr>
              <a:t>What happens if we call </a:t>
            </a:r>
            <a:r>
              <a:rPr lang="en-US" sz="2400" dirty="0" err="1">
                <a:latin typeface="Consolas" panose="020B0609020204030204" pitchFamily="49" charset="0"/>
                <a:cs typeface="Consolas" panose="020B0609020204030204" pitchFamily="49" charset="0"/>
              </a:rPr>
              <a:t>strncpy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str, 5);</a:t>
            </a:r>
            <a:r>
              <a:rPr lang="en-US" sz="2400" dirty="0">
                <a:latin typeface="Calibri" panose="020F0502020204030204" pitchFamily="34" charset="0"/>
                <a:cs typeface="Calibri" panose="020F0502020204030204" pitchFamily="34" charset="0"/>
              </a:rPr>
              <a:t>?</a:t>
            </a:r>
          </a:p>
        </p:txBody>
      </p:sp>
      <p:graphicFrame>
        <p:nvGraphicFramePr>
          <p:cNvPr id="21" name="Table 20">
            <a:extLst>
              <a:ext uri="{FF2B5EF4-FFF2-40B4-BE49-F238E27FC236}">
                <a16:creationId xmlns:a16="http://schemas.microsoft.com/office/drawing/2014/main" id="{DD0100DC-3F88-CA4A-B287-86DDDF7DFC7E}"/>
              </a:ext>
            </a:extLst>
          </p:cNvPr>
          <p:cNvGraphicFramePr>
            <a:graphicFrameLocks noGrp="1"/>
          </p:cNvGraphicFramePr>
          <p:nvPr>
            <p:extLst>
              <p:ext uri="{D42A27DB-BD31-4B8C-83A1-F6EECF244321}">
                <p14:modId xmlns:p14="http://schemas.microsoft.com/office/powerpoint/2010/main" val="3407190207"/>
              </p:ext>
            </p:extLst>
          </p:nvPr>
        </p:nvGraphicFramePr>
        <p:xfrm>
          <a:off x="9670465" y="518160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dirty="0">
                          <a:latin typeface="Consolas" panose="020B0609020204030204" pitchFamily="49" charset="0"/>
                          <a:cs typeface="Consolas" panose="020B0609020204030204" pitchFamily="49"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22" name="TextBox 21">
            <a:extLst>
              <a:ext uri="{FF2B5EF4-FFF2-40B4-BE49-F238E27FC236}">
                <a16:creationId xmlns:a16="http://schemas.microsoft.com/office/drawing/2014/main" id="{737CAFD5-2DD9-964F-9F5C-5ECF3F53FBE7}"/>
              </a:ext>
            </a:extLst>
          </p:cNvPr>
          <p:cNvSpPr txBox="1"/>
          <p:nvPr/>
        </p:nvSpPr>
        <p:spPr>
          <a:xfrm>
            <a:off x="8839200" y="5183108"/>
            <a:ext cx="838192"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n</a:t>
            </a:r>
          </a:p>
        </p:txBody>
      </p:sp>
    </p:spTree>
    <p:extLst>
      <p:ext uri="{BB962C8B-B14F-4D97-AF65-F5344CB8AC3E}">
        <p14:creationId xmlns:p14="http://schemas.microsoft.com/office/powerpoint/2010/main" val="35740628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9AF2-C129-4F45-9F02-1815308F2EA6}"/>
              </a:ext>
            </a:extLst>
          </p:cNvPr>
          <p:cNvSpPr>
            <a:spLocks noGrp="1"/>
          </p:cNvSpPr>
          <p:nvPr>
            <p:ph type="title"/>
          </p:nvPr>
        </p:nvSpPr>
        <p:spPr/>
        <p:txBody>
          <a:bodyPr/>
          <a:lstStyle/>
          <a:p>
            <a:r>
              <a:rPr lang="en-US" dirty="0"/>
              <a:t>3. </a:t>
            </a:r>
            <a:r>
              <a:rPr lang="en-US" dirty="0">
                <a:latin typeface="Consolas" panose="020B0609020204030204" pitchFamily="49" charset="0"/>
                <a:cs typeface="Consolas" panose="020B0609020204030204" pitchFamily="49" charset="0"/>
              </a:rPr>
              <a:t>char*</a:t>
            </a:r>
            <a:r>
              <a:rPr lang="en-US" dirty="0"/>
              <a:t> vs </a:t>
            </a:r>
            <a:r>
              <a:rPr lang="en-US" dirty="0">
                <a:latin typeface="Consolas" panose="020B0609020204030204" pitchFamily="49" charset="0"/>
                <a:cs typeface="Consolas" panose="020B0609020204030204" pitchFamily="49" charset="0"/>
              </a:rPr>
              <a:t>char[]</a:t>
            </a:r>
            <a:r>
              <a:rPr lang="en-US" dirty="0"/>
              <a:t> exercises</a:t>
            </a:r>
          </a:p>
        </p:txBody>
      </p:sp>
      <p:sp>
        <p:nvSpPr>
          <p:cNvPr id="3" name="Content Placeholder 2">
            <a:extLst>
              <a:ext uri="{FF2B5EF4-FFF2-40B4-BE49-F238E27FC236}">
                <a16:creationId xmlns:a16="http://schemas.microsoft.com/office/drawing/2014/main" id="{6EEA4DAC-04D3-D04F-9D0E-160D4E727144}"/>
              </a:ext>
            </a:extLst>
          </p:cNvPr>
          <p:cNvSpPr>
            <a:spLocks noGrp="1"/>
          </p:cNvSpPr>
          <p:nvPr>
            <p:ph idx="1"/>
          </p:nvPr>
        </p:nvSpPr>
        <p:spPr/>
        <p:txBody>
          <a:bodyPr/>
          <a:lstStyle/>
          <a:p>
            <a:pPr marL="0" indent="0">
              <a:buNone/>
            </a:pPr>
            <a:r>
              <a:rPr lang="en-US" sz="2400" dirty="0"/>
              <a:t>Suppose we use a</a:t>
            </a:r>
            <a:br>
              <a:rPr lang="en-US" sz="2400" dirty="0"/>
            </a:br>
            <a:r>
              <a:rPr lang="en-US" sz="2400" dirty="0"/>
              <a:t>variable</a:t>
            </a:r>
            <a:r>
              <a:rPr lang="en-US" sz="2400" dirty="0">
                <a:solidFill>
                  <a:schemeClr val="accent2">
                    <a:lumMod val="75000"/>
                  </a:schemeClr>
                </a:solidFill>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br>
              <a:rPr lang="en-US" sz="2400" dirty="0">
                <a:solidFill>
                  <a:schemeClr val="accent2">
                    <a:lumMod val="75000"/>
                  </a:schemeClr>
                </a:solidFill>
                <a:latin typeface="Consolas" panose="020B0609020204030204" pitchFamily="49" charset="0"/>
                <a:cs typeface="Consolas" panose="020B0609020204030204" pitchFamily="49" charset="0"/>
              </a:rPr>
            </a:br>
            <a:r>
              <a:rPr lang="en-US" sz="2400" dirty="0"/>
              <a:t>as follows:</a:t>
            </a:r>
            <a:br>
              <a:rPr lang="en-US" dirty="0"/>
            </a:br>
            <a:endParaRPr lang="en-US" dirty="0"/>
          </a:p>
        </p:txBody>
      </p:sp>
      <p:sp>
        <p:nvSpPr>
          <p:cNvPr id="6" name="TextBox 5">
            <a:extLst>
              <a:ext uri="{FF2B5EF4-FFF2-40B4-BE49-F238E27FC236}">
                <a16:creationId xmlns:a16="http://schemas.microsoft.com/office/drawing/2014/main" id="{14305410-BCEB-C24F-AFC4-D95EBEECDAB7}"/>
              </a:ext>
            </a:extLst>
          </p:cNvPr>
          <p:cNvSpPr txBox="1"/>
          <p:nvPr/>
        </p:nvSpPr>
        <p:spPr>
          <a:xfrm>
            <a:off x="6781800" y="1244233"/>
            <a:ext cx="5195298" cy="1569660"/>
          </a:xfrm>
          <a:prstGeom prst="rect">
            <a:avLst/>
          </a:prstGeom>
          <a:noFill/>
          <a:ln w="19050">
            <a:solidFill>
              <a:schemeClr val="accent2"/>
            </a:solidFill>
          </a:ln>
        </p:spPr>
        <p:txBody>
          <a:bodyPr wrap="square" rtlCol="0">
            <a:spAutoFit/>
          </a:bodyPr>
          <a:lstStyle/>
          <a:p>
            <a:pPr algn="l">
              <a:buClr>
                <a:schemeClr val="tx1"/>
              </a:buClr>
            </a:pPr>
            <a:r>
              <a:rPr lang="en-US" sz="2400" dirty="0">
                <a:latin typeface="Calibri" panose="020F0502020204030204" pitchFamily="34" charset="0"/>
                <a:cs typeface="Calibri" panose="020F0502020204030204" pitchFamily="34" charset="0"/>
              </a:rPr>
              <a:t>For each of the following initializations:</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Will there be a compile error/</a:t>
            </a:r>
            <a:r>
              <a:rPr lang="en-US" sz="2400" dirty="0" err="1">
                <a:latin typeface="Calibri" panose="020F0502020204030204" pitchFamily="34" charset="0"/>
                <a:cs typeface="Calibri" panose="020F0502020204030204" pitchFamily="34" charset="0"/>
              </a:rPr>
              <a:t>segfault</a:t>
            </a:r>
            <a:r>
              <a:rPr lang="en-US" sz="2400" dirty="0">
                <a:latin typeface="Calibri" panose="020F0502020204030204" pitchFamily="34" charset="0"/>
                <a:cs typeface="Calibri" panose="020F0502020204030204" pitchFamily="34" charset="0"/>
              </a:rPr>
              <a:t>?</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If no errors, what is printed?</a:t>
            </a:r>
          </a:p>
        </p:txBody>
      </p:sp>
      <p:sp>
        <p:nvSpPr>
          <p:cNvPr id="7" name="TextBox 6">
            <a:extLst>
              <a:ext uri="{FF2B5EF4-FFF2-40B4-BE49-F238E27FC236}">
                <a16:creationId xmlns:a16="http://schemas.microsoft.com/office/drawing/2014/main" id="{5C6D41E1-9E5F-D149-81DD-F2D2B81F7340}"/>
              </a:ext>
            </a:extLst>
          </p:cNvPr>
          <p:cNvSpPr txBox="1"/>
          <p:nvPr/>
        </p:nvSpPr>
        <p:spPr>
          <a:xfrm>
            <a:off x="2703815" y="1290637"/>
            <a:ext cx="3711272" cy="1323439"/>
          </a:xfrm>
          <a:prstGeom prst="rect">
            <a:avLst/>
          </a:prstGeom>
          <a:noFill/>
          <a:ln w="38100">
            <a:noFill/>
          </a:ln>
        </p:spPr>
        <p:txBody>
          <a:bodyPr wrap="none" rtlCol="0">
            <a:spAutoFit/>
          </a:bodyPr>
          <a:lstStyle/>
          <a:p>
            <a:pPr marL="0" indent="0" algn="l">
              <a:buNone/>
            </a:pPr>
            <a:r>
              <a:rPr lang="en-US" sz="2000" dirty="0">
                <a:solidFill>
                  <a:srgbClr val="00B050"/>
                </a:solidFill>
                <a:latin typeface="Consolas" panose="020B0609020204030204" pitchFamily="49" charset="0"/>
                <a:cs typeface="Consolas" panose="020B0609020204030204" pitchFamily="49" charset="0"/>
              </a:rPr>
              <a:t>   // initialize as below</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A </a:t>
            </a:r>
            <a:r>
              <a:rPr lang="en-US" sz="2000" dirty="0">
                <a:solidFill>
                  <a:srgbClr val="000000"/>
                </a:solidFill>
                <a:latin typeface="Consolas" panose="020B0609020204030204" pitchFamily="49" charset="0"/>
                <a:cs typeface="Consolas" panose="020B0609020204030204" pitchFamily="49" charset="0"/>
              </a:rPr>
              <a:t> str = str + </a:t>
            </a:r>
            <a:r>
              <a:rPr lang="en-US" sz="2000" dirty="0">
                <a:latin typeface="Consolas" panose="020B0609020204030204" pitchFamily="49" charset="0"/>
                <a:cs typeface="Consolas" panose="020B0609020204030204" pitchFamily="49" charset="0"/>
              </a:rPr>
              <a:t>1</a:t>
            </a:r>
            <a:r>
              <a:rPr lang="en-US" sz="2000" dirty="0">
                <a:solidFill>
                  <a:srgbClr val="000000"/>
                </a:solidFill>
                <a:latin typeface="Consolas" panose="020B0609020204030204" pitchFamily="49" charset="0"/>
                <a:cs typeface="Consolas" panose="020B0609020204030204" pitchFamily="49" charset="0"/>
              </a:rPr>
              <a:t>;</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B </a:t>
            </a:r>
            <a:r>
              <a:rPr lang="en-US" sz="2000" dirty="0">
                <a:solidFill>
                  <a:srgbClr val="000000"/>
                </a:solidFill>
                <a:latin typeface="Consolas" panose="020B0609020204030204" pitchFamily="49" charset="0"/>
                <a:cs typeface="Consolas" panose="020B0609020204030204" pitchFamily="49" charset="0"/>
              </a:rPr>
              <a:t> str[</a:t>
            </a:r>
            <a:r>
              <a:rPr lang="en-US" sz="2000" dirty="0">
                <a:latin typeface="Consolas" panose="020B0609020204030204" pitchFamily="49" charset="0"/>
                <a:cs typeface="Consolas" panose="020B0609020204030204" pitchFamily="49" charset="0"/>
              </a:rPr>
              <a:t>1</a:t>
            </a:r>
            <a:r>
              <a:rPr lang="en-US" sz="2000" dirty="0">
                <a:solidFill>
                  <a:srgbClr val="000000"/>
                </a:solidFill>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'u’</a:t>
            </a:r>
            <a:r>
              <a:rPr lang="en-US" sz="2000" dirty="0">
                <a:solidFill>
                  <a:srgbClr val="000000"/>
                </a:solidFill>
                <a:latin typeface="Consolas" panose="020B0609020204030204" pitchFamily="49" charset="0"/>
                <a:cs typeface="Consolas" panose="020B0609020204030204" pitchFamily="49" charset="0"/>
              </a:rPr>
              <a:t>;</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C </a:t>
            </a:r>
            <a:r>
              <a:rPr lang="en-US" sz="2000" dirty="0">
                <a:solidFill>
                  <a:srgbClr val="000000"/>
                </a:solidFill>
                <a:latin typeface="Consolas" panose="020B0609020204030204" pitchFamily="49" charset="0"/>
                <a:cs typeface="Consolas" panose="020B0609020204030204" pitchFamily="49" charset="0"/>
              </a:rPr>
              <a:t> </a:t>
            </a:r>
            <a:r>
              <a:rPr lang="en-US" sz="2000" dirty="0" err="1">
                <a:solidFill>
                  <a:srgbClr val="000000"/>
                </a:solidFill>
                <a:latin typeface="Consolas" panose="020B0609020204030204" pitchFamily="49" charset="0"/>
                <a:cs typeface="Consolas" panose="020B0609020204030204" pitchFamily="49" charset="0"/>
              </a:rPr>
              <a:t>printf</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7030A0"/>
                </a:solidFill>
                <a:latin typeface="Consolas" panose="020B0609020204030204" pitchFamily="49" charset="0"/>
                <a:cs typeface="Consolas" panose="020B0609020204030204" pitchFamily="49" charset="0"/>
              </a:rPr>
              <a:t>"%s"</a:t>
            </a:r>
            <a:r>
              <a:rPr lang="en-US" sz="2000" dirty="0">
                <a:solidFill>
                  <a:srgbClr val="000000"/>
                </a:solidFill>
                <a:latin typeface="Consolas" panose="020B0609020204030204" pitchFamily="49" charset="0"/>
                <a:cs typeface="Consolas" panose="020B0609020204030204" pitchFamily="49" charset="0"/>
              </a:rPr>
              <a:t>, str)</a:t>
            </a:r>
          </a:p>
        </p:txBody>
      </p:sp>
      <p:sp>
        <p:nvSpPr>
          <p:cNvPr id="8" name="TextBox 7">
            <a:extLst>
              <a:ext uri="{FF2B5EF4-FFF2-40B4-BE49-F238E27FC236}">
                <a16:creationId xmlns:a16="http://schemas.microsoft.com/office/drawing/2014/main" id="{2CB61CEA-FF65-C34D-8249-183F5F6DA38F}"/>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9" name="TextBox 8">
            <a:extLst>
              <a:ext uri="{FF2B5EF4-FFF2-40B4-BE49-F238E27FC236}">
                <a16:creationId xmlns:a16="http://schemas.microsoft.com/office/drawing/2014/main" id="{AE2EC863-A023-7C45-BD41-7AC20A4C243C}"/>
              </a:ext>
            </a:extLst>
          </p:cNvPr>
          <p:cNvSpPr txBox="1"/>
          <p:nvPr/>
        </p:nvSpPr>
        <p:spPr>
          <a:xfrm>
            <a:off x="228628" y="3124200"/>
            <a:ext cx="5334000" cy="830997"/>
          </a:xfrm>
          <a:prstGeom prst="rect">
            <a:avLst/>
          </a:prstGeom>
          <a:noFill/>
        </p:spPr>
        <p:txBody>
          <a:bodyPr wrap="square" rtlCol="0">
            <a:spAutoFit/>
          </a:bodyPr>
          <a:lstStyle/>
          <a:p>
            <a:pPr marL="457200" indent="-457200" algn="l">
              <a:buClr>
                <a:schemeClr val="accent2"/>
              </a:buClr>
              <a:buFont typeface="+mj-lt"/>
              <a:buAutoNum type="arabicPeriod"/>
            </a:pPr>
            <a:r>
              <a:rPr lang="en-US" sz="2400" dirty="0">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[7];</a:t>
            </a:r>
          </a:p>
          <a:p>
            <a:pPr algn="l">
              <a:buClr>
                <a:schemeClr val="accent2"/>
              </a:buClr>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 "Hello1");</a:t>
            </a:r>
          </a:p>
        </p:txBody>
      </p:sp>
      <p:sp>
        <p:nvSpPr>
          <p:cNvPr id="10" name="TextBox 9">
            <a:extLst>
              <a:ext uri="{FF2B5EF4-FFF2-40B4-BE49-F238E27FC236}">
                <a16:creationId xmlns:a16="http://schemas.microsoft.com/office/drawing/2014/main" id="{69F5EDDA-1FB6-DC40-81D2-89150BAED241}"/>
              </a:ext>
            </a:extLst>
          </p:cNvPr>
          <p:cNvSpPr txBox="1"/>
          <p:nvPr/>
        </p:nvSpPr>
        <p:spPr>
          <a:xfrm>
            <a:off x="5655148" y="3124200"/>
            <a:ext cx="5334000" cy="461665"/>
          </a:xfrm>
          <a:prstGeom prst="rect">
            <a:avLst/>
          </a:prstGeom>
          <a:noFill/>
        </p:spPr>
        <p:txBody>
          <a:bodyPr wrap="square" rtlCol="0">
            <a:spAutoFit/>
          </a:bodyPr>
          <a:lstStyle/>
          <a:p>
            <a:pPr marL="465138" indent="-465138" algn="l">
              <a:buClr>
                <a:schemeClr val="accent2"/>
              </a:buClr>
              <a:buFont typeface="+mj-lt"/>
              <a:buAutoNum type="arabicPeriod" startAt="2"/>
            </a:pPr>
            <a:r>
              <a:rPr lang="en-US" sz="2400" dirty="0">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"Hello2";</a:t>
            </a:r>
          </a:p>
        </p:txBody>
      </p:sp>
      <p:sp>
        <p:nvSpPr>
          <p:cNvPr id="11" name="TextBox 10">
            <a:extLst>
              <a:ext uri="{FF2B5EF4-FFF2-40B4-BE49-F238E27FC236}">
                <a16:creationId xmlns:a16="http://schemas.microsoft.com/office/drawing/2014/main" id="{789F4CD8-2FEE-0F40-A6BC-E391A84CE457}"/>
              </a:ext>
            </a:extLst>
          </p:cNvPr>
          <p:cNvSpPr txBox="1"/>
          <p:nvPr/>
        </p:nvSpPr>
        <p:spPr>
          <a:xfrm>
            <a:off x="228628" y="4962435"/>
            <a:ext cx="5334000" cy="1200329"/>
          </a:xfrm>
          <a:prstGeom prst="rect">
            <a:avLst/>
          </a:prstGeom>
          <a:noFill/>
        </p:spPr>
        <p:txBody>
          <a:bodyPr wrap="square" rtlCol="0">
            <a:spAutoFit/>
          </a:bodyPr>
          <a:lstStyle/>
          <a:p>
            <a:pPr marL="465138" indent="-465138" algn="l">
              <a:buClr>
                <a:schemeClr val="accent2"/>
              </a:buClr>
              <a:buFont typeface="+mj-lt"/>
              <a:buAutoNum type="arabicPeriod" startAt="3"/>
            </a:pPr>
            <a:r>
              <a:rPr lang="en-US" sz="2400" dirty="0">
                <a:latin typeface="Arial" panose="020B0604020202020204" pitchFamily="34" charset="0"/>
                <a:cs typeface="Arial" panose="020B0604020202020204" pitchFamily="34" charset="0"/>
              </a:rPr>
              <a:t> </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[7];</a:t>
            </a:r>
          </a:p>
          <a:p>
            <a:pPr algn="l">
              <a:buClr>
                <a:schemeClr val="accent2"/>
              </a:buClr>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"Hello3");</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p>
        </p:txBody>
      </p:sp>
      <p:sp>
        <p:nvSpPr>
          <p:cNvPr id="12" name="TextBox 11">
            <a:extLst>
              <a:ext uri="{FF2B5EF4-FFF2-40B4-BE49-F238E27FC236}">
                <a16:creationId xmlns:a16="http://schemas.microsoft.com/office/drawing/2014/main" id="{53312F77-86CD-0D4E-BFFB-E19EE9AD9AE4}"/>
              </a:ext>
            </a:extLst>
          </p:cNvPr>
          <p:cNvSpPr txBox="1"/>
          <p:nvPr/>
        </p:nvSpPr>
        <p:spPr>
          <a:xfrm>
            <a:off x="5638800" y="4962435"/>
            <a:ext cx="5334000" cy="830997"/>
          </a:xfrm>
          <a:prstGeom prst="rect">
            <a:avLst/>
          </a:prstGeom>
          <a:noFill/>
        </p:spPr>
        <p:txBody>
          <a:bodyPr wrap="square" rtlCol="0">
            <a:spAutoFit/>
          </a:bodyPr>
          <a:lstStyle/>
          <a:p>
            <a:pPr marL="514350" indent="-514350" algn="l">
              <a:buClr>
                <a:schemeClr val="accent2"/>
              </a:buClr>
              <a:buFont typeface="+mj-lt"/>
              <a:buAutoNum type="arabicPeriod" startAt="4"/>
            </a:pPr>
            <a:r>
              <a:rPr lang="en-US" sz="2400" dirty="0">
                <a:latin typeface="Arial" panose="020B0604020202020204" pitchFamily="34" charset="0"/>
                <a:cs typeface="Arial" panose="020B0604020202020204" pitchFamily="34" charset="0"/>
              </a:rPr>
              <a:t> </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"Hello4";</a:t>
            </a:r>
            <a:br>
              <a:rPr lang="en-US" sz="2400" dirty="0">
                <a:latin typeface="Consolas" panose="020B0609020204030204" pitchFamily="49" charset="0"/>
                <a:cs typeface="Consolas" panose="020B0609020204030204" pitchFamily="49" charset="0"/>
              </a:rPr>
            </a:br>
            <a:r>
              <a:rPr lang="en-US" sz="2400" dirty="0">
                <a:solidFill>
                  <a:prstClr val="black"/>
                </a:solidFill>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p>
        </p:txBody>
      </p:sp>
      <p:cxnSp>
        <p:nvCxnSpPr>
          <p:cNvPr id="14" name="Straight Connector 13">
            <a:extLst>
              <a:ext uri="{FF2B5EF4-FFF2-40B4-BE49-F238E27FC236}">
                <a16:creationId xmlns:a16="http://schemas.microsoft.com/office/drawing/2014/main" id="{1D201D66-5C38-0748-B2F9-BBD84FBDA5E7}"/>
              </a:ext>
            </a:extLst>
          </p:cNvPr>
          <p:cNvCxnSpPr>
            <a:cxnSpLocks/>
          </p:cNvCxnSpPr>
          <p:nvPr/>
        </p:nvCxnSpPr>
        <p:spPr>
          <a:xfrm>
            <a:off x="271204" y="3048000"/>
            <a:ext cx="11705894"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515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9AF2-C129-4F45-9F02-1815308F2EA6}"/>
              </a:ext>
            </a:extLst>
          </p:cNvPr>
          <p:cNvSpPr>
            <a:spLocks noGrp="1"/>
          </p:cNvSpPr>
          <p:nvPr>
            <p:ph type="title"/>
          </p:nvPr>
        </p:nvSpPr>
        <p:spPr/>
        <p:txBody>
          <a:bodyPr/>
          <a:lstStyle/>
          <a:p>
            <a:r>
              <a:rPr lang="en-US" dirty="0"/>
              <a:t>3. </a:t>
            </a:r>
            <a:r>
              <a:rPr lang="en-US" dirty="0">
                <a:latin typeface="Consolas" panose="020B0609020204030204" pitchFamily="49" charset="0"/>
                <a:cs typeface="Consolas" panose="020B0609020204030204" pitchFamily="49" charset="0"/>
              </a:rPr>
              <a:t>char*</a:t>
            </a:r>
            <a:r>
              <a:rPr lang="en-US" dirty="0"/>
              <a:t> vs </a:t>
            </a:r>
            <a:r>
              <a:rPr lang="en-US" dirty="0">
                <a:latin typeface="Consolas" panose="020B0609020204030204" pitchFamily="49" charset="0"/>
                <a:cs typeface="Consolas" panose="020B0609020204030204" pitchFamily="49" charset="0"/>
              </a:rPr>
              <a:t>char[]</a:t>
            </a:r>
            <a:r>
              <a:rPr lang="en-US" dirty="0"/>
              <a:t> exercises</a:t>
            </a:r>
          </a:p>
        </p:txBody>
      </p:sp>
      <p:sp>
        <p:nvSpPr>
          <p:cNvPr id="3" name="Content Placeholder 2">
            <a:extLst>
              <a:ext uri="{FF2B5EF4-FFF2-40B4-BE49-F238E27FC236}">
                <a16:creationId xmlns:a16="http://schemas.microsoft.com/office/drawing/2014/main" id="{6EEA4DAC-04D3-D04F-9D0E-160D4E727144}"/>
              </a:ext>
            </a:extLst>
          </p:cNvPr>
          <p:cNvSpPr>
            <a:spLocks noGrp="1"/>
          </p:cNvSpPr>
          <p:nvPr>
            <p:ph idx="1"/>
          </p:nvPr>
        </p:nvSpPr>
        <p:spPr/>
        <p:txBody>
          <a:bodyPr/>
          <a:lstStyle/>
          <a:p>
            <a:pPr marL="0" indent="0">
              <a:buNone/>
            </a:pPr>
            <a:r>
              <a:rPr lang="en-US" sz="2400" dirty="0"/>
              <a:t>Suppose we use a</a:t>
            </a:r>
            <a:br>
              <a:rPr lang="en-US" sz="2400" dirty="0"/>
            </a:br>
            <a:r>
              <a:rPr lang="en-US" sz="2400" dirty="0"/>
              <a:t>variable</a:t>
            </a:r>
            <a:r>
              <a:rPr lang="en-US" sz="2400" dirty="0">
                <a:solidFill>
                  <a:schemeClr val="accent2">
                    <a:lumMod val="75000"/>
                  </a:schemeClr>
                </a:solidFill>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br>
              <a:rPr lang="en-US" sz="2400" dirty="0">
                <a:solidFill>
                  <a:schemeClr val="accent2">
                    <a:lumMod val="75000"/>
                  </a:schemeClr>
                </a:solidFill>
                <a:latin typeface="Consolas" panose="020B0609020204030204" pitchFamily="49" charset="0"/>
                <a:cs typeface="Consolas" panose="020B0609020204030204" pitchFamily="49" charset="0"/>
              </a:rPr>
            </a:br>
            <a:r>
              <a:rPr lang="en-US" sz="2400" dirty="0"/>
              <a:t>as follows:</a:t>
            </a:r>
            <a:br>
              <a:rPr lang="en-US" dirty="0"/>
            </a:br>
            <a:endParaRPr lang="en-US" dirty="0"/>
          </a:p>
        </p:txBody>
      </p:sp>
      <p:sp>
        <p:nvSpPr>
          <p:cNvPr id="6" name="TextBox 5">
            <a:extLst>
              <a:ext uri="{FF2B5EF4-FFF2-40B4-BE49-F238E27FC236}">
                <a16:creationId xmlns:a16="http://schemas.microsoft.com/office/drawing/2014/main" id="{14305410-BCEB-C24F-AFC4-D95EBEECDAB7}"/>
              </a:ext>
            </a:extLst>
          </p:cNvPr>
          <p:cNvSpPr txBox="1"/>
          <p:nvPr/>
        </p:nvSpPr>
        <p:spPr>
          <a:xfrm>
            <a:off x="6781800" y="1244233"/>
            <a:ext cx="5195298" cy="1569660"/>
          </a:xfrm>
          <a:prstGeom prst="rect">
            <a:avLst/>
          </a:prstGeom>
          <a:noFill/>
          <a:ln w="19050">
            <a:solidFill>
              <a:schemeClr val="accent2"/>
            </a:solidFill>
          </a:ln>
        </p:spPr>
        <p:txBody>
          <a:bodyPr wrap="square" rtlCol="0">
            <a:spAutoFit/>
          </a:bodyPr>
          <a:lstStyle/>
          <a:p>
            <a:pPr algn="l">
              <a:buClr>
                <a:schemeClr val="tx1"/>
              </a:buClr>
            </a:pPr>
            <a:r>
              <a:rPr lang="en-US" sz="2400" dirty="0">
                <a:latin typeface="Calibri" panose="020F0502020204030204" pitchFamily="34" charset="0"/>
                <a:cs typeface="Calibri" panose="020F0502020204030204" pitchFamily="34" charset="0"/>
              </a:rPr>
              <a:t>For each of the following initializations:</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Will there be a compile error/</a:t>
            </a:r>
            <a:r>
              <a:rPr lang="en-US" sz="2400" dirty="0" err="1">
                <a:latin typeface="Calibri" panose="020F0502020204030204" pitchFamily="34" charset="0"/>
                <a:cs typeface="Calibri" panose="020F0502020204030204" pitchFamily="34" charset="0"/>
              </a:rPr>
              <a:t>segfault</a:t>
            </a:r>
            <a:r>
              <a:rPr lang="en-US" sz="2400" dirty="0">
                <a:latin typeface="Calibri" panose="020F0502020204030204" pitchFamily="34" charset="0"/>
                <a:cs typeface="Calibri" panose="020F0502020204030204" pitchFamily="34" charset="0"/>
              </a:rPr>
              <a:t>?</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If no errors, what is printed?</a:t>
            </a:r>
          </a:p>
        </p:txBody>
      </p:sp>
      <p:sp>
        <p:nvSpPr>
          <p:cNvPr id="7" name="TextBox 6">
            <a:extLst>
              <a:ext uri="{FF2B5EF4-FFF2-40B4-BE49-F238E27FC236}">
                <a16:creationId xmlns:a16="http://schemas.microsoft.com/office/drawing/2014/main" id="{5C6D41E1-9E5F-D149-81DD-F2D2B81F7340}"/>
              </a:ext>
            </a:extLst>
          </p:cNvPr>
          <p:cNvSpPr txBox="1"/>
          <p:nvPr/>
        </p:nvSpPr>
        <p:spPr>
          <a:xfrm>
            <a:off x="2703815" y="1290637"/>
            <a:ext cx="3711272" cy="1323439"/>
          </a:xfrm>
          <a:prstGeom prst="rect">
            <a:avLst/>
          </a:prstGeom>
          <a:noFill/>
          <a:ln w="38100">
            <a:noFill/>
          </a:ln>
        </p:spPr>
        <p:txBody>
          <a:bodyPr wrap="none" rtlCol="0">
            <a:spAutoFit/>
          </a:bodyPr>
          <a:lstStyle/>
          <a:p>
            <a:pPr marL="0" indent="0" algn="l">
              <a:buNone/>
            </a:pPr>
            <a:r>
              <a:rPr lang="en-US" sz="2000" dirty="0">
                <a:solidFill>
                  <a:srgbClr val="00B050"/>
                </a:solidFill>
                <a:latin typeface="Consolas" panose="020B0609020204030204" pitchFamily="49" charset="0"/>
                <a:cs typeface="Consolas" panose="020B0609020204030204" pitchFamily="49" charset="0"/>
              </a:rPr>
              <a:t>   // initialize as below</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A </a:t>
            </a:r>
            <a:r>
              <a:rPr lang="en-US" sz="2000" dirty="0">
                <a:solidFill>
                  <a:srgbClr val="000000"/>
                </a:solidFill>
                <a:latin typeface="Consolas" panose="020B0609020204030204" pitchFamily="49" charset="0"/>
                <a:cs typeface="Consolas" panose="020B0609020204030204" pitchFamily="49" charset="0"/>
              </a:rPr>
              <a:t> str = str + </a:t>
            </a:r>
            <a:r>
              <a:rPr lang="en-US" sz="2000" dirty="0">
                <a:latin typeface="Consolas" panose="020B0609020204030204" pitchFamily="49" charset="0"/>
                <a:cs typeface="Consolas" panose="020B0609020204030204" pitchFamily="49" charset="0"/>
              </a:rPr>
              <a:t>1</a:t>
            </a:r>
            <a:r>
              <a:rPr lang="en-US" sz="2000" dirty="0">
                <a:solidFill>
                  <a:srgbClr val="000000"/>
                </a:solidFill>
                <a:latin typeface="Consolas" panose="020B0609020204030204" pitchFamily="49" charset="0"/>
                <a:cs typeface="Consolas" panose="020B0609020204030204" pitchFamily="49" charset="0"/>
              </a:rPr>
              <a:t>;</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B </a:t>
            </a:r>
            <a:r>
              <a:rPr lang="en-US" sz="2000" dirty="0">
                <a:solidFill>
                  <a:srgbClr val="000000"/>
                </a:solidFill>
                <a:latin typeface="Consolas" panose="020B0609020204030204" pitchFamily="49" charset="0"/>
                <a:cs typeface="Consolas" panose="020B0609020204030204" pitchFamily="49" charset="0"/>
              </a:rPr>
              <a:t> str[</a:t>
            </a:r>
            <a:r>
              <a:rPr lang="en-US" sz="2000" dirty="0">
                <a:latin typeface="Consolas" panose="020B0609020204030204" pitchFamily="49" charset="0"/>
                <a:cs typeface="Consolas" panose="020B0609020204030204" pitchFamily="49" charset="0"/>
              </a:rPr>
              <a:t>1</a:t>
            </a:r>
            <a:r>
              <a:rPr lang="en-US" sz="2000" dirty="0">
                <a:solidFill>
                  <a:srgbClr val="000000"/>
                </a:solidFill>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'u’</a:t>
            </a:r>
            <a:r>
              <a:rPr lang="en-US" sz="2000" dirty="0">
                <a:solidFill>
                  <a:srgbClr val="000000"/>
                </a:solidFill>
                <a:latin typeface="Consolas" panose="020B0609020204030204" pitchFamily="49" charset="0"/>
                <a:cs typeface="Consolas" panose="020B0609020204030204" pitchFamily="49" charset="0"/>
              </a:rPr>
              <a:t>;</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C </a:t>
            </a:r>
            <a:r>
              <a:rPr lang="en-US" sz="2000" dirty="0">
                <a:solidFill>
                  <a:srgbClr val="000000"/>
                </a:solidFill>
                <a:latin typeface="Consolas" panose="020B0609020204030204" pitchFamily="49" charset="0"/>
                <a:cs typeface="Consolas" panose="020B0609020204030204" pitchFamily="49" charset="0"/>
              </a:rPr>
              <a:t> </a:t>
            </a:r>
            <a:r>
              <a:rPr lang="en-US" sz="2000" dirty="0" err="1">
                <a:solidFill>
                  <a:srgbClr val="000000"/>
                </a:solidFill>
                <a:latin typeface="Consolas" panose="020B0609020204030204" pitchFamily="49" charset="0"/>
                <a:cs typeface="Consolas" panose="020B0609020204030204" pitchFamily="49" charset="0"/>
              </a:rPr>
              <a:t>printf</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7030A0"/>
                </a:solidFill>
                <a:latin typeface="Consolas" panose="020B0609020204030204" pitchFamily="49" charset="0"/>
                <a:cs typeface="Consolas" panose="020B0609020204030204" pitchFamily="49" charset="0"/>
              </a:rPr>
              <a:t>"%s"</a:t>
            </a:r>
            <a:r>
              <a:rPr lang="en-US" sz="2000" dirty="0">
                <a:solidFill>
                  <a:srgbClr val="000000"/>
                </a:solidFill>
                <a:latin typeface="Consolas" panose="020B0609020204030204" pitchFamily="49" charset="0"/>
                <a:cs typeface="Consolas" panose="020B0609020204030204" pitchFamily="49" charset="0"/>
              </a:rPr>
              <a:t>, str)</a:t>
            </a:r>
          </a:p>
        </p:txBody>
      </p:sp>
      <p:sp>
        <p:nvSpPr>
          <p:cNvPr id="9" name="TextBox 8">
            <a:extLst>
              <a:ext uri="{FF2B5EF4-FFF2-40B4-BE49-F238E27FC236}">
                <a16:creationId xmlns:a16="http://schemas.microsoft.com/office/drawing/2014/main" id="{AE2EC863-A023-7C45-BD41-7AC20A4C243C}"/>
              </a:ext>
            </a:extLst>
          </p:cNvPr>
          <p:cNvSpPr txBox="1"/>
          <p:nvPr/>
        </p:nvSpPr>
        <p:spPr>
          <a:xfrm>
            <a:off x="228628" y="3124200"/>
            <a:ext cx="5334000" cy="830997"/>
          </a:xfrm>
          <a:prstGeom prst="rect">
            <a:avLst/>
          </a:prstGeom>
          <a:noFill/>
        </p:spPr>
        <p:txBody>
          <a:bodyPr wrap="square" rtlCol="0">
            <a:spAutoFit/>
          </a:bodyPr>
          <a:lstStyle/>
          <a:p>
            <a:pPr marL="457200" indent="-457200" algn="l">
              <a:buClr>
                <a:schemeClr val="accent2"/>
              </a:buClr>
              <a:buFont typeface="+mj-lt"/>
              <a:buAutoNum type="arabicPeriod"/>
            </a:pPr>
            <a:r>
              <a:rPr lang="en-US" sz="2400" dirty="0">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[7];</a:t>
            </a:r>
          </a:p>
          <a:p>
            <a:pPr algn="l">
              <a:buClr>
                <a:schemeClr val="accent2"/>
              </a:buClr>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 "Hello1");</a:t>
            </a:r>
          </a:p>
        </p:txBody>
      </p:sp>
      <p:sp>
        <p:nvSpPr>
          <p:cNvPr id="10" name="TextBox 9">
            <a:extLst>
              <a:ext uri="{FF2B5EF4-FFF2-40B4-BE49-F238E27FC236}">
                <a16:creationId xmlns:a16="http://schemas.microsoft.com/office/drawing/2014/main" id="{69F5EDDA-1FB6-DC40-81D2-89150BAED241}"/>
              </a:ext>
            </a:extLst>
          </p:cNvPr>
          <p:cNvSpPr txBox="1"/>
          <p:nvPr/>
        </p:nvSpPr>
        <p:spPr>
          <a:xfrm>
            <a:off x="5655148" y="3124200"/>
            <a:ext cx="5334000" cy="461665"/>
          </a:xfrm>
          <a:prstGeom prst="rect">
            <a:avLst/>
          </a:prstGeom>
          <a:noFill/>
        </p:spPr>
        <p:txBody>
          <a:bodyPr wrap="square" rtlCol="0">
            <a:spAutoFit/>
          </a:bodyPr>
          <a:lstStyle/>
          <a:p>
            <a:pPr marL="465138" indent="-465138" algn="l">
              <a:buClr>
                <a:schemeClr val="accent2"/>
              </a:buClr>
              <a:buFont typeface="+mj-lt"/>
              <a:buAutoNum type="arabicPeriod" startAt="2"/>
            </a:pPr>
            <a:r>
              <a:rPr lang="en-US" sz="2400" dirty="0">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"Hello2";</a:t>
            </a:r>
          </a:p>
        </p:txBody>
      </p:sp>
      <p:sp>
        <p:nvSpPr>
          <p:cNvPr id="11" name="TextBox 10">
            <a:extLst>
              <a:ext uri="{FF2B5EF4-FFF2-40B4-BE49-F238E27FC236}">
                <a16:creationId xmlns:a16="http://schemas.microsoft.com/office/drawing/2014/main" id="{789F4CD8-2FEE-0F40-A6BC-E391A84CE457}"/>
              </a:ext>
            </a:extLst>
          </p:cNvPr>
          <p:cNvSpPr txBox="1"/>
          <p:nvPr/>
        </p:nvSpPr>
        <p:spPr>
          <a:xfrm>
            <a:off x="228628" y="4962435"/>
            <a:ext cx="5334000" cy="1200329"/>
          </a:xfrm>
          <a:prstGeom prst="rect">
            <a:avLst/>
          </a:prstGeom>
          <a:noFill/>
        </p:spPr>
        <p:txBody>
          <a:bodyPr wrap="square" rtlCol="0">
            <a:spAutoFit/>
          </a:bodyPr>
          <a:lstStyle/>
          <a:p>
            <a:pPr marL="465138" indent="-465138" algn="l">
              <a:buClr>
                <a:schemeClr val="accent2"/>
              </a:buClr>
              <a:buFont typeface="+mj-lt"/>
              <a:buAutoNum type="arabicPeriod" startAt="3"/>
            </a:pPr>
            <a:r>
              <a:rPr lang="en-US" sz="2400" dirty="0">
                <a:latin typeface="Arial" panose="020B0604020202020204" pitchFamily="34" charset="0"/>
                <a:cs typeface="Arial" panose="020B0604020202020204" pitchFamily="34" charset="0"/>
              </a:rPr>
              <a:t> </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[7];</a:t>
            </a:r>
          </a:p>
          <a:p>
            <a:pPr algn="l">
              <a:buClr>
                <a:schemeClr val="accent2"/>
              </a:buClr>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"Hello3");</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p>
        </p:txBody>
      </p:sp>
      <p:sp>
        <p:nvSpPr>
          <p:cNvPr id="12" name="TextBox 11">
            <a:extLst>
              <a:ext uri="{FF2B5EF4-FFF2-40B4-BE49-F238E27FC236}">
                <a16:creationId xmlns:a16="http://schemas.microsoft.com/office/drawing/2014/main" id="{53312F77-86CD-0D4E-BFFB-E19EE9AD9AE4}"/>
              </a:ext>
            </a:extLst>
          </p:cNvPr>
          <p:cNvSpPr txBox="1"/>
          <p:nvPr/>
        </p:nvSpPr>
        <p:spPr>
          <a:xfrm>
            <a:off x="5638800" y="4962435"/>
            <a:ext cx="5334000" cy="830997"/>
          </a:xfrm>
          <a:prstGeom prst="rect">
            <a:avLst/>
          </a:prstGeom>
          <a:noFill/>
        </p:spPr>
        <p:txBody>
          <a:bodyPr wrap="square" rtlCol="0">
            <a:spAutoFit/>
          </a:bodyPr>
          <a:lstStyle/>
          <a:p>
            <a:pPr marL="514350" indent="-514350" algn="l">
              <a:buClr>
                <a:schemeClr val="accent2"/>
              </a:buClr>
              <a:buFont typeface="+mj-lt"/>
              <a:buAutoNum type="arabicPeriod" startAt="4"/>
            </a:pPr>
            <a:r>
              <a:rPr lang="en-US" sz="2400" dirty="0">
                <a:latin typeface="Arial" panose="020B0604020202020204" pitchFamily="34" charset="0"/>
                <a:cs typeface="Arial" panose="020B0604020202020204" pitchFamily="34" charset="0"/>
              </a:rPr>
              <a:t> </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"Hello4";</a:t>
            </a:r>
            <a:br>
              <a:rPr lang="en-US" sz="2400" dirty="0">
                <a:latin typeface="Consolas" panose="020B0609020204030204" pitchFamily="49" charset="0"/>
                <a:cs typeface="Consolas" panose="020B0609020204030204" pitchFamily="49" charset="0"/>
              </a:rPr>
            </a:br>
            <a:r>
              <a:rPr lang="en-US" sz="2400" dirty="0">
                <a:solidFill>
                  <a:prstClr val="black"/>
                </a:solidFill>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p>
        </p:txBody>
      </p:sp>
      <p:cxnSp>
        <p:nvCxnSpPr>
          <p:cNvPr id="14" name="Straight Connector 13">
            <a:extLst>
              <a:ext uri="{FF2B5EF4-FFF2-40B4-BE49-F238E27FC236}">
                <a16:creationId xmlns:a16="http://schemas.microsoft.com/office/drawing/2014/main" id="{1D201D66-5C38-0748-B2F9-BBD84FBDA5E7}"/>
              </a:ext>
            </a:extLst>
          </p:cNvPr>
          <p:cNvCxnSpPr>
            <a:cxnSpLocks/>
          </p:cNvCxnSpPr>
          <p:nvPr/>
        </p:nvCxnSpPr>
        <p:spPr>
          <a:xfrm>
            <a:off x="271204" y="3048000"/>
            <a:ext cx="11705894"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A218226-7056-2440-A119-6E0865786D2A}"/>
              </a:ext>
            </a:extLst>
          </p:cNvPr>
          <p:cNvSpPr txBox="1"/>
          <p:nvPr/>
        </p:nvSpPr>
        <p:spPr>
          <a:xfrm>
            <a:off x="1143000" y="4009355"/>
            <a:ext cx="4572000" cy="830997"/>
          </a:xfrm>
          <a:prstGeom prst="rect">
            <a:avLst/>
          </a:prstGeom>
          <a:noFill/>
        </p:spPr>
        <p:txBody>
          <a:bodyPr wrap="square" rtlCol="0">
            <a:spAutoFit/>
          </a:bodyPr>
          <a:lstStyle/>
          <a:p>
            <a:pPr algn="l">
              <a:buClr>
                <a:schemeClr val="accent2"/>
              </a:buClr>
            </a:pPr>
            <a:r>
              <a:rPr lang="en-US" sz="2400" dirty="0">
                <a:solidFill>
                  <a:srgbClr val="C00000"/>
                </a:solidFill>
                <a:latin typeface="+mn-lt"/>
                <a:cs typeface="Arial" panose="020B0604020202020204" pitchFamily="34" charset="0"/>
              </a:rPr>
              <a:t>Line A: Compile error</a:t>
            </a:r>
            <a:br>
              <a:rPr lang="en-US" sz="2400" dirty="0">
                <a:solidFill>
                  <a:srgbClr val="C00000"/>
                </a:solidFill>
                <a:latin typeface="+mn-lt"/>
                <a:cs typeface="Arial" panose="020B0604020202020204" pitchFamily="34" charset="0"/>
              </a:rPr>
            </a:br>
            <a:r>
              <a:rPr lang="en-US" sz="2400" dirty="0">
                <a:solidFill>
                  <a:srgbClr val="C00000"/>
                </a:solidFill>
                <a:latin typeface="+mn-lt"/>
                <a:cs typeface="Arial" panose="020B0604020202020204" pitchFamily="34" charset="0"/>
              </a:rPr>
              <a:t>(cannot reassign array)</a:t>
            </a:r>
          </a:p>
        </p:txBody>
      </p:sp>
      <p:sp>
        <p:nvSpPr>
          <p:cNvPr id="16" name="TextBox 15">
            <a:extLst>
              <a:ext uri="{FF2B5EF4-FFF2-40B4-BE49-F238E27FC236}">
                <a16:creationId xmlns:a16="http://schemas.microsoft.com/office/drawing/2014/main" id="{0F0EBF2A-24DA-374B-86BF-77D69E7358F0}"/>
              </a:ext>
            </a:extLst>
          </p:cNvPr>
          <p:cNvSpPr txBox="1"/>
          <p:nvPr/>
        </p:nvSpPr>
        <p:spPr>
          <a:xfrm>
            <a:off x="6211096" y="3969603"/>
            <a:ext cx="4761704" cy="830997"/>
          </a:xfrm>
          <a:prstGeom prst="rect">
            <a:avLst/>
          </a:prstGeom>
          <a:noFill/>
        </p:spPr>
        <p:txBody>
          <a:bodyPr wrap="square" rtlCol="0">
            <a:spAutoFit/>
          </a:bodyPr>
          <a:lstStyle/>
          <a:p>
            <a:pPr algn="l">
              <a:buClr>
                <a:schemeClr val="accent2"/>
              </a:buClr>
            </a:pPr>
            <a:r>
              <a:rPr lang="en-US" sz="2400" dirty="0">
                <a:solidFill>
                  <a:srgbClr val="C00000"/>
                </a:solidFill>
                <a:latin typeface="+mn-lt"/>
                <a:cs typeface="Calibri" panose="020F0502020204030204" pitchFamily="34" charset="0"/>
              </a:rPr>
              <a:t>Line B: Segmentation fault</a:t>
            </a:r>
            <a:br>
              <a:rPr lang="en-US" sz="2400" dirty="0">
                <a:solidFill>
                  <a:srgbClr val="C00000"/>
                </a:solidFill>
                <a:latin typeface="+mn-lt"/>
                <a:cs typeface="Calibri" panose="020F0502020204030204" pitchFamily="34" charset="0"/>
              </a:rPr>
            </a:br>
            <a:r>
              <a:rPr lang="en-US" sz="2400" dirty="0">
                <a:solidFill>
                  <a:srgbClr val="C00000"/>
                </a:solidFill>
                <a:latin typeface="+mn-lt"/>
              </a:rPr>
              <a:t>(string literal)</a:t>
            </a:r>
          </a:p>
        </p:txBody>
      </p:sp>
      <p:sp>
        <p:nvSpPr>
          <p:cNvPr id="17" name="TextBox 16">
            <a:extLst>
              <a:ext uri="{FF2B5EF4-FFF2-40B4-BE49-F238E27FC236}">
                <a16:creationId xmlns:a16="http://schemas.microsoft.com/office/drawing/2014/main" id="{07249F41-5DF1-BC4D-8EF7-D2E681CA059A}"/>
              </a:ext>
            </a:extLst>
          </p:cNvPr>
          <p:cNvSpPr txBox="1"/>
          <p:nvPr/>
        </p:nvSpPr>
        <p:spPr>
          <a:xfrm>
            <a:off x="1143000" y="6167735"/>
            <a:ext cx="1821653" cy="461665"/>
          </a:xfrm>
          <a:prstGeom prst="rect">
            <a:avLst/>
          </a:prstGeom>
          <a:noFill/>
        </p:spPr>
        <p:txBody>
          <a:bodyPr wrap="none" rtlCol="0">
            <a:spAutoFit/>
          </a:bodyPr>
          <a:lstStyle/>
          <a:p>
            <a:pPr algn="l">
              <a:buClr>
                <a:schemeClr val="accent2"/>
              </a:buClr>
            </a:pPr>
            <a:r>
              <a:rPr lang="en-US" sz="2400" dirty="0">
                <a:solidFill>
                  <a:srgbClr val="C00000"/>
                </a:solidFill>
                <a:latin typeface="+mn-lt"/>
                <a:cs typeface="Arial" panose="020B0604020202020204" pitchFamily="34" charset="0"/>
              </a:rPr>
              <a:t>Prints </a:t>
            </a:r>
            <a:r>
              <a:rPr lang="en-US" sz="2400" dirty="0">
                <a:solidFill>
                  <a:srgbClr val="C00000"/>
                </a:solidFill>
                <a:latin typeface="Consolas" panose="020B0609020204030204" pitchFamily="49" charset="0"/>
                <a:cs typeface="Consolas" panose="020B0609020204030204" pitchFamily="49" charset="0"/>
              </a:rPr>
              <a:t>eulo3</a:t>
            </a:r>
          </a:p>
        </p:txBody>
      </p:sp>
      <p:sp>
        <p:nvSpPr>
          <p:cNvPr id="18" name="TextBox 17">
            <a:extLst>
              <a:ext uri="{FF2B5EF4-FFF2-40B4-BE49-F238E27FC236}">
                <a16:creationId xmlns:a16="http://schemas.microsoft.com/office/drawing/2014/main" id="{CFDF3AF9-827D-CB46-9EB1-C3F3729D1015}"/>
              </a:ext>
            </a:extLst>
          </p:cNvPr>
          <p:cNvSpPr txBox="1"/>
          <p:nvPr/>
        </p:nvSpPr>
        <p:spPr>
          <a:xfrm>
            <a:off x="6271565" y="5955267"/>
            <a:ext cx="4761704" cy="830997"/>
          </a:xfrm>
          <a:prstGeom prst="rect">
            <a:avLst/>
          </a:prstGeom>
          <a:noFill/>
        </p:spPr>
        <p:txBody>
          <a:bodyPr wrap="square" rtlCol="0">
            <a:spAutoFit/>
          </a:bodyPr>
          <a:lstStyle/>
          <a:p>
            <a:pPr algn="l">
              <a:buClr>
                <a:schemeClr val="accent2"/>
              </a:buClr>
            </a:pPr>
            <a:r>
              <a:rPr lang="en-US" sz="2400" dirty="0">
                <a:solidFill>
                  <a:srgbClr val="C00000"/>
                </a:solidFill>
                <a:latin typeface="+mn-lt"/>
                <a:cs typeface="Calibri" panose="020F0502020204030204" pitchFamily="34" charset="0"/>
              </a:rPr>
              <a:t>Line B: Segmentation fault</a:t>
            </a:r>
            <a:br>
              <a:rPr lang="en-US" sz="2400" dirty="0">
                <a:solidFill>
                  <a:srgbClr val="C00000"/>
                </a:solidFill>
                <a:latin typeface="+mn-lt"/>
                <a:cs typeface="Calibri" panose="020F0502020204030204" pitchFamily="34" charset="0"/>
              </a:rPr>
            </a:br>
            <a:r>
              <a:rPr lang="en-US" sz="2400" dirty="0">
                <a:solidFill>
                  <a:srgbClr val="C00000"/>
                </a:solidFill>
                <a:latin typeface="+mn-lt"/>
              </a:rPr>
              <a:t>(string literal)</a:t>
            </a:r>
          </a:p>
        </p:txBody>
      </p:sp>
    </p:spTree>
    <p:extLst>
      <p:ext uri="{BB962C8B-B14F-4D97-AF65-F5344CB8AC3E}">
        <p14:creationId xmlns:p14="http://schemas.microsoft.com/office/powerpoint/2010/main" val="374305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F3BF0-565F-B449-9DEB-D0289FB70428}"/>
              </a:ext>
            </a:extLst>
          </p:cNvPr>
          <p:cNvSpPr>
            <a:spLocks noGrp="1"/>
          </p:cNvSpPr>
          <p:nvPr>
            <p:ph type="title"/>
          </p:nvPr>
        </p:nvSpPr>
        <p:spPr/>
        <p:txBody>
          <a:bodyPr/>
          <a:lstStyle/>
          <a:p>
            <a:r>
              <a:rPr lang="en-US" dirty="0"/>
              <a:t>4. Bonus: Tricky addresses</a:t>
            </a:r>
          </a:p>
        </p:txBody>
      </p:sp>
      <p:sp>
        <p:nvSpPr>
          <p:cNvPr id="4" name="TextBox 3">
            <a:extLst>
              <a:ext uri="{FF2B5EF4-FFF2-40B4-BE49-F238E27FC236}">
                <a16:creationId xmlns:a16="http://schemas.microsoft.com/office/drawing/2014/main" id="{7BBBFC6D-5ADC-834A-879B-52E5A684C1F4}"/>
              </a:ext>
            </a:extLst>
          </p:cNvPr>
          <p:cNvSpPr txBox="1"/>
          <p:nvPr/>
        </p:nvSpPr>
        <p:spPr>
          <a:xfrm>
            <a:off x="783724" y="1219200"/>
            <a:ext cx="6912476" cy="4308872"/>
          </a:xfrm>
          <a:prstGeom prst="rect">
            <a:avLst/>
          </a:prstGeom>
          <a:noFill/>
        </p:spPr>
        <p:txBody>
          <a:bodyPr wrap="squar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tricky_addresses</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"Local"</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ptr1</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value:     %p\n",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a:t>
            </a:r>
            <a:r>
              <a:rPr lang="en-US" sz="2000" dirty="0" err="1">
                <a:latin typeface="Consolas" panose="020B0609020204030204" pitchFamily="49" charset="0"/>
                <a:cs typeface="Consolas" panose="020B0609020204030204" pitchFamily="49" charset="0"/>
              </a:rPr>
              <a:t>deref</a:t>
            </a:r>
            <a:r>
              <a:rPr lang="en-US" sz="2000" dirty="0">
                <a:latin typeface="Consolas" panose="020B0609020204030204" pitchFamily="49" charset="0"/>
                <a:cs typeface="Consolas" panose="020B0609020204030204" pitchFamily="49" charset="0"/>
              </a:rPr>
              <a:t>    : %c\n",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       address:   %p\n",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value: %p\n", </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buf's</a:t>
            </a:r>
            <a:r>
              <a:rPr lang="en-US" sz="2000" dirty="0">
                <a:latin typeface="Consolas" panose="020B0609020204030204" pitchFamily="49" charset="0"/>
                <a:cs typeface="Consolas" panose="020B0609020204030204" pitchFamily="49" charset="0"/>
              </a:rPr>
              <a:t> address:    %p\n",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endParaRPr lang="en-US" sz="2000" dirty="0">
              <a:latin typeface="Consolas" panose="020B0609020204030204" pitchFamily="49" charset="0"/>
              <a:cs typeface="Consolas" panose="020B0609020204030204" pitchFamily="49" charset="0"/>
            </a:endParaRP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ptr2</a:t>
            </a:r>
            <a:r>
              <a:rPr lang="en-US" sz="2000" dirty="0">
                <a:latin typeface="Consolas" panose="020B0609020204030204" pitchFamily="49" charset="0"/>
                <a:cs typeface="Consolas" panose="020B0609020204030204" pitchFamily="49" charset="0"/>
              </a:rPr>
              <a:t> =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("ptr2's value:     %s\n", ptr2);</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09D91C64-2A6D-EA47-B8CA-7481FE59612F}"/>
              </a:ext>
            </a:extLst>
          </p:cNvPr>
          <p:cNvSpPr txBox="1"/>
          <p:nvPr/>
        </p:nvSpPr>
        <p:spPr>
          <a:xfrm flipH="1">
            <a:off x="79863" y="1219200"/>
            <a:ext cx="615462" cy="4319131"/>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9</a:t>
            </a:r>
          </a:p>
          <a:p>
            <a:pPr>
              <a:lnSpc>
                <a:spcPct val="90000"/>
              </a:lnSpc>
              <a:spcBef>
                <a:spcPts val="400"/>
              </a:spcBef>
              <a:defRPr sz="2700">
                <a:latin typeface="Courier"/>
                <a:ea typeface="Courier"/>
                <a:cs typeface="Courier"/>
                <a:sym typeface="Courier"/>
              </a:defRPr>
            </a:pPr>
            <a:endParaRPr lang="en-US" sz="2000" dirty="0">
              <a:latin typeface="Consolas" panose="020B0609020204030204" pitchFamily="49" charset="0"/>
              <a:cs typeface="Consolas" panose="020B0609020204030204" pitchFamily="49" charset="0"/>
            </a:endParaRP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10</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12</a:t>
            </a:r>
          </a:p>
        </p:txBody>
      </p:sp>
      <p:sp>
        <p:nvSpPr>
          <p:cNvPr id="6" name="TextBox 5">
            <a:extLst>
              <a:ext uri="{FF2B5EF4-FFF2-40B4-BE49-F238E27FC236}">
                <a16:creationId xmlns:a16="http://schemas.microsoft.com/office/drawing/2014/main" id="{DF64F850-C5A1-0343-AAD1-43729002CDE6}"/>
              </a:ext>
            </a:extLst>
          </p:cNvPr>
          <p:cNvSpPr txBox="1"/>
          <p:nvPr/>
        </p:nvSpPr>
        <p:spPr>
          <a:xfrm>
            <a:off x="8305800" y="1474255"/>
            <a:ext cx="3628694" cy="1200329"/>
          </a:xfrm>
          <a:prstGeom prst="rect">
            <a:avLst/>
          </a:prstGeom>
          <a:noFill/>
          <a:ln w="19050">
            <a:solidFill>
              <a:schemeClr val="accent2"/>
            </a:solidFill>
          </a:ln>
        </p:spPr>
        <p:txBody>
          <a:bodyPr wrap="square" rtlCol="0">
            <a:spAutoFit/>
          </a:bodyPr>
          <a:lstStyle/>
          <a:p>
            <a:pPr algn="l">
              <a:buClr>
                <a:schemeClr val="tx1"/>
              </a:buClr>
            </a:pPr>
            <a:r>
              <a:rPr lang="en-US" sz="2400" dirty="0">
                <a:latin typeface="Calibri" panose="020F0502020204030204" pitchFamily="34" charset="0"/>
                <a:cs typeface="Calibri" panose="020F0502020204030204" pitchFamily="34" charset="0"/>
              </a:rPr>
              <a:t>What is stored in each variable? (We cover double pointers more in Lecture 6)</a:t>
            </a:r>
          </a:p>
        </p:txBody>
      </p:sp>
      <p:sp>
        <p:nvSpPr>
          <p:cNvPr id="7" name="TextBox 6">
            <a:extLst>
              <a:ext uri="{FF2B5EF4-FFF2-40B4-BE49-F238E27FC236}">
                <a16:creationId xmlns:a16="http://schemas.microsoft.com/office/drawing/2014/main" id="{50B173E7-4412-884F-B20B-808FB317A4A9}"/>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273145111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F3BF0-565F-B449-9DEB-D0289FB70428}"/>
              </a:ext>
            </a:extLst>
          </p:cNvPr>
          <p:cNvSpPr>
            <a:spLocks noGrp="1"/>
          </p:cNvSpPr>
          <p:nvPr>
            <p:ph type="title"/>
          </p:nvPr>
        </p:nvSpPr>
        <p:spPr/>
        <p:txBody>
          <a:bodyPr/>
          <a:lstStyle/>
          <a:p>
            <a:r>
              <a:rPr lang="en-US" dirty="0"/>
              <a:t>4. Bonus: Tricky addresses</a:t>
            </a:r>
          </a:p>
        </p:txBody>
      </p:sp>
      <p:sp>
        <p:nvSpPr>
          <p:cNvPr id="4" name="TextBox 3">
            <a:extLst>
              <a:ext uri="{FF2B5EF4-FFF2-40B4-BE49-F238E27FC236}">
                <a16:creationId xmlns:a16="http://schemas.microsoft.com/office/drawing/2014/main" id="{7BBBFC6D-5ADC-834A-879B-52E5A684C1F4}"/>
              </a:ext>
            </a:extLst>
          </p:cNvPr>
          <p:cNvSpPr txBox="1"/>
          <p:nvPr/>
        </p:nvSpPr>
        <p:spPr>
          <a:xfrm>
            <a:off x="783724" y="1219200"/>
            <a:ext cx="6912476" cy="4308872"/>
          </a:xfrm>
          <a:prstGeom prst="rect">
            <a:avLst/>
          </a:prstGeom>
          <a:noFill/>
        </p:spPr>
        <p:txBody>
          <a:bodyPr wrap="squar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tricky_addresses</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"Local"</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ptr1</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value:     %p\n",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a:t>
            </a:r>
            <a:r>
              <a:rPr lang="en-US" sz="2000" dirty="0" err="1">
                <a:latin typeface="Consolas" panose="020B0609020204030204" pitchFamily="49" charset="0"/>
                <a:cs typeface="Consolas" panose="020B0609020204030204" pitchFamily="49" charset="0"/>
              </a:rPr>
              <a:t>deref</a:t>
            </a:r>
            <a:r>
              <a:rPr lang="en-US" sz="2000" dirty="0">
                <a:latin typeface="Consolas" panose="020B0609020204030204" pitchFamily="49" charset="0"/>
                <a:cs typeface="Consolas" panose="020B0609020204030204" pitchFamily="49" charset="0"/>
              </a:rPr>
              <a:t>    : %c\n",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       address:   %p\n",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value: %p\n", </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buf's</a:t>
            </a:r>
            <a:r>
              <a:rPr lang="en-US" sz="2000" dirty="0">
                <a:latin typeface="Consolas" panose="020B0609020204030204" pitchFamily="49" charset="0"/>
                <a:cs typeface="Consolas" panose="020B0609020204030204" pitchFamily="49" charset="0"/>
              </a:rPr>
              <a:t> address:    %p\n",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endParaRPr lang="en-US" sz="2000" dirty="0">
              <a:latin typeface="Consolas" panose="020B0609020204030204" pitchFamily="49" charset="0"/>
              <a:cs typeface="Consolas" panose="020B0609020204030204" pitchFamily="49" charset="0"/>
            </a:endParaRP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ptr2</a:t>
            </a:r>
            <a:r>
              <a:rPr lang="en-US" sz="2000" dirty="0">
                <a:latin typeface="Consolas" panose="020B0609020204030204" pitchFamily="49" charset="0"/>
                <a:cs typeface="Consolas" panose="020B0609020204030204" pitchFamily="49" charset="0"/>
              </a:rPr>
              <a:t> =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("ptr2's value:     %s\n", ptr2);</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09D91C64-2A6D-EA47-B8CA-7481FE59612F}"/>
              </a:ext>
            </a:extLst>
          </p:cNvPr>
          <p:cNvSpPr txBox="1"/>
          <p:nvPr/>
        </p:nvSpPr>
        <p:spPr>
          <a:xfrm flipH="1">
            <a:off x="79863" y="1219200"/>
            <a:ext cx="615462" cy="4319131"/>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9</a:t>
            </a:r>
          </a:p>
          <a:p>
            <a:pPr>
              <a:lnSpc>
                <a:spcPct val="90000"/>
              </a:lnSpc>
              <a:spcBef>
                <a:spcPts val="400"/>
              </a:spcBef>
              <a:defRPr sz="2700">
                <a:latin typeface="Courier"/>
                <a:ea typeface="Courier"/>
                <a:cs typeface="Courier"/>
                <a:sym typeface="Courier"/>
              </a:defRPr>
            </a:pPr>
            <a:endParaRPr lang="en-US" sz="2000" dirty="0">
              <a:latin typeface="Consolas" panose="020B0609020204030204" pitchFamily="49" charset="0"/>
              <a:cs typeface="Consolas" panose="020B0609020204030204" pitchFamily="49" charset="0"/>
            </a:endParaRP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10</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12</a:t>
            </a:r>
          </a:p>
        </p:txBody>
      </p:sp>
      <p:sp>
        <p:nvSpPr>
          <p:cNvPr id="8" name="TextBox 7">
            <a:extLst>
              <a:ext uri="{FF2B5EF4-FFF2-40B4-BE49-F238E27FC236}">
                <a16:creationId xmlns:a16="http://schemas.microsoft.com/office/drawing/2014/main" id="{F2F36545-5063-8F42-8ACE-CDEC6CA0094A}"/>
              </a:ext>
            </a:extLst>
          </p:cNvPr>
          <p:cNvSpPr txBox="1"/>
          <p:nvPr/>
        </p:nvSpPr>
        <p:spPr>
          <a:xfrm>
            <a:off x="8153401" y="3541515"/>
            <a:ext cx="968870"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ptr1</a:t>
            </a:r>
          </a:p>
        </p:txBody>
      </p:sp>
      <p:graphicFrame>
        <p:nvGraphicFramePr>
          <p:cNvPr id="9" name="Table 8">
            <a:extLst>
              <a:ext uri="{FF2B5EF4-FFF2-40B4-BE49-F238E27FC236}">
                <a16:creationId xmlns:a16="http://schemas.microsoft.com/office/drawing/2014/main" id="{5F45BB9E-09E7-9040-A766-698D589E8BE0}"/>
              </a:ext>
            </a:extLst>
          </p:cNvPr>
          <p:cNvGraphicFramePr>
            <a:graphicFrameLocks noGrp="1"/>
          </p:cNvGraphicFramePr>
          <p:nvPr>
            <p:extLst>
              <p:ext uri="{D42A27DB-BD31-4B8C-83A1-F6EECF244321}">
                <p14:modId xmlns:p14="http://schemas.microsoft.com/office/powerpoint/2010/main" val="1201575258"/>
              </p:ext>
            </p:extLst>
          </p:nvPr>
        </p:nvGraphicFramePr>
        <p:xfrm>
          <a:off x="9122270" y="3200400"/>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0" name="Table 9">
            <a:extLst>
              <a:ext uri="{FF2B5EF4-FFF2-40B4-BE49-F238E27FC236}">
                <a16:creationId xmlns:a16="http://schemas.microsoft.com/office/drawing/2014/main" id="{F8DD6B43-F730-A244-90E6-58E26FAE42F1}"/>
              </a:ext>
            </a:extLst>
          </p:cNvPr>
          <p:cNvGraphicFramePr>
            <a:graphicFrameLocks noGrp="1"/>
          </p:cNvGraphicFramePr>
          <p:nvPr>
            <p:extLst>
              <p:ext uri="{D42A27DB-BD31-4B8C-83A1-F6EECF244321}">
                <p14:modId xmlns:p14="http://schemas.microsoft.com/office/powerpoint/2010/main" val="575012240"/>
              </p:ext>
            </p:extLst>
          </p:nvPr>
        </p:nvGraphicFramePr>
        <p:xfrm>
          <a:off x="9122270" y="4242236"/>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0x18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1" name="TextBox 10">
            <a:extLst>
              <a:ext uri="{FF2B5EF4-FFF2-40B4-BE49-F238E27FC236}">
                <a16:creationId xmlns:a16="http://schemas.microsoft.com/office/drawing/2014/main" id="{855C56F4-22F7-104E-8A4B-B0738DFF7146}"/>
              </a:ext>
            </a:extLst>
          </p:cNvPr>
          <p:cNvSpPr txBox="1"/>
          <p:nvPr/>
        </p:nvSpPr>
        <p:spPr>
          <a:xfrm>
            <a:off x="8153401" y="4495800"/>
            <a:ext cx="968870" cy="646331"/>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double_ptr</a:t>
            </a:r>
            <a:endParaRPr lang="en-US" dirty="0">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E31B3A9C-E886-C148-BA63-825FD89AE153}"/>
              </a:ext>
            </a:extLst>
          </p:cNvPr>
          <p:cNvSpPr txBox="1"/>
          <p:nvPr/>
        </p:nvSpPr>
        <p:spPr>
          <a:xfrm>
            <a:off x="8153401" y="5574268"/>
            <a:ext cx="968870"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ptr2</a:t>
            </a:r>
          </a:p>
        </p:txBody>
      </p:sp>
      <p:graphicFrame>
        <p:nvGraphicFramePr>
          <p:cNvPr id="13" name="Table 12">
            <a:extLst>
              <a:ext uri="{FF2B5EF4-FFF2-40B4-BE49-F238E27FC236}">
                <a16:creationId xmlns:a16="http://schemas.microsoft.com/office/drawing/2014/main" id="{24A7DB89-4EF8-674E-B95B-AB19B40AF529}"/>
              </a:ext>
            </a:extLst>
          </p:cNvPr>
          <p:cNvGraphicFramePr>
            <a:graphicFrameLocks noGrp="1"/>
          </p:cNvGraphicFramePr>
          <p:nvPr>
            <p:extLst>
              <p:ext uri="{D42A27DB-BD31-4B8C-83A1-F6EECF244321}">
                <p14:modId xmlns:p14="http://schemas.microsoft.com/office/powerpoint/2010/main" val="2386532997"/>
              </p:ext>
            </p:extLst>
          </p:nvPr>
        </p:nvGraphicFramePr>
        <p:xfrm>
          <a:off x="9194809" y="5210076"/>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4" name="Table 13">
            <a:extLst>
              <a:ext uri="{FF2B5EF4-FFF2-40B4-BE49-F238E27FC236}">
                <a16:creationId xmlns:a16="http://schemas.microsoft.com/office/drawing/2014/main" id="{4C93E123-D467-CC40-9BBC-48A7A61C4CFB}"/>
              </a:ext>
            </a:extLst>
          </p:cNvPr>
          <p:cNvGraphicFramePr>
            <a:graphicFrameLocks noGrp="1"/>
          </p:cNvGraphicFramePr>
          <p:nvPr>
            <p:extLst>
              <p:ext uri="{D42A27DB-BD31-4B8C-83A1-F6EECF244321}">
                <p14:modId xmlns:p14="http://schemas.microsoft.com/office/powerpoint/2010/main" val="3629554445"/>
              </p:ext>
            </p:extLst>
          </p:nvPr>
        </p:nvGraphicFramePr>
        <p:xfrm>
          <a:off x="8001000" y="1339943"/>
          <a:ext cx="37338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sp>
        <p:nvSpPr>
          <p:cNvPr id="15" name="TextBox 14">
            <a:extLst>
              <a:ext uri="{FF2B5EF4-FFF2-40B4-BE49-F238E27FC236}">
                <a16:creationId xmlns:a16="http://schemas.microsoft.com/office/drawing/2014/main" id="{D8EA631E-12A9-D843-92E6-C87D28B00D2C}"/>
              </a:ext>
            </a:extLst>
          </p:cNvPr>
          <p:cNvSpPr txBox="1"/>
          <p:nvPr/>
        </p:nvSpPr>
        <p:spPr>
          <a:xfrm>
            <a:off x="7346679" y="1690463"/>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16" name="Rectangle 15">
            <a:extLst>
              <a:ext uri="{FF2B5EF4-FFF2-40B4-BE49-F238E27FC236}">
                <a16:creationId xmlns:a16="http://schemas.microsoft.com/office/drawing/2014/main" id="{C1DF12AB-880A-A24B-B6D0-7ED82F88B882}"/>
              </a:ext>
            </a:extLst>
          </p:cNvPr>
          <p:cNvSpPr/>
          <p:nvPr/>
        </p:nvSpPr>
        <p:spPr bwMode="auto">
          <a:xfrm>
            <a:off x="412403" y="5599077"/>
            <a:ext cx="4648200" cy="108603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000" dirty="0"/>
              <a:t>While Line 10 raises a compiler warning, functionally it will still work—because pointers are </a:t>
            </a:r>
            <a:r>
              <a:rPr lang="en-US" sz="2000" b="1" dirty="0"/>
              <a:t>addresses</a:t>
            </a:r>
            <a:r>
              <a:rPr lang="en-US" sz="2000" dirty="0"/>
              <a:t>.</a:t>
            </a:r>
          </a:p>
        </p:txBody>
      </p:sp>
    </p:spTree>
    <p:extLst>
      <p:ext uri="{BB962C8B-B14F-4D97-AF65-F5344CB8AC3E}">
        <p14:creationId xmlns:p14="http://schemas.microsoft.com/office/powerpoint/2010/main" val="2134594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15758</TotalTime>
  <Words>10154</Words>
  <Application>Microsoft Macintosh PowerPoint</Application>
  <PresentationFormat>Widescreen</PresentationFormat>
  <Paragraphs>1973</Paragraphs>
  <Slides>123</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123</vt:i4>
      </vt:variant>
    </vt:vector>
  </HeadingPairs>
  <TitlesOfParts>
    <vt:vector size="132" baseType="lpstr">
      <vt:lpstr>Andale Mono</vt:lpstr>
      <vt:lpstr>Arial</vt:lpstr>
      <vt:lpstr>Calibri</vt:lpstr>
      <vt:lpstr>Calibri Light</vt:lpstr>
      <vt:lpstr>Consolas</vt:lpstr>
      <vt:lpstr>Optima</vt:lpstr>
      <vt:lpstr>Tahoma</vt:lpstr>
      <vt:lpstr>Verdana</vt:lpstr>
      <vt:lpstr>Default Design</vt:lpstr>
      <vt:lpstr>CS107, Lecture 5  More C Strings</vt:lpstr>
      <vt:lpstr>Lecture Plan</vt:lpstr>
      <vt:lpstr>Lecture Plan</vt:lpstr>
      <vt:lpstr>C Strings</vt:lpstr>
      <vt:lpstr>Common string.h Functions</vt:lpstr>
      <vt:lpstr>Searching For Letters</vt:lpstr>
      <vt:lpstr>Searching For Strings</vt:lpstr>
      <vt:lpstr>String Spans</vt:lpstr>
      <vt:lpstr>String Spans</vt:lpstr>
      <vt:lpstr>C Strings As Parameters</vt:lpstr>
      <vt:lpstr>Arrays of Strings</vt:lpstr>
      <vt:lpstr>Arrays of Strings</vt:lpstr>
      <vt:lpstr>Practice: Password Verification</vt:lpstr>
      <vt:lpstr>Practice: Password Verification</vt:lpstr>
      <vt:lpstr>Practice: Password Verification</vt:lpstr>
      <vt:lpstr>Lecture Plan</vt:lpstr>
      <vt:lpstr>Buffer Overflows</vt:lpstr>
      <vt:lpstr>Demo: Memory Errors</vt:lpstr>
      <vt:lpstr>Lecture Plan</vt:lpstr>
      <vt:lpstr>Pointers</vt:lpstr>
      <vt:lpstr>Memory</vt:lpstr>
      <vt:lpstr>Memory</vt:lpstr>
      <vt:lpstr>Looking Back at C++</vt:lpstr>
      <vt:lpstr>Looking Ahead to C</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 Summary</vt:lpstr>
      <vt:lpstr>Pointers</vt:lpstr>
      <vt:lpstr>Pointers</vt:lpstr>
      <vt:lpstr>Pointers</vt:lpstr>
      <vt:lpstr>Pointers</vt:lpstr>
      <vt:lpstr>Pointers</vt:lpstr>
      <vt:lpstr>Pointers</vt:lpstr>
      <vt:lpstr>Pointers</vt:lpstr>
      <vt:lpstr>Lecture Plan</vt:lpstr>
      <vt:lpstr>Strings In Memory</vt:lpstr>
      <vt:lpstr>PowerPoint Presentation</vt:lpstr>
      <vt:lpstr>Character Arrays</vt:lpstr>
      <vt:lpstr>PowerPoint Presentation</vt:lpstr>
      <vt:lpstr>Character Arrays</vt:lpstr>
      <vt:lpstr>PowerPoint Presentation</vt:lpstr>
      <vt:lpstr>String Parameters</vt:lpstr>
      <vt:lpstr>String Parameters</vt:lpstr>
      <vt:lpstr>char * Variables</vt:lpstr>
      <vt:lpstr>char * Variables</vt:lpstr>
      <vt:lpstr>char * Variables</vt:lpstr>
      <vt:lpstr>char * Variables</vt:lpstr>
      <vt:lpstr>String Parameters</vt:lpstr>
      <vt:lpstr>PowerPoint Presentation</vt:lpstr>
      <vt:lpstr>char *</vt:lpstr>
      <vt:lpstr>char *</vt:lpstr>
      <vt:lpstr>Memory Locations</vt:lpstr>
      <vt:lpstr>Memory Locations</vt:lpstr>
      <vt:lpstr>Memory Locations</vt:lpstr>
      <vt:lpstr>Memory Locations</vt:lpstr>
      <vt:lpstr>Memory Locations</vt:lpstr>
      <vt:lpstr>Memory Locations</vt:lpstr>
      <vt:lpstr>PowerPoint Presentation</vt:lpstr>
      <vt:lpstr>char *</vt:lpstr>
      <vt:lpstr>Arrays and Pointers</vt:lpstr>
      <vt:lpstr>Arrays and Pointers</vt:lpstr>
      <vt:lpstr>PowerPoint Presentation</vt:lpstr>
      <vt:lpstr>Pointer Arithmetic</vt:lpstr>
      <vt:lpstr>char *</vt:lpstr>
      <vt:lpstr>PowerPoint Presentation</vt:lpstr>
      <vt:lpstr>Strings as Parameters</vt:lpstr>
      <vt:lpstr>Strings as Parameters</vt:lpstr>
      <vt:lpstr>Strings as Parameters</vt:lpstr>
      <vt:lpstr>Strings as Parameters</vt:lpstr>
      <vt:lpstr>Strings as Parameters</vt:lpstr>
      <vt:lpstr>Strings In Memory</vt:lpstr>
      <vt:lpstr>Lecture Plan</vt:lpstr>
      <vt:lpstr>Recall: Integer Overflow in Practice</vt:lpstr>
      <vt:lpstr>Assignment 1: Ariane-5 Case Study</vt:lpstr>
      <vt:lpstr>Integer Overflow in the National Vulnerability Database</vt:lpstr>
      <vt:lpstr>Recall: Buffer Overflows</vt:lpstr>
      <vt:lpstr>Buffer Overflow Vulnerabilities   are Very Common</vt:lpstr>
      <vt:lpstr>~70% of serious bugs for Chrome and Microsoft are related to memory safety </vt:lpstr>
      <vt:lpstr>How can we fix buffer overflows?</vt:lpstr>
      <vt:lpstr>How can we fix buffer overflows?</vt:lpstr>
      <vt:lpstr>How can we fix buffer overflows?</vt:lpstr>
      <vt:lpstr>How can we fix buffer overflows?</vt:lpstr>
      <vt:lpstr>How can we fix buffer overflows?</vt:lpstr>
      <vt:lpstr>How Can We Fix Overflows?</vt:lpstr>
      <vt:lpstr>How Can We Fix Overflows?</vt:lpstr>
      <vt:lpstr>How Can We Fix Overflows?</vt:lpstr>
      <vt:lpstr>Memory Safe Systems Programming</vt:lpstr>
      <vt:lpstr>Why Should We Fix Overflows?</vt:lpstr>
      <vt:lpstr>Why Should We Fix Overflows?</vt:lpstr>
      <vt:lpstr>Why Should We Fix Overflows?</vt:lpstr>
      <vt:lpstr>Association for Computing Machinery (ACM) Code of Ethics</vt:lpstr>
      <vt:lpstr>ACM Code of Ethics on Security</vt:lpstr>
      <vt:lpstr>Thanks! Visit my virtual office:</vt:lpstr>
      <vt:lpstr>Recap</vt:lpstr>
      <vt:lpstr>Additional Live Session Slides</vt:lpstr>
      <vt:lpstr>Plan For Today</vt:lpstr>
      <vt:lpstr>Review</vt:lpstr>
      <vt:lpstr>Review</vt:lpstr>
      <vt:lpstr>Arrays vs. Pointers</vt:lpstr>
      <vt:lpstr>Plan For Today</vt:lpstr>
      <vt:lpstr>1. Pointer arithmetic</vt:lpstr>
      <vt:lpstr>1. Pointer arithmetic</vt:lpstr>
      <vt:lpstr>2. Code study: strncpy</vt:lpstr>
      <vt:lpstr>2. Code study: strncpy</vt:lpstr>
      <vt:lpstr>3. char* vs char[] exercises</vt:lpstr>
      <vt:lpstr>3. char* vs char[] exercises</vt:lpstr>
      <vt:lpstr>4. Bonus: Tricky addresses</vt:lpstr>
      <vt:lpstr>4. Bonus: Tricky addresses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1277</cp:revision>
  <cp:lastPrinted>2019-10-07T21:04:47Z</cp:lastPrinted>
  <dcterms:created xsi:type="dcterms:W3CDTF">2008-06-28T20:57:21Z</dcterms:created>
  <dcterms:modified xsi:type="dcterms:W3CDTF">2021-04-15T02:20:06Z</dcterms:modified>
</cp:coreProperties>
</file>