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1.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1"/>
  </p:notesMasterIdLst>
  <p:handoutMasterIdLst>
    <p:handoutMasterId r:id="rId132"/>
  </p:handoutMasterIdLst>
  <p:sldIdLst>
    <p:sldId id="256" r:id="rId2"/>
    <p:sldId id="433" r:id="rId3"/>
    <p:sldId id="257" r:id="rId4"/>
    <p:sldId id="766" r:id="rId5"/>
    <p:sldId id="407" r:id="rId6"/>
    <p:sldId id="614" r:id="rId7"/>
    <p:sldId id="616" r:id="rId8"/>
    <p:sldId id="409" r:id="rId9"/>
    <p:sldId id="617" r:id="rId10"/>
    <p:sldId id="618" r:id="rId11"/>
    <p:sldId id="619" r:id="rId12"/>
    <p:sldId id="508" r:id="rId13"/>
    <p:sldId id="509" r:id="rId14"/>
    <p:sldId id="510" r:id="rId15"/>
    <p:sldId id="511" r:id="rId16"/>
    <p:sldId id="478" r:id="rId17"/>
    <p:sldId id="479" r:id="rId18"/>
    <p:sldId id="480" r:id="rId19"/>
    <p:sldId id="481" r:id="rId20"/>
    <p:sldId id="482" r:id="rId21"/>
    <p:sldId id="483" r:id="rId22"/>
    <p:sldId id="484" r:id="rId23"/>
    <p:sldId id="485" r:id="rId24"/>
    <p:sldId id="486" r:id="rId25"/>
    <p:sldId id="487" r:id="rId26"/>
    <p:sldId id="496" r:id="rId27"/>
    <p:sldId id="488" r:id="rId28"/>
    <p:sldId id="620" r:id="rId29"/>
    <p:sldId id="623" r:id="rId30"/>
    <p:sldId id="402" r:id="rId31"/>
    <p:sldId id="403" r:id="rId32"/>
    <p:sldId id="624" r:id="rId33"/>
    <p:sldId id="405" r:id="rId34"/>
    <p:sldId id="436" r:id="rId35"/>
    <p:sldId id="490" r:id="rId36"/>
    <p:sldId id="491" r:id="rId37"/>
    <p:sldId id="492" r:id="rId38"/>
    <p:sldId id="493" r:id="rId39"/>
    <p:sldId id="497" r:id="rId40"/>
    <p:sldId id="498" r:id="rId41"/>
    <p:sldId id="499" r:id="rId42"/>
    <p:sldId id="767" r:id="rId43"/>
    <p:sldId id="635" r:id="rId44"/>
    <p:sldId id="636" r:id="rId45"/>
    <p:sldId id="637" r:id="rId46"/>
    <p:sldId id="503" r:id="rId47"/>
    <p:sldId id="448" r:id="rId48"/>
    <p:sldId id="449" r:id="rId49"/>
    <p:sldId id="461" r:id="rId50"/>
    <p:sldId id="462" r:id="rId51"/>
    <p:sldId id="463" r:id="rId52"/>
    <p:sldId id="633" r:id="rId53"/>
    <p:sldId id="466" r:id="rId54"/>
    <p:sldId id="467" r:id="rId55"/>
    <p:sldId id="468" r:id="rId56"/>
    <p:sldId id="634" r:id="rId57"/>
    <p:sldId id="768" r:id="rId58"/>
    <p:sldId id="400" r:id="rId59"/>
    <p:sldId id="438" r:id="rId60"/>
    <p:sldId id="444" r:id="rId61"/>
    <p:sldId id="505" r:id="rId62"/>
    <p:sldId id="506" r:id="rId63"/>
    <p:sldId id="621" r:id="rId64"/>
    <p:sldId id="504" r:id="rId65"/>
    <p:sldId id="507" r:id="rId66"/>
    <p:sldId id="769" r:id="rId67"/>
    <p:sldId id="517" r:id="rId68"/>
    <p:sldId id="518" r:id="rId69"/>
    <p:sldId id="519" r:id="rId70"/>
    <p:sldId id="770" r:id="rId71"/>
    <p:sldId id="434" r:id="rId72"/>
    <p:sldId id="435" r:id="rId73"/>
    <p:sldId id="516" r:id="rId74"/>
    <p:sldId id="406" r:id="rId75"/>
    <p:sldId id="515" r:id="rId76"/>
    <p:sldId id="622" r:id="rId77"/>
    <p:sldId id="512" r:id="rId78"/>
    <p:sldId id="513" r:id="rId79"/>
    <p:sldId id="514" r:id="rId80"/>
    <p:sldId id="771" r:id="rId81"/>
    <p:sldId id="524" r:id="rId82"/>
    <p:sldId id="525" r:id="rId83"/>
    <p:sldId id="526" r:id="rId84"/>
    <p:sldId id="527" r:id="rId85"/>
    <p:sldId id="528" r:id="rId86"/>
    <p:sldId id="529" r:id="rId87"/>
    <p:sldId id="285" r:id="rId88"/>
    <p:sldId id="520" r:id="rId89"/>
    <p:sldId id="521" r:id="rId90"/>
    <p:sldId id="522" r:id="rId91"/>
    <p:sldId id="613" r:id="rId92"/>
    <p:sldId id="612" r:id="rId93"/>
    <p:sldId id="533" r:id="rId94"/>
    <p:sldId id="530" r:id="rId95"/>
    <p:sldId id="531" r:id="rId96"/>
    <p:sldId id="532" r:id="rId97"/>
    <p:sldId id="534" r:id="rId98"/>
    <p:sldId id="647" r:id="rId99"/>
    <p:sldId id="556" r:id="rId100"/>
    <p:sldId id="787" r:id="rId101"/>
    <p:sldId id="774" r:id="rId102"/>
    <p:sldId id="779" r:id="rId103"/>
    <p:sldId id="705" r:id="rId104"/>
    <p:sldId id="776" r:id="rId105"/>
    <p:sldId id="777" r:id="rId106"/>
    <p:sldId id="778" r:id="rId107"/>
    <p:sldId id="788" r:id="rId108"/>
    <p:sldId id="685" r:id="rId109"/>
    <p:sldId id="742" r:id="rId110"/>
    <p:sldId id="743" r:id="rId111"/>
    <p:sldId id="753" r:id="rId112"/>
    <p:sldId id="702" r:id="rId113"/>
    <p:sldId id="713" r:id="rId114"/>
    <p:sldId id="740" r:id="rId115"/>
    <p:sldId id="741" r:id="rId116"/>
    <p:sldId id="780" r:id="rId117"/>
    <p:sldId id="783" r:id="rId118"/>
    <p:sldId id="706" r:id="rId119"/>
    <p:sldId id="756" r:id="rId120"/>
    <p:sldId id="782" r:id="rId121"/>
    <p:sldId id="757" r:id="rId122"/>
    <p:sldId id="759" r:id="rId123"/>
    <p:sldId id="761" r:id="rId124"/>
    <p:sldId id="762" r:id="rId125"/>
    <p:sldId id="763" r:id="rId126"/>
    <p:sldId id="764" r:id="rId127"/>
    <p:sldId id="765" r:id="rId128"/>
    <p:sldId id="638" r:id="rId129"/>
    <p:sldId id="639" r:id="rId13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257"/>
          </p14:sldIdLst>
        </p14:section>
        <p14:section name="Pointers" id="{275C324B-0DA5-A74C-A540-CA984D8847F2}">
          <p14:sldIdLst>
            <p14:sldId id="766"/>
            <p14:sldId id="407"/>
            <p14:sldId id="614"/>
            <p14:sldId id="616"/>
            <p14:sldId id="409"/>
            <p14:sldId id="617"/>
            <p14:sldId id="618"/>
            <p14:sldId id="619"/>
            <p14:sldId id="508"/>
            <p14:sldId id="509"/>
            <p14:sldId id="510"/>
            <p14:sldId id="511"/>
            <p14:sldId id="478"/>
            <p14:sldId id="479"/>
            <p14:sldId id="480"/>
            <p14:sldId id="481"/>
            <p14:sldId id="482"/>
            <p14:sldId id="483"/>
            <p14:sldId id="484"/>
            <p14:sldId id="485"/>
            <p14:sldId id="486"/>
            <p14:sldId id="487"/>
            <p14:sldId id="496"/>
            <p14:sldId id="488"/>
            <p14:sldId id="620"/>
            <p14:sldId id="623"/>
            <p14:sldId id="402"/>
            <p14:sldId id="403"/>
            <p14:sldId id="624"/>
            <p14:sldId id="405"/>
            <p14:sldId id="436"/>
            <p14:sldId id="490"/>
            <p14:sldId id="491"/>
            <p14:sldId id="492"/>
            <p14:sldId id="493"/>
            <p14:sldId id="497"/>
            <p14:sldId id="498"/>
            <p14:sldId id="499"/>
            <p14:sldId id="767"/>
            <p14:sldId id="635"/>
            <p14:sldId id="636"/>
            <p14:sldId id="637"/>
            <p14:sldId id="503"/>
            <p14:sldId id="448"/>
            <p14:sldId id="449"/>
            <p14:sldId id="461"/>
            <p14:sldId id="462"/>
            <p14:sldId id="463"/>
            <p14:sldId id="633"/>
            <p14:sldId id="466"/>
            <p14:sldId id="467"/>
            <p14:sldId id="468"/>
            <p14:sldId id="634"/>
          </p14:sldIdLst>
        </p14:section>
        <p14:section name="Memory" id="{C37725D5-3F6E-F248-9434-BD6B115BCC6C}">
          <p14:sldIdLst>
            <p14:sldId id="768"/>
            <p14:sldId id="400"/>
            <p14:sldId id="438"/>
            <p14:sldId id="444"/>
            <p14:sldId id="505"/>
            <p14:sldId id="506"/>
            <p14:sldId id="621"/>
            <p14:sldId id="504"/>
            <p14:sldId id="507"/>
          </p14:sldIdLst>
        </p14:section>
        <p14:section name="Arrays of Ptrs" id="{034B1012-7E95-BC40-ACC7-B5EA1890C673}">
          <p14:sldIdLst>
            <p14:sldId id="769"/>
            <p14:sldId id="517"/>
            <p14:sldId id="518"/>
            <p14:sldId id="519"/>
          </p14:sldIdLst>
        </p14:section>
        <p14:section name="Pointer Arithmetic" id="{B3DF0405-1A0B-B34C-B542-C4E9C6555F80}">
          <p14:sldIdLst>
            <p14:sldId id="770"/>
            <p14:sldId id="434"/>
            <p14:sldId id="435"/>
            <p14:sldId id="516"/>
            <p14:sldId id="406"/>
            <p14:sldId id="515"/>
            <p14:sldId id="622"/>
            <p14:sldId id="512"/>
            <p14:sldId id="513"/>
            <p14:sldId id="514"/>
          </p14:sldIdLst>
        </p14:section>
        <p14:section name="Const" id="{479E0551-0B27-8942-84E1-B292829D7885}">
          <p14:sldIdLst>
            <p14:sldId id="771"/>
            <p14:sldId id="524"/>
            <p14:sldId id="525"/>
            <p14:sldId id="526"/>
            <p14:sldId id="527"/>
            <p14:sldId id="528"/>
            <p14:sldId id="529"/>
          </p14:sldIdLst>
        </p14:section>
        <p14:section name="Struct" id="{6313BADE-FDF7-134A-B15B-54A8BE0951E1}">
          <p14:sldIdLst>
            <p14:sldId id="285"/>
            <p14:sldId id="520"/>
            <p14:sldId id="521"/>
            <p14:sldId id="522"/>
            <p14:sldId id="613"/>
            <p14:sldId id="612"/>
            <p14:sldId id="533"/>
            <p14:sldId id="530"/>
            <p14:sldId id="531"/>
            <p14:sldId id="532"/>
          </p14:sldIdLst>
        </p14:section>
        <p14:section name="Ternary" id="{86AC879A-7894-8640-93C2-D102651DC607}">
          <p14:sldIdLst>
            <p14:sldId id="534"/>
            <p14:sldId id="647"/>
          </p14:sldIdLst>
        </p14:section>
        <p14:section name="Live Session" id="{9E857500-EC39-DA41-8F4D-59BA280E8518}">
          <p14:sldIdLst>
            <p14:sldId id="556"/>
            <p14:sldId id="787"/>
            <p14:sldId id="774"/>
            <p14:sldId id="779"/>
            <p14:sldId id="705"/>
            <p14:sldId id="776"/>
            <p14:sldId id="777"/>
            <p14:sldId id="778"/>
            <p14:sldId id="788"/>
            <p14:sldId id="685"/>
          </p14:sldIdLst>
        </p14:section>
        <p14:section name="* Wars" id="{44C2B7C6-76A4-2543-AC79-C0D69E418023}">
          <p14:sldIdLst>
            <p14:sldId id="742"/>
            <p14:sldId id="743"/>
            <p14:sldId id="753"/>
            <p14:sldId id="702"/>
            <p14:sldId id="713"/>
            <p14:sldId id="740"/>
            <p14:sldId id="741"/>
          </p14:sldIdLst>
        </p14:section>
        <p14:section name="English translation" id="{C03954FE-047D-6F4C-A8F8-336E101A6082}">
          <p14:sldIdLst/>
        </p14:section>
        <p14:section name="double pointers" id="{C81896EE-4A96-4A44-B585-E9C6E302F3C2}">
          <p14:sldIdLst>
            <p14:sldId id="780"/>
            <p14:sldId id="783"/>
            <p14:sldId id="706"/>
            <p14:sldId id="756"/>
          </p14:sldIdLst>
        </p14:section>
        <p14:section name="const, review" id="{C76074B6-C143-AE47-81DB-0B3E52DEF672}">
          <p14:sldIdLst>
            <p14:sldId id="782"/>
            <p14:sldId id="757"/>
            <p14:sldId id="759"/>
            <p14:sldId id="761"/>
            <p14:sldId id="762"/>
            <p14:sldId id="763"/>
            <p14:sldId id="764"/>
            <p14:sldId id="765"/>
          </p14:sldIdLst>
        </p14:section>
        <p14:section name="Announcements" id="{1708AA2D-FA56-2F4D-B0D6-A9DFC6032D90}">
          <p14:sldIdLst>
            <p14:sldId id="638"/>
            <p14:sldId id="63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432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4" autoAdjust="0"/>
    <p:restoredTop sz="86442" autoAdjust="0"/>
  </p:normalViewPr>
  <p:slideViewPr>
    <p:cSldViewPr>
      <p:cViewPr varScale="1">
        <p:scale>
          <a:sx n="94" d="100"/>
          <a:sy n="94" d="100"/>
        </p:scale>
        <p:origin x="1264"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29T22:39:24.091"/>
    </inkml:context>
    <inkml:brush xml:id="br0">
      <inkml:brushProperty name="width" value="0.05292" units="cm"/>
      <inkml:brushProperty name="height" value="0.05292" units="cm"/>
      <inkml:brushProperty name="color" value="#3165BB"/>
    </inkml:brush>
  </inkml:definitions>
  <inkml:trace contextRef="#ctx0" brushRef="#br0">22607 3995 8361,'0'8'425,"1"3"1,2-5 0,4 2-1129,1 3 0,6 8 1654,5 5 0,6 4-498,-1 5 269,3 10-607,7 7 0,-2 11 155,6 5 1,-7 0-328,-14-28 1,0 0 0,8 30 135,-1-2 1,-7-3 148,2-1 1,-3-3-466,-2-17 0,-1 2 132,-4-10-1321,4-1 964,-5-11 1,6-2-617,0-5 1,5-7 72,0-4 807,6-2 198,-3-2 0,7-13 0,-1-3 0</inkml:trace>
  <inkml:trace contextRef="#ctx0" brushRef="#br0" timeOffset="1">23218 4094 8229,'-28'0'0,"4"0"-117,0 0 1,2 2-90,-2 3 0,9 6 593,5 12 0,7 3 196,-2 12 0,-1 6 462,1 8 1,-6 3-812,2 2 0,-4 0-66,-1 0 1,-5 4-591,0 1 1,-5-5 279,5-5 1,-5-6-1066,6 1 1,-1-4 196,4-5 1010,7-10 0,2-7 0,6-7 0</inkml:trace>
  <inkml:trace contextRef="#ctx0" brushRef="#br0" timeOffset="2">22322 4706 8138,'-8'-2'1515,"4"-3"0,2-3-1049,2-6-1406,0 0 541,6 0 0,10 0-224,13-1 2620,5-5-1486,15-2 1,8-7 185,10 1-1601,-30 13 1,1 1 898,2 0 1,-1 0 0,4-1 0,1 0-865,1-2 1,0 1 579,-1 4 1,-1 0-1,1-4 1,-1-1-488,-3 4 0,1 2 776,-1 1 0,0 0 0,3-2 0,0 2 0,-1 0 0,1 1 0,-1-2 0,1 1 0,0 1 0,-1 1 0,1 1 0,0 1 0</inkml:trace>
  <inkml:trace contextRef="#ctx0" brushRef="#br0" timeOffset="3">24540 3540 8233,'-28'-14'950,"-1"1"-849,1 4 0,0 2-252,-1 7-2,7 13 0,1 6-204,7 19 3001,0 6-1919,0 13 0,0 8 659,-1 6-1390,8-30 0,0 1 0,2 8 0,1 1 225,-2 6 0,2 0 0,2-2 0,1-1-334,-1 3 0,-1 0 0,2 0 0,1 0 140,0-1 0,0 1 0,0 1 0,0 0 70,-1-5 1,2-2 0,2-5 0,2-2-496,9 32 0,6-11 395,9-13 1,-1-8-169,1-6 0,4-11-456,0 1 1,8-7-593,2 2 0,1-4 257,8 5 1,0-11-1385,5 1 2348,-6-9 0,4 1 0,-3-6 0,3 0 0,2 0 0</inkml:trace>
  <inkml:trace contextRef="#ctx0" brushRef="#br0" timeOffset="4">25379 4620 7997,'-20'-27'2157,"2"9"-1672,-5-11 0,4 4-1227,-5-4 0,0 1 857,-4 0 0,1 5 1125,3 4 1,-1 4-430,6 0 0,-5 8-341,5 2 1,0 6-270,5 9 1,0 2 72,0 17 1,-2-2-18,-3 11 1,5 0-80,-1 4 0,1 7 28,5 3 1,-2 2-152,1-2 0,-1-3 84,6-6 1,1-2-549,4-3 285,0-3 1,6-13-11,4-3-522,8-4 462,-2-7 0,13-1-76,-1-7-517,1 0 489,5-13 0,-1 3-221,1-8 45,-1-5 40,-5 1 244,1-6 10,-7-1-77,-2 1 230,-5 0 0,-8-7 165,-2-3 1,-3-3-241,-2-2 284,-7 1-137,-7-1 1,-3 7-83,-7 2 255,7 11-93,-10 8 1,16 11-34,-3 8 1,7 11 71,-2 8 1,7 11 226,2 3-181,0 11 58,19-4 1,-8 10-242,13-7 68,-7 1-733,4-6 727,-1 1-12,3-7 1,5-1-291,0-7 55,7-5 222,-5-3 0,11-12 60,-3-3-711,3-4 100,8-1 0,-3-6-228,6-4 0,-6-4 245,1-5-332,-2-3 535,-3 0 1,-10-5-305,-4 4 576,-15-4 182,6-2 1,-17 1-566,2-1 557,-2 1 17,-2 6 0,0-3 56,0 6-179,0 0-65,-7 4 0,4 8 786,-6 2-565,6 3 173,-4 2 0,7 2-76,0 3-97,0-4 132,0 12-167,0 1 0,0 2 125,0 3 159,0 3-204,0-6 0,0 10 284,0-2-230,0-3-142,0 6 1,0-12-107,0 4 127,0-3 75,-6-2-238,4 1 22,-4-1 0,6-5 183,0 1 176,0-7-276,0 3 0,0-7-5,0-4 0,5-3 8,0-6 1,4-7-45,-4-2 16,6-11 0,-5 3 123,4-7-336,2 0-755,-4-11 1031,6-2-1145,1-5 679,-1-1 0,0 0 76,0 0-1548,1 6 1113,5 9 1,-3 10-90,7 13-399,0 7 636,4 12 1,7 7-1098,3 8 828,9-1 388,-2 13 1,5-5-313,-2 6-709,2 1 1106,7-7 300,0 5-64,0-11 0,-7-1-294,-2-5 1518,-10-7-1113,-4 3 1,-12-6-91,-3 0 1563,-9 0-1035,-4-6 0,-7 3 695,-4-7 490,-3 7-1346,-13-9 1,4 8 1156,-7-5-928,1 6-111,-6-4 71,-6 7-243,5 0 0,-4 2 134,5 3-106,1 3-112,-1 6 1,1 6 143,0 4-345,-1-3 58,7 5 0,-2-8-64,10 6 32,-3-1 17,15-1 1,-4-1-195,6-7 64,6 0-96,8-6 0,8-1-164,7-7 0,1 0 60,3 0-7,-3 0 108,5 0 0,-2 0 353,0 0 35,-6 0-262,0 6 1,-11 3 574,3 10-231,-4 10-170,-7 7 1,-1 8 458,-7 4-237,0 8-1178,0 9 1448,-7 0-342,-1-2 0,-6-6 237,0 0-102,0-7-42,0-1 0,-1-7 74,1-5-406,-6-2 50,4-13 0,-11 5 245,3-3-1115,4-4 622,-7 1 1,5-7-2078,-7 0 1087,1-6 456,6 5-965,1-12 1587,7 6 1,1-9-767,4-3-1003,3-9 1855,6-8 0,12-19 0,4-3 0</inkml:trace>
  <inkml:trace contextRef="#ctx0" brushRef="#br0" timeOffset="5">26872 4521 7970,'14'0'0,"0"-2"219,1-2-70,-1 2 1,0 8 2089,0 13-1405,0 6 1,1 10 190,-1 3-694,0 10 0,0-4 113,1 3-729,-1-3 452,0 5 1,-5-11 168,1 0 181,-1-6-225,6-10 0,4-2 325,0-5-213,6-7-237,-9-2 1,9-9 303,-6-7-192,6 1-55,-3-18-40,0 5-17,-1-7 1,-2-5 168,0-4-437,0-3 126,-5-8 0,-4 4-30,-1-2 0,-6-2-224,2 2 1,-4-5 217,-1 4-1929,0 1 1443,0 10 1,0 4-3054,0 10 3550,0-4 0,0 11 0,0-5 0</inkml:trace>
  <inkml:trace contextRef="#ctx0" brushRef="#br0" timeOffset="6">28194 4478 7934,'-14'-6'0,"0"4"0,1-6 230,4 4-32,2 2 874,7-4-655,7 6 1,5 0 187,7 0-536,13-7-42,-8 6 143,17-12-745,-5 5 558,7 0 0,4-4 277,0 2-1498,7-2 874,-3-3 1,-1 6 90,-2-1-1418,-4 1 1691,-8-5 0,5 0 0,-4-1 0</inkml:trace>
  <inkml:trace contextRef="#ctx0" brushRef="#br0" timeOffset="7">28564 4066 8185,'-22'0'0,"-4"0"1144,8 0-664,-8 6 0,9 4 255,-7 9 215,7 3-546,-10 6 0,11 7 212,-3 3-189,10 3-243,-4 2 0,10 2 183,-7-2-540,7 3 215,-3-10 1,12 7-1270,4-1 699,2-12-219,9-3 1,6-12-2088,6-1 2834,6-6 0,4-2 0,8-6 0</inkml:trace>
  <inkml:trace contextRef="#ctx0" brushRef="#br0" timeOffset="8">29133 3782 8288,'0'14'0,"1"-2"0,4-2 1053,-4 3-399,6-12-200,-1 12 974,2-5-855,6 0 1,7 3 280,2-7-265,11 7-285,8-3 1,9 7-80,6-1 1,1 2-41,4 2 0,-5 5-716,0 5 764,-13 0-83,-9 1 0,-13 1 63,-3 3 0,-10-8 150,-4 4-535,-10-4 182,-3 3 0,-12 3 193,-4 2-512,-3-3 266,-8 11 1,4-10 44,-7 7-1140,0 6 1032,2-6 1,-4 10 107,7-10 0,4-2 443,6 2 1,7-6-341,2 1-112,6-3 33,8-8 124,6 5-117,8-12 0,9 6 27,5-7-226,7 0 648,1-6 1,7 0-409,-1-3-786,7-3 486,2 4 0,1-8-2200,0-2 193,0-4 1353,5-7-815,6 1 1056,-4 0 1,10-5 638,-2 0 0,1-6 0,1 1 0,2-3 0,-33 13 0,2 0 0,1 0 0,0-1 0</inkml:trace>
  <inkml:trace contextRef="#ctx0" brushRef="#br0" timeOffset="9">30199 3398 8159,'-10'0'0,"1"0"415,6 0 2125,-4 0-1644,7 6 1,13 10 38,6 12-345,13 7-404,4 8 1,13 7 263,3 7-1084,-24-26 0,-1 1 810,5 6 0,0 2 0,-1-1 0,1 2 93,1 4 0,0 0-41,0 2 1,-3-1-85,-3 1 1,-3 0 0,-2 1-1,-1 0 38,-4-3 0,-1 0-536,-3-3 0,-3 0 627,-1 0 0,-3-1-392,0 32 479,-6 5 0,-8-14 123,-6-2 88,0-4-236,-20-1 0,9 3-128,-13-3 0,5 2-99,-5-12 0,2 2 317,-2-2-1530,-3-2 866,5 4 0,-1-8-4158,4-4 2173,-3 5 2224,6-6 0,-10 3 0,7 1 0,1-1 0,2-4 0,2-3 0</inkml:trace>
  <inkml:trace contextRef="#ctx0" brushRef="#br0" timeOffset="10">22962 5388 7852,'14'0'43,"1"-6"-1,-1 4-201,0-4 1,8 6 1128,7 0 1,5 1-443,9 4 1,6-3-123,3 2 1,2 0-159,-2 0 1,2-2-277,-7 3 0,-11-4 221,-7-1 244,-10 0-540,-5 7 0,-20-4 58,-13 6 0,-7-6-170,-2 2 1,-7 3 14,-3 1 1,-8-1 89,-1 2 1,-5-7 146,5 2 1,-7 1-57,2-1 0,3 0 92,1-5 1,4 0-56,1 0 1,2 0-1,3 0 159,5 0 273,10 0-247,8 0 0,11 0 0,8 0 82,4 0-214,13 6 1,7-3 159,10 6 1,10-4-103,4 5 1,3-2-1,3 3 103,4-2-272,-4-6 0,10 8 128,-6-6 0,0 0-76,-6-5 1,-5 0 0,-4 0 167,-2 0-187,-15-6-120,-3 4 0,-21-4-20,-6 6 1,-8 0 70,-11 0 1,-5 0-27,-9 0 1,-3 0 24,-7 0 1,0 0 0,1 0 3,-1 0 1,-4-5 70,-1 0 84,1-6 0,0 10-41,-1-4 0,1-2-65,4 3 1,1-1-1,0 5 109,5 0 32,2 0 60,13 0-176,7 0 0,9 2 10,6 2 1,8-1 146,6 7 0,13-7 1,11 3 246,3 1-351,8-6 0,2 6 160,5-7 0,1-2-93,0-3 0,2 2 0,-1-6-11,-1-2-120,3-2 1,-20-3-100,2-3 1,-10 3 163,-4-3 1,-12 4-252,-11 0 0,-12 6 1,-7 1-402,-8 2 401,-11 1 0,-5 5-187,-9 0 309,2 0 1,-10-5-118,3 1-1072,-10-1 1302,4 5-64,1-7 0,3 6 167,7-4 0,1 5-70,8 5 0,5 3 260,9 6 0,10 0-27,9 0 0,5 1 72,5-1 0,9 0-103,10 0 1,9-6 435,5-3 1,11-3-749,8-2 1,5 0 92,4 0 1,3-2-1056,-2-3 0,4-3 626,5-6 0,-10 5-2798,0-1 3172,-12 7 0,-2-3 0,-6 6 0,-6 3 0,-9 6 0,-9 7 0</inkml:trace>
  <inkml:trace contextRef="#ctx0" brushRef="#br0" timeOffset="11">27014 6895 7852,'-9'-24'0,"-1"1"0,5 5-335,-4-1 1,1 8-118,-1 2 1835,-4 6-630,5-4-465,0 7 0,-4 5 183,2 0-178,4 6-140,-7 3 109,12 8-139,-12 7 0,10 1 163,-7 3 13,1 9-172,1 3 0,-3 10 128,6-3-1079,-6 3 1018,9 2 0,-4 3 51,6-3-370,0-3 121,0-12 0,2-7 7,2-6-32,4-7 70,13-8 1,1-6-109,6-3 173,1-10-98,6-3 0,1-8-3,7-3 0,-2-5 56,-3-9-178,3 3 13,-11-11 1,4 5 33,-5-7-113,-7 7 67,-8-5 0,-7 6-81,-7-3 5,0-3 140,-13 5 1,-3-1-451,-12 4 223,-7-3-414,-1 6 366,-7 1 487,0 9 0,2 7-348,3 4 0,-1 4-36,6 10 0,6 4-95,8 10-436,3 3 303,8 7 1,3-1-283,10 1 734,3-1 0,6-6 0,0-1 0</inkml:trace>
  <inkml:trace contextRef="#ctx0" brushRef="#br0" timeOffset="12">27469 7122 7852,'0'21'365,"5"-5"170,0 3 0,1-2-88,-1 2-49,-4-3-173,12 11 1,-5-5 111,6 6-125,0 1-40,0-1 0,2 2-311,3 3 109,3-9-25,7 9 1,-6-17-553,1 3 473,0-3 133,4-2-1400,-6 0 923,5-6 1,-11 3-101,3-6-423,-3 0 1001,4-5 0,-4 0 0,5 0 0</inkml:trace>
  <inkml:trace contextRef="#ctx0" brushRef="#br0" timeOffset="13">27711 7137 7852,'-14'6'0,"-1"2"191,1 6 0,0 0 344,0 1 1,-5 5-208,0 4 0,-2 3-116,2 1 0,4 2 106,-4 3 715,-4-3-635,8 5 1,-4-2-205,9 0-270,-2-6 140,10 0 1,-4-11-954,6 3 515,0-3 290,0-9-947,0 0 710,6-7 1,3 0-273,10 0-1217,4 0 1810,5-13 0,7-3 0,1-12 0</inkml:trace>
  <inkml:trace contextRef="#ctx0" brushRef="#br0" timeOffset="14">27953 7009 8637,'0'8'686,"0"4"-197,0-2-243,0 2-1,0 3 252,-7-1-205,6 6 1,-6 2 96,7 7-409,-6-1 56,4 1 1,-4 1 292,6 3-1210,0 3 645,0 1 0,0-3 7,0-5-1165,0-1 939,0 1 0,2-7 455,2-3 0,4-10 0,7-3 0</inkml:trace>
  <inkml:trace contextRef="#ctx0" brushRef="#br0" timeOffset="15">28294 6980 7852,'-18'5'368,"4"0"45,-3 6 1,1 1-138,-3 7-80,10 7-84,2 2 1,2 4 717,1 6-321,-1 0-761,5 4 177,0 1 103,6-1 1,2 0 234,6-5-603,1-2 333,-1-13 0,5-1 107,0-7-617,6-6 386,-3-2 0,7-6 16,-1 0-318,0 0 260,1-6 1,-1-4-216,1-8 168,-7 2 50,5-11 0,-11 5 544,3-7-173,-10 1-139,-3-1 395,-6 1-318,-6 0 0,-7-1 58,-6 1 53,-6-1-200,3 1 0,-6 4 74,-1 0-674,-6 1 394,5-6 1,-4 7-253,5 3 198,7 3 463,2 9-1678,5-6 668,1 11 757,6-4 0,8 6 0,8 0 0</inkml:trace>
  <inkml:trace contextRef="#ctx0" brushRef="#br0" timeOffset="16">28891 6994 7852,'-14'7'0,"-1"-6"0,1 4 915,6-3-553,-4 4 0,4 2 693,-6 6-515,-1 0-245,1 1 0,5 7 13,-1 6 0,7 1-159,-2 4 0,4 3-112,1 2 0,0-2 308,0 2-508,6-13 181,2 9 1,11-19 167,0 4-510,6-3 151,-3-2-376,7-6 366,-7-1 1,5-7-110,-4 0 306,4-7-34,2-1 0,-3-11-45,-2 0 216,-3-6-95,-7 3 0,-1-6-112,-4-1 401,-3 1-199,-6-1 0,-1 1 34,-4 0-186,-3-1 66,-6-6 0,-7 5-596,-2-3 269,2 3-90,-6 8-871,5-5 800,-6 11 1,6-4-62,3 6-465,3 6 954,2 1 0,6 1 0,1-2 0</inkml:trace>
  <inkml:trace contextRef="#ctx0" brushRef="#br0" timeOffset="17">29772 7208 7852,'-9'0'1677,"-1"0"-589,7 0-569,-3-7-69,6 6-132,0-5 89,0 6-177,6 0 0,4 0-289,9 0 76,-3 0 1,10 0-464,-2 0 0,3-2 339,1-3 1,-1 4-966,-3-4 1,3 2 478,-4-2 1,4 3-816,2-2 1408,-7 2 0,5-4 0,-5-2 0</inkml:trace>
  <inkml:trace contextRef="#ctx0" brushRef="#br0" timeOffset="18">29957 7009 7852,'-14'8'113,"5"-1"10,-1-2 1,5 3-141,-4 6 1536,6 1-939,-4-1 1,7 0-181,0 0 0,0 0-176,0 1 0,0 4-69,0 0 0,5 4-105,0-4 0,6 5 198,-2-5-1436,4 0 882,1 1 0,-3-4 187,4 3 119,-4-3 0,15-8 0,-3-2 0</inkml:trace>
  <inkml:trace contextRef="#ctx0" brushRef="#br0" timeOffset="19">30597 7009 7852,'0'-21'0,"2"5"358,2-3 0,0 8 1232,5 2-197,7 6-865,0-10 0,10 11 85,-2-2-129,9 8-197,-3 4 1,5 8 98,-6 3-428,-1-3 74,-6 11 0,-1-7 160,-7 4 0,-2 1-120,-2-6 1,-4 5 244,-6-5-397,0 0 199,-6 1-274,-2-4 148,-6 11 0,-7-10-61,-2 7-29,-4-7 65,-2 10 0,2-6 117,4 3 289,-4 2-207,11-10 1,-3 5 36,10-7 236,2 7-228,7-12 1,2 10 53,3-10 297,9-2-282,8-1 1,11-6-147,0 0-75,13 0 1,-8-2-148,9-2 0,-1-4 104,2-6 0,-10 4-1799,-1 1 1,-5 6 175,-3-2 1606,-7 3 0,11 2 0,-3 0 0</inkml:trace>
  <inkml:trace contextRef="#ctx0" brushRef="#br0" timeOffset="20">26744 7862 7852,'-6'-8'635,"4"-5"0,-4 5-215,6-6 1,0 5 27,0-1-258,0 7 22,0-3-45,6 6 0,-3 0 27,7 0 0,-6 1 123,6 4-327,-7 3 195,10 12 0,-10-2 133,6 5-365,-5-5 212,8 9 1,-9-12-33,7 4-223,-7 4 37,3-8 1,1 6-58,2-7 110,-3 0 69,7 0 1,-5-1-152,6-3 176,0 2-40,1-10-49,-1 4 28,6-6 1,2 0 16,7 0-133,6 0 44,1 0 1,13-1-347,3-4 185,3 3-197,9-10 1,7 8 252,-31 0 0,0-1-589,2 3 1,0 1 683,7-2 1,0-1-711,-2 1 1,1 0 730,4 2 0,2 1 1,-4-4-1,-1 1-43,1 3 0,0 0 104,2 0 1,1 0-25,1 0 0,0 0 0,-3 0 0,-1-1-151,-2-2 1,-1 1-1,-6 1 1,0 0 92,35-3 1,-2-3 125,2 3 34,-16-7-117,8 9 0,-22-4 111,6 6-111,-13 0 227,15 0 0,-22 0-186,5 0 0,-10 4 489,-3 1 1,-7 5-464,2-6 0,-9 3 1777,-5-3-1627,-4-2 514,5 4-641,-4-6 25,4 0 193,-6 0 61,0 0-550,7-6 289,-6 4 2,12-4-237,-5 0 66,0 4 0,3-6 123,-7 4-237,1 2 201,-5-4-8,7-1-14,-6 6-5,5-12 0,-6 10 51,0-7-49,0 7 5,-6-3 95,5 0-88,-6-2 0,2-2 8,1 1-8,-1 6 16,-1-10 1,4 5-56,-11-6 41,12 6 1,-5 0-44,6 3 40,0 4 4,0-6-34,0 1 26,-7 5-112,6-6-16,-6 7 111,7 0-360,0 0 348,0 7 1,0-6 154,0 12-64,0-5 1,0 1-82,0 1 272,0-1-249,-6 5 0,4 1 10,-2-1 161,2 0-146,-4 0 1,4 0-42,-3 1 53,4-7 10,-5 4-155,4-4 130,-11 6-10,12 0 1,-7-4-249,3-1 223,-3-5-54,0 2 0,-6-1-124,0-1 0,0 3 109,-5-3 5,-3-2 24,0 4 0,-7-6 134,1 0-129,-1 0 3,-6 0 0,-1 0 199,-7 0 31,-6 0-824,5 0 841,-5 0-195,0 0 0,0 0 50,-3 0 166,-9 0-190,8 0 0,-11 0 59,2 0-82,-3 0 31,1 0 1,-6 0 62,4 0-79,2 0 8,1 0 1,6 0-9,1 0 14,-8 0-825,12 0 751,-3 0 56,6 0 1,5 5-190,-4 0 161,4 0 28,1-5 0,7-2 28,3-3-167,-3 4 136,6-6 1,-10 1 101,7-3-98,0-4-11,-2-1 0,3 4-82,-6 1 88,1 6-8,-6-4-51,7 7 49,-5 0 1,6 0-15,-3 0 0,-2 2-7,7 3 1,0-4 286,5 4 0,4-2-271,0 2 0,7-4 778,-2 4-786,3-3 0,2-2 262,0 0-75,6 0-182,-5 0-1,12-7 168,-12 6-73,11-12 0,-4 10-47,6-6 0,0 4 71,0-5-73,-6 1 0,4-5 2,-3-1 0,4 1-106,1 0 100,0 0-4,0 0 0,0 2-173,0-2-58,0 3 216,0-9-156,0 5 59,0 1 1,0 0 61,0 0 200,0 6-3,0 2-192,0-1 226,0 6 12,0-6-290,0 7 188,0 0-55,6 0 1,-4 7 40,2 2-93,-2-3 17,-2 7 1,0-5 46,0 6 164,6 0-216,-4 1 0,6-1 36,-3 0 140,2 0-94,1 1 1,5-1 16,-4 0-21,4 0-38,1 0 0,0 1-17,1-1 43,5 0-92,-4 0 1,12 0 19,1 1 0,3-6 95,10 1-258,-2-1 3,21-1 0,-5 3 211,15-6-1342,-3 0 1231,-24-2 0,2 0 1,-3-2-1,1-1-86,5 3 1,1-1 54,3-1 0,0 0-942,0-1 0,1 0 881,3 0 0,0 0 54,6 0 0,0 0 1,-6 0-1,-1 0 47,3 0 0,0 0-185,-6 0 0,0 0 106,0 0 1,0 0-1,-3 0 1,-1 1-118,1 2 0,0-1 1,-6-1-1,-1 1 60,-3 3 0,0 0 0,33-1 115,-7 6 0,-1-5-31,-3 4 0,-12-6 376,-2 2-158,-10-3-95,-10-9 0,0 1 475,1-3 1,-7-4-432,-3 3 0,-3-1 2412,-2 2-2277,0-4 658,0 5-645,-6 0 298,-1 2-354,-7 6-520,0 0 328,0-6 45,0 4-36,0-4 0,-2 1-59,-3 0 58,4 1-132,-6-3-284,7 6 249,-6-12-60,4 5 1,-5-4 97,2 2-612,3 4 431,-4 0 1,4 4-1564,-2-3 700,2 4 181,-11-6 0,10 6 70,-6-4 918,6 3 0,-10 9 0,5 1 0</inkml:trace>
  <inkml:trace contextRef="#ctx0" brushRef="#br0" timeOffset="21">27313 8686 8117,'-14'0'706,"-1"0"-232,1 0-92,6 0 0,-4 0 343,2 0 0,-3 0-379,-1 0 0,0 0-153,0 0 0,0 7 363,-1 2-318,1 4-59,-6 7 0,4-1-7,-3 10-59,9-4 125,-2 16-277,4-5 79,0 1 0,2 4 318,6-3-370,0 3 13,0 1 0,1-5 56,4-4-85,3-10 3,6 4 1,0-12-99,0-1-30,7 0 194,1-12 0,7 2-1132,-1-8 475,0-4 304,7-7-1691,2 1 1303,-1-6 1,5-2-145,-3-7-525,3 1 1041,-5-1 1,-1-4 327,-7 0-396,1 0 396,-7 4 0,0-2 0,-6-4 0,-2-3 0,-3 0 0</inkml:trace>
  <inkml:trace contextRef="#ctx0" brushRef="#br0" timeOffset="22">27554 8487 8117,'-6'-20'0,"5"4"0,-4-3 359,3 9 28,2-2 478,0 10-389,0-4-178,0 6 0,0 8 146,0 6-147,0 7-58,0 1-26,-6 5-34,4 1 0,-4 2 178,6 3-321,0 3 143,0 1 0,-5 1 179,1 0-501,-1-7 179,5 4 1,-2-7-285,-3 1 146,4-1 65,-5-6 0,6 4-2,0-7-98,0-7 174,0 1 1,1-10-24,4 7 5,-4-7-743,12-3 480,-5-2 0,6-11-115,0 4 116,-6-10 89,11 3 0,-12-6 59,12 3-3,-13 3 30,13-4 0,-16 10 149,6 1-179,-5 6 20,2-4 207,0 7-175,-4 0 1,4 2-42,-6 3 379,0 3-175,0 6 1,0 0-67,0 0 123,6 0-60,-4 1 0,6-1-28,-3 0-153,-4 0 101,12-6 0,-5 3-181,6-6-20,7 0 194,-6-5-229,12 0 196,-11 0 0,9-7-51,-6-2 1,5-8-6,-5-2 1,0 0-32,-5 4 540,-6 1-280,5 0 0,-12 0 357,4 0-300,-3-1-71,-9 1 0,4 5 42,-6-1-115,-1 7 80,-10-3-274,4 6 93,-5 0 1,7 1 80,0 4 0,4 3-41,1 6 1,1 0 15,-2 1-249,-2-1 122,10 0 0,-4 0-126,6 0 65,0-6 101,0 5-7,0-5 14,0 6-2,0-6 122,6 5-93,-4-12 0,10 6-51,-2-7 1,7 0-80,2 0 1,0-5 93,-5 0 0,1-6-9,-1 2 0,-1 1 139,-4-2-113,4 1-35,-12 1-6,12 1 38,-12 1-15,12 5 260,-11-6-261,4 7 1,-6 7 269,0 0-221,6 8 1,-4-6 20,3 1 1,-4-1-4,-1 5 1,5-4-12,0-1 15,-1-6-10,-4 10 1,2-10 211,3 7 20,-4-7-75,6 3 265,-7-6-278,0 0-39,0-6-166,0-2 117,0 0 1,0-5-114,0 4 113,0-4-21,0-1 1,0 0-250,0 0 212,0-1 0,4 0 270,1-4-136,6 3 0,-3-5-90,6 7 651,-6-6-437,11 4 0,-9-5 137,9 7-414,-4 0 41,0 6 0,-1-3-1230,0 6 582,0 0 452,0 5 1,1 0-1105,-1 0 571,0 0 325,0 0-2070,1 0 2449,5 7 0,2-6 0,7 6 0</inkml:trace>
  <inkml:trace contextRef="#ctx0" brushRef="#br0" timeOffset="23">28450 8700 8678,'6'8'2404,"-4"5"-2091,11-5 0,-10 8-40,6 3 1,1-2 113,4 7-300,-6-1 16,5 6 0,-7-2 255,3-4-699,4 4 319,-5-11 0,5 5-1388,-4-7 745,4 0 435,-5-6 0,6-2-2116,0-6 1137,0 0 1209,0 0 0,7-6 0,1-2 0</inkml:trace>
  <inkml:trace contextRef="#ctx0" brushRef="#br0" timeOffset="24">28777 8715 8117,'-14'0'-552,"0"0"367,-1 0 1583,1 0-842,0 6 0,1 2 267,4 6 134,-4 7-539,5-6 1,-1 14 297,-1-1-410,7 1-128,-9 5 1,8-5-275,-5-1 108,0 1 83,1-1 0,-5-1-1109,4-3 555,2-4-213,-5-5 0,10-6-2374,-3 0 3046,-3-5 0,0 2 0,-6-6 0</inkml:trace>
  <inkml:trace contextRef="#ctx0" brushRef="#br0" timeOffset="25">28450 8914 8117,'14'0'539,"5"0"84,0 0 0,7 0 1778,-3 0-1157,4 0-822,2 0 0,4-2-294,0-3 111,0 4-1,-5-6-2576,-5 7 1244,3 0 1094,-10 0 0,5 0 0,-7 0 0</inkml:trace>
  <inkml:trace contextRef="#ctx0" brushRef="#br0" timeOffset="26">26502 9184 8117,'0'-10'0,"0"1"-84,0-1 161,0-4 1,0 5 545,0-1 37,7 7 1,-6-2-42,4 10-310,-3 3-130,-2 12 0,0 3-48,0 5 1,0 2 61,0 3 0,0-1-107,0 6 145,0-7 84,0 10-417,0-11 119,0 5 0,4-6 21,1-1-44,0-6 33,1 5 1,-3-11 93,7 3-21,-7-10-29,10 4 1,-10-12 91,6 4-51,1-3-29,4-2 0,0 0-42,0 0 1,5 0 4,0 0 1,8-5-24,1 0 0,2-6 108,8 2-293,7 2-24,5-5 0,15 4 56,6-6 1,2 4-115,-33 5 0,0 1 0,3-1 0,1 0 131,3-2 1,1 0-910,4 0 1,0 0 993,-1-1 1,-1 2-9,6 2 0,0 0 19,-5-3 1,0 1 0,6 3 0,1 0 0,1-2 0,0 0 1,-1 2-1,0 0-232,3 3 1,1 0 0,-1 0 0,0 0 206,-2 0 0,0 0 65,0 0 0,1 0-38,3 0 0,0 0 1,-7 0-1,-1 1-7,1 2 1,1-1-60,-1-1 1,-1 0 68,-5 2 1,1 0-1,3-2 1,-1-2-19,0 1 1,-1 0 11,-5 0 1,0 0 11,3 0 1,-2 0 0,-2 1 0,-2 0-8,1 1 0,0 0 0,1-1 0,0 0-74,-1 1 0,0 1 0,-1 0 0,-1 0 89,2-1 1,0 1-1,-4 0 1,0 0-28,0 0 0,-1-1 67,34-1-51,-32 3 1,0-1 0,24-3 18,0 0 0,-6 0 277,-3 0 0,-1 0-286,-4 0 0,-3 0-3,-7 0 1,-1 0 850,-3 0 1,3 5-813,-3-1 1,-1 1 614,1-5 1,-7 5-624,2-1 0,-3 6 383,-1-5 1,-2 1-326,-4-1 0,3-4 63,-7 4 0,4-3-128,-4-2 0,0 0 88,-5 0 168,1 0 0,-1 0-90,0 0 0,-4 0 36,-1 0 1,-4-2-122,4-3 1,-4 4 128,4-4-131,1 3 1,-1-2 11,1-1 1,-5-1-87,4 1 1,-4 3 149,4-2 56,-5-4 0,2 0-85,-6-6 0,5 4 86,-1 1 1,1-1-97,-5-4 0,0 0 21,0-1 1,0 1-56,0 0 1,0 0 11,0 0 0,0-1-348,0 1 127,0 0 1,0 4 163,0 1-16,0 6 0,0-5-211,0 3 1,-2 4-601,-2-4-554,2 3 465,-10 2 0,4 0 856,-7 0 0,1-6 0,0-2 0</inkml:trace>
  <inkml:trace contextRef="#ctx0" brushRef="#br0" timeOffset="27">28009 10165 8106,'0'-14'0,"-1"-1"309,-4 1-252,3 0 0,-4 0-351,0 6 1523,4 1 0,-6 7-539,4 0 0,2 7-320,-3 2 0,-1 5-160,1 5 1,-1 4-137,1 5 0,4 0 71,-4 1 1,3 1-124,2 3 0,-4 3 63,-1 7 0,0-2 1,5-3 1,0 3-177,0-3 1,6 1-4,4-1 1,3-8-32,1-6 1,6-8 98,4-2 1,3-6 13,1-8 1,1-3-175,-1-7 0,5-1 109,0-12 0,5-6-128,-4-4 0,-6-7 99,-4 3 1,-8 0-36,-2-1 1,-6 2 5,-8-2 9,0 3 54,-7 7 0,-7 1-106,-10 3 0,-4-2-104,-5 2 1,1 3-61,-6 2 0,2 4 50,-2 0 0,-1 3-334,5 2 0,7 4 170,9 6 1,2 6-514,2 4 968,6 2 0,1 3 0,7-1 0</inkml:trace>
  <inkml:trace contextRef="#ctx0" brushRef="#br0" timeOffset="28">28521 10335 8106,'10'19'568,"-1"0"1,1 7-285,4-3 1,-5-1 543,1 2 1,-1-7-279,6 2 1,-1 3-116,0 2 1,0-3-269,0-2 0,1-2-126,-1 2 1,5-3-90,0 3 0,0-3-424,-5-2 0,5-5-703,0 1 1,0-1 655,-5 5 0,0-6-1497,0-3 2016,1-3 0,-1-2 0,0 0 0</inkml:trace>
  <inkml:trace contextRef="#ctx0" brushRef="#br0" timeOffset="29">28820 10335 8106,'-14'7'0,"-5"-4"402,0 6 1,-2-6 606,2 2 1,3 3 747,-3 2-846,4 9-541,0 3 1,1 4 344,0-2-195,0 3-405,0-5 0,-1 7-58,1-1 1,5 0-164,-1 1 1,5-5-327,-4-1 0,6-5-115,-2 1 0,3-4-2180,2 0 1928,0-1 799,0-6 0,13 4 0,3-4 0</inkml:trace>
  <inkml:trace contextRef="#ctx0" brushRef="#br0" timeOffset="30">29261 10179 8106,'0'-14'-366,"0"0"316,0 6 0,6 1 1799,-5 7-1117,6-6 0,-1 4 87,4-2-239,-4 8-288,0 4 1,-1 8 280,0 3-235,-1 3-60,-4 7 0,5-1 111,0 0 8,0 1-60,-5 6-347,0-5 157,0 4 1,-5-5 221,0-1-943,0 1 465,5-1 0,-4-1 85,-1-3-1228,0-4 905,5 1 0,0-10-1063,0 3 1,2-8 120,3 4 1389,2-7 0,8-3 0,-1-8 0</inkml:trace>
  <inkml:trace contextRef="#ctx0" brushRef="#br0" timeOffset="31">29659 10122 8106,'0'10'0,"0"-1"0,0 1 895,0 4-329,0 0-265,0 0 0,0 5 502,0 0 0,0 11-453,0-1 0,0 2-325,0-2 0,0 4 306,0 0-330,0 6 58,0-9 1,0 5-74,0-6 0,0-1-296,0 0 1,0 4-1490,0-4 907,0-2 350,0-6-1216,0-4 814,0-2 944,6-1 0,2-5 0,6 6 0</inkml:trace>
  <inkml:trace contextRef="#ctx0" brushRef="#br0" timeOffset="32">30185 10293 8106,'-15'0'173,"6"-5"-360,0 0 2602,5 0-1510,-2 12 0,6 2-641,0 10 0,-5 3-12,1 7 0,-1 1-114,5 3 0,0-3 112,0 3 0,1 2-351,4-2 0,3 0-72,6-4 1,0-7-68,1-3 1,5-3 131,4-2 0,3-6-256,1-4 0,1-2 101,-1-2 1,5-2 155,0-2 0,1-6 227,-6-9-12,-6 3 2,5-10 0,-16 3 208,3-5 0,-9 4-103,0 1 1,-5 1 83,-5-2 1,-3-3-46,-6 3-516,-7 4 215,6-1 0,-12 7 139,3 0-1016,-3 0 617,5-1 1,-5 3-1954,4 2 1041,2-2 1219,0 10 0,1-11 0,-2 5 0</inkml:trace>
  <inkml:trace contextRef="#ctx0" brushRef="#br0" timeOffset="33">23005 5559 8268,'-8'-10'392,"3"1"487,4 6-393,1-4-528,6 7 232,2 0 0,8 5 254,3 0-683,3 6 236,0-10 1,6 10 232,1-6-658,-1 6 345,7-9 1,-2 4-211,0-6 236,0 0 0,-4 0-73,-1 0 47,-6 0 0,-3-2 132,-9-2-179,-4 2 131,-6-10 0,-8 10-27,-6-3-169,-7 4 191,-13 1 0,-4 0-3,-10 0 98,4 0-95,-11 0 0,11 0 283,-4 0-432,4 0 220,8 0 0,-5 0 93,3 0-128,3 0 1,0 0 410,7 0-124,6 0 16,1 0 1,16 0-201,10 0 0,6 0-176,18 0 1,2 0 76,12 0 0,-1-7-153,1-2 1,4 1-57,1-2 0,4 1 298,-5-5 0,-4 1-251,-5 4 0,-8-4 29,-2 4-97,1-4 1,-21 0 125,-4 4 0,-16 2-75,-17 7 1,-2 0 155,-12 0 1,2 5 8,-11 0 1,6 4 230,-1-4 1,-2 6-87,1-1 0,7-2 186,8 1 0,5-1 196,4 1-21,-3 4-281,18-11 1,9 4 144,19-6 0,12 0-319,7 0 1,10-6-201,4-4 0,3-2-217,2-3 1,-2 1-1381,-3 0 1525,4 6 0,-12-5 1,5 5-1</inkml:trace>
  <inkml:trace contextRef="#ctx0" brushRef="#br0" timeOffset="34">27583 12482 7889,'8'-8'1176,"-2"-5"-480,0 12-341,-4-5 1,11 6-266,-4 0-65,4 0 1,1 12 437,0 4-164,0 19 0,5 3 51,0 9-244,7 10 0,-9 8 0,7 6 72,1 0 0,-3 5-1425,2 0 1044,-7-7 213,10-12 1,-11-5-6,3-9 1,-3 1-66,-2-11 1,-5 0-50,1-4 0,-6-6-306,6 1 1,-5-5 139,4 5-1078,-6-7 1594,4 4 1,-6-7-2430,4 0 1337,-3 0 851,10-6 0,-4-14 0,6-10 0</inkml:trace>
  <inkml:trace contextRef="#ctx0" brushRef="#br0" timeOffset="35">27953 12667 10767,'-5'16'519,"0"3"0,-1 9-183,1 10 0,2 5-314,-7 4 0,1 2 91,-5 3 0,-1 3-329,1-3 1,0 2-157,0-2 1,-5-7-477,0-8 0,-2-5 397,2 1 1,2-9-216,-7-5 1,7-3-499,-2-2 656,-3-6 508,6-2 0,-11-12 0,5-2 0</inkml:trace>
  <inkml:trace contextRef="#ctx0" brushRef="#br0" timeOffset="36">27412 13150 9019,'16'2'1200,"3"3"0,3-4-788,7 4 1,7-4-108,7-1 1,12 0-237,11 0 1,-1 0-471,1 0 1,-1 0 101,1 0 0,-2-4 261,-8-1 1,-3-5-1224,-1 6 0,-6-9 1261,1-1 0,4-7 0,-1-7 0</inkml:trace>
  <inkml:trace contextRef="#ctx0" brushRef="#br0" timeOffset="37">29431 12127 7889,'-9'-2'0,"-1"-3"0,5 4 601,-4-4-76,6-3 252,-10 6-141,5-4 1,-6 6-290,0 0 1,4 2-133,1 2 1,-2 11 135,-8 8 1,2 12-18,-7 8 1,5 7-55,-5 12 1,-4 6-365,11-29 0,1 2 1,-2 3-1,1 1 214,0 6 1,1 2 0,1-2-1,0-1-43,-2 2 0,0 0 0,3-2 0,0 0-35,2-2 0,0-1 0,2-4 0,1-1 77,0 34 1,3-16-29,6-8 1,6-12-191,3-7 1,4-3-171,1-2 1,5-6-476,0-3 1,5-3-27,-5-2 1,6-6-674,-1-3 1,4-5 467,5-5-614,-3-3 1373,11-6 206,2-7 0,3 4 0,6-7 0,2-1 0,1-2 0</inkml:trace>
  <inkml:trace contextRef="#ctx0" brushRef="#br0" timeOffset="38">29673 12937 7889,'-8'-14'0,"0"0"124,3-1 1,2 3 187,-6 2 0,4-2 134,-5 2 0,1-1 512,-5 2 0,3-3-612,-3 8 1,2-1-139,-7 5 1,2 2 220,-2 2-214,3 11-54,-10 0 1,8 12 103,-6-3 1,2 3-58,-1 1 0,2 5-1,7 1 1,0 3 169,-1-3-330,8 5 13,-6-9 1,11 0 27,-2-6 0,4-7-200,4 2 0,-1-3-62,7-2 0,1-6-163,8-3 1,-2-4-187,7-1 0,0-6 159,4-3 1,-1-9-29,-3-1 0,3-6 104,-4 1 1,-2-3 93,-2-1 0,-3 0 21,-2-1 0,-2 5 119,-2 1 0,1 1 212,-6-2 1,-1 8-120,-4 7 1,-1 5 155,-4 0 1,2 5 7,-7 9 1,7 1 121,-1 13 0,-3-5-207,3 4 1,-1-1-56,5 2 0,1-3-255,4-7 1,-2-2 112,7-2 1,1 1-345,8-6 1,-2-1 163,7-4 0,-5-1-66,4-4 0,1-4 153,5-10 0,-6 1 146,1-5 0,-7 4-86,2-5 1,-3 2 151,-2-2 1,-6 4 84,-3 5 1,-3 6 574,-2-1-91,0 7-157,0-3 43,0 25 1,0-6-110,0 15 0,0-7 59,0 2 0,0-5-215,0 1 1,0-4 122,0 0 30,0-1-134,0 0-99,0 0-127,0-6 104,0-2 1,0-7-329,0-4 1,4-3-141,1-6 1,5-2-303,-6-3 0,7 2 77,-1-7 0,2 2-430,3-2 0,-1-3 371,0 4 0,7 1-70,2-2 0,4 7 287,2-2 0,1 3 132,3 2 0,-3 4 403,3 1 0,-3 4 76,-2-5 1,-5 7 190,-4-1 1,-5 0 70,-5 0 805,-2 2-692,-7-4 0,-2 11-208,-3-1 0,-3 12 12,-6-2 0,-5 5-28,0 0 0,0-1-1,5 5 0,0-5-249,0 1 1,4-4-160,1 0 1,5-1-30,0 0 0,2 0-306,2 0 0,2-4 135,2-1 1,4-4-112,7 5 0,4-2 393,-1 1 0,1 4-90,-4-4 1,-1 4 263,0 1 1,0 0-86,1 0 1,-3 7-117,-2 3 0,-2-1 408,-4 6 1,-2-4 326,3 8 0,-9-3-220,0-1 0,-7-1-343,1 1 0,-4-1-572,-5 0 0,3-4 237,-3 0 1,-1-7-292,1 2 0,0-5-216,5-4 1,-1-4-505,1-6 1,-5 0 357,0 0 0,0-3-111,5-7 1,6-1 926,3-12 0,4-14 0,1-7 0</inkml:trace>
  <inkml:trace contextRef="#ctx0" brushRef="#br0" timeOffset="39">30497 12923 7889,'15'-14'275,"-1"-1"0,0 6 439,0-1 0,1 7-58,-1-2 758,0 10-851,0 3 1,0 13-139,1 2 1,-6 6-150,1 4 1,-6-3 25,6 3 0,-7-3-27,2-1 0,1-1-175,-1 0 0,0-5 104,-5-5 0,0-2-66,0-2 179,0-6-112,6-1 0,-3-9-118,7-3 0,-3-4-93,3-10 0,1-2 13,-6-2 0,6-9-193,-2 4 1,-2-5-282,-3-1 1,3 3 252,-3-7 1,1 5-893,-5-5 0,0 5 68,0-5 0,0 6-212,0-1 0,2-2 479,2 2 771,4 6 0,13-6 0,1 3 0</inkml:trace>
  <inkml:trace contextRef="#ctx0" brushRef="#br0" timeOffset="40">31024 12326 7889,'9'-5'760,"1"0"0,-6 0-120,6 5 1,-1 7 748,5 2 1,7 10-789,3 5 0,1 9-101,-1 5 1,2 3-43,-2 2 1,-3 7-173,-2 7 1,-5-5 24,-5 5 1,2-3 35,-6 3 1,1-5-131,-1 0 1,-3-11-48,3 2 0,-5-10-79,-5 0 1,2-3 44,-7-2 1,1-1-155,-6-3 0,4-2-636,-3-3 1,2-6 381,-12 6 1,5-11-549,-5 6 1,5-10 272,-4 1 0,-1 2 547,-5-3 0,-5 1 0,-3-5 0</inkml:trace>
  <inkml:trace contextRef="#ctx0" brushRef="#br0" timeOffset="41">32147 12923 8109,'-14'0'1555,"4"-5"-988,1 0 0,4 1 20,-5 4 126,7 0 151,-3 0 0,17 0-623,3 0 1,5 4-122,0 1 0,-2 1 68,7-1 1,-2-3-389,2 2 0,3-2 195,-3-2 1,-2 0-990,1 0 1,-1 0 227,2 0 0,1 0-87,-6 0 0,7 0 853,-3 0 0,4-6 0,2-2 0</inkml:trace>
  <inkml:trace contextRef="#ctx0" brushRef="#br0" timeOffset="42">32289 12724 8131,'0'8'449,"0"-1"42,0-2 0,0-2 532,0 7 1,0-1-551,0 6 1,0 4-31,0-1 1,-2 9-317,-2 2 1,2-1 112,-3 5 0,4-1-430,1 1 0,0-3 222,0 3 0,0-3-1245,0-1 0,6-2 1213,4-4 0,2 4 0,2-5 0</inkml:trace>
  <inkml:trace contextRef="#ctx0" brushRef="#br0" timeOffset="43">32730 12809 8131,'14'0'0,"5"0"0,0 0 0,5-2 731,-6-2 0,3 2-65,-2-3 0,3 4 18,7 1 0,-6 0-211,1 0 0,-5 1 7,5 4 1,-7 3 67,2 6 1,-5 5-160,-4 0 0,-3 2-1,-2-2 0,-3-2-133,3 7 0,-10-2 9,-5 1 1,-4 4-141,-5-3 1,3-2-196,-3 2 1,-1 0-36,1 4 0,-5-4-314,5-1 1,-1 1-224,1 4 0,8-5 318,-4-4 0,9 1 38,-3-1 1,6 0 358,-2-5 1,5-1 300,5-4 0,4-2-49,10-7 0,3 4 320,7 1 1,5 0-328,4-5 1,-1-5 156,0 0 0,1-1-967,5 1 0,-5 4 307,0-4 0,-7 2-622,3-2 0,-6 4-393,-4-4 1,1 3 1200,-6 2 0,6 0 0,-3 0 0</inkml:trace>
  <inkml:trace contextRef="#ctx0" brushRef="#br0" timeOffset="44">29460 14088 8095,'0'-14'350,"0"0"192,0 0 0,0 4-42,0 1-14,0-1 119,0 2 126,0-4-229,0 4-427,0 0 147,0 2-137,-7 12 92,6 8 0,-12 8 2,4 7 0,-2 6-5,1 2 1,-3 6-207,4 5 1,-4 2 30,-1 7 0,1 5-211,4-1 1,3 2 265,6-1 0,0-10-98,0 0 0,8-9 48,6-10 0,3-6-168,12-13 0,-4-6 57,8-3 0,2-10-155,-2-5 1,6-4 110,-1-5 1,-8-3 63,-1-6 0,-5-2 330,-1-3 0,-7 1-240,-7-6 0,-5 6 21,0-1 0,-8-1-75,-6 0 0,-7-5 10,-2 1 1,-6 2 91,1-2-482,-3 6 262,-8-3 1,5 9-428,-3 2 0,3 5 223,2 9 0,5 4-620,5 6 0,2 6 17,2 4 976,6 9 0,1 3 0,7 6 0</inkml:trace>
  <inkml:trace contextRef="#ctx0" brushRef="#br0" timeOffset="45">29801 14316 8095,'8'14'235,"4"0"59,-2 1 1,-2-1 534,1 0 0,1 2-297,4 3 1,0-2-191,0 7 1,5-2-273,0 2 0,7 1-222,-3-6 1,-1 1-176,2-1 0,-2-3-528,2 3 0,-4-8 425,-5-1 1,-1-6-642,0 6 1071,7-7 0,-6 3 0,6-6 0</inkml:trace>
  <inkml:trace contextRef="#ctx0" brushRef="#br0" timeOffset="46">30099 14174 8095,'-22'6'0,"2"2"0,6 6 0,-1 0 826,1 1 0,0 0-236,0 4 0,-1 4-289,1 5 0,5 2 193,-1 3 0,1-3 352,-5 3 0,1 2-416,3-2 0,-1-4-194,7-6 0,-1-1 29,5 2 1,0-3 206,0-7-236,0-6 0,6-2 177,4-6-413,2-6 0,3-8 0,-1-9 0</inkml:trace>
  <inkml:trace contextRef="#ctx0" brushRef="#br0" timeOffset="47">30242 14103 8095,'0'14'0,"0"-5"0,0 1 0,0-1 0,0 6 0,0-1 0,0 0 0,0 5 0,0 0 0,0 5 0,0-5 1620,0 6-1042,0-9 1,0 9-1240,0-6 1,0 6 311,0-1 0,0-4 349,0-1 0,6-3 0,2-2 0</inkml:trace>
  <inkml:trace contextRef="#ctx0" brushRef="#br0" timeOffset="48">30469 14188 8095,'-13'-9'964,"4"-1"0,-4 7-581,4-2 1,1 4 409,-2 1 0,6 4-321,-6 1 0,7 11-232,-2-2 1,4 5-104,1 0 1,0 3-171,0 7 1,0-6-245,0 1 1,6-5 299,4 5 0,7-7-557,2 2 0,1-3 201,-1-2 0,-1-6 17,5-3 0,0-4 165,0-1 0,3 0 265,-7 0 1,-1-6-31,-3-4 1,-7-4 294,-4-5 0,-2 2-180,-2-7 1,-6 0-14,-4-4 1,-9 3-587,-5-4 0,2 4-96,-1-8 1,-1 8-336,-4 1 0,-1 5 151,1-5 0,6 12-956,3-3 1636,9 11 0,4-3 0,6 7 0</inkml:trace>
  <inkml:trace contextRef="#ctx0" brushRef="#br0" timeOffset="49">30825 14160 8095,'-8'0'632,"1"0"0,6 0-574,-4 0 982,3 6 1,-4 7-538,6 5 0,0 8-428,0-3 1,0 4-52,0 2 0,0 4-206,0 0 0,2 0 126,2-4 1,0-7-128,5-3 1,5-3 44,5-2 1,0-6 139,-5-4 1,7-2 9,3-2 0,-2-6 89,1-4 1,-5-9 260,1-4 1,-3-4-115,-2-2 1,-6 1 141,-4-1 0,-2 1-170,-2 0 0,-2-1-96,-2 1 0,-6-1-628,-9 1 1,2 6 297,-7 3 0,0-2-455,-4 2 0,0 2 121,-1 7 540,7-2 0,-5 4 0,5-6 0</inkml:trace>
  <inkml:trace contextRef="#ctx0" brushRef="#br0" timeOffset="50">27839 14444 8095,'-8'-6'0,"2"2"72,6-5 1,-5 4 363,0-4 50,0 6-72,5-4-176,0 7-257,0 0 1,2 7 100,3 2 0,-2 5-18,6 5-131,1-3 203,4 5 1,0-1-248,0 4 1,1-2-80,-1 2 0,0-7 26,0 2 0,1-2 108,-1 2-296,0-3 206,-6 5 1,4-9-247,-2-2 1,1 2 111,-1-2 0,1-2-314,-7 1 25,7-6 569,-3 4 0,6-7 0,1-7 0,-1-1 0</inkml:trace>
  <inkml:trace contextRef="#ctx0" brushRef="#br0" timeOffset="51">28095 14401 9348,'0'10'398,"0"-1"0,0-4-290,0 4 1,-2 1-16,-3 4 0,2 0-11,-6 1 0,4 5-227,-4 4 1,-1 3-11,-4 1 0,4 0-41,1 1 1,-1-1-217,-4 1 0,0-1 176,0 1 1,0-3-233,-1-2 1,3-3 164,2-7 0,-2-1-72,2-4 1,-3-3 374,-1-6 0,0 0 0,0 0 0</inkml:trace>
  <inkml:trace contextRef="#ctx0" brushRef="#br0" timeOffset="52">27753 14558 8095,'-7'0'-95,"0"-2"563,7-3-199,0 4 207,7-6 0,2 7-154,10 0 1,-2 0-163,7 0 13,0 0-154,4 7 1,1-6-129,-1 4 0,7-3 101,3-2 1,-3 0-130,-2 0 1,0 1-392,-5 4 1,2-3 241,-11 2 1,-1-1-325,-9 2 0,-3-2 148,-6 7 0,0-5 462,0 4 0,-6 0 0,-2 6 0</inkml:trace>
  <inkml:trace contextRef="#ctx0" brushRef="#br0" timeOffset="53">27711 14984 8095,'-8'-8'939,"2"2"-381,6 0-261,0 4 1,0-6 862,0 3-322,0 4-69,0-6-301,0 7-33,0 0-185,0 7 1,0 2-153,0 10 1,-2 3 152,-3 7 0,2 1-251,-6 3 1,4-1-71,-5 5 0,7-5-76,-1 1 1,0-3 109,0-1 0,2-7-1,-3-3 484,4-3-332,7-2 0,2-6-106,6-4 0,7-2 23,2-2 0,4-6-141,2-4 0,4-2 74,0-3 1,11 1-225,-1 0 1,14-5 73,0 0 0,9-5-438,0 5 0,4-4 450,1 4 0,-33 6 0,1 0 46,2 1 1,-1 1 0,37-10 186,-1 2 0,-3 3-57,-2 2 0,2 0 91,2 0 0,-7 0-108,3-1 1,-3 3 20,3 2 1,2-1 66,3 6 1,-3-4 11,2 4 0,-2-4-250,-2 4 0,5 0 111,0 5 1,-2-4 97,-8-1 1,-2 0-142,-7 5 1,3 0-39,-4 0 1,-3-5 64,-16 1 1,3-3-17,-7 2 1,2 4-42,-2-4 0,-3 4-103,3 1 1,-1 0 247,1 0 0,-3 0 201,3 0 0,-3 0-81,-1 0 1,-1 1 131,1 4 0,-6-2 95,1 7 1,-5-7-70,5 1 0,-5 3 90,4-2 0,-1-1-153,2-4 1,-3 0-81,-7 0 0,5 5-170,0 0 0,0-1 104,-5-4 0,0 0-299,0 0 0,-4 0 26,-1 0 0,1 5-144,4 0 252,0 0 0,0-5 14,1 0 0,-1 0 35,0 0 0,-4-5 6,-1 0 1,-4-4 166,4 4-152,1-6 178,4 3 0,-5-5-91,1 4 1,-5-2-46,4 6 0,-6-1 10,2 1 0,1 2 26,-1-7 1,1 7 131,-1-1 89,-3-4 48,4 0 147,0-6-626,-4-1-389,4 1 1,-6 0 527,0 0 0,-6-1 0,3 1 0,-7 0 0,1 6 0,-5-5 0,-1 6 0</inkml:trace>
  <inkml:trace contextRef="#ctx0" brushRef="#br0" timeOffset="54">28322 15482 8095,'-8'-7'608,"-4"6"1,4-10-252,-6 6 1,4 0 719,1 5 0,-1 0-459,-4 0 0,4 2-318,1 3 0,1 2 114,-1 8-429,-4-1 67,5 6 0,0-2 302,3 6-616,4 6 281,1 0 1,0 9-162,0-6 120,0 7 0,11-4-178,3 7 0,10-5 12,-1-1 51,4-11 1,2 4 70,-1-16 1,5 2 56,1-11-139,5-1 142,-9-4 0,5-6-48,-7-4 1,-1-8-93,-3-6 0,-4-3 33,-5-1 1,-8-6 69,-2 1-237,-3-6 229,-2 9 0,-2-11-47,-3 3 108,-9 3-61,-2-6 1,-12 9-94,0-6 198,-1 7-100,-12-4 1,9 8-70,-5 3 1,5 4 56,-1 6 0,0 6 12,4 3 0,4 7-19,11 7-1552,-1 1 1617,8 16 0,0-10 0,7 5 0</inkml:trace>
  <inkml:trace contextRef="#ctx0" brushRef="#br0" timeOffset="55">28820 15510 8095,'20'29'0,"-4"-7"1039,3-3 1,2-2-401,-2 2 0,1-2 179,-1 7 1,-2 0-45,7 4-708,-6 1 126,2-1 0,-1 0 192,0 1-472,6-1 144,-9 1 0,6-7 217,-3-3-867,-3-3 373,4-2-1513,-5-6 1220,-1-2 1,0-6-1221,0 0-904,1 0 1866,-1-6 772,-6-2 0,4-13 0,-4-1 0</inkml:trace>
  <inkml:trace contextRef="#ctx0" brushRef="#br0" timeOffset="56">29090 15539 8095,'-21'22'0,"4"5"501,-7-4 0,5-2 730,-4-2 1,4 3-537,-5 2 0,7-2 56,-2 1 1,4 1-367,6 4 1,-2-1-389,6-3 0,0-2-636,5-3 82,0-3 1,7 3-606,2-10 1,4-2 787,1-7 374,7 0 0,1-7 0,6-1 0</inkml:trace>
  <inkml:trace contextRef="#ctx0" brushRef="#br0" timeOffset="57">29502 15354 8095,'0'-10'952,"0"1"1129,0-1-1205,0-4 274,0 0-757,0 0 1,-1 1-44,-4 4 0,3-4-160,-2 3 1,0 4-153,0 1 1,-3 2 242,-2-2-222,-4 4 57,5-5 1,-7 6 9,-4 0 1,3 1-32,-3 4 1,-2-2-26,2 7 1,-4 1-136,4 8 0,0 3 0,5 6 0,1 7 129,3 3 0,-1 4-185,7 6 0,-1-2 134,5 6 1,1-2-246,4 2 120,-3-3-169,10-12 0,-4-3-167,7-5 1,-1-4 89,0-6 1,0-2-171,0-12 1,1 0-77,-1-5 0,-1-6-237,-4-4 0,2-2-421,-6-3 1,0 0 1261,-5-4 0,0-10 0,0-7 0</inkml:trace>
  <inkml:trace contextRef="#ctx0" brushRef="#br0" timeOffset="58">29175 15553 8038,'-12'9'927,"2"1"-638,4-7 1,4 5 2738,-3-3-1656,4-4-903,-5 5 1,7-4 121,4 3 0,4-4-301,10 4 1,-1-3-213,5-2 1,6 0-832,4 0 0,7 0 534,-3 0 1,5-2-2443,0-3 1313,7-3 803,-5-6 0,10 5 545,-7-1 0,1-6 0,-5-6 0</inkml:trace>
  <inkml:trace contextRef="#ctx0" brushRef="#br0" timeOffset="59">29915 15368 8038,'0'-8'1282,"0"-5"-279,-7 6-264,6-8 403,-12 1-703,11 0 1,-10 4 226,2 1-28,-2 6-298,-3-4 1,1 7 135,0 0-219,0 7-84,-7 1 0,5 11-13,-2 0-51,2 6 0,2-3-179,-1 6 0,3 1 120,2-1 0,4-4-280,6 0 0,0-1 72,0 6 0,6-6 0,5 0-86,7-3 1,-1-1 56,7-5 1,-1 0 142,6 1 1,-1-1 160,1 0 0,-2 0-95,-4 1 1,-2-3 736,-7-2-198,0 2-250,-6-4 1,-2 6-109,-6 1 0,-6-6-271,-3 1 0,-9-7-55,-1 2 1,-6 1-170,1-1 1,2-1 139,-1-4 1,4 0-32,-5 0 0,6 0-214,0 0 258,2-6 261,2 4 0,4-10 324,1 2 1,5-2-178,0-3 679,8 1-597,-2 0 1,12-7-35,0-2 0,1 1-83,4-2-1352,3 0 850,-6-4 0,10-1 157,-2 1-924,3 0 678,1-1 1,1 7-123,-1 3-2591,1 3 2010,-1 2 0,1 6 1060,-1 3 0,0-3 0,1 1 0</inkml:trace>
  <inkml:trace contextRef="#ctx0" brushRef="#br0" timeOffset="60">30227 15354 13887,'15'0'1721,"-1"0"-948,0 0-376,0 0 0,5 1 55,0 4 0,2-2-18,-2 7 19,-4-1-50,6 5-232,0 1 2,-6 5 0,0-7-249,-11 6 1,-2-7 128,-2 7 0,-2-3-489,-2-2 0,-9 1 259,-6-1 1,-2-5-782,2 1 1,4-6 434,-4 6 0,8-5-274,1 4 0,7-4-61,-2 4 2,4-5 119,1 2 848,0 0 0,1-4-159,4 2 1,3-2 868,6-2 1,0 0-441,1 0 0,-1 0 1,0 0 941,0 0 0,0 0-731,1 0 0,-1 0 3,0 0 0,0 5-202,0 0 0,-4 6-123,-1-2 1,-4 4-168,5 1 0,-7 0 17,2 0 0,-4 5-66,-1 0 1,-6 2 97,-4-2 0,-4-2-204,-5 7 0,3-7-95,-3 2 0,-3-8 83,-1-1 0,-3-2-73,3 1 0,-4-3 70,3-6 0,2-1-1274,-2-4 558,1-3-63,0-12 0,-2 2-700,6-5 1,0 4 288,5-5 1,1 5 1256,4-5 0,3 1 0,6-6 0</inkml:trace>
  <inkml:trace contextRef="#ctx0" brushRef="#br0" timeOffset="61">30910 15453 8038,'12'-17'1280,"-2"3"1,1 3-1035,-6-4 0,-1-4-197,-4 0 0,5 1 1808,0 3 1,0 6-855,-5-1 0,-5 1 78,0-5-820,-6-1 1,3 3-258,-6 2 1,0 4-32,0 6 0,-1 0-245,1 0 0,0 6 87,0 4 0,1 2-349,4 3 1,-2-1 155,6 0 0,0 0 110,5 1 0,0-4 384,0 3 1,2-8 63,2 8 1,4-3 52,7 4 1,0 4 60,4 0 1,-1 1 229,5-1 0,-5-3-82,1 3 1,1 1 188,-1-1 1,2 7-252,-2-3 0,-5-1-136,0 2 1,0-2 39,-4 2 0,-4-2-71,-1-3-264,-4-3 1,-7 4 68,-3-6 0,-4-6-145,-1-3 1,-5-3-167,0-2 0,-5-2-405,5-3 0,-1 2-175,1-6 0,3-1 341,-3-4 1,5 0-44,4 0 1,-1-1 244,6 1 0,1 0 298,4 0 1,0-1 128,0 1 1,6 0 334,4 0 0,2-5-227,2 0 1,7-5 255,3 5 0,-2-4 363,1 4 0,1-7-282,5 3 1,-1 1-530,0-2 0,-5 6-824,-4 0 1,-8 2-1244,-2 2 1,-7 4 2053,-2 1 0,-7 5 0,-7-2 0</inkml:trace>
  <inkml:trace contextRef="#ctx0" brushRef="#br0" timeOffset="62">31905 15581 8091,'-14'0'0,"0"0"0,-1-1 0,1-4 1788,6 3-464,2-4-314,6 0 0,2 4-429,2-3 1,4 10-156,6 5 1,1-3-135,-1 3 0,5-1-20,0 6 1,6-6-108,-1 1 1,3-7 13,1 1 1,0-2-223,1-2 0,-2 0-408,-4 0 0,4-2-1297,-3-2 1,-2-4 853,2-6 0,-7-1 894,2 1 0,3 0 0,0 0 0</inkml:trace>
  <inkml:trace contextRef="#ctx0" brushRef="#br0" timeOffset="63">32133 15311 8091,'-15'21'1947,"3"-4"-1320,2 7 1,2-5 166,4 4 0,0 1-368,-5 4 1,4 6-178,-4-1 1,6 5-94,-2-5 1,-2 6 78,3-1 1,-1-3-470,5-2 1,2-4-180,2-6 1,-1-2-558,7-7 0,4-6 970,5-3 0,6-4 0,-2-1 0</inkml:trace>
  <inkml:trace contextRef="#ctx0" brushRef="#br0" timeOffset="64">32616 15311 8121,'14'-14'1976,"5"4"-1387,0 1 0,6 6-48,-1-2 1,-2 3-115,2 2 0,0 2 67,4 3 1,-4 3 33,-1 6 1,-5 0 80,1 0 1,-5 1-186,-5-1 0,2 0 106,-6 0 1,0 5-465,-5 0 0,-2 2 16,-2-2 1,-4-2-40,-6 7 1,-2-5-171,-3 4 1,1 1-330,-5 4 0,4 2 155,-5 4 1,5-6-181,-5 0 0,7 4 395,-2-8 1,3 1 389,2-6 0,6-8 1683,3 3-1485,4-3 1,7-3 348,4-3 1,4-5-330,5-5 0,3-1-271,6-4 0,1-2-260,-1 2 1,5 2-328,1-1 0,-1 4-404,-5-4 1,1 6-990,-1-2 1,0 3 1728,1 2 0,-1 0 0,1 0 0</inkml:trace>
  <inkml:trace contextRef="#ctx0" brushRef="#br0" timeOffset="65">29502 16505 8008,'0'-8'182,"0"-4"526,0 4-268,0 0-1,0-5-40,0 12-58,0-12 57,0 11-427,0-10 72,0 10 0,0-6 298,0 4-420,0 2 126,0-4-11,-6 6 140,-2 0 0,0 0-103,-4 0 16,4 6 1,-5-3 73,3 7 208,-2-1-261,4 5 1,-6 1 96,0-1 1,-1 0 9,1 0 1,0 0 62,0 1-126,6-1 0,-3 5 127,6 0-297,-6 0 145,9 1 1,-4-2-92,6 5 1,0-1 61,0 2 0,0 1-190,0-6 67,0 7 1,6-9 113,4 7 56,2-7-87,3 4 1,-1-12 50,0 1-24,7-7-36,1 9 0,1-10-493,1 3 263,0-4 1,3-2-1,-2-4-215,-1-4 1,-2-4-105,1-1 1,3 4-531,-7 1 0,0-2 189,-5-8-1027,-6 3 1866,4-5 0,-4 1 0,7-2 0</inkml:trace>
  <inkml:trace contextRef="#ctx0" brushRef="#br0" timeOffset="66">29915 16093 8008,'0'-14'134,"4"0"-134,1-1 707,6 7-32,-9 2-208,10 0 359,-4 4-468,0-4 0,3 12 37,-6 4-168,0 9 58,1-4-223,-4 12 25,4-5 1,-6 2 78,0 0 1,0 0-95,0 4 0,0 0 266,0 1-507,0-1 171,0 1 1,-5-1 24,0 1 1,-4-1-35,4 0 0,-4 1-77,4-1 1,-5-1 104,6-3-154,-1 3 72,5-12 1,0 6 122,0-7-241,0-6 222,0-2-39,0-6 0,6-1-6,4-4 0,2-3-33,3-6 1,-1-7-6,0-2 0,2-4-28,3-2 0,-3 1 57,3 0 0,-8 1 117,-2 3 1,-1 4-116,2 5 274,2 1-124,-10 0 1,4 4-148,-6 1 33,0 6-284,0-4 169,0 20 1,0-3 41,0 9 1,0-4 41,0 0 0,0-1-218,0 0 0,0 5-27,0 0 0,0 0 83,0-5 1,2 0 85,2 0 0,0-1 8,5-3 0,2 1-5,8-7 0,-2 6 16,7-5 0,-5-1 135,5-4-137,-1 0 6,6-6 1,-2-2 325,-4-6 0,3-5 83,-7 0 1,-2-5 112,-7 5 1,1-4-104,-7 4-42,1 0-94,1 5 1,-4-1-56,3 1 1,-5 1-227,-5 4 1,2-2-213,-7 6 1,1 0 179,-5 5 0,4 0-110,1 0 1,-1 2 29,-4 3 0,0 3 79,0 6 1,1 0 87,3 0 1,-2 1 192,2-1 0,2 2 3,-1 2 0,4-2-117,-4 3 1,6-3-6,-2-2 0,3 0 3,2 1 1,2-3-31,3-2 9,2-4-39,8 0 0,0-4 0,4 3 0,-1-5-48,5-5 1,0-3-1,0-6 1,4-5 45,-3 0 178,-4 0-180,1 5 1,-12-5 117,1 0 1,-5 0-192,4 5 26,-6 0 0,4 4 91,-7 1-326,0 5 174,-7-2 0,4 12 27,-6 4 1,4 4-78,-5 5 0,3-2 86,-3 7 0,4-6-4,6 0 0,0 3 121,0-2 0,1 0-79,4-5 1,3 0 142,6 1 1,2-8-6,3-2 1,-2-3 80,7-2 0,0-2-90,4-3 1,-1-2 17,-3-8 0,3 0 58,-4-4 1,-2 3-98,-2-3 1,-3-2 22,-2 2 1,0 0 56,0 5 34,-6 0-50,-2 6-70,-6 2 0,0 12-30,0 4 0,0 4 5,0 5 0,0-3-72,0 2 109,-6-2 54,4-2-226,-4 1 92,6-1 45,0 0 267,-6-6-246,4-2 8,-4 1 198,6-6 49,-6 6-206,4-7-148,-4-7 110,-1-1 0,6-6 76,-4 0-329,4 0 242,1-7 0,0 5-193,0-3 36,6-3 0,2 6 317,6-10-211,0 10 1,7-9 28,2 6 627,4-7-436,2 11 1,-1-6 104,1 7-4,-7 6-99,5-5 0,-7 12-1091,4-4 1,-4-1 164,-5 1-976,-1 0 772,-6 5 880,-2 0 0,0-6 0,2-2 0</inkml:trace>
  <inkml:trace contextRef="#ctx0" brushRef="#br0" timeOffset="67">30170 17387 8008,'-6'-15'1121,"5"1"-643,-6 0 0,7-5 198,0 0 54,0 0-371,0-1 1,0 4 378,0-3-392,-6 3-174,4 2 1,-6 6 0,4 3 0,1-1-153,-7 1 0,1 0 162,-6 5 0,1 0 62,0 0 0,-2 2-189,-3 3 1,3 3 5,-3 6 0,5 6-94,5 4 0,-2 8 26,6 1 1,0 8 59,5 2 1,0 6 42,0 7 0,2 6-119,3 0 0,2-1-196,8-4 1,0 0 36,4 0 1,-3-2-174,3-3 1,-8-9 159,-1-10 0,-2-8-680,1-1 1,2-7-991,-6 2-667,0-9 1952,-5-4 0,0-7 580,0-4 0,6-16 0,2-9 0</inkml:trace>
  <inkml:trace contextRef="#ctx0" brushRef="#br0" timeOffset="68">29843 17842 8008,'-14'0'-84,"0"0"577,0 0 478,6-7-675,2 6 0,7-7-46,4 3 0,3 3 1,6-2 0,7 2-24,2 2 0,6 0-530,4 0 1,-2-1-175,7-4 1,0 3-1244,5-2 1720,0-4 0,6 0 0,1-6 0</inkml:trace>
  <inkml:trace contextRef="#ctx0" brushRef="#br0" timeOffset="69">30810 17401 8008,'0'-14'0,"0"-1"864,0 1 1,0-5 284,0 0-605,-6 0 1,-2 7-230,-6 2 0,0-1-287,-1 6 1,0 1 52,-4 4 0,-3 0-211,-7 0 1,5 6-74,1 4 1,5 2 156,-1 2 1,4 2 88,0 3 1,6-3-64,-1 3 0,7 3 259,-1 2 1,2-2 66,2 2 0,2-6 93,2 6 1,4-5-188,6 5 1,1-5-154,-1 4 1,0 0 38,0 0 1,5-1-143,0-3 1,5 2-4,-5 3 1,0 1 132,-5-6 0,-1 4-17,-4-4 0,2 5-113,-6-5 0,0 5 51,-5-5 1,0 0-100,0-5 0,-5 0-220,0 0 0,-6 1 107,2-1 1,-9-6-136,-1-4 1,-1-2 63,1-2 1,3-6 65,-3-4 1,3-2 189,2-3 1,1-4 34,4 0 1,-2-1 328,6 1 1,0-2-140,5-2 1,5-4 144,0 3 1,6-3-26,-2-1 1,6-2-46,4-3 0,-2 1-102,7-6 0,-1 7-21,6-3 1,-1 4-588,1 2 0,-1 1 50,1 3 0,-7 5-126,-3 10 0,1 1 506,-1 3 0,0 4 0,-5-6 0</inkml:trace>
  <inkml:trace contextRef="#ctx0" brushRef="#br0" timeOffset="70">31279 17472 8089,'7'-14'1483,"-6"6"1,7-5 190,-3 4-1112,3 2 0,1 0-94,1 2 1,-1 3-215,6-3 1,0 4-33,4 1 1,-3 0-115,3 0 0,3 5 173,2-1 0,-2 7-31,2-1 1,-7 1 103,2-2 1,-3 4-105,-2-3 1,-4-3 60,-1 3 1,-6-1-274,2 6 0,-4-1-247,-1 0 0,-6 0-108,-3 0 0,-6 1-436,-3-1 1,0-5-487,-6 1 1,2-2 494,-1 1 0,-3 4 113,7-4 0,0-2 272,5-3 0,0 3 92,0-3 329,0 8 1,6-9 356,3 6 1,5-6-141,5 2 1,3 1 521,6-1 1,2 1-263,3-1 0,-2-2-112,7 7 1,-2-5-1,1 4 1,4-4-94,-3 4 1,-2-4 15,2 4 0,-5-1-49,4 2 0,-5 2 148,1-2 1,-8 1-89,-2-1 1,-1 2 75,2-2 0,-4 2-298,-6 2 0,-2-4 44,-2-1 0,-4 1-434,-6 4 0,-7-4-63,-3-1 0,1-6-335,-6 2 0,4-3 317,-8-2 0,3 0-168,1 0 0,-4-2-109,0-3 1,-5-3-314,5-6 1,1 0 303,9 0 0,-3-1-811,7 1-845,0 0 2274,11 0 0,2 6 0,6 2 0</inkml:trace>
  <inkml:trace contextRef="#ctx0" brushRef="#br0" timeOffset="71">32076 17671 7926,'0'-9'-135,"0"-1"135,0 7 1216,0-10-526,0 5-349,0 0 0,0-4 284,0 2 0,-5-2-205,0-3 0,-1 3 145,1 2 1,2-1 328,-7 7-527,1-7 1,-5 9-233,0-3 0,-1 4-126,1 1 1,0 11-31,0 3 0,-1 5 104,1 0 1,0-2-483,0 7 1,0 0 197,-1 4 1,6-1-163,-1-3 1,7 1 159,-1-6 351,2 0 0,4-7 16,2-2 0,-1-4 254,7-6 1,4-1-332,5-4 1,2-3 38,-2-6 1,-2-5-230,7 0 1,-7-5 174,2 5 0,2-5-394,-3 6 0,1-6 133,-4 5 0,-6 2 5,1 7 0,-1-3 238,5 4 0,-4 3 488,-1 1-89,-6 3 1,8 9-200,-6 2 1,5 4-2,-6 1 1,6 0 47,-5 0 0,6 4-65,-2-4 0,-1 3 23,2-7-102,-1 2 1,5 1-102,0-3 1,1-4-155,-1-6 1,-5 0-1358,1 0 793,-1 0 662,6 0 0,-8-6 0,0-2 0</inkml:trace>
  <inkml:trace contextRef="#ctx0" brushRef="#br0" timeOffset="72">26573 12240 7894,'-14'0'168,"0"0"0,0 0 344,0 0 0,4 0-45,1 0 275,5 0-382,-2 0 0,6 7 286,0 2-362,0 4 1,0 7-117,0 4 0,2 3-1,2 1 1,6 7-6,9 3 0,3 3-151,6 2 1,2-1-13,4 1 1,-4 0 122,3-1 1,2 1-532,-2 0 1,-5-7-83,-4-3 1,-2-3-311,2-1 0,3-1 178,-4 0 1,4-7-326,1-7 1,1-1 947,-1-8 0,13-1 0,4-4 0</inkml:trace>
  <inkml:trace contextRef="#ctx0" brushRef="#br0" timeOffset="73">27156 12226 7904,'-9'0'0,"-1"0"0,6 0 540,-6 0 0,5 0 63,-4 0 0,-1 0 291,-4 0 0,0 0-523,0 0 0,-2 11-134,-3 3 0,-3 15-48,-7-1 1,1 12 27,0 2 0,-6 7-363,1 8 0,-6 6 262,1 4 0,3-4-68,2-1 0,9-6-238,5-3 1,3-4-451,2-7 0,6-12 1,4-6 0,2-7-546,2-3 0,8-6 267,6-3 918,0-3 0,20-9 0,-4-1 0</inkml:trace>
  <inkml:trace contextRef="#ctx0" brushRef="#br0" timeOffset="74">27725 11785 7969,'0'8'0,"-5"0"0,1-3 415,-7-3-248,9 10 1,-9-9 69,6 7 1,-6-1-1,2 5 1,-9 1 97,-1-1 334,-6 6-321,9-4 1,-11 11-103,4-3-193,-4 9 0,-2-1 115,1 5 1,1 8-93,3 7 1,-1 3-8,6 2 1,5 5-111,4-1 0,3 1 5,-3-5 1,4 3 18,6-3 0,0 1-84,0-11 1,0 7 88,0-2 1,0 4-118,0 0 1,0 0 38,0-4 0,0 1 105,0-5 0,6-1-107,4-4 1,2-7 24,2-3 1,1-3-123,-1-1 1,0-2 75,0-4 0,2 3-137,3-7 0,-3 1 245,3-1 0,-3-3-270,-2 3 1,-2 1 317,-2-1 52,-4 0-197,-6-4 0,5 4 184,0-1 0,-1 1-90,-4-4 1,0-1-39,0 0 0,0-4-295,0-1 24,0-6 1,2 3 159,3-6 157,3 0 0,6 7 0,0 1 0</inkml:trace>
  <inkml:trace contextRef="#ctx0" brushRef="#br0" timeOffset="75">33412 12098 7964,'6'8'272,"-4"5"151,3-4 0,-4 10-8,-1 5 18,0 9-238,0 3 0,0 15-57,0 6-70,7 6 1,1 8-214,6 0 0,6 2 215,4 3 1,3-8 82,1 3 0,-1-10 98,-3 1 0,-5 1-237,-10-1 1,-4-6-86,-10-3 0,-14-1 49,-9 5 1,-10-1-103,0 1 0,-3-6-80,-2-4 0,2-3-98,3-1 1,-1 3-922,6-3 1223,6 2 0,5-10 0,6 3 0,2-5 0,3-3 0</inkml:trace>
  <inkml:trace contextRef="#ctx0" brushRef="#br0" timeOffset="76">26360 12695 7964,'0'-14'1452,"0"6"-1166,6-4 0,4 10 382,9-3-360,-3 4 0,17 1-259,0 0 0,11 6-249,4 3 0,10 4 108,-1 1 1,16 2-306,2 3 0,-34-12 1,1 0 396,0 0 0,1 0 0,2 1 0,2-1 0,-1-3 0,1 0 0</inkml:trace>
  <inkml:trace contextRef="#ctx0" brushRef="#br0" timeOffset="77">29915 16775 7964,'-15'0'-77,"1"0"1,0 0-87,0 0 0,-1 0 205,1 0 431,0 0 59,0 0-191,0 0-34,-1 0-11,7-6-64,-4 4 50,10-4-22,-4 6 4,6 0 194,0 0-238,6 0 0,2 0-53,6 0 0,5 0 22,0 0 1,2 0 15,-2 0 0,1 0-84,4 0 1,4 0-130,1 0 0,-1 0-6,6 0 1,-4 0-199,-2 0 1,2 0-182,3 0 1,-1 5 193,6 0 0,-7-1-27,2-4 0,-3 5 108,-1 0 1,-7 0 39,-3-5 0,-8 4 6,-2 1 335,-5 0-197,2-5 0,-8 0 98,-2 0 1,0 0-198,-5 0 1,0-2 69,-6-3 1,-4 4-239,0-4 1,-4-1 80,4 1 0,-7 0-29,3 5 1,1-4 89,-2-1 1,0-1-20,-4 1 1,-1 3 16,1-2 1,0 2 122,-1 2 0,-1-2 175,-3-2 1,4 2-67,1-3 0,0 4 176,4 1 1,3 0 351,2 0-78,4 6-59,7-4-339,1 4 0,20-6 19,6 0 1,8 0 11,6 0 0,0-5-242,10 0 1,-4 1 41,9 4 0,-2 0-225,1 0 0,-3 0-45,4 0 0,1 0-28,-2 0 0,-4 0 92,-6 0 0,1 4-50,5 1 0,-7 0 151,-2-5 1,-11 0-89,-4 0 404,-3 0-209,-8 0 87,-2 0 1,-17 0-347,-3 0 0,-8 0 107,3 0 0,-6-2-189,1-2 0,2 2 139,-2-3 0,0 2-98,-4-2 1,-5 4 91,0-4 1,-1 4 65,6 1 0,-5-2 94,0-3 1,-7 4-39,2-4 1,-1 5 165,1 5 1,-2-2-10,7 6 1,2-4 507,7 4-351,3-5 1,13 4 106,4-4 0,8-2-52,6 3 1,15-4-38,8-1 0,7 0-196,3 0 0,6 0-34,3 0 1,-2 0-125,2 0 0,-6 0 126,2 0 1,0 2-203,0 2 0,-5-2 54,-6 3 0,-7-4 116,-1-1 0,-2 0 420,-8 0-231,-7 7-36,-5-6-146,-7 6 1,-7-7-101,-2 0 1,-5 0-117,-5 0 1,-2 0-441,-3 0 0,-2-5-180,2 0 1,-3-1 293,-1 1 0,1 3 103,3-2 0,-1-3 148,6 3 0,-6-1 119,1 5 1,-3 0 14,-1 0 1,-1 2 172,1 2 1,-2-1 1,-3 7 0,3-7 217,-4 2 0,4 1-25,2-1 0,6 0 604,3-5-367,9 0 1,6 0-208,8 0 1,11 0-119,8 0 0,10 0-50,5 0 0,3 0-102,2 0 0,4 4 12,1 1 0,-1 1-236,-4-1 1,-2-3 69,-3 2 1,-3-2-5,-7-2 1,-1 0 256,-3 0 0,-9 0-149,-5 0 156,-7 0 1,2 0-167,-10 0 1,-3 0-132,-6 0 0,-5-5-196,0 1 1,-5-6-1331,5 5 1698,-6-6 0,3-3 0,-6-8 0</inkml:trace>
  <inkml:trace contextRef="#ctx0" brushRef="#br0" timeOffset="78">29005 16107 7055,'9'0'-151,"1"0"1,-6 0-182,6 0 186,-1 0 1,7 0 76,3 0 1,-2 0 68,7 0 0,1 0 0,9 0 0,-3 0 0,7 0 0,0 7 0,5 0 0</inkml:trace>
  <inkml:trace contextRef="#ctx0" brushRef="#br0" timeOffset="79">29104 17543 7964,'-5'-19'458,"1"0"-174,-1 0 1,3 0 49,-2 0 254,2 0-21,-4 5-142,-1 6-50,6-4-72,-12 10-136,12-4 1,-10 7 53,6 4 0,-2-2 28,3 7 0,1 1-73,-7 8 1,2-2-6,-1 7 1,-4-1-137,4 6 1,1 6-29,-2 3 1,2 3 5,-1 1 1,-4 1 139,4 0 0,-2-1-43,1 1 1,2-2-146,4-3 0,2-3-191,-3-7 1,5-6 97,5-3 1,3-5-32,6-4 1,5-4 92,0-6 0,6-6 42,-1-4 1,-2-4-4,2-5 0,-7-3-42,2-6 1,-3-6-107,-2 1 1,-4-5 57,-1 5 0,-6-5-169,2 5 1,-5-5 38,-5 5 0,-3-5 92,-6 5 0,-2 6-147,-3 8 0,4 0-343,-4 5-267,3 3 347,2 11 565,6 6 0,1 2 0,7 6 0</inkml:trace>
  <inkml:trace contextRef="#ctx0" brushRef="#br0" timeOffset="80">29488 17657 7964,'5'14'0,"0"0"0,6 5 245,-2 0 0,-1 0 404,1-5 0,-1 1-306,2-1 1,2 2-143,-2 2 1,-2-2-368,1 3 0,-1-3 208,2-2 1,2 0-753,-2 1 1,1-1 217,-2 0 0,4-4-450,-4-1 942,4-6 0,1 4 0,1-7 0</inkml:trace>
  <inkml:trace contextRef="#ctx0" brushRef="#br0" timeOffset="81">29687 17685 7964,'-22'5'251,"3"0"1,2 1 394,-2-1 0,3-4 89,-3 4 0,2 3-265,-2 1 0,3 4 73,-3 1-320,3 7 0,2-5-391,0 10 202,-1-3 1,6 5 229,-1 0-503,7 7 233,-3-5 0,6 5-247,0-7 0,2 1-714,2-1 1,-1-1-1687,7-3 2653,-1 3 0,12-12 0,1 6 0</inkml:trace>
  <inkml:trace contextRef="#ctx0" brushRef="#br0" timeOffset="82">30981 18254 7423,'-14'0'-127,"4"-2"1030,1-2-132,6 2 10,-4-4-126,1 6-579,4 0 85,-4 0 1,8 0-339,2 0 0,0 4 166,5 1 1,-4 5-123,4-6 0,2 3 54,8-3 1,-3-2-8,3 3 0,3-2-67,2 2 0,3-4-46,1 4 1,5 1-20,0-1 1,2 1 117,-2-1 1,-3-3 9,4 2 1,-4 3 102,-2-3 0,-4 1 140,-1-5 0,-5 0 78,1 0 283,-10 0-228,4 0-193,-12 0 0,4 0-232,-10 0 1,-2 0 90,-8 0 1,1 0-374,0 0 0,0-5 180,-1 1 1,-5-3-152,-4 3 0,2 0 182,-2-5 0,5 1 144,-4-1 0,1-2 267,-2 6 0,-3-6-130,3 1 0,-2 4 37,-3 1 1,-4 4 2,0 1 1,0 0 184,4 0 1,5 0-30,1 0 0,2 6 31,2 3 226,0-2-82,18 5 0,-4-10-172,10 3 1,7-4-83,7-1 0,7 0-151,-3 0 1,6 0 80,4 0 0,-3 2-137,3 3 1,-3-4 49,-1 4 1,-1-3-106,0-2 1,-1 4 94,-3 1 0,3 1-5,-4-1 1,3-3-20,-3 2 0,3 3-231,-7-3-6,0 1 1,-5-5-82,0 0-324,-6 0 645,-2 0 0,-12 6 0,-2 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311168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1561879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678652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777039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4004139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171090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diagram</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794208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867249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703563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1638959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2273549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968537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4150086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strPtr</a:t>
            </a:r>
            <a:endParaRPr lang="en-US" dirty="0"/>
          </a:p>
          <a:p>
            <a:r>
              <a:rPr lang="en-US" dirty="0"/>
              <a:t>*</a:t>
            </a:r>
            <a:r>
              <a:rPr lang="en-US" dirty="0" err="1"/>
              <a:t>strPtr</a:t>
            </a:r>
            <a:endParaRPr lang="en-US" dirty="0"/>
          </a:p>
          <a:p>
            <a:r>
              <a:rPr lang="en-US" dirty="0"/>
              <a:t>**</a:t>
            </a:r>
            <a:r>
              <a:rPr lang="en-US" dirty="0" err="1"/>
              <a:t>strPtr</a:t>
            </a:r>
            <a:endParaRPr lang="en-US" dirty="0"/>
          </a:p>
          <a:p>
            <a:r>
              <a:rPr lang="en-US" dirty="0"/>
              <a:t>&amp;</a:t>
            </a:r>
            <a:r>
              <a:rPr lang="en-US" dirty="0" err="1"/>
              <a:t>myStr</a:t>
            </a:r>
            <a:endParaRPr lang="en-US" dirty="0"/>
          </a:p>
          <a:p>
            <a:r>
              <a:rPr lang="en-US" dirty="0" err="1"/>
              <a:t>myStr</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637633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20077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097392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832082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4277758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3842449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1104473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1796986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1169048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1774567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1274915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490612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1652327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3230200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38262829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very big detail that I ignored on Friday when we talked about it!</a:t>
            </a:r>
          </a:p>
          <a:p>
            <a:r>
              <a:rPr lang="en-US" dirty="0"/>
              <a:t>Add </a:t>
            </a:r>
            <a:r>
              <a:rPr lang="en-US" dirty="0" err="1"/>
              <a:t>i</a:t>
            </a:r>
            <a:r>
              <a:rPr lang="en-US" dirty="0"/>
              <a:t> integers to this address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2898213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strPtr</a:t>
            </a:r>
            <a:endParaRPr lang="en-US" dirty="0"/>
          </a:p>
          <a:p>
            <a:r>
              <a:rPr lang="en-US" dirty="0"/>
              <a:t>*</a:t>
            </a:r>
            <a:r>
              <a:rPr lang="en-US" dirty="0" err="1"/>
              <a:t>strPtr</a:t>
            </a:r>
            <a:endParaRPr lang="en-US" dirty="0"/>
          </a:p>
          <a:p>
            <a:r>
              <a:rPr lang="en-US" dirty="0"/>
              <a:t>**</a:t>
            </a:r>
            <a:r>
              <a:rPr lang="en-US" dirty="0" err="1"/>
              <a:t>strPtr</a:t>
            </a:r>
            <a:endParaRPr lang="en-US" dirty="0"/>
          </a:p>
          <a:p>
            <a:r>
              <a:rPr lang="en-US" dirty="0"/>
              <a:t>&amp;</a:t>
            </a:r>
            <a:r>
              <a:rPr lang="en-US" dirty="0" err="1"/>
              <a:t>myStr</a:t>
            </a:r>
            <a:endParaRPr lang="en-US" dirty="0"/>
          </a:p>
          <a:p>
            <a:r>
              <a:rPr lang="en-US" dirty="0" err="1"/>
              <a:t>myStr</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107</a:t>
            </a:fld>
            <a:endParaRPr lang="en-US" altLang="x-none"/>
          </a:p>
        </p:txBody>
      </p:sp>
    </p:spTree>
    <p:extLst>
      <p:ext uri="{BB962C8B-B14F-4D97-AF65-F5344CB8AC3E}">
        <p14:creationId xmlns:p14="http://schemas.microsoft.com/office/powerpoint/2010/main" val="85515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play around with this code in </a:t>
            </a:r>
            <a:r>
              <a:rPr lang="en-US" dirty="0" err="1"/>
              <a:t>gdb</a:t>
            </a:r>
            <a:r>
              <a:rPr lang="en-US" dirty="0"/>
              <a:t>, I encourage you to! It’s located in this </a:t>
            </a:r>
            <a:r>
              <a:rPr lang="en-US" dirty="0" err="1"/>
              <a:t>arrptr.c</a:t>
            </a:r>
            <a:r>
              <a:rPr lang="en-US" dirty="0"/>
              <a: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111</a:t>
            </a:fld>
            <a:endParaRPr lang="en-US" altLang="x-none"/>
          </a:p>
        </p:txBody>
      </p:sp>
    </p:spTree>
    <p:extLst>
      <p:ext uri="{BB962C8B-B14F-4D97-AF65-F5344CB8AC3E}">
        <p14:creationId xmlns:p14="http://schemas.microsoft.com/office/powerpoint/2010/main" val="2459573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I’ve always found pointers difficult because there are really two use cases for the star operator. One of them happens when you are creating the variable, and the other one is when you actually access the variable. Let’s talk about the first one.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112</a:t>
            </a:fld>
            <a:endParaRPr lang="en-US" altLang="x-none"/>
          </a:p>
        </p:txBody>
      </p:sp>
    </p:spTree>
    <p:extLst>
      <p:ext uri="{BB962C8B-B14F-4D97-AF65-F5344CB8AC3E}">
        <p14:creationId xmlns:p14="http://schemas.microsoft.com/office/powerpoint/2010/main" val="2311502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that was variable declaration. When you first make the metaphorical box that has the metaphorical arrow pointing to a metaphorical other box.</a:t>
            </a:r>
          </a:p>
          <a:p>
            <a:endParaRPr lang="en-US" dirty="0"/>
          </a:p>
          <a:p>
            <a:r>
              <a:rPr lang="en-US" dirty="0"/>
              <a:t>The second case to use the star (asterisk) is when you are reading/writing values. This is called dereferencing.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113</a:t>
            </a:fld>
            <a:endParaRPr lang="en-US" altLang="x-none"/>
          </a:p>
        </p:txBody>
      </p:sp>
    </p:spTree>
    <p:extLst>
      <p:ext uri="{BB962C8B-B14F-4D97-AF65-F5344CB8AC3E}">
        <p14:creationId xmlns:p14="http://schemas.microsoft.com/office/powerpoint/2010/main" val="2078229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line here, declare the pointer variable. Okay. Now, the second line dereferences to read and also dereferences to write.</a:t>
            </a:r>
          </a:p>
          <a:p>
            <a:r>
              <a:rPr lang="en-US" dirty="0"/>
              <a:t>Read the value. From where? From the address that </a:t>
            </a:r>
            <a:r>
              <a:rPr lang="en-US" dirty="0" err="1"/>
              <a:t>cptr</a:t>
            </a:r>
            <a:r>
              <a:rPr lang="en-US" dirty="0"/>
              <a:t> points to. ‘s’. + 1. ‘t’.</a:t>
            </a:r>
          </a:p>
          <a:p>
            <a:r>
              <a:rPr lang="en-US" dirty="0"/>
              <a:t>Store the value. To where? To the address that </a:t>
            </a:r>
            <a:r>
              <a:rPr lang="en-US" dirty="0" err="1"/>
              <a:t>cptr</a:t>
            </a:r>
            <a:r>
              <a:rPr lang="en-US" dirty="0"/>
              <a:t> points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114</a:t>
            </a:fld>
            <a:endParaRPr lang="en-US" altLang="x-none"/>
          </a:p>
        </p:txBody>
      </p:sp>
    </p:spTree>
    <p:extLst>
      <p:ext uri="{BB962C8B-B14F-4D97-AF65-F5344CB8AC3E}">
        <p14:creationId xmlns:p14="http://schemas.microsoft.com/office/powerpoint/2010/main" val="3602968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same thing happens with double pointers.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115</a:t>
            </a:fld>
            <a:endParaRPr lang="en-US" altLang="x-none"/>
          </a:p>
        </p:txBody>
      </p:sp>
    </p:spTree>
    <p:extLst>
      <p:ext uri="{BB962C8B-B14F-4D97-AF65-F5344CB8AC3E}">
        <p14:creationId xmlns:p14="http://schemas.microsoft.com/office/powerpoint/2010/main" val="3615376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118</a:t>
            </a:fld>
            <a:endParaRPr lang="en-US" altLang="x-none"/>
          </a:p>
        </p:txBody>
      </p:sp>
    </p:spTree>
    <p:extLst>
      <p:ext uri="{BB962C8B-B14F-4D97-AF65-F5344CB8AC3E}">
        <p14:creationId xmlns:p14="http://schemas.microsoft.com/office/powerpoint/2010/main" val="489064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119</a:t>
            </a:fld>
            <a:endParaRPr lang="en-US" altLang="x-none"/>
          </a:p>
        </p:txBody>
      </p:sp>
    </p:spTree>
    <p:extLst>
      <p:ext uri="{BB962C8B-B14F-4D97-AF65-F5344CB8AC3E}">
        <p14:creationId xmlns:p14="http://schemas.microsoft.com/office/powerpoint/2010/main" val="3997840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hyperlink" Target="https://github.com/Exim/exim/blob/master/doc/doc-txt/cve-2019-15846/qualys.mbx" TargetMode="External"/><Relationship Id="rId2" Type="http://schemas.openxmlformats.org/officeDocument/2006/relationships/hyperlink" Target="http://www.securityspace.com/s_survey/data/man.201909/mxsurvey.html" TargetMode="External"/><Relationship Id="rId1" Type="http://schemas.openxmlformats.org/officeDocument/2006/relationships/slideLayout" Target="../slideLayouts/slideLayout2.xml"/><Relationship Id="rId4" Type="http://schemas.openxmlformats.org/officeDocument/2006/relationships/hyperlink" Target="https://nvd.nist.gov/vuln/detail/CVE-2019-15846#vulnCurrentDescriptionTitle" TargetMode="External"/></Relationships>
</file>

<file path=ppt/slides/_rels/slide1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6</a:t>
            </a:r>
            <a:br>
              <a:rPr lang="en-US" dirty="0"/>
            </a:br>
            <a:r>
              <a:rPr lang="en-US" sz="3400" dirty="0"/>
              <a:t>More Pointers and Arrays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(5.2-5.5) or Essential C section 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3</a:t>
            </a:r>
            <a:r>
              <a:rPr lang="en-US" dirty="0"/>
              <a:t>: How can we effectively manage all types of memory in our programs?</a:t>
            </a:r>
            <a:r>
              <a:rPr lang="en-US" b="0" dirty="0"/>
              <a:t> </a:t>
            </a:r>
            <a:endParaRPr lang="en-US" dirty="0"/>
          </a:p>
        </p:txBody>
      </p:sp>
    </p:spTree>
    <p:extLst>
      <p:ext uri="{BB962C8B-B14F-4D97-AF65-F5344CB8AC3E}">
        <p14:creationId xmlns:p14="http://schemas.microsoft.com/office/powerpoint/2010/main" val="348192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dirty="0"/>
              <a:t>Double Pointers	42</a:t>
            </a:r>
          </a:p>
          <a:p>
            <a:pPr>
              <a:tabLst>
                <a:tab pos="11477625" algn="r"/>
              </a:tabLst>
            </a:pPr>
            <a:r>
              <a:rPr lang="en-US" dirty="0"/>
              <a:t>Arrays in Memory	57</a:t>
            </a:r>
          </a:p>
          <a:p>
            <a:pPr>
              <a:tabLst>
                <a:tab pos="11477625" algn="r"/>
              </a:tabLst>
            </a:pPr>
            <a:r>
              <a:rPr lang="en-US" dirty="0"/>
              <a:t>Arrays of Pointers	66</a:t>
            </a:r>
          </a:p>
          <a:p>
            <a:pPr>
              <a:tabLst>
                <a:tab pos="11477625" algn="r"/>
              </a:tabLst>
            </a:pPr>
            <a:r>
              <a:rPr lang="en-US" dirty="0"/>
              <a:t>Pointer Arithmetic	70</a:t>
            </a:r>
          </a:p>
          <a:p>
            <a:pPr>
              <a:tabLst>
                <a:tab pos="11477625" algn="r"/>
              </a:tabLst>
            </a:pPr>
            <a:r>
              <a:rPr lang="en-US" dirty="0"/>
              <a:t>Other topics: </a:t>
            </a:r>
            <a:r>
              <a:rPr lang="en-US" b="1" dirty="0"/>
              <a:t>const</a:t>
            </a:r>
            <a:r>
              <a:rPr lang="en-US" dirty="0"/>
              <a:t>, </a:t>
            </a:r>
            <a:r>
              <a:rPr lang="en-US" b="1" dirty="0"/>
              <a:t>struct</a:t>
            </a:r>
            <a:r>
              <a:rPr lang="en-US" dirty="0"/>
              <a:t> and ternary	80</a:t>
            </a:r>
          </a:p>
          <a:p>
            <a:pPr>
              <a:tabLst>
                <a:tab pos="11477625" algn="r"/>
              </a:tabLst>
            </a:pPr>
            <a:r>
              <a:rPr lang="en-US" dirty="0"/>
              <a:t>Live Session	99</a:t>
            </a:r>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2742974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solidFill>
                  <a:srgbClr val="C00000"/>
                </a:solidFill>
              </a:rPr>
              <a:t>Pointers and Parameters</a:t>
            </a:r>
            <a:r>
              <a:rPr lang="en-US" dirty="0"/>
              <a:t>	4</a:t>
            </a:r>
          </a:p>
          <a:p>
            <a:pPr>
              <a:tabLst>
                <a:tab pos="11477625" algn="r"/>
              </a:tabLst>
            </a:pPr>
            <a:r>
              <a:rPr lang="en-US" dirty="0"/>
              <a:t>Double Pointers	42</a:t>
            </a:r>
          </a:p>
          <a:p>
            <a:pPr>
              <a:tabLst>
                <a:tab pos="11477625" algn="r"/>
              </a:tabLst>
            </a:pPr>
            <a:r>
              <a:rPr lang="en-US" dirty="0"/>
              <a:t>Arrays in Memory	57</a:t>
            </a:r>
          </a:p>
          <a:p>
            <a:pPr>
              <a:tabLst>
                <a:tab pos="11477625" algn="r"/>
              </a:tabLst>
            </a:pPr>
            <a:r>
              <a:rPr lang="en-US" dirty="0"/>
              <a:t>Arrays of Pointers	66</a:t>
            </a:r>
          </a:p>
          <a:p>
            <a:pPr>
              <a:tabLst>
                <a:tab pos="11477625" algn="r"/>
              </a:tabLst>
            </a:pPr>
            <a:r>
              <a:rPr lang="en-US" dirty="0"/>
              <a:t>Pointer Arithmetic	70</a:t>
            </a:r>
          </a:p>
          <a:p>
            <a:pPr>
              <a:tabLst>
                <a:tab pos="11477625" algn="r"/>
              </a:tabLst>
            </a:pPr>
            <a:r>
              <a:rPr lang="en-US" dirty="0"/>
              <a:t>Other topics: </a:t>
            </a:r>
            <a:r>
              <a:rPr lang="en-US" b="1" dirty="0"/>
              <a:t>const</a:t>
            </a:r>
            <a:r>
              <a:rPr lang="en-US" dirty="0"/>
              <a:t>, </a:t>
            </a:r>
            <a:r>
              <a:rPr lang="en-US" b="1" dirty="0"/>
              <a:t>struct</a:t>
            </a:r>
            <a:r>
              <a:rPr lang="en-US" dirty="0"/>
              <a:t> and ternary	80</a:t>
            </a:r>
          </a:p>
          <a:p>
            <a:pPr>
              <a:tabLst>
                <a:tab pos="11477625" algn="r"/>
              </a:tabLst>
            </a:pPr>
            <a:r>
              <a:rPr lang="en-US" dirty="0"/>
              <a:t>Live Session	99</a:t>
            </a:r>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2915466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667D-5C82-894B-A912-D00B9EE532E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07008F42-A66D-4C44-998F-FE87AA9009BE}"/>
              </a:ext>
            </a:extLst>
          </p:cNvPr>
          <p:cNvSpPr>
            <a:spLocks noGrp="1"/>
          </p:cNvSpPr>
          <p:nvPr>
            <p:ph idx="1"/>
          </p:nvPr>
        </p:nvSpPr>
        <p:spPr/>
        <p:txBody>
          <a:bodyPr/>
          <a:lstStyle/>
          <a:p>
            <a:r>
              <a:rPr lang="en-US" dirty="0"/>
              <a:t>A </a:t>
            </a:r>
            <a:r>
              <a:rPr lang="en-US" i="1" dirty="0"/>
              <a:t>pointer</a:t>
            </a:r>
            <a:r>
              <a:rPr lang="en-US" dirty="0"/>
              <a:t> is a variable that stores a memory address.</a:t>
            </a:r>
          </a:p>
          <a:p>
            <a:r>
              <a:rPr lang="en-US" dirty="0"/>
              <a:t>Because there is no pass-by-reference in C like in C++, pointers let us pass around the address of one instance of memory, instead of making many copies.</a:t>
            </a:r>
          </a:p>
          <a:p>
            <a:r>
              <a:rPr lang="en-US" dirty="0"/>
              <a:t>One (8 byte) pointer can represent any size memory location!</a:t>
            </a:r>
          </a:p>
          <a:p>
            <a:r>
              <a:rPr lang="en-US" dirty="0"/>
              <a:t>Pointers are also essential for allocating memory on the heap, which we will cover later.</a:t>
            </a:r>
          </a:p>
          <a:p>
            <a:r>
              <a:rPr lang="en-US" dirty="0"/>
              <a:t>Pointers also let us refer to memory generically, which we will cover later.</a:t>
            </a:r>
          </a:p>
        </p:txBody>
      </p:sp>
    </p:spTree>
    <p:extLst>
      <p:ext uri="{BB962C8B-B14F-4D97-AF65-F5344CB8AC3E}">
        <p14:creationId xmlns:p14="http://schemas.microsoft.com/office/powerpoint/2010/main" val="116745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411316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257</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256</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476986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Tree>
    <p:extLst>
      <p:ext uri="{BB962C8B-B14F-4D97-AF65-F5344CB8AC3E}">
        <p14:creationId xmlns:p14="http://schemas.microsoft.com/office/powerpoint/2010/main" val="1734472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5FB08B3-3B58-C040-B543-70DD533F7047}"/>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4AA4537B-542C-6447-883F-23704099CB8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3" name="TextBox 12">
            <a:extLst>
              <a:ext uri="{FF2B5EF4-FFF2-40B4-BE49-F238E27FC236}">
                <a16:creationId xmlns:a16="http://schemas.microsoft.com/office/drawing/2014/main" id="{7537726A-58A7-1141-BE9C-DE319C76EE49}"/>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4" name="TextBox 13">
            <a:extLst>
              <a:ext uri="{FF2B5EF4-FFF2-40B4-BE49-F238E27FC236}">
                <a16:creationId xmlns:a16="http://schemas.microsoft.com/office/drawing/2014/main" id="{C6FF03CC-F419-F844-993A-5A437BFAA000}"/>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6" name="Left Bracket 15">
            <a:extLst>
              <a:ext uri="{FF2B5EF4-FFF2-40B4-BE49-F238E27FC236}">
                <a16:creationId xmlns:a16="http://schemas.microsoft.com/office/drawing/2014/main" id="{257231E7-CED0-CC4C-83C0-7785A5BA7D8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86178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9" name="TextBox 8">
            <a:extLst>
              <a:ext uri="{FF2B5EF4-FFF2-40B4-BE49-F238E27FC236}">
                <a16:creationId xmlns:a16="http://schemas.microsoft.com/office/drawing/2014/main" id="{183BA7C4-B4F9-D049-BC2B-06BA2DC4206E}"/>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0" name="Left Bracket 9">
            <a:extLst>
              <a:ext uri="{FF2B5EF4-FFF2-40B4-BE49-F238E27FC236}">
                <a16:creationId xmlns:a16="http://schemas.microsoft.com/office/drawing/2014/main" id="{470FDDA8-4545-A741-BD53-983E86B276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40073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0434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827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148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1126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68125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4;</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passes copy of 4</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51456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4;</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passes copy of e.g. 0xffed63</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266992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[1]);		</a:t>
            </a:r>
            <a:r>
              <a:rPr lang="en-US" dirty="0">
                <a:solidFill>
                  <a:srgbClr val="00B050"/>
                </a:solidFill>
                <a:latin typeface="Consolas" panose="020B0609020204030204" pitchFamily="49" charset="0"/>
                <a:cs typeface="Consolas" panose="020B0609020204030204" pitchFamily="49" charset="0"/>
              </a:rPr>
              <a:t>// passes copy of 'e'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4162904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p:txBody>
      </p:sp>
    </p:spTree>
    <p:extLst>
      <p:ext uri="{BB962C8B-B14F-4D97-AF65-F5344CB8AC3E}">
        <p14:creationId xmlns:p14="http://schemas.microsoft.com/office/powerpoint/2010/main" val="4286477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"%c"</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[1]);		</a:t>
            </a:r>
            <a:r>
              <a:rPr lang="en-US" dirty="0">
                <a:solidFill>
                  <a:srgbClr val="00B050"/>
                </a:solidFill>
                <a:latin typeface="Consolas" panose="020B0609020204030204" pitchFamily="49" charset="0"/>
                <a:cs typeface="Consolas" panose="020B0609020204030204" pitchFamily="49" charset="0"/>
              </a:rPr>
              <a:t>// prints 'e'</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61615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a:t>
            </a:r>
          </a:p>
          <a:p>
            <a:pPr marL="0" indent="0">
              <a:spcBef>
                <a:spcPts val="0"/>
              </a:spcBef>
              <a:buNone/>
            </a:pPr>
            <a:r>
              <a:rPr lang="en-US" dirty="0">
                <a:latin typeface="Consolas" panose="020B0609020204030204" pitchFamily="49" charset="0"/>
                <a:cs typeface="Consolas" panose="020B0609020204030204" pitchFamily="49" charset="0"/>
              </a:rPr>
              <a:t>	return num1 + num2;</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5;</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6;</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(x, y);		</a:t>
            </a:r>
            <a:r>
              <a:rPr lang="en-US" dirty="0">
                <a:solidFill>
                  <a:srgbClr val="00B050"/>
                </a:solidFill>
                <a:latin typeface="Consolas" panose="020B0609020204030204" pitchFamily="49" charset="0"/>
                <a:cs typeface="Consolas" panose="020B0609020204030204" pitchFamily="49" charset="0"/>
              </a:rPr>
              <a:t>// returns 11</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99232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FD7A-B254-C94F-9AA7-C3C08CB8DBA8}"/>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C1754C45-F472-C34B-89A0-EB598341C6E2}"/>
              </a:ext>
            </a:extLst>
          </p:cNvPr>
          <p:cNvSpPr>
            <a:spLocks noGrp="1"/>
          </p:cNvSpPr>
          <p:nvPr>
            <p:ph idx="1"/>
          </p:nvPr>
        </p:nvSpPr>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buNone/>
            </a:pPr>
            <a:endParaRPr lang="en-US" dirty="0"/>
          </a:p>
          <a:p>
            <a:pPr marL="0" indent="0">
              <a:buNone/>
            </a:pPr>
            <a:r>
              <a:rPr lang="en-US" sz="4500" dirty="0"/>
              <a:t>Do I care about modifying </a:t>
            </a:r>
            <a:r>
              <a:rPr lang="en-US" sz="4500" i="1" dirty="0"/>
              <a:t>this</a:t>
            </a:r>
            <a:r>
              <a:rPr lang="en-US" sz="4500" dirty="0"/>
              <a:t> instance of my data?  If so, I need to pass where that instance lives, as a parameter, so it can be modified.</a:t>
            </a:r>
          </a:p>
        </p:txBody>
      </p:sp>
    </p:spTree>
    <p:extLst>
      <p:ext uri="{BB962C8B-B14F-4D97-AF65-F5344CB8AC3E}">
        <p14:creationId xmlns:p14="http://schemas.microsoft.com/office/powerpoint/2010/main" val="160738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modifies what is at the address stored in </a:t>
            </a:r>
            <a:r>
              <a:rPr lang="en-US" dirty="0" err="1">
                <a:solidFill>
                  <a:srgbClr val="00B050"/>
                </a:solidFill>
                <a:latin typeface="Consolas" panose="020B0609020204030204" pitchFamily="49" charset="0"/>
                <a:cs typeface="Consolas" panose="020B0609020204030204" pitchFamily="49" charset="0"/>
              </a:rPr>
              <a:t>ch</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letter = </a:t>
            </a:r>
            <a:r>
              <a:rPr lang="en-US" dirty="0">
                <a:solidFill>
                  <a:srgbClr val="0432FF"/>
                </a:solidFill>
                <a:latin typeface="Consolas" panose="020B0609020204030204" pitchFamily="49" charset="0"/>
                <a:cs typeface="Consolas" panose="020B0609020204030204" pitchFamily="49" charset="0"/>
              </a:rPr>
              <a:t>'h'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don’t want to capitalize any instance of 'h'.</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want to capitalize *this* instance of 'h'! */</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capitalize(&amp;letter);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"%c"</a:t>
            </a:r>
            <a:r>
              <a:rPr lang="en-US" dirty="0">
                <a:latin typeface="Consolas" panose="020B0609020204030204" pitchFamily="49" charset="0"/>
                <a:cs typeface="Consolas" panose="020B0609020204030204" pitchFamily="49" charset="0"/>
              </a:rPr>
              <a:t>, letter);	</a:t>
            </a:r>
            <a:r>
              <a:rPr lang="en-US" dirty="0">
                <a:solidFill>
                  <a:srgbClr val="00B050"/>
                </a:solidFill>
                <a:latin typeface="Consolas" panose="020B0609020204030204" pitchFamily="49" charset="0"/>
                <a:cs typeface="Consolas" panose="020B0609020204030204" pitchFamily="49" charset="0"/>
              </a:rPr>
              <a:t>// want to print 'H';</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01713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562600"/>
          </a:xfrm>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modifies what is at the address stored in x</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don’t want to double any instance of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want to double *this* instance of 2! */</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want to print 4;</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37534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gets the character stored at address </a:t>
            </a:r>
            <a:r>
              <a:rPr lang="en-US" dirty="0" err="1">
                <a:solidFill>
                  <a:srgbClr val="00B050"/>
                </a:solidFill>
                <a:latin typeface="Consolas" panose="020B0609020204030204" pitchFamily="49" charset="0"/>
                <a:cs typeface="Consolas" panose="020B0609020204030204" pitchFamily="49" charset="0"/>
              </a:rPr>
              <a:t>ch.</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 goes to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and puts </a:t>
            </a:r>
            <a:r>
              <a:rPr lang="en-US" dirty="0" err="1">
                <a:solidFill>
                  <a:srgbClr val="00B050"/>
                </a:solidFill>
                <a:latin typeface="Consolas" panose="020B0609020204030204" pitchFamily="49" charset="0"/>
                <a:cs typeface="Consolas" panose="020B0609020204030204" pitchFamily="49" charset="0"/>
              </a:rPr>
              <a:t>newChar</a:t>
            </a:r>
            <a:r>
              <a:rPr lang="en-US" dirty="0">
                <a:solidFill>
                  <a:srgbClr val="00B050"/>
                </a:solidFill>
                <a:latin typeface="Consolas" panose="020B0609020204030204" pitchFamily="49" charset="0"/>
                <a:cs typeface="Consolas" panose="020B0609020204030204" pitchFamily="49" charset="0"/>
              </a:rPr>
              <a:t> there.</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840874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go to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and put the capitalized version</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of what is at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there.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790710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this capitalizes the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sym typeface="Wingdings" pitchFamily="2" charset="2"/>
              </a:rPr>
              <a:t></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this stores </a:t>
            </a:r>
            <a:r>
              <a:rPr lang="en-US" dirty="0" err="1">
                <a:solidFill>
                  <a:srgbClr val="00B050"/>
                </a:solidFill>
                <a:latin typeface="Consolas" panose="020B0609020204030204" pitchFamily="49" charset="0"/>
                <a:cs typeface="Consolas" panose="020B0609020204030204" pitchFamily="49" charset="0"/>
              </a:rPr>
              <a:t>newChar</a:t>
            </a:r>
            <a:r>
              <a:rPr lang="en-US" dirty="0">
                <a:solidFill>
                  <a:srgbClr val="00B050"/>
                </a:solidFill>
                <a:latin typeface="Consolas" panose="020B0609020204030204" pitchFamily="49" charset="0"/>
                <a:cs typeface="Consolas" panose="020B0609020204030204" pitchFamily="49" charset="0"/>
              </a:rPr>
              <a:t> in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as an address! </a:t>
            </a:r>
            <a:r>
              <a:rPr lang="en-US" dirty="0">
                <a:solidFill>
                  <a:srgbClr val="00B050"/>
                </a:solidFill>
                <a:latin typeface="Consolas" panose="020B0609020204030204" pitchFamily="49" charset="0"/>
                <a:cs typeface="Consolas" panose="020B0609020204030204" pitchFamily="49" charset="0"/>
                <a:sym typeface="Wingdings" pitchFamily="2" charset="2"/>
              </a:rPr>
              <a:t> </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6910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4AB8-951E-994A-9006-FC9F308E77BE}"/>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5AB52D5E-1925-FB40-BD82-398B5764E991}"/>
              </a:ext>
            </a:extLst>
          </p:cNvPr>
          <p:cNvSpPr>
            <a:spLocks noGrp="1"/>
          </p:cNvSpPr>
          <p:nvPr>
            <p:ph idx="1"/>
          </p:nvPr>
        </p:nvSpPr>
        <p:spPr/>
        <p:txBody>
          <a:bodyPr/>
          <a:lstStyle/>
          <a:p>
            <a:r>
              <a:rPr lang="en-US" dirty="0"/>
              <a:t>A char * is technically a pointer to a </a:t>
            </a:r>
            <a:r>
              <a:rPr lang="en-US" b="1" u="sng" dirty="0"/>
              <a:t>single character</a:t>
            </a:r>
            <a:r>
              <a:rPr lang="en-US" dirty="0"/>
              <a:t>.</a:t>
            </a:r>
          </a:p>
          <a:p>
            <a:r>
              <a:rPr lang="en-US" dirty="0"/>
              <a:t>We commonly use char * as string by having the character it points to be followed by more characters and ultimately a null terminator.</a:t>
            </a:r>
          </a:p>
          <a:p>
            <a:r>
              <a:rPr lang="en-US" dirty="0"/>
              <a:t>A char * could also just point to a single character (not a string).</a:t>
            </a:r>
          </a:p>
        </p:txBody>
      </p:sp>
    </p:spTree>
    <p:extLst>
      <p:ext uri="{BB962C8B-B14F-4D97-AF65-F5344CB8AC3E}">
        <p14:creationId xmlns:p14="http://schemas.microsoft.com/office/powerpoint/2010/main" val="2131493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671512" y="2276475"/>
            <a:ext cx="10848975" cy="23050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#7: </a:t>
            </a:r>
            <a:r>
              <a:rPr lang="en-US" sz="4400" dirty="0"/>
              <a:t>If we change characters in a string parameter, these changes will persist outside of the function.</a:t>
            </a:r>
          </a:p>
          <a:p>
            <a:pPr algn="l"/>
            <a:endParaRPr lang="en-US" sz="4400" dirty="0"/>
          </a:p>
        </p:txBody>
      </p:sp>
    </p:spTree>
    <p:extLst>
      <p:ext uri="{BB962C8B-B14F-4D97-AF65-F5344CB8AC3E}">
        <p14:creationId xmlns:p14="http://schemas.microsoft.com/office/powerpoint/2010/main" val="875466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19200"/>
            <a:ext cx="6966035" cy="5943600"/>
          </a:xfrm>
        </p:spPr>
        <p:txBody>
          <a:bodyPr/>
          <a:lstStyle/>
          <a:p>
            <a:pPr marL="0" indent="0">
              <a:buNone/>
            </a:pPr>
            <a:r>
              <a:rPr lang="en-US" dirty="0"/>
              <a:t>When we pass a </a:t>
            </a:r>
            <a:r>
              <a:rPr lang="en-US" b="1" dirty="0"/>
              <a:t>char *</a:t>
            </a:r>
            <a:r>
              <a:rPr lang="en-US" dirty="0"/>
              <a:t> string as a parameter, C makes a </a:t>
            </a:r>
            <a:r>
              <a:rPr lang="en-US" i="1" dirty="0"/>
              <a:t>copy</a:t>
            </a:r>
            <a:r>
              <a:rPr lang="en-US" dirty="0"/>
              <a:t> of the address stored in the </a:t>
            </a:r>
            <a:r>
              <a:rPr lang="en-US" b="1" dirty="0"/>
              <a:t>char *</a:t>
            </a:r>
            <a:r>
              <a:rPr lang="en-US" dirty="0"/>
              <a:t>, and passes it to the function.  This means they both refer to the same memory location.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 =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030131"/>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008533" y="2514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42627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4338935"/>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1989668"/>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3735801"/>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866AE008-7A74-F743-BCFF-75E5E41B70A1}"/>
              </a:ext>
            </a:extLst>
          </p:cNvPr>
          <p:cNvSpPr txBox="1"/>
          <p:nvPr/>
        </p:nvSpPr>
        <p:spPr>
          <a:xfrm>
            <a:off x="10363200" y="116313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226352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5766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6385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[4] = </a:t>
            </a:r>
            <a:r>
              <a:rPr lang="en-US" sz="2600" dirty="0">
                <a:solidFill>
                  <a:srgbClr val="0432FF"/>
                </a:solidFill>
                <a:latin typeface="Consolas" panose="020B0609020204030204" pitchFamily="49" charset="0"/>
                <a:cs typeface="Consolas" panose="020B0609020204030204" pitchFamily="49" charset="0"/>
              </a:rPr>
              <a:t>'y'</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53B1BD87-C565-3C4B-B028-454F779E8134}"/>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A02C7183-19D9-244E-9253-5DFF160011CA}"/>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1721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6883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__?__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652735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1DAACB3D-3861-6240-B8BE-4126461ED8A7}"/>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55137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54FD8704-914F-1C42-8C39-24D600D37BCA}"/>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98300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 </a:t>
            </a: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__?__</a:t>
            </a:r>
            <a:r>
              <a:rPr lang="en-US" sz="2400" dirty="0">
                <a:latin typeface="Consolas" panose="020B0609020204030204" pitchFamily="49" charset="0"/>
                <a:cs typeface="Consolas" panose="020B0609020204030204" pitchFamily="49" charset="0"/>
              </a:rPr>
              <a:t> =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43048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char *letter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tolower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toupper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C41B8D47-73C9-FA4F-AAC5-D868F0CC8F44}"/>
              </a:ext>
            </a:extLst>
          </p:cNvPr>
          <p:cNvSpPr/>
          <p:nvPr/>
        </p:nvSpPr>
        <p:spPr bwMode="auto">
          <a:xfrm>
            <a:off x="6858000" y="2337818"/>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letter, so we pass the </a:t>
            </a:r>
            <a:r>
              <a:rPr lang="en-US" sz="2400" i="1" dirty="0"/>
              <a:t>location</a:t>
            </a:r>
            <a:r>
              <a:rPr lang="en-US" sz="2400" dirty="0"/>
              <a:t> of the letter we would like to modify.</a:t>
            </a:r>
          </a:p>
        </p:txBody>
      </p:sp>
    </p:spTree>
    <p:extLst>
      <p:ext uri="{BB962C8B-B14F-4D97-AF65-F5344CB8AC3E}">
        <p14:creationId xmlns:p14="http://schemas.microsoft.com/office/powerpoint/2010/main" val="2144053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2913-5C96-EB4E-ADBB-21DA6A7197E6}"/>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F9AC754C-F21B-D145-8D4A-C0412B50D33C}"/>
              </a:ext>
            </a:extLst>
          </p:cNvPr>
          <p:cNvSpPr>
            <a:spLocks noGrp="1"/>
          </p:cNvSpPr>
          <p:nvPr>
            <p:ph idx="1"/>
          </p:nvPr>
        </p:nvSpPr>
        <p:spPr/>
        <p:txBody>
          <a:bodyPr/>
          <a:lstStyle/>
          <a:p>
            <a:r>
              <a:rPr lang="en-US" dirty="0"/>
              <a:t>If you are performing an operation with some input and do not care about any changes to the input, </a:t>
            </a:r>
            <a:r>
              <a:rPr lang="en-US" b="1" dirty="0"/>
              <a:t>pass the data type itself</a:t>
            </a:r>
            <a:r>
              <a:rPr lang="en-US" dirty="0"/>
              <a:t>.</a:t>
            </a:r>
          </a:p>
          <a:p>
            <a:r>
              <a:rPr lang="en-US" dirty="0"/>
              <a:t>If you are modifying a specific instance of some value, </a:t>
            </a:r>
            <a:r>
              <a:rPr lang="en-US" b="1" dirty="0"/>
              <a:t>pass the location </a:t>
            </a:r>
            <a:r>
              <a:rPr lang="en-US" dirty="0"/>
              <a:t>of what you would like to modify.</a:t>
            </a:r>
          </a:p>
          <a:p>
            <a:r>
              <a:rPr lang="en-US" dirty="0"/>
              <a:t>If a function takes an address (pointer) as a parameter, it can </a:t>
            </a:r>
            <a:r>
              <a:rPr lang="en-US" i="1" dirty="0"/>
              <a:t>go to</a:t>
            </a:r>
            <a:r>
              <a:rPr lang="en-US" dirty="0"/>
              <a:t> that address if it needs the actual value.</a:t>
            </a:r>
          </a:p>
          <a:p>
            <a:endParaRPr lang="en-US" dirty="0"/>
          </a:p>
          <a:p>
            <a:endParaRPr lang="en-US" dirty="0"/>
          </a:p>
        </p:txBody>
      </p:sp>
    </p:spTree>
    <p:extLst>
      <p:ext uri="{BB962C8B-B14F-4D97-AF65-F5344CB8AC3E}">
        <p14:creationId xmlns:p14="http://schemas.microsoft.com/office/powerpoint/2010/main" val="2901611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0C18-A015-A843-B0B1-BFADA62DF094}"/>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0CECF229-604B-BB45-BEA4-4023CD422A24}"/>
              </a:ext>
            </a:extLst>
          </p:cNvPr>
          <p:cNvSpPr>
            <a:spLocks noGrp="1"/>
          </p:cNvSpPr>
          <p:nvPr>
            <p:ph idx="1"/>
          </p:nvPr>
        </p:nvSpPr>
        <p:spPr>
          <a:xfrm>
            <a:off x="152400" y="1295400"/>
            <a:ext cx="11811000" cy="5181600"/>
          </a:xfrm>
        </p:spPr>
        <p:txBody>
          <a:bodyPr/>
          <a:lstStyle/>
          <a:p>
            <a:r>
              <a:rPr lang="en-US" b="1" dirty="0"/>
              <a:t>Tip:</a:t>
            </a:r>
            <a:r>
              <a:rPr lang="en-US" dirty="0"/>
              <a:t> setting a function parameter equal to a new value usually doesn’t do what you want.  Remember that this is setting the function’s </a:t>
            </a:r>
            <a:r>
              <a:rPr lang="en-US" i="1" dirty="0"/>
              <a:t>own copy</a:t>
            </a:r>
            <a:r>
              <a:rPr lang="en-US" dirty="0"/>
              <a:t> of the parameter equal to some new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x = x * x;	</a:t>
            </a:r>
            <a:r>
              <a:rPr lang="en-US" dirty="0">
                <a:solidFill>
                  <a:srgbClr val="00B050"/>
                </a:solidFill>
                <a:latin typeface="Consolas" panose="020B0609020204030204" pitchFamily="49" charset="0"/>
                <a:cs typeface="Consolas" panose="020B0609020204030204" pitchFamily="49" charset="0"/>
              </a:rPr>
              <a:t>// modifies </a:t>
            </a:r>
            <a:r>
              <a:rPr lang="en-US" dirty="0" err="1">
                <a:solidFill>
                  <a:srgbClr val="00B050"/>
                </a:solidFill>
                <a:latin typeface="Consolas" panose="020B0609020204030204" pitchFamily="49" charset="0"/>
                <a:cs typeface="Consolas" panose="020B0609020204030204" pitchFamily="49" charset="0"/>
              </a:rPr>
              <a:t>doubleNum’s</a:t>
            </a:r>
            <a:r>
              <a:rPr lang="en-US" dirty="0">
                <a:solidFill>
                  <a:srgbClr val="00B050"/>
                </a:solidFill>
                <a:latin typeface="Consolas" panose="020B0609020204030204" pitchFamily="49" charset="0"/>
                <a:cs typeface="Consolas" panose="020B0609020204030204" pitchFamily="49" charset="0"/>
              </a:rPr>
              <a:t> own copy!</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advanceStr</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2;		</a:t>
            </a:r>
            <a:r>
              <a:rPr lang="en-US" dirty="0">
                <a:solidFill>
                  <a:srgbClr val="00B050"/>
                </a:solidFill>
                <a:latin typeface="Consolas" panose="020B0609020204030204" pitchFamily="49" charset="0"/>
                <a:cs typeface="Consolas" panose="020B0609020204030204" pitchFamily="49" charset="0"/>
              </a:rPr>
              <a:t>// modifies </a:t>
            </a:r>
            <a:r>
              <a:rPr lang="en-US" dirty="0" err="1">
                <a:solidFill>
                  <a:srgbClr val="00B050"/>
                </a:solidFill>
                <a:latin typeface="Consolas" panose="020B0609020204030204" pitchFamily="49" charset="0"/>
                <a:cs typeface="Consolas" panose="020B0609020204030204" pitchFamily="49" charset="0"/>
              </a:rPr>
              <a:t>advanceStr’s</a:t>
            </a:r>
            <a:r>
              <a:rPr lang="en-US" dirty="0">
                <a:solidFill>
                  <a:srgbClr val="00B050"/>
                </a:solidFill>
                <a:latin typeface="Consolas" panose="020B0609020204030204" pitchFamily="49" charset="0"/>
                <a:cs typeface="Consolas" panose="020B0609020204030204" pitchFamily="49" charset="0"/>
              </a:rPr>
              <a:t> own copy!</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30815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b="1" dirty="0">
                <a:solidFill>
                  <a:srgbClr val="C00000"/>
                </a:solidFill>
              </a:rPr>
              <a:t>Double Pointers</a:t>
            </a:r>
            <a:r>
              <a:rPr lang="en-US" dirty="0"/>
              <a:t>	42</a:t>
            </a:r>
          </a:p>
          <a:p>
            <a:pPr>
              <a:tabLst>
                <a:tab pos="11477625" algn="r"/>
              </a:tabLst>
            </a:pPr>
            <a:r>
              <a:rPr lang="en-US" dirty="0"/>
              <a:t>Arrays in Memory	57</a:t>
            </a:r>
          </a:p>
          <a:p>
            <a:pPr>
              <a:tabLst>
                <a:tab pos="11477625" algn="r"/>
              </a:tabLst>
            </a:pPr>
            <a:r>
              <a:rPr lang="en-US" dirty="0"/>
              <a:t>Arrays of Pointers	66</a:t>
            </a:r>
          </a:p>
          <a:p>
            <a:pPr>
              <a:tabLst>
                <a:tab pos="11477625" algn="r"/>
              </a:tabLst>
            </a:pPr>
            <a:r>
              <a:rPr lang="en-US" dirty="0"/>
              <a:t>Pointer Arithmetic	70</a:t>
            </a:r>
          </a:p>
          <a:p>
            <a:pPr>
              <a:tabLst>
                <a:tab pos="11477625" algn="r"/>
              </a:tabLst>
            </a:pPr>
            <a:r>
              <a:rPr lang="en-US" dirty="0"/>
              <a:t>Other topics: </a:t>
            </a:r>
            <a:r>
              <a:rPr lang="en-US" b="1" dirty="0"/>
              <a:t>const</a:t>
            </a:r>
            <a:r>
              <a:rPr lang="en-US" dirty="0"/>
              <a:t>, </a:t>
            </a:r>
            <a:r>
              <a:rPr lang="en-US" b="1" dirty="0"/>
              <a:t>struct</a:t>
            </a:r>
            <a:r>
              <a:rPr lang="en-US" dirty="0"/>
              <a:t> and ternary	80</a:t>
            </a:r>
          </a:p>
          <a:p>
            <a:pPr>
              <a:tabLst>
                <a:tab pos="11477625" algn="r"/>
              </a:tabLst>
            </a:pPr>
            <a:r>
              <a:rPr lang="en-US" dirty="0"/>
              <a:t>Live Session	99</a:t>
            </a:r>
          </a:p>
          <a:p>
            <a:pPr>
              <a:tabLst>
                <a:tab pos="11477625" algn="r"/>
              </a:tabLst>
            </a:pPr>
            <a:endParaRPr lang="en-US" dirty="0"/>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2967176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14859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&amp;str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76A5438D-7FE1-214E-BCB9-3F009701AAAD}"/>
              </a:ext>
            </a:extLst>
          </p:cNvPr>
          <p:cNvSpPr/>
          <p:nvPr/>
        </p:nvSpPr>
        <p:spPr bwMode="auto">
          <a:xfrm>
            <a:off x="7026641" y="35814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string pointer, so we pass the </a:t>
            </a:r>
            <a:r>
              <a:rPr lang="en-US" sz="2400" i="1" dirty="0"/>
              <a:t>location</a:t>
            </a:r>
            <a:r>
              <a:rPr lang="en-US" sz="2400" dirty="0"/>
              <a:t> of the string pointer we would like to modify.</a:t>
            </a:r>
          </a:p>
        </p:txBody>
      </p:sp>
    </p:spTree>
    <p:extLst>
      <p:ext uri="{BB962C8B-B14F-4D97-AF65-F5344CB8AC3E}">
        <p14:creationId xmlns:p14="http://schemas.microsoft.com/office/powerpoint/2010/main" val="42680626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51CFC374-A5C3-1944-BBE1-381B8B86C851}"/>
              </a:ext>
            </a:extLst>
          </p:cNvPr>
          <p:cNvSpPr/>
          <p:nvPr/>
        </p:nvSpPr>
        <p:spPr bwMode="auto">
          <a:xfrm>
            <a:off x="7026641" y="3581400"/>
            <a:ext cx="4936759" cy="12954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advances </a:t>
            </a:r>
            <a:r>
              <a:rPr lang="en-US" sz="2400" dirty="0" err="1"/>
              <a:t>skipSpace’s</a:t>
            </a:r>
            <a:r>
              <a:rPr lang="en-US" sz="2400" dirty="0"/>
              <a:t> own copy of the string pointer, not the instance in main.</a:t>
            </a:r>
          </a:p>
        </p:txBody>
      </p:sp>
    </p:spTree>
    <p:extLst>
      <p:ext uri="{BB962C8B-B14F-4D97-AF65-F5344CB8AC3E}">
        <p14:creationId xmlns:p14="http://schemas.microsoft.com/office/powerpoint/2010/main" val="4231104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Skip Spaces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2D47D8D1-0947-E44B-BE96-D0F64B179E13}"/>
              </a:ext>
            </a:extLst>
          </p:cNvPr>
          <p:cNvSpPr txBox="1"/>
          <p:nvPr/>
        </p:nvSpPr>
        <p:spPr>
          <a:xfrm>
            <a:off x="5187669" y="6324600"/>
            <a:ext cx="1830950"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skip_spaces.c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03558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118872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22" name="TextBox 21">
            <a:extLst>
              <a:ext uri="{FF2B5EF4-FFF2-40B4-BE49-F238E27FC236}">
                <a16:creationId xmlns:a16="http://schemas.microsoft.com/office/drawing/2014/main" id="{F164C6F0-8D17-FF4D-9102-EAB8CFA5F453}"/>
              </a:ext>
            </a:extLst>
          </p:cNvPr>
          <p:cNvSpPr txBox="1"/>
          <p:nvPr/>
        </p:nvSpPr>
        <p:spPr>
          <a:xfrm>
            <a:off x="8341549" y="16764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3" name="Left Bracket 22">
            <a:extLst>
              <a:ext uri="{FF2B5EF4-FFF2-40B4-BE49-F238E27FC236}">
                <a16:creationId xmlns:a16="http://schemas.microsoft.com/office/drawing/2014/main" id="{4FB9D2A2-0665-6140-9E1D-E4D204ED07EE}"/>
              </a:ext>
            </a:extLst>
          </p:cNvPr>
          <p:cNvSpPr/>
          <p:nvPr/>
        </p:nvSpPr>
        <p:spPr>
          <a:xfrm>
            <a:off x="9237719" y="1562099"/>
            <a:ext cx="287281" cy="6614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82AA205A-C07D-CB4D-88FA-8314E66D22A5}"/>
              </a:ext>
            </a:extLst>
          </p:cNvPr>
          <p:cNvSpPr txBox="1"/>
          <p:nvPr/>
        </p:nvSpPr>
        <p:spPr>
          <a:xfrm>
            <a:off x="7216412" y="1688068"/>
            <a:ext cx="936988" cy="369332"/>
          </a:xfrm>
          <a:prstGeom prst="rect">
            <a:avLst/>
          </a:prstGeom>
          <a:noFill/>
        </p:spPr>
        <p:txBody>
          <a:bodyPr wrap="none" rtlCol="0">
            <a:spAutoFit/>
          </a:bodyPr>
          <a:lstStyle/>
          <a:p>
            <a:r>
              <a:rPr lang="en-US" dirty="0"/>
              <a:t>STACK</a:t>
            </a:r>
          </a:p>
        </p:txBody>
      </p:sp>
      <p:sp>
        <p:nvSpPr>
          <p:cNvPr id="25" name="Left Bracket 24">
            <a:extLst>
              <a:ext uri="{FF2B5EF4-FFF2-40B4-BE49-F238E27FC236}">
                <a16:creationId xmlns:a16="http://schemas.microsoft.com/office/drawing/2014/main" id="{36362729-F246-9540-A1F1-7AFB773CE1D5}"/>
              </a:ext>
            </a:extLst>
          </p:cNvPr>
          <p:cNvSpPr/>
          <p:nvPr/>
        </p:nvSpPr>
        <p:spPr>
          <a:xfrm>
            <a:off x="8094719" y="1521887"/>
            <a:ext cx="287281" cy="70164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87498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char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  hi";</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545056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6651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292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int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strspn</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08211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4352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35052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5" name="TextBox 24">
            <a:extLst>
              <a:ext uri="{FF2B5EF4-FFF2-40B4-BE49-F238E27FC236}">
                <a16:creationId xmlns:a16="http://schemas.microsoft.com/office/drawing/2014/main" id="{31719F8D-FEDE-B640-83A6-B137639557CF}"/>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31" name="Left Bracket 30">
            <a:extLst>
              <a:ext uri="{FF2B5EF4-FFF2-40B4-BE49-F238E27FC236}">
                <a16:creationId xmlns:a16="http://schemas.microsoft.com/office/drawing/2014/main" id="{1D049547-7280-834A-AA9A-EEF80B422C0D}"/>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7A8FE438-9D89-9C42-AAB9-D6C4B70EE91A}"/>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D3ACBA27-21CF-BD41-80FB-C978750B8DEA}"/>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4" name="Left Bracket 33">
            <a:extLst>
              <a:ext uri="{FF2B5EF4-FFF2-40B4-BE49-F238E27FC236}">
                <a16:creationId xmlns:a16="http://schemas.microsoft.com/office/drawing/2014/main" id="{80435FBD-1278-8D49-98EE-084089DFAFD1}"/>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18FECE31-F61B-3840-B6D4-772C61199CC5}"/>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104698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Tree>
    <p:extLst>
      <p:ext uri="{BB962C8B-B14F-4D97-AF65-F5344CB8AC3E}">
        <p14:creationId xmlns:p14="http://schemas.microsoft.com/office/powerpoint/2010/main" val="22853172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printf</a:t>
            </a:r>
            <a:r>
              <a:rPr lang="en-US" sz="2000" dirty="0">
                <a:solidFill>
                  <a:srgbClr val="FF0000"/>
                </a:solidFill>
                <a:latin typeface="Consolas" panose="020B0609020204030204" pitchFamily="49" charset="0"/>
                <a:cs typeface="Consolas" panose="020B0609020204030204" pitchFamily="49" charset="0"/>
              </a:rPr>
              <a:t>("%s\n",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006D6C73-32D3-E148-8650-F8AD9D5A9B2B}"/>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290208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Making Copies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F627E46E-DB03-7E41-9B56-1AF85BCA3F18}"/>
              </a:ext>
            </a:extLst>
          </p:cNvPr>
          <p:cNvSpPr/>
          <p:nvPr/>
        </p:nvSpPr>
        <p:spPr>
          <a:xfrm>
            <a:off x="11758506" y="3230880"/>
            <a:ext cx="415742" cy="286512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9222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dirty="0"/>
              <a:t>Double Pointers	42</a:t>
            </a:r>
          </a:p>
          <a:p>
            <a:pPr>
              <a:tabLst>
                <a:tab pos="11477625" algn="r"/>
              </a:tabLst>
            </a:pPr>
            <a:r>
              <a:rPr lang="en-US" b="1" dirty="0">
                <a:solidFill>
                  <a:srgbClr val="C00000"/>
                </a:solidFill>
              </a:rPr>
              <a:t>Arrays in Memory</a:t>
            </a:r>
            <a:r>
              <a:rPr lang="en-US" dirty="0"/>
              <a:t>	57</a:t>
            </a:r>
          </a:p>
          <a:p>
            <a:pPr>
              <a:tabLst>
                <a:tab pos="11477625" algn="r"/>
              </a:tabLst>
            </a:pPr>
            <a:r>
              <a:rPr lang="en-US" dirty="0"/>
              <a:t>Arrays of Pointers	66</a:t>
            </a:r>
          </a:p>
          <a:p>
            <a:pPr>
              <a:tabLst>
                <a:tab pos="11477625" algn="r"/>
              </a:tabLst>
            </a:pPr>
            <a:r>
              <a:rPr lang="en-US" dirty="0"/>
              <a:t>Pointer Arithmetic	70</a:t>
            </a:r>
          </a:p>
          <a:p>
            <a:pPr>
              <a:tabLst>
                <a:tab pos="11477625" algn="r"/>
              </a:tabLst>
            </a:pPr>
            <a:r>
              <a:rPr lang="en-US" dirty="0"/>
              <a:t>Other topics: const, struct and ternary	80</a:t>
            </a:r>
          </a:p>
          <a:p>
            <a:pPr>
              <a:tabLst>
                <a:tab pos="11477625" algn="r"/>
              </a:tabLst>
            </a:pPr>
            <a:r>
              <a:rPr lang="en-US" dirty="0"/>
              <a:t>Live Session	99</a:t>
            </a:r>
          </a:p>
          <a:p>
            <a:pPr>
              <a:tabLst>
                <a:tab pos="11477625" algn="r"/>
              </a:tabLst>
            </a:pPr>
            <a:endParaRPr lang="en-US" dirty="0"/>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4093988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extLst>
              <p:ext uri="{D42A27DB-BD31-4B8C-83A1-F6EECF244321}">
                <p14:modId xmlns:p14="http://schemas.microsoft.com/office/powerpoint/2010/main" val="1126656520"/>
              </p:ext>
            </p:extLst>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declare an array, contiguous memory is allocated on the stack to store the contents of the entire array.</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p>
          <a:p>
            <a:pPr marL="0" indent="0" fontAlgn="auto">
              <a:spcAft>
                <a:spcPts val="0"/>
              </a:spcAft>
              <a:buNone/>
            </a:pPr>
            <a:r>
              <a:rPr lang="en-US" dirty="0"/>
              <a:t>The array variable (e.g. </a:t>
            </a:r>
            <a:r>
              <a:rPr lang="en-US" b="1" dirty="0" err="1"/>
              <a:t>str</a:t>
            </a:r>
            <a:r>
              <a:rPr lang="en-US" dirty="0"/>
              <a:t>) is not a pointer; it refers to the entire array contents.  In fact, </a:t>
            </a:r>
            <a:r>
              <a:rPr lang="en-US" b="1" dirty="0" err="1"/>
              <a:t>sizeof</a:t>
            </a:r>
            <a:r>
              <a:rPr lang="en-US" dirty="0"/>
              <a:t> returns the size of the entire array!</a:t>
            </a:r>
          </a:p>
          <a:p>
            <a:pPr marL="0" indent="0" fontAlgn="auto">
              <a:spcAft>
                <a:spcPts val="0"/>
              </a:spcAft>
              <a:buNone/>
            </a:pPr>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arrayBytes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6</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751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An array variable refers to an entire block of memory.  You cannot reassign an existing array to be equal to a new array.</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{4, 5, 6, 7};</a:t>
            </a:r>
          </a:p>
          <a:p>
            <a:pPr marL="0" indent="0" fontAlgn="auto">
              <a:spcAft>
                <a:spcPts val="0"/>
              </a:spcAft>
              <a:buNone/>
            </a:pP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nums2;	</a:t>
            </a:r>
            <a:r>
              <a:rPr lang="en-US" dirty="0">
                <a:solidFill>
                  <a:srgbClr val="00B050"/>
                </a:solidFill>
                <a:latin typeface="Consolas" panose="020B0609020204030204" pitchFamily="49" charset="0"/>
                <a:cs typeface="Consolas" panose="020B0609020204030204" pitchFamily="49" charset="0"/>
              </a:rPr>
              <a:t>// not allowed!</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t>An array’s size cannot be changed once you create it; you must create another new array instead.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7515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a:t>
            </a:r>
            <a:r>
              <a:rPr lang="en-US" dirty="0"/>
              <a:t>, and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4104234403"/>
              </p:ext>
            </p:extLst>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endParaRPr lang="en-US" sz="12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949888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 and</a:t>
            </a:r>
            <a:r>
              <a:rPr lang="en-US" dirty="0"/>
              <a:t>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1872906471"/>
              </p:ext>
            </p:extLst>
          </p:nvPr>
        </p:nvGraphicFramePr>
        <p:xfrm>
          <a:off x="9220200" y="1295400"/>
          <a:ext cx="2743200" cy="32918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067800" y="38100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9718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7929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5" y="2895600"/>
            <a:ext cx="457201" cy="461665"/>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8034FB4-6925-6547-AC88-DD4C35EC5FB1}"/>
              </a:ext>
            </a:extLst>
          </p:cNvPr>
          <p:cNvSpPr txBox="1"/>
          <p:nvPr/>
        </p:nvSpPr>
        <p:spPr>
          <a:xfrm>
            <a:off x="8686800" y="3121967"/>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arrPtr</a:t>
            </a:r>
            <a:endParaRPr lang="en-US" sz="24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622C4937-030F-7641-961B-5175F9ACBE74}"/>
              </a:ext>
            </a:extLst>
          </p:cNvPr>
          <p:cNvSpPr txBox="1"/>
          <p:nvPr/>
        </p:nvSpPr>
        <p:spPr>
          <a:xfrm>
            <a:off x="6799534" y="42672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5" name="Left Bracket 14">
            <a:extLst>
              <a:ext uri="{FF2B5EF4-FFF2-40B4-BE49-F238E27FC236}">
                <a16:creationId xmlns:a16="http://schemas.microsoft.com/office/drawing/2014/main" id="{CC017B24-37E8-0D47-AB57-D1A63007FAFA}"/>
              </a:ext>
            </a:extLst>
          </p:cNvPr>
          <p:cNvSpPr/>
          <p:nvPr/>
        </p:nvSpPr>
        <p:spPr>
          <a:xfrm>
            <a:off x="8364481" y="4038600"/>
            <a:ext cx="261887" cy="9144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D2FA77E6-9765-D84D-AB0A-C21CA1E61F4D}"/>
              </a:ext>
            </a:extLst>
          </p:cNvPr>
          <p:cNvSpPr/>
          <p:nvPr/>
        </p:nvSpPr>
        <p:spPr>
          <a:xfrm flipH="1">
            <a:off x="11734799" y="2895600"/>
            <a:ext cx="457201" cy="12192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12266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This also means we can no longer get the full size of the array using </a:t>
            </a:r>
            <a:r>
              <a:rPr lang="en-US" b="1" dirty="0" err="1"/>
              <a:t>sizeof</a:t>
            </a:r>
            <a:r>
              <a:rPr lang="en-US" dirty="0"/>
              <a:t>, because now it is just a pointer.</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8</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4288461474"/>
              </p:ext>
            </p:extLst>
          </p:nvPr>
        </p:nvGraphicFramePr>
        <p:xfrm>
          <a:off x="9220200" y="1295400"/>
          <a:ext cx="2743200" cy="534162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947177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47725" y="2009775"/>
            <a:ext cx="10496550" cy="29908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err="1">
                <a:latin typeface="Consolas" panose="020B0609020204030204" pitchFamily="49" charset="0"/>
                <a:cs typeface="Consolas" panose="020B0609020204030204" pitchFamily="49" charset="0"/>
              </a:rPr>
              <a:t>sizeof</a:t>
            </a:r>
            <a:r>
              <a:rPr lang="en-US" sz="4400" dirty="0"/>
              <a:t> returns the size of an array, or 8 for a pointer.  Therefore, when we pass an array as a parameter, we can no longer use </a:t>
            </a:r>
            <a:r>
              <a:rPr lang="en-US" sz="4400" b="1" dirty="0" err="1">
                <a:latin typeface="Consolas" panose="020B0609020204030204" pitchFamily="49" charset="0"/>
                <a:cs typeface="Consolas" panose="020B0609020204030204" pitchFamily="49" charset="0"/>
              </a:rPr>
              <a:t>sizeof</a:t>
            </a:r>
            <a:r>
              <a:rPr lang="en-US" sz="4400" dirty="0"/>
              <a:t> to get its full size.</a:t>
            </a:r>
          </a:p>
          <a:p>
            <a:pPr algn="l"/>
            <a:endParaRPr lang="en-US" sz="4400" dirty="0"/>
          </a:p>
        </p:txBody>
      </p:sp>
    </p:spTree>
    <p:extLst>
      <p:ext uri="{BB962C8B-B14F-4D97-AF65-F5344CB8AC3E}">
        <p14:creationId xmlns:p14="http://schemas.microsoft.com/office/powerpoint/2010/main" val="42779569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sz="2600" dirty="0"/>
              <a:t>You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605271749"/>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96728114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168199485"/>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25584178"/>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194800" y="6320135"/>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169922" cy="499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flipH="1">
            <a:off x="11734796" y="2895600"/>
            <a:ext cx="457201" cy="18288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25A621-EB1A-CD4D-A216-C20A062DAFEC}"/>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Tree>
    <p:extLst>
      <p:ext uri="{BB962C8B-B14F-4D97-AF65-F5344CB8AC3E}">
        <p14:creationId xmlns:p14="http://schemas.microsoft.com/office/powerpoint/2010/main" val="31408032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sz="2600" dirty="0"/>
              <a:t>You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 but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96728114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168199485"/>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25584178"/>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194800" y="6320135"/>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169922" cy="4914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flipH="1">
            <a:off x="11734796" y="2895600"/>
            <a:ext cx="457201" cy="18288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25A621-EB1A-CD4D-A216-C20A062DAFEC}"/>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Tree>
    <p:extLst>
      <p:ext uri="{BB962C8B-B14F-4D97-AF65-F5344CB8AC3E}">
        <p14:creationId xmlns:p14="http://schemas.microsoft.com/office/powerpoint/2010/main" val="37461525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dirty="0"/>
              <a:t>Double Pointers	42</a:t>
            </a:r>
          </a:p>
          <a:p>
            <a:pPr>
              <a:tabLst>
                <a:tab pos="11477625" algn="r"/>
              </a:tabLst>
            </a:pPr>
            <a:r>
              <a:rPr lang="en-US" dirty="0"/>
              <a:t>Arrays in Memory	57</a:t>
            </a:r>
          </a:p>
          <a:p>
            <a:pPr>
              <a:tabLst>
                <a:tab pos="11477625" algn="r"/>
              </a:tabLst>
            </a:pPr>
            <a:r>
              <a:rPr lang="en-US" b="1" dirty="0">
                <a:solidFill>
                  <a:srgbClr val="C00000"/>
                </a:solidFill>
              </a:rPr>
              <a:t>Arrays of Pointers</a:t>
            </a:r>
            <a:r>
              <a:rPr lang="en-US" dirty="0"/>
              <a:t>	66</a:t>
            </a:r>
          </a:p>
          <a:p>
            <a:pPr>
              <a:tabLst>
                <a:tab pos="11477625" algn="r"/>
              </a:tabLst>
            </a:pPr>
            <a:r>
              <a:rPr lang="en-US" dirty="0"/>
              <a:t>Pointer Arithmetic	70</a:t>
            </a:r>
          </a:p>
          <a:p>
            <a:pPr>
              <a:tabLst>
                <a:tab pos="11477625" algn="r"/>
              </a:tabLst>
            </a:pPr>
            <a:r>
              <a:rPr lang="en-US" dirty="0"/>
              <a:t>Other topics: const, struct and ternary	80</a:t>
            </a:r>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34567952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F115-424B-BB48-AAF4-54E7B1AF99C7}"/>
              </a:ext>
            </a:extLst>
          </p:cNvPr>
          <p:cNvSpPr>
            <a:spLocks noGrp="1"/>
          </p:cNvSpPr>
          <p:nvPr>
            <p:ph type="title"/>
          </p:nvPr>
        </p:nvSpPr>
        <p:spPr/>
        <p:txBody>
          <a:bodyPr/>
          <a:lstStyle/>
          <a:p>
            <a:r>
              <a:rPr lang="en-US" dirty="0"/>
              <a:t>Arrays Of Pointers</a:t>
            </a:r>
          </a:p>
        </p:txBody>
      </p:sp>
      <p:sp>
        <p:nvSpPr>
          <p:cNvPr id="3" name="Content Placeholder 2">
            <a:extLst>
              <a:ext uri="{FF2B5EF4-FFF2-40B4-BE49-F238E27FC236}">
                <a16:creationId xmlns:a16="http://schemas.microsoft.com/office/drawing/2014/main" id="{DF4CAB4B-DD2A-C342-AEA3-EB4846621983}"/>
              </a:ext>
            </a:extLst>
          </p:cNvPr>
          <p:cNvSpPr>
            <a:spLocks noGrp="1"/>
          </p:cNvSpPr>
          <p:nvPr>
            <p:ph idx="1"/>
          </p:nvPr>
        </p:nvSpPr>
        <p:spPr/>
        <p:txBody>
          <a:bodyPr/>
          <a:lstStyle/>
          <a:p>
            <a:pPr marL="0" indent="0">
              <a:buNone/>
            </a:pPr>
            <a:r>
              <a:rPr lang="en-US" dirty="0"/>
              <a:t>You can make an array of pointers to e.g.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This stores 5 </a:t>
            </a:r>
            <a:r>
              <a:rPr lang="en-US" b="1" dirty="0"/>
              <a:t>char *s</a:t>
            </a:r>
            <a:r>
              <a:rPr lang="en-US" dirty="0"/>
              <a:t>, </a:t>
            </a:r>
            <a:r>
              <a:rPr lang="en-US" i="1" dirty="0"/>
              <a:t>not</a:t>
            </a:r>
            <a:r>
              <a:rPr lang="en-US" dirty="0"/>
              <a:t> all of the characters for 5 strings!</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*str0 =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first char *</a:t>
            </a:r>
            <a:endParaRPr lang="en-US" dirty="0">
              <a:solidFill>
                <a:srgbClr val="00B050"/>
              </a:solidFill>
            </a:endParaRPr>
          </a:p>
        </p:txBody>
      </p:sp>
    </p:spTree>
    <p:extLst>
      <p:ext uri="{BB962C8B-B14F-4D97-AF65-F5344CB8AC3E}">
        <p14:creationId xmlns:p14="http://schemas.microsoft.com/office/powerpoint/2010/main" val="38145899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sp>
        <p:nvSpPr>
          <p:cNvPr id="4" name="./swapwords apple banana orange peach pear">
            <a:extLst>
              <a:ext uri="{FF2B5EF4-FFF2-40B4-BE49-F238E27FC236}">
                <a16:creationId xmlns:a16="http://schemas.microsoft.com/office/drawing/2014/main" id="{83F0C153-5D27-0F4C-83CE-901B23D8AEE4}"/>
              </a:ext>
            </a:extLst>
          </p:cNvPr>
          <p:cNvSpPr txBox="1">
            <a:spLocks noGrp="1"/>
          </p:cNvSpPr>
          <p:nvPr>
            <p:ph idx="1"/>
          </p:nvPr>
        </p:nvSpPr>
        <p:spPr>
          <a:xfrm>
            <a:off x="152400" y="1295400"/>
            <a:ext cx="7239161" cy="414472"/>
          </a:xfrm>
          <a:prstGeom prst="rect">
            <a:avLst/>
          </a:prstGeom>
          <a:ln w="381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marL="0" indent="0">
              <a:buNone/>
            </a:pPr>
            <a:r>
              <a:rPr sz="2200" dirty="0"/>
              <a:t>./</a:t>
            </a:r>
            <a:r>
              <a:rPr sz="2200" dirty="0" err="1"/>
              <a:t>swapwords</a:t>
            </a:r>
            <a:r>
              <a:rPr sz="2200" dirty="0"/>
              <a:t> apple banana orange peach pear</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Tree>
    <p:extLst>
      <p:ext uri="{BB962C8B-B14F-4D97-AF65-F5344CB8AC3E}">
        <p14:creationId xmlns:p14="http://schemas.microsoft.com/office/powerpoint/2010/main" val="2363065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sp>
        <p:nvSpPr>
          <p:cNvPr id="4" name="./swapwords apple banana orange peach pear">
            <a:extLst>
              <a:ext uri="{FF2B5EF4-FFF2-40B4-BE49-F238E27FC236}">
                <a16:creationId xmlns:a16="http://schemas.microsoft.com/office/drawing/2014/main" id="{83F0C153-5D27-0F4C-83CE-901B23D8AEE4}"/>
              </a:ext>
            </a:extLst>
          </p:cNvPr>
          <p:cNvSpPr txBox="1">
            <a:spLocks noGrp="1"/>
          </p:cNvSpPr>
          <p:nvPr>
            <p:ph idx="1"/>
          </p:nvPr>
        </p:nvSpPr>
        <p:spPr>
          <a:xfrm>
            <a:off x="152400" y="1295400"/>
            <a:ext cx="7239161" cy="414472"/>
          </a:xfrm>
          <a:prstGeom prst="rect">
            <a:avLst/>
          </a:prstGeom>
          <a:ln w="381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marL="0" indent="0">
              <a:buNone/>
            </a:pPr>
            <a:r>
              <a:rPr sz="2200" dirty="0"/>
              <a:t>./</a:t>
            </a:r>
            <a:r>
              <a:rPr sz="2200" dirty="0" err="1"/>
              <a:t>swapwords</a:t>
            </a:r>
            <a:r>
              <a:rPr sz="2200" dirty="0"/>
              <a:t> apple banana orange peach pear</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
        <p:nvSpPr>
          <p:cNvPr id="5" name="Rectangle 4">
            <a:extLst>
              <a:ext uri="{FF2B5EF4-FFF2-40B4-BE49-F238E27FC236}">
                <a16:creationId xmlns:a16="http://schemas.microsoft.com/office/drawing/2014/main" id="{F83476D9-8C34-E946-AEF4-D5A279C55DC1}"/>
              </a:ext>
            </a:extLst>
          </p:cNvPr>
          <p:cNvSpPr/>
          <p:nvPr/>
        </p:nvSpPr>
        <p:spPr bwMode="auto">
          <a:xfrm>
            <a:off x="274821" y="2659354"/>
            <a:ext cx="2468380" cy="1303046"/>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What is the value of </a:t>
            </a:r>
            <a:r>
              <a:rPr lang="en-US" sz="2400" dirty="0" err="1"/>
              <a:t>argv</a:t>
            </a:r>
            <a:r>
              <a:rPr lang="en-US" sz="2400" dirty="0"/>
              <a:t>[2] in this diagram?</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571D2A9-5976-D14B-999A-6D1F4D50203F}"/>
                  </a:ext>
                </a:extLst>
              </p14:cNvPr>
              <p14:cNvContentPartPr/>
              <p14:nvPr/>
            </p14:nvContentPartPr>
            <p14:xfrm>
              <a:off x="8030880" y="1223280"/>
              <a:ext cx="4079160" cy="5384160"/>
            </p14:xfrm>
          </p:contentPart>
        </mc:Choice>
        <mc:Fallback xmlns="">
          <p:pic>
            <p:nvPicPr>
              <p:cNvPr id="3" name="Ink 2">
                <a:extLst>
                  <a:ext uri="{FF2B5EF4-FFF2-40B4-BE49-F238E27FC236}">
                    <a16:creationId xmlns:a16="http://schemas.microsoft.com/office/drawing/2014/main" id="{1571D2A9-5976-D14B-999A-6D1F4D50203F}"/>
                  </a:ext>
                </a:extLst>
              </p:cNvPr>
              <p:cNvPicPr/>
              <p:nvPr/>
            </p:nvPicPr>
            <p:blipFill>
              <a:blip r:embed="rId4"/>
              <a:stretch>
                <a:fillRect/>
              </a:stretch>
            </p:blipFill>
            <p:spPr>
              <a:xfrm>
                <a:off x="8021520" y="1213920"/>
                <a:ext cx="4097880" cy="5402880"/>
              </a:xfrm>
              <a:prstGeom prst="rect">
                <a:avLst/>
              </a:prstGeom>
            </p:spPr>
          </p:pic>
        </mc:Fallback>
      </mc:AlternateContent>
    </p:spTree>
    <p:extLst>
      <p:ext uri="{BB962C8B-B14F-4D97-AF65-F5344CB8AC3E}">
        <p14:creationId xmlns:p14="http://schemas.microsoft.com/office/powerpoint/2010/main" val="20070282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dirty="0"/>
              <a:t>Double Pointers	42</a:t>
            </a:r>
          </a:p>
          <a:p>
            <a:pPr>
              <a:tabLst>
                <a:tab pos="11477625" algn="r"/>
              </a:tabLst>
            </a:pPr>
            <a:r>
              <a:rPr lang="en-US" dirty="0"/>
              <a:t>Arrays in Memory	57</a:t>
            </a:r>
          </a:p>
          <a:p>
            <a:pPr>
              <a:tabLst>
                <a:tab pos="11477625" algn="r"/>
              </a:tabLst>
            </a:pPr>
            <a:r>
              <a:rPr lang="en-US" dirty="0"/>
              <a:t>Arrays of Pointers	66</a:t>
            </a:r>
          </a:p>
          <a:p>
            <a:pPr>
              <a:tabLst>
                <a:tab pos="11477625" algn="r"/>
              </a:tabLst>
            </a:pPr>
            <a:r>
              <a:rPr lang="en-US" b="1" dirty="0">
                <a:solidFill>
                  <a:srgbClr val="C00000"/>
                </a:solidFill>
              </a:rPr>
              <a:t>Pointer Arithmetic</a:t>
            </a:r>
            <a:r>
              <a:rPr lang="en-US" dirty="0"/>
              <a:t>	70</a:t>
            </a:r>
          </a:p>
          <a:p>
            <a:pPr>
              <a:tabLst>
                <a:tab pos="11477625" algn="r"/>
              </a:tabLst>
            </a:pPr>
            <a:r>
              <a:rPr lang="en-US" dirty="0"/>
              <a:t>Other topics: const, struct and ternary	80</a:t>
            </a:r>
          </a:p>
          <a:p>
            <a:pPr>
              <a:tabLst>
                <a:tab pos="11477625" algn="r"/>
              </a:tabLst>
            </a:pPr>
            <a:r>
              <a:rPr lang="en-US" dirty="0"/>
              <a:t>Live Session	99</a:t>
            </a:r>
          </a:p>
          <a:p>
            <a:pPr>
              <a:tabLst>
                <a:tab pos="11477625" algn="r"/>
              </a:tabLst>
            </a:pPr>
            <a:endParaRPr lang="en-US" dirty="0"/>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23044868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do pointer arithmetic, you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*str1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35999331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*nums1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0xff4</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*nums1);	</a:t>
            </a:r>
            <a:r>
              <a:rPr lang="en-US" dirty="0">
                <a:solidFill>
                  <a:srgbClr val="00B050"/>
                </a:solidFill>
                <a:latin typeface="Consolas" panose="020B0609020204030204" pitchFamily="49" charset="0"/>
                <a:cs typeface="Consolas" panose="020B0609020204030204" pitchFamily="49" charset="0"/>
              </a:rPr>
              <a:t>// 23</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1461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nums3 - 1;	</a:t>
            </a:r>
            <a:r>
              <a:rPr lang="en-US" dirty="0">
                <a:solidFill>
                  <a:srgbClr val="00B050"/>
                </a:solidFill>
                <a:latin typeface="Consolas" panose="020B0609020204030204" pitchFamily="49" charset="0"/>
                <a:cs typeface="Consolas" panose="020B0609020204030204" pitchFamily="49" charset="0"/>
              </a:rPr>
              <a:t>// e.g. 0xff8</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*nums2);	</a:t>
            </a:r>
            <a:r>
              <a:rPr lang="en-US" dirty="0">
                <a:solidFill>
                  <a:srgbClr val="00B050"/>
                </a:solidFill>
                <a:latin typeface="Consolas" panose="020B0609020204030204" pitchFamily="49" charset="0"/>
                <a:cs typeface="Consolas" panose="020B0609020204030204" pitchFamily="49" charset="0"/>
              </a:rPr>
              <a:t>// 12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7339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use bracket notation with a pointer, you are actually </a:t>
            </a:r>
            <a:r>
              <a:rPr lang="en-US" i="1" dirty="0"/>
              <a:t>performing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two places to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0xff2.</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[2];		</a:t>
            </a:r>
            <a:r>
              <a:rPr lang="en-US" dirty="0">
                <a:solidFill>
                  <a:srgbClr val="00B050"/>
                </a:solidFill>
                <a:latin typeface="Consolas" panose="020B0609020204030204" pitchFamily="49" charset="0"/>
                <a:cs typeface="Consolas" panose="020B0609020204030204" pitchFamily="49" charset="0"/>
              </a:rPr>
              <a:t>// 'p'</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+ 2);	</a:t>
            </a:r>
            <a:r>
              <a:rPr lang="en-US" dirty="0">
                <a:solidFill>
                  <a:srgbClr val="00B050"/>
                </a:solidFill>
                <a:latin typeface="Consolas" panose="020B0609020204030204" pitchFamily="49" charset="0"/>
                <a:cs typeface="Consolas" panose="020B0609020204030204" pitchFamily="49" charset="0"/>
              </a:rPr>
              <a:t>// 'p'</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13076652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with two pointers does </a:t>
            </a:r>
            <a:r>
              <a:rPr lang="en-US" i="1" dirty="0"/>
              <a:t>not</a:t>
            </a:r>
            <a:r>
              <a:rPr lang="en-US" dirty="0"/>
              <a:t> give the byte difference.  Instead, it gives the number of </a:t>
            </a:r>
            <a:r>
              <a:rPr lang="en-US" i="1" dirty="0"/>
              <a:t>places</a:t>
            </a:r>
            <a:r>
              <a:rPr lang="en-US" dirty="0"/>
              <a:t> they differ by.</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diff =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 </a:t>
            </a: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9057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733425" y="1885950"/>
            <a:ext cx="10725150" cy="25527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#6: </a:t>
            </a:r>
            <a:r>
              <a:rPr lang="en-US" sz="4400" dirty="0"/>
              <a:t>Adding an offset to a C string gives us a substring that many places past the first character.</a:t>
            </a:r>
          </a:p>
          <a:p>
            <a:pPr algn="l"/>
            <a:endParaRPr lang="en-US" sz="4400" dirty="0"/>
          </a:p>
        </p:txBody>
      </p:sp>
    </p:spTree>
    <p:extLst>
      <p:ext uri="{BB962C8B-B14F-4D97-AF65-F5344CB8AC3E}">
        <p14:creationId xmlns:p14="http://schemas.microsoft.com/office/powerpoint/2010/main" val="23380028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look at once it visits an address?</a:t>
            </a:r>
          </a:p>
          <a:p>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How does it know to print out just the 4 bytes at </a:t>
            </a:r>
            <a:r>
              <a:rPr lang="en-US" dirty="0" err="1">
                <a:solidFill>
                  <a:srgbClr val="00B050"/>
                </a:solidFill>
                <a:latin typeface="Consolas" panose="020B0609020204030204" pitchFamily="49" charset="0"/>
                <a:cs typeface="Consolas" panose="020B0609020204030204" pitchFamily="49" charset="0"/>
              </a:rPr>
              <a:t>xPtr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a:p>
            <a:endParaRPr lang="en-US" dirty="0"/>
          </a:p>
          <a:p>
            <a:endParaRPr lang="en-US" dirty="0"/>
          </a:p>
        </p:txBody>
      </p:sp>
      <p:sp>
        <p:nvSpPr>
          <p:cNvPr id="7" name="Title 1">
            <a:extLst>
              <a:ext uri="{FF2B5EF4-FFF2-40B4-BE49-F238E27FC236}">
                <a16:creationId xmlns:a16="http://schemas.microsoft.com/office/drawing/2014/main" id="{581745F0-B36B-2443-8729-BB9BB2F27D7C}"/>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791110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add when performing pointer arithmetic?</a:t>
            </a:r>
          </a:p>
          <a:p>
            <a:endParaRPr lang="en-US" dirty="0"/>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How does it know to add 4 bytes here?</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str[6];</a:t>
            </a: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"CS107"</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How does it know to add 1 byte here?</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charPtr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a:t>
            </a:r>
          </a:p>
        </p:txBody>
      </p:sp>
      <p:sp>
        <p:nvSpPr>
          <p:cNvPr id="6" name="Title 1">
            <a:extLst>
              <a:ext uri="{FF2B5EF4-FFF2-40B4-BE49-F238E27FC236}">
                <a16:creationId xmlns:a16="http://schemas.microsoft.com/office/drawing/2014/main" id="{71514E7F-3FBF-7642-8E95-050E17DD6A49}"/>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35355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35FE82-12AF-1540-8285-91F51DD1BDE4}"/>
              </a:ext>
            </a:extLst>
          </p:cNvPr>
          <p:cNvSpPr>
            <a:spLocks noGrp="1"/>
          </p:cNvSpPr>
          <p:nvPr>
            <p:ph idx="1"/>
          </p:nvPr>
        </p:nvSpPr>
        <p:spPr/>
        <p:txBody>
          <a:bodyPr/>
          <a:lstStyle/>
          <a:p>
            <a:r>
              <a:rPr lang="en-US" dirty="0"/>
              <a:t>At compile time, C can figure out the sizes of different data types, and the sizes of what they point to.</a:t>
            </a:r>
          </a:p>
          <a:p>
            <a:r>
              <a:rPr lang="en-US" dirty="0"/>
              <a:t>For this reason, when the program runs, it knows the correct number of bytes to address or add/subtract for each data type.</a:t>
            </a:r>
          </a:p>
        </p:txBody>
      </p:sp>
      <p:sp>
        <p:nvSpPr>
          <p:cNvPr id="6" name="Title 1">
            <a:extLst>
              <a:ext uri="{FF2B5EF4-FFF2-40B4-BE49-F238E27FC236}">
                <a16:creationId xmlns:a16="http://schemas.microsoft.com/office/drawing/2014/main" id="{7961EB15-4D8C-9B48-9051-42B4009D71FA}"/>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23812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4</a:t>
            </a:r>
          </a:p>
          <a:p>
            <a:pPr>
              <a:tabLst>
                <a:tab pos="11477625" algn="r"/>
              </a:tabLst>
            </a:pPr>
            <a:r>
              <a:rPr lang="en-US" dirty="0"/>
              <a:t>Double Pointers	42</a:t>
            </a:r>
          </a:p>
          <a:p>
            <a:pPr>
              <a:tabLst>
                <a:tab pos="11477625" algn="r"/>
              </a:tabLst>
            </a:pPr>
            <a:r>
              <a:rPr lang="en-US" dirty="0"/>
              <a:t>Arrays in Memory	57</a:t>
            </a:r>
          </a:p>
          <a:p>
            <a:pPr>
              <a:tabLst>
                <a:tab pos="11477625" algn="r"/>
              </a:tabLst>
            </a:pPr>
            <a:r>
              <a:rPr lang="en-US" dirty="0"/>
              <a:t>Arrays of Pointers	66</a:t>
            </a:r>
          </a:p>
          <a:p>
            <a:pPr>
              <a:tabLst>
                <a:tab pos="11477625" algn="r"/>
              </a:tabLst>
            </a:pPr>
            <a:r>
              <a:rPr lang="en-US" dirty="0"/>
              <a:t>Pointer Arithmetic	70</a:t>
            </a:r>
          </a:p>
          <a:p>
            <a:pPr>
              <a:tabLst>
                <a:tab pos="11477625" algn="r"/>
              </a:tabLst>
            </a:pPr>
            <a:r>
              <a:rPr lang="en-US" b="1" dirty="0">
                <a:solidFill>
                  <a:srgbClr val="C00000"/>
                </a:solidFill>
              </a:rPr>
              <a:t>Other topics: const, struct and ternary</a:t>
            </a:r>
            <a:r>
              <a:rPr lang="en-US" dirty="0"/>
              <a:t>	80</a:t>
            </a:r>
          </a:p>
          <a:p>
            <a:pPr>
              <a:tabLst>
                <a:tab pos="11477625" algn="r"/>
              </a:tabLst>
            </a:pPr>
            <a:r>
              <a:rPr lang="en-US" dirty="0"/>
              <a:t>Live Session	99</a:t>
            </a:r>
          </a:p>
          <a:p>
            <a:pPr>
              <a:tabLst>
                <a:tab pos="11477625" algn="r"/>
              </a:tabLst>
            </a:pPr>
            <a:endParaRPr lang="en-US" dirty="0"/>
          </a:p>
          <a:p>
            <a:pPr>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a:t>
            </a:r>
            <a:r>
              <a:rPr lang="en-US">
                <a:latin typeface="Consolas" panose="020B0609020204030204" pitchFamily="49" charset="0"/>
                <a:cs typeface="Consolas" panose="020B0609020204030204" pitchFamily="49" charset="0"/>
              </a:rPr>
              <a:t>/lect06 </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916161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to declare global constants in your program.  This indicates the variable cannot change after being created.</a:t>
            </a:r>
          </a:p>
          <a:p>
            <a:endParaRPr lang="en-US" dirty="0"/>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double PI = </a:t>
            </a:r>
            <a:r>
              <a:rPr lang="en-US" dirty="0">
                <a:latin typeface="Consolas" panose="020B0609020204030204" pitchFamily="49" charset="0"/>
                <a:cs typeface="Consolas" panose="020B0609020204030204" pitchFamily="49" charset="0"/>
              </a:rPr>
              <a:t>3.1415;</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DAYS_IN_WEEK </a:t>
            </a:r>
            <a:r>
              <a:rPr lang="en-US" dirty="0">
                <a:latin typeface="Consolas" panose="020B0609020204030204" pitchFamily="49" charset="0"/>
                <a:cs typeface="Consolas" panose="020B0609020204030204" pitchFamily="49" charset="0"/>
              </a:rPr>
              <a:t>= 7;</a:t>
            </a: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if (x == DAYS_IN_WEEK)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748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with pointers to indicate that the data that is pointed to cannot change.</a:t>
            </a:r>
          </a:p>
          <a:p>
            <a:endParaRPr lang="en-US" dirty="0"/>
          </a:p>
          <a:p>
            <a:pPr marL="0" indent="0">
              <a:buNone/>
            </a:pPr>
            <a:r>
              <a:rPr lang="en-US" b="1" dirty="0">
                <a:latin typeface="Consolas" panose="020B0609020204030204" pitchFamily="49" charset="0"/>
                <a:cs typeface="Consolas" panose="020B0609020204030204" pitchFamily="49" charset="0"/>
              </a:rPr>
              <a:t>char str[6];</a:t>
            </a:r>
          </a:p>
          <a:p>
            <a:pPr marL="0" indent="0">
              <a:buNone/>
            </a:pPr>
            <a:r>
              <a:rPr lang="en-US" b="1" dirty="0" err="1">
                <a:latin typeface="Consolas" panose="020B0609020204030204" pitchFamily="49" charset="0"/>
                <a:cs typeface="Consolas" panose="020B0609020204030204" pitchFamily="49" charset="0"/>
              </a:rPr>
              <a:t>strcpy</a:t>
            </a:r>
            <a:r>
              <a:rPr lang="en-US" b="1" dirty="0">
                <a:latin typeface="Consolas" panose="020B0609020204030204" pitchFamily="49" charset="0"/>
                <a:cs typeface="Consolas" panose="020B0609020204030204" pitchFamily="49" charset="0"/>
              </a:rPr>
              <a:t>(str, </a:t>
            </a:r>
            <a:r>
              <a:rPr lang="en-US" b="1" dirty="0">
                <a:solidFill>
                  <a:srgbClr val="0432FF"/>
                </a:solidFill>
                <a:latin typeface="Consolas" panose="020B0609020204030204" pitchFamily="49" charset="0"/>
                <a:cs typeface="Consolas" panose="020B0609020204030204" pitchFamily="49" charset="0"/>
              </a:rPr>
              <a:t>"Hello"</a:t>
            </a:r>
            <a:r>
              <a:rPr lang="en-US" b="1"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char *s = </a:t>
            </a:r>
            <a:r>
              <a:rPr lang="en-US" b="1" dirty="0" err="1">
                <a:latin typeface="Consolas" panose="020B0609020204030204" pitchFamily="49" charset="0"/>
                <a:cs typeface="Consolas" panose="020B0609020204030204" pitchFamily="49" charset="0"/>
              </a:rPr>
              <a:t>str</a:t>
            </a:r>
            <a:r>
              <a:rPr lang="en-US" b="1"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Cannot use s to change characters it points to</a:t>
            </a:r>
          </a:p>
          <a:p>
            <a:pPr marL="0" indent="0" fontAlgn="auto">
              <a:spcBef>
                <a:spcPts val="0"/>
              </a:spcBef>
              <a:spcAft>
                <a:spcPts val="0"/>
              </a:spcAft>
              <a:buNone/>
            </a:pPr>
            <a:r>
              <a:rPr lang="en-US" strike="sngStrike" dirty="0">
                <a:solidFill>
                  <a:srgbClr val="FF0000"/>
                </a:solidFill>
                <a:latin typeface="Consolas" panose="020B0609020204030204" pitchFamily="49" charset="0"/>
                <a:cs typeface="Consolas" panose="020B0609020204030204" pitchFamily="49" charset="0"/>
              </a:rPr>
              <a:t>s[0] = 'h';</a:t>
            </a:r>
          </a:p>
        </p:txBody>
      </p:sp>
    </p:spTree>
    <p:extLst>
      <p:ext uri="{BB962C8B-B14F-4D97-AF65-F5344CB8AC3E}">
        <p14:creationId xmlns:p14="http://schemas.microsoft.com/office/powerpoint/2010/main" val="12062087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pPr marL="0" indent="0">
              <a:buNone/>
            </a:pPr>
            <a:r>
              <a:rPr lang="en-US" dirty="0"/>
              <a:t>Sometimes we use </a:t>
            </a:r>
            <a:r>
              <a:rPr lang="en-US" b="1" dirty="0" err="1"/>
              <a:t>const</a:t>
            </a:r>
            <a:r>
              <a:rPr lang="en-US" dirty="0"/>
              <a:t> with pointer parameters to indicate that the function will not / should not change what it points to.  The actual pointer can be changed, however.</a:t>
            </a: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count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a:t>
            </a:r>
            <a:r>
              <a:rPr lang="en-US" dirty="0" err="1">
                <a:latin typeface="Consolas" panose="020B0609020204030204" pitchFamily="49" charset="0"/>
                <a:cs typeface="Consolas" panose="020B0609020204030204" pitchFamily="49" charset="0"/>
              </a:rPr>
              <a:t>isupper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count++;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count;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6606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compiler warning and error</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85335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  </a:t>
            </a:r>
            <a:r>
              <a:rPr lang="en-US" b="1" dirty="0"/>
              <a:t>Think of </a:t>
            </a:r>
            <a:r>
              <a:rPr lang="en-US" b="1" dirty="0" err="1"/>
              <a:t>const</a:t>
            </a:r>
            <a:r>
              <a:rPr lang="en-US" b="1" dirty="0"/>
              <a:t> as part of the variable type</a:t>
            </a:r>
            <a:r>
              <a:rPr lang="en-US" dirty="0"/>
              <a:t>.</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strike="sngStrike" dirty="0">
                <a:solidFill>
                  <a:srgbClr val="FF0000"/>
                </a:solidFill>
                <a:latin typeface="Consolas" panose="020B0609020204030204" pitchFamily="49" charset="0"/>
                <a:cs typeface="Consolas" panose="020B0609020204030204" pitchFamily="49" charset="0"/>
              </a:rPr>
              <a:t>	</a:t>
            </a:r>
            <a:r>
              <a:rPr lang="en-US" strike="sngStrike" dirty="0" err="1">
                <a:solidFill>
                  <a:srgbClr val="FF0000"/>
                </a:solidFill>
                <a:latin typeface="Consolas" panose="020B0609020204030204" pitchFamily="49" charset="0"/>
                <a:cs typeface="Consolas" panose="020B0609020204030204" pitchFamily="49" charset="0"/>
              </a:rPr>
              <a:t>strToModify</a:t>
            </a:r>
            <a:r>
              <a:rPr lang="en-US" strike="sngStrike" dirty="0">
                <a:solidFill>
                  <a:srgbClr val="FF0000"/>
                </a:solidFill>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940168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b="1" dirty="0" err="1"/>
              <a:t>const</a:t>
            </a:r>
            <a:r>
              <a:rPr lang="en-US" b="1" dirty="0"/>
              <a:t> </a:t>
            </a:r>
            <a:r>
              <a:rPr lang="en-US" dirty="0"/>
              <a:t>can be confusing to interpret in some variable types.</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cannot modify this char</a:t>
            </a:r>
            <a:endParaRPr lang="en-US" dirty="0"/>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c = 'h';</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strPtr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543995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A </a:t>
            </a:r>
            <a:r>
              <a:rPr lang="en-US" altLang="en-US" i="1" dirty="0"/>
              <a:t>struct</a:t>
            </a:r>
            <a:r>
              <a:rPr lang="en-US" altLang="en-US" dirty="0"/>
              <a:t> is a way to define a new variable type that is a group of other variables.</a:t>
            </a:r>
          </a:p>
          <a:p>
            <a:pPr marL="0" indent="0">
              <a:buNone/>
            </a:pPr>
            <a:endParaRPr lang="en-US" altLang="en-US" dirty="0"/>
          </a:p>
          <a:p>
            <a:pPr marL="0" indent="0">
              <a:spcBef>
                <a:spcPts val="0"/>
              </a:spcBef>
              <a:buNone/>
            </a:pPr>
            <a:r>
              <a:rPr lang="en-US" altLang="en-US" sz="2400" b="1" dirty="0">
                <a:latin typeface="Consolas" panose="020B0609020204030204" pitchFamily="49" charset="0"/>
                <a:cs typeface="Consolas" panose="020B0609020204030204" pitchFamily="49" charset="0"/>
              </a:rPr>
              <a:t>struct</a:t>
            </a:r>
            <a:r>
              <a:rPr lang="en-US" altLang="en-US" sz="2400" dirty="0">
                <a:latin typeface="Consolas" panose="020B0609020204030204" pitchFamily="49" charset="0"/>
                <a:cs typeface="Consolas" panose="020B0609020204030204" pitchFamily="49" charset="0"/>
              </a:rPr>
              <a:t> date {		</a:t>
            </a:r>
            <a:r>
              <a:rPr lang="en-US" altLang="en-US" sz="2400" dirty="0">
                <a:solidFill>
                  <a:srgbClr val="00B050"/>
                </a:solidFill>
                <a:latin typeface="Consolas" panose="020B0609020204030204" pitchFamily="49" charset="0"/>
                <a:cs typeface="Consolas" panose="020B0609020204030204" pitchFamily="49" charset="0"/>
              </a:rPr>
              <a:t>// declaring a struct type</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r>
              <a:rPr lang="en-US" altLang="en-US" sz="2400" dirty="0">
                <a:solidFill>
                  <a:srgbClr val="00B050"/>
                </a:solidFill>
                <a:latin typeface="Consolas" panose="020B0609020204030204" pitchFamily="49" charset="0"/>
                <a:cs typeface="Consolas" panose="020B0609020204030204" pitchFamily="49" charset="0"/>
              </a:rPr>
              <a:t>// members of each date structure</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today;	               </a:t>
            </a:r>
            <a:r>
              <a:rPr lang="en-US" altLang="en-US" sz="2400" dirty="0">
                <a:solidFill>
                  <a:srgbClr val="00B050"/>
                </a:solidFill>
                <a:latin typeface="Consolas" panose="020B0609020204030204" pitchFamily="49" charset="0"/>
                <a:cs typeface="Consolas" panose="020B0609020204030204" pitchFamily="49" charset="0"/>
              </a:rPr>
              <a:t>// construct structure instances</a:t>
            </a: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r>
              <a:rPr lang="en-US" altLang="en-US" sz="2400" dirty="0">
                <a:solidFill>
                  <a:srgbClr val="00B050"/>
                </a:solidFill>
                <a:latin typeface="Consolas" panose="020B0609020204030204" pitchFamily="49" charset="0"/>
                <a:cs typeface="Consolas" panose="020B0609020204030204" pitchFamily="49" charset="0"/>
              </a:rPr>
              <a:t>// shorter initializer syntax</a:t>
            </a:r>
            <a:endParaRPr lang="en-US" altLang="en-US" sz="2000" dirty="0">
              <a:solidFill>
                <a:srgbClr val="00B050"/>
              </a:solidFill>
              <a:latin typeface="Consolas" panose="020B0609020204030204" pitchFamily="49" charset="0"/>
            </a:endParaRPr>
          </a:p>
          <a:p>
            <a:pPr lvl="1">
              <a:lnSpc>
                <a:spcPct val="80000"/>
              </a:lnSpc>
              <a:buFontTx/>
              <a:buNone/>
            </a:pPr>
            <a:r>
              <a:rPr lang="en-US" altLang="en-US" sz="2000" dirty="0">
                <a:latin typeface="Consolas" panose="020B0609020204030204" pitchFamily="49" charset="0"/>
              </a:rPr>
              <a:t>	</a:t>
            </a:r>
            <a:endParaRPr lang="en-US" altLang="en-US" sz="2000"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26232253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Wrap the struct definition in a </a:t>
            </a:r>
            <a:r>
              <a:rPr lang="en-US" altLang="en-US" b="1" dirty="0"/>
              <a:t>typedef </a:t>
            </a:r>
            <a:r>
              <a:rPr lang="en-US" altLang="en-US" dirty="0"/>
              <a:t>to avoid having to include the word </a:t>
            </a:r>
            <a:r>
              <a:rPr lang="en-US" altLang="en-US" b="1" dirty="0"/>
              <a:t>struct</a:t>
            </a:r>
            <a:r>
              <a:rPr lang="en-US" altLang="en-US" dirty="0"/>
              <a:t> every time you make a new variable of that type.</a:t>
            </a:r>
          </a:p>
          <a:p>
            <a:pPr marL="0" indent="0">
              <a:buNone/>
            </a:pPr>
            <a:endParaRPr lang="en-US" altLang="en-US" dirty="0"/>
          </a:p>
          <a:p>
            <a:pPr marL="0" indent="0">
              <a:spcBef>
                <a:spcPts val="0"/>
              </a:spcBef>
              <a:buNone/>
            </a:pPr>
            <a:r>
              <a:rPr lang="en-US" altLang="en-US" sz="2400" b="1" dirty="0">
                <a:solidFill>
                  <a:srgbClr val="FF0000"/>
                </a:solidFill>
                <a:latin typeface="Consolas" panose="020B0609020204030204" pitchFamily="49" charset="0"/>
                <a:cs typeface="Consolas" panose="020B0609020204030204" pitchFamily="49" charset="0"/>
              </a:rPr>
              <a:t>typedef</a:t>
            </a:r>
            <a:r>
              <a:rPr lang="en-US" altLang="en-US" sz="2400" b="1" dirty="0">
                <a:latin typeface="Consolas" panose="020B0609020204030204" pitchFamily="49" charset="0"/>
                <a:cs typeface="Consolas" panose="020B0609020204030204" pitchFamily="49" charset="0"/>
              </a:rPr>
              <a:t> struct</a:t>
            </a:r>
            <a:r>
              <a:rPr lang="en-US" altLang="en-US" sz="2400" dirty="0">
                <a:latin typeface="Consolas" panose="020B0609020204030204" pitchFamily="49" charset="0"/>
                <a:cs typeface="Consolas" panose="020B0609020204030204" pitchFamily="49" charset="0"/>
              </a:rPr>
              <a:t> date {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 </a:t>
            </a: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 today;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endParaRPr lang="en-US" altLang="en-US" sz="2400" dirty="0">
              <a:solidFill>
                <a:srgbClr val="00B050"/>
              </a:solidFill>
              <a:latin typeface="Consolas" panose="020B0609020204030204" pitchFamily="49" charset="0"/>
            </a:endParaRPr>
          </a:p>
        </p:txBody>
      </p:sp>
    </p:spTree>
    <p:extLst>
      <p:ext uri="{BB962C8B-B14F-4D97-AF65-F5344CB8AC3E}">
        <p14:creationId xmlns:p14="http://schemas.microsoft.com/office/powerpoint/2010/main" val="28387518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d.day</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28</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5685510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r>
              <a:rPr lang="en-US" altLang="en-US" b="1" dirty="0"/>
              <a:t>Use a pointer to modify a specific instance.</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(*d).day++;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38125911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The </a:t>
            </a:r>
            <a:r>
              <a:rPr lang="en-US" altLang="en-US" b="1" dirty="0"/>
              <a:t>arrow</a:t>
            </a:r>
            <a:r>
              <a:rPr lang="en-US" altLang="en-US" dirty="0"/>
              <a:t> operator lets you access the field of a struct pointed to by a pointer.</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a:solidFill>
                  <a:srgbClr val="FF0000"/>
                </a:solidFill>
                <a:latin typeface="Consolas" panose="020B0609020204030204" pitchFamily="49" charset="0"/>
              </a:rPr>
              <a:t>d-&gt;day++;		// equivalent to (*d).day++;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p:txBody>
      </p:sp>
    </p:spTree>
    <p:extLst>
      <p:ext uri="{BB962C8B-B14F-4D97-AF65-F5344CB8AC3E}">
        <p14:creationId xmlns:p14="http://schemas.microsoft.com/office/powerpoint/2010/main" val="22785644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C allows you to return structs from functions as well.  It returns whatever is contained within the struct. </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date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d = {1, 1};</a:t>
            </a:r>
          </a:p>
          <a:p>
            <a:pPr marL="0" indent="0">
              <a:spcBef>
                <a:spcPts val="0"/>
              </a:spcBef>
              <a:buNone/>
            </a:pPr>
            <a:r>
              <a:rPr lang="en-US" altLang="en-US" sz="2400" dirty="0">
                <a:latin typeface="Consolas" panose="020B0609020204030204" pitchFamily="49" charset="0"/>
              </a:rPr>
              <a:t>     return d;		</a:t>
            </a:r>
            <a:r>
              <a:rPr lang="en-US" altLang="en-US" sz="2400" dirty="0">
                <a:solidFill>
                  <a:srgbClr val="00B050"/>
                </a:solidFill>
                <a:latin typeface="Consolas" panose="020B0609020204030204" pitchFamily="49" charset="0"/>
              </a:rPr>
              <a:t>// or </a:t>
            </a:r>
            <a:r>
              <a:rPr lang="en-US" altLang="en-US" sz="2400" b="1" dirty="0">
                <a:solidFill>
                  <a:srgbClr val="00B050"/>
                </a:solidFill>
                <a:latin typeface="Consolas" panose="020B0609020204030204" pitchFamily="49" charset="0"/>
              </a:rPr>
              <a:t>return (date){1, 1};</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1</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7687413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b="1" dirty="0" err="1"/>
              <a:t>sizeof</a:t>
            </a:r>
            <a:r>
              <a:rPr lang="en-US" altLang="en-US" dirty="0"/>
              <a:t> gives you the entire size of a struct, which is the sum of the sizes of all its contents.</a:t>
            </a:r>
          </a:p>
          <a:p>
            <a:pPr marL="0" indent="0">
              <a:buNone/>
            </a:pPr>
            <a:endParaRPr lang="en-US" altLang="en-US" dirty="0"/>
          </a:p>
          <a:p>
            <a:pPr>
              <a:lnSpc>
                <a:spcPct val="80000"/>
              </a:lnSpc>
              <a:buNone/>
            </a:pPr>
            <a:r>
              <a:rPr lang="en-US" altLang="en-US" sz="2400" b="1" dirty="0">
                <a:latin typeface="Consolas" panose="020B0609020204030204" pitchFamily="49" charset="0"/>
              </a:rPr>
              <a:t>typedef struct</a:t>
            </a:r>
            <a:r>
              <a:rPr lang="en-US" altLang="en-US" sz="2400" dirty="0">
                <a:latin typeface="Consolas" panose="020B0609020204030204" pitchFamily="49" charset="0"/>
              </a:rPr>
              <a:t> date {</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month;</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day;       </a:t>
            </a:r>
          </a:p>
          <a:p>
            <a:pPr>
              <a:lnSpc>
                <a:spcPct val="80000"/>
              </a:lnSpc>
              <a:buNone/>
            </a:pPr>
            <a:r>
              <a:rPr lang="en-US" altLang="en-US" sz="2400" dirty="0">
                <a:latin typeface="Consolas" panose="020B0609020204030204" pitchFamily="49" charset="0"/>
              </a:rPr>
              <a:t>	} date;</a:t>
            </a:r>
          </a:p>
          <a:p>
            <a:pPr marL="0" indent="0">
              <a:buNone/>
            </a:pPr>
            <a:endParaRPr lang="en-US" altLang="en-US" sz="2400" dirty="0">
              <a:latin typeface="Consolas" panose="020B0609020204030204" pitchFamily="49" charset="0"/>
            </a:endParaRPr>
          </a:p>
          <a:p>
            <a:pPr marL="0" indent="0">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size = </a:t>
            </a:r>
            <a:r>
              <a:rPr lang="en-US" altLang="en-US" sz="2400" dirty="0" err="1">
                <a:latin typeface="Consolas" panose="020B0609020204030204" pitchFamily="49" charset="0"/>
              </a:rPr>
              <a:t>sizeof</a:t>
            </a:r>
            <a:r>
              <a:rPr lang="en-US" altLang="en-US" sz="2400" dirty="0">
                <a:latin typeface="Consolas" panose="020B0609020204030204" pitchFamily="49" charset="0"/>
              </a:rPr>
              <a:t>(date);	</a:t>
            </a:r>
            <a:r>
              <a:rPr lang="en-US" altLang="en-US" sz="2400" dirty="0">
                <a:solidFill>
                  <a:srgbClr val="00B050"/>
                </a:solidFill>
                <a:latin typeface="Consolas" panose="020B0609020204030204" pitchFamily="49" charset="0"/>
              </a:rPr>
              <a:t>// 8	</a:t>
            </a:r>
          </a:p>
          <a:p>
            <a:pPr marL="0" indent="0">
              <a:buNone/>
            </a:pPr>
            <a:r>
              <a:rPr lang="en-US" altLang="en-US" sz="2400" dirty="0">
                <a:solidFill>
                  <a:srgbClr val="00B050"/>
                </a:solidFill>
                <a:latin typeface="Consolas" panose="020B0609020204030204" pitchFamily="49" charset="0"/>
              </a:rPr>
              <a:t>     	</a:t>
            </a:r>
            <a:r>
              <a:rPr lang="en-US" altLang="en-US" sz="2400" dirty="0">
                <a:latin typeface="Consolas" panose="020B0609020204030204" pitchFamily="49" charset="0"/>
              </a:rPr>
              <a:t>return 0;</a:t>
            </a:r>
          </a:p>
          <a:p>
            <a:pPr marL="0" indent="0">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36445803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create arrays of structs just like any other variable type.</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p:txBody>
      </p:sp>
    </p:spTree>
    <p:extLst>
      <p:ext uri="{BB962C8B-B14F-4D97-AF65-F5344CB8AC3E}">
        <p14:creationId xmlns:p14="http://schemas.microsoft.com/office/powerpoint/2010/main" val="17282881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To initialize an entry of the array, you must use this special syntax to confirm the type to C.</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 =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){0, 'A'};</a:t>
            </a:r>
          </a:p>
        </p:txBody>
      </p:sp>
    </p:spTree>
    <p:extLst>
      <p:ext uri="{BB962C8B-B14F-4D97-AF65-F5344CB8AC3E}">
        <p14:creationId xmlns:p14="http://schemas.microsoft.com/office/powerpoint/2010/main" val="11517601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also set each field individually.</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[0].x = 2;</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[0].c = 'A';</a:t>
            </a:r>
          </a:p>
        </p:txBody>
      </p:sp>
    </p:spTree>
    <p:extLst>
      <p:ext uri="{BB962C8B-B14F-4D97-AF65-F5344CB8AC3E}">
        <p14:creationId xmlns:p14="http://schemas.microsoft.com/office/powerpoint/2010/main" val="5097149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10BB-A2A6-9C44-B06B-954A74C390EB}"/>
              </a:ext>
            </a:extLst>
          </p:cNvPr>
          <p:cNvSpPr>
            <a:spLocks noGrp="1"/>
          </p:cNvSpPr>
          <p:nvPr>
            <p:ph type="title"/>
          </p:nvPr>
        </p:nvSpPr>
        <p:spPr/>
        <p:txBody>
          <a:bodyPr/>
          <a:lstStyle/>
          <a:p>
            <a:r>
              <a:rPr lang="en-US" dirty="0"/>
              <a:t>Ternary Operator</a:t>
            </a:r>
          </a:p>
        </p:txBody>
      </p:sp>
      <p:sp>
        <p:nvSpPr>
          <p:cNvPr id="3" name="Content Placeholder 2">
            <a:extLst>
              <a:ext uri="{FF2B5EF4-FFF2-40B4-BE49-F238E27FC236}">
                <a16:creationId xmlns:a16="http://schemas.microsoft.com/office/drawing/2014/main" id="{0BB8A597-3CC7-3240-AC03-57BEC63893E2}"/>
              </a:ext>
            </a:extLst>
          </p:cNvPr>
          <p:cNvSpPr>
            <a:spLocks noGrp="1"/>
          </p:cNvSpPr>
          <p:nvPr>
            <p:ph idx="1"/>
          </p:nvPr>
        </p:nvSpPr>
        <p:spPr>
          <a:xfrm>
            <a:off x="152400" y="1295400"/>
            <a:ext cx="11811000" cy="5562600"/>
          </a:xfrm>
        </p:spPr>
        <p:txBody>
          <a:bodyPr/>
          <a:lstStyle/>
          <a:p>
            <a:pPr marL="0" indent="0">
              <a:buNone/>
            </a:pPr>
            <a:r>
              <a:rPr lang="en-US" dirty="0"/>
              <a:t>The ternary operator is a shorthand for using if/else to evaluate to a value.</a:t>
            </a:r>
          </a:p>
          <a:p>
            <a:pPr marL="0" indent="0">
              <a:buNone/>
            </a:pPr>
            <a:endParaRPr lang="en-US" dirty="0"/>
          </a:p>
          <a:p>
            <a:pPr marL="0" indent="0" algn="ctr">
              <a:buNone/>
            </a:pPr>
            <a:r>
              <a:rPr lang="en-US" b="1" dirty="0">
                <a:latin typeface="Consolas" panose="020B0609020204030204" pitchFamily="49" charset="0"/>
                <a:cs typeface="Consolas" panose="020B0609020204030204" pitchFamily="49" charset="0"/>
              </a:rPr>
              <a:t>condition ? </a:t>
            </a:r>
            <a:r>
              <a:rPr lang="en-US" b="1" dirty="0" err="1">
                <a:latin typeface="Consolas" panose="020B0609020204030204" pitchFamily="49" charset="0"/>
                <a:cs typeface="Consolas" panose="020B0609020204030204" pitchFamily="49" charset="0"/>
              </a:rPr>
              <a:t>expressionIfTrue</a:t>
            </a:r>
            <a:r>
              <a:rPr lang="en-US" b="1" dirty="0">
                <a:latin typeface="Consolas" panose="020B0609020204030204" pitchFamily="49" charset="0"/>
                <a:cs typeface="Consolas" panose="020B0609020204030204" pitchFamily="49" charset="0"/>
              </a:rPr>
              <a:t> : </a:t>
            </a:r>
            <a:r>
              <a:rPr lang="en-US" b="1" dirty="0" err="1">
                <a:latin typeface="Consolas" panose="020B0609020204030204" pitchFamily="49" charset="0"/>
                <a:cs typeface="Consolas" panose="020B0609020204030204" pitchFamily="49" charset="0"/>
              </a:rPr>
              <a:t>expressionIfFalse</a:t>
            </a:r>
            <a:endParaRPr lang="en-US" b="1" dirty="0">
              <a:latin typeface="Consolas" panose="020B0609020204030204" pitchFamily="49" charset="0"/>
              <a:cs typeface="Consolas" panose="020B0609020204030204" pitchFamily="49" charset="0"/>
            </a:endParaRP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if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a:t>
            </a:r>
          </a:p>
          <a:p>
            <a:pPr marL="0" indent="0">
              <a:spcBef>
                <a:spcPts val="0"/>
              </a:spcBef>
              <a:buNone/>
            </a:pPr>
            <a:r>
              <a:rPr lang="en-US" dirty="0">
                <a:latin typeface="Consolas" panose="020B0609020204030204" pitchFamily="49" charset="0"/>
                <a:cs typeface="Consolas" panose="020B0609020204030204" pitchFamily="49" charset="0"/>
              </a:rPr>
              <a:t>	x = 50;</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latin typeface="Consolas" panose="020B0609020204030204" pitchFamily="49" charset="0"/>
                <a:cs typeface="Consolas" panose="020B0609020204030204" pitchFamily="49" charset="0"/>
              </a:rPr>
              <a:t>	x = 0;</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 50 : 0;</a:t>
            </a:r>
          </a:p>
        </p:txBody>
      </p:sp>
    </p:spTree>
    <p:extLst>
      <p:ext uri="{BB962C8B-B14F-4D97-AF65-F5344CB8AC3E}">
        <p14:creationId xmlns:p14="http://schemas.microsoft.com/office/powerpoint/2010/main" val="283272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Pointers and Parameters</a:t>
            </a:r>
          </a:p>
          <a:p>
            <a:r>
              <a:rPr lang="en-US" dirty="0"/>
              <a:t>Double Pointers</a:t>
            </a:r>
          </a:p>
          <a:p>
            <a:r>
              <a:rPr lang="en-US" dirty="0"/>
              <a:t>Arrays in Memory</a:t>
            </a:r>
          </a:p>
          <a:p>
            <a:r>
              <a:rPr lang="en-US" dirty="0"/>
              <a:t>Arrays of Pointers</a:t>
            </a:r>
          </a:p>
          <a:p>
            <a:r>
              <a:rPr lang="en-US" dirty="0"/>
              <a:t>Pointer Arithmetic</a:t>
            </a:r>
          </a:p>
          <a:p>
            <a:r>
              <a:rPr lang="en-US" dirty="0"/>
              <a:t>Other topics: </a:t>
            </a:r>
            <a:r>
              <a:rPr lang="en-US" b="1" dirty="0"/>
              <a:t>const</a:t>
            </a:r>
            <a:r>
              <a:rPr lang="en-US" dirty="0"/>
              <a:t>, </a:t>
            </a:r>
            <a:r>
              <a:rPr lang="en-US" b="1" dirty="0"/>
              <a:t>struct</a:t>
            </a:r>
            <a:r>
              <a:rPr lang="en-US" dirty="0"/>
              <a:t> and ternary</a:t>
            </a:r>
          </a:p>
          <a:p>
            <a:endParaRPr lang="en-US" dirty="0"/>
          </a:p>
          <a:p>
            <a:endParaRPr lang="en-US" dirty="0"/>
          </a:p>
          <a:p>
            <a:pPr marL="0" indent="0">
              <a:buNone/>
            </a:pPr>
            <a:r>
              <a:rPr lang="en-US" b="1" dirty="0"/>
              <a:t>Next Time: </a:t>
            </a:r>
            <a:r>
              <a:rPr lang="en-US" dirty="0"/>
              <a:t>dynamically allocated memory</a:t>
            </a:r>
            <a:endParaRPr lang="en-US" b="1" dirty="0"/>
          </a:p>
          <a:p>
            <a:endParaRPr lang="en-US" dirty="0"/>
          </a:p>
        </p:txBody>
      </p:sp>
      <p:sp>
        <p:nvSpPr>
          <p:cNvPr id="5" name="TextBox 4">
            <a:extLst>
              <a:ext uri="{FF2B5EF4-FFF2-40B4-BE49-F238E27FC236}">
                <a16:creationId xmlns:a16="http://schemas.microsoft.com/office/drawing/2014/main" id="{98AF4DD2-1B3A-BF41-98A3-8369F4DAEDB1}"/>
              </a:ext>
            </a:extLst>
          </p:cNvPr>
          <p:cNvSpPr txBox="1"/>
          <p:nvPr/>
        </p:nvSpPr>
        <p:spPr>
          <a:xfrm>
            <a:off x="5137077" y="20116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459535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Additional Live Session Slides</a:t>
            </a:r>
          </a:p>
        </p:txBody>
      </p:sp>
    </p:spTree>
    <p:extLst>
      <p:ext uri="{BB962C8B-B14F-4D97-AF65-F5344CB8AC3E}">
        <p14:creationId xmlns:p14="http://schemas.microsoft.com/office/powerpoint/2010/main" val="6190937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838200" y="3429000"/>
            <a:ext cx="104394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6 takeaway:</a:t>
            </a:r>
            <a:r>
              <a:rPr lang="en-US" sz="3200" dirty="0"/>
              <a:t> pointers let us store the addresses of data and pass them as parameters.  We can perform arithmetic with pointers to change where they point to.  Arrays in C also “decay to pointers” as parameters and in arithmetic expressions.</a:t>
            </a:r>
          </a:p>
        </p:txBody>
      </p:sp>
    </p:spTree>
    <p:extLst>
      <p:ext uri="{BB962C8B-B14F-4D97-AF65-F5344CB8AC3E}">
        <p14:creationId xmlns:p14="http://schemas.microsoft.com/office/powerpoint/2010/main" val="1552857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17F0-98E2-344C-AADF-EF1936B82BB1}"/>
              </a:ext>
            </a:extLst>
          </p:cNvPr>
          <p:cNvSpPr>
            <a:spLocks noGrp="1"/>
          </p:cNvSpPr>
          <p:nvPr>
            <p:ph type="title"/>
          </p:nvPr>
        </p:nvSpPr>
        <p:spPr/>
        <p:txBody>
          <a:bodyPr/>
          <a:lstStyle/>
          <a:p>
            <a:r>
              <a:rPr lang="en-US"/>
              <a:t>How to draw memory diagrams?</a:t>
            </a:r>
            <a:endParaRPr lang="en-US" dirty="0"/>
          </a:p>
        </p:txBody>
      </p:sp>
      <p:sp>
        <p:nvSpPr>
          <p:cNvPr id="6" name="TextBox 5">
            <a:extLst>
              <a:ext uri="{FF2B5EF4-FFF2-40B4-BE49-F238E27FC236}">
                <a16:creationId xmlns:a16="http://schemas.microsoft.com/office/drawing/2014/main" id="{E3D8B401-2DFB-AA43-833D-6176460C15BD}"/>
              </a:ext>
            </a:extLst>
          </p:cNvPr>
          <p:cNvSpPr txBox="1"/>
          <p:nvPr/>
        </p:nvSpPr>
        <p:spPr>
          <a:xfrm>
            <a:off x="1009115"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34</a:t>
            </a:r>
          </a:p>
        </p:txBody>
      </p:sp>
      <p:sp>
        <p:nvSpPr>
          <p:cNvPr id="18" name="TextBox 17">
            <a:extLst>
              <a:ext uri="{FF2B5EF4-FFF2-40B4-BE49-F238E27FC236}">
                <a16:creationId xmlns:a16="http://schemas.microsoft.com/office/drawing/2014/main" id="{74C7873B-6750-6843-8219-95626FE7A849}"/>
              </a:ext>
            </a:extLst>
          </p:cNvPr>
          <p:cNvSpPr txBox="1"/>
          <p:nvPr/>
        </p:nvSpPr>
        <p:spPr>
          <a:xfrm>
            <a:off x="5257800"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62</a:t>
            </a:r>
          </a:p>
        </p:txBody>
      </p:sp>
      <p:pic>
        <p:nvPicPr>
          <p:cNvPr id="29" name="Picture 28">
            <a:extLst>
              <a:ext uri="{FF2B5EF4-FFF2-40B4-BE49-F238E27FC236}">
                <a16:creationId xmlns:a16="http://schemas.microsoft.com/office/drawing/2014/main" id="{2A753814-DA2C-AD40-9FB9-77961AE14696}"/>
              </a:ext>
            </a:extLst>
          </p:cNvPr>
          <p:cNvPicPr>
            <a:picLocks noChangeAspect="1"/>
          </p:cNvPicPr>
          <p:nvPr/>
        </p:nvPicPr>
        <p:blipFill>
          <a:blip r:embed="rId3"/>
          <a:stretch>
            <a:fillRect/>
          </a:stretch>
        </p:blipFill>
        <p:spPr>
          <a:xfrm>
            <a:off x="188627" y="1219201"/>
            <a:ext cx="3536452" cy="3912307"/>
          </a:xfrm>
          <a:prstGeom prst="rect">
            <a:avLst/>
          </a:prstGeom>
        </p:spPr>
      </p:pic>
      <p:pic>
        <p:nvPicPr>
          <p:cNvPr id="41" name="Picture 40">
            <a:extLst>
              <a:ext uri="{FF2B5EF4-FFF2-40B4-BE49-F238E27FC236}">
                <a16:creationId xmlns:a16="http://schemas.microsoft.com/office/drawing/2014/main" id="{9A52AA39-9D96-BC4A-9F46-7793985C0C36}"/>
              </a:ext>
            </a:extLst>
          </p:cNvPr>
          <p:cNvPicPr>
            <a:picLocks noChangeAspect="1"/>
          </p:cNvPicPr>
          <p:nvPr/>
        </p:nvPicPr>
        <p:blipFill>
          <a:blip r:embed="rId4"/>
          <a:stretch>
            <a:fillRect/>
          </a:stretch>
        </p:blipFill>
        <p:spPr>
          <a:xfrm>
            <a:off x="4083548" y="1219200"/>
            <a:ext cx="3849218" cy="3901707"/>
          </a:xfrm>
          <a:prstGeom prst="rect">
            <a:avLst/>
          </a:prstGeom>
        </p:spPr>
      </p:pic>
      <p:pic>
        <p:nvPicPr>
          <p:cNvPr id="45" name="Picture 44"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14B38697-CF0D-6746-8B8A-6D155FDE405E}"/>
              </a:ext>
            </a:extLst>
          </p:cNvPr>
          <p:cNvPicPr>
            <a:picLocks noChangeAspect="1"/>
          </p:cNvPicPr>
          <p:nvPr/>
        </p:nvPicPr>
        <p:blipFill>
          <a:blip r:embed="rId5"/>
          <a:stretch>
            <a:fillRect/>
          </a:stretch>
        </p:blipFill>
        <p:spPr>
          <a:xfrm>
            <a:off x="8269037" y="1676400"/>
            <a:ext cx="4697573" cy="3049302"/>
          </a:xfrm>
          <a:prstGeom prst="rect">
            <a:avLst/>
          </a:prstGeom>
        </p:spPr>
      </p:pic>
      <p:sp>
        <p:nvSpPr>
          <p:cNvPr id="47" name="TextBox 46">
            <a:extLst>
              <a:ext uri="{FF2B5EF4-FFF2-40B4-BE49-F238E27FC236}">
                <a16:creationId xmlns:a16="http://schemas.microsoft.com/office/drawing/2014/main" id="{6D615B96-E5F4-F040-8165-CDE9C50D6CBB}"/>
              </a:ext>
            </a:extLst>
          </p:cNvPr>
          <p:cNvSpPr txBox="1"/>
          <p:nvPr/>
        </p:nvSpPr>
        <p:spPr>
          <a:xfrm>
            <a:off x="9601200"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68</a:t>
            </a:r>
          </a:p>
        </p:txBody>
      </p:sp>
      <p:sp>
        <p:nvSpPr>
          <p:cNvPr id="49" name="Rectangle 48">
            <a:extLst>
              <a:ext uri="{FF2B5EF4-FFF2-40B4-BE49-F238E27FC236}">
                <a16:creationId xmlns:a16="http://schemas.microsoft.com/office/drawing/2014/main" id="{75827B03-04FD-D14B-BDA4-B4AF4D85C47D}"/>
              </a:ext>
            </a:extLst>
          </p:cNvPr>
          <p:cNvSpPr/>
          <p:nvPr/>
        </p:nvSpPr>
        <p:spPr bwMode="auto">
          <a:xfrm>
            <a:off x="5789996" y="5638800"/>
            <a:ext cx="5562600" cy="10599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Choose whatever style is convenient for you, keeping in mind that (1) memory is contiguous, and (2) C types are different sizes.</a:t>
            </a:r>
            <a:endParaRPr lang="en-US" sz="2000" b="1" dirty="0"/>
          </a:p>
        </p:txBody>
      </p:sp>
    </p:spTree>
    <p:extLst>
      <p:ext uri="{BB962C8B-B14F-4D97-AF65-F5344CB8AC3E}">
        <p14:creationId xmlns:p14="http://schemas.microsoft.com/office/powerpoint/2010/main" val="162155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AC607-9EE3-4D4A-A013-77AB22E0E8FE}"/>
              </a:ext>
            </a:extLst>
          </p:cNvPr>
          <p:cNvSpPr>
            <a:spLocks noGrp="1"/>
          </p:cNvSpPr>
          <p:nvPr>
            <p:ph type="title"/>
          </p:nvPr>
        </p:nvSpPr>
        <p:spPr/>
        <p:txBody>
          <a:bodyPr/>
          <a:lstStyle/>
          <a:p>
            <a:r>
              <a:rPr lang="en-US" dirty="0"/>
              <a:t>Is there a difference?</a:t>
            </a:r>
          </a:p>
        </p:txBody>
      </p:sp>
      <p:sp>
        <p:nvSpPr>
          <p:cNvPr id="3" name="Content Placeholder 2">
            <a:extLst>
              <a:ext uri="{FF2B5EF4-FFF2-40B4-BE49-F238E27FC236}">
                <a16:creationId xmlns:a16="http://schemas.microsoft.com/office/drawing/2014/main" id="{5251523B-0A22-D746-B8BD-18E36331CAD2}"/>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get_total_strlen</a:t>
            </a:r>
            <a:r>
              <a:rPr lang="en-US" dirty="0">
                <a:latin typeface="Consolas" panose="020B0609020204030204" pitchFamily="49" charset="0"/>
                <a:cs typeface="Consolas" panose="020B0609020204030204" pitchFamily="49" charset="0"/>
              </a:rPr>
              <a:t>(</a:t>
            </a:r>
            <a:r>
              <a:rPr lang="en-US" b="1" dirty="0">
                <a:solidFill>
                  <a:srgbClr val="0432FF"/>
                </a:solidFill>
                <a:latin typeface="Consolas" panose="020B0609020204030204" pitchFamily="49" charset="0"/>
                <a:cs typeface="Consolas" panose="020B0609020204030204" pitchFamily="49" charset="0"/>
              </a:rPr>
              <a:t>char *strs[]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num) {</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skip_spaces</a:t>
            </a:r>
            <a:r>
              <a:rPr lang="en-US" dirty="0">
                <a:latin typeface="Consolas" panose="020B0609020204030204" pitchFamily="49" charset="0"/>
                <a:cs typeface="Consolas" panose="020B0609020204030204" pitchFamily="49" charset="0"/>
              </a:rPr>
              <a:t>(</a:t>
            </a:r>
            <a:r>
              <a:rPr lang="en-US" b="1" dirty="0">
                <a:solidFill>
                  <a:srgbClr val="0432FF"/>
                </a:solidFill>
                <a:latin typeface="Consolas" panose="020B0609020204030204" pitchFamily="49" charset="0"/>
                <a:cs typeface="Consolas" panose="020B0609020204030204" pitchFamily="49" charset="0"/>
              </a:rPr>
              <a:t>char **</a:t>
            </a:r>
            <a:r>
              <a:rPr lang="en-US" b="1" dirty="0" err="1">
                <a:solidFill>
                  <a:srgbClr val="0432FF"/>
                </a:solidFill>
                <a:latin typeface="Consolas" panose="020B0609020204030204" pitchFamily="49" charset="0"/>
                <a:cs typeface="Consolas" panose="020B0609020204030204" pitchFamily="49" charset="0"/>
              </a:rPr>
              <a:t>p_str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3DF37836-CF80-D144-98BA-5077C86CBE70}"/>
              </a:ext>
            </a:extLst>
          </p:cNvPr>
          <p:cNvSpPr/>
          <p:nvPr/>
        </p:nvSpPr>
        <p:spPr bwMode="auto">
          <a:xfrm>
            <a:off x="228600" y="5165806"/>
            <a:ext cx="6476999" cy="132135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No difference to the compiler—it’s char**!</a:t>
            </a:r>
          </a:p>
          <a:p>
            <a:pPr algn="l"/>
            <a:r>
              <a:rPr lang="en-US" sz="2400" dirty="0"/>
              <a:t>But it clarifies the </a:t>
            </a:r>
            <a:r>
              <a:rPr lang="en-US" sz="2400" b="1" i="1" dirty="0"/>
              <a:t>intent</a:t>
            </a:r>
            <a:r>
              <a:rPr lang="en-US" sz="2400" dirty="0"/>
              <a:t> of a function/a parameter </a:t>
            </a:r>
            <a:r>
              <a:rPr lang="en-US" sz="2400" b="1" i="1" dirty="0"/>
              <a:t>for the programmer</a:t>
            </a:r>
            <a:r>
              <a:rPr lang="en-US" sz="2400" dirty="0"/>
              <a:t>.</a:t>
            </a:r>
            <a:endParaRPr lang="en-US" sz="2400" b="1" i="1" dirty="0"/>
          </a:p>
        </p:txBody>
      </p:sp>
      <p:sp>
        <p:nvSpPr>
          <p:cNvPr id="5" name="TextBox 4">
            <a:extLst>
              <a:ext uri="{FF2B5EF4-FFF2-40B4-BE49-F238E27FC236}">
                <a16:creationId xmlns:a16="http://schemas.microsoft.com/office/drawing/2014/main" id="{9201DE1D-F23D-3A45-88DD-EAF0F2918A2A}"/>
              </a:ext>
            </a:extLst>
          </p:cNvPr>
          <p:cNvSpPr txBox="1"/>
          <p:nvPr/>
        </p:nvSpPr>
        <p:spPr>
          <a:xfrm>
            <a:off x="7086600" y="1981200"/>
            <a:ext cx="3200400" cy="954107"/>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Intent</a:t>
            </a: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strs</a:t>
            </a:r>
            <a:r>
              <a:rPr lang="en-US" sz="2800" dirty="0">
                <a:latin typeface="Calibri" panose="020F0502020204030204" pitchFamily="34" charset="0"/>
                <a:cs typeface="Calibri" panose="020F0502020204030204" pitchFamily="34" charset="0"/>
              </a:rPr>
              <a:t> is an array of strings</a:t>
            </a:r>
          </a:p>
        </p:txBody>
      </p:sp>
      <p:sp>
        <p:nvSpPr>
          <p:cNvPr id="6" name="TextBox 5">
            <a:extLst>
              <a:ext uri="{FF2B5EF4-FFF2-40B4-BE49-F238E27FC236}">
                <a16:creationId xmlns:a16="http://schemas.microsoft.com/office/drawing/2014/main" id="{399ED698-A65E-6545-B779-E58827A4A0AE}"/>
              </a:ext>
            </a:extLst>
          </p:cNvPr>
          <p:cNvSpPr txBox="1"/>
          <p:nvPr/>
        </p:nvSpPr>
        <p:spPr>
          <a:xfrm>
            <a:off x="7086600" y="4031902"/>
            <a:ext cx="3652519" cy="954107"/>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Intent</a:t>
            </a:r>
            <a:r>
              <a:rPr lang="en-US" sz="2800" dirty="0">
                <a:latin typeface="Calibri" panose="020F0502020204030204" pitchFamily="34" charset="0"/>
                <a:cs typeface="Calibri" panose="020F0502020204030204" pitchFamily="34" charset="0"/>
              </a:rPr>
              <a:t>: </a:t>
            </a:r>
            <a:r>
              <a:rPr lang="en-US" sz="2800" dirty="0" err="1">
                <a:latin typeface="Consolas" panose="020B0609020204030204" pitchFamily="49" charset="0"/>
                <a:cs typeface="Consolas" panose="020B0609020204030204" pitchFamily="49" charset="0"/>
              </a:rPr>
              <a:t>p_str</a:t>
            </a:r>
            <a:r>
              <a:rPr lang="en-US" sz="2800" dirty="0">
                <a:latin typeface="Calibri" panose="020F0502020204030204" pitchFamily="34" charset="0"/>
                <a:cs typeface="Calibri" panose="020F0502020204030204" pitchFamily="34" charset="0"/>
              </a:rPr>
              <a:t> is a pointer to a string</a:t>
            </a:r>
          </a:p>
        </p:txBody>
      </p:sp>
    </p:spTree>
    <p:extLst>
      <p:ext uri="{BB962C8B-B14F-4D97-AF65-F5344CB8AC3E}">
        <p14:creationId xmlns:p14="http://schemas.microsoft.com/office/powerpoint/2010/main" val="338127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58A8-74B7-E64B-9CF8-202CC3FDF970}"/>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1A915482-DD1D-E84D-93E1-C52DFDEEE752}"/>
              </a:ext>
            </a:extLst>
          </p:cNvPr>
          <p:cNvSpPr>
            <a:spLocks noGrp="1"/>
          </p:cNvSpPr>
          <p:nvPr>
            <p:ph idx="1"/>
          </p:nvPr>
        </p:nvSpPr>
        <p:spPr>
          <a:xfrm>
            <a:off x="152400" y="1295400"/>
            <a:ext cx="11887200" cy="5181600"/>
          </a:xfrm>
        </p:spPr>
        <p:txBody>
          <a:bodyPr/>
          <a:lstStyle/>
          <a:p>
            <a:pPr marL="0" indent="0">
              <a:buNone/>
            </a:pPr>
            <a:r>
              <a:rPr lang="en-US" dirty="0"/>
              <a:t>Array indexing is “syntactic sugar” for pointer arithmetic:</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sym typeface="Wingdings" pitchFamily="2" charset="2"/>
              </a:rPr>
              <a:t></a:t>
            </a:r>
            <a:r>
              <a:rPr lang="en-US" dirty="0">
                <a:latin typeface="Consolas" panose="020B0609020204030204" pitchFamily="49" charset="0"/>
                <a:cs typeface="Consolas" panose="020B0609020204030204" pitchFamily="49" charset="0"/>
              </a:rPr>
              <a:t>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sym typeface="Wingdings" pitchFamily="2" charset="2"/>
              </a:rPr>
              <a:t> 		</a:t>
            </a:r>
            <a:r>
              <a:rPr lang="en-US" dirty="0" err="1">
                <a:latin typeface="Consolas" panose="020B0609020204030204" pitchFamily="49" charset="0"/>
                <a:cs typeface="Consolas" panose="020B0609020204030204" pitchFamily="49" charset="0"/>
                <a:sym typeface="Wingdings" pitchFamily="2" charset="2"/>
              </a:rPr>
              <a:t>ptr</a:t>
            </a:r>
            <a:r>
              <a:rPr lang="en-US" dirty="0">
                <a:latin typeface="Consolas" panose="020B0609020204030204" pitchFamily="49" charset="0"/>
                <a:cs typeface="Consolas" panose="020B0609020204030204" pitchFamily="49" charset="0"/>
                <a:sym typeface="Wingdings" pitchFamily="2" charset="2"/>
              </a:rPr>
              <a:t>[</a:t>
            </a:r>
            <a:r>
              <a:rPr lang="en-US" dirty="0" err="1">
                <a:latin typeface="Consolas" panose="020B0609020204030204" pitchFamily="49" charset="0"/>
                <a:cs typeface="Consolas" panose="020B0609020204030204" pitchFamily="49" charset="0"/>
                <a:sym typeface="Wingdings" pitchFamily="2" charset="2"/>
              </a:rPr>
              <a:t>i</a:t>
            </a:r>
            <a:r>
              <a:rPr lang="en-US" dirty="0">
                <a:latin typeface="Consolas" panose="020B0609020204030204" pitchFamily="49" charset="0"/>
                <a:cs typeface="Consolas" panose="020B0609020204030204" pitchFamily="49" charset="0"/>
                <a:sym typeface="Wingdings" pitchFamily="2" charset="2"/>
              </a:rPr>
              <a:t>]</a:t>
            </a:r>
          </a:p>
          <a:p>
            <a:pPr marL="0" indent="0">
              <a:buNone/>
            </a:pPr>
            <a:endParaRPr lang="en-US" dirty="0">
              <a:latin typeface="Consolas" panose="020B0609020204030204" pitchFamily="49" charset="0"/>
              <a:cs typeface="Consolas" panose="020B0609020204030204" pitchFamily="49" charset="0"/>
              <a:sym typeface="Wingdings" pitchFamily="2" charset="2"/>
            </a:endParaRPr>
          </a:p>
          <a:p>
            <a:pPr marL="0" indent="0">
              <a:buNone/>
            </a:pPr>
            <a:endParaRPr lang="en-US" dirty="0">
              <a:latin typeface="Consolas" panose="020B0609020204030204" pitchFamily="49" charset="0"/>
              <a:cs typeface="Consolas" panose="020B0609020204030204" pitchFamily="49" charset="0"/>
              <a:sym typeface="Wingdings" pitchFamily="2" charset="2"/>
            </a:endParaRPr>
          </a:p>
          <a:p>
            <a:pPr marL="0" indent="0">
              <a:buNone/>
            </a:pPr>
            <a:endParaRPr lang="en-US" dirty="0">
              <a:latin typeface="Consolas" panose="020B0609020204030204" pitchFamily="49" charset="0"/>
              <a:cs typeface="Consolas" panose="020B0609020204030204" pitchFamily="49" charset="0"/>
            </a:endParaRPr>
          </a:p>
          <a:p>
            <a:pPr>
              <a:spcBef>
                <a:spcPts val="1600"/>
              </a:spcBef>
            </a:pPr>
            <a:r>
              <a:rPr lang="en-US" dirty="0"/>
              <a:t>This means too-large/negative subscripts will compile </a:t>
            </a:r>
            <a:r>
              <a:rPr lang="en-US" dirty="0">
                <a:sym typeface="Wingdings" pitchFamily="2" charset="2"/>
              </a:rPr>
              <a:t></a:t>
            </a:r>
          </a:p>
          <a:p>
            <a:pPr marL="0" indent="0">
              <a:buNone/>
            </a:pPr>
            <a:r>
              <a:rPr lang="en-US" dirty="0">
                <a:sym typeface="Wingdings" pitchFamily="2" charset="2"/>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[99]			</a:t>
            </a:r>
            <a:r>
              <a:rPr lang="en-US" dirty="0">
                <a:latin typeface="Consolas" panose="020B0609020204030204" pitchFamily="49" charset="0"/>
                <a:cs typeface="Consolas" panose="020B0609020204030204" pitchFamily="49" charset="0"/>
                <a:sym typeface="Wingdings" pitchFamily="2" charset="2"/>
              </a:rPr>
              <a:t>	</a:t>
            </a:r>
            <a:r>
              <a:rPr lang="en-US" dirty="0" err="1">
                <a:latin typeface="Consolas" panose="020B0609020204030204" pitchFamily="49" charset="0"/>
                <a:cs typeface="Consolas" panose="020B0609020204030204" pitchFamily="49" charset="0"/>
                <a:sym typeface="Wingdings" pitchFamily="2" charset="2"/>
              </a:rPr>
              <a:t>arr</a:t>
            </a:r>
            <a:r>
              <a:rPr lang="en-US" dirty="0">
                <a:latin typeface="Consolas" panose="020B0609020204030204" pitchFamily="49" charset="0"/>
                <a:cs typeface="Consolas" panose="020B0609020204030204" pitchFamily="49" charset="0"/>
                <a:sym typeface="Wingdings" pitchFamily="2" charset="2"/>
              </a:rPr>
              <a:t>[-1]</a:t>
            </a:r>
            <a:endParaRPr lang="en-US" dirty="0"/>
          </a:p>
          <a:p>
            <a:pPr marL="0" indent="0">
              <a:buNone/>
            </a:pPr>
            <a:endParaRPr lang="en-US" dirty="0"/>
          </a:p>
          <a:p>
            <a:r>
              <a:rPr lang="en-US" dirty="0"/>
              <a:t>You can use either syntax on either pointer or array.</a:t>
            </a:r>
            <a:endParaRPr lang="en-US"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DA6FD004-8222-3E47-9DB9-83FEF381C58C}"/>
              </a:ext>
            </a:extLst>
          </p:cNvPr>
          <p:cNvSpPr/>
          <p:nvPr/>
        </p:nvSpPr>
        <p:spPr bwMode="auto">
          <a:xfrm>
            <a:off x="152400" y="3037198"/>
            <a:ext cx="11864009" cy="92520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800" dirty="0">
                <a:solidFill>
                  <a:prstClr val="black"/>
                </a:solidFill>
                <a:latin typeface="Calibri" panose="020F0502020204030204"/>
              </a:rPr>
              <a:t>⚠️ Pointer arithmetic </a:t>
            </a:r>
            <a:r>
              <a:rPr lang="en-US" sz="2800" b="1" dirty="0">
                <a:solidFill>
                  <a:prstClr val="black"/>
                </a:solidFill>
                <a:latin typeface="Calibri" panose="020F0502020204030204"/>
              </a:rPr>
              <a:t>does not work in bytes</a:t>
            </a:r>
            <a:r>
              <a:rPr lang="en-US" sz="2800" dirty="0">
                <a:solidFill>
                  <a:prstClr val="black"/>
                </a:solidFill>
                <a:latin typeface="Calibri" panose="020F0502020204030204"/>
              </a:rPr>
              <a:t>; it works on the type it points to.</a:t>
            </a:r>
            <a:br>
              <a:rPr lang="en-US" sz="2800" dirty="0">
                <a:solidFill>
                  <a:prstClr val="black"/>
                </a:solidFill>
                <a:latin typeface="Calibri" panose="020F0502020204030204"/>
              </a:rPr>
            </a:br>
            <a:r>
              <a:rPr lang="en-US" sz="2800" dirty="0">
                <a:solidFill>
                  <a:prstClr val="black"/>
                </a:solidFill>
                <a:latin typeface="Calibri" panose="020F0502020204030204"/>
              </a:rPr>
              <a:t>On </a:t>
            </a:r>
            <a:r>
              <a:rPr lang="en-US" sz="2800" dirty="0">
                <a:solidFill>
                  <a:prstClr val="black"/>
                </a:solidFill>
                <a:latin typeface="Consolas" panose="020B0609020204030204" pitchFamily="49" charset="0"/>
                <a:cs typeface="Consolas" panose="020B0609020204030204" pitchFamily="49" charset="0"/>
              </a:rPr>
              <a:t>int*</a:t>
            </a:r>
            <a:r>
              <a:rPr lang="en-US" sz="2800" dirty="0">
                <a:solidFill>
                  <a:prstClr val="black"/>
                </a:solidFill>
                <a:latin typeface="Calibri" panose="020F0502020204030204"/>
              </a:rPr>
              <a:t> addresses scale by </a:t>
            </a:r>
            <a:r>
              <a:rPr lang="en-US" sz="2800" dirty="0" err="1">
                <a:solidFill>
                  <a:prstClr val="black"/>
                </a:solidFill>
                <a:latin typeface="Consolas" panose="020B0609020204030204" pitchFamily="49" charset="0"/>
                <a:cs typeface="Consolas" panose="020B0609020204030204" pitchFamily="49" charset="0"/>
              </a:rPr>
              <a:t>sizeof</a:t>
            </a:r>
            <a:r>
              <a:rPr lang="en-US" sz="2800" dirty="0">
                <a:solidFill>
                  <a:prstClr val="black"/>
                </a:solidFill>
                <a:latin typeface="Consolas" panose="020B0609020204030204" pitchFamily="49" charset="0"/>
                <a:cs typeface="Consolas" panose="020B0609020204030204" pitchFamily="49" charset="0"/>
              </a:rPr>
              <a:t>(int)</a:t>
            </a:r>
            <a:r>
              <a:rPr lang="en-US" sz="2800" dirty="0">
                <a:solidFill>
                  <a:prstClr val="black"/>
                </a:solidFill>
                <a:latin typeface="Calibri" panose="020F0502020204030204"/>
              </a:rPr>
              <a:t>, on </a:t>
            </a:r>
            <a:r>
              <a:rPr lang="en-US" sz="2800" dirty="0">
                <a:solidFill>
                  <a:prstClr val="black"/>
                </a:solidFill>
                <a:latin typeface="Consolas" panose="020B0609020204030204" pitchFamily="49" charset="0"/>
                <a:cs typeface="Consolas" panose="020B0609020204030204" pitchFamily="49" charset="0"/>
              </a:rPr>
              <a:t>char*</a:t>
            </a:r>
            <a:r>
              <a:rPr lang="en-US" sz="2800" dirty="0">
                <a:solidFill>
                  <a:prstClr val="black"/>
                </a:solidFill>
                <a:latin typeface="Calibri" panose="020F0502020204030204"/>
              </a:rPr>
              <a:t> scale by </a:t>
            </a:r>
            <a:r>
              <a:rPr lang="en-US" sz="2800" dirty="0" err="1">
                <a:solidFill>
                  <a:prstClr val="black"/>
                </a:solidFill>
                <a:latin typeface="Consolas" panose="020B0609020204030204" pitchFamily="49" charset="0"/>
                <a:cs typeface="Consolas" panose="020B0609020204030204" pitchFamily="49" charset="0"/>
              </a:rPr>
              <a:t>sizeof</a:t>
            </a:r>
            <a:r>
              <a:rPr lang="en-US" sz="2800" dirty="0">
                <a:solidFill>
                  <a:prstClr val="black"/>
                </a:solidFill>
                <a:latin typeface="Consolas" panose="020B0609020204030204" pitchFamily="49" charset="0"/>
                <a:cs typeface="Consolas" panose="020B0609020204030204" pitchFamily="49" charset="0"/>
              </a:rPr>
              <a:t>(char)</a:t>
            </a:r>
            <a:r>
              <a:rPr lang="en-US" sz="2800" dirty="0">
                <a:solidFill>
                  <a:prstClr val="black"/>
                </a:solidFill>
                <a:latin typeface="Calibri" panose="020F0502020204030204"/>
              </a:rPr>
              <a:t> .</a:t>
            </a:r>
            <a:endParaRPr lang="en-US" sz="2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1925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19" name="TextBox 18">
            <a:extLst>
              <a:ext uri="{FF2B5EF4-FFF2-40B4-BE49-F238E27FC236}">
                <a16:creationId xmlns:a16="http://schemas.microsoft.com/office/drawing/2014/main" id="{2B96FC1C-BCAE-6C42-95AB-EDA4E2E6055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815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animBg="1"/>
      <p:bldP spid="14" grpId="0" animBg="1"/>
      <p:bldP spid="15" grpId="0"/>
      <p:bldP spid="24" grpId="0" animBg="1"/>
      <p:bldP spid="25" grpId="0"/>
      <p:bldP spid="26" grpId="0" animBg="1"/>
      <p:bldP spid="27" grpId="0"/>
      <p:bldP spid="28" grpId="0" animBg="1"/>
      <p:bldP spid="30"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21" name="TextBox 20">
            <a:extLst>
              <a:ext uri="{FF2B5EF4-FFF2-40B4-BE49-F238E27FC236}">
                <a16:creationId xmlns:a16="http://schemas.microsoft.com/office/drawing/2014/main" id="{8E008677-F33A-A14D-882D-7978E529C3FC}"/>
              </a:ext>
            </a:extLst>
          </p:cNvPr>
          <p:cNvSpPr txBox="1"/>
          <p:nvPr/>
        </p:nvSpPr>
        <p:spPr>
          <a:xfrm>
            <a:off x="7239000" y="3729335"/>
            <a:ext cx="1787412"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Address </a:t>
            </a:r>
            <a:r>
              <a:rPr lang="en-US" sz="2400" b="1" dirty="0" err="1">
                <a:solidFill>
                  <a:srgbClr val="0432FF"/>
                </a:solidFill>
                <a:latin typeface="Consolas" panose="020B0609020204030204" pitchFamily="49" charset="0"/>
                <a:cs typeface="Consolas" panose="020B0609020204030204" pitchFamily="49" charset="0"/>
              </a:rPr>
              <a:t>arr</a:t>
            </a:r>
            <a:endParaRPr lang="en-US" sz="2400" b="1" dirty="0">
              <a:solidFill>
                <a:srgbClr val="0432FF"/>
              </a:solidFill>
              <a:latin typeface="Consolas" panose="020B0609020204030204" pitchFamily="49" charset="0"/>
              <a:cs typeface="Consolas" panose="020B0609020204030204" pitchFamily="49" charset="0"/>
            </a:endParaRPr>
          </a:p>
        </p:txBody>
      </p:sp>
      <p:sp>
        <p:nvSpPr>
          <p:cNvPr id="22" name="TextBox 21">
            <a:extLst>
              <a:ext uri="{FF2B5EF4-FFF2-40B4-BE49-F238E27FC236}">
                <a16:creationId xmlns:a16="http://schemas.microsoft.com/office/drawing/2014/main" id="{F1803076-A547-E34D-94FF-FFBD6E5391C7}"/>
              </a:ext>
            </a:extLst>
          </p:cNvPr>
          <p:cNvSpPr txBox="1"/>
          <p:nvPr/>
        </p:nvSpPr>
        <p:spPr>
          <a:xfrm>
            <a:off x="7239000" y="4228744"/>
            <a:ext cx="2862387"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Value at address </a:t>
            </a:r>
            <a:r>
              <a:rPr lang="en-US" sz="2400" b="1" dirty="0" err="1">
                <a:solidFill>
                  <a:srgbClr val="0432FF"/>
                </a:solidFill>
                <a:latin typeface="Consolas" panose="020B0609020204030204" pitchFamily="49" charset="0"/>
                <a:cs typeface="Consolas" panose="020B0609020204030204" pitchFamily="49" charset="0"/>
              </a:rPr>
              <a:t>arr</a:t>
            </a:r>
            <a:endParaRPr lang="en-US" sz="2400" b="1" dirty="0">
              <a:solidFill>
                <a:srgbClr val="0432FF"/>
              </a:solidFill>
              <a:latin typeface="Consolas" panose="020B0609020204030204" pitchFamily="49" charset="0"/>
              <a:cs typeface="Consolas" panose="020B0609020204030204" pitchFamily="49" charset="0"/>
            </a:endParaRPr>
          </a:p>
        </p:txBody>
      </p:sp>
      <p:sp>
        <p:nvSpPr>
          <p:cNvPr id="23" name="TextBox 22">
            <a:extLst>
              <a:ext uri="{FF2B5EF4-FFF2-40B4-BE49-F238E27FC236}">
                <a16:creationId xmlns:a16="http://schemas.microsoft.com/office/drawing/2014/main" id="{0BEFFC7C-BE63-0042-8EF6-B813969DCD47}"/>
              </a:ext>
            </a:extLst>
          </p:cNvPr>
          <p:cNvSpPr txBox="1"/>
          <p:nvPr/>
        </p:nvSpPr>
        <p:spPr>
          <a:xfrm>
            <a:off x="7239000" y="4617937"/>
            <a:ext cx="4149408"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The value at address &lt;3 </a:t>
            </a:r>
            <a:r>
              <a:rPr lang="en-US" sz="2400" b="1" dirty="0" err="1">
                <a:solidFill>
                  <a:srgbClr val="0432FF"/>
                </a:solidFill>
                <a:latin typeface="Consolas" panose="020B0609020204030204" pitchFamily="49" charset="0"/>
                <a:cs typeface="Consolas" panose="020B0609020204030204" pitchFamily="49" charset="0"/>
              </a:rPr>
              <a:t>int</a:t>
            </a:r>
            <a:r>
              <a:rPr lang="en-US" sz="2400" b="1" dirty="0" err="1">
                <a:solidFill>
                  <a:srgbClr val="0432FF"/>
                </a:solidFill>
                <a:latin typeface="Calibri" panose="020F0502020204030204" pitchFamily="34" charset="0"/>
                <a:cs typeface="Calibri" panose="020F0502020204030204" pitchFamily="34" charset="0"/>
              </a:rPr>
              <a:t>s</a:t>
            </a:r>
            <a:r>
              <a:rPr lang="en-US" sz="2400" b="1" dirty="0">
                <a:solidFill>
                  <a:srgbClr val="0432FF"/>
                </a:solidFill>
                <a:latin typeface="Calibri" panose="020F0502020204030204" pitchFamily="34" charset="0"/>
                <a:cs typeface="Calibri" panose="020F0502020204030204" pitchFamily="34" charset="0"/>
              </a:rPr>
              <a:t> after address </a:t>
            </a:r>
            <a:r>
              <a:rPr lang="en-US" sz="2400" b="1" dirty="0" err="1">
                <a:solidFill>
                  <a:srgbClr val="0432FF"/>
                </a:solidFill>
                <a:latin typeface="Consolas" panose="020B0609020204030204" pitchFamily="49" charset="0"/>
                <a:cs typeface="Consolas" panose="020B0609020204030204" pitchFamily="49" charset="0"/>
              </a:rPr>
              <a:t>arr</a:t>
            </a:r>
            <a:r>
              <a:rPr lang="en-US" sz="2400" b="1" dirty="0">
                <a:solidFill>
                  <a:srgbClr val="0432FF"/>
                </a:solidFill>
                <a:latin typeface="Calibri" panose="020F0502020204030204" pitchFamily="34" charset="0"/>
                <a:cs typeface="Calibri" panose="020F0502020204030204" pitchFamily="34" charset="0"/>
              </a:rPr>
              <a:t>&gt;</a:t>
            </a:r>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CF2465C-5905-0A48-B9E1-24FBFAF0D7BC}"/>
              </a:ext>
            </a:extLst>
          </p:cNvPr>
          <p:cNvSpPr txBox="1"/>
          <p:nvPr/>
        </p:nvSpPr>
        <p:spPr>
          <a:xfrm>
            <a:off x="7257368" y="5410200"/>
            <a:ext cx="2085571"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address of </a:t>
            </a:r>
            <a:r>
              <a:rPr lang="en-US" sz="2400" b="1" dirty="0" err="1">
                <a:solidFill>
                  <a:srgbClr val="0432FF"/>
                </a:solidFill>
                <a:latin typeface="Consolas" panose="020B0609020204030204" pitchFamily="49" charset="0"/>
                <a:cs typeface="Consolas" panose="020B0609020204030204" pitchFamily="49" charset="0"/>
              </a:rPr>
              <a:t>ptr</a:t>
            </a:r>
            <a:endParaRPr lang="en-US" sz="2400" b="1" dirty="0">
              <a:solidFill>
                <a:srgbClr val="0432FF"/>
              </a:solidFill>
              <a:latin typeface="Consolas" panose="020B0609020204030204" pitchFamily="49" charset="0"/>
              <a:cs typeface="Consolas" panose="020B0609020204030204" pitchFamily="49" charset="0"/>
            </a:endParaRPr>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032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9"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80768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extLst>
              <p:ext uri="{D42A27DB-BD31-4B8C-83A1-F6EECF244321}">
                <p14:modId xmlns:p14="http://schemas.microsoft.com/office/powerpoint/2010/main" val="3293595779"/>
              </p:ext>
            </p:extLst>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35052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5" name="TextBox 24">
            <a:extLst>
              <a:ext uri="{FF2B5EF4-FFF2-40B4-BE49-F238E27FC236}">
                <a16:creationId xmlns:a16="http://schemas.microsoft.com/office/drawing/2014/main" id="{31719F8D-FEDE-B640-83A6-B137639557CF}"/>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31" name="Left Bracket 30">
            <a:extLst>
              <a:ext uri="{FF2B5EF4-FFF2-40B4-BE49-F238E27FC236}">
                <a16:creationId xmlns:a16="http://schemas.microsoft.com/office/drawing/2014/main" id="{1D049547-7280-834A-AA9A-EEF80B422C0D}"/>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7A8FE438-9D89-9C42-AAB9-D6C4B70EE91A}"/>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D3ACBA27-21CF-BD41-80FB-C978750B8DEA}"/>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4" name="Left Bracket 33">
            <a:extLst>
              <a:ext uri="{FF2B5EF4-FFF2-40B4-BE49-F238E27FC236}">
                <a16:creationId xmlns:a16="http://schemas.microsoft.com/office/drawing/2014/main" id="{80435FBD-1278-8D49-98EE-084089DFAFD1}"/>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18FECE31-F61B-3840-B6D4-772C61199CC5}"/>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Rectangle 20">
            <a:extLst>
              <a:ext uri="{FF2B5EF4-FFF2-40B4-BE49-F238E27FC236}">
                <a16:creationId xmlns:a16="http://schemas.microsoft.com/office/drawing/2014/main" id="{35A29B96-10AA-504A-A1CD-7167948B4F1D}"/>
              </a:ext>
            </a:extLst>
          </p:cNvPr>
          <p:cNvSpPr/>
          <p:nvPr/>
        </p:nvSpPr>
        <p:spPr bwMode="auto">
          <a:xfrm>
            <a:off x="457200" y="5411708"/>
            <a:ext cx="6266912" cy="7020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3200" dirty="0">
                <a:latin typeface="Calibri" panose="020F0502020204030204" pitchFamily="34" charset="0"/>
                <a:cs typeface="Calibri" panose="020F0502020204030204" pitchFamily="34" charset="0"/>
              </a:rPr>
              <a:t>Weird thought – </a:t>
            </a:r>
            <a:r>
              <a:rPr lang="en-US" sz="3200" b="1" dirty="0">
                <a:latin typeface="Calibri" panose="020F0502020204030204" pitchFamily="34" charset="0"/>
                <a:cs typeface="Calibri" panose="020F0502020204030204" pitchFamily="34" charset="0"/>
              </a:rPr>
              <a:t>0x11</a:t>
            </a:r>
            <a:r>
              <a:rPr lang="en-US" sz="3200" dirty="0">
                <a:latin typeface="Calibri" panose="020F0502020204030204" pitchFamily="34" charset="0"/>
                <a:cs typeface="Calibri" panose="020F0502020204030204" pitchFamily="34" charset="0"/>
              </a:rPr>
              <a:t> </a:t>
            </a:r>
            <a:r>
              <a:rPr lang="en-US" sz="3200" i="1" dirty="0">
                <a:latin typeface="Calibri" panose="020F0502020204030204" pitchFamily="34" charset="0"/>
                <a:cs typeface="Calibri" panose="020F0502020204030204" pitchFamily="34" charset="0"/>
              </a:rPr>
              <a:t>is a string</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9485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6" name="TextBox 5">
            <a:extLst>
              <a:ext uri="{FF2B5EF4-FFF2-40B4-BE49-F238E27FC236}">
                <a16:creationId xmlns:a16="http://schemas.microsoft.com/office/drawing/2014/main" id="{C458A1CA-0A6F-6840-894E-668169674F1A}"/>
              </a:ext>
            </a:extLst>
          </p:cNvPr>
          <p:cNvSpPr txBox="1"/>
          <p:nvPr/>
        </p:nvSpPr>
        <p:spPr>
          <a:xfrm>
            <a:off x="838200" y="3429000"/>
            <a:ext cx="104394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6 takeaway:</a:t>
            </a:r>
            <a:r>
              <a:rPr lang="en-US" sz="3200" dirty="0"/>
              <a:t> pointers let us store the addresses of data and pass them as parameters.  We can perform arithmetic with pointers to change where they point to.  Arrays in C also “decay to pointers” as parameters and in arithmetic expressions.</a:t>
            </a:r>
          </a:p>
        </p:txBody>
      </p:sp>
    </p:spTree>
    <p:extLst>
      <p:ext uri="{BB962C8B-B14F-4D97-AF65-F5344CB8AC3E}">
        <p14:creationId xmlns:p14="http://schemas.microsoft.com/office/powerpoint/2010/main" val="12303579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63">
            <a:extLst>
              <a:ext uri="{FF2B5EF4-FFF2-40B4-BE49-F238E27FC236}">
                <a16:creationId xmlns:a16="http://schemas.microsoft.com/office/drawing/2014/main" id="{5E013164-53CD-9B4F-97EC-F3D9A6BDC7B9}"/>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B28A1B67-ADFF-8443-B1A4-9B9343DDF6BD}"/>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TextBox 9">
            <a:extLst>
              <a:ext uri="{FF2B5EF4-FFF2-40B4-BE49-F238E27FC236}">
                <a16:creationId xmlns:a16="http://schemas.microsoft.com/office/drawing/2014/main" id="{154AFEF1-BEF7-7940-A9DD-7C68BAC3F4DA}"/>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1" name="Group 63">
            <a:extLst>
              <a:ext uri="{FF2B5EF4-FFF2-40B4-BE49-F238E27FC236}">
                <a16:creationId xmlns:a16="http://schemas.microsoft.com/office/drawing/2014/main" id="{C45441E7-7792-7842-AB6E-A8E88A8B63E8}"/>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Box 11">
            <a:extLst>
              <a:ext uri="{FF2B5EF4-FFF2-40B4-BE49-F238E27FC236}">
                <a16:creationId xmlns:a16="http://schemas.microsoft.com/office/drawing/2014/main" id="{610AE539-0643-204D-9432-EE0A18A51C0B}"/>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8" name="TextBox 17">
            <a:extLst>
              <a:ext uri="{FF2B5EF4-FFF2-40B4-BE49-F238E27FC236}">
                <a16:creationId xmlns:a16="http://schemas.microsoft.com/office/drawing/2014/main" id="{17C0BBE6-E495-D047-893F-B5CF903A5338}"/>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9" name="Group 63">
            <a:extLst>
              <a:ext uri="{FF2B5EF4-FFF2-40B4-BE49-F238E27FC236}">
                <a16:creationId xmlns:a16="http://schemas.microsoft.com/office/drawing/2014/main" id="{BDBE26A0-1560-124F-9FAA-64F1B5F988DE}"/>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0" name="Group 63">
            <a:extLst>
              <a:ext uri="{FF2B5EF4-FFF2-40B4-BE49-F238E27FC236}">
                <a16:creationId xmlns:a16="http://schemas.microsoft.com/office/drawing/2014/main" id="{53B45655-4C0A-3F45-BB52-E5C95770CADF}"/>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TextBox 20">
            <a:extLst>
              <a:ext uri="{FF2B5EF4-FFF2-40B4-BE49-F238E27FC236}">
                <a16:creationId xmlns:a16="http://schemas.microsoft.com/office/drawing/2014/main" id="{2646608E-7591-9644-AB6A-B20F829292D9}"/>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3" name="Freeform 22">
            <a:extLst>
              <a:ext uri="{FF2B5EF4-FFF2-40B4-BE49-F238E27FC236}">
                <a16:creationId xmlns:a16="http://schemas.microsoft.com/office/drawing/2014/main" id="{80605AAC-9AB2-0543-AD7B-F0E8E32290A6}"/>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3E7DA7B-8863-5345-BB8F-49E5E757A598}"/>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A8727E1B-B81D-F946-A472-84AB1F2B0F89}"/>
              </a:ext>
            </a:extLst>
          </p:cNvPr>
          <p:cNvSpPr/>
          <p:nvPr/>
        </p:nvSpPr>
        <p:spPr>
          <a:xfrm>
            <a:off x="76200" y="337615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25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8" grpId="0"/>
      <p:bldP spid="21" grpId="0"/>
      <p:bldP spid="23" grpId="0" animBg="1"/>
      <p:bldP spid="24" grpId="0" animBg="1"/>
      <p:bldP spid="2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Right Arrow 9">
            <a:extLst>
              <a:ext uri="{FF2B5EF4-FFF2-40B4-BE49-F238E27FC236}">
                <a16:creationId xmlns:a16="http://schemas.microsoft.com/office/drawing/2014/main" id="{B1D49E16-5A99-5343-B368-1D77A3C2F36B}"/>
              </a:ext>
            </a:extLst>
          </p:cNvPr>
          <p:cNvSpPr/>
          <p:nvPr/>
        </p:nvSpPr>
        <p:spPr>
          <a:xfrm>
            <a:off x="76200" y="43434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1" name="Freeform 20">
            <a:extLst>
              <a:ext uri="{FF2B5EF4-FFF2-40B4-BE49-F238E27FC236}">
                <a16:creationId xmlns:a16="http://schemas.microsoft.com/office/drawing/2014/main" id="{30C9E1BA-9E0E-D84C-A473-3A51219849EA}"/>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3831DB4-B4D8-CA4E-BDBF-B2FFFAD1613F}"/>
              </a:ext>
            </a:extLst>
          </p:cNvPr>
          <p:cNvSpPr txBox="1"/>
          <p:nvPr/>
        </p:nvSpPr>
        <p:spPr>
          <a:xfrm>
            <a:off x="5961474" y="3909577"/>
            <a:ext cx="466794"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20</a:t>
            </a:r>
          </a:p>
        </p:txBody>
      </p:sp>
    </p:spTree>
    <p:extLst>
      <p:ext uri="{BB962C8B-B14F-4D97-AF65-F5344CB8AC3E}">
        <p14:creationId xmlns:p14="http://schemas.microsoft.com/office/powerpoint/2010/main" val="389834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C0E42F7B-A3E6-F04D-B47C-9AE92738D2F0}"/>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E43125-F730-C542-8386-0D03F3E86827}"/>
              </a:ext>
            </a:extLst>
          </p:cNvPr>
          <p:cNvSpPr/>
          <p:nvPr/>
        </p:nvSpPr>
        <p:spPr>
          <a:xfrm>
            <a:off x="6477000" y="3352799"/>
            <a:ext cx="2362200" cy="971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A9C9018E-CDF0-224C-A848-B695D22CB0B0}"/>
              </a:ext>
            </a:extLst>
          </p:cNvPr>
          <p:cNvSpPr/>
          <p:nvPr/>
        </p:nvSpPr>
        <p:spPr>
          <a:xfrm>
            <a:off x="76200" y="48768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30647A1D-0C76-5B46-BF65-D76A081AF734}"/>
              </a:ext>
            </a:extLst>
          </p:cNvPr>
          <p:cNvSpPr txBox="1"/>
          <p:nvPr/>
        </p:nvSpPr>
        <p:spPr>
          <a:xfrm>
            <a:off x="9136998" y="3908912"/>
            <a:ext cx="1313181"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0xffe804</a:t>
            </a:r>
          </a:p>
        </p:txBody>
      </p:sp>
      <p:sp>
        <p:nvSpPr>
          <p:cNvPr id="4" name="Freeform 3">
            <a:extLst>
              <a:ext uri="{FF2B5EF4-FFF2-40B4-BE49-F238E27FC236}">
                <a16:creationId xmlns:a16="http://schemas.microsoft.com/office/drawing/2014/main" id="{E1556013-C556-AE4A-B8EE-FA3871B7A4BA}"/>
              </a:ext>
            </a:extLst>
          </p:cNvPr>
          <p:cNvSpPr/>
          <p:nvPr/>
        </p:nvSpPr>
        <p:spPr>
          <a:xfrm>
            <a:off x="6698974" y="4194313"/>
            <a:ext cx="1948069" cy="1152939"/>
          </a:xfrm>
          <a:custGeom>
            <a:avLst/>
            <a:gdLst>
              <a:gd name="connsiteX0" fmla="*/ 1948069 w 1948069"/>
              <a:gd name="connsiteY0" fmla="*/ 0 h 1152939"/>
              <a:gd name="connsiteX1" fmla="*/ 596348 w 1948069"/>
              <a:gd name="connsiteY1" fmla="*/ 198783 h 1152939"/>
              <a:gd name="connsiteX2" fmla="*/ 0 w 1948069"/>
              <a:gd name="connsiteY2" fmla="*/ 1152939 h 1152939"/>
            </a:gdLst>
            <a:ahLst/>
            <a:cxnLst>
              <a:cxn ang="0">
                <a:pos x="connsiteX0" y="connsiteY0"/>
              </a:cxn>
              <a:cxn ang="0">
                <a:pos x="connsiteX1" y="connsiteY1"/>
              </a:cxn>
              <a:cxn ang="0">
                <a:pos x="connsiteX2" y="connsiteY2"/>
              </a:cxn>
            </a:cxnLst>
            <a:rect l="l" t="t" r="r" b="b"/>
            <a:pathLst>
              <a:path w="1948069" h="1152939">
                <a:moveTo>
                  <a:pt x="1948069" y="0"/>
                </a:moveTo>
                <a:cubicBezTo>
                  <a:pt x="1434547" y="3313"/>
                  <a:pt x="921026" y="6627"/>
                  <a:pt x="596348" y="198783"/>
                </a:cubicBezTo>
                <a:cubicBezTo>
                  <a:pt x="271670" y="390939"/>
                  <a:pt x="135835" y="771939"/>
                  <a:pt x="0" y="1152939"/>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1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904-C173-464E-B1EF-44219B35DF51}"/>
              </a:ext>
            </a:extLst>
          </p:cNvPr>
          <p:cNvSpPr>
            <a:spLocks noGrp="1"/>
          </p:cNvSpPr>
          <p:nvPr>
            <p:ph type="title"/>
          </p:nvPr>
        </p:nvSpPr>
        <p:spPr/>
        <p:txBody>
          <a:bodyPr/>
          <a:lstStyle/>
          <a:p>
            <a:r>
              <a:rPr lang="en-US" dirty="0"/>
              <a:t>* Wars: Episode I (of 2)</a:t>
            </a:r>
          </a:p>
        </p:txBody>
      </p:sp>
      <p:sp>
        <p:nvSpPr>
          <p:cNvPr id="3" name="Content Placeholder 2">
            <a:extLst>
              <a:ext uri="{FF2B5EF4-FFF2-40B4-BE49-F238E27FC236}">
                <a16:creationId xmlns:a16="http://schemas.microsoft.com/office/drawing/2014/main" id="{44B423C1-D9A3-3D44-8070-C77158F70250}"/>
              </a:ext>
            </a:extLst>
          </p:cNvPr>
          <p:cNvSpPr>
            <a:spLocks noGrp="1"/>
          </p:cNvSpPr>
          <p:nvPr>
            <p:ph idx="1"/>
          </p:nvPr>
        </p:nvSpPr>
        <p:spPr>
          <a:xfrm>
            <a:off x="152400" y="1295400"/>
            <a:ext cx="11811000" cy="5181600"/>
          </a:xfrm>
        </p:spPr>
        <p:txBody>
          <a:bodyPr/>
          <a:lstStyle/>
          <a:p>
            <a:pPr marL="0" indent="0">
              <a:buNone/>
            </a:pPr>
            <a:r>
              <a:rPr lang="en-US" dirty="0"/>
              <a:t>In variable </a:t>
            </a:r>
            <a:r>
              <a:rPr lang="en-US" b="1" u="sng" dirty="0"/>
              <a:t>declaration</a:t>
            </a:r>
            <a:r>
              <a:rPr lang="en-US" dirty="0"/>
              <a:t>, * creates a </a:t>
            </a:r>
            <a:r>
              <a:rPr lang="en-US" b="1" dirty="0"/>
              <a:t>pointer</a:t>
            </a:r>
            <a:r>
              <a:rPr lang="en-US" dirty="0"/>
              <a:t>.</a:t>
            </a:r>
          </a:p>
          <a:p>
            <a:endParaRPr lang="en-US" dirty="0"/>
          </a:p>
          <a:p>
            <a:endParaRPr lang="en-US" dirty="0"/>
          </a:p>
        </p:txBody>
      </p:sp>
      <p:sp>
        <p:nvSpPr>
          <p:cNvPr id="5" name="TextBox 4">
            <a:extLst>
              <a:ext uri="{FF2B5EF4-FFF2-40B4-BE49-F238E27FC236}">
                <a16:creationId xmlns:a16="http://schemas.microsoft.com/office/drawing/2014/main" id="{3B8B93CA-D248-704D-88D7-6D92C430F8E1}"/>
              </a:ext>
            </a:extLst>
          </p:cNvPr>
          <p:cNvSpPr txBox="1"/>
          <p:nvPr/>
        </p:nvSpPr>
        <p:spPr>
          <a:xfrm>
            <a:off x="152400" y="1838980"/>
            <a:ext cx="2945037"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endParaRPr lang="en-US" sz="2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82FBD3D-EA4D-D04F-A57A-96C4CEA5A680}"/>
              </a:ext>
            </a:extLst>
          </p:cNvPr>
          <p:cNvSpPr txBox="1"/>
          <p:nvPr/>
        </p:nvSpPr>
        <p:spPr>
          <a:xfrm>
            <a:off x="152400" y="3022205"/>
            <a:ext cx="3536546"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662E4E0-A8A1-784F-846E-1805DD3E27B8}"/>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9B81AFD-9864-3845-A9FB-51C1294B7783}"/>
              </a:ext>
            </a:extLst>
          </p:cNvPr>
          <p:cNvSpPr txBox="1"/>
          <p:nvPr/>
        </p:nvSpPr>
        <p:spPr>
          <a:xfrm>
            <a:off x="4992282" y="1838980"/>
            <a:ext cx="3344656" cy="461665"/>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ch</a:t>
            </a:r>
            <a:r>
              <a:rPr lang="en-US" sz="2400" dirty="0">
                <a:latin typeface="Calibri" panose="020F0502020204030204" pitchFamily="34" charset="0"/>
                <a:cs typeface="Calibri" panose="020F0502020204030204" pitchFamily="34" charset="0"/>
              </a:rPr>
              <a:t> stores a </a:t>
            </a:r>
            <a:r>
              <a:rPr lang="en-US" sz="2400" dirty="0">
                <a:latin typeface="Consolas" panose="020B0609020204030204" pitchFamily="49" charset="0"/>
                <a:cs typeface="Consolas" panose="020B0609020204030204" pitchFamily="49" charset="0"/>
              </a:rPr>
              <a:t>char</a:t>
            </a:r>
          </a:p>
        </p:txBody>
      </p:sp>
      <p:sp>
        <p:nvSpPr>
          <p:cNvPr id="9" name="TextBox 8">
            <a:extLst>
              <a:ext uri="{FF2B5EF4-FFF2-40B4-BE49-F238E27FC236}">
                <a16:creationId xmlns:a16="http://schemas.microsoft.com/office/drawing/2014/main" id="{58BC556D-2E7D-964C-8A3D-C86F5DD6C29D}"/>
              </a:ext>
            </a:extLst>
          </p:cNvPr>
          <p:cNvSpPr txBox="1"/>
          <p:nvPr/>
        </p:nvSpPr>
        <p:spPr>
          <a:xfrm>
            <a:off x="4992282" y="3022205"/>
            <a:ext cx="342966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0" name="TextBox 9">
            <a:extLst>
              <a:ext uri="{FF2B5EF4-FFF2-40B4-BE49-F238E27FC236}">
                <a16:creationId xmlns:a16="http://schemas.microsoft.com/office/drawing/2014/main" id="{730149AA-D735-CF47-8E74-748D590608A3}"/>
              </a:ext>
            </a:extLst>
          </p:cNvPr>
          <p:cNvSpPr txBox="1"/>
          <p:nvPr/>
        </p:nvSpPr>
        <p:spPr>
          <a:xfrm>
            <a:off x="4992282" y="4777732"/>
            <a:ext cx="381139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strptr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 *</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 *</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Freeform 16">
            <a:extLst>
              <a:ext uri="{FF2B5EF4-FFF2-40B4-BE49-F238E27FC236}">
                <a16:creationId xmlns:a16="http://schemas.microsoft.com/office/drawing/2014/main" id="{B0CBC8FF-B325-4E4B-91F9-50313CEE65BB}"/>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D1F5E1C9-2797-6645-B204-D8919555C8D1}"/>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70FE388B-7F34-5640-BADD-B3C32C1B4A0D}"/>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TextBox 24">
            <a:extLst>
              <a:ext uri="{FF2B5EF4-FFF2-40B4-BE49-F238E27FC236}">
                <a16:creationId xmlns:a16="http://schemas.microsoft.com/office/drawing/2014/main" id="{3C39F26A-E585-FA49-831E-35E076C21340}"/>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27" name="Group 63">
            <a:extLst>
              <a:ext uri="{FF2B5EF4-FFF2-40B4-BE49-F238E27FC236}">
                <a16:creationId xmlns:a16="http://schemas.microsoft.com/office/drawing/2014/main" id="{B0C5BCDC-D2D6-AA49-959D-075FD11DE277}"/>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Freeform 27">
            <a:extLst>
              <a:ext uri="{FF2B5EF4-FFF2-40B4-BE49-F238E27FC236}">
                <a16:creationId xmlns:a16="http://schemas.microsoft.com/office/drawing/2014/main" id="{3FF2E339-4061-6E4B-BCCD-BEEBD1291B84}"/>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B14EB862-7AC3-8C4A-82BE-CBC59167CC3F}"/>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30" name="Group 63">
            <a:extLst>
              <a:ext uri="{FF2B5EF4-FFF2-40B4-BE49-F238E27FC236}">
                <a16:creationId xmlns:a16="http://schemas.microsoft.com/office/drawing/2014/main" id="{3682F731-CE19-584D-9703-A351E63A0BDB}"/>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28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7" grpId="0" animBg="1"/>
      <p:bldP spid="25" grpId="0"/>
      <p:bldP spid="28" grpId="0" animBg="1"/>
      <p:bldP spid="29"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p>
          <a:p>
            <a:pPr algn="l">
              <a:buClr>
                <a:schemeClr val="accent2"/>
              </a:buClr>
            </a:pP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536546"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in </a:t>
            </a:r>
            <a:r>
              <a:rPr lang="en-US" sz="2400" dirty="0" err="1">
                <a:latin typeface="Consolas" panose="020B0609020204030204" pitchFamily="49" charset="0"/>
                <a:cs typeface="Consolas" panose="020B0609020204030204" pitchFamily="49" charset="0"/>
              </a:rPr>
              <a:t>ch</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cptr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0xf0</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516AA70F-B4EA-324D-B703-4A6C4286DC33}"/>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's'</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23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1D0AAF0D-AE01-CB49-8523-244DB5CB1DB3}"/>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466EBF-C6AB-2041-88C4-4BA306C1FB4E}"/>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't'</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167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63">
            <a:extLst>
              <a:ext uri="{FF2B5EF4-FFF2-40B4-BE49-F238E27FC236}">
                <a16:creationId xmlns:a16="http://schemas.microsoft.com/office/drawing/2014/main" id="{4B92E135-B136-604F-945E-42378E94B858}"/>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Freeform 24">
            <a:extLst>
              <a:ext uri="{FF2B5EF4-FFF2-40B4-BE49-F238E27FC236}">
                <a16:creationId xmlns:a16="http://schemas.microsoft.com/office/drawing/2014/main" id="{4176F00E-BBD8-1E40-AF1D-67424A10DC0D}"/>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p>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+ 1;</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at memory address in </a:t>
            </a:r>
            <a:r>
              <a:rPr lang="en-US" sz="2400" dirty="0" err="1">
                <a:solidFill>
                  <a:schemeClr val="bg1">
                    <a:lumMod val="65000"/>
                  </a:schemeClr>
                </a:solidFill>
                <a:latin typeface="Consolas" panose="020B0609020204030204" pitchFamily="49" charset="0"/>
                <a:cs typeface="Consolas" panose="020B0609020204030204" pitchFamily="49" charset="0"/>
              </a:rPr>
              <a:t>cptr</a:t>
            </a:r>
            <a:endParaRPr lang="en-US" sz="2400" dirty="0">
              <a:solidFill>
                <a:schemeClr val="bg1">
                  <a:lumMod val="65000"/>
                </a:schemeClr>
              </a:solidFill>
              <a:latin typeface="Consolas" panose="020B0609020204030204" pitchFamily="49" charset="0"/>
              <a:cs typeface="Consolas" panose="020B0609020204030204" pitchFamily="49" charset="0"/>
            </a:endParaRPr>
          </a:p>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a:t>
            </a:r>
            <a:r>
              <a:rPr lang="en-US" sz="2400" dirty="0">
                <a:solidFill>
                  <a:schemeClr val="bg1">
                    <a:lumMod val="65000"/>
                  </a:schemeClr>
                </a:solidFill>
                <a:latin typeface="Consolas" panose="020B0609020204030204" pitchFamily="49" charset="0"/>
                <a:cs typeface="Consolas" panose="020B0609020204030204" pitchFamily="49" charset="0"/>
              </a:rPr>
              <a:t>char</a:t>
            </a:r>
            <a:r>
              <a:rPr lang="en-US" sz="2400" dirty="0">
                <a:solidFill>
                  <a:schemeClr val="bg1">
                    <a:lumMod val="65000"/>
                  </a:schemeClr>
                </a:solidFill>
                <a:latin typeface="Calibri" panose="020F0502020204030204" pitchFamily="34" charset="0"/>
                <a:cs typeface="Calibri" panose="020F0502020204030204" pitchFamily="34" charset="0"/>
              </a:rPr>
              <a:t> </a:t>
            </a:r>
            <a:r>
              <a:rPr lang="en-US" sz="2400" b="1" dirty="0">
                <a:solidFill>
                  <a:schemeClr val="bg1">
                    <a:lumMod val="65000"/>
                  </a:schemeClr>
                </a:solidFill>
                <a:latin typeface="Calibri" panose="020F0502020204030204" pitchFamily="34" charset="0"/>
                <a:cs typeface="Calibri" panose="020F0502020204030204" pitchFamily="34" charset="0"/>
              </a:rPr>
              <a:t>pointed to</a:t>
            </a:r>
            <a:r>
              <a:rPr lang="en-US" sz="2400" dirty="0">
                <a:solidFill>
                  <a:schemeClr val="bg1">
                    <a:lumMod val="65000"/>
                  </a:schemeClr>
                </a:solidFill>
                <a:latin typeface="Calibri" panose="020F0502020204030204" pitchFamily="34" charset="0"/>
                <a:cs typeface="Calibri" panose="020F0502020204030204" pitchFamily="34" charset="0"/>
              </a:rPr>
              <a:t>)</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25C96DBD-C4FA-B448-8B15-44AC114C4B9B}"/>
              </a:ext>
            </a:extLst>
          </p:cNvPr>
          <p:cNvSpPr txBox="1"/>
          <p:nvPr/>
        </p:nvSpPr>
        <p:spPr>
          <a:xfrm>
            <a:off x="4992282" y="4777732"/>
            <a:ext cx="40755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address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F200140E-AE7E-AD47-AE6C-E17782220250}"/>
              </a:ext>
            </a:extLst>
          </p:cNvPr>
          <p:cNvSpPr/>
          <p:nvPr/>
        </p:nvSpPr>
        <p:spPr>
          <a:xfrm>
            <a:off x="9946733" y="2195911"/>
            <a:ext cx="721266" cy="903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FF0000"/>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2" name="Freeform 21">
            <a:extLst>
              <a:ext uri="{FF2B5EF4-FFF2-40B4-BE49-F238E27FC236}">
                <a16:creationId xmlns:a16="http://schemas.microsoft.com/office/drawing/2014/main" id="{6D719DA9-14EB-3642-9C39-DA057EA5B30E}"/>
              </a:ext>
            </a:extLst>
          </p:cNvPr>
          <p:cNvSpPr/>
          <p:nvPr/>
        </p:nvSpPr>
        <p:spPr>
          <a:xfrm rot="1984561">
            <a:off x="10653299" y="2227310"/>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Group 63">
            <a:extLst>
              <a:ext uri="{FF2B5EF4-FFF2-40B4-BE49-F238E27FC236}">
                <a16:creationId xmlns:a16="http://schemas.microsoft.com/office/drawing/2014/main" id="{A5370A51-AAFA-2D41-A404-6679847E344D}"/>
              </a:ext>
            </a:extLst>
          </p:cNvPr>
          <p:cNvGraphicFramePr>
            <a:graphicFrameLocks noGrp="1"/>
          </p:cNvGraphicFramePr>
          <p:nvPr/>
        </p:nvGraphicFramePr>
        <p:xfrm>
          <a:off x="10820400"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mn-lt"/>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59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DD6B-F186-9940-ABF3-9250B31E1ABE}"/>
              </a:ext>
            </a:extLst>
          </p:cNvPr>
          <p:cNvSpPr>
            <a:spLocks noGrp="1"/>
          </p:cNvSpPr>
          <p:nvPr>
            <p:ph type="title"/>
          </p:nvPr>
        </p:nvSpPr>
        <p:spPr/>
        <p:txBody>
          <a:bodyPr/>
          <a:lstStyle/>
          <a:p>
            <a:r>
              <a:rPr lang="en-US" dirty="0"/>
              <a:t>Exercise: Implementation</a:t>
            </a:r>
          </a:p>
        </p:txBody>
      </p:sp>
      <p:sp>
        <p:nvSpPr>
          <p:cNvPr id="3" name="Content Placeholder 2">
            <a:extLst>
              <a:ext uri="{FF2B5EF4-FFF2-40B4-BE49-F238E27FC236}">
                <a16:creationId xmlns:a16="http://schemas.microsoft.com/office/drawing/2014/main" id="{D0013D44-2803-834B-963D-54C1D4EB2E3A}"/>
              </a:ext>
            </a:extLst>
          </p:cNvPr>
          <p:cNvSpPr>
            <a:spLocks noGrp="1"/>
          </p:cNvSpPr>
          <p:nvPr>
            <p:ph idx="1"/>
          </p:nvPr>
        </p:nvSpPr>
        <p:spPr/>
        <p:txBody>
          <a:bodyPr/>
          <a:lstStyle/>
          <a:p>
            <a:pPr marL="0" indent="0">
              <a:buNone/>
            </a:pPr>
            <a:r>
              <a:rPr lang="en-US" dirty="0"/>
              <a:t>The below function sums up the string lengths of the </a:t>
            </a:r>
            <a:r>
              <a:rPr lang="en-US" dirty="0">
                <a:latin typeface="Consolas" panose="020B0609020204030204" pitchFamily="49" charset="0"/>
                <a:cs typeface="Consolas" panose="020B0609020204030204" pitchFamily="49" charset="0"/>
              </a:rPr>
              <a:t>num</a:t>
            </a:r>
            <a:r>
              <a:rPr lang="en-US" dirty="0"/>
              <a:t> strings in </a:t>
            </a:r>
            <a:r>
              <a:rPr lang="en-US" dirty="0">
                <a:latin typeface="Consolas" panose="020B0609020204030204" pitchFamily="49" charset="0"/>
                <a:cs typeface="Consolas" panose="020B0609020204030204" pitchFamily="49" charset="0"/>
              </a:rPr>
              <a:t>strs</a:t>
            </a:r>
            <a:r>
              <a:rPr lang="en-US" dirty="0"/>
              <a:t>.</a:t>
            </a:r>
          </a:p>
          <a:p>
            <a:r>
              <a:rPr lang="en-US" dirty="0"/>
              <a:t>Try both </a:t>
            </a:r>
            <a:r>
              <a:rPr lang="en-US" dirty="0">
                <a:solidFill>
                  <a:schemeClr val="accent2"/>
                </a:solidFill>
              </a:rPr>
              <a:t>1. </a:t>
            </a:r>
            <a:r>
              <a:rPr lang="en-US" u="sng" dirty="0"/>
              <a:t>array </a:t>
            </a:r>
            <a:r>
              <a:rPr lang="en-US" u="sng" dirty="0">
                <a:latin typeface="Consolas" panose="020B0609020204030204" pitchFamily="49" charset="0"/>
                <a:cs typeface="Consolas" panose="020B0609020204030204" pitchFamily="49" charset="0"/>
              </a:rPr>
              <a:t>[]</a:t>
            </a:r>
            <a:r>
              <a:rPr lang="en-US" u="sng" dirty="0"/>
              <a:t> syntax</a:t>
            </a:r>
            <a:r>
              <a:rPr lang="en-US" dirty="0"/>
              <a:t> and </a:t>
            </a:r>
            <a:r>
              <a:rPr lang="en-US" dirty="0">
                <a:solidFill>
                  <a:schemeClr val="accent2"/>
                </a:solidFill>
              </a:rPr>
              <a:t>2.</a:t>
            </a:r>
            <a:r>
              <a:rPr lang="en-US" dirty="0"/>
              <a:t> </a:t>
            </a:r>
            <a:r>
              <a:rPr lang="en-US" u="sng" dirty="0"/>
              <a:t>pointer arithmetic</a:t>
            </a:r>
            <a:r>
              <a:rPr lang="en-US" dirty="0"/>
              <a:t>!</a:t>
            </a:r>
          </a:p>
          <a:p>
            <a:pPr marL="0" indent="0">
              <a:buNone/>
            </a:pPr>
            <a:endParaRPr lang="en-US" dirty="0"/>
          </a:p>
        </p:txBody>
      </p:sp>
      <p:sp>
        <p:nvSpPr>
          <p:cNvPr id="4" name="// file: strcmp_ex.c…">
            <a:extLst>
              <a:ext uri="{FF2B5EF4-FFF2-40B4-BE49-F238E27FC236}">
                <a16:creationId xmlns:a16="http://schemas.microsoft.com/office/drawing/2014/main" id="{ED58A15A-0EFB-7243-92E1-D6DDBAECBFAA}"/>
              </a:ext>
            </a:extLst>
          </p:cNvPr>
          <p:cNvSpPr txBox="1"/>
          <p:nvPr/>
        </p:nvSpPr>
        <p:spPr>
          <a:xfrm flipH="1">
            <a:off x="152400" y="2274860"/>
            <a:ext cx="615462" cy="3118803"/>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p:txBody>
      </p:sp>
      <p:sp>
        <p:nvSpPr>
          <p:cNvPr id="5" name="TextBox 4">
            <a:extLst>
              <a:ext uri="{FF2B5EF4-FFF2-40B4-BE49-F238E27FC236}">
                <a16:creationId xmlns:a16="http://schemas.microsoft.com/office/drawing/2014/main" id="{E72B4072-9706-9A4B-9125-A9C1241517D1}"/>
              </a:ext>
            </a:extLst>
          </p:cNvPr>
          <p:cNvSpPr txBox="1"/>
          <p:nvPr/>
        </p:nvSpPr>
        <p:spPr>
          <a:xfrm>
            <a:off x="783102" y="2274860"/>
            <a:ext cx="10240304" cy="3108543"/>
          </a:xfrm>
          <a:prstGeom prst="rect">
            <a:avLst/>
          </a:prstGeom>
          <a:noFill/>
        </p:spPr>
        <p:txBody>
          <a:bodyPr wrap="none" rtlCol="0">
            <a:spAutoFit/>
          </a:bodyPr>
          <a:lstStyle/>
          <a:p>
            <a:pPr lvl="0" algn="l" fontAlgn="auto">
              <a:spcBef>
                <a:spcPts val="0"/>
              </a:spcBef>
              <a:spcAft>
                <a:spcPts val="0"/>
              </a:spcAft>
            </a:pP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get_total_strlen</a:t>
            </a:r>
            <a:r>
              <a:rPr lang="en-US" sz="2800" dirty="0">
                <a:solidFill>
                  <a:prstClr val="black"/>
                </a:solidFill>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strs</a:t>
            </a:r>
            <a:r>
              <a:rPr lang="en-US" sz="2800" dirty="0">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num</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schemeClr val="accent2"/>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 = 0;</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for (</a:t>
            </a:r>
            <a:r>
              <a:rPr lang="en-US" sz="2800" dirty="0">
                <a:solidFill>
                  <a:srgbClr val="0432FF"/>
                </a:solidFill>
                <a:latin typeface="Consolas" panose="020B0609020204030204" pitchFamily="49" charset="0"/>
                <a:cs typeface="Consolas" panose="020B0609020204030204" pitchFamily="49" charset="0"/>
              </a:rPr>
              <a:t>int</a:t>
            </a: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 0;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&lt; num;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a:solidFill>
                  <a:srgbClr val="00B050"/>
                </a:solidFill>
                <a:latin typeface="Consolas" panose="020B0609020204030204" pitchFamily="49" charset="0"/>
                <a:cs typeface="Consolas" panose="020B0609020204030204" pitchFamily="49" charset="0"/>
              </a:rPr>
              <a:t>// fill this in</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return </a:t>
            </a:r>
            <a:r>
              <a:rPr lang="en-US" sz="2800" dirty="0" err="1">
                <a:solidFill>
                  <a:prstClr val="black"/>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008DD84E-A5E4-B44E-A261-75F0AB99A8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4038115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DD6B-F186-9940-ABF3-9250B31E1ABE}"/>
              </a:ext>
            </a:extLst>
          </p:cNvPr>
          <p:cNvSpPr>
            <a:spLocks noGrp="1"/>
          </p:cNvSpPr>
          <p:nvPr>
            <p:ph type="title"/>
          </p:nvPr>
        </p:nvSpPr>
        <p:spPr/>
        <p:txBody>
          <a:bodyPr/>
          <a:lstStyle/>
          <a:p>
            <a:r>
              <a:rPr lang="en-US" dirty="0"/>
              <a:t>Exercise: Implementation</a:t>
            </a:r>
          </a:p>
        </p:txBody>
      </p:sp>
      <p:sp>
        <p:nvSpPr>
          <p:cNvPr id="3" name="Content Placeholder 2">
            <a:extLst>
              <a:ext uri="{FF2B5EF4-FFF2-40B4-BE49-F238E27FC236}">
                <a16:creationId xmlns:a16="http://schemas.microsoft.com/office/drawing/2014/main" id="{D0013D44-2803-834B-963D-54C1D4EB2E3A}"/>
              </a:ext>
            </a:extLst>
          </p:cNvPr>
          <p:cNvSpPr>
            <a:spLocks noGrp="1"/>
          </p:cNvSpPr>
          <p:nvPr>
            <p:ph idx="1"/>
          </p:nvPr>
        </p:nvSpPr>
        <p:spPr/>
        <p:txBody>
          <a:bodyPr/>
          <a:lstStyle/>
          <a:p>
            <a:pPr marL="0" indent="0">
              <a:buNone/>
            </a:pPr>
            <a:r>
              <a:rPr lang="en-US" dirty="0"/>
              <a:t>The below function sums up the string lengths of the </a:t>
            </a:r>
            <a:r>
              <a:rPr lang="en-US" dirty="0">
                <a:latin typeface="Consolas" panose="020B0609020204030204" pitchFamily="49" charset="0"/>
                <a:cs typeface="Consolas" panose="020B0609020204030204" pitchFamily="49" charset="0"/>
              </a:rPr>
              <a:t>num</a:t>
            </a:r>
            <a:r>
              <a:rPr lang="en-US" dirty="0"/>
              <a:t> strings in </a:t>
            </a:r>
            <a:r>
              <a:rPr lang="en-US" dirty="0">
                <a:latin typeface="Consolas" panose="020B0609020204030204" pitchFamily="49" charset="0"/>
                <a:cs typeface="Consolas" panose="020B0609020204030204" pitchFamily="49" charset="0"/>
              </a:rPr>
              <a:t>strs</a:t>
            </a:r>
            <a:r>
              <a:rPr lang="en-US" dirty="0"/>
              <a:t>.</a:t>
            </a:r>
          </a:p>
          <a:p>
            <a:r>
              <a:rPr lang="en-US" dirty="0"/>
              <a:t>Try both </a:t>
            </a:r>
            <a:r>
              <a:rPr lang="en-US" dirty="0">
                <a:solidFill>
                  <a:schemeClr val="accent2"/>
                </a:solidFill>
              </a:rPr>
              <a:t>1. </a:t>
            </a:r>
            <a:r>
              <a:rPr lang="en-US" u="sng" dirty="0"/>
              <a:t>array </a:t>
            </a:r>
            <a:r>
              <a:rPr lang="en-US" u="sng" dirty="0">
                <a:latin typeface="Consolas" panose="020B0609020204030204" pitchFamily="49" charset="0"/>
                <a:cs typeface="Consolas" panose="020B0609020204030204" pitchFamily="49" charset="0"/>
              </a:rPr>
              <a:t>[]</a:t>
            </a:r>
            <a:r>
              <a:rPr lang="en-US" u="sng" dirty="0"/>
              <a:t> syntax</a:t>
            </a:r>
            <a:r>
              <a:rPr lang="en-US" dirty="0"/>
              <a:t> and </a:t>
            </a:r>
            <a:r>
              <a:rPr lang="en-US" dirty="0">
                <a:solidFill>
                  <a:schemeClr val="accent2"/>
                </a:solidFill>
              </a:rPr>
              <a:t>2.</a:t>
            </a:r>
            <a:r>
              <a:rPr lang="en-US" dirty="0"/>
              <a:t> </a:t>
            </a:r>
            <a:r>
              <a:rPr lang="en-US" u="sng" dirty="0"/>
              <a:t>pointer arithmetic</a:t>
            </a:r>
            <a:r>
              <a:rPr lang="en-US" dirty="0"/>
              <a:t>!</a:t>
            </a:r>
          </a:p>
          <a:p>
            <a:pPr marL="0" indent="0">
              <a:buNone/>
            </a:pPr>
            <a:endParaRPr lang="en-US" dirty="0"/>
          </a:p>
        </p:txBody>
      </p:sp>
      <p:sp>
        <p:nvSpPr>
          <p:cNvPr id="4" name="// file: strcmp_ex.c…">
            <a:extLst>
              <a:ext uri="{FF2B5EF4-FFF2-40B4-BE49-F238E27FC236}">
                <a16:creationId xmlns:a16="http://schemas.microsoft.com/office/drawing/2014/main" id="{ED58A15A-0EFB-7243-92E1-D6DDBAECBFAA}"/>
              </a:ext>
            </a:extLst>
          </p:cNvPr>
          <p:cNvSpPr txBox="1"/>
          <p:nvPr/>
        </p:nvSpPr>
        <p:spPr>
          <a:xfrm flipH="1">
            <a:off x="152400" y="2274860"/>
            <a:ext cx="615462" cy="3118803"/>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p:txBody>
      </p:sp>
      <p:sp>
        <p:nvSpPr>
          <p:cNvPr id="5" name="TextBox 4">
            <a:extLst>
              <a:ext uri="{FF2B5EF4-FFF2-40B4-BE49-F238E27FC236}">
                <a16:creationId xmlns:a16="http://schemas.microsoft.com/office/drawing/2014/main" id="{E72B4072-9706-9A4B-9125-A9C1241517D1}"/>
              </a:ext>
            </a:extLst>
          </p:cNvPr>
          <p:cNvSpPr txBox="1"/>
          <p:nvPr/>
        </p:nvSpPr>
        <p:spPr>
          <a:xfrm>
            <a:off x="783102" y="2274860"/>
            <a:ext cx="10240304" cy="3108543"/>
          </a:xfrm>
          <a:prstGeom prst="rect">
            <a:avLst/>
          </a:prstGeom>
          <a:noFill/>
        </p:spPr>
        <p:txBody>
          <a:bodyPr wrap="none" rtlCol="0">
            <a:spAutoFit/>
          </a:bodyPr>
          <a:lstStyle/>
          <a:p>
            <a:pPr lvl="0" algn="l" fontAlgn="auto">
              <a:spcBef>
                <a:spcPts val="0"/>
              </a:spcBef>
              <a:spcAft>
                <a:spcPts val="0"/>
              </a:spcAft>
            </a:pP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get_total_strlen</a:t>
            </a:r>
            <a:r>
              <a:rPr lang="en-US" sz="2800" dirty="0">
                <a:solidFill>
                  <a:prstClr val="black"/>
                </a:solidFill>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strs</a:t>
            </a:r>
            <a:r>
              <a:rPr lang="en-US" sz="2800" dirty="0">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num</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schemeClr val="accent2"/>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 = 0;</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for (</a:t>
            </a:r>
            <a:r>
              <a:rPr lang="en-US" sz="2800" dirty="0">
                <a:solidFill>
                  <a:srgbClr val="0432FF"/>
                </a:solidFill>
                <a:latin typeface="Consolas" panose="020B0609020204030204" pitchFamily="49" charset="0"/>
                <a:cs typeface="Consolas" panose="020B0609020204030204" pitchFamily="49" charset="0"/>
              </a:rPr>
              <a:t>int</a:t>
            </a: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 0;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&lt; num;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a:solidFill>
                  <a:srgbClr val="00B050"/>
                </a:solidFill>
                <a:latin typeface="Consolas" panose="020B0609020204030204" pitchFamily="49" charset="0"/>
                <a:cs typeface="Consolas" panose="020B0609020204030204" pitchFamily="49" charset="0"/>
              </a:rPr>
              <a:t>// TODO: fill this in two ways</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return </a:t>
            </a:r>
            <a:r>
              <a:rPr lang="en-US" sz="2800" dirty="0" err="1">
                <a:solidFill>
                  <a:prstClr val="black"/>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a:t>
            </a:r>
          </a:p>
        </p:txBody>
      </p:sp>
      <p:sp>
        <p:nvSpPr>
          <p:cNvPr id="7" name="TextBox 6">
            <a:extLst>
              <a:ext uri="{FF2B5EF4-FFF2-40B4-BE49-F238E27FC236}">
                <a16:creationId xmlns:a16="http://schemas.microsoft.com/office/drawing/2014/main" id="{FE6C10DE-A519-B342-94AA-27169163290B}"/>
              </a:ext>
            </a:extLst>
          </p:cNvPr>
          <p:cNvSpPr txBox="1"/>
          <p:nvPr/>
        </p:nvSpPr>
        <p:spPr>
          <a:xfrm>
            <a:off x="3854773" y="5249485"/>
            <a:ext cx="7638630" cy="1384995"/>
          </a:xfrm>
          <a:prstGeom prst="rect">
            <a:avLst/>
          </a:prstGeom>
          <a:noFill/>
        </p:spPr>
        <p:txBody>
          <a:bodyPr wrap="none" rtlCol="0">
            <a:spAutoFit/>
          </a:bodyPr>
          <a:lstStyle/>
          <a:p>
            <a:pPr algn="l"/>
            <a:r>
              <a:rPr lang="en-US" sz="2800" dirty="0">
                <a:latin typeface="Calibri" panose="020F0502020204030204" pitchFamily="34" charset="0"/>
                <a:cs typeface="Calibri" panose="020F0502020204030204" pitchFamily="34" charset="0"/>
              </a:rPr>
              <a:t>Equivalent:</a:t>
            </a:r>
          </a:p>
          <a:p>
            <a:pPr algn="l"/>
            <a:r>
              <a:rPr lang="en-US" sz="2800" dirty="0">
                <a:solidFill>
                  <a:schemeClr val="accent2"/>
                </a:solidFill>
                <a:latin typeface="Calibri" panose="020F0502020204030204" pitchFamily="34" charset="0"/>
                <a:cs typeface="Calibri" panose="020F0502020204030204" pitchFamily="34" charset="0"/>
              </a:rPr>
              <a:t>1. </a:t>
            </a:r>
            <a:r>
              <a:rPr lang="en-US" sz="2800" dirty="0" err="1">
                <a:latin typeface="Consolas" panose="020B0609020204030204" pitchFamily="49" charset="0"/>
                <a:cs typeface="Consolas" panose="020B0609020204030204" pitchFamily="49" charset="0"/>
              </a:rPr>
              <a:t>total_length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(strs[</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algn="l"/>
            <a:r>
              <a:rPr lang="en-US" sz="2800" dirty="0">
                <a:solidFill>
                  <a:schemeClr val="accent2"/>
                </a:solidFill>
                <a:latin typeface="Calibri" panose="020F0502020204030204" pitchFamily="34" charset="0"/>
                <a:cs typeface="Calibri" panose="020F0502020204030204" pitchFamily="34" charset="0"/>
              </a:rPr>
              <a:t>2. </a:t>
            </a:r>
            <a:r>
              <a:rPr lang="en-US" sz="2800" dirty="0" err="1">
                <a:latin typeface="Consolas" panose="020B0609020204030204" pitchFamily="49" charset="0"/>
                <a:cs typeface="Consolas" panose="020B0609020204030204" pitchFamily="49" charset="0"/>
              </a:rPr>
              <a:t>total_length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(*(strs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2240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3" name="Content Placeholder 2">
            <a:extLst>
              <a:ext uri="{FF2B5EF4-FFF2-40B4-BE49-F238E27FC236}">
                <a16:creationId xmlns:a16="http://schemas.microsoft.com/office/drawing/2014/main" id="{9FC6C680-DED7-274F-BEAB-E714A68868CA}"/>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5E052C9F-A405-1A46-8B6A-4F160637BC4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 file: strcmp_ex.c…">
            <a:extLst>
              <a:ext uri="{FF2B5EF4-FFF2-40B4-BE49-F238E27FC236}">
                <a16:creationId xmlns:a16="http://schemas.microsoft.com/office/drawing/2014/main" id="{57C0B7CC-5B65-2E47-9072-536B1D056F8B}"/>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10" name="TextBox 9">
            <a:extLst>
              <a:ext uri="{FF2B5EF4-FFF2-40B4-BE49-F238E27FC236}">
                <a16:creationId xmlns:a16="http://schemas.microsoft.com/office/drawing/2014/main" id="{ED02FB84-1E46-9545-87CE-C87F8F0730BE}"/>
              </a:ext>
            </a:extLst>
          </p:cNvPr>
          <p:cNvSpPr txBox="1"/>
          <p:nvPr/>
        </p:nvSpPr>
        <p:spPr>
          <a:xfrm>
            <a:off x="152400" y="5196006"/>
            <a:ext cx="6331752" cy="1384995"/>
          </a:xfrm>
          <a:prstGeom prst="rect">
            <a:avLst/>
          </a:prstGeom>
          <a:noFill/>
        </p:spPr>
        <p:txBody>
          <a:bodyPr wrap="square" rtlCol="0">
            <a:spAutoFit/>
          </a:bodyPr>
          <a:lstStyle/>
          <a:p>
            <a:pPr lvl="0" algn="l">
              <a:buClr>
                <a:srgbClr val="ED7D31"/>
              </a:buClr>
            </a:pPr>
            <a:r>
              <a:rPr lang="en-US" sz="2800" dirty="0">
                <a:solidFill>
                  <a:prstClr val="black"/>
                </a:solidFill>
                <a:latin typeface="Calibri" panose="020F0502020204030204"/>
              </a:rPr>
              <a:t>What diagram most accurately depicts program state at Line 4 (before </a:t>
            </a:r>
            <a:r>
              <a:rPr lang="en-US" sz="2800" dirty="0" err="1">
                <a:solidFill>
                  <a:prstClr val="black"/>
                </a:solidFill>
                <a:latin typeface="Consolas" panose="020B0609020204030204" pitchFamily="49" charset="0"/>
                <a:cs typeface="Consolas" panose="020B0609020204030204" pitchFamily="49" charset="0"/>
              </a:rPr>
              <a:t>skip_spaces</a:t>
            </a:r>
            <a:r>
              <a:rPr lang="en-US" sz="2800" dirty="0">
                <a:solidFill>
                  <a:prstClr val="black"/>
                </a:solidFill>
                <a:latin typeface="Calibri" panose="020F0502020204030204"/>
              </a:rPr>
              <a:t> returns to </a:t>
            </a:r>
            <a:r>
              <a:rPr lang="en-US" sz="2800" dirty="0">
                <a:solidFill>
                  <a:prstClr val="black"/>
                </a:solidFill>
                <a:latin typeface="Consolas" panose="020B0609020204030204" pitchFamily="49" charset="0"/>
                <a:cs typeface="Consolas" panose="020B0609020204030204" pitchFamily="49" charset="0"/>
              </a:rPr>
              <a:t>main</a:t>
            </a:r>
            <a:r>
              <a:rPr lang="en-US" sz="2800" dirty="0">
                <a:solidFill>
                  <a:prstClr val="black"/>
                </a:solidFill>
                <a:latin typeface="Calibri" panose="020F0502020204030204"/>
              </a:rPr>
              <a:t>)?</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13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21" grpId="0" animBg="1"/>
      <p:bldP spid="22" grpId="0" animBg="1"/>
      <p:bldP spid="23" grpId="0"/>
      <p:bldP spid="29" grpId="0" animBg="1"/>
      <p:bldP spid="30" grpId="0"/>
      <p:bldP spid="33" grpId="0"/>
      <p:bldP spid="37" grpId="0" animBg="1"/>
      <p:bldP spid="38" grpId="0" animBg="1"/>
      <p:bldP spid="40" grpId="0"/>
      <p:bldP spid="41" grpId="0"/>
      <p:bldP spid="4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5F74FD11-C511-2E44-80FD-BECF50DDFCB0}"/>
              </a:ext>
            </a:extLst>
          </p:cNvPr>
          <p:cNvSpPr/>
          <p:nvPr/>
        </p:nvSpPr>
        <p:spPr>
          <a:xfrm>
            <a:off x="6258817" y="5165115"/>
            <a:ext cx="728084" cy="5232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6F5658E1-B427-E440-94EC-03AA6F01E5C1}"/>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36" name="// file: strcmp_ex.c…">
            <a:extLst>
              <a:ext uri="{FF2B5EF4-FFF2-40B4-BE49-F238E27FC236}">
                <a16:creationId xmlns:a16="http://schemas.microsoft.com/office/drawing/2014/main" id="{06513F70-B866-594F-8FE8-BD5C47505AB1}"/>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39" name="TextBox 38">
            <a:extLst>
              <a:ext uri="{FF2B5EF4-FFF2-40B4-BE49-F238E27FC236}">
                <a16:creationId xmlns:a16="http://schemas.microsoft.com/office/drawing/2014/main" id="{276EFDC8-4A7D-C648-BCEB-A8ADB0F52A61}"/>
              </a:ext>
            </a:extLst>
          </p:cNvPr>
          <p:cNvSpPr txBox="1"/>
          <p:nvPr/>
        </p:nvSpPr>
        <p:spPr>
          <a:xfrm>
            <a:off x="152400" y="5196006"/>
            <a:ext cx="6331752" cy="1384995"/>
          </a:xfrm>
          <a:prstGeom prst="rect">
            <a:avLst/>
          </a:prstGeom>
          <a:noFill/>
        </p:spPr>
        <p:txBody>
          <a:bodyPr wrap="square" rtlCol="0">
            <a:spAutoFit/>
          </a:bodyPr>
          <a:lstStyle/>
          <a:p>
            <a:pPr algn="l">
              <a:buClr>
                <a:schemeClr val="accent2"/>
              </a:buClr>
            </a:pPr>
            <a:r>
              <a:rPr lang="en-US" sz="2800" dirty="0">
                <a:latin typeface="+mn-lt"/>
              </a:rPr>
              <a:t>What diagram most accurately depicts program state at Line 4 (before </a:t>
            </a:r>
            <a:r>
              <a:rPr lang="en-US" sz="2800" dirty="0" err="1">
                <a:latin typeface="Consolas" panose="020B0609020204030204" pitchFamily="49" charset="0"/>
                <a:cs typeface="Consolas" panose="020B0609020204030204" pitchFamily="49" charset="0"/>
              </a:rPr>
              <a:t>skip_spaces</a:t>
            </a:r>
            <a:r>
              <a:rPr lang="en-US" sz="2800" dirty="0">
                <a:latin typeface="+mn-lt"/>
              </a:rPr>
              <a:t> returns to </a:t>
            </a:r>
            <a:r>
              <a:rPr lang="en-US" sz="2800" dirty="0">
                <a:latin typeface="Consolas" panose="020B0609020204030204" pitchFamily="49" charset="0"/>
                <a:cs typeface="Consolas" panose="020B0609020204030204" pitchFamily="49" charset="0"/>
              </a:rPr>
              <a:t>main</a:t>
            </a:r>
            <a:r>
              <a:rPr lang="en-US" sz="2800" dirty="0">
                <a:latin typeface="+mn-lt"/>
              </a:rPr>
              <a:t>)?</a:t>
            </a:r>
          </a:p>
        </p:txBody>
      </p:sp>
    </p:spTree>
    <p:extLst>
      <p:ext uri="{BB962C8B-B14F-4D97-AF65-F5344CB8AC3E}">
        <p14:creationId xmlns:p14="http://schemas.microsoft.com/office/powerpoint/2010/main" val="2711305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CB75-3600-E641-9110-F21D1AE5E498}"/>
              </a:ext>
            </a:extLst>
          </p:cNvPr>
          <p:cNvSpPr>
            <a:spLocks noGrp="1"/>
          </p:cNvSpPr>
          <p:nvPr>
            <p:ph type="title"/>
          </p:nvPr>
        </p:nvSpPr>
        <p:spPr/>
        <p:txBody>
          <a:bodyPr/>
          <a:lstStyle/>
          <a:p>
            <a:r>
              <a:rPr lang="en-US" dirty="0"/>
              <a:t>const vs #define</a:t>
            </a:r>
          </a:p>
        </p:txBody>
      </p:sp>
      <p:sp>
        <p:nvSpPr>
          <p:cNvPr id="6" name="Rectangle 5">
            <a:extLst>
              <a:ext uri="{FF2B5EF4-FFF2-40B4-BE49-F238E27FC236}">
                <a16:creationId xmlns:a16="http://schemas.microsoft.com/office/drawing/2014/main" id="{CA2874D7-A990-A94E-B93F-0102429D70CC}"/>
              </a:ext>
            </a:extLst>
          </p:cNvPr>
          <p:cNvSpPr/>
          <p:nvPr/>
        </p:nvSpPr>
        <p:spPr bwMode="auto">
          <a:xfrm>
            <a:off x="5486400" y="1304706"/>
            <a:ext cx="5943600"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latin typeface="Calibri" panose="020F0502020204030204" pitchFamily="34" charset="0"/>
                <a:cs typeface="Calibri" panose="020F0502020204030204" pitchFamily="34" charset="0"/>
              </a:rPr>
              <a:t>#define is a hard-coded substitution that </a:t>
            </a:r>
            <a:r>
              <a:rPr lang="en-US" sz="2400" dirty="0" err="1">
                <a:latin typeface="Calibri" panose="020F0502020204030204" pitchFamily="34" charset="0"/>
                <a:cs typeface="Calibri" panose="020F0502020204030204" pitchFamily="34" charset="0"/>
              </a:rPr>
              <a:t>gcc</a:t>
            </a:r>
            <a:r>
              <a:rPr lang="en-US" sz="2400" dirty="0">
                <a:latin typeface="Calibri" panose="020F0502020204030204" pitchFamily="34" charset="0"/>
                <a:cs typeface="Calibri" panose="020F0502020204030204" pitchFamily="34" charset="0"/>
              </a:rPr>
              <a:t> will make when compiling your code.</a:t>
            </a:r>
            <a:endParaRPr lang="en-US" sz="2400" b="1" i="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5E2FE26-7B94-3042-88E7-9609A53BB887}"/>
              </a:ext>
            </a:extLst>
          </p:cNvPr>
          <p:cNvSpPr/>
          <p:nvPr/>
        </p:nvSpPr>
        <p:spPr bwMode="auto">
          <a:xfrm>
            <a:off x="5467689" y="2867682"/>
            <a:ext cx="6203611" cy="299041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latin typeface="Calibri" panose="020F0502020204030204" pitchFamily="34" charset="0"/>
                <a:cs typeface="Calibri" panose="020F0502020204030204" pitchFamily="34" charset="0"/>
              </a:rPr>
              <a:t>Const signals that this variable (in this scope) should not be modified.</a:t>
            </a:r>
          </a:p>
          <a:p>
            <a:pPr marL="342900" indent="-342900" algn="l">
              <a:spcBef>
                <a:spcPts val="12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In CS107, you often won’t have to declare const variables, but you will be provided parameters or use functions that have it</a:t>
            </a:r>
          </a:p>
          <a:p>
            <a:pPr marL="342900" indent="-342900" algn="l">
              <a:spcBef>
                <a:spcPts val="12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Const directly modifies the adjacent keyword</a:t>
            </a:r>
          </a:p>
        </p:txBody>
      </p:sp>
      <p:sp>
        <p:nvSpPr>
          <p:cNvPr id="8" name="Content Placeholder 2">
            <a:extLst>
              <a:ext uri="{FF2B5EF4-FFF2-40B4-BE49-F238E27FC236}">
                <a16:creationId xmlns:a16="http://schemas.microsoft.com/office/drawing/2014/main" id="{D24CDD63-8ADC-4044-A336-FC3EB564DFEA}"/>
              </a:ext>
            </a:extLst>
          </p:cNvPr>
          <p:cNvSpPr txBox="1">
            <a:spLocks/>
          </p:cNvSpPr>
          <p:nvPr/>
        </p:nvSpPr>
        <p:spPr bwMode="auto">
          <a:xfrm>
            <a:off x="218146" y="1408014"/>
            <a:ext cx="48895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None/>
            </a:pPr>
            <a:r>
              <a:rPr lang="en-US" sz="2400" dirty="0">
                <a:latin typeface="Consolas" panose="020B0609020204030204" pitchFamily="49" charset="0"/>
                <a:cs typeface="Consolas" panose="020B0609020204030204" pitchFamily="49" charset="0"/>
              </a:rPr>
              <a:t>#define THIRD_BIT 1 &lt;&lt; 3</a:t>
            </a: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this char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c = 'h';</a:t>
            </a: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chars pointed to by str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*str = … </a:t>
            </a: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chars pointed to by *</a:t>
            </a:r>
            <a:r>
              <a:rPr lang="en-US" sz="2400" dirty="0" err="1">
                <a:solidFill>
                  <a:srgbClr val="00B050"/>
                </a:solidFill>
                <a:latin typeface="Consolas" panose="020B0609020204030204" pitchFamily="49" charset="0"/>
                <a:cs typeface="Consolas" panose="020B0609020204030204" pitchFamily="49" charset="0"/>
              </a:rPr>
              <a:t>strPtr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strPtr</a:t>
            </a:r>
            <a:r>
              <a:rPr lang="en-US" sz="2400" dirty="0">
                <a:latin typeface="Consolas" panose="020B0609020204030204" pitchFamily="49" charset="0"/>
                <a:cs typeface="Consolas" panose="020B0609020204030204" pitchFamily="49" charset="0"/>
              </a:rPr>
              <a:t> = …	</a:t>
            </a:r>
            <a:endParaRPr lang="en-US" sz="2400" dirty="0">
              <a:solidFill>
                <a:srgbClr val="00B050"/>
              </a:solidFill>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69F4ECE2-749B-A046-BE77-17500803E6C1}"/>
              </a:ext>
            </a:extLst>
          </p:cNvPr>
          <p:cNvSpPr txBox="1"/>
          <p:nvPr/>
        </p:nvSpPr>
        <p:spPr>
          <a:xfrm>
            <a:off x="207986" y="6326069"/>
            <a:ext cx="1348446"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(Slide 86)</a:t>
            </a:r>
          </a:p>
        </p:txBody>
      </p:sp>
    </p:spTree>
    <p:extLst>
      <p:ext uri="{BB962C8B-B14F-4D97-AF65-F5344CB8AC3E}">
        <p14:creationId xmlns:p14="http://schemas.microsoft.com/office/powerpoint/2010/main" val="259126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Tree>
    <p:extLst>
      <p:ext uri="{BB962C8B-B14F-4D97-AF65-F5344CB8AC3E}">
        <p14:creationId xmlns:p14="http://schemas.microsoft.com/office/powerpoint/2010/main" val="35134450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13716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Rectangle 8">
            <a:extLst>
              <a:ext uri="{FF2B5EF4-FFF2-40B4-BE49-F238E27FC236}">
                <a16:creationId xmlns:a16="http://schemas.microsoft.com/office/drawing/2014/main" id="{7A680745-9300-4945-B080-947D21D7628E}"/>
              </a:ext>
            </a:extLst>
          </p:cNvPr>
          <p:cNvSpPr/>
          <p:nvPr/>
        </p:nvSpPr>
        <p:spPr bwMode="auto">
          <a:xfrm>
            <a:off x="7924800" y="1340306"/>
            <a:ext cx="3429000" cy="12504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1</a:t>
            </a:r>
            <a:r>
              <a:rPr lang="en-US" sz="2400" dirty="0"/>
              <a:t> makes a typical modifiable character array of 6 characters.</a:t>
            </a:r>
            <a:endParaRPr lang="en-US" sz="2400" b="1" dirty="0"/>
          </a:p>
        </p:txBody>
      </p:sp>
    </p:spTree>
    <p:extLst>
      <p:ext uri="{BB962C8B-B14F-4D97-AF65-F5344CB8AC3E}">
        <p14:creationId xmlns:p14="http://schemas.microsoft.com/office/powerpoint/2010/main" val="355846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18288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Rectangle 9">
            <a:extLst>
              <a:ext uri="{FF2B5EF4-FFF2-40B4-BE49-F238E27FC236}">
                <a16:creationId xmlns:a16="http://schemas.microsoft.com/office/drawing/2014/main" id="{C839A292-6546-BE4E-8CAA-2A1FF873133E}"/>
              </a:ext>
            </a:extLst>
          </p:cNvPr>
          <p:cNvSpPr/>
          <p:nvPr/>
        </p:nvSpPr>
        <p:spPr bwMode="auto">
          <a:xfrm>
            <a:off x="7924800" y="1340306"/>
            <a:ext cx="3617188" cy="13266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2</a:t>
            </a:r>
            <a:r>
              <a:rPr lang="en-US" sz="2400" dirty="0"/>
              <a:t> copies characters into this modifiable character array.</a:t>
            </a:r>
            <a:endParaRPr lang="en-US" sz="2400" b="1" dirty="0"/>
          </a:p>
        </p:txBody>
      </p:sp>
    </p:spTree>
    <p:extLst>
      <p:ext uri="{BB962C8B-B14F-4D97-AF65-F5344CB8AC3E}">
        <p14:creationId xmlns:p14="http://schemas.microsoft.com/office/powerpoint/2010/main" val="422358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22098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1" name="Rectangle 10">
            <a:extLst>
              <a:ext uri="{FF2B5EF4-FFF2-40B4-BE49-F238E27FC236}">
                <a16:creationId xmlns:a16="http://schemas.microsoft.com/office/drawing/2014/main" id="{77A40642-CFF3-AF4B-A407-F905A68F502C}"/>
              </a:ext>
            </a:extLst>
          </p:cNvPr>
          <p:cNvSpPr/>
          <p:nvPr/>
        </p:nvSpPr>
        <p:spPr bwMode="auto">
          <a:xfrm>
            <a:off x="7924800" y="1340306"/>
            <a:ext cx="3429000" cy="27432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3</a:t>
            </a:r>
            <a:r>
              <a:rPr lang="en-US" sz="2400" dirty="0"/>
              <a:t> makes a const pointer that points to the first element of </a:t>
            </a:r>
            <a:r>
              <a:rPr lang="en-US" sz="2400" dirty="0" err="1"/>
              <a:t>buf</a:t>
            </a:r>
            <a:r>
              <a:rPr lang="en-US" sz="2400" dirty="0"/>
              <a:t>.  We cannot use str to change the characters it points to because it is const.</a:t>
            </a:r>
            <a:endParaRPr lang="en-US" sz="2400" b="1" dirty="0"/>
          </a:p>
        </p:txBody>
      </p:sp>
    </p:spTree>
    <p:extLst>
      <p:ext uri="{BB962C8B-B14F-4D97-AF65-F5344CB8AC3E}">
        <p14:creationId xmlns:p14="http://schemas.microsoft.com/office/powerpoint/2010/main" val="2049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27432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3" name="Rectangle 12">
            <a:extLst>
              <a:ext uri="{FF2B5EF4-FFF2-40B4-BE49-F238E27FC236}">
                <a16:creationId xmlns:a16="http://schemas.microsoft.com/office/drawing/2014/main" id="{2F1E1914-5343-854B-A9B4-AB20304BC105}"/>
              </a:ext>
            </a:extLst>
          </p:cNvPr>
          <p:cNvSpPr/>
          <p:nvPr/>
        </p:nvSpPr>
        <p:spPr bwMode="auto">
          <a:xfrm>
            <a:off x="7924800" y="1340306"/>
            <a:ext cx="3429000" cy="198241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4</a:t>
            </a:r>
            <a:r>
              <a:rPr lang="en-US" sz="2400" dirty="0"/>
              <a:t> is not allowed – it attempts to use a const pointer to characters to modify those characters.</a:t>
            </a:r>
            <a:endParaRPr lang="en-US" sz="2400" b="1" dirty="0"/>
          </a:p>
        </p:txBody>
      </p:sp>
    </p:spTree>
    <p:extLst>
      <p:ext uri="{BB962C8B-B14F-4D97-AF65-F5344CB8AC3E}">
        <p14:creationId xmlns:p14="http://schemas.microsoft.com/office/powerpoint/2010/main" val="252165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32004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1" name="TextBox 10">
            <a:extLst>
              <a:ext uri="{FF2B5EF4-FFF2-40B4-BE49-F238E27FC236}">
                <a16:creationId xmlns:a16="http://schemas.microsoft.com/office/drawing/2014/main" id="{28F97583-705C-F248-8EC4-8B467C03064C}"/>
              </a:ext>
            </a:extLst>
          </p:cNvPr>
          <p:cNvSpPr txBox="1"/>
          <p:nvPr/>
        </p:nvSpPr>
        <p:spPr>
          <a:xfrm>
            <a:off x="650012" y="3192968"/>
            <a:ext cx="595035" cy="584775"/>
          </a:xfrm>
          <a:prstGeom prst="rect">
            <a:avLst/>
          </a:prstGeom>
          <a:noFill/>
        </p:spPr>
        <p:txBody>
          <a:bodyPr wrap="none" rtlCol="0">
            <a:spAutoFit/>
          </a:bodyPr>
          <a:lstStyle/>
          <a:p>
            <a:r>
              <a:rPr lang="en-US" sz="3200" dirty="0"/>
              <a:t>✅</a:t>
            </a:r>
          </a:p>
        </p:txBody>
      </p:sp>
      <p:sp>
        <p:nvSpPr>
          <p:cNvPr id="13" name="Rectangle 12">
            <a:extLst>
              <a:ext uri="{FF2B5EF4-FFF2-40B4-BE49-F238E27FC236}">
                <a16:creationId xmlns:a16="http://schemas.microsoft.com/office/drawing/2014/main" id="{B3EEFE12-60EF-674A-BBC6-E91F8454F9B9}"/>
              </a:ext>
            </a:extLst>
          </p:cNvPr>
          <p:cNvSpPr/>
          <p:nvPr/>
        </p:nvSpPr>
        <p:spPr bwMode="auto">
          <a:xfrm>
            <a:off x="6858000" y="1340306"/>
            <a:ext cx="4495800" cy="23172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5</a:t>
            </a:r>
            <a:r>
              <a:rPr lang="en-US" sz="2400" dirty="0"/>
              <a:t> is ok – str’s type means that while you cannot change the characters at which it points, you can change str itself to point somewhere else.  </a:t>
            </a:r>
            <a:r>
              <a:rPr lang="en-US" sz="2400" b="1" dirty="0"/>
              <a:t>str</a:t>
            </a:r>
            <a:r>
              <a:rPr lang="en-US" sz="2400" dirty="0"/>
              <a:t> is not const – its characters are.</a:t>
            </a:r>
            <a:endParaRPr lang="en-US" sz="2400" b="1" dirty="0"/>
          </a:p>
        </p:txBody>
      </p:sp>
    </p:spTree>
    <p:extLst>
      <p:ext uri="{BB962C8B-B14F-4D97-AF65-F5344CB8AC3E}">
        <p14:creationId xmlns:p14="http://schemas.microsoft.com/office/powerpoint/2010/main" val="283593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 (from the quiz)</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35814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1" name="TextBox 10">
            <a:extLst>
              <a:ext uri="{FF2B5EF4-FFF2-40B4-BE49-F238E27FC236}">
                <a16:creationId xmlns:a16="http://schemas.microsoft.com/office/drawing/2014/main" id="{28F97583-705C-F248-8EC4-8B467C03064C}"/>
              </a:ext>
            </a:extLst>
          </p:cNvPr>
          <p:cNvSpPr txBox="1"/>
          <p:nvPr/>
        </p:nvSpPr>
        <p:spPr>
          <a:xfrm>
            <a:off x="650012" y="3192968"/>
            <a:ext cx="595035" cy="584775"/>
          </a:xfrm>
          <a:prstGeom prst="rect">
            <a:avLst/>
          </a:prstGeom>
          <a:noFill/>
        </p:spPr>
        <p:txBody>
          <a:bodyPr wrap="none" rtlCol="0">
            <a:spAutoFit/>
          </a:bodyPr>
          <a:lstStyle/>
          <a:p>
            <a:r>
              <a:rPr lang="en-US" sz="3200" dirty="0"/>
              <a:t>✅</a:t>
            </a:r>
          </a:p>
        </p:txBody>
      </p:sp>
      <p:sp>
        <p:nvSpPr>
          <p:cNvPr id="13" name="TextBox 12">
            <a:extLst>
              <a:ext uri="{FF2B5EF4-FFF2-40B4-BE49-F238E27FC236}">
                <a16:creationId xmlns:a16="http://schemas.microsoft.com/office/drawing/2014/main" id="{7EAB5F79-3EDB-BE43-AB0D-DAEAF8935AEA}"/>
              </a:ext>
            </a:extLst>
          </p:cNvPr>
          <p:cNvSpPr txBox="1"/>
          <p:nvPr/>
        </p:nvSpPr>
        <p:spPr>
          <a:xfrm>
            <a:off x="641551" y="3611205"/>
            <a:ext cx="595035" cy="584775"/>
          </a:xfrm>
          <a:prstGeom prst="rect">
            <a:avLst/>
          </a:prstGeom>
          <a:noFill/>
        </p:spPr>
        <p:txBody>
          <a:bodyPr wrap="none" rtlCol="0">
            <a:spAutoFit/>
          </a:bodyPr>
          <a:lstStyle/>
          <a:p>
            <a:r>
              <a:rPr lang="en-US" sz="3200" dirty="0"/>
              <a:t>✅</a:t>
            </a:r>
          </a:p>
        </p:txBody>
      </p:sp>
      <p:sp>
        <p:nvSpPr>
          <p:cNvPr id="14" name="Rectangle 13">
            <a:extLst>
              <a:ext uri="{FF2B5EF4-FFF2-40B4-BE49-F238E27FC236}">
                <a16:creationId xmlns:a16="http://schemas.microsoft.com/office/drawing/2014/main" id="{142DE0AD-806A-9643-968E-6B804797E3A0}"/>
              </a:ext>
            </a:extLst>
          </p:cNvPr>
          <p:cNvSpPr/>
          <p:nvPr/>
        </p:nvSpPr>
        <p:spPr bwMode="auto">
          <a:xfrm>
            <a:off x="6781800" y="1340306"/>
            <a:ext cx="4953000" cy="27432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6</a:t>
            </a:r>
            <a:r>
              <a:rPr lang="en-US" sz="2400" dirty="0"/>
              <a:t> is ok – </a:t>
            </a:r>
            <a:r>
              <a:rPr lang="en-US" sz="2400" b="1" dirty="0" err="1"/>
              <a:t>buf</a:t>
            </a:r>
            <a:r>
              <a:rPr lang="en-US" sz="2400" dirty="0"/>
              <a:t> is a modifiable char array, and we can use it to change its characters.  Declaring str as const doesn’t mean that place in memory is not modifiable at all – it just means that you cannot modify it using </a:t>
            </a:r>
            <a:r>
              <a:rPr lang="en-US" sz="2400" b="1" dirty="0"/>
              <a:t>str</a:t>
            </a:r>
            <a:r>
              <a:rPr lang="en-US" sz="2400" dirty="0"/>
              <a:t>.</a:t>
            </a:r>
            <a:endParaRPr lang="en-US" sz="2400" b="1" dirty="0"/>
          </a:p>
        </p:txBody>
      </p:sp>
    </p:spTree>
    <p:extLst>
      <p:ext uri="{BB962C8B-B14F-4D97-AF65-F5344CB8AC3E}">
        <p14:creationId xmlns:p14="http://schemas.microsoft.com/office/powerpoint/2010/main" val="119453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414F2-7D1F-444D-884F-A85075BBC5EF}"/>
              </a:ext>
            </a:extLst>
          </p:cNvPr>
          <p:cNvSpPr>
            <a:spLocks noGrp="1"/>
          </p:cNvSpPr>
          <p:nvPr>
            <p:ph type="title"/>
          </p:nvPr>
        </p:nvSpPr>
        <p:spPr/>
        <p:txBody>
          <a:bodyPr/>
          <a:lstStyle/>
          <a:p>
            <a:r>
              <a:rPr lang="en-US" dirty="0"/>
              <a:t>Exim Internet Mailer</a:t>
            </a:r>
          </a:p>
        </p:txBody>
      </p:sp>
      <p:sp>
        <p:nvSpPr>
          <p:cNvPr id="3" name="Content Placeholder 2">
            <a:extLst>
              <a:ext uri="{FF2B5EF4-FFF2-40B4-BE49-F238E27FC236}">
                <a16:creationId xmlns:a16="http://schemas.microsoft.com/office/drawing/2014/main" id="{A21962B0-FCEC-C94C-9FE1-F3321F63FD18}"/>
              </a:ext>
            </a:extLst>
          </p:cNvPr>
          <p:cNvSpPr>
            <a:spLocks noGrp="1"/>
          </p:cNvSpPr>
          <p:nvPr>
            <p:ph idx="1"/>
          </p:nvPr>
        </p:nvSpPr>
        <p:spPr/>
        <p:txBody>
          <a:bodyPr/>
          <a:lstStyle/>
          <a:p>
            <a:r>
              <a:rPr lang="en-US" dirty="0"/>
              <a:t>As of October 2019, about 57% of publicly reachable internet mail servers use Exim (</a:t>
            </a:r>
            <a:r>
              <a:rPr lang="en-US" dirty="0">
                <a:hlinkClick r:id="rId2"/>
              </a:rPr>
              <a:t>Source</a:t>
            </a:r>
            <a:r>
              <a:rPr lang="en-US" dirty="0"/>
              <a:t>).</a:t>
            </a:r>
          </a:p>
          <a:p>
            <a:r>
              <a:rPr lang="en-US" dirty="0"/>
              <a:t>Exim has string processing code in C that escapes 2-character sequences beginning with a ‘\’ while parsing text. (</a:t>
            </a:r>
            <a:r>
              <a:rPr lang="en-US" dirty="0">
                <a:hlinkClick r:id="rId3"/>
              </a:rPr>
              <a:t>Source</a:t>
            </a:r>
            <a:r>
              <a:rPr lang="en-US" dirty="0"/>
              <a:t>)</a:t>
            </a:r>
          </a:p>
          <a:p>
            <a:r>
              <a:rPr lang="en-US" b="1" dirty="0"/>
              <a:t>Vulnerability</a:t>
            </a:r>
            <a:r>
              <a:rPr lang="en-US" dirty="0"/>
              <a:t>: what if the string ends with a ‘\’?</a:t>
            </a:r>
          </a:p>
          <a:p>
            <a:r>
              <a:rPr lang="en-US" b="1" dirty="0"/>
              <a:t>Exploit: </a:t>
            </a:r>
            <a:r>
              <a:rPr lang="en-US" dirty="0"/>
              <a:t>hackers can gain root access to the machine! (</a:t>
            </a:r>
            <a:r>
              <a:rPr lang="en-US" dirty="0">
                <a:hlinkClick r:id="rId4"/>
              </a:rPr>
              <a:t>Source</a:t>
            </a:r>
            <a:r>
              <a:rPr lang="en-US" dirty="0"/>
              <a:t>)</a:t>
            </a:r>
            <a:endParaRPr lang="en-US" b="1"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7857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8F49-5877-5A4C-80F5-90B1C560AB00}"/>
              </a:ext>
            </a:extLst>
          </p:cNvPr>
          <p:cNvSpPr>
            <a:spLocks noGrp="1"/>
          </p:cNvSpPr>
          <p:nvPr>
            <p:ph type="title"/>
          </p:nvPr>
        </p:nvSpPr>
        <p:spPr/>
        <p:txBody>
          <a:bodyPr/>
          <a:lstStyle/>
          <a:p>
            <a:r>
              <a:rPr lang="en-US" dirty="0"/>
              <a:t>Exim Internet Mailer: Patch</a:t>
            </a:r>
          </a:p>
        </p:txBody>
      </p:sp>
      <p:pic>
        <p:nvPicPr>
          <p:cNvPr id="5" name="Content Placeholder 4" descr="Screenshot of the Exim code, with 3 lines highlighted in green that were added to fix the vulnerabiliy.  Two of them are a comment adding &quot;If the backslash is the last character in the string, it is not interpreted.&quot;, and the third line is the code &quot;if (ch == '\0') return **pp;, which is a check for the null terminator immediately following the \.">
            <a:extLst>
              <a:ext uri="{FF2B5EF4-FFF2-40B4-BE49-F238E27FC236}">
                <a16:creationId xmlns:a16="http://schemas.microsoft.com/office/drawing/2014/main" id="{30DC295A-AC19-8342-B23B-7870A5E5E0BE}"/>
              </a:ext>
            </a:extLst>
          </p:cNvPr>
          <p:cNvPicPr>
            <a:picLocks noGrp="1" noChangeAspect="1"/>
          </p:cNvPicPr>
          <p:nvPr>
            <p:ph idx="1"/>
          </p:nvPr>
        </p:nvPicPr>
        <p:blipFill>
          <a:blip r:embed="rId2"/>
          <a:stretch>
            <a:fillRect/>
          </a:stretch>
        </p:blipFill>
        <p:spPr>
          <a:xfrm>
            <a:off x="2378347" y="1371600"/>
            <a:ext cx="7435305"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AEB131C0-0A0D-8844-9C9E-E48142B143CF}"/>
              </a:ext>
            </a:extLst>
          </p:cNvPr>
          <p:cNvSpPr/>
          <p:nvPr/>
        </p:nvSpPr>
        <p:spPr>
          <a:xfrm>
            <a:off x="1752599" y="6214982"/>
            <a:ext cx="8686800" cy="646331"/>
          </a:xfrm>
          <a:prstGeom prst="rect">
            <a:avLst/>
          </a:prstGeom>
        </p:spPr>
        <p:txBody>
          <a:bodyPr wrap="square">
            <a:spAutoFit/>
          </a:bodyPr>
          <a:lstStyle/>
          <a:p>
            <a:pPr algn="l"/>
            <a:r>
              <a:rPr lang="en-US" dirty="0"/>
              <a:t>https://</a:t>
            </a:r>
            <a:r>
              <a:rPr lang="en-US" dirty="0" err="1"/>
              <a:t>github.com</a:t>
            </a:r>
            <a:r>
              <a:rPr lang="en-US" dirty="0"/>
              <a:t>/Exim/</a:t>
            </a:r>
            <a:r>
              <a:rPr lang="en-US" dirty="0" err="1"/>
              <a:t>exim</a:t>
            </a:r>
            <a:r>
              <a:rPr lang="en-US" dirty="0"/>
              <a:t>/commit/c3aefacc72991f4960486052775ab47cd83c5fae#diff-2df79c106af94fb3d05bc3f75d7f2abb</a:t>
            </a:r>
          </a:p>
        </p:txBody>
      </p:sp>
    </p:spTree>
    <p:extLst>
      <p:ext uri="{BB962C8B-B14F-4D97-AF65-F5344CB8AC3E}">
        <p14:creationId xmlns:p14="http://schemas.microsoft.com/office/powerpoint/2010/main" val="3998913201"/>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400" dirty="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14570</TotalTime>
  <Words>11276</Words>
  <Application>Microsoft Macintosh PowerPoint</Application>
  <PresentationFormat>Widescreen</PresentationFormat>
  <Paragraphs>2386</Paragraphs>
  <Slides>129</Slides>
  <Notes>38</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129</vt:i4>
      </vt:variant>
    </vt:vector>
  </HeadingPairs>
  <TitlesOfParts>
    <vt:vector size="139" baseType="lpstr">
      <vt:lpstr>Andale Mono</vt:lpstr>
      <vt:lpstr>Arial</vt:lpstr>
      <vt:lpstr>Calibri</vt:lpstr>
      <vt:lpstr>Calibri Light</vt:lpstr>
      <vt:lpstr>Consolas</vt:lpstr>
      <vt:lpstr>Courier</vt:lpstr>
      <vt:lpstr>Courier New</vt:lpstr>
      <vt:lpstr>Tahoma</vt:lpstr>
      <vt:lpstr>Verdana</vt:lpstr>
      <vt:lpstr>Default Design</vt:lpstr>
      <vt:lpstr>CS107, Lecture 6 More Pointers and Arrays</vt:lpstr>
      <vt:lpstr>CS107 Topic 3: How can we effectively manage all types of memory in our programs? </vt:lpstr>
      <vt:lpstr>Lecture Plan</vt:lpstr>
      <vt:lpstr>Lecture Plan</vt:lpstr>
      <vt:lpstr>Pointers</vt:lpstr>
      <vt:lpstr>Memory</vt:lpstr>
      <vt:lpstr>Memory</vt:lpstr>
      <vt:lpstr>Pointers</vt:lpstr>
      <vt:lpstr>Pointers</vt:lpstr>
      <vt:lpstr>Pointers</vt:lpstr>
      <vt:lpstr>Pointers</vt:lpstr>
      <vt:lpstr>Pointers</vt:lpstr>
      <vt:lpstr>Pointers</vt:lpstr>
      <vt:lpstr>Pointers</vt:lpstr>
      <vt:lpstr>Pointers</vt:lpstr>
      <vt:lpstr>C Parameters</vt:lpstr>
      <vt:lpstr>C Parameters</vt:lpstr>
      <vt:lpstr>C Parameters</vt:lpstr>
      <vt:lpstr>C Parameters</vt:lpstr>
      <vt:lpstr>C Parameters</vt:lpstr>
      <vt:lpstr>C Parameters</vt:lpstr>
      <vt:lpstr>C Parameters</vt:lpstr>
      <vt:lpstr>Pointers</vt:lpstr>
      <vt:lpstr>Pointers</vt:lpstr>
      <vt:lpstr>Pointers</vt:lpstr>
      <vt:lpstr>Pointers</vt:lpstr>
      <vt:lpstr>Pointers</vt:lpstr>
      <vt:lpstr>char *</vt:lpstr>
      <vt:lpstr>PowerPoint Presentation</vt:lpstr>
      <vt:lpstr>Strings as Parameters</vt:lpstr>
      <vt:lpstr>Strings as Parameters</vt:lpstr>
      <vt:lpstr>Strings as Parameters</vt:lpstr>
      <vt:lpstr>Strings as Parameters</vt:lpstr>
      <vt:lpstr>Strings as Parameters</vt:lpstr>
      <vt:lpstr>Exercise 1</vt:lpstr>
      <vt:lpstr>Exercise 1</vt:lpstr>
      <vt:lpstr>Exercise 1</vt:lpstr>
      <vt:lpstr>Exercise 2</vt:lpstr>
      <vt:lpstr>Exercise 2</vt:lpstr>
      <vt:lpstr>Pointers Summary</vt:lpstr>
      <vt:lpstr>Pointers Summary</vt:lpstr>
      <vt:lpstr>Lecture Plan</vt:lpstr>
      <vt:lpstr>Exercise 3</vt:lpstr>
      <vt:lpstr>Exercise 3</vt:lpstr>
      <vt:lpstr>Exercise 3</vt:lpstr>
      <vt:lpstr>Demo: Skip Spaces</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Making Copies</vt:lpstr>
      <vt:lpstr>Lecture Plan</vt:lpstr>
      <vt:lpstr>Arrays</vt:lpstr>
      <vt:lpstr>Arrays</vt:lpstr>
      <vt:lpstr>Arrays as Parameters</vt:lpstr>
      <vt:lpstr>Arrays as Parameters</vt:lpstr>
      <vt:lpstr>Arrays as Parameters</vt:lpstr>
      <vt:lpstr>PowerPoint Presentation</vt:lpstr>
      <vt:lpstr>Arrays and Pointers</vt:lpstr>
      <vt:lpstr>Arrays and Pointers</vt:lpstr>
      <vt:lpstr>Lecture Plan</vt:lpstr>
      <vt:lpstr>Arrays Of Pointers</vt:lpstr>
      <vt:lpstr>Arrays Of Pointers</vt:lpstr>
      <vt:lpstr>Arrays Of Pointers</vt:lpstr>
      <vt:lpstr>Lecture Plan</vt:lpstr>
      <vt:lpstr>Pointer Arithmetic</vt:lpstr>
      <vt:lpstr>Pointer Arithmetic</vt:lpstr>
      <vt:lpstr>Pointer Arithmetic</vt:lpstr>
      <vt:lpstr>Pointer Arithmetic</vt:lpstr>
      <vt:lpstr>Pointer Arithmetic</vt:lpstr>
      <vt:lpstr>PowerPoint Presentation</vt:lpstr>
      <vt:lpstr>Pointer Arithmetic</vt:lpstr>
      <vt:lpstr>Pointer Arithmetic</vt:lpstr>
      <vt:lpstr>Pointer Arithmetic</vt:lpstr>
      <vt:lpstr>Lecture Plan</vt:lpstr>
      <vt:lpstr>Const</vt:lpstr>
      <vt:lpstr>Const</vt:lpstr>
      <vt:lpstr>Const</vt:lpstr>
      <vt:lpstr>Const</vt:lpstr>
      <vt:lpstr>Const</vt:lpstr>
      <vt:lpstr>Const</vt:lpstr>
      <vt:lpstr>Structs</vt:lpstr>
      <vt:lpstr>Structs</vt:lpstr>
      <vt:lpstr>Structs</vt:lpstr>
      <vt:lpstr>Structs</vt:lpstr>
      <vt:lpstr>Structs</vt:lpstr>
      <vt:lpstr>Structs</vt:lpstr>
      <vt:lpstr>Structs</vt:lpstr>
      <vt:lpstr>Arrays of Structs</vt:lpstr>
      <vt:lpstr>Arrays of Structs</vt:lpstr>
      <vt:lpstr>Arrays of Structs</vt:lpstr>
      <vt:lpstr>Ternary Operator</vt:lpstr>
      <vt:lpstr>Recap</vt:lpstr>
      <vt:lpstr>Additional Live Session Slides</vt:lpstr>
      <vt:lpstr>Plan For Today</vt:lpstr>
      <vt:lpstr>How to draw memory diagrams?</vt:lpstr>
      <vt:lpstr>Is there a difference?</vt:lpstr>
      <vt:lpstr>Pointer arithmetic</vt:lpstr>
      <vt:lpstr>Translating C into English</vt:lpstr>
      <vt:lpstr>Translating C into English</vt:lpstr>
      <vt:lpstr>Translating C into English</vt:lpstr>
      <vt:lpstr>Pointers to Strings</vt:lpstr>
      <vt:lpstr>Plan For Today</vt:lpstr>
      <vt:lpstr>Pen and paper: A * Wars Story</vt:lpstr>
      <vt:lpstr>Pen and paper: A * Wars Story</vt:lpstr>
      <vt:lpstr>Pen and paper: A * Wars Story</vt:lpstr>
      <vt:lpstr>* Wars: Episode I (of 2)</vt:lpstr>
      <vt:lpstr>* Wars: Episode II (of 2)</vt:lpstr>
      <vt:lpstr>* Wars: Episode II (of 2)</vt:lpstr>
      <vt:lpstr>* Wars: Episode II (of 2)</vt:lpstr>
      <vt:lpstr>Exercise: Implementation</vt:lpstr>
      <vt:lpstr>Exercise: Implementation</vt:lpstr>
      <vt:lpstr>Skip spaces</vt:lpstr>
      <vt:lpstr>Skip spaces</vt:lpstr>
      <vt:lpstr>const vs #define</vt:lpstr>
      <vt:lpstr>const (from the quiz)</vt:lpstr>
      <vt:lpstr>const (from the quiz)</vt:lpstr>
      <vt:lpstr>const (from the quiz)</vt:lpstr>
      <vt:lpstr>const (from the quiz)</vt:lpstr>
      <vt:lpstr>const (from the quiz)</vt:lpstr>
      <vt:lpstr>const (from the quiz)</vt:lpstr>
      <vt:lpstr>const (from the quiz)</vt:lpstr>
      <vt:lpstr>Exim Internet Mailer</vt:lpstr>
      <vt:lpstr>Exim Internet Mailer: Patch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1248</cp:revision>
  <cp:lastPrinted>2019-10-11T20:20:13Z</cp:lastPrinted>
  <dcterms:created xsi:type="dcterms:W3CDTF">2008-06-28T20:57:21Z</dcterms:created>
  <dcterms:modified xsi:type="dcterms:W3CDTF">2021-04-17T00:57:22Z</dcterms:modified>
</cp:coreProperties>
</file>