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2.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6.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5"/>
  </p:notesMasterIdLst>
  <p:handoutMasterIdLst>
    <p:handoutMasterId r:id="rId116"/>
  </p:handoutMasterIdLst>
  <p:sldIdLst>
    <p:sldId id="256" r:id="rId2"/>
    <p:sldId id="541" r:id="rId3"/>
    <p:sldId id="808" r:id="rId4"/>
    <p:sldId id="622" r:id="rId5"/>
    <p:sldId id="544" r:id="rId6"/>
    <p:sldId id="545" r:id="rId7"/>
    <p:sldId id="546" r:id="rId8"/>
    <p:sldId id="547" r:id="rId9"/>
    <p:sldId id="548" r:id="rId10"/>
    <p:sldId id="549" r:id="rId11"/>
    <p:sldId id="551" r:id="rId12"/>
    <p:sldId id="550" r:id="rId13"/>
    <p:sldId id="552" r:id="rId14"/>
    <p:sldId id="554" r:id="rId15"/>
    <p:sldId id="555" r:id="rId16"/>
    <p:sldId id="553" r:id="rId17"/>
    <p:sldId id="557" r:id="rId18"/>
    <p:sldId id="556" r:id="rId19"/>
    <p:sldId id="559" r:id="rId20"/>
    <p:sldId id="560" r:id="rId21"/>
    <p:sldId id="561" r:id="rId22"/>
    <p:sldId id="563" r:id="rId23"/>
    <p:sldId id="565" r:id="rId24"/>
    <p:sldId id="564" r:id="rId25"/>
    <p:sldId id="569" r:id="rId26"/>
    <p:sldId id="566" r:id="rId27"/>
    <p:sldId id="571" r:id="rId28"/>
    <p:sldId id="570" r:id="rId29"/>
    <p:sldId id="573" r:id="rId30"/>
    <p:sldId id="572" r:id="rId31"/>
    <p:sldId id="574" r:id="rId32"/>
    <p:sldId id="575" r:id="rId33"/>
    <p:sldId id="576" r:id="rId34"/>
    <p:sldId id="577" r:id="rId35"/>
    <p:sldId id="578" r:id="rId36"/>
    <p:sldId id="579" r:id="rId37"/>
    <p:sldId id="580" r:id="rId38"/>
    <p:sldId id="582" r:id="rId39"/>
    <p:sldId id="583" r:id="rId40"/>
    <p:sldId id="584" r:id="rId41"/>
    <p:sldId id="585" r:id="rId42"/>
    <p:sldId id="586" r:id="rId43"/>
    <p:sldId id="587" r:id="rId44"/>
    <p:sldId id="588" r:id="rId45"/>
    <p:sldId id="589" r:id="rId46"/>
    <p:sldId id="590" r:id="rId47"/>
    <p:sldId id="591" r:id="rId48"/>
    <p:sldId id="592" r:id="rId49"/>
    <p:sldId id="809" r:id="rId50"/>
    <p:sldId id="594" r:id="rId51"/>
    <p:sldId id="614" r:id="rId52"/>
    <p:sldId id="769" r:id="rId53"/>
    <p:sldId id="770" r:id="rId54"/>
    <p:sldId id="597" r:id="rId55"/>
    <p:sldId id="598" r:id="rId56"/>
    <p:sldId id="600" r:id="rId57"/>
    <p:sldId id="601" r:id="rId58"/>
    <p:sldId id="602" r:id="rId59"/>
    <p:sldId id="603" r:id="rId60"/>
    <p:sldId id="789" r:id="rId61"/>
    <p:sldId id="776" r:id="rId62"/>
    <p:sldId id="790" r:id="rId63"/>
    <p:sldId id="778" r:id="rId64"/>
    <p:sldId id="777" r:id="rId65"/>
    <p:sldId id="791" r:id="rId66"/>
    <p:sldId id="780" r:id="rId67"/>
    <p:sldId id="616" r:id="rId68"/>
    <p:sldId id="610" r:id="rId69"/>
    <p:sldId id="810" r:id="rId70"/>
    <p:sldId id="503" r:id="rId71"/>
    <p:sldId id="811" r:id="rId72"/>
    <p:sldId id="792" r:id="rId73"/>
    <p:sldId id="618" r:id="rId74"/>
    <p:sldId id="628" r:id="rId75"/>
    <p:sldId id="793" r:id="rId76"/>
    <p:sldId id="783" r:id="rId77"/>
    <p:sldId id="812" r:id="rId78"/>
    <p:sldId id="632" r:id="rId79"/>
    <p:sldId id="782" r:id="rId80"/>
    <p:sldId id="787" r:id="rId81"/>
    <p:sldId id="794" r:id="rId82"/>
    <p:sldId id="801" r:id="rId83"/>
    <p:sldId id="645" r:id="rId84"/>
    <p:sldId id="829" r:id="rId85"/>
    <p:sldId id="830" r:id="rId86"/>
    <p:sldId id="831" r:id="rId87"/>
    <p:sldId id="832" r:id="rId88"/>
    <p:sldId id="821" r:id="rId89"/>
    <p:sldId id="833" r:id="rId90"/>
    <p:sldId id="834" r:id="rId91"/>
    <p:sldId id="835" r:id="rId92"/>
    <p:sldId id="836" r:id="rId93"/>
    <p:sldId id="837" r:id="rId94"/>
    <p:sldId id="838" r:id="rId95"/>
    <p:sldId id="839" r:id="rId96"/>
    <p:sldId id="840" r:id="rId97"/>
    <p:sldId id="841" r:id="rId98"/>
    <p:sldId id="640" r:id="rId99"/>
    <p:sldId id="842" r:id="rId100"/>
    <p:sldId id="843" r:id="rId101"/>
    <p:sldId id="844" r:id="rId102"/>
    <p:sldId id="848" r:id="rId103"/>
    <p:sldId id="849" r:id="rId104"/>
    <p:sldId id="847" r:id="rId105"/>
    <p:sldId id="816" r:id="rId106"/>
    <p:sldId id="685" r:id="rId107"/>
    <p:sldId id="813" r:id="rId108"/>
    <p:sldId id="814" r:id="rId109"/>
    <p:sldId id="824" r:id="rId110"/>
    <p:sldId id="815" r:id="rId111"/>
    <p:sldId id="817" r:id="rId112"/>
    <p:sldId id="845" r:id="rId113"/>
    <p:sldId id="846" r:id="rId11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41"/>
          </p14:sldIdLst>
        </p14:section>
        <p14:section name="Stack" id="{546B7A1F-9230-1944-8FB3-084572DE803F}">
          <p14:sldIdLst>
            <p14:sldId id="808"/>
            <p14:sldId id="622"/>
            <p14:sldId id="544"/>
            <p14:sldId id="545"/>
            <p14:sldId id="546"/>
            <p14:sldId id="547"/>
            <p14:sldId id="548"/>
            <p14:sldId id="549"/>
            <p14:sldId id="551"/>
            <p14:sldId id="550"/>
            <p14:sldId id="552"/>
            <p14:sldId id="554"/>
            <p14:sldId id="555"/>
            <p14:sldId id="553"/>
            <p14:sldId id="557"/>
            <p14:sldId id="556"/>
            <p14:sldId id="559"/>
            <p14:sldId id="560"/>
            <p14:sldId id="561"/>
            <p14:sldId id="563"/>
            <p14:sldId id="565"/>
            <p14:sldId id="564"/>
            <p14:sldId id="569"/>
            <p14:sldId id="566"/>
            <p14:sldId id="571"/>
            <p14:sldId id="570"/>
            <p14:sldId id="573"/>
            <p14:sldId id="572"/>
            <p14:sldId id="574"/>
            <p14:sldId id="575"/>
            <p14:sldId id="576"/>
            <p14:sldId id="577"/>
            <p14:sldId id="578"/>
            <p14:sldId id="579"/>
            <p14:sldId id="580"/>
            <p14:sldId id="582"/>
            <p14:sldId id="583"/>
            <p14:sldId id="584"/>
            <p14:sldId id="585"/>
            <p14:sldId id="586"/>
            <p14:sldId id="587"/>
            <p14:sldId id="588"/>
            <p14:sldId id="589"/>
            <p14:sldId id="590"/>
            <p14:sldId id="591"/>
            <p14:sldId id="592"/>
          </p14:sldIdLst>
        </p14:section>
        <p14:section name="Heap" id="{EE875222-34FC-2445-9B2E-0830FF3E9880}">
          <p14:sldIdLst>
            <p14:sldId id="809"/>
            <p14:sldId id="594"/>
            <p14:sldId id="614"/>
            <p14:sldId id="769"/>
            <p14:sldId id="770"/>
            <p14:sldId id="597"/>
            <p14:sldId id="598"/>
            <p14:sldId id="600"/>
            <p14:sldId id="601"/>
            <p14:sldId id="602"/>
            <p14:sldId id="603"/>
            <p14:sldId id="789"/>
            <p14:sldId id="776"/>
            <p14:sldId id="790"/>
            <p14:sldId id="778"/>
            <p14:sldId id="777"/>
            <p14:sldId id="791"/>
            <p14:sldId id="780"/>
            <p14:sldId id="616"/>
            <p14:sldId id="610"/>
            <p14:sldId id="810"/>
            <p14:sldId id="503"/>
          </p14:sldIdLst>
        </p14:section>
        <p14:section name="realloc" id="{FA0785C8-8379-D246-8BB2-CC0BD52BBA92}">
          <p14:sldIdLst>
            <p14:sldId id="811"/>
            <p14:sldId id="792"/>
            <p14:sldId id="618"/>
            <p14:sldId id="628"/>
            <p14:sldId id="793"/>
            <p14:sldId id="783"/>
            <p14:sldId id="812"/>
            <p14:sldId id="632"/>
            <p14:sldId id="782"/>
            <p14:sldId id="787"/>
            <p14:sldId id="794"/>
            <p14:sldId id="801"/>
            <p14:sldId id="645"/>
            <p14:sldId id="829"/>
            <p14:sldId id="830"/>
            <p14:sldId id="831"/>
            <p14:sldId id="832"/>
            <p14:sldId id="821"/>
            <p14:sldId id="833"/>
            <p14:sldId id="834"/>
            <p14:sldId id="835"/>
            <p14:sldId id="836"/>
            <p14:sldId id="837"/>
            <p14:sldId id="838"/>
            <p14:sldId id="839"/>
            <p14:sldId id="840"/>
            <p14:sldId id="841"/>
            <p14:sldId id="640"/>
            <p14:sldId id="842"/>
            <p14:sldId id="843"/>
            <p14:sldId id="844"/>
            <p14:sldId id="848"/>
            <p14:sldId id="849"/>
            <p14:sldId id="847"/>
            <p14:sldId id="816"/>
            <p14:sldId id="685"/>
            <p14:sldId id="813"/>
            <p14:sldId id="814"/>
            <p14:sldId id="824"/>
            <p14:sldId id="815"/>
            <p14:sldId id="817"/>
            <p14:sldId id="845"/>
            <p14:sldId id="84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D62ED6"/>
    <a:srgbClr val="D27BD6"/>
    <a:srgbClr val="942092"/>
    <a:srgbClr val="FF9999"/>
    <a:srgbClr val="008000"/>
    <a:srgbClr val="FF9300"/>
    <a:srgbClr val="DDDDDD"/>
    <a:srgbClr val="F8F8F8"/>
    <a:srgbClr val="8C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08" autoAdjust="0"/>
    <p:restoredTop sz="86489" autoAdjust="0"/>
  </p:normalViewPr>
  <p:slideViewPr>
    <p:cSldViewPr>
      <p:cViewPr varScale="1">
        <p:scale>
          <a:sx n="91" d="100"/>
          <a:sy n="91" d="100"/>
        </p:scale>
        <p:origin x="584" y="17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could in this case make the array in main and pass it to </a:t>
            </a:r>
            <a:r>
              <a:rPr lang="en-US" dirty="0" err="1"/>
              <a:t>create_string</a:t>
            </a:r>
            <a:r>
              <a:rPr lang="en-US" dirty="0"/>
              <a:t>.  But this isn’t always possible, e.g. if size is not known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1247055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control the lifetime of how they meet in the middle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1586861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Consolas" panose="020B0609020204030204" pitchFamily="49" charset="0"/>
                <a:cs typeface="Consolas" panose="020B0609020204030204" pitchFamily="49" charset="0"/>
              </a:rPr>
              <a:t>malloc</a:t>
            </a:r>
            <a:r>
              <a:rPr lang="en-US" dirty="0">
                <a:cs typeface="Courier New" panose="02070309020205020404" pitchFamily="49" charset="0"/>
              </a:rPr>
              <a:t> returns a pointer to a certain number of allocated bytes.  It doesn’t know or care whether it will be used as an array, a single block of memory, etc.  It just allocates and returns bytes for you.</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ourier New" panose="02070309020205020404" pitchFamily="49"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urier New" panose="02070309020205020404" pitchFamily="49" charset="0"/>
              </a:rPr>
              <a:t>contiguous</a:t>
            </a:r>
            <a:endParaRPr lang="en-US" dirty="0"/>
          </a:p>
          <a:p>
            <a:endParaRPr lang="en-US" dirty="0"/>
          </a:p>
          <a:p>
            <a:r>
              <a:rPr lang="en-US" dirty="0"/>
              <a:t>Make the name as short as possible</a:t>
            </a:r>
          </a:p>
          <a:p>
            <a:r>
              <a:rPr lang="en-US" dirty="0"/>
              <a:t>This is new</a:t>
            </a:r>
          </a:p>
          <a:p>
            <a:endParaRPr lang="en-US" dirty="0"/>
          </a:p>
          <a:p>
            <a:r>
              <a:rPr lang="en-US" dirty="0"/>
              <a:t>Star in a type? That means pointer. Pointer to what? A void? What?</a:t>
            </a:r>
          </a:p>
          <a:p>
            <a:endParaRPr lang="en-US" dirty="0"/>
          </a:p>
          <a:p>
            <a:r>
              <a:rPr lang="en-US" dirty="0"/>
              <a:t>In the same way as stack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4201789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urier New" panose="02070309020205020404" pitchFamily="49" charset="0"/>
              </a:rPr>
              <a:t>We always put an assert here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ourier New" panose="02070309020205020404" pitchFamily="49"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ourier New" panose="02070309020205020404" pitchFamily="49" charset="0"/>
              </a:rPr>
              <a:t>in cs107 you might not run out of memory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ourier New" panose="02070309020205020404" pitchFamily="49" charset="0"/>
            </a:endParaRP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n-US" dirty="0">
                <a:cs typeface="Courier New" panose="02070309020205020404" pitchFamily="49" charset="0"/>
              </a:rPr>
              <a:t>Do you need assert for any other reason? Not for the purposes of this class</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n-US" dirty="0">
                <a:cs typeface="Courier New" panose="02070309020205020404" pitchFamily="49" charset="0"/>
              </a:rPr>
              <a:t>Why doesn’t malloc handle this itself? There can be cases where you handle it gracefully</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2642761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Originally this function was created for just arrays, which is why it has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1953823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kept it a secret</a:t>
            </a:r>
          </a:p>
          <a:p>
            <a:endParaRPr lang="en-US" dirty="0"/>
          </a:p>
          <a:p>
            <a:r>
              <a:rPr lang="en-US" dirty="0"/>
              <a:t>Str-</a:t>
            </a:r>
            <a:r>
              <a:rPr lang="en-US" dirty="0" err="1"/>
              <a:t>doop</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354422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delete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1938145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860076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Another advantage of heap memory is that you can request more for an existing allocation if you need 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824915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world’s laziest hotel, which has just one key for all rooms, and it gives you a copy of this master key</a:t>
            </a:r>
          </a:p>
          <a:p>
            <a:endParaRPr lang="en-US" dirty="0"/>
          </a:p>
          <a:p>
            <a:r>
              <a:rPr lang="en-US" dirty="0"/>
              <a:t>Also the world's longest hotel</a:t>
            </a:r>
          </a:p>
          <a:p>
            <a:endParaRPr lang="en-US" dirty="0"/>
          </a:p>
          <a:p>
            <a:r>
              <a:rPr lang="en-US" dirty="0"/>
              <a:t>The bell person is there, the cleaning person is there,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3770827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2064826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 change overflow to different word to avoid ambiguity with numeric overflow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2075393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fast: reserved at compile-time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81</a:t>
            </a:fld>
            <a:endParaRPr lang="en-US" altLang="x-none"/>
          </a:p>
        </p:txBody>
      </p:sp>
    </p:spTree>
    <p:extLst>
      <p:ext uri="{BB962C8B-B14F-4D97-AF65-F5344CB8AC3E}">
        <p14:creationId xmlns:p14="http://schemas.microsoft.com/office/powerpoint/2010/main" val="1384899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stack if possible, go to heap only when you must </a:t>
            </a:r>
          </a:p>
          <a:p>
            <a:r>
              <a:rPr lang="en-US" dirty="0"/>
              <a:t>Stack is safer, more efficient, more convenient </a:t>
            </a:r>
          </a:p>
          <a:p>
            <a:r>
              <a:rPr lang="en-US" dirty="0"/>
              <a:t>What requires heap? </a:t>
            </a:r>
          </a:p>
          <a:p>
            <a:r>
              <a:rPr lang="en-US" dirty="0"/>
              <a:t>Very large allocation that could blow out stack</a:t>
            </a:r>
            <a:br>
              <a:rPr lang="en-US" dirty="0"/>
            </a:br>
            <a:r>
              <a:rPr lang="en-US" dirty="0"/>
              <a:t>Dynamic construction, not known at compile-time what declarations will be needed Need to control lifetime — memory must persist outside of function call</a:t>
            </a:r>
            <a:br>
              <a:rPr lang="en-US" dirty="0"/>
            </a:br>
            <a:r>
              <a:rPr lang="en-US" dirty="0"/>
              <a:t>Need to resize memory after initial allocation </a:t>
            </a:r>
          </a:p>
          <a:p>
            <a:r>
              <a:rPr lang="en-US" dirty="0"/>
              <a:t>With heap, comes responsibility </a:t>
            </a:r>
          </a:p>
          <a:p>
            <a:r>
              <a:rPr lang="en-US" dirty="0"/>
              <a:t>Your responsibility for correct allocation at right time and right size</a:t>
            </a:r>
            <a:br>
              <a:rPr lang="en-US" dirty="0"/>
            </a:br>
            <a:r>
              <a:rPr lang="en-US" dirty="0"/>
              <a:t>Your responsibility to manage the </a:t>
            </a:r>
            <a:r>
              <a:rPr lang="en-US" dirty="0" err="1"/>
              <a:t>pointee</a:t>
            </a:r>
            <a:r>
              <a:rPr lang="en-US" dirty="0"/>
              <a:t> type and size</a:t>
            </a:r>
            <a:br>
              <a:rPr lang="en-US" dirty="0"/>
            </a:br>
            <a:r>
              <a:rPr lang="en-US" dirty="0"/>
              <a:t>Your responsibility for correct deallocation at right time, once and only once </a:t>
            </a:r>
            <a:r>
              <a:rPr lang="en-US" dirty="0" err="1"/>
              <a:t>Valgrind</a:t>
            </a:r>
            <a:r>
              <a:rPr lang="en-US" dirty="0"/>
              <a:t> is your friend! </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82</a:t>
            </a:fld>
            <a:endParaRPr lang="en-US" altLang="x-none"/>
          </a:p>
        </p:txBody>
      </p:sp>
    </p:spTree>
    <p:extLst>
      <p:ext uri="{BB962C8B-B14F-4D97-AF65-F5344CB8AC3E}">
        <p14:creationId xmlns:p14="http://schemas.microsoft.com/office/powerpoint/2010/main" val="2995972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86</a:t>
            </a:fld>
            <a:endParaRPr lang="en-US" altLang="x-none"/>
          </a:p>
        </p:txBody>
      </p:sp>
    </p:spTree>
    <p:extLst>
      <p:ext uri="{BB962C8B-B14F-4D97-AF65-F5344CB8AC3E}">
        <p14:creationId xmlns:p14="http://schemas.microsoft.com/office/powerpoint/2010/main" val="436329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87</a:t>
            </a:fld>
            <a:endParaRPr lang="en-US" altLang="x-none"/>
          </a:p>
        </p:txBody>
      </p:sp>
    </p:spTree>
    <p:extLst>
      <p:ext uri="{BB962C8B-B14F-4D97-AF65-F5344CB8AC3E}">
        <p14:creationId xmlns:p14="http://schemas.microsoft.com/office/powerpoint/2010/main" val="1221386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ethics.acm.org</a:t>
            </a:r>
            <a:r>
              <a:rPr lang="en-US" dirty="0"/>
              <a:t>/integrity-project/ask-an-ethicist/ask-an-ethicist-vulnerability-disclosure/</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93</a:t>
            </a:fld>
            <a:endParaRPr lang="en-US" altLang="x-none"/>
          </a:p>
        </p:txBody>
      </p:sp>
    </p:spTree>
    <p:extLst>
      <p:ext uri="{BB962C8B-B14F-4D97-AF65-F5344CB8AC3E}">
        <p14:creationId xmlns:p14="http://schemas.microsoft.com/office/powerpoint/2010/main" val="1068761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obamawhitehouse.archives.gov</a:t>
            </a:r>
            <a:r>
              <a:rPr lang="en-US" dirty="0"/>
              <a:t>/blog/2014/04/28/</a:t>
            </a:r>
            <a:r>
              <a:rPr lang="en-US" dirty="0" err="1"/>
              <a:t>heartbleed</a:t>
            </a:r>
            <a:r>
              <a:rPr lang="en-US" dirty="0"/>
              <a:t>-understanding-when-we-disclose-cyber-vulnerabilities</a:t>
            </a:r>
          </a:p>
          <a:p>
            <a:endParaRPr lang="en-US" dirty="0"/>
          </a:p>
          <a:p>
            <a:r>
              <a:rPr lang="en-US" dirty="0"/>
              <a:t>https://</a:t>
            </a:r>
            <a:r>
              <a:rPr lang="en-US" dirty="0" err="1"/>
              <a:t>www.wired.com</a:t>
            </a:r>
            <a:r>
              <a:rPr lang="en-US" dirty="0"/>
              <a:t>/story/vulnerability-equity-process-charter-transparency-concerns/?</a:t>
            </a:r>
            <a:r>
              <a:rPr lang="en-US" dirty="0" err="1"/>
              <a:t>utm_source</a:t>
            </a:r>
            <a:r>
              <a:rPr lang="en-US" dirty="0"/>
              <a:t>=WIR_REG_GATE</a:t>
            </a:r>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95</a:t>
            </a:fld>
            <a:endParaRPr lang="en-US" altLang="x-none"/>
          </a:p>
        </p:txBody>
      </p:sp>
    </p:spTree>
    <p:extLst>
      <p:ext uri="{BB962C8B-B14F-4D97-AF65-F5344CB8AC3E}">
        <p14:creationId xmlns:p14="http://schemas.microsoft.com/office/powerpoint/2010/main" val="2092123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err="1">
                <a:solidFill>
                  <a:schemeClr val="tx1"/>
                </a:solidFill>
                <a:effectLst/>
                <a:latin typeface="Arial" charset="0"/>
                <a:ea typeface="+mn-ea"/>
                <a:cs typeface="+mn-cs"/>
              </a:rPr>
              <a:t>valgrind</a:t>
            </a:r>
            <a:r>
              <a:rPr lang="en-US" sz="1200" kern="1200" dirty="0">
                <a:solidFill>
                  <a:schemeClr val="tx1"/>
                </a:solidFill>
                <a:effectLst/>
                <a:latin typeface="Arial" charset="0"/>
                <a:ea typeface="+mn-ea"/>
                <a:cs typeface="+mn-cs"/>
              </a:rPr>
              <a:t> --leak-check=full --show-leak-kinds=all</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110</a:t>
            </a:fld>
            <a:endParaRPr lang="en-US" altLang="x-none"/>
          </a:p>
        </p:txBody>
      </p:sp>
    </p:spTree>
    <p:extLst>
      <p:ext uri="{BB962C8B-B14F-4D97-AF65-F5344CB8AC3E}">
        <p14:creationId xmlns:p14="http://schemas.microsoft.com/office/powerpoint/2010/main" val="1439003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111</a:t>
            </a:fld>
            <a:endParaRPr lang="en-US" altLang="x-none"/>
          </a:p>
        </p:txBody>
      </p:sp>
    </p:spTree>
    <p:extLst>
      <p:ext uri="{BB962C8B-B14F-4D97-AF65-F5344CB8AC3E}">
        <p14:creationId xmlns:p14="http://schemas.microsoft.com/office/powerpoint/2010/main" val="3886698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112</a:t>
            </a:fld>
            <a:endParaRPr lang="en-US" altLang="x-none"/>
          </a:p>
        </p:txBody>
      </p:sp>
    </p:spTree>
    <p:extLst>
      <p:ext uri="{BB962C8B-B14F-4D97-AF65-F5344CB8AC3E}">
        <p14:creationId xmlns:p14="http://schemas.microsoft.com/office/powerpoint/2010/main" val="1492746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113</a:t>
            </a:fld>
            <a:endParaRPr lang="en-US" altLang="x-none"/>
          </a:p>
        </p:txBody>
      </p:sp>
    </p:spTree>
    <p:extLst>
      <p:ext uri="{BB962C8B-B14F-4D97-AF65-F5344CB8AC3E}">
        <p14:creationId xmlns:p14="http://schemas.microsoft.com/office/powerpoint/2010/main" val="1054581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4"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4"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4"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4"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4"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hyperlink" Target="https://nvd.nist.gov/" TargetMode="External"/><Relationship Id="rId2" Type="http://schemas.openxmlformats.org/officeDocument/2006/relationships/hyperlink" Target="https://www.cvedetails.com/"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hyperlink" Target="https://blog.qualys.com/vulnerabilities-research/2021/01/26/cve-2021-3156-heap-based-buffer-overflow-in-sudo-baron-samedit" TargetMode="Externa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7</a:t>
            </a:r>
            <a:br>
              <a:rPr lang="en-US" dirty="0"/>
            </a:br>
            <a:r>
              <a:rPr lang="en-US" sz="3400" dirty="0"/>
              <a:t>Stack and Heap</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5.6-5.9 or Essential C section 6 on the heap</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dirty="0"/>
              <a:t>The Stack	3</a:t>
            </a:r>
          </a:p>
          <a:p>
            <a:pPr>
              <a:tabLst>
                <a:tab pos="11475720" algn="r"/>
              </a:tabLst>
            </a:pPr>
            <a:r>
              <a:rPr lang="en-US" dirty="0"/>
              <a:t>The Heap and Dynamic Memory	49</a:t>
            </a:r>
          </a:p>
          <a:p>
            <a:pPr>
              <a:tabLst>
                <a:tab pos="11475720" algn="r"/>
              </a:tabLst>
            </a:pPr>
            <a:r>
              <a:rPr lang="en-US" b="1" dirty="0"/>
              <a:t>Practice: </a:t>
            </a:r>
            <a:r>
              <a:rPr lang="en-US" dirty="0"/>
              <a:t>Pig Latin	69</a:t>
            </a:r>
          </a:p>
          <a:p>
            <a:pPr>
              <a:tabLst>
                <a:tab pos="11475720" algn="r"/>
              </a:tabLst>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	71</a:t>
            </a:r>
          </a:p>
          <a:p>
            <a:pPr>
              <a:tabLst>
                <a:tab pos="11475720" algn="r"/>
              </a:tabLst>
            </a:pPr>
            <a:r>
              <a:rPr lang="en-US" b="1" dirty="0"/>
              <a:t>Practice: </a:t>
            </a:r>
            <a:r>
              <a:rPr lang="en-US" dirty="0"/>
              <a:t>Pig Latin Part 2	78</a:t>
            </a:r>
          </a:p>
          <a:p>
            <a:pPr>
              <a:tabLst>
                <a:tab pos="11475720" algn="r"/>
              </a:tabLst>
            </a:pPr>
            <a:r>
              <a:rPr lang="en-US" dirty="0"/>
              <a:t>Use After Free	84</a:t>
            </a:r>
          </a:p>
          <a:p>
            <a:pPr>
              <a:tabLst>
                <a:tab pos="11475720" algn="r"/>
              </a:tabLst>
            </a:pPr>
            <a:r>
              <a:rPr lang="en-US" dirty="0"/>
              <a:t>Live session slides	99</a:t>
            </a:r>
          </a:p>
          <a:p>
            <a:pPr>
              <a:tabLst>
                <a:tab pos="11475720" algn="r"/>
              </a:tabLst>
            </a:pPr>
            <a:endParaRPr lang="en-US" dirty="0"/>
          </a:p>
          <a:p>
            <a:pPr>
              <a:tabLst>
                <a:tab pos="11475720" algn="r"/>
              </a:tabLst>
            </a:pPr>
            <a:endParaRPr lang="en-US" b="1" dirty="0"/>
          </a:p>
          <a:p>
            <a:pPr>
              <a:tabLst>
                <a:tab pos="11475720" algn="r"/>
              </a:tabLst>
            </a:pPr>
            <a:endParaRPr lang="en-US" dirty="0"/>
          </a:p>
        </p:txBody>
      </p:sp>
      <p:sp>
        <p:nvSpPr>
          <p:cNvPr id="4" name="TextBox 3">
            <a:extLst>
              <a:ext uri="{FF2B5EF4-FFF2-40B4-BE49-F238E27FC236}">
                <a16:creationId xmlns:a16="http://schemas.microsoft.com/office/drawing/2014/main" id="{7AED6340-8110-BE44-ADE2-862BB55597B5}"/>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/class/cs107/lecture-code/lect07 .</a:t>
            </a:r>
          </a:p>
        </p:txBody>
      </p:sp>
    </p:spTree>
    <p:extLst>
      <p:ext uri="{BB962C8B-B14F-4D97-AF65-F5344CB8AC3E}">
        <p14:creationId xmlns:p14="http://schemas.microsoft.com/office/powerpoint/2010/main" val="317923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b="1" dirty="0">
                <a:solidFill>
                  <a:srgbClr val="C00000"/>
                </a:solidFill>
              </a:rPr>
              <a:t>The Stack</a:t>
            </a:r>
            <a:r>
              <a:rPr lang="en-US" dirty="0"/>
              <a:t>	3</a:t>
            </a:r>
          </a:p>
          <a:p>
            <a:pPr>
              <a:tabLst>
                <a:tab pos="11475720" algn="r"/>
              </a:tabLst>
            </a:pPr>
            <a:r>
              <a:rPr lang="en-US" dirty="0"/>
              <a:t>The Heap and Dynamic Memory	49</a:t>
            </a:r>
          </a:p>
          <a:p>
            <a:pPr>
              <a:tabLst>
                <a:tab pos="11475720" algn="r"/>
              </a:tabLst>
            </a:pPr>
            <a:r>
              <a:rPr lang="en-US" b="1" dirty="0"/>
              <a:t>Practice: </a:t>
            </a:r>
            <a:r>
              <a:rPr lang="en-US" dirty="0"/>
              <a:t>Pig Latin	69</a:t>
            </a:r>
          </a:p>
          <a:p>
            <a:pPr>
              <a:tabLst>
                <a:tab pos="11475720" algn="r"/>
              </a:tabLst>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	71</a:t>
            </a:r>
          </a:p>
          <a:p>
            <a:pPr>
              <a:tabLst>
                <a:tab pos="11475720" algn="r"/>
              </a:tabLst>
            </a:pPr>
            <a:r>
              <a:rPr lang="en-US" b="1" dirty="0"/>
              <a:t>Practice: </a:t>
            </a:r>
            <a:r>
              <a:rPr lang="en-US" dirty="0"/>
              <a:t>Pig Latin Part 2	78</a:t>
            </a:r>
          </a:p>
          <a:p>
            <a:pPr>
              <a:tabLst>
                <a:tab pos="11475720" algn="r"/>
              </a:tabLst>
            </a:pPr>
            <a:r>
              <a:rPr lang="en-US" dirty="0"/>
              <a:t>Use After Free	84</a:t>
            </a:r>
          </a:p>
          <a:p>
            <a:pPr>
              <a:tabLst>
                <a:tab pos="11475720" algn="r"/>
              </a:tabLst>
            </a:pPr>
            <a:r>
              <a:rPr lang="en-US" dirty="0"/>
              <a:t>Live session slides	99</a:t>
            </a:r>
          </a:p>
          <a:p>
            <a:pPr>
              <a:tabLst>
                <a:tab pos="11475720" algn="r"/>
              </a:tabLst>
            </a:pPr>
            <a:endParaRPr lang="en-US" dirty="0"/>
          </a:p>
          <a:p>
            <a:pPr>
              <a:tabLst>
                <a:tab pos="11475720" algn="r"/>
              </a:tabLst>
            </a:pPr>
            <a:endParaRPr lang="en-US" b="1" dirty="0"/>
          </a:p>
          <a:p>
            <a:pPr>
              <a:tabLst>
                <a:tab pos="11475720" algn="r"/>
              </a:tabLst>
            </a:pPr>
            <a:endParaRPr lang="en-US" dirty="0"/>
          </a:p>
        </p:txBody>
      </p:sp>
      <p:sp>
        <p:nvSpPr>
          <p:cNvPr id="4" name="TextBox 3">
            <a:extLst>
              <a:ext uri="{FF2B5EF4-FFF2-40B4-BE49-F238E27FC236}">
                <a16:creationId xmlns:a16="http://schemas.microsoft.com/office/drawing/2014/main" id="{7AED6340-8110-BE44-ADE2-862BB55597B5}"/>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/class/cs107/lecture-code/lect07 .</a:t>
            </a:r>
          </a:p>
        </p:txBody>
      </p:sp>
    </p:spTree>
    <p:extLst>
      <p:ext uri="{BB962C8B-B14F-4D97-AF65-F5344CB8AC3E}">
        <p14:creationId xmlns:p14="http://schemas.microsoft.com/office/powerpoint/2010/main" val="331716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6AA2-ED41-564C-B7EA-73F700A62EDC}"/>
              </a:ext>
            </a:extLst>
          </p:cNvPr>
          <p:cNvSpPr>
            <a:spLocks noGrp="1"/>
          </p:cNvSpPr>
          <p:nvPr>
            <p:ph type="title"/>
          </p:nvPr>
        </p:nvSpPr>
        <p:spPr/>
        <p:txBody>
          <a:bodyPr/>
          <a:lstStyle/>
          <a:p>
            <a:r>
              <a:rPr lang="en-US" dirty="0"/>
              <a:t>Memory Layout</a:t>
            </a:r>
          </a:p>
        </p:txBody>
      </p:sp>
      <p:pic>
        <p:nvPicPr>
          <p:cNvPr id="31"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7114982A-2E5B-154C-98E6-C1D69F291589}"/>
              </a:ext>
            </a:extLst>
          </p:cNvPr>
          <p:cNvPicPr>
            <a:picLocks noGrp="1" noChangeAspect="1"/>
          </p:cNvPicPr>
          <p:nvPr>
            <p:ph idx="1"/>
          </p:nvPr>
        </p:nvPicPr>
        <p:blipFill>
          <a:blip r:embed="rId2"/>
          <a:stretch>
            <a:fillRect/>
          </a:stretch>
        </p:blipFill>
        <p:spPr>
          <a:xfrm>
            <a:off x="8991600" y="1371600"/>
            <a:ext cx="2631664" cy="5181600"/>
          </a:xfrm>
        </p:spPr>
      </p:pic>
      <p:sp>
        <p:nvSpPr>
          <p:cNvPr id="32" name="Content Placeholder 2">
            <a:extLst>
              <a:ext uri="{FF2B5EF4-FFF2-40B4-BE49-F238E27FC236}">
                <a16:creationId xmlns:a16="http://schemas.microsoft.com/office/drawing/2014/main" id="{B6053DC0-A802-9641-AFB2-D56637D7920F}"/>
              </a:ext>
            </a:extLst>
          </p:cNvPr>
          <p:cNvSpPr txBox="1">
            <a:spLocks/>
          </p:cNvSpPr>
          <p:nvPr/>
        </p:nvSpPr>
        <p:spPr bwMode="auto">
          <a:xfrm>
            <a:off x="152400" y="1295400"/>
            <a:ext cx="8382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We are going to dive deeper into different areas of memory used by our programs.</a:t>
            </a:r>
          </a:p>
          <a:p>
            <a:pPr fontAlgn="auto">
              <a:spcAft>
                <a:spcPts val="0"/>
              </a:spcAft>
            </a:pPr>
            <a:r>
              <a:rPr lang="en-US" dirty="0">
                <a:cs typeface="Courier New" panose="02070309020205020404" pitchFamily="49" charset="0"/>
              </a:rPr>
              <a:t>The </a:t>
            </a:r>
            <a:r>
              <a:rPr lang="en-US" b="1" dirty="0">
                <a:cs typeface="Courier New" panose="02070309020205020404" pitchFamily="49" charset="0"/>
              </a:rPr>
              <a:t>stack</a:t>
            </a:r>
            <a:r>
              <a:rPr lang="en-US" dirty="0">
                <a:cs typeface="Courier New" panose="02070309020205020404" pitchFamily="49" charset="0"/>
              </a:rPr>
              <a:t> is the place where all local variables and parameters live for each function.  A function’s stack “frame” goes away when the function returns.</a:t>
            </a:r>
          </a:p>
          <a:p>
            <a:pPr fontAlgn="auto">
              <a:spcAft>
                <a:spcPts val="0"/>
              </a:spcAft>
            </a:pPr>
            <a:r>
              <a:rPr lang="en-US" dirty="0"/>
              <a:t>The stack grows </a:t>
            </a:r>
            <a:r>
              <a:rPr lang="en-US" b="1" dirty="0"/>
              <a:t>downwards</a:t>
            </a:r>
            <a:r>
              <a:rPr lang="en-US" dirty="0"/>
              <a:t> when a new function is called and shrinks </a:t>
            </a:r>
            <a:r>
              <a:rPr lang="en-US" b="1" dirty="0"/>
              <a:t>upwards</a:t>
            </a:r>
            <a:r>
              <a:rPr lang="en-US" dirty="0"/>
              <a:t> when the function is finished.</a:t>
            </a:r>
          </a:p>
        </p:txBody>
      </p:sp>
    </p:spTree>
    <p:extLst>
      <p:ext uri="{BB962C8B-B14F-4D97-AF65-F5344CB8AC3E}">
        <p14:creationId xmlns:p14="http://schemas.microsoft.com/office/powerpoint/2010/main" val="26173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644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endParaRPr lang="en-US" altLang="en-US" sz="2000" dirty="0">
              <a:solidFill>
                <a:srgbClr val="FF0000"/>
              </a:solidFill>
              <a:latin typeface="Consolas" panose="020B0609020204030204" pitchFamily="49" charset="0"/>
            </a:endParaRPr>
          </a:p>
          <a:p>
            <a:pPr lvl="1">
              <a:lnSpc>
                <a:spcPct val="70000"/>
              </a:lnSpc>
              <a:buFontTx/>
              <a:buNone/>
            </a:pPr>
            <a:endParaRPr lang="en-US" altLang="en-US" sz="2000" dirty="0">
              <a:solidFill>
                <a:srgbClr val="FF0000"/>
              </a:solidFill>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main</a:t>
            </a:r>
            <a:r>
              <a:rPr lang="en-US" altLang="en-US" sz="2000" b="0" dirty="0">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argc</a:t>
            </a:r>
            <a:r>
              <a:rPr lang="en-US" altLang="en-US" sz="2000" dirty="0">
                <a:solidFill>
                  <a:srgbClr val="FF0000"/>
                </a:solidFill>
                <a:latin typeface="Consolas" panose="020B0609020204030204" pitchFamily="49" charset="0"/>
              </a:rPr>
              <a:t>, char *</a:t>
            </a:r>
            <a:r>
              <a:rPr lang="en-US" altLang="en-US" sz="2000" dirty="0" err="1">
                <a:solidFill>
                  <a:srgbClr val="FF0000"/>
                </a:solidFill>
                <a:latin typeface="Consolas" panose="020B0609020204030204" pitchFamily="49" charset="0"/>
              </a:rPr>
              <a:t>argv</a:t>
            </a:r>
            <a:r>
              <a:rPr lang="en-US" altLang="en-US" sz="2000" dirty="0">
                <a:solidFill>
                  <a:srgbClr val="FF0000"/>
                </a:solidFill>
                <a:latin typeface="Consolas" panose="020B0609020204030204" pitchFamily="49" charset="0"/>
              </a:rPr>
              <a:t>[]</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3" name="Left Brace 2">
            <a:extLst>
              <a:ext uri="{FF2B5EF4-FFF2-40B4-BE49-F238E27FC236}">
                <a16:creationId xmlns:a16="http://schemas.microsoft.com/office/drawing/2014/main" id="{F3C2D3C9-2572-A240-82E1-3BA402C9EA74}"/>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84D3D372-26E4-9446-A972-52EB0F397A86}"/>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860934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   </a:t>
            </a:r>
            <a:r>
              <a:rPr lang="en-US" b="0" dirty="0">
                <a:latin typeface="+mn-lt"/>
                <a:cs typeface="Courier New" panose="02070309020205020404" pitchFamily="49" charset="0"/>
              </a:rPr>
              <a:t>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894E3DB2-793B-4E4E-8ED3-989B4A685DE1}"/>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56C95BA6-D910-4E48-B2F3-866A1A4551EB}"/>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076379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644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7B575646-CB28-4944-A90C-2B86A4C821C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6C45007A-2FA8-1C47-881A-99E73B8F4B71}"/>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594078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solidFill>
                  <a:srgbClr val="FF0000"/>
                </a:solidFill>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3" name="Down Arrow 2">
            <a:extLst>
              <a:ext uri="{FF2B5EF4-FFF2-40B4-BE49-F238E27FC236}">
                <a16:creationId xmlns:a16="http://schemas.microsoft.com/office/drawing/2014/main" id="{15FB9786-96DB-464F-9AC8-9DCB616438E3}"/>
              </a:ext>
            </a:extLst>
          </p:cNvPr>
          <p:cNvSpPr/>
          <p:nvPr/>
        </p:nvSpPr>
        <p:spPr>
          <a:xfrm>
            <a:off x="10373807" y="339293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AE12E45A-0163-CE4D-A160-1FD5990FA77D}"/>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D3D630E3-F809-8B4B-8046-665CDD9FB6E3}"/>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753487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solidFill>
                <a:srgbClr val="FF0000"/>
              </a:solidFill>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void </a:t>
            </a:r>
            <a:r>
              <a:rPr lang="en-US" altLang="en-US" sz="2000" b="1" dirty="0">
                <a:solidFill>
                  <a:srgbClr val="FF0000"/>
                </a:solidFill>
                <a:latin typeface="Consolas" panose="020B0609020204030204" pitchFamily="49" charset="0"/>
              </a:rPr>
              <a:t>func1</a:t>
            </a:r>
            <a:r>
              <a:rPr lang="en-US" altLang="en-US" sz="2000" dirty="0">
                <a:solidFill>
                  <a:srgbClr val="FF0000"/>
                </a:solidFill>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24979802-B715-894A-BA68-20A575ABB384}"/>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7C25073F-84CB-3A47-B4EA-B46AF5E24276}"/>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749661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36034C03-6920-0241-A0EB-D4CE2810810B}"/>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1A3798D-3224-1244-9BE4-599FD20AC4EC}"/>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953969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solidFill>
                  <a:srgbClr val="FF0000"/>
                </a:solidFill>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Down Arrow 13">
            <a:extLst>
              <a:ext uri="{FF2B5EF4-FFF2-40B4-BE49-F238E27FC236}">
                <a16:creationId xmlns:a16="http://schemas.microsoft.com/office/drawing/2014/main" id="{2A865A33-511A-1C46-993D-63443118BC20}"/>
              </a:ext>
            </a:extLst>
          </p:cNvPr>
          <p:cNvSpPr/>
          <p:nvPr/>
        </p:nvSpPr>
        <p:spPr>
          <a:xfrm>
            <a:off x="10373807" y="45720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Brace 14">
            <a:extLst>
              <a:ext uri="{FF2B5EF4-FFF2-40B4-BE49-F238E27FC236}">
                <a16:creationId xmlns:a16="http://schemas.microsoft.com/office/drawing/2014/main" id="{D25DAC21-8320-274C-B286-1570438FEC49}"/>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30BD46DA-70B7-C749-B641-4E068B0B7230}"/>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572233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solidFill>
                  <a:srgbClr val="FF0000"/>
                </a:solidFill>
                <a:latin typeface="Consolas" panose="020B0609020204030204" pitchFamily="49" charset="0"/>
              </a:rPr>
              <a:t>void </a:t>
            </a:r>
            <a:r>
              <a:rPr lang="en-US" altLang="en-US" sz="2000" b="1" dirty="0">
                <a:solidFill>
                  <a:srgbClr val="FF0000"/>
                </a:solidFill>
                <a:latin typeface="Consolas" panose="020B0609020204030204" pitchFamily="49" charset="0"/>
              </a:rPr>
              <a:t>func2</a:t>
            </a:r>
            <a:r>
              <a:rPr lang="en-US" altLang="en-US" sz="2000" dirty="0">
                <a:solidFill>
                  <a:srgbClr val="FF0000"/>
                </a:solidFill>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 </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9FEF76D-DF5A-EF4A-A3CD-8DCC799EF73E}"/>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4C6CB23F-D177-DA40-A365-82EF609858C9}"/>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95864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32" name="Rectangle 31">
            <a:extLst>
              <a:ext uri="{FF2B5EF4-FFF2-40B4-BE49-F238E27FC236}">
                <a16:creationId xmlns:a16="http://schemas.microsoft.com/office/drawing/2014/main" id="{9A064EEE-E8D7-BB4F-A2F7-45F9E4F783F6}"/>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A8D1E29F-7E33-8245-BD5F-0E52E83E2638}"/>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F6BC905B-FA0F-864D-8696-0F757AC765BA}"/>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904315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1" name="TextBox 30">
            <a:extLst>
              <a:ext uri="{FF2B5EF4-FFF2-40B4-BE49-F238E27FC236}">
                <a16:creationId xmlns:a16="http://schemas.microsoft.com/office/drawing/2014/main" id="{AF7FE59C-F60B-0B42-AA7F-00BFE4868939}"/>
              </a:ext>
            </a:extLst>
          </p:cNvPr>
          <p:cNvSpPr txBox="1"/>
          <p:nvPr/>
        </p:nvSpPr>
        <p:spPr>
          <a:xfrm>
            <a:off x="9383207" y="4514671"/>
            <a:ext cx="2438399" cy="120032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func2</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d:</a:t>
            </a:r>
          </a:p>
          <a:p>
            <a:pPr algn="l"/>
            <a:r>
              <a:rPr lang="en-US" b="0" dirty="0">
                <a:latin typeface="+mn-lt"/>
                <a:cs typeface="Courier New" panose="02070309020205020404" pitchFamily="49" charset="0"/>
              </a:rPr>
              <a:t> </a:t>
            </a:r>
          </a:p>
        </p:txBody>
      </p:sp>
      <p:sp>
        <p:nvSpPr>
          <p:cNvPr id="32" name="Rectangle 31">
            <a:extLst>
              <a:ext uri="{FF2B5EF4-FFF2-40B4-BE49-F238E27FC236}">
                <a16:creationId xmlns:a16="http://schemas.microsoft.com/office/drawing/2014/main" id="{9A064EEE-E8D7-BB4F-A2F7-45F9E4F783F6}"/>
              </a:ext>
            </a:extLst>
          </p:cNvPr>
          <p:cNvSpPr/>
          <p:nvPr/>
        </p:nvSpPr>
        <p:spPr bwMode="auto">
          <a:xfrm>
            <a:off x="9719309" y="5018543"/>
            <a:ext cx="49149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Down Arrow 15">
            <a:extLst>
              <a:ext uri="{FF2B5EF4-FFF2-40B4-BE49-F238E27FC236}">
                <a16:creationId xmlns:a16="http://schemas.microsoft.com/office/drawing/2014/main" id="{4EB53A96-CC1D-BD42-9EBA-3D69AEE6B0D1}"/>
              </a:ext>
            </a:extLst>
          </p:cNvPr>
          <p:cNvSpPr/>
          <p:nvPr/>
        </p:nvSpPr>
        <p:spPr>
          <a:xfrm flipV="1">
            <a:off x="10373806" y="5501939"/>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877986"/>
          </a:xfrm>
          <a:prstGeom prst="leftBrace">
            <a:avLst>
              <a:gd name="adj1" fmla="val 8333"/>
              <a:gd name="adj2" fmla="val 1826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28065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B93A25A-861E-8C48-9E80-253A054C6DFB}"/>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1449B080-B046-FF49-AADD-856C699D94E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46244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314342"/>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func1</a:t>
            </a:r>
          </a:p>
          <a:p>
            <a:pPr algn="l"/>
            <a:endParaRPr lang="en-US" b="0" dirty="0">
              <a:latin typeface="+mn-lt"/>
              <a:cs typeface="Courier New" panose="02070309020205020404" pitchFamily="49" charset="0"/>
            </a:endParaRPr>
          </a:p>
          <a:p>
            <a:pPr algn="l"/>
            <a:r>
              <a:rPr lang="en-US" dirty="0">
                <a:latin typeface="+mn-lt"/>
                <a:cs typeface="Courier New" panose="02070309020205020404" pitchFamily="49" charset="0"/>
              </a:rPr>
              <a:t>c</a:t>
            </a:r>
            <a:r>
              <a:rPr lang="en-US" b="0" dirty="0">
                <a:latin typeface="+mn-lt"/>
                <a:cs typeface="Courier New" panose="02070309020205020404" pitchFamily="49" charset="0"/>
              </a:rPr>
              <a:t>:</a:t>
            </a:r>
          </a:p>
          <a:p>
            <a:pPr algn="l"/>
            <a:r>
              <a:rPr lang="en-US" b="0" dirty="0">
                <a:latin typeface="+mn-lt"/>
                <a:cs typeface="Courier New" panose="02070309020205020404" pitchFamily="49" charset="0"/>
              </a:rPr>
              <a:t> </a:t>
            </a:r>
          </a:p>
        </p:txBody>
      </p:sp>
      <p:sp>
        <p:nvSpPr>
          <p:cNvPr id="29" name="Rectangle 28">
            <a:extLst>
              <a:ext uri="{FF2B5EF4-FFF2-40B4-BE49-F238E27FC236}">
                <a16:creationId xmlns:a16="http://schemas.microsoft.com/office/drawing/2014/main" id="{C001FF74-5D05-FC4E-8F7A-1099BC4387F0}"/>
              </a:ext>
            </a:extLst>
          </p:cNvPr>
          <p:cNvSpPr/>
          <p:nvPr/>
        </p:nvSpPr>
        <p:spPr bwMode="auto">
          <a:xfrm>
            <a:off x="9733554" y="3818214"/>
            <a:ext cx="477246"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99</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Down Arrow 15">
            <a:extLst>
              <a:ext uri="{FF2B5EF4-FFF2-40B4-BE49-F238E27FC236}">
                <a16:creationId xmlns:a16="http://schemas.microsoft.com/office/drawing/2014/main" id="{413A803A-6382-6F4C-8D2E-42C4785B99B1}"/>
              </a:ext>
            </a:extLst>
          </p:cNvPr>
          <p:cNvSpPr/>
          <p:nvPr/>
        </p:nvSpPr>
        <p:spPr>
          <a:xfrm flipV="1">
            <a:off x="10373806" y="4267200"/>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Brace 16">
            <a:extLst>
              <a:ext uri="{FF2B5EF4-FFF2-40B4-BE49-F238E27FC236}">
                <a16:creationId xmlns:a16="http://schemas.microsoft.com/office/drawing/2014/main" id="{90E0930A-655F-EF4F-80AD-D79F3B164862}"/>
              </a:ext>
            </a:extLst>
          </p:cNvPr>
          <p:cNvSpPr/>
          <p:nvPr/>
        </p:nvSpPr>
        <p:spPr>
          <a:xfrm>
            <a:off x="8686800" y="1837014"/>
            <a:ext cx="381000" cy="2677657"/>
          </a:xfrm>
          <a:prstGeom prst="leftBrace">
            <a:avLst>
              <a:gd name="adj1" fmla="val 8333"/>
              <a:gd name="adj2" fmla="val 2652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315998CD-5E3F-FB47-A691-A3E863A5291E}"/>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4253558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solidFill>
                  <a:srgbClr val="FF0000"/>
                </a:solidFill>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"Done."</a:t>
            </a:r>
            <a:r>
              <a:rPr lang="en-US" altLang="en-US" sz="2000" b="0" dirty="0">
                <a:latin typeface="Consolas" panose="020B0609020204030204" pitchFamily="49" charset="0"/>
              </a:rPr>
              <a:t>);</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4" name="Left Brace 13">
            <a:extLst>
              <a:ext uri="{FF2B5EF4-FFF2-40B4-BE49-F238E27FC236}">
                <a16:creationId xmlns:a16="http://schemas.microsoft.com/office/drawing/2014/main" id="{83BF1049-39E5-5D45-ABF0-312FA779CA85}"/>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08D2081D-D270-EA4A-9AC9-13C8E1A75314}"/>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380972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("Done.");</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6" name="Left Brace 15">
            <a:extLst>
              <a:ext uri="{FF2B5EF4-FFF2-40B4-BE49-F238E27FC236}">
                <a16:creationId xmlns:a16="http://schemas.microsoft.com/office/drawing/2014/main" id="{4AC9C9FA-37B6-6D47-A747-A9884B60BA80}"/>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9ECF4CEB-4B70-8540-A7EC-63F0BB01D7CF}"/>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683180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return 0;</a:t>
            </a:r>
            <a:endParaRPr lang="en-US" altLang="en-US" sz="2000" b="0" dirty="0">
              <a:solidFill>
                <a:srgbClr val="FF0000"/>
              </a:solidFill>
              <a:latin typeface="Consolas" panose="020B0609020204030204" pitchFamily="49" charset="0"/>
            </a:endParaRP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Left Brace 11">
            <a:extLst>
              <a:ext uri="{FF2B5EF4-FFF2-40B4-BE49-F238E27FC236}">
                <a16:creationId xmlns:a16="http://schemas.microsoft.com/office/drawing/2014/main" id="{E4C8623A-891C-E14F-93B1-0CC2FEA2D67A}"/>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05493BE9-E6F8-6749-A362-2898E503ED3D}"/>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8445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477328"/>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a:              </a:t>
            </a:r>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b:              </a:t>
            </a:r>
            <a:r>
              <a:rPr lang="en-US" b="0" dirty="0" err="1">
                <a:latin typeface="+mn-lt"/>
                <a:cs typeface="Courier New" panose="02070309020205020404" pitchFamily="49" charset="0"/>
              </a:rPr>
              <a:t>argv</a:t>
            </a:r>
            <a:r>
              <a:rPr lang="en-US" b="0" dirty="0">
                <a:latin typeface="+mn-lt"/>
                <a:cs typeface="Courier New" panose="02070309020205020404" pitchFamily="49" charset="0"/>
              </a:rPr>
              <a:t>:</a:t>
            </a:r>
          </a:p>
        </p:txBody>
      </p:sp>
      <p:sp>
        <p:nvSpPr>
          <p:cNvPr id="23" name="Rectangle 22">
            <a:extLst>
              <a:ext uri="{FF2B5EF4-FFF2-40B4-BE49-F238E27FC236}">
                <a16:creationId xmlns:a16="http://schemas.microsoft.com/office/drawing/2014/main" id="{29FA3FD3-22BC-7B4B-A453-2091E74C3706}"/>
              </a:ext>
            </a:extLst>
          </p:cNvPr>
          <p:cNvSpPr/>
          <p:nvPr/>
        </p:nvSpPr>
        <p:spPr bwMode="auto">
          <a:xfrm>
            <a:off x="9753599"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42</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id="{336C8082-290E-564C-9B5D-911F62B8BDB2}"/>
              </a:ext>
            </a:extLst>
          </p:cNvPr>
          <p:cNvSpPr/>
          <p:nvPr/>
        </p:nvSpPr>
        <p:spPr bwMode="auto">
          <a:xfrm>
            <a:off x="9753600" y="2826399"/>
            <a:ext cx="457200"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17</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10896600" y="2269867"/>
            <a:ext cx="457201"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10896600" y="2826399"/>
            <a:ext cx="838199" cy="4266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Down Arrow 11">
            <a:extLst>
              <a:ext uri="{FF2B5EF4-FFF2-40B4-BE49-F238E27FC236}">
                <a16:creationId xmlns:a16="http://schemas.microsoft.com/office/drawing/2014/main" id="{A6469A80-A20A-3948-A6E2-4AE7AAE391F2}"/>
              </a:ext>
            </a:extLst>
          </p:cNvPr>
          <p:cNvSpPr/>
          <p:nvPr/>
        </p:nvSpPr>
        <p:spPr>
          <a:xfrm flipV="1">
            <a:off x="10373806" y="3200400"/>
            <a:ext cx="457200" cy="55228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Brace 12">
            <a:extLst>
              <a:ext uri="{FF2B5EF4-FFF2-40B4-BE49-F238E27FC236}">
                <a16:creationId xmlns:a16="http://schemas.microsoft.com/office/drawing/2014/main" id="{01C0C421-970C-5142-B793-614FF1F3972B}"/>
              </a:ext>
            </a:extLst>
          </p:cNvPr>
          <p:cNvSpPr/>
          <p:nvPr/>
        </p:nvSpPr>
        <p:spPr>
          <a:xfrm>
            <a:off x="8686800" y="1837014"/>
            <a:ext cx="381000" cy="14160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B149D395-31BB-ED42-A4C8-26A54963CA32}"/>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429572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6019800" cy="456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func2</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d = 0;</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void </a:t>
            </a:r>
            <a:r>
              <a:rPr lang="en-US" altLang="en-US" sz="2000" b="1" dirty="0">
                <a:latin typeface="Consolas" panose="020B0609020204030204" pitchFamily="49" charset="0"/>
              </a:rPr>
              <a:t>func1</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int c = 99;</a:t>
            </a:r>
          </a:p>
          <a:p>
            <a:pPr lvl="1">
              <a:lnSpc>
                <a:spcPct val="70000"/>
              </a:lnSpc>
              <a:buFontTx/>
              <a:buNone/>
            </a:pPr>
            <a:r>
              <a:rPr lang="en-US" altLang="en-US" sz="2000" dirty="0">
                <a:latin typeface="Consolas" panose="020B0609020204030204" pitchFamily="49" charset="0"/>
              </a:rPr>
              <a:t>    func2();</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a = 42;</a:t>
            </a:r>
          </a:p>
          <a:p>
            <a:pPr lvl="1">
              <a:lnSpc>
                <a:spcPct val="70000"/>
              </a:lnSpc>
              <a:buFontTx/>
              <a:buNone/>
            </a:pPr>
            <a:r>
              <a:rPr lang="en-US" altLang="en-US" sz="2000" b="0" dirty="0">
                <a:latin typeface="Consolas" panose="020B0609020204030204" pitchFamily="49" charset="0"/>
              </a:rPr>
              <a:t>    </a:t>
            </a:r>
            <a:r>
              <a:rPr lang="en-US" altLang="en-US" sz="2000" dirty="0" err="1">
                <a:latin typeface="Consolas" panose="020B0609020204030204" pitchFamily="49" charset="0"/>
              </a:rPr>
              <a:t>int</a:t>
            </a:r>
            <a:r>
              <a:rPr lang="en-US" altLang="en-US" sz="2000" b="0" dirty="0">
                <a:latin typeface="Consolas" panose="020B0609020204030204" pitchFamily="49" charset="0"/>
              </a:rPr>
              <a:t> b = 17;</a:t>
            </a:r>
          </a:p>
          <a:p>
            <a:pPr lvl="1">
              <a:lnSpc>
                <a:spcPct val="70000"/>
              </a:lnSpc>
              <a:buFontTx/>
              <a:buNone/>
            </a:pPr>
            <a:r>
              <a:rPr lang="en-US" altLang="en-US" sz="2000" b="0" dirty="0">
                <a:latin typeface="Consolas" panose="020B0609020204030204" pitchFamily="49" charset="0"/>
              </a:rPr>
              <a:t>    func1();</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"Done."</a:t>
            </a: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return 0;</a:t>
            </a:r>
            <a:endParaRPr lang="en-US" altLang="en-US" sz="2000" b="0" dirty="0">
              <a:latin typeface="Consolas" panose="020B0609020204030204" pitchFamily="49" charset="0"/>
            </a:endParaRPr>
          </a:p>
          <a:p>
            <a:pPr lvl="1">
              <a:lnSpc>
                <a:spcPct val="70000"/>
              </a:lnSpc>
              <a:buFontTx/>
              <a:buNone/>
            </a:pPr>
            <a:r>
              <a:rPr lang="en-US" altLang="en-US" sz="2000" b="0" dirty="0">
                <a:solidFill>
                  <a:srgbClr val="FF0000"/>
                </a:solidFill>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Tree>
    <p:extLst>
      <p:ext uri="{BB962C8B-B14F-4D97-AF65-F5344CB8AC3E}">
        <p14:creationId xmlns:p14="http://schemas.microsoft.com/office/powerpoint/2010/main" val="1880222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solidFill>
                <a:srgbClr val="FF0000"/>
              </a:solidFill>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a:t>
            </a:r>
            <a:r>
              <a:rPr lang="en-US" altLang="en-US" sz="2000" b="0" dirty="0">
                <a:solidFill>
                  <a:srgbClr val="FF0000"/>
                </a:solidFill>
                <a:latin typeface="Consolas" panose="020B0609020204030204" pitchFamily="49" charset="0"/>
              </a:rPr>
              <a:t> </a:t>
            </a:r>
            <a:r>
              <a:rPr lang="en-US" altLang="en-US" sz="2000" b="1" dirty="0">
                <a:solidFill>
                  <a:srgbClr val="FF0000"/>
                </a:solidFill>
                <a:latin typeface="Consolas" panose="020B0609020204030204" pitchFamily="49" charset="0"/>
              </a:rPr>
              <a:t>main</a:t>
            </a:r>
            <a:r>
              <a:rPr lang="en-US" altLang="en-US" sz="2000" b="0" dirty="0">
                <a:solidFill>
                  <a:srgbClr val="FF0000"/>
                </a:solidFill>
                <a:latin typeface="Consolas" panose="020B0609020204030204" pitchFamily="49" charset="0"/>
              </a:rPr>
              <a:t>(int</a:t>
            </a:r>
            <a:r>
              <a:rPr lang="en-US" altLang="en-US" sz="2000" dirty="0">
                <a:solidFill>
                  <a:srgbClr val="FF0000"/>
                </a:solidFill>
                <a:latin typeface="Consolas" panose="020B0609020204030204" pitchFamily="49" charset="0"/>
              </a:rPr>
              <a:t> </a:t>
            </a:r>
            <a:r>
              <a:rPr lang="en-US" altLang="en-US" sz="2000" dirty="0" err="1">
                <a:solidFill>
                  <a:srgbClr val="FF0000"/>
                </a:solidFill>
                <a:latin typeface="Consolas" panose="020B0609020204030204" pitchFamily="49" charset="0"/>
              </a:rPr>
              <a:t>argc</a:t>
            </a:r>
            <a:r>
              <a:rPr lang="en-US" altLang="en-US" sz="2000" dirty="0">
                <a:solidFill>
                  <a:srgbClr val="FF0000"/>
                </a:solidFill>
                <a:latin typeface="Consolas" panose="020B0609020204030204" pitchFamily="49" charset="0"/>
              </a:rPr>
              <a:t>, char *</a:t>
            </a:r>
            <a:r>
              <a:rPr lang="en-US" altLang="en-US" sz="2000" dirty="0" err="1">
                <a:solidFill>
                  <a:srgbClr val="FF0000"/>
                </a:solidFill>
                <a:latin typeface="Consolas" panose="020B0609020204030204" pitchFamily="49" charset="0"/>
              </a:rPr>
              <a:t>argv</a:t>
            </a:r>
            <a:r>
              <a:rPr lang="en-US" altLang="en-US" sz="2000" dirty="0">
                <a:solidFill>
                  <a:srgbClr val="FF0000"/>
                </a:solidFill>
                <a:latin typeface="Consolas" panose="020B0609020204030204" pitchFamily="49" charset="0"/>
              </a:rPr>
              <a:t>[]</a:t>
            </a:r>
            <a:r>
              <a:rPr lang="en-US" altLang="en-US" sz="2000" b="0" dirty="0">
                <a:solidFill>
                  <a:srgbClr val="FF0000"/>
                </a:solidFill>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2183809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 </a:t>
            </a:r>
            <a:r>
              <a:rPr lang="en-US" altLang="en-US" sz="2000" dirty="0">
                <a:solidFill>
                  <a:srgbClr val="FF0000"/>
                </a:solidFill>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2" name="Down Arrow 11">
            <a:extLst>
              <a:ext uri="{FF2B5EF4-FFF2-40B4-BE49-F238E27FC236}">
                <a16:creationId xmlns:a16="http://schemas.microsoft.com/office/drawing/2014/main" id="{ED18BFDD-B429-454F-A415-9B4862B90A16}"/>
              </a:ext>
            </a:extLst>
          </p:cNvPr>
          <p:cNvSpPr/>
          <p:nvPr/>
        </p:nvSpPr>
        <p:spPr>
          <a:xfrm>
            <a:off x="10373807" y="31242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0742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006503"/>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6349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006503"/>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14" name="Down Arrow 13">
            <a:extLst>
              <a:ext uri="{FF2B5EF4-FFF2-40B4-BE49-F238E27FC236}">
                <a16:creationId xmlns:a16="http://schemas.microsoft.com/office/drawing/2014/main" id="{701E06DB-D9D1-4F41-BD65-58DF0FB63A17}"/>
              </a:ext>
            </a:extLst>
          </p:cNvPr>
          <p:cNvSpPr/>
          <p:nvPr/>
        </p:nvSpPr>
        <p:spPr>
          <a:xfrm>
            <a:off x="10373807" y="39624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333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Tree>
    <p:extLst>
      <p:ext uri="{BB962C8B-B14F-4D97-AF65-F5344CB8AC3E}">
        <p14:creationId xmlns:p14="http://schemas.microsoft.com/office/powerpoint/2010/main" val="2022398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16" name="Down Arrow 15">
            <a:extLst>
              <a:ext uri="{FF2B5EF4-FFF2-40B4-BE49-F238E27FC236}">
                <a16:creationId xmlns:a16="http://schemas.microsoft.com/office/drawing/2014/main" id="{95BC0780-F5AE-F148-919F-2C097B0192F1}"/>
              </a:ext>
            </a:extLst>
          </p:cNvPr>
          <p:cNvSpPr/>
          <p:nvPr/>
        </p:nvSpPr>
        <p:spPr>
          <a:xfrm>
            <a:off x="10373807" y="47244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829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Tree>
    <p:extLst>
      <p:ext uri="{BB962C8B-B14F-4D97-AF65-F5344CB8AC3E}">
        <p14:creationId xmlns:p14="http://schemas.microsoft.com/office/powerpoint/2010/main" val="1415328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21" name="Down Arrow 20">
            <a:extLst>
              <a:ext uri="{FF2B5EF4-FFF2-40B4-BE49-F238E27FC236}">
                <a16:creationId xmlns:a16="http://schemas.microsoft.com/office/drawing/2014/main" id="{04ECC091-7007-834F-B6D4-B0C73462C793}"/>
              </a:ext>
            </a:extLst>
          </p:cNvPr>
          <p:cNvSpPr/>
          <p:nvPr/>
        </p:nvSpPr>
        <p:spPr>
          <a:xfrm>
            <a:off x="10373807" y="55626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4953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solidFill>
                  <a:srgbClr val="FF0000"/>
                </a:solidFill>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420583"/>
          </a:xfrm>
          <a:prstGeom prst="leftBrace">
            <a:avLst>
              <a:gd name="adj1" fmla="val 8333"/>
              <a:gd name="adj2" fmla="val 1594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6" name="TextBox 35">
            <a:extLst>
              <a:ext uri="{FF2B5EF4-FFF2-40B4-BE49-F238E27FC236}">
                <a16:creationId xmlns:a16="http://schemas.microsoft.com/office/drawing/2014/main" id="{BDCA44DD-7D96-5D4E-8B2F-9283719063EC}"/>
              </a:ext>
            </a:extLst>
          </p:cNvPr>
          <p:cNvSpPr txBox="1"/>
          <p:nvPr/>
        </p:nvSpPr>
        <p:spPr>
          <a:xfrm>
            <a:off x="9383207" y="5457378"/>
            <a:ext cx="2438399" cy="800219"/>
          </a:xfrm>
          <a:prstGeom prst="rect">
            <a:avLst/>
          </a:prstGeom>
          <a:solidFill>
            <a:schemeClr val="tx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7" name="Rectangle 36">
            <a:extLst>
              <a:ext uri="{FF2B5EF4-FFF2-40B4-BE49-F238E27FC236}">
                <a16:creationId xmlns:a16="http://schemas.microsoft.com/office/drawing/2014/main" id="{0E342A5E-F879-C644-9932-1F9ED4FEFE39}"/>
              </a:ext>
            </a:extLst>
          </p:cNvPr>
          <p:cNvSpPr/>
          <p:nvPr/>
        </p:nvSpPr>
        <p:spPr bwMode="auto">
          <a:xfrm>
            <a:off x="9721521" y="579406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latin typeface="Arial" panose="020B0604020202020204" pitchFamily="34" charset="0"/>
              </a:rPr>
              <a:t>1</a:t>
            </a:r>
            <a:endParaRPr kumimoji="0" lang="en-US" sz="18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42651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solidFill>
                  <a:srgbClr val="FF0000"/>
                </a:solidFill>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420583"/>
          </a:xfrm>
          <a:prstGeom prst="leftBrace">
            <a:avLst>
              <a:gd name="adj1" fmla="val 8333"/>
              <a:gd name="adj2" fmla="val 1594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6" name="TextBox 35">
            <a:extLst>
              <a:ext uri="{FF2B5EF4-FFF2-40B4-BE49-F238E27FC236}">
                <a16:creationId xmlns:a16="http://schemas.microsoft.com/office/drawing/2014/main" id="{BDCA44DD-7D96-5D4E-8B2F-9283719063EC}"/>
              </a:ext>
            </a:extLst>
          </p:cNvPr>
          <p:cNvSpPr txBox="1"/>
          <p:nvPr/>
        </p:nvSpPr>
        <p:spPr>
          <a:xfrm>
            <a:off x="9383207" y="5457378"/>
            <a:ext cx="2438399" cy="800219"/>
          </a:xfrm>
          <a:prstGeom prst="rect">
            <a:avLst/>
          </a:prstGeom>
          <a:solidFill>
            <a:schemeClr val="tx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7" name="Rectangle 36">
            <a:extLst>
              <a:ext uri="{FF2B5EF4-FFF2-40B4-BE49-F238E27FC236}">
                <a16:creationId xmlns:a16="http://schemas.microsoft.com/office/drawing/2014/main" id="{0E342A5E-F879-C644-9932-1F9ED4FEFE39}"/>
              </a:ext>
            </a:extLst>
          </p:cNvPr>
          <p:cNvSpPr/>
          <p:nvPr/>
        </p:nvSpPr>
        <p:spPr bwMode="auto">
          <a:xfrm>
            <a:off x="9721521" y="579406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latin typeface="Arial" panose="020B0604020202020204" pitchFamily="34" charset="0"/>
              </a:rPr>
              <a:t>1</a:t>
            </a:r>
            <a:endParaRPr kumimoji="0" lang="en-US" sz="1800" i="0" u="none" strike="noStrike" cap="none" normalizeH="0" baseline="0" dirty="0">
              <a:ln>
                <a:noFill/>
              </a:ln>
              <a:solidFill>
                <a:schemeClr val="tx1"/>
              </a:solidFill>
              <a:effectLst/>
              <a:latin typeface="Arial" panose="020B0604020202020204" pitchFamily="34" charset="0"/>
            </a:endParaRP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5019496"/>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5424728"/>
            <a:ext cx="1184940" cy="369332"/>
          </a:xfrm>
          <a:prstGeom prst="rect">
            <a:avLst/>
          </a:prstGeom>
          <a:noFill/>
        </p:spPr>
        <p:txBody>
          <a:bodyPr wrap="none" rtlCol="0">
            <a:spAutoFit/>
          </a:bodyPr>
          <a:lstStyle/>
          <a:p>
            <a:r>
              <a:rPr lang="en-US" dirty="0">
                <a:solidFill>
                  <a:srgbClr val="FF0000"/>
                </a:solidFill>
              </a:rPr>
              <a:t>Returns 1</a:t>
            </a:r>
          </a:p>
        </p:txBody>
      </p:sp>
    </p:spTree>
    <p:extLst>
      <p:ext uri="{BB962C8B-B14F-4D97-AF65-F5344CB8AC3E}">
        <p14:creationId xmlns:p14="http://schemas.microsoft.com/office/powerpoint/2010/main" val="59825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3611406"/>
          </a:xfrm>
          <a:prstGeom prst="leftBrace">
            <a:avLst>
              <a:gd name="adj1" fmla="val 8333"/>
              <a:gd name="adj2" fmla="val 1942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0" name="TextBox 29">
            <a:extLst>
              <a:ext uri="{FF2B5EF4-FFF2-40B4-BE49-F238E27FC236}">
                <a16:creationId xmlns:a16="http://schemas.microsoft.com/office/drawing/2014/main" id="{D1B41900-C103-1F44-A3BF-DAE659E361B4}"/>
              </a:ext>
            </a:extLst>
          </p:cNvPr>
          <p:cNvSpPr txBox="1"/>
          <p:nvPr/>
        </p:nvSpPr>
        <p:spPr>
          <a:xfrm>
            <a:off x="9383207" y="4648200"/>
            <a:ext cx="2438399" cy="800219"/>
          </a:xfrm>
          <a:prstGeom prst="rect">
            <a:avLst/>
          </a:prstGeom>
          <a:solidFill>
            <a:schemeClr val="accent4">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5" name="Rectangle 34">
            <a:extLst>
              <a:ext uri="{FF2B5EF4-FFF2-40B4-BE49-F238E27FC236}">
                <a16:creationId xmlns:a16="http://schemas.microsoft.com/office/drawing/2014/main" id="{9437DC8C-7764-EE4F-B3BB-08C3CAC106EC}"/>
              </a:ext>
            </a:extLst>
          </p:cNvPr>
          <p:cNvSpPr/>
          <p:nvPr/>
        </p:nvSpPr>
        <p:spPr bwMode="auto">
          <a:xfrm>
            <a:off x="9721521" y="49848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2</a:t>
            </a: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4152553"/>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4557785"/>
            <a:ext cx="1184940" cy="369332"/>
          </a:xfrm>
          <a:prstGeom prst="rect">
            <a:avLst/>
          </a:prstGeom>
          <a:noFill/>
        </p:spPr>
        <p:txBody>
          <a:bodyPr wrap="none" rtlCol="0">
            <a:spAutoFit/>
          </a:bodyPr>
          <a:lstStyle/>
          <a:p>
            <a:r>
              <a:rPr lang="en-US" dirty="0">
                <a:solidFill>
                  <a:srgbClr val="FF0000"/>
                </a:solidFill>
              </a:rPr>
              <a:t>Returns 2</a:t>
            </a:r>
          </a:p>
        </p:txBody>
      </p:sp>
    </p:spTree>
    <p:extLst>
      <p:ext uri="{BB962C8B-B14F-4D97-AF65-F5344CB8AC3E}">
        <p14:creationId xmlns:p14="http://schemas.microsoft.com/office/powerpoint/2010/main" val="1595019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2811187"/>
          </a:xfrm>
          <a:prstGeom prst="leftBrace">
            <a:avLst>
              <a:gd name="adj1" fmla="val 8333"/>
              <a:gd name="adj2" fmla="val 248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D17D1788-19AD-6B4B-B251-0504E11706DF}"/>
              </a:ext>
            </a:extLst>
          </p:cNvPr>
          <p:cNvSpPr txBox="1"/>
          <p:nvPr/>
        </p:nvSpPr>
        <p:spPr>
          <a:xfrm>
            <a:off x="9383207" y="3847981"/>
            <a:ext cx="2438399" cy="800219"/>
          </a:xfrm>
          <a:prstGeom prst="rect">
            <a:avLst/>
          </a:prstGeom>
          <a:solidFill>
            <a:schemeClr val="accent6">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26" name="Rectangle 25">
            <a:extLst>
              <a:ext uri="{FF2B5EF4-FFF2-40B4-BE49-F238E27FC236}">
                <a16:creationId xmlns:a16="http://schemas.microsoft.com/office/drawing/2014/main" id="{514D3CC1-77C5-9A45-A32C-371FA9C64C3B}"/>
              </a:ext>
            </a:extLst>
          </p:cNvPr>
          <p:cNvSpPr/>
          <p:nvPr/>
        </p:nvSpPr>
        <p:spPr bwMode="auto">
          <a:xfrm>
            <a:off x="9721521" y="4184663"/>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3</a:t>
            </a: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3466752"/>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212008" y="3871984"/>
            <a:ext cx="1184940" cy="369332"/>
          </a:xfrm>
          <a:prstGeom prst="rect">
            <a:avLst/>
          </a:prstGeom>
          <a:noFill/>
        </p:spPr>
        <p:txBody>
          <a:bodyPr wrap="none" rtlCol="0">
            <a:spAutoFit/>
          </a:bodyPr>
          <a:lstStyle/>
          <a:p>
            <a:r>
              <a:rPr lang="en-US" dirty="0">
                <a:solidFill>
                  <a:srgbClr val="FF0000"/>
                </a:solidFill>
              </a:rPr>
              <a:t>Returns 6</a:t>
            </a:r>
          </a:p>
        </p:txBody>
      </p:sp>
    </p:spTree>
    <p:extLst>
      <p:ext uri="{BB962C8B-B14F-4D97-AF65-F5344CB8AC3E}">
        <p14:creationId xmlns:p14="http://schemas.microsoft.com/office/powerpoint/2010/main" val="1376960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solidFill>
                  <a:srgbClr val="FF0000"/>
                </a:solidFill>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latin typeface="Consolas" panose="020B0609020204030204" pitchFamily="49" charset="0"/>
              </a:rPr>
              <a:t>    </a:t>
            </a:r>
            <a:r>
              <a:rPr lang="en-US" altLang="en-US" sz="2000" b="0" dirty="0" err="1">
                <a:latin typeface="Consolas" panose="020B0609020204030204" pitchFamily="49" charset="0"/>
              </a:rPr>
              <a:t>printf</a:t>
            </a:r>
            <a:r>
              <a:rPr lang="en-US" altLang="en-US" sz="2000" b="0" dirty="0">
                <a:latin typeface="Consolas" panose="020B0609020204030204" pitchFamily="49" charset="0"/>
              </a:rPr>
              <a:t>(</a:t>
            </a:r>
            <a:r>
              <a:rPr lang="en-US" altLang="en-US" sz="2000" b="0" dirty="0">
                <a:solidFill>
                  <a:srgbClr val="0432FF"/>
                </a:solidFill>
                <a:latin typeface="Consolas" panose="020B0609020204030204" pitchFamily="49" charset="0"/>
              </a:rPr>
              <a:t>"%d"</a:t>
            </a:r>
            <a:r>
              <a:rPr lang="en-US" altLang="en-US" sz="2000" b="0" dirty="0">
                <a:latin typeface="Consolas" panose="020B0609020204030204" pitchFamily="49" charset="0"/>
              </a:rPr>
              <a:t>, </a:t>
            </a:r>
            <a:r>
              <a:rPr lang="en-US" altLang="en-US" sz="2000" dirty="0">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80021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factorial</a:t>
            </a:r>
            <a:endParaRPr lang="en-US" b="0" dirty="0">
              <a:latin typeface="+mn-lt"/>
              <a:cs typeface="Courier New" panose="02070309020205020404" pitchFamily="49" charset="0"/>
            </a:endParaRPr>
          </a:p>
          <a:p>
            <a:pPr algn="l"/>
            <a:r>
              <a:rPr lang="en-US" b="0" dirty="0">
                <a:latin typeface="+mn-lt"/>
                <a:cs typeface="Courier New" panose="02070309020205020404" pitchFamily="49" charset="0"/>
              </a:rPr>
              <a:t>n:</a:t>
            </a:r>
          </a:p>
          <a:p>
            <a:pPr algn="l"/>
            <a:endParaRPr lang="en-US" sz="1000" b="0"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006502"/>
          </a:xfrm>
          <a:prstGeom prst="leftBrace">
            <a:avLst>
              <a:gd name="adj1" fmla="val 8333"/>
              <a:gd name="adj2" fmla="val 353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721521"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 name="U-Turn Arrow 2">
            <a:extLst>
              <a:ext uri="{FF2B5EF4-FFF2-40B4-BE49-F238E27FC236}">
                <a16:creationId xmlns:a16="http://schemas.microsoft.com/office/drawing/2014/main" id="{5851457C-2CC0-AC48-804D-94CFBE701707}"/>
              </a:ext>
            </a:extLst>
          </p:cNvPr>
          <p:cNvSpPr/>
          <p:nvPr/>
        </p:nvSpPr>
        <p:spPr>
          <a:xfrm rot="16200000">
            <a:off x="8268048" y="2704752"/>
            <a:ext cx="1143000"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ADFFE1A3-4A1E-3B49-8134-73ADE91E99A9}"/>
              </a:ext>
            </a:extLst>
          </p:cNvPr>
          <p:cNvSpPr txBox="1"/>
          <p:nvPr/>
        </p:nvSpPr>
        <p:spPr>
          <a:xfrm>
            <a:off x="7083767" y="3109984"/>
            <a:ext cx="1313181" cy="369332"/>
          </a:xfrm>
          <a:prstGeom prst="rect">
            <a:avLst/>
          </a:prstGeom>
          <a:noFill/>
        </p:spPr>
        <p:txBody>
          <a:bodyPr wrap="none" rtlCol="0">
            <a:spAutoFit/>
          </a:bodyPr>
          <a:lstStyle/>
          <a:p>
            <a:r>
              <a:rPr lang="en-US" dirty="0">
                <a:solidFill>
                  <a:srgbClr val="FF0000"/>
                </a:solidFill>
              </a:rPr>
              <a:t>Returns 24</a:t>
            </a:r>
          </a:p>
        </p:txBody>
      </p:sp>
    </p:spTree>
    <p:extLst>
      <p:ext uri="{BB962C8B-B14F-4D97-AF65-F5344CB8AC3E}">
        <p14:creationId xmlns:p14="http://schemas.microsoft.com/office/powerpoint/2010/main" val="32243349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b="0" dirty="0">
                <a:solidFill>
                  <a:srgbClr val="FF0000"/>
                </a:solidFill>
                <a:latin typeface="Consolas" panose="020B0609020204030204" pitchFamily="49" charset="0"/>
              </a:rPr>
              <a:t>    </a:t>
            </a:r>
            <a:r>
              <a:rPr lang="en-US" altLang="en-US" sz="2000" b="0" dirty="0" err="1">
                <a:solidFill>
                  <a:srgbClr val="FF0000"/>
                </a:solidFill>
                <a:latin typeface="Consolas" panose="020B0609020204030204" pitchFamily="49" charset="0"/>
              </a:rPr>
              <a:t>printf</a:t>
            </a:r>
            <a:r>
              <a:rPr lang="en-US" altLang="en-US" sz="2000" b="0" dirty="0">
                <a:solidFill>
                  <a:srgbClr val="FF0000"/>
                </a:solidFill>
                <a:latin typeface="Consolas" panose="020B0609020204030204" pitchFamily="49" charset="0"/>
              </a:rPr>
              <a:t>("%d", </a:t>
            </a:r>
            <a:r>
              <a:rPr lang="en-US" altLang="en-US" sz="2000" dirty="0">
                <a:solidFill>
                  <a:srgbClr val="FF0000"/>
                </a:solidFill>
                <a:latin typeface="Consolas" panose="020B0609020204030204" pitchFamily="49" charset="0"/>
              </a:rPr>
              <a:t>factorial(4));</a:t>
            </a:r>
          </a:p>
          <a:p>
            <a:pPr lvl="1">
              <a:lnSpc>
                <a:spcPct val="70000"/>
              </a:lnSpc>
              <a:buFontTx/>
              <a:buNone/>
            </a:pPr>
            <a:r>
              <a:rPr lang="en-US" altLang="en-US" sz="2000" b="0" dirty="0">
                <a:latin typeface="Consolas" panose="020B0609020204030204" pitchFamily="49" charset="0"/>
              </a:rPr>
              <a:t>    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1200329"/>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56896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sz="2200" dirty="0"/>
              <a:t>Each function</a:t>
            </a:r>
            <a:r>
              <a:rPr lang="en-US" sz="2200" b="1" dirty="0"/>
              <a:t> call</a:t>
            </a:r>
            <a:r>
              <a:rPr lang="en-US" sz="2200" dirty="0"/>
              <a:t> has its own </a:t>
            </a:r>
            <a:r>
              <a:rPr lang="en-US" sz="2200" i="1" dirty="0"/>
              <a:t>stack frame </a:t>
            </a:r>
            <a:r>
              <a:rPr lang="en-US" sz="2200" dirty="0"/>
              <a:t>for its own copy of variables.</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 factorial(int n) {</a:t>
            </a:r>
          </a:p>
          <a:p>
            <a:pPr lvl="1">
              <a:lnSpc>
                <a:spcPct val="70000"/>
              </a:lnSpc>
              <a:buFontTx/>
              <a:buNone/>
            </a:pPr>
            <a:r>
              <a:rPr lang="en-US" altLang="en-US" sz="2000" dirty="0">
                <a:latin typeface="Consolas" panose="020B0609020204030204" pitchFamily="49" charset="0"/>
              </a:rPr>
              <a:t>    if (n == 1) {</a:t>
            </a:r>
          </a:p>
          <a:p>
            <a:pPr lvl="1">
              <a:lnSpc>
                <a:spcPct val="70000"/>
              </a:lnSpc>
              <a:buFontTx/>
              <a:buNone/>
            </a:pPr>
            <a:r>
              <a:rPr lang="en-US" altLang="en-US" sz="2000" dirty="0">
                <a:latin typeface="Consolas" panose="020B0609020204030204" pitchFamily="49" charset="0"/>
              </a:rPr>
              <a:t>        return 1;</a:t>
            </a:r>
          </a:p>
          <a:p>
            <a:pPr lvl="1">
              <a:lnSpc>
                <a:spcPct val="70000"/>
              </a:lnSpc>
              <a:buFontTx/>
              <a:buNone/>
            </a:pPr>
            <a:r>
              <a:rPr lang="en-US" altLang="en-US" sz="2000" dirty="0">
                <a:latin typeface="Consolas" panose="020B0609020204030204" pitchFamily="49" charset="0"/>
              </a:rPr>
              <a:t>    } else {</a:t>
            </a:r>
          </a:p>
          <a:p>
            <a:pPr lvl="1">
              <a:lnSpc>
                <a:spcPct val="70000"/>
              </a:lnSpc>
              <a:buFontTx/>
              <a:buNone/>
            </a:pPr>
            <a:r>
              <a:rPr lang="en-US" altLang="en-US" sz="2000" dirty="0">
                <a:latin typeface="Consolas" panose="020B0609020204030204" pitchFamily="49" charset="0"/>
              </a:rPr>
              <a:t>        return n * factorial(n – 1);</a:t>
            </a:r>
          </a:p>
          <a:p>
            <a:pPr lvl="1">
              <a:lnSpc>
                <a:spcPct val="70000"/>
              </a:lnSpc>
              <a:buFontTx/>
              <a:buNone/>
            </a:pPr>
            <a:r>
              <a:rPr lang="en-US" altLang="en-US" sz="200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a:t>
            </a:r>
          </a:p>
          <a:p>
            <a:pPr lvl="1">
              <a:lnSpc>
                <a:spcPct val="70000"/>
              </a:lnSpc>
              <a:buFontTx/>
              <a:buNone/>
            </a:pPr>
            <a:endParaRPr lang="en-US" altLang="en-US" sz="2000" dirty="0">
              <a:latin typeface="Consolas" panose="020B0609020204030204" pitchFamily="49" charset="0"/>
            </a:endParaRPr>
          </a:p>
          <a:p>
            <a:pPr lvl="1">
              <a:lnSpc>
                <a:spcPct val="70000"/>
              </a:lnSpc>
              <a:buFontTx/>
              <a:buNone/>
            </a:pPr>
            <a:r>
              <a:rPr lang="en-US" altLang="en-US" sz="2000" dirty="0">
                <a:latin typeface="Consolas" panose="020B0609020204030204" pitchFamily="49" charset="0"/>
              </a:rPr>
              <a:t>int</a:t>
            </a:r>
            <a:r>
              <a:rPr lang="en-US" altLang="en-US" sz="2000" b="0" dirty="0">
                <a:latin typeface="Consolas" panose="020B0609020204030204" pitchFamily="49" charset="0"/>
              </a:rPr>
              <a:t> </a:t>
            </a:r>
            <a:r>
              <a:rPr lang="en-US" altLang="en-US" sz="2000" b="1" dirty="0">
                <a:latin typeface="Consolas" panose="020B0609020204030204" pitchFamily="49" charset="0"/>
              </a:rPr>
              <a:t>main</a:t>
            </a:r>
            <a:r>
              <a:rPr lang="en-US" altLang="en-US" sz="2000" b="0" dirty="0">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argc</a:t>
            </a:r>
            <a:r>
              <a:rPr lang="en-US" altLang="en-US" sz="2000" dirty="0">
                <a:latin typeface="Consolas" panose="020B0609020204030204" pitchFamily="49" charset="0"/>
              </a:rPr>
              <a:t>, char *</a:t>
            </a:r>
            <a:r>
              <a:rPr lang="en-US" altLang="en-US" sz="2000" dirty="0" err="1">
                <a:latin typeface="Consolas" panose="020B0609020204030204" pitchFamily="49" charset="0"/>
              </a:rPr>
              <a:t>argv</a:t>
            </a:r>
            <a:r>
              <a:rPr lang="en-US" altLang="en-US" sz="2000" dirty="0">
                <a:latin typeface="Consolas" panose="020B0609020204030204" pitchFamily="49" charset="0"/>
              </a:rPr>
              <a:t>[]</a:t>
            </a:r>
            <a:r>
              <a:rPr lang="en-US" altLang="en-US" sz="2000" b="0" dirty="0">
                <a:latin typeface="Consolas" panose="020B0609020204030204" pitchFamily="49" charset="0"/>
              </a:rPr>
              <a:t>) {</a:t>
            </a:r>
          </a:p>
          <a:p>
            <a:pPr lvl="1">
              <a:lnSpc>
                <a:spcPct val="70000"/>
              </a:lnSpc>
              <a:buFontTx/>
              <a:buNone/>
            </a:pPr>
            <a:r>
              <a:rPr lang="en-US" altLang="en-US" sz="2000" dirty="0">
                <a:latin typeface="Consolas" panose="020B0609020204030204" pitchFamily="49" charset="0"/>
              </a:rPr>
              <a:t>    </a:t>
            </a:r>
            <a:r>
              <a:rPr lang="en-US" altLang="en-US" sz="2000" dirty="0" err="1">
                <a:latin typeface="Consolas" panose="020B0609020204030204" pitchFamily="49" charset="0"/>
              </a:rPr>
              <a:t>printf</a:t>
            </a:r>
            <a:r>
              <a:rPr lang="en-US" altLang="en-US" sz="2000" dirty="0">
                <a:latin typeface="Consolas" panose="020B0609020204030204" pitchFamily="49" charset="0"/>
              </a:rPr>
              <a:t>(</a:t>
            </a:r>
            <a:r>
              <a:rPr lang="en-US" altLang="en-US" sz="2000" dirty="0">
                <a:solidFill>
                  <a:srgbClr val="0432FF"/>
                </a:solidFill>
                <a:latin typeface="Consolas" panose="020B0609020204030204" pitchFamily="49" charset="0"/>
              </a:rPr>
              <a:t>"%d"</a:t>
            </a:r>
            <a:r>
              <a:rPr lang="en-US" altLang="en-US" sz="2000" dirty="0">
                <a:latin typeface="Consolas" panose="020B0609020204030204" pitchFamily="49" charset="0"/>
              </a:rPr>
              <a:t>, factorial(4));</a:t>
            </a:r>
            <a:r>
              <a:rPr lang="en-US" altLang="en-US" sz="2000" b="0" dirty="0">
                <a:latin typeface="Consolas" panose="020B0609020204030204" pitchFamily="49" charset="0"/>
              </a:rPr>
              <a:t>    </a:t>
            </a:r>
          </a:p>
          <a:p>
            <a:pPr lvl="1">
              <a:lnSpc>
                <a:spcPct val="70000"/>
              </a:lnSpc>
              <a:buFontTx/>
              <a:buNone/>
            </a:pPr>
            <a:r>
              <a:rPr lang="en-US" altLang="en-US" sz="2000" dirty="0">
                <a:solidFill>
                  <a:srgbClr val="FF0000"/>
                </a:solidFill>
                <a:latin typeface="Consolas" panose="020B0609020204030204" pitchFamily="49" charset="0"/>
              </a:rPr>
              <a:t>    </a:t>
            </a:r>
            <a:r>
              <a:rPr lang="en-US" altLang="en-US" sz="2000" b="0" dirty="0">
                <a:solidFill>
                  <a:srgbClr val="FF0000"/>
                </a:solidFill>
                <a:latin typeface="Consolas" panose="020B0609020204030204" pitchFamily="49" charset="0"/>
              </a:rPr>
              <a:t>return 0;</a:t>
            </a:r>
          </a:p>
          <a:p>
            <a:pPr lvl="1">
              <a:lnSpc>
                <a:spcPct val="70000"/>
              </a:lnSpc>
              <a:buFontTx/>
              <a:buNone/>
            </a:pPr>
            <a:r>
              <a:rPr lang="en-US" altLang="en-US" sz="2000" b="0" dirty="0">
                <a:latin typeface="Consolas" panose="020B0609020204030204" pitchFamily="49" charset="0"/>
              </a:rPr>
              <a:t>}</a:t>
            </a:r>
          </a:p>
          <a:p>
            <a:pPr lvl="1">
              <a:lnSpc>
                <a:spcPct val="70000"/>
              </a:lnSpc>
              <a:buFontTx/>
              <a:buNone/>
            </a:pPr>
            <a:endParaRPr lang="en-US" altLang="en-US" sz="20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2" name="Left Brace 11">
            <a:extLst>
              <a:ext uri="{FF2B5EF4-FFF2-40B4-BE49-F238E27FC236}">
                <a16:creationId xmlns:a16="http://schemas.microsoft.com/office/drawing/2014/main" id="{D2381695-F186-024E-8ABE-FC8BB132CED4}"/>
              </a:ext>
            </a:extLst>
          </p:cNvPr>
          <p:cNvSpPr/>
          <p:nvPr/>
        </p:nvSpPr>
        <p:spPr>
          <a:xfrm>
            <a:off x="8686800" y="1837013"/>
            <a:ext cx="381000" cy="1200329"/>
          </a:xfrm>
          <a:prstGeom prst="leftBrace">
            <a:avLst>
              <a:gd name="adj1" fmla="val 8333"/>
              <a:gd name="adj2" fmla="val 5879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95952C1F-0EB1-A740-BC72-93CA7BDDE0E7}"/>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3099571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11D0B-C0B4-2C49-A2B2-91B160D3F533}"/>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3A6E0621-BC4C-DC4B-80FF-9F34429B1BD2}"/>
              </a:ext>
            </a:extLst>
          </p:cNvPr>
          <p:cNvSpPr>
            <a:spLocks noGrp="1"/>
          </p:cNvSpPr>
          <p:nvPr>
            <p:ph idx="1"/>
          </p:nvPr>
        </p:nvSpPr>
        <p:spPr/>
        <p:txBody>
          <a:bodyPr/>
          <a:lstStyle/>
          <a:p>
            <a:r>
              <a:rPr lang="en-US" dirty="0"/>
              <a:t>The stack behaves like a…well…stack!  A new function call </a:t>
            </a:r>
            <a:r>
              <a:rPr lang="en-US" b="1" dirty="0"/>
              <a:t>pushes</a:t>
            </a:r>
            <a:r>
              <a:rPr lang="en-US" dirty="0"/>
              <a:t> on a new frame.  A completed function call </a:t>
            </a:r>
            <a:r>
              <a:rPr lang="en-US" b="1" dirty="0"/>
              <a:t>pops</a:t>
            </a:r>
            <a:r>
              <a:rPr lang="en-US" dirty="0"/>
              <a:t> off the most recent frame.</a:t>
            </a:r>
          </a:p>
          <a:p>
            <a:r>
              <a:rPr lang="en-US" i="1" dirty="0"/>
              <a:t>Interesting fact:</a:t>
            </a:r>
            <a:r>
              <a:rPr lang="en-US" dirty="0"/>
              <a:t> C does not clear out memory when a function’s frame is removed.  Instead, it just marks that memory as usable for the next function call.  This is more efficient!</a:t>
            </a:r>
            <a:endParaRPr lang="en-US" i="1" dirty="0"/>
          </a:p>
          <a:p>
            <a:r>
              <a:rPr lang="en-US" dirty="0"/>
              <a:t>A </a:t>
            </a:r>
            <a:r>
              <a:rPr lang="en-US" i="1" dirty="0"/>
              <a:t>stack overflow</a:t>
            </a:r>
            <a:r>
              <a:rPr lang="en-US" dirty="0"/>
              <a:t> is when you use up all stack memory.  E.g. a recursive call with too many function calls.</a:t>
            </a:r>
          </a:p>
          <a:p>
            <a:r>
              <a:rPr lang="en-US" dirty="0"/>
              <a:t>What are the limitations of the stack?</a:t>
            </a:r>
          </a:p>
        </p:txBody>
      </p:sp>
    </p:spTree>
    <p:extLst>
      <p:ext uri="{BB962C8B-B14F-4D97-AF65-F5344CB8AC3E}">
        <p14:creationId xmlns:p14="http://schemas.microsoft.com/office/powerpoint/2010/main" val="404434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solidFill>
                <a:srgbClr val="FF0000"/>
              </a:solidFill>
              <a:latin typeface="Consolas" panose="020B0609020204030204" pitchFamily="49" charset="0"/>
            </a:endParaRPr>
          </a:p>
          <a:p>
            <a:pPr>
              <a:lnSpc>
                <a:spcPct val="70000"/>
              </a:lnSpc>
              <a:buNone/>
            </a:pPr>
            <a:r>
              <a:rPr lang="en-US" altLang="en-US" sz="2200" dirty="0">
                <a:solidFill>
                  <a:srgbClr val="FF0000"/>
                </a:solidFill>
                <a:latin typeface="Consolas" panose="020B0609020204030204" pitchFamily="49" charset="0"/>
              </a:rPr>
              <a:t>int</a:t>
            </a:r>
            <a:r>
              <a:rPr lang="en-US" altLang="en-US" sz="2200" b="0" dirty="0">
                <a:solidFill>
                  <a:srgbClr val="FF0000"/>
                </a:solidFill>
                <a:latin typeface="Consolas" panose="020B0609020204030204" pitchFamily="49" charset="0"/>
              </a:rPr>
              <a:t> </a:t>
            </a:r>
            <a:r>
              <a:rPr lang="en-US" altLang="en-US" sz="2200" b="1" dirty="0">
                <a:solidFill>
                  <a:srgbClr val="FF0000"/>
                </a:solidFill>
                <a:latin typeface="Consolas" panose="020B0609020204030204" pitchFamily="49" charset="0"/>
              </a:rPr>
              <a:t>main</a:t>
            </a:r>
            <a:r>
              <a:rPr lang="en-US" altLang="en-US" sz="2200" b="0" dirty="0">
                <a:solidFill>
                  <a:srgbClr val="FF0000"/>
                </a:solidFill>
                <a:latin typeface="Consolas" panose="020B0609020204030204" pitchFamily="49" charset="0"/>
              </a:rPr>
              <a:t>(int</a:t>
            </a: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argc</a:t>
            </a:r>
            <a:r>
              <a:rPr lang="en-US" altLang="en-US" sz="2200" dirty="0">
                <a:solidFill>
                  <a:srgbClr val="FF0000"/>
                </a:solidFill>
                <a:latin typeface="Consolas" panose="020B0609020204030204" pitchFamily="49" charset="0"/>
              </a:rPr>
              <a:t>, char *</a:t>
            </a:r>
            <a:r>
              <a:rPr lang="en-US" altLang="en-US" sz="2200" dirty="0" err="1">
                <a:solidFill>
                  <a:srgbClr val="FF0000"/>
                </a:solidFill>
                <a:latin typeface="Consolas" panose="020B0609020204030204" pitchFamily="49" charset="0"/>
              </a:rPr>
              <a:t>argv</a:t>
            </a:r>
            <a:r>
              <a:rPr lang="en-US" altLang="en-US" sz="2200" dirty="0">
                <a:solidFill>
                  <a:srgbClr val="FF0000"/>
                </a:solidFill>
                <a:latin typeface="Consolas" panose="020B0609020204030204" pitchFamily="49" charset="0"/>
              </a:rPr>
              <a:t>[]</a:t>
            </a:r>
            <a:r>
              <a:rPr lang="en-US" altLang="en-US" sz="2200" b="0" dirty="0">
                <a:solidFill>
                  <a:srgbClr val="FF0000"/>
                </a:solidFill>
                <a:latin typeface="Consolas" panose="020B0609020204030204" pitchFamily="49" charset="0"/>
              </a:rPr>
              <a:t>) {</a:t>
            </a:r>
          </a:p>
          <a:p>
            <a:pPr>
              <a:lnSpc>
                <a:spcPct val="70000"/>
              </a:lnSpc>
              <a:buNone/>
            </a:pPr>
            <a:r>
              <a:rPr lang="en-US" altLang="en-US" sz="2200" b="0" dirty="0">
                <a:latin typeface="Consolas" panose="020B0609020204030204" pitchFamily="49" charset="0"/>
              </a:rPr>
              <a:t>    char *str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96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Tree>
    <p:extLst>
      <p:ext uri="{BB962C8B-B14F-4D97-AF65-F5344CB8AC3E}">
        <p14:creationId xmlns:p14="http://schemas.microsoft.com/office/powerpoint/2010/main" val="1292617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solidFill>
                  <a:srgbClr val="FF0000"/>
                </a:solidFill>
                <a:latin typeface="Consolas" panose="020B0609020204030204" pitchFamily="49" charset="0"/>
              </a:rPr>
              <a:t>    char *</a:t>
            </a:r>
            <a:r>
              <a:rPr lang="en-US" altLang="en-US" sz="2200" b="0" dirty="0" err="1">
                <a:solidFill>
                  <a:srgbClr val="FF0000"/>
                </a:solidFill>
                <a:latin typeface="Consolas" panose="020B0609020204030204" pitchFamily="49" charset="0"/>
              </a:rPr>
              <a:t>str</a:t>
            </a:r>
            <a:r>
              <a:rPr lang="en-US" altLang="en-US" sz="2200" b="0" dirty="0">
                <a:solidFill>
                  <a:srgbClr val="FF0000"/>
                </a:solidFill>
                <a:latin typeface="Consolas" panose="020B0609020204030204" pitchFamily="49" charset="0"/>
              </a:rPr>
              <a:t> = </a:t>
            </a:r>
            <a:r>
              <a:rPr lang="en-US" altLang="en-US" sz="2200" b="0" dirty="0" err="1">
                <a:solidFill>
                  <a:srgbClr val="FF0000"/>
                </a:solidFill>
                <a:latin typeface="Consolas" panose="020B0609020204030204" pitchFamily="49" charset="0"/>
              </a:rPr>
              <a:t>create_string</a:t>
            </a:r>
            <a:r>
              <a:rPr lang="en-US" altLang="en-US" sz="2200" b="0" dirty="0">
                <a:solidFill>
                  <a:srgbClr val="FF0000"/>
                </a:solidFill>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1200329"/>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Down Arrow 22">
            <a:extLst>
              <a:ext uri="{FF2B5EF4-FFF2-40B4-BE49-F238E27FC236}">
                <a16:creationId xmlns:a16="http://schemas.microsoft.com/office/drawing/2014/main" id="{0802BA7B-B3E3-7C4F-B943-305935CCF3A5}"/>
              </a:ext>
            </a:extLst>
          </p:cNvPr>
          <p:cNvSpPr/>
          <p:nvPr/>
        </p:nvSpPr>
        <p:spPr>
          <a:xfrm>
            <a:off x="10373807" y="3124200"/>
            <a:ext cx="457200" cy="5334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1617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solidFill>
                  <a:srgbClr val="FF0000"/>
                </a:solidFill>
                <a:latin typeface="Consolas" panose="020B0609020204030204" pitchFamily="49" charset="0"/>
              </a:rPr>
              <a:t>char *</a:t>
            </a:r>
            <a:r>
              <a:rPr lang="en-US" altLang="en-US" sz="2200" dirty="0" err="1">
                <a:solidFill>
                  <a:srgbClr val="FF0000"/>
                </a:solidFill>
                <a:latin typeface="Consolas" panose="020B0609020204030204" pitchFamily="49" charset="0"/>
              </a:rPr>
              <a:t>create_string</a:t>
            </a:r>
            <a:r>
              <a:rPr lang="en-US" altLang="en-US" sz="2200" dirty="0">
                <a:solidFill>
                  <a:srgbClr val="FF0000"/>
                </a:solidFill>
                <a:latin typeface="Consolas" panose="020B0609020204030204" pitchFamily="49" charset="0"/>
              </a:rPr>
              <a:t>(char </a:t>
            </a:r>
            <a:r>
              <a:rPr lang="en-US" altLang="en-US" sz="2200" dirty="0" err="1">
                <a:solidFill>
                  <a:srgbClr val="FF0000"/>
                </a:solidFill>
                <a:latin typeface="Consolas" panose="020B0609020204030204" pitchFamily="49" charset="0"/>
              </a:rPr>
              <a:t>ch</a:t>
            </a:r>
            <a:r>
              <a:rPr lang="en-US" altLang="en-US" sz="2200" dirty="0">
                <a:solidFill>
                  <a:srgbClr val="FF0000"/>
                </a:solidFill>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923330"/>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8457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solidFill>
                  <a:srgbClr val="FF0000"/>
                </a:solidFill>
                <a:latin typeface="Consolas" panose="020B0609020204030204" pitchFamily="49" charset="0"/>
              </a:rPr>
              <a:t>    char </a:t>
            </a:r>
            <a:r>
              <a:rPr lang="en-US" altLang="en-US" sz="2200" b="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r>
              <a:rPr lang="en-US" altLang="en-US" sz="2200" dirty="0" err="1">
                <a:solidFill>
                  <a:srgbClr val="FF0000"/>
                </a:solidFill>
                <a:latin typeface="Consolas" panose="020B0609020204030204" pitchFamily="49" charset="0"/>
              </a:rPr>
              <a:t>num</a:t>
            </a:r>
            <a:r>
              <a:rPr lang="en-US" altLang="en-US" sz="2200" dirty="0">
                <a:solidFill>
                  <a:srgbClr val="FF0000"/>
                </a:solidFill>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extLst>
              <p:ext uri="{D42A27DB-BD31-4B8C-83A1-F6EECF244321}">
                <p14:modId xmlns:p14="http://schemas.microsoft.com/office/powerpoint/2010/main" val="4271044755"/>
              </p:ext>
            </p:extLst>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218194539"/>
                  </a:ext>
                </a:extLst>
              </a:tr>
              <a:tr h="364041">
                <a:tc>
                  <a:txBody>
                    <a:bodyPr/>
                    <a:lstStyle/>
                    <a:p>
                      <a:endParaRPr lang="en-US" sz="18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281649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491333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U-Turn Arrow 22">
            <a:extLst>
              <a:ext uri="{FF2B5EF4-FFF2-40B4-BE49-F238E27FC236}">
                <a16:creationId xmlns:a16="http://schemas.microsoft.com/office/drawing/2014/main" id="{B7BA5832-67F7-AF45-B61B-8C08CAD9D7B5}"/>
              </a:ext>
            </a:extLst>
          </p:cNvPr>
          <p:cNvSpPr/>
          <p:nvPr/>
        </p:nvSpPr>
        <p:spPr>
          <a:xfrm rot="16200000">
            <a:off x="7408387" y="3564413"/>
            <a:ext cx="2862322" cy="915096"/>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5CEDAB61-55CA-5E4E-8D34-D9A3C3E58623}"/>
              </a:ext>
            </a:extLst>
          </p:cNvPr>
          <p:cNvSpPr txBox="1"/>
          <p:nvPr/>
        </p:nvSpPr>
        <p:spPr>
          <a:xfrm>
            <a:off x="6267198" y="3974068"/>
            <a:ext cx="2129750" cy="369332"/>
          </a:xfrm>
          <a:prstGeom prst="rect">
            <a:avLst/>
          </a:prstGeom>
          <a:noFill/>
        </p:spPr>
        <p:txBody>
          <a:bodyPr wrap="none" rtlCol="0">
            <a:spAutoFit/>
          </a:bodyPr>
          <a:lstStyle/>
          <a:p>
            <a:r>
              <a:rPr lang="en-US" dirty="0">
                <a:solidFill>
                  <a:srgbClr val="FF0000"/>
                </a:solidFill>
              </a:rPr>
              <a:t>Returns e.g. 0xff50</a:t>
            </a:r>
          </a:p>
        </p:txBody>
      </p:sp>
    </p:spTree>
    <p:extLst>
      <p:ext uri="{BB962C8B-B14F-4D97-AF65-F5344CB8AC3E}">
        <p14:creationId xmlns:p14="http://schemas.microsoft.com/office/powerpoint/2010/main" val="3678371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solidFill>
                  <a:srgbClr val="FF0000"/>
                </a:solidFill>
                <a:latin typeface="Consolas" panose="020B0609020204030204" pitchFamily="49" charset="0"/>
              </a:rPr>
              <a:t>    return </a:t>
            </a:r>
            <a:r>
              <a:rPr lang="en-US" altLang="en-US" sz="2200" b="0" dirty="0" err="1">
                <a:solidFill>
                  <a:srgbClr val="FF0000"/>
                </a:solidFill>
                <a:latin typeface="Consolas" panose="020B0609020204030204" pitchFamily="49" charset="0"/>
              </a:rPr>
              <a:t>new_str</a:t>
            </a:r>
            <a:r>
              <a:rPr lang="en-US" altLang="en-US" sz="2200" b="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587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solidFill>
                  <a:srgbClr val="FF0000"/>
                </a:solidFill>
                <a:latin typeface="Consolas" panose="020B0609020204030204" pitchFamily="49" charset="0"/>
              </a:rPr>
              <a:t>}</a:t>
            </a:r>
          </a:p>
          <a:p>
            <a:pPr>
              <a:lnSpc>
                <a:spcPct val="70000"/>
              </a:lnSpc>
              <a:buNone/>
            </a:pPr>
            <a:endParaRPr lang="en-US" altLang="en-US" sz="2200" dirty="0">
              <a:solidFill>
                <a:srgbClr val="FF0000"/>
              </a:solidFill>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str);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b="0" dirty="0">
              <a:solidFill>
                <a:srgbClr val="FF0000"/>
              </a:solidFill>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6006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printf</a:t>
            </a:r>
            <a:r>
              <a:rPr lang="en-US" altLang="en-US" sz="2200" dirty="0">
                <a:solidFill>
                  <a:srgbClr val="FF0000"/>
                </a:solidFill>
                <a:latin typeface="Consolas" panose="020B0609020204030204" pitchFamily="49" charset="0"/>
              </a:rPr>
              <a:t>("%s", str);	// want "</a:t>
            </a:r>
            <a:r>
              <a:rPr lang="en-US" altLang="en-US" sz="2200" dirty="0" err="1">
                <a:solidFill>
                  <a:srgbClr val="FF0000"/>
                </a:solidFill>
                <a:latin typeface="Consolas" panose="020B0609020204030204" pitchFamily="49" charset="0"/>
              </a:rPr>
              <a:t>aaaa</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567FAD2-FD26-A04F-9DA6-0D0A397A0156}"/>
              </a:ext>
            </a:extLst>
          </p:cNvPr>
          <p:cNvSpPr/>
          <p:nvPr/>
        </p:nvSpPr>
        <p:spPr bwMode="auto">
          <a:xfrm>
            <a:off x="862630" y="5482339"/>
            <a:ext cx="7257257" cy="124604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400" u="sng" dirty="0"/>
              <a:t>Problem</a:t>
            </a:r>
            <a:r>
              <a:rPr lang="en-US" sz="2400" dirty="0"/>
              <a:t>:</a:t>
            </a:r>
            <a:r>
              <a:rPr lang="en-US" sz="2400" b="0" dirty="0"/>
              <a:t> local variables go away when a function finishes.  These characters will thus no longer exist, and the address will be for unknown memory!</a:t>
            </a:r>
            <a:endParaRPr kumimoji="0" lang="en-US" sz="240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707983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Stack</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+ 1];</a:t>
            </a:r>
          </a:p>
          <a:p>
            <a:pPr>
              <a:lnSpc>
                <a:spcPct val="70000"/>
              </a:lnSpc>
              <a:buNone/>
            </a:pPr>
            <a:r>
              <a:rPr lang="en-US" altLang="en-US" sz="2200" b="0" dirty="0">
                <a:latin typeface="Consolas" panose="020B0609020204030204" pitchFamily="49" charset="0"/>
              </a:rPr>
              <a:t>    for (</a:t>
            </a:r>
            <a:r>
              <a:rPr lang="en-US" altLang="en-US" sz="2200" b="0" dirty="0" err="1">
                <a:latin typeface="Consolas" panose="020B0609020204030204" pitchFamily="49" charset="0"/>
              </a:rPr>
              <a:t>int</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 0; </a:t>
            </a:r>
            <a:r>
              <a:rPr lang="en-US" altLang="en-US" sz="2200" b="0" dirty="0" err="1">
                <a:latin typeface="Consolas" panose="020B0609020204030204" pitchFamily="49" charset="0"/>
              </a:rPr>
              <a:t>i</a:t>
            </a:r>
            <a:r>
              <a:rPr lang="en-US" altLang="en-US" sz="2200" b="0" dirty="0">
                <a:latin typeface="Consolas" panose="020B0609020204030204" pitchFamily="49" charset="0"/>
              </a:rPr>
              <a:t> &lt; </a:t>
            </a:r>
            <a:r>
              <a:rPr lang="en-US" altLang="en-US" sz="2200" b="0" dirty="0" err="1">
                <a:latin typeface="Consolas" panose="020B0609020204030204" pitchFamily="49" charset="0"/>
              </a:rPr>
              <a:t>num</a:t>
            </a:r>
            <a:r>
              <a:rPr lang="en-US" altLang="en-US" sz="2200" b="0" dirty="0">
                <a:latin typeface="Consolas" panose="020B0609020204030204" pitchFamily="49" charset="0"/>
              </a:rPr>
              <a:t>; </a:t>
            </a:r>
            <a:r>
              <a:rPr lang="en-US" altLang="en-US" sz="2200" b="0" dirty="0" err="1">
                <a:latin typeface="Consolas" panose="020B0609020204030204" pitchFamily="49" charset="0"/>
              </a:rPr>
              <a:t>i</a:t>
            </a: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b="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num</a:t>
            </a:r>
            <a:r>
              <a:rPr lang="en-US" altLang="en-US" sz="2200" dirty="0">
                <a:latin typeface="Consolas" panose="020B0609020204030204" pitchFamily="49" charset="0"/>
              </a:rPr>
              <a:t>] = '\0';</a:t>
            </a:r>
          </a:p>
          <a:p>
            <a:pPr>
              <a:lnSpc>
                <a:spcPct val="70000"/>
              </a:lnSpc>
              <a:buNone/>
            </a:pPr>
            <a:r>
              <a:rPr lang="en-US" altLang="en-US" sz="2200" b="0" dirty="0">
                <a:latin typeface="Consolas" panose="020B0609020204030204" pitchFamily="49" charset="0"/>
              </a:rPr>
              <a:t>    return </a:t>
            </a:r>
            <a:r>
              <a:rPr lang="en-US" altLang="en-US" sz="2200" b="0" dirty="0" err="1">
                <a:latin typeface="Consolas" panose="020B0609020204030204" pitchFamily="49" charset="0"/>
              </a:rPr>
              <a:t>new_str</a:t>
            </a:r>
            <a:r>
              <a:rPr lang="en-US" altLang="en-US" sz="2200" b="0" dirty="0">
                <a:latin typeface="Consolas" panose="020B0609020204030204" pitchFamily="49" charset="0"/>
              </a:rPr>
              <a:t>;</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 </a:t>
            </a:r>
            <a:r>
              <a:rPr lang="en-US" altLang="en-US" sz="2200" b="1" dirty="0">
                <a:latin typeface="Consolas" panose="020B0609020204030204" pitchFamily="49" charset="0"/>
              </a:rPr>
              <a:t>main</a:t>
            </a:r>
            <a:r>
              <a:rPr lang="en-US" altLang="en-US" sz="2200" dirty="0">
                <a:latin typeface="Consolas" panose="020B0609020204030204" pitchFamily="49" charset="0"/>
              </a:rPr>
              <a:t>(int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char *str = </a:t>
            </a:r>
            <a:r>
              <a:rPr lang="en-US" altLang="en-US" sz="2200" dirty="0" err="1">
                <a:latin typeface="Consolas" panose="020B0609020204030204" pitchFamily="49" charset="0"/>
              </a:rPr>
              <a:t>create_string</a:t>
            </a:r>
            <a:r>
              <a:rPr lang="en-US" altLang="en-US" sz="220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("%s", str);	// want "</a:t>
            </a:r>
            <a:r>
              <a:rPr lang="en-US" altLang="en-US" sz="2200" dirty="0" err="1">
                <a:latin typeface="Consolas" panose="020B0609020204030204" pitchFamily="49" charset="0"/>
              </a:rPr>
              <a:t>aaaa</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return 0;</a:t>
            </a:r>
          </a:p>
          <a:p>
            <a:pPr>
              <a:lnSpc>
                <a:spcPct val="70000"/>
              </a:lnSpc>
              <a:buNone/>
            </a:pPr>
            <a:r>
              <a:rPr lang="en-US" altLang="en-US" sz="2200" dirty="0">
                <a:latin typeface="Consolas" panose="020B06090202040302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30"/>
          </a:xfrm>
          <a:prstGeom prst="leftBrace">
            <a:avLst>
              <a:gd name="adj1" fmla="val 8333"/>
              <a:gd name="adj2" fmla="val 5801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0xff50</a:t>
            </a:r>
          </a:p>
        </p:txBody>
      </p:sp>
      <p:cxnSp>
        <p:nvCxnSpPr>
          <p:cNvPr id="8" name="Straight Arrow Connector 7">
            <a:extLst>
              <a:ext uri="{FF2B5EF4-FFF2-40B4-BE49-F238E27FC236}">
                <a16:creationId xmlns:a16="http://schemas.microsoft.com/office/drawing/2014/main" id="{2BC6E10F-9F55-8E46-96C2-32827DB4F80B}"/>
              </a:ext>
            </a:extLst>
          </p:cNvPr>
          <p:cNvCxnSpPr>
            <a:cxnSpLocks/>
          </p:cNvCxnSpPr>
          <p:nvPr/>
        </p:nvCxnSpPr>
        <p:spPr>
          <a:xfrm flipH="1">
            <a:off x="10896600" y="2521176"/>
            <a:ext cx="457200" cy="31176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8333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0D048-1445-CE4E-967A-9ACDBF2A76CC}"/>
              </a:ext>
            </a:extLst>
          </p:cNvPr>
          <p:cNvSpPr>
            <a:spLocks noGrp="1"/>
          </p:cNvSpPr>
          <p:nvPr>
            <p:ph type="title"/>
          </p:nvPr>
        </p:nvSpPr>
        <p:spPr/>
        <p:txBody>
          <a:bodyPr/>
          <a:lstStyle/>
          <a:p>
            <a:r>
              <a:rPr lang="en-US" dirty="0"/>
              <a:t>Stacked Against Us</a:t>
            </a:r>
          </a:p>
        </p:txBody>
      </p:sp>
      <p:sp>
        <p:nvSpPr>
          <p:cNvPr id="3" name="Content Placeholder 2">
            <a:extLst>
              <a:ext uri="{FF2B5EF4-FFF2-40B4-BE49-F238E27FC236}">
                <a16:creationId xmlns:a16="http://schemas.microsoft.com/office/drawing/2014/main" id="{8EC5C93D-A381-2248-88BA-E088D142D012}"/>
              </a:ext>
            </a:extLst>
          </p:cNvPr>
          <p:cNvSpPr>
            <a:spLocks noGrp="1"/>
          </p:cNvSpPr>
          <p:nvPr>
            <p:ph idx="1"/>
          </p:nvPr>
        </p:nvSpPr>
        <p:spPr/>
        <p:txBody>
          <a:bodyPr anchor="ctr"/>
          <a:lstStyle/>
          <a:p>
            <a:pPr marL="0" indent="0" algn="ctr">
              <a:buNone/>
            </a:pPr>
            <a:r>
              <a:rPr lang="en-US" sz="5200" dirty="0"/>
              <a:t>This is a problem!  We need a way to have memory that doesn’t get cleaned up when a function exits.</a:t>
            </a:r>
          </a:p>
        </p:txBody>
      </p:sp>
    </p:spTree>
    <p:extLst>
      <p:ext uri="{BB962C8B-B14F-4D97-AF65-F5344CB8AC3E}">
        <p14:creationId xmlns:p14="http://schemas.microsoft.com/office/powerpoint/2010/main" val="28183261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dirty="0"/>
              <a:t>The Stack	3</a:t>
            </a:r>
          </a:p>
          <a:p>
            <a:pPr>
              <a:tabLst>
                <a:tab pos="11475720" algn="r"/>
              </a:tabLst>
            </a:pPr>
            <a:r>
              <a:rPr lang="en-US" b="1" dirty="0">
                <a:solidFill>
                  <a:srgbClr val="C00000"/>
                </a:solidFill>
              </a:rPr>
              <a:t>The Heap and Dynamic Memory</a:t>
            </a:r>
            <a:r>
              <a:rPr lang="en-US" dirty="0"/>
              <a:t>	49</a:t>
            </a:r>
          </a:p>
          <a:p>
            <a:pPr>
              <a:tabLst>
                <a:tab pos="11475720" algn="r"/>
              </a:tabLst>
            </a:pPr>
            <a:r>
              <a:rPr lang="en-US" b="1" dirty="0"/>
              <a:t>Practice: </a:t>
            </a:r>
            <a:r>
              <a:rPr lang="en-US" dirty="0"/>
              <a:t>Pig Latin	69</a:t>
            </a:r>
          </a:p>
          <a:p>
            <a:pPr>
              <a:tabLst>
                <a:tab pos="11475720" algn="r"/>
              </a:tabLst>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	71</a:t>
            </a:r>
          </a:p>
          <a:p>
            <a:pPr>
              <a:tabLst>
                <a:tab pos="11475720" algn="r"/>
              </a:tabLst>
            </a:pPr>
            <a:r>
              <a:rPr lang="en-US" b="1" dirty="0"/>
              <a:t>Practice: </a:t>
            </a:r>
            <a:r>
              <a:rPr lang="en-US" dirty="0"/>
              <a:t>Pig Latin Part 2	78</a:t>
            </a:r>
          </a:p>
          <a:p>
            <a:pPr>
              <a:tabLst>
                <a:tab pos="11475720" algn="r"/>
              </a:tabLst>
            </a:pPr>
            <a:r>
              <a:rPr lang="en-US" dirty="0"/>
              <a:t>Use After Free	84</a:t>
            </a:r>
          </a:p>
          <a:p>
            <a:pPr>
              <a:tabLst>
                <a:tab pos="11475720" algn="r"/>
              </a:tabLst>
            </a:pPr>
            <a:r>
              <a:rPr lang="en-US" dirty="0"/>
              <a:t>Live session slides	99</a:t>
            </a:r>
          </a:p>
          <a:p>
            <a:pPr>
              <a:tabLst>
                <a:tab pos="11475720" algn="r"/>
              </a:tabLst>
            </a:pPr>
            <a:endParaRPr lang="en-US" dirty="0"/>
          </a:p>
          <a:p>
            <a:pPr>
              <a:tabLst>
                <a:tab pos="11475720" algn="r"/>
              </a:tabLst>
            </a:pPr>
            <a:endParaRPr lang="en-US" b="1" dirty="0"/>
          </a:p>
          <a:p>
            <a:pPr>
              <a:tabLst>
                <a:tab pos="11475720" algn="r"/>
              </a:tabLst>
            </a:pPr>
            <a:endParaRPr lang="en-US" dirty="0"/>
          </a:p>
        </p:txBody>
      </p:sp>
      <p:sp>
        <p:nvSpPr>
          <p:cNvPr id="4" name="TextBox 3">
            <a:extLst>
              <a:ext uri="{FF2B5EF4-FFF2-40B4-BE49-F238E27FC236}">
                <a16:creationId xmlns:a16="http://schemas.microsoft.com/office/drawing/2014/main" id="{7AED6340-8110-BE44-ADE2-862BB55597B5}"/>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/class/cs107/lecture-code/lect07 .</a:t>
            </a:r>
          </a:p>
        </p:txBody>
      </p:sp>
    </p:spTree>
    <p:extLst>
      <p:ext uri="{BB962C8B-B14F-4D97-AF65-F5344CB8AC3E}">
        <p14:creationId xmlns:p14="http://schemas.microsoft.com/office/powerpoint/2010/main" val="6565164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3" name="Rounded Rectangular Callout 22">
            <a:extLst>
              <a:ext uri="{FF2B5EF4-FFF2-40B4-BE49-F238E27FC236}">
                <a16:creationId xmlns:a16="http://schemas.microsoft.com/office/drawing/2014/main" id="{8F09DBD4-3493-0B44-9C5F-6513A801D3C8}"/>
              </a:ext>
            </a:extLst>
          </p:cNvPr>
          <p:cNvSpPr/>
          <p:nvPr/>
        </p:nvSpPr>
        <p:spPr bwMode="auto">
          <a:xfrm>
            <a:off x="3962400" y="4800599"/>
            <a:ext cx="4356609" cy="1821785"/>
          </a:xfrm>
          <a:prstGeom prst="wedgeRoundRectCallout">
            <a:avLst>
              <a:gd name="adj1" fmla="val -45959"/>
              <a:gd name="adj2" fmla="val 63375"/>
              <a:gd name="adj3" fmla="val 16667"/>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panose="020B0604020202020204" pitchFamily="34" charset="0"/>
              </a:rPr>
              <a:t>Us</a:t>
            </a:r>
            <a:r>
              <a:rPr kumimoji="0" lang="en-US" sz="2400" i="0" u="none" strike="noStrike" cap="none" normalizeH="0" baseline="0" dirty="0">
                <a:ln>
                  <a:noFill/>
                </a:ln>
                <a:solidFill>
                  <a:schemeClr val="tx1"/>
                </a:solidFill>
                <a:effectLst/>
                <a:latin typeface="Arial" panose="020B0604020202020204" pitchFamily="34" charset="0"/>
              </a:rPr>
              <a:t>: </a:t>
            </a:r>
            <a:r>
              <a:rPr lang="en-US" sz="2400" b="0" dirty="0"/>
              <a:t>h</a:t>
            </a:r>
            <a:r>
              <a:rPr kumimoji="0" lang="en-US" sz="2400" b="0" i="0" u="none" strike="noStrike" cap="none" normalizeH="0" baseline="0" dirty="0">
                <a:ln>
                  <a:noFill/>
                </a:ln>
                <a:solidFill>
                  <a:schemeClr val="tx1"/>
                </a:solidFill>
                <a:effectLst/>
                <a:latin typeface="Arial" panose="020B0604020202020204" pitchFamily="34" charset="0"/>
              </a:rPr>
              <a:t>ey C, is there a way to make this variable in memory that isn’t automatically cleaned up?</a:t>
            </a:r>
          </a:p>
        </p:txBody>
      </p:sp>
    </p:spTree>
    <p:extLst>
      <p:ext uri="{BB962C8B-B14F-4D97-AF65-F5344CB8AC3E}">
        <p14:creationId xmlns:p14="http://schemas.microsoft.com/office/powerpoint/2010/main" val="1482816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757587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dirty="0">
                <a:latin typeface="Consolas" panose="020B0609020204030204" pitchFamily="49" charset="0"/>
              </a:rPr>
              <a:t>    char </a:t>
            </a:r>
            <a:r>
              <a:rPr lang="en-US" altLang="en-US" sz="2200" dirty="0" err="1">
                <a:latin typeface="Consolas" panose="020B0609020204030204" pitchFamily="49" charset="0"/>
              </a:rPr>
              <a:t>new_str</a:t>
            </a:r>
            <a:r>
              <a:rPr lang="en-US" altLang="en-US" sz="2200" dirty="0">
                <a:latin typeface="Consolas" panose="020B0609020204030204" pitchFamily="49" charset="0"/>
              </a:rPr>
              <a:t>[num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2862322"/>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3"/>
            <a:ext cx="381000" cy="4073309"/>
          </a:xfrm>
          <a:prstGeom prst="leftBrace">
            <a:avLst>
              <a:gd name="adj1" fmla="val 8333"/>
              <a:gd name="adj2" fmla="val 1706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6C2BD484-FD04-7244-94A3-06872C4B8275}"/>
              </a:ext>
            </a:extLst>
          </p:cNvPr>
          <p:cNvGraphicFramePr>
            <a:graphicFrameLocks noGrp="1"/>
          </p:cNvGraphicFramePr>
          <p:nvPr/>
        </p:nvGraphicFramePr>
        <p:xfrm>
          <a:off x="10426700" y="3962400"/>
          <a:ext cx="469900" cy="18288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64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64041">
                <a:tc>
                  <a:txBody>
                    <a:bodyPr/>
                    <a:lstStyle/>
                    <a:p>
                      <a:r>
                        <a:rPr lang="en-US" sz="18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4" name="Rounded Rectangular Callout 23">
            <a:extLst>
              <a:ext uri="{FF2B5EF4-FFF2-40B4-BE49-F238E27FC236}">
                <a16:creationId xmlns:a16="http://schemas.microsoft.com/office/drawing/2014/main" id="{49732FBF-A21D-024B-8887-704F103C05C2}"/>
              </a:ext>
            </a:extLst>
          </p:cNvPr>
          <p:cNvSpPr/>
          <p:nvPr/>
        </p:nvSpPr>
        <p:spPr bwMode="auto">
          <a:xfrm>
            <a:off x="3048000" y="5301098"/>
            <a:ext cx="4419600" cy="1241147"/>
          </a:xfrm>
          <a:prstGeom prst="wedgeRoundRectCallout">
            <a:avLst>
              <a:gd name="adj1" fmla="val 41252"/>
              <a:gd name="adj2" fmla="val 75866"/>
              <a:gd name="adj3" fmla="val 16667"/>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b="1" dirty="0"/>
              <a:t>C:</a:t>
            </a:r>
            <a:r>
              <a:rPr lang="en-US" sz="2400" b="0" dirty="0"/>
              <a:t> sure, but since I don’t know when to clean it up anymore, it’s your responsibility…</a:t>
            </a:r>
            <a:endParaRPr kumimoji="0" lang="en-US" sz="2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141416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C2F47-66B8-324E-B890-673C3CFED83F}"/>
              </a:ext>
            </a:extLst>
          </p:cNvPr>
          <p:cNvSpPr>
            <a:spLocks noGrp="1"/>
          </p:cNvSpPr>
          <p:nvPr>
            <p:ph type="title"/>
          </p:nvPr>
        </p:nvSpPr>
        <p:spPr/>
        <p:txBody>
          <a:bodyPr/>
          <a:lstStyle/>
          <a:p>
            <a:r>
              <a:rPr lang="en-US" dirty="0"/>
              <a:t>The Heap</a:t>
            </a:r>
          </a:p>
        </p:txBody>
      </p:sp>
      <p:sp>
        <p:nvSpPr>
          <p:cNvPr id="3" name="Content Placeholder 2">
            <a:extLst>
              <a:ext uri="{FF2B5EF4-FFF2-40B4-BE49-F238E27FC236}">
                <a16:creationId xmlns:a16="http://schemas.microsoft.com/office/drawing/2014/main" id="{8FB6AF7D-575A-744F-B84C-67E1C2CAD23C}"/>
              </a:ext>
            </a:extLst>
          </p:cNvPr>
          <p:cNvSpPr>
            <a:spLocks noGrp="1"/>
          </p:cNvSpPr>
          <p:nvPr>
            <p:ph idx="1"/>
          </p:nvPr>
        </p:nvSpPr>
        <p:spPr>
          <a:xfrm>
            <a:off x="152400" y="1295400"/>
            <a:ext cx="7315200" cy="5181600"/>
          </a:xfrm>
        </p:spPr>
        <p:txBody>
          <a:bodyPr/>
          <a:lstStyle/>
          <a:p>
            <a:r>
              <a:rPr lang="en-US" dirty="0">
                <a:cs typeface="Courier New" panose="02070309020205020404" pitchFamily="49" charset="0"/>
              </a:rPr>
              <a:t>The </a:t>
            </a:r>
            <a:r>
              <a:rPr lang="en-US" b="1" dirty="0">
                <a:cs typeface="Courier New" panose="02070309020205020404" pitchFamily="49" charset="0"/>
              </a:rPr>
              <a:t>heap</a:t>
            </a:r>
            <a:r>
              <a:rPr lang="en-US" dirty="0">
                <a:cs typeface="Courier New" panose="02070309020205020404" pitchFamily="49" charset="0"/>
              </a:rPr>
              <a:t> is a part of memory that you can manage yourself.</a:t>
            </a:r>
          </a:p>
          <a:p>
            <a:r>
              <a:rPr lang="en-US" dirty="0">
                <a:cs typeface="Courier New" panose="02070309020205020404" pitchFamily="49" charset="0"/>
              </a:rPr>
              <a:t>The </a:t>
            </a:r>
            <a:r>
              <a:rPr lang="en-US" b="1" dirty="0">
                <a:cs typeface="Courier New" panose="02070309020205020404" pitchFamily="49" charset="0"/>
              </a:rPr>
              <a:t>heap</a:t>
            </a:r>
            <a:r>
              <a:rPr lang="en-US" dirty="0">
                <a:cs typeface="Courier New" panose="02070309020205020404" pitchFamily="49" charset="0"/>
              </a:rPr>
              <a:t> is a part of memory below the stack that you can manage yourself.  Unlike the stack, the memory only goes away when you delete it yourself.</a:t>
            </a:r>
          </a:p>
          <a:p>
            <a:r>
              <a:rPr lang="en-US" dirty="0">
                <a:cs typeface="Courier New" panose="02070309020205020404" pitchFamily="49" charset="0"/>
              </a:rPr>
              <a:t>Unlike the stack, the heap grows </a:t>
            </a:r>
            <a:r>
              <a:rPr lang="en-US" b="1" dirty="0">
                <a:cs typeface="Courier New" panose="02070309020205020404" pitchFamily="49" charset="0"/>
              </a:rPr>
              <a:t>upwards</a:t>
            </a:r>
            <a:r>
              <a:rPr lang="en-US" dirty="0">
                <a:cs typeface="Courier New" panose="02070309020205020404" pitchFamily="49" charset="0"/>
              </a:rPr>
              <a:t> as more memory is allocated.</a:t>
            </a:r>
          </a:p>
          <a:p>
            <a:endParaRPr lang="en-US" dirty="0">
              <a:cs typeface="Courier New" panose="02070309020205020404" pitchFamily="49" charset="0"/>
            </a:endParaRPr>
          </a:p>
          <a:p>
            <a:pPr marL="0" indent="0">
              <a:buNone/>
            </a:pPr>
            <a:r>
              <a:rPr lang="en-US" dirty="0">
                <a:cs typeface="Courier New" panose="02070309020205020404" pitchFamily="49" charset="0"/>
              </a:rPr>
              <a:t>The heap is </a:t>
            </a:r>
            <a:r>
              <a:rPr lang="en-US" b="1" dirty="0">
                <a:cs typeface="Courier New" panose="02070309020205020404" pitchFamily="49" charset="0"/>
              </a:rPr>
              <a:t>dynamic memory</a:t>
            </a:r>
            <a:r>
              <a:rPr lang="en-US" dirty="0">
                <a:cs typeface="Courier New" panose="02070309020205020404" pitchFamily="49" charset="0"/>
              </a:rPr>
              <a:t> – memory that can be allocated, resized, and freed during </a:t>
            </a:r>
            <a:r>
              <a:rPr lang="en-US" b="1" dirty="0">
                <a:cs typeface="Courier New" panose="02070309020205020404" pitchFamily="49" charset="0"/>
              </a:rPr>
              <a:t>program runtime</a:t>
            </a:r>
            <a:r>
              <a:rPr lang="en-US" dirty="0">
                <a:cs typeface="Courier New" panose="02070309020205020404" pitchFamily="49" charset="0"/>
              </a:rPr>
              <a:t>.</a:t>
            </a:r>
          </a:p>
          <a:p>
            <a:pPr marL="0" indent="0">
              <a:buNone/>
            </a:pPr>
            <a:endParaRPr lang="en-US" b="1" dirty="0">
              <a:cs typeface="Courier New" panose="02070309020205020404" pitchFamily="49" charset="0"/>
            </a:endParaRPr>
          </a:p>
          <a:p>
            <a:pPr marL="0" indent="0">
              <a:buNone/>
            </a:pPr>
            <a:endParaRPr lang="en-US" b="1" dirty="0">
              <a:cs typeface="Courier New" panose="02070309020205020404" pitchFamily="49" charset="0"/>
            </a:endParaRPr>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421FC7CC-753F-2946-AB54-DF20F5CE6DDB}"/>
              </a:ext>
            </a:extLst>
          </p:cNvPr>
          <p:cNvPicPr>
            <a:picLocks noChangeAspect="1"/>
          </p:cNvPicPr>
          <p:nvPr/>
        </p:nvPicPr>
        <p:blipFill>
          <a:blip r:embed="rId3"/>
          <a:stretch>
            <a:fillRect/>
          </a:stretch>
        </p:blipFill>
        <p:spPr bwMode="auto">
          <a:xfrm>
            <a:off x="8889334" y="1295400"/>
            <a:ext cx="2733930" cy="5382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423983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5B13-08DF-A643-88DB-64353DF9FDF6}"/>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malloc</a:t>
            </a:r>
          </a:p>
        </p:txBody>
      </p:sp>
      <p:sp>
        <p:nvSpPr>
          <p:cNvPr id="3" name="Content Placeholder 2">
            <a:extLst>
              <a:ext uri="{FF2B5EF4-FFF2-40B4-BE49-F238E27FC236}">
                <a16:creationId xmlns:a16="http://schemas.microsoft.com/office/drawing/2014/main" id="{DCADFA28-61CA-8344-907A-B0C91B90E95D}"/>
              </a:ext>
            </a:extLst>
          </p:cNvPr>
          <p:cNvSpPr>
            <a:spLocks noGrp="1"/>
          </p:cNvSpPr>
          <p:nvPr>
            <p:ph idx="1"/>
          </p:nvPr>
        </p:nvSpPr>
        <p:spPr/>
        <p:txBody>
          <a:bodyPr/>
          <a:lstStyle/>
          <a:p>
            <a:pPr marL="0" indent="0">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malloc</a:t>
            </a:r>
            <a:r>
              <a:rPr lang="en-US" dirty="0">
                <a:latin typeface="Consolas" panose="020B0609020204030204" pitchFamily="49" charset="0"/>
                <a:cs typeface="Consolas" panose="020B0609020204030204" pitchFamily="49" charset="0"/>
              </a:rPr>
              <a:t>(</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size</a:t>
            </a:r>
            <a:r>
              <a:rPr lang="en-US" dirty="0">
                <a:latin typeface="Consolas" panose="020B0609020204030204" pitchFamily="49" charset="0"/>
                <a:cs typeface="Consolas" panose="020B0609020204030204" pitchFamily="49" charset="0"/>
              </a:rPr>
              <a:t>);</a:t>
            </a:r>
          </a:p>
          <a:p>
            <a:pPr marL="0" indent="0">
              <a:buNone/>
            </a:pPr>
            <a:r>
              <a:rPr lang="en-US" dirty="0"/>
              <a:t>To allocate memory on the heap, use the </a:t>
            </a:r>
            <a:r>
              <a:rPr lang="en-US" b="1" dirty="0">
                <a:latin typeface="Consolas" panose="020B0609020204030204" pitchFamily="49" charset="0"/>
                <a:cs typeface="Consolas" panose="020B0609020204030204" pitchFamily="49" charset="0"/>
              </a:rPr>
              <a:t>malloc</a:t>
            </a:r>
            <a:r>
              <a:rPr lang="en-US" dirty="0">
                <a:cs typeface="Courier New" panose="02070309020205020404" pitchFamily="49" charset="0"/>
              </a:rPr>
              <a:t> function (“memory allocate”) and specify the number of bytes you’d like. </a:t>
            </a:r>
          </a:p>
          <a:p>
            <a:endParaRPr lang="en-US" dirty="0">
              <a:cs typeface="Courier New" panose="02070309020205020404" pitchFamily="49" charset="0"/>
            </a:endParaRPr>
          </a:p>
          <a:p>
            <a:r>
              <a:rPr lang="en-US" dirty="0">
                <a:cs typeface="Courier New" panose="02070309020205020404" pitchFamily="49" charset="0"/>
              </a:rPr>
              <a:t>This function returns a pointer to </a:t>
            </a:r>
            <a:r>
              <a:rPr lang="en-US" i="1" dirty="0">
                <a:cs typeface="Courier New" panose="02070309020205020404" pitchFamily="49" charset="0"/>
              </a:rPr>
              <a:t>the </a:t>
            </a:r>
            <a:r>
              <a:rPr lang="en-US" b="1" i="1" dirty="0">
                <a:cs typeface="Courier New" panose="02070309020205020404" pitchFamily="49" charset="0"/>
              </a:rPr>
              <a:t>starting address</a:t>
            </a:r>
            <a:r>
              <a:rPr lang="en-US" i="1" dirty="0">
                <a:cs typeface="Courier New" panose="02070309020205020404" pitchFamily="49" charset="0"/>
              </a:rPr>
              <a:t> of the new memory</a:t>
            </a:r>
            <a:r>
              <a:rPr lang="en-US" dirty="0">
                <a:cs typeface="Courier New" panose="02070309020205020404" pitchFamily="49" charset="0"/>
              </a:rPr>
              <a:t>. It doesn’t know or care whether it will be used as an array, a single block of memory, etc. </a:t>
            </a:r>
          </a:p>
          <a:p>
            <a:r>
              <a:rPr lang="en-US" b="1" dirty="0">
                <a:latin typeface="Consolas" panose="020B0609020204030204" pitchFamily="49" charset="0"/>
                <a:cs typeface="Consolas" panose="020B0609020204030204" pitchFamily="49" charset="0"/>
              </a:rPr>
              <a:t>void *</a:t>
            </a:r>
            <a:r>
              <a:rPr lang="en-US" dirty="0">
                <a:cs typeface="Courier New" panose="02070309020205020404" pitchFamily="49" charset="0"/>
              </a:rPr>
              <a:t>means a pointer to generic memory.  You can set another pointer equal to it without any casting.</a:t>
            </a:r>
          </a:p>
          <a:p>
            <a:r>
              <a:rPr lang="en-US" dirty="0">
                <a:cs typeface="Courier New" panose="02070309020205020404" pitchFamily="49" charset="0"/>
              </a:rPr>
              <a:t>The memory is </a:t>
            </a:r>
            <a:r>
              <a:rPr lang="en-US" i="1" dirty="0">
                <a:cs typeface="Courier New" panose="02070309020205020404" pitchFamily="49" charset="0"/>
              </a:rPr>
              <a:t>not</a:t>
            </a:r>
            <a:r>
              <a:rPr lang="en-US" dirty="0">
                <a:cs typeface="Courier New" panose="02070309020205020404" pitchFamily="49" charset="0"/>
              </a:rPr>
              <a:t> cleared out before being allocated to you!</a:t>
            </a:r>
          </a:p>
          <a:p>
            <a:r>
              <a:rPr lang="en-US" dirty="0">
                <a:cs typeface="Courier New" panose="02070309020205020404" pitchFamily="49" charset="0"/>
              </a:rPr>
              <a:t>If </a:t>
            </a:r>
            <a:r>
              <a:rPr lang="en-US" dirty="0">
                <a:latin typeface="Consolas" panose="020B0609020204030204" pitchFamily="49" charset="0"/>
                <a:cs typeface="Consolas" panose="020B0609020204030204" pitchFamily="49" charset="0"/>
              </a:rPr>
              <a:t>malloc</a:t>
            </a:r>
            <a:r>
              <a:rPr lang="en-US" dirty="0">
                <a:cs typeface="Courier New" panose="02070309020205020404" pitchFamily="49" charset="0"/>
              </a:rPr>
              <a:t> returns </a:t>
            </a:r>
            <a:r>
              <a:rPr lang="en-US" dirty="0">
                <a:latin typeface="Consolas" panose="020B0609020204030204" pitchFamily="49" charset="0"/>
                <a:cs typeface="Consolas" panose="020B0609020204030204" pitchFamily="49" charset="0"/>
              </a:rPr>
              <a:t>NULL</a:t>
            </a:r>
            <a:r>
              <a:rPr lang="en-US" dirty="0">
                <a:cs typeface="Courier New" panose="02070309020205020404" pitchFamily="49" charset="0"/>
              </a:rPr>
              <a:t>, then there wasn’t enough memory for this request.</a:t>
            </a:r>
            <a:r>
              <a:rPr lang="en-US" dirty="0">
                <a:cs typeface="Courier New" panose="02070309020205020404" pitchFamily="49" charset="0"/>
                <a:sym typeface="Wingdings" pitchFamily="2" charset="2"/>
              </a:rPr>
              <a:t> </a:t>
            </a:r>
          </a:p>
        </p:txBody>
      </p:sp>
    </p:spTree>
    <p:extLst>
      <p:ext uri="{BB962C8B-B14F-4D97-AF65-F5344CB8AC3E}">
        <p14:creationId xmlns:p14="http://schemas.microsoft.com/office/powerpoint/2010/main" val="297042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384094"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802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494292"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U-Turn Arrow 22">
            <a:extLst>
              <a:ext uri="{FF2B5EF4-FFF2-40B4-BE49-F238E27FC236}">
                <a16:creationId xmlns:a16="http://schemas.microsoft.com/office/drawing/2014/main" id="{8B8B6ECF-FE14-114C-B751-D09C422C7D02}"/>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6FF1F8EC-80BA-A34F-A9CD-67509EBBE385}"/>
              </a:ext>
            </a:extLst>
          </p:cNvPr>
          <p:cNvSpPr txBox="1"/>
          <p:nvPr/>
        </p:nvSpPr>
        <p:spPr>
          <a:xfrm>
            <a:off x="6492595" y="2852677"/>
            <a:ext cx="2133918" cy="369332"/>
          </a:xfrm>
          <a:prstGeom prst="rect">
            <a:avLst/>
          </a:prstGeom>
          <a:noFill/>
        </p:spPr>
        <p:txBody>
          <a:bodyPr wrap="none" rtlCol="0">
            <a:spAutoFit/>
          </a:bodyPr>
          <a:lstStyle/>
          <a:p>
            <a:r>
              <a:rPr lang="en-US" dirty="0">
                <a:solidFill>
                  <a:srgbClr val="FF0000"/>
                </a:solidFill>
              </a:rPr>
              <a:t>Returns e.g. 0xed0</a:t>
            </a:r>
          </a:p>
        </p:txBody>
      </p:sp>
    </p:spTree>
    <p:extLst>
      <p:ext uri="{BB962C8B-B14F-4D97-AF65-F5344CB8AC3E}">
        <p14:creationId xmlns:p14="http://schemas.microsoft.com/office/powerpoint/2010/main" val="8385502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366224"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0630DD89-E6B3-764C-95AD-66BAB4E5D78F}"/>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Turn Arrow 34">
            <a:extLst>
              <a:ext uri="{FF2B5EF4-FFF2-40B4-BE49-F238E27FC236}">
                <a16:creationId xmlns:a16="http://schemas.microsoft.com/office/drawing/2014/main" id="{F450C7B9-F278-E649-ADE3-0E1E189E05E4}"/>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TextBox 35">
            <a:extLst>
              <a:ext uri="{FF2B5EF4-FFF2-40B4-BE49-F238E27FC236}">
                <a16:creationId xmlns:a16="http://schemas.microsoft.com/office/drawing/2014/main" id="{5503BB0C-516A-B340-88F6-CBB30AD4935C}"/>
              </a:ext>
            </a:extLst>
          </p:cNvPr>
          <p:cNvSpPr txBox="1"/>
          <p:nvPr/>
        </p:nvSpPr>
        <p:spPr>
          <a:xfrm>
            <a:off x="6492595" y="2852677"/>
            <a:ext cx="2133918" cy="369332"/>
          </a:xfrm>
          <a:prstGeom prst="rect">
            <a:avLst/>
          </a:prstGeom>
          <a:noFill/>
        </p:spPr>
        <p:txBody>
          <a:bodyPr wrap="none" rtlCol="0">
            <a:spAutoFit/>
          </a:bodyPr>
          <a:lstStyle/>
          <a:p>
            <a:r>
              <a:rPr lang="en-US" dirty="0">
                <a:solidFill>
                  <a:srgbClr val="FF0000"/>
                </a:solidFill>
              </a:rPr>
              <a:t>Returns e.g. 0xed0</a:t>
            </a:r>
          </a:p>
        </p:txBody>
      </p:sp>
    </p:spTree>
    <p:extLst>
      <p:ext uri="{BB962C8B-B14F-4D97-AF65-F5344CB8AC3E}">
        <p14:creationId xmlns:p14="http://schemas.microsoft.com/office/powerpoint/2010/main" val="6693829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600" y="1375661"/>
            <a:ext cx="8458196"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solidFill>
                  <a:srgbClr val="FF0000"/>
                </a:solidFill>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35" name="Freeform 34">
            <a:extLst>
              <a:ext uri="{FF2B5EF4-FFF2-40B4-BE49-F238E27FC236}">
                <a16:creationId xmlns:a16="http://schemas.microsoft.com/office/drawing/2014/main" id="{9EEA4325-A793-774F-B007-2AAC71694ADD}"/>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060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511828"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solidFill>
                  <a:srgbClr val="FF0000"/>
                </a:solidFill>
                <a:latin typeface="Consolas" panose="020B0609020204030204" pitchFamily="49" charset="0"/>
              </a:rPr>
              <a:t>    </a:t>
            </a:r>
            <a:r>
              <a:rPr lang="en-US" altLang="en-US" sz="2200" dirty="0" err="1">
                <a:solidFill>
                  <a:srgbClr val="FF0000"/>
                </a:solidFill>
                <a:latin typeface="Consolas" panose="020B0609020204030204" pitchFamily="49" charset="0"/>
              </a:rPr>
              <a:t>printf</a:t>
            </a:r>
            <a:r>
              <a:rPr lang="en-US" altLang="en-US" sz="2200" dirty="0">
                <a:solidFill>
                  <a:srgbClr val="FF0000"/>
                </a:solidFill>
                <a:latin typeface="Consolas" panose="020B0609020204030204" pitchFamily="49" charset="0"/>
              </a:rPr>
              <a:t>("%s", </a:t>
            </a:r>
            <a:r>
              <a:rPr lang="en-US" altLang="en-US" sz="2200" dirty="0" err="1">
                <a:solidFill>
                  <a:srgbClr val="FF0000"/>
                </a:solidFill>
                <a:latin typeface="Consolas" panose="020B0609020204030204" pitchFamily="49" charset="0"/>
              </a:rPr>
              <a:t>str</a:t>
            </a:r>
            <a:r>
              <a:rPr lang="en-US" altLang="en-US" sz="2200" dirty="0">
                <a:solidFill>
                  <a:srgbClr val="FF0000"/>
                </a:solidFill>
                <a:latin typeface="Consolas" panose="020B0609020204030204" pitchFamily="49" charset="0"/>
              </a:rPr>
              <a:t>);	// want "</a:t>
            </a:r>
            <a:r>
              <a:rPr lang="en-US" altLang="en-US" sz="2200" dirty="0" err="1">
                <a:solidFill>
                  <a:srgbClr val="FF0000"/>
                </a:solidFill>
                <a:latin typeface="Consolas" panose="020B0609020204030204" pitchFamily="49" charset="0"/>
              </a:rPr>
              <a:t>aaaa</a:t>
            </a:r>
            <a:r>
              <a:rPr lang="en-US" altLang="en-US" sz="2200" dirty="0">
                <a:solidFill>
                  <a:srgbClr val="FF000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19" name="Freeform 18">
            <a:extLst>
              <a:ext uri="{FF2B5EF4-FFF2-40B4-BE49-F238E27FC236}">
                <a16:creationId xmlns:a16="http://schemas.microsoft.com/office/drawing/2014/main" id="{86127828-6339-B847-9FBB-480986187534}"/>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6841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397913" cy="517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latin typeface="Consolas" panose="020B0609020204030204" pitchFamily="49" charset="0"/>
              </a:rPr>
              <a:t>    return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dirty="0">
                <a:solidFill>
                  <a:srgbClr val="FF0000"/>
                </a:solidFill>
                <a:latin typeface="Consolas" panose="020B0609020204030204" pitchFamily="49" charset="0"/>
              </a:rPr>
              <a:t>    </a:t>
            </a:r>
            <a:r>
              <a:rPr lang="en-US" altLang="en-US" sz="2200" b="0" dirty="0">
                <a:solidFill>
                  <a:srgbClr val="FF0000"/>
                </a:solidFill>
                <a:latin typeface="Consolas" panose="020B0609020204030204" pitchFamily="49" charset="0"/>
              </a:rPr>
              <a:t>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1200329"/>
          </a:xfrm>
          <a:prstGeom prst="leftBrace">
            <a:avLst>
              <a:gd name="adj1" fmla="val 8333"/>
              <a:gd name="adj2" fmla="val 5890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sp>
        <p:nvSpPr>
          <p:cNvPr id="19" name="Freeform 18">
            <a:extLst>
              <a:ext uri="{FF2B5EF4-FFF2-40B4-BE49-F238E27FC236}">
                <a16:creationId xmlns:a16="http://schemas.microsoft.com/office/drawing/2014/main" id="{86127828-6339-B847-9FBB-480986187534}"/>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8628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Exercise: </a:t>
            </a:r>
            <a:r>
              <a:rPr lang="en-US" dirty="0">
                <a:latin typeface="Consolas" panose="020B0609020204030204" pitchFamily="49" charset="0"/>
                <a:cs typeface="Consolas" panose="020B0609020204030204" pitchFamily="49" charset="0"/>
              </a:rPr>
              <a:t>malloc</a:t>
            </a:r>
            <a:r>
              <a:rPr lang="en-US" dirty="0"/>
              <a:t> multiples</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a:xfrm>
            <a:off x="152400" y="1295400"/>
            <a:ext cx="11811000" cy="5181600"/>
          </a:xfrm>
        </p:spPr>
        <p:txBody>
          <a:bodyPr/>
          <a:lstStyle/>
          <a:p>
            <a:pPr marL="0" indent="0">
              <a:spcAft>
                <a:spcPts val="600"/>
              </a:spcAft>
              <a:buNone/>
            </a:pPr>
            <a:r>
              <a:rPr lang="en-US" dirty="0"/>
              <a:t>Let’s write a function that returns an array of the first </a:t>
            </a:r>
            <a:r>
              <a:rPr lang="en-US" b="1" dirty="0" err="1"/>
              <a:t>len</a:t>
            </a:r>
            <a:r>
              <a:rPr lang="en-US" dirty="0"/>
              <a:t> multiples of </a:t>
            </a:r>
            <a:r>
              <a:rPr lang="en-US" b="1" dirty="0" err="1"/>
              <a:t>mult</a:t>
            </a:r>
            <a:r>
              <a:rPr lang="en-US" dirty="0"/>
              <a:t>.</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array_of_multiples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C00000"/>
                </a:solidFill>
                <a:latin typeface="Consolas" panose="020B0609020204030204" pitchFamily="49" charset="0"/>
                <a:cs typeface="Consolas" panose="020B0609020204030204" pitchFamily="49" charset="0"/>
              </a:rPr>
              <a:t>/* TODO: </a:t>
            </a:r>
            <a:r>
              <a:rPr lang="en-US" sz="2400" dirty="0" err="1">
                <a:solidFill>
                  <a:srgbClr val="C00000"/>
                </a:solidFill>
                <a:latin typeface="Consolas" panose="020B0609020204030204" pitchFamily="49" charset="0"/>
                <a:cs typeface="Consolas" panose="020B0609020204030204" pitchFamily="49" charset="0"/>
              </a:rPr>
              <a:t>arr</a:t>
            </a:r>
            <a:r>
              <a:rPr lang="en-US" sz="2400" dirty="0">
                <a:solidFill>
                  <a:srgbClr val="C00000"/>
                </a:solidFill>
                <a:latin typeface="Consolas" panose="020B0609020204030204" pitchFamily="49" charset="0"/>
                <a:cs typeface="Consolas" panose="020B0609020204030204" pitchFamily="49" charset="0"/>
              </a:rPr>
              <a:t> declaration here */</a:t>
            </a:r>
          </a:p>
          <a:p>
            <a:pPr marL="582613" indent="0">
              <a:spcBef>
                <a:spcPts val="0"/>
              </a:spcBef>
              <a:buNone/>
            </a:pPr>
            <a:endParaRPr lang="en-US" sz="2400" dirty="0">
              <a:latin typeface="Consolas" panose="020B0609020204030204" pitchFamily="49" charset="0"/>
              <a:cs typeface="Consolas" panose="020B0609020204030204" pitchFamily="49" charset="0"/>
            </a:endParaRP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for</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+ 1);</a:t>
            </a:r>
          </a:p>
          <a:p>
            <a:pPr marL="582613" indent="0">
              <a:spcBef>
                <a:spcPts val="0"/>
              </a:spcBef>
              <a:buNone/>
            </a:pP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a:p>
            <a:pPr marL="582613" indent="0">
              <a:spcBef>
                <a:spcPts val="0"/>
              </a:spcBef>
              <a:buNone/>
            </a:pPr>
            <a:r>
              <a:rPr lang="en-US" sz="2400" dirty="0">
                <a:latin typeface="Consolas" panose="020B0609020204030204" pitchFamily="49" charset="0"/>
                <a:cs typeface="Consolas" panose="020B0609020204030204" pitchFamily="49" charset="0"/>
              </a:rPr>
              <a:t>}</a:t>
            </a:r>
          </a:p>
          <a:p>
            <a:pPr marL="0" indent="0">
              <a:buNone/>
            </a:pPr>
            <a:r>
              <a:rPr lang="en-US" dirty="0">
                <a:latin typeface="Calibri" panose="020F0502020204030204" pitchFamily="34" charset="0"/>
                <a:cs typeface="Calibri" panose="020F0502020204030204" pitchFamily="34" charset="0"/>
              </a:rPr>
              <a:t>Line 2: How should we declare </a:t>
            </a:r>
            <a:r>
              <a:rPr lang="en-US" dirty="0" err="1">
                <a:latin typeface="Consolas" panose="020B0609020204030204" pitchFamily="49" charset="0"/>
                <a:cs typeface="Consolas" panose="020B0609020204030204" pitchFamily="49" charset="0"/>
              </a:rPr>
              <a:t>arr</a:t>
            </a:r>
            <a:r>
              <a:rPr lang="en-US" dirty="0">
                <a:latin typeface="Calibri" panose="020F0502020204030204" pitchFamily="34" charset="0"/>
                <a:cs typeface="Calibri" panose="020F0502020204030204" pitchFamily="34" charset="0"/>
              </a:rPr>
              <a:t>?</a:t>
            </a:r>
          </a:p>
        </p:txBody>
      </p:sp>
      <p:sp>
        <p:nvSpPr>
          <p:cNvPr id="5" name="// file: strcmp_ex.c…">
            <a:extLst>
              <a:ext uri="{FF2B5EF4-FFF2-40B4-BE49-F238E27FC236}">
                <a16:creationId xmlns:a16="http://schemas.microsoft.com/office/drawing/2014/main" id="{4A5384CC-AC09-0B4B-B425-9AD25E860646}"/>
              </a:ext>
            </a:extLst>
          </p:cNvPr>
          <p:cNvSpPr txBox="1"/>
          <p:nvPr/>
        </p:nvSpPr>
        <p:spPr>
          <a:xfrm flipH="1">
            <a:off x="152400" y="1752600"/>
            <a:ext cx="615462" cy="2761782"/>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p:txBody>
      </p:sp>
      <p:sp>
        <p:nvSpPr>
          <p:cNvPr id="7" name="TextBox 6">
            <a:extLst>
              <a:ext uri="{FF2B5EF4-FFF2-40B4-BE49-F238E27FC236}">
                <a16:creationId xmlns:a16="http://schemas.microsoft.com/office/drawing/2014/main" id="{651ED2F5-EDC0-4547-BAF1-62DFC2DB422C}"/>
              </a:ext>
            </a:extLst>
          </p:cNvPr>
          <p:cNvSpPr txBox="1"/>
          <p:nvPr/>
        </p:nvSpPr>
        <p:spPr>
          <a:xfrm>
            <a:off x="152400" y="4953000"/>
            <a:ext cx="8079456" cy="1754326"/>
          </a:xfrm>
          <a:prstGeom prst="rect">
            <a:avLst/>
          </a:prstGeom>
          <a:noFill/>
        </p:spPr>
        <p:txBody>
          <a:bodyPr wrap="none" rtlCol="0">
            <a:spAutoFit/>
          </a:bodyPr>
          <a:lstStyle/>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solidFill>
                  <a:prstClr val="black"/>
                </a:solidFill>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 + 1));</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cs typeface="Calibri" panose="020F0502020204030204" pitchFamily="34" charset="0"/>
              </a:rPr>
              <a:t>Something else</a:t>
            </a:r>
          </a:p>
        </p:txBody>
      </p:sp>
      <p:sp>
        <p:nvSpPr>
          <p:cNvPr id="11" name="TextBox 10">
            <a:extLst>
              <a:ext uri="{FF2B5EF4-FFF2-40B4-BE49-F238E27FC236}">
                <a16:creationId xmlns:a16="http://schemas.microsoft.com/office/drawing/2014/main" id="{D699D919-882F-8F4F-B44B-7780A44B1FE5}"/>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2660980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Exercise: </a:t>
            </a:r>
            <a:r>
              <a:rPr lang="en-US" dirty="0">
                <a:latin typeface="Consolas" panose="020B0609020204030204" pitchFamily="49" charset="0"/>
                <a:cs typeface="Consolas" panose="020B0609020204030204" pitchFamily="49" charset="0"/>
              </a:rPr>
              <a:t>malloc</a:t>
            </a:r>
            <a:r>
              <a:rPr lang="en-US" dirty="0"/>
              <a:t> multiples</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a:xfrm>
            <a:off x="152400" y="1295400"/>
            <a:ext cx="11811000" cy="5181600"/>
          </a:xfrm>
        </p:spPr>
        <p:txBody>
          <a:bodyPr/>
          <a:lstStyle/>
          <a:p>
            <a:pPr marL="0" indent="0">
              <a:spcAft>
                <a:spcPts val="600"/>
              </a:spcAft>
              <a:buNone/>
            </a:pPr>
            <a:r>
              <a:rPr lang="en-US" dirty="0"/>
              <a:t>Let’s write a function that returns an array of the first </a:t>
            </a:r>
            <a:r>
              <a:rPr lang="en-US" b="1" dirty="0" err="1"/>
              <a:t>len</a:t>
            </a:r>
            <a:r>
              <a:rPr lang="en-US" dirty="0"/>
              <a:t> multiples of </a:t>
            </a:r>
            <a:r>
              <a:rPr lang="en-US" b="1" dirty="0" err="1"/>
              <a:t>mult</a:t>
            </a:r>
            <a:r>
              <a:rPr lang="en-US" dirty="0"/>
              <a:t>.</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array_of_multiples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C00000"/>
                </a:solidFill>
                <a:latin typeface="Consolas" panose="020B0609020204030204" pitchFamily="49" charset="0"/>
                <a:cs typeface="Consolas" panose="020B0609020204030204" pitchFamily="49" charset="0"/>
              </a:rPr>
              <a:t>/* TODO: </a:t>
            </a:r>
            <a:r>
              <a:rPr lang="en-US" sz="2400" dirty="0" err="1">
                <a:solidFill>
                  <a:srgbClr val="C00000"/>
                </a:solidFill>
                <a:latin typeface="Consolas" panose="020B0609020204030204" pitchFamily="49" charset="0"/>
                <a:cs typeface="Consolas" panose="020B0609020204030204" pitchFamily="49" charset="0"/>
              </a:rPr>
              <a:t>arr</a:t>
            </a:r>
            <a:r>
              <a:rPr lang="en-US" sz="2400" dirty="0">
                <a:solidFill>
                  <a:srgbClr val="C00000"/>
                </a:solidFill>
                <a:latin typeface="Consolas" panose="020B0609020204030204" pitchFamily="49" charset="0"/>
                <a:cs typeface="Consolas" panose="020B0609020204030204" pitchFamily="49" charset="0"/>
              </a:rPr>
              <a:t> declaration here */</a:t>
            </a:r>
          </a:p>
          <a:p>
            <a:pPr marL="582613" indent="0">
              <a:spcBef>
                <a:spcPts val="0"/>
              </a:spcBef>
              <a:buNone/>
            </a:pPr>
            <a:endParaRPr lang="en-US" sz="2400" dirty="0">
              <a:latin typeface="Consolas" panose="020B0609020204030204" pitchFamily="49" charset="0"/>
              <a:cs typeface="Consolas" panose="020B0609020204030204" pitchFamily="49" charset="0"/>
            </a:endParaRP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for</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+ 1);</a:t>
            </a:r>
          </a:p>
          <a:p>
            <a:pPr marL="582613" indent="0">
              <a:spcBef>
                <a:spcPts val="0"/>
              </a:spcBef>
              <a:buNone/>
            </a:pP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a:p>
            <a:pPr marL="582613" indent="0">
              <a:spcBef>
                <a:spcPts val="0"/>
              </a:spcBef>
              <a:buNone/>
            </a:pPr>
            <a:r>
              <a:rPr lang="en-US" sz="2400" dirty="0">
                <a:latin typeface="Consolas" panose="020B0609020204030204" pitchFamily="49" charset="0"/>
                <a:cs typeface="Consolas" panose="020B0609020204030204" pitchFamily="49" charset="0"/>
              </a:rPr>
              <a:t>}</a:t>
            </a:r>
          </a:p>
          <a:p>
            <a:pPr marL="0" indent="0">
              <a:buNone/>
            </a:pPr>
            <a:r>
              <a:rPr lang="en-US" dirty="0">
                <a:latin typeface="Calibri" panose="020F0502020204030204" pitchFamily="34" charset="0"/>
                <a:cs typeface="Calibri" panose="020F0502020204030204" pitchFamily="34" charset="0"/>
              </a:rPr>
              <a:t>Line 2: How should we declare </a:t>
            </a:r>
            <a:r>
              <a:rPr lang="en-US" dirty="0" err="1">
                <a:latin typeface="Consolas" panose="020B0609020204030204" pitchFamily="49" charset="0"/>
                <a:cs typeface="Consolas" panose="020B0609020204030204" pitchFamily="49" charset="0"/>
              </a:rPr>
              <a:t>arr</a:t>
            </a:r>
            <a:r>
              <a:rPr lang="en-US" dirty="0">
                <a:latin typeface="Calibri" panose="020F0502020204030204" pitchFamily="34" charset="0"/>
                <a:cs typeface="Calibri" panose="020F0502020204030204" pitchFamily="34" charset="0"/>
              </a:rPr>
              <a:t>?</a:t>
            </a:r>
          </a:p>
        </p:txBody>
      </p:sp>
      <p:sp>
        <p:nvSpPr>
          <p:cNvPr id="5" name="// file: strcmp_ex.c…">
            <a:extLst>
              <a:ext uri="{FF2B5EF4-FFF2-40B4-BE49-F238E27FC236}">
                <a16:creationId xmlns:a16="http://schemas.microsoft.com/office/drawing/2014/main" id="{4A5384CC-AC09-0B4B-B425-9AD25E860646}"/>
              </a:ext>
            </a:extLst>
          </p:cNvPr>
          <p:cNvSpPr txBox="1"/>
          <p:nvPr/>
        </p:nvSpPr>
        <p:spPr>
          <a:xfrm flipH="1">
            <a:off x="152400" y="1752600"/>
            <a:ext cx="615462" cy="2761782"/>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p:txBody>
      </p:sp>
      <p:sp>
        <p:nvSpPr>
          <p:cNvPr id="7" name="TextBox 6">
            <a:extLst>
              <a:ext uri="{FF2B5EF4-FFF2-40B4-BE49-F238E27FC236}">
                <a16:creationId xmlns:a16="http://schemas.microsoft.com/office/drawing/2014/main" id="{651ED2F5-EDC0-4547-BAF1-62DFC2DB422C}"/>
              </a:ext>
            </a:extLst>
          </p:cNvPr>
          <p:cNvSpPr txBox="1"/>
          <p:nvPr/>
        </p:nvSpPr>
        <p:spPr>
          <a:xfrm>
            <a:off x="152400" y="4953000"/>
            <a:ext cx="8079456" cy="1754326"/>
          </a:xfrm>
          <a:prstGeom prst="rect">
            <a:avLst/>
          </a:prstGeom>
          <a:noFill/>
        </p:spPr>
        <p:txBody>
          <a:bodyPr wrap="none" rtlCol="0">
            <a:spAutoFit/>
          </a:bodyPr>
          <a:lstStyle/>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solidFill>
                  <a:prstClr val="black"/>
                </a:solidFill>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 + 1));</a:t>
            </a:r>
          </a:p>
          <a:p>
            <a:pPr marL="514350" lvl="0" indent="-514350" algn="l" fontAlgn="auto">
              <a:lnSpc>
                <a:spcPct val="90000"/>
              </a:lnSpc>
              <a:spcBef>
                <a:spcPts val="0"/>
              </a:spcBef>
              <a:spcAft>
                <a:spcPts val="0"/>
              </a:spcAft>
              <a:buClr>
                <a:srgbClr val="ED7D31"/>
              </a:buClr>
              <a:buFont typeface="+mj-lt"/>
              <a:buAutoNum type="alphaUcPeriod"/>
              <a:tabLst>
                <a:tab pos="5934075" algn="l"/>
              </a:tabLst>
            </a:pPr>
            <a:r>
              <a:rPr lang="en-US" sz="2400" dirty="0">
                <a:latin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cs typeface="Calibri" panose="020F0502020204030204" pitchFamily="34" charset="0"/>
              </a:rPr>
              <a:t>Something else</a:t>
            </a:r>
          </a:p>
        </p:txBody>
      </p:sp>
      <p:sp>
        <p:nvSpPr>
          <p:cNvPr id="8" name="Oval 7">
            <a:extLst>
              <a:ext uri="{FF2B5EF4-FFF2-40B4-BE49-F238E27FC236}">
                <a16:creationId xmlns:a16="http://schemas.microsoft.com/office/drawing/2014/main" id="{E72AE983-2F7D-8F45-9459-79ED70D91589}"/>
              </a:ext>
            </a:extLst>
          </p:cNvPr>
          <p:cNvSpPr/>
          <p:nvPr/>
        </p:nvSpPr>
        <p:spPr>
          <a:xfrm>
            <a:off x="76200" y="5626171"/>
            <a:ext cx="539262" cy="370820"/>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4E3BCB-88B2-F14A-BE80-0F15E0F639A7}"/>
              </a:ext>
            </a:extLst>
          </p:cNvPr>
          <p:cNvSpPr/>
          <p:nvPr/>
        </p:nvSpPr>
        <p:spPr bwMode="auto">
          <a:xfrm>
            <a:off x="6907306" y="3352800"/>
            <a:ext cx="5029200" cy="204771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39713" lvl="0" indent="-239713" algn="l" fontAlgn="auto">
              <a:lnSpc>
                <a:spcPct val="90000"/>
              </a:lnSpc>
              <a:spcBef>
                <a:spcPts val="1000"/>
              </a:spcBef>
              <a:spcAft>
                <a:spcPts val="0"/>
              </a:spcAft>
              <a:buFont typeface="Arial" panose="020B0604020202020204" pitchFamily="34" charset="0"/>
              <a:buChar char="•"/>
            </a:pPr>
            <a:r>
              <a:rPr lang="en-US" sz="2400" dirty="0">
                <a:solidFill>
                  <a:prstClr val="black"/>
                </a:solidFill>
                <a:latin typeface="Calibri" panose="020F0502020204030204"/>
              </a:rPr>
              <a:t>Use a pointer to store the address returned by malloc.</a:t>
            </a:r>
          </a:p>
          <a:p>
            <a:pPr marL="239713" lvl="0" indent="-239713" algn="l" fontAlgn="auto">
              <a:lnSpc>
                <a:spcPct val="90000"/>
              </a:lnSpc>
              <a:spcBef>
                <a:spcPts val="1000"/>
              </a:spcBef>
              <a:spcAft>
                <a:spcPts val="0"/>
              </a:spcAft>
              <a:buFont typeface="Arial" panose="020B0604020202020204" pitchFamily="34" charset="0"/>
              <a:buChar char="•"/>
            </a:pPr>
            <a:r>
              <a:rPr lang="en-US" sz="2400" dirty="0" err="1">
                <a:solidFill>
                  <a:prstClr val="black"/>
                </a:solidFill>
                <a:latin typeface="Calibri" panose="020F0502020204030204"/>
                <a:cs typeface="Consolas" panose="020B0609020204030204" pitchFamily="49" charset="0"/>
              </a:rPr>
              <a:t>Malloc’s</a:t>
            </a:r>
            <a:r>
              <a:rPr lang="en-US" sz="2400" dirty="0">
                <a:solidFill>
                  <a:prstClr val="black"/>
                </a:solidFill>
                <a:latin typeface="Calibri" panose="020F0502020204030204"/>
                <a:cs typeface="Consolas" panose="020B0609020204030204" pitchFamily="49" charset="0"/>
              </a:rPr>
              <a:t> argument is the </a:t>
            </a:r>
            <a:r>
              <a:rPr lang="en-US" sz="2400" b="1" dirty="0">
                <a:solidFill>
                  <a:prstClr val="black"/>
                </a:solidFill>
                <a:latin typeface="Calibri" panose="020F0502020204030204"/>
                <a:cs typeface="Consolas" panose="020B0609020204030204" pitchFamily="49" charset="0"/>
              </a:rPr>
              <a:t>number of bytes</a:t>
            </a:r>
            <a:r>
              <a:rPr lang="en-US" sz="2400" dirty="0">
                <a:solidFill>
                  <a:prstClr val="black"/>
                </a:solidFill>
                <a:latin typeface="Calibri" panose="020F0502020204030204"/>
                <a:cs typeface="Consolas" panose="020B0609020204030204" pitchFamily="49" charset="0"/>
              </a:rPr>
              <a:t> to allocate.</a:t>
            </a:r>
          </a:p>
          <a:p>
            <a:pPr marL="342900" lvl="0" indent="-342900" algn="l" fontAlgn="auto">
              <a:lnSpc>
                <a:spcPct val="90000"/>
              </a:lnSpc>
              <a:spcBef>
                <a:spcPts val="1000"/>
              </a:spcBef>
              <a:spcAft>
                <a:spcPts val="0"/>
              </a:spcAft>
              <a:buFont typeface=".Apple Color Emoji UI"/>
              <a:buChar char="⚠️"/>
            </a:pPr>
            <a:r>
              <a:rPr lang="en-US" sz="2400" b="1" dirty="0">
                <a:solidFill>
                  <a:prstClr val="black"/>
                </a:solidFill>
                <a:latin typeface="Calibri" panose="020F0502020204030204"/>
                <a:cs typeface="Consolas" panose="020B0609020204030204" pitchFamily="49" charset="0"/>
              </a:rPr>
              <a:t>This code is missing an assertion.</a:t>
            </a:r>
          </a:p>
        </p:txBody>
      </p:sp>
    </p:spTree>
    <p:extLst>
      <p:ext uri="{BB962C8B-B14F-4D97-AF65-F5344CB8AC3E}">
        <p14:creationId xmlns:p14="http://schemas.microsoft.com/office/powerpoint/2010/main" val="366690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8194-8C28-CB48-905D-1BD5ED89025F}"/>
              </a:ext>
            </a:extLst>
          </p:cNvPr>
          <p:cNvSpPr>
            <a:spLocks noGrp="1"/>
          </p:cNvSpPr>
          <p:nvPr>
            <p:ph type="title"/>
          </p:nvPr>
        </p:nvSpPr>
        <p:spPr/>
        <p:txBody>
          <a:bodyPr/>
          <a:lstStyle/>
          <a:p>
            <a:r>
              <a:rPr lang="en-US" dirty="0"/>
              <a:t>Always </a:t>
            </a:r>
            <a:r>
              <a:rPr lang="en-US" dirty="0">
                <a:latin typeface="Consolas" panose="020B0609020204030204" pitchFamily="49" charset="0"/>
                <a:cs typeface="Consolas" panose="020B0609020204030204" pitchFamily="49" charset="0"/>
              </a:rPr>
              <a:t>assert</a:t>
            </a:r>
            <a:r>
              <a:rPr lang="en-US" dirty="0"/>
              <a:t> with the heap</a:t>
            </a:r>
          </a:p>
        </p:txBody>
      </p:sp>
      <p:sp>
        <p:nvSpPr>
          <p:cNvPr id="3" name="Content Placeholder 2">
            <a:extLst>
              <a:ext uri="{FF2B5EF4-FFF2-40B4-BE49-F238E27FC236}">
                <a16:creationId xmlns:a16="http://schemas.microsoft.com/office/drawing/2014/main" id="{208DF9A3-3F22-9447-B6FD-86D91D6C2E4F}"/>
              </a:ext>
            </a:extLst>
          </p:cNvPr>
          <p:cNvSpPr>
            <a:spLocks noGrp="1"/>
          </p:cNvSpPr>
          <p:nvPr>
            <p:ph idx="1"/>
          </p:nvPr>
        </p:nvSpPr>
        <p:spPr>
          <a:xfrm>
            <a:off x="152400" y="1295400"/>
            <a:ext cx="11811000" cy="5181600"/>
          </a:xfrm>
        </p:spPr>
        <p:txBody>
          <a:bodyPr/>
          <a:lstStyle/>
          <a:p>
            <a:pPr marL="0" indent="0">
              <a:spcAft>
                <a:spcPts val="600"/>
              </a:spcAft>
              <a:buNone/>
            </a:pPr>
            <a:r>
              <a:rPr lang="en-US" dirty="0"/>
              <a:t>Let’s write a function that returns an array of the first </a:t>
            </a:r>
            <a:r>
              <a:rPr lang="en-US" b="1" dirty="0" err="1"/>
              <a:t>len</a:t>
            </a:r>
            <a:r>
              <a:rPr lang="en-US" dirty="0"/>
              <a:t> multiples of </a:t>
            </a:r>
            <a:r>
              <a:rPr lang="en-US" b="1" dirty="0" err="1"/>
              <a:t>mult</a:t>
            </a:r>
            <a:r>
              <a:rPr lang="en-US" dirty="0"/>
              <a:t>.</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array_of_multiples</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solidFill>
                  <a:srgbClr val="00B050"/>
                </a:solidFill>
                <a:latin typeface="Consolas" panose="020B0609020204030204" pitchFamily="49" charset="0"/>
                <a:cs typeface="Consolas" panose="020B0609020204030204" pitchFamily="49" charset="0"/>
              </a:rPr>
              <a:t>    int</a:t>
            </a:r>
            <a:r>
              <a:rPr lang="en-US" sz="2400" dirty="0">
                <a:solidFill>
                  <a:prstClr val="black"/>
                </a:solidFill>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arr</a:t>
            </a:r>
            <a:r>
              <a:rPr lang="en-US" sz="2400" dirty="0">
                <a:solidFill>
                  <a:prstClr val="black"/>
                </a:solidFill>
                <a:latin typeface="Consolas" panose="020B0609020204030204" pitchFamily="49" charset="0"/>
                <a:cs typeface="Consolas" panose="020B0609020204030204" pitchFamily="49" charset="0"/>
              </a:rPr>
              <a:t> = malloc(</a:t>
            </a:r>
            <a:r>
              <a:rPr lang="en-US" sz="2400" dirty="0" err="1">
                <a:solidFill>
                  <a:prstClr val="black"/>
                </a:solidFill>
                <a:latin typeface="Consolas" panose="020B0609020204030204" pitchFamily="49" charset="0"/>
                <a:cs typeface="Consolas" panose="020B0609020204030204" pitchFamily="49" charset="0"/>
              </a:rPr>
              <a:t>sizeof</a:t>
            </a:r>
            <a:r>
              <a:rPr lang="en-US" sz="2400" dirty="0">
                <a:solidFill>
                  <a:prstClr val="black"/>
                </a:solidFill>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int</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len</a:t>
            </a:r>
            <a:r>
              <a:rPr lang="en-US" sz="2400" dirty="0">
                <a:solidFill>
                  <a:prstClr val="black"/>
                </a:solidFill>
                <a:latin typeface="Consolas" panose="020B0609020204030204" pitchFamily="49" charset="0"/>
                <a:cs typeface="Consolas" panose="020B0609020204030204" pitchFamily="49" charset="0"/>
              </a:rPr>
              <a:t>);</a:t>
            </a:r>
          </a:p>
          <a:p>
            <a:pPr marL="582613" indent="0">
              <a:spcBef>
                <a:spcPts val="0"/>
              </a:spcBef>
              <a:buNone/>
            </a:pPr>
            <a:r>
              <a:rPr lang="en-US" sz="2400" dirty="0">
                <a:solidFill>
                  <a:prstClr val="black"/>
                </a:solidFill>
                <a:latin typeface="Consolas" panose="020B0609020204030204" pitchFamily="49" charset="0"/>
                <a:cs typeface="Consolas" panose="020B0609020204030204" pitchFamily="49" charset="0"/>
              </a:rPr>
              <a:t>    </a:t>
            </a:r>
            <a:r>
              <a:rPr lang="en-US" sz="2400" b="1" dirty="0">
                <a:solidFill>
                  <a:srgbClr val="C00000"/>
                </a:solidFill>
                <a:latin typeface="Consolas" panose="020B0609020204030204" pitchFamily="49" charset="0"/>
                <a:cs typeface="Consolas" panose="020B0609020204030204" pitchFamily="49" charset="0"/>
              </a:rPr>
              <a:t>assert(</a:t>
            </a:r>
            <a:r>
              <a:rPr lang="en-US" sz="2400" b="1" dirty="0" err="1">
                <a:solidFill>
                  <a:srgbClr val="C00000"/>
                </a:solidFill>
                <a:latin typeface="Consolas" panose="020B0609020204030204" pitchFamily="49" charset="0"/>
                <a:cs typeface="Consolas" panose="020B0609020204030204" pitchFamily="49" charset="0"/>
              </a:rPr>
              <a:t>arr</a:t>
            </a:r>
            <a:r>
              <a:rPr lang="en-US" sz="2400" b="1" dirty="0">
                <a:solidFill>
                  <a:srgbClr val="C00000"/>
                </a:solidFill>
                <a:latin typeface="Consolas" panose="020B0609020204030204" pitchFamily="49" charset="0"/>
                <a:cs typeface="Consolas" panose="020B0609020204030204" pitchFamily="49" charset="0"/>
              </a:rPr>
              <a:t> != NULL);</a:t>
            </a:r>
            <a:endParaRPr lang="en-US" sz="2400" dirty="0">
              <a:latin typeface="Consolas" panose="020B0609020204030204" pitchFamily="49" charset="0"/>
              <a:cs typeface="Consolas" panose="020B0609020204030204" pitchFamily="49" charset="0"/>
            </a:endParaRP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for</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a:t>
            </a:r>
            <a:r>
              <a:rPr lang="en-US" sz="2400" dirty="0" err="1">
                <a:latin typeface="Consolas" panose="020B0609020204030204" pitchFamily="49" charset="0"/>
                <a:cs typeface="Consolas" panose="020B0609020204030204" pitchFamily="49" charset="0"/>
              </a:rPr>
              <a:t>len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mult</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+ 1);</a:t>
            </a:r>
          </a:p>
          <a:p>
            <a:pPr marL="582613" indent="0">
              <a:spcBef>
                <a:spcPts val="0"/>
              </a:spcBef>
              <a:buNone/>
            </a:pPr>
            <a:r>
              <a:rPr lang="en-US" sz="2400" dirty="0">
                <a:latin typeface="Consolas" panose="020B0609020204030204" pitchFamily="49" charset="0"/>
                <a:cs typeface="Consolas" panose="020B0609020204030204" pitchFamily="49" charset="0"/>
              </a:rPr>
              <a:t>    }</a:t>
            </a:r>
          </a:p>
          <a:p>
            <a:pPr marL="582613" indent="0">
              <a:spcBef>
                <a:spcPts val="0"/>
              </a:spcBef>
              <a:buNone/>
            </a:pPr>
            <a:r>
              <a:rPr lang="en-US" sz="2400" dirty="0">
                <a:latin typeface="Consolas" panose="020B0609020204030204" pitchFamily="49" charset="0"/>
                <a:cs typeface="Consolas" panose="020B0609020204030204" pitchFamily="49" charset="0"/>
              </a:rPr>
              <a:t>    </a:t>
            </a:r>
            <a:r>
              <a:rPr lang="en-US" sz="2400" dirty="0">
                <a:solidFill>
                  <a:srgbClr val="D234D4"/>
                </a:solidFill>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p>
          <a:p>
            <a:pPr marL="582613" indent="0">
              <a:spcBef>
                <a:spcPts val="0"/>
              </a:spcBef>
              <a:buNone/>
            </a:pPr>
            <a:r>
              <a:rPr lang="en-US" sz="2400" dirty="0">
                <a:latin typeface="Consolas" panose="020B0609020204030204" pitchFamily="49" charset="0"/>
                <a:cs typeface="Consolas" panose="020B0609020204030204" pitchFamily="49" charset="0"/>
              </a:rPr>
              <a:t>}</a:t>
            </a:r>
            <a:br>
              <a:rPr lang="en-US" sz="2400" dirty="0">
                <a:latin typeface="Consolas" panose="020B0609020204030204" pitchFamily="49" charset="0"/>
                <a:cs typeface="Consolas" panose="020B0609020204030204" pitchFamily="49" charset="0"/>
              </a:rPr>
            </a:br>
            <a:endParaRPr lang="en-US" sz="2400" dirty="0">
              <a:latin typeface="Consolas" panose="020B0609020204030204" pitchFamily="49" charset="0"/>
              <a:cs typeface="Consolas" panose="020B0609020204030204" pitchFamily="49" charset="0"/>
            </a:endParaRPr>
          </a:p>
          <a:p>
            <a:pPr lvl="0"/>
            <a:r>
              <a:rPr lang="en-US" dirty="0">
                <a:solidFill>
                  <a:prstClr val="black"/>
                </a:solidFill>
                <a:cs typeface="Courier New" panose="02070309020205020404" pitchFamily="49" charset="0"/>
              </a:rPr>
              <a:t>If an allocation error occurs (e.g. out of heap memory!), malloc will return NULL.  This is an important case to check </a:t>
            </a:r>
            <a:r>
              <a:rPr lang="en-US" b="1" dirty="0">
                <a:solidFill>
                  <a:prstClr val="black"/>
                </a:solidFill>
                <a:cs typeface="Courier New" panose="02070309020205020404" pitchFamily="49" charset="0"/>
              </a:rPr>
              <a:t>for robustness</a:t>
            </a:r>
            <a:r>
              <a:rPr lang="en-US" dirty="0">
                <a:solidFill>
                  <a:prstClr val="black"/>
                </a:solidFill>
                <a:cs typeface="Courier New" panose="02070309020205020404" pitchFamily="49" charset="0"/>
              </a:rPr>
              <a:t>.</a:t>
            </a:r>
          </a:p>
          <a:p>
            <a:pPr lvl="0"/>
            <a:r>
              <a:rPr lang="en-US" b="1" dirty="0">
                <a:solidFill>
                  <a:prstClr val="black"/>
                </a:solidFill>
                <a:cs typeface="Courier New" panose="02070309020205020404" pitchFamily="49" charset="0"/>
              </a:rPr>
              <a:t>assert</a:t>
            </a:r>
            <a:r>
              <a:rPr lang="en-US" dirty="0">
                <a:solidFill>
                  <a:prstClr val="black"/>
                </a:solidFill>
                <a:cs typeface="Courier New" panose="02070309020205020404" pitchFamily="49" charset="0"/>
              </a:rPr>
              <a:t> will crash the program if the provided condition is false.  A memory allocation error is significant, and we should terminate the program.</a:t>
            </a:r>
            <a:endParaRPr lang="en-US" b="1" dirty="0">
              <a:solidFill>
                <a:prstClr val="black"/>
              </a:solidFill>
              <a:cs typeface="Courier New" panose="02070309020205020404" pitchFamily="49" charset="0"/>
            </a:endParaRPr>
          </a:p>
        </p:txBody>
      </p:sp>
      <p:sp>
        <p:nvSpPr>
          <p:cNvPr id="5" name="// file: strcmp_ex.c…">
            <a:extLst>
              <a:ext uri="{FF2B5EF4-FFF2-40B4-BE49-F238E27FC236}">
                <a16:creationId xmlns:a16="http://schemas.microsoft.com/office/drawing/2014/main" id="{4A5384CC-AC09-0B4B-B425-9AD25E860646}"/>
              </a:ext>
            </a:extLst>
          </p:cNvPr>
          <p:cNvSpPr txBox="1"/>
          <p:nvPr/>
        </p:nvSpPr>
        <p:spPr>
          <a:xfrm flipH="1">
            <a:off x="152400" y="1752600"/>
            <a:ext cx="615462" cy="2761782"/>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400" dirty="0">
                <a:latin typeface="Consolas" panose="020B0609020204030204" pitchFamily="49" charset="0"/>
                <a:cs typeface="Consolas" panose="020B0609020204030204" pitchFamily="49" charset="0"/>
              </a:rPr>
              <a:t>8</a:t>
            </a:r>
          </a:p>
        </p:txBody>
      </p:sp>
      <p:sp>
        <p:nvSpPr>
          <p:cNvPr id="6" name="Right Arrow 5">
            <a:extLst>
              <a:ext uri="{FF2B5EF4-FFF2-40B4-BE49-F238E27FC236}">
                <a16:creationId xmlns:a16="http://schemas.microsoft.com/office/drawing/2014/main" id="{9C2D1FF0-193F-C644-AA0D-866E7DF9EDF9}"/>
              </a:ext>
            </a:extLst>
          </p:cNvPr>
          <p:cNvSpPr/>
          <p:nvPr/>
        </p:nvSpPr>
        <p:spPr>
          <a:xfrm>
            <a:off x="76200" y="2362200"/>
            <a:ext cx="234156" cy="457200"/>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778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2C47-4B30-A646-9A8B-C83F755BB659}"/>
              </a:ext>
            </a:extLst>
          </p:cNvPr>
          <p:cNvSpPr>
            <a:spLocks noGrp="1"/>
          </p:cNvSpPr>
          <p:nvPr>
            <p:ph type="title"/>
          </p:nvPr>
        </p:nvSpPr>
        <p:spPr/>
        <p:txBody>
          <a:bodyPr/>
          <a:lstStyle/>
          <a:p>
            <a:r>
              <a:rPr lang="en-US" dirty="0"/>
              <a:t>Other heap allocations: </a:t>
            </a:r>
            <a:r>
              <a:rPr lang="en-US" dirty="0" err="1">
                <a:latin typeface="Consolas" panose="020B0609020204030204" pitchFamily="49" charset="0"/>
                <a:cs typeface="Consolas" panose="020B0609020204030204" pitchFamily="49" charset="0"/>
              </a:rPr>
              <a:t>calloc</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313AA05C-2F1A-F542-B183-8701C9131758}"/>
              </a:ext>
            </a:extLst>
          </p:cNvPr>
          <p:cNvSpPr>
            <a:spLocks noGrp="1"/>
          </p:cNvSpPr>
          <p:nvPr>
            <p:ph idx="1"/>
          </p:nvPr>
        </p:nvSpPr>
        <p:spPr/>
        <p:txBody>
          <a:bodyPr/>
          <a:lstStyle/>
          <a:p>
            <a:pPr marL="0" indent="0">
              <a:spcAft>
                <a:spcPts val="600"/>
              </a:spcAft>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calloc</a:t>
            </a:r>
            <a:r>
              <a:rPr lang="en-US" dirty="0">
                <a:latin typeface="Consolas" panose="020B0609020204030204" pitchFamily="49" charset="0"/>
                <a:cs typeface="Consolas" panose="020B0609020204030204" pitchFamily="49" charset="0"/>
              </a:rPr>
              <a:t>(</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nmemb</a:t>
            </a:r>
            <a:r>
              <a:rPr lang="en-US" dirty="0">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size</a:t>
            </a:r>
            <a:r>
              <a:rPr lang="en-US" dirty="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marL="0" indent="0">
              <a:buNone/>
            </a:pPr>
            <a:r>
              <a:rPr lang="en-US" b="1" dirty="0" err="1">
                <a:latin typeface="Consolas" panose="020B0609020204030204" pitchFamily="49" charset="0"/>
                <a:cs typeface="Consolas" panose="020B0609020204030204" pitchFamily="49" charset="0"/>
              </a:rPr>
              <a:t>calloc</a:t>
            </a:r>
            <a:r>
              <a:rPr lang="en-US" dirty="0"/>
              <a:t> is like </a:t>
            </a:r>
            <a:r>
              <a:rPr lang="en-US" dirty="0">
                <a:latin typeface="Consolas" panose="020B0609020204030204" pitchFamily="49" charset="0"/>
                <a:cs typeface="Consolas" panose="020B0609020204030204" pitchFamily="49" charset="0"/>
              </a:rPr>
              <a:t>malloc</a:t>
            </a:r>
            <a:r>
              <a:rPr lang="en-US" dirty="0"/>
              <a:t> that </a:t>
            </a:r>
            <a:r>
              <a:rPr lang="en-US" b="1" dirty="0"/>
              <a:t>zeros out</a:t>
            </a:r>
            <a:r>
              <a:rPr lang="en-US" dirty="0"/>
              <a:t> the memory for you—thanks, </a:t>
            </a:r>
            <a:r>
              <a:rPr lang="en-US" dirty="0" err="1">
                <a:latin typeface="Consolas" panose="020B0609020204030204" pitchFamily="49" charset="0"/>
                <a:cs typeface="Consolas" panose="020B0609020204030204" pitchFamily="49" charset="0"/>
              </a:rPr>
              <a:t>calloc</a:t>
            </a:r>
            <a:r>
              <a:rPr lang="en-US" dirty="0"/>
              <a:t>!</a:t>
            </a:r>
            <a:br>
              <a:rPr lang="en-US" dirty="0">
                <a:solidFill>
                  <a:srgbClr val="00B050"/>
                </a:solidFill>
                <a:latin typeface="Consolas" panose="020B0609020204030204" pitchFamily="49" charset="0"/>
                <a:cs typeface="Consolas" panose="020B0609020204030204" pitchFamily="49" charset="0"/>
              </a:rPr>
            </a:br>
            <a:endParaRPr lang="en-US" dirty="0"/>
          </a:p>
          <a:p>
            <a:r>
              <a:rPr lang="en-US" dirty="0"/>
              <a:t>You might notice its interface is also a little different—it takes two parameters, which are multiplied to calculate the number of bytes (</a:t>
            </a:r>
            <a:r>
              <a:rPr lang="en-US" dirty="0" err="1">
                <a:latin typeface="Consolas" panose="020B0609020204030204" pitchFamily="49" charset="0"/>
                <a:cs typeface="Consolas" panose="020B0609020204030204" pitchFamily="49" charset="0"/>
              </a:rPr>
              <a:t>nmemb</a:t>
            </a:r>
            <a:r>
              <a:rPr lang="en-US" dirty="0">
                <a:latin typeface="Consolas" panose="020B0609020204030204" pitchFamily="49" charset="0"/>
                <a:cs typeface="Consolas" panose="020B0609020204030204" pitchFamily="49" charset="0"/>
              </a:rPr>
              <a:t> * size</a:t>
            </a:r>
            <a:r>
              <a:rPr lang="en-US" dirty="0"/>
              <a:t>).</a:t>
            </a:r>
          </a:p>
          <a:p>
            <a:pPr marL="0" indent="0">
              <a:buNone/>
            </a:pPr>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dirty="0" err="1"/>
              <a:t>calloc</a:t>
            </a:r>
            <a:r>
              <a:rPr lang="en-US" dirty="0"/>
              <a:t> is more expensive than malloc because it zeros out memory.  Use only when necessary!</a:t>
            </a:r>
          </a:p>
        </p:txBody>
      </p:sp>
      <p:sp>
        <p:nvSpPr>
          <p:cNvPr id="4" name="TextBox 3">
            <a:extLst>
              <a:ext uri="{FF2B5EF4-FFF2-40B4-BE49-F238E27FC236}">
                <a16:creationId xmlns:a16="http://schemas.microsoft.com/office/drawing/2014/main" id="{CE7C13D6-1DC8-8746-B26F-546EFE0BD2D7}"/>
              </a:ext>
            </a:extLst>
          </p:cNvPr>
          <p:cNvSpPr txBox="1"/>
          <p:nvPr/>
        </p:nvSpPr>
        <p:spPr>
          <a:xfrm>
            <a:off x="717819" y="3505200"/>
            <a:ext cx="7491153" cy="2067233"/>
          </a:xfrm>
          <a:prstGeom prst="rect">
            <a:avLst/>
          </a:prstGeom>
          <a:noFill/>
        </p:spPr>
        <p:txBody>
          <a:bodyPr wrap="none" rtlCol="0">
            <a:spAutoFit/>
          </a:bodyPr>
          <a:lstStyle/>
          <a:p>
            <a:pPr algn="l">
              <a:buClr>
                <a:schemeClr val="accent2"/>
              </a:buClr>
            </a:pPr>
            <a:r>
              <a:rPr lang="en-US" sz="2400" dirty="0">
                <a:solidFill>
                  <a:srgbClr val="C00000"/>
                </a:solidFill>
                <a:latin typeface="Consolas" panose="020B0609020204030204" pitchFamily="49" charset="0"/>
                <a:cs typeface="Consolas" panose="020B0609020204030204" pitchFamily="49" charset="0"/>
              </a:rPr>
              <a:t>// allocate and zero 20 </a:t>
            </a:r>
            <a:r>
              <a:rPr lang="en-US" sz="2400" dirty="0" err="1">
                <a:solidFill>
                  <a:srgbClr val="C00000"/>
                </a:solidFill>
                <a:latin typeface="Consolas" panose="020B0609020204030204" pitchFamily="49" charset="0"/>
                <a:cs typeface="Consolas" panose="020B0609020204030204" pitchFamily="49" charset="0"/>
              </a:rPr>
              <a:t>ints</a:t>
            </a:r>
            <a:endParaRPr lang="en-US" sz="2400" dirty="0">
              <a:solidFill>
                <a:srgbClr val="C00000"/>
              </a:solidFill>
              <a:latin typeface="Consolas" panose="020B0609020204030204" pitchFamily="49" charset="0"/>
              <a:cs typeface="Consolas" panose="020B0609020204030204" pitchFamily="49" charset="0"/>
            </a:endParaRPr>
          </a:p>
          <a:p>
            <a:pPr algn="l">
              <a:buClr>
                <a:schemeClr val="accent2"/>
              </a:buClr>
            </a:pPr>
            <a:r>
              <a:rPr lang="en-US" sz="2400" dirty="0">
                <a:latin typeface="Consolas" panose="020B0609020204030204" pitchFamily="49" charset="0"/>
                <a:cs typeface="Consolas" panose="020B0609020204030204" pitchFamily="49" charset="0"/>
              </a:rPr>
              <a:t>int *scores = </a:t>
            </a:r>
            <a:r>
              <a:rPr lang="en-US" sz="2400" b="1" dirty="0" err="1">
                <a:latin typeface="Consolas" panose="020B0609020204030204" pitchFamily="49" charset="0"/>
                <a:cs typeface="Consolas" panose="020B0609020204030204" pitchFamily="49" charset="0"/>
              </a:rPr>
              <a:t>calloc</a:t>
            </a:r>
            <a:r>
              <a:rPr lang="en-US" sz="2400" dirty="0">
                <a:latin typeface="Consolas" panose="020B0609020204030204" pitchFamily="49" charset="0"/>
                <a:cs typeface="Consolas" panose="020B0609020204030204" pitchFamily="49" charset="0"/>
              </a:rPr>
              <a:t>(20,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(int));</a:t>
            </a:r>
          </a:p>
          <a:p>
            <a:pPr marL="0" indent="0" algn="l">
              <a:spcBef>
                <a:spcPts val="1000"/>
              </a:spcBef>
              <a:buNone/>
            </a:pPr>
            <a:r>
              <a:rPr lang="en-US" sz="2400" dirty="0">
                <a:solidFill>
                  <a:srgbClr val="C00000"/>
                </a:solidFill>
                <a:latin typeface="Consolas" panose="020B0609020204030204" pitchFamily="49" charset="0"/>
                <a:cs typeface="Consolas" panose="020B0609020204030204" pitchFamily="49" charset="0"/>
              </a:rPr>
              <a:t>// alternate (but slower)</a:t>
            </a:r>
          </a:p>
          <a:p>
            <a:pPr marL="0" indent="0" algn="l">
              <a:buNone/>
            </a:pPr>
            <a:r>
              <a:rPr lang="en-US" sz="2400" dirty="0">
                <a:latin typeface="Consolas" panose="020B0609020204030204" pitchFamily="49" charset="0"/>
                <a:cs typeface="Consolas" panose="020B0609020204030204" pitchFamily="49" charset="0"/>
              </a:rPr>
              <a:t>int *scores = </a:t>
            </a:r>
            <a:r>
              <a:rPr lang="en-US" sz="2400" b="1" dirty="0">
                <a:latin typeface="Consolas" panose="020B0609020204030204" pitchFamily="49" charset="0"/>
                <a:cs typeface="Consolas" panose="020B0609020204030204" pitchFamily="49" charset="0"/>
              </a:rPr>
              <a:t>malloc</a:t>
            </a:r>
            <a:r>
              <a:rPr lang="en-US" sz="2400" dirty="0">
                <a:latin typeface="Consolas" panose="020B0609020204030204" pitchFamily="49" charset="0"/>
                <a:cs typeface="Consolas" panose="020B0609020204030204" pitchFamily="49" charset="0"/>
              </a:rPr>
              <a:t>(20 * </a:t>
            </a:r>
            <a:r>
              <a:rPr lang="en-US" sz="2400" dirty="0" err="1">
                <a:latin typeface="Consolas" panose="020B0609020204030204" pitchFamily="49" charset="0"/>
                <a:cs typeface="Consolas" panose="020B0609020204030204" pitchFamily="49" charset="0"/>
              </a:rPr>
              <a:t>sizeof</a:t>
            </a:r>
            <a:r>
              <a:rPr lang="en-US" sz="2400" dirty="0">
                <a:latin typeface="Consolas" panose="020B0609020204030204" pitchFamily="49" charset="0"/>
                <a:cs typeface="Consolas" panose="020B0609020204030204" pitchFamily="49" charset="0"/>
              </a:rPr>
              <a:t>(int));</a:t>
            </a:r>
          </a:p>
          <a:p>
            <a:pPr marL="0" indent="0" algn="l">
              <a:buNone/>
            </a:pPr>
            <a:r>
              <a:rPr lang="en-US" sz="2400" dirty="0">
                <a:latin typeface="Consolas" panose="020B0609020204030204" pitchFamily="49" charset="0"/>
                <a:cs typeface="Consolas" panose="020B0609020204030204" pitchFamily="49" charset="0"/>
              </a:rPr>
              <a:t>for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20;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scores[</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p:txBody>
      </p:sp>
    </p:spTree>
    <p:extLst>
      <p:ext uri="{BB962C8B-B14F-4D97-AF65-F5344CB8AC3E}">
        <p14:creationId xmlns:p14="http://schemas.microsoft.com/office/powerpoint/2010/main" val="323323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2C47-4B30-A646-9A8B-C83F755BB659}"/>
              </a:ext>
            </a:extLst>
          </p:cNvPr>
          <p:cNvSpPr>
            <a:spLocks noGrp="1"/>
          </p:cNvSpPr>
          <p:nvPr>
            <p:ph type="title"/>
          </p:nvPr>
        </p:nvSpPr>
        <p:spPr/>
        <p:txBody>
          <a:bodyPr/>
          <a:lstStyle/>
          <a:p>
            <a:r>
              <a:rPr lang="en-US" dirty="0"/>
              <a:t>Other heap allocations: </a:t>
            </a:r>
            <a:r>
              <a:rPr lang="en-US" dirty="0" err="1">
                <a:latin typeface="Consolas" panose="020B0609020204030204" pitchFamily="49" charset="0"/>
                <a:cs typeface="Consolas" panose="020B0609020204030204" pitchFamily="49" charset="0"/>
              </a:rPr>
              <a:t>strdup</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313AA05C-2F1A-F542-B183-8701C9131758}"/>
              </a:ext>
            </a:extLst>
          </p:cNvPr>
          <p:cNvSpPr>
            <a:spLocks noGrp="1"/>
          </p:cNvSpPr>
          <p:nvPr>
            <p:ph idx="1"/>
          </p:nvPr>
        </p:nvSpPr>
        <p:spPr/>
        <p:txBody>
          <a:bodyPr/>
          <a:lstStyle/>
          <a:p>
            <a:pPr marL="0" indent="0">
              <a:spcBef>
                <a:spcPts val="0"/>
              </a:spcBef>
              <a:spcAft>
                <a:spcPts val="600"/>
              </a:spcAft>
              <a:buNone/>
            </a:pP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pPr marL="0" indent="0">
              <a:buNone/>
            </a:pPr>
            <a:r>
              <a:rPr lang="en-US" b="1" dirty="0" err="1">
                <a:latin typeface="Consolas" panose="020B0609020204030204" pitchFamily="49" charset="0"/>
                <a:cs typeface="Consolas" panose="020B0609020204030204" pitchFamily="49" charset="0"/>
              </a:rPr>
              <a:t>strdup</a:t>
            </a:r>
            <a:r>
              <a:rPr lang="en-US" dirty="0"/>
              <a:t> is a convenience function that returns a </a:t>
            </a:r>
            <a:r>
              <a:rPr lang="en-US" b="1" dirty="0"/>
              <a:t>null-terminated</a:t>
            </a:r>
            <a:r>
              <a:rPr lang="en-US" dirty="0"/>
              <a:t>, heap-allocated string with the provided text, instead of you having to </a:t>
            </a:r>
            <a:r>
              <a:rPr lang="en-US" b="1" dirty="0">
                <a:latin typeface="Consolas" panose="020B0609020204030204" pitchFamily="49" charset="0"/>
                <a:cs typeface="Consolas" panose="020B0609020204030204" pitchFamily="49" charset="0"/>
              </a:rPr>
              <a:t>malloc</a:t>
            </a:r>
            <a:r>
              <a:rPr lang="en-US" dirty="0"/>
              <a:t> and copy in the string yourself.</a:t>
            </a:r>
          </a:p>
          <a:p>
            <a:pPr marL="0" indent="0">
              <a:buNone/>
            </a:pPr>
            <a:endParaRPr lang="en-US" b="1" dirty="0"/>
          </a:p>
          <a:p>
            <a:pPr marL="0" indent="0">
              <a:buNone/>
            </a:pP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7030A0"/>
                </a:solidFill>
                <a:latin typeface="Consolas" panose="020B0609020204030204" pitchFamily="49" charset="0"/>
                <a:cs typeface="Consolas" panose="020B0609020204030204" pitchFamily="49" charset="0"/>
              </a:rPr>
              <a:t>"Hello, world!"</a:t>
            </a:r>
            <a:r>
              <a:rPr lang="en-US" dirty="0">
                <a:latin typeface="Consolas" panose="020B0609020204030204" pitchFamily="49" charset="0"/>
                <a:cs typeface="Consolas" panose="020B0609020204030204" pitchFamily="49" charset="0"/>
              </a:rPr>
              <a:t>);	</a:t>
            </a:r>
            <a:r>
              <a:rPr lang="en-US" dirty="0">
                <a:solidFill>
                  <a:srgbClr val="C00000"/>
                </a:solidFill>
                <a:latin typeface="Consolas" panose="020B0609020204030204" pitchFamily="49" charset="0"/>
                <a:cs typeface="Consolas" panose="020B0609020204030204" pitchFamily="49" charset="0"/>
              </a:rPr>
              <a:t>// on heap</a:t>
            </a:r>
            <a:endParaRPr lang="en-US" dirty="0">
              <a:solidFill>
                <a:srgbClr val="00B050"/>
              </a:solidFill>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str[0] = </a:t>
            </a:r>
            <a:r>
              <a:rPr lang="en-US" dirty="0">
                <a:solidFill>
                  <a:srgbClr val="7030A0"/>
                </a:solidFill>
                <a:latin typeface="Consolas" panose="020B0609020204030204" pitchFamily="49" charset="0"/>
                <a:cs typeface="Consolas" panose="020B0609020204030204" pitchFamily="49" charset="0"/>
              </a:rPr>
              <a:t>'h'</a:t>
            </a:r>
            <a:r>
              <a:rPr lang="en-US" dirty="0">
                <a:latin typeface="Consolas" panose="020B0609020204030204" pitchFamily="49" charset="0"/>
                <a:cs typeface="Consolas" panose="020B0609020204030204" pitchFamily="49" charset="0"/>
              </a:rPr>
              <a:t>;</a:t>
            </a:r>
            <a:endParaRPr lang="en-US" dirty="0">
              <a:solidFill>
                <a:srgbClr val="00B050"/>
              </a:solidFill>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77204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t>Cleaning Up with </a:t>
            </a:r>
            <a:r>
              <a:rPr lang="en-US" dirty="0">
                <a:latin typeface="Consolas" panose="020B0609020204030204" pitchFamily="49" charset="0"/>
                <a:cs typeface="Consolas" panose="020B0609020204030204" pitchFamily="49" charset="0"/>
              </a:rPr>
              <a:t>free</a:t>
            </a:r>
          </a:p>
        </p:txBody>
      </p:sp>
      <p:sp>
        <p:nvSpPr>
          <p:cNvPr id="3" name="Content Placeholder 2">
            <a:extLst>
              <a:ext uri="{FF2B5EF4-FFF2-40B4-BE49-F238E27FC236}">
                <a16:creationId xmlns:a16="http://schemas.microsoft.com/office/drawing/2014/main" id="{6FA8BE9D-3CBB-A144-AF55-EDEAB3F75C83}"/>
              </a:ext>
            </a:extLst>
          </p:cNvPr>
          <p:cNvSpPr>
            <a:spLocks noGrp="1"/>
          </p:cNvSpPr>
          <p:nvPr>
            <p:ph idx="1"/>
          </p:nvPr>
        </p:nvSpPr>
        <p:spPr>
          <a:xfrm>
            <a:off x="152400" y="1295400"/>
            <a:ext cx="11811000" cy="5486400"/>
          </a:xfrm>
        </p:spPr>
        <p:txBody>
          <a:bodyPr/>
          <a:lstStyle/>
          <a:p>
            <a:pPr marL="0" indent="0">
              <a:spcAft>
                <a:spcPts val="600"/>
              </a:spcAft>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a:solidFill>
                  <a:srgbClr val="0432FF"/>
                </a:solidFill>
                <a:latin typeface="Consolas" panose="020B0609020204030204" pitchFamily="49" charset="0"/>
                <a:cs typeface="Consolas" panose="020B0609020204030204" pitchFamily="49" charset="0"/>
              </a:rPr>
              <a:t>free</a:t>
            </a:r>
            <a:r>
              <a:rPr lang="en-US" dirty="0">
                <a:latin typeface="Consolas" panose="020B0609020204030204" pitchFamily="49" charset="0"/>
                <a:cs typeface="Consolas" panose="020B0609020204030204" pitchFamily="49" charset="0"/>
              </a:rPr>
              <a:t>(</a:t>
            </a: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a:t>
            </a:r>
            <a:endParaRPr lang="en-US" dirty="0"/>
          </a:p>
          <a:p>
            <a:r>
              <a:rPr lang="en-US" dirty="0"/>
              <a:t>If we allocated memory on the heap and no longer need it, it is our responsibility to </a:t>
            </a:r>
            <a:r>
              <a:rPr lang="en-US" b="1" dirty="0"/>
              <a:t>delete </a:t>
            </a:r>
            <a:r>
              <a:rPr lang="en-US" dirty="0"/>
              <a:t>it.</a:t>
            </a:r>
          </a:p>
          <a:p>
            <a:r>
              <a:rPr lang="en-US" dirty="0"/>
              <a:t>To do this, use the </a:t>
            </a:r>
            <a:r>
              <a:rPr lang="en-US" b="1" dirty="0">
                <a:latin typeface="Consolas" panose="020B0609020204030204" pitchFamily="49" charset="0"/>
                <a:cs typeface="Consolas" panose="020B0609020204030204" pitchFamily="49" charset="0"/>
              </a:rPr>
              <a:t>free</a:t>
            </a:r>
            <a:r>
              <a:rPr lang="en-US" dirty="0"/>
              <a:t> command and pass in the </a:t>
            </a:r>
            <a:r>
              <a:rPr lang="en-US" i="1" dirty="0"/>
              <a:t>starting address on the heap for the memory you no longer need.</a:t>
            </a:r>
          </a:p>
          <a:p>
            <a:r>
              <a:rPr lang="en-US" dirty="0"/>
              <a:t>Example:</a:t>
            </a:r>
          </a:p>
          <a:p>
            <a:pPr marL="0" indent="0">
              <a:buNone/>
            </a:pP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char</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bytes</a:t>
            </a:r>
            <a:r>
              <a:rPr lang="en-US" dirty="0">
                <a:latin typeface="Consolas" panose="020B0609020204030204" pitchFamily="49" charset="0"/>
                <a:cs typeface="Consolas" panose="020B0609020204030204" pitchFamily="49" charset="0"/>
              </a:rPr>
              <a:t> = malloc(4);</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free(bytes);</a:t>
            </a:r>
          </a:p>
        </p:txBody>
      </p:sp>
    </p:spTree>
    <p:extLst>
      <p:ext uri="{BB962C8B-B14F-4D97-AF65-F5344CB8AC3E}">
        <p14:creationId xmlns:p14="http://schemas.microsoft.com/office/powerpoint/2010/main" val="265116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F020-1B02-2341-BEEE-40D207B0949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free</a:t>
            </a:r>
            <a:r>
              <a:rPr lang="en-US" dirty="0"/>
              <a:t> details</a:t>
            </a:r>
          </a:p>
        </p:txBody>
      </p:sp>
      <p:sp>
        <p:nvSpPr>
          <p:cNvPr id="3" name="Content Placeholder 2">
            <a:extLst>
              <a:ext uri="{FF2B5EF4-FFF2-40B4-BE49-F238E27FC236}">
                <a16:creationId xmlns:a16="http://schemas.microsoft.com/office/drawing/2014/main" id="{C0855BF9-5F8F-9B4C-B4F3-22AB4FFDC466}"/>
              </a:ext>
            </a:extLst>
          </p:cNvPr>
          <p:cNvSpPr>
            <a:spLocks noGrp="1"/>
          </p:cNvSpPr>
          <p:nvPr>
            <p:ph sz="half" idx="1"/>
          </p:nvPr>
        </p:nvSpPr>
        <p:spPr>
          <a:xfrm>
            <a:off x="152400" y="1295400"/>
            <a:ext cx="6096000" cy="5181600"/>
          </a:xfrm>
        </p:spPr>
        <p:txBody>
          <a:bodyPr/>
          <a:lstStyle/>
          <a:p>
            <a:pPr marL="0" indent="0">
              <a:buNone/>
            </a:pPr>
            <a:r>
              <a:rPr lang="en-US" dirty="0"/>
              <a:t>Even if you have multiple pointers to the same block of memory, each memory block should only be freed </a:t>
            </a:r>
            <a:r>
              <a:rPr lang="en-US" b="1" u="sng" dirty="0"/>
              <a:t>once</a:t>
            </a:r>
            <a:r>
              <a:rPr lang="en-US" dirty="0"/>
              <a:t>.</a:t>
            </a:r>
          </a:p>
        </p:txBody>
      </p:sp>
      <p:sp>
        <p:nvSpPr>
          <p:cNvPr id="5" name="Content Placeholder 4">
            <a:extLst>
              <a:ext uri="{FF2B5EF4-FFF2-40B4-BE49-F238E27FC236}">
                <a16:creationId xmlns:a16="http://schemas.microsoft.com/office/drawing/2014/main" id="{8A444524-FD1D-B448-B8FF-C2EEEFF87D33}"/>
              </a:ext>
            </a:extLst>
          </p:cNvPr>
          <p:cNvSpPr>
            <a:spLocks noGrp="1"/>
          </p:cNvSpPr>
          <p:nvPr>
            <p:ph sz="half" idx="10"/>
          </p:nvPr>
        </p:nvSpPr>
        <p:spPr>
          <a:xfrm>
            <a:off x="6662928" y="1299882"/>
            <a:ext cx="5224272" cy="5181600"/>
          </a:xfrm>
        </p:spPr>
        <p:txBody>
          <a:bodyPr/>
          <a:lstStyle/>
          <a:p>
            <a:pPr marL="0" indent="0">
              <a:buNone/>
            </a:pPr>
            <a:r>
              <a:rPr lang="en-US" dirty="0"/>
              <a:t>You must free the address you received in the previous allocation call; you cannot free just part of a previous allocation.</a:t>
            </a:r>
          </a:p>
          <a:p>
            <a:endParaRPr lang="en-US" dirty="0"/>
          </a:p>
        </p:txBody>
      </p:sp>
      <p:sp>
        <p:nvSpPr>
          <p:cNvPr id="4" name="TextBox 3">
            <a:extLst>
              <a:ext uri="{FF2B5EF4-FFF2-40B4-BE49-F238E27FC236}">
                <a16:creationId xmlns:a16="http://schemas.microsoft.com/office/drawing/2014/main" id="{D8556655-A24D-1946-860A-CA9863F0D47B}"/>
              </a:ext>
            </a:extLst>
          </p:cNvPr>
          <p:cNvSpPr txBox="1"/>
          <p:nvPr/>
        </p:nvSpPr>
        <p:spPr>
          <a:xfrm>
            <a:off x="152400" y="3429000"/>
            <a:ext cx="4262705" cy="2677656"/>
          </a:xfrm>
          <a:prstGeom prst="rect">
            <a:avLst/>
          </a:prstGeom>
          <a:noFill/>
        </p:spPr>
        <p:txBody>
          <a:bodyPr wrap="none" rtlCol="0">
            <a:spAutoFit/>
          </a:bodyPr>
          <a:lstStyle/>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 malloc(4);</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bytes;</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free(bytes);</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algn="l">
              <a:buClr>
                <a:schemeClr val="accent2"/>
              </a:buClr>
            </a:pPr>
            <a:endParaRPr lang="en-US" sz="24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B232CF5-234B-6D4E-B7D5-DE07AB2F931A}"/>
              </a:ext>
            </a:extLst>
          </p:cNvPr>
          <p:cNvSpPr txBox="1"/>
          <p:nvPr/>
        </p:nvSpPr>
        <p:spPr>
          <a:xfrm>
            <a:off x="2819401" y="5331767"/>
            <a:ext cx="2743200" cy="1200329"/>
          </a:xfrm>
          <a:prstGeom prst="rect">
            <a:avLst/>
          </a:prstGeom>
          <a:noFill/>
          <a:ln w="38100">
            <a:solidFill>
              <a:schemeClr val="accent2">
                <a:lumMod val="75000"/>
              </a:schemeClr>
            </a:solidFill>
          </a:ln>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 Memory at this address was already freed!</a:t>
            </a:r>
          </a:p>
        </p:txBody>
      </p:sp>
      <p:sp>
        <p:nvSpPr>
          <p:cNvPr id="8" name="TextBox 7">
            <a:extLst>
              <a:ext uri="{FF2B5EF4-FFF2-40B4-BE49-F238E27FC236}">
                <a16:creationId xmlns:a16="http://schemas.microsoft.com/office/drawing/2014/main" id="{68983026-7361-1F40-9C0E-74697D6D076A}"/>
              </a:ext>
            </a:extLst>
          </p:cNvPr>
          <p:cNvSpPr txBox="1"/>
          <p:nvPr/>
        </p:nvSpPr>
        <p:spPr>
          <a:xfrm>
            <a:off x="6662928" y="3429000"/>
            <a:ext cx="4500295" cy="2308324"/>
          </a:xfrm>
          <a:prstGeom prst="rect">
            <a:avLst/>
          </a:prstGeom>
          <a:noFill/>
        </p:spPr>
        <p:txBody>
          <a:bodyPr wrap="square" rtlCol="0">
            <a:spAutoFit/>
          </a:bodyPr>
          <a:lstStyle/>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 malloc(4);</a:t>
            </a:r>
          </a:p>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malloc(10);</a:t>
            </a: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free(bytes);		</a:t>
            </a: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+ 1);</a:t>
            </a:r>
            <a:endParaRPr lang="en-US" sz="2400" dirty="0">
              <a:latin typeface="Calibri" panose="020F0502020204030204" pitchFamily="34" charset="0"/>
              <a:cs typeface="Calibri" panose="020F0502020204030204" pitchFamily="34" charset="0"/>
            </a:endParaRPr>
          </a:p>
        </p:txBody>
      </p:sp>
      <p:sp>
        <p:nvSpPr>
          <p:cNvPr id="10" name="Left Arrow 9">
            <a:extLst>
              <a:ext uri="{FF2B5EF4-FFF2-40B4-BE49-F238E27FC236}">
                <a16:creationId xmlns:a16="http://schemas.microsoft.com/office/drawing/2014/main" id="{29FF691E-753A-BA4B-A4DD-3BC6BBE33420}"/>
              </a:ext>
            </a:extLst>
          </p:cNvPr>
          <p:cNvSpPr/>
          <p:nvPr/>
        </p:nvSpPr>
        <p:spPr>
          <a:xfrm>
            <a:off x="2362200" y="5331767"/>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AFA995F-59F9-214B-BDAB-E2B3F7610E6E}"/>
              </a:ext>
            </a:extLst>
          </p:cNvPr>
          <p:cNvSpPr txBox="1"/>
          <p:nvPr/>
        </p:nvSpPr>
        <p:spPr>
          <a:xfrm>
            <a:off x="10015728" y="4579203"/>
            <a:ext cx="492443" cy="461665"/>
          </a:xfrm>
          <a:prstGeom prst="rect">
            <a:avLst/>
          </a:prstGeom>
          <a:noFill/>
          <a:ln w="38100">
            <a:solidFill>
              <a:schemeClr val="accent2">
                <a:lumMod val="75000"/>
              </a:schemeClr>
            </a:solidFill>
          </a:ln>
        </p:spPr>
        <p:txBody>
          <a:bodyPr wrap="none" rtlCol="0">
            <a:spAutoFit/>
          </a:bodyPr>
          <a:lstStyle/>
          <a:p>
            <a:pPr algn="l">
              <a:buClr>
                <a:schemeClr val="accent2"/>
              </a:buClr>
            </a:pPr>
            <a:r>
              <a:rPr lang="en-US" sz="2400" dirty="0">
                <a:latin typeface="Calibri" panose="020F0502020204030204" pitchFamily="34" charset="0"/>
                <a:cs typeface="Calibri" panose="020F0502020204030204" pitchFamily="34" charset="0"/>
              </a:rPr>
              <a:t>✅</a:t>
            </a:r>
          </a:p>
        </p:txBody>
      </p:sp>
      <p:sp>
        <p:nvSpPr>
          <p:cNvPr id="12" name="Left Arrow 11">
            <a:extLst>
              <a:ext uri="{FF2B5EF4-FFF2-40B4-BE49-F238E27FC236}">
                <a16:creationId xmlns:a16="http://schemas.microsoft.com/office/drawing/2014/main" id="{BF6A2B01-F2DA-FD43-835B-E17EEB0D37F9}"/>
              </a:ext>
            </a:extLst>
          </p:cNvPr>
          <p:cNvSpPr/>
          <p:nvPr/>
        </p:nvSpPr>
        <p:spPr>
          <a:xfrm>
            <a:off x="9558528" y="4579203"/>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16E0C9-F4F6-AE4E-9EAF-853547A1DB5B}"/>
              </a:ext>
            </a:extLst>
          </p:cNvPr>
          <p:cNvSpPr txBox="1"/>
          <p:nvPr/>
        </p:nvSpPr>
        <p:spPr>
          <a:xfrm>
            <a:off x="10015728" y="5334000"/>
            <a:ext cx="492443" cy="461665"/>
          </a:xfrm>
          <a:prstGeom prst="rect">
            <a:avLst/>
          </a:prstGeom>
          <a:noFill/>
          <a:ln w="38100">
            <a:solidFill>
              <a:schemeClr val="accent2">
                <a:lumMod val="75000"/>
              </a:schemeClr>
            </a:solidFill>
          </a:ln>
        </p:spPr>
        <p:txBody>
          <a:bodyPr wrap="none" rtlCol="0">
            <a:spAutoFit/>
          </a:bodyPr>
          <a:lstStyle/>
          <a:p>
            <a:pPr algn="l">
              <a:buClr>
                <a:schemeClr val="accent2"/>
              </a:buClr>
            </a:pPr>
            <a:r>
              <a:rPr lang="en-US" sz="2400" dirty="0">
                <a:latin typeface="Calibri" panose="020F0502020204030204" pitchFamily="34" charset="0"/>
                <a:cs typeface="Calibri" panose="020F0502020204030204" pitchFamily="34" charset="0"/>
              </a:rPr>
              <a:t>❌</a:t>
            </a:r>
          </a:p>
        </p:txBody>
      </p:sp>
      <p:sp>
        <p:nvSpPr>
          <p:cNvPr id="14" name="Left Arrow 13">
            <a:extLst>
              <a:ext uri="{FF2B5EF4-FFF2-40B4-BE49-F238E27FC236}">
                <a16:creationId xmlns:a16="http://schemas.microsoft.com/office/drawing/2014/main" id="{BA638522-FD67-434B-99F2-5A267B264826}"/>
              </a:ext>
            </a:extLst>
          </p:cNvPr>
          <p:cNvSpPr/>
          <p:nvPr/>
        </p:nvSpPr>
        <p:spPr>
          <a:xfrm>
            <a:off x="9558528" y="5334000"/>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13A1EFE-FCB7-574E-86BA-D1ED7BDE62F0}"/>
              </a:ext>
            </a:extLst>
          </p:cNvPr>
          <p:cNvSpPr txBox="1"/>
          <p:nvPr/>
        </p:nvSpPr>
        <p:spPr>
          <a:xfrm>
            <a:off x="2819400" y="4563070"/>
            <a:ext cx="492443" cy="461665"/>
          </a:xfrm>
          <a:prstGeom prst="rect">
            <a:avLst/>
          </a:prstGeom>
          <a:noFill/>
          <a:ln w="38100">
            <a:solidFill>
              <a:schemeClr val="accent2">
                <a:lumMod val="75000"/>
              </a:schemeClr>
            </a:solidFill>
          </a:ln>
        </p:spPr>
        <p:txBody>
          <a:bodyPr wrap="none" rtlCol="0">
            <a:spAutoFit/>
          </a:bodyPr>
          <a:lstStyle/>
          <a:p>
            <a:pPr algn="l">
              <a:buClr>
                <a:schemeClr val="accent2"/>
              </a:buClr>
            </a:pPr>
            <a:r>
              <a:rPr lang="en-US" sz="2400" dirty="0">
                <a:latin typeface="Calibri" panose="020F0502020204030204" pitchFamily="34" charset="0"/>
                <a:cs typeface="Calibri" panose="020F0502020204030204" pitchFamily="34" charset="0"/>
              </a:rPr>
              <a:t>✅</a:t>
            </a:r>
          </a:p>
        </p:txBody>
      </p:sp>
      <p:sp>
        <p:nvSpPr>
          <p:cNvPr id="16" name="Left Arrow 15">
            <a:extLst>
              <a:ext uri="{FF2B5EF4-FFF2-40B4-BE49-F238E27FC236}">
                <a16:creationId xmlns:a16="http://schemas.microsoft.com/office/drawing/2014/main" id="{E087864C-C07B-374B-AA0A-919306DE0A18}"/>
              </a:ext>
            </a:extLst>
          </p:cNvPr>
          <p:cNvSpPr/>
          <p:nvPr/>
        </p:nvSpPr>
        <p:spPr>
          <a:xfrm>
            <a:off x="2362200" y="4563070"/>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462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p:bldP spid="11" grpId="0" animBg="1"/>
      <p:bldP spid="12" grpId="0" animBg="1"/>
      <p:bldP spid="13" grpId="0" animBg="1"/>
      <p:bldP spid="1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t>Cleaning Up</a:t>
            </a:r>
          </a:p>
        </p:txBody>
      </p:sp>
      <p:sp>
        <p:nvSpPr>
          <p:cNvPr id="3" name="Content Placeholder 2">
            <a:extLst>
              <a:ext uri="{FF2B5EF4-FFF2-40B4-BE49-F238E27FC236}">
                <a16:creationId xmlns:a16="http://schemas.microsoft.com/office/drawing/2014/main" id="{6FA8BE9D-3CBB-A144-AF55-EDEAB3F75C83}"/>
              </a:ext>
            </a:extLst>
          </p:cNvPr>
          <p:cNvSpPr>
            <a:spLocks noGrp="1"/>
          </p:cNvSpPr>
          <p:nvPr>
            <p:ph idx="1"/>
          </p:nvPr>
        </p:nvSpPr>
        <p:spPr>
          <a:xfrm>
            <a:off x="152400" y="1295400"/>
            <a:ext cx="11811000" cy="5486400"/>
          </a:xfrm>
        </p:spPr>
        <p:txBody>
          <a:bodyPr/>
          <a:lstStyle/>
          <a:p>
            <a:pPr marL="0" indent="0">
              <a:buNone/>
            </a:pPr>
            <a:r>
              <a:rPr lang="en-US" dirty="0"/>
              <a:t>You may need to free memory allocated by other functions if that function expects the caller to handle memory cleanup.</a:t>
            </a:r>
            <a:endParaRPr lang="en-US" i="1" dirty="0"/>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free(</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our responsibility to free!</a:t>
            </a:r>
          </a:p>
        </p:txBody>
      </p:sp>
    </p:spTree>
    <p:extLst>
      <p:ext uri="{BB962C8B-B14F-4D97-AF65-F5344CB8AC3E}">
        <p14:creationId xmlns:p14="http://schemas.microsoft.com/office/powerpoint/2010/main" val="4990561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DD50-14EE-D04A-9C17-8BF4157147C3}"/>
              </a:ext>
            </a:extLst>
          </p:cNvPr>
          <p:cNvSpPr>
            <a:spLocks noGrp="1"/>
          </p:cNvSpPr>
          <p:nvPr>
            <p:ph type="title"/>
          </p:nvPr>
        </p:nvSpPr>
        <p:spPr/>
        <p:txBody>
          <a:bodyPr/>
          <a:lstStyle/>
          <a:p>
            <a:r>
              <a:rPr lang="en-US" dirty="0"/>
              <a:t>Memory Leaks</a:t>
            </a:r>
          </a:p>
        </p:txBody>
      </p:sp>
      <p:sp>
        <p:nvSpPr>
          <p:cNvPr id="3" name="Content Placeholder 2">
            <a:extLst>
              <a:ext uri="{FF2B5EF4-FFF2-40B4-BE49-F238E27FC236}">
                <a16:creationId xmlns:a16="http://schemas.microsoft.com/office/drawing/2014/main" id="{B3099D31-7EDD-6B41-9535-F73968AC5995}"/>
              </a:ext>
            </a:extLst>
          </p:cNvPr>
          <p:cNvSpPr>
            <a:spLocks noGrp="1"/>
          </p:cNvSpPr>
          <p:nvPr>
            <p:ph idx="1"/>
          </p:nvPr>
        </p:nvSpPr>
        <p:spPr/>
        <p:txBody>
          <a:bodyPr/>
          <a:lstStyle/>
          <a:p>
            <a:r>
              <a:rPr lang="en-US" dirty="0"/>
              <a:t>A memory leak is when you allocate memory on the heap, but do not free it.</a:t>
            </a:r>
          </a:p>
          <a:p>
            <a:r>
              <a:rPr lang="en-US" dirty="0"/>
              <a:t>Your program should be responsible for cleaning up any memory it allocates but no longer needs. </a:t>
            </a:r>
          </a:p>
          <a:p>
            <a:r>
              <a:rPr lang="en-US" dirty="0"/>
              <a:t>If you never free any memory and allocate an extremely large amount, you may run out of memory in the heap!</a:t>
            </a:r>
          </a:p>
          <a:p>
            <a:pPr marL="0" indent="0">
              <a:buNone/>
            </a:pPr>
            <a:r>
              <a:rPr lang="en-US" dirty="0"/>
              <a:t>However, memory leaks rarely (if ever) cause crashes.  </a:t>
            </a:r>
          </a:p>
          <a:p>
            <a:r>
              <a:rPr lang="en-US" dirty="0"/>
              <a:t>We recommend not to worry about freeing memory until your program is written. Then, go back and free memory as appropriate.</a:t>
            </a:r>
          </a:p>
          <a:p>
            <a:r>
              <a:rPr lang="en-US" dirty="0" err="1"/>
              <a:t>Valgrind</a:t>
            </a:r>
            <a:r>
              <a:rPr lang="en-US" dirty="0"/>
              <a:t> is a very helpful tool for finding memory leaks!</a:t>
            </a:r>
          </a:p>
          <a:p>
            <a:endParaRPr lang="en-US" dirty="0"/>
          </a:p>
          <a:p>
            <a:endParaRPr lang="en-US" dirty="0"/>
          </a:p>
        </p:txBody>
      </p:sp>
    </p:spTree>
    <p:extLst>
      <p:ext uri="{BB962C8B-B14F-4D97-AF65-F5344CB8AC3E}">
        <p14:creationId xmlns:p14="http://schemas.microsoft.com/office/powerpoint/2010/main" val="52430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dirty="0"/>
              <a:t>The Stack	3</a:t>
            </a:r>
          </a:p>
          <a:p>
            <a:pPr>
              <a:tabLst>
                <a:tab pos="11475720" algn="r"/>
              </a:tabLst>
            </a:pPr>
            <a:r>
              <a:rPr lang="en-US" dirty="0"/>
              <a:t>The Heap and Dynamic Memory	49</a:t>
            </a:r>
          </a:p>
          <a:p>
            <a:pPr>
              <a:tabLst>
                <a:tab pos="11475720" algn="r"/>
              </a:tabLst>
            </a:pPr>
            <a:r>
              <a:rPr lang="en-US" b="1" dirty="0">
                <a:solidFill>
                  <a:srgbClr val="C00000"/>
                </a:solidFill>
              </a:rPr>
              <a:t>Practice: Pig Latin</a:t>
            </a:r>
            <a:r>
              <a:rPr lang="en-US" dirty="0"/>
              <a:t>	69</a:t>
            </a:r>
          </a:p>
          <a:p>
            <a:pPr>
              <a:tabLst>
                <a:tab pos="11475720" algn="r"/>
              </a:tabLst>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	71</a:t>
            </a:r>
          </a:p>
          <a:p>
            <a:pPr>
              <a:tabLst>
                <a:tab pos="11475720" algn="r"/>
              </a:tabLst>
            </a:pPr>
            <a:r>
              <a:rPr lang="en-US" b="1" dirty="0"/>
              <a:t>Practice: </a:t>
            </a:r>
            <a:r>
              <a:rPr lang="en-US" dirty="0"/>
              <a:t>Pig Latin Part 2	78</a:t>
            </a:r>
          </a:p>
          <a:p>
            <a:pPr>
              <a:tabLst>
                <a:tab pos="11475720" algn="r"/>
              </a:tabLst>
            </a:pPr>
            <a:r>
              <a:rPr lang="en-US" dirty="0"/>
              <a:t>Use After Free	84</a:t>
            </a:r>
          </a:p>
          <a:p>
            <a:pPr>
              <a:tabLst>
                <a:tab pos="11475720" algn="r"/>
              </a:tabLst>
            </a:pPr>
            <a:r>
              <a:rPr lang="en-US" dirty="0"/>
              <a:t>Live session slides	99</a:t>
            </a:r>
          </a:p>
          <a:p>
            <a:pPr>
              <a:tabLst>
                <a:tab pos="11475720" algn="r"/>
              </a:tabLst>
            </a:pPr>
            <a:endParaRPr lang="en-US" dirty="0"/>
          </a:p>
          <a:p>
            <a:pPr>
              <a:tabLst>
                <a:tab pos="11475720" algn="r"/>
              </a:tabLst>
            </a:pPr>
            <a:endParaRPr lang="en-US" b="1" dirty="0"/>
          </a:p>
          <a:p>
            <a:pPr>
              <a:tabLst>
                <a:tab pos="11475720" algn="r"/>
              </a:tabLst>
            </a:pPr>
            <a:endParaRPr lang="en-US" dirty="0"/>
          </a:p>
        </p:txBody>
      </p:sp>
      <p:sp>
        <p:nvSpPr>
          <p:cNvPr id="4" name="TextBox 3">
            <a:extLst>
              <a:ext uri="{FF2B5EF4-FFF2-40B4-BE49-F238E27FC236}">
                <a16:creationId xmlns:a16="http://schemas.microsoft.com/office/drawing/2014/main" id="{7AED6340-8110-BE44-ADE2-862BB55597B5}"/>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/class/cs107/lecture-code/lect07 .</a:t>
            </a:r>
          </a:p>
        </p:txBody>
      </p:sp>
    </p:spTree>
    <p:extLst>
      <p:ext uri="{BB962C8B-B14F-4D97-AF65-F5344CB8AC3E}">
        <p14:creationId xmlns:p14="http://schemas.microsoft.com/office/powerpoint/2010/main" val="14873285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Pig Latin</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B4C4436A-AD83-DC4B-B603-E41E1AEC2273}"/>
              </a:ext>
            </a:extLst>
          </p:cNvPr>
          <p:cNvSpPr txBox="1"/>
          <p:nvPr/>
        </p:nvSpPr>
        <p:spPr>
          <a:xfrm>
            <a:off x="5307161"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pig_latin.c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349375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dirty="0"/>
              <a:t>The Stack	3</a:t>
            </a:r>
          </a:p>
          <a:p>
            <a:pPr>
              <a:tabLst>
                <a:tab pos="11475720" algn="r"/>
              </a:tabLst>
            </a:pPr>
            <a:r>
              <a:rPr lang="en-US" dirty="0"/>
              <a:t>The Heap and Dynamic Memory	49</a:t>
            </a:r>
          </a:p>
          <a:p>
            <a:pPr>
              <a:tabLst>
                <a:tab pos="11475720" algn="r"/>
              </a:tabLst>
            </a:pPr>
            <a:r>
              <a:rPr lang="en-US" b="1" dirty="0"/>
              <a:t>Practice: </a:t>
            </a:r>
            <a:r>
              <a:rPr lang="en-US" dirty="0"/>
              <a:t>Pig Latin	69</a:t>
            </a:r>
          </a:p>
          <a:p>
            <a:pPr>
              <a:tabLst>
                <a:tab pos="11475720" algn="r"/>
              </a:tabLst>
            </a:pPr>
            <a:r>
              <a:rPr lang="en-US" b="1" dirty="0" err="1">
                <a:solidFill>
                  <a:srgbClr val="C00000"/>
                </a:solidFill>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	71</a:t>
            </a:r>
          </a:p>
          <a:p>
            <a:pPr>
              <a:tabLst>
                <a:tab pos="11475720" algn="r"/>
              </a:tabLst>
            </a:pPr>
            <a:r>
              <a:rPr lang="en-US" b="1" dirty="0"/>
              <a:t>Practice: </a:t>
            </a:r>
            <a:r>
              <a:rPr lang="en-US" dirty="0"/>
              <a:t>Pig Latin Part 2	78</a:t>
            </a:r>
          </a:p>
          <a:p>
            <a:pPr>
              <a:tabLst>
                <a:tab pos="11475720" algn="r"/>
              </a:tabLst>
            </a:pPr>
            <a:r>
              <a:rPr lang="en-US" dirty="0"/>
              <a:t>Use After Free	84</a:t>
            </a:r>
          </a:p>
          <a:p>
            <a:pPr>
              <a:tabLst>
                <a:tab pos="11475720" algn="r"/>
              </a:tabLst>
            </a:pPr>
            <a:r>
              <a:rPr lang="en-US" dirty="0"/>
              <a:t>Live session slides	99</a:t>
            </a:r>
          </a:p>
          <a:p>
            <a:pPr>
              <a:tabLst>
                <a:tab pos="11475720" algn="r"/>
              </a:tabLst>
            </a:pPr>
            <a:endParaRPr lang="en-US" dirty="0"/>
          </a:p>
          <a:p>
            <a:pPr>
              <a:tabLst>
                <a:tab pos="11475720" algn="r"/>
              </a:tabLst>
            </a:pPr>
            <a:endParaRPr lang="en-US" b="1" dirty="0"/>
          </a:p>
          <a:p>
            <a:pPr>
              <a:tabLst>
                <a:tab pos="11475720" algn="r"/>
              </a:tabLst>
            </a:pPr>
            <a:endParaRPr lang="en-US" dirty="0"/>
          </a:p>
        </p:txBody>
      </p:sp>
      <p:sp>
        <p:nvSpPr>
          <p:cNvPr id="4" name="TextBox 3">
            <a:extLst>
              <a:ext uri="{FF2B5EF4-FFF2-40B4-BE49-F238E27FC236}">
                <a16:creationId xmlns:a16="http://schemas.microsoft.com/office/drawing/2014/main" id="{7AED6340-8110-BE44-ADE2-862BB55597B5}"/>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/class/cs107/lecture-code/lect07 .</a:t>
            </a:r>
          </a:p>
        </p:txBody>
      </p:sp>
    </p:spTree>
    <p:extLst>
      <p:ext uri="{BB962C8B-B14F-4D97-AF65-F5344CB8AC3E}">
        <p14:creationId xmlns:p14="http://schemas.microsoft.com/office/powerpoint/2010/main" val="42907453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3A0A-613B-AF4D-9A65-80B7DE3ED947}"/>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F9DC5028-8136-E544-95EA-1CC1CC12C3FD}"/>
              </a:ext>
            </a:extLst>
          </p:cNvPr>
          <p:cNvSpPr>
            <a:spLocks noGrp="1"/>
          </p:cNvSpPr>
          <p:nvPr>
            <p:ph idx="1"/>
          </p:nvPr>
        </p:nvSpPr>
        <p:spPr/>
        <p:txBody>
          <a:bodyPr/>
          <a:lstStyle/>
          <a:p>
            <a:pPr marL="0" indent="0">
              <a:spcAft>
                <a:spcPts val="600"/>
              </a:spcAft>
              <a:buNone/>
            </a:pP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t>
            </a:r>
            <a:r>
              <a:rPr lang="en-US" dirty="0">
                <a:solidFill>
                  <a:srgbClr val="00B050"/>
                </a:solidFill>
                <a:latin typeface="Consolas" panose="020B0609020204030204" pitchFamily="49" charset="0"/>
                <a:cs typeface="Consolas" panose="020B0609020204030204" pitchFamily="49" charset="0"/>
              </a:rPr>
              <a:t>void</a:t>
            </a:r>
            <a:r>
              <a:rPr lang="en-US" dirty="0">
                <a:latin typeface="Consolas" panose="020B0609020204030204" pitchFamily="49" charset="0"/>
                <a:cs typeface="Consolas" panose="020B0609020204030204" pitchFamily="49" charset="0"/>
              </a:rPr>
              <a:t> *</a:t>
            </a:r>
            <a:r>
              <a:rPr lang="en-US" dirty="0" err="1">
                <a:solidFill>
                  <a:schemeClr val="accent2">
                    <a:lumMod val="75000"/>
                  </a:schemeClr>
                </a:solidFill>
                <a:latin typeface="Consolas" panose="020B0609020204030204" pitchFamily="49" charset="0"/>
                <a:cs typeface="Consolas" panose="020B0609020204030204" pitchFamily="49" charset="0"/>
              </a:rPr>
              <a:t>ptr</a:t>
            </a:r>
            <a:r>
              <a:rPr lang="en-US" dirty="0">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a:solidFill>
                  <a:schemeClr val="accent2">
                    <a:lumMod val="75000"/>
                  </a:schemeClr>
                </a:solidFill>
                <a:latin typeface="Consolas" panose="020B0609020204030204" pitchFamily="49" charset="0"/>
                <a:cs typeface="Consolas" panose="020B0609020204030204" pitchFamily="49" charset="0"/>
              </a:rPr>
              <a:t>size</a:t>
            </a:r>
            <a:r>
              <a:rPr lang="en-US" dirty="0">
                <a:latin typeface="Consolas" panose="020B0609020204030204" pitchFamily="49" charset="0"/>
                <a:cs typeface="Consolas" panose="020B0609020204030204" pitchFamily="49" charset="0"/>
              </a:rPr>
              <a:t>);</a:t>
            </a:r>
            <a:endParaRPr lang="en-US" dirty="0"/>
          </a:p>
          <a:p>
            <a:r>
              <a:rPr lang="en-US" dirty="0"/>
              <a:t>The </a:t>
            </a:r>
            <a:r>
              <a:rPr lang="en-US" b="1" dirty="0" err="1"/>
              <a:t>realloc</a:t>
            </a:r>
            <a:r>
              <a:rPr lang="en-US" dirty="0"/>
              <a:t> function takes an existing allocation pointer and enlarges to a new requested size.  It returns the new pointer.</a:t>
            </a:r>
          </a:p>
          <a:p>
            <a:r>
              <a:rPr lang="en-US" dirty="0"/>
              <a:t>If there is enough space after the existing memory block on the heap for the new size, </a:t>
            </a:r>
            <a:r>
              <a:rPr lang="en-US" b="1" dirty="0" err="1"/>
              <a:t>realloc</a:t>
            </a:r>
            <a:r>
              <a:rPr lang="en-US" dirty="0"/>
              <a:t> simply adds that space to the allocation.</a:t>
            </a:r>
          </a:p>
          <a:p>
            <a:r>
              <a:rPr lang="en-US" dirty="0"/>
              <a:t>If there is not enough space, </a:t>
            </a:r>
            <a:r>
              <a:rPr lang="en-US" b="1" dirty="0" err="1"/>
              <a:t>realloc</a:t>
            </a:r>
            <a:r>
              <a:rPr lang="en-US" dirty="0"/>
              <a:t> </a:t>
            </a:r>
            <a:r>
              <a:rPr lang="en-US" i="1" dirty="0"/>
              <a:t>moves the memory to a larger location</a:t>
            </a:r>
            <a:r>
              <a:rPr lang="en-US" dirty="0"/>
              <a:t>, frees the old memory for you, and </a:t>
            </a:r>
            <a:r>
              <a:rPr lang="en-US" i="1" dirty="0"/>
              <a:t>returns a pointer to the new location</a:t>
            </a:r>
            <a:r>
              <a:rPr lang="en-US" dirty="0"/>
              <a:t>.</a:t>
            </a:r>
          </a:p>
          <a:p>
            <a:pPr marL="0" indent="0">
              <a:buNone/>
            </a:pPr>
            <a:endParaRPr lang="en-US" dirty="0"/>
          </a:p>
        </p:txBody>
      </p:sp>
    </p:spTree>
    <p:extLst>
      <p:ext uri="{BB962C8B-B14F-4D97-AF65-F5344CB8AC3E}">
        <p14:creationId xmlns:p14="http://schemas.microsoft.com/office/powerpoint/2010/main" val="161783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48966-0F07-4C40-ABBD-DA3E8E190F66}"/>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630AE47E-F607-BB43-8AC0-826565E31D33}"/>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"Hello"</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assert(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NULL);</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want to make </a:t>
            </a:r>
            <a:r>
              <a:rPr lang="en-US" dirty="0" err="1">
                <a:solidFill>
                  <a:srgbClr val="00B050"/>
                </a:solidFill>
                <a:latin typeface="Consolas" panose="020B0609020204030204" pitchFamily="49" charset="0"/>
                <a:cs typeface="Consolas" panose="020B0609020204030204" pitchFamily="49" charset="0"/>
              </a:rPr>
              <a:t>str</a:t>
            </a:r>
            <a:r>
              <a:rPr lang="en-US" dirty="0">
                <a:solidFill>
                  <a:srgbClr val="00B050"/>
                </a:solidFill>
                <a:latin typeface="Consolas" panose="020B0609020204030204" pitchFamily="49" charset="0"/>
                <a:cs typeface="Consolas" panose="020B0609020204030204" pitchFamily="49" charset="0"/>
              </a:rPr>
              <a:t> longer to hold "Hello world!"</a:t>
            </a:r>
          </a:p>
          <a:p>
            <a:pPr marL="0" indent="0">
              <a:spcBef>
                <a:spcPts val="0"/>
              </a:spcBef>
              <a:buNone/>
            </a:pPr>
            <a:r>
              <a:rPr lang="en-US" dirty="0">
                <a:latin typeface="Consolas" panose="020B0609020204030204" pitchFamily="49" charset="0"/>
                <a:cs typeface="Consolas" panose="020B0609020204030204" pitchFamily="49" charset="0"/>
              </a:rPr>
              <a:t>char *addition = </a:t>
            </a:r>
            <a:r>
              <a:rPr lang="en-US" dirty="0">
                <a:solidFill>
                  <a:srgbClr val="0432FF"/>
                </a:solidFill>
                <a:latin typeface="Consolas" panose="020B0609020204030204" pitchFamily="49" charset="0"/>
                <a:cs typeface="Consolas" panose="020B0609020204030204" pitchFamily="49" charset="0"/>
              </a:rPr>
              <a:t>" world!"</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(addition) + 1);</a:t>
            </a:r>
          </a:p>
          <a:p>
            <a:pPr marL="0" indent="0">
              <a:spcBef>
                <a:spcPts val="0"/>
              </a:spcBef>
              <a:buNone/>
            </a:pPr>
            <a:r>
              <a:rPr lang="en-US" dirty="0">
                <a:latin typeface="Consolas" panose="020B0609020204030204" pitchFamily="49" charset="0"/>
                <a:cs typeface="Consolas" panose="020B0609020204030204" pitchFamily="49" charset="0"/>
              </a:rPr>
              <a:t>assert(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NULL);</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strcat</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addition);</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free(</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780283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3A0A-613B-AF4D-9A65-80B7DE3ED947}"/>
              </a:ext>
            </a:extLst>
          </p:cNvPr>
          <p:cNvSpPr>
            <a:spLocks noGrp="1"/>
          </p:cNvSpPr>
          <p:nvPr>
            <p:ph type="title"/>
          </p:nvPr>
        </p:nvSpPr>
        <p:spPr/>
        <p:txBody>
          <a:bodyPr/>
          <a:lstStyle/>
          <a:p>
            <a:r>
              <a:rPr lang="en-US" dirty="0" err="1"/>
              <a:t>realloc</a:t>
            </a:r>
            <a:endParaRPr lang="en-US" dirty="0"/>
          </a:p>
        </p:txBody>
      </p:sp>
      <p:sp>
        <p:nvSpPr>
          <p:cNvPr id="3" name="Content Placeholder 2">
            <a:extLst>
              <a:ext uri="{FF2B5EF4-FFF2-40B4-BE49-F238E27FC236}">
                <a16:creationId xmlns:a16="http://schemas.microsoft.com/office/drawing/2014/main" id="{F9DC5028-8136-E544-95EA-1CC1CC12C3FD}"/>
              </a:ext>
            </a:extLst>
          </p:cNvPr>
          <p:cNvSpPr>
            <a:spLocks noGrp="1"/>
          </p:cNvSpPr>
          <p:nvPr>
            <p:ph idx="1"/>
          </p:nvPr>
        </p:nvSpPr>
        <p:spPr/>
        <p:txBody>
          <a:bodyPr/>
          <a:lstStyle/>
          <a:p>
            <a:r>
              <a:rPr lang="en-US" dirty="0" err="1"/>
              <a:t>realloc</a:t>
            </a:r>
            <a:r>
              <a:rPr lang="en-US" dirty="0"/>
              <a:t> only accepts pointers that were previously returned by malloc/etc.</a:t>
            </a:r>
          </a:p>
          <a:p>
            <a:r>
              <a:rPr lang="en-US" dirty="0"/>
              <a:t>Make sure to not pass pointers to the middle of heap-allocated memory.</a:t>
            </a:r>
          </a:p>
          <a:p>
            <a:r>
              <a:rPr lang="en-US" dirty="0"/>
              <a:t>Make sure to not pass pointers to stack memory.</a:t>
            </a:r>
          </a:p>
        </p:txBody>
      </p:sp>
    </p:spTree>
    <p:extLst>
      <p:ext uri="{BB962C8B-B14F-4D97-AF65-F5344CB8AC3E}">
        <p14:creationId xmlns:p14="http://schemas.microsoft.com/office/powerpoint/2010/main" val="322854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3C38-F07F-144A-9DF0-9ACA77B14C92}"/>
              </a:ext>
            </a:extLst>
          </p:cNvPr>
          <p:cNvSpPr>
            <a:spLocks noGrp="1"/>
          </p:cNvSpPr>
          <p:nvPr>
            <p:ph type="title"/>
          </p:nvPr>
        </p:nvSpPr>
        <p:spPr/>
        <p:txBody>
          <a:bodyPr/>
          <a:lstStyle/>
          <a:p>
            <a:r>
              <a:rPr lang="en-US" dirty="0"/>
              <a:t>Cleaning Up with </a:t>
            </a:r>
            <a:r>
              <a:rPr lang="en-US" dirty="0">
                <a:latin typeface="Consolas" panose="020B0609020204030204" pitchFamily="49" charset="0"/>
                <a:cs typeface="Consolas" panose="020B0609020204030204" pitchFamily="49" charset="0"/>
              </a:rPr>
              <a:t>free</a:t>
            </a:r>
            <a:r>
              <a:rPr lang="en-US" dirty="0">
                <a:latin typeface="+mn-lt"/>
                <a:cs typeface="Consolas" panose="020B0609020204030204" pitchFamily="49" charset="0"/>
              </a:rPr>
              <a:t> and </a:t>
            </a:r>
            <a:r>
              <a:rPr lang="en-US" dirty="0" err="1">
                <a:latin typeface="Consolas" panose="020B0609020204030204" pitchFamily="49" charset="0"/>
                <a:cs typeface="Consolas" panose="020B0609020204030204" pitchFamily="49" charset="0"/>
              </a:rPr>
              <a:t>realloc</a:t>
            </a:r>
            <a:endParaRPr lang="en-US" dirty="0"/>
          </a:p>
        </p:txBody>
      </p:sp>
      <p:sp>
        <p:nvSpPr>
          <p:cNvPr id="3" name="Content Placeholder 2">
            <a:extLst>
              <a:ext uri="{FF2B5EF4-FFF2-40B4-BE49-F238E27FC236}">
                <a16:creationId xmlns:a16="http://schemas.microsoft.com/office/drawing/2014/main" id="{6FA8BE9D-3CBB-A144-AF55-EDEAB3F75C83}"/>
              </a:ext>
            </a:extLst>
          </p:cNvPr>
          <p:cNvSpPr>
            <a:spLocks noGrp="1"/>
          </p:cNvSpPr>
          <p:nvPr>
            <p:ph idx="1"/>
          </p:nvPr>
        </p:nvSpPr>
        <p:spPr>
          <a:xfrm>
            <a:off x="152400" y="1295400"/>
            <a:ext cx="11811000" cy="5486400"/>
          </a:xfrm>
        </p:spPr>
        <p:txBody>
          <a:bodyPr/>
          <a:lstStyle/>
          <a:p>
            <a:pPr marL="0" indent="0">
              <a:buNone/>
            </a:pPr>
            <a:r>
              <a:rPr lang="en-US" dirty="0"/>
              <a:t>You only need to free the new memory coming out of </a:t>
            </a:r>
            <a:r>
              <a:rPr lang="en-US" dirty="0" err="1">
                <a:latin typeface="Consolas" panose="020B0609020204030204" pitchFamily="49" charset="0"/>
                <a:cs typeface="Consolas" panose="020B0609020204030204" pitchFamily="49" charset="0"/>
              </a:rPr>
              <a:t>realloc</a:t>
            </a:r>
            <a:r>
              <a:rPr lang="en-US" dirty="0"/>
              <a:t>—the previous (smaller) one was already reclaimed by </a:t>
            </a:r>
            <a:r>
              <a:rPr lang="en-US" dirty="0" err="1">
                <a:latin typeface="Consolas" panose="020B0609020204030204" pitchFamily="49" charset="0"/>
                <a:cs typeface="Consolas" panose="020B0609020204030204" pitchFamily="49" charset="0"/>
              </a:rPr>
              <a:t>realloc</a:t>
            </a:r>
            <a:r>
              <a:rPr lang="en-US" dirty="0"/>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460375" indent="0">
              <a:spcBef>
                <a:spcPts val="0"/>
              </a:spcBef>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str</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strdup</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"Hello"</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latin typeface="Consolas" panose="020B0609020204030204" pitchFamily="49" charset="0"/>
                <a:cs typeface="Consolas" panose="020B0609020204030204" pitchFamily="49" charset="0"/>
              </a:rPr>
              <a:t>assert(str != </a:t>
            </a:r>
            <a:r>
              <a:rPr lang="en-US" sz="2400" dirty="0">
                <a:solidFill>
                  <a:srgbClr val="0070C0"/>
                </a:solidFill>
                <a:latin typeface="Consolas" panose="020B0609020204030204" pitchFamily="49" charset="0"/>
                <a:cs typeface="Consolas" panose="020B0609020204030204" pitchFamily="49" charset="0"/>
              </a:rPr>
              <a:t>NULL</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solidFill>
                  <a:srgbClr val="C00000"/>
                </a:solidFill>
                <a:latin typeface="Consolas" panose="020B0609020204030204" pitchFamily="49" charset="0"/>
                <a:cs typeface="Consolas" panose="020B0609020204030204" pitchFamily="49" charset="0"/>
              </a:rPr>
              <a:t>// want to make str longer to hold "Hello world!"</a:t>
            </a:r>
          </a:p>
          <a:p>
            <a:pPr marL="460375" indent="0">
              <a:spcBef>
                <a:spcPts val="0"/>
              </a:spcBef>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addition</a:t>
            </a:r>
            <a:r>
              <a:rPr lang="en-US" sz="2400" dirty="0">
                <a:latin typeface="Consolas" panose="020B0609020204030204" pitchFamily="49" charset="0"/>
                <a:cs typeface="Consolas" panose="020B0609020204030204" pitchFamily="49" charset="0"/>
              </a:rPr>
              <a:t> = </a:t>
            </a:r>
            <a:r>
              <a:rPr lang="en-US" sz="2400" dirty="0">
                <a:solidFill>
                  <a:srgbClr val="7030A0"/>
                </a:solidFill>
                <a:latin typeface="Consolas" panose="020B0609020204030204" pitchFamily="49" charset="0"/>
                <a:cs typeface="Consolas" panose="020B0609020204030204" pitchFamily="49" charset="0"/>
              </a:rPr>
              <a:t>" world!"</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a:latin typeface="Consolas" panose="020B0609020204030204" pitchFamily="49" charset="0"/>
                <a:cs typeface="Consolas" panose="020B0609020204030204" pitchFamily="49" charset="0"/>
              </a:rPr>
              <a:t>str = </a:t>
            </a:r>
            <a:r>
              <a:rPr lang="en-US" sz="2400" b="1" dirty="0" err="1">
                <a:latin typeface="Consolas" panose="020B0609020204030204" pitchFamily="49" charset="0"/>
                <a:cs typeface="Consolas" panose="020B0609020204030204" pitchFamily="49" charset="0"/>
              </a:rPr>
              <a:t>realloc</a:t>
            </a:r>
            <a:r>
              <a:rPr lang="en-US" sz="2400" dirty="0">
                <a:latin typeface="Consolas" panose="020B0609020204030204" pitchFamily="49" charset="0"/>
                <a:cs typeface="Consolas" panose="020B0609020204030204" pitchFamily="49" charset="0"/>
              </a:rPr>
              <a:t>(str, </a:t>
            </a:r>
            <a:r>
              <a:rPr lang="en-US" sz="2400" dirty="0" err="1">
                <a:latin typeface="Consolas" panose="020B0609020204030204" pitchFamily="49" charset="0"/>
                <a:cs typeface="Consolas" panose="020B0609020204030204" pitchFamily="49" charset="0"/>
              </a:rPr>
              <a:t>strlen</a:t>
            </a:r>
            <a:r>
              <a:rPr lang="en-US" sz="2400" dirty="0">
                <a:latin typeface="Consolas" panose="020B0609020204030204" pitchFamily="49" charset="0"/>
                <a:cs typeface="Consolas" panose="020B0609020204030204" pitchFamily="49" charset="0"/>
              </a:rPr>
              <a:t>(str) + </a:t>
            </a:r>
            <a:r>
              <a:rPr lang="en-US" sz="2400" dirty="0" err="1">
                <a:latin typeface="Consolas" panose="020B0609020204030204" pitchFamily="49" charset="0"/>
                <a:cs typeface="Consolas" panose="020B0609020204030204" pitchFamily="49" charset="0"/>
              </a:rPr>
              <a:t>strlen</a:t>
            </a:r>
            <a:r>
              <a:rPr lang="en-US" sz="2400" dirty="0">
                <a:latin typeface="Consolas" panose="020B0609020204030204" pitchFamily="49" charset="0"/>
                <a:cs typeface="Consolas" panose="020B0609020204030204" pitchFamily="49" charset="0"/>
              </a:rPr>
              <a:t>(addition) + 1);</a:t>
            </a:r>
          </a:p>
          <a:p>
            <a:pPr marL="460375" indent="0">
              <a:spcBef>
                <a:spcPts val="0"/>
              </a:spcBef>
              <a:buNone/>
            </a:pPr>
            <a:r>
              <a:rPr lang="en-US" sz="2400" dirty="0">
                <a:latin typeface="Consolas" panose="020B0609020204030204" pitchFamily="49" charset="0"/>
                <a:cs typeface="Consolas" panose="020B0609020204030204" pitchFamily="49" charset="0"/>
              </a:rPr>
              <a:t>assert(str != </a:t>
            </a:r>
            <a:r>
              <a:rPr lang="en-US" sz="2400" dirty="0">
                <a:solidFill>
                  <a:srgbClr val="0070C0"/>
                </a:solidFill>
                <a:latin typeface="Consolas" panose="020B0609020204030204" pitchFamily="49" charset="0"/>
                <a:cs typeface="Consolas" panose="020B0609020204030204" pitchFamily="49" charset="0"/>
              </a:rPr>
              <a:t>NULL</a:t>
            </a:r>
            <a:r>
              <a:rPr lang="en-US" sz="2400" dirty="0">
                <a:latin typeface="Consolas" panose="020B0609020204030204" pitchFamily="49" charset="0"/>
                <a:cs typeface="Consolas" panose="020B0609020204030204" pitchFamily="49" charset="0"/>
              </a:rPr>
              <a:t>);</a:t>
            </a:r>
          </a:p>
          <a:p>
            <a:pPr marL="460375" indent="0">
              <a:spcBef>
                <a:spcPts val="0"/>
              </a:spcBef>
              <a:buNone/>
            </a:pPr>
            <a:r>
              <a:rPr lang="en-US" sz="2400" dirty="0" err="1">
                <a:latin typeface="Consolas" panose="020B0609020204030204" pitchFamily="49" charset="0"/>
                <a:cs typeface="Consolas" panose="020B0609020204030204" pitchFamily="49" charset="0"/>
              </a:rPr>
              <a:t>strcat</a:t>
            </a:r>
            <a:r>
              <a:rPr lang="en-US" sz="2400" dirty="0">
                <a:latin typeface="Consolas" panose="020B0609020204030204" pitchFamily="49" charset="0"/>
                <a:cs typeface="Consolas" panose="020B0609020204030204" pitchFamily="49" charset="0"/>
              </a:rPr>
              <a:t>(str, addition);</a:t>
            </a:r>
          </a:p>
          <a:p>
            <a:pPr marL="460375" indent="0">
              <a:spcBef>
                <a:spcPts val="0"/>
              </a:spcBef>
              <a:buNone/>
            </a:pP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 str);</a:t>
            </a:r>
          </a:p>
          <a:p>
            <a:pPr marL="460375" indent="0">
              <a:spcBef>
                <a:spcPts val="0"/>
              </a:spcBef>
              <a:buNone/>
            </a:pPr>
            <a:r>
              <a:rPr lang="en-US" sz="2400" b="1" dirty="0">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(str);</a:t>
            </a:r>
          </a:p>
          <a:p>
            <a:pPr marL="0"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638800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3E9E3-08AD-6C4D-AA6E-78EBBD47A689}"/>
              </a:ext>
            </a:extLst>
          </p:cNvPr>
          <p:cNvSpPr>
            <a:spLocks noGrp="1"/>
          </p:cNvSpPr>
          <p:nvPr>
            <p:ph type="title"/>
          </p:nvPr>
        </p:nvSpPr>
        <p:spPr/>
        <p:txBody>
          <a:bodyPr/>
          <a:lstStyle/>
          <a:p>
            <a:r>
              <a:rPr lang="en-US" dirty="0"/>
              <a:t>Heap allocator analogy: A hotel</a:t>
            </a:r>
          </a:p>
        </p:txBody>
      </p:sp>
      <p:sp>
        <p:nvSpPr>
          <p:cNvPr id="3" name="Content Placeholder 2">
            <a:extLst>
              <a:ext uri="{FF2B5EF4-FFF2-40B4-BE49-F238E27FC236}">
                <a16:creationId xmlns:a16="http://schemas.microsoft.com/office/drawing/2014/main" id="{5413CBEA-5B39-6F49-A411-42740948D909}"/>
              </a:ext>
            </a:extLst>
          </p:cNvPr>
          <p:cNvSpPr>
            <a:spLocks noGrp="1"/>
          </p:cNvSpPr>
          <p:nvPr>
            <p:ph idx="1"/>
          </p:nvPr>
        </p:nvSpPr>
        <p:spPr>
          <a:xfrm>
            <a:off x="152400" y="1295400"/>
            <a:ext cx="6705600" cy="5181600"/>
          </a:xfrm>
        </p:spPr>
        <p:txBody>
          <a:bodyPr/>
          <a:lstStyle/>
          <a:p>
            <a:pPr marL="0" indent="0">
              <a:buNone/>
            </a:pPr>
            <a:r>
              <a:rPr lang="en-US" dirty="0"/>
              <a:t>Request memory by size (</a:t>
            </a:r>
            <a:r>
              <a:rPr lang="en-US" dirty="0">
                <a:latin typeface="Consolas" panose="020B0609020204030204" pitchFamily="49" charset="0"/>
                <a:cs typeface="Consolas" panose="020B0609020204030204" pitchFamily="49" charset="0"/>
              </a:rPr>
              <a:t>malloc</a:t>
            </a:r>
            <a:r>
              <a:rPr lang="en-US" dirty="0"/>
              <a:t>)</a:t>
            </a:r>
          </a:p>
          <a:p>
            <a:pPr>
              <a:spcBef>
                <a:spcPts val="400"/>
              </a:spcBef>
            </a:pPr>
            <a:r>
              <a:rPr lang="en-US" sz="2400" dirty="0"/>
              <a:t>Receive room key to first of connecting rooms</a:t>
            </a:r>
          </a:p>
          <a:p>
            <a:pPr marL="0" indent="0">
              <a:buNone/>
            </a:pPr>
            <a:r>
              <a:rPr lang="en-US" dirty="0"/>
              <a:t>Need more room? (</a:t>
            </a:r>
            <a:r>
              <a:rPr lang="en-US" dirty="0" err="1">
                <a:latin typeface="Consolas" panose="020B0609020204030204" pitchFamily="49" charset="0"/>
                <a:cs typeface="Consolas" panose="020B0609020204030204" pitchFamily="49" charset="0"/>
              </a:rPr>
              <a:t>realloc</a:t>
            </a:r>
            <a:r>
              <a:rPr lang="en-US" dirty="0"/>
              <a:t>)</a:t>
            </a:r>
          </a:p>
          <a:p>
            <a:pPr>
              <a:spcBef>
                <a:spcPts val="400"/>
              </a:spcBef>
            </a:pPr>
            <a:r>
              <a:rPr lang="en-US" sz="2400" dirty="0"/>
              <a:t>Extend into connecting room if available</a:t>
            </a:r>
          </a:p>
          <a:p>
            <a:pPr>
              <a:spcBef>
                <a:spcPts val="400"/>
              </a:spcBef>
            </a:pPr>
            <a:r>
              <a:rPr lang="en-US" sz="2400" dirty="0"/>
              <a:t>If not, trade for new digs, employee moves your stuff for you</a:t>
            </a:r>
          </a:p>
          <a:p>
            <a:pPr marL="0" indent="0">
              <a:buNone/>
            </a:pPr>
            <a:r>
              <a:rPr lang="en-US" dirty="0"/>
              <a:t>Check out when done (</a:t>
            </a:r>
            <a:r>
              <a:rPr lang="en-US" dirty="0">
                <a:latin typeface="Consolas" panose="020B0609020204030204" pitchFamily="49" charset="0"/>
                <a:cs typeface="Consolas" panose="020B0609020204030204" pitchFamily="49" charset="0"/>
              </a:rPr>
              <a:t>free</a:t>
            </a:r>
            <a:r>
              <a:rPr lang="en-US" dirty="0"/>
              <a:t>)</a:t>
            </a:r>
          </a:p>
          <a:p>
            <a:pPr>
              <a:spcBef>
                <a:spcPts val="400"/>
              </a:spcBef>
            </a:pPr>
            <a:r>
              <a:rPr lang="en-US" sz="2400" dirty="0"/>
              <a:t>You remember your room number though</a:t>
            </a:r>
          </a:p>
          <a:p>
            <a:pPr marL="0" indent="0">
              <a:buNone/>
            </a:pPr>
            <a:r>
              <a:rPr lang="en-US" dirty="0"/>
              <a:t>Errors! What happens if you…</a:t>
            </a:r>
          </a:p>
          <a:p>
            <a:pPr>
              <a:spcBef>
                <a:spcPts val="400"/>
              </a:spcBef>
            </a:pPr>
            <a:r>
              <a:rPr lang="en-US" sz="2400" dirty="0"/>
              <a:t>Forget to check out?</a:t>
            </a:r>
          </a:p>
          <a:p>
            <a:pPr>
              <a:spcBef>
                <a:spcPts val="400"/>
              </a:spcBef>
            </a:pPr>
            <a:r>
              <a:rPr lang="en-US" sz="2400" dirty="0"/>
              <a:t>Bust through connecting door to neighbor? What if the room is in use? Yikes…</a:t>
            </a:r>
          </a:p>
          <a:p>
            <a:pPr>
              <a:spcBef>
                <a:spcPts val="400"/>
              </a:spcBef>
            </a:pPr>
            <a:r>
              <a:rPr lang="en-US" sz="2400" dirty="0"/>
              <a:t>Return to room after checkout?</a:t>
            </a:r>
          </a:p>
        </p:txBody>
      </p:sp>
      <p:pic>
        <p:nvPicPr>
          <p:cNvPr id="7" name="Picture 6" descr="A person standing in front of a building&#10;&#10;Description automatically generated">
            <a:extLst>
              <a:ext uri="{FF2B5EF4-FFF2-40B4-BE49-F238E27FC236}">
                <a16:creationId xmlns:a16="http://schemas.microsoft.com/office/drawing/2014/main" id="{93971A5D-DF2F-E643-9C8E-895FAB211041}"/>
              </a:ext>
            </a:extLst>
          </p:cNvPr>
          <p:cNvPicPr>
            <a:picLocks noChangeAspect="1"/>
          </p:cNvPicPr>
          <p:nvPr/>
        </p:nvPicPr>
        <p:blipFill>
          <a:blip r:embed="rId3"/>
          <a:stretch>
            <a:fillRect/>
          </a:stretch>
        </p:blipFill>
        <p:spPr>
          <a:xfrm>
            <a:off x="8032416" y="1295400"/>
            <a:ext cx="3975100" cy="3302000"/>
          </a:xfrm>
          <a:prstGeom prst="rect">
            <a:avLst/>
          </a:prstGeom>
        </p:spPr>
      </p:pic>
    </p:spTree>
    <p:extLst>
      <p:ext uri="{BB962C8B-B14F-4D97-AF65-F5344CB8AC3E}">
        <p14:creationId xmlns:p14="http://schemas.microsoft.com/office/powerpoint/2010/main" val="325989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dirty="0"/>
              <a:t>The Stack	3</a:t>
            </a:r>
          </a:p>
          <a:p>
            <a:pPr>
              <a:tabLst>
                <a:tab pos="11475720" algn="r"/>
              </a:tabLst>
            </a:pPr>
            <a:r>
              <a:rPr lang="en-US" dirty="0"/>
              <a:t>The Heap and Dynamic Memory	49</a:t>
            </a:r>
          </a:p>
          <a:p>
            <a:pPr>
              <a:tabLst>
                <a:tab pos="11475720" algn="r"/>
              </a:tabLst>
            </a:pPr>
            <a:r>
              <a:rPr lang="en-US" b="1" dirty="0"/>
              <a:t>Practice: </a:t>
            </a:r>
            <a:r>
              <a:rPr lang="en-US" dirty="0"/>
              <a:t>Pig Latin	69</a:t>
            </a:r>
          </a:p>
          <a:p>
            <a:pPr>
              <a:tabLst>
                <a:tab pos="11475720" algn="r"/>
              </a:tabLst>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	71</a:t>
            </a:r>
          </a:p>
          <a:p>
            <a:pPr>
              <a:tabLst>
                <a:tab pos="11475720" algn="r"/>
              </a:tabLst>
            </a:pPr>
            <a:r>
              <a:rPr lang="en-US" b="1" dirty="0">
                <a:solidFill>
                  <a:srgbClr val="C00000"/>
                </a:solidFill>
              </a:rPr>
              <a:t>Practice: Pig Latin Part 2</a:t>
            </a:r>
            <a:r>
              <a:rPr lang="en-US" dirty="0"/>
              <a:t>	77</a:t>
            </a:r>
          </a:p>
          <a:p>
            <a:pPr>
              <a:tabLst>
                <a:tab pos="11475720" algn="r"/>
              </a:tabLst>
            </a:pPr>
            <a:r>
              <a:rPr lang="en-US" dirty="0"/>
              <a:t>Use After Free	84</a:t>
            </a:r>
          </a:p>
          <a:p>
            <a:pPr>
              <a:tabLst>
                <a:tab pos="11475720" algn="r"/>
              </a:tabLst>
            </a:pPr>
            <a:r>
              <a:rPr lang="en-US" dirty="0"/>
              <a:t>Live session slides	99</a:t>
            </a:r>
          </a:p>
          <a:p>
            <a:pPr>
              <a:tabLst>
                <a:tab pos="11475720" algn="r"/>
              </a:tabLst>
            </a:pPr>
            <a:endParaRPr lang="en-US" b="1" dirty="0"/>
          </a:p>
          <a:p>
            <a:pPr>
              <a:tabLst>
                <a:tab pos="11475720" algn="r"/>
              </a:tabLst>
            </a:pPr>
            <a:endParaRPr lang="en-US" dirty="0"/>
          </a:p>
        </p:txBody>
      </p:sp>
      <p:sp>
        <p:nvSpPr>
          <p:cNvPr id="4" name="TextBox 3">
            <a:extLst>
              <a:ext uri="{FF2B5EF4-FFF2-40B4-BE49-F238E27FC236}">
                <a16:creationId xmlns:a16="http://schemas.microsoft.com/office/drawing/2014/main" id="{7AED6340-8110-BE44-ADE2-862BB55597B5}"/>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a:t>
            </a:r>
            <a:r>
              <a:rPr lang="en-US">
                <a:latin typeface="Consolas" panose="020B0609020204030204" pitchFamily="49" charset="0"/>
                <a:cs typeface="Consolas" panose="020B0609020204030204" pitchFamily="49" charset="0"/>
              </a:rPr>
              <a:t>/lect07 </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0454613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Pig Latin Part 2</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BA1B1E1B-CDC4-6544-B732-107FAD71DCB0}"/>
              </a:ext>
            </a:extLst>
          </p:cNvPr>
          <p:cNvSpPr txBox="1"/>
          <p:nvPr/>
        </p:nvSpPr>
        <p:spPr>
          <a:xfrm>
            <a:off x="5307161" y="6324600"/>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pig_latin.c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231699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Heap allocation interface: A summary</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malloc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calloc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nmemb</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realloc</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strdup</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buNone/>
            </a:pPr>
            <a:r>
              <a:rPr lang="en-US" dirty="0"/>
              <a:t>Compare and contrast the heap memory functions we’ve learned about.</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1FD06ABA-BB8F-D640-AB1F-9A346F954E2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4423503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Heap allocation interface: A summary</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sz="half" idx="1"/>
          </p:nvPr>
        </p:nvSpPr>
        <p:spPr>
          <a:xfrm>
            <a:off x="152400" y="3116996"/>
            <a:ext cx="6248400" cy="3360003"/>
          </a:xfrm>
        </p:spPr>
        <p:txBody>
          <a:bodyPr/>
          <a:lstStyle/>
          <a:p>
            <a:pPr marL="0" indent="0">
              <a:buNone/>
            </a:pPr>
            <a:r>
              <a:rPr lang="en-US" dirty="0"/>
              <a:t>Heap </a:t>
            </a:r>
            <a:r>
              <a:rPr lang="en-US" b="1" dirty="0"/>
              <a:t>memory allocation</a:t>
            </a:r>
            <a:r>
              <a:rPr lang="en-US" dirty="0"/>
              <a:t> guarantee:</a:t>
            </a:r>
          </a:p>
          <a:p>
            <a:r>
              <a:rPr lang="en-US" dirty="0">
                <a:latin typeface="Consolas" panose="020B0609020204030204" pitchFamily="49" charset="0"/>
                <a:cs typeface="Consolas" panose="020B0609020204030204" pitchFamily="49" charset="0"/>
              </a:rPr>
              <a:t>NULL</a:t>
            </a:r>
            <a:r>
              <a:rPr lang="en-US" dirty="0"/>
              <a:t> on failure, so check with </a:t>
            </a:r>
            <a:r>
              <a:rPr lang="en-US" dirty="0">
                <a:latin typeface="Consolas" panose="020B0609020204030204" pitchFamily="49" charset="0"/>
                <a:cs typeface="Consolas" panose="020B0609020204030204" pitchFamily="49" charset="0"/>
              </a:rPr>
              <a:t>assert</a:t>
            </a:r>
          </a:p>
          <a:p>
            <a:r>
              <a:rPr lang="en-US" dirty="0"/>
              <a:t>Memory is contiguous; it is not recycled unless you call free</a:t>
            </a:r>
          </a:p>
          <a:p>
            <a:r>
              <a:rPr lang="en-US" dirty="0" err="1">
                <a:latin typeface="Consolas" panose="020B0609020204030204" pitchFamily="49" charset="0"/>
                <a:cs typeface="Consolas" panose="020B0609020204030204" pitchFamily="49" charset="0"/>
              </a:rPr>
              <a:t>realloc</a:t>
            </a:r>
            <a:r>
              <a:rPr lang="en-US" dirty="0"/>
              <a:t> preserves existing data</a:t>
            </a:r>
          </a:p>
          <a:p>
            <a:r>
              <a:rPr lang="en-US" dirty="0" err="1">
                <a:latin typeface="Consolas" panose="020B0609020204030204" pitchFamily="49" charset="0"/>
                <a:cs typeface="Consolas" panose="020B0609020204030204" pitchFamily="49" charset="0"/>
              </a:rPr>
              <a:t>calloc</a:t>
            </a:r>
            <a:r>
              <a:rPr lang="en-US" dirty="0"/>
              <a:t> zero-initializes bytes, </a:t>
            </a:r>
            <a:r>
              <a:rPr lang="en-US" dirty="0">
                <a:latin typeface="Consolas" panose="020B0609020204030204" pitchFamily="49" charset="0"/>
                <a:cs typeface="Consolas" panose="020B0609020204030204" pitchFamily="49" charset="0"/>
              </a:rPr>
              <a:t>malloc</a:t>
            </a:r>
            <a:r>
              <a:rPr lang="en-US" dirty="0"/>
              <a:t> and </a:t>
            </a:r>
            <a:r>
              <a:rPr lang="en-US" dirty="0" err="1">
                <a:latin typeface="Consolas" panose="020B0609020204030204" pitchFamily="49" charset="0"/>
                <a:cs typeface="Consolas" panose="020B0609020204030204" pitchFamily="49" charset="0"/>
              </a:rPr>
              <a:t>realloc</a:t>
            </a:r>
            <a:r>
              <a:rPr lang="en-US" dirty="0"/>
              <a:t> do not </a:t>
            </a:r>
          </a:p>
          <a:p>
            <a:pPr marL="0" indent="0">
              <a:buNone/>
            </a:pPr>
            <a:endParaRPr lang="en-US" dirty="0">
              <a:latin typeface="Consolas" panose="020B0609020204030204" pitchFamily="49" charset="0"/>
              <a:cs typeface="Consolas" panose="020B0609020204030204" pitchFamily="49" charset="0"/>
            </a:endParaRPr>
          </a:p>
        </p:txBody>
      </p:sp>
      <p:sp>
        <p:nvSpPr>
          <p:cNvPr id="5" name="Content Placeholder 4">
            <a:extLst>
              <a:ext uri="{FF2B5EF4-FFF2-40B4-BE49-F238E27FC236}">
                <a16:creationId xmlns:a16="http://schemas.microsoft.com/office/drawing/2014/main" id="{8DCBC7B3-7B52-6141-ABCF-D82D128B2EA7}"/>
              </a:ext>
            </a:extLst>
          </p:cNvPr>
          <p:cNvSpPr>
            <a:spLocks noGrp="1"/>
          </p:cNvSpPr>
          <p:nvPr>
            <p:ph sz="half" idx="10"/>
          </p:nvPr>
        </p:nvSpPr>
        <p:spPr>
          <a:xfrm>
            <a:off x="6781800" y="3116996"/>
            <a:ext cx="5224272" cy="3364486"/>
          </a:xfrm>
        </p:spPr>
        <p:txBody>
          <a:bodyPr/>
          <a:lstStyle/>
          <a:p>
            <a:pPr marL="0" indent="0">
              <a:buNone/>
            </a:pPr>
            <a:r>
              <a:rPr lang="en-US" b="1" dirty="0"/>
              <a:t>Undefined behavior</a:t>
            </a:r>
            <a:r>
              <a:rPr lang="en-US" dirty="0"/>
              <a:t> occurs: </a:t>
            </a:r>
          </a:p>
          <a:p>
            <a:r>
              <a:rPr lang="en-US" dirty="0"/>
              <a:t>If you overflow (i.e., you access beyond bytes allocated) </a:t>
            </a:r>
          </a:p>
          <a:p>
            <a:r>
              <a:rPr lang="en-US" dirty="0"/>
              <a:t>If you use after </a:t>
            </a:r>
            <a:r>
              <a:rPr lang="en-US" dirty="0">
                <a:latin typeface="Consolas" panose="020B0609020204030204" pitchFamily="49" charset="0"/>
                <a:cs typeface="Consolas" panose="020B0609020204030204" pitchFamily="49" charset="0"/>
              </a:rPr>
              <a:t>free</a:t>
            </a:r>
            <a:r>
              <a:rPr lang="en-US" dirty="0"/>
              <a:t>, or if </a:t>
            </a:r>
            <a:r>
              <a:rPr lang="en-US" dirty="0">
                <a:latin typeface="Consolas" panose="020B0609020204030204" pitchFamily="49" charset="0"/>
                <a:cs typeface="Consolas" panose="020B0609020204030204" pitchFamily="49" charset="0"/>
              </a:rPr>
              <a:t>free</a:t>
            </a:r>
            <a:r>
              <a:rPr lang="en-US" dirty="0"/>
              <a:t> is called twice on a location. </a:t>
            </a:r>
          </a:p>
          <a:p>
            <a:r>
              <a:rPr lang="en-US" dirty="0"/>
              <a:t>If you </a:t>
            </a:r>
            <a:r>
              <a:rPr lang="en-US" dirty="0" err="1">
                <a:latin typeface="Consolas" panose="020B0609020204030204" pitchFamily="49" charset="0"/>
                <a:cs typeface="Consolas" panose="020B0609020204030204" pitchFamily="49" charset="0"/>
              </a:rPr>
              <a:t>realloc</a:t>
            </a:r>
            <a:r>
              <a:rPr lang="en-US" dirty="0"/>
              <a:t>/</a:t>
            </a:r>
            <a:r>
              <a:rPr lang="en-US" dirty="0">
                <a:latin typeface="Consolas" panose="020B0609020204030204" pitchFamily="49" charset="0"/>
                <a:cs typeface="Consolas" panose="020B0609020204030204" pitchFamily="49" charset="0"/>
              </a:rPr>
              <a:t>free</a:t>
            </a:r>
            <a:r>
              <a:rPr lang="en-US" dirty="0"/>
              <a:t> non-heap address </a:t>
            </a:r>
          </a:p>
        </p:txBody>
      </p:sp>
      <p:sp>
        <p:nvSpPr>
          <p:cNvPr id="6" name="Content Placeholder 2">
            <a:extLst>
              <a:ext uri="{FF2B5EF4-FFF2-40B4-BE49-F238E27FC236}">
                <a16:creationId xmlns:a16="http://schemas.microsoft.com/office/drawing/2014/main" id="{E0AB252E-3D8A-4340-8444-406B89B9A986}"/>
              </a:ext>
            </a:extLst>
          </p:cNvPr>
          <p:cNvSpPr txBox="1">
            <a:spLocks/>
          </p:cNvSpPr>
          <p:nvPr/>
        </p:nvSpPr>
        <p:spPr bwMode="auto">
          <a:xfrm>
            <a:off x="152400" y="1295400"/>
            <a:ext cx="11811000" cy="182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malloc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calloc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nmemb</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realloc</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strdup</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a:t>
            </a:r>
          </a:p>
          <a:p>
            <a:pPr marL="0" indent="0" fontAlgn="auto">
              <a:spcBef>
                <a:spcPts val="0"/>
              </a:spcBef>
              <a:spcAft>
                <a:spcPts val="0"/>
              </a:spcAft>
              <a:buFont typeface="Arial" panose="020B0604020202020204" pitchFamily="34" charset="0"/>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1945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6F13-0969-D541-AF4D-F9C400CE2356}"/>
              </a:ext>
            </a:extLst>
          </p:cNvPr>
          <p:cNvSpPr>
            <a:spLocks noGrp="1"/>
          </p:cNvSpPr>
          <p:nvPr>
            <p:ph type="title"/>
          </p:nvPr>
        </p:nvSpPr>
        <p:spPr/>
        <p:txBody>
          <a:bodyPr/>
          <a:lstStyle/>
          <a:p>
            <a:r>
              <a:rPr lang="en-US" dirty="0"/>
              <a:t>Engineering principles: stack vs heap</a:t>
            </a:r>
          </a:p>
        </p:txBody>
      </p:sp>
      <p:sp>
        <p:nvSpPr>
          <p:cNvPr id="3" name="Content Placeholder 2">
            <a:extLst>
              <a:ext uri="{FF2B5EF4-FFF2-40B4-BE49-F238E27FC236}">
                <a16:creationId xmlns:a16="http://schemas.microsoft.com/office/drawing/2014/main" id="{6F504D98-68FF-8F42-8290-4A8C393ED4A7}"/>
              </a:ext>
            </a:extLst>
          </p:cNvPr>
          <p:cNvSpPr>
            <a:spLocks noGrp="1"/>
          </p:cNvSpPr>
          <p:nvPr>
            <p:ph sz="half" idx="1"/>
          </p:nvPr>
        </p:nvSpPr>
        <p:spPr/>
        <p:txBody>
          <a:bodyPr/>
          <a:lstStyle/>
          <a:p>
            <a:pPr marL="0" indent="0" algn="ctr">
              <a:buNone/>
            </a:pPr>
            <a:r>
              <a:rPr lang="en-US" b="1" u="sng" dirty="0"/>
              <a:t>Stack</a:t>
            </a:r>
            <a:r>
              <a:rPr lang="en-US" dirty="0"/>
              <a:t> (“local variables”)</a:t>
            </a:r>
          </a:p>
          <a:p>
            <a:r>
              <a:rPr lang="en-US" b="1" dirty="0"/>
              <a:t>Fast</a:t>
            </a:r>
            <a:br>
              <a:rPr lang="en-US" dirty="0"/>
            </a:br>
            <a:r>
              <a:rPr lang="en-US" sz="2400" dirty="0"/>
              <a:t>Fast to allocate/deallocate; okay to oversize</a:t>
            </a:r>
          </a:p>
          <a:p>
            <a:r>
              <a:rPr lang="en-US" b="1" dirty="0"/>
              <a:t>Convenient</a:t>
            </a:r>
            <a:r>
              <a:rPr lang="en-US" dirty="0"/>
              <a:t>.</a:t>
            </a:r>
            <a:br>
              <a:rPr lang="en-US" dirty="0"/>
            </a:br>
            <a:r>
              <a:rPr lang="en-US" sz="2400" dirty="0"/>
              <a:t>Automatic allocation/ deallocation; declare/initialize in one step</a:t>
            </a:r>
          </a:p>
          <a:p>
            <a:r>
              <a:rPr lang="en-US" b="1" dirty="0"/>
              <a:t>Reasonable type safety</a:t>
            </a:r>
            <a:br>
              <a:rPr lang="en-US" sz="2400" dirty="0"/>
            </a:br>
            <a:r>
              <a:rPr lang="en-US" sz="2400" dirty="0"/>
              <a:t>Thanks to the compiler</a:t>
            </a:r>
            <a:endParaRPr lang="en-US" sz="2400" dirty="0">
              <a:solidFill>
                <a:prstClr val="black"/>
              </a:solidFill>
            </a:endParaRPr>
          </a:p>
          <a:p>
            <a:pPr lvl="0">
              <a:buFont typeface=".Apple Color Emoji UI"/>
              <a:buChar char="⚠️"/>
            </a:pPr>
            <a:r>
              <a:rPr lang="en-US" b="1" dirty="0">
                <a:solidFill>
                  <a:prstClr val="black"/>
                </a:solidFill>
              </a:rPr>
              <a:t> Not especially plentiful</a:t>
            </a:r>
            <a:br>
              <a:rPr lang="en-US" dirty="0">
                <a:solidFill>
                  <a:prstClr val="black"/>
                </a:solidFill>
              </a:rPr>
            </a:br>
            <a:r>
              <a:rPr lang="en-US" sz="2400" dirty="0">
                <a:solidFill>
                  <a:prstClr val="black"/>
                </a:solidFill>
              </a:rPr>
              <a:t>Total stack size fixed, default 8MB</a:t>
            </a:r>
            <a:endParaRPr lang="en-US" sz="2400" dirty="0"/>
          </a:p>
          <a:p>
            <a:pPr>
              <a:buFont typeface=".Apple Color Emoji UI"/>
              <a:buChar char="⚠️"/>
            </a:pPr>
            <a:r>
              <a:rPr lang="en-US" b="1" dirty="0"/>
              <a:t> Somewhat inflexible</a:t>
            </a:r>
            <a:br>
              <a:rPr lang="en-US" dirty="0"/>
            </a:br>
            <a:r>
              <a:rPr lang="en-US" sz="2400" dirty="0"/>
              <a:t>Cannot add/resize at runtime, scope dictated by control flow in/out of functions</a:t>
            </a:r>
            <a:endParaRPr lang="en-US" b="1" dirty="0"/>
          </a:p>
        </p:txBody>
      </p:sp>
      <p:sp>
        <p:nvSpPr>
          <p:cNvPr id="4" name="Content Placeholder 3">
            <a:extLst>
              <a:ext uri="{FF2B5EF4-FFF2-40B4-BE49-F238E27FC236}">
                <a16:creationId xmlns:a16="http://schemas.microsoft.com/office/drawing/2014/main" id="{558577B2-7D4A-4248-B953-709A6C3E2A5D}"/>
              </a:ext>
            </a:extLst>
          </p:cNvPr>
          <p:cNvSpPr>
            <a:spLocks noGrp="1"/>
          </p:cNvSpPr>
          <p:nvPr>
            <p:ph sz="half" idx="10"/>
          </p:nvPr>
        </p:nvSpPr>
        <p:spPr>
          <a:xfrm>
            <a:off x="6096000" y="1299882"/>
            <a:ext cx="6019800" cy="5181600"/>
          </a:xfrm>
        </p:spPr>
        <p:txBody>
          <a:bodyPr/>
          <a:lstStyle/>
          <a:p>
            <a:pPr marL="0" indent="0" algn="ctr">
              <a:buNone/>
            </a:pPr>
            <a:r>
              <a:rPr lang="en-US" b="1" u="sng" dirty="0">
                <a:solidFill>
                  <a:schemeClr val="bg1">
                    <a:lumMod val="65000"/>
                  </a:schemeClr>
                </a:solidFill>
              </a:rPr>
              <a:t>Heap</a:t>
            </a:r>
            <a:r>
              <a:rPr lang="en-US" dirty="0">
                <a:solidFill>
                  <a:schemeClr val="bg1">
                    <a:lumMod val="65000"/>
                  </a:schemeClr>
                </a:solidFill>
              </a:rPr>
              <a:t> (dynamic memory)</a:t>
            </a:r>
            <a:endParaRPr lang="en-US" b="1" u="sng" dirty="0">
              <a:solidFill>
                <a:schemeClr val="bg1">
                  <a:lumMod val="65000"/>
                </a:schemeClr>
              </a:solidFill>
            </a:endParaRPr>
          </a:p>
        </p:txBody>
      </p:sp>
    </p:spTree>
    <p:extLst>
      <p:ext uri="{BB962C8B-B14F-4D97-AF65-F5344CB8AC3E}">
        <p14:creationId xmlns:p14="http://schemas.microsoft.com/office/powerpoint/2010/main" val="20532314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6F13-0969-D541-AF4D-F9C400CE2356}"/>
              </a:ext>
            </a:extLst>
          </p:cNvPr>
          <p:cNvSpPr>
            <a:spLocks noGrp="1"/>
          </p:cNvSpPr>
          <p:nvPr>
            <p:ph type="title"/>
          </p:nvPr>
        </p:nvSpPr>
        <p:spPr/>
        <p:txBody>
          <a:bodyPr/>
          <a:lstStyle/>
          <a:p>
            <a:r>
              <a:rPr lang="en-US" dirty="0"/>
              <a:t>Engineering principles: stack vs heap</a:t>
            </a:r>
          </a:p>
        </p:txBody>
      </p:sp>
      <p:sp>
        <p:nvSpPr>
          <p:cNvPr id="3" name="Content Placeholder 2">
            <a:extLst>
              <a:ext uri="{FF2B5EF4-FFF2-40B4-BE49-F238E27FC236}">
                <a16:creationId xmlns:a16="http://schemas.microsoft.com/office/drawing/2014/main" id="{6F504D98-68FF-8F42-8290-4A8C393ED4A7}"/>
              </a:ext>
            </a:extLst>
          </p:cNvPr>
          <p:cNvSpPr>
            <a:spLocks noGrp="1"/>
          </p:cNvSpPr>
          <p:nvPr>
            <p:ph sz="half" idx="1"/>
          </p:nvPr>
        </p:nvSpPr>
        <p:spPr/>
        <p:txBody>
          <a:bodyPr/>
          <a:lstStyle/>
          <a:p>
            <a:pPr marL="0" indent="0" algn="ctr">
              <a:buNone/>
            </a:pPr>
            <a:r>
              <a:rPr lang="en-US" b="1" u="sng" dirty="0">
                <a:solidFill>
                  <a:schemeClr val="bg1">
                    <a:lumMod val="65000"/>
                  </a:schemeClr>
                </a:solidFill>
              </a:rPr>
              <a:t>Stack</a:t>
            </a:r>
            <a:r>
              <a:rPr lang="en-US" dirty="0">
                <a:solidFill>
                  <a:schemeClr val="bg1">
                    <a:lumMod val="65000"/>
                  </a:schemeClr>
                </a:solidFill>
              </a:rPr>
              <a:t> (“local variables”)</a:t>
            </a:r>
          </a:p>
          <a:p>
            <a:r>
              <a:rPr lang="en-US" b="1" dirty="0">
                <a:solidFill>
                  <a:schemeClr val="bg1">
                    <a:lumMod val="65000"/>
                  </a:schemeClr>
                </a:solidFill>
              </a:rPr>
              <a:t>Fast</a:t>
            </a:r>
            <a:br>
              <a:rPr lang="en-US" dirty="0">
                <a:solidFill>
                  <a:schemeClr val="bg1">
                    <a:lumMod val="65000"/>
                  </a:schemeClr>
                </a:solidFill>
              </a:rPr>
            </a:br>
            <a:r>
              <a:rPr lang="en-US" sz="2400" dirty="0">
                <a:solidFill>
                  <a:schemeClr val="bg1">
                    <a:lumMod val="65000"/>
                  </a:schemeClr>
                </a:solidFill>
              </a:rPr>
              <a:t>Fast to allocate/deallocate; okay to oversize</a:t>
            </a:r>
          </a:p>
          <a:p>
            <a:r>
              <a:rPr lang="en-US" b="1" dirty="0">
                <a:solidFill>
                  <a:schemeClr val="bg1">
                    <a:lumMod val="65000"/>
                  </a:schemeClr>
                </a:solidFill>
              </a:rPr>
              <a:t>Convenient</a:t>
            </a:r>
            <a:r>
              <a:rPr lang="en-US" dirty="0">
                <a:solidFill>
                  <a:schemeClr val="bg1">
                    <a:lumMod val="65000"/>
                  </a:schemeClr>
                </a:solidFill>
              </a:rPr>
              <a:t>.</a:t>
            </a:r>
            <a:br>
              <a:rPr lang="en-US" dirty="0">
                <a:solidFill>
                  <a:schemeClr val="bg1">
                    <a:lumMod val="65000"/>
                  </a:schemeClr>
                </a:solidFill>
              </a:rPr>
            </a:br>
            <a:r>
              <a:rPr lang="en-US" sz="2400" dirty="0">
                <a:solidFill>
                  <a:schemeClr val="bg1">
                    <a:lumMod val="65000"/>
                  </a:schemeClr>
                </a:solidFill>
              </a:rPr>
              <a:t>Automatic allocation/ deallocation; declare/initialize in one step</a:t>
            </a:r>
          </a:p>
          <a:p>
            <a:r>
              <a:rPr lang="en-US" b="1" dirty="0">
                <a:solidFill>
                  <a:schemeClr val="bg1">
                    <a:lumMod val="65000"/>
                  </a:schemeClr>
                </a:solidFill>
              </a:rPr>
              <a:t>Reasonable type safety</a:t>
            </a:r>
            <a:br>
              <a:rPr lang="en-US" sz="2400" dirty="0">
                <a:solidFill>
                  <a:schemeClr val="bg1">
                    <a:lumMod val="65000"/>
                  </a:schemeClr>
                </a:solidFill>
              </a:rPr>
            </a:br>
            <a:r>
              <a:rPr lang="en-US" sz="2400" dirty="0">
                <a:solidFill>
                  <a:schemeClr val="bg1">
                    <a:lumMod val="65000"/>
                  </a:schemeClr>
                </a:solidFill>
              </a:rPr>
              <a:t>Thanks to the compiler</a:t>
            </a:r>
          </a:p>
          <a:p>
            <a:pPr lvl="0">
              <a:buFont typeface=".Apple Color Emoji UI"/>
              <a:buChar char="⚠️"/>
            </a:pPr>
            <a:r>
              <a:rPr lang="en-US" b="1" dirty="0">
                <a:solidFill>
                  <a:schemeClr val="bg1">
                    <a:lumMod val="65000"/>
                  </a:schemeClr>
                </a:solidFill>
              </a:rPr>
              <a:t> Not especially plentiful</a:t>
            </a:r>
            <a:br>
              <a:rPr lang="en-US" dirty="0">
                <a:solidFill>
                  <a:schemeClr val="bg1">
                    <a:lumMod val="65000"/>
                  </a:schemeClr>
                </a:solidFill>
              </a:rPr>
            </a:br>
            <a:r>
              <a:rPr lang="en-US" sz="2400" dirty="0">
                <a:solidFill>
                  <a:schemeClr val="bg1">
                    <a:lumMod val="65000"/>
                  </a:schemeClr>
                </a:solidFill>
              </a:rPr>
              <a:t>Total stack size fixed, default 8MB</a:t>
            </a:r>
          </a:p>
          <a:p>
            <a:pPr>
              <a:buFont typeface=".Apple Color Emoji UI"/>
              <a:buChar char="⚠️"/>
            </a:pPr>
            <a:r>
              <a:rPr lang="en-US" b="1" dirty="0">
                <a:solidFill>
                  <a:schemeClr val="bg1">
                    <a:lumMod val="65000"/>
                  </a:schemeClr>
                </a:solidFill>
              </a:rPr>
              <a:t> Somewhat inflexible</a:t>
            </a:r>
            <a:br>
              <a:rPr lang="en-US" dirty="0">
                <a:solidFill>
                  <a:schemeClr val="bg1">
                    <a:lumMod val="65000"/>
                  </a:schemeClr>
                </a:solidFill>
              </a:rPr>
            </a:br>
            <a:r>
              <a:rPr lang="en-US" sz="2400" dirty="0">
                <a:solidFill>
                  <a:schemeClr val="bg1">
                    <a:lumMod val="65000"/>
                  </a:schemeClr>
                </a:solidFill>
              </a:rPr>
              <a:t>Cannot add/resize at runtime, scope dictated by control flow in/out of functions</a:t>
            </a:r>
            <a:endParaRPr lang="en-US" b="1" dirty="0">
              <a:solidFill>
                <a:schemeClr val="bg1">
                  <a:lumMod val="65000"/>
                </a:schemeClr>
              </a:solidFill>
            </a:endParaRPr>
          </a:p>
        </p:txBody>
      </p:sp>
      <p:sp>
        <p:nvSpPr>
          <p:cNvPr id="4" name="Content Placeholder 3">
            <a:extLst>
              <a:ext uri="{FF2B5EF4-FFF2-40B4-BE49-F238E27FC236}">
                <a16:creationId xmlns:a16="http://schemas.microsoft.com/office/drawing/2014/main" id="{558577B2-7D4A-4248-B953-709A6C3E2A5D}"/>
              </a:ext>
            </a:extLst>
          </p:cNvPr>
          <p:cNvSpPr>
            <a:spLocks noGrp="1"/>
          </p:cNvSpPr>
          <p:nvPr>
            <p:ph sz="half" idx="10"/>
          </p:nvPr>
        </p:nvSpPr>
        <p:spPr>
          <a:xfrm>
            <a:off x="6096000" y="1299882"/>
            <a:ext cx="6019800" cy="5181600"/>
          </a:xfrm>
        </p:spPr>
        <p:txBody>
          <a:bodyPr/>
          <a:lstStyle/>
          <a:p>
            <a:pPr marL="0" indent="0" algn="ctr">
              <a:buNone/>
            </a:pPr>
            <a:r>
              <a:rPr lang="en-US" b="1" u="sng" dirty="0"/>
              <a:t>Heap</a:t>
            </a:r>
            <a:r>
              <a:rPr lang="en-US" dirty="0"/>
              <a:t> (dynamic memory)</a:t>
            </a:r>
            <a:endParaRPr lang="en-US" b="1" u="sng" dirty="0"/>
          </a:p>
          <a:p>
            <a:r>
              <a:rPr lang="en-US" b="1" dirty="0"/>
              <a:t>Plentiful</a:t>
            </a:r>
            <a:r>
              <a:rPr lang="en-US" dirty="0"/>
              <a:t>.</a:t>
            </a:r>
            <a:br>
              <a:rPr lang="en-US" dirty="0"/>
            </a:br>
            <a:r>
              <a:rPr lang="en-US" sz="2400" dirty="0"/>
              <a:t>Can provide more memory on demand!</a:t>
            </a:r>
          </a:p>
          <a:p>
            <a:r>
              <a:rPr lang="en-US" b="1" dirty="0"/>
              <a:t>Very flexible. </a:t>
            </a:r>
            <a:br>
              <a:rPr lang="en-US" b="1" dirty="0"/>
            </a:br>
            <a:r>
              <a:rPr lang="en-US" sz="2400" dirty="0"/>
              <a:t>Runtime decisions about how much/when to allocate, can resize easily with </a:t>
            </a:r>
            <a:r>
              <a:rPr lang="en-US" sz="2400" dirty="0" err="1"/>
              <a:t>realloc</a:t>
            </a:r>
            <a:endParaRPr lang="en-US" dirty="0"/>
          </a:p>
          <a:p>
            <a:r>
              <a:rPr lang="en-US" b="1" dirty="0"/>
              <a:t>Scope under programmer control</a:t>
            </a:r>
            <a:br>
              <a:rPr lang="en-US" b="1" dirty="0"/>
            </a:br>
            <a:r>
              <a:rPr lang="en-US" sz="2400" dirty="0"/>
              <a:t>Can precisely determine lifetime</a:t>
            </a:r>
          </a:p>
          <a:p>
            <a:pPr>
              <a:buFont typeface=".Apple Color Emoji UI"/>
              <a:buChar char="⚠️"/>
            </a:pPr>
            <a:r>
              <a:rPr lang="en-US" b="1" dirty="0"/>
              <a:t> Lots of opportunity for error</a:t>
            </a:r>
            <a:br>
              <a:rPr lang="en-US" dirty="0"/>
            </a:br>
            <a:r>
              <a:rPr lang="en-US" sz="2400" dirty="0"/>
              <a:t>Low type safety, forget to allocate/free before done, allocate wrong size, etc.,</a:t>
            </a:r>
            <a:br>
              <a:rPr lang="en-US" sz="2400" dirty="0"/>
            </a:br>
            <a:r>
              <a:rPr lang="en-US" sz="2400" dirty="0"/>
              <a:t>Memory leaks (much less critical)</a:t>
            </a:r>
            <a:endParaRPr lang="en-US" dirty="0"/>
          </a:p>
        </p:txBody>
      </p:sp>
    </p:spTree>
    <p:extLst>
      <p:ext uri="{BB962C8B-B14F-4D97-AF65-F5344CB8AC3E}">
        <p14:creationId xmlns:p14="http://schemas.microsoft.com/office/powerpoint/2010/main" val="41465102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BD2C-4DF4-4B44-8197-4C3D0F5A314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7025EA1F-C805-8942-8667-6B6F8EBC2F18}"/>
              </a:ext>
            </a:extLst>
          </p:cNvPr>
          <p:cNvSpPr>
            <a:spLocks noGrp="1"/>
          </p:cNvSpPr>
          <p:nvPr>
            <p:ph idx="1"/>
          </p:nvPr>
        </p:nvSpPr>
        <p:spPr/>
        <p:txBody>
          <a:bodyPr/>
          <a:lstStyle/>
          <a:p>
            <a:r>
              <a:rPr lang="en-US" dirty="0"/>
              <a:t>Generally, unless a situation requires dynamic allocation, stack allocation is preferred. Often both techniques are used together in a program.</a:t>
            </a:r>
          </a:p>
          <a:p>
            <a:r>
              <a:rPr lang="en-US" dirty="0"/>
              <a:t>Heap allocation is a necessity when:</a:t>
            </a:r>
          </a:p>
          <a:p>
            <a:pPr lvl="1"/>
            <a:r>
              <a:rPr lang="en-US" dirty="0"/>
              <a:t>you have a very large allocation that could blow out the stack </a:t>
            </a:r>
          </a:p>
          <a:p>
            <a:pPr lvl="1"/>
            <a:r>
              <a:rPr lang="en-US" dirty="0"/>
              <a:t>you need to control the memory lifetime, or memory must persist outside of a function call </a:t>
            </a:r>
          </a:p>
          <a:p>
            <a:pPr lvl="1"/>
            <a:r>
              <a:rPr lang="en-US" dirty="0"/>
              <a:t>you need to resize memory after its initial allocation</a:t>
            </a:r>
          </a:p>
          <a:p>
            <a:endParaRPr lang="en-US" dirty="0"/>
          </a:p>
        </p:txBody>
      </p:sp>
    </p:spTree>
    <p:extLst>
      <p:ext uri="{BB962C8B-B14F-4D97-AF65-F5344CB8AC3E}">
        <p14:creationId xmlns:p14="http://schemas.microsoft.com/office/powerpoint/2010/main" val="22344001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475720" algn="r"/>
              </a:tabLst>
            </a:pPr>
            <a:r>
              <a:rPr lang="en-US" dirty="0"/>
              <a:t>The Stack	3</a:t>
            </a:r>
          </a:p>
          <a:p>
            <a:pPr>
              <a:tabLst>
                <a:tab pos="11475720" algn="r"/>
              </a:tabLst>
            </a:pPr>
            <a:r>
              <a:rPr lang="en-US" dirty="0"/>
              <a:t>The Heap and Dynamic Memory	49</a:t>
            </a:r>
          </a:p>
          <a:p>
            <a:pPr>
              <a:tabLst>
                <a:tab pos="11475720" algn="r"/>
              </a:tabLst>
            </a:pPr>
            <a:r>
              <a:rPr lang="en-US" b="1" dirty="0"/>
              <a:t>Practice: </a:t>
            </a:r>
            <a:r>
              <a:rPr lang="en-US" dirty="0"/>
              <a:t>Pig Latin	69</a:t>
            </a:r>
          </a:p>
          <a:p>
            <a:pPr>
              <a:tabLst>
                <a:tab pos="11475720" algn="r"/>
              </a:tabLst>
            </a:pP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	71</a:t>
            </a:r>
          </a:p>
          <a:p>
            <a:pPr>
              <a:tabLst>
                <a:tab pos="11475720" algn="r"/>
              </a:tabLst>
            </a:pPr>
            <a:r>
              <a:rPr lang="en-US" dirty="0"/>
              <a:t>Practice: Pig Latin Part 2	77</a:t>
            </a:r>
          </a:p>
          <a:p>
            <a:pPr>
              <a:tabLst>
                <a:tab pos="11475720" algn="r"/>
              </a:tabLst>
            </a:pPr>
            <a:r>
              <a:rPr lang="en-US" b="1" dirty="0">
                <a:solidFill>
                  <a:srgbClr val="C00000"/>
                </a:solidFill>
              </a:rPr>
              <a:t>Use After Free	</a:t>
            </a:r>
            <a:r>
              <a:rPr lang="en-US" dirty="0"/>
              <a:t>84</a:t>
            </a:r>
          </a:p>
          <a:p>
            <a:pPr>
              <a:tabLst>
                <a:tab pos="11475720" algn="r"/>
              </a:tabLst>
            </a:pPr>
            <a:r>
              <a:rPr lang="en-US" dirty="0"/>
              <a:t>Live session slides	99</a:t>
            </a:r>
          </a:p>
          <a:p>
            <a:pPr>
              <a:tabLst>
                <a:tab pos="11475720" algn="r"/>
              </a:tabLst>
            </a:pPr>
            <a:endParaRPr lang="en-US" b="1" dirty="0"/>
          </a:p>
          <a:p>
            <a:pPr>
              <a:tabLst>
                <a:tab pos="11475720" algn="r"/>
              </a:tabLst>
            </a:pPr>
            <a:endParaRPr lang="en-US" dirty="0"/>
          </a:p>
        </p:txBody>
      </p:sp>
      <p:sp>
        <p:nvSpPr>
          <p:cNvPr id="4" name="TextBox 3">
            <a:extLst>
              <a:ext uri="{FF2B5EF4-FFF2-40B4-BE49-F238E27FC236}">
                <a16:creationId xmlns:a16="http://schemas.microsoft.com/office/drawing/2014/main" id="{7AED6340-8110-BE44-ADE2-862BB55597B5}"/>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a:t>
            </a:r>
            <a:r>
              <a:rPr lang="en-US">
                <a:latin typeface="Consolas" panose="020B0609020204030204" pitchFamily="49" charset="0"/>
                <a:cs typeface="Consolas" panose="020B0609020204030204" pitchFamily="49" charset="0"/>
              </a:rPr>
              <a:t>/lect07 </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9044240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Recall: The Heap</a:t>
            </a:r>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7" name="Rectangle 3">
            <a:extLst>
              <a:ext uri="{FF2B5EF4-FFF2-40B4-BE49-F238E27FC236}">
                <a16:creationId xmlns:a16="http://schemas.microsoft.com/office/drawing/2014/main" id="{A4CB675E-63A5-ED4B-B3CD-EDAE59420FCA}"/>
              </a:ext>
            </a:extLst>
          </p:cNvPr>
          <p:cNvSpPr txBox="1">
            <a:spLocks noChangeArrowheads="1"/>
          </p:cNvSpPr>
          <p:nvPr/>
        </p:nvSpPr>
        <p:spPr bwMode="auto">
          <a:xfrm>
            <a:off x="228599" y="1375661"/>
            <a:ext cx="8366224" cy="51730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kern="1200">
                <a:solidFill>
                  <a:schemeClr val="tx1"/>
                </a:solidFill>
                <a:latin typeface="+mn-lt"/>
                <a:ea typeface="+mn-ea"/>
                <a:cs typeface="+mn-cs"/>
              </a:defRPr>
            </a:lvl1pPr>
            <a:lvl2pPr marL="571500" indent="-227013" algn="l" rtl="0" eaLnBrk="0" fontAlgn="base" hangingPunct="0">
              <a:spcBef>
                <a:spcPct val="20000"/>
              </a:spcBef>
              <a:spcAft>
                <a:spcPct val="0"/>
              </a:spcAft>
              <a:buChar char="–"/>
              <a:defRPr sz="2200" kern="1200">
                <a:solidFill>
                  <a:schemeClr val="tx1"/>
                </a:solidFill>
                <a:latin typeface="+mn-lt"/>
                <a:ea typeface="+mn-ea"/>
                <a:cs typeface="+mn-cs"/>
              </a:defRPr>
            </a:lvl2pPr>
            <a:lvl3pPr marL="855663" indent="-169863" algn="l" rtl="0" eaLnBrk="0" fontAlgn="base" hangingPunct="0">
              <a:spcBef>
                <a:spcPct val="20000"/>
              </a:spcBef>
              <a:spcAft>
                <a:spcPct val="0"/>
              </a:spcAft>
              <a:buChar char="•"/>
              <a:defRPr sz="2000" kern="1200">
                <a:solidFill>
                  <a:schemeClr val="tx1"/>
                </a:solidFill>
                <a:latin typeface="+mn-lt"/>
                <a:ea typeface="+mn-ea"/>
                <a:cs typeface="+mn-cs"/>
              </a:defRPr>
            </a:lvl3pPr>
            <a:lvl4pPr marL="1144588" indent="-174625" algn="l" rtl="0" eaLnBrk="0" fontAlgn="base" hangingPunct="0">
              <a:spcBef>
                <a:spcPct val="20000"/>
              </a:spcBef>
              <a:spcAft>
                <a:spcPct val="0"/>
              </a:spcAft>
              <a:buChar char="–"/>
              <a:defRPr kern="1200">
                <a:solidFill>
                  <a:schemeClr val="tx1"/>
                </a:solidFill>
                <a:latin typeface="+mn-lt"/>
                <a:ea typeface="+mn-ea"/>
                <a:cs typeface="+mn-cs"/>
              </a:defRPr>
            </a:lvl4pPr>
            <a:lvl5pPr marL="1487488"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buNone/>
            </a:pPr>
            <a:r>
              <a:rPr lang="en-US" altLang="en-US" sz="2200" dirty="0">
                <a:latin typeface="Consolas" panose="020B0609020204030204" pitchFamily="49" charset="0"/>
              </a:rPr>
              <a:t>char *</a:t>
            </a:r>
            <a:r>
              <a:rPr lang="en-US" altLang="en-US" sz="2200" dirty="0" err="1">
                <a:latin typeface="Consolas" panose="020B0609020204030204" pitchFamily="49" charset="0"/>
              </a:rPr>
              <a:t>create_string</a:t>
            </a:r>
            <a:r>
              <a:rPr lang="en-US" altLang="en-US" sz="2200" dirty="0">
                <a:latin typeface="Consolas" panose="020B0609020204030204" pitchFamily="49" charset="0"/>
              </a:rPr>
              <a:t>(char </a:t>
            </a:r>
            <a:r>
              <a:rPr lang="en-US" altLang="en-US" sz="2200" dirty="0" err="1">
                <a:latin typeface="Consolas" panose="020B0609020204030204" pitchFamily="49" charset="0"/>
              </a:rPr>
              <a:t>ch</a:t>
            </a:r>
            <a:r>
              <a:rPr lang="en-US" altLang="en-US" sz="2200" dirty="0">
                <a:latin typeface="Consolas" panose="020B0609020204030204" pitchFamily="49" charset="0"/>
              </a:rPr>
              <a:t>, int num) {</a:t>
            </a:r>
          </a:p>
          <a:p>
            <a:pPr>
              <a:lnSpc>
                <a:spcPct val="70000"/>
              </a:lnSpc>
              <a:buNone/>
            </a:pPr>
            <a:r>
              <a:rPr lang="en-US" altLang="en-US" sz="2200" b="1" dirty="0">
                <a:solidFill>
                  <a:schemeClr val="accent1"/>
                </a:solidFill>
                <a:latin typeface="Consolas" panose="020B0609020204030204" pitchFamily="49" charset="0"/>
              </a:rPr>
              <a:t>    char *</a:t>
            </a:r>
            <a:r>
              <a:rPr lang="en-US" altLang="en-US" sz="2200" b="1" dirty="0" err="1">
                <a:solidFill>
                  <a:schemeClr val="accent1"/>
                </a:solidFill>
                <a:latin typeface="Consolas" panose="020B0609020204030204" pitchFamily="49" charset="0"/>
              </a:rPr>
              <a:t>new_str</a:t>
            </a:r>
            <a:r>
              <a:rPr lang="en-US" altLang="en-US" sz="2200" b="1" dirty="0">
                <a:solidFill>
                  <a:schemeClr val="accent1"/>
                </a:solidFill>
                <a:latin typeface="Consolas" panose="020B0609020204030204" pitchFamily="49" charset="0"/>
              </a:rPr>
              <a:t> = malloc(</a:t>
            </a:r>
            <a:r>
              <a:rPr lang="en-US" altLang="en-US" sz="2200" b="1" dirty="0" err="1">
                <a:solidFill>
                  <a:schemeClr val="accent1"/>
                </a:solidFill>
                <a:latin typeface="Consolas" panose="020B0609020204030204" pitchFamily="49" charset="0"/>
              </a:rPr>
              <a:t>sizeof</a:t>
            </a:r>
            <a:r>
              <a:rPr lang="en-US" altLang="en-US" sz="2200" b="1" dirty="0">
                <a:solidFill>
                  <a:schemeClr val="accent1"/>
                </a:solidFill>
                <a:latin typeface="Consolas" panose="020B0609020204030204" pitchFamily="49" charset="0"/>
              </a:rPr>
              <a:t>(char) * (num + 1));</a:t>
            </a:r>
          </a:p>
          <a:p>
            <a:pPr>
              <a:lnSpc>
                <a:spcPct val="70000"/>
              </a:lnSpc>
              <a:buNone/>
            </a:pPr>
            <a:r>
              <a:rPr lang="en-US" altLang="en-US" sz="2200" dirty="0">
                <a:latin typeface="Consolas" panose="020B0609020204030204" pitchFamily="49" charset="0"/>
              </a:rPr>
              <a:t>    for (int </a:t>
            </a:r>
            <a:r>
              <a:rPr lang="en-US" altLang="en-US" sz="2200" dirty="0" err="1">
                <a:latin typeface="Consolas" panose="020B0609020204030204" pitchFamily="49" charset="0"/>
              </a:rPr>
              <a:t>i</a:t>
            </a:r>
            <a:r>
              <a:rPr lang="en-US" altLang="en-US" sz="2200" dirty="0">
                <a:latin typeface="Consolas" panose="020B0609020204030204" pitchFamily="49" charset="0"/>
              </a:rPr>
              <a:t> = 0; </a:t>
            </a:r>
            <a:r>
              <a:rPr lang="en-US" altLang="en-US" sz="2200" dirty="0" err="1">
                <a:latin typeface="Consolas" panose="020B0609020204030204" pitchFamily="49" charset="0"/>
              </a:rPr>
              <a:t>i</a:t>
            </a:r>
            <a:r>
              <a:rPr lang="en-US" altLang="en-US" sz="2200" dirty="0">
                <a:latin typeface="Consolas" panose="020B0609020204030204" pitchFamily="49" charset="0"/>
              </a:rPr>
              <a:t> &lt; num; </a:t>
            </a:r>
            <a:r>
              <a:rPr lang="en-US" altLang="en-US" sz="2200" dirty="0" err="1">
                <a:latin typeface="Consolas" panose="020B0609020204030204" pitchFamily="49" charset="0"/>
              </a:rPr>
              <a:t>i</a:t>
            </a: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a:t>
            </a:r>
            <a:r>
              <a:rPr lang="en-US" altLang="en-US" sz="2200" dirty="0" err="1">
                <a:latin typeface="Consolas" panose="020B0609020204030204" pitchFamily="49" charset="0"/>
              </a:rPr>
              <a:t>i</a:t>
            </a:r>
            <a:r>
              <a:rPr lang="en-US" altLang="en-US" sz="2200" dirty="0">
                <a:latin typeface="Consolas" panose="020B0609020204030204" pitchFamily="49" charset="0"/>
              </a:rPr>
              <a:t>] = </a:t>
            </a:r>
            <a:r>
              <a:rPr lang="en-US" altLang="en-US" sz="2200" dirty="0" err="1">
                <a:latin typeface="Consolas" panose="020B0609020204030204" pitchFamily="49" charset="0"/>
              </a:rPr>
              <a:t>ch</a:t>
            </a:r>
            <a:r>
              <a:rPr lang="en-US" altLang="en-US" sz="2200" dirty="0">
                <a:latin typeface="Consolas" panose="020B0609020204030204" pitchFamily="49" charset="0"/>
              </a:rPr>
              <a:t>;</a:t>
            </a:r>
          </a:p>
          <a:p>
            <a:pPr>
              <a:lnSpc>
                <a:spcPct val="70000"/>
              </a:lnSpc>
              <a:buNone/>
            </a:pPr>
            <a:r>
              <a:rPr lang="en-US" altLang="en-US" sz="2200" dirty="0">
                <a:latin typeface="Consolas" panose="020B0609020204030204" pitchFamily="49" charset="0"/>
              </a:rPr>
              <a:t>    }</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new_str</a:t>
            </a:r>
            <a:r>
              <a:rPr lang="en-US" altLang="en-US" sz="2200" dirty="0">
                <a:latin typeface="Consolas" panose="020B0609020204030204" pitchFamily="49" charset="0"/>
              </a:rPr>
              <a:t>[num] = '\0';</a:t>
            </a:r>
          </a:p>
          <a:p>
            <a:pPr>
              <a:lnSpc>
                <a:spcPct val="70000"/>
              </a:lnSpc>
              <a:buNone/>
            </a:pPr>
            <a:r>
              <a:rPr lang="en-US" altLang="en-US" sz="2200" dirty="0">
                <a:solidFill>
                  <a:srgbClr val="FF0000"/>
                </a:solidFill>
                <a:latin typeface="Consolas" panose="020B0609020204030204" pitchFamily="49" charset="0"/>
              </a:rPr>
              <a:t>    return </a:t>
            </a:r>
            <a:r>
              <a:rPr lang="en-US" altLang="en-US" sz="2200" dirty="0" err="1">
                <a:solidFill>
                  <a:srgbClr val="FF0000"/>
                </a:solidFill>
                <a:latin typeface="Consolas" panose="020B0609020204030204" pitchFamily="49" charset="0"/>
              </a:rPr>
              <a:t>new_str</a:t>
            </a:r>
            <a:r>
              <a:rPr lang="en-US" altLang="en-US" sz="2200" dirty="0">
                <a:solidFill>
                  <a:srgbClr val="FF0000"/>
                </a:solidFill>
                <a:latin typeface="Consolas" panose="020B0609020204030204" pitchFamily="49" charset="0"/>
              </a:rPr>
              <a:t>;</a:t>
            </a:r>
          </a:p>
          <a:p>
            <a:pPr>
              <a:lnSpc>
                <a:spcPct val="70000"/>
              </a:lnSpc>
              <a:buNone/>
            </a:pPr>
            <a:r>
              <a:rPr lang="en-US" altLang="en-US" sz="2200" dirty="0">
                <a:latin typeface="Consolas" panose="020B0609020204030204" pitchFamily="49" charset="0"/>
              </a:rPr>
              <a:t>}</a:t>
            </a:r>
          </a:p>
          <a:p>
            <a:pPr>
              <a:lnSpc>
                <a:spcPct val="70000"/>
              </a:lnSpc>
              <a:buNone/>
            </a:pPr>
            <a:endParaRPr lang="en-US" altLang="en-US" sz="2200" dirty="0">
              <a:latin typeface="Consolas" panose="020B0609020204030204" pitchFamily="49" charset="0"/>
            </a:endParaRPr>
          </a:p>
          <a:p>
            <a:pPr>
              <a:lnSpc>
                <a:spcPct val="70000"/>
              </a:lnSpc>
              <a:buNone/>
            </a:pPr>
            <a:r>
              <a:rPr lang="en-US" altLang="en-US" sz="2200" dirty="0">
                <a:latin typeface="Consolas" panose="020B0609020204030204" pitchFamily="49" charset="0"/>
              </a:rPr>
              <a:t>int</a:t>
            </a:r>
            <a:r>
              <a:rPr lang="en-US" altLang="en-US" sz="2200" b="0" dirty="0">
                <a:latin typeface="Consolas" panose="020B0609020204030204" pitchFamily="49" charset="0"/>
              </a:rPr>
              <a:t> </a:t>
            </a:r>
            <a:r>
              <a:rPr lang="en-US" altLang="en-US" sz="2200" b="1" dirty="0">
                <a:latin typeface="Consolas" panose="020B0609020204030204" pitchFamily="49" charset="0"/>
              </a:rPr>
              <a:t>main</a:t>
            </a:r>
            <a:r>
              <a:rPr lang="en-US" altLang="en-US" sz="2200" b="0" dirty="0">
                <a:latin typeface="Consolas" panose="020B0609020204030204" pitchFamily="49" charset="0"/>
              </a:rPr>
              <a:t>(int</a:t>
            </a:r>
            <a:r>
              <a:rPr lang="en-US" altLang="en-US" sz="2200" dirty="0">
                <a:latin typeface="Consolas" panose="020B0609020204030204" pitchFamily="49" charset="0"/>
              </a:rPr>
              <a:t> </a:t>
            </a:r>
            <a:r>
              <a:rPr lang="en-US" altLang="en-US" sz="2200" dirty="0" err="1">
                <a:latin typeface="Consolas" panose="020B0609020204030204" pitchFamily="49" charset="0"/>
              </a:rPr>
              <a:t>argc</a:t>
            </a:r>
            <a:r>
              <a:rPr lang="en-US" altLang="en-US" sz="2200" dirty="0">
                <a:latin typeface="Consolas" panose="020B0609020204030204" pitchFamily="49" charset="0"/>
              </a:rPr>
              <a:t>, char *</a:t>
            </a:r>
            <a:r>
              <a:rPr lang="en-US" altLang="en-US" sz="2200" dirty="0" err="1">
                <a:latin typeface="Consolas" panose="020B0609020204030204" pitchFamily="49" charset="0"/>
              </a:rPr>
              <a:t>argv</a:t>
            </a:r>
            <a:r>
              <a:rPr lang="en-US" altLang="en-US" sz="2200" dirty="0">
                <a:latin typeface="Consolas" panose="020B0609020204030204" pitchFamily="49" charset="0"/>
              </a:rPr>
              <a:t>[]</a:t>
            </a:r>
            <a:r>
              <a:rPr lang="en-US" altLang="en-US" sz="2200" b="0" dirty="0">
                <a:latin typeface="Consolas" panose="020B0609020204030204" pitchFamily="49" charset="0"/>
              </a:rPr>
              <a:t>) {</a:t>
            </a:r>
          </a:p>
          <a:p>
            <a:pPr>
              <a:lnSpc>
                <a:spcPct val="70000"/>
              </a:lnSpc>
              <a:buNone/>
            </a:pPr>
            <a:r>
              <a:rPr lang="en-US" altLang="en-US" sz="2200" b="0" dirty="0">
                <a:latin typeface="Consolas" panose="020B0609020204030204" pitchFamily="49" charset="0"/>
              </a:rPr>
              <a:t>    char *</a:t>
            </a:r>
            <a:r>
              <a:rPr lang="en-US" altLang="en-US" sz="2200" b="0" dirty="0" err="1">
                <a:latin typeface="Consolas" panose="020B0609020204030204" pitchFamily="49" charset="0"/>
              </a:rPr>
              <a:t>str</a:t>
            </a:r>
            <a:r>
              <a:rPr lang="en-US" altLang="en-US" sz="2200" b="0" dirty="0">
                <a:latin typeface="Consolas" panose="020B0609020204030204" pitchFamily="49" charset="0"/>
              </a:rPr>
              <a:t> = </a:t>
            </a:r>
            <a:r>
              <a:rPr lang="en-US" altLang="en-US" sz="2200" b="0" dirty="0" err="1">
                <a:latin typeface="Consolas" panose="020B0609020204030204" pitchFamily="49" charset="0"/>
              </a:rPr>
              <a:t>create_string</a:t>
            </a:r>
            <a:r>
              <a:rPr lang="en-US" altLang="en-US" sz="2200" b="0" dirty="0">
                <a:latin typeface="Consolas" panose="020B0609020204030204" pitchFamily="49" charset="0"/>
              </a:rPr>
              <a:t>('a', 4);</a:t>
            </a:r>
          </a:p>
          <a:p>
            <a:pPr>
              <a:lnSpc>
                <a:spcPct val="70000"/>
              </a:lnSpc>
              <a:buNone/>
            </a:pPr>
            <a:r>
              <a:rPr lang="en-US" altLang="en-US" sz="2200" dirty="0">
                <a:latin typeface="Consolas" panose="020B0609020204030204" pitchFamily="49" charset="0"/>
              </a:rPr>
              <a:t>    </a:t>
            </a:r>
            <a:r>
              <a:rPr lang="en-US" altLang="en-US" sz="2200" dirty="0" err="1">
                <a:latin typeface="Consolas" panose="020B0609020204030204" pitchFamily="49" charset="0"/>
              </a:rPr>
              <a:t>printf</a:t>
            </a:r>
            <a:r>
              <a:rPr lang="en-US" altLang="en-US" sz="2200" dirty="0">
                <a:latin typeface="Consolas" panose="020B0609020204030204" pitchFamily="49" charset="0"/>
              </a:rPr>
              <a:t>(</a:t>
            </a:r>
            <a:r>
              <a:rPr lang="en-US" altLang="en-US" sz="2200" dirty="0">
                <a:solidFill>
                  <a:srgbClr val="0432FF"/>
                </a:solidFill>
                <a:latin typeface="Consolas" panose="020B0609020204030204" pitchFamily="49" charset="0"/>
              </a:rPr>
              <a:t>"%s"</a:t>
            </a:r>
            <a:r>
              <a:rPr lang="en-US" altLang="en-US" sz="2200" dirty="0">
                <a:latin typeface="Consolas" panose="020B0609020204030204" pitchFamily="49" charset="0"/>
              </a:rPr>
              <a:t>, </a:t>
            </a:r>
            <a:r>
              <a:rPr lang="en-US" altLang="en-US" sz="2200" dirty="0" err="1">
                <a:latin typeface="Consolas" panose="020B0609020204030204" pitchFamily="49" charset="0"/>
              </a:rPr>
              <a:t>str</a:t>
            </a:r>
            <a:r>
              <a:rPr lang="en-US" altLang="en-US" sz="2200" dirty="0">
                <a:latin typeface="Consolas" panose="020B0609020204030204" pitchFamily="49" charset="0"/>
              </a:rPr>
              <a:t>);	</a:t>
            </a:r>
            <a:r>
              <a:rPr lang="en-US" altLang="en-US" sz="2200" dirty="0">
                <a:solidFill>
                  <a:srgbClr val="00B050"/>
                </a:solidFill>
                <a:latin typeface="Consolas" panose="020B0609020204030204" pitchFamily="49" charset="0"/>
              </a:rPr>
              <a:t>// want "</a:t>
            </a:r>
            <a:r>
              <a:rPr lang="en-US" altLang="en-US" sz="2200" dirty="0" err="1">
                <a:solidFill>
                  <a:srgbClr val="00B050"/>
                </a:solidFill>
                <a:latin typeface="Consolas" panose="020B0609020204030204" pitchFamily="49" charset="0"/>
              </a:rPr>
              <a:t>aaaa</a:t>
            </a:r>
            <a:r>
              <a:rPr lang="en-US" altLang="en-US" sz="2200" dirty="0">
                <a:solidFill>
                  <a:srgbClr val="00B050"/>
                </a:solidFill>
                <a:latin typeface="Consolas" panose="020B0609020204030204" pitchFamily="49" charset="0"/>
              </a:rPr>
              <a:t>"</a:t>
            </a:r>
          </a:p>
          <a:p>
            <a:pPr>
              <a:lnSpc>
                <a:spcPct val="70000"/>
              </a:lnSpc>
              <a:buNone/>
            </a:pPr>
            <a:r>
              <a:rPr lang="en-US" altLang="en-US" sz="2200" b="0" dirty="0">
                <a:latin typeface="Consolas" panose="020B0609020204030204" pitchFamily="49" charset="0"/>
              </a:rPr>
              <a:t>    return 0;</a:t>
            </a:r>
          </a:p>
          <a:p>
            <a:pPr>
              <a:lnSpc>
                <a:spcPct val="70000"/>
              </a:lnSpc>
              <a:buNone/>
            </a:pPr>
            <a:r>
              <a:rPr lang="en-US" altLang="en-US" sz="2200" b="0" dirty="0">
                <a:latin typeface="Consolas" panose="020B0609020204030204" pitchFamily="49" charset="0"/>
              </a:rPr>
              <a:t>}</a:t>
            </a:r>
          </a:p>
          <a:p>
            <a:pPr>
              <a:lnSpc>
                <a:spcPct val="70000"/>
              </a:lnSpc>
              <a:buNone/>
            </a:pPr>
            <a:endParaRPr lang="en-US" altLang="en-US" sz="2200" b="0" dirty="0">
              <a:latin typeface="Consolas" panose="020B0609020204030204" pitchFamily="49" charset="0"/>
            </a:endParaRP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29" name="TextBox 28">
            <a:extLst>
              <a:ext uri="{FF2B5EF4-FFF2-40B4-BE49-F238E27FC236}">
                <a16:creationId xmlns:a16="http://schemas.microsoft.com/office/drawing/2014/main" id="{DDCC9226-FAE0-CD4D-91D3-9903FFF508B9}"/>
              </a:ext>
            </a:extLst>
          </p:cNvPr>
          <p:cNvSpPr txBox="1"/>
          <p:nvPr/>
        </p:nvSpPr>
        <p:spPr>
          <a:xfrm>
            <a:off x="9383206" y="4798874"/>
            <a:ext cx="2438399" cy="1754326"/>
          </a:xfrm>
          <a:prstGeom prst="rect">
            <a:avLst/>
          </a:prstGeom>
          <a:solidFill>
            <a:srgbClr val="D27BD6">
              <a:alpha val="63137"/>
            </a:srgbClr>
          </a:solidFill>
          <a:ln>
            <a:solidFill>
              <a:schemeClr val="tx1"/>
            </a:solidFill>
          </a:ln>
        </p:spPr>
        <p:txBody>
          <a:bodyPr wrap="square" rtlCol="0">
            <a:spAutoFit/>
          </a:bodyPr>
          <a:lstStyle/>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dirty="0">
              <a:latin typeface="+mn-lt"/>
              <a:cs typeface="Courier New" panose="02070309020205020404" pitchFamily="49" charset="0"/>
            </a:endParaRPr>
          </a:p>
          <a:p>
            <a:pPr algn="l"/>
            <a:endParaRPr lang="en-US" b="0" dirty="0">
              <a:latin typeface="+mn-lt"/>
              <a:cs typeface="Courier New" panose="02070309020205020404" pitchFamily="49" charset="0"/>
            </a:endParaRPr>
          </a:p>
          <a:p>
            <a:pPr algn="l"/>
            <a:endParaRPr lang="en-US" b="0" dirty="0">
              <a:latin typeface="+mn-lt"/>
              <a:cs typeface="Courier New" panose="02070309020205020404" pitchFamily="49" charset="0"/>
            </a:endParaRP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0630DD89-E6B3-764C-95AD-66BAB4E5D78F}"/>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Turn Arrow 34">
            <a:extLst>
              <a:ext uri="{FF2B5EF4-FFF2-40B4-BE49-F238E27FC236}">
                <a16:creationId xmlns:a16="http://schemas.microsoft.com/office/drawing/2014/main" id="{F450C7B9-F278-E649-ADE3-0E1E189E05E4}"/>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TextBox 35">
            <a:extLst>
              <a:ext uri="{FF2B5EF4-FFF2-40B4-BE49-F238E27FC236}">
                <a16:creationId xmlns:a16="http://schemas.microsoft.com/office/drawing/2014/main" id="{5503BB0C-516A-B340-88F6-CBB30AD4935C}"/>
              </a:ext>
            </a:extLst>
          </p:cNvPr>
          <p:cNvSpPr txBox="1"/>
          <p:nvPr/>
        </p:nvSpPr>
        <p:spPr>
          <a:xfrm>
            <a:off x="6492595" y="2852677"/>
            <a:ext cx="2133918" cy="369332"/>
          </a:xfrm>
          <a:prstGeom prst="rect">
            <a:avLst/>
          </a:prstGeom>
          <a:noFill/>
        </p:spPr>
        <p:txBody>
          <a:bodyPr wrap="none" rtlCol="0">
            <a:spAutoFit/>
          </a:bodyPr>
          <a:lstStyle/>
          <a:p>
            <a:r>
              <a:rPr lang="en-US" dirty="0">
                <a:solidFill>
                  <a:srgbClr val="FF0000"/>
                </a:solidFill>
              </a:rPr>
              <a:t>Returns e.g. 0xed0</a:t>
            </a:r>
          </a:p>
        </p:txBody>
      </p:sp>
      <p:sp>
        <p:nvSpPr>
          <p:cNvPr id="37" name="Rounded Rectangular Callout 36">
            <a:extLst>
              <a:ext uri="{FF2B5EF4-FFF2-40B4-BE49-F238E27FC236}">
                <a16:creationId xmlns:a16="http://schemas.microsoft.com/office/drawing/2014/main" id="{49732FBF-A21D-024B-8887-704F103C05C2}"/>
              </a:ext>
            </a:extLst>
          </p:cNvPr>
          <p:cNvSpPr/>
          <p:nvPr/>
        </p:nvSpPr>
        <p:spPr bwMode="auto">
          <a:xfrm>
            <a:off x="2895600" y="5181600"/>
            <a:ext cx="4419600" cy="1676400"/>
          </a:xfrm>
          <a:prstGeom prst="wedgeRoundRectCallout">
            <a:avLst>
              <a:gd name="adj1" fmla="val 101547"/>
              <a:gd name="adj2" fmla="val 18863"/>
              <a:gd name="adj3" fmla="val 16667"/>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b="1" dirty="0"/>
              <a:t>C:</a:t>
            </a:r>
            <a:r>
              <a:rPr lang="en-US" sz="2400" b="0" dirty="0"/>
              <a:t> </a:t>
            </a:r>
            <a:r>
              <a:rPr lang="en-US" sz="2400" dirty="0"/>
              <a:t>Nice memory you got there ... would be a shame if someone tried to use it after you freed it.   </a:t>
            </a:r>
            <a:endParaRPr kumimoji="0" lang="en-US" sz="2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316858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F020-1B02-2341-BEEE-40D207B0949B}"/>
              </a:ext>
            </a:extLst>
          </p:cNvPr>
          <p:cNvSpPr>
            <a:spLocks noGrp="1"/>
          </p:cNvSpPr>
          <p:nvPr>
            <p:ph type="title"/>
          </p:nvPr>
        </p:nvSpPr>
        <p:spPr/>
        <p:txBody>
          <a:bodyPr/>
          <a:lstStyle/>
          <a:p>
            <a:r>
              <a:rPr lang="en-US" dirty="0">
                <a:latin typeface="Tahoma"/>
                <a:cs typeface="Tahoma"/>
              </a:rPr>
              <a:t>Use after Free</a:t>
            </a:r>
          </a:p>
        </p:txBody>
      </p:sp>
      <p:sp>
        <p:nvSpPr>
          <p:cNvPr id="3" name="Content Placeholder 2">
            <a:extLst>
              <a:ext uri="{FF2B5EF4-FFF2-40B4-BE49-F238E27FC236}">
                <a16:creationId xmlns:a16="http://schemas.microsoft.com/office/drawing/2014/main" id="{C0855BF9-5F8F-9B4C-B4F3-22AB4FFDC466}"/>
              </a:ext>
            </a:extLst>
          </p:cNvPr>
          <p:cNvSpPr>
            <a:spLocks noGrp="1"/>
          </p:cNvSpPr>
          <p:nvPr>
            <p:ph idx="1"/>
          </p:nvPr>
        </p:nvSpPr>
        <p:spPr/>
        <p:txBody>
          <a:bodyPr/>
          <a:lstStyle/>
          <a:p>
            <a:pPr marL="0" indent="0">
              <a:buNone/>
            </a:pPr>
            <a:r>
              <a:rPr lang="en-US" dirty="0"/>
              <a:t>What happens if we attempt to reference something on the heap after it has been freed?</a:t>
            </a:r>
          </a:p>
        </p:txBody>
      </p:sp>
      <p:sp>
        <p:nvSpPr>
          <p:cNvPr id="4" name="TextBox 3">
            <a:extLst>
              <a:ext uri="{FF2B5EF4-FFF2-40B4-BE49-F238E27FC236}">
                <a16:creationId xmlns:a16="http://schemas.microsoft.com/office/drawing/2014/main" id="{D8556655-A24D-1946-860A-CA9863F0D47B}"/>
              </a:ext>
            </a:extLst>
          </p:cNvPr>
          <p:cNvSpPr txBox="1"/>
          <p:nvPr/>
        </p:nvSpPr>
        <p:spPr>
          <a:xfrm>
            <a:off x="152400" y="2667000"/>
            <a:ext cx="4415091" cy="2677656"/>
          </a:xfrm>
          <a:prstGeom prst="rect">
            <a:avLst/>
          </a:prstGeom>
          <a:noFill/>
        </p:spPr>
        <p:txBody>
          <a:bodyPr wrap="none" rtlCol="0">
            <a:spAutoFit/>
          </a:bodyPr>
          <a:lstStyle/>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 malloc(4);</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bytes;</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marL="0" indent="0" algn="l">
              <a:buNone/>
            </a:pPr>
            <a:r>
              <a:rPr lang="en-US" sz="2400" dirty="0">
                <a:latin typeface="Consolas" panose="020B0609020204030204" pitchFamily="49" charset="0"/>
                <a:cs typeface="Consolas" panose="020B0609020204030204" pitchFamily="49" charset="0"/>
              </a:rPr>
              <a:t>free(bytes);    </a:t>
            </a:r>
            <a:endParaRPr lang="en-US" sz="2400" dirty="0">
              <a:solidFill>
                <a:srgbClr val="00B050"/>
              </a:solidFill>
              <a:latin typeface="Consolas" panose="020B0609020204030204" pitchFamily="49" charset="0"/>
              <a:cs typeface="Consolas" panose="020B0609020204030204" pitchFamily="49" charset="0"/>
            </a:endParaRPr>
          </a:p>
          <a:p>
            <a:pPr marL="0" indent="0" algn="l">
              <a:buNone/>
            </a:pPr>
            <a:r>
              <a:rPr lang="en-US" sz="2400" dirty="0">
                <a:latin typeface="Consolas" panose="020B0609020204030204" pitchFamily="49" charset="0"/>
                <a:cs typeface="Consolas" panose="020B0609020204030204" pitchFamily="49" charset="0"/>
              </a:rPr>
              <a:t>…</a:t>
            </a:r>
          </a:p>
          <a:p>
            <a:pPr algn="l"/>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argv</a:t>
            </a:r>
            <a:r>
              <a:rPr lang="en-US" sz="2400" dirty="0">
                <a:latin typeface="Consolas" panose="020B0609020204030204" pitchFamily="49" charset="0"/>
                <a:cs typeface="Consolas" panose="020B0609020204030204" pitchFamily="49" charset="0"/>
              </a:rPr>
              <a:t>[1], 3);</a:t>
            </a:r>
            <a:endParaRPr lang="en-US" sz="2400" dirty="0">
              <a:solidFill>
                <a:srgbClr val="00B050"/>
              </a:solidFill>
              <a:latin typeface="Consolas" panose="020B0609020204030204" pitchFamily="49" charset="0"/>
              <a:cs typeface="Consolas" panose="020B0609020204030204" pitchFamily="49" charset="0"/>
            </a:endParaRPr>
          </a:p>
          <a:p>
            <a:pPr algn="l">
              <a:buClr>
                <a:schemeClr val="accent2"/>
              </a:buClr>
            </a:pPr>
            <a:endParaRPr lang="en-US" sz="24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B232CF5-234B-6D4E-B7D5-DE07AB2F931A}"/>
              </a:ext>
            </a:extLst>
          </p:cNvPr>
          <p:cNvSpPr txBox="1"/>
          <p:nvPr/>
        </p:nvSpPr>
        <p:spPr>
          <a:xfrm>
            <a:off x="4572000" y="4495800"/>
            <a:ext cx="5791200" cy="1200328"/>
          </a:xfrm>
          <a:prstGeom prst="rect">
            <a:avLst/>
          </a:prstGeom>
          <a:noFill/>
          <a:ln w="38100">
            <a:solidFill>
              <a:schemeClr val="accent2">
                <a:lumMod val="75000"/>
              </a:schemeClr>
            </a:solidFill>
          </a:ln>
        </p:spPr>
        <p:txBody>
          <a:bodyPr wrap="square" rtlCol="0">
            <a:spAutoFit/>
          </a:bodyPr>
          <a:lstStyle/>
          <a:p>
            <a:pPr algn="l">
              <a:buClr>
                <a:schemeClr val="accent2"/>
              </a:buClr>
            </a:pPr>
            <a:r>
              <a:rPr lang="en-US" sz="2400" dirty="0">
                <a:latin typeface="Consolas"/>
                <a:cs typeface="Consolas"/>
              </a:rPr>
              <a:t>❌ Memory at this address was already freed, but now we are using it!</a:t>
            </a:r>
          </a:p>
        </p:txBody>
      </p:sp>
      <p:sp>
        <p:nvSpPr>
          <p:cNvPr id="17" name="TextBox 16">
            <a:extLst>
              <a:ext uri="{FF2B5EF4-FFF2-40B4-BE49-F238E27FC236}">
                <a16:creationId xmlns:a16="http://schemas.microsoft.com/office/drawing/2014/main" id="{6B232CF5-234B-6D4E-B7D5-DE07AB2F931A}"/>
              </a:ext>
            </a:extLst>
          </p:cNvPr>
          <p:cNvSpPr txBox="1"/>
          <p:nvPr/>
        </p:nvSpPr>
        <p:spPr>
          <a:xfrm>
            <a:off x="4572000" y="3505200"/>
            <a:ext cx="5791200" cy="830997"/>
          </a:xfrm>
          <a:prstGeom prst="rect">
            <a:avLst/>
          </a:prstGeom>
          <a:noFill/>
          <a:ln w="38100">
            <a:solidFill>
              <a:schemeClr val="accent2">
                <a:lumMod val="75000"/>
              </a:schemeClr>
            </a:solidFill>
          </a:ln>
        </p:spPr>
        <p:txBody>
          <a:bodyPr wrap="square" rtlCol="0">
            <a:spAutoFit/>
          </a:bodyPr>
          <a:lstStyle/>
          <a:p>
            <a:pPr algn="l">
              <a:buClr>
                <a:schemeClr val="accent2"/>
              </a:buClr>
            </a:pPr>
            <a:r>
              <a:rPr lang="en-US" sz="2400" dirty="0">
                <a:latin typeface="Calibri" panose="020F0502020204030204" pitchFamily="34" charset="0"/>
                <a:cs typeface="Calibri" panose="020F0502020204030204" pitchFamily="34" charset="0"/>
              </a:rPr>
              <a:t>       </a:t>
            </a:r>
            <a:r>
              <a:rPr lang="en-US" sz="2400" dirty="0">
                <a:latin typeface="Consolas" panose="020B0609020204030204" pitchFamily="49" charset="0"/>
                <a:cs typeface="Consolas" panose="020B0609020204030204" pitchFamily="49" charset="0"/>
              </a:rPr>
              <a:t>We freed </a:t>
            </a:r>
            <a:r>
              <a:rPr lang="en-US" sz="2400" dirty="0">
                <a:solidFill>
                  <a:schemeClr val="accent2"/>
                </a:solidFill>
                <a:latin typeface="Consolas" panose="020B0609020204030204" pitchFamily="49" charset="0"/>
                <a:cs typeface="Consolas" panose="020B0609020204030204" pitchFamily="49" charset="0"/>
              </a:rPr>
              <a:t>bytes</a:t>
            </a:r>
            <a:r>
              <a:rPr lang="en-US" sz="2400" dirty="0">
                <a:latin typeface="Consolas" panose="020B0609020204030204" pitchFamily="49" charset="0"/>
                <a:cs typeface="Consolas" panose="020B0609020204030204" pitchFamily="49" charset="0"/>
              </a:rPr>
              <a:t> but did  not set </a:t>
            </a:r>
            <a:r>
              <a:rPr lang="en-US" sz="2400" dirty="0" err="1">
                <a:solidFill>
                  <a:srgbClr val="ED7D31"/>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to NULL</a:t>
            </a:r>
            <a:r>
              <a:rPr lang="en-US" sz="2400" dirty="0">
                <a:latin typeface="Calibri" panose="020F0502020204030204" pitchFamily="34" charset="0"/>
                <a:cs typeface="Calibri" panose="020F0502020204030204" pitchFamily="34" charset="0"/>
              </a:rPr>
              <a:t> </a:t>
            </a:r>
          </a:p>
        </p:txBody>
      </p:sp>
      <p:sp>
        <p:nvSpPr>
          <p:cNvPr id="18" name="Left Arrow 17">
            <a:extLst>
              <a:ext uri="{FF2B5EF4-FFF2-40B4-BE49-F238E27FC236}">
                <a16:creationId xmlns:a16="http://schemas.microsoft.com/office/drawing/2014/main" id="{E087864C-C07B-374B-AA0A-919306DE0A18}"/>
              </a:ext>
            </a:extLst>
          </p:cNvPr>
          <p:cNvSpPr/>
          <p:nvPr/>
        </p:nvSpPr>
        <p:spPr>
          <a:xfrm>
            <a:off x="4648200" y="3581400"/>
            <a:ext cx="381000" cy="383233"/>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61538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7972-0F65-2948-A5E2-283669740E0C}"/>
              </a:ext>
            </a:extLst>
          </p:cNvPr>
          <p:cNvSpPr>
            <a:spLocks noGrp="1"/>
          </p:cNvSpPr>
          <p:nvPr>
            <p:ph type="title"/>
          </p:nvPr>
        </p:nvSpPr>
        <p:spPr/>
        <p:txBody>
          <a:bodyPr/>
          <a:lstStyle/>
          <a:p>
            <a:r>
              <a:rPr lang="en-US" dirty="0"/>
              <a:t>What Could Happen?</a:t>
            </a:r>
          </a:p>
        </p:txBody>
      </p:sp>
      <p:sp>
        <p:nvSpPr>
          <p:cNvPr id="3" name="Content Placeholder 2"/>
          <p:cNvSpPr>
            <a:spLocks noGrp="1"/>
          </p:cNvSpPr>
          <p:nvPr>
            <p:ph idx="1"/>
          </p:nvPr>
        </p:nvSpPr>
        <p:spPr>
          <a:xfrm>
            <a:off x="152400" y="1295400"/>
            <a:ext cx="6248400" cy="5181600"/>
          </a:xfrm>
        </p:spPr>
        <p:txBody>
          <a:bodyPr/>
          <a:lstStyle/>
          <a:p>
            <a:r>
              <a:rPr lang="en-US" dirty="0"/>
              <a:t>Each program has its own memory space (heap + stack)</a:t>
            </a:r>
          </a:p>
          <a:p>
            <a:r>
              <a:rPr lang="en-US" dirty="0"/>
              <a:t>Vulnerabilities are within the context of a program.</a:t>
            </a:r>
          </a:p>
          <a:p>
            <a:endParaRPr lang="en-US" dirty="0"/>
          </a:p>
        </p:txBody>
      </p:sp>
      <p:sp>
        <p:nvSpPr>
          <p:cNvPr id="4" name="Text Placeholder 4">
            <a:extLst>
              <a:ext uri="{FF2B5EF4-FFF2-40B4-BE49-F238E27FC236}">
                <a16:creationId xmlns:a16="http://schemas.microsoft.com/office/drawing/2014/main" id="{22180F3E-1C6C-1A4A-A37D-B3AF56507E69}"/>
              </a:ext>
            </a:extLst>
          </p:cNvPr>
          <p:cNvSpPr txBox="1">
            <a:spLocks/>
          </p:cNvSpPr>
          <p:nvPr>
            <p:custDataLst>
              <p:tags r:id="rId1"/>
            </p:custDataLst>
          </p:nvPr>
        </p:nvSpPr>
        <p:spPr bwMode="auto">
          <a:xfrm>
            <a:off x="9992809" y="1219200"/>
            <a:ext cx="1219200" cy="3975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pPr>
            <a:r>
              <a:rPr lang="en-US" u="sng" dirty="0"/>
              <a:t>Memory</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C45F1B14-FDC1-5840-B2D4-B081B06425B6}"/>
              </a:ext>
            </a:extLst>
          </p:cNvPr>
          <p:cNvSpPr/>
          <p:nvPr>
            <p:custDataLst>
              <p:tags r:id="rId2"/>
            </p:custDataLst>
          </p:nvPr>
        </p:nvSpPr>
        <p:spPr>
          <a:xfrm>
            <a:off x="9383209" y="1616700"/>
            <a:ext cx="2438400" cy="516509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srgbClr val="FFFFFF"/>
              </a:solidFill>
              <a:latin typeface="Source Sans Pro"/>
            </a:endParaRPr>
          </a:p>
        </p:txBody>
      </p:sp>
      <p:sp>
        <p:nvSpPr>
          <p:cNvPr id="7" name="Rectangle 6">
            <a:extLst>
              <a:ext uri="{FF2B5EF4-FFF2-40B4-BE49-F238E27FC236}">
                <a16:creationId xmlns:a16="http://schemas.microsoft.com/office/drawing/2014/main" id="{E68AB3E9-8D41-F847-B66F-59AAF6E78E5B}"/>
              </a:ext>
            </a:extLst>
          </p:cNvPr>
          <p:cNvSpPr/>
          <p:nvPr>
            <p:custDataLst>
              <p:tags r:id="rId3"/>
            </p:custDataLst>
          </p:nvPr>
        </p:nvSpPr>
        <p:spPr>
          <a:xfrm>
            <a:off x="8809005" y="6548735"/>
            <a:ext cx="627095" cy="461665"/>
          </a:xfrm>
          <a:prstGeom prst="rect">
            <a:avLst/>
          </a:prstGeom>
        </p:spPr>
        <p:txBody>
          <a:bodyPr wrap="none">
            <a:spAutoFit/>
          </a:bodyPr>
          <a:lstStyle/>
          <a:p>
            <a:pPr defTabSz="609585"/>
            <a:r>
              <a:rPr lang="en-US" dirty="0">
                <a:solidFill>
                  <a:srgbClr val="000000"/>
                </a:solidFill>
              </a:rPr>
              <a:t>0x0</a:t>
            </a:r>
          </a:p>
        </p:txBody>
      </p:sp>
      <p:sp>
        <p:nvSpPr>
          <p:cNvPr id="20" name="TextBox 19">
            <a:extLst>
              <a:ext uri="{FF2B5EF4-FFF2-40B4-BE49-F238E27FC236}">
                <a16:creationId xmlns:a16="http://schemas.microsoft.com/office/drawing/2014/main" id="{13C7A4F4-CBB4-FE46-8FC5-CE76DBE7984E}"/>
              </a:ext>
            </a:extLst>
          </p:cNvPr>
          <p:cNvSpPr txBox="1"/>
          <p:nvPr/>
        </p:nvSpPr>
        <p:spPr>
          <a:xfrm>
            <a:off x="9383208" y="1837014"/>
            <a:ext cx="2438399" cy="1200329"/>
          </a:xfrm>
          <a:prstGeom prst="rect">
            <a:avLst/>
          </a:prstGeom>
          <a:solidFill>
            <a:schemeClr val="accent2">
              <a:lumMod val="60000"/>
              <a:lumOff val="40000"/>
            </a:schemeClr>
          </a:solidFill>
          <a:ln>
            <a:solidFill>
              <a:schemeClr val="tx1"/>
            </a:solidFill>
          </a:ln>
        </p:spPr>
        <p:txBody>
          <a:bodyPr wrap="square" rtlCol="0">
            <a:spAutoFit/>
          </a:bodyPr>
          <a:lstStyle/>
          <a:p>
            <a:pPr algn="l"/>
            <a:r>
              <a:rPr lang="en-US" b="1" u="sng" dirty="0">
                <a:latin typeface="Courier New" panose="02070309020205020404" pitchFamily="49" charset="0"/>
                <a:cs typeface="Courier New" panose="02070309020205020404" pitchFamily="49" charset="0"/>
              </a:rPr>
              <a:t>main</a:t>
            </a:r>
          </a:p>
          <a:p>
            <a:pPr algn="l"/>
            <a:r>
              <a:rPr lang="en-US" b="0" dirty="0" err="1">
                <a:latin typeface="+mn-lt"/>
                <a:cs typeface="Courier New" panose="02070309020205020404" pitchFamily="49" charset="0"/>
              </a:rPr>
              <a:t>argc</a:t>
            </a:r>
            <a:r>
              <a:rPr lang="en-US" b="0" dirty="0">
                <a:latin typeface="+mn-lt"/>
                <a:cs typeface="Courier New" panose="02070309020205020404" pitchFamily="49" charset="0"/>
              </a:rPr>
              <a:t>:            </a:t>
            </a:r>
            <a:r>
              <a:rPr lang="en-US" b="0" dirty="0" err="1">
                <a:latin typeface="+mn-lt"/>
                <a:cs typeface="Courier New" panose="02070309020205020404" pitchFamily="49" charset="0"/>
              </a:rPr>
              <a:t>str</a:t>
            </a:r>
            <a:r>
              <a:rPr lang="en-US" b="0" dirty="0">
                <a:latin typeface="+mn-lt"/>
                <a:cs typeface="Courier New" panose="02070309020205020404" pitchFamily="49" charset="0"/>
              </a:rPr>
              <a:t>:</a:t>
            </a:r>
          </a:p>
          <a:p>
            <a:pPr algn="l"/>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argv</a:t>
            </a:r>
            <a:r>
              <a:rPr lang="en-US" b="0" dirty="0">
                <a:latin typeface="+mn-lt"/>
                <a:cs typeface="Courier New" panose="02070309020205020404" pitchFamily="49" charset="0"/>
              </a:rPr>
              <a:t>: </a:t>
            </a:r>
          </a:p>
        </p:txBody>
      </p:sp>
      <p:sp>
        <p:nvSpPr>
          <p:cNvPr id="28" name="TextBox 27">
            <a:extLst>
              <a:ext uri="{FF2B5EF4-FFF2-40B4-BE49-F238E27FC236}">
                <a16:creationId xmlns:a16="http://schemas.microsoft.com/office/drawing/2014/main" id="{21099F0D-DC71-5A4E-8B0F-981835A172CE}"/>
              </a:ext>
            </a:extLst>
          </p:cNvPr>
          <p:cNvSpPr txBox="1"/>
          <p:nvPr/>
        </p:nvSpPr>
        <p:spPr>
          <a:xfrm>
            <a:off x="9383207" y="3048000"/>
            <a:ext cx="2438399" cy="1200329"/>
          </a:xfrm>
          <a:prstGeom prst="rect">
            <a:avLst/>
          </a:prstGeom>
          <a:solidFill>
            <a:schemeClr val="accent1">
              <a:lumMod val="60000"/>
              <a:lumOff val="40000"/>
            </a:schemeClr>
          </a:solidFill>
          <a:ln>
            <a:solidFill>
              <a:schemeClr val="tx1"/>
            </a:solidFill>
          </a:ln>
        </p:spPr>
        <p:txBody>
          <a:bodyPr wrap="square" rtlCol="0">
            <a:spAutoFit/>
          </a:bodyPr>
          <a:lstStyle/>
          <a:p>
            <a:pPr algn="l"/>
            <a:r>
              <a:rPr lang="en-US" b="1" u="sng" dirty="0" err="1">
                <a:latin typeface="Courier New" panose="02070309020205020404" pitchFamily="49" charset="0"/>
                <a:cs typeface="Courier New" panose="02070309020205020404" pitchFamily="49" charset="0"/>
              </a:rPr>
              <a:t>create_string</a:t>
            </a:r>
            <a:endParaRPr lang="en-US" b="0" dirty="0">
              <a:latin typeface="+mn-lt"/>
              <a:cs typeface="Courier New" panose="02070309020205020404" pitchFamily="49" charset="0"/>
            </a:endParaRPr>
          </a:p>
          <a:p>
            <a:pPr algn="l"/>
            <a:r>
              <a:rPr lang="en-US" dirty="0" err="1">
                <a:latin typeface="+mn-lt"/>
                <a:cs typeface="Courier New" panose="02070309020205020404" pitchFamily="49" charset="0"/>
              </a:rPr>
              <a:t>ch</a:t>
            </a:r>
            <a:r>
              <a:rPr lang="en-US" b="0" dirty="0">
                <a:latin typeface="+mn-lt"/>
                <a:cs typeface="Courier New" panose="02070309020205020404" pitchFamily="49" charset="0"/>
              </a:rPr>
              <a:t>:                 </a:t>
            </a:r>
            <a:r>
              <a:rPr lang="en-US" b="0" dirty="0" err="1">
                <a:latin typeface="+mn-lt"/>
                <a:cs typeface="Courier New" panose="02070309020205020404" pitchFamily="49" charset="0"/>
              </a:rPr>
              <a:t>num</a:t>
            </a:r>
            <a:r>
              <a:rPr lang="en-US" b="0" dirty="0">
                <a:latin typeface="+mn-lt"/>
                <a:cs typeface="Courier New" panose="02070309020205020404" pitchFamily="49" charset="0"/>
              </a:rPr>
              <a:t>:</a:t>
            </a:r>
          </a:p>
          <a:p>
            <a:pPr algn="l"/>
            <a:endParaRPr lang="en-US" dirty="0">
              <a:latin typeface="+mn-lt"/>
              <a:cs typeface="Courier New" panose="02070309020205020404" pitchFamily="49" charset="0"/>
            </a:endParaRPr>
          </a:p>
          <a:p>
            <a:pPr algn="l"/>
            <a:r>
              <a:rPr lang="en-US" b="0" dirty="0" err="1">
                <a:latin typeface="+mn-lt"/>
                <a:cs typeface="Courier New" panose="02070309020205020404" pitchFamily="49" charset="0"/>
              </a:rPr>
              <a:t>new_str</a:t>
            </a:r>
            <a:r>
              <a:rPr lang="en-US" b="0" dirty="0">
                <a:latin typeface="+mn-lt"/>
                <a:cs typeface="Courier New" panose="02070309020205020404" pitchFamily="49" charset="0"/>
              </a:rPr>
              <a:t>:</a:t>
            </a:r>
          </a:p>
        </p:txBody>
      </p:sp>
      <p:sp>
        <p:nvSpPr>
          <p:cNvPr id="33" name="Rectangle 32">
            <a:extLst>
              <a:ext uri="{FF2B5EF4-FFF2-40B4-BE49-F238E27FC236}">
                <a16:creationId xmlns:a16="http://schemas.microsoft.com/office/drawing/2014/main" id="{B363F8A3-58E1-8A4F-B8CC-35B3D20CBE47}"/>
              </a:ext>
            </a:extLst>
          </p:cNvPr>
          <p:cNvSpPr/>
          <p:nvPr/>
        </p:nvSpPr>
        <p:spPr bwMode="auto">
          <a:xfrm>
            <a:off x="9992807" y="2209800"/>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1</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34" name="Rectangle 33">
            <a:extLst>
              <a:ext uri="{FF2B5EF4-FFF2-40B4-BE49-F238E27FC236}">
                <a16:creationId xmlns:a16="http://schemas.microsoft.com/office/drawing/2014/main" id="{07811190-F278-4948-BC20-CFD0667E0F0D}"/>
              </a:ext>
            </a:extLst>
          </p:cNvPr>
          <p:cNvSpPr/>
          <p:nvPr/>
        </p:nvSpPr>
        <p:spPr bwMode="auto">
          <a:xfrm>
            <a:off x="9992809" y="2660424"/>
            <a:ext cx="838199"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a:ln>
                  <a:noFill/>
                </a:ln>
                <a:solidFill>
                  <a:schemeClr val="tx1"/>
                </a:solidFill>
                <a:effectLst/>
                <a:latin typeface="Arial" panose="020B0604020202020204" pitchFamily="34" charset="0"/>
              </a:rPr>
              <a:t>0xfff0</a:t>
            </a:r>
          </a:p>
        </p:txBody>
      </p:sp>
      <p:sp>
        <p:nvSpPr>
          <p:cNvPr id="17" name="Left Brace 16">
            <a:extLst>
              <a:ext uri="{FF2B5EF4-FFF2-40B4-BE49-F238E27FC236}">
                <a16:creationId xmlns:a16="http://schemas.microsoft.com/office/drawing/2014/main" id="{42E499EC-A7DC-FD4C-9EA7-67876B1810C0}"/>
              </a:ext>
            </a:extLst>
          </p:cNvPr>
          <p:cNvSpPr/>
          <p:nvPr/>
        </p:nvSpPr>
        <p:spPr>
          <a:xfrm>
            <a:off x="8686800" y="1837014"/>
            <a:ext cx="381000" cy="2411316"/>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0CB8C896-A59D-A140-A1A4-84CD80A736B5}"/>
              </a:ext>
            </a:extLst>
          </p:cNvPr>
          <p:cNvSpPr txBox="1"/>
          <p:nvPr/>
        </p:nvSpPr>
        <p:spPr>
          <a:xfrm>
            <a:off x="7864765" y="2360354"/>
            <a:ext cx="761748" cy="369332"/>
          </a:xfrm>
          <a:prstGeom prst="rect">
            <a:avLst/>
          </a:prstGeom>
          <a:noFill/>
        </p:spPr>
        <p:txBody>
          <a:bodyPr wrap="none" rtlCol="0">
            <a:spAutoFit/>
          </a:bodyPr>
          <a:lstStyle/>
          <a:p>
            <a:r>
              <a:rPr lang="en-US" dirty="0"/>
              <a:t>Stack</a:t>
            </a:r>
          </a:p>
        </p:txBody>
      </p:sp>
      <p:sp>
        <p:nvSpPr>
          <p:cNvPr id="19" name="Rectangle 18">
            <a:extLst>
              <a:ext uri="{FF2B5EF4-FFF2-40B4-BE49-F238E27FC236}">
                <a16:creationId xmlns:a16="http://schemas.microsoft.com/office/drawing/2014/main" id="{3670F342-205D-794F-9714-74F3A8F861C0}"/>
              </a:ext>
            </a:extLst>
          </p:cNvPr>
          <p:cNvSpPr/>
          <p:nvPr/>
        </p:nvSpPr>
        <p:spPr bwMode="auto">
          <a:xfrm>
            <a:off x="9829799"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'a'</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04D00402-0A07-534F-9526-28E86BA2BEAD}"/>
              </a:ext>
            </a:extLst>
          </p:cNvPr>
          <p:cNvSpPr/>
          <p:nvPr/>
        </p:nvSpPr>
        <p:spPr bwMode="auto">
          <a:xfrm>
            <a:off x="11211183" y="3384682"/>
            <a:ext cx="457201"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4</a:t>
            </a:r>
            <a:endParaRPr kumimoji="0" lang="en-US" sz="1800" b="1" i="0" u="none" strike="noStrike" cap="none" normalizeH="0" baseline="0" dirty="0">
              <a:ln>
                <a:noFill/>
              </a:ln>
              <a:solidFill>
                <a:schemeClr val="tx1"/>
              </a:solidFill>
              <a:effectLst/>
              <a:latin typeface="Arial" panose="020B0604020202020204" pitchFamily="34" charset="0"/>
            </a:endParaRPr>
          </a:p>
        </p:txBody>
      </p:sp>
      <p:sp>
        <p:nvSpPr>
          <p:cNvPr id="22" name="Rectangle 21">
            <a:extLst>
              <a:ext uri="{FF2B5EF4-FFF2-40B4-BE49-F238E27FC236}">
                <a16:creationId xmlns:a16="http://schemas.microsoft.com/office/drawing/2014/main" id="{DD63F393-7D20-A945-9762-83E951CF2416}"/>
              </a:ext>
            </a:extLst>
          </p:cNvPr>
          <p:cNvSpPr/>
          <p:nvPr/>
        </p:nvSpPr>
        <p:spPr bwMode="auto">
          <a:xfrm>
            <a:off x="10896601" y="2198641"/>
            <a:ext cx="856428"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graphicFrame>
        <p:nvGraphicFramePr>
          <p:cNvPr id="25" name="Table 24">
            <a:extLst>
              <a:ext uri="{FF2B5EF4-FFF2-40B4-BE49-F238E27FC236}">
                <a16:creationId xmlns:a16="http://schemas.microsoft.com/office/drawing/2014/main" id="{AF04EF7D-B38A-E545-97E3-FEDD81F2D790}"/>
              </a:ext>
            </a:extLst>
          </p:cNvPr>
          <p:cNvGraphicFramePr>
            <a:graphicFrameLocks noGrp="1"/>
          </p:cNvGraphicFramePr>
          <p:nvPr/>
        </p:nvGraphicFramePr>
        <p:xfrm>
          <a:off x="10134600" y="4814527"/>
          <a:ext cx="469900" cy="1676400"/>
        </p:xfrm>
        <a:graphic>
          <a:graphicData uri="http://schemas.openxmlformats.org/drawingml/2006/table">
            <a:tbl>
              <a:tblPr firstRow="1" bandRow="1">
                <a:tableStyleId>{5940675A-B579-460E-94D1-54222C63F5DA}</a:tableStyleId>
              </a:tblPr>
              <a:tblGrid>
                <a:gridCol w="469900">
                  <a:extLst>
                    <a:ext uri="{9D8B030D-6E8A-4147-A177-3AD203B41FA5}">
                      <a16:colId xmlns:a16="http://schemas.microsoft.com/office/drawing/2014/main" val="1629619811"/>
                    </a:ext>
                  </a:extLst>
                </a:gridCol>
              </a:tblGrid>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'\0'</a:t>
                      </a:r>
                    </a:p>
                  </a:txBody>
                  <a:tcPr>
                    <a:solidFill>
                      <a:schemeClr val="bg1"/>
                    </a:solidFill>
                  </a:tcPr>
                </a:tc>
                <a:extLst>
                  <a:ext uri="{0D108BD9-81ED-4DB2-BD59-A6C34878D82A}">
                    <a16:rowId xmlns:a16="http://schemas.microsoft.com/office/drawing/2014/main" val="273072265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84050592"/>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507624016"/>
                  </a:ext>
                </a:extLst>
              </a:tr>
              <a:tr h="310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1218194539"/>
                  </a:ext>
                </a:extLst>
              </a:tr>
              <a:tr h="310533">
                <a:tc>
                  <a:txBody>
                    <a:bodyPr/>
                    <a:lstStyle/>
                    <a:p>
                      <a:r>
                        <a:rPr lang="en-US" sz="1600" dirty="0">
                          <a:latin typeface="Arial" panose="020B0604020202020204" pitchFamily="34" charset="0"/>
                          <a:cs typeface="Arial" panose="020B0604020202020204" pitchFamily="34" charset="0"/>
                        </a:rPr>
                        <a:t>'a'</a:t>
                      </a:r>
                    </a:p>
                  </a:txBody>
                  <a:tcPr>
                    <a:solidFill>
                      <a:schemeClr val="bg1"/>
                    </a:solidFill>
                  </a:tcPr>
                </a:tc>
                <a:extLst>
                  <a:ext uri="{0D108BD9-81ED-4DB2-BD59-A6C34878D82A}">
                    <a16:rowId xmlns:a16="http://schemas.microsoft.com/office/drawing/2014/main" val="3254138596"/>
                  </a:ext>
                </a:extLst>
              </a:tr>
            </a:tbl>
          </a:graphicData>
        </a:graphic>
      </p:graphicFrame>
      <p:sp>
        <p:nvSpPr>
          <p:cNvPr id="26" name="Rectangle 25">
            <a:extLst>
              <a:ext uri="{FF2B5EF4-FFF2-40B4-BE49-F238E27FC236}">
                <a16:creationId xmlns:a16="http://schemas.microsoft.com/office/drawing/2014/main" id="{230ECCBD-AD25-B84A-92C5-C0DAA0D37399}"/>
              </a:ext>
            </a:extLst>
          </p:cNvPr>
          <p:cNvSpPr/>
          <p:nvPr/>
        </p:nvSpPr>
        <p:spPr bwMode="auto">
          <a:xfrm>
            <a:off x="10373805" y="3872564"/>
            <a:ext cx="903795" cy="3113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anose="020B0604020202020204" pitchFamily="34" charset="0"/>
              </a:rPr>
              <a:t>0xed0</a:t>
            </a:r>
          </a:p>
        </p:txBody>
      </p:sp>
      <p:sp>
        <p:nvSpPr>
          <p:cNvPr id="30" name="Left Brace 29">
            <a:extLst>
              <a:ext uri="{FF2B5EF4-FFF2-40B4-BE49-F238E27FC236}">
                <a16:creationId xmlns:a16="http://schemas.microsoft.com/office/drawing/2014/main" id="{59A660B7-1151-F549-A5AC-E3007E569442}"/>
              </a:ext>
            </a:extLst>
          </p:cNvPr>
          <p:cNvSpPr/>
          <p:nvPr/>
        </p:nvSpPr>
        <p:spPr>
          <a:xfrm>
            <a:off x="8686800" y="4794407"/>
            <a:ext cx="381000" cy="1754327"/>
          </a:xfrm>
          <a:prstGeom prst="leftBrace">
            <a:avLst>
              <a:gd name="adj1" fmla="val 8333"/>
              <a:gd name="adj2" fmla="val 2938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0943C27F-A31B-9647-9D0D-9266D0CB7DE9}"/>
              </a:ext>
            </a:extLst>
          </p:cNvPr>
          <p:cNvSpPr txBox="1"/>
          <p:nvPr/>
        </p:nvSpPr>
        <p:spPr>
          <a:xfrm>
            <a:off x="7869969" y="5116432"/>
            <a:ext cx="736100" cy="369332"/>
          </a:xfrm>
          <a:prstGeom prst="rect">
            <a:avLst/>
          </a:prstGeom>
          <a:noFill/>
        </p:spPr>
        <p:txBody>
          <a:bodyPr wrap="none" rtlCol="0">
            <a:spAutoFit/>
          </a:bodyPr>
          <a:lstStyle/>
          <a:p>
            <a:r>
              <a:rPr lang="en-US" dirty="0"/>
              <a:t>Heap</a:t>
            </a:r>
          </a:p>
        </p:txBody>
      </p:sp>
      <p:cxnSp>
        <p:nvCxnSpPr>
          <p:cNvPr id="32" name="Straight Arrow Connector 31">
            <a:extLst>
              <a:ext uri="{FF2B5EF4-FFF2-40B4-BE49-F238E27FC236}">
                <a16:creationId xmlns:a16="http://schemas.microsoft.com/office/drawing/2014/main" id="{BA358072-D053-924D-9FE7-897806B5E95D}"/>
              </a:ext>
            </a:extLst>
          </p:cNvPr>
          <p:cNvCxnSpPr>
            <a:cxnSpLocks/>
          </p:cNvCxnSpPr>
          <p:nvPr/>
        </p:nvCxnSpPr>
        <p:spPr>
          <a:xfrm flipH="1">
            <a:off x="10604500" y="4038600"/>
            <a:ext cx="606683"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0630DD89-E6B3-764C-95AD-66BAB4E5D78F}"/>
              </a:ext>
            </a:extLst>
          </p:cNvPr>
          <p:cNvSpPr/>
          <p:nvPr/>
        </p:nvSpPr>
        <p:spPr>
          <a:xfrm>
            <a:off x="10664190" y="2423160"/>
            <a:ext cx="1339560" cy="4005145"/>
          </a:xfrm>
          <a:custGeom>
            <a:avLst/>
            <a:gdLst>
              <a:gd name="connsiteX0" fmla="*/ 994410 w 1339560"/>
              <a:gd name="connsiteY0" fmla="*/ 0 h 4005145"/>
              <a:gd name="connsiteX1" fmla="*/ 1337310 w 1339560"/>
              <a:gd name="connsiteY1" fmla="*/ 1440180 h 4005145"/>
              <a:gd name="connsiteX2" fmla="*/ 845820 w 1339560"/>
              <a:gd name="connsiteY2" fmla="*/ 3646170 h 4005145"/>
              <a:gd name="connsiteX3" fmla="*/ 0 w 1339560"/>
              <a:gd name="connsiteY3" fmla="*/ 4000500 h 4005145"/>
              <a:gd name="connsiteX4" fmla="*/ 0 w 1339560"/>
              <a:gd name="connsiteY4" fmla="*/ 4000500 h 4005145"/>
              <a:gd name="connsiteX5" fmla="*/ 0 w 1339560"/>
              <a:gd name="connsiteY5" fmla="*/ 4000500 h 400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9560" h="4005145">
                <a:moveTo>
                  <a:pt x="994410" y="0"/>
                </a:moveTo>
                <a:cubicBezTo>
                  <a:pt x="1178242" y="416242"/>
                  <a:pt x="1362075" y="832485"/>
                  <a:pt x="1337310" y="1440180"/>
                </a:cubicBezTo>
                <a:cubicBezTo>
                  <a:pt x="1312545" y="2047875"/>
                  <a:pt x="1068705" y="3219450"/>
                  <a:pt x="845820" y="3646170"/>
                </a:cubicBezTo>
                <a:cubicBezTo>
                  <a:pt x="622935" y="4072890"/>
                  <a:pt x="0" y="4000500"/>
                  <a:pt x="0" y="4000500"/>
                </a:cubicBezTo>
                <a:lnTo>
                  <a:pt x="0" y="4000500"/>
                </a:lnTo>
                <a:lnTo>
                  <a:pt x="0" y="4000500"/>
                </a:lnTo>
              </a:path>
            </a:pathLst>
          </a:custGeom>
          <a:noFill/>
          <a:ln w="5715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Turn Arrow 34">
            <a:extLst>
              <a:ext uri="{FF2B5EF4-FFF2-40B4-BE49-F238E27FC236}">
                <a16:creationId xmlns:a16="http://schemas.microsoft.com/office/drawing/2014/main" id="{F450C7B9-F278-E649-ADE3-0E1E189E05E4}"/>
              </a:ext>
            </a:extLst>
          </p:cNvPr>
          <p:cNvSpPr/>
          <p:nvPr/>
        </p:nvSpPr>
        <p:spPr>
          <a:xfrm rot="16200000">
            <a:off x="8361640" y="2855674"/>
            <a:ext cx="1200329" cy="670581"/>
          </a:xfrm>
          <a:prstGeom prst="uturnArrow">
            <a:avLst>
              <a:gd name="adj1" fmla="val 25000"/>
              <a:gd name="adj2" fmla="val 25000"/>
              <a:gd name="adj3" fmla="val 25000"/>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TextBox 35">
            <a:extLst>
              <a:ext uri="{FF2B5EF4-FFF2-40B4-BE49-F238E27FC236}">
                <a16:creationId xmlns:a16="http://schemas.microsoft.com/office/drawing/2014/main" id="{5503BB0C-516A-B340-88F6-CBB30AD4935C}"/>
              </a:ext>
            </a:extLst>
          </p:cNvPr>
          <p:cNvSpPr txBox="1"/>
          <p:nvPr/>
        </p:nvSpPr>
        <p:spPr>
          <a:xfrm>
            <a:off x="6492595" y="2852677"/>
            <a:ext cx="2133918" cy="369332"/>
          </a:xfrm>
          <a:prstGeom prst="rect">
            <a:avLst/>
          </a:prstGeom>
          <a:noFill/>
        </p:spPr>
        <p:txBody>
          <a:bodyPr wrap="none" rtlCol="0">
            <a:spAutoFit/>
          </a:bodyPr>
          <a:lstStyle/>
          <a:p>
            <a:r>
              <a:rPr lang="en-US" dirty="0">
                <a:solidFill>
                  <a:srgbClr val="FF0000"/>
                </a:solidFill>
              </a:rPr>
              <a:t>Returns e.g. 0xed0</a:t>
            </a:r>
          </a:p>
        </p:txBody>
      </p:sp>
      <p:sp>
        <p:nvSpPr>
          <p:cNvPr id="37" name="Rounded Rectangular Callout 36">
            <a:extLst>
              <a:ext uri="{FF2B5EF4-FFF2-40B4-BE49-F238E27FC236}">
                <a16:creationId xmlns:a16="http://schemas.microsoft.com/office/drawing/2014/main" id="{49732FBF-A21D-024B-8887-704F103C05C2}"/>
              </a:ext>
            </a:extLst>
          </p:cNvPr>
          <p:cNvSpPr/>
          <p:nvPr/>
        </p:nvSpPr>
        <p:spPr bwMode="auto">
          <a:xfrm>
            <a:off x="2895600" y="5181600"/>
            <a:ext cx="4419600" cy="1676400"/>
          </a:xfrm>
          <a:prstGeom prst="wedgeRoundRectCallout">
            <a:avLst>
              <a:gd name="adj1" fmla="val 101547"/>
              <a:gd name="adj2" fmla="val 18863"/>
              <a:gd name="adj3" fmla="val 16667"/>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2400" b="1" dirty="0"/>
              <a:t>The memory has been freed, but the pointer still reaches its location on the heap.   </a:t>
            </a:r>
            <a:endParaRPr kumimoji="0" lang="en-US" sz="24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452742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“undefined behavior occurs” </a:t>
            </a:r>
          </a:p>
        </p:txBody>
      </p:sp>
      <p:sp>
        <p:nvSpPr>
          <p:cNvPr id="3" name="Text Placeholder 2"/>
          <p:cNvSpPr>
            <a:spLocks noGrp="1"/>
          </p:cNvSpPr>
          <p:nvPr>
            <p:ph type="body" idx="1"/>
          </p:nvPr>
        </p:nvSpPr>
        <p:spPr/>
        <p:txBody>
          <a:bodyPr/>
          <a:lstStyle/>
          <a:p>
            <a:r>
              <a:rPr lang="en-US" dirty="0"/>
              <a:t>Using a pointer to the heap after the pointer’s memory has been freed results in undefined behavior because the memory could have its original contents or could have been overwritten.  </a:t>
            </a:r>
          </a:p>
          <a:p>
            <a:r>
              <a:rPr lang="en-US" dirty="0"/>
              <a:t>This undefined behavior also creates a vulnerability and an opportunity to hack.</a:t>
            </a:r>
          </a:p>
        </p:txBody>
      </p:sp>
    </p:spTree>
    <p:extLst>
      <p:ext uri="{BB962C8B-B14F-4D97-AF65-F5344CB8AC3E}">
        <p14:creationId xmlns:p14="http://schemas.microsoft.com/office/powerpoint/2010/main" val="23943926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after Free as a vulnerability</a:t>
            </a:r>
          </a:p>
        </p:txBody>
      </p:sp>
      <p:sp>
        <p:nvSpPr>
          <p:cNvPr id="3" name="Content Placeholder 2"/>
          <p:cNvSpPr>
            <a:spLocks noGrp="1"/>
          </p:cNvSpPr>
          <p:nvPr>
            <p:ph idx="1"/>
          </p:nvPr>
        </p:nvSpPr>
        <p:spPr>
          <a:xfrm>
            <a:off x="152400" y="1295400"/>
            <a:ext cx="11811000" cy="5562600"/>
          </a:xfrm>
        </p:spPr>
        <p:txBody>
          <a:bodyPr/>
          <a:lstStyle/>
          <a:p>
            <a:endParaRPr lang="en-US" sz="2000" dirty="0">
              <a:solidFill>
                <a:srgbClr val="E7E6E6"/>
              </a:solidFill>
            </a:endParaRPr>
          </a:p>
          <a:p>
            <a:endParaRPr lang="en-US" sz="2000" dirty="0">
              <a:solidFill>
                <a:srgbClr val="E7E6E6"/>
              </a:solidFill>
            </a:endParaRPr>
          </a:p>
          <a:p>
            <a:endParaRPr lang="en-US" sz="2000" dirty="0">
              <a:solidFill>
                <a:srgbClr val="E7E6E6"/>
              </a:solidFill>
            </a:endParaRPr>
          </a:p>
          <a:p>
            <a:endParaRPr lang="en-US" sz="2000" dirty="0">
              <a:solidFill>
                <a:srgbClr val="E7E6E6"/>
              </a:solidFill>
            </a:endParaRPr>
          </a:p>
          <a:p>
            <a:endParaRPr lang="en-US" sz="2000" dirty="0">
              <a:solidFill>
                <a:srgbClr val="E7E6E6"/>
              </a:solidFill>
            </a:endParaRPr>
          </a:p>
          <a:p>
            <a:endParaRPr lang="en-US" sz="2000" dirty="0">
              <a:solidFill>
                <a:srgbClr val="E7E6E6"/>
              </a:solidFill>
            </a:endParaRPr>
          </a:p>
          <a:p>
            <a:endParaRPr lang="en-US" sz="2000" dirty="0">
              <a:solidFill>
                <a:srgbClr val="E7E6E6"/>
              </a:solidFill>
            </a:endParaRPr>
          </a:p>
          <a:p>
            <a:endParaRPr lang="en-US" sz="2000" dirty="0">
              <a:solidFill>
                <a:srgbClr val="E7E6E6"/>
              </a:solidFill>
            </a:endParaRPr>
          </a:p>
          <a:p>
            <a:endParaRPr lang="en-US" sz="2000" dirty="0">
              <a:solidFill>
                <a:srgbClr val="E7E6E6"/>
              </a:solidFill>
            </a:endParaRPr>
          </a:p>
          <a:p>
            <a:pPr marL="0" indent="0" algn="r">
              <a:buNone/>
            </a:pPr>
            <a:endParaRPr lang="en-US" sz="2000" dirty="0">
              <a:solidFill>
                <a:srgbClr val="E7E6E6"/>
              </a:solidFill>
            </a:endParaRPr>
          </a:p>
          <a:p>
            <a:pPr marL="0" indent="0" algn="r">
              <a:buNone/>
            </a:pPr>
            <a:endParaRPr lang="en-US" sz="2000" dirty="0">
              <a:solidFill>
                <a:srgbClr val="E7E6E6"/>
              </a:solidFill>
            </a:endParaRPr>
          </a:p>
          <a:p>
            <a:pPr marL="0" indent="0" algn="r">
              <a:buNone/>
            </a:pPr>
            <a:endParaRPr lang="en-US" sz="2000" dirty="0">
              <a:solidFill>
                <a:srgbClr val="E7E6E6"/>
              </a:solidFill>
            </a:endParaRPr>
          </a:p>
          <a:p>
            <a:pPr marL="0" indent="0" algn="r">
              <a:buNone/>
            </a:pPr>
            <a:r>
              <a:rPr lang="en-US" sz="2000" dirty="0">
                <a:solidFill>
                  <a:srgbClr val="E7E6E6"/>
                </a:solidFill>
              </a:rPr>
              <a:t>Image is of the CVE database listing of “use after free” vulnerabilities, which can be found at http://</a:t>
            </a:r>
            <a:r>
              <a:rPr lang="en-US" sz="2000" dirty="0" err="1">
                <a:solidFill>
                  <a:srgbClr val="E7E6E6"/>
                </a:solidFill>
              </a:rPr>
              <a:t>cve.mitre.org</a:t>
            </a:r>
            <a:r>
              <a:rPr lang="en-US" sz="2000" dirty="0">
                <a:solidFill>
                  <a:srgbClr val="E7E6E6"/>
                </a:solidFill>
              </a:rPr>
              <a:t>/</a:t>
            </a:r>
            <a:r>
              <a:rPr lang="en-US" sz="2000" dirty="0" err="1">
                <a:solidFill>
                  <a:srgbClr val="E7E6E6"/>
                </a:solidFill>
              </a:rPr>
              <a:t>cgi</a:t>
            </a:r>
            <a:r>
              <a:rPr lang="en-US" sz="2000" dirty="0">
                <a:solidFill>
                  <a:srgbClr val="E7E6E6"/>
                </a:solidFill>
              </a:rPr>
              <a:t>-bin/</a:t>
            </a:r>
            <a:r>
              <a:rPr lang="en-US" sz="2000" dirty="0" err="1">
                <a:solidFill>
                  <a:srgbClr val="E7E6E6"/>
                </a:solidFill>
              </a:rPr>
              <a:t>cvekey.cgi?keyword</a:t>
            </a:r>
            <a:r>
              <a:rPr lang="en-US" sz="2000" dirty="0">
                <a:solidFill>
                  <a:srgbClr val="E7E6E6"/>
                </a:solidFill>
              </a:rPr>
              <a:t>=</a:t>
            </a:r>
            <a:r>
              <a:rPr lang="en-US" sz="2000" dirty="0" err="1">
                <a:solidFill>
                  <a:srgbClr val="E7E6E6"/>
                </a:solidFill>
              </a:rPr>
              <a:t>use+after+free</a:t>
            </a:r>
            <a:endParaRPr lang="en-US" sz="2000" dirty="0">
              <a:solidFill>
                <a:srgbClr val="E7E6E6"/>
              </a:solidFill>
            </a:endParaRPr>
          </a:p>
        </p:txBody>
      </p:sp>
      <p:pic>
        <p:nvPicPr>
          <p:cNvPr id="5" name="Picture 4" descr="Screen Shot 2021-04-14 at 9.34.01 AM.png"/>
          <p:cNvPicPr>
            <a:picLocks noChangeAspect="1"/>
          </p:cNvPicPr>
          <p:nvPr/>
        </p:nvPicPr>
        <p:blipFill rotWithShape="1">
          <a:blip r:embed="rId2">
            <a:extLst>
              <a:ext uri="{28A0092B-C50C-407E-A947-70E740481C1C}">
                <a14:useLocalDpi xmlns:a14="http://schemas.microsoft.com/office/drawing/2010/main" val="0"/>
              </a:ext>
            </a:extLst>
          </a:blip>
          <a:srcRect t="394" b="7760"/>
          <a:stretch/>
        </p:blipFill>
        <p:spPr>
          <a:xfrm>
            <a:off x="0" y="1066800"/>
            <a:ext cx="12192000" cy="4860606"/>
          </a:xfrm>
          <a:prstGeom prst="rect">
            <a:avLst/>
          </a:prstGeom>
        </p:spPr>
      </p:pic>
    </p:spTree>
    <p:extLst>
      <p:ext uri="{BB962C8B-B14F-4D97-AF65-F5344CB8AC3E}">
        <p14:creationId xmlns:p14="http://schemas.microsoft.com/office/powerpoint/2010/main" val="15149177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What Should I Do If I Find a Vulnerability?</a:t>
            </a:r>
          </a:p>
        </p:txBody>
      </p:sp>
      <p:sp>
        <p:nvSpPr>
          <p:cNvPr id="3" name="Content Placeholder 2"/>
          <p:cNvSpPr>
            <a:spLocks noGrp="1"/>
          </p:cNvSpPr>
          <p:nvPr>
            <p:ph type="body" idx="1"/>
          </p:nvPr>
        </p:nvSpPr>
        <p:spPr/>
        <p:txBody>
          <a:bodyPr/>
          <a:lstStyle/>
          <a:p>
            <a:pPr marL="0" indent="0">
              <a:buNone/>
            </a:pPr>
            <a:endParaRPr lang="en-US" dirty="0"/>
          </a:p>
        </p:txBody>
      </p:sp>
    </p:spTree>
    <p:extLst>
      <p:ext uri="{BB962C8B-B14F-4D97-AF65-F5344CB8AC3E}">
        <p14:creationId xmlns:p14="http://schemas.microsoft.com/office/powerpoint/2010/main" val="24589118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Responsible Disclosure</a:t>
            </a:r>
          </a:p>
        </p:txBody>
      </p:sp>
      <p:sp>
        <p:nvSpPr>
          <p:cNvPr id="3" name="Content Placeholder 2"/>
          <p:cNvSpPr>
            <a:spLocks noGrp="1"/>
          </p:cNvSpPr>
          <p:nvPr>
            <p:ph idx="1"/>
          </p:nvPr>
        </p:nvSpPr>
        <p:spPr/>
        <p:txBody>
          <a:bodyPr/>
          <a:lstStyle/>
          <a:p>
            <a:pPr marL="0" indent="0">
              <a:buNone/>
            </a:pPr>
            <a:r>
              <a:rPr lang="en-US" sz="3200" dirty="0"/>
              <a:t>In a Responsible Disclosure process, the finder of the vulnerability:</a:t>
            </a:r>
          </a:p>
          <a:p>
            <a:r>
              <a:rPr lang="en-US" sz="3200" dirty="0"/>
              <a:t>Contacts the makers of the software</a:t>
            </a:r>
          </a:p>
          <a:p>
            <a:r>
              <a:rPr lang="en-US" sz="3200" dirty="0"/>
              <a:t>Informs them about the vulnerability</a:t>
            </a:r>
          </a:p>
          <a:p>
            <a:r>
              <a:rPr lang="en-US" sz="3200" dirty="0"/>
              <a:t>Negotiates a reasonable timeline for a patch or fix</a:t>
            </a:r>
          </a:p>
          <a:p>
            <a:r>
              <a:rPr lang="en-US" sz="3200" dirty="0"/>
              <a:t>Considers a deadline extension if necessary</a:t>
            </a:r>
          </a:p>
          <a:p>
            <a:pPr marL="0" indent="0">
              <a:buNone/>
            </a:pPr>
            <a:r>
              <a:rPr lang="en-US" sz="3200" dirty="0"/>
              <a:t>*time passes while the developers fix the bug* </a:t>
            </a:r>
          </a:p>
          <a:p>
            <a:r>
              <a:rPr lang="en-US" sz="3200" dirty="0"/>
              <a:t>Works with the developers to add the vulnerability to CVE Details </a:t>
            </a:r>
            <a:r>
              <a:rPr lang="en-US" sz="3200" dirty="0">
                <a:hlinkClick r:id="rId2"/>
              </a:rPr>
              <a:t>https://www.cvedetails.com/</a:t>
            </a:r>
            <a:r>
              <a:rPr lang="en-US" sz="3200" dirty="0"/>
              <a:t> , from which it is added to the National Vulnerability Database </a:t>
            </a:r>
            <a:r>
              <a:rPr lang="en-US" sz="3200" dirty="0">
                <a:hlinkClick r:id="rId3"/>
              </a:rPr>
              <a:t>https://nvd.nist.gov/</a:t>
            </a:r>
            <a:r>
              <a:rPr lang="en-US" sz="3200" dirty="0"/>
              <a:t> </a:t>
            </a:r>
          </a:p>
          <a:p>
            <a:endParaRPr lang="en-US" sz="3200" dirty="0"/>
          </a:p>
          <a:p>
            <a:endParaRPr lang="en-US" sz="3200" dirty="0"/>
          </a:p>
        </p:txBody>
      </p:sp>
    </p:spTree>
    <p:extLst>
      <p:ext uri="{BB962C8B-B14F-4D97-AF65-F5344CB8AC3E}">
        <p14:creationId xmlns:p14="http://schemas.microsoft.com/office/powerpoint/2010/main" val="18262834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Disclosure</a:t>
            </a:r>
          </a:p>
        </p:txBody>
      </p:sp>
      <p:sp>
        <p:nvSpPr>
          <p:cNvPr id="3" name="Content Placeholder 2"/>
          <p:cNvSpPr>
            <a:spLocks noGrp="1"/>
          </p:cNvSpPr>
          <p:nvPr>
            <p:ph idx="1"/>
          </p:nvPr>
        </p:nvSpPr>
        <p:spPr/>
        <p:txBody>
          <a:bodyPr/>
          <a:lstStyle/>
          <a:p>
            <a:pPr marL="0" indent="0">
              <a:buNone/>
            </a:pPr>
            <a:r>
              <a:rPr lang="en-US" dirty="0"/>
              <a:t>In a Full Disclosure process:</a:t>
            </a:r>
          </a:p>
          <a:p>
            <a:r>
              <a:rPr lang="en-US" dirty="0"/>
              <a:t>The finder of a vulnerability releases it publicly, fully, and immediately.  </a:t>
            </a:r>
          </a:p>
          <a:p>
            <a:r>
              <a:rPr lang="en-US" dirty="0"/>
              <a:t>Vulnerabilities unknown to developers before release are sometimes called “0-days,” because they have zero days to fix the problem.</a:t>
            </a:r>
          </a:p>
          <a:p>
            <a:pPr marL="0" indent="0">
              <a:buNone/>
            </a:pPr>
            <a:endParaRPr lang="en-US" dirty="0"/>
          </a:p>
          <a:p>
            <a:pPr marL="0" indent="0">
              <a:buNone/>
            </a:pPr>
            <a:r>
              <a:rPr lang="en-US" dirty="0"/>
              <a:t>Why would someone do this?  </a:t>
            </a:r>
          </a:p>
          <a:p>
            <a:pPr marL="0" indent="0">
              <a:buNone/>
            </a:pPr>
            <a:r>
              <a:rPr lang="en-US" dirty="0"/>
              <a:t>This approach puts pressure on the developers to fix the vulnerability quickly, and informs the public immediately about their exposure.  But it also leaves the users of the software vulnerable until they receive the patch.  Few people now endorse this approach for this reason.</a:t>
            </a:r>
          </a:p>
        </p:txBody>
      </p:sp>
    </p:spTree>
    <p:extLst>
      <p:ext uri="{BB962C8B-B14F-4D97-AF65-F5344CB8AC3E}">
        <p14:creationId xmlns:p14="http://schemas.microsoft.com/office/powerpoint/2010/main" val="39134355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Responsible Disclosure</a:t>
            </a:r>
          </a:p>
        </p:txBody>
      </p:sp>
      <p:sp>
        <p:nvSpPr>
          <p:cNvPr id="3" name="Content Placeholder 2"/>
          <p:cNvSpPr>
            <a:spLocks noGrp="1"/>
          </p:cNvSpPr>
          <p:nvPr>
            <p:ph idx="1"/>
          </p:nvPr>
        </p:nvSpPr>
        <p:spPr/>
        <p:txBody>
          <a:bodyPr/>
          <a:lstStyle/>
          <a:p>
            <a:pPr marL="0" indent="0">
              <a:buNone/>
            </a:pPr>
            <a:r>
              <a:rPr lang="en-US" dirty="0"/>
              <a:t>Responsible disclosure is the most common approach, and it is recommended by the ACM code of ethics:</a:t>
            </a:r>
          </a:p>
          <a:p>
            <a:pPr marL="0" indent="0">
              <a:buNone/>
            </a:pPr>
            <a:endParaRPr lang="en-US" dirty="0"/>
          </a:p>
          <a:p>
            <a:pPr marL="0" indent="0">
              <a:buNone/>
            </a:pPr>
            <a:r>
              <a:rPr lang="en-US" sz="2400" dirty="0"/>
              <a:t>Responsible disclosure is the approach more consistent with the ACM Code of Ethics. By keeping the existence of the vulnerability secret for a longer amount of time, it reduces the chance of harm to others (Principle 1.2). It also supports more robust patching (Principles 2.1, 2.9, and 3.6), as the company can take more time to develop the patch and confirm that it will not induce unintended consequences. Full disclosure puts individuals at risk of harm sooner, and those harms may be irreversible and onerous (contravening Principles 1.2 and 3.1). As such, full disclosure should the exception and should only be used when attempts at responsible disclosure have failed. Furthermore, the individual committing to the full disclosure needs to consider carefully the risks that they are imposing on others and be willing to accept the moral and possibly legal consequences (Principles 2.3 and 2.5).</a:t>
            </a:r>
          </a:p>
        </p:txBody>
      </p:sp>
    </p:spTree>
    <p:extLst>
      <p:ext uri="{BB962C8B-B14F-4D97-AF65-F5344CB8AC3E}">
        <p14:creationId xmlns:p14="http://schemas.microsoft.com/office/powerpoint/2010/main" val="4350968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Vulnerability Commercialization</a:t>
            </a:r>
          </a:p>
        </p:txBody>
      </p:sp>
      <p:sp>
        <p:nvSpPr>
          <p:cNvPr id="3" name="Content Placeholder 2"/>
          <p:cNvSpPr>
            <a:spLocks noGrp="1"/>
          </p:cNvSpPr>
          <p:nvPr>
            <p:ph idx="1"/>
          </p:nvPr>
        </p:nvSpPr>
        <p:spPr>
          <a:xfrm>
            <a:off x="152400" y="1295400"/>
            <a:ext cx="11430000" cy="5562600"/>
          </a:xfrm>
        </p:spPr>
        <p:txBody>
          <a:bodyPr/>
          <a:lstStyle/>
          <a:p>
            <a:pPr marL="0" indent="0">
              <a:buNone/>
            </a:pPr>
            <a:r>
              <a:rPr lang="en-US" dirty="0"/>
              <a:t>Many companies now offer “Bug Bounties,” </a:t>
            </a:r>
          </a:p>
          <a:p>
            <a:pPr marL="0" indent="0">
              <a:buNone/>
            </a:pPr>
            <a:r>
              <a:rPr lang="en-US" dirty="0"/>
              <a:t>or rewards for responsible disclosure. </a:t>
            </a:r>
          </a:p>
          <a:p>
            <a:pPr marL="0" indent="0">
              <a:buNone/>
            </a:pPr>
            <a:endParaRPr lang="en-US" dirty="0"/>
          </a:p>
          <a:p>
            <a:pPr marL="0" indent="0">
              <a:buNone/>
            </a:pPr>
            <a:r>
              <a:rPr lang="en-US" dirty="0">
                <a:solidFill>
                  <a:schemeClr val="accent2"/>
                </a:solidFill>
              </a:rPr>
              <a:t>Good Version of a bug bounty process:</a:t>
            </a:r>
          </a:p>
          <a:p>
            <a:r>
              <a:rPr lang="en-US" dirty="0"/>
              <a:t>Responsible disclosure process is followed </a:t>
            </a:r>
          </a:p>
          <a:p>
            <a:r>
              <a:rPr lang="en-US" dirty="0"/>
              <a:t>Company is buying information &amp; time to fix the bug </a:t>
            </a:r>
          </a:p>
          <a:p>
            <a:pPr marL="0" indent="0">
              <a:buNone/>
            </a:pPr>
            <a:r>
              <a:rPr lang="en-US" dirty="0">
                <a:solidFill>
                  <a:srgbClr val="ED7D31"/>
                </a:solidFill>
              </a:rPr>
              <a:t>Bad version of a bug bounty process:</a:t>
            </a:r>
          </a:p>
          <a:p>
            <a:r>
              <a:rPr lang="en-US" dirty="0"/>
              <a:t>Company does not fix the bug</a:t>
            </a:r>
            <a:r>
              <a:rPr lang="en-US" i="1" dirty="0"/>
              <a:t> or </a:t>
            </a:r>
            <a:r>
              <a:rPr lang="en-US" dirty="0"/>
              <a:t>notify the public.</a:t>
            </a:r>
          </a:p>
          <a:p>
            <a:r>
              <a:rPr lang="en-US" dirty="0"/>
              <a:t>Not knowing what vulnerabilities exist makes it harder for users to calibrate trust</a:t>
            </a:r>
          </a:p>
          <a:p>
            <a:r>
              <a:rPr lang="en-US" dirty="0"/>
              <a:t>Company is effectively buying silence</a:t>
            </a:r>
          </a:p>
          <a:p>
            <a:endParaRPr lang="en-US" dirty="0"/>
          </a:p>
        </p:txBody>
      </p:sp>
      <p:pic>
        <p:nvPicPr>
          <p:cNvPr id="4" name="Picture 3" descr="gold.jpeg"/>
          <p:cNvPicPr>
            <a:picLocks noChangeAspect="1"/>
          </p:cNvPicPr>
          <p:nvPr/>
        </p:nvPicPr>
        <p:blipFill rotWithShape="1">
          <a:blip r:embed="rId2">
            <a:extLst>
              <a:ext uri="{28A0092B-C50C-407E-A947-70E740481C1C}">
                <a14:useLocalDpi xmlns:a14="http://schemas.microsoft.com/office/drawing/2010/main" val="0"/>
              </a:ext>
            </a:extLst>
          </a:blip>
          <a:srcRect l="21307" t="10322" r="5664"/>
          <a:stretch/>
        </p:blipFill>
        <p:spPr>
          <a:xfrm>
            <a:off x="8763000" y="1295400"/>
            <a:ext cx="3429000" cy="2631067"/>
          </a:xfrm>
          <a:prstGeom prst="rect">
            <a:avLst/>
          </a:prstGeom>
        </p:spPr>
      </p:pic>
      <p:sp>
        <p:nvSpPr>
          <p:cNvPr id="6" name="TextBox 5"/>
          <p:cNvSpPr txBox="1"/>
          <p:nvPr/>
        </p:nvSpPr>
        <p:spPr>
          <a:xfrm>
            <a:off x="9518334" y="4038600"/>
            <a:ext cx="2673666" cy="646331"/>
          </a:xfrm>
          <a:prstGeom prst="rect">
            <a:avLst/>
          </a:prstGeom>
          <a:noFill/>
        </p:spPr>
        <p:txBody>
          <a:bodyPr wrap="none" rtlCol="0">
            <a:spAutoFit/>
          </a:bodyPr>
          <a:lstStyle/>
          <a:p>
            <a:r>
              <a:rPr lang="en-US" dirty="0">
                <a:solidFill>
                  <a:schemeClr val="bg2"/>
                </a:solidFill>
              </a:rPr>
              <a:t>Image: two burlap sacks</a:t>
            </a:r>
          </a:p>
          <a:p>
            <a:r>
              <a:rPr lang="en-US" dirty="0">
                <a:solidFill>
                  <a:schemeClr val="bg2"/>
                </a:solidFill>
              </a:rPr>
              <a:t> filled with gold</a:t>
            </a:r>
          </a:p>
        </p:txBody>
      </p:sp>
    </p:spTree>
    <p:extLst>
      <p:ext uri="{BB962C8B-B14F-4D97-AF65-F5344CB8AC3E}">
        <p14:creationId xmlns:p14="http://schemas.microsoft.com/office/powerpoint/2010/main" val="26937438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Vulnerabilities Equities Process</a:t>
            </a:r>
          </a:p>
        </p:txBody>
      </p:sp>
      <p:sp>
        <p:nvSpPr>
          <p:cNvPr id="3" name="Content Placeholder 2"/>
          <p:cNvSpPr>
            <a:spLocks noGrp="1"/>
          </p:cNvSpPr>
          <p:nvPr>
            <p:ph idx="1"/>
          </p:nvPr>
        </p:nvSpPr>
        <p:spPr>
          <a:xfrm>
            <a:off x="152400" y="1295400"/>
            <a:ext cx="11811000" cy="5562600"/>
          </a:xfrm>
        </p:spPr>
        <p:txBody>
          <a:bodyPr/>
          <a:lstStyle/>
          <a:p>
            <a:pPr marL="0" indent="0">
              <a:buNone/>
            </a:pPr>
            <a:r>
              <a:rPr lang="en-US" dirty="0"/>
              <a:t>The US federal government is one of the largest discoverers and purchasers of 0-day vulnerabilities. </a:t>
            </a:r>
          </a:p>
          <a:p>
            <a:pPr marL="0" indent="0">
              <a:buNone/>
            </a:pPr>
            <a:endParaRPr lang="en-US" dirty="0"/>
          </a:p>
          <a:p>
            <a:pPr marL="0" indent="0">
              <a:buNone/>
            </a:pPr>
            <a:r>
              <a:rPr lang="en-US" dirty="0"/>
              <a:t>It follows a “Vulnerabilities Equities Process” (VEP) to determine which vulnerabilities to responsibly disclose and which to keep secret and use for espionage or intelligence gathering.</a:t>
            </a:r>
          </a:p>
          <a:p>
            <a:pPr marL="0" indent="0">
              <a:buNone/>
            </a:pPr>
            <a:endParaRPr lang="en-US" dirty="0"/>
          </a:p>
          <a:p>
            <a:pPr marL="0" indent="0">
              <a:buNone/>
            </a:pPr>
            <a:r>
              <a:rPr lang="en-US" dirty="0"/>
              <a:t>VEP claimed in 2017 that 90% of vulnerabilities are disclosed, but it is not clear what the impact or scope of the un-disclosed 10% of vulnerabilities are. </a:t>
            </a:r>
          </a:p>
          <a:p>
            <a:pPr marL="0" indent="0">
              <a:buNone/>
            </a:pPr>
            <a:endParaRPr lang="en-US" dirty="0"/>
          </a:p>
        </p:txBody>
      </p:sp>
    </p:spTree>
    <p:extLst>
      <p:ext uri="{BB962C8B-B14F-4D97-AF65-F5344CB8AC3E}">
        <p14:creationId xmlns:p14="http://schemas.microsoft.com/office/powerpoint/2010/main" val="1220688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Concerns with VEP</a:t>
            </a:r>
          </a:p>
        </p:txBody>
      </p:sp>
      <p:sp>
        <p:nvSpPr>
          <p:cNvPr id="3" name="Content Placeholder 2"/>
          <p:cNvSpPr>
            <a:spLocks noGrp="1"/>
          </p:cNvSpPr>
          <p:nvPr>
            <p:ph idx="1"/>
          </p:nvPr>
        </p:nvSpPr>
        <p:spPr/>
        <p:txBody>
          <a:bodyPr/>
          <a:lstStyle/>
          <a:p>
            <a:r>
              <a:rPr lang="en-US" dirty="0"/>
              <a:t>Lack of transparency: little oversight as to whether the “bias towards responsible disclosure” is consistently upheld </a:t>
            </a:r>
          </a:p>
          <a:p>
            <a:r>
              <a:rPr lang="en-US" dirty="0"/>
              <a:t>Harm of omission: withholding the opportunity to fix the vulnerability means that another actor could re-discover and use it</a:t>
            </a:r>
          </a:p>
          <a:p>
            <a:r>
              <a:rPr lang="en-US" dirty="0"/>
              <a:t>Risk of stockpiling: Other people can hack into the stored 0-days and use them, as in the “</a:t>
            </a:r>
            <a:r>
              <a:rPr lang="en-US" dirty="0" err="1"/>
              <a:t>Shadowbrokers</a:t>
            </a:r>
            <a:r>
              <a:rPr lang="en-US" dirty="0"/>
              <a:t>” attack which led to serious </a:t>
            </a:r>
            <a:r>
              <a:rPr lang="en-US" dirty="0" err="1"/>
              <a:t>ransomware</a:t>
            </a:r>
            <a:r>
              <a:rPr lang="en-US" dirty="0"/>
              <a:t> attacks on hospitals and transportation systems</a:t>
            </a:r>
          </a:p>
          <a:p>
            <a:r>
              <a:rPr lang="en-US" dirty="0"/>
              <a:t>Intended use: NSA’s intended use of vulnerabilities may be concerning, as in PRISM surveillance program.</a:t>
            </a:r>
          </a:p>
          <a:p>
            <a:endParaRPr lang="en-US" dirty="0"/>
          </a:p>
        </p:txBody>
      </p:sp>
    </p:spTree>
    <p:extLst>
      <p:ext uri="{BB962C8B-B14F-4D97-AF65-F5344CB8AC3E}">
        <p14:creationId xmlns:p14="http://schemas.microsoft.com/office/powerpoint/2010/main" val="8306236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Thank you! </a:t>
            </a:r>
          </a:p>
        </p:txBody>
      </p:sp>
      <p:sp>
        <p:nvSpPr>
          <p:cNvPr id="5" name="Subtitle 4"/>
          <p:cNvSpPr>
            <a:spLocks noGrp="1"/>
          </p:cNvSpPr>
          <p:nvPr>
            <p:ph type="subTitle" idx="1"/>
          </p:nvPr>
        </p:nvSpPr>
        <p:spPr/>
        <p:txBody>
          <a:bodyPr/>
          <a:lstStyle/>
          <a:p>
            <a:r>
              <a:rPr lang="en-US" sz="2800" dirty="0"/>
              <a:t>Office Hours: </a:t>
            </a:r>
            <a:r>
              <a:rPr lang="en-US" sz="2800" dirty="0" err="1"/>
              <a:t>calendly.com</a:t>
            </a:r>
            <a:r>
              <a:rPr lang="en-US" sz="2800" dirty="0"/>
              <a:t>/</a:t>
            </a:r>
            <a:r>
              <a:rPr lang="en-US" sz="2800" dirty="0" err="1"/>
              <a:t>kathleencreel</a:t>
            </a:r>
            <a:endParaRPr lang="en-US" sz="2800" dirty="0"/>
          </a:p>
        </p:txBody>
      </p:sp>
    </p:spTree>
    <p:extLst>
      <p:ext uri="{BB962C8B-B14F-4D97-AF65-F5344CB8AC3E}">
        <p14:creationId xmlns:p14="http://schemas.microsoft.com/office/powerpoint/2010/main" val="434836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Stack</a:t>
            </a:r>
          </a:p>
          <a:p>
            <a:r>
              <a:rPr lang="en-US" dirty="0"/>
              <a:t>The Heap and Dynamic Memory</a:t>
            </a:r>
            <a:endParaRPr lang="en-US" b="1" dirty="0"/>
          </a:p>
          <a:p>
            <a:r>
              <a:rPr lang="en-US" b="1" dirty="0"/>
              <a:t>Practice: </a:t>
            </a:r>
            <a:r>
              <a:rPr lang="en-US" dirty="0"/>
              <a:t>Pig Latin</a:t>
            </a:r>
          </a:p>
          <a:p>
            <a:r>
              <a:rPr lang="en-US" dirty="0" err="1">
                <a:latin typeface="Consolas" panose="020B0609020204030204" pitchFamily="49" charset="0"/>
                <a:cs typeface="Consolas" panose="020B0609020204030204" pitchFamily="49" charset="0"/>
              </a:rPr>
              <a:t>realloc</a:t>
            </a:r>
            <a:endParaRPr lang="en-US" dirty="0">
              <a:latin typeface="Consolas" panose="020B0609020204030204" pitchFamily="49" charset="0"/>
              <a:cs typeface="Consolas" panose="020B0609020204030204" pitchFamily="49" charset="0"/>
            </a:endParaRPr>
          </a:p>
          <a:p>
            <a:r>
              <a:rPr lang="en-US" b="1" dirty="0"/>
              <a:t>Practice: </a:t>
            </a:r>
            <a:r>
              <a:rPr lang="en-US" dirty="0"/>
              <a:t>Pig Latin Part 2</a:t>
            </a:r>
          </a:p>
          <a:p>
            <a:r>
              <a:rPr lang="en-US" dirty="0"/>
              <a:t>Use After Free</a:t>
            </a:r>
          </a:p>
          <a:p>
            <a:endParaRPr lang="en-US" b="1" dirty="0"/>
          </a:p>
          <a:p>
            <a:pPr marL="0" indent="0">
              <a:buNone/>
            </a:pPr>
            <a:r>
              <a:rPr lang="en-US" b="1" dirty="0"/>
              <a:t>Next time: </a:t>
            </a:r>
            <a:r>
              <a:rPr lang="en-US" dirty="0"/>
              <a:t>C Generics</a:t>
            </a:r>
            <a:endParaRPr lang="en-US" b="1" dirty="0"/>
          </a:p>
        </p:txBody>
      </p:sp>
    </p:spTree>
    <p:extLst>
      <p:ext uri="{BB962C8B-B14F-4D97-AF65-F5344CB8AC3E}">
        <p14:creationId xmlns:p14="http://schemas.microsoft.com/office/powerpoint/2010/main" val="41618490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Additional Live Session Slides</a:t>
            </a:r>
          </a:p>
        </p:txBody>
      </p:sp>
    </p:spTree>
    <p:extLst>
      <p:ext uri="{BB962C8B-B14F-4D97-AF65-F5344CB8AC3E}">
        <p14:creationId xmlns:p14="http://schemas.microsoft.com/office/powerpoint/2010/main" val="6190937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10 minutes: </a:t>
            </a:r>
            <a:r>
              <a:rPr lang="en-US" dirty="0">
                <a:solidFill>
                  <a:srgbClr val="FF0000"/>
                </a:solidFill>
              </a:rPr>
              <a:t>general review</a:t>
            </a:r>
          </a:p>
          <a:p>
            <a:r>
              <a:rPr lang="en-US" b="1" dirty="0"/>
              <a:t>5 minutes: </a:t>
            </a:r>
            <a:r>
              <a:rPr lang="en-US" dirty="0"/>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0E13484C-9B23-E64E-837C-7F323384B605}"/>
              </a:ext>
            </a:extLst>
          </p:cNvPr>
          <p:cNvSpPr txBox="1"/>
          <p:nvPr/>
        </p:nvSpPr>
        <p:spPr>
          <a:xfrm>
            <a:off x="838200" y="3429000"/>
            <a:ext cx="104394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7 takeaway:</a:t>
            </a:r>
            <a:r>
              <a:rPr lang="en-US" sz="3200" dirty="0"/>
              <a:t> We can allocate memory on the heap to manage it ourselves.  We manipulate heap memory via pointers.  There are many opportunities for errors, some of which can lead to vulnerabilities! (that should be properly disclosed).</a:t>
            </a:r>
          </a:p>
        </p:txBody>
      </p:sp>
    </p:spTree>
    <p:extLst>
      <p:ext uri="{BB962C8B-B14F-4D97-AF65-F5344CB8AC3E}">
        <p14:creationId xmlns:p14="http://schemas.microsoft.com/office/powerpoint/2010/main" val="15528579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Heap allocation interface: A summary</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malloc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calloc</a:t>
            </a:r>
            <a:r>
              <a:rPr lang="en-US" sz="2400" dirty="0">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nmemb</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realloc</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size_t</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size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err="1">
                <a:solidFill>
                  <a:srgbClr val="0432FF"/>
                </a:solidFill>
                <a:latin typeface="Consolas" panose="020B0609020204030204" pitchFamily="49" charset="0"/>
                <a:cs typeface="Consolas" panose="020B0609020204030204" pitchFamily="49" charset="0"/>
              </a:rPr>
              <a:t>strdup</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char</a:t>
            </a:r>
            <a:r>
              <a:rPr lang="en-US" sz="2400" dirty="0">
                <a:latin typeface="Consolas" panose="020B0609020204030204" pitchFamily="49" charset="0"/>
                <a:cs typeface="Consolas" panose="020B0609020204030204" pitchFamily="49" charset="0"/>
              </a:rPr>
              <a:t> *</a:t>
            </a:r>
            <a:r>
              <a:rPr lang="en-US" sz="2400" dirty="0">
                <a:solidFill>
                  <a:schemeClr val="accent2">
                    <a:lumMod val="75000"/>
                  </a:schemeClr>
                </a:solidFill>
                <a:latin typeface="Consolas" panose="020B0609020204030204" pitchFamily="49" charset="0"/>
                <a:cs typeface="Consolas" panose="020B0609020204030204" pitchFamily="49" charset="0"/>
              </a:rPr>
              <a:t>s</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buNone/>
            </a:pPr>
            <a:r>
              <a:rPr lang="en-US" dirty="0"/>
              <a:t>Compare and contrast the heap memory functions we’ve learned about.</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1FD06ABA-BB8F-D640-AB1F-9A346F954E2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40315420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Free</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buNone/>
            </a:pPr>
            <a:r>
              <a:rPr lang="en-US" dirty="0"/>
              <a:t>When you free an allocation, you are freeing up what it </a:t>
            </a:r>
            <a:r>
              <a:rPr lang="en-US" i="1" dirty="0"/>
              <a:t>points </a:t>
            </a:r>
            <a:r>
              <a:rPr lang="en-US" dirty="0"/>
              <a:t>to.  You are not freeing the pointer itself.  You can still use the pointer to point to something else.</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("hello");</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free(str);</a:t>
            </a:r>
          </a:p>
          <a:p>
            <a:pPr marL="0" indent="0">
              <a:buNone/>
            </a:pPr>
            <a:r>
              <a:rPr lang="en-US" dirty="0">
                <a:latin typeface="Consolas" panose="020B0609020204030204" pitchFamily="49" charset="0"/>
                <a:cs typeface="Consolas" panose="020B0609020204030204" pitchFamily="49" charset="0"/>
              </a:rPr>
              <a:t>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("hi");</a:t>
            </a:r>
          </a:p>
          <a:p>
            <a:pPr marL="0" indent="0">
              <a:buNone/>
            </a:pPr>
            <a:endParaRPr lang="en-US" dirty="0">
              <a:solidFill>
                <a:srgbClr val="00B050"/>
              </a:solidFill>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1FD06ABA-BB8F-D640-AB1F-9A346F954E2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0449666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3963-79A8-354A-9746-90240663F4AB}"/>
              </a:ext>
            </a:extLst>
          </p:cNvPr>
          <p:cNvSpPr>
            <a:spLocks noGrp="1"/>
          </p:cNvSpPr>
          <p:nvPr>
            <p:ph type="title"/>
          </p:nvPr>
        </p:nvSpPr>
        <p:spPr/>
        <p:txBody>
          <a:bodyPr/>
          <a:lstStyle/>
          <a:p>
            <a:r>
              <a:rPr lang="en-US" dirty="0"/>
              <a:t>Free</a:t>
            </a:r>
          </a:p>
        </p:txBody>
      </p:sp>
      <p:sp>
        <p:nvSpPr>
          <p:cNvPr id="3" name="Content Placeholder 2">
            <a:extLst>
              <a:ext uri="{FF2B5EF4-FFF2-40B4-BE49-F238E27FC236}">
                <a16:creationId xmlns:a16="http://schemas.microsoft.com/office/drawing/2014/main" id="{9DD3F7D9-98ED-C64B-BE21-9BE21B495992}"/>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free</a:t>
            </a:r>
            <a:r>
              <a:rPr lang="en-US" sz="2400" dirty="0">
                <a:latin typeface="Consolas" panose="020B0609020204030204" pitchFamily="49" charset="0"/>
                <a:cs typeface="Consolas" panose="020B0609020204030204" pitchFamily="49" charset="0"/>
              </a:rPr>
              <a:t>(</a:t>
            </a:r>
            <a:r>
              <a:rPr lang="en-US" sz="2400" dirty="0">
                <a:solidFill>
                  <a:srgbClr val="00B050"/>
                </a:solidFill>
                <a:latin typeface="Consolas" panose="020B0609020204030204" pitchFamily="49" charset="0"/>
                <a:cs typeface="Consolas" panose="020B0609020204030204" pitchFamily="49" charset="0"/>
              </a:rPr>
              <a:t>void</a:t>
            </a:r>
            <a:r>
              <a:rPr lang="en-US" sz="2400" dirty="0">
                <a:latin typeface="Consolas" panose="020B0609020204030204" pitchFamily="49" charset="0"/>
                <a:cs typeface="Consolas" panose="020B0609020204030204" pitchFamily="49" charset="0"/>
              </a:rPr>
              <a:t> *</a:t>
            </a:r>
            <a:r>
              <a:rPr lang="en-US" sz="2400" dirty="0" err="1">
                <a:solidFill>
                  <a:schemeClr val="accent2">
                    <a:lumMod val="75000"/>
                  </a:schemeClr>
                </a:solidFill>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a:t>
            </a:r>
            <a:br>
              <a:rPr lang="en-US" dirty="0">
                <a:latin typeface="Consolas" panose="020B0609020204030204" pitchFamily="49" charset="0"/>
                <a:cs typeface="Consolas" panose="020B0609020204030204" pitchFamily="49" charset="0"/>
              </a:rPr>
            </a:br>
            <a:endParaRPr lang="en-US" dirty="0">
              <a:latin typeface="Consolas" panose="020B0609020204030204" pitchFamily="49" charset="0"/>
              <a:cs typeface="Consolas" panose="020B0609020204030204" pitchFamily="49" charset="0"/>
            </a:endParaRPr>
          </a:p>
          <a:p>
            <a:pPr marL="0" indent="0">
              <a:buNone/>
            </a:pPr>
            <a:r>
              <a:rPr lang="en-US" dirty="0"/>
              <a:t>A </a:t>
            </a:r>
            <a:r>
              <a:rPr lang="en-US" b="1" dirty="0"/>
              <a:t>memory leak </a:t>
            </a:r>
            <a:r>
              <a:rPr lang="en-US" dirty="0"/>
              <a:t>is when you do not free memory you previously allocated.</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char *str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("hello");</a:t>
            </a:r>
          </a:p>
          <a:p>
            <a:pPr marL="0" indent="0">
              <a:buNone/>
            </a:pP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str = </a:t>
            </a:r>
            <a:r>
              <a:rPr lang="en-US" dirty="0" err="1">
                <a:latin typeface="Consolas" panose="020B0609020204030204" pitchFamily="49" charset="0"/>
                <a:cs typeface="Consolas" panose="020B0609020204030204" pitchFamily="49" charset="0"/>
              </a:rPr>
              <a:t>strdup</a:t>
            </a:r>
            <a:r>
              <a:rPr lang="en-US" dirty="0">
                <a:latin typeface="Consolas" panose="020B0609020204030204" pitchFamily="49" charset="0"/>
                <a:cs typeface="Consolas" panose="020B0609020204030204" pitchFamily="49" charset="0"/>
              </a:rPr>
              <a:t>("hi"); </a:t>
            </a:r>
            <a:r>
              <a:rPr lang="en-US" dirty="0">
                <a:solidFill>
                  <a:srgbClr val="00B050"/>
                </a:solidFill>
                <a:latin typeface="Consolas" panose="020B0609020204030204" pitchFamily="49" charset="0"/>
                <a:cs typeface="Consolas" panose="020B0609020204030204" pitchFamily="49" charset="0"/>
              </a:rPr>
              <a:t>// memory leak!  Lost previous str</a:t>
            </a:r>
          </a:p>
          <a:p>
            <a:pPr marL="0" indent="0">
              <a:buNone/>
            </a:pPr>
            <a:endParaRPr lang="en-US"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1FD06ABA-BB8F-D640-AB1F-9A346F954E23}"/>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7" name="Rectangle 6">
            <a:extLst>
              <a:ext uri="{FF2B5EF4-FFF2-40B4-BE49-F238E27FC236}">
                <a16:creationId xmlns:a16="http://schemas.microsoft.com/office/drawing/2014/main" id="{5B0F2F98-47CF-AB48-A487-D4B0B66ACFA6}"/>
              </a:ext>
            </a:extLst>
          </p:cNvPr>
          <p:cNvSpPr/>
          <p:nvPr/>
        </p:nvSpPr>
        <p:spPr bwMode="auto">
          <a:xfrm>
            <a:off x="5943600" y="4648200"/>
            <a:ext cx="3783106" cy="2209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b="1" dirty="0">
                <a:solidFill>
                  <a:prstClr val="black"/>
                </a:solidFill>
                <a:latin typeface="Calibri" panose="020F0502020204030204" pitchFamily="34" charset="0"/>
                <a:cs typeface="Calibri" panose="020F0502020204030204" pitchFamily="34" charset="0"/>
              </a:rPr>
              <a:t>Recommendation</a:t>
            </a:r>
            <a:r>
              <a:rPr lang="en-US" sz="2400" dirty="0">
                <a:solidFill>
                  <a:prstClr val="black"/>
                </a:solidFill>
                <a:latin typeface="Calibri" panose="020F0502020204030204" pitchFamily="34" charset="0"/>
                <a:cs typeface="Calibri" panose="020F0502020204030204" pitchFamily="34" charset="0"/>
              </a:rPr>
              <a:t>: Don’t worry about putting in frees until </a:t>
            </a:r>
            <a:r>
              <a:rPr lang="en-US" sz="2400" b="1" dirty="0">
                <a:solidFill>
                  <a:prstClr val="black"/>
                </a:solidFill>
                <a:latin typeface="Calibri" panose="020F0502020204030204" pitchFamily="34" charset="0"/>
                <a:cs typeface="Calibri" panose="020F0502020204030204" pitchFamily="34" charset="0"/>
              </a:rPr>
              <a:t>after</a:t>
            </a:r>
            <a:r>
              <a:rPr lang="en-US" sz="2400" dirty="0">
                <a:solidFill>
                  <a:prstClr val="black"/>
                </a:solidFill>
                <a:latin typeface="Calibri" panose="020F0502020204030204" pitchFamily="34" charset="0"/>
                <a:cs typeface="Calibri" panose="020F0502020204030204" pitchFamily="34" charset="0"/>
              </a:rPr>
              <a:t> you’re finished with functionality. </a:t>
            </a:r>
          </a:p>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Memory leaks will rarely crash your CS107 programs.</a:t>
            </a:r>
          </a:p>
        </p:txBody>
      </p:sp>
    </p:spTree>
    <p:extLst>
      <p:ext uri="{BB962C8B-B14F-4D97-AF65-F5344CB8AC3E}">
        <p14:creationId xmlns:p14="http://schemas.microsoft.com/office/powerpoint/2010/main" val="259175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F8ECA-75EA-DA45-A6EB-9FAB8A26DEE6}"/>
              </a:ext>
            </a:extLst>
          </p:cNvPr>
          <p:cNvSpPr>
            <a:spLocks noGrp="1"/>
          </p:cNvSpPr>
          <p:nvPr>
            <p:ph type="title"/>
          </p:nvPr>
        </p:nvSpPr>
        <p:spPr/>
        <p:txBody>
          <a:bodyPr/>
          <a:lstStyle/>
          <a:p>
            <a:r>
              <a:rPr lang="en-US" dirty="0"/>
              <a:t>Heap Allocation: Error prone</a:t>
            </a:r>
          </a:p>
        </p:txBody>
      </p:sp>
      <p:sp>
        <p:nvSpPr>
          <p:cNvPr id="3" name="Content Placeholder 2">
            <a:extLst>
              <a:ext uri="{FF2B5EF4-FFF2-40B4-BE49-F238E27FC236}">
                <a16:creationId xmlns:a16="http://schemas.microsoft.com/office/drawing/2014/main" id="{FB378ADA-FFE9-4C40-A004-88069EAFD661}"/>
              </a:ext>
            </a:extLst>
          </p:cNvPr>
          <p:cNvSpPr>
            <a:spLocks noGrp="1"/>
          </p:cNvSpPr>
          <p:nvPr>
            <p:ph idx="1"/>
          </p:nvPr>
        </p:nvSpPr>
        <p:spPr/>
        <p:txBody>
          <a:bodyPr/>
          <a:lstStyle/>
          <a:p>
            <a:pPr marL="0" indent="0">
              <a:buNone/>
            </a:pPr>
            <a:r>
              <a:rPr lang="en-US" dirty="0"/>
              <a:t>Invalid usage of heap functions includes when you:</a:t>
            </a:r>
          </a:p>
          <a:p>
            <a:r>
              <a:rPr lang="en-US" dirty="0" err="1"/>
              <a:t>Realloc</a:t>
            </a:r>
            <a:r>
              <a:rPr lang="en-US" dirty="0"/>
              <a:t> a stack pointer</a:t>
            </a:r>
          </a:p>
          <a:p>
            <a:r>
              <a:rPr lang="en-US" dirty="0"/>
              <a:t>Free the middle of an allocation</a:t>
            </a:r>
          </a:p>
          <a:p>
            <a:r>
              <a:rPr lang="en-US" dirty="0"/>
              <a:t>Free a stack pointer</a:t>
            </a:r>
          </a:p>
          <a:p>
            <a:r>
              <a:rPr lang="en-US" dirty="0" err="1"/>
              <a:t>Etc</a:t>
            </a:r>
            <a:r>
              <a:rPr lang="en-US" dirty="0"/>
              <a:t>….</a:t>
            </a:r>
          </a:p>
          <a:p>
            <a:endParaRPr lang="en-US" dirty="0"/>
          </a:p>
        </p:txBody>
      </p:sp>
    </p:spTree>
    <p:extLst>
      <p:ext uri="{BB962C8B-B14F-4D97-AF65-F5344CB8AC3E}">
        <p14:creationId xmlns:p14="http://schemas.microsoft.com/office/powerpoint/2010/main" val="11610339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5EDD-2FD8-734A-B897-997960E7CCB8}"/>
              </a:ext>
            </a:extLst>
          </p:cNvPr>
          <p:cNvSpPr>
            <a:spLocks noGrp="1"/>
          </p:cNvSpPr>
          <p:nvPr>
            <p:ph type="title"/>
          </p:nvPr>
        </p:nvSpPr>
        <p:spPr/>
        <p:txBody>
          <a:bodyPr/>
          <a:lstStyle/>
          <a:p>
            <a:r>
              <a:rPr lang="en-US" dirty="0"/>
              <a:t>Working with the heap</a:t>
            </a:r>
          </a:p>
        </p:txBody>
      </p:sp>
      <p:sp>
        <p:nvSpPr>
          <p:cNvPr id="3" name="Content Placeholder 2">
            <a:extLst>
              <a:ext uri="{FF2B5EF4-FFF2-40B4-BE49-F238E27FC236}">
                <a16:creationId xmlns:a16="http://schemas.microsoft.com/office/drawing/2014/main" id="{92654A64-D359-AE47-82D3-8D2BA5F88EB8}"/>
              </a:ext>
            </a:extLst>
          </p:cNvPr>
          <p:cNvSpPr>
            <a:spLocks noGrp="1"/>
          </p:cNvSpPr>
          <p:nvPr>
            <p:ph idx="1"/>
          </p:nvPr>
        </p:nvSpPr>
        <p:spPr/>
        <p:txBody>
          <a:bodyPr/>
          <a:lstStyle/>
          <a:p>
            <a:pPr marL="0" indent="0">
              <a:buNone/>
            </a:pPr>
            <a:r>
              <a:rPr lang="en-US" dirty="0"/>
              <a:t>Working with the heap consists of 3 core steps:</a:t>
            </a:r>
          </a:p>
          <a:p>
            <a:pPr marL="514350" indent="-514350">
              <a:buFont typeface="+mj-lt"/>
              <a:buAutoNum type="arabicPeriod"/>
            </a:pPr>
            <a:r>
              <a:rPr lang="en-US" dirty="0"/>
              <a:t>Allocate memory with malloc/</a:t>
            </a:r>
            <a:r>
              <a:rPr lang="en-US" dirty="0" err="1"/>
              <a:t>realloc</a:t>
            </a:r>
            <a:r>
              <a:rPr lang="en-US" dirty="0"/>
              <a:t>/</a:t>
            </a:r>
            <a:r>
              <a:rPr lang="en-US" dirty="0" err="1"/>
              <a:t>strdup</a:t>
            </a:r>
            <a:r>
              <a:rPr lang="en-US" dirty="0"/>
              <a:t>/</a:t>
            </a:r>
            <a:r>
              <a:rPr lang="en-US" dirty="0" err="1"/>
              <a:t>calloc</a:t>
            </a:r>
            <a:endParaRPr lang="en-US" dirty="0"/>
          </a:p>
          <a:p>
            <a:pPr marL="514350" indent="-514350">
              <a:buFont typeface="+mj-lt"/>
              <a:buAutoNum type="arabicPeriod"/>
            </a:pPr>
            <a:r>
              <a:rPr lang="en-US" dirty="0"/>
              <a:t>Assert heap pointer is not NULL</a:t>
            </a:r>
          </a:p>
          <a:p>
            <a:pPr marL="514350" indent="-514350">
              <a:buFont typeface="+mj-lt"/>
              <a:buAutoNum type="arabicPeriod"/>
            </a:pPr>
            <a:r>
              <a:rPr lang="en-US" dirty="0"/>
              <a:t>Free when done</a:t>
            </a:r>
          </a:p>
          <a:p>
            <a:endParaRPr lang="en-US" dirty="0"/>
          </a:p>
          <a:p>
            <a:pPr marL="0" indent="0">
              <a:buNone/>
            </a:pPr>
            <a:r>
              <a:rPr lang="en-US" dirty="0"/>
              <a:t>The heap is </a:t>
            </a:r>
            <a:r>
              <a:rPr lang="en-US" b="1" dirty="0"/>
              <a:t>dynamic memory</a:t>
            </a:r>
            <a:r>
              <a:rPr lang="en-US" dirty="0"/>
              <a:t>, so you may encounter many </a:t>
            </a:r>
            <a:r>
              <a:rPr lang="en-US" b="1" dirty="0">
                <a:solidFill>
                  <a:srgbClr val="C00000"/>
                </a:solidFill>
              </a:rPr>
              <a:t>runtime errors</a:t>
            </a:r>
            <a:r>
              <a:rPr lang="en-US" dirty="0"/>
              <a:t>, even if your code compiles!</a:t>
            </a:r>
          </a:p>
          <a:p>
            <a:pPr marL="0" indent="0">
              <a:buNone/>
            </a:pPr>
            <a:endParaRPr lang="en-US" dirty="0"/>
          </a:p>
          <a:p>
            <a:pPr marL="0" indent="0">
              <a:buNone/>
            </a:pPr>
            <a:r>
              <a:rPr lang="en-US" b="1" dirty="0"/>
              <a:t>🌟 Today’s goal</a:t>
            </a:r>
            <a:r>
              <a:rPr lang="en-US" dirty="0"/>
              <a:t>: Code-writing exercises + use of </a:t>
            </a:r>
            <a:r>
              <a:rPr lang="en-US" dirty="0" err="1"/>
              <a:t>valgrind</a:t>
            </a:r>
            <a:r>
              <a:rPr lang="en-US" dirty="0"/>
              <a:t>/</a:t>
            </a:r>
            <a:r>
              <a:rPr lang="en-US" dirty="0" err="1"/>
              <a:t>gdb</a:t>
            </a:r>
            <a:r>
              <a:rPr lang="en-US" dirty="0"/>
              <a:t>/diagrams</a:t>
            </a:r>
            <a:endParaRPr lang="en-US" b="1" dirty="0"/>
          </a:p>
          <a:p>
            <a:endParaRPr lang="en-US" dirty="0"/>
          </a:p>
        </p:txBody>
      </p:sp>
    </p:spTree>
    <p:extLst>
      <p:ext uri="{BB962C8B-B14F-4D97-AF65-F5344CB8AC3E}">
        <p14:creationId xmlns:p14="http://schemas.microsoft.com/office/powerpoint/2010/main" val="208162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t>10 minutes:</a:t>
            </a:r>
            <a:r>
              <a:rPr lang="en-US" dirty="0"/>
              <a:t> general review</a:t>
            </a:r>
            <a:endParaRPr lang="en-US" b="1" dirty="0">
              <a:solidFill>
                <a:srgbClr val="FF0000"/>
              </a:solidFill>
            </a:endParaRPr>
          </a:p>
          <a:p>
            <a:r>
              <a:rPr lang="en-US" b="1" dirty="0">
                <a:solidFill>
                  <a:srgbClr val="FF0000"/>
                </a:solidFill>
              </a:rPr>
              <a:t>5 minutes: </a:t>
            </a:r>
            <a:r>
              <a:rPr lang="en-US" dirty="0">
                <a:solidFill>
                  <a:srgbClr val="FF0000"/>
                </a:solidFill>
              </a:rPr>
              <a:t>post questions or comments on Ed for what we should discuss</a:t>
            </a:r>
          </a:p>
          <a:p>
            <a:r>
              <a:rPr lang="en-US" b="1" dirty="0"/>
              <a:t>15 minutes</a:t>
            </a:r>
            <a:r>
              <a:rPr lang="en-US" dirty="0"/>
              <a:t>: open Q&amp;A</a:t>
            </a:r>
            <a:endParaRPr lang="en-US" b="1" dirty="0"/>
          </a:p>
          <a:p>
            <a:r>
              <a:rPr lang="en-US" b="1" dirty="0"/>
              <a:t>25 minutes</a:t>
            </a:r>
            <a:r>
              <a:rPr lang="en-US" dirty="0"/>
              <a:t>: extra practice</a:t>
            </a:r>
          </a:p>
          <a:p>
            <a:endParaRPr lang="en-US" dirty="0"/>
          </a:p>
          <a:p>
            <a:endParaRPr lang="en-US" dirty="0"/>
          </a:p>
          <a:p>
            <a:endParaRPr lang="en-US" dirty="0"/>
          </a:p>
          <a:p>
            <a:endParaRPr lang="en-US" b="1" dirty="0"/>
          </a:p>
          <a:p>
            <a:endParaRPr lang="en-US" b="1" dirty="0"/>
          </a:p>
        </p:txBody>
      </p:sp>
      <p:sp>
        <p:nvSpPr>
          <p:cNvPr id="5" name="TextBox 4">
            <a:extLst>
              <a:ext uri="{FF2B5EF4-FFF2-40B4-BE49-F238E27FC236}">
                <a16:creationId xmlns:a16="http://schemas.microsoft.com/office/drawing/2014/main" id="{D0E3BAF7-D8D3-DC41-B21C-073498F94CA6}"/>
              </a:ext>
            </a:extLst>
          </p:cNvPr>
          <p:cNvSpPr txBox="1"/>
          <p:nvPr/>
        </p:nvSpPr>
        <p:spPr>
          <a:xfrm>
            <a:off x="838200" y="3429000"/>
            <a:ext cx="104394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7 takeaway:</a:t>
            </a:r>
            <a:r>
              <a:rPr lang="en-US" sz="3200" dirty="0"/>
              <a:t> We can allocate memory on the heap to manage it ourselves.  We manipulate heap memory via pointers.  There are many opportunities for errors, some of which can lead to vulnerabilities! (that should be properly disclosed).</a:t>
            </a:r>
          </a:p>
        </p:txBody>
      </p:sp>
    </p:spTree>
    <p:extLst>
      <p:ext uri="{BB962C8B-B14F-4D97-AF65-F5344CB8AC3E}">
        <p14:creationId xmlns:p14="http://schemas.microsoft.com/office/powerpoint/2010/main" val="12303579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672-2667-A241-9FC5-5F49E981C9D7}"/>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strdup</a:t>
            </a:r>
            <a:r>
              <a:rPr lang="en-US" dirty="0"/>
              <a:t> means string duplicate</a:t>
            </a:r>
          </a:p>
        </p:txBody>
      </p:sp>
      <p:sp>
        <p:nvSpPr>
          <p:cNvPr id="3" name="Content Placeholder 2">
            <a:extLst>
              <a:ext uri="{FF2B5EF4-FFF2-40B4-BE49-F238E27FC236}">
                <a16:creationId xmlns:a16="http://schemas.microsoft.com/office/drawing/2014/main" id="{3C0F4023-0EC5-4D4F-AA40-FE4815DBD4E4}"/>
              </a:ext>
            </a:extLst>
          </p:cNvPr>
          <p:cNvSpPr>
            <a:spLocks noGrp="1"/>
          </p:cNvSpPr>
          <p:nvPr>
            <p:ph idx="1"/>
          </p:nvPr>
        </p:nvSpPr>
        <p:spPr>
          <a:xfrm>
            <a:off x="152400" y="1295400"/>
            <a:ext cx="11811000" cy="685800"/>
          </a:xfrm>
        </p:spPr>
        <p:txBody>
          <a:bodyPr/>
          <a:lstStyle/>
          <a:p>
            <a:pPr marL="0" indent="0">
              <a:buNone/>
            </a:pPr>
            <a:r>
              <a:rPr lang="en-US" dirty="0"/>
              <a:t>How can we implement </a:t>
            </a:r>
            <a:r>
              <a:rPr lang="en-US" b="1" dirty="0" err="1"/>
              <a:t>strdup</a:t>
            </a:r>
            <a:r>
              <a:rPr lang="en-US" dirty="0"/>
              <a:t> using functions we’ve already seen?</a:t>
            </a:r>
          </a:p>
        </p:txBody>
      </p:sp>
      <p:sp>
        <p:nvSpPr>
          <p:cNvPr id="5" name="Rectangle 4">
            <a:extLst>
              <a:ext uri="{FF2B5EF4-FFF2-40B4-BE49-F238E27FC236}">
                <a16:creationId xmlns:a16="http://schemas.microsoft.com/office/drawing/2014/main" id="{F0233009-4A66-D244-A975-7C886801DB3D}"/>
              </a:ext>
            </a:extLst>
          </p:cNvPr>
          <p:cNvSpPr/>
          <p:nvPr/>
        </p:nvSpPr>
        <p:spPr>
          <a:xfrm>
            <a:off x="6172200" y="4876801"/>
            <a:ext cx="4800600" cy="1529166"/>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chemeClr val="tx1"/>
                </a:solidFill>
              </a:rPr>
              <a:t>[Note]</a:t>
            </a:r>
            <a:r>
              <a:rPr lang="en-US" sz="2400" dirty="0">
                <a:solidFill>
                  <a:schemeClr val="tx1"/>
                </a:solidFill>
              </a:rPr>
              <a:t> Use library functions:</a:t>
            </a:r>
          </a:p>
          <a:p>
            <a:pPr algn="l"/>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stdlib.h</a:t>
            </a:r>
            <a:r>
              <a:rPr lang="en-US" sz="2400" dirty="0">
                <a:solidFill>
                  <a:schemeClr val="tx1"/>
                </a:solidFill>
                <a:latin typeface="Consolas" panose="020B0609020204030204" pitchFamily="49" charset="0"/>
                <a:cs typeface="Consolas" panose="020B0609020204030204" pitchFamily="49" charset="0"/>
              </a:rPr>
              <a:t>&gt;: malloc</a:t>
            </a:r>
          </a:p>
          <a:p>
            <a:pPr algn="l"/>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assert.h</a:t>
            </a:r>
            <a:r>
              <a:rPr lang="en-US" sz="2400" dirty="0">
                <a:solidFill>
                  <a:schemeClr val="tx1"/>
                </a:solidFill>
                <a:latin typeface="Consolas" panose="020B0609020204030204" pitchFamily="49" charset="0"/>
                <a:cs typeface="Consolas" panose="020B0609020204030204" pitchFamily="49" charset="0"/>
              </a:rPr>
              <a:t>&gt;: assert</a:t>
            </a:r>
          </a:p>
          <a:p>
            <a:pPr algn="l"/>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string.h</a:t>
            </a:r>
            <a:r>
              <a:rPr lang="en-US" sz="2400" dirty="0">
                <a:solidFill>
                  <a:schemeClr val="tx1"/>
                </a:solidFill>
                <a:latin typeface="Consolas" panose="020B0609020204030204" pitchFamily="49" charset="0"/>
                <a:cs typeface="Consolas" panose="020B0609020204030204" pitchFamily="49" charset="0"/>
              </a:rPr>
              <a:t>&gt;: </a:t>
            </a:r>
            <a:r>
              <a:rPr lang="en-US" sz="2400" dirty="0" err="1">
                <a:solidFill>
                  <a:schemeClr val="tx1"/>
                </a:solidFill>
                <a:latin typeface="Consolas" panose="020B0609020204030204" pitchFamily="49" charset="0"/>
                <a:cs typeface="Consolas" panose="020B0609020204030204" pitchFamily="49" charset="0"/>
              </a:rPr>
              <a:t>strcpy</a:t>
            </a:r>
            <a:r>
              <a:rPr lang="en-US" sz="2400" dirty="0">
                <a:solidFill>
                  <a:schemeClr val="tx1"/>
                </a:solidFill>
                <a:latin typeface="Consolas" panose="020B0609020204030204" pitchFamily="49" charset="0"/>
                <a:cs typeface="Consolas" panose="020B0609020204030204" pitchFamily="49" charset="0"/>
              </a:rPr>
              <a:t>, </a:t>
            </a:r>
            <a:r>
              <a:rPr lang="en-US" sz="2400" dirty="0" err="1">
                <a:solidFill>
                  <a:schemeClr val="tx1"/>
                </a:solidFill>
                <a:latin typeface="Consolas" panose="020B0609020204030204" pitchFamily="49" charset="0"/>
                <a:cs typeface="Consolas" panose="020B0609020204030204" pitchFamily="49" charset="0"/>
              </a:rPr>
              <a:t>strlen</a:t>
            </a:r>
            <a:endParaRPr lang="en-US" sz="2400" dirty="0">
              <a:solidFill>
                <a:schemeClr val="tx1"/>
              </a:solidFill>
              <a:latin typeface="Consolas" panose="020B0609020204030204" pitchFamily="49" charset="0"/>
              <a:cs typeface="Consolas" panose="020B0609020204030204" pitchFamily="49" charset="0"/>
            </a:endParaRPr>
          </a:p>
        </p:txBody>
      </p:sp>
      <p:sp>
        <p:nvSpPr>
          <p:cNvPr id="6" name="TextBox 5">
            <a:extLst>
              <a:ext uri="{FF2B5EF4-FFF2-40B4-BE49-F238E27FC236}">
                <a16:creationId xmlns:a16="http://schemas.microsoft.com/office/drawing/2014/main" id="{06C74CB0-E804-6644-8C0E-6E5AEDF2A9E5}"/>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7" name="// file: strcmp_ex.c…">
            <a:extLst>
              <a:ext uri="{FF2B5EF4-FFF2-40B4-BE49-F238E27FC236}">
                <a16:creationId xmlns:a16="http://schemas.microsoft.com/office/drawing/2014/main" id="{95F3BDD0-1CAE-7545-A691-8572B8E82612}"/>
              </a:ext>
            </a:extLst>
          </p:cNvPr>
          <p:cNvSpPr txBox="1"/>
          <p:nvPr/>
        </p:nvSpPr>
        <p:spPr>
          <a:xfrm flipH="1">
            <a:off x="152400" y="2274860"/>
            <a:ext cx="615462" cy="2687915"/>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p:txBody>
      </p:sp>
      <p:sp>
        <p:nvSpPr>
          <p:cNvPr id="8" name="TextBox 7">
            <a:extLst>
              <a:ext uri="{FF2B5EF4-FFF2-40B4-BE49-F238E27FC236}">
                <a16:creationId xmlns:a16="http://schemas.microsoft.com/office/drawing/2014/main" id="{4349869C-1575-FC45-B128-8EA7C3EDB570}"/>
              </a:ext>
            </a:extLst>
          </p:cNvPr>
          <p:cNvSpPr txBox="1"/>
          <p:nvPr/>
        </p:nvSpPr>
        <p:spPr>
          <a:xfrm>
            <a:off x="827742" y="2245155"/>
            <a:ext cx="6888424" cy="2677656"/>
          </a:xfrm>
          <a:prstGeom prst="rect">
            <a:avLst/>
          </a:prstGeom>
          <a:noFill/>
        </p:spPr>
        <p:txBody>
          <a:bodyPr wrap="none" rtlCol="0">
            <a:spAutoFit/>
          </a:bodyPr>
          <a:lstStyle/>
          <a:p>
            <a:pPr lvl="0" algn="l" fontAlgn="auto">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mystrdup</a:t>
            </a:r>
            <a:r>
              <a:rPr lang="en-US" sz="2800" dirty="0">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const 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 _____</a:t>
            </a:r>
            <a:r>
              <a:rPr lang="en-US" sz="2800" u="sng" dirty="0">
                <a:latin typeface="Consolas" panose="020B0609020204030204" pitchFamily="49" charset="0"/>
                <a:cs typeface="Consolas" panose="020B0609020204030204" pitchFamily="49" charset="0"/>
              </a:rPr>
              <a:t>(A)</a:t>
            </a:r>
            <a:r>
              <a:rPr lang="en-US" sz="2800" dirty="0">
                <a:latin typeface="Consolas" panose="020B0609020204030204" pitchFamily="49" charset="0"/>
                <a:cs typeface="Consolas" panose="020B0609020204030204" pitchFamily="49" charset="0"/>
              </a:rPr>
              <a:t>_____;</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_____</a:t>
            </a:r>
            <a:r>
              <a:rPr lang="en-US" sz="2800" u="sng" dirty="0">
                <a:latin typeface="Consolas" panose="020B0609020204030204" pitchFamily="49" charset="0"/>
                <a:cs typeface="Consolas" panose="020B0609020204030204" pitchFamily="49" charset="0"/>
              </a:rPr>
              <a:t>(B)</a:t>
            </a:r>
            <a:r>
              <a:rPr lang="en-US" sz="2800" dirty="0">
                <a:latin typeface="Consolas" panose="020B0609020204030204" pitchFamily="49" charset="0"/>
                <a:cs typeface="Consolas" panose="020B0609020204030204" pitchFamily="49" charset="0"/>
              </a:rPr>
              <a:t>_____;</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_____</a:t>
            </a:r>
            <a:r>
              <a:rPr lang="en-US" sz="2800" u="sng" dirty="0">
                <a:latin typeface="Consolas" panose="020B0609020204030204" pitchFamily="49" charset="0"/>
                <a:cs typeface="Consolas" panose="020B0609020204030204" pitchFamily="49" charset="0"/>
              </a:rPr>
              <a:t>(C)</a:t>
            </a:r>
            <a:r>
              <a:rPr lang="en-US" sz="2800" dirty="0">
                <a:latin typeface="Consolas" panose="020B0609020204030204" pitchFamily="49" charset="0"/>
                <a:cs typeface="Consolas" panose="020B0609020204030204" pitchFamily="49" charset="0"/>
              </a:rPr>
              <a:t>_____;</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D62ED6"/>
                </a:solidFill>
                <a:latin typeface="Consolas" panose="020B0609020204030204" pitchFamily="49" charset="0"/>
                <a:cs typeface="Consolas" panose="020B0609020204030204" pitchFamily="49" charset="0"/>
              </a:rPr>
              <a:t>return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3259628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672-2667-A241-9FC5-5F49E981C9D7}"/>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strdup</a:t>
            </a:r>
            <a:r>
              <a:rPr lang="en-US" dirty="0"/>
              <a:t> means string duplicate</a:t>
            </a:r>
          </a:p>
        </p:txBody>
      </p:sp>
      <p:sp>
        <p:nvSpPr>
          <p:cNvPr id="3" name="Content Placeholder 2">
            <a:extLst>
              <a:ext uri="{FF2B5EF4-FFF2-40B4-BE49-F238E27FC236}">
                <a16:creationId xmlns:a16="http://schemas.microsoft.com/office/drawing/2014/main" id="{3C0F4023-0EC5-4D4F-AA40-FE4815DBD4E4}"/>
              </a:ext>
            </a:extLst>
          </p:cNvPr>
          <p:cNvSpPr>
            <a:spLocks noGrp="1"/>
          </p:cNvSpPr>
          <p:nvPr>
            <p:ph idx="1"/>
          </p:nvPr>
        </p:nvSpPr>
        <p:spPr>
          <a:xfrm>
            <a:off x="152400" y="1295400"/>
            <a:ext cx="11811000" cy="685800"/>
          </a:xfrm>
        </p:spPr>
        <p:txBody>
          <a:bodyPr/>
          <a:lstStyle/>
          <a:p>
            <a:pPr marL="0" indent="0">
              <a:buNone/>
            </a:pPr>
            <a:r>
              <a:rPr lang="en-US" dirty="0"/>
              <a:t>How can we implement </a:t>
            </a:r>
            <a:r>
              <a:rPr lang="en-US" b="1" dirty="0" err="1"/>
              <a:t>strdup</a:t>
            </a:r>
            <a:r>
              <a:rPr lang="en-US" dirty="0"/>
              <a:t> using functions we’ve already seen?</a:t>
            </a:r>
          </a:p>
        </p:txBody>
      </p:sp>
      <p:sp>
        <p:nvSpPr>
          <p:cNvPr id="7" name="// file: strcmp_ex.c…">
            <a:extLst>
              <a:ext uri="{FF2B5EF4-FFF2-40B4-BE49-F238E27FC236}">
                <a16:creationId xmlns:a16="http://schemas.microsoft.com/office/drawing/2014/main" id="{95F3BDD0-1CAE-7545-A691-8572B8E82612}"/>
              </a:ext>
            </a:extLst>
          </p:cNvPr>
          <p:cNvSpPr txBox="1"/>
          <p:nvPr/>
        </p:nvSpPr>
        <p:spPr>
          <a:xfrm flipH="1">
            <a:off x="152400" y="2274860"/>
            <a:ext cx="615462" cy="2687915"/>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p:txBody>
      </p:sp>
      <p:sp>
        <p:nvSpPr>
          <p:cNvPr id="8" name="TextBox 7">
            <a:extLst>
              <a:ext uri="{FF2B5EF4-FFF2-40B4-BE49-F238E27FC236}">
                <a16:creationId xmlns:a16="http://schemas.microsoft.com/office/drawing/2014/main" id="{4349869C-1575-FC45-B128-8EA7C3EDB570}"/>
              </a:ext>
            </a:extLst>
          </p:cNvPr>
          <p:cNvSpPr txBox="1"/>
          <p:nvPr/>
        </p:nvSpPr>
        <p:spPr>
          <a:xfrm>
            <a:off x="827742" y="2245155"/>
            <a:ext cx="8860118" cy="2677656"/>
          </a:xfrm>
          <a:prstGeom prst="rect">
            <a:avLst/>
          </a:prstGeom>
          <a:noFill/>
        </p:spPr>
        <p:txBody>
          <a:bodyPr wrap="none" rtlCol="0">
            <a:spAutoFit/>
          </a:bodyPr>
          <a:lstStyle/>
          <a:p>
            <a:pPr lvl="0" algn="l" fontAlgn="auto">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mystrdup</a:t>
            </a:r>
            <a:r>
              <a:rPr lang="en-US" sz="2800" dirty="0">
                <a:latin typeface="Consolas" panose="020B0609020204030204" pitchFamily="49" charset="0"/>
                <a:cs typeface="Consolas" panose="020B0609020204030204" pitchFamily="49" charset="0"/>
              </a:rPr>
              <a:t>(</a:t>
            </a:r>
            <a:r>
              <a:rPr lang="en-US" sz="2800" dirty="0">
                <a:solidFill>
                  <a:srgbClr val="0432FF"/>
                </a:solidFill>
                <a:latin typeface="Consolas" panose="020B0609020204030204" pitchFamily="49" charset="0"/>
                <a:cs typeface="Consolas" panose="020B0609020204030204" pitchFamily="49" charset="0"/>
              </a:rPr>
              <a:t>const 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 malloc(</a:t>
            </a:r>
            <a:r>
              <a:rPr lang="en-US" sz="2800" dirty="0" err="1">
                <a:latin typeface="Consolas" panose="020B0609020204030204" pitchFamily="49" charset="0"/>
                <a:cs typeface="Consolas" panose="020B0609020204030204" pitchFamily="49" charset="0"/>
              </a:rPr>
              <a:t>strlen</a:t>
            </a:r>
            <a:r>
              <a:rPr lang="en-US" sz="2800" dirty="0">
                <a:latin typeface="Consolas" panose="020B0609020204030204" pitchFamily="49" charset="0"/>
                <a:cs typeface="Consolas" panose="020B0609020204030204" pitchFamily="49" charset="0"/>
              </a:rPr>
              <a:t>(str) + 1);</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assert(</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 NULL);</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strcpy</a:t>
            </a: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 str);</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D62ED6"/>
                </a:solidFill>
                <a:latin typeface="Consolas" panose="020B0609020204030204" pitchFamily="49" charset="0"/>
                <a:cs typeface="Consolas" panose="020B0609020204030204" pitchFamily="49" charset="0"/>
              </a:rPr>
              <a:t>return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heapstr</a:t>
            </a:r>
            <a:r>
              <a:rPr lang="en-US" sz="2800" dirty="0">
                <a:latin typeface="Consolas" panose="020B0609020204030204" pitchFamily="49" charset="0"/>
                <a:cs typeface="Consolas" panose="020B0609020204030204" pitchFamily="49" charset="0"/>
              </a:rPr>
              <a:t>;</a:t>
            </a:r>
          </a:p>
          <a:p>
            <a:pPr lvl="0" algn="l" fontAlgn="auto">
              <a:spcBef>
                <a:spcPts val="0"/>
              </a:spcBef>
              <a:spcAft>
                <a:spcPts val="0"/>
              </a:spcAft>
            </a:pPr>
            <a:r>
              <a:rPr lang="en-US" sz="2800" dirty="0">
                <a:latin typeface="Consolas" panose="020B0609020204030204" pitchFamily="49" charset="0"/>
                <a:cs typeface="Consolas" panose="020B0609020204030204" pitchFamily="49" charset="0"/>
              </a:rPr>
              <a:t>}</a:t>
            </a:r>
          </a:p>
        </p:txBody>
      </p:sp>
      <p:sp>
        <p:nvSpPr>
          <p:cNvPr id="9" name="Rectangle 8">
            <a:extLst>
              <a:ext uri="{FF2B5EF4-FFF2-40B4-BE49-F238E27FC236}">
                <a16:creationId xmlns:a16="http://schemas.microsoft.com/office/drawing/2014/main" id="{E4187749-C989-B645-9130-16E604716F81}"/>
              </a:ext>
            </a:extLst>
          </p:cNvPr>
          <p:cNvSpPr/>
          <p:nvPr/>
        </p:nvSpPr>
        <p:spPr bwMode="auto">
          <a:xfrm>
            <a:off x="4953000" y="4724400"/>
            <a:ext cx="6602506" cy="190661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dirty="0">
                <a:solidFill>
                  <a:prstClr val="black"/>
                </a:solidFill>
                <a:latin typeface="Consolas" panose="020B0609020204030204" pitchFamily="49" charset="0"/>
                <a:cs typeface="Consolas" panose="020B0609020204030204" pitchFamily="49" charset="0"/>
              </a:rPr>
              <a:t>char</a:t>
            </a:r>
            <a:r>
              <a:rPr lang="en-US" sz="2400" dirty="0">
                <a:solidFill>
                  <a:prstClr val="black"/>
                </a:solidFill>
                <a:latin typeface="Calibri" panose="020F0502020204030204"/>
                <a:cs typeface="Consolas" panose="020B0609020204030204" pitchFamily="49" charset="0"/>
              </a:rPr>
              <a:t> arrays differ from other arrays in that valid strings must be null-terminated (i.e., have an extra ending </a:t>
            </a:r>
            <a:r>
              <a:rPr lang="en-US" sz="2400" dirty="0">
                <a:solidFill>
                  <a:prstClr val="black"/>
                </a:solidFill>
                <a:latin typeface="Consolas" panose="020B0609020204030204" pitchFamily="49" charset="0"/>
                <a:cs typeface="Consolas" panose="020B0609020204030204" pitchFamily="49" charset="0"/>
              </a:rPr>
              <a:t>char</a:t>
            </a:r>
            <a:r>
              <a:rPr lang="en-US" sz="2400" dirty="0">
                <a:solidFill>
                  <a:prstClr val="black"/>
                </a:solidFill>
                <a:latin typeface="Calibri" panose="020F0502020204030204"/>
                <a:cs typeface="Consolas" panose="020B0609020204030204" pitchFamily="49" charset="0"/>
              </a:rPr>
              <a:t>).</a:t>
            </a:r>
          </a:p>
          <a:p>
            <a:pPr lvl="0" algn="l" fontAlgn="auto">
              <a:lnSpc>
                <a:spcPct val="90000"/>
              </a:lnSpc>
              <a:spcBef>
                <a:spcPts val="1000"/>
              </a:spcBef>
              <a:spcAft>
                <a:spcPts val="0"/>
              </a:spcAft>
            </a:pPr>
            <a:r>
              <a:rPr lang="en-US" sz="2400" dirty="0">
                <a:solidFill>
                  <a:prstClr val="black"/>
                </a:solidFill>
                <a:latin typeface="Calibri" panose="020F0502020204030204"/>
                <a:cs typeface="Consolas" panose="020B0609020204030204" pitchFamily="49" charset="0"/>
              </a:rPr>
              <a:t>(Note: library </a:t>
            </a:r>
            <a:r>
              <a:rPr lang="en-US" sz="2400" dirty="0" err="1">
                <a:solidFill>
                  <a:prstClr val="black"/>
                </a:solidFill>
                <a:latin typeface="Calibri" panose="020F0502020204030204"/>
                <a:cs typeface="Consolas" panose="020B0609020204030204" pitchFamily="49" charset="0"/>
              </a:rPr>
              <a:t>strdup</a:t>
            </a:r>
            <a:r>
              <a:rPr lang="en-US" sz="2400" dirty="0">
                <a:solidFill>
                  <a:prstClr val="black"/>
                </a:solidFill>
                <a:latin typeface="Calibri" panose="020F0502020204030204"/>
                <a:cs typeface="Consolas" panose="020B0609020204030204" pitchFamily="49" charset="0"/>
              </a:rPr>
              <a:t> doesn’t have an </a:t>
            </a:r>
            <a:r>
              <a:rPr lang="en-US" sz="2400" dirty="0">
                <a:solidFill>
                  <a:prstClr val="black"/>
                </a:solidFill>
                <a:latin typeface="Consolas" panose="020B0609020204030204" pitchFamily="49" charset="0"/>
                <a:cs typeface="Consolas" panose="020B0609020204030204" pitchFamily="49" charset="0"/>
              </a:rPr>
              <a:t>assert</a:t>
            </a:r>
            <a:r>
              <a:rPr lang="en-US" sz="2400" dirty="0">
                <a:solidFill>
                  <a:prstClr val="black"/>
                </a:solidFill>
                <a:latin typeface="Calibri" panose="020F0502020204030204"/>
                <a:cs typeface="Consolas" panose="020B0609020204030204" pitchFamily="49" charset="0"/>
              </a:rPr>
              <a:t>—it leaves the </a:t>
            </a:r>
            <a:r>
              <a:rPr lang="en-US" sz="2400" dirty="0">
                <a:solidFill>
                  <a:prstClr val="black"/>
                </a:solidFill>
                <a:latin typeface="Consolas" panose="020B0609020204030204" pitchFamily="49" charset="0"/>
                <a:cs typeface="Consolas" panose="020B0609020204030204" pitchFamily="49" charset="0"/>
              </a:rPr>
              <a:t>assert</a:t>
            </a:r>
            <a:r>
              <a:rPr lang="en-US" sz="2400" dirty="0">
                <a:solidFill>
                  <a:prstClr val="black"/>
                </a:solidFill>
                <a:latin typeface="Calibri" panose="020F0502020204030204"/>
                <a:cs typeface="Consolas" panose="020B0609020204030204" pitchFamily="49" charset="0"/>
              </a:rPr>
              <a:t> to the callee)</a:t>
            </a:r>
          </a:p>
        </p:txBody>
      </p:sp>
    </p:spTree>
    <p:extLst>
      <p:ext uri="{BB962C8B-B14F-4D97-AF65-F5344CB8AC3E}">
        <p14:creationId xmlns:p14="http://schemas.microsoft.com/office/powerpoint/2010/main" val="292887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48991-2686-4142-8C18-D8EC13221496}"/>
              </a:ext>
            </a:extLst>
          </p:cNvPr>
          <p:cNvSpPr>
            <a:spLocks noGrp="1"/>
          </p:cNvSpPr>
          <p:nvPr>
            <p:ph type="title"/>
          </p:nvPr>
        </p:nvSpPr>
        <p:spPr/>
        <p:txBody>
          <a:bodyPr/>
          <a:lstStyle/>
          <a:p>
            <a:r>
              <a:rPr lang="en-US" dirty="0"/>
              <a:t>In the news: Heap buffer overflow</a:t>
            </a:r>
          </a:p>
        </p:txBody>
      </p:sp>
      <p:sp>
        <p:nvSpPr>
          <p:cNvPr id="3" name="Content Placeholder 2">
            <a:extLst>
              <a:ext uri="{FF2B5EF4-FFF2-40B4-BE49-F238E27FC236}">
                <a16:creationId xmlns:a16="http://schemas.microsoft.com/office/drawing/2014/main" id="{7B9201FC-06E1-AB4A-BD8D-D6EF7D1A5B40}"/>
              </a:ext>
            </a:extLst>
          </p:cNvPr>
          <p:cNvSpPr>
            <a:spLocks noGrp="1"/>
          </p:cNvSpPr>
          <p:nvPr>
            <p:ph idx="1"/>
          </p:nvPr>
        </p:nvSpPr>
        <p:spPr/>
        <p:txBody>
          <a:bodyPr/>
          <a:lstStyle/>
          <a:p>
            <a:pPr marL="0" indent="0">
              <a:buNone/>
            </a:pPr>
            <a:r>
              <a:rPr lang="en-US" dirty="0"/>
              <a:t>[Jan 26 2021, </a:t>
            </a:r>
            <a:r>
              <a:rPr lang="en-US" dirty="0">
                <a:hlinkClick r:id="rId2"/>
              </a:rPr>
              <a:t>Qualys Research Post</a:t>
            </a:r>
            <a:r>
              <a:rPr lang="en-US" dirty="0"/>
              <a:t>]</a:t>
            </a:r>
          </a:p>
          <a:p>
            <a:pPr marL="0" indent="0">
              <a:buNone/>
            </a:pPr>
            <a:r>
              <a:rPr lang="en-US" dirty="0"/>
              <a:t>“a heap overflow vulnerability in </a:t>
            </a:r>
            <a:r>
              <a:rPr lang="en-US" dirty="0" err="1"/>
              <a:t>sudo</a:t>
            </a:r>
            <a:r>
              <a:rPr lang="en-US" dirty="0"/>
              <a:t>”…”full root privileges on Ubuntu 20.04 (</a:t>
            </a:r>
            <a:r>
              <a:rPr lang="en-US" dirty="0" err="1"/>
              <a:t>Sudo</a:t>
            </a:r>
            <a:r>
              <a:rPr lang="en-US" dirty="0"/>
              <a:t> 1.8.31), Debian 10 (</a:t>
            </a:r>
            <a:r>
              <a:rPr lang="en-US" dirty="0" err="1"/>
              <a:t>Sudo</a:t>
            </a:r>
            <a:r>
              <a:rPr lang="en-US" dirty="0"/>
              <a:t> 1.8.27), and Fedora 33 (</a:t>
            </a:r>
            <a:r>
              <a:rPr lang="en-US" dirty="0" err="1"/>
              <a:t>Sudo</a:t>
            </a:r>
            <a:r>
              <a:rPr lang="en-US" dirty="0"/>
              <a:t> 1.9.2)…”</a:t>
            </a:r>
          </a:p>
          <a:p>
            <a:pPr marL="0" indent="0">
              <a:buNone/>
            </a:pPr>
            <a:r>
              <a:rPr lang="en-US" dirty="0"/>
              <a:t>“if a command-line argument ends with a single backslash character…”</a:t>
            </a:r>
          </a:p>
          <a:p>
            <a:pPr marL="415925" lvl="1" indent="-227013"/>
            <a:r>
              <a:rPr lang="en-US" dirty="0"/>
              <a:t>866: “from[0]” is the backslash character, and “from[1]” is the argument’s null terminator (i.e., not a space character);</a:t>
            </a:r>
          </a:p>
          <a:p>
            <a:pPr marL="415925" lvl="1" indent="-227013"/>
            <a:r>
              <a:rPr lang="en-US" dirty="0"/>
              <a:t>867: “from” is incremented and points to the null terminator;</a:t>
            </a:r>
          </a:p>
          <a:p>
            <a:pPr marL="415925" lvl="1" indent="-227013"/>
            <a:r>
              <a:rPr lang="en-US" dirty="0"/>
              <a:t>868: the null terminator is copied to the “</a:t>
            </a:r>
            <a:r>
              <a:rPr lang="en-US" dirty="0" err="1"/>
              <a:t>user_args</a:t>
            </a:r>
            <a:r>
              <a:rPr lang="en-US" dirty="0"/>
              <a:t>” [heap-based] buffer, and “from” is incremented again and points to the first character after the null terminator (i.e., out of the argument’s bounds);</a:t>
            </a:r>
          </a:p>
          <a:p>
            <a:pPr marL="415925" lvl="1" indent="-227013"/>
            <a:r>
              <a:rPr lang="en-US" dirty="0"/>
              <a:t>the “while” loop at lines 865-869 reads</a:t>
            </a:r>
            <a:br>
              <a:rPr lang="en-US" dirty="0"/>
            </a:br>
            <a:r>
              <a:rPr lang="en-US" dirty="0"/>
              <a:t>and copies out-of-bounds characters to</a:t>
            </a:r>
            <a:br>
              <a:rPr lang="en-US" dirty="0"/>
            </a:br>
            <a:r>
              <a:rPr lang="en-US" dirty="0"/>
              <a:t>the “</a:t>
            </a:r>
            <a:r>
              <a:rPr lang="en-US" dirty="0" err="1"/>
              <a:t>user_args</a:t>
            </a:r>
            <a:r>
              <a:rPr lang="en-US" dirty="0"/>
              <a:t>” buffer.</a:t>
            </a:r>
          </a:p>
          <a:p>
            <a:endParaRPr lang="en-US" dirty="0"/>
          </a:p>
        </p:txBody>
      </p:sp>
      <p:sp>
        <p:nvSpPr>
          <p:cNvPr id="4" name="TextBox 3">
            <a:extLst>
              <a:ext uri="{FF2B5EF4-FFF2-40B4-BE49-F238E27FC236}">
                <a16:creationId xmlns:a16="http://schemas.microsoft.com/office/drawing/2014/main" id="{054908D2-874C-F442-9D00-E642A2412613}"/>
              </a:ext>
            </a:extLst>
          </p:cNvPr>
          <p:cNvSpPr txBox="1"/>
          <p:nvPr/>
        </p:nvSpPr>
        <p:spPr>
          <a:xfrm>
            <a:off x="5715000" y="5029200"/>
            <a:ext cx="5849678" cy="1754326"/>
          </a:xfrm>
          <a:prstGeom prst="rect">
            <a:avLst/>
          </a:prstGeom>
          <a:noFill/>
          <a:ln>
            <a:solidFill>
              <a:schemeClr val="tx1"/>
            </a:solidFill>
          </a:ln>
        </p:spPr>
        <p:txBody>
          <a:bodyPr wrap="none" rtlCol="0">
            <a:spAutoFit/>
          </a:bodyPr>
          <a:lstStyle/>
          <a:p>
            <a:pPr algn="l"/>
            <a:r>
              <a:rPr lang="en-US" dirty="0">
                <a:latin typeface="Consolas" panose="020B0609020204030204" pitchFamily="49" charset="0"/>
                <a:cs typeface="Consolas" panose="020B0609020204030204" pitchFamily="49" charset="0"/>
              </a:rPr>
              <a:t>865 while (*from) {</a:t>
            </a:r>
          </a:p>
          <a:p>
            <a:pPr marL="342900" indent="-342900" algn="l">
              <a:buAutoNum type="arabicPlain" startAt="866"/>
            </a:pPr>
            <a:r>
              <a:rPr lang="en-US" dirty="0">
                <a:latin typeface="Consolas" panose="020B0609020204030204" pitchFamily="49" charset="0"/>
                <a:cs typeface="Consolas" panose="020B0609020204030204" pitchFamily="49" charset="0"/>
              </a:rPr>
              <a:t>   if (from[0] == '\\’ &amp;&amp;</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isspace</a:t>
            </a:r>
            <a:r>
              <a:rPr lang="en-US" dirty="0">
                <a:latin typeface="Consolas" panose="020B0609020204030204" pitchFamily="49" charset="0"/>
                <a:cs typeface="Consolas" panose="020B0609020204030204" pitchFamily="49" charset="0"/>
              </a:rPr>
              <a:t>((unsigned char)from[1]))</a:t>
            </a:r>
          </a:p>
          <a:p>
            <a:pPr marL="342900" indent="-342900" algn="l">
              <a:buAutoNum type="arabicPlain" startAt="866"/>
            </a:pPr>
            <a:r>
              <a:rPr lang="en-US" dirty="0">
                <a:latin typeface="Consolas" panose="020B0609020204030204" pitchFamily="49" charset="0"/>
                <a:cs typeface="Consolas" panose="020B0609020204030204" pitchFamily="49" charset="0"/>
              </a:rPr>
              <a:t>     from++;</a:t>
            </a:r>
          </a:p>
          <a:p>
            <a:pPr marL="342900" indent="-342900" algn="l">
              <a:buAutoNum type="arabicPlain" startAt="866"/>
            </a:pPr>
            <a:r>
              <a:rPr lang="en-US" dirty="0">
                <a:latin typeface="Consolas" panose="020B0609020204030204" pitchFamily="49" charset="0"/>
                <a:cs typeface="Consolas" panose="020B0609020204030204" pitchFamily="49" charset="0"/>
              </a:rPr>
              <a:t>     *to++ = *from++; </a:t>
            </a:r>
          </a:p>
          <a:p>
            <a:pPr marL="342900" indent="-342900" algn="l">
              <a:buAutoNum type="arabicPlain" startAt="866"/>
            </a:pPr>
            <a:r>
              <a:rPr lang="en-US"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69868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6EC115-A2D1-8C47-86A6-BDAB2D689DED}"/>
              </a:ext>
            </a:extLst>
          </p:cNvPr>
          <p:cNvSpPr txBox="1"/>
          <p:nvPr/>
        </p:nvSpPr>
        <p:spPr>
          <a:xfrm>
            <a:off x="827742" y="2115842"/>
            <a:ext cx="8392458" cy="3582519"/>
          </a:xfrm>
          <a:prstGeom prst="rect">
            <a:avLst/>
          </a:prstGeom>
          <a:noFill/>
        </p:spPr>
        <p:txBody>
          <a:bodyPr wrap="square" rtlCol="0">
            <a:spAutoFit/>
          </a:bodyPr>
          <a:lstStyle/>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strdup</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"Hello"</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assert(str != NULL);</a:t>
            </a:r>
          </a:p>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 str + 1;</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for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 0;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&lt; 5;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num</a:t>
            </a:r>
            <a:r>
              <a:rPr lang="en-US" sz="2800" dirty="0">
                <a:latin typeface="Consolas" panose="020B0609020204030204" pitchFamily="49" charset="0"/>
                <a:cs typeface="Consolas" panose="020B0609020204030204" pitchFamily="49" charset="0"/>
              </a:rPr>
              <a:t> = malloc(</a:t>
            </a:r>
            <a:r>
              <a:rPr lang="en-US" sz="2800" dirty="0" err="1">
                <a:latin typeface="Consolas" panose="020B0609020204030204" pitchFamily="49" charset="0"/>
                <a:cs typeface="Consolas" panose="020B0609020204030204" pitchFamily="49" charset="0"/>
              </a:rPr>
              <a:t>sizeof</a:t>
            </a:r>
            <a:r>
              <a:rPr lang="en-US" sz="2800" dirty="0">
                <a:latin typeface="Consolas" panose="020B0609020204030204" pitchFamily="49" charset="0"/>
                <a:cs typeface="Consolas" panose="020B0609020204030204" pitchFamily="49" charset="0"/>
              </a:rPr>
              <a:t>(int));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*num =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 %d\n"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*num);</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"%s\n"</a:t>
            </a:r>
            <a:r>
              <a:rPr lang="en-US" sz="2800" dirty="0">
                <a:latin typeface="Consolas" panose="020B0609020204030204" pitchFamily="49" charset="0"/>
                <a:cs typeface="Consolas" panose="020B0609020204030204" pitchFamily="49" charset="0"/>
              </a:rPr>
              <a:t>, str);</a:t>
            </a:r>
          </a:p>
        </p:txBody>
      </p:sp>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a:t>Goodbye, Free Memory</a:t>
            </a:r>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Where/how should we free memory below so that all memory is freed properly?</a:t>
            </a:r>
          </a:p>
        </p:txBody>
      </p:sp>
      <p:sp>
        <p:nvSpPr>
          <p:cNvPr id="4" name="Rectangle 3">
            <a:extLst>
              <a:ext uri="{FF2B5EF4-FFF2-40B4-BE49-F238E27FC236}">
                <a16:creationId xmlns:a16="http://schemas.microsoft.com/office/drawing/2014/main" id="{000C631A-3E9A-DA4E-9BD2-FD5D548DC39C}"/>
              </a:ext>
            </a:extLst>
          </p:cNvPr>
          <p:cNvSpPr/>
          <p:nvPr/>
        </p:nvSpPr>
        <p:spPr>
          <a:xfrm>
            <a:off x="7554609" y="4584734"/>
            <a:ext cx="3429000" cy="1653563"/>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Calibri" panose="020F0502020204030204" pitchFamily="34" charset="0"/>
                <a:cs typeface="Calibri" panose="020F0502020204030204" pitchFamily="34" charset="0"/>
              </a:rPr>
              <a:t>Answer in chat:</a:t>
            </a:r>
          </a:p>
          <a:p>
            <a:pPr marL="355600" algn="l"/>
            <a:r>
              <a:rPr lang="en-US" sz="2400" dirty="0">
                <a:solidFill>
                  <a:schemeClr val="tx1"/>
                </a:solidFill>
                <a:latin typeface="Calibri" panose="020F0502020204030204" pitchFamily="34" charset="0"/>
                <a:cs typeface="Calibri" panose="020F0502020204030204" pitchFamily="34" charset="0"/>
              </a:rPr>
              <a:t>“After line N: free(…);”</a:t>
            </a:r>
          </a:p>
          <a:p>
            <a:pPr algn="l">
              <a:spcBef>
                <a:spcPts val="1200"/>
              </a:spcBef>
            </a:pPr>
            <a:r>
              <a:rPr lang="en-US" sz="2400" dirty="0">
                <a:solidFill>
                  <a:schemeClr val="tx1"/>
                </a:solidFill>
                <a:latin typeface="Calibri" panose="020F0502020204030204" pitchFamily="34" charset="0"/>
                <a:cs typeface="Calibri" panose="020F0502020204030204" pitchFamily="34" charset="0"/>
              </a:rPr>
              <a:t>What if we didn’t free?</a:t>
            </a:r>
          </a:p>
        </p:txBody>
      </p:sp>
      <p:sp>
        <p:nvSpPr>
          <p:cNvPr id="5" name="TextBox 4">
            <a:extLst>
              <a:ext uri="{FF2B5EF4-FFF2-40B4-BE49-F238E27FC236}">
                <a16:creationId xmlns:a16="http://schemas.microsoft.com/office/drawing/2014/main" id="{FA286BF7-2B79-F943-B852-8F3A76756888}"/>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6" name="// file: strcmp_ex.c…">
            <a:extLst>
              <a:ext uri="{FF2B5EF4-FFF2-40B4-BE49-F238E27FC236}">
                <a16:creationId xmlns:a16="http://schemas.microsoft.com/office/drawing/2014/main" id="{52E88F5D-4BA6-0A4C-BDEE-68B7B4883C7B}"/>
              </a:ext>
            </a:extLst>
          </p:cNvPr>
          <p:cNvSpPr txBox="1"/>
          <p:nvPr/>
        </p:nvSpPr>
        <p:spPr>
          <a:xfrm flipH="1">
            <a:off x="152400" y="2115842"/>
            <a:ext cx="615462" cy="3592778"/>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p:txBody>
      </p:sp>
      <p:sp>
        <p:nvSpPr>
          <p:cNvPr id="11" name="TextBox 10">
            <a:extLst>
              <a:ext uri="{FF2B5EF4-FFF2-40B4-BE49-F238E27FC236}">
                <a16:creationId xmlns:a16="http://schemas.microsoft.com/office/drawing/2014/main" id="{136926F1-F724-644E-A908-BEB39F0B30EB}"/>
              </a:ext>
            </a:extLst>
          </p:cNvPr>
          <p:cNvSpPr txBox="1"/>
          <p:nvPr/>
        </p:nvSpPr>
        <p:spPr>
          <a:xfrm>
            <a:off x="2978019" y="6351001"/>
            <a:ext cx="8680581" cy="461665"/>
          </a:xfrm>
          <a:prstGeom prst="rect">
            <a:avLst/>
          </a:prstGeom>
          <a:noFill/>
        </p:spPr>
        <p:txBody>
          <a:bodyPr wrap="none" rtlCol="0">
            <a:spAutoFit/>
          </a:bodyPr>
          <a:lstStyle/>
          <a:p>
            <a:pPr algn="l"/>
            <a:r>
              <a:rPr lang="en-US" sz="2400" dirty="0" err="1">
                <a:latin typeface="Consolas" panose="020B0609020204030204" pitchFamily="49" charset="0"/>
                <a:cs typeface="Consolas" panose="020B0609020204030204" pitchFamily="49" charset="0"/>
              </a:rPr>
              <a:t>valgrind</a:t>
            </a:r>
            <a:r>
              <a:rPr lang="en-US" sz="2400" dirty="0">
                <a:latin typeface="Consolas" panose="020B0609020204030204" pitchFamily="49" charset="0"/>
                <a:cs typeface="Consolas" panose="020B0609020204030204" pitchFamily="49" charset="0"/>
              </a:rPr>
              <a:t> --leak-check=full --show-leak-kinds=all …</a:t>
            </a:r>
          </a:p>
        </p:txBody>
      </p:sp>
      <p:sp>
        <p:nvSpPr>
          <p:cNvPr id="12" name="Rectangle 11">
            <a:extLst>
              <a:ext uri="{FF2B5EF4-FFF2-40B4-BE49-F238E27FC236}">
                <a16:creationId xmlns:a16="http://schemas.microsoft.com/office/drawing/2014/main" id="{B82E378F-E067-A948-934C-196756731E4D}"/>
              </a:ext>
            </a:extLst>
          </p:cNvPr>
          <p:cNvSpPr/>
          <p:nvPr/>
        </p:nvSpPr>
        <p:spPr bwMode="auto">
          <a:xfrm>
            <a:off x="7554609" y="1876752"/>
            <a:ext cx="3783106" cy="2209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b="1" dirty="0">
                <a:solidFill>
                  <a:prstClr val="black"/>
                </a:solidFill>
                <a:latin typeface="Calibri" panose="020F0502020204030204" pitchFamily="34" charset="0"/>
                <a:cs typeface="Calibri" panose="020F0502020204030204" pitchFamily="34" charset="0"/>
              </a:rPr>
              <a:t>Recommendation</a:t>
            </a:r>
            <a:r>
              <a:rPr lang="en-US" sz="2400" dirty="0">
                <a:solidFill>
                  <a:prstClr val="black"/>
                </a:solidFill>
                <a:latin typeface="Calibri" panose="020F0502020204030204" pitchFamily="34" charset="0"/>
                <a:cs typeface="Calibri" panose="020F0502020204030204" pitchFamily="34" charset="0"/>
              </a:rPr>
              <a:t>: Don’t worry about putting in frees until </a:t>
            </a:r>
            <a:r>
              <a:rPr lang="en-US" sz="2400" b="1" dirty="0">
                <a:solidFill>
                  <a:prstClr val="black"/>
                </a:solidFill>
                <a:latin typeface="Calibri" panose="020F0502020204030204" pitchFamily="34" charset="0"/>
                <a:cs typeface="Calibri" panose="020F0502020204030204" pitchFamily="34" charset="0"/>
              </a:rPr>
              <a:t>after</a:t>
            </a:r>
            <a:r>
              <a:rPr lang="en-US" sz="2400" dirty="0">
                <a:solidFill>
                  <a:prstClr val="black"/>
                </a:solidFill>
                <a:latin typeface="Calibri" panose="020F0502020204030204" pitchFamily="34" charset="0"/>
                <a:cs typeface="Calibri" panose="020F0502020204030204" pitchFamily="34" charset="0"/>
              </a:rPr>
              <a:t> you’re finished with functionality. </a:t>
            </a:r>
          </a:p>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Memory leaks will rarely crash your CS107 programs.</a:t>
            </a:r>
          </a:p>
        </p:txBody>
      </p:sp>
    </p:spTree>
    <p:extLst>
      <p:ext uri="{BB962C8B-B14F-4D97-AF65-F5344CB8AC3E}">
        <p14:creationId xmlns:p14="http://schemas.microsoft.com/office/powerpoint/2010/main" val="346106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6EC115-A2D1-8C47-86A6-BDAB2D689DED}"/>
              </a:ext>
            </a:extLst>
          </p:cNvPr>
          <p:cNvSpPr txBox="1"/>
          <p:nvPr/>
        </p:nvSpPr>
        <p:spPr>
          <a:xfrm>
            <a:off x="827742" y="2115842"/>
            <a:ext cx="8392458" cy="4358116"/>
          </a:xfrm>
          <a:prstGeom prst="rect">
            <a:avLst/>
          </a:prstGeom>
          <a:noFill/>
        </p:spPr>
        <p:txBody>
          <a:bodyPr wrap="square" rtlCol="0">
            <a:spAutoFit/>
          </a:bodyPr>
          <a:lstStyle/>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str</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strdup</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"Hello"</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assert(str != NULL);</a:t>
            </a:r>
          </a:p>
          <a:p>
            <a:pPr lvl="0" algn="l" fontAlgn="auto">
              <a:lnSpc>
                <a:spcPct val="90000"/>
              </a:lnSpc>
              <a:spcBef>
                <a:spcPts val="0"/>
              </a:spcBef>
              <a:spcAft>
                <a:spcPts val="0"/>
              </a:spcAft>
            </a:pPr>
            <a:r>
              <a:rPr lang="en-US" sz="2800" dirty="0">
                <a:solidFill>
                  <a:srgbClr val="0432FF"/>
                </a:solidFill>
                <a:latin typeface="Consolas" panose="020B0609020204030204" pitchFamily="49" charset="0"/>
                <a:cs typeface="Consolas" panose="020B0609020204030204" pitchFamily="49" charset="0"/>
              </a:rPr>
              <a:t>char</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 str + 1;</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for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err="1">
                <a:solidFill>
                  <a:schemeClr val="accent2">
                    <a:lumMod val="75000"/>
                  </a:schemeClr>
                </a:solidFill>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 0;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&lt; 5;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 {</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a:solidFill>
                  <a:srgbClr val="0432FF"/>
                </a:solidFill>
                <a:latin typeface="Consolas" panose="020B0609020204030204" pitchFamily="49" charset="0"/>
                <a:cs typeface="Consolas" panose="020B0609020204030204" pitchFamily="49" charset="0"/>
              </a:rPr>
              <a:t>int</a:t>
            </a:r>
            <a:r>
              <a:rPr lang="en-US" sz="2800" dirty="0">
                <a:latin typeface="Consolas" panose="020B0609020204030204" pitchFamily="49" charset="0"/>
                <a:cs typeface="Consolas" panose="020B0609020204030204" pitchFamily="49" charset="0"/>
              </a:rPr>
              <a:t> *</a:t>
            </a:r>
            <a:r>
              <a:rPr lang="en-US" sz="2800" dirty="0">
                <a:solidFill>
                  <a:schemeClr val="accent2">
                    <a:lumMod val="75000"/>
                  </a:schemeClr>
                </a:solidFill>
                <a:latin typeface="Consolas" panose="020B0609020204030204" pitchFamily="49" charset="0"/>
                <a:cs typeface="Consolas" panose="020B0609020204030204" pitchFamily="49" charset="0"/>
              </a:rPr>
              <a:t>num</a:t>
            </a:r>
            <a:r>
              <a:rPr lang="en-US" sz="2800" dirty="0">
                <a:latin typeface="Consolas" panose="020B0609020204030204" pitchFamily="49" charset="0"/>
                <a:cs typeface="Consolas" panose="020B0609020204030204" pitchFamily="49" charset="0"/>
              </a:rPr>
              <a:t> = malloc(</a:t>
            </a:r>
            <a:r>
              <a:rPr lang="en-US" sz="2800" dirty="0" err="1">
                <a:latin typeface="Consolas" panose="020B0609020204030204" pitchFamily="49" charset="0"/>
                <a:cs typeface="Consolas" panose="020B0609020204030204" pitchFamily="49" charset="0"/>
              </a:rPr>
              <a:t>sizeof</a:t>
            </a:r>
            <a:r>
              <a:rPr lang="en-US" sz="2800" dirty="0">
                <a:latin typeface="Consolas" panose="020B0609020204030204" pitchFamily="49" charset="0"/>
                <a:cs typeface="Consolas" panose="020B0609020204030204" pitchFamily="49" charset="0"/>
              </a:rPr>
              <a:t>(int));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*num = </a:t>
            </a:r>
            <a:r>
              <a:rPr lang="en-US" sz="2800" dirty="0" err="1">
                <a:latin typeface="Consolas" panose="020B0609020204030204" pitchFamily="49" charset="0"/>
                <a:cs typeface="Consolas" panose="020B0609020204030204" pitchFamily="49" charset="0"/>
              </a:rPr>
              <a:t>i</a:t>
            </a: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 %d\n"</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ptr</a:t>
            </a:r>
            <a:r>
              <a:rPr lang="en-US" sz="2800" dirty="0">
                <a:latin typeface="Consolas" panose="020B0609020204030204" pitchFamily="49" charset="0"/>
                <a:cs typeface="Consolas" panose="020B0609020204030204" pitchFamily="49" charset="0"/>
              </a:rPr>
              <a:t>, *num);</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  </a:t>
            </a:r>
            <a:r>
              <a:rPr lang="en-US" sz="2800" b="1" dirty="0">
                <a:solidFill>
                  <a:srgbClr val="C00000"/>
                </a:solidFill>
                <a:latin typeface="Consolas" panose="020B0609020204030204" pitchFamily="49" charset="0"/>
                <a:cs typeface="Consolas" panose="020B0609020204030204" pitchFamily="49" charset="0"/>
              </a:rPr>
              <a:t>free(num);</a:t>
            </a:r>
          </a:p>
          <a:p>
            <a:pPr lvl="0" algn="l" fontAlgn="auto">
              <a:lnSpc>
                <a:spcPct val="90000"/>
              </a:lnSpc>
              <a:spcBef>
                <a:spcPts val="0"/>
              </a:spcBef>
              <a:spcAft>
                <a:spcPts val="0"/>
              </a:spcAft>
            </a:pPr>
            <a:r>
              <a:rPr lang="en-US" sz="2800" dirty="0">
                <a:latin typeface="Consolas" panose="020B0609020204030204" pitchFamily="49" charset="0"/>
                <a:cs typeface="Consolas" panose="020B0609020204030204" pitchFamily="49" charset="0"/>
              </a:rPr>
              <a:t>}</a:t>
            </a:r>
          </a:p>
          <a:p>
            <a:pPr lvl="0" algn="l" fontAlgn="auto">
              <a:lnSpc>
                <a:spcPct val="90000"/>
              </a:lnSpc>
              <a:spcBef>
                <a:spcPts val="0"/>
              </a:spcBef>
              <a:spcAft>
                <a:spcPts val="0"/>
              </a:spcAft>
            </a:pPr>
            <a:r>
              <a:rPr lang="en-US" sz="2800" dirty="0" err="1">
                <a:latin typeface="Consolas" panose="020B0609020204030204" pitchFamily="49" charset="0"/>
                <a:cs typeface="Consolas" panose="020B0609020204030204" pitchFamily="49" charset="0"/>
              </a:rPr>
              <a:t>printf</a:t>
            </a:r>
            <a:r>
              <a:rPr lang="en-US" sz="2800" dirty="0">
                <a:latin typeface="Consolas" panose="020B0609020204030204" pitchFamily="49" charset="0"/>
                <a:cs typeface="Consolas" panose="020B0609020204030204" pitchFamily="49" charset="0"/>
              </a:rPr>
              <a:t>(</a:t>
            </a:r>
            <a:r>
              <a:rPr lang="en-US" sz="2800" dirty="0">
                <a:solidFill>
                  <a:srgbClr val="7030A0"/>
                </a:solidFill>
                <a:latin typeface="Consolas" panose="020B0609020204030204" pitchFamily="49" charset="0"/>
                <a:cs typeface="Consolas" panose="020B0609020204030204" pitchFamily="49" charset="0"/>
              </a:rPr>
              <a:t>"%s\n"</a:t>
            </a:r>
            <a:r>
              <a:rPr lang="en-US" sz="2800" dirty="0">
                <a:latin typeface="Consolas" panose="020B0609020204030204" pitchFamily="49" charset="0"/>
                <a:cs typeface="Consolas" panose="020B0609020204030204" pitchFamily="49" charset="0"/>
              </a:rPr>
              <a:t>, str);</a:t>
            </a:r>
          </a:p>
          <a:p>
            <a:pPr lvl="0" algn="l" fontAlgn="auto">
              <a:lnSpc>
                <a:spcPct val="90000"/>
              </a:lnSpc>
              <a:spcBef>
                <a:spcPts val="0"/>
              </a:spcBef>
              <a:spcAft>
                <a:spcPts val="0"/>
              </a:spcAft>
            </a:pPr>
            <a:r>
              <a:rPr lang="en-US" sz="2800" b="1" dirty="0">
                <a:solidFill>
                  <a:srgbClr val="C00000"/>
                </a:solidFill>
                <a:latin typeface="Consolas" panose="020B0609020204030204" pitchFamily="49" charset="0"/>
                <a:cs typeface="Consolas" panose="020B0609020204030204" pitchFamily="49" charset="0"/>
              </a:rPr>
              <a:t>free(str);</a:t>
            </a:r>
          </a:p>
        </p:txBody>
      </p:sp>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a:t>Goodbye, Free Memory</a:t>
            </a:r>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Where/how should we free memory below so that all memory is freed properly?</a:t>
            </a:r>
          </a:p>
        </p:txBody>
      </p:sp>
      <p:sp>
        <p:nvSpPr>
          <p:cNvPr id="6" name="// file: strcmp_ex.c…">
            <a:extLst>
              <a:ext uri="{FF2B5EF4-FFF2-40B4-BE49-F238E27FC236}">
                <a16:creationId xmlns:a16="http://schemas.microsoft.com/office/drawing/2014/main" id="{52E88F5D-4BA6-0A4C-BDEE-68B7B4883C7B}"/>
              </a:ext>
            </a:extLst>
          </p:cNvPr>
          <p:cNvSpPr txBox="1"/>
          <p:nvPr/>
        </p:nvSpPr>
        <p:spPr>
          <a:xfrm flipH="1">
            <a:off x="152400" y="2115842"/>
            <a:ext cx="615462" cy="4368375"/>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2</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3</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4</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5</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6</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7</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8</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9</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10</a:t>
            </a:r>
          </a:p>
          <a:p>
            <a:pPr>
              <a:lnSpc>
                <a:spcPct val="90000"/>
              </a:lnSpc>
              <a:spcBef>
                <a:spcPts val="0"/>
              </a:spcBef>
              <a:defRPr sz="2700">
                <a:latin typeface="Courier"/>
                <a:ea typeface="Courier"/>
                <a:cs typeface="Courier"/>
                <a:sym typeface="Courier"/>
              </a:defRPr>
            </a:pPr>
            <a:r>
              <a:rPr lang="en-US" sz="2800" dirty="0">
                <a:latin typeface="Consolas" panose="020B0609020204030204" pitchFamily="49" charset="0"/>
                <a:cs typeface="Consolas" panose="020B0609020204030204" pitchFamily="49" charset="0"/>
              </a:rPr>
              <a:t>11</a:t>
            </a:r>
          </a:p>
        </p:txBody>
      </p:sp>
      <p:sp>
        <p:nvSpPr>
          <p:cNvPr id="9" name="TextBox 8">
            <a:extLst>
              <a:ext uri="{FF2B5EF4-FFF2-40B4-BE49-F238E27FC236}">
                <a16:creationId xmlns:a16="http://schemas.microsoft.com/office/drawing/2014/main" id="{C594E331-C71B-8445-A3F0-E1B9E77BD23B}"/>
              </a:ext>
            </a:extLst>
          </p:cNvPr>
          <p:cNvSpPr txBox="1"/>
          <p:nvPr/>
        </p:nvSpPr>
        <p:spPr>
          <a:xfrm>
            <a:off x="2978019" y="6351001"/>
            <a:ext cx="8680581" cy="461665"/>
          </a:xfrm>
          <a:prstGeom prst="rect">
            <a:avLst/>
          </a:prstGeom>
          <a:noFill/>
        </p:spPr>
        <p:txBody>
          <a:bodyPr wrap="none" rtlCol="0">
            <a:spAutoFit/>
          </a:bodyPr>
          <a:lstStyle/>
          <a:p>
            <a:pPr algn="l"/>
            <a:r>
              <a:rPr lang="en-US" sz="2400" dirty="0" err="1">
                <a:latin typeface="Consolas" panose="020B0609020204030204" pitchFamily="49" charset="0"/>
                <a:cs typeface="Consolas" panose="020B0609020204030204" pitchFamily="49" charset="0"/>
              </a:rPr>
              <a:t>valgrind</a:t>
            </a:r>
            <a:r>
              <a:rPr lang="en-US" sz="2400" dirty="0">
                <a:latin typeface="Consolas" panose="020B0609020204030204" pitchFamily="49" charset="0"/>
                <a:cs typeface="Consolas" panose="020B0609020204030204" pitchFamily="49" charset="0"/>
              </a:rPr>
              <a:t> --leak-check=full --show-leak-kinds=all …</a:t>
            </a:r>
          </a:p>
        </p:txBody>
      </p:sp>
      <p:sp>
        <p:nvSpPr>
          <p:cNvPr id="12" name="Rectangle 11">
            <a:extLst>
              <a:ext uri="{FF2B5EF4-FFF2-40B4-BE49-F238E27FC236}">
                <a16:creationId xmlns:a16="http://schemas.microsoft.com/office/drawing/2014/main" id="{2B7DAA21-E9A3-8C40-929B-F0A02DF8C07E}"/>
              </a:ext>
            </a:extLst>
          </p:cNvPr>
          <p:cNvSpPr/>
          <p:nvPr/>
        </p:nvSpPr>
        <p:spPr bwMode="auto">
          <a:xfrm>
            <a:off x="7554609" y="1876752"/>
            <a:ext cx="3783106" cy="2209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1000"/>
              </a:spcBef>
              <a:spcAft>
                <a:spcPts val="0"/>
              </a:spcAft>
            </a:pPr>
            <a:r>
              <a:rPr lang="en-US" sz="2400" b="1" dirty="0">
                <a:solidFill>
                  <a:prstClr val="black"/>
                </a:solidFill>
                <a:latin typeface="Calibri" panose="020F0502020204030204" pitchFamily="34" charset="0"/>
                <a:cs typeface="Calibri" panose="020F0502020204030204" pitchFamily="34" charset="0"/>
              </a:rPr>
              <a:t>Recommendation</a:t>
            </a:r>
            <a:r>
              <a:rPr lang="en-US" sz="2400" dirty="0">
                <a:solidFill>
                  <a:prstClr val="black"/>
                </a:solidFill>
                <a:latin typeface="Calibri" panose="020F0502020204030204" pitchFamily="34" charset="0"/>
                <a:cs typeface="Calibri" panose="020F0502020204030204" pitchFamily="34" charset="0"/>
              </a:rPr>
              <a:t>: Don’t worry about putting in frees until </a:t>
            </a:r>
            <a:r>
              <a:rPr lang="en-US" sz="2400" b="1" dirty="0">
                <a:solidFill>
                  <a:prstClr val="black"/>
                </a:solidFill>
                <a:latin typeface="Calibri" panose="020F0502020204030204" pitchFamily="34" charset="0"/>
                <a:cs typeface="Calibri" panose="020F0502020204030204" pitchFamily="34" charset="0"/>
              </a:rPr>
              <a:t>after</a:t>
            </a:r>
            <a:r>
              <a:rPr lang="en-US" sz="2400" dirty="0">
                <a:solidFill>
                  <a:prstClr val="black"/>
                </a:solidFill>
                <a:latin typeface="Calibri" panose="020F0502020204030204" pitchFamily="34" charset="0"/>
                <a:cs typeface="Calibri" panose="020F0502020204030204" pitchFamily="34" charset="0"/>
              </a:rPr>
              <a:t> you’re finished with functionality. </a:t>
            </a:r>
          </a:p>
          <a:p>
            <a:pPr lvl="0" algn="l" fontAlgn="auto">
              <a:lnSpc>
                <a:spcPct val="90000"/>
              </a:lnSpc>
              <a:spcBef>
                <a:spcPts val="1000"/>
              </a:spcBef>
              <a:spcAft>
                <a:spcPts val="0"/>
              </a:spcAft>
            </a:pPr>
            <a:r>
              <a:rPr lang="en-US" sz="2400" dirty="0">
                <a:solidFill>
                  <a:prstClr val="black"/>
                </a:solidFill>
                <a:latin typeface="Calibri" panose="020F0502020204030204" pitchFamily="34" charset="0"/>
                <a:cs typeface="Calibri" panose="020F0502020204030204" pitchFamily="34" charset="0"/>
              </a:rPr>
              <a:t>Memory leaks will rarely crash your CS107 programs.</a:t>
            </a:r>
          </a:p>
        </p:txBody>
      </p:sp>
    </p:spTree>
    <p:extLst>
      <p:ext uri="{BB962C8B-B14F-4D97-AF65-F5344CB8AC3E}">
        <p14:creationId xmlns:p14="http://schemas.microsoft.com/office/powerpoint/2010/main" val="255026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err="1"/>
              <a:t>strcat_extend</a:t>
            </a:r>
            <a:endParaRPr lang="en-US" dirty="0"/>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Write a function that takes in a heap-allocated </a:t>
            </a:r>
            <a:r>
              <a:rPr lang="en-US" b="1" dirty="0"/>
              <a:t>str1, </a:t>
            </a:r>
            <a:r>
              <a:rPr lang="en-US" dirty="0"/>
              <a:t>enlarges it, and concatenates </a:t>
            </a:r>
            <a:r>
              <a:rPr lang="en-US" b="1" dirty="0"/>
              <a:t>str2</a:t>
            </a:r>
            <a:r>
              <a:rPr lang="en-US" dirty="0"/>
              <a:t> onto it.</a:t>
            </a:r>
          </a:p>
        </p:txBody>
      </p:sp>
      <p:sp>
        <p:nvSpPr>
          <p:cNvPr id="11" name="TextBox 10">
            <a:extLst>
              <a:ext uri="{FF2B5EF4-FFF2-40B4-BE49-F238E27FC236}">
                <a16:creationId xmlns:a16="http://schemas.microsoft.com/office/drawing/2014/main" id="{50FFD448-DA9C-A340-993F-2861FD954292}"/>
              </a:ext>
            </a:extLst>
          </p:cNvPr>
          <p:cNvSpPr txBox="1"/>
          <p:nvPr/>
        </p:nvSpPr>
        <p:spPr>
          <a:xfrm>
            <a:off x="605004" y="2245155"/>
            <a:ext cx="11331948" cy="2997744"/>
          </a:xfrm>
          <a:prstGeom prst="rect">
            <a:avLst/>
          </a:prstGeom>
          <a:noFill/>
        </p:spPr>
        <p:txBody>
          <a:bodyPr wrap="none" rtlCol="0">
            <a:spAutoFit/>
          </a:bodyPr>
          <a:lstStyle/>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strcat_extend</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a:t>
            </a:r>
            <a:r>
              <a:rPr lang="en-US" sz="2600" dirty="0">
                <a:solidFill>
                  <a:srgbClr val="0432FF"/>
                </a:solidFill>
                <a:latin typeface="Consolas" panose="020B0609020204030204" pitchFamily="49" charset="0"/>
                <a:cs typeface="Consolas" panose="020B0609020204030204" pitchFamily="49" charset="0"/>
              </a:rPr>
              <a:t>const 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concat_str</a:t>
            </a:r>
            <a:r>
              <a:rPr lang="en-US" sz="2600" dirty="0">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    (_________________(1)__________________);</a:t>
            </a:r>
          </a:p>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realloc</a:t>
            </a:r>
            <a:r>
              <a:rPr lang="en-US" sz="2600" dirty="0">
                <a:latin typeface="Consolas" panose="020B0609020204030204" pitchFamily="49" charset="0"/>
                <a:cs typeface="Consolas" panose="020B0609020204030204" pitchFamily="49" charset="0"/>
              </a:rPr>
              <a:t>(___(2A)___,___(2B)___);</a:t>
            </a:r>
          </a:p>
          <a:p>
            <a:pPr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    (_________________(3)__________________);</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a:t>
            </a:r>
            <a:r>
              <a:rPr lang="en-US" sz="2600" dirty="0">
                <a:latin typeface="Consolas" panose="020B0609020204030204" pitchFamily="49" charset="0"/>
                <a:cs typeface="Consolas" panose="020B0609020204030204" pitchFamily="49" charset="0"/>
              </a:rPr>
              <a:t>(___</a:t>
            </a:r>
            <a:r>
              <a:rPr lang="en-US" sz="2600" u="sng" dirty="0">
                <a:latin typeface="Consolas" panose="020B0609020204030204" pitchFamily="49" charset="0"/>
                <a:cs typeface="Consolas" panose="020B0609020204030204" pitchFamily="49" charset="0"/>
              </a:rPr>
              <a:t>(3A)</a:t>
            </a:r>
            <a:r>
              <a:rPr lang="en-US" sz="2600" dirty="0">
                <a:latin typeface="Consolas" panose="020B0609020204030204" pitchFamily="49" charset="0"/>
                <a:cs typeface="Consolas" panose="020B0609020204030204" pitchFamily="49" charset="0"/>
              </a:rPr>
              <a:t>___, ___</a:t>
            </a:r>
            <a:r>
              <a:rPr lang="en-US" sz="2600" u="sng" dirty="0">
                <a:latin typeface="Consolas" panose="020B0609020204030204" pitchFamily="49" charset="0"/>
                <a:cs typeface="Consolas" panose="020B0609020204030204" pitchFamily="49" charset="0"/>
              </a:rPr>
              <a:t>(3B)</a:t>
            </a:r>
            <a:r>
              <a:rPr lang="en-US" sz="2600" dirty="0">
                <a:latin typeface="Consolas" panose="020B0609020204030204" pitchFamily="49" charset="0"/>
                <a:cs typeface="Consolas" panose="020B0609020204030204" pitchFamily="49" charset="0"/>
              </a:rPr>
              <a:t>___);</a:t>
            </a:r>
          </a:p>
          <a:p>
            <a:pPr lvl="0" algn="l" fontAlgn="auto">
              <a:lnSpc>
                <a:spcPct val="90000"/>
              </a:lnSpc>
              <a:spcBef>
                <a:spcPts val="600"/>
              </a:spcBef>
              <a:spcAft>
                <a:spcPts val="0"/>
              </a:spcAft>
            </a:pPr>
            <a:r>
              <a:rPr lang="en-US" sz="2600" dirty="0">
                <a:solidFill>
                  <a:srgbClr val="D62ED6"/>
                </a:solidFill>
                <a:latin typeface="Consolas" panose="020B0609020204030204" pitchFamily="49" charset="0"/>
                <a:cs typeface="Consolas" panose="020B0609020204030204" pitchFamily="49" charset="0"/>
              </a:rPr>
              <a:t>    return</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heapstr</a:t>
            </a:r>
            <a:r>
              <a:rPr lang="en-US" sz="26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a:t>
            </a:r>
          </a:p>
        </p:txBody>
      </p:sp>
      <p:sp>
        <p:nvSpPr>
          <p:cNvPr id="13" name="// file: strcmp_ex.c…">
            <a:extLst>
              <a:ext uri="{FF2B5EF4-FFF2-40B4-BE49-F238E27FC236}">
                <a16:creationId xmlns:a16="http://schemas.microsoft.com/office/drawing/2014/main" id="{96AE3F09-E28E-7E42-A2BF-7EF5BCB61AE0}"/>
              </a:ext>
            </a:extLst>
          </p:cNvPr>
          <p:cNvSpPr txBox="1"/>
          <p:nvPr/>
        </p:nvSpPr>
        <p:spPr>
          <a:xfrm flipH="1">
            <a:off x="0" y="2274860"/>
            <a:ext cx="615462" cy="3008003"/>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2</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7</a:t>
            </a:r>
          </a:p>
        </p:txBody>
      </p:sp>
      <p:sp>
        <p:nvSpPr>
          <p:cNvPr id="15" name="Rectangle 14">
            <a:extLst>
              <a:ext uri="{FF2B5EF4-FFF2-40B4-BE49-F238E27FC236}">
                <a16:creationId xmlns:a16="http://schemas.microsoft.com/office/drawing/2014/main" id="{BF38A9F8-C8AA-D34B-BB93-D6EE4E9436E2}"/>
              </a:ext>
            </a:extLst>
          </p:cNvPr>
          <p:cNvSpPr/>
          <p:nvPr/>
        </p:nvSpPr>
        <p:spPr bwMode="auto">
          <a:xfrm>
            <a:off x="5181600" y="4953000"/>
            <a:ext cx="6240358" cy="17046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char *str = </a:t>
            </a:r>
            <a:r>
              <a:rPr lang="en-US" sz="2400" b="1" dirty="0" err="1">
                <a:latin typeface="Consolas" panose="020B0609020204030204" pitchFamily="49" charset="0"/>
                <a:cs typeface="Consolas" panose="020B0609020204030204" pitchFamily="49" charset="0"/>
              </a:rPr>
              <a:t>strdup</a:t>
            </a:r>
            <a:r>
              <a:rPr lang="en-US" sz="2400" b="1" dirty="0">
                <a:latin typeface="Consolas" panose="020B0609020204030204" pitchFamily="49" charset="0"/>
                <a:cs typeface="Consolas" panose="020B0609020204030204" pitchFamily="49" charset="0"/>
              </a:rPr>
              <a:t>("Hello ");</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str = </a:t>
            </a:r>
            <a:r>
              <a:rPr lang="en-US" sz="2400" b="1" dirty="0" err="1">
                <a:latin typeface="Consolas" panose="020B0609020204030204" pitchFamily="49" charset="0"/>
                <a:cs typeface="Consolas" panose="020B0609020204030204" pitchFamily="49" charset="0"/>
              </a:rPr>
              <a:t>strcat_extend</a:t>
            </a:r>
            <a:r>
              <a:rPr lang="en-US" sz="2400" b="1" dirty="0">
                <a:latin typeface="Consolas" panose="020B0609020204030204" pitchFamily="49" charset="0"/>
                <a:cs typeface="Consolas" panose="020B0609020204030204" pitchFamily="49" charset="0"/>
              </a:rPr>
              <a:t>(str, "world!");</a:t>
            </a:r>
          </a:p>
          <a:p>
            <a:pPr lvl="0" algn="l" fontAlgn="auto">
              <a:lnSpc>
                <a:spcPct val="90000"/>
              </a:lnSpc>
              <a:spcBef>
                <a:spcPts val="600"/>
              </a:spcBef>
              <a:spcAft>
                <a:spcPts val="0"/>
              </a:spcAft>
            </a:pPr>
            <a:r>
              <a:rPr lang="en-US" sz="2400" b="1" dirty="0" err="1">
                <a:latin typeface="Consolas" panose="020B0609020204030204" pitchFamily="49" charset="0"/>
                <a:cs typeface="Consolas" panose="020B0609020204030204" pitchFamily="49" charset="0"/>
              </a:rPr>
              <a:t>printf</a:t>
            </a:r>
            <a:r>
              <a:rPr lang="en-US" sz="2400" b="1" dirty="0">
                <a:latin typeface="Consolas" panose="020B0609020204030204" pitchFamily="49" charset="0"/>
                <a:cs typeface="Consolas" panose="020B0609020204030204" pitchFamily="49" charset="0"/>
              </a:rPr>
              <a:t>("%s\n", str);</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free(str);</a:t>
            </a:r>
          </a:p>
        </p:txBody>
      </p:sp>
      <p:sp>
        <p:nvSpPr>
          <p:cNvPr id="4" name="TextBox 3">
            <a:extLst>
              <a:ext uri="{FF2B5EF4-FFF2-40B4-BE49-F238E27FC236}">
                <a16:creationId xmlns:a16="http://schemas.microsoft.com/office/drawing/2014/main" id="{A0CA96CE-ABBB-F74F-95A4-3B394566EC43}"/>
              </a:ext>
            </a:extLst>
          </p:cNvPr>
          <p:cNvSpPr txBox="1"/>
          <p:nvPr/>
        </p:nvSpPr>
        <p:spPr>
          <a:xfrm>
            <a:off x="5171435" y="4583668"/>
            <a:ext cx="1838965" cy="369332"/>
          </a:xfrm>
          <a:prstGeom prst="rect">
            <a:avLst/>
          </a:prstGeom>
          <a:noFill/>
        </p:spPr>
        <p:txBody>
          <a:bodyPr wrap="none" rtlCol="0">
            <a:spAutoFit/>
          </a:bodyPr>
          <a:lstStyle/>
          <a:p>
            <a:r>
              <a:rPr lang="en-US" dirty="0"/>
              <a:t>Example usage:</a:t>
            </a:r>
          </a:p>
        </p:txBody>
      </p:sp>
    </p:spTree>
    <p:extLst>
      <p:ext uri="{BB962C8B-B14F-4D97-AF65-F5344CB8AC3E}">
        <p14:creationId xmlns:p14="http://schemas.microsoft.com/office/powerpoint/2010/main" val="1638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FADC-7FE5-3748-B6B2-CACB312A97DA}"/>
              </a:ext>
            </a:extLst>
          </p:cNvPr>
          <p:cNvSpPr>
            <a:spLocks noGrp="1"/>
          </p:cNvSpPr>
          <p:nvPr>
            <p:ph type="title"/>
          </p:nvPr>
        </p:nvSpPr>
        <p:spPr/>
        <p:txBody>
          <a:bodyPr/>
          <a:lstStyle/>
          <a:p>
            <a:r>
              <a:rPr lang="en-US" dirty="0" err="1"/>
              <a:t>strcat_extend</a:t>
            </a:r>
            <a:endParaRPr lang="en-US" dirty="0"/>
          </a:p>
        </p:txBody>
      </p:sp>
      <p:sp>
        <p:nvSpPr>
          <p:cNvPr id="3" name="Content Placeholder 2">
            <a:extLst>
              <a:ext uri="{FF2B5EF4-FFF2-40B4-BE49-F238E27FC236}">
                <a16:creationId xmlns:a16="http://schemas.microsoft.com/office/drawing/2014/main" id="{FF53DE49-414D-2B48-BB8B-7DBB5D54D5D4}"/>
              </a:ext>
            </a:extLst>
          </p:cNvPr>
          <p:cNvSpPr>
            <a:spLocks noGrp="1"/>
          </p:cNvSpPr>
          <p:nvPr>
            <p:ph idx="1"/>
          </p:nvPr>
        </p:nvSpPr>
        <p:spPr>
          <a:xfrm>
            <a:off x="152400" y="1295400"/>
            <a:ext cx="12039600" cy="685799"/>
          </a:xfrm>
        </p:spPr>
        <p:txBody>
          <a:bodyPr/>
          <a:lstStyle/>
          <a:p>
            <a:pPr marL="0" indent="0">
              <a:buNone/>
            </a:pPr>
            <a:r>
              <a:rPr lang="en-US" dirty="0"/>
              <a:t>Write a function that takes in a heap-allocated </a:t>
            </a:r>
            <a:r>
              <a:rPr lang="en-US" b="1" dirty="0"/>
              <a:t>str1, </a:t>
            </a:r>
            <a:r>
              <a:rPr lang="en-US" dirty="0"/>
              <a:t>enlarges it, and concatenates </a:t>
            </a:r>
            <a:r>
              <a:rPr lang="en-US" b="1" dirty="0"/>
              <a:t>str2</a:t>
            </a:r>
            <a:r>
              <a:rPr lang="en-US" dirty="0"/>
              <a:t> onto it.</a:t>
            </a:r>
          </a:p>
        </p:txBody>
      </p:sp>
      <p:sp>
        <p:nvSpPr>
          <p:cNvPr id="11" name="TextBox 10">
            <a:extLst>
              <a:ext uri="{FF2B5EF4-FFF2-40B4-BE49-F238E27FC236}">
                <a16:creationId xmlns:a16="http://schemas.microsoft.com/office/drawing/2014/main" id="{50FFD448-DA9C-A340-993F-2861FD954292}"/>
              </a:ext>
            </a:extLst>
          </p:cNvPr>
          <p:cNvSpPr txBox="1"/>
          <p:nvPr/>
        </p:nvSpPr>
        <p:spPr>
          <a:xfrm>
            <a:off x="605004" y="2245155"/>
            <a:ext cx="11697433" cy="2997744"/>
          </a:xfrm>
          <a:prstGeom prst="rect">
            <a:avLst/>
          </a:prstGeom>
          <a:noFill/>
        </p:spPr>
        <p:txBody>
          <a:bodyPr wrap="none" rtlCol="0">
            <a:spAutoFit/>
          </a:bodyPr>
          <a:lstStyle/>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strcat_extend</a:t>
            </a:r>
            <a:r>
              <a:rPr lang="en-US" sz="2600" dirty="0">
                <a:latin typeface="Consolas" panose="020B0609020204030204" pitchFamily="49" charset="0"/>
                <a:cs typeface="Consolas" panose="020B0609020204030204" pitchFamily="49" charset="0"/>
              </a:rPr>
              <a:t>(</a:t>
            </a:r>
            <a:r>
              <a:rPr lang="en-US" sz="2600" dirty="0">
                <a:solidFill>
                  <a:srgbClr val="0432FF"/>
                </a:solidFill>
                <a:latin typeface="Consolas" panose="020B0609020204030204" pitchFamily="49" charset="0"/>
                <a:cs typeface="Consolas" panose="020B0609020204030204" pitchFamily="49" charset="0"/>
              </a:rPr>
              <a:t>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a:t>
            </a:r>
            <a:r>
              <a:rPr lang="en-US" sz="2600" dirty="0">
                <a:solidFill>
                  <a:srgbClr val="0432FF"/>
                </a:solidFill>
                <a:latin typeface="Consolas" panose="020B0609020204030204" pitchFamily="49" charset="0"/>
                <a:cs typeface="Consolas" panose="020B0609020204030204" pitchFamily="49" charset="0"/>
              </a:rPr>
              <a:t>const char</a:t>
            </a:r>
            <a:r>
              <a:rPr lang="en-US" sz="2600" dirty="0">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concat_str</a:t>
            </a:r>
            <a:r>
              <a:rPr lang="en-US" sz="2600" dirty="0">
                <a:latin typeface="Consolas" panose="020B0609020204030204" pitchFamily="49" charset="0"/>
                <a:cs typeface="Consolas" panose="020B0609020204030204" pitchFamily="49" charset="0"/>
              </a:rPr>
              <a:t>) {</a:t>
            </a:r>
          </a:p>
          <a:p>
            <a:pPr lvl="0" algn="l" fontAlgn="auto">
              <a:lnSpc>
                <a:spcPct val="90000"/>
              </a:lnSpc>
              <a:spcBef>
                <a:spcPts val="600"/>
              </a:spcBef>
              <a:spcAft>
                <a:spcPts val="0"/>
              </a:spcAft>
            </a:pPr>
            <a:r>
              <a:rPr lang="en-US" sz="2600" dirty="0">
                <a:solidFill>
                  <a:srgbClr val="FF0000"/>
                </a:solidFill>
                <a:latin typeface="Consolas" panose="020B0609020204030204" pitchFamily="49" charset="0"/>
                <a:cs typeface="Consolas" panose="020B0609020204030204" pitchFamily="49" charset="0"/>
              </a:rPr>
              <a:t>    </a:t>
            </a:r>
            <a:r>
              <a:rPr lang="en-US" sz="2600" b="1" dirty="0">
                <a:solidFill>
                  <a:srgbClr val="FF0000"/>
                </a:solidFill>
                <a:latin typeface="Consolas" panose="020B0609020204030204" pitchFamily="49" charset="0"/>
                <a:cs typeface="Consolas" panose="020B0609020204030204" pitchFamily="49" charset="0"/>
              </a:rPr>
              <a:t>int </a:t>
            </a:r>
            <a:r>
              <a:rPr lang="en-US" sz="2600" b="1" dirty="0" err="1">
                <a:solidFill>
                  <a:srgbClr val="FF0000"/>
                </a:solidFill>
                <a:latin typeface="Consolas" panose="020B0609020204030204" pitchFamily="49" charset="0"/>
                <a:cs typeface="Consolas" panose="020B0609020204030204" pitchFamily="49" charset="0"/>
              </a:rPr>
              <a:t>new_length</a:t>
            </a:r>
            <a:r>
              <a:rPr lang="en-US" sz="2600" b="1" dirty="0">
                <a:solidFill>
                  <a:srgbClr val="FF0000"/>
                </a:solidFill>
                <a:latin typeface="Consolas" panose="020B0609020204030204" pitchFamily="49" charset="0"/>
                <a:cs typeface="Consolas" panose="020B0609020204030204" pitchFamily="49" charset="0"/>
              </a:rPr>
              <a:t> = </a:t>
            </a:r>
            <a:r>
              <a:rPr lang="en-US" sz="2600" b="1" dirty="0" err="1">
                <a:solidFill>
                  <a:srgbClr val="FF0000"/>
                </a:solidFill>
                <a:latin typeface="Consolas" panose="020B0609020204030204" pitchFamily="49" charset="0"/>
                <a:cs typeface="Consolas" panose="020B0609020204030204" pitchFamily="49" charset="0"/>
              </a:rPr>
              <a:t>strlen</a:t>
            </a:r>
            <a:r>
              <a:rPr lang="en-US" sz="2600" b="1" dirty="0">
                <a:solidFill>
                  <a:srgbClr val="FF0000"/>
                </a:solidFill>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solidFill>
                  <a:srgbClr val="FF0000"/>
                </a:solidFill>
                <a:latin typeface="Consolas" panose="020B0609020204030204" pitchFamily="49" charset="0"/>
                <a:cs typeface="Consolas" panose="020B0609020204030204" pitchFamily="49" charset="0"/>
              </a:rPr>
              <a:t>) + </a:t>
            </a:r>
            <a:r>
              <a:rPr lang="en-US" sz="2600" b="1" dirty="0" err="1">
                <a:solidFill>
                  <a:srgbClr val="FF0000"/>
                </a:solidFill>
                <a:latin typeface="Consolas" panose="020B0609020204030204" pitchFamily="49" charset="0"/>
                <a:cs typeface="Consolas" panose="020B0609020204030204" pitchFamily="49" charset="0"/>
              </a:rPr>
              <a:t>strlen</a:t>
            </a:r>
            <a:r>
              <a:rPr lang="en-US" sz="2600" b="1" dirty="0">
                <a:solidFill>
                  <a:srgbClr val="FF0000"/>
                </a:solidFill>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concat_str</a:t>
            </a:r>
            <a:r>
              <a:rPr lang="en-US" sz="2600" b="1" dirty="0">
                <a:solidFill>
                  <a:srgbClr val="FF0000"/>
                </a:solidFill>
                <a:latin typeface="Consolas" panose="020B0609020204030204" pitchFamily="49" charset="0"/>
                <a:cs typeface="Consolas" panose="020B0609020204030204" pitchFamily="49" charset="0"/>
              </a:rPr>
              <a:t>) + 1;</a:t>
            </a:r>
            <a:endParaRPr lang="en-US" sz="2600" dirty="0">
              <a:solidFill>
                <a:srgbClr val="FF0000"/>
              </a:solidFill>
              <a:latin typeface="Consolas" panose="020B0609020204030204" pitchFamily="49" charset="0"/>
              <a:cs typeface="Consolas" panose="020B0609020204030204" pitchFamily="49" charset="0"/>
            </a:endParaRPr>
          </a:p>
          <a:p>
            <a:pPr lvl="0" algn="l" fontAlgn="auto">
              <a:lnSpc>
                <a:spcPct val="90000"/>
              </a:lnSpc>
              <a:spcBef>
                <a:spcPts val="600"/>
              </a:spcBef>
              <a:spcAft>
                <a:spcPts val="0"/>
              </a:spcAft>
            </a:pPr>
            <a:r>
              <a:rPr lang="en-US" sz="2600" dirty="0">
                <a:solidFill>
                  <a:srgbClr val="0432FF"/>
                </a:solidFill>
                <a:latin typeface="Consolas" panose="020B0609020204030204" pitchFamily="49" charset="0"/>
                <a:cs typeface="Consolas" panose="020B0609020204030204" pitchFamily="49" charset="0"/>
              </a:rPr>
              <a:t>    </a:t>
            </a:r>
            <a:r>
              <a:rPr lang="en-US" sz="2600" dirty="0" err="1">
                <a:solidFill>
                  <a:schemeClr val="accent2">
                    <a:lumMod val="75000"/>
                  </a:schemeClr>
                </a:solidFill>
                <a:latin typeface="Consolas" panose="020B0609020204030204" pitchFamily="49" charset="0"/>
                <a:cs typeface="Consolas" panose="020B0609020204030204" pitchFamily="49" charset="0"/>
              </a:rPr>
              <a:t>heap_str</a:t>
            </a:r>
            <a:r>
              <a:rPr lang="en-US" sz="2600" dirty="0">
                <a:latin typeface="Consolas" panose="020B0609020204030204" pitchFamily="49" charset="0"/>
                <a:cs typeface="Consolas" panose="020B0609020204030204" pitchFamily="49" charset="0"/>
              </a:rPr>
              <a:t> = </a:t>
            </a:r>
            <a:r>
              <a:rPr lang="en-US" sz="2600" dirty="0" err="1">
                <a:latin typeface="Consolas" panose="020B0609020204030204" pitchFamily="49" charset="0"/>
                <a:cs typeface="Consolas" panose="020B0609020204030204" pitchFamily="49" charset="0"/>
              </a:rPr>
              <a:t>realloc</a:t>
            </a:r>
            <a:r>
              <a:rPr lang="en-US" sz="2600" b="1" dirty="0">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latin typeface="Consolas" panose="020B0609020204030204" pitchFamily="49" charset="0"/>
                <a:cs typeface="Consolas" panose="020B0609020204030204" pitchFamily="49" charset="0"/>
              </a:rPr>
              <a:t>, </a:t>
            </a:r>
            <a:r>
              <a:rPr lang="en-US" sz="2600" b="1" dirty="0" err="1">
                <a:solidFill>
                  <a:srgbClr val="FF0000"/>
                </a:solidFill>
                <a:latin typeface="Consolas" panose="020B0609020204030204" pitchFamily="49" charset="0"/>
                <a:cs typeface="Consolas" panose="020B0609020204030204" pitchFamily="49" charset="0"/>
              </a:rPr>
              <a:t>new_length</a:t>
            </a:r>
            <a:r>
              <a:rPr lang="en-US" sz="2600" dirty="0">
                <a:latin typeface="Consolas" panose="020B0609020204030204" pitchFamily="49" charset="0"/>
                <a:cs typeface="Consolas" panose="020B0609020204030204" pitchFamily="49" charset="0"/>
              </a:rPr>
              <a:t>);</a:t>
            </a:r>
          </a:p>
          <a:p>
            <a:pPr algn="l" fontAlgn="auto">
              <a:lnSpc>
                <a:spcPct val="90000"/>
              </a:lnSpc>
              <a:spcBef>
                <a:spcPts val="600"/>
              </a:spcBef>
              <a:spcAft>
                <a:spcPts val="0"/>
              </a:spcAft>
            </a:pPr>
            <a:r>
              <a:rPr lang="en-US" sz="2600" dirty="0">
                <a:solidFill>
                  <a:srgbClr val="FF0000"/>
                </a:solidFill>
                <a:latin typeface="Consolas" panose="020B0609020204030204" pitchFamily="49" charset="0"/>
                <a:cs typeface="Consolas" panose="020B0609020204030204" pitchFamily="49" charset="0"/>
              </a:rPr>
              <a:t>    </a:t>
            </a:r>
            <a:r>
              <a:rPr lang="en-US" sz="2600" b="1" dirty="0">
                <a:solidFill>
                  <a:srgbClr val="FF0000"/>
                </a:solidFill>
                <a:latin typeface="Consolas" panose="020B0609020204030204" pitchFamily="49" charset="0"/>
                <a:cs typeface="Consolas" panose="020B0609020204030204" pitchFamily="49" charset="0"/>
              </a:rPr>
              <a:t>assert(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solidFill>
                  <a:srgbClr val="FF0000"/>
                </a:solidFill>
                <a:latin typeface="Consolas" panose="020B0609020204030204" pitchFamily="49" charset="0"/>
                <a:cs typeface="Consolas" panose="020B0609020204030204" pitchFamily="49" charset="0"/>
              </a:rPr>
              <a:t> != NULL);</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strcat</a:t>
            </a:r>
            <a:r>
              <a:rPr lang="en-US" sz="2600" b="1" dirty="0">
                <a:latin typeface="Consolas" panose="020B0609020204030204" pitchFamily="49" charset="0"/>
                <a:cs typeface="Consolas" panose="020B0609020204030204" pitchFamily="49" charset="0"/>
              </a:rPr>
              <a:t>(</a:t>
            </a:r>
            <a:r>
              <a:rPr lang="en-US" sz="2600" b="1" dirty="0" err="1">
                <a:solidFill>
                  <a:srgbClr val="FF0000"/>
                </a:solidFill>
                <a:latin typeface="Consolas" panose="020B0609020204030204" pitchFamily="49" charset="0"/>
                <a:cs typeface="Consolas" panose="020B0609020204030204" pitchFamily="49" charset="0"/>
              </a:rPr>
              <a:t>heap_str</a:t>
            </a:r>
            <a:r>
              <a:rPr lang="en-US" sz="2600" b="1" dirty="0">
                <a:latin typeface="Consolas" panose="020B0609020204030204" pitchFamily="49" charset="0"/>
                <a:cs typeface="Consolas" panose="020B0609020204030204" pitchFamily="49" charset="0"/>
              </a:rPr>
              <a:t>, </a:t>
            </a:r>
            <a:r>
              <a:rPr lang="en-US" sz="2600" b="1" dirty="0" err="1">
                <a:solidFill>
                  <a:srgbClr val="FF0000"/>
                </a:solidFill>
                <a:latin typeface="Consolas" panose="020B0609020204030204" pitchFamily="49" charset="0"/>
                <a:cs typeface="Consolas" panose="020B0609020204030204" pitchFamily="49" charset="0"/>
              </a:rPr>
              <a:t>concat_str</a:t>
            </a:r>
            <a:r>
              <a:rPr lang="en-US" sz="26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600" dirty="0">
                <a:solidFill>
                  <a:srgbClr val="D62ED6"/>
                </a:solidFill>
                <a:latin typeface="Consolas" panose="020B0609020204030204" pitchFamily="49" charset="0"/>
                <a:cs typeface="Consolas" panose="020B0609020204030204" pitchFamily="49" charset="0"/>
              </a:rPr>
              <a:t>    return</a:t>
            </a:r>
            <a:r>
              <a:rPr lang="en-US" sz="2600" dirty="0">
                <a:latin typeface="Consolas" panose="020B0609020204030204" pitchFamily="49" charset="0"/>
                <a:cs typeface="Consolas" panose="020B0609020204030204" pitchFamily="49" charset="0"/>
              </a:rPr>
              <a:t> </a:t>
            </a:r>
            <a:r>
              <a:rPr lang="en-US" sz="2600" dirty="0" err="1">
                <a:latin typeface="Consolas" panose="020B0609020204030204" pitchFamily="49" charset="0"/>
                <a:cs typeface="Consolas" panose="020B0609020204030204" pitchFamily="49" charset="0"/>
              </a:rPr>
              <a:t>heapstr</a:t>
            </a:r>
            <a:r>
              <a:rPr lang="en-US" sz="2600" dirty="0">
                <a:latin typeface="Consolas" panose="020B0609020204030204" pitchFamily="49" charset="0"/>
                <a:cs typeface="Consolas" panose="020B0609020204030204" pitchFamily="49" charset="0"/>
              </a:rPr>
              <a:t>;</a:t>
            </a:r>
          </a:p>
          <a:p>
            <a:pPr lvl="0" algn="l" fontAlgn="auto">
              <a:lnSpc>
                <a:spcPct val="90000"/>
              </a:lnSpc>
              <a:spcBef>
                <a:spcPts val="600"/>
              </a:spcBef>
              <a:spcAft>
                <a:spcPts val="0"/>
              </a:spcAft>
            </a:pPr>
            <a:r>
              <a:rPr lang="en-US" sz="2600" dirty="0">
                <a:latin typeface="Consolas" panose="020B0609020204030204" pitchFamily="49" charset="0"/>
                <a:cs typeface="Consolas" panose="020B0609020204030204" pitchFamily="49" charset="0"/>
              </a:rPr>
              <a:t>}</a:t>
            </a:r>
          </a:p>
        </p:txBody>
      </p:sp>
      <p:sp>
        <p:nvSpPr>
          <p:cNvPr id="13" name="// file: strcmp_ex.c…">
            <a:extLst>
              <a:ext uri="{FF2B5EF4-FFF2-40B4-BE49-F238E27FC236}">
                <a16:creationId xmlns:a16="http://schemas.microsoft.com/office/drawing/2014/main" id="{96AE3F09-E28E-7E42-A2BF-7EF5BCB61AE0}"/>
              </a:ext>
            </a:extLst>
          </p:cNvPr>
          <p:cNvSpPr txBox="1"/>
          <p:nvPr/>
        </p:nvSpPr>
        <p:spPr>
          <a:xfrm flipH="1">
            <a:off x="0" y="2274860"/>
            <a:ext cx="615462" cy="3008003"/>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1</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2</a:t>
            </a:r>
            <a:br>
              <a:rPr lang="en-US" sz="2600" dirty="0">
                <a:latin typeface="Consolas" panose="020B0609020204030204" pitchFamily="49" charset="0"/>
                <a:cs typeface="Consolas" panose="020B0609020204030204" pitchFamily="49" charset="0"/>
              </a:rPr>
            </a:br>
            <a:r>
              <a:rPr lang="en-US" sz="2600" dirty="0">
                <a:latin typeface="Consolas" panose="020B0609020204030204" pitchFamily="49" charset="0"/>
                <a:cs typeface="Consolas" panose="020B0609020204030204" pitchFamily="49" charset="0"/>
              </a:rPr>
              <a:t>3</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4</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5</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6</a:t>
            </a:r>
          </a:p>
          <a:p>
            <a:pPr>
              <a:lnSpc>
                <a:spcPct val="90000"/>
              </a:lnSpc>
              <a:spcBef>
                <a:spcPts val="600"/>
              </a:spcBef>
              <a:defRPr sz="2700">
                <a:latin typeface="Courier"/>
                <a:ea typeface="Courier"/>
                <a:cs typeface="Courier"/>
                <a:sym typeface="Courier"/>
              </a:defRPr>
            </a:pPr>
            <a:r>
              <a:rPr lang="en-US" sz="2600" dirty="0">
                <a:latin typeface="Consolas" panose="020B0609020204030204" pitchFamily="49" charset="0"/>
                <a:cs typeface="Consolas" panose="020B0609020204030204" pitchFamily="49" charset="0"/>
              </a:rPr>
              <a:t>7</a:t>
            </a:r>
          </a:p>
        </p:txBody>
      </p:sp>
      <p:sp>
        <p:nvSpPr>
          <p:cNvPr id="6" name="Rectangle 5">
            <a:extLst>
              <a:ext uri="{FF2B5EF4-FFF2-40B4-BE49-F238E27FC236}">
                <a16:creationId xmlns:a16="http://schemas.microsoft.com/office/drawing/2014/main" id="{45530AE0-A9ED-6848-A08A-15B96040E18B}"/>
              </a:ext>
            </a:extLst>
          </p:cNvPr>
          <p:cNvSpPr/>
          <p:nvPr/>
        </p:nvSpPr>
        <p:spPr bwMode="auto">
          <a:xfrm>
            <a:off x="5181600" y="4953000"/>
            <a:ext cx="6240358" cy="17046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char *str = </a:t>
            </a:r>
            <a:r>
              <a:rPr lang="en-US" sz="2400" b="1" dirty="0" err="1">
                <a:latin typeface="Consolas" panose="020B0609020204030204" pitchFamily="49" charset="0"/>
                <a:cs typeface="Consolas" panose="020B0609020204030204" pitchFamily="49" charset="0"/>
              </a:rPr>
              <a:t>strdup</a:t>
            </a:r>
            <a:r>
              <a:rPr lang="en-US" sz="2400" b="1" dirty="0">
                <a:latin typeface="Consolas" panose="020B0609020204030204" pitchFamily="49" charset="0"/>
                <a:cs typeface="Consolas" panose="020B0609020204030204" pitchFamily="49" charset="0"/>
              </a:rPr>
              <a:t>("Hello ");</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str = </a:t>
            </a:r>
            <a:r>
              <a:rPr lang="en-US" sz="2400" b="1" dirty="0" err="1">
                <a:latin typeface="Consolas" panose="020B0609020204030204" pitchFamily="49" charset="0"/>
                <a:cs typeface="Consolas" panose="020B0609020204030204" pitchFamily="49" charset="0"/>
              </a:rPr>
              <a:t>strcat_extend</a:t>
            </a:r>
            <a:r>
              <a:rPr lang="en-US" sz="2400" b="1" dirty="0">
                <a:latin typeface="Consolas" panose="020B0609020204030204" pitchFamily="49" charset="0"/>
                <a:cs typeface="Consolas" panose="020B0609020204030204" pitchFamily="49" charset="0"/>
              </a:rPr>
              <a:t>(str, "world!");</a:t>
            </a:r>
          </a:p>
          <a:p>
            <a:pPr lvl="0" algn="l" fontAlgn="auto">
              <a:lnSpc>
                <a:spcPct val="90000"/>
              </a:lnSpc>
              <a:spcBef>
                <a:spcPts val="600"/>
              </a:spcBef>
              <a:spcAft>
                <a:spcPts val="0"/>
              </a:spcAft>
            </a:pPr>
            <a:r>
              <a:rPr lang="en-US" sz="2400" b="1" dirty="0" err="1">
                <a:latin typeface="Consolas" panose="020B0609020204030204" pitchFamily="49" charset="0"/>
                <a:cs typeface="Consolas" panose="020B0609020204030204" pitchFamily="49" charset="0"/>
              </a:rPr>
              <a:t>printf</a:t>
            </a:r>
            <a:r>
              <a:rPr lang="en-US" sz="2400" b="1" dirty="0">
                <a:latin typeface="Consolas" panose="020B0609020204030204" pitchFamily="49" charset="0"/>
                <a:cs typeface="Consolas" panose="020B0609020204030204" pitchFamily="49" charset="0"/>
              </a:rPr>
              <a:t>("%s\n", str);</a:t>
            </a:r>
          </a:p>
          <a:p>
            <a:pPr lvl="0" algn="l" fontAlgn="auto">
              <a:lnSpc>
                <a:spcPct val="90000"/>
              </a:lnSpc>
              <a:spcBef>
                <a:spcPts val="600"/>
              </a:spcBef>
              <a:spcAft>
                <a:spcPts val="0"/>
              </a:spcAft>
            </a:pPr>
            <a:r>
              <a:rPr lang="en-US" sz="2400" b="1" dirty="0">
                <a:latin typeface="Consolas" panose="020B0609020204030204" pitchFamily="49" charset="0"/>
                <a:cs typeface="Consolas" panose="020B0609020204030204" pitchFamily="49" charset="0"/>
              </a:rPr>
              <a:t>free(str);</a:t>
            </a:r>
          </a:p>
        </p:txBody>
      </p:sp>
      <p:sp>
        <p:nvSpPr>
          <p:cNvPr id="7" name="TextBox 6">
            <a:extLst>
              <a:ext uri="{FF2B5EF4-FFF2-40B4-BE49-F238E27FC236}">
                <a16:creationId xmlns:a16="http://schemas.microsoft.com/office/drawing/2014/main" id="{97E34780-E0F7-7A40-BE6C-48F5D4538442}"/>
              </a:ext>
            </a:extLst>
          </p:cNvPr>
          <p:cNvSpPr txBox="1"/>
          <p:nvPr/>
        </p:nvSpPr>
        <p:spPr>
          <a:xfrm>
            <a:off x="5171435" y="4583668"/>
            <a:ext cx="1838965" cy="369332"/>
          </a:xfrm>
          <a:prstGeom prst="rect">
            <a:avLst/>
          </a:prstGeom>
          <a:noFill/>
        </p:spPr>
        <p:txBody>
          <a:bodyPr wrap="none" rtlCol="0">
            <a:spAutoFit/>
          </a:bodyPr>
          <a:lstStyle/>
          <a:p>
            <a:r>
              <a:rPr lang="en-US" dirty="0"/>
              <a:t>Example usage:</a:t>
            </a:r>
          </a:p>
        </p:txBody>
      </p:sp>
    </p:spTree>
    <p:extLst>
      <p:ext uri="{BB962C8B-B14F-4D97-AF65-F5344CB8AC3E}">
        <p14:creationId xmlns:p14="http://schemas.microsoft.com/office/powerpoint/2010/main" val="275310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13767</TotalTime>
  <Words>11255</Words>
  <Application>Microsoft Macintosh PowerPoint</Application>
  <PresentationFormat>Widescreen</PresentationFormat>
  <Paragraphs>2351</Paragraphs>
  <Slides>113</Slides>
  <Notes>23</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113</vt:i4>
      </vt:variant>
    </vt:vector>
  </HeadingPairs>
  <TitlesOfParts>
    <vt:vector size="124" baseType="lpstr">
      <vt:lpstr>.Apple Color Emoji UI</vt:lpstr>
      <vt:lpstr>Andale Mono</vt:lpstr>
      <vt:lpstr>Arial</vt:lpstr>
      <vt:lpstr>Calibri</vt:lpstr>
      <vt:lpstr>Calibri Light</vt:lpstr>
      <vt:lpstr>Consolas</vt:lpstr>
      <vt:lpstr>Courier New</vt:lpstr>
      <vt:lpstr>Source Sans Pro</vt:lpstr>
      <vt:lpstr>Tahoma</vt:lpstr>
      <vt:lpstr>Verdana</vt:lpstr>
      <vt:lpstr>Default Design</vt:lpstr>
      <vt:lpstr>CS107, Lecture 7 Stack and Heap</vt:lpstr>
      <vt:lpstr>Lecture Plan</vt:lpstr>
      <vt:lpstr>Lecture Plan</vt:lpstr>
      <vt:lpstr>Memory Layout</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The Stack</vt:lpstr>
      <vt:lpstr>Stacked Against Us</vt:lpstr>
      <vt:lpstr>Lecture Plan</vt:lpstr>
      <vt:lpstr>The Heap</vt:lpstr>
      <vt:lpstr>The Heap</vt:lpstr>
      <vt:lpstr>The Heap</vt:lpstr>
      <vt:lpstr>malloc</vt:lpstr>
      <vt:lpstr>The Heap</vt:lpstr>
      <vt:lpstr>The Heap</vt:lpstr>
      <vt:lpstr>The Heap</vt:lpstr>
      <vt:lpstr>The Heap</vt:lpstr>
      <vt:lpstr>The Heap</vt:lpstr>
      <vt:lpstr>The Heap</vt:lpstr>
      <vt:lpstr>Exercise: malloc multiples</vt:lpstr>
      <vt:lpstr>Exercise: malloc multiples</vt:lpstr>
      <vt:lpstr>Always assert with the heap</vt:lpstr>
      <vt:lpstr>Other heap allocations: calloc</vt:lpstr>
      <vt:lpstr>Other heap allocations: strdup</vt:lpstr>
      <vt:lpstr>Cleaning Up with free</vt:lpstr>
      <vt:lpstr>free details</vt:lpstr>
      <vt:lpstr>Cleaning Up</vt:lpstr>
      <vt:lpstr>Memory Leaks</vt:lpstr>
      <vt:lpstr>Lecture Plan</vt:lpstr>
      <vt:lpstr>Demo: Pig Latin</vt:lpstr>
      <vt:lpstr>Lecture Plan</vt:lpstr>
      <vt:lpstr>realloc</vt:lpstr>
      <vt:lpstr>realloc</vt:lpstr>
      <vt:lpstr>realloc</vt:lpstr>
      <vt:lpstr>Cleaning Up with free and realloc</vt:lpstr>
      <vt:lpstr>Heap allocator analogy: A hotel</vt:lpstr>
      <vt:lpstr>Lecture Plan</vt:lpstr>
      <vt:lpstr>Demo: Pig Latin Part 2</vt:lpstr>
      <vt:lpstr>Heap allocation interface: A summary</vt:lpstr>
      <vt:lpstr>Heap allocation interface: A summary</vt:lpstr>
      <vt:lpstr>Engineering principles: stack vs heap</vt:lpstr>
      <vt:lpstr>Engineering principles: stack vs heap</vt:lpstr>
      <vt:lpstr>Stack and Heap</vt:lpstr>
      <vt:lpstr>Lecture Plan</vt:lpstr>
      <vt:lpstr>Recall: The Heap</vt:lpstr>
      <vt:lpstr>Use after Free</vt:lpstr>
      <vt:lpstr>What Could Happen?</vt:lpstr>
      <vt:lpstr>“undefined behavior occurs” </vt:lpstr>
      <vt:lpstr>Use after Free as a vulnerability</vt:lpstr>
      <vt:lpstr>What Should I Do If I Find a Vulnerability?</vt:lpstr>
      <vt:lpstr>Responsible Disclosure</vt:lpstr>
      <vt:lpstr>Full Disclosure</vt:lpstr>
      <vt:lpstr>Responsible Disclosure</vt:lpstr>
      <vt:lpstr>Vulnerability Commercialization</vt:lpstr>
      <vt:lpstr>Vulnerabilities Equities Process</vt:lpstr>
      <vt:lpstr>Concerns with VEP</vt:lpstr>
      <vt:lpstr>Thank you! </vt:lpstr>
      <vt:lpstr>Recap</vt:lpstr>
      <vt:lpstr>Additional Live Session Slides</vt:lpstr>
      <vt:lpstr>Plan For Today</vt:lpstr>
      <vt:lpstr>Heap allocation interface: A summary</vt:lpstr>
      <vt:lpstr>Free</vt:lpstr>
      <vt:lpstr>Free</vt:lpstr>
      <vt:lpstr>Heap Allocation: Error prone</vt:lpstr>
      <vt:lpstr>Working with the heap</vt:lpstr>
      <vt:lpstr>Plan For Today</vt:lpstr>
      <vt:lpstr>strdup means string duplicate</vt:lpstr>
      <vt:lpstr>strdup means string duplicate</vt:lpstr>
      <vt:lpstr>In the news: Heap buffer overflow</vt:lpstr>
      <vt:lpstr>Goodbye, Free Memory</vt:lpstr>
      <vt:lpstr>Goodbye, Free Memory</vt:lpstr>
      <vt:lpstr>strcat_extend</vt:lpstr>
      <vt:lpstr>strcat_extend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1455</cp:revision>
  <cp:lastPrinted>2019-10-14T18:17:45Z</cp:lastPrinted>
  <dcterms:created xsi:type="dcterms:W3CDTF">2008-06-28T20:57:21Z</dcterms:created>
  <dcterms:modified xsi:type="dcterms:W3CDTF">2021-04-19T20:17:08Z</dcterms:modified>
</cp:coreProperties>
</file>