
<file path=[Content_Types].xml><?xml version="1.0" encoding="utf-8"?>
<Types xmlns="http://schemas.openxmlformats.org/package/2006/content-types">
  <Default Extension="jpeg" ContentType="image/jpe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7"/>
  </p:notesMasterIdLst>
  <p:handoutMasterIdLst>
    <p:handoutMasterId r:id="rId168"/>
  </p:handoutMasterIdLst>
  <p:sldIdLst>
    <p:sldId id="256" r:id="rId2"/>
    <p:sldId id="433" r:id="rId3"/>
    <p:sldId id="636" r:id="rId4"/>
    <p:sldId id="784" r:id="rId5"/>
    <p:sldId id="754" r:id="rId6"/>
    <p:sldId id="542" r:id="rId7"/>
    <p:sldId id="755" r:id="rId8"/>
    <p:sldId id="543" r:id="rId9"/>
    <p:sldId id="560" r:id="rId10"/>
    <p:sldId id="559" r:id="rId11"/>
    <p:sldId id="561" r:id="rId12"/>
    <p:sldId id="562" r:id="rId13"/>
    <p:sldId id="563" r:id="rId14"/>
    <p:sldId id="564" r:id="rId15"/>
    <p:sldId id="565" r:id="rId16"/>
    <p:sldId id="566" r:id="rId17"/>
    <p:sldId id="544" r:id="rId18"/>
    <p:sldId id="545" r:id="rId19"/>
    <p:sldId id="567" r:id="rId20"/>
    <p:sldId id="546" r:id="rId21"/>
    <p:sldId id="547" r:id="rId22"/>
    <p:sldId id="568" r:id="rId23"/>
    <p:sldId id="569" r:id="rId24"/>
    <p:sldId id="570" r:id="rId25"/>
    <p:sldId id="571" r:id="rId26"/>
    <p:sldId id="573" r:id="rId27"/>
    <p:sldId id="574" r:id="rId28"/>
    <p:sldId id="575" r:id="rId29"/>
    <p:sldId id="576" r:id="rId30"/>
    <p:sldId id="548" r:id="rId31"/>
    <p:sldId id="577" r:id="rId32"/>
    <p:sldId id="549" r:id="rId33"/>
    <p:sldId id="550" r:id="rId34"/>
    <p:sldId id="580" r:id="rId35"/>
    <p:sldId id="551" r:id="rId36"/>
    <p:sldId id="552" r:id="rId37"/>
    <p:sldId id="553" r:id="rId38"/>
    <p:sldId id="554" r:id="rId39"/>
    <p:sldId id="555" r:id="rId40"/>
    <p:sldId id="556" r:id="rId41"/>
    <p:sldId id="557" r:id="rId42"/>
    <p:sldId id="584" r:id="rId43"/>
    <p:sldId id="583" r:id="rId44"/>
    <p:sldId id="586" r:id="rId45"/>
    <p:sldId id="581" r:id="rId46"/>
    <p:sldId id="582" r:id="rId47"/>
    <p:sldId id="585" r:id="rId48"/>
    <p:sldId id="587" r:id="rId49"/>
    <p:sldId id="588" r:id="rId50"/>
    <p:sldId id="589" r:id="rId51"/>
    <p:sldId id="590" r:id="rId52"/>
    <p:sldId id="591" r:id="rId53"/>
    <p:sldId id="592" r:id="rId54"/>
    <p:sldId id="633" r:id="rId55"/>
    <p:sldId id="640" r:id="rId56"/>
    <p:sldId id="594" r:id="rId57"/>
    <p:sldId id="682" r:id="rId58"/>
    <p:sldId id="595" r:id="rId59"/>
    <p:sldId id="596" r:id="rId60"/>
    <p:sldId id="597" r:id="rId61"/>
    <p:sldId id="598" r:id="rId62"/>
    <p:sldId id="599" r:id="rId63"/>
    <p:sldId id="600" r:id="rId64"/>
    <p:sldId id="601" r:id="rId65"/>
    <p:sldId id="602" r:id="rId66"/>
    <p:sldId id="604" r:id="rId67"/>
    <p:sldId id="603" r:id="rId68"/>
    <p:sldId id="605" r:id="rId69"/>
    <p:sldId id="606" r:id="rId70"/>
    <p:sldId id="785" r:id="rId71"/>
    <p:sldId id="607" r:id="rId72"/>
    <p:sldId id="503" r:id="rId73"/>
    <p:sldId id="608" r:id="rId74"/>
    <p:sldId id="786" r:id="rId75"/>
    <p:sldId id="609" r:id="rId76"/>
    <p:sldId id="610" r:id="rId77"/>
    <p:sldId id="611" r:id="rId78"/>
    <p:sldId id="613" r:id="rId79"/>
    <p:sldId id="612" r:id="rId80"/>
    <p:sldId id="615" r:id="rId81"/>
    <p:sldId id="616" r:id="rId82"/>
    <p:sldId id="614" r:id="rId83"/>
    <p:sldId id="641" r:id="rId84"/>
    <p:sldId id="642" r:id="rId85"/>
    <p:sldId id="643" r:id="rId86"/>
    <p:sldId id="644" r:id="rId87"/>
    <p:sldId id="618" r:id="rId88"/>
    <p:sldId id="619" r:id="rId89"/>
    <p:sldId id="620" r:id="rId90"/>
    <p:sldId id="621" r:id="rId91"/>
    <p:sldId id="622" r:id="rId92"/>
    <p:sldId id="623" r:id="rId93"/>
    <p:sldId id="624" r:id="rId94"/>
    <p:sldId id="625" r:id="rId95"/>
    <p:sldId id="626" r:id="rId96"/>
    <p:sldId id="679" r:id="rId97"/>
    <p:sldId id="787" r:id="rId98"/>
    <p:sldId id="627" r:id="rId99"/>
    <p:sldId id="393" r:id="rId100"/>
    <p:sldId id="296" r:id="rId101"/>
    <p:sldId id="634" r:id="rId102"/>
    <p:sldId id="735" r:id="rId103"/>
    <p:sldId id="736" r:id="rId104"/>
    <p:sldId id="729" r:id="rId105"/>
    <p:sldId id="731" r:id="rId106"/>
    <p:sldId id="638" r:id="rId107"/>
    <p:sldId id="737" r:id="rId108"/>
    <p:sldId id="738" r:id="rId109"/>
    <p:sldId id="739" r:id="rId110"/>
    <p:sldId id="740" r:id="rId111"/>
    <p:sldId id="741" r:id="rId112"/>
    <p:sldId id="728" r:id="rId113"/>
    <p:sldId id="723" r:id="rId114"/>
    <p:sldId id="742" r:id="rId115"/>
    <p:sldId id="743" r:id="rId116"/>
    <p:sldId id="744" r:id="rId117"/>
    <p:sldId id="745" r:id="rId118"/>
    <p:sldId id="652" r:id="rId119"/>
    <p:sldId id="653" r:id="rId120"/>
    <p:sldId id="746" r:id="rId121"/>
    <p:sldId id="747" r:id="rId122"/>
    <p:sldId id="748" r:id="rId123"/>
    <p:sldId id="655" r:id="rId124"/>
    <p:sldId id="749" r:id="rId125"/>
    <p:sldId id="750" r:id="rId126"/>
    <p:sldId id="681" r:id="rId127"/>
    <p:sldId id="651" r:id="rId128"/>
    <p:sldId id="852" r:id="rId129"/>
    <p:sldId id="843" r:id="rId130"/>
    <p:sldId id="845" r:id="rId131"/>
    <p:sldId id="846" r:id="rId132"/>
    <p:sldId id="848" r:id="rId133"/>
    <p:sldId id="847" r:id="rId134"/>
    <p:sldId id="849" r:id="rId135"/>
    <p:sldId id="850" r:id="rId136"/>
    <p:sldId id="851" r:id="rId137"/>
    <p:sldId id="844" r:id="rId138"/>
    <p:sldId id="759" r:id="rId139"/>
    <p:sldId id="757" r:id="rId140"/>
    <p:sldId id="685" r:id="rId141"/>
    <p:sldId id="752" r:id="rId142"/>
    <p:sldId id="686" r:id="rId143"/>
    <p:sldId id="684" r:id="rId144"/>
    <p:sldId id="760" r:id="rId145"/>
    <p:sldId id="687" r:id="rId146"/>
    <p:sldId id="758" r:id="rId147"/>
    <p:sldId id="762" r:id="rId148"/>
    <p:sldId id="756" r:id="rId149"/>
    <p:sldId id="766" r:id="rId150"/>
    <p:sldId id="763" r:id="rId151"/>
    <p:sldId id="771" r:id="rId152"/>
    <p:sldId id="772" r:id="rId153"/>
    <p:sldId id="773" r:id="rId154"/>
    <p:sldId id="769" r:id="rId155"/>
    <p:sldId id="775" r:id="rId156"/>
    <p:sldId id="774" r:id="rId157"/>
    <p:sldId id="776" r:id="rId158"/>
    <p:sldId id="778" r:id="rId159"/>
    <p:sldId id="783" r:id="rId160"/>
    <p:sldId id="777" r:id="rId161"/>
    <p:sldId id="780" r:id="rId162"/>
    <p:sldId id="781" r:id="rId163"/>
    <p:sldId id="782" r:id="rId164"/>
    <p:sldId id="779" r:id="rId165"/>
    <p:sldId id="767" r:id="rId166"/>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636"/>
            <p14:sldId id="784"/>
          </p14:sldIdLst>
        </p14:section>
        <p14:section name="Overview" id="{9A4FE0B1-93EE-D34F-9908-1BED54BDA81A}">
          <p14:sldIdLst>
            <p14:sldId id="754"/>
            <p14:sldId id="542"/>
            <p14:sldId id="755"/>
            <p14:sldId id="543"/>
            <p14:sldId id="560"/>
            <p14:sldId id="559"/>
            <p14:sldId id="561"/>
            <p14:sldId id="562"/>
            <p14:sldId id="563"/>
            <p14:sldId id="564"/>
            <p14:sldId id="565"/>
            <p14:sldId id="566"/>
            <p14:sldId id="544"/>
            <p14:sldId id="545"/>
            <p14:sldId id="567"/>
            <p14:sldId id="546"/>
            <p14:sldId id="547"/>
            <p14:sldId id="568"/>
            <p14:sldId id="569"/>
            <p14:sldId id="570"/>
            <p14:sldId id="571"/>
            <p14:sldId id="573"/>
            <p14:sldId id="574"/>
            <p14:sldId id="575"/>
            <p14:sldId id="576"/>
            <p14:sldId id="548"/>
            <p14:sldId id="577"/>
            <p14:sldId id="549"/>
            <p14:sldId id="550"/>
            <p14:sldId id="580"/>
            <p14:sldId id="551"/>
            <p14:sldId id="552"/>
            <p14:sldId id="553"/>
            <p14:sldId id="554"/>
            <p14:sldId id="555"/>
            <p14:sldId id="556"/>
            <p14:sldId id="557"/>
            <p14:sldId id="584"/>
            <p14:sldId id="583"/>
            <p14:sldId id="586"/>
            <p14:sldId id="581"/>
            <p14:sldId id="582"/>
            <p14:sldId id="585"/>
            <p14:sldId id="587"/>
            <p14:sldId id="588"/>
            <p14:sldId id="589"/>
            <p14:sldId id="590"/>
            <p14:sldId id="591"/>
            <p14:sldId id="592"/>
            <p14:sldId id="633"/>
            <p14:sldId id="640"/>
            <p14:sldId id="594"/>
            <p14:sldId id="682"/>
            <p14:sldId id="595"/>
            <p14:sldId id="596"/>
            <p14:sldId id="597"/>
            <p14:sldId id="598"/>
            <p14:sldId id="599"/>
            <p14:sldId id="600"/>
            <p14:sldId id="601"/>
            <p14:sldId id="602"/>
            <p14:sldId id="604"/>
            <p14:sldId id="603"/>
            <p14:sldId id="605"/>
            <p14:sldId id="606"/>
            <p14:sldId id="785"/>
            <p14:sldId id="607"/>
            <p14:sldId id="503"/>
            <p14:sldId id="608"/>
          </p14:sldIdLst>
        </p14:section>
        <p14:section name="Announcements" id="{8039B260-F9BA-BD45-BFE3-03953D5D0B31}">
          <p14:sldIdLst/>
        </p14:section>
        <p14:section name="Swap Ends" id="{F3E92966-73AF-A347-B282-EBE996C354EB}">
          <p14:sldIdLst>
            <p14:sldId id="786"/>
            <p14:sldId id="609"/>
            <p14:sldId id="610"/>
            <p14:sldId id="611"/>
            <p14:sldId id="613"/>
            <p14:sldId id="612"/>
            <p14:sldId id="615"/>
            <p14:sldId id="616"/>
            <p14:sldId id="614"/>
            <p14:sldId id="641"/>
            <p14:sldId id="642"/>
            <p14:sldId id="643"/>
            <p14:sldId id="644"/>
            <p14:sldId id="618"/>
            <p14:sldId id="619"/>
            <p14:sldId id="620"/>
            <p14:sldId id="621"/>
            <p14:sldId id="622"/>
            <p14:sldId id="623"/>
            <p14:sldId id="624"/>
            <p14:sldId id="625"/>
            <p14:sldId id="626"/>
            <p14:sldId id="679"/>
          </p14:sldIdLst>
        </p14:section>
        <p14:section name="Stack" id="{4B5B0DB4-507A-C84B-B232-6298D3800525}">
          <p14:sldIdLst>
            <p14:sldId id="787"/>
            <p14:sldId id="627"/>
            <p14:sldId id="393"/>
            <p14:sldId id="296"/>
            <p14:sldId id="634"/>
            <p14:sldId id="735"/>
            <p14:sldId id="736"/>
            <p14:sldId id="729"/>
            <p14:sldId id="731"/>
            <p14:sldId id="638"/>
            <p14:sldId id="737"/>
            <p14:sldId id="738"/>
            <p14:sldId id="739"/>
            <p14:sldId id="740"/>
            <p14:sldId id="741"/>
            <p14:sldId id="728"/>
            <p14:sldId id="723"/>
            <p14:sldId id="742"/>
            <p14:sldId id="743"/>
            <p14:sldId id="744"/>
            <p14:sldId id="745"/>
            <p14:sldId id="652"/>
            <p14:sldId id="653"/>
            <p14:sldId id="746"/>
            <p14:sldId id="747"/>
            <p14:sldId id="748"/>
            <p14:sldId id="655"/>
            <p14:sldId id="749"/>
            <p14:sldId id="750"/>
            <p14:sldId id="681"/>
            <p14:sldId id="651"/>
            <p14:sldId id="852"/>
            <p14:sldId id="843"/>
            <p14:sldId id="845"/>
            <p14:sldId id="846"/>
            <p14:sldId id="848"/>
            <p14:sldId id="847"/>
            <p14:sldId id="849"/>
            <p14:sldId id="850"/>
            <p14:sldId id="851"/>
            <p14:sldId id="844"/>
            <p14:sldId id="759"/>
            <p14:sldId id="757"/>
            <p14:sldId id="685"/>
            <p14:sldId id="752"/>
            <p14:sldId id="686"/>
            <p14:sldId id="684"/>
            <p14:sldId id="760"/>
            <p14:sldId id="687"/>
            <p14:sldId id="758"/>
            <p14:sldId id="762"/>
            <p14:sldId id="756"/>
            <p14:sldId id="766"/>
            <p14:sldId id="763"/>
            <p14:sldId id="771"/>
            <p14:sldId id="772"/>
            <p14:sldId id="773"/>
            <p14:sldId id="769"/>
            <p14:sldId id="775"/>
            <p14:sldId id="774"/>
            <p14:sldId id="776"/>
            <p14:sldId id="778"/>
            <p14:sldId id="783"/>
            <p14:sldId id="777"/>
            <p14:sldId id="780"/>
            <p14:sldId id="781"/>
            <p14:sldId id="782"/>
            <p14:sldId id="779"/>
            <p14:sldId id="76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sa Yan" initials="LY" lastIdx="1" clrIdx="0">
    <p:extLst>
      <p:ext uri="{19B8F6BF-5375-455C-9EA6-DF929625EA0E}">
        <p15:presenceInfo xmlns:p15="http://schemas.microsoft.com/office/powerpoint/2012/main" userId="S::yanlisa@stanford.edu::f0b9c5f9-0eaf-44dc-affc-27a7efa731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D62ED6"/>
    <a:srgbClr val="8C1515"/>
    <a:srgbClr val="F8F8F8"/>
    <a:srgbClr val="D27BD6"/>
    <a:srgbClr val="942092"/>
    <a:srgbClr val="FF9999"/>
    <a:srgbClr val="008000"/>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063" autoAdjust="0"/>
    <p:restoredTop sz="78883" autoAdjust="0"/>
  </p:normalViewPr>
  <p:slideViewPr>
    <p:cSldViewPr>
      <p:cViewPr varScale="1">
        <p:scale>
          <a:sx n="82" d="100"/>
          <a:sy n="82" d="100"/>
        </p:scale>
        <p:origin x="1096" y="176"/>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704902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3250147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1361469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826618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Pair Share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3690393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851526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1754230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336466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1058638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3254004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4070507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1573810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t>
            </a:r>
            <a:r>
              <a:rPr lang="en-US" dirty="0" err="1"/>
              <a:t>param</a:t>
            </a:r>
            <a:r>
              <a:rPr lang="en-US" dirty="0"/>
              <a:t> is pointer to array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3363142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2847848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61</a:t>
            </a:fld>
            <a:endParaRPr lang="en-US" altLang="x-none"/>
          </a:p>
        </p:txBody>
      </p:sp>
    </p:spTree>
    <p:extLst>
      <p:ext uri="{BB962C8B-B14F-4D97-AF65-F5344CB8AC3E}">
        <p14:creationId xmlns:p14="http://schemas.microsoft.com/office/powerpoint/2010/main" val="2238542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3560191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3094947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2403513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3582301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3711161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67</a:t>
            </a:fld>
            <a:endParaRPr lang="en-US" altLang="x-none"/>
          </a:p>
        </p:txBody>
      </p:sp>
    </p:spTree>
    <p:extLst>
      <p:ext uri="{BB962C8B-B14F-4D97-AF65-F5344CB8AC3E}">
        <p14:creationId xmlns:p14="http://schemas.microsoft.com/office/powerpoint/2010/main" val="3386657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2194659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18700361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Think-Pair-Share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1623686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96</a:t>
            </a:fld>
            <a:endParaRPr lang="en-US" altLang="x-none"/>
          </a:p>
        </p:txBody>
      </p:sp>
    </p:spTree>
    <p:extLst>
      <p:ext uri="{BB962C8B-B14F-4D97-AF65-F5344CB8AC3E}">
        <p14:creationId xmlns:p14="http://schemas.microsoft.com/office/powerpoint/2010/main" val="3234438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101</a:t>
            </a:fld>
            <a:endParaRPr lang="en-US" altLang="x-none"/>
          </a:p>
        </p:txBody>
      </p:sp>
    </p:spTree>
    <p:extLst>
      <p:ext uri="{BB962C8B-B14F-4D97-AF65-F5344CB8AC3E}">
        <p14:creationId xmlns:p14="http://schemas.microsoft.com/office/powerpoint/2010/main" val="1297901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109</a:t>
            </a:fld>
            <a:endParaRPr lang="en-US" altLang="x-none"/>
          </a:p>
        </p:txBody>
      </p:sp>
    </p:spTree>
    <p:extLst>
      <p:ext uri="{BB962C8B-B14F-4D97-AF65-F5344CB8AC3E}">
        <p14:creationId xmlns:p14="http://schemas.microsoft.com/office/powerpoint/2010/main" val="26571232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125</a:t>
            </a:fld>
            <a:endParaRPr lang="en-US" altLang="x-none"/>
          </a:p>
        </p:txBody>
      </p:sp>
    </p:spTree>
    <p:extLst>
      <p:ext uri="{BB962C8B-B14F-4D97-AF65-F5344CB8AC3E}">
        <p14:creationId xmlns:p14="http://schemas.microsoft.com/office/powerpoint/2010/main" val="10488206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134</a:t>
            </a:fld>
            <a:endParaRPr lang="en-US" altLang="x-none"/>
          </a:p>
        </p:txBody>
      </p:sp>
    </p:spTree>
    <p:extLst>
      <p:ext uri="{BB962C8B-B14F-4D97-AF65-F5344CB8AC3E}">
        <p14:creationId xmlns:p14="http://schemas.microsoft.com/office/powerpoint/2010/main" val="2740177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latin typeface="Calibri" panose="020F0502020204030204" pitchFamily="34" charset="0"/>
                <a:cs typeface="Calibri" panose="020F0502020204030204" pitchFamily="34" charset="0"/>
              </a:rPr>
              <a:t>man </a:t>
            </a:r>
            <a:r>
              <a:rPr lang="en-US" sz="1200" dirty="0" err="1">
                <a:latin typeface="Calibri" panose="020F0502020204030204" pitchFamily="34" charset="0"/>
                <a:cs typeface="Calibri" panose="020F0502020204030204" pitchFamily="34" charset="0"/>
              </a:rPr>
              <a:t>strncpy</a:t>
            </a:r>
            <a:r>
              <a:rPr lang="en-US" sz="1200" dirty="0">
                <a:latin typeface="Calibri" panose="020F0502020204030204" pitchFamily="34" charset="0"/>
                <a:cs typeface="Calibri" panose="020F0502020204030204" pitchFamily="34" charset="0"/>
              </a:rPr>
              <a:t>:</a:t>
            </a:r>
          </a:p>
          <a:p>
            <a:pPr algn="l"/>
            <a:r>
              <a:rPr lang="en-US" sz="1200" dirty="0">
                <a:latin typeface="Calibri" panose="020F0502020204030204" pitchFamily="34" charset="0"/>
                <a:cs typeface="Calibri" panose="020F0502020204030204" pitchFamily="34" charset="0"/>
              </a:rPr>
              <a:t>If the length of </a:t>
            </a:r>
            <a:r>
              <a:rPr lang="en-US" sz="1200" u="sng" dirty="0" err="1">
                <a:latin typeface="Calibri" panose="020F0502020204030204" pitchFamily="34" charset="0"/>
                <a:cs typeface="Calibri" panose="020F0502020204030204" pitchFamily="34" charset="0"/>
              </a:rPr>
              <a:t>src</a:t>
            </a:r>
            <a:r>
              <a:rPr lang="en-US" sz="1200" dirty="0">
                <a:latin typeface="Calibri" panose="020F0502020204030204" pitchFamily="34" charset="0"/>
                <a:cs typeface="Calibri" panose="020F0502020204030204" pitchFamily="34" charset="0"/>
              </a:rPr>
              <a:t> is less than </a:t>
            </a:r>
            <a:r>
              <a:rPr lang="en-US" sz="1200" u="sng" dirty="0">
                <a:latin typeface="Calibri" panose="020F0502020204030204" pitchFamily="34" charset="0"/>
                <a:cs typeface="Calibri" panose="020F0502020204030204" pitchFamily="34" charset="0"/>
              </a:rPr>
              <a:t>n</a:t>
            </a:r>
            <a:r>
              <a:rPr lang="en-US" sz="1200"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strncpy</a:t>
            </a:r>
            <a:r>
              <a:rPr lang="en-US" sz="1200" dirty="0">
                <a:latin typeface="Calibri" panose="020F0502020204030204" pitchFamily="34" charset="0"/>
                <a:cs typeface="Calibri" panose="020F0502020204030204" pitchFamily="34" charset="0"/>
              </a:rPr>
              <a:t>() writes additional null bytes to </a:t>
            </a:r>
            <a:r>
              <a:rPr lang="en-US" sz="1200" u="sng" dirty="0" err="1">
                <a:latin typeface="Calibri" panose="020F0502020204030204" pitchFamily="34" charset="0"/>
                <a:cs typeface="Calibri" panose="020F0502020204030204" pitchFamily="34" charset="0"/>
              </a:rPr>
              <a:t>dest</a:t>
            </a:r>
            <a:r>
              <a:rPr lang="en-US" sz="1200" dirty="0">
                <a:latin typeface="Calibri" panose="020F0502020204030204" pitchFamily="34" charset="0"/>
                <a:cs typeface="Calibri" panose="020F0502020204030204" pitchFamily="34" charset="0"/>
              </a:rPr>
              <a:t> to ensure that a total of </a:t>
            </a:r>
            <a:r>
              <a:rPr lang="en-US" sz="1200" u="sng" dirty="0">
                <a:latin typeface="Calibri" panose="020F0502020204030204" pitchFamily="34" charset="0"/>
                <a:cs typeface="Calibri" panose="020F0502020204030204" pitchFamily="34" charset="0"/>
              </a:rPr>
              <a:t>n</a:t>
            </a:r>
            <a:r>
              <a:rPr lang="en-US" sz="1200" dirty="0">
                <a:latin typeface="Calibri" panose="020F0502020204030204" pitchFamily="34" charset="0"/>
                <a:cs typeface="Calibri" panose="020F0502020204030204" pitchFamily="34" charset="0"/>
              </a:rPr>
              <a:t> bytes are written.</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139</a:t>
            </a:fld>
            <a:endParaRPr lang="en-US" altLang="x-none"/>
          </a:p>
        </p:txBody>
      </p:sp>
    </p:spTree>
    <p:extLst>
      <p:ext uri="{BB962C8B-B14F-4D97-AF65-F5344CB8AC3E}">
        <p14:creationId xmlns:p14="http://schemas.microsoft.com/office/powerpoint/2010/main" val="21031117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142</a:t>
            </a:fld>
            <a:endParaRPr lang="en-US" altLang="x-none"/>
          </a:p>
        </p:txBody>
      </p:sp>
    </p:spTree>
    <p:extLst>
      <p:ext uri="{BB962C8B-B14F-4D97-AF65-F5344CB8AC3E}">
        <p14:creationId xmlns:p14="http://schemas.microsoft.com/office/powerpoint/2010/main" val="28208942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143</a:t>
            </a:fld>
            <a:endParaRPr lang="en-US" altLang="x-none"/>
          </a:p>
        </p:txBody>
      </p:sp>
    </p:spTree>
    <p:extLst>
      <p:ext uri="{BB962C8B-B14F-4D97-AF65-F5344CB8AC3E}">
        <p14:creationId xmlns:p14="http://schemas.microsoft.com/office/powerpoint/2010/main" val="21429860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145</a:t>
            </a:fld>
            <a:endParaRPr lang="en-US" altLang="x-none"/>
          </a:p>
        </p:txBody>
      </p:sp>
    </p:spTree>
    <p:extLst>
      <p:ext uri="{BB962C8B-B14F-4D97-AF65-F5344CB8AC3E}">
        <p14:creationId xmlns:p14="http://schemas.microsoft.com/office/powerpoint/2010/main" val="3384276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Jerry Cain, Lisa Yan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hyperlink" Target="https://cdecl.org/" TargetMode="Externa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s://code.woboq.org/userspace/glibc/string/strncpy.c.html"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8</a:t>
            </a:r>
            <a:br>
              <a:rPr lang="en-US" dirty="0"/>
            </a:br>
            <a:r>
              <a:rPr lang="en-US" sz="3400" dirty="0"/>
              <a:t>C Generics – Void *</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4</a:t>
            </a:r>
            <a:r>
              <a:rPr lang="en-US" dirty="0"/>
              <a:t>: How can we use our knowledge of memory and data representation to write code that works with any data type? </a:t>
            </a:r>
          </a:p>
        </p:txBody>
      </p:sp>
    </p:spTree>
    <p:extLst>
      <p:ext uri="{BB962C8B-B14F-4D97-AF65-F5344CB8AC3E}">
        <p14:creationId xmlns:p14="http://schemas.microsoft.com/office/powerpoint/2010/main" val="3282734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how to write C code that works with any data type.</a:t>
            </a:r>
          </a:p>
          <a:p>
            <a:r>
              <a:rPr lang="en-US" dirty="0"/>
              <a:t>Learn about how to use void * and </a:t>
            </a:r>
            <a:r>
              <a:rPr lang="en-US"/>
              <a:t>avoid potential </a:t>
            </a:r>
            <a:r>
              <a:rPr lang="en-US" dirty="0"/>
              <a:t>pitfalls.</a:t>
            </a:r>
          </a:p>
        </p:txBody>
      </p:sp>
    </p:spTree>
    <p:extLst>
      <p:ext uri="{BB962C8B-B14F-4D97-AF65-F5344CB8AC3E}">
        <p14:creationId xmlns:p14="http://schemas.microsoft.com/office/powerpoint/2010/main" val="459992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Overview:</a:t>
            </a:r>
            <a:r>
              <a:rPr lang="en-US" dirty="0"/>
              <a:t> Generics	5</a:t>
            </a:r>
          </a:p>
          <a:p>
            <a:pPr>
              <a:tabLst>
                <a:tab pos="11539728" algn="r"/>
              </a:tabLst>
            </a:pPr>
            <a:r>
              <a:rPr lang="en-US" dirty="0"/>
              <a:t>Generic Swap	7</a:t>
            </a:r>
          </a:p>
          <a:p>
            <a:pPr>
              <a:tabLst>
                <a:tab pos="11539728" algn="r"/>
              </a:tabLst>
            </a:pPr>
            <a:r>
              <a:rPr lang="en-US" dirty="0"/>
              <a:t>Generics Pitfalls	70</a:t>
            </a:r>
          </a:p>
          <a:p>
            <a:pPr>
              <a:tabLst>
                <a:tab pos="11539728" algn="r"/>
              </a:tabLst>
            </a:pPr>
            <a:r>
              <a:rPr lang="en-US" dirty="0"/>
              <a:t>Generic Array Swap	74</a:t>
            </a:r>
          </a:p>
          <a:p>
            <a:pPr>
              <a:tabLst>
                <a:tab pos="11539728" algn="r"/>
              </a:tabLst>
            </a:pPr>
            <a:r>
              <a:rPr lang="en-US" dirty="0"/>
              <a:t>Generic Stack	97</a:t>
            </a:r>
          </a:p>
          <a:p>
            <a:pPr>
              <a:tabLst>
                <a:tab pos="11539728" algn="r"/>
              </a:tabLst>
            </a:pPr>
            <a:r>
              <a:rPr lang="en-US" dirty="0"/>
              <a:t>Live Session Slides	128</a:t>
            </a:r>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/class/cs107/lecture-code/lect08 .</a:t>
            </a:r>
          </a:p>
        </p:txBody>
      </p:sp>
    </p:spTree>
    <p:extLst>
      <p:ext uri="{BB962C8B-B14F-4D97-AF65-F5344CB8AC3E}">
        <p14:creationId xmlns:p14="http://schemas.microsoft.com/office/powerpoint/2010/main" val="252249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solidFill>
                  <a:srgbClr val="C00000"/>
                </a:solidFill>
              </a:rPr>
              <a:t>Overview: Generics</a:t>
            </a:r>
            <a:r>
              <a:rPr lang="en-US" dirty="0"/>
              <a:t>	5</a:t>
            </a:r>
          </a:p>
          <a:p>
            <a:pPr>
              <a:tabLst>
                <a:tab pos="11539728" algn="r"/>
              </a:tabLst>
            </a:pPr>
            <a:r>
              <a:rPr lang="en-US" dirty="0"/>
              <a:t>Generic Swap	7</a:t>
            </a:r>
          </a:p>
          <a:p>
            <a:pPr>
              <a:tabLst>
                <a:tab pos="11539728" algn="r"/>
              </a:tabLst>
            </a:pPr>
            <a:r>
              <a:rPr lang="en-US" dirty="0"/>
              <a:t>Generics Pitfalls	70</a:t>
            </a:r>
          </a:p>
          <a:p>
            <a:pPr>
              <a:tabLst>
                <a:tab pos="11539728" algn="r"/>
              </a:tabLst>
            </a:pPr>
            <a:r>
              <a:rPr lang="en-US" dirty="0"/>
              <a:t>Generic Array Swap	74</a:t>
            </a:r>
          </a:p>
          <a:p>
            <a:pPr>
              <a:tabLst>
                <a:tab pos="11539728" algn="r"/>
              </a:tabLst>
            </a:pPr>
            <a:r>
              <a:rPr lang="en-US" dirty="0"/>
              <a:t>Generic Stack	97</a:t>
            </a:r>
          </a:p>
          <a:p>
            <a:pPr>
              <a:tabLst>
                <a:tab pos="11539728" algn="r"/>
              </a:tabLst>
            </a:pPr>
            <a:r>
              <a:rPr lang="en-US" dirty="0"/>
              <a:t>Live Session Slides	128</a:t>
            </a:r>
          </a:p>
          <a:p>
            <a:pPr>
              <a:tabLst>
                <a:tab pos="11539728" algn="r"/>
              </a:tabLst>
            </a:pPr>
            <a:endParaRPr lang="en-US" dirty="0"/>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/class/cs107/lecture-code/lect08 .</a:t>
            </a:r>
          </a:p>
        </p:txBody>
      </p:sp>
    </p:spTree>
    <p:extLst>
      <p:ext uri="{BB962C8B-B14F-4D97-AF65-F5344CB8AC3E}">
        <p14:creationId xmlns:p14="http://schemas.microsoft.com/office/powerpoint/2010/main" val="2376132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CF1D3-4746-B144-9619-03D92C06879B}"/>
              </a:ext>
            </a:extLst>
          </p:cNvPr>
          <p:cNvSpPr>
            <a:spLocks noGrp="1"/>
          </p:cNvSpPr>
          <p:nvPr>
            <p:ph type="title"/>
          </p:nvPr>
        </p:nvSpPr>
        <p:spPr/>
        <p:txBody>
          <a:bodyPr/>
          <a:lstStyle/>
          <a:p>
            <a:r>
              <a:rPr lang="en-US" dirty="0"/>
              <a:t>Generics</a:t>
            </a:r>
          </a:p>
        </p:txBody>
      </p:sp>
      <p:sp>
        <p:nvSpPr>
          <p:cNvPr id="3" name="Content Placeholder 2">
            <a:extLst>
              <a:ext uri="{FF2B5EF4-FFF2-40B4-BE49-F238E27FC236}">
                <a16:creationId xmlns:a16="http://schemas.microsoft.com/office/drawing/2014/main" id="{D5F9BCA9-FA57-894E-93A4-C23645048862}"/>
              </a:ext>
            </a:extLst>
          </p:cNvPr>
          <p:cNvSpPr>
            <a:spLocks noGrp="1"/>
          </p:cNvSpPr>
          <p:nvPr>
            <p:ph idx="1"/>
          </p:nvPr>
        </p:nvSpPr>
        <p:spPr/>
        <p:txBody>
          <a:bodyPr/>
          <a:lstStyle/>
          <a:p>
            <a:r>
              <a:rPr lang="en-US" dirty="0"/>
              <a:t>We always strive to write code that is as general-purpose as possible.</a:t>
            </a:r>
          </a:p>
          <a:p>
            <a:r>
              <a:rPr lang="en-US" dirty="0"/>
              <a:t>Generic code reduces code duplication and means you can make improvements and fix bugs in one place rather than many.</a:t>
            </a:r>
          </a:p>
          <a:p>
            <a:r>
              <a:rPr lang="en-US" dirty="0"/>
              <a:t>Generics is used throughout C for functions to sort any array, search any array, free arbitrary memory, and more.</a:t>
            </a:r>
          </a:p>
          <a:p>
            <a:r>
              <a:rPr lang="en-US" dirty="0"/>
              <a:t>How can we write generic code in C?</a:t>
            </a:r>
          </a:p>
        </p:txBody>
      </p:sp>
    </p:spTree>
    <p:extLst>
      <p:ext uri="{BB962C8B-B14F-4D97-AF65-F5344CB8AC3E}">
        <p14:creationId xmlns:p14="http://schemas.microsoft.com/office/powerpoint/2010/main" val="212889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Overview:</a:t>
            </a:r>
            <a:r>
              <a:rPr lang="en-US" dirty="0"/>
              <a:t> Generics	5</a:t>
            </a:r>
          </a:p>
          <a:p>
            <a:pPr>
              <a:tabLst>
                <a:tab pos="11539728" algn="r"/>
              </a:tabLst>
            </a:pPr>
            <a:r>
              <a:rPr lang="en-US" b="1" dirty="0">
                <a:solidFill>
                  <a:srgbClr val="C00000"/>
                </a:solidFill>
              </a:rPr>
              <a:t>Generic Swap</a:t>
            </a:r>
            <a:r>
              <a:rPr lang="en-US" dirty="0"/>
              <a:t>	7</a:t>
            </a:r>
          </a:p>
          <a:p>
            <a:pPr>
              <a:tabLst>
                <a:tab pos="11539728" algn="r"/>
              </a:tabLst>
            </a:pPr>
            <a:r>
              <a:rPr lang="en-US" dirty="0"/>
              <a:t>Generics Pitfalls	70</a:t>
            </a:r>
          </a:p>
          <a:p>
            <a:pPr>
              <a:tabLst>
                <a:tab pos="11539728" algn="r"/>
              </a:tabLst>
            </a:pPr>
            <a:r>
              <a:rPr lang="en-US" dirty="0"/>
              <a:t>Generic Array Swap	74</a:t>
            </a:r>
          </a:p>
          <a:p>
            <a:pPr>
              <a:tabLst>
                <a:tab pos="11539728" algn="r"/>
              </a:tabLst>
            </a:pPr>
            <a:r>
              <a:rPr lang="en-US" dirty="0"/>
              <a:t>Generic Stack	97</a:t>
            </a:r>
          </a:p>
          <a:p>
            <a:pPr>
              <a:tabLst>
                <a:tab pos="11539728" algn="r"/>
              </a:tabLst>
            </a:pPr>
            <a:r>
              <a:rPr lang="en-US" dirty="0"/>
              <a:t>Live Session Slides	128</a:t>
            </a:r>
          </a:p>
          <a:p>
            <a:pPr>
              <a:tabLst>
                <a:tab pos="11539728" algn="r"/>
              </a:tabLst>
            </a:pPr>
            <a:endParaRPr lang="en-US" dirty="0"/>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/class/cs107/lecture-code/lect08 .</a:t>
            </a:r>
          </a:p>
        </p:txBody>
      </p:sp>
    </p:spTree>
    <p:extLst>
      <p:ext uri="{BB962C8B-B14F-4D97-AF65-F5344CB8AC3E}">
        <p14:creationId xmlns:p14="http://schemas.microsoft.com/office/powerpoint/2010/main" val="3316875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Tree>
    <p:extLst>
      <p:ext uri="{BB962C8B-B14F-4D97-AF65-F5344CB8AC3E}">
        <p14:creationId xmlns:p14="http://schemas.microsoft.com/office/powerpoint/2010/main" val="47994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swap_int</a:t>
            </a:r>
            <a:r>
              <a:rPr lang="en-US" sz="2400" dirty="0">
                <a:solidFill>
                  <a:srgbClr val="FF0000"/>
                </a:solidFill>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9056072" y="1440180"/>
          <a:ext cx="3011768" cy="184023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Tree>
    <p:extLst>
      <p:ext uri="{BB962C8B-B14F-4D97-AF65-F5344CB8AC3E}">
        <p14:creationId xmlns:p14="http://schemas.microsoft.com/office/powerpoint/2010/main" val="3841043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void </a:t>
            </a:r>
            <a:r>
              <a:rPr lang="en-US" sz="2400" dirty="0" err="1">
                <a:solidFill>
                  <a:srgbClr val="FF0000"/>
                </a:solidFill>
                <a:latin typeface="Consolas" panose="020B0609020204030204" pitchFamily="49" charset="0"/>
                <a:cs typeface="Consolas" panose="020B0609020204030204" pitchFamily="49" charset="0"/>
              </a:rPr>
              <a:t>swap_int</a:t>
            </a:r>
            <a:r>
              <a:rPr lang="en-US" sz="2400" dirty="0">
                <a:solidFill>
                  <a:srgbClr val="FF0000"/>
                </a:solidFill>
                <a:latin typeface="Consolas" panose="020B0609020204030204" pitchFamily="49" charset="0"/>
                <a:cs typeface="Consolas" panose="020B0609020204030204" pitchFamily="49" charset="0"/>
              </a:rPr>
              <a:t>(</a:t>
            </a:r>
            <a:r>
              <a:rPr lang="en-US" sz="2400" dirty="0" err="1">
                <a:solidFill>
                  <a:srgbClr val="FF0000"/>
                </a:solidFill>
                <a:latin typeface="Consolas" panose="020B0609020204030204" pitchFamily="49" charset="0"/>
                <a:cs typeface="Consolas" panose="020B0609020204030204" pitchFamily="49" charset="0"/>
              </a:rPr>
              <a:t>int</a:t>
            </a:r>
            <a:r>
              <a:rPr lang="en-US" sz="2400" dirty="0">
                <a:solidFill>
                  <a:srgbClr val="FF0000"/>
                </a:solidFill>
                <a:latin typeface="Consolas" panose="020B0609020204030204" pitchFamily="49" charset="0"/>
                <a:cs typeface="Consolas" panose="020B0609020204030204" pitchFamily="49" charset="0"/>
              </a:rPr>
              <a:t> *a, </a:t>
            </a:r>
            <a:r>
              <a:rPr lang="en-US" sz="2400" dirty="0" err="1">
                <a:solidFill>
                  <a:srgbClr val="FF0000"/>
                </a:solidFill>
                <a:latin typeface="Consolas" panose="020B0609020204030204" pitchFamily="49" charset="0"/>
                <a:cs typeface="Consolas" panose="020B0609020204030204" pitchFamily="49" charset="0"/>
              </a:rPr>
              <a:t>int</a:t>
            </a:r>
            <a:r>
              <a:rPr lang="en-US" sz="2400" dirty="0">
                <a:solidFill>
                  <a:srgbClr val="FF0000"/>
                </a:solidFill>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3693526240"/>
              </p:ext>
            </p:extLst>
          </p:nvPr>
        </p:nvGraphicFramePr>
        <p:xfrm>
          <a:off x="9056072" y="1440180"/>
          <a:ext cx="3011768" cy="294894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333126"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406927" y="3657600"/>
            <a:ext cx="188384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402814" y="3352801"/>
            <a:ext cx="226928" cy="76646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333126"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30" name="Freeform 29">
            <a:extLst>
              <a:ext uri="{FF2B5EF4-FFF2-40B4-BE49-F238E27FC236}">
                <a16:creationId xmlns:a16="http://schemas.microsoft.com/office/drawing/2014/main" id="{CC1517B0-621A-4440-B99B-01FF545475EC}"/>
              </a:ext>
            </a:extLst>
          </p:cNvPr>
          <p:cNvSpPr/>
          <p:nvPr/>
        </p:nvSpPr>
        <p:spPr>
          <a:xfrm>
            <a:off x="10760001" y="2799471"/>
            <a:ext cx="283137" cy="703384"/>
          </a:xfrm>
          <a:custGeom>
            <a:avLst/>
            <a:gdLst>
              <a:gd name="connsiteX0" fmla="*/ 184664 w 283137"/>
              <a:gd name="connsiteY0" fmla="*/ 703384 h 703384"/>
              <a:gd name="connsiteX1" fmla="*/ 1784 w 283137"/>
              <a:gd name="connsiteY1" fmla="*/ 309489 h 703384"/>
              <a:gd name="connsiteX2" fmla="*/ 283137 w 283137"/>
              <a:gd name="connsiteY2" fmla="*/ 0 h 703384"/>
            </a:gdLst>
            <a:ahLst/>
            <a:cxnLst>
              <a:cxn ang="0">
                <a:pos x="connsiteX0" y="connsiteY0"/>
              </a:cxn>
              <a:cxn ang="0">
                <a:pos x="connsiteX1" y="connsiteY1"/>
              </a:cxn>
              <a:cxn ang="0">
                <a:pos x="connsiteX2" y="connsiteY2"/>
              </a:cxn>
            </a:cxnLst>
            <a:rect l="l" t="t" r="r" b="b"/>
            <a:pathLst>
              <a:path w="283137" h="703384">
                <a:moveTo>
                  <a:pt x="184664" y="703384"/>
                </a:moveTo>
                <a:cubicBezTo>
                  <a:pt x="85018" y="565052"/>
                  <a:pt x="-14628" y="426720"/>
                  <a:pt x="1784" y="309489"/>
                </a:cubicBezTo>
                <a:cubicBezTo>
                  <a:pt x="18196" y="192258"/>
                  <a:pt x="150666" y="96129"/>
                  <a:pt x="283137"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DC4F2F79-2BDA-214C-9F61-DC488535E394}"/>
              </a:ext>
            </a:extLst>
          </p:cNvPr>
          <p:cNvSpPr/>
          <p:nvPr/>
        </p:nvSpPr>
        <p:spPr>
          <a:xfrm>
            <a:off x="11746523"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8801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int</a:t>
            </a:r>
            <a:r>
              <a:rPr lang="en-US" sz="2400" dirty="0">
                <a:solidFill>
                  <a:srgbClr val="FF0000"/>
                </a:solidFill>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9056072" y="1440180"/>
          <a:ext cx="3011768" cy="336042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333126"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406927" y="3657600"/>
            <a:ext cx="188384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402813"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333126"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839200"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0" name="Freeform 29">
            <a:extLst>
              <a:ext uri="{FF2B5EF4-FFF2-40B4-BE49-F238E27FC236}">
                <a16:creationId xmlns:a16="http://schemas.microsoft.com/office/drawing/2014/main" id="{CC1517B0-621A-4440-B99B-01FF545475EC}"/>
              </a:ext>
            </a:extLst>
          </p:cNvPr>
          <p:cNvSpPr/>
          <p:nvPr/>
        </p:nvSpPr>
        <p:spPr>
          <a:xfrm>
            <a:off x="10760001" y="2799471"/>
            <a:ext cx="283137" cy="703384"/>
          </a:xfrm>
          <a:custGeom>
            <a:avLst/>
            <a:gdLst>
              <a:gd name="connsiteX0" fmla="*/ 184664 w 283137"/>
              <a:gd name="connsiteY0" fmla="*/ 703384 h 703384"/>
              <a:gd name="connsiteX1" fmla="*/ 1784 w 283137"/>
              <a:gd name="connsiteY1" fmla="*/ 309489 h 703384"/>
              <a:gd name="connsiteX2" fmla="*/ 283137 w 283137"/>
              <a:gd name="connsiteY2" fmla="*/ 0 h 703384"/>
            </a:gdLst>
            <a:ahLst/>
            <a:cxnLst>
              <a:cxn ang="0">
                <a:pos x="connsiteX0" y="connsiteY0"/>
              </a:cxn>
              <a:cxn ang="0">
                <a:pos x="connsiteX1" y="connsiteY1"/>
              </a:cxn>
              <a:cxn ang="0">
                <a:pos x="connsiteX2" y="connsiteY2"/>
              </a:cxn>
            </a:cxnLst>
            <a:rect l="l" t="t" r="r" b="b"/>
            <a:pathLst>
              <a:path w="283137" h="703384">
                <a:moveTo>
                  <a:pt x="184664" y="703384"/>
                </a:moveTo>
                <a:cubicBezTo>
                  <a:pt x="85018" y="565052"/>
                  <a:pt x="-14628" y="426720"/>
                  <a:pt x="1784" y="309489"/>
                </a:cubicBezTo>
                <a:cubicBezTo>
                  <a:pt x="18196" y="192258"/>
                  <a:pt x="150666" y="96129"/>
                  <a:pt x="283137"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DC4F2F79-2BDA-214C-9F61-DC488535E394}"/>
              </a:ext>
            </a:extLst>
          </p:cNvPr>
          <p:cNvSpPr/>
          <p:nvPr/>
        </p:nvSpPr>
        <p:spPr>
          <a:xfrm>
            <a:off x="11746523"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445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906044157"/>
              </p:ext>
            </p:extLst>
          </p:nvPr>
        </p:nvGraphicFramePr>
        <p:xfrm>
          <a:off x="9056072" y="1440180"/>
          <a:ext cx="3011768" cy="336042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1" dirty="0">
                          <a:solidFill>
                            <a:srgbClr val="FF0000"/>
                          </a:solidFill>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333126"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406927" y="3657600"/>
            <a:ext cx="188384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402813"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333126"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839200"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0" name="Freeform 29">
            <a:extLst>
              <a:ext uri="{FF2B5EF4-FFF2-40B4-BE49-F238E27FC236}">
                <a16:creationId xmlns:a16="http://schemas.microsoft.com/office/drawing/2014/main" id="{CC1517B0-621A-4440-B99B-01FF545475EC}"/>
              </a:ext>
            </a:extLst>
          </p:cNvPr>
          <p:cNvSpPr/>
          <p:nvPr/>
        </p:nvSpPr>
        <p:spPr>
          <a:xfrm>
            <a:off x="10760001" y="2799471"/>
            <a:ext cx="283137" cy="703384"/>
          </a:xfrm>
          <a:custGeom>
            <a:avLst/>
            <a:gdLst>
              <a:gd name="connsiteX0" fmla="*/ 184664 w 283137"/>
              <a:gd name="connsiteY0" fmla="*/ 703384 h 703384"/>
              <a:gd name="connsiteX1" fmla="*/ 1784 w 283137"/>
              <a:gd name="connsiteY1" fmla="*/ 309489 h 703384"/>
              <a:gd name="connsiteX2" fmla="*/ 283137 w 283137"/>
              <a:gd name="connsiteY2" fmla="*/ 0 h 703384"/>
            </a:gdLst>
            <a:ahLst/>
            <a:cxnLst>
              <a:cxn ang="0">
                <a:pos x="connsiteX0" y="connsiteY0"/>
              </a:cxn>
              <a:cxn ang="0">
                <a:pos x="connsiteX1" y="connsiteY1"/>
              </a:cxn>
              <a:cxn ang="0">
                <a:pos x="connsiteX2" y="connsiteY2"/>
              </a:cxn>
            </a:cxnLst>
            <a:rect l="l" t="t" r="r" b="b"/>
            <a:pathLst>
              <a:path w="283137" h="703384">
                <a:moveTo>
                  <a:pt x="184664" y="703384"/>
                </a:moveTo>
                <a:cubicBezTo>
                  <a:pt x="85018" y="565052"/>
                  <a:pt x="-14628" y="426720"/>
                  <a:pt x="1784" y="309489"/>
                </a:cubicBezTo>
                <a:cubicBezTo>
                  <a:pt x="18196" y="192258"/>
                  <a:pt x="150666" y="96129"/>
                  <a:pt x="283137"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DC4F2F79-2BDA-214C-9F61-DC488535E394}"/>
              </a:ext>
            </a:extLst>
          </p:cNvPr>
          <p:cNvSpPr/>
          <p:nvPr/>
        </p:nvSpPr>
        <p:spPr>
          <a:xfrm>
            <a:off x="11746523"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9496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2417926391"/>
              </p:ext>
            </p:extLst>
          </p:nvPr>
        </p:nvGraphicFramePr>
        <p:xfrm>
          <a:off x="9056072" y="1440180"/>
          <a:ext cx="3011768" cy="336042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1" dirty="0">
                          <a:solidFill>
                            <a:srgbClr val="FF0000"/>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333126"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406927" y="3657600"/>
            <a:ext cx="188384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402813"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333126"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839200"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0" name="Freeform 29">
            <a:extLst>
              <a:ext uri="{FF2B5EF4-FFF2-40B4-BE49-F238E27FC236}">
                <a16:creationId xmlns:a16="http://schemas.microsoft.com/office/drawing/2014/main" id="{CC1517B0-621A-4440-B99B-01FF545475EC}"/>
              </a:ext>
            </a:extLst>
          </p:cNvPr>
          <p:cNvSpPr/>
          <p:nvPr/>
        </p:nvSpPr>
        <p:spPr>
          <a:xfrm>
            <a:off x="10760001" y="2799471"/>
            <a:ext cx="283137" cy="703384"/>
          </a:xfrm>
          <a:custGeom>
            <a:avLst/>
            <a:gdLst>
              <a:gd name="connsiteX0" fmla="*/ 184664 w 283137"/>
              <a:gd name="connsiteY0" fmla="*/ 703384 h 703384"/>
              <a:gd name="connsiteX1" fmla="*/ 1784 w 283137"/>
              <a:gd name="connsiteY1" fmla="*/ 309489 h 703384"/>
              <a:gd name="connsiteX2" fmla="*/ 283137 w 283137"/>
              <a:gd name="connsiteY2" fmla="*/ 0 h 703384"/>
            </a:gdLst>
            <a:ahLst/>
            <a:cxnLst>
              <a:cxn ang="0">
                <a:pos x="connsiteX0" y="connsiteY0"/>
              </a:cxn>
              <a:cxn ang="0">
                <a:pos x="connsiteX1" y="connsiteY1"/>
              </a:cxn>
              <a:cxn ang="0">
                <a:pos x="connsiteX2" y="connsiteY2"/>
              </a:cxn>
            </a:cxnLst>
            <a:rect l="l" t="t" r="r" b="b"/>
            <a:pathLst>
              <a:path w="283137" h="703384">
                <a:moveTo>
                  <a:pt x="184664" y="703384"/>
                </a:moveTo>
                <a:cubicBezTo>
                  <a:pt x="85018" y="565052"/>
                  <a:pt x="-14628" y="426720"/>
                  <a:pt x="1784" y="309489"/>
                </a:cubicBezTo>
                <a:cubicBezTo>
                  <a:pt x="18196" y="192258"/>
                  <a:pt x="150666" y="96129"/>
                  <a:pt x="283137"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DC4F2F79-2BDA-214C-9F61-DC488535E394}"/>
              </a:ext>
            </a:extLst>
          </p:cNvPr>
          <p:cNvSpPr/>
          <p:nvPr/>
        </p:nvSpPr>
        <p:spPr>
          <a:xfrm>
            <a:off x="11746523"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752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1287588943"/>
              </p:ext>
            </p:extLst>
          </p:nvPr>
        </p:nvGraphicFramePr>
        <p:xfrm>
          <a:off x="9056072" y="1440180"/>
          <a:ext cx="3011768" cy="184023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Tree>
    <p:extLst>
      <p:ext uri="{BB962C8B-B14F-4D97-AF65-F5344CB8AC3E}">
        <p14:creationId xmlns:p14="http://schemas.microsoft.com/office/powerpoint/2010/main" val="2278260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printf</a:t>
            </a:r>
            <a:r>
              <a:rPr lang="en-US" sz="2400" dirty="0">
                <a:solidFill>
                  <a:srgbClr val="FF0000"/>
                </a:solidFill>
                <a:latin typeface="Consolas" panose="020B0609020204030204" pitchFamily="49" charset="0"/>
                <a:cs typeface="Consolas" panose="020B0609020204030204" pitchFamily="49" charset="0"/>
              </a:rPr>
              <a:t>("x = %d, y = %d\n",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9056072" y="1440180"/>
          <a:ext cx="3011768" cy="184023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Tree>
    <p:extLst>
      <p:ext uri="{BB962C8B-B14F-4D97-AF65-F5344CB8AC3E}">
        <p14:creationId xmlns:p14="http://schemas.microsoft.com/office/powerpoint/2010/main" val="4196878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9056072" y="1440180"/>
          <a:ext cx="3011768" cy="184023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Tree>
    <p:extLst>
      <p:ext uri="{BB962C8B-B14F-4D97-AF65-F5344CB8AC3E}">
        <p14:creationId xmlns:p14="http://schemas.microsoft.com/office/powerpoint/2010/main" val="757290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E81E-11AC-DF46-A09E-9A8D1632E06C}"/>
              </a:ext>
            </a:extLst>
          </p:cNvPr>
          <p:cNvSpPr>
            <a:spLocks noGrp="1"/>
          </p:cNvSpPr>
          <p:nvPr>
            <p:ph type="title"/>
          </p:nvPr>
        </p:nvSpPr>
        <p:spPr>
          <a:xfrm>
            <a:off x="623888" y="1736730"/>
            <a:ext cx="10958512" cy="4206870"/>
          </a:xfrm>
        </p:spPr>
        <p:txBody>
          <a:bodyPr/>
          <a:lstStyle/>
          <a:p>
            <a:r>
              <a:rPr lang="en-US" dirty="0"/>
              <a:t>“Oh, when I said ’numbers’ I meant shorts, not </a:t>
            </a:r>
            <a:r>
              <a:rPr lang="en-US" dirty="0" err="1"/>
              <a:t>ints</a:t>
            </a:r>
            <a:r>
              <a:rPr lang="en-US" dirty="0"/>
              <a:t>.”</a:t>
            </a:r>
            <a:br>
              <a:rPr lang="en-US" dirty="0"/>
            </a:br>
            <a:br>
              <a:rPr lang="en-US" dirty="0"/>
            </a:br>
            <a:r>
              <a:rPr lang="en-US" dirty="0"/>
              <a:t>😑</a:t>
            </a:r>
          </a:p>
        </p:txBody>
      </p:sp>
    </p:spTree>
    <p:extLst>
      <p:ext uri="{BB962C8B-B14F-4D97-AF65-F5344CB8AC3E}">
        <p14:creationId xmlns:p14="http://schemas.microsoft.com/office/powerpoint/2010/main" val="846264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(short *a, short *b) {</a:t>
            </a:r>
          </a:p>
          <a:p>
            <a:pPr marL="0" indent="0">
              <a:spcBef>
                <a:spcPts val="0"/>
              </a:spcBef>
              <a:buNone/>
            </a:pPr>
            <a:r>
              <a:rPr lang="en-US" sz="2400" dirty="0">
                <a:latin typeface="Consolas" panose="020B0609020204030204" pitchFamily="49" charset="0"/>
                <a:cs typeface="Consolas" panose="020B0609020204030204" pitchFamily="49" charset="0"/>
              </a:rPr>
              <a:t>    short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short x = 2;</a:t>
            </a:r>
          </a:p>
          <a:p>
            <a:pPr marL="0" indent="0">
              <a:spcBef>
                <a:spcPts val="0"/>
              </a:spcBef>
              <a:buNone/>
            </a:pPr>
            <a:r>
              <a:rPr lang="en-US" sz="2400" dirty="0">
                <a:latin typeface="Consolas" panose="020B0609020204030204" pitchFamily="49" charset="0"/>
                <a:cs typeface="Consolas" panose="020B0609020204030204" pitchFamily="49" charset="0"/>
              </a:rPr>
              <a:t>    short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Tree>
    <p:extLst>
      <p:ext uri="{BB962C8B-B14F-4D97-AF65-F5344CB8AC3E}">
        <p14:creationId xmlns:p14="http://schemas.microsoft.com/office/powerpoint/2010/main" val="1795315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(short *a, short *b) {</a:t>
            </a:r>
          </a:p>
          <a:p>
            <a:pPr marL="0" indent="0">
              <a:spcBef>
                <a:spcPts val="0"/>
              </a:spcBef>
              <a:buNone/>
            </a:pPr>
            <a:r>
              <a:rPr lang="en-US" sz="2400" dirty="0">
                <a:latin typeface="Consolas" panose="020B0609020204030204" pitchFamily="49" charset="0"/>
                <a:cs typeface="Consolas" panose="020B0609020204030204" pitchFamily="49" charset="0"/>
              </a:rPr>
              <a:t>    short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short x = 2;</a:t>
            </a:r>
          </a:p>
          <a:p>
            <a:pPr marL="0" indent="0">
              <a:spcBef>
                <a:spcPts val="0"/>
              </a:spcBef>
              <a:buNone/>
            </a:pPr>
            <a:r>
              <a:rPr lang="en-US" sz="2400" dirty="0">
                <a:latin typeface="Consolas" panose="020B0609020204030204" pitchFamily="49" charset="0"/>
                <a:cs typeface="Consolas" panose="020B0609020204030204" pitchFamily="49" charset="0"/>
              </a:rPr>
              <a:t>    short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9056072" y="1440180"/>
          <a:ext cx="3011768" cy="336042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333126"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067090" y="3657600"/>
            <a:ext cx="222368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402813"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333126"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839200"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0" name="Freeform 29">
            <a:extLst>
              <a:ext uri="{FF2B5EF4-FFF2-40B4-BE49-F238E27FC236}">
                <a16:creationId xmlns:a16="http://schemas.microsoft.com/office/drawing/2014/main" id="{CC1517B0-621A-4440-B99B-01FF545475EC}"/>
              </a:ext>
            </a:extLst>
          </p:cNvPr>
          <p:cNvSpPr/>
          <p:nvPr/>
        </p:nvSpPr>
        <p:spPr>
          <a:xfrm>
            <a:off x="10760001" y="2799471"/>
            <a:ext cx="283137" cy="703384"/>
          </a:xfrm>
          <a:custGeom>
            <a:avLst/>
            <a:gdLst>
              <a:gd name="connsiteX0" fmla="*/ 184664 w 283137"/>
              <a:gd name="connsiteY0" fmla="*/ 703384 h 703384"/>
              <a:gd name="connsiteX1" fmla="*/ 1784 w 283137"/>
              <a:gd name="connsiteY1" fmla="*/ 309489 h 703384"/>
              <a:gd name="connsiteX2" fmla="*/ 283137 w 283137"/>
              <a:gd name="connsiteY2" fmla="*/ 0 h 703384"/>
            </a:gdLst>
            <a:ahLst/>
            <a:cxnLst>
              <a:cxn ang="0">
                <a:pos x="connsiteX0" y="connsiteY0"/>
              </a:cxn>
              <a:cxn ang="0">
                <a:pos x="connsiteX1" y="connsiteY1"/>
              </a:cxn>
              <a:cxn ang="0">
                <a:pos x="connsiteX2" y="connsiteY2"/>
              </a:cxn>
            </a:cxnLst>
            <a:rect l="l" t="t" r="r" b="b"/>
            <a:pathLst>
              <a:path w="283137" h="703384">
                <a:moveTo>
                  <a:pt x="184664" y="703384"/>
                </a:moveTo>
                <a:cubicBezTo>
                  <a:pt x="85018" y="565052"/>
                  <a:pt x="-14628" y="426720"/>
                  <a:pt x="1784" y="309489"/>
                </a:cubicBezTo>
                <a:cubicBezTo>
                  <a:pt x="18196" y="192258"/>
                  <a:pt x="150666" y="96129"/>
                  <a:pt x="283137"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DC4F2F79-2BDA-214C-9F61-DC488535E394}"/>
              </a:ext>
            </a:extLst>
          </p:cNvPr>
          <p:cNvSpPr/>
          <p:nvPr/>
        </p:nvSpPr>
        <p:spPr>
          <a:xfrm>
            <a:off x="11746523"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1959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E81E-11AC-DF46-A09E-9A8D1632E06C}"/>
              </a:ext>
            </a:extLst>
          </p:cNvPr>
          <p:cNvSpPr>
            <a:spLocks noGrp="1"/>
          </p:cNvSpPr>
          <p:nvPr>
            <p:ph type="title"/>
          </p:nvPr>
        </p:nvSpPr>
        <p:spPr>
          <a:xfrm>
            <a:off x="623888" y="1143000"/>
            <a:ext cx="10958512" cy="5943600"/>
          </a:xfrm>
        </p:spPr>
        <p:txBody>
          <a:bodyPr/>
          <a:lstStyle/>
          <a:p>
            <a:r>
              <a:rPr lang="en-US" dirty="0"/>
              <a:t>“You know what, I goofed.  We’re going to use strings.  Could you write something to swap those?”</a:t>
            </a:r>
            <a:br>
              <a:rPr lang="en-US" dirty="0"/>
            </a:br>
            <a:br>
              <a:rPr lang="en-US" dirty="0"/>
            </a:br>
            <a:r>
              <a:rPr lang="en-US" dirty="0"/>
              <a:t>😤</a:t>
            </a:r>
          </a:p>
        </p:txBody>
      </p:sp>
    </p:spTree>
    <p:extLst>
      <p:ext uri="{BB962C8B-B14F-4D97-AF65-F5344CB8AC3E}">
        <p14:creationId xmlns:p14="http://schemas.microsoft.com/office/powerpoint/2010/main" val="3388041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Tree>
    <p:extLst>
      <p:ext uri="{BB962C8B-B14F-4D97-AF65-F5344CB8AC3E}">
        <p14:creationId xmlns:p14="http://schemas.microsoft.com/office/powerpoint/2010/main" val="1186789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swap_string</a:t>
            </a:r>
            <a:r>
              <a:rPr lang="en-US" sz="2400" dirty="0">
                <a:solidFill>
                  <a:srgbClr val="FF0000"/>
                </a:solidFill>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336530439"/>
              </p:ext>
            </p:extLst>
          </p:nvPr>
        </p:nvGraphicFramePr>
        <p:xfrm>
          <a:off x="8797701" y="1440180"/>
          <a:ext cx="3011768" cy="377190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3896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3333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233289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2"/>
            <a:ext cx="538452" cy="1117468"/>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190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void </a:t>
            </a:r>
            <a:r>
              <a:rPr lang="en-US" sz="2400" dirty="0" err="1">
                <a:solidFill>
                  <a:srgbClr val="FF0000"/>
                </a:solidFill>
                <a:latin typeface="Consolas" panose="020B0609020204030204" pitchFamily="49" charset="0"/>
                <a:cs typeface="Consolas" panose="020B0609020204030204" pitchFamily="49" charset="0"/>
              </a:rPr>
              <a:t>swap_string</a:t>
            </a:r>
            <a:r>
              <a:rPr lang="en-US" sz="2400" dirty="0">
                <a:solidFill>
                  <a:srgbClr val="FF0000"/>
                </a:solidFill>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2818586829"/>
              </p:ext>
            </p:extLst>
          </p:nvPr>
        </p:nvGraphicFramePr>
        <p:xfrm>
          <a:off x="8797701" y="1440180"/>
          <a:ext cx="3011768" cy="488061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074755"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046277" y="3657600"/>
            <a:ext cx="2393605"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551920" y="3352801"/>
            <a:ext cx="245782" cy="76646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074755"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32" name="Freeform 31">
            <a:extLst>
              <a:ext uri="{FF2B5EF4-FFF2-40B4-BE49-F238E27FC236}">
                <a16:creationId xmlns:a16="http://schemas.microsoft.com/office/drawing/2014/main" id="{DC4F2F79-2BDA-214C-9F61-DC488535E394}"/>
              </a:ext>
            </a:extLst>
          </p:cNvPr>
          <p:cNvSpPr/>
          <p:nvPr/>
        </p:nvSpPr>
        <p:spPr>
          <a:xfrm>
            <a:off x="11488152"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5420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4857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a:extLst>
              <a:ext uri="{FF2B5EF4-FFF2-40B4-BE49-F238E27FC236}">
                <a16:creationId xmlns:a16="http://schemas.microsoft.com/office/drawing/2014/main" id="{BF285A36-2D3B-B747-8F3C-1E911DD373FD}"/>
              </a:ext>
            </a:extLst>
          </p:cNvPr>
          <p:cNvSpPr/>
          <p:nvPr/>
        </p:nvSpPr>
        <p:spPr>
          <a:xfrm>
            <a:off x="10621030" y="2827606"/>
            <a:ext cx="112619" cy="647114"/>
          </a:xfrm>
          <a:custGeom>
            <a:avLst/>
            <a:gdLst>
              <a:gd name="connsiteX0" fmla="*/ 98552 w 112619"/>
              <a:gd name="connsiteY0" fmla="*/ 647114 h 647114"/>
              <a:gd name="connsiteX1" fmla="*/ 78 w 112619"/>
              <a:gd name="connsiteY1" fmla="*/ 253219 h 647114"/>
              <a:gd name="connsiteX2" fmla="*/ 112619 w 112619"/>
              <a:gd name="connsiteY2" fmla="*/ 0 h 647114"/>
            </a:gdLst>
            <a:ahLst/>
            <a:cxnLst>
              <a:cxn ang="0">
                <a:pos x="connsiteX0" y="connsiteY0"/>
              </a:cxn>
              <a:cxn ang="0">
                <a:pos x="connsiteX1" y="connsiteY1"/>
              </a:cxn>
              <a:cxn ang="0">
                <a:pos x="connsiteX2" y="connsiteY2"/>
              </a:cxn>
            </a:cxnLst>
            <a:rect l="l" t="t" r="r" b="b"/>
            <a:pathLst>
              <a:path w="112619" h="647114">
                <a:moveTo>
                  <a:pt x="98552" y="647114"/>
                </a:moveTo>
                <a:cubicBezTo>
                  <a:pt x="48143" y="504092"/>
                  <a:pt x="-2266" y="361071"/>
                  <a:pt x="78" y="253219"/>
                </a:cubicBezTo>
                <a:cubicBezTo>
                  <a:pt x="2422" y="145367"/>
                  <a:pt x="57520" y="72683"/>
                  <a:pt x="112619"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3490466"/>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326559"/>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1492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8797701" y="1440180"/>
          <a:ext cx="3011768" cy="529209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074755"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046277" y="3657600"/>
            <a:ext cx="2393605"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551919"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074755"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580829"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2" name="Freeform 31">
            <a:extLst>
              <a:ext uri="{FF2B5EF4-FFF2-40B4-BE49-F238E27FC236}">
                <a16:creationId xmlns:a16="http://schemas.microsoft.com/office/drawing/2014/main" id="{DC4F2F79-2BDA-214C-9F61-DC488535E394}"/>
              </a:ext>
            </a:extLst>
          </p:cNvPr>
          <p:cNvSpPr/>
          <p:nvPr/>
        </p:nvSpPr>
        <p:spPr>
          <a:xfrm>
            <a:off x="11488152"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5420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4857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a:extLst>
              <a:ext uri="{FF2B5EF4-FFF2-40B4-BE49-F238E27FC236}">
                <a16:creationId xmlns:a16="http://schemas.microsoft.com/office/drawing/2014/main" id="{BF285A36-2D3B-B747-8F3C-1E911DD373FD}"/>
              </a:ext>
            </a:extLst>
          </p:cNvPr>
          <p:cNvSpPr/>
          <p:nvPr/>
        </p:nvSpPr>
        <p:spPr>
          <a:xfrm>
            <a:off x="10621030" y="2827606"/>
            <a:ext cx="112619" cy="647114"/>
          </a:xfrm>
          <a:custGeom>
            <a:avLst/>
            <a:gdLst>
              <a:gd name="connsiteX0" fmla="*/ 98552 w 112619"/>
              <a:gd name="connsiteY0" fmla="*/ 647114 h 647114"/>
              <a:gd name="connsiteX1" fmla="*/ 78 w 112619"/>
              <a:gd name="connsiteY1" fmla="*/ 253219 h 647114"/>
              <a:gd name="connsiteX2" fmla="*/ 112619 w 112619"/>
              <a:gd name="connsiteY2" fmla="*/ 0 h 647114"/>
            </a:gdLst>
            <a:ahLst/>
            <a:cxnLst>
              <a:cxn ang="0">
                <a:pos x="connsiteX0" y="connsiteY0"/>
              </a:cxn>
              <a:cxn ang="0">
                <a:pos x="connsiteX1" y="connsiteY1"/>
              </a:cxn>
              <a:cxn ang="0">
                <a:pos x="connsiteX2" y="connsiteY2"/>
              </a:cxn>
            </a:cxnLst>
            <a:rect l="l" t="t" r="r" b="b"/>
            <a:pathLst>
              <a:path w="112619" h="647114">
                <a:moveTo>
                  <a:pt x="98552" y="647114"/>
                </a:moveTo>
                <a:cubicBezTo>
                  <a:pt x="48143" y="504092"/>
                  <a:pt x="-2266" y="361071"/>
                  <a:pt x="78" y="253219"/>
                </a:cubicBezTo>
                <a:cubicBezTo>
                  <a:pt x="2422" y="145367"/>
                  <a:pt x="57520" y="72683"/>
                  <a:pt x="112619"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385689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623153"/>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682AE214-C7C9-434B-A89E-623443DFD83D}"/>
              </a:ext>
            </a:extLst>
          </p:cNvPr>
          <p:cNvSpPr/>
          <p:nvPr/>
        </p:nvSpPr>
        <p:spPr>
          <a:xfrm>
            <a:off x="10733649" y="4343400"/>
            <a:ext cx="315351" cy="1905000"/>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574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2576212265"/>
              </p:ext>
            </p:extLst>
          </p:nvPr>
        </p:nvGraphicFramePr>
        <p:xfrm>
          <a:off x="8797701" y="1440180"/>
          <a:ext cx="3011768" cy="529209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1" dirty="0">
                          <a:solidFill>
                            <a:srgbClr val="FF0000"/>
                          </a:solidFill>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074755"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046277" y="3657600"/>
            <a:ext cx="2393605"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551919"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074755"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580829"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2" name="Freeform 31">
            <a:extLst>
              <a:ext uri="{FF2B5EF4-FFF2-40B4-BE49-F238E27FC236}">
                <a16:creationId xmlns:a16="http://schemas.microsoft.com/office/drawing/2014/main" id="{DC4F2F79-2BDA-214C-9F61-DC488535E394}"/>
              </a:ext>
            </a:extLst>
          </p:cNvPr>
          <p:cNvSpPr/>
          <p:nvPr/>
        </p:nvSpPr>
        <p:spPr>
          <a:xfrm>
            <a:off x="11488152"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5420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4857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a:extLst>
              <a:ext uri="{FF2B5EF4-FFF2-40B4-BE49-F238E27FC236}">
                <a16:creationId xmlns:a16="http://schemas.microsoft.com/office/drawing/2014/main" id="{BF285A36-2D3B-B747-8F3C-1E911DD373FD}"/>
              </a:ext>
            </a:extLst>
          </p:cNvPr>
          <p:cNvSpPr/>
          <p:nvPr/>
        </p:nvSpPr>
        <p:spPr>
          <a:xfrm>
            <a:off x="10621030" y="2827606"/>
            <a:ext cx="112619" cy="647114"/>
          </a:xfrm>
          <a:custGeom>
            <a:avLst/>
            <a:gdLst>
              <a:gd name="connsiteX0" fmla="*/ 98552 w 112619"/>
              <a:gd name="connsiteY0" fmla="*/ 647114 h 647114"/>
              <a:gd name="connsiteX1" fmla="*/ 78 w 112619"/>
              <a:gd name="connsiteY1" fmla="*/ 253219 h 647114"/>
              <a:gd name="connsiteX2" fmla="*/ 112619 w 112619"/>
              <a:gd name="connsiteY2" fmla="*/ 0 h 647114"/>
            </a:gdLst>
            <a:ahLst/>
            <a:cxnLst>
              <a:cxn ang="0">
                <a:pos x="connsiteX0" y="connsiteY0"/>
              </a:cxn>
              <a:cxn ang="0">
                <a:pos x="connsiteX1" y="connsiteY1"/>
              </a:cxn>
              <a:cxn ang="0">
                <a:pos x="connsiteX2" y="connsiteY2"/>
              </a:cxn>
            </a:cxnLst>
            <a:rect l="l" t="t" r="r" b="b"/>
            <a:pathLst>
              <a:path w="112619" h="647114">
                <a:moveTo>
                  <a:pt x="98552" y="647114"/>
                </a:moveTo>
                <a:cubicBezTo>
                  <a:pt x="48143" y="504092"/>
                  <a:pt x="-2266" y="361071"/>
                  <a:pt x="78" y="253219"/>
                </a:cubicBezTo>
                <a:cubicBezTo>
                  <a:pt x="2422" y="145367"/>
                  <a:pt x="57520" y="72683"/>
                  <a:pt x="112619"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302631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623153"/>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E9DEEC2B-43F4-6740-8405-E960190EAF1F}"/>
              </a:ext>
            </a:extLst>
          </p:cNvPr>
          <p:cNvSpPr/>
          <p:nvPr/>
        </p:nvSpPr>
        <p:spPr>
          <a:xfrm>
            <a:off x="10733649" y="4343400"/>
            <a:ext cx="315351" cy="1905000"/>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355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2602354894"/>
              </p:ext>
            </p:extLst>
          </p:nvPr>
        </p:nvGraphicFramePr>
        <p:xfrm>
          <a:off x="8797701" y="1440180"/>
          <a:ext cx="3011768" cy="529209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1" dirty="0">
                          <a:solidFill>
                            <a:srgbClr val="FF0000"/>
                          </a:solidFill>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074755"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046277" y="3657600"/>
            <a:ext cx="2393605"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551919"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074755"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580829"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2" name="Freeform 31">
            <a:extLst>
              <a:ext uri="{FF2B5EF4-FFF2-40B4-BE49-F238E27FC236}">
                <a16:creationId xmlns:a16="http://schemas.microsoft.com/office/drawing/2014/main" id="{DC4F2F79-2BDA-214C-9F61-DC488535E394}"/>
              </a:ext>
            </a:extLst>
          </p:cNvPr>
          <p:cNvSpPr/>
          <p:nvPr/>
        </p:nvSpPr>
        <p:spPr>
          <a:xfrm>
            <a:off x="11488152"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5420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4857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a:extLst>
              <a:ext uri="{FF2B5EF4-FFF2-40B4-BE49-F238E27FC236}">
                <a16:creationId xmlns:a16="http://schemas.microsoft.com/office/drawing/2014/main" id="{BF285A36-2D3B-B747-8F3C-1E911DD373FD}"/>
              </a:ext>
            </a:extLst>
          </p:cNvPr>
          <p:cNvSpPr/>
          <p:nvPr/>
        </p:nvSpPr>
        <p:spPr>
          <a:xfrm>
            <a:off x="10621030" y="2827606"/>
            <a:ext cx="112619" cy="647114"/>
          </a:xfrm>
          <a:custGeom>
            <a:avLst/>
            <a:gdLst>
              <a:gd name="connsiteX0" fmla="*/ 98552 w 112619"/>
              <a:gd name="connsiteY0" fmla="*/ 647114 h 647114"/>
              <a:gd name="connsiteX1" fmla="*/ 78 w 112619"/>
              <a:gd name="connsiteY1" fmla="*/ 253219 h 647114"/>
              <a:gd name="connsiteX2" fmla="*/ 112619 w 112619"/>
              <a:gd name="connsiteY2" fmla="*/ 0 h 647114"/>
            </a:gdLst>
            <a:ahLst/>
            <a:cxnLst>
              <a:cxn ang="0">
                <a:pos x="connsiteX0" y="connsiteY0"/>
              </a:cxn>
              <a:cxn ang="0">
                <a:pos x="connsiteX1" y="connsiteY1"/>
              </a:cxn>
              <a:cxn ang="0">
                <a:pos x="connsiteX2" y="connsiteY2"/>
              </a:cxn>
            </a:cxnLst>
            <a:rect l="l" t="t" r="r" b="b"/>
            <a:pathLst>
              <a:path w="112619" h="647114">
                <a:moveTo>
                  <a:pt x="98552" y="647114"/>
                </a:moveTo>
                <a:cubicBezTo>
                  <a:pt x="48143" y="504092"/>
                  <a:pt x="-2266" y="361071"/>
                  <a:pt x="78" y="253219"/>
                </a:cubicBezTo>
                <a:cubicBezTo>
                  <a:pt x="2422" y="145367"/>
                  <a:pt x="57520" y="72683"/>
                  <a:pt x="112619"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302631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3469559"/>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E9DEEC2B-43F4-6740-8405-E960190EAF1F}"/>
              </a:ext>
            </a:extLst>
          </p:cNvPr>
          <p:cNvSpPr/>
          <p:nvPr/>
        </p:nvSpPr>
        <p:spPr>
          <a:xfrm>
            <a:off x="10733649" y="4343400"/>
            <a:ext cx="315351" cy="1905000"/>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8047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505842057"/>
              </p:ext>
            </p:extLst>
          </p:nvPr>
        </p:nvGraphicFramePr>
        <p:xfrm>
          <a:off x="8797701" y="1440180"/>
          <a:ext cx="3011768" cy="377190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3896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3333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149469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021759"/>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9995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printf</a:t>
            </a:r>
            <a:r>
              <a:rPr lang="en-US" sz="2400" dirty="0">
                <a:solidFill>
                  <a:srgbClr val="FF0000"/>
                </a:solidFill>
                <a:latin typeface="Consolas" panose="020B0609020204030204" pitchFamily="49" charset="0"/>
                <a:cs typeface="Consolas" panose="020B0609020204030204" pitchFamily="49" charset="0"/>
              </a:rPr>
              <a:t>("x = %s, y = %s\n",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8797701" y="1440180"/>
          <a:ext cx="3011768" cy="377190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3896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3333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149469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021759"/>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4738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8797701" y="1440180"/>
          <a:ext cx="3011768" cy="377190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3896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3333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149469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021759"/>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82538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E81E-11AC-DF46-A09E-9A8D1632E06C}"/>
              </a:ext>
            </a:extLst>
          </p:cNvPr>
          <p:cNvSpPr>
            <a:spLocks noGrp="1"/>
          </p:cNvSpPr>
          <p:nvPr>
            <p:ph type="title"/>
          </p:nvPr>
        </p:nvSpPr>
        <p:spPr>
          <a:xfrm>
            <a:off x="623888" y="1143000"/>
            <a:ext cx="10958512" cy="5943600"/>
          </a:xfrm>
        </p:spPr>
        <p:txBody>
          <a:bodyPr/>
          <a:lstStyle/>
          <a:p>
            <a:r>
              <a:rPr lang="en-US" dirty="0"/>
              <a:t>  “Awesome!  Thanks.”  </a:t>
            </a:r>
            <a:r>
              <a:rPr lang="en-US" dirty="0">
                <a:solidFill>
                  <a:schemeClr val="bg1"/>
                </a:solidFill>
              </a:rPr>
              <a:t>We also have 20 custom struct types.  Could you write swap for those too?”</a:t>
            </a:r>
            <a:br>
              <a:rPr lang="en-US" dirty="0"/>
            </a:br>
            <a:br>
              <a:rPr lang="en-US" dirty="0"/>
            </a:br>
            <a:endParaRPr lang="en-US" dirty="0"/>
          </a:p>
        </p:txBody>
      </p:sp>
    </p:spTree>
    <p:extLst>
      <p:ext uri="{BB962C8B-B14F-4D97-AF65-F5344CB8AC3E}">
        <p14:creationId xmlns:p14="http://schemas.microsoft.com/office/powerpoint/2010/main" val="412369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E81E-11AC-DF46-A09E-9A8D1632E06C}"/>
              </a:ext>
            </a:extLst>
          </p:cNvPr>
          <p:cNvSpPr>
            <a:spLocks noGrp="1"/>
          </p:cNvSpPr>
          <p:nvPr>
            <p:ph type="title"/>
          </p:nvPr>
        </p:nvSpPr>
        <p:spPr>
          <a:xfrm>
            <a:off x="623888" y="1143000"/>
            <a:ext cx="10958512" cy="5943600"/>
          </a:xfrm>
        </p:spPr>
        <p:txBody>
          <a:bodyPr/>
          <a:lstStyle/>
          <a:p>
            <a:r>
              <a:rPr lang="en-US" dirty="0"/>
              <a:t>“Awesome!  Thanks.  We also have 20 custom struct types.  Could you write swap for those too?”</a:t>
            </a:r>
            <a:br>
              <a:rPr lang="en-US" dirty="0"/>
            </a:br>
            <a:br>
              <a:rPr lang="en-US" dirty="0"/>
            </a:br>
            <a:r>
              <a:rPr lang="en-US" dirty="0"/>
              <a:t>🤬</a:t>
            </a:r>
          </a:p>
        </p:txBody>
      </p:sp>
    </p:spTree>
    <p:extLst>
      <p:ext uri="{BB962C8B-B14F-4D97-AF65-F5344CB8AC3E}">
        <p14:creationId xmlns:p14="http://schemas.microsoft.com/office/powerpoint/2010/main" val="3605225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6EA6-0910-854B-8FEA-0628E38A7174}"/>
              </a:ext>
            </a:extLst>
          </p:cNvPr>
          <p:cNvSpPr>
            <a:spLocks noGrp="1"/>
          </p:cNvSpPr>
          <p:nvPr>
            <p:ph type="title"/>
          </p:nvPr>
        </p:nvSpPr>
        <p:spPr/>
        <p:txBody>
          <a:bodyPr/>
          <a:lstStyle/>
          <a:p>
            <a:r>
              <a:rPr lang="en-US" dirty="0"/>
              <a:t>Generic Swap</a:t>
            </a:r>
          </a:p>
        </p:txBody>
      </p:sp>
      <p:sp>
        <p:nvSpPr>
          <p:cNvPr id="3" name="Content Placeholder 2">
            <a:extLst>
              <a:ext uri="{FF2B5EF4-FFF2-40B4-BE49-F238E27FC236}">
                <a16:creationId xmlns:a16="http://schemas.microsoft.com/office/drawing/2014/main" id="{7CCFD3E1-AD22-D444-AB76-BD295C1C699F}"/>
              </a:ext>
            </a:extLst>
          </p:cNvPr>
          <p:cNvSpPr>
            <a:spLocks noGrp="1"/>
          </p:cNvSpPr>
          <p:nvPr>
            <p:ph idx="1"/>
          </p:nvPr>
        </p:nvSpPr>
        <p:spPr/>
        <p:txBody>
          <a:bodyPr/>
          <a:lstStyle/>
          <a:p>
            <a:pPr marL="0" indent="0">
              <a:buNone/>
            </a:pPr>
            <a:r>
              <a:rPr lang="en-US" dirty="0"/>
              <a:t>What if we could write </a:t>
            </a:r>
            <a:r>
              <a:rPr lang="en-US" i="1" dirty="0"/>
              <a:t>one</a:t>
            </a:r>
            <a:r>
              <a:rPr lang="en-US" dirty="0"/>
              <a:t> function to swap two values of any single type?</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swap_int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swap_float</a:t>
            </a:r>
            <a:r>
              <a:rPr lang="en-US" dirty="0">
                <a:latin typeface="Consolas" panose="020B0609020204030204" pitchFamily="49" charset="0"/>
                <a:cs typeface="Consolas" panose="020B0609020204030204" pitchFamily="49" charset="0"/>
              </a:rPr>
              <a:t>(float *a, float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swap_size_t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swap_double</a:t>
            </a:r>
            <a:r>
              <a:rPr lang="en-US" dirty="0">
                <a:latin typeface="Consolas" panose="020B0609020204030204" pitchFamily="49" charset="0"/>
                <a:cs typeface="Consolas" panose="020B0609020204030204" pitchFamily="49" charset="0"/>
              </a:rPr>
              <a:t>(double *a, double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swap_string</a:t>
            </a:r>
            <a:r>
              <a:rPr lang="en-US" dirty="0">
                <a:latin typeface="Consolas" panose="020B0609020204030204" pitchFamily="49" charset="0"/>
                <a:cs typeface="Consolas" panose="020B0609020204030204" pitchFamily="49" charset="0"/>
              </a:rPr>
              <a:t>(char **a, char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swap_mystruct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mystruct</a:t>
            </a:r>
            <a:r>
              <a:rPr lang="en-US" dirty="0">
                <a:latin typeface="Consolas" panose="020B0609020204030204" pitchFamily="49" charset="0"/>
                <a:cs typeface="Consolas" panose="020B0609020204030204" pitchFamily="49" charset="0"/>
              </a:rPr>
              <a:t> *a, </a:t>
            </a:r>
            <a:r>
              <a:rPr lang="en-US" dirty="0" err="1">
                <a:latin typeface="Consolas" panose="020B0609020204030204" pitchFamily="49" charset="0"/>
                <a:cs typeface="Consolas" panose="020B0609020204030204" pitchFamily="49" charset="0"/>
              </a:rPr>
              <a:t>mystruct</a:t>
            </a:r>
            <a:r>
              <a:rPr lang="en-US" dirty="0">
                <a:latin typeface="Consolas" panose="020B0609020204030204" pitchFamily="49" charset="0"/>
                <a:cs typeface="Consolas" panose="020B0609020204030204" pitchFamily="49" charset="0"/>
              </a:rPr>
              <a:t> *b) { … }</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1670348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1" y="1219200"/>
            <a:ext cx="66294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(short *a, short *b) {</a:t>
            </a:r>
          </a:p>
          <a:p>
            <a:pPr marL="0" indent="0">
              <a:spcBef>
                <a:spcPts val="0"/>
              </a:spcBef>
              <a:buNone/>
            </a:pPr>
            <a:r>
              <a:rPr lang="en-US" sz="2400" dirty="0">
                <a:latin typeface="Consolas" panose="020B0609020204030204" pitchFamily="49" charset="0"/>
                <a:cs typeface="Consolas" panose="020B0609020204030204" pitchFamily="49" charset="0"/>
              </a:rPr>
              <a:t>    short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448611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1" y="1219200"/>
            <a:ext cx="66294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b="1" u="sng" dirty="0" err="1">
                <a:solidFill>
                  <a:srgbClr val="0432FF"/>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b="1" u="sng" dirty="0" err="1">
                <a:solidFill>
                  <a:srgbClr val="0432FF"/>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u="sng" dirty="0" err="1">
                <a:solidFill>
                  <a:srgbClr val="0432FF"/>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a:t>
            </a:r>
            <a:r>
              <a:rPr lang="en-US" sz="2400" b="1" u="sng" dirty="0">
                <a:solidFill>
                  <a:schemeClr val="accent6">
                    <a:lumMod val="75000"/>
                  </a:schemeClr>
                </a:solidFill>
                <a:latin typeface="Consolas" panose="020B0609020204030204" pitchFamily="49" charset="0"/>
                <a:cs typeface="Consolas" panose="020B0609020204030204" pitchFamily="49" charset="0"/>
              </a:rPr>
              <a:t>short</a:t>
            </a:r>
            <a:r>
              <a:rPr lang="en-US" sz="2400" dirty="0">
                <a:latin typeface="Consolas" panose="020B0609020204030204" pitchFamily="49" charset="0"/>
                <a:cs typeface="Consolas" panose="020B0609020204030204" pitchFamily="49" charset="0"/>
              </a:rPr>
              <a:t> *a, </a:t>
            </a:r>
            <a:r>
              <a:rPr lang="en-US" sz="2400" b="1" u="sng" dirty="0">
                <a:solidFill>
                  <a:schemeClr val="accent6">
                    <a:lumMod val="75000"/>
                  </a:schemeClr>
                </a:solidFill>
                <a:latin typeface="Consolas" panose="020B0609020204030204" pitchFamily="49" charset="0"/>
                <a:cs typeface="Consolas" panose="020B0609020204030204" pitchFamily="49" charset="0"/>
              </a:rPr>
              <a:t>short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u="sng" dirty="0">
                <a:solidFill>
                  <a:schemeClr val="accent6">
                    <a:lumMod val="75000"/>
                  </a:schemeClr>
                </a:solidFill>
                <a:latin typeface="Consolas" panose="020B0609020204030204" pitchFamily="49" charset="0"/>
                <a:cs typeface="Consolas" panose="020B0609020204030204" pitchFamily="49" charset="0"/>
              </a:rPr>
              <a:t>short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t>
            </a:r>
            <a:r>
              <a:rPr lang="en-US" sz="2400" b="1" u="sng" dirty="0">
                <a:solidFill>
                  <a:srgbClr val="FF0000"/>
                </a:solidFill>
                <a:latin typeface="Consolas" panose="020B0609020204030204" pitchFamily="49" charset="0"/>
                <a:cs typeface="Consolas" panose="020B0609020204030204" pitchFamily="49" charset="0"/>
              </a:rPr>
              <a:t>char *</a:t>
            </a:r>
            <a:r>
              <a:rPr lang="en-US" sz="2400" dirty="0">
                <a:latin typeface="Consolas" panose="020B0609020204030204" pitchFamily="49" charset="0"/>
                <a:cs typeface="Consolas" panose="020B0609020204030204" pitchFamily="49" charset="0"/>
              </a:rPr>
              <a:t>*a, </a:t>
            </a:r>
            <a:r>
              <a:rPr lang="en-US" sz="2400" b="1" u="sng" dirty="0">
                <a:solidFill>
                  <a:srgbClr val="FF0000"/>
                </a:solidFill>
                <a:latin typeface="Consolas" panose="020B0609020204030204" pitchFamily="49" charset="0"/>
                <a:cs typeface="Consolas" panose="020B0609020204030204" pitchFamily="49" charset="0"/>
              </a:rPr>
              <a:t>char *</a:t>
            </a:r>
            <a:r>
              <a:rPr lang="en-US" sz="2400" dirty="0">
                <a:latin typeface="Consolas" panose="020B0609020204030204" pitchFamily="49" charset="0"/>
                <a:cs typeface="Consolas" panose="020B0609020204030204" pitchFamily="49" charset="0"/>
              </a:rPr>
              <a:t>*b)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u="sng" dirty="0">
                <a:solidFill>
                  <a:srgbClr val="FF0000"/>
                </a:solidFill>
                <a:latin typeface="Consolas" panose="020B0609020204030204" pitchFamily="49" charset="0"/>
                <a:cs typeface="Consolas" panose="020B0609020204030204" pitchFamily="49" charset="0"/>
              </a:rPr>
              <a:t>char *</a:t>
            </a:r>
            <a:r>
              <a:rPr lang="en-US" sz="2400" dirty="0">
                <a:latin typeface="Consolas" panose="020B0609020204030204" pitchFamily="49" charset="0"/>
                <a:cs typeface="Consolas" panose="020B0609020204030204" pitchFamily="49" charset="0"/>
              </a:rPr>
              <a:t>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18" name="Rectangle 17">
            <a:extLst>
              <a:ext uri="{FF2B5EF4-FFF2-40B4-BE49-F238E27FC236}">
                <a16:creationId xmlns:a16="http://schemas.microsoft.com/office/drawing/2014/main" id="{689741FC-64C0-E940-88E5-DD409B2E9E51}"/>
              </a:ext>
            </a:extLst>
          </p:cNvPr>
          <p:cNvSpPr/>
          <p:nvPr/>
        </p:nvSpPr>
        <p:spPr bwMode="auto">
          <a:xfrm>
            <a:off x="6858000" y="1371600"/>
            <a:ext cx="5123657" cy="4038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All 3:</a:t>
            </a:r>
          </a:p>
          <a:p>
            <a:pPr marL="457200" indent="-457200" algn="l" eaLnBrk="1" hangingPunct="1">
              <a:buFont typeface="Arial" panose="020B0604020202020204" pitchFamily="34" charset="0"/>
              <a:buChar char="•"/>
            </a:pPr>
            <a:r>
              <a:rPr kumimoji="0" lang="en-US" sz="2800" i="0" u="none" strike="noStrike" cap="none" normalizeH="0" baseline="0" dirty="0">
                <a:ln>
                  <a:noFill/>
                </a:ln>
                <a:solidFill>
                  <a:schemeClr val="tx1"/>
                </a:solidFill>
                <a:effectLst/>
                <a:latin typeface="+mn-lt"/>
                <a:cs typeface="Courier New" panose="02070309020205020404" pitchFamily="49" charset="0"/>
              </a:rPr>
              <a:t>Take pointers to values to swap</a:t>
            </a:r>
          </a:p>
          <a:p>
            <a:pPr marL="457200" indent="-457200" algn="l" eaLnBrk="1" hangingPunct="1">
              <a:buFont typeface="Arial" panose="020B0604020202020204" pitchFamily="34" charset="0"/>
              <a:buChar char="•"/>
            </a:pPr>
            <a:r>
              <a:rPr lang="en-US" sz="2800" dirty="0">
                <a:latin typeface="+mn-lt"/>
                <a:cs typeface="Courier New" panose="02070309020205020404" pitchFamily="49" charset="0"/>
              </a:rPr>
              <a:t>Create temporary storage to store one of the values</a:t>
            </a:r>
          </a:p>
          <a:p>
            <a:pPr marL="457200" indent="-457200" algn="l" eaLnBrk="1" hangingPunct="1">
              <a:buFont typeface="Arial" panose="020B0604020202020204" pitchFamily="34" charset="0"/>
              <a:buChar char="•"/>
            </a:pPr>
            <a:r>
              <a:rPr kumimoji="0" lang="en-US" sz="2800" i="0" u="none" strike="noStrike" cap="none" normalizeH="0" baseline="0" dirty="0">
                <a:ln>
                  <a:noFill/>
                </a:ln>
                <a:solidFill>
                  <a:schemeClr val="tx1"/>
                </a:solidFill>
                <a:effectLst/>
                <a:latin typeface="+mn-lt"/>
                <a:cs typeface="Courier New" panose="02070309020205020404" pitchFamily="49" charset="0"/>
              </a:rPr>
              <a:t>Move </a:t>
            </a:r>
            <a:r>
              <a:rPr lang="en-US" sz="2800" dirty="0">
                <a:latin typeface="+mn-lt"/>
                <a:cs typeface="Courier New" panose="02070309020205020404" pitchFamily="49" charset="0"/>
              </a:rPr>
              <a:t>data at </a:t>
            </a:r>
            <a:r>
              <a:rPr lang="en-US" sz="2800" b="1" dirty="0">
                <a:latin typeface="+mn-lt"/>
                <a:cs typeface="Courier New" panose="02070309020205020404" pitchFamily="49" charset="0"/>
              </a:rPr>
              <a:t>b</a:t>
            </a:r>
            <a:r>
              <a:rPr lang="en-US" sz="2800" dirty="0">
                <a:latin typeface="+mn-lt"/>
                <a:cs typeface="Courier New" panose="02070309020205020404" pitchFamily="49" charset="0"/>
              </a:rPr>
              <a:t> into where </a:t>
            </a:r>
            <a:r>
              <a:rPr lang="en-US" sz="2800" b="1" dirty="0">
                <a:latin typeface="+mn-lt"/>
                <a:cs typeface="Courier New" panose="02070309020205020404" pitchFamily="49" charset="0"/>
              </a:rPr>
              <a:t>a</a:t>
            </a:r>
            <a:r>
              <a:rPr lang="en-US" sz="2800" dirty="0">
                <a:latin typeface="+mn-lt"/>
                <a:cs typeface="Courier New" panose="02070309020205020404" pitchFamily="49" charset="0"/>
              </a:rPr>
              <a:t> points</a:t>
            </a:r>
          </a:p>
          <a:p>
            <a:pPr marL="457200" indent="-457200" algn="l" eaLnBrk="1" hangingPunct="1">
              <a:buFont typeface="Arial" panose="020B0604020202020204" pitchFamily="34" charset="0"/>
              <a:buChar char="•"/>
            </a:pPr>
            <a:r>
              <a:rPr kumimoji="0" lang="en-US" sz="2800" i="0" u="none" strike="noStrike" cap="none" normalizeH="0" baseline="0" dirty="0">
                <a:ln>
                  <a:noFill/>
                </a:ln>
                <a:solidFill>
                  <a:schemeClr val="tx1"/>
                </a:solidFill>
                <a:effectLst/>
                <a:latin typeface="+mn-lt"/>
                <a:cs typeface="Courier New" panose="02070309020205020404" pitchFamily="49" charset="0"/>
              </a:rPr>
              <a:t>Move data in temp</a:t>
            </a:r>
            <a:r>
              <a:rPr lang="en-US" sz="2800" dirty="0">
                <a:latin typeface="+mn-lt"/>
                <a:cs typeface="Courier New" panose="02070309020205020404" pitchFamily="49" charset="0"/>
              </a:rPr>
              <a:t>orary storage into where </a:t>
            </a:r>
            <a:r>
              <a:rPr lang="en-US" sz="2800" b="1" dirty="0">
                <a:latin typeface="+mn-lt"/>
                <a:cs typeface="Courier New" panose="02070309020205020404" pitchFamily="49" charset="0"/>
              </a:rPr>
              <a:t>b</a:t>
            </a:r>
            <a:r>
              <a:rPr lang="en-US" sz="2800" dirty="0">
                <a:latin typeface="+mn-lt"/>
                <a:cs typeface="Courier New" panose="02070309020205020404" pitchFamily="49" charset="0"/>
              </a:rPr>
              <a:t> points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19117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allAtOnce"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40345131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4 bytes</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2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8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b="1" dirty="0">
                <a:cs typeface="Consolas" panose="020B0609020204030204" pitchFamily="49" charset="0"/>
              </a:rPr>
              <a:t>Problem: </a:t>
            </a:r>
            <a:r>
              <a:rPr lang="en-US" sz="2400" dirty="0">
                <a:cs typeface="Consolas" panose="020B0609020204030204" pitchFamily="49" charset="0"/>
              </a:rPr>
              <a:t>each type may need a different size temp!</a:t>
            </a:r>
            <a:endParaRPr lang="en-US" sz="2400" b="1" dirty="0">
              <a:cs typeface="Consolas" panose="020B0609020204030204" pitchFamily="49" charset="0"/>
            </a:endParaRP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7" name="Rectangle 6">
            <a:extLst>
              <a:ext uri="{FF2B5EF4-FFF2-40B4-BE49-F238E27FC236}">
                <a16:creationId xmlns:a16="http://schemas.microsoft.com/office/drawing/2014/main" id="{AAE712B4-B4E8-C54E-AAA7-A764C18D6C3C}"/>
              </a:ext>
            </a:extLst>
          </p:cNvPr>
          <p:cNvSpPr/>
          <p:nvPr/>
        </p:nvSpPr>
        <p:spPr bwMode="auto">
          <a:xfrm>
            <a:off x="3124200" y="3086100"/>
            <a:ext cx="4724400" cy="685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kumimoji="0" lang="en-US" sz="28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int</a:t>
            </a:r>
            <a:r>
              <a:rPr kumimoji="0" lang="en-US" sz="28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temp = *data1ptr;</a:t>
            </a:r>
          </a:p>
        </p:txBody>
      </p:sp>
      <p:sp>
        <p:nvSpPr>
          <p:cNvPr id="10" name="Rectangle 9">
            <a:extLst>
              <a:ext uri="{FF2B5EF4-FFF2-40B4-BE49-F238E27FC236}">
                <a16:creationId xmlns:a16="http://schemas.microsoft.com/office/drawing/2014/main" id="{DA2D083C-046F-5B42-B4C0-7553346CD809}"/>
              </a:ext>
            </a:extLst>
          </p:cNvPr>
          <p:cNvSpPr/>
          <p:nvPr/>
        </p:nvSpPr>
        <p:spPr bwMode="auto">
          <a:xfrm>
            <a:off x="3124200" y="4076700"/>
            <a:ext cx="4724400" cy="685800"/>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kumimoji="0" lang="en-US" sz="28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short temp = *data1ptr;</a:t>
            </a:r>
          </a:p>
        </p:txBody>
      </p:sp>
      <p:sp>
        <p:nvSpPr>
          <p:cNvPr id="11" name="Rectangle 10">
            <a:extLst>
              <a:ext uri="{FF2B5EF4-FFF2-40B4-BE49-F238E27FC236}">
                <a16:creationId xmlns:a16="http://schemas.microsoft.com/office/drawing/2014/main" id="{8B5F81EA-2490-AB4C-AE7B-9BC0B567DAC8}"/>
              </a:ext>
            </a:extLst>
          </p:cNvPr>
          <p:cNvSpPr/>
          <p:nvPr/>
        </p:nvSpPr>
        <p:spPr bwMode="auto">
          <a:xfrm>
            <a:off x="3124200" y="5067300"/>
            <a:ext cx="4710332" cy="685800"/>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kumimoji="0" lang="en-US" sz="28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char *temp = *data1ptr;</a:t>
            </a:r>
          </a:p>
        </p:txBody>
      </p:sp>
    </p:spTree>
    <p:extLst>
      <p:ext uri="{BB962C8B-B14F-4D97-AF65-F5344CB8AC3E}">
        <p14:creationId xmlns:p14="http://schemas.microsoft.com/office/powerpoint/2010/main" val="4987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4 bytes</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2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8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b="1" dirty="0">
                <a:cs typeface="Consolas" panose="020B0609020204030204" pitchFamily="49" charset="0"/>
              </a:rPr>
              <a:t>Problem: </a:t>
            </a:r>
            <a:r>
              <a:rPr lang="en-US" sz="2400" dirty="0">
                <a:cs typeface="Consolas" panose="020B0609020204030204" pitchFamily="49" charset="0"/>
              </a:rPr>
              <a:t>each type needs to copy a different amount of data!</a:t>
            </a:r>
            <a:endParaRPr lang="en-US" sz="2400" b="1" dirty="0">
              <a:cs typeface="Consolas" panose="020B0609020204030204" pitchFamily="49" charset="0"/>
            </a:endParaRP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7" name="Rectangle 6">
            <a:extLst>
              <a:ext uri="{FF2B5EF4-FFF2-40B4-BE49-F238E27FC236}">
                <a16:creationId xmlns:a16="http://schemas.microsoft.com/office/drawing/2014/main" id="{AAE712B4-B4E8-C54E-AAA7-A764C18D6C3C}"/>
              </a:ext>
            </a:extLst>
          </p:cNvPr>
          <p:cNvSpPr/>
          <p:nvPr/>
        </p:nvSpPr>
        <p:spPr bwMode="auto">
          <a:xfrm>
            <a:off x="3124200" y="3086100"/>
            <a:ext cx="4724400" cy="685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kumimoji="0" lang="en-US" sz="28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*data1Ptr = *data2ptr;</a:t>
            </a:r>
          </a:p>
        </p:txBody>
      </p:sp>
      <p:sp>
        <p:nvSpPr>
          <p:cNvPr id="10" name="Rectangle 9">
            <a:extLst>
              <a:ext uri="{FF2B5EF4-FFF2-40B4-BE49-F238E27FC236}">
                <a16:creationId xmlns:a16="http://schemas.microsoft.com/office/drawing/2014/main" id="{DA2D083C-046F-5B42-B4C0-7553346CD809}"/>
              </a:ext>
            </a:extLst>
          </p:cNvPr>
          <p:cNvSpPr/>
          <p:nvPr/>
        </p:nvSpPr>
        <p:spPr bwMode="auto">
          <a:xfrm>
            <a:off x="3124200" y="4076700"/>
            <a:ext cx="4724400" cy="685800"/>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Consolas" panose="020B0609020204030204" pitchFamily="49" charset="0"/>
                <a:cs typeface="Consolas" panose="020B0609020204030204" pitchFamily="49" charset="0"/>
              </a:rPr>
              <a:t>*data1Ptr = *data2ptr;</a:t>
            </a:r>
          </a:p>
        </p:txBody>
      </p:sp>
      <p:sp>
        <p:nvSpPr>
          <p:cNvPr id="11" name="Rectangle 10">
            <a:extLst>
              <a:ext uri="{FF2B5EF4-FFF2-40B4-BE49-F238E27FC236}">
                <a16:creationId xmlns:a16="http://schemas.microsoft.com/office/drawing/2014/main" id="{8B5F81EA-2490-AB4C-AE7B-9BC0B567DAC8}"/>
              </a:ext>
            </a:extLst>
          </p:cNvPr>
          <p:cNvSpPr/>
          <p:nvPr/>
        </p:nvSpPr>
        <p:spPr bwMode="auto">
          <a:xfrm>
            <a:off x="3124200" y="5067300"/>
            <a:ext cx="4710332" cy="685800"/>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Consolas" panose="020B0609020204030204" pitchFamily="49" charset="0"/>
                <a:cs typeface="Consolas" panose="020B0609020204030204" pitchFamily="49" charset="0"/>
              </a:rPr>
              <a:t>*data1Ptr = *data2ptr;</a:t>
            </a:r>
          </a:p>
        </p:txBody>
      </p:sp>
    </p:spTree>
    <p:extLst>
      <p:ext uri="{BB962C8B-B14F-4D97-AF65-F5344CB8AC3E}">
        <p14:creationId xmlns:p14="http://schemas.microsoft.com/office/powerpoint/2010/main" val="400423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4 bytes</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2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8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b="1" dirty="0">
                <a:cs typeface="Consolas" panose="020B0609020204030204" pitchFamily="49" charset="0"/>
              </a:rPr>
              <a:t>Problem: </a:t>
            </a:r>
            <a:r>
              <a:rPr lang="en-US" sz="2400" dirty="0">
                <a:cs typeface="Consolas" panose="020B0609020204030204" pitchFamily="49" charset="0"/>
              </a:rPr>
              <a:t>each type needs to copy a different amount of data!</a:t>
            </a:r>
            <a:endParaRPr lang="en-US" sz="2400" b="1" dirty="0">
              <a:cs typeface="Consolas" panose="020B0609020204030204" pitchFamily="49" charset="0"/>
            </a:endParaRP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7" name="Rectangle 6">
            <a:extLst>
              <a:ext uri="{FF2B5EF4-FFF2-40B4-BE49-F238E27FC236}">
                <a16:creationId xmlns:a16="http://schemas.microsoft.com/office/drawing/2014/main" id="{AAE712B4-B4E8-C54E-AAA7-A764C18D6C3C}"/>
              </a:ext>
            </a:extLst>
          </p:cNvPr>
          <p:cNvSpPr/>
          <p:nvPr/>
        </p:nvSpPr>
        <p:spPr bwMode="auto">
          <a:xfrm>
            <a:off x="3581400" y="3086100"/>
            <a:ext cx="4267200" cy="685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kumimoji="0" lang="en-US" sz="28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*data2ptr = temp;</a:t>
            </a:r>
          </a:p>
        </p:txBody>
      </p:sp>
      <p:sp>
        <p:nvSpPr>
          <p:cNvPr id="10" name="Rectangle 9">
            <a:extLst>
              <a:ext uri="{FF2B5EF4-FFF2-40B4-BE49-F238E27FC236}">
                <a16:creationId xmlns:a16="http://schemas.microsoft.com/office/drawing/2014/main" id="{DA2D083C-046F-5B42-B4C0-7553346CD809}"/>
              </a:ext>
            </a:extLst>
          </p:cNvPr>
          <p:cNvSpPr/>
          <p:nvPr/>
        </p:nvSpPr>
        <p:spPr bwMode="auto">
          <a:xfrm>
            <a:off x="3581400" y="4076700"/>
            <a:ext cx="4267200" cy="685800"/>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Consolas" panose="020B0609020204030204" pitchFamily="49" charset="0"/>
                <a:cs typeface="Consolas" panose="020B0609020204030204" pitchFamily="49" charset="0"/>
              </a:rPr>
              <a:t>*data2ptr = temp;</a:t>
            </a:r>
          </a:p>
        </p:txBody>
      </p:sp>
      <p:sp>
        <p:nvSpPr>
          <p:cNvPr id="11" name="Rectangle 10">
            <a:extLst>
              <a:ext uri="{FF2B5EF4-FFF2-40B4-BE49-F238E27FC236}">
                <a16:creationId xmlns:a16="http://schemas.microsoft.com/office/drawing/2014/main" id="{8B5F81EA-2490-AB4C-AE7B-9BC0B567DAC8}"/>
              </a:ext>
            </a:extLst>
          </p:cNvPr>
          <p:cNvSpPr/>
          <p:nvPr/>
        </p:nvSpPr>
        <p:spPr bwMode="auto">
          <a:xfrm>
            <a:off x="3567332" y="5067300"/>
            <a:ext cx="4267200" cy="685800"/>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Consolas" panose="020B0609020204030204" pitchFamily="49" charset="0"/>
                <a:cs typeface="Consolas" panose="020B0609020204030204" pitchFamily="49" charset="0"/>
              </a:rPr>
              <a:t>*data2ptr = temp;</a:t>
            </a:r>
          </a:p>
        </p:txBody>
      </p:sp>
    </p:spTree>
    <p:extLst>
      <p:ext uri="{BB962C8B-B14F-4D97-AF65-F5344CB8AC3E}">
        <p14:creationId xmlns:p14="http://schemas.microsoft.com/office/powerpoint/2010/main" val="594020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ACB9-C326-3749-95DA-E78D0C232176}"/>
              </a:ext>
            </a:extLst>
          </p:cNvPr>
          <p:cNvSpPr>
            <a:spLocks noGrp="1"/>
          </p:cNvSpPr>
          <p:nvPr>
            <p:ph type="title"/>
          </p:nvPr>
        </p:nvSpPr>
        <p:spPr>
          <a:xfrm>
            <a:off x="616744" y="2362200"/>
            <a:ext cx="10958512" cy="3505200"/>
          </a:xfrm>
        </p:spPr>
        <p:txBody>
          <a:bodyPr/>
          <a:lstStyle/>
          <a:p>
            <a:r>
              <a:rPr lang="en-US" dirty="0"/>
              <a:t>C knows the size of temp, and knows how many bytes to copy, because of the variable types.</a:t>
            </a:r>
          </a:p>
        </p:txBody>
      </p:sp>
    </p:spTree>
    <p:extLst>
      <p:ext uri="{BB962C8B-B14F-4D97-AF65-F5344CB8AC3E}">
        <p14:creationId xmlns:p14="http://schemas.microsoft.com/office/powerpoint/2010/main" val="21930118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ACB9-C326-3749-95DA-E78D0C232176}"/>
              </a:ext>
            </a:extLst>
          </p:cNvPr>
          <p:cNvSpPr>
            <a:spLocks noGrp="1"/>
          </p:cNvSpPr>
          <p:nvPr>
            <p:ph type="title"/>
          </p:nvPr>
        </p:nvSpPr>
        <p:spPr>
          <a:xfrm>
            <a:off x="616744" y="2362200"/>
            <a:ext cx="10958512" cy="2852737"/>
          </a:xfrm>
        </p:spPr>
        <p:txBody>
          <a:bodyPr/>
          <a:lstStyle/>
          <a:p>
            <a:r>
              <a:rPr lang="en-US" dirty="0"/>
              <a:t>Is there a way to make a version that doesn’t care about the variable types?</a:t>
            </a:r>
          </a:p>
        </p:txBody>
      </p:sp>
    </p:spTree>
    <p:extLst>
      <p:ext uri="{BB962C8B-B14F-4D97-AF65-F5344CB8AC3E}">
        <p14:creationId xmlns:p14="http://schemas.microsoft.com/office/powerpoint/2010/main" val="1791323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27287907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865372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void swap(</a:t>
            </a:r>
            <a:r>
              <a:rPr lang="en-US" sz="2400" b="1" u="sng" dirty="0">
                <a:solidFill>
                  <a:srgbClr val="FF0000"/>
                </a:solidFill>
                <a:latin typeface="Consolas" panose="020B0609020204030204" pitchFamily="49" charset="0"/>
                <a:cs typeface="Consolas" panose="020B0609020204030204" pitchFamily="49" charset="0"/>
              </a:rPr>
              <a:t>void *</a:t>
            </a:r>
            <a:r>
              <a:rPr lang="en-US" sz="2400" dirty="0">
                <a:solidFill>
                  <a:srgbClr val="FF0000"/>
                </a:solidFill>
                <a:latin typeface="Consolas" panose="020B0609020204030204" pitchFamily="49" charset="0"/>
                <a:cs typeface="Consolas" panose="020B0609020204030204" pitchFamily="49" charset="0"/>
              </a:rPr>
              <a:t>data1ptr, </a:t>
            </a:r>
            <a:r>
              <a:rPr lang="en-US" sz="2400" b="1" u="sng" dirty="0">
                <a:solidFill>
                  <a:srgbClr val="FF0000"/>
                </a:solidFill>
                <a:latin typeface="Consolas" panose="020B0609020204030204" pitchFamily="49" charset="0"/>
                <a:cs typeface="Consolas" panose="020B0609020204030204" pitchFamily="49" charset="0"/>
              </a:rPr>
              <a:t>void *</a:t>
            </a:r>
            <a:r>
              <a:rPr lang="en-US" sz="2400" dirty="0">
                <a:solidFill>
                  <a:srgbClr val="FF0000"/>
                </a:solidFill>
                <a:latin typeface="Consolas" panose="020B0609020204030204" pitchFamily="49" charset="0"/>
                <a:cs typeface="Consolas" panose="020B0609020204030204" pitchFamily="49" charset="0"/>
              </a:rPr>
              <a:t>data2ptr)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864049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void swap(void *data1ptr, void *data2ptr)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2369488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190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If we don’t know the data type, we don’t know how many bytes it is.  Let’s take that as another parameter.</a:t>
            </a:r>
          </a:p>
        </p:txBody>
      </p:sp>
    </p:spTree>
    <p:extLst>
      <p:ext uri="{BB962C8B-B14F-4D97-AF65-F5344CB8AC3E}">
        <p14:creationId xmlns:p14="http://schemas.microsoft.com/office/powerpoint/2010/main" val="291758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190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5DC08F3F-16FD-3945-A582-D8AFF7733D10}"/>
              </a:ext>
            </a:extLst>
          </p:cNvPr>
          <p:cNvSpPr/>
          <p:nvPr/>
        </p:nvSpPr>
        <p:spPr bwMode="auto">
          <a:xfrm>
            <a:off x="2353071" y="41910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If we don’t know the data type, we don’t know how many bytes it is.  Let’s take that as another parameter.</a:t>
            </a:r>
          </a:p>
        </p:txBody>
      </p:sp>
    </p:spTree>
    <p:extLst>
      <p:ext uri="{BB962C8B-B14F-4D97-AF65-F5344CB8AC3E}">
        <p14:creationId xmlns:p14="http://schemas.microsoft.com/office/powerpoint/2010/main" val="1849929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362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space to store the temporary value.  How can we make </a:t>
            </a:r>
            <a:r>
              <a:rPr lang="en-US" sz="2800" b="1" dirty="0" err="1">
                <a:latin typeface="+mn-lt"/>
                <a:cs typeface="Courier New" panose="02070309020205020404" pitchFamily="49" charset="0"/>
              </a:rPr>
              <a:t>nbytes</a:t>
            </a:r>
            <a:r>
              <a:rPr lang="en-US" sz="2800" dirty="0">
                <a:latin typeface="+mn-lt"/>
                <a:cs typeface="Courier New" panose="02070309020205020404" pitchFamily="49" charset="0"/>
              </a:rPr>
              <a:t> of temp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5241484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362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void temp;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space to store the temporary value.  How can we make </a:t>
            </a:r>
            <a:r>
              <a:rPr lang="en-US" sz="2800" b="1" dirty="0" err="1">
                <a:latin typeface="+mn-lt"/>
                <a:cs typeface="Courier New" panose="02070309020205020404" pitchFamily="49" charset="0"/>
              </a:rPr>
              <a:t>nbytes</a:t>
            </a:r>
            <a:r>
              <a:rPr lang="en-US" sz="2800" dirty="0">
                <a:latin typeface="+mn-lt"/>
                <a:cs typeface="Courier New" panose="02070309020205020404" pitchFamily="49" charset="0"/>
              </a:rPr>
              <a:t> of temp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497825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362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char temp[</a:t>
            </a:r>
            <a:r>
              <a:rPr lang="en-US" sz="2400" dirty="0" err="1">
                <a:solidFill>
                  <a:srgbClr val="FF0000"/>
                </a:solidFill>
                <a:latin typeface="Consolas" panose="020B0609020204030204" pitchFamily="49" charset="0"/>
                <a:cs typeface="Consolas" panose="020B0609020204030204" pitchFamily="49" charset="0"/>
              </a:rPr>
              <a:t>nbytes</a:t>
            </a: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4000500" y="3962400"/>
            <a:ext cx="4190999"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temp </a:t>
            </a:r>
            <a:r>
              <a:rPr lang="en-US" sz="2800" dirty="0">
                <a:latin typeface="+mn-lt"/>
                <a:cs typeface="Courier New" panose="02070309020205020404" pitchFamily="49" charset="0"/>
              </a:rPr>
              <a:t>is </a:t>
            </a:r>
            <a:r>
              <a:rPr lang="en-US" sz="2800" b="1" dirty="0" err="1">
                <a:latin typeface="+mn-lt"/>
                <a:cs typeface="Courier New" panose="02070309020205020404" pitchFamily="49" charset="0"/>
              </a:rPr>
              <a:t>nbytes</a:t>
            </a:r>
            <a:r>
              <a:rPr lang="en-US" sz="2800" dirty="0">
                <a:latin typeface="+mn-lt"/>
                <a:cs typeface="Courier New" panose="02070309020205020404" pitchFamily="49" charset="0"/>
              </a:rPr>
              <a:t> of memory, since each </a:t>
            </a:r>
            <a:r>
              <a:rPr lang="en-US" sz="2800" b="1" dirty="0">
                <a:latin typeface="+mn-lt"/>
                <a:cs typeface="Courier New" panose="02070309020205020404" pitchFamily="49" charset="0"/>
              </a:rPr>
              <a:t>char</a:t>
            </a:r>
            <a:r>
              <a:rPr lang="en-US" sz="2800" dirty="0">
                <a:latin typeface="+mn-lt"/>
                <a:cs typeface="Courier New" panose="02070309020205020404" pitchFamily="49" charset="0"/>
              </a:rPr>
              <a:t> is 1 byte!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150837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362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3691135" y="4114800"/>
            <a:ext cx="4809729"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Now, how can we copy in what </a:t>
            </a:r>
            <a:r>
              <a:rPr kumimoji="0" lang="en-US" sz="2800" b="1" i="0" u="none" strike="noStrike" cap="none" normalizeH="0" baseline="0" dirty="0">
                <a:ln>
                  <a:noFill/>
                </a:ln>
                <a:solidFill>
                  <a:schemeClr val="tx1"/>
                </a:solidFill>
                <a:effectLst/>
                <a:latin typeface="+mn-lt"/>
                <a:cs typeface="Courier New" panose="02070309020205020404" pitchFamily="49" charset="0"/>
              </a:rPr>
              <a:t>data1ptr</a:t>
            </a:r>
            <a:r>
              <a:rPr kumimoji="0" lang="en-US" sz="2800" i="0" u="none" strike="noStrike" cap="none" normalizeH="0" baseline="0" dirty="0">
                <a:ln>
                  <a:noFill/>
                </a:ln>
                <a:solidFill>
                  <a:schemeClr val="tx1"/>
                </a:solidFill>
                <a:effectLst/>
                <a:latin typeface="+mn-lt"/>
                <a:cs typeface="Courier New" panose="02070309020205020404" pitchFamily="49" charset="0"/>
              </a:rPr>
              <a:t> points to into </a:t>
            </a:r>
            <a:r>
              <a:rPr kumimoji="0" lang="en-US" sz="2800" b="1" i="0" u="none" strike="noStrike" cap="none" normalizeH="0" baseline="0" dirty="0">
                <a:ln>
                  <a:noFill/>
                </a:ln>
                <a:solidFill>
                  <a:schemeClr val="tx1"/>
                </a:solidFill>
                <a:effectLst/>
                <a:latin typeface="+mn-lt"/>
                <a:cs typeface="Courier New" panose="02070309020205020404" pitchFamily="49" charset="0"/>
              </a:rPr>
              <a:t>temp</a:t>
            </a:r>
            <a:r>
              <a:rPr kumimoji="0" lang="en-US" sz="2800" i="0" u="none" strike="noStrike" cap="none" normalizeH="0" baseline="0" dirty="0">
                <a:ln>
                  <a:noFill/>
                </a:ln>
                <a:solidFill>
                  <a:schemeClr val="tx1"/>
                </a:solidFill>
                <a:effectLst/>
                <a:latin typeface="+mn-lt"/>
                <a:cs typeface="Courier New" panose="02070309020205020404" pitchFamily="49" charset="0"/>
              </a:rPr>
              <a:t>?</a:t>
            </a:r>
          </a:p>
        </p:txBody>
      </p:sp>
    </p:spTree>
    <p:extLst>
      <p:ext uri="{BB962C8B-B14F-4D97-AF65-F5344CB8AC3E}">
        <p14:creationId xmlns:p14="http://schemas.microsoft.com/office/powerpoint/2010/main" val="10861341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temp = *data1ptr;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6DCD139D-C522-B145-A5D4-0502FCC3E535}"/>
              </a:ext>
            </a:extLst>
          </p:cNvPr>
          <p:cNvSpPr/>
          <p:nvPr/>
        </p:nvSpPr>
        <p:spPr bwMode="auto">
          <a:xfrm>
            <a:off x="3691135" y="4114800"/>
            <a:ext cx="4809729"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Now, how can we copy in what </a:t>
            </a:r>
            <a:r>
              <a:rPr kumimoji="0" lang="en-US" sz="2800" b="1" i="0" u="none" strike="noStrike" cap="none" normalizeH="0" baseline="0" dirty="0">
                <a:ln>
                  <a:noFill/>
                </a:ln>
                <a:solidFill>
                  <a:schemeClr val="tx1"/>
                </a:solidFill>
                <a:effectLst/>
                <a:latin typeface="+mn-lt"/>
                <a:cs typeface="Courier New" panose="02070309020205020404" pitchFamily="49" charset="0"/>
              </a:rPr>
              <a:t>data1ptr</a:t>
            </a:r>
            <a:r>
              <a:rPr kumimoji="0" lang="en-US" sz="2800" i="0" u="none" strike="noStrike" cap="none" normalizeH="0" baseline="0" dirty="0">
                <a:ln>
                  <a:noFill/>
                </a:ln>
                <a:solidFill>
                  <a:schemeClr val="tx1"/>
                </a:solidFill>
                <a:effectLst/>
                <a:latin typeface="+mn-lt"/>
                <a:cs typeface="Courier New" panose="02070309020205020404" pitchFamily="49" charset="0"/>
              </a:rPr>
              <a:t> points to into </a:t>
            </a:r>
            <a:r>
              <a:rPr kumimoji="0" lang="en-US" sz="2800" b="1" i="0" u="none" strike="noStrike" cap="none" normalizeH="0" baseline="0" dirty="0">
                <a:ln>
                  <a:noFill/>
                </a:ln>
                <a:solidFill>
                  <a:schemeClr val="tx1"/>
                </a:solidFill>
                <a:effectLst/>
                <a:latin typeface="+mn-lt"/>
                <a:cs typeface="Courier New" panose="02070309020205020404" pitchFamily="49" charset="0"/>
              </a:rPr>
              <a:t>temp</a:t>
            </a:r>
            <a:r>
              <a:rPr kumimoji="0" lang="en-US" sz="2800" i="0" u="none" strike="noStrike" cap="none" normalizeH="0" baseline="0" dirty="0">
                <a:ln>
                  <a:noFill/>
                </a:ln>
                <a:solidFill>
                  <a:schemeClr val="tx1"/>
                </a:solidFill>
                <a:effectLst/>
                <a:latin typeface="+mn-lt"/>
                <a:cs typeface="Courier New" panose="02070309020205020404" pitchFamily="49" charset="0"/>
              </a:rPr>
              <a:t>?</a:t>
            </a:r>
          </a:p>
        </p:txBody>
      </p:sp>
    </p:spTree>
    <p:extLst>
      <p:ext uri="{BB962C8B-B14F-4D97-AF65-F5344CB8AC3E}">
        <p14:creationId xmlns:p14="http://schemas.microsoft.com/office/powerpoint/2010/main" val="16110884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temp = *data1ptr;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can’t dereference a </a:t>
            </a:r>
            <a:r>
              <a:rPr lang="en-US" sz="2800" b="1" dirty="0">
                <a:latin typeface="+mn-lt"/>
                <a:cs typeface="Courier New" panose="02070309020205020404" pitchFamily="49" charset="0"/>
              </a:rPr>
              <a:t>void * </a:t>
            </a:r>
            <a:r>
              <a:rPr lang="en-US" sz="2800" dirty="0">
                <a:latin typeface="+mn-lt"/>
                <a:cs typeface="Courier New" panose="02070309020205020404" pitchFamily="49" charset="0"/>
              </a:rPr>
              <a:t>(or set an array equal to something).  C doesn’t know what it points to!  Therefore, it doesn’t know how many bytes there it should be looking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7237716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D92A-5C01-A34E-8ACB-6B1EBAC4BBC9}"/>
              </a:ext>
            </a:extLst>
          </p:cNvPr>
          <p:cNvSpPr>
            <a:spLocks noGrp="1"/>
          </p:cNvSpPr>
          <p:nvPr>
            <p:ph type="title"/>
          </p:nvPr>
        </p:nvSpPr>
        <p:spPr/>
        <p:txBody>
          <a:bodyPr/>
          <a:lstStyle/>
          <a:p>
            <a:r>
              <a:rPr lang="en-US" dirty="0" err="1"/>
              <a:t>memcpy</a:t>
            </a:r>
            <a:endParaRPr lang="en-US" dirty="0"/>
          </a:p>
        </p:txBody>
      </p:sp>
      <p:sp>
        <p:nvSpPr>
          <p:cNvPr id="3" name="Content Placeholder 2">
            <a:extLst>
              <a:ext uri="{FF2B5EF4-FFF2-40B4-BE49-F238E27FC236}">
                <a16:creationId xmlns:a16="http://schemas.microsoft.com/office/drawing/2014/main" id="{D704598F-75C7-1649-AE0A-E9B0C55E94FF}"/>
              </a:ext>
            </a:extLst>
          </p:cNvPr>
          <p:cNvSpPr>
            <a:spLocks noGrp="1"/>
          </p:cNvSpPr>
          <p:nvPr>
            <p:ph idx="1"/>
          </p:nvPr>
        </p:nvSpPr>
        <p:spPr/>
        <p:txBody>
          <a:bodyPr/>
          <a:lstStyle/>
          <a:p>
            <a:pPr marL="0" indent="0">
              <a:buNone/>
            </a:pPr>
            <a:r>
              <a:rPr lang="en-US" b="1" dirty="0" err="1"/>
              <a:t>memcpy</a:t>
            </a:r>
            <a:r>
              <a:rPr lang="en-US" b="1" dirty="0"/>
              <a:t> </a:t>
            </a:r>
            <a:r>
              <a:rPr lang="en-US" dirty="0"/>
              <a:t>is a function that copies a specified amount of bytes at one address to another address.</a:t>
            </a:r>
          </a:p>
          <a:p>
            <a:pPr marL="0" indent="0">
              <a:buNone/>
            </a:pPr>
            <a:endParaRPr lang="en-US" b="1" dirty="0"/>
          </a:p>
          <a:p>
            <a:pPr marL="0" indent="0">
              <a:buNone/>
            </a:pP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memcpy</a:t>
            </a: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dest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t>
            </a:r>
            <a:r>
              <a:rPr lang="en-US" b="1" dirty="0" err="1">
                <a:latin typeface="Consolas" panose="020B0609020204030204" pitchFamily="49" charset="0"/>
                <a:cs typeface="Consolas" panose="020B0609020204030204" pitchFamily="49" charset="0"/>
              </a:rPr>
              <a:t>src</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size_t</a:t>
            </a:r>
            <a:r>
              <a:rPr lang="en-US" b="1" dirty="0">
                <a:latin typeface="Consolas" panose="020B0609020204030204" pitchFamily="49" charset="0"/>
                <a:cs typeface="Consolas" panose="020B0609020204030204" pitchFamily="49" charset="0"/>
              </a:rPr>
              <a:t> n);</a:t>
            </a:r>
          </a:p>
          <a:p>
            <a:pPr marL="0" indent="0">
              <a:buNone/>
            </a:pPr>
            <a:endParaRPr lang="en-US" dirty="0"/>
          </a:p>
          <a:p>
            <a:pPr marL="0" indent="0">
              <a:buNone/>
            </a:pPr>
            <a:r>
              <a:rPr lang="en-US" dirty="0"/>
              <a:t>It copies the next n bytes that </a:t>
            </a:r>
            <a:r>
              <a:rPr lang="en-US" dirty="0" err="1"/>
              <a:t>src</a:t>
            </a:r>
            <a:r>
              <a:rPr lang="en-US" dirty="0"/>
              <a:t> </a:t>
            </a:r>
            <a:r>
              <a:rPr lang="en-US" u="sng" dirty="0"/>
              <a:t>points to</a:t>
            </a:r>
            <a:r>
              <a:rPr lang="en-US" dirty="0"/>
              <a:t> to the location contained in </a:t>
            </a:r>
            <a:r>
              <a:rPr lang="en-US" dirty="0" err="1"/>
              <a:t>dest</a:t>
            </a:r>
            <a:r>
              <a:rPr lang="en-US" dirty="0"/>
              <a:t>.  (It also returns </a:t>
            </a:r>
            <a:r>
              <a:rPr lang="en-US" b="1" dirty="0" err="1"/>
              <a:t>dest</a:t>
            </a:r>
            <a:r>
              <a:rPr lang="en-US" dirty="0"/>
              <a:t>).  It does </a:t>
            </a:r>
            <a:r>
              <a:rPr lang="en-US" u="sng" dirty="0"/>
              <a:t>not</a:t>
            </a:r>
            <a:r>
              <a:rPr lang="en-US" dirty="0"/>
              <a:t> support regions of memory that overlap.</a:t>
            </a: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5;</a:t>
            </a: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 4;</a:t>
            </a:r>
          </a:p>
          <a:p>
            <a:pPr marL="0" indent="0">
              <a:spcBef>
                <a:spcPts val="0"/>
              </a:spcBef>
              <a:buNone/>
            </a:pP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(&amp;x, &amp;y,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(x));  </a:t>
            </a:r>
            <a:r>
              <a:rPr lang="en-US" dirty="0">
                <a:solidFill>
                  <a:srgbClr val="00B050"/>
                </a:solidFill>
                <a:latin typeface="Consolas" panose="020B0609020204030204" pitchFamily="49" charset="0"/>
                <a:cs typeface="Consolas" panose="020B0609020204030204" pitchFamily="49" charset="0"/>
              </a:rPr>
              <a:t>// like x = y</a:t>
            </a:r>
          </a:p>
        </p:txBody>
      </p:sp>
      <p:sp>
        <p:nvSpPr>
          <p:cNvPr id="4" name="Rectangle 3">
            <a:extLst>
              <a:ext uri="{FF2B5EF4-FFF2-40B4-BE49-F238E27FC236}">
                <a16:creationId xmlns:a16="http://schemas.microsoft.com/office/drawing/2014/main" id="{3A841267-BA40-DE45-8819-7AFA48389066}"/>
              </a:ext>
            </a:extLst>
          </p:cNvPr>
          <p:cNvSpPr/>
          <p:nvPr/>
        </p:nvSpPr>
        <p:spPr bwMode="auto">
          <a:xfrm>
            <a:off x="3161071" y="4724400"/>
            <a:ext cx="8802329" cy="9525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err="1">
                <a:latin typeface="+mn-lt"/>
                <a:cs typeface="Courier New" panose="02070309020205020404" pitchFamily="49" charset="0"/>
              </a:rPr>
              <a:t>memcpy</a:t>
            </a:r>
            <a:r>
              <a:rPr lang="en-US" sz="2800" dirty="0">
                <a:latin typeface="+mn-lt"/>
                <a:cs typeface="Courier New" panose="02070309020205020404" pitchFamily="49" charset="0"/>
              </a:rPr>
              <a:t> must take </a:t>
            </a:r>
            <a:r>
              <a:rPr lang="en-US" sz="2800" b="1" dirty="0">
                <a:latin typeface="+mn-lt"/>
                <a:cs typeface="Courier New" panose="02070309020205020404" pitchFamily="49" charset="0"/>
              </a:rPr>
              <a:t>pointers</a:t>
            </a:r>
            <a:r>
              <a:rPr lang="en-US" sz="2800" dirty="0">
                <a:latin typeface="+mn-lt"/>
                <a:cs typeface="Courier New" panose="02070309020205020404" pitchFamily="49" charset="0"/>
              </a:rPr>
              <a:t> to the bytes to work with to know where they live and where they should be copied to.</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0107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D92A-5C01-A34E-8ACB-6B1EBAC4BBC9}"/>
              </a:ext>
            </a:extLst>
          </p:cNvPr>
          <p:cNvSpPr>
            <a:spLocks noGrp="1"/>
          </p:cNvSpPr>
          <p:nvPr>
            <p:ph type="title"/>
          </p:nvPr>
        </p:nvSpPr>
        <p:spPr/>
        <p:txBody>
          <a:bodyPr/>
          <a:lstStyle/>
          <a:p>
            <a:r>
              <a:rPr lang="en-US" dirty="0" err="1"/>
              <a:t>memmove</a:t>
            </a:r>
            <a:endParaRPr lang="en-US" dirty="0"/>
          </a:p>
        </p:txBody>
      </p:sp>
      <p:sp>
        <p:nvSpPr>
          <p:cNvPr id="3" name="Content Placeholder 2">
            <a:extLst>
              <a:ext uri="{FF2B5EF4-FFF2-40B4-BE49-F238E27FC236}">
                <a16:creationId xmlns:a16="http://schemas.microsoft.com/office/drawing/2014/main" id="{D704598F-75C7-1649-AE0A-E9B0C55E94FF}"/>
              </a:ext>
            </a:extLst>
          </p:cNvPr>
          <p:cNvSpPr>
            <a:spLocks noGrp="1"/>
          </p:cNvSpPr>
          <p:nvPr>
            <p:ph idx="1"/>
          </p:nvPr>
        </p:nvSpPr>
        <p:spPr/>
        <p:txBody>
          <a:bodyPr/>
          <a:lstStyle/>
          <a:p>
            <a:pPr marL="0" indent="0">
              <a:buNone/>
            </a:pPr>
            <a:r>
              <a:rPr lang="en-US" b="1" dirty="0" err="1"/>
              <a:t>memmove</a:t>
            </a:r>
            <a:r>
              <a:rPr lang="en-US" b="1" dirty="0"/>
              <a:t> </a:t>
            </a:r>
            <a:r>
              <a:rPr lang="en-US" dirty="0"/>
              <a:t>is the same as </a:t>
            </a:r>
            <a:r>
              <a:rPr lang="en-US" dirty="0" err="1"/>
              <a:t>memcpy</a:t>
            </a:r>
            <a:r>
              <a:rPr lang="en-US" dirty="0"/>
              <a:t>, but supports overlapping regions of memory.  (Unlike its name implies, it still “copies”).</a:t>
            </a:r>
          </a:p>
          <a:p>
            <a:pPr marL="0" indent="0">
              <a:buNone/>
            </a:pPr>
            <a:endParaRPr lang="en-US" b="1" dirty="0"/>
          </a:p>
          <a:p>
            <a:pPr marL="0" indent="0">
              <a:buNone/>
            </a:pP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memmove</a:t>
            </a: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dest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t>
            </a:r>
            <a:r>
              <a:rPr lang="en-US" b="1" dirty="0" err="1">
                <a:latin typeface="Consolas" panose="020B0609020204030204" pitchFamily="49" charset="0"/>
                <a:cs typeface="Consolas" panose="020B0609020204030204" pitchFamily="49" charset="0"/>
              </a:rPr>
              <a:t>src</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size_t</a:t>
            </a:r>
            <a:r>
              <a:rPr lang="en-US" b="1" dirty="0">
                <a:latin typeface="Consolas" panose="020B0609020204030204" pitchFamily="49" charset="0"/>
                <a:cs typeface="Consolas" panose="020B0609020204030204" pitchFamily="49" charset="0"/>
              </a:rPr>
              <a:t> n);</a:t>
            </a:r>
          </a:p>
          <a:p>
            <a:pPr marL="0" indent="0">
              <a:buNone/>
            </a:pPr>
            <a:endParaRPr lang="en-US" dirty="0"/>
          </a:p>
          <a:p>
            <a:pPr marL="0" indent="0">
              <a:buNone/>
            </a:pPr>
            <a:r>
              <a:rPr lang="en-US" dirty="0"/>
              <a:t>It copies the next n bytes that </a:t>
            </a:r>
            <a:r>
              <a:rPr lang="en-US" dirty="0" err="1"/>
              <a:t>src</a:t>
            </a:r>
            <a:r>
              <a:rPr lang="en-US" dirty="0"/>
              <a:t> </a:t>
            </a:r>
            <a:r>
              <a:rPr lang="en-US" u="sng" dirty="0"/>
              <a:t>points to</a:t>
            </a:r>
            <a:r>
              <a:rPr lang="en-US" dirty="0"/>
              <a:t> to the location contained in </a:t>
            </a:r>
            <a:r>
              <a:rPr lang="en-US" dirty="0" err="1"/>
              <a:t>dest</a:t>
            </a:r>
            <a:r>
              <a:rPr lang="en-US" dirty="0"/>
              <a:t>.  (It also returns </a:t>
            </a:r>
            <a:r>
              <a:rPr lang="en-US" b="1" dirty="0" err="1"/>
              <a:t>dest</a:t>
            </a:r>
            <a:r>
              <a:rPr lang="en-US" dirty="0"/>
              <a:t>).</a:t>
            </a:r>
          </a:p>
        </p:txBody>
      </p:sp>
    </p:spTree>
    <p:extLst>
      <p:ext uri="{BB962C8B-B14F-4D97-AF65-F5344CB8AC3E}">
        <p14:creationId xmlns:p14="http://schemas.microsoft.com/office/powerpoint/2010/main" val="315202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9AE2-ECB3-6746-8EAD-FBC19D3C1254}"/>
              </a:ext>
            </a:extLst>
          </p:cNvPr>
          <p:cNvSpPr>
            <a:spLocks noGrp="1"/>
          </p:cNvSpPr>
          <p:nvPr>
            <p:ph type="title"/>
          </p:nvPr>
        </p:nvSpPr>
        <p:spPr/>
        <p:txBody>
          <a:bodyPr/>
          <a:lstStyle/>
          <a:p>
            <a:r>
              <a:rPr lang="en-US" dirty="0" err="1"/>
              <a:t>memmove</a:t>
            </a:r>
            <a:endParaRPr lang="en-US" dirty="0"/>
          </a:p>
        </p:txBody>
      </p:sp>
      <p:sp>
        <p:nvSpPr>
          <p:cNvPr id="3" name="Content Placeholder 2">
            <a:extLst>
              <a:ext uri="{FF2B5EF4-FFF2-40B4-BE49-F238E27FC236}">
                <a16:creationId xmlns:a16="http://schemas.microsoft.com/office/drawing/2014/main" id="{D43308C4-1284-6C48-AF3B-3CBBD946DC72}"/>
              </a:ext>
            </a:extLst>
          </p:cNvPr>
          <p:cNvSpPr>
            <a:spLocks noGrp="1"/>
          </p:cNvSpPr>
          <p:nvPr>
            <p:ph idx="1"/>
          </p:nvPr>
        </p:nvSpPr>
        <p:spPr/>
        <p:txBody>
          <a:bodyPr/>
          <a:lstStyle/>
          <a:p>
            <a:pPr marL="0" indent="0">
              <a:buNone/>
            </a:pPr>
            <a:r>
              <a:rPr lang="en-US" dirty="0"/>
              <a:t>When might </a:t>
            </a:r>
            <a:r>
              <a:rPr lang="en-US" dirty="0" err="1"/>
              <a:t>memmove</a:t>
            </a:r>
            <a:r>
              <a:rPr lang="en-US" dirty="0"/>
              <a:t> be useful?</a:t>
            </a:r>
          </a:p>
        </p:txBody>
      </p:sp>
      <p:graphicFrame>
        <p:nvGraphicFramePr>
          <p:cNvPr id="4" name="Table 3">
            <a:extLst>
              <a:ext uri="{FF2B5EF4-FFF2-40B4-BE49-F238E27FC236}">
                <a16:creationId xmlns:a16="http://schemas.microsoft.com/office/drawing/2014/main" id="{8F3868E2-961F-B24E-BE30-5BC05B3EF99C}"/>
              </a:ext>
            </a:extLst>
          </p:cNvPr>
          <p:cNvGraphicFramePr>
            <a:graphicFrameLocks noGrp="1"/>
          </p:cNvGraphicFramePr>
          <p:nvPr>
            <p:extLst>
              <p:ext uri="{D42A27DB-BD31-4B8C-83A1-F6EECF244321}">
                <p14:modId xmlns:p14="http://schemas.microsoft.com/office/powerpoint/2010/main" val="1547092183"/>
              </p:ext>
            </p:extLst>
          </p:nvPr>
        </p:nvGraphicFramePr>
        <p:xfrm>
          <a:off x="2031998" y="2089204"/>
          <a:ext cx="8128001" cy="579120"/>
        </p:xfrm>
        <a:graphic>
          <a:graphicData uri="http://schemas.openxmlformats.org/drawingml/2006/table">
            <a:tbl>
              <a:tblPr firstRow="1" bandRow="1">
                <a:tableStyleId>{5940675A-B579-460E-94D1-54222C63F5DA}</a:tableStyleId>
              </a:tblPr>
              <a:tblGrid>
                <a:gridCol w="1161143">
                  <a:extLst>
                    <a:ext uri="{9D8B030D-6E8A-4147-A177-3AD203B41FA5}">
                      <a16:colId xmlns:a16="http://schemas.microsoft.com/office/drawing/2014/main" val="3063895991"/>
                    </a:ext>
                  </a:extLst>
                </a:gridCol>
                <a:gridCol w="1161143">
                  <a:extLst>
                    <a:ext uri="{9D8B030D-6E8A-4147-A177-3AD203B41FA5}">
                      <a16:colId xmlns:a16="http://schemas.microsoft.com/office/drawing/2014/main" val="3490834022"/>
                    </a:ext>
                  </a:extLst>
                </a:gridCol>
                <a:gridCol w="1161143">
                  <a:extLst>
                    <a:ext uri="{9D8B030D-6E8A-4147-A177-3AD203B41FA5}">
                      <a16:colId xmlns:a16="http://schemas.microsoft.com/office/drawing/2014/main" val="1125988412"/>
                    </a:ext>
                  </a:extLst>
                </a:gridCol>
                <a:gridCol w="1161143">
                  <a:extLst>
                    <a:ext uri="{9D8B030D-6E8A-4147-A177-3AD203B41FA5}">
                      <a16:colId xmlns:a16="http://schemas.microsoft.com/office/drawing/2014/main" val="2030001290"/>
                    </a:ext>
                  </a:extLst>
                </a:gridCol>
                <a:gridCol w="1161143">
                  <a:extLst>
                    <a:ext uri="{9D8B030D-6E8A-4147-A177-3AD203B41FA5}">
                      <a16:colId xmlns:a16="http://schemas.microsoft.com/office/drawing/2014/main" val="3772339949"/>
                    </a:ext>
                  </a:extLst>
                </a:gridCol>
                <a:gridCol w="1161143">
                  <a:extLst>
                    <a:ext uri="{9D8B030D-6E8A-4147-A177-3AD203B41FA5}">
                      <a16:colId xmlns:a16="http://schemas.microsoft.com/office/drawing/2014/main" val="2411793200"/>
                    </a:ext>
                  </a:extLst>
                </a:gridCol>
                <a:gridCol w="1161143">
                  <a:extLst>
                    <a:ext uri="{9D8B030D-6E8A-4147-A177-3AD203B41FA5}">
                      <a16:colId xmlns:a16="http://schemas.microsoft.com/office/drawing/2014/main" val="4222448822"/>
                    </a:ext>
                  </a:extLst>
                </a:gridCol>
              </a:tblGrid>
              <a:tr h="370840">
                <a:tc>
                  <a:txBody>
                    <a:bodyPr/>
                    <a:lstStyle/>
                    <a:p>
                      <a:pPr algn="ctr"/>
                      <a:r>
                        <a:rPr lang="en-US" sz="3200" dirty="0">
                          <a:latin typeface="Consolas" panose="020B0609020204030204" pitchFamily="49" charset="0"/>
                          <a:cs typeface="Consolas" panose="020B0609020204030204" pitchFamily="49" charset="0"/>
                        </a:rPr>
                        <a:t>1</a:t>
                      </a:r>
                    </a:p>
                  </a:txBody>
                  <a:tcPr/>
                </a:tc>
                <a:tc>
                  <a:txBody>
                    <a:bodyPr/>
                    <a:lstStyle/>
                    <a:p>
                      <a:pPr algn="ctr"/>
                      <a:r>
                        <a:rPr lang="en-US" sz="3200" dirty="0">
                          <a:latin typeface="Consolas" panose="020B0609020204030204" pitchFamily="49" charset="0"/>
                          <a:cs typeface="Consolas" panose="020B0609020204030204" pitchFamily="49" charset="0"/>
                        </a:rPr>
                        <a:t>2</a:t>
                      </a:r>
                    </a:p>
                  </a:txBody>
                  <a:tcPr/>
                </a:tc>
                <a:tc>
                  <a:txBody>
                    <a:bodyPr/>
                    <a:lstStyle/>
                    <a:p>
                      <a:pPr algn="ctr"/>
                      <a:r>
                        <a:rPr lang="en-US" sz="3200" dirty="0">
                          <a:latin typeface="Consolas" panose="020B0609020204030204" pitchFamily="49" charset="0"/>
                          <a:cs typeface="Consolas" panose="020B0609020204030204" pitchFamily="49" charset="0"/>
                        </a:rPr>
                        <a:t>3</a:t>
                      </a:r>
                    </a:p>
                  </a:txBody>
                  <a:tcPr/>
                </a:tc>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extLst>
                  <a:ext uri="{0D108BD9-81ED-4DB2-BD59-A6C34878D82A}">
                    <a16:rowId xmlns:a16="http://schemas.microsoft.com/office/drawing/2014/main" val="3506753572"/>
                  </a:ext>
                </a:extLst>
              </a:tr>
            </a:tbl>
          </a:graphicData>
        </a:graphic>
      </p:graphicFrame>
      <p:graphicFrame>
        <p:nvGraphicFramePr>
          <p:cNvPr id="5" name="Table 4">
            <a:extLst>
              <a:ext uri="{FF2B5EF4-FFF2-40B4-BE49-F238E27FC236}">
                <a16:creationId xmlns:a16="http://schemas.microsoft.com/office/drawing/2014/main" id="{B593B24D-F22E-3246-A920-FD1F89DD026C}"/>
              </a:ext>
            </a:extLst>
          </p:cNvPr>
          <p:cNvGraphicFramePr>
            <a:graphicFrameLocks noGrp="1"/>
          </p:cNvGraphicFramePr>
          <p:nvPr>
            <p:extLst>
              <p:ext uri="{D42A27DB-BD31-4B8C-83A1-F6EECF244321}">
                <p14:modId xmlns:p14="http://schemas.microsoft.com/office/powerpoint/2010/main" val="2044907441"/>
              </p:ext>
            </p:extLst>
          </p:nvPr>
        </p:nvGraphicFramePr>
        <p:xfrm>
          <a:off x="2031999" y="4678680"/>
          <a:ext cx="8128001" cy="579120"/>
        </p:xfrm>
        <a:graphic>
          <a:graphicData uri="http://schemas.openxmlformats.org/drawingml/2006/table">
            <a:tbl>
              <a:tblPr firstRow="1" bandRow="1">
                <a:tableStyleId>{5940675A-B579-460E-94D1-54222C63F5DA}</a:tableStyleId>
              </a:tblPr>
              <a:tblGrid>
                <a:gridCol w="1161143">
                  <a:extLst>
                    <a:ext uri="{9D8B030D-6E8A-4147-A177-3AD203B41FA5}">
                      <a16:colId xmlns:a16="http://schemas.microsoft.com/office/drawing/2014/main" val="3063895991"/>
                    </a:ext>
                  </a:extLst>
                </a:gridCol>
                <a:gridCol w="1161143">
                  <a:extLst>
                    <a:ext uri="{9D8B030D-6E8A-4147-A177-3AD203B41FA5}">
                      <a16:colId xmlns:a16="http://schemas.microsoft.com/office/drawing/2014/main" val="3490834022"/>
                    </a:ext>
                  </a:extLst>
                </a:gridCol>
                <a:gridCol w="1161143">
                  <a:extLst>
                    <a:ext uri="{9D8B030D-6E8A-4147-A177-3AD203B41FA5}">
                      <a16:colId xmlns:a16="http://schemas.microsoft.com/office/drawing/2014/main" val="1125988412"/>
                    </a:ext>
                  </a:extLst>
                </a:gridCol>
                <a:gridCol w="1161143">
                  <a:extLst>
                    <a:ext uri="{9D8B030D-6E8A-4147-A177-3AD203B41FA5}">
                      <a16:colId xmlns:a16="http://schemas.microsoft.com/office/drawing/2014/main" val="2030001290"/>
                    </a:ext>
                  </a:extLst>
                </a:gridCol>
                <a:gridCol w="1161143">
                  <a:extLst>
                    <a:ext uri="{9D8B030D-6E8A-4147-A177-3AD203B41FA5}">
                      <a16:colId xmlns:a16="http://schemas.microsoft.com/office/drawing/2014/main" val="3772339949"/>
                    </a:ext>
                  </a:extLst>
                </a:gridCol>
                <a:gridCol w="1161143">
                  <a:extLst>
                    <a:ext uri="{9D8B030D-6E8A-4147-A177-3AD203B41FA5}">
                      <a16:colId xmlns:a16="http://schemas.microsoft.com/office/drawing/2014/main" val="2411793200"/>
                    </a:ext>
                  </a:extLst>
                </a:gridCol>
                <a:gridCol w="1161143">
                  <a:extLst>
                    <a:ext uri="{9D8B030D-6E8A-4147-A177-3AD203B41FA5}">
                      <a16:colId xmlns:a16="http://schemas.microsoft.com/office/drawing/2014/main" val="4222448822"/>
                    </a:ext>
                  </a:extLst>
                </a:gridCol>
              </a:tblGrid>
              <a:tr h="370840">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tc>
                <a:tc>
                  <a:txBody>
                    <a:bodyPr/>
                    <a:lstStyle/>
                    <a:p>
                      <a:pPr algn="ctr"/>
                      <a:r>
                        <a:rPr lang="en-US" sz="3200" dirty="0">
                          <a:latin typeface="Consolas" panose="020B0609020204030204" pitchFamily="49" charset="0"/>
                          <a:cs typeface="Consolas" panose="020B0609020204030204" pitchFamily="49" charset="0"/>
                        </a:rPr>
                        <a:t>6</a:t>
                      </a:r>
                    </a:p>
                  </a:txBody>
                  <a:tcPr/>
                </a:tc>
                <a:tc>
                  <a:txBody>
                    <a:bodyPr/>
                    <a:lstStyle/>
                    <a:p>
                      <a:pPr algn="ctr"/>
                      <a:r>
                        <a:rPr lang="en-US" sz="3200" dirty="0">
                          <a:latin typeface="Consolas" panose="020B0609020204030204" pitchFamily="49" charset="0"/>
                          <a:cs typeface="Consolas" panose="020B0609020204030204" pitchFamily="49" charset="0"/>
                        </a:rPr>
                        <a:t>7</a:t>
                      </a:r>
                    </a:p>
                  </a:txBody>
                  <a:tcPr/>
                </a:tc>
                <a:extLst>
                  <a:ext uri="{0D108BD9-81ED-4DB2-BD59-A6C34878D82A}">
                    <a16:rowId xmlns:a16="http://schemas.microsoft.com/office/drawing/2014/main" val="3506753572"/>
                  </a:ext>
                </a:extLst>
              </a:tr>
            </a:tbl>
          </a:graphicData>
        </a:graphic>
      </p:graphicFrame>
      <p:sp>
        <p:nvSpPr>
          <p:cNvPr id="6" name="Down Arrow 5">
            <a:extLst>
              <a:ext uri="{FF2B5EF4-FFF2-40B4-BE49-F238E27FC236}">
                <a16:creationId xmlns:a16="http://schemas.microsoft.com/office/drawing/2014/main" id="{8334EAE5-24C6-F143-9738-061597672F3F}"/>
              </a:ext>
            </a:extLst>
          </p:cNvPr>
          <p:cNvSpPr/>
          <p:nvPr/>
        </p:nvSpPr>
        <p:spPr>
          <a:xfrm>
            <a:off x="5867400" y="3352800"/>
            <a:ext cx="457200" cy="606951"/>
          </a:xfrm>
          <a:prstGeom prst="downArrow">
            <a:avLst/>
          </a:prstGeom>
          <a:solidFill>
            <a:srgbClr val="8C151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80468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temp = *data1ptr; ???</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can’t dereference a </a:t>
            </a:r>
            <a:r>
              <a:rPr lang="en-US" sz="2800" b="1" dirty="0">
                <a:latin typeface="+mn-lt"/>
                <a:cs typeface="Courier New" panose="02070309020205020404" pitchFamily="49" charset="0"/>
              </a:rPr>
              <a:t>void *</a:t>
            </a:r>
            <a:r>
              <a:rPr lang="en-US" sz="2800" dirty="0">
                <a:latin typeface="+mn-lt"/>
                <a:cs typeface="Courier New" panose="02070309020205020404" pitchFamily="49" charset="0"/>
              </a:rPr>
              <a:t>.  C doesn’t know what it points to!  Therefore, it doesn’t know how many bytes there it should be looking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3596112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temp = *data1ptr; ???</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457201" y="3916017"/>
            <a:ext cx="11277599"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a:t>
            </a:r>
            <a:r>
              <a:rPr lang="en-US" sz="2800" b="1" dirty="0" err="1">
                <a:latin typeface="+mn-lt"/>
                <a:cs typeface="Courier New" panose="02070309020205020404" pitchFamily="49" charset="0"/>
              </a:rPr>
              <a:t>memcpy</a:t>
            </a:r>
            <a:r>
              <a:rPr lang="en-US" sz="2800" b="1" dirty="0">
                <a:latin typeface="+mn-lt"/>
                <a:cs typeface="Courier New" panose="02070309020205020404" pitchFamily="49" charset="0"/>
              </a:rPr>
              <a:t> </a:t>
            </a:r>
            <a:r>
              <a:rPr lang="en-US" sz="2800" dirty="0">
                <a:latin typeface="+mn-lt"/>
                <a:cs typeface="Courier New" panose="02070309020205020404" pitchFamily="49" charset="0"/>
              </a:rPr>
              <a:t>or</a:t>
            </a:r>
            <a:r>
              <a:rPr lang="en-US" sz="2800" b="1" dirty="0">
                <a:latin typeface="+mn-lt"/>
                <a:cs typeface="Courier New" panose="02070309020205020404" pitchFamily="49" charset="0"/>
              </a:rPr>
              <a:t> </a:t>
            </a:r>
            <a:r>
              <a:rPr lang="en-US" sz="2800" b="1" dirty="0" err="1">
                <a:latin typeface="+mn-lt"/>
                <a:cs typeface="Courier New" panose="02070309020205020404" pitchFamily="49" charset="0"/>
              </a:rPr>
              <a:t>memmove</a:t>
            </a:r>
            <a:r>
              <a:rPr lang="en-US" sz="2800" dirty="0">
                <a:latin typeface="+mn-lt"/>
                <a:cs typeface="Courier New" panose="02070309020205020404" pitchFamily="49" charset="0"/>
              </a:rPr>
              <a:t> help us here?</a:t>
            </a:r>
          </a:p>
          <a:p>
            <a:pPr algn="l" eaLnBrk="1" hangingPunct="1"/>
            <a:endParaRPr kumimoji="0" lang="en-US" sz="2800" i="0" u="none" strike="noStrike" cap="none" normalizeH="0" baseline="0" dirty="0">
              <a:ln>
                <a:noFill/>
              </a:ln>
              <a:solidFill>
                <a:schemeClr val="tx1"/>
              </a:solidFill>
              <a:effectLst/>
              <a:latin typeface="+mn-lt"/>
              <a:cs typeface="Courier New" panose="02070309020205020404" pitchFamily="49" charset="0"/>
            </a:endParaRPr>
          </a:p>
          <a:p>
            <a:pPr algn="l"/>
            <a:r>
              <a:rPr lang="en-US" sz="2800" b="1" dirty="0">
                <a:latin typeface="Consolas" panose="020B0609020204030204" pitchFamily="49" charset="0"/>
                <a:cs typeface="Consolas" panose="020B0609020204030204" pitchFamily="49" charset="0"/>
              </a:rPr>
              <a:t>void *</a:t>
            </a:r>
            <a:r>
              <a:rPr lang="en-US" sz="2800" b="1" dirty="0" err="1">
                <a:latin typeface="Consolas" panose="020B0609020204030204" pitchFamily="49" charset="0"/>
                <a:cs typeface="Consolas" panose="020B0609020204030204" pitchFamily="49" charset="0"/>
              </a:rPr>
              <a:t>memcpy</a:t>
            </a:r>
            <a:r>
              <a:rPr lang="en-US" sz="2800" b="1" dirty="0">
                <a:latin typeface="Consolas" panose="020B0609020204030204" pitchFamily="49" charset="0"/>
                <a:cs typeface="Consolas" panose="020B0609020204030204" pitchFamily="49" charset="0"/>
              </a:rPr>
              <a:t>(void *</a:t>
            </a:r>
            <a:r>
              <a:rPr lang="en-US" sz="2800" b="1" dirty="0" err="1">
                <a:latin typeface="Consolas" panose="020B0609020204030204" pitchFamily="49" charset="0"/>
                <a:cs typeface="Consolas" panose="020B0609020204030204" pitchFamily="49" charset="0"/>
              </a:rPr>
              <a:t>dest</a:t>
            </a:r>
            <a:r>
              <a:rPr lang="en-US" sz="2800" b="1" dirty="0">
                <a:latin typeface="Consolas" panose="020B0609020204030204" pitchFamily="49" charset="0"/>
                <a:cs typeface="Consolas" panose="020B0609020204030204" pitchFamily="49" charset="0"/>
              </a:rPr>
              <a:t>, const void *</a:t>
            </a:r>
            <a:r>
              <a:rPr lang="en-US" sz="2800" b="1" dirty="0" err="1">
                <a:latin typeface="Consolas" panose="020B0609020204030204" pitchFamily="49" charset="0"/>
                <a:cs typeface="Consolas" panose="020B0609020204030204" pitchFamily="49" charset="0"/>
              </a:rPr>
              <a:t>src</a:t>
            </a:r>
            <a:r>
              <a:rPr lang="en-US" sz="2800" b="1" dirty="0">
                <a:latin typeface="Consolas" panose="020B0609020204030204" pitchFamily="49" charset="0"/>
                <a:cs typeface="Consolas" panose="020B0609020204030204" pitchFamily="49" charset="0"/>
              </a:rPr>
              <a:t>, </a:t>
            </a:r>
            <a:r>
              <a:rPr lang="en-US" sz="2800" b="1" dirty="0" err="1">
                <a:latin typeface="Consolas" panose="020B0609020204030204" pitchFamily="49" charset="0"/>
                <a:cs typeface="Consolas" panose="020B0609020204030204" pitchFamily="49" charset="0"/>
              </a:rPr>
              <a:t>size_t</a:t>
            </a:r>
            <a:r>
              <a:rPr lang="en-US" sz="2800" b="1" dirty="0">
                <a:latin typeface="Consolas" panose="020B0609020204030204" pitchFamily="49" charset="0"/>
                <a:cs typeface="Consolas" panose="020B0609020204030204" pitchFamily="49" charset="0"/>
              </a:rPr>
              <a:t> n);</a:t>
            </a:r>
          </a:p>
          <a:p>
            <a:pPr algn="l"/>
            <a:endParaRPr lang="en-US" sz="2800" b="1" dirty="0">
              <a:latin typeface="Consolas" panose="020B0609020204030204" pitchFamily="49" charset="0"/>
              <a:cs typeface="Consolas" panose="020B0609020204030204" pitchFamily="49" charset="0"/>
            </a:endParaRPr>
          </a:p>
          <a:p>
            <a:pPr algn="l"/>
            <a:r>
              <a:rPr lang="en-US" sz="2800" b="1" dirty="0">
                <a:latin typeface="Consolas" panose="020B0609020204030204" pitchFamily="49" charset="0"/>
                <a:cs typeface="Consolas" panose="020B0609020204030204" pitchFamily="49" charset="0"/>
              </a:rPr>
              <a:t>void *</a:t>
            </a:r>
            <a:r>
              <a:rPr lang="en-US" sz="2800" b="1" dirty="0" err="1">
                <a:latin typeface="Consolas" panose="020B0609020204030204" pitchFamily="49" charset="0"/>
                <a:cs typeface="Consolas" panose="020B0609020204030204" pitchFamily="49" charset="0"/>
              </a:rPr>
              <a:t>memmove</a:t>
            </a:r>
            <a:r>
              <a:rPr lang="en-US" sz="2800" b="1" dirty="0">
                <a:latin typeface="Consolas" panose="020B0609020204030204" pitchFamily="49" charset="0"/>
                <a:cs typeface="Consolas" panose="020B0609020204030204" pitchFamily="49" charset="0"/>
              </a:rPr>
              <a:t>(void *</a:t>
            </a:r>
            <a:r>
              <a:rPr lang="en-US" sz="2800" b="1" dirty="0" err="1">
                <a:latin typeface="Consolas" panose="020B0609020204030204" pitchFamily="49" charset="0"/>
                <a:cs typeface="Consolas" panose="020B0609020204030204" pitchFamily="49" charset="0"/>
              </a:rPr>
              <a:t>dest</a:t>
            </a:r>
            <a:r>
              <a:rPr lang="en-US" sz="2800" b="1" dirty="0">
                <a:latin typeface="Consolas" panose="020B0609020204030204" pitchFamily="49" charset="0"/>
                <a:cs typeface="Consolas" panose="020B0609020204030204" pitchFamily="49" charset="0"/>
              </a:rPr>
              <a:t>, const void *</a:t>
            </a:r>
            <a:r>
              <a:rPr lang="en-US" sz="2800" b="1" dirty="0" err="1">
                <a:latin typeface="Consolas" panose="020B0609020204030204" pitchFamily="49" charset="0"/>
                <a:cs typeface="Consolas" panose="020B0609020204030204" pitchFamily="49" charset="0"/>
              </a:rPr>
              <a:t>src</a:t>
            </a:r>
            <a:r>
              <a:rPr lang="en-US" sz="2800" b="1" dirty="0">
                <a:latin typeface="Consolas" panose="020B0609020204030204" pitchFamily="49" charset="0"/>
                <a:cs typeface="Consolas" panose="020B0609020204030204" pitchFamily="49" charset="0"/>
              </a:rPr>
              <a:t>, </a:t>
            </a:r>
            <a:r>
              <a:rPr lang="en-US" sz="2800" b="1" dirty="0" err="1">
                <a:latin typeface="Consolas" panose="020B0609020204030204" pitchFamily="49" charset="0"/>
                <a:cs typeface="Consolas" panose="020B0609020204030204" pitchFamily="49" charset="0"/>
              </a:rPr>
              <a:t>size_t</a:t>
            </a:r>
            <a:r>
              <a:rPr lang="en-US" sz="2800" b="1" dirty="0">
                <a:latin typeface="Consolas" panose="020B0609020204030204" pitchFamily="49" charset="0"/>
                <a:cs typeface="Consolas" panose="020B0609020204030204" pitchFamily="49" charset="0"/>
              </a:rPr>
              <a:t> n);</a:t>
            </a:r>
          </a:p>
          <a:p>
            <a:pPr algn="l"/>
            <a:endParaRPr lang="en-US" sz="2800" b="1" dirty="0">
              <a:latin typeface="Consolas" panose="020B0609020204030204" pitchFamily="49" charset="0"/>
              <a:cs typeface="Consolas" panose="020B0609020204030204" pitchFamily="49" charset="0"/>
            </a:endParaRPr>
          </a:p>
          <a:p>
            <a:pPr algn="l" eaLnBrk="1" hangingPunct="1"/>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3274532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memcpy</a:t>
            </a:r>
            <a:r>
              <a:rPr lang="en-US" sz="2400" dirty="0">
                <a:solidFill>
                  <a:srgbClr val="FF0000"/>
                </a:solidFill>
                <a:latin typeface="Consolas" panose="020B0609020204030204" pitchFamily="49" charset="0"/>
                <a:cs typeface="Consolas" panose="020B0609020204030204" pitchFamily="49" charset="0"/>
              </a:rPr>
              <a:t>(temp, data1ptr, </a:t>
            </a:r>
            <a:r>
              <a:rPr lang="en-US" sz="2400" dirty="0" err="1">
                <a:solidFill>
                  <a:srgbClr val="FF0000"/>
                </a:solidFill>
                <a:latin typeface="Consolas" panose="020B0609020204030204" pitchFamily="49" charset="0"/>
                <a:cs typeface="Consolas" panose="020B0609020204030204" pitchFamily="49" charset="0"/>
              </a:rPr>
              <a:t>nbytes</a:t>
            </a: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37678521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memcpy</a:t>
            </a:r>
            <a:r>
              <a:rPr lang="en-US" sz="2400" dirty="0">
                <a:solidFill>
                  <a:srgbClr val="FF0000"/>
                </a:solidFill>
                <a:latin typeface="Consolas" panose="020B0609020204030204" pitchFamily="49" charset="0"/>
                <a:cs typeface="Consolas" panose="020B0609020204030204" pitchFamily="49" charset="0"/>
              </a:rPr>
              <a:t>(temp, data1ptr, </a:t>
            </a:r>
            <a:r>
              <a:rPr lang="en-US" sz="2400" dirty="0" err="1">
                <a:solidFill>
                  <a:srgbClr val="FF0000"/>
                </a:solidFill>
                <a:latin typeface="Consolas" panose="020B0609020204030204" pitchFamily="49" charset="0"/>
                <a:cs typeface="Consolas" panose="020B0609020204030204" pitchFamily="49" charset="0"/>
              </a:rPr>
              <a:t>nbytes</a:t>
            </a: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can copy the bytes ourselves into temp!  This is equivalent to </a:t>
            </a:r>
            <a:r>
              <a:rPr lang="en-US" sz="2800" b="1" dirty="0">
                <a:latin typeface="+mn-lt"/>
                <a:cs typeface="Courier New" panose="02070309020205020404" pitchFamily="49" charset="0"/>
              </a:rPr>
              <a:t>temp = *data1ptr </a:t>
            </a:r>
            <a:r>
              <a:rPr lang="en-US" sz="2800" dirty="0">
                <a:latin typeface="+mn-lt"/>
                <a:cs typeface="Courier New" panose="02070309020205020404" pitchFamily="49" charset="0"/>
              </a:rPr>
              <a:t>in non-generic versions, but this works for </a:t>
            </a:r>
            <a:r>
              <a:rPr lang="en-US" sz="2800" i="1" dirty="0">
                <a:latin typeface="+mn-lt"/>
                <a:cs typeface="Courier New" panose="02070309020205020404" pitchFamily="49" charset="0"/>
              </a:rPr>
              <a:t>any</a:t>
            </a:r>
            <a:r>
              <a:rPr lang="en-US" sz="2800" dirty="0">
                <a:latin typeface="+mn-lt"/>
                <a:cs typeface="Courier New" panose="02070309020205020404" pitchFamily="49" charset="0"/>
              </a:rPr>
              <a:t> type of </a:t>
            </a:r>
            <a:r>
              <a:rPr lang="en-US" sz="2800" i="1" dirty="0">
                <a:latin typeface="+mn-lt"/>
                <a:cs typeface="Courier New" panose="02070309020205020404" pitchFamily="49" charset="0"/>
              </a:rPr>
              <a:t>any</a:t>
            </a:r>
            <a:r>
              <a:rPr lang="en-US" sz="2800" dirty="0">
                <a:latin typeface="+mn-lt"/>
                <a:cs typeface="Courier New" panose="02070309020205020404" pitchFamily="49" charset="0"/>
              </a:rPr>
              <a:t> size.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4885290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609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copy data2 to the location of data1?</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0366734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*data1ptr = *data2ptr;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D04D20D6-8659-3348-9996-A0E991AFDCA1}"/>
              </a:ext>
            </a:extLst>
          </p:cNvPr>
          <p:cNvSpPr/>
          <p:nvPr/>
        </p:nvSpPr>
        <p:spPr bwMode="auto">
          <a:xfrm>
            <a:off x="2353071" y="4191000"/>
            <a:ext cx="7485857" cy="609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copy data2 to the location of data1?</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6019948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memcpy</a:t>
            </a:r>
            <a:r>
              <a:rPr lang="en-US" sz="2400" dirty="0">
                <a:solidFill>
                  <a:srgbClr val="FF0000"/>
                </a:solidFill>
                <a:latin typeface="Consolas" panose="020B0609020204030204" pitchFamily="49" charset="0"/>
                <a:cs typeface="Consolas" panose="020B0609020204030204" pitchFamily="49" charset="0"/>
              </a:rPr>
              <a:t>(data1ptr, data2ptr, </a:t>
            </a:r>
            <a:r>
              <a:rPr lang="en-US" sz="2400" dirty="0" err="1">
                <a:solidFill>
                  <a:srgbClr val="FF0000"/>
                </a:solidFill>
                <a:latin typeface="Consolas" panose="020B0609020204030204" pitchFamily="49" charset="0"/>
                <a:cs typeface="Consolas" panose="020B0609020204030204" pitchFamily="49" charset="0"/>
              </a:rPr>
              <a:t>nbytes</a:t>
            </a: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38BE0142-F633-A940-BD0F-A7FB401A514B}"/>
              </a:ext>
            </a:extLst>
          </p:cNvPr>
          <p:cNvSpPr/>
          <p:nvPr/>
        </p:nvSpPr>
        <p:spPr bwMode="auto">
          <a:xfrm>
            <a:off x="2353071" y="4191000"/>
            <a:ext cx="7485857"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copy data2 to the location of data1?  </a:t>
            </a:r>
            <a:r>
              <a:rPr lang="en-US" sz="2800" b="1" dirty="0" err="1">
                <a:latin typeface="+mn-lt"/>
                <a:cs typeface="Courier New" panose="02070309020205020404" pitchFamily="49" charset="0"/>
              </a:rPr>
              <a:t>memcpy</a:t>
            </a:r>
            <a:r>
              <a:rPr lang="en-US" sz="2800" dirty="0">
                <a:latin typeface="+mn-lt"/>
                <a:cs typeface="Courier New" panose="02070309020205020404" pitchFamily="49" charset="0"/>
              </a:rPr>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2885957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38BE0142-F633-A940-BD0F-A7FB401A514B}"/>
              </a:ext>
            </a:extLst>
          </p:cNvPr>
          <p:cNvSpPr/>
          <p:nvPr/>
        </p:nvSpPr>
        <p:spPr bwMode="auto">
          <a:xfrm>
            <a:off x="2353071" y="4191000"/>
            <a:ext cx="7485857"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copy temp’s data to the location of data2?</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805977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memcpy</a:t>
            </a:r>
            <a:r>
              <a:rPr lang="en-US" sz="2400" dirty="0">
                <a:solidFill>
                  <a:srgbClr val="FF0000"/>
                </a:solidFill>
                <a:latin typeface="Consolas" panose="020B0609020204030204" pitchFamily="49" charset="0"/>
                <a:cs typeface="Consolas" panose="020B0609020204030204" pitchFamily="49" charset="0"/>
              </a:rPr>
              <a:t>(data2ptr, temp, </a:t>
            </a:r>
            <a:r>
              <a:rPr lang="en-US" sz="2400" dirty="0" err="1">
                <a:solidFill>
                  <a:srgbClr val="FF0000"/>
                </a:solidFill>
                <a:latin typeface="Consolas" panose="020B0609020204030204" pitchFamily="49" charset="0"/>
                <a:cs typeface="Consolas" panose="020B0609020204030204" pitchFamily="49" charset="0"/>
              </a:rPr>
              <a:t>nbytes</a:t>
            </a: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38BE0142-F633-A940-BD0F-A7FB401A514B}"/>
              </a:ext>
            </a:extLst>
          </p:cNvPr>
          <p:cNvSpPr/>
          <p:nvPr/>
        </p:nvSpPr>
        <p:spPr bwMode="auto">
          <a:xfrm>
            <a:off x="2353071" y="4191000"/>
            <a:ext cx="7485857"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copy temp’s data to the location of data2?  </a:t>
            </a:r>
            <a:r>
              <a:rPr lang="en-US" sz="2800" b="1" dirty="0" err="1">
                <a:latin typeface="+mn-lt"/>
                <a:cs typeface="Courier New" panose="02070309020205020404" pitchFamily="49" charset="0"/>
              </a:rPr>
              <a:t>memcpy</a:t>
            </a:r>
            <a:r>
              <a:rPr lang="en-US" sz="2800" dirty="0">
                <a:latin typeface="+mn-lt"/>
                <a:cs typeface="Courier New" panose="02070309020205020404" pitchFamily="49" charset="0"/>
              </a:rPr>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8623059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(data2ptr, temp,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6" name="Rectangle 5">
            <a:extLst>
              <a:ext uri="{FF2B5EF4-FFF2-40B4-BE49-F238E27FC236}">
                <a16:creationId xmlns:a16="http://schemas.microsoft.com/office/drawing/2014/main" id="{ED95CDA6-9BBC-774C-8C5A-F2A70A070187}"/>
              </a:ext>
            </a:extLst>
          </p:cNvPr>
          <p:cNvSpPr/>
          <p:nvPr/>
        </p:nvSpPr>
        <p:spPr bwMode="auto">
          <a:xfrm>
            <a:off x="2353071" y="47244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int</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x = 2;</a:t>
            </a:r>
          </a:p>
          <a:p>
            <a:pPr algn="l" eaLnBrk="1" hangingPunct="1"/>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swap(&amp;x,</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&amp;y,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(x));</a:t>
            </a:r>
          </a:p>
        </p:txBody>
      </p:sp>
    </p:spTree>
    <p:extLst>
      <p:ext uri="{BB962C8B-B14F-4D97-AF65-F5344CB8AC3E}">
        <p14:creationId xmlns:p14="http://schemas.microsoft.com/office/powerpoint/2010/main" val="254243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(data2ptr, temp,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6" name="Rectangle 5">
            <a:extLst>
              <a:ext uri="{FF2B5EF4-FFF2-40B4-BE49-F238E27FC236}">
                <a16:creationId xmlns:a16="http://schemas.microsoft.com/office/drawing/2014/main" id="{ED95CDA6-9BBC-774C-8C5A-F2A70A070187}"/>
              </a:ext>
            </a:extLst>
          </p:cNvPr>
          <p:cNvSpPr/>
          <p:nvPr/>
        </p:nvSpPr>
        <p:spPr bwMode="auto">
          <a:xfrm>
            <a:off x="2353071" y="47244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short x = 2;</a:t>
            </a:r>
          </a:p>
          <a:p>
            <a:pPr algn="l" eaLnBrk="1" hangingPunct="1"/>
            <a:r>
              <a:rPr lang="en-US" sz="2400" dirty="0">
                <a:latin typeface="Consolas" panose="020B0609020204030204" pitchFamily="49" charset="0"/>
                <a:cs typeface="Consolas" panose="020B0609020204030204" pitchFamily="49" charset="0"/>
              </a:rPr>
              <a:t>short y = 5;</a:t>
            </a:r>
          </a:p>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swap(&amp;x,</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&amp;y,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(x));</a:t>
            </a:r>
          </a:p>
        </p:txBody>
      </p:sp>
    </p:spTree>
    <p:extLst>
      <p:ext uri="{BB962C8B-B14F-4D97-AF65-F5344CB8AC3E}">
        <p14:creationId xmlns:p14="http://schemas.microsoft.com/office/powerpoint/2010/main" val="21465390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(data2ptr, temp,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6" name="Rectangle 5">
            <a:extLst>
              <a:ext uri="{FF2B5EF4-FFF2-40B4-BE49-F238E27FC236}">
                <a16:creationId xmlns:a16="http://schemas.microsoft.com/office/drawing/2014/main" id="{ED95CDA6-9BBC-774C-8C5A-F2A70A070187}"/>
              </a:ext>
            </a:extLst>
          </p:cNvPr>
          <p:cNvSpPr/>
          <p:nvPr/>
        </p:nvSpPr>
        <p:spPr bwMode="auto">
          <a:xfrm>
            <a:off x="2353071" y="47244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char *x = "2";</a:t>
            </a:r>
          </a:p>
          <a:p>
            <a:pPr algn="l" eaLnBrk="1" hangingPunct="1"/>
            <a:r>
              <a:rPr lang="en-US" sz="2400" dirty="0">
                <a:latin typeface="Consolas" panose="020B0609020204030204" pitchFamily="49" charset="0"/>
                <a:cs typeface="Consolas" panose="020B0609020204030204" pitchFamily="49" charset="0"/>
              </a:rPr>
              <a:t>char *y = "5";</a:t>
            </a:r>
          </a:p>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swap(&amp;x,</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&amp;y,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(x));</a:t>
            </a:r>
          </a:p>
        </p:txBody>
      </p:sp>
    </p:spTree>
    <p:extLst>
      <p:ext uri="{BB962C8B-B14F-4D97-AF65-F5344CB8AC3E}">
        <p14:creationId xmlns:p14="http://schemas.microsoft.com/office/powerpoint/2010/main" val="15520114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(data2ptr, temp,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6" name="Rectangle 5">
            <a:extLst>
              <a:ext uri="{FF2B5EF4-FFF2-40B4-BE49-F238E27FC236}">
                <a16:creationId xmlns:a16="http://schemas.microsoft.com/office/drawing/2014/main" id="{ED95CDA6-9BBC-774C-8C5A-F2A70A070187}"/>
              </a:ext>
            </a:extLst>
          </p:cNvPr>
          <p:cNvSpPr/>
          <p:nvPr/>
        </p:nvSpPr>
        <p:spPr bwMode="auto">
          <a:xfrm>
            <a:off x="2353071" y="47244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err="1">
                <a:latin typeface="Consolas" panose="020B0609020204030204" pitchFamily="49" charset="0"/>
                <a:cs typeface="Consolas" panose="020B0609020204030204" pitchFamily="49" charset="0"/>
              </a:rPr>
              <a:t>mystruct</a:t>
            </a:r>
            <a:r>
              <a:rPr lang="en-US" sz="2400" dirty="0">
                <a:latin typeface="Consolas" panose="020B0609020204030204" pitchFamily="49" charset="0"/>
                <a:cs typeface="Consolas" panose="020B0609020204030204" pitchFamily="49" charset="0"/>
              </a:rPr>
              <a:t> </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x = {…};</a:t>
            </a:r>
          </a:p>
          <a:p>
            <a:pPr algn="l" eaLnBrk="1" hangingPunct="1"/>
            <a:r>
              <a:rPr lang="en-US" sz="2400" dirty="0" err="1">
                <a:latin typeface="Consolas" panose="020B0609020204030204" pitchFamily="49" charset="0"/>
                <a:cs typeface="Consolas" panose="020B0609020204030204" pitchFamily="49" charset="0"/>
              </a:rPr>
              <a:t>mystruct</a:t>
            </a:r>
            <a:r>
              <a:rPr lang="en-US" sz="2400" dirty="0">
                <a:latin typeface="Consolas" panose="020B0609020204030204" pitchFamily="49" charset="0"/>
                <a:cs typeface="Consolas" panose="020B0609020204030204" pitchFamily="49" charset="0"/>
              </a:rPr>
              <a:t> y = {…};</a:t>
            </a:r>
          </a:p>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swap(&amp;x,</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&amp;y,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(x));</a:t>
            </a:r>
          </a:p>
        </p:txBody>
      </p:sp>
    </p:spTree>
    <p:extLst>
      <p:ext uri="{BB962C8B-B14F-4D97-AF65-F5344CB8AC3E}">
        <p14:creationId xmlns:p14="http://schemas.microsoft.com/office/powerpoint/2010/main" val="16552085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C5CE3-B2B0-5C44-A93A-734023577A18}"/>
              </a:ext>
            </a:extLst>
          </p:cNvPr>
          <p:cNvSpPr>
            <a:spLocks noGrp="1"/>
          </p:cNvSpPr>
          <p:nvPr>
            <p:ph type="title"/>
          </p:nvPr>
        </p:nvSpPr>
        <p:spPr/>
        <p:txBody>
          <a:bodyPr/>
          <a:lstStyle/>
          <a:p>
            <a:r>
              <a:rPr lang="en-US" dirty="0"/>
              <a:t>C Generics</a:t>
            </a:r>
          </a:p>
        </p:txBody>
      </p:sp>
      <p:sp>
        <p:nvSpPr>
          <p:cNvPr id="3" name="Content Placeholder 2">
            <a:extLst>
              <a:ext uri="{FF2B5EF4-FFF2-40B4-BE49-F238E27FC236}">
                <a16:creationId xmlns:a16="http://schemas.microsoft.com/office/drawing/2014/main" id="{EA508A05-E8D6-7249-9644-15B7C7550B6D}"/>
              </a:ext>
            </a:extLst>
          </p:cNvPr>
          <p:cNvSpPr>
            <a:spLocks noGrp="1"/>
          </p:cNvSpPr>
          <p:nvPr>
            <p:ph idx="1"/>
          </p:nvPr>
        </p:nvSpPr>
        <p:spPr/>
        <p:txBody>
          <a:bodyPr/>
          <a:lstStyle/>
          <a:p>
            <a:r>
              <a:rPr lang="en-US" dirty="0"/>
              <a:t>We can use </a:t>
            </a:r>
            <a:r>
              <a:rPr lang="en-US" b="1" dirty="0"/>
              <a:t>void *</a:t>
            </a:r>
            <a:r>
              <a:rPr lang="en-US" dirty="0"/>
              <a:t> and </a:t>
            </a:r>
            <a:r>
              <a:rPr lang="en-US" b="1" dirty="0" err="1"/>
              <a:t>memcpy</a:t>
            </a:r>
            <a:r>
              <a:rPr lang="en-US" dirty="0"/>
              <a:t> to handle memory as generic bytes.</a:t>
            </a:r>
          </a:p>
          <a:p>
            <a:r>
              <a:rPr lang="en-US" dirty="0"/>
              <a:t>If we are given where the data of importance is, and how big it is, we can handle it!</a:t>
            </a:r>
          </a:p>
          <a:p>
            <a:endParaRPr lang="en-US" dirty="0"/>
          </a:p>
          <a:p>
            <a:endParaRPr lang="en-US" dirty="0"/>
          </a:p>
          <a:p>
            <a:pPr marL="0" indent="0">
              <a:spcBef>
                <a:spcPts val="0"/>
              </a:spcBef>
              <a:buNone/>
            </a:pPr>
            <a:r>
              <a:rPr lang="en-US" dirty="0">
                <a:latin typeface="Consolas" panose="020B0609020204030204" pitchFamily="49" charset="0"/>
                <a:cs typeface="Consolas" panose="020B0609020204030204" pitchFamily="49" charset="0"/>
              </a:rPr>
              <a:t>void swap(void *data1ptr, void *data2ptr,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temp[</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(temp, data1ptr,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(data1ptr, data2ptr,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(data2ptr, temp,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4940935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Overview:</a:t>
            </a:r>
            <a:r>
              <a:rPr lang="en-US" dirty="0"/>
              <a:t> Generics	5</a:t>
            </a:r>
          </a:p>
          <a:p>
            <a:pPr>
              <a:tabLst>
                <a:tab pos="11539728" algn="r"/>
              </a:tabLst>
            </a:pPr>
            <a:r>
              <a:rPr lang="en-US" dirty="0"/>
              <a:t>Generic Swap	7</a:t>
            </a:r>
          </a:p>
          <a:p>
            <a:pPr>
              <a:tabLst>
                <a:tab pos="11539728" algn="r"/>
              </a:tabLst>
            </a:pPr>
            <a:r>
              <a:rPr lang="en-US" b="1" dirty="0">
                <a:solidFill>
                  <a:srgbClr val="C00000"/>
                </a:solidFill>
              </a:rPr>
              <a:t>Generics Pitfalls</a:t>
            </a:r>
            <a:r>
              <a:rPr lang="en-US" dirty="0"/>
              <a:t>	70</a:t>
            </a:r>
          </a:p>
          <a:p>
            <a:pPr>
              <a:tabLst>
                <a:tab pos="11539728" algn="r"/>
              </a:tabLst>
            </a:pPr>
            <a:r>
              <a:rPr lang="en-US" dirty="0"/>
              <a:t>Generic Array Swap	74</a:t>
            </a:r>
          </a:p>
          <a:p>
            <a:pPr>
              <a:tabLst>
                <a:tab pos="11539728" algn="r"/>
              </a:tabLst>
            </a:pPr>
            <a:r>
              <a:rPr lang="en-US" dirty="0"/>
              <a:t>Generic Stack	97</a:t>
            </a:r>
          </a:p>
          <a:p>
            <a:pPr>
              <a:tabLst>
                <a:tab pos="11539728" algn="r"/>
              </a:tabLst>
            </a:pPr>
            <a:r>
              <a:rPr lang="en-US" dirty="0"/>
              <a:t>Live Session Slides	128</a:t>
            </a:r>
          </a:p>
          <a:p>
            <a:pPr>
              <a:tabLst>
                <a:tab pos="11539728" algn="r"/>
              </a:tabLst>
            </a:pPr>
            <a:endParaRPr lang="en-US" dirty="0"/>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/class/cs107/lecture-code/lect08 .</a:t>
            </a:r>
          </a:p>
        </p:txBody>
      </p:sp>
    </p:spTree>
    <p:extLst>
      <p:ext uri="{BB962C8B-B14F-4D97-AF65-F5344CB8AC3E}">
        <p14:creationId xmlns:p14="http://schemas.microsoft.com/office/powerpoint/2010/main" val="7687788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0C78B-7DF3-7F4D-86A4-5EEDC3864834}"/>
              </a:ext>
            </a:extLst>
          </p:cNvPr>
          <p:cNvSpPr>
            <a:spLocks noGrp="1"/>
          </p:cNvSpPr>
          <p:nvPr>
            <p:ph type="title"/>
          </p:nvPr>
        </p:nvSpPr>
        <p:spPr/>
        <p:txBody>
          <a:bodyPr/>
          <a:lstStyle/>
          <a:p>
            <a:r>
              <a:rPr lang="en-US" dirty="0"/>
              <a:t>Void * Pitfalls</a:t>
            </a:r>
          </a:p>
        </p:txBody>
      </p:sp>
      <p:sp>
        <p:nvSpPr>
          <p:cNvPr id="3" name="Content Placeholder 2">
            <a:extLst>
              <a:ext uri="{FF2B5EF4-FFF2-40B4-BE49-F238E27FC236}">
                <a16:creationId xmlns:a16="http://schemas.microsoft.com/office/drawing/2014/main" id="{654BC619-E668-164A-842F-65BD2424F613}"/>
              </a:ext>
            </a:extLst>
          </p:cNvPr>
          <p:cNvSpPr>
            <a:spLocks noGrp="1"/>
          </p:cNvSpPr>
          <p:nvPr>
            <p:ph idx="1"/>
          </p:nvPr>
        </p:nvSpPr>
        <p:spPr/>
        <p:txBody>
          <a:bodyPr/>
          <a:lstStyle/>
          <a:p>
            <a:r>
              <a:rPr lang="en-US" b="1" dirty="0"/>
              <a:t>void *</a:t>
            </a:r>
            <a:r>
              <a:rPr lang="en-US" dirty="0"/>
              <a:t>s are powerful, but dangerous - C cannot do as much checking!</a:t>
            </a:r>
          </a:p>
          <a:p>
            <a:r>
              <a:rPr lang="en-US" dirty="0"/>
              <a:t>E.g. with </a:t>
            </a:r>
            <a:r>
              <a:rPr lang="en-US" b="1" dirty="0" err="1"/>
              <a:t>int</a:t>
            </a:r>
            <a:r>
              <a:rPr lang="en-US" dirty="0"/>
              <a:t>, C would never let you swap </a:t>
            </a:r>
            <a:r>
              <a:rPr lang="en-US" i="1" dirty="0"/>
              <a:t>half</a:t>
            </a:r>
            <a:r>
              <a:rPr lang="en-US" dirty="0"/>
              <a:t> of an int.  With </a:t>
            </a:r>
            <a:r>
              <a:rPr lang="en-US" b="1" dirty="0"/>
              <a:t>void *s</a:t>
            </a:r>
            <a:r>
              <a:rPr lang="en-US" dirty="0"/>
              <a:t>, this can happen! (</a:t>
            </a:r>
            <a:r>
              <a:rPr lang="en-US" i="1" dirty="0"/>
              <a:t>How?  Let’s find out!)</a:t>
            </a:r>
            <a:endParaRPr lang="en-US" dirty="0"/>
          </a:p>
          <a:p>
            <a:endParaRPr lang="en-US" dirty="0"/>
          </a:p>
        </p:txBody>
      </p:sp>
    </p:spTree>
    <p:extLst>
      <p:ext uri="{BB962C8B-B14F-4D97-AF65-F5344CB8AC3E}">
        <p14:creationId xmlns:p14="http://schemas.microsoft.com/office/powerpoint/2010/main" val="31179874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Void *s Gone Wrong</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76922584-94BC-B449-ADF0-5F30C68B4A1A}"/>
              </a:ext>
            </a:extLst>
          </p:cNvPr>
          <p:cNvSpPr txBox="1"/>
          <p:nvPr/>
        </p:nvSpPr>
        <p:spPr>
          <a:xfrm>
            <a:off x="5623754" y="6324600"/>
            <a:ext cx="944490"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swap.c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2075482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9283-FEC7-5D41-B223-D806C800459E}"/>
              </a:ext>
            </a:extLst>
          </p:cNvPr>
          <p:cNvSpPr>
            <a:spLocks noGrp="1"/>
          </p:cNvSpPr>
          <p:nvPr>
            <p:ph type="title"/>
          </p:nvPr>
        </p:nvSpPr>
        <p:spPr/>
        <p:txBody>
          <a:bodyPr/>
          <a:lstStyle/>
          <a:p>
            <a:r>
              <a:rPr lang="en-US" dirty="0"/>
              <a:t>Void *Pitfalls</a:t>
            </a:r>
          </a:p>
        </p:txBody>
      </p:sp>
      <p:sp>
        <p:nvSpPr>
          <p:cNvPr id="3" name="Content Placeholder 2">
            <a:extLst>
              <a:ext uri="{FF2B5EF4-FFF2-40B4-BE49-F238E27FC236}">
                <a16:creationId xmlns:a16="http://schemas.microsoft.com/office/drawing/2014/main" id="{103C9526-95B6-4746-AA6C-5F6FED5D1433}"/>
              </a:ext>
            </a:extLst>
          </p:cNvPr>
          <p:cNvSpPr>
            <a:spLocks noGrp="1"/>
          </p:cNvSpPr>
          <p:nvPr>
            <p:ph idx="1"/>
          </p:nvPr>
        </p:nvSpPr>
        <p:spPr/>
        <p:txBody>
          <a:bodyPr/>
          <a:lstStyle/>
          <a:p>
            <a:r>
              <a:rPr lang="en-US" dirty="0"/>
              <a:t>Void * has more room for error because it manipulates arbitrary bytes without knowing what they represent.  This can result in some strange memory </a:t>
            </a:r>
            <a:r>
              <a:rPr lang="en-US" dirty="0" err="1"/>
              <a:t>Frankensteins</a:t>
            </a:r>
            <a:r>
              <a:rPr lang="en-US" dirty="0"/>
              <a:t>!</a:t>
            </a:r>
          </a:p>
          <a:p>
            <a:endParaRPr lang="en-US" dirty="0"/>
          </a:p>
          <a:p>
            <a:pPr marL="0" indent="0">
              <a:buNone/>
            </a:pPr>
            <a:endParaRPr lang="en-US" dirty="0"/>
          </a:p>
        </p:txBody>
      </p:sp>
      <p:pic>
        <p:nvPicPr>
          <p:cNvPr id="4" name="Picture 2" descr="A (somewhat creepy) fake picture of a rhino with the head of a turkey and feet of an elephant.  Meant as a connection to &quot;memory frankensteins&quot; possible with void * pointers.">
            <a:extLst>
              <a:ext uri="{FF2B5EF4-FFF2-40B4-BE49-F238E27FC236}">
                <a16:creationId xmlns:a16="http://schemas.microsoft.com/office/drawing/2014/main" id="{FFB7474A-9E26-ED4C-A332-33DA345DCD03}"/>
              </a:ext>
            </a:extLst>
          </p:cNvPr>
          <p:cNvPicPr>
            <a:picLocks noChangeAspect="1" noChangeArrowheads="1"/>
          </p:cNvPicPr>
          <p:nvPr>
            <p:custDataLst>
              <p:tags r:id="rId1"/>
            </p:custDataLst>
          </p:nvPr>
        </p:nvPicPr>
        <p:blipFill rotWithShape="1">
          <a:blip r:embed="rId3">
            <a:extLst>
              <a:ext uri="{28A0092B-C50C-407E-A947-70E740481C1C}">
                <a14:useLocalDpi xmlns:a14="http://schemas.microsoft.com/office/drawing/2010/main" val="0"/>
              </a:ext>
            </a:extLst>
          </a:blip>
          <a:srcRect t="6019" b="6465"/>
          <a:stretch/>
        </p:blipFill>
        <p:spPr bwMode="auto">
          <a:xfrm>
            <a:off x="3048000" y="2475763"/>
            <a:ext cx="6096000" cy="40012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3B6DB4A-DB77-0448-841A-2FD5D32A3A06}"/>
              </a:ext>
            </a:extLst>
          </p:cNvPr>
          <p:cNvSpPr/>
          <p:nvPr/>
        </p:nvSpPr>
        <p:spPr>
          <a:xfrm>
            <a:off x="4386237" y="6534150"/>
            <a:ext cx="3419526" cy="276999"/>
          </a:xfrm>
          <a:prstGeom prst="rect">
            <a:avLst/>
          </a:prstGeom>
        </p:spPr>
        <p:txBody>
          <a:bodyPr wrap="none">
            <a:spAutoFit/>
          </a:bodyPr>
          <a:lstStyle/>
          <a:p>
            <a:r>
              <a:rPr lang="en-US" sz="1200" dirty="0"/>
              <a:t>http://</a:t>
            </a:r>
            <a:r>
              <a:rPr lang="en-US" sz="1200" dirty="0" err="1"/>
              <a:t>i.ytimg.com</a:t>
            </a:r>
            <a:r>
              <a:rPr lang="en-US" sz="1200" dirty="0"/>
              <a:t>/vi/10gPoYjq3EA/</a:t>
            </a:r>
            <a:r>
              <a:rPr lang="en-US" sz="1200" dirty="0" err="1"/>
              <a:t>hqdefault.jpg</a:t>
            </a:r>
            <a:endParaRPr lang="en-US" sz="1200" dirty="0"/>
          </a:p>
        </p:txBody>
      </p:sp>
    </p:spTree>
    <p:extLst>
      <p:ext uri="{BB962C8B-B14F-4D97-AF65-F5344CB8AC3E}">
        <p14:creationId xmlns:p14="http://schemas.microsoft.com/office/powerpoint/2010/main" val="179430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Overview:</a:t>
            </a:r>
            <a:r>
              <a:rPr lang="en-US" dirty="0"/>
              <a:t> Generics	5</a:t>
            </a:r>
          </a:p>
          <a:p>
            <a:pPr>
              <a:tabLst>
                <a:tab pos="11539728" algn="r"/>
              </a:tabLst>
            </a:pPr>
            <a:r>
              <a:rPr lang="en-US" dirty="0"/>
              <a:t>Generic Swap	7</a:t>
            </a:r>
          </a:p>
          <a:p>
            <a:pPr>
              <a:tabLst>
                <a:tab pos="11539728" algn="r"/>
              </a:tabLst>
            </a:pPr>
            <a:r>
              <a:rPr lang="en-US" dirty="0"/>
              <a:t>Generics Pitfalls	70</a:t>
            </a:r>
          </a:p>
          <a:p>
            <a:pPr>
              <a:tabLst>
                <a:tab pos="11539728" algn="r"/>
              </a:tabLst>
            </a:pPr>
            <a:r>
              <a:rPr lang="en-US" b="1" dirty="0">
                <a:solidFill>
                  <a:srgbClr val="C00000"/>
                </a:solidFill>
              </a:rPr>
              <a:t>Generic Array Swap</a:t>
            </a:r>
            <a:r>
              <a:rPr lang="en-US" dirty="0"/>
              <a:t>	74</a:t>
            </a:r>
          </a:p>
          <a:p>
            <a:pPr>
              <a:tabLst>
                <a:tab pos="11539728" algn="r"/>
              </a:tabLst>
            </a:pPr>
            <a:r>
              <a:rPr lang="en-US" dirty="0"/>
              <a:t>Generic Stack	97</a:t>
            </a:r>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/class/cs107/lecture-code/lect08 .</a:t>
            </a:r>
          </a:p>
        </p:txBody>
      </p:sp>
    </p:spTree>
    <p:extLst>
      <p:ext uri="{BB962C8B-B14F-4D97-AF65-F5344CB8AC3E}">
        <p14:creationId xmlns:p14="http://schemas.microsoft.com/office/powerpoint/2010/main" val="26289518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swap_ends_int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tmp</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[0];</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[0] =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tmp</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main(</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 {5, 2, 3, 4, 1};</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[0]);</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swap_ends_int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want </a:t>
            </a:r>
            <a:r>
              <a:rPr lang="en-US" sz="2200" dirty="0" err="1">
                <a:solidFill>
                  <a:srgbClr val="00B050"/>
                </a:solidFill>
                <a:latin typeface="Consolas" panose="020B0609020204030204" pitchFamily="49" charset="0"/>
                <a:cs typeface="Consolas" panose="020B0609020204030204" pitchFamily="49" charset="0"/>
              </a:rPr>
              <a:t>nums</a:t>
            </a:r>
            <a:r>
              <a:rPr lang="en-US" sz="2200" dirty="0">
                <a:solidFill>
                  <a:srgbClr val="00B050"/>
                </a:solidFill>
                <a:latin typeface="Consolas" panose="020B0609020204030204" pitchFamily="49" charset="0"/>
                <a:cs typeface="Consolas" panose="020B0609020204030204" pitchFamily="49" charset="0"/>
              </a:rPr>
              <a:t>[0] = 1, </a:t>
            </a:r>
            <a:r>
              <a:rPr lang="en-US" sz="2200" dirty="0" err="1">
                <a:solidFill>
                  <a:srgbClr val="00B050"/>
                </a:solidFill>
                <a:latin typeface="Consolas" panose="020B0609020204030204" pitchFamily="49" charset="0"/>
                <a:cs typeface="Consolas" panose="020B0609020204030204" pitchFamily="49" charset="0"/>
              </a:rPr>
              <a:t>nums</a:t>
            </a:r>
            <a:r>
              <a:rPr lang="en-US" sz="2200" dirty="0">
                <a:solidFill>
                  <a:srgbClr val="00B050"/>
                </a:solidFill>
                <a:latin typeface="Consolas" panose="020B0609020204030204" pitchFamily="49" charset="0"/>
                <a:cs typeface="Consolas" panose="020B0609020204030204" pitchFamily="49" charset="0"/>
              </a:rPr>
              <a:t>[4] = 5</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a:t>
            </a:r>
            <a:r>
              <a:rPr lang="en-US" sz="2200" dirty="0">
                <a:solidFill>
                  <a:srgbClr val="0432FF"/>
                </a:solidFill>
                <a:latin typeface="Consolas" panose="020B0609020204030204" pitchFamily="49" charset="0"/>
                <a:cs typeface="Consolas" panose="020B0609020204030204" pitchFamily="49" charset="0"/>
              </a:rPr>
              <a:t>"</a:t>
            </a:r>
            <a:r>
              <a:rPr lang="en-US" sz="2200" dirty="0" err="1">
                <a:solidFill>
                  <a:srgbClr val="0432FF"/>
                </a:solidFill>
                <a:latin typeface="Consolas" panose="020B0609020204030204" pitchFamily="49" charset="0"/>
                <a:cs typeface="Consolas" panose="020B0609020204030204" pitchFamily="49" charset="0"/>
              </a:rPr>
              <a:t>nums</a:t>
            </a:r>
            <a:r>
              <a:rPr lang="en-US" sz="2200" dirty="0">
                <a:solidFill>
                  <a:srgbClr val="0432FF"/>
                </a:solidFill>
                <a:latin typeface="Consolas" panose="020B0609020204030204" pitchFamily="49" charset="0"/>
                <a:cs typeface="Consolas" panose="020B0609020204030204" pitchFamily="49" charset="0"/>
              </a:rPr>
              <a:t>[0] = %d, </a:t>
            </a:r>
            <a:r>
              <a:rPr lang="en-US" sz="2200" dirty="0" err="1">
                <a:solidFill>
                  <a:srgbClr val="0432FF"/>
                </a:solidFill>
                <a:latin typeface="Consolas" panose="020B0609020204030204" pitchFamily="49" charset="0"/>
                <a:cs typeface="Consolas" panose="020B0609020204030204" pitchFamily="49" charset="0"/>
              </a:rPr>
              <a:t>nums</a:t>
            </a:r>
            <a:r>
              <a:rPr lang="en-US" sz="2200" dirty="0">
                <a:solidFill>
                  <a:srgbClr val="0432FF"/>
                </a:solidFill>
                <a:latin typeface="Consolas" panose="020B0609020204030204" pitchFamily="49" charset="0"/>
                <a:cs typeface="Consolas" panose="020B0609020204030204" pitchFamily="49" charset="0"/>
              </a:rPr>
              <a:t>[4] = %d\n"</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[0],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[4]);	</a:t>
            </a:r>
          </a:p>
          <a:p>
            <a:pPr marL="0" indent="0">
              <a:spcBef>
                <a:spcPts val="0"/>
              </a:spcBef>
              <a:buNone/>
            </a:pPr>
            <a:r>
              <a:rPr lang="en-US" sz="2200" dirty="0">
                <a:latin typeface="Consolas" panose="020B0609020204030204" pitchFamily="49" charset="0"/>
                <a:cs typeface="Consolas" panose="020B0609020204030204" pitchFamily="49" charset="0"/>
              </a:rPr>
              <a:t>    return 0;</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287C0113-BA7C-BF48-8758-AC40F9CB0B8F}"/>
              </a:ext>
            </a:extLst>
          </p:cNvPr>
          <p:cNvSpPr/>
          <p:nvPr/>
        </p:nvSpPr>
        <p:spPr bwMode="auto">
          <a:xfrm>
            <a:off x="7315200" y="3124200"/>
            <a:ext cx="4047729" cy="838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Wait – we just wrote a generic swap function.  Let’s use that!</a:t>
            </a:r>
            <a:endParaRPr kumimoji="0" lang="en-US" sz="2400"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30443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swap_ends_int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b="1" dirty="0">
                <a:solidFill>
                  <a:srgbClr val="FF0000"/>
                </a:solidFill>
                <a:latin typeface="Consolas" panose="020B0609020204030204" pitchFamily="49" charset="0"/>
                <a:cs typeface="Consolas" panose="020B0609020204030204" pitchFamily="49" charset="0"/>
              </a:rPr>
              <a:t>    swap(</a:t>
            </a:r>
            <a:r>
              <a:rPr lang="en-US" sz="2200" b="1" dirty="0" err="1">
                <a:solidFill>
                  <a:srgbClr val="FF0000"/>
                </a:solidFill>
                <a:latin typeface="Consolas" panose="020B0609020204030204" pitchFamily="49" charset="0"/>
                <a:cs typeface="Consolas" panose="020B0609020204030204" pitchFamily="49" charset="0"/>
              </a:rPr>
              <a:t>arr</a:t>
            </a:r>
            <a:r>
              <a:rPr lang="en-US" sz="2200" b="1" dirty="0">
                <a:solidFill>
                  <a:srgbClr val="FF0000"/>
                </a:solidFill>
                <a:latin typeface="Consolas" panose="020B0609020204030204" pitchFamily="49" charset="0"/>
                <a:cs typeface="Consolas" panose="020B0609020204030204" pitchFamily="49" charset="0"/>
              </a:rPr>
              <a:t>, </a:t>
            </a:r>
            <a:r>
              <a:rPr lang="en-US" sz="2200" b="1" dirty="0" err="1">
                <a:solidFill>
                  <a:srgbClr val="FF0000"/>
                </a:solidFill>
                <a:latin typeface="Consolas" panose="020B0609020204030204" pitchFamily="49" charset="0"/>
                <a:cs typeface="Consolas" panose="020B0609020204030204" pitchFamily="49" charset="0"/>
              </a:rPr>
              <a:t>arr</a:t>
            </a:r>
            <a:r>
              <a:rPr lang="en-US" sz="2200" b="1" dirty="0">
                <a:solidFill>
                  <a:srgbClr val="FF0000"/>
                </a:solidFill>
                <a:latin typeface="Consolas" panose="020B0609020204030204" pitchFamily="49" charset="0"/>
                <a:cs typeface="Consolas" panose="020B0609020204030204" pitchFamily="49" charset="0"/>
              </a:rPr>
              <a:t> + </a:t>
            </a:r>
            <a:r>
              <a:rPr lang="en-US" sz="2200" b="1" dirty="0" err="1">
                <a:solidFill>
                  <a:srgbClr val="FF0000"/>
                </a:solidFill>
                <a:latin typeface="Consolas" panose="020B0609020204030204" pitchFamily="49" charset="0"/>
                <a:cs typeface="Consolas" panose="020B0609020204030204" pitchFamily="49" charset="0"/>
              </a:rPr>
              <a:t>nelems</a:t>
            </a:r>
            <a:r>
              <a:rPr lang="en-US" sz="2200" b="1" dirty="0">
                <a:solidFill>
                  <a:srgbClr val="FF0000"/>
                </a:solidFill>
                <a:latin typeface="Consolas" panose="020B0609020204030204" pitchFamily="49" charset="0"/>
                <a:cs typeface="Consolas" panose="020B0609020204030204" pitchFamily="49" charset="0"/>
              </a:rPr>
              <a:t> – 1, </a:t>
            </a:r>
            <a:r>
              <a:rPr lang="en-US" sz="2200" b="1" dirty="0" err="1">
                <a:solidFill>
                  <a:srgbClr val="FF0000"/>
                </a:solidFill>
                <a:latin typeface="Consolas" panose="020B0609020204030204" pitchFamily="49" charset="0"/>
                <a:cs typeface="Consolas" panose="020B0609020204030204" pitchFamily="49" charset="0"/>
              </a:rPr>
              <a:t>sizeof</a:t>
            </a:r>
            <a:r>
              <a:rPr lang="en-US" sz="2200" b="1" dirty="0">
                <a:solidFill>
                  <a:srgbClr val="FF0000"/>
                </a:solidFill>
                <a:latin typeface="Consolas" panose="020B0609020204030204" pitchFamily="49" charset="0"/>
                <a:cs typeface="Consolas" panose="020B0609020204030204" pitchFamily="49" charset="0"/>
              </a:rPr>
              <a:t>(*</a:t>
            </a:r>
            <a:r>
              <a:rPr lang="en-US" sz="2200" b="1" dirty="0" err="1">
                <a:solidFill>
                  <a:srgbClr val="FF0000"/>
                </a:solidFill>
                <a:latin typeface="Consolas" panose="020B0609020204030204" pitchFamily="49" charset="0"/>
                <a:cs typeface="Consolas" panose="020B0609020204030204" pitchFamily="49" charset="0"/>
              </a:rPr>
              <a:t>arr</a:t>
            </a:r>
            <a:r>
              <a:rPr lang="en-US" sz="2200"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main(</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 {5, 2, 3, 4, 1};</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[0]);</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swap_ends_int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want </a:t>
            </a:r>
            <a:r>
              <a:rPr lang="en-US" sz="2200" dirty="0" err="1">
                <a:solidFill>
                  <a:srgbClr val="00B050"/>
                </a:solidFill>
                <a:latin typeface="Consolas" panose="020B0609020204030204" pitchFamily="49" charset="0"/>
                <a:cs typeface="Consolas" panose="020B0609020204030204" pitchFamily="49" charset="0"/>
              </a:rPr>
              <a:t>nums</a:t>
            </a:r>
            <a:r>
              <a:rPr lang="en-US" sz="2200" dirty="0">
                <a:solidFill>
                  <a:srgbClr val="00B050"/>
                </a:solidFill>
                <a:latin typeface="Consolas" panose="020B0609020204030204" pitchFamily="49" charset="0"/>
                <a:cs typeface="Consolas" panose="020B0609020204030204" pitchFamily="49" charset="0"/>
              </a:rPr>
              <a:t>[0] = 1, </a:t>
            </a:r>
            <a:r>
              <a:rPr lang="en-US" sz="2200" dirty="0" err="1">
                <a:solidFill>
                  <a:srgbClr val="00B050"/>
                </a:solidFill>
                <a:latin typeface="Consolas" panose="020B0609020204030204" pitchFamily="49" charset="0"/>
                <a:cs typeface="Consolas" panose="020B0609020204030204" pitchFamily="49" charset="0"/>
              </a:rPr>
              <a:t>nums</a:t>
            </a:r>
            <a:r>
              <a:rPr lang="en-US" sz="2200" dirty="0">
                <a:solidFill>
                  <a:srgbClr val="00B050"/>
                </a:solidFill>
                <a:latin typeface="Consolas" panose="020B0609020204030204" pitchFamily="49" charset="0"/>
                <a:cs typeface="Consolas" panose="020B0609020204030204" pitchFamily="49" charset="0"/>
              </a:rPr>
              <a:t>[4] = 5</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a:t>
            </a:r>
            <a:r>
              <a:rPr lang="en-US" sz="2200" dirty="0">
                <a:solidFill>
                  <a:srgbClr val="0432FF"/>
                </a:solidFill>
                <a:latin typeface="Consolas" panose="020B0609020204030204" pitchFamily="49" charset="0"/>
                <a:cs typeface="Consolas" panose="020B0609020204030204" pitchFamily="49" charset="0"/>
              </a:rPr>
              <a:t>"</a:t>
            </a:r>
            <a:r>
              <a:rPr lang="en-US" sz="2200" dirty="0" err="1">
                <a:solidFill>
                  <a:srgbClr val="0432FF"/>
                </a:solidFill>
                <a:latin typeface="Consolas" panose="020B0609020204030204" pitchFamily="49" charset="0"/>
                <a:cs typeface="Consolas" panose="020B0609020204030204" pitchFamily="49" charset="0"/>
              </a:rPr>
              <a:t>nums</a:t>
            </a:r>
            <a:r>
              <a:rPr lang="en-US" sz="2200" dirty="0">
                <a:solidFill>
                  <a:srgbClr val="0432FF"/>
                </a:solidFill>
                <a:latin typeface="Consolas" panose="020B0609020204030204" pitchFamily="49" charset="0"/>
                <a:cs typeface="Consolas" panose="020B0609020204030204" pitchFamily="49" charset="0"/>
              </a:rPr>
              <a:t>[0] = %d, </a:t>
            </a:r>
            <a:r>
              <a:rPr lang="en-US" sz="2200" dirty="0" err="1">
                <a:solidFill>
                  <a:srgbClr val="0432FF"/>
                </a:solidFill>
                <a:latin typeface="Consolas" panose="020B0609020204030204" pitchFamily="49" charset="0"/>
                <a:cs typeface="Consolas" panose="020B0609020204030204" pitchFamily="49" charset="0"/>
              </a:rPr>
              <a:t>nums</a:t>
            </a:r>
            <a:r>
              <a:rPr lang="en-US" sz="2200" dirty="0">
                <a:solidFill>
                  <a:srgbClr val="0432FF"/>
                </a:solidFill>
                <a:latin typeface="Consolas" panose="020B0609020204030204" pitchFamily="49" charset="0"/>
                <a:cs typeface="Consolas" panose="020B0609020204030204" pitchFamily="49" charset="0"/>
              </a:rPr>
              <a:t>[4] = %d\n"</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[0],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[4]);	</a:t>
            </a:r>
          </a:p>
          <a:p>
            <a:pPr marL="0" indent="0">
              <a:spcBef>
                <a:spcPts val="0"/>
              </a:spcBef>
              <a:buNone/>
            </a:pPr>
            <a:r>
              <a:rPr lang="en-US" sz="2200" dirty="0">
                <a:latin typeface="Consolas" panose="020B0609020204030204" pitchFamily="49" charset="0"/>
                <a:cs typeface="Consolas" panose="020B0609020204030204" pitchFamily="49" charset="0"/>
              </a:rPr>
              <a:t>    return 0;</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E8387170-9D60-6A43-A54C-A3C5104C5069}"/>
              </a:ext>
            </a:extLst>
          </p:cNvPr>
          <p:cNvSpPr/>
          <p:nvPr/>
        </p:nvSpPr>
        <p:spPr bwMode="auto">
          <a:xfrm>
            <a:off x="7315200" y="3124200"/>
            <a:ext cx="4047729" cy="838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Wait – we just wrote a generic swap function.  Let’s use that!</a:t>
            </a:r>
            <a:endParaRPr kumimoji="0" lang="en-US" sz="2400"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10018509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out what some other versions would look like (just in case).</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swap_ends_int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swap_ends_short</a:t>
            </a:r>
            <a:r>
              <a:rPr lang="en-US" sz="2200" dirty="0">
                <a:latin typeface="Consolas" panose="020B0609020204030204" pitchFamily="49" charset="0"/>
                <a:cs typeface="Consolas" panose="020B0609020204030204" pitchFamily="49" charset="0"/>
              </a:rPr>
              <a:t>(short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swap_ends_string</a:t>
            </a:r>
            <a:r>
              <a:rPr lang="en-US" sz="2200" dirty="0">
                <a:latin typeface="Consolas" panose="020B0609020204030204" pitchFamily="49" charset="0"/>
                <a:cs typeface="Consolas" panose="020B0609020204030204" pitchFamily="49" charset="0"/>
              </a:rPr>
              <a:t>(char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swap_ends_float</a:t>
            </a:r>
            <a:r>
              <a:rPr lang="en-US" sz="2200" dirty="0">
                <a:latin typeface="Consolas" panose="020B0609020204030204" pitchFamily="49" charset="0"/>
                <a:cs typeface="Consolas" panose="020B0609020204030204" pitchFamily="49" charset="0"/>
              </a:rPr>
              <a:t>(float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7915671" y="5562600"/>
            <a:ext cx="4047729" cy="8001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The code seems to be the same regardless of the type!</a:t>
            </a:r>
            <a:endParaRPr kumimoji="0" lang="en-US" sz="2400"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97842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124200" y="3846652"/>
            <a:ext cx="6705600" cy="22493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Is this generic?  Does this work?</a:t>
            </a:r>
          </a:p>
          <a:p>
            <a:pPr algn="l" eaLnBrk="1" hangingPunct="1"/>
            <a:endParaRPr kumimoji="0" lang="en-US" sz="2400" i="0" u="none" strike="noStrike" cap="none" normalizeH="0" dirty="0">
              <a:ln>
                <a:noFill/>
              </a:ln>
              <a:solidFill>
                <a:schemeClr val="tx1"/>
              </a:solidFill>
              <a:effectLst/>
              <a:latin typeface="+mn-lt"/>
              <a:cs typeface="Consolas" panose="020B0609020204030204" pitchFamily="49" charset="0"/>
            </a:endParaRPr>
          </a:p>
          <a:p>
            <a:pPr algn="l" eaLnBrk="1" hangingPunct="1"/>
            <a:r>
              <a:rPr lang="en-US" sz="2400" b="1" dirty="0">
                <a:solidFill>
                  <a:schemeClr val="accent1">
                    <a:lumMod val="40000"/>
                    <a:lumOff val="60000"/>
                  </a:schemeClr>
                </a:solidFill>
                <a:latin typeface="+mn-lt"/>
                <a:cs typeface="Consolas" panose="020B0609020204030204" pitchFamily="49" charset="0"/>
              </a:rPr>
              <a:t>Unfortunately not</a:t>
            </a:r>
            <a:r>
              <a:rPr lang="en-US" sz="2400" dirty="0">
                <a:solidFill>
                  <a:schemeClr val="accent1">
                    <a:lumMod val="40000"/>
                    <a:lumOff val="60000"/>
                  </a:schemeClr>
                </a:solidFill>
                <a:latin typeface="+mn-lt"/>
                <a:cs typeface="Consolas" panose="020B0609020204030204" pitchFamily="49" charset="0"/>
              </a:rPr>
              <a:t>.  </a:t>
            </a:r>
            <a:r>
              <a:rPr lang="en-US" sz="2400" dirty="0" err="1">
                <a:solidFill>
                  <a:schemeClr val="accent1">
                    <a:lumMod val="40000"/>
                    <a:lumOff val="60000"/>
                  </a:schemeClr>
                </a:solidFill>
                <a:latin typeface="+mn-lt"/>
                <a:cs typeface="Consolas" panose="020B0609020204030204" pitchFamily="49" charset="0"/>
              </a:rPr>
              <a:t>Firs,t</a:t>
            </a:r>
            <a:r>
              <a:rPr lang="en-US" sz="2400" dirty="0">
                <a:solidFill>
                  <a:schemeClr val="accent1">
                    <a:lumMod val="40000"/>
                    <a:lumOff val="60000"/>
                  </a:schemeClr>
                </a:solidFill>
                <a:latin typeface="+mn-lt"/>
                <a:cs typeface="Consolas" panose="020B0609020204030204" pitchFamily="49" charset="0"/>
              </a:rPr>
              <a:t> we no longer know the element size.  Second, pointer arithmetic depends on the type of data being pointed to.  With a void *, we lose that information!</a:t>
            </a:r>
            <a:endParaRPr kumimoji="0" lang="en-US" sz="2400" b="1" i="0" u="none" strike="noStrike" cap="none" normalizeH="0" dirty="0">
              <a:ln>
                <a:noFill/>
              </a:ln>
              <a:solidFill>
                <a:schemeClr val="accent1">
                  <a:lumMod val="40000"/>
                  <a:lumOff val="60000"/>
                </a:schemeClr>
              </a:solidFill>
              <a:effectLst/>
              <a:latin typeface="+mn-lt"/>
              <a:cs typeface="Consolas" panose="020B0609020204030204" pitchFamily="49" charset="0"/>
            </a:endParaRPr>
          </a:p>
        </p:txBody>
      </p:sp>
    </p:spTree>
    <p:extLst>
      <p:ext uri="{BB962C8B-B14F-4D97-AF65-F5344CB8AC3E}">
        <p14:creationId xmlns:p14="http://schemas.microsoft.com/office/powerpoint/2010/main" val="255370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124200" y="3846652"/>
            <a:ext cx="6705600" cy="22493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Is this generic?  Does this work?</a:t>
            </a:r>
          </a:p>
          <a:p>
            <a:pPr algn="l" eaLnBrk="1" hangingPunct="1"/>
            <a:endParaRPr kumimoji="0" lang="en-US" sz="2400" i="0" u="none" strike="noStrike" cap="none" normalizeH="0" dirty="0">
              <a:ln>
                <a:noFill/>
              </a:ln>
              <a:solidFill>
                <a:schemeClr val="tx1"/>
              </a:solidFill>
              <a:effectLst/>
              <a:latin typeface="+mn-lt"/>
              <a:cs typeface="Consolas" panose="020B0609020204030204" pitchFamily="49" charset="0"/>
            </a:endParaRPr>
          </a:p>
          <a:p>
            <a:pPr algn="l" eaLnBrk="1" hangingPunct="1"/>
            <a:r>
              <a:rPr lang="en-US" sz="2400" b="1" dirty="0">
                <a:latin typeface="+mn-lt"/>
                <a:cs typeface="Consolas" panose="020B0609020204030204" pitchFamily="49" charset="0"/>
              </a:rPr>
              <a:t>Unfortunately not</a:t>
            </a:r>
            <a:r>
              <a:rPr lang="en-US" sz="2400" dirty="0">
                <a:latin typeface="+mn-lt"/>
                <a:cs typeface="Consolas" panose="020B0609020204030204" pitchFamily="49" charset="0"/>
              </a:rPr>
              <a:t>.  First, we no longer know the element size.  Second, pointer arithmetic depends on the type of data being pointed to.  With a void *, we lose that information!</a:t>
            </a:r>
            <a:endParaRPr kumimoji="0" lang="en-US" sz="2400" b="1"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23587470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CABFE99D-0564-C149-B99A-8600DCBBF94A}"/>
              </a:ext>
            </a:extLst>
          </p:cNvPr>
          <p:cNvSpPr/>
          <p:nvPr/>
        </p:nvSpPr>
        <p:spPr bwMode="auto">
          <a:xfrm>
            <a:off x="3371850" y="4038600"/>
            <a:ext cx="5372100" cy="9539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We need to know the element size, so let’s add a parameter.  </a:t>
            </a:r>
            <a:endParaRPr kumimoji="0" lang="en-US" sz="2400" b="1"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10666495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b="1" dirty="0" err="1">
                <a:latin typeface="Consolas" panose="020B0609020204030204" pitchFamily="49" charset="0"/>
                <a:cs typeface="Consolas" panose="020B0609020204030204" pitchFamily="49" charset="0"/>
              </a:rPr>
              <a:t>size_t</a:t>
            </a:r>
            <a:r>
              <a:rPr lang="en-US" sz="2200" b="1" dirty="0">
                <a:latin typeface="Consolas" panose="020B0609020204030204" pitchFamily="49" charset="0"/>
                <a:cs typeface="Consolas" panose="020B0609020204030204" pitchFamily="49" charset="0"/>
              </a:rPr>
              <a:t> </a:t>
            </a:r>
            <a:r>
              <a:rPr lang="en-US" sz="2200" b="1"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b="1"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184E4D44-D823-CD49-B24C-31709B243670}"/>
              </a:ext>
            </a:extLst>
          </p:cNvPr>
          <p:cNvSpPr/>
          <p:nvPr/>
        </p:nvSpPr>
        <p:spPr bwMode="auto">
          <a:xfrm>
            <a:off x="3371850" y="4038600"/>
            <a:ext cx="5372100" cy="9539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We need to know the element size, so let’s add a parameter.  </a:t>
            </a:r>
            <a:endParaRPr kumimoji="0" lang="en-US" sz="2400" b="1"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30071468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BF2C-6AD2-B547-AA2C-B16F87EEAF13}"/>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99AAD8BA-4DF2-0D44-B94E-E88725F7504C}"/>
              </a:ext>
            </a:extLst>
          </p:cNvPr>
          <p:cNvSpPr>
            <a:spLocks noGrp="1"/>
          </p:cNvSpPr>
          <p:nvPr>
            <p:ph idx="1"/>
          </p:nvPr>
        </p:nvSpPr>
        <p:spPr/>
        <p:txBody>
          <a:bodyPr/>
          <a:lstStyle/>
          <a:p>
            <a:pPr marL="0" indent="0" algn="ctr">
              <a:buNone/>
            </a:pP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1</a:t>
            </a:r>
          </a:p>
          <a:p>
            <a:pPr marL="0" indent="0" algn="ctr">
              <a:buNone/>
            </a:pPr>
            <a:endParaRPr lang="en-US"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Let’s say </a:t>
            </a:r>
            <a:r>
              <a:rPr lang="en-US" dirty="0" err="1">
                <a:latin typeface="Calibri" panose="020F0502020204030204" pitchFamily="34" charset="0"/>
                <a:cs typeface="Calibri" panose="020F0502020204030204" pitchFamily="34" charset="0"/>
              </a:rPr>
              <a:t>nelems</a:t>
            </a:r>
            <a:r>
              <a:rPr lang="en-US" dirty="0">
                <a:latin typeface="Calibri" panose="020F0502020204030204" pitchFamily="34" charset="0"/>
                <a:cs typeface="Calibri" panose="020F0502020204030204" pitchFamily="34" charset="0"/>
              </a:rPr>
              <a:t> = 4.  How many bytes beyond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is this?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If it’s an array of…</a:t>
            </a:r>
          </a:p>
          <a:p>
            <a:pPr marL="0" indent="0">
              <a:buNone/>
            </a:pPr>
            <a:r>
              <a:rPr lang="en-US" b="1" dirty="0" err="1">
                <a:latin typeface="Calibri" panose="020F0502020204030204" pitchFamily="34" charset="0"/>
                <a:cs typeface="Calibri" panose="020F0502020204030204" pitchFamily="34" charset="0"/>
              </a:rPr>
              <a:t>Int</a:t>
            </a:r>
            <a:r>
              <a:rPr lang="en-US" b="1"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marL="0" indent="0">
              <a:buNone/>
            </a:pPr>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75021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BF2C-6AD2-B547-AA2C-B16F87EEAF13}"/>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99AAD8BA-4DF2-0D44-B94E-E88725F7504C}"/>
              </a:ext>
            </a:extLst>
          </p:cNvPr>
          <p:cNvSpPr>
            <a:spLocks noGrp="1"/>
          </p:cNvSpPr>
          <p:nvPr>
            <p:ph idx="1"/>
          </p:nvPr>
        </p:nvSpPr>
        <p:spPr/>
        <p:txBody>
          <a:bodyPr/>
          <a:lstStyle/>
          <a:p>
            <a:pPr marL="0" indent="0" algn="ctr">
              <a:buNone/>
            </a:pP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1</a:t>
            </a:r>
          </a:p>
          <a:p>
            <a:pPr marL="0" indent="0" algn="ctr">
              <a:buNone/>
            </a:pPr>
            <a:endParaRPr lang="en-US"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Let’s say </a:t>
            </a:r>
            <a:r>
              <a:rPr lang="en-US" dirty="0" err="1">
                <a:latin typeface="Calibri" panose="020F0502020204030204" pitchFamily="34" charset="0"/>
                <a:cs typeface="Calibri" panose="020F0502020204030204" pitchFamily="34" charset="0"/>
              </a:rPr>
              <a:t>nelems</a:t>
            </a:r>
            <a:r>
              <a:rPr lang="en-US" dirty="0">
                <a:latin typeface="Calibri" panose="020F0502020204030204" pitchFamily="34" charset="0"/>
                <a:cs typeface="Calibri" panose="020F0502020204030204" pitchFamily="34" charset="0"/>
              </a:rPr>
              <a:t> = 4.  How many bytes beyond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is this?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If it’s an array of…</a:t>
            </a:r>
          </a:p>
          <a:p>
            <a:pPr marL="0" indent="0">
              <a:buNone/>
            </a:pPr>
            <a:r>
              <a:rPr lang="en-US" b="1" dirty="0" err="1">
                <a:latin typeface="Calibri" panose="020F0502020204030204" pitchFamily="34" charset="0"/>
                <a:cs typeface="Calibri" panose="020F0502020204030204" pitchFamily="34" charset="0"/>
              </a:rPr>
              <a:t>Int</a:t>
            </a:r>
            <a:r>
              <a:rPr lang="en-US" b="1"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int</a:t>
            </a:r>
            <a:r>
              <a:rPr lang="en-US" dirty="0">
                <a:latin typeface="Calibri" panose="020F0502020204030204" pitchFamily="34" charset="0"/>
                <a:cs typeface="Calibri" panose="020F0502020204030204" pitchFamily="34" charset="0"/>
              </a:rPr>
              <a:t>) = 12 bytes</a:t>
            </a:r>
          </a:p>
          <a:p>
            <a:pPr marL="0" indent="0">
              <a:buNone/>
            </a:pPr>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513431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BF2C-6AD2-B547-AA2C-B16F87EEAF13}"/>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99AAD8BA-4DF2-0D44-B94E-E88725F7504C}"/>
              </a:ext>
            </a:extLst>
          </p:cNvPr>
          <p:cNvSpPr>
            <a:spLocks noGrp="1"/>
          </p:cNvSpPr>
          <p:nvPr>
            <p:ph idx="1"/>
          </p:nvPr>
        </p:nvSpPr>
        <p:spPr/>
        <p:txBody>
          <a:bodyPr/>
          <a:lstStyle/>
          <a:p>
            <a:pPr marL="0" indent="0" algn="ctr">
              <a:buNone/>
            </a:pP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1</a:t>
            </a:r>
          </a:p>
          <a:p>
            <a:pPr marL="0" indent="0" algn="ctr">
              <a:buNone/>
            </a:pPr>
            <a:endParaRPr lang="en-US"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Let’s say </a:t>
            </a:r>
            <a:r>
              <a:rPr lang="en-US" dirty="0" err="1">
                <a:latin typeface="Calibri" panose="020F0502020204030204" pitchFamily="34" charset="0"/>
                <a:cs typeface="Calibri" panose="020F0502020204030204" pitchFamily="34" charset="0"/>
              </a:rPr>
              <a:t>nelems</a:t>
            </a:r>
            <a:r>
              <a:rPr lang="en-US" dirty="0">
                <a:latin typeface="Calibri" panose="020F0502020204030204" pitchFamily="34" charset="0"/>
                <a:cs typeface="Calibri" panose="020F0502020204030204" pitchFamily="34" charset="0"/>
              </a:rPr>
              <a:t> = 4.  How many bytes beyond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is this?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If it’s an array of…</a:t>
            </a:r>
          </a:p>
          <a:p>
            <a:pPr marL="0" indent="0">
              <a:buNone/>
            </a:pPr>
            <a:r>
              <a:rPr lang="en-US" b="1" dirty="0" err="1">
                <a:latin typeface="Calibri" panose="020F0502020204030204" pitchFamily="34" charset="0"/>
                <a:cs typeface="Calibri" panose="020F0502020204030204" pitchFamily="34" charset="0"/>
              </a:rPr>
              <a:t>Int</a:t>
            </a:r>
            <a:r>
              <a:rPr lang="en-US" b="1"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int</a:t>
            </a:r>
            <a:r>
              <a:rPr lang="en-US" dirty="0">
                <a:latin typeface="Calibri" panose="020F0502020204030204" pitchFamily="34" charset="0"/>
                <a:cs typeface="Calibri" panose="020F0502020204030204" pitchFamily="34" charset="0"/>
              </a:rPr>
              <a:t>) = 12 bytes</a:t>
            </a:r>
          </a:p>
          <a:p>
            <a:pPr marL="0" indent="0">
              <a:buNone/>
            </a:pPr>
            <a:r>
              <a:rPr lang="en-US" b="1" dirty="0">
                <a:latin typeface="Calibri" panose="020F0502020204030204" pitchFamily="34" charset="0"/>
                <a:cs typeface="Calibri" panose="020F0502020204030204" pitchFamily="34" charset="0"/>
              </a:rPr>
              <a:t>Short? </a:t>
            </a:r>
          </a:p>
        </p:txBody>
      </p:sp>
    </p:spTree>
    <p:extLst>
      <p:ext uri="{BB962C8B-B14F-4D97-AF65-F5344CB8AC3E}">
        <p14:creationId xmlns:p14="http://schemas.microsoft.com/office/powerpoint/2010/main" val="25132093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BF2C-6AD2-B547-AA2C-B16F87EEAF13}"/>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99AAD8BA-4DF2-0D44-B94E-E88725F7504C}"/>
              </a:ext>
            </a:extLst>
          </p:cNvPr>
          <p:cNvSpPr>
            <a:spLocks noGrp="1"/>
          </p:cNvSpPr>
          <p:nvPr>
            <p:ph idx="1"/>
          </p:nvPr>
        </p:nvSpPr>
        <p:spPr/>
        <p:txBody>
          <a:bodyPr/>
          <a:lstStyle/>
          <a:p>
            <a:pPr marL="0" indent="0" algn="ctr">
              <a:buNone/>
            </a:pP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1</a:t>
            </a:r>
          </a:p>
          <a:p>
            <a:pPr marL="0" indent="0" algn="ctr">
              <a:buNone/>
            </a:pPr>
            <a:endParaRPr lang="en-US"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Let’s say </a:t>
            </a:r>
            <a:r>
              <a:rPr lang="en-US" dirty="0" err="1">
                <a:latin typeface="Calibri" panose="020F0502020204030204" pitchFamily="34" charset="0"/>
                <a:cs typeface="Calibri" panose="020F0502020204030204" pitchFamily="34" charset="0"/>
              </a:rPr>
              <a:t>nelems</a:t>
            </a:r>
            <a:r>
              <a:rPr lang="en-US" dirty="0">
                <a:latin typeface="Calibri" panose="020F0502020204030204" pitchFamily="34" charset="0"/>
                <a:cs typeface="Calibri" panose="020F0502020204030204" pitchFamily="34" charset="0"/>
              </a:rPr>
              <a:t> = 4.  How many bytes beyond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is this?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If it’s an array of…</a:t>
            </a:r>
          </a:p>
          <a:p>
            <a:pPr marL="0" indent="0">
              <a:buNone/>
            </a:pPr>
            <a:r>
              <a:rPr lang="en-US" b="1" dirty="0" err="1">
                <a:latin typeface="Calibri" panose="020F0502020204030204" pitchFamily="34" charset="0"/>
                <a:cs typeface="Calibri" panose="020F0502020204030204" pitchFamily="34" charset="0"/>
              </a:rPr>
              <a:t>Int</a:t>
            </a:r>
            <a:r>
              <a:rPr lang="en-US" b="1"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int</a:t>
            </a:r>
            <a:r>
              <a:rPr lang="en-US" dirty="0">
                <a:latin typeface="Calibri" panose="020F0502020204030204" pitchFamily="34" charset="0"/>
                <a:cs typeface="Calibri" panose="020F0502020204030204" pitchFamily="34" charset="0"/>
              </a:rPr>
              <a:t>) = 12 bytes</a:t>
            </a:r>
          </a:p>
          <a:p>
            <a:pPr marL="0" indent="0">
              <a:buNone/>
            </a:pPr>
            <a:r>
              <a:rPr lang="en-US" b="1" dirty="0">
                <a:latin typeface="Calibri" panose="020F0502020204030204" pitchFamily="34" charset="0"/>
                <a:cs typeface="Calibri" panose="020F0502020204030204" pitchFamily="34" charset="0"/>
              </a:rPr>
              <a:t>Short: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(short) = 6 bytes</a:t>
            </a:r>
          </a:p>
          <a:p>
            <a:pPr marL="0" indent="0">
              <a:buNone/>
            </a:pPr>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99181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BF2C-6AD2-B547-AA2C-B16F87EEAF13}"/>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99AAD8BA-4DF2-0D44-B94E-E88725F7504C}"/>
              </a:ext>
            </a:extLst>
          </p:cNvPr>
          <p:cNvSpPr>
            <a:spLocks noGrp="1"/>
          </p:cNvSpPr>
          <p:nvPr>
            <p:ph idx="1"/>
          </p:nvPr>
        </p:nvSpPr>
        <p:spPr/>
        <p:txBody>
          <a:bodyPr/>
          <a:lstStyle/>
          <a:p>
            <a:pPr marL="0" indent="0" algn="ctr">
              <a:buNone/>
            </a:pP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1</a:t>
            </a:r>
          </a:p>
          <a:p>
            <a:pPr marL="0" indent="0" algn="ctr">
              <a:buNone/>
            </a:pPr>
            <a:endParaRPr lang="en-US"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Let’s say </a:t>
            </a:r>
            <a:r>
              <a:rPr lang="en-US" dirty="0" err="1">
                <a:latin typeface="Calibri" panose="020F0502020204030204" pitchFamily="34" charset="0"/>
                <a:cs typeface="Calibri" panose="020F0502020204030204" pitchFamily="34" charset="0"/>
              </a:rPr>
              <a:t>nelems</a:t>
            </a:r>
            <a:r>
              <a:rPr lang="en-US" dirty="0">
                <a:latin typeface="Calibri" panose="020F0502020204030204" pitchFamily="34" charset="0"/>
                <a:cs typeface="Calibri" panose="020F0502020204030204" pitchFamily="34" charset="0"/>
              </a:rPr>
              <a:t> = 4.  How many bytes beyond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is this?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If it’s an array of…</a:t>
            </a:r>
          </a:p>
          <a:p>
            <a:pPr marL="0" indent="0">
              <a:buNone/>
            </a:pPr>
            <a:r>
              <a:rPr lang="en-US" b="1" dirty="0" err="1">
                <a:latin typeface="Calibri" panose="020F0502020204030204" pitchFamily="34" charset="0"/>
                <a:cs typeface="Calibri" panose="020F0502020204030204" pitchFamily="34" charset="0"/>
              </a:rPr>
              <a:t>Int</a:t>
            </a:r>
            <a:r>
              <a:rPr lang="en-US" b="1"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int</a:t>
            </a:r>
            <a:r>
              <a:rPr lang="en-US" dirty="0">
                <a:latin typeface="Calibri" panose="020F0502020204030204" pitchFamily="34" charset="0"/>
                <a:cs typeface="Calibri" panose="020F0502020204030204" pitchFamily="34" charset="0"/>
              </a:rPr>
              <a:t>) = 12 bytes</a:t>
            </a:r>
          </a:p>
          <a:p>
            <a:pPr marL="0" indent="0">
              <a:buNone/>
            </a:pPr>
            <a:r>
              <a:rPr lang="en-US" b="1" dirty="0">
                <a:latin typeface="Calibri" panose="020F0502020204030204" pitchFamily="34" charset="0"/>
                <a:cs typeface="Calibri" panose="020F0502020204030204" pitchFamily="34" charset="0"/>
              </a:rPr>
              <a:t>Short: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(short) = 6 bytes</a:t>
            </a:r>
          </a:p>
          <a:p>
            <a:pPr marL="0" indent="0">
              <a:buNone/>
            </a:pPr>
            <a:r>
              <a:rPr lang="en-US" b="1" dirty="0">
                <a:latin typeface="Calibri" panose="020F0502020204030204" pitchFamily="34" charset="0"/>
                <a:cs typeface="Calibri" panose="020F0502020204030204" pitchFamily="34" charset="0"/>
              </a:rPr>
              <a:t>Char *: </a:t>
            </a:r>
            <a:r>
              <a:rPr lang="en-US" dirty="0">
                <a:latin typeface="Calibri" panose="020F0502020204030204" pitchFamily="34" charset="0"/>
                <a:cs typeface="Calibri" panose="020F0502020204030204" pitchFamily="34" charset="0"/>
              </a:rPr>
              <a:t>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(char *) = 24 bytes</a:t>
            </a:r>
          </a:p>
          <a:p>
            <a:pPr marL="0" indent="0">
              <a:buNone/>
            </a:pPr>
            <a:endParaRPr lang="en-US" b="1" dirty="0">
              <a:latin typeface="Calibri" panose="020F0502020204030204" pitchFamily="34" charset="0"/>
              <a:cs typeface="Calibri" panose="020F0502020204030204" pitchFamily="34" charset="0"/>
            </a:endParaRPr>
          </a:p>
          <a:p>
            <a:pPr marL="0" indent="0">
              <a:buNone/>
            </a:pPr>
            <a:r>
              <a:rPr lang="en-US" b="1" dirty="0">
                <a:latin typeface="Calibri" panose="020F0502020204030204" pitchFamily="34" charset="0"/>
                <a:cs typeface="Calibri" panose="020F0502020204030204" pitchFamily="34" charset="0"/>
              </a:rPr>
              <a:t>In each case, we need to know the element size to do the arithmetic.</a:t>
            </a:r>
          </a:p>
        </p:txBody>
      </p:sp>
    </p:spTree>
    <p:extLst>
      <p:ext uri="{BB962C8B-B14F-4D97-AF65-F5344CB8AC3E}">
        <p14:creationId xmlns:p14="http://schemas.microsoft.com/office/powerpoint/2010/main" val="33055473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371850" y="4038600"/>
            <a:ext cx="5372100"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many bytes past </a:t>
            </a:r>
            <a:r>
              <a:rPr lang="en-US" sz="2400" dirty="0" err="1">
                <a:latin typeface="+mn-lt"/>
                <a:cs typeface="Consolas" panose="020B0609020204030204" pitchFamily="49" charset="0"/>
              </a:rPr>
              <a:t>arr</a:t>
            </a:r>
            <a:r>
              <a:rPr lang="en-US" sz="2400" dirty="0">
                <a:latin typeface="+mn-lt"/>
                <a:cs typeface="Consolas" panose="020B0609020204030204" pitchFamily="49" charset="0"/>
              </a:rPr>
              <a:t> should we go to get to the last element?</a:t>
            </a:r>
          </a:p>
          <a:p>
            <a:pPr algn="l" eaLnBrk="1" hangingPunct="1"/>
            <a:endParaRPr lang="en-US" sz="2400" dirty="0">
              <a:latin typeface="+mn-lt"/>
              <a:cs typeface="Consolas" panose="020B0609020204030204" pitchFamily="49" charset="0"/>
            </a:endParaRPr>
          </a:p>
          <a:p>
            <a:pPr algn="l" eaLnBrk="1" hangingPunct="1"/>
            <a:r>
              <a:rPr lang="en-US" sz="2400" b="1" dirty="0">
                <a:latin typeface="+mn-lt"/>
                <a:cs typeface="Consolas" panose="020B0609020204030204" pitchFamily="49" charset="0"/>
              </a:rPr>
              <a:t>(</a:t>
            </a:r>
            <a:r>
              <a:rPr lang="en-US" sz="2400" b="1" dirty="0" err="1">
                <a:latin typeface="+mn-lt"/>
                <a:cs typeface="Consolas" panose="020B0609020204030204" pitchFamily="49" charset="0"/>
              </a:rPr>
              <a:t>nelems</a:t>
            </a:r>
            <a:r>
              <a:rPr lang="en-US" sz="2400" b="1" dirty="0">
                <a:latin typeface="+mn-lt"/>
                <a:cs typeface="Consolas" panose="020B0609020204030204" pitchFamily="49" charset="0"/>
              </a:rPr>
              <a:t> – 1) * </a:t>
            </a:r>
            <a:r>
              <a:rPr lang="en-US" sz="2400" b="1" dirty="0" err="1">
                <a:latin typeface="+mn-lt"/>
                <a:cs typeface="Consolas" panose="020B0609020204030204" pitchFamily="49" charset="0"/>
              </a:rPr>
              <a:t>elem_bytes</a:t>
            </a:r>
            <a:endParaRPr lang="en-US" sz="2400" b="1" dirty="0">
              <a:latin typeface="+mn-lt"/>
              <a:cs typeface="Consolas" panose="020B0609020204030204" pitchFamily="49" charset="0"/>
            </a:endParaRPr>
          </a:p>
        </p:txBody>
      </p:sp>
    </p:spTree>
    <p:extLst>
      <p:ext uri="{BB962C8B-B14F-4D97-AF65-F5344CB8AC3E}">
        <p14:creationId xmlns:p14="http://schemas.microsoft.com/office/powerpoint/2010/main" val="183106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b="1" dirty="0" err="1">
                <a:solidFill>
                  <a:srgbClr val="FF0000"/>
                </a:solidFill>
                <a:latin typeface="Consolas" panose="020B0609020204030204" pitchFamily="49" charset="0"/>
                <a:cs typeface="Consolas" panose="020B0609020204030204" pitchFamily="49" charset="0"/>
              </a:rPr>
              <a:t>arr</a:t>
            </a:r>
            <a:r>
              <a:rPr lang="en-US" sz="2200" b="1" dirty="0">
                <a:solidFill>
                  <a:srgbClr val="FF0000"/>
                </a:solidFill>
                <a:latin typeface="Consolas" panose="020B0609020204030204" pitchFamily="49" charset="0"/>
                <a:cs typeface="Consolas" panose="020B0609020204030204" pitchFamily="49" charset="0"/>
              </a:rPr>
              <a:t> + (</a:t>
            </a:r>
            <a:r>
              <a:rPr lang="en-US" sz="2200" b="1" dirty="0" err="1">
                <a:solidFill>
                  <a:srgbClr val="FF0000"/>
                </a:solidFill>
                <a:latin typeface="Consolas" panose="020B0609020204030204" pitchFamily="49" charset="0"/>
                <a:cs typeface="Consolas" panose="020B0609020204030204" pitchFamily="49" charset="0"/>
              </a:rPr>
              <a:t>nelems</a:t>
            </a:r>
            <a:r>
              <a:rPr lang="en-US" sz="2200" b="1" dirty="0">
                <a:solidFill>
                  <a:srgbClr val="FF0000"/>
                </a:solidFill>
                <a:latin typeface="Consolas" panose="020B0609020204030204" pitchFamily="49" charset="0"/>
                <a:cs typeface="Consolas" panose="020B0609020204030204" pitchFamily="49" charset="0"/>
              </a:rPr>
              <a:t> – 1) * </a:t>
            </a:r>
            <a:r>
              <a:rPr lang="en-US" sz="2200" b="1" dirty="0" err="1">
                <a:solidFill>
                  <a:srgbClr val="FF0000"/>
                </a:solidFill>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371850" y="4038600"/>
            <a:ext cx="5372100"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many bytes past </a:t>
            </a:r>
            <a:r>
              <a:rPr lang="en-US" sz="2400" dirty="0" err="1">
                <a:latin typeface="+mn-lt"/>
                <a:cs typeface="Consolas" panose="020B0609020204030204" pitchFamily="49" charset="0"/>
              </a:rPr>
              <a:t>arr</a:t>
            </a:r>
            <a:r>
              <a:rPr lang="en-US" sz="2400" dirty="0">
                <a:latin typeface="+mn-lt"/>
                <a:cs typeface="Consolas" panose="020B0609020204030204" pitchFamily="49" charset="0"/>
              </a:rPr>
              <a:t> should we go to get to the last element?</a:t>
            </a:r>
          </a:p>
          <a:p>
            <a:pPr algn="l" eaLnBrk="1" hangingPunct="1"/>
            <a:endParaRPr lang="en-US" sz="2400" dirty="0">
              <a:latin typeface="+mn-lt"/>
              <a:cs typeface="Consolas" panose="020B0609020204030204" pitchFamily="49" charset="0"/>
            </a:endParaRPr>
          </a:p>
          <a:p>
            <a:pPr algn="l" eaLnBrk="1" hangingPunct="1"/>
            <a:r>
              <a:rPr lang="en-US" sz="2400" b="1" dirty="0">
                <a:latin typeface="+mn-lt"/>
                <a:cs typeface="Consolas" panose="020B0609020204030204" pitchFamily="49" charset="0"/>
              </a:rPr>
              <a:t>(</a:t>
            </a:r>
            <a:r>
              <a:rPr lang="en-US" sz="2400" b="1" dirty="0" err="1">
                <a:latin typeface="+mn-lt"/>
                <a:cs typeface="Consolas" panose="020B0609020204030204" pitchFamily="49" charset="0"/>
              </a:rPr>
              <a:t>nelems</a:t>
            </a:r>
            <a:r>
              <a:rPr lang="en-US" sz="2400" b="1" dirty="0">
                <a:latin typeface="+mn-lt"/>
                <a:cs typeface="Consolas" panose="020B0609020204030204" pitchFamily="49" charset="0"/>
              </a:rPr>
              <a:t> – 1) * </a:t>
            </a:r>
            <a:r>
              <a:rPr lang="en-US" sz="2400" b="1" dirty="0" err="1">
                <a:latin typeface="+mn-lt"/>
                <a:cs typeface="Consolas" panose="020B0609020204030204" pitchFamily="49" charset="0"/>
              </a:rPr>
              <a:t>elem_bytes</a:t>
            </a:r>
            <a:endParaRPr lang="en-US" sz="2400" b="1" dirty="0">
              <a:latin typeface="+mn-lt"/>
              <a:cs typeface="Consolas" panose="020B0609020204030204" pitchFamily="49" charset="0"/>
            </a:endParaRPr>
          </a:p>
        </p:txBody>
      </p:sp>
    </p:spTree>
    <p:extLst>
      <p:ext uri="{BB962C8B-B14F-4D97-AF65-F5344CB8AC3E}">
        <p14:creationId xmlns:p14="http://schemas.microsoft.com/office/powerpoint/2010/main" val="7044040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b="1" dirty="0" err="1">
                <a:solidFill>
                  <a:srgbClr val="FF0000"/>
                </a:solidFill>
                <a:latin typeface="Consolas" panose="020B0609020204030204" pitchFamily="49" charset="0"/>
                <a:cs typeface="Consolas" panose="020B0609020204030204" pitchFamily="49" charset="0"/>
              </a:rPr>
              <a:t>arr</a:t>
            </a:r>
            <a:r>
              <a:rPr lang="en-US" sz="2200" b="1" dirty="0">
                <a:solidFill>
                  <a:srgbClr val="FF0000"/>
                </a:solidFill>
                <a:latin typeface="Consolas" panose="020B0609020204030204" pitchFamily="49" charset="0"/>
                <a:cs typeface="Consolas" panose="020B0609020204030204" pitchFamily="49" charset="0"/>
              </a:rPr>
              <a:t> + (</a:t>
            </a:r>
            <a:r>
              <a:rPr lang="en-US" sz="2200" b="1" dirty="0" err="1">
                <a:solidFill>
                  <a:srgbClr val="FF0000"/>
                </a:solidFill>
                <a:latin typeface="Consolas" panose="020B0609020204030204" pitchFamily="49" charset="0"/>
                <a:cs typeface="Consolas" panose="020B0609020204030204" pitchFamily="49" charset="0"/>
              </a:rPr>
              <a:t>nelems</a:t>
            </a:r>
            <a:r>
              <a:rPr lang="en-US" sz="2200" b="1" dirty="0">
                <a:solidFill>
                  <a:srgbClr val="FF0000"/>
                </a:solidFill>
                <a:latin typeface="Consolas" panose="020B0609020204030204" pitchFamily="49" charset="0"/>
                <a:cs typeface="Consolas" panose="020B0609020204030204" pitchFamily="49" charset="0"/>
              </a:rPr>
              <a:t> – 1) * </a:t>
            </a:r>
            <a:r>
              <a:rPr lang="en-US" sz="2200" b="1" dirty="0" err="1">
                <a:solidFill>
                  <a:srgbClr val="FF0000"/>
                </a:solidFill>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371850" y="4038600"/>
            <a:ext cx="5372100"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But C still can’t do arithmetic with a void*.  We need to tell it to not worry about it, and just add bytes.  </a:t>
            </a:r>
            <a:r>
              <a:rPr lang="en-US" sz="2400" b="1" dirty="0">
                <a:latin typeface="+mn-lt"/>
                <a:cs typeface="Consolas" panose="020B0609020204030204" pitchFamily="49" charset="0"/>
              </a:rPr>
              <a:t>How can we do this?</a:t>
            </a:r>
          </a:p>
        </p:txBody>
      </p:sp>
    </p:spTree>
    <p:extLst>
      <p:ext uri="{BB962C8B-B14F-4D97-AF65-F5344CB8AC3E}">
        <p14:creationId xmlns:p14="http://schemas.microsoft.com/office/powerpoint/2010/main" val="18058736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b="1" dirty="0">
                <a:solidFill>
                  <a:srgbClr val="FF0000"/>
                </a:solidFill>
                <a:latin typeface="Consolas" panose="020B0609020204030204" pitchFamily="49" charset="0"/>
                <a:cs typeface="Consolas" panose="020B0609020204030204" pitchFamily="49" charset="0"/>
              </a:rPr>
              <a:t>(char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371850" y="4038600"/>
            <a:ext cx="5372100"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But C still can’t do arithmetic with a void*.  We need to tell it to not worry about it, and just add bytes.  </a:t>
            </a:r>
            <a:r>
              <a:rPr lang="en-US" sz="2400" b="1" dirty="0">
                <a:latin typeface="+mn-lt"/>
                <a:cs typeface="Consolas" panose="020B0609020204030204" pitchFamily="49" charset="0"/>
              </a:rPr>
              <a:t>How can we do this?</a:t>
            </a:r>
          </a:p>
          <a:p>
            <a:pPr algn="l" eaLnBrk="1" hangingPunct="1"/>
            <a:endParaRPr lang="en-US" sz="2400" b="1" dirty="0">
              <a:latin typeface="+mn-lt"/>
              <a:cs typeface="Consolas" panose="020B0609020204030204" pitchFamily="49" charset="0"/>
            </a:endParaRPr>
          </a:p>
          <a:p>
            <a:pPr algn="l" eaLnBrk="1" hangingPunct="1"/>
            <a:r>
              <a:rPr lang="en-US" sz="2400" dirty="0">
                <a:latin typeface="+mn-lt"/>
                <a:cs typeface="Consolas" panose="020B0609020204030204" pitchFamily="49" charset="0"/>
              </a:rPr>
              <a:t>char * pointers already add bytes!</a:t>
            </a:r>
          </a:p>
        </p:txBody>
      </p:sp>
    </p:spTree>
    <p:extLst>
      <p:ext uri="{BB962C8B-B14F-4D97-AF65-F5344CB8AC3E}">
        <p14:creationId xmlns:p14="http://schemas.microsoft.com/office/powerpoint/2010/main" val="12385460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for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099734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for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9C3BAA64-4883-ED45-BC8C-234980AA3466}"/>
              </a:ext>
            </a:extLst>
          </p:cNvPr>
          <p:cNvSpPr/>
          <p:nvPr/>
        </p:nvSpPr>
        <p:spPr bwMode="auto">
          <a:xfrm>
            <a:off x="1367036" y="4572000"/>
            <a:ext cx="9381728"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int</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 {5, 2, 3, 4, 1};</a:t>
            </a:r>
          </a:p>
          <a:p>
            <a:pPr algn="l" eaLnBrk="1" hangingPunct="1"/>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[0]);</a:t>
            </a:r>
          </a:p>
          <a:p>
            <a:pPr algn="l" eaLnBrk="1" hangingPunct="1"/>
            <a:r>
              <a:rPr lang="en-US" sz="2400" dirty="0" err="1">
                <a:latin typeface="Consolas" panose="020B0609020204030204" pitchFamily="49" charset="0"/>
                <a:cs typeface="Consolas" panose="020B0609020204030204" pitchFamily="49" charset="0"/>
              </a:rPr>
              <a:t>s</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wap_ends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nelems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[0]));</a:t>
            </a:r>
          </a:p>
        </p:txBody>
      </p:sp>
    </p:spTree>
    <p:extLst>
      <p:ext uri="{BB962C8B-B14F-4D97-AF65-F5344CB8AC3E}">
        <p14:creationId xmlns:p14="http://schemas.microsoft.com/office/powerpoint/2010/main" val="40114271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for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9C3BAA64-4883-ED45-BC8C-234980AA3466}"/>
              </a:ext>
            </a:extLst>
          </p:cNvPr>
          <p:cNvSpPr/>
          <p:nvPr/>
        </p:nvSpPr>
        <p:spPr bwMode="auto">
          <a:xfrm>
            <a:off x="1367036" y="4572000"/>
            <a:ext cx="9381728"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Consolas" panose="020B0609020204030204" pitchFamily="49" charset="0"/>
                <a:cs typeface="Consolas" panose="020B0609020204030204" pitchFamily="49" charset="0"/>
              </a:rPr>
              <a:t>short</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 {5, 2, 3, 4, 1};</a:t>
            </a:r>
          </a:p>
          <a:p>
            <a:pPr algn="l" eaLnBrk="1" hangingPunct="1"/>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[0]);</a:t>
            </a:r>
          </a:p>
          <a:p>
            <a:pPr algn="l" eaLnBrk="1" hangingPunct="1"/>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swap_ends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nelems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[0]));</a:t>
            </a:r>
          </a:p>
        </p:txBody>
      </p:sp>
    </p:spTree>
    <p:extLst>
      <p:ext uri="{BB962C8B-B14F-4D97-AF65-F5344CB8AC3E}">
        <p14:creationId xmlns:p14="http://schemas.microsoft.com/office/powerpoint/2010/main" val="34017622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for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9C3BAA64-4883-ED45-BC8C-234980AA3466}"/>
              </a:ext>
            </a:extLst>
          </p:cNvPr>
          <p:cNvSpPr/>
          <p:nvPr/>
        </p:nvSpPr>
        <p:spPr bwMode="auto">
          <a:xfrm>
            <a:off x="1367036" y="4572000"/>
            <a:ext cx="9381728"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str</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 {"Hi", </a:t>
            </a:r>
            <a:r>
              <a:rPr lang="en-US" sz="2400" dirty="0">
                <a:latin typeface="Consolas" panose="020B0609020204030204" pitchFamily="49" charset="0"/>
                <a:cs typeface="Consolas" panose="020B0609020204030204" pitchFamily="49" charset="0"/>
              </a:rPr>
              <a:t>"Hello"</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"Howdy"};</a:t>
            </a:r>
          </a:p>
          <a:p>
            <a:pPr algn="l" eaLnBrk="1" hangingPunct="1"/>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strs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strs</a:t>
            </a:r>
            <a:r>
              <a:rPr lang="en-US" sz="2400" dirty="0">
                <a:latin typeface="Consolas" panose="020B0609020204030204" pitchFamily="49" charset="0"/>
                <a:cs typeface="Consolas" panose="020B0609020204030204" pitchFamily="49" charset="0"/>
              </a:rPr>
              <a:t>[0]);</a:t>
            </a:r>
          </a:p>
          <a:p>
            <a:pPr algn="l" eaLnBrk="1" hangingPunct="1"/>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swap_ends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strs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nelems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strs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[0]));</a:t>
            </a:r>
          </a:p>
        </p:txBody>
      </p:sp>
    </p:spTree>
    <p:extLst>
      <p:ext uri="{BB962C8B-B14F-4D97-AF65-F5344CB8AC3E}">
        <p14:creationId xmlns:p14="http://schemas.microsoft.com/office/powerpoint/2010/main" val="12145682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for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9C3BAA64-4883-ED45-BC8C-234980AA3466}"/>
              </a:ext>
            </a:extLst>
          </p:cNvPr>
          <p:cNvSpPr/>
          <p:nvPr/>
        </p:nvSpPr>
        <p:spPr bwMode="auto">
          <a:xfrm>
            <a:off x="1367036" y="4572000"/>
            <a:ext cx="9381728"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err="1">
                <a:latin typeface="Consolas" panose="020B0609020204030204" pitchFamily="49" charset="0"/>
                <a:cs typeface="Consolas" panose="020B0609020204030204" pitchFamily="49" charset="0"/>
              </a:rPr>
              <a:t>mystruct</a:t>
            </a:r>
            <a:r>
              <a:rPr lang="en-US" sz="2400" dirty="0">
                <a:latin typeface="Consolas" panose="020B0609020204030204" pitchFamily="49" charset="0"/>
                <a:cs typeface="Consolas" panose="020B0609020204030204" pitchFamily="49" charset="0"/>
              </a:rPr>
              <a:t> structs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 …;</a:t>
            </a:r>
          </a:p>
          <a:p>
            <a:pPr algn="l" eaLnBrk="1" hangingPunct="1"/>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 …;</a:t>
            </a:r>
          </a:p>
          <a:p>
            <a:pPr algn="l" eaLnBrk="1" hangingPunct="1"/>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swap_ends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(structs,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nelems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(structs[0]));</a:t>
            </a:r>
          </a:p>
        </p:txBody>
      </p:sp>
    </p:spTree>
    <p:extLst>
      <p:ext uri="{BB962C8B-B14F-4D97-AF65-F5344CB8AC3E}">
        <p14:creationId xmlns:p14="http://schemas.microsoft.com/office/powerpoint/2010/main" val="20908939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Void *s Gone Wrong</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0D1116D0-C891-6849-91C4-AB5246D23036}"/>
              </a:ext>
            </a:extLst>
          </p:cNvPr>
          <p:cNvSpPr txBox="1"/>
          <p:nvPr/>
        </p:nvSpPr>
        <p:spPr>
          <a:xfrm>
            <a:off x="5314306" y="6324600"/>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swap_ends.c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0561759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Overview:</a:t>
            </a:r>
            <a:r>
              <a:rPr lang="en-US" dirty="0"/>
              <a:t> Generics	5</a:t>
            </a:r>
          </a:p>
          <a:p>
            <a:pPr>
              <a:tabLst>
                <a:tab pos="11539728" algn="r"/>
              </a:tabLst>
            </a:pPr>
            <a:r>
              <a:rPr lang="en-US" dirty="0"/>
              <a:t>Generic Swap	7</a:t>
            </a:r>
          </a:p>
          <a:p>
            <a:pPr>
              <a:tabLst>
                <a:tab pos="11539728" algn="r"/>
              </a:tabLst>
            </a:pPr>
            <a:r>
              <a:rPr lang="en-US" dirty="0"/>
              <a:t>Generics Pitfalls	70</a:t>
            </a:r>
          </a:p>
          <a:p>
            <a:pPr>
              <a:tabLst>
                <a:tab pos="11539728" algn="r"/>
              </a:tabLst>
            </a:pPr>
            <a:r>
              <a:rPr lang="en-US" dirty="0"/>
              <a:t>Generic Array Swap	74</a:t>
            </a:r>
          </a:p>
          <a:p>
            <a:pPr>
              <a:tabLst>
                <a:tab pos="11539728" algn="r"/>
              </a:tabLst>
            </a:pPr>
            <a:r>
              <a:rPr lang="en-US" b="1" dirty="0">
                <a:solidFill>
                  <a:srgbClr val="C00000"/>
                </a:solidFill>
              </a:rPr>
              <a:t>Generic Stack</a:t>
            </a:r>
            <a:r>
              <a:rPr lang="en-US" dirty="0"/>
              <a:t>	97</a:t>
            </a:r>
          </a:p>
          <a:p>
            <a:pPr>
              <a:tabLst>
                <a:tab pos="11539728" algn="r"/>
              </a:tabLst>
            </a:pPr>
            <a:r>
              <a:rPr lang="en-US" dirty="0"/>
              <a:t>Live Session Slides	128</a:t>
            </a:r>
          </a:p>
          <a:p>
            <a:pPr>
              <a:tabLst>
                <a:tab pos="11539728" algn="r"/>
              </a:tabLst>
            </a:pPr>
            <a:endParaRPr lang="en-US" dirty="0"/>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a:t>
            </a:r>
            <a:r>
              <a:rPr lang="en-US">
                <a:latin typeface="Consolas" panose="020B0609020204030204" pitchFamily="49" charset="0"/>
                <a:cs typeface="Consolas" panose="020B0609020204030204" pitchFamily="49" charset="0"/>
              </a:rPr>
              <a:t>/lect08 </a:t>
            </a: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7964084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ACB82-6ADE-154C-90C4-2F01F3F17A8B}"/>
              </a:ext>
            </a:extLst>
          </p:cNvPr>
          <p:cNvSpPr>
            <a:spLocks noGrp="1"/>
          </p:cNvSpPr>
          <p:nvPr>
            <p:ph type="title"/>
          </p:nvPr>
        </p:nvSpPr>
        <p:spPr/>
        <p:txBody>
          <a:bodyPr/>
          <a:lstStyle/>
          <a:p>
            <a:r>
              <a:rPr lang="en-US" dirty="0"/>
              <a:t>Stacks</a:t>
            </a:r>
          </a:p>
        </p:txBody>
      </p:sp>
      <p:sp>
        <p:nvSpPr>
          <p:cNvPr id="3" name="Content Placeholder 2">
            <a:extLst>
              <a:ext uri="{FF2B5EF4-FFF2-40B4-BE49-F238E27FC236}">
                <a16:creationId xmlns:a16="http://schemas.microsoft.com/office/drawing/2014/main" id="{4029F462-64E3-CF46-B51A-C11AB8F73463}"/>
              </a:ext>
            </a:extLst>
          </p:cNvPr>
          <p:cNvSpPr>
            <a:spLocks noGrp="1"/>
          </p:cNvSpPr>
          <p:nvPr>
            <p:ph idx="1"/>
          </p:nvPr>
        </p:nvSpPr>
        <p:spPr/>
        <p:txBody>
          <a:bodyPr/>
          <a:lstStyle/>
          <a:p>
            <a:r>
              <a:rPr lang="en-US" dirty="0"/>
              <a:t>C generics are particularly powerful in helping us create generic data structures.</a:t>
            </a:r>
          </a:p>
          <a:p>
            <a:r>
              <a:rPr lang="en-US" dirty="0"/>
              <a:t>Let’s see how we might go about making a Stack in C.</a:t>
            </a:r>
          </a:p>
        </p:txBody>
      </p:sp>
    </p:spTree>
    <p:extLst>
      <p:ext uri="{BB962C8B-B14F-4D97-AF65-F5344CB8AC3E}">
        <p14:creationId xmlns:p14="http://schemas.microsoft.com/office/powerpoint/2010/main" val="13041415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a:extLst>
              <a:ext uri="{FF2B5EF4-FFF2-40B4-BE49-F238E27FC236}">
                <a16:creationId xmlns:a16="http://schemas.microsoft.com/office/drawing/2014/main" id="{6D9DDB9D-C946-6F49-80AD-0596E95F24E8}"/>
              </a:ext>
            </a:extLst>
          </p:cNvPr>
          <p:cNvSpPr>
            <a:spLocks noGrp="1" noChangeArrowheads="1"/>
          </p:cNvSpPr>
          <p:nvPr>
            <p:ph type="title"/>
          </p:nvPr>
        </p:nvSpPr>
        <p:spPr/>
        <p:txBody>
          <a:bodyPr/>
          <a:lstStyle/>
          <a:p>
            <a:pPr eaLnBrk="1" hangingPunct="1">
              <a:defRPr/>
            </a:pPr>
            <a:r>
              <a:rPr lang="en-US" dirty="0">
                <a:cs typeface="+mj-cs"/>
              </a:rPr>
              <a:t>Refresher: Stacks</a:t>
            </a:r>
          </a:p>
        </p:txBody>
      </p:sp>
      <p:sp>
        <p:nvSpPr>
          <p:cNvPr id="248835" name="Rectangle 3">
            <a:extLst>
              <a:ext uri="{FF2B5EF4-FFF2-40B4-BE49-F238E27FC236}">
                <a16:creationId xmlns:a16="http://schemas.microsoft.com/office/drawing/2014/main" id="{9F03FB12-FC3B-8947-9D0B-F248E7019770}"/>
              </a:ext>
            </a:extLst>
          </p:cNvPr>
          <p:cNvSpPr>
            <a:spLocks noGrp="1" noChangeArrowheads="1"/>
          </p:cNvSpPr>
          <p:nvPr>
            <p:ph type="body" idx="1"/>
          </p:nvPr>
        </p:nvSpPr>
        <p:spPr>
          <a:xfrm>
            <a:off x="219518" y="1370635"/>
            <a:ext cx="6649596" cy="5486400"/>
          </a:xfrm>
        </p:spPr>
        <p:txBody>
          <a:bodyPr/>
          <a:lstStyle/>
          <a:p>
            <a:r>
              <a:rPr lang="en-US" dirty="0"/>
              <a:t>A </a:t>
            </a:r>
            <a:r>
              <a:rPr lang="en-US" b="1" dirty="0"/>
              <a:t>Stack </a:t>
            </a:r>
            <a:r>
              <a:rPr lang="en-US" dirty="0"/>
              <a:t>is a data structure representing a stack of things. </a:t>
            </a:r>
          </a:p>
          <a:p>
            <a:r>
              <a:rPr lang="en-US" dirty="0"/>
              <a:t>Objects can be </a:t>
            </a:r>
            <a:r>
              <a:rPr lang="en-US" b="1" i="1" dirty="0"/>
              <a:t>pushed </a:t>
            </a:r>
            <a:r>
              <a:rPr lang="en-US" dirty="0"/>
              <a:t>on top of or </a:t>
            </a:r>
            <a:r>
              <a:rPr lang="en-US" b="1" i="1" dirty="0"/>
              <a:t>popped </a:t>
            </a:r>
            <a:r>
              <a:rPr lang="en-US" dirty="0"/>
              <a:t>from the top of the stack. </a:t>
            </a:r>
          </a:p>
          <a:p>
            <a:r>
              <a:rPr lang="en-US" dirty="0"/>
              <a:t>Only the top of the stack can be accessed; no other objects in the stack are visible. </a:t>
            </a:r>
          </a:p>
          <a:p>
            <a:pPr eaLnBrk="1" hangingPunct="1">
              <a:defRPr/>
            </a:pPr>
            <a:r>
              <a:rPr lang="en-US" dirty="0">
                <a:cs typeface="+mn-cs"/>
              </a:rPr>
              <a:t>Main operations:</a:t>
            </a:r>
          </a:p>
          <a:p>
            <a:pPr lvl="1" eaLnBrk="1" hangingPunct="1">
              <a:defRPr/>
            </a:pPr>
            <a:r>
              <a:rPr lang="en-US" b="1" dirty="0">
                <a:latin typeface="Consolas"/>
                <a:cs typeface="Consolas"/>
              </a:rPr>
              <a:t>push(value)</a:t>
            </a:r>
            <a:r>
              <a:rPr lang="en-US" dirty="0">
                <a:cs typeface="+mn-cs"/>
              </a:rPr>
              <a:t>: add an element to the top of the stack</a:t>
            </a:r>
          </a:p>
          <a:p>
            <a:pPr lvl="1" eaLnBrk="1" hangingPunct="1">
              <a:defRPr/>
            </a:pPr>
            <a:r>
              <a:rPr lang="en-US" b="1" dirty="0">
                <a:latin typeface="Consolas"/>
                <a:cs typeface="Consolas"/>
              </a:rPr>
              <a:t>pop()</a:t>
            </a:r>
            <a:r>
              <a:rPr lang="en-US" dirty="0">
                <a:cs typeface="+mn-cs"/>
              </a:rPr>
              <a:t>: remove and return the top element in the stack</a:t>
            </a:r>
          </a:p>
          <a:p>
            <a:pPr lvl="1" eaLnBrk="1" hangingPunct="1">
              <a:defRPr/>
            </a:pPr>
            <a:r>
              <a:rPr lang="en-US" b="1" dirty="0">
                <a:latin typeface="Consolas"/>
                <a:cs typeface="Consolas"/>
              </a:rPr>
              <a:t>peek()</a:t>
            </a:r>
            <a:r>
              <a:rPr lang="en-US" dirty="0">
                <a:cs typeface="+mn-cs"/>
              </a:rPr>
              <a:t>: return (but do not remove) the top element in the stack</a:t>
            </a:r>
          </a:p>
        </p:txBody>
      </p:sp>
      <p:sp>
        <p:nvSpPr>
          <p:cNvPr id="15" name="Text Box 5">
            <a:extLst>
              <a:ext uri="{FF2B5EF4-FFF2-40B4-BE49-F238E27FC236}">
                <a16:creationId xmlns:a16="http://schemas.microsoft.com/office/drawing/2014/main" id="{9EBD5E6C-D529-A84D-BEF2-FAF733F3F9BB}"/>
              </a:ext>
            </a:extLst>
          </p:cNvPr>
          <p:cNvSpPr txBox="1">
            <a:spLocks noChangeArrowheads="1"/>
          </p:cNvSpPr>
          <p:nvPr/>
        </p:nvSpPr>
        <p:spPr bwMode="auto">
          <a:xfrm>
            <a:off x="8664576" y="5194301"/>
            <a:ext cx="6588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Calibri" panose="020F0502020204030204" pitchFamily="34" charset="0"/>
              </a:rPr>
              <a:t>stack</a:t>
            </a:r>
          </a:p>
        </p:txBody>
      </p:sp>
      <p:graphicFrame>
        <p:nvGraphicFramePr>
          <p:cNvPr id="16" name="Group 6">
            <a:extLst>
              <a:ext uri="{FF2B5EF4-FFF2-40B4-BE49-F238E27FC236}">
                <a16:creationId xmlns:a16="http://schemas.microsoft.com/office/drawing/2014/main" id="{1AC0B229-BBC1-DF4D-998C-F54BD11E78D4}"/>
              </a:ext>
            </a:extLst>
          </p:cNvPr>
          <p:cNvGraphicFramePr>
            <a:graphicFrameLocks noGrp="1"/>
          </p:cNvGraphicFramePr>
          <p:nvPr>
            <p:extLst>
              <p:ext uri="{D42A27DB-BD31-4B8C-83A1-F6EECF244321}">
                <p14:modId xmlns:p14="http://schemas.microsoft.com/office/powerpoint/2010/main" val="995043280"/>
              </p:ext>
            </p:extLst>
          </p:nvPr>
        </p:nvGraphicFramePr>
        <p:xfrm>
          <a:off x="7326314" y="3581400"/>
          <a:ext cx="1817687" cy="1584960"/>
        </p:xfrm>
        <a:graphic>
          <a:graphicData uri="http://schemas.openxmlformats.org/drawingml/2006/table">
            <a:tbl>
              <a:tblPr/>
              <a:tblGrid>
                <a:gridCol w="1219200">
                  <a:extLst>
                    <a:ext uri="{9D8B030D-6E8A-4147-A177-3AD203B41FA5}">
                      <a16:colId xmlns:a16="http://schemas.microsoft.com/office/drawing/2014/main" val="2692354274"/>
                    </a:ext>
                  </a:extLst>
                </a:gridCol>
                <a:gridCol w="598487">
                  <a:extLst>
                    <a:ext uri="{9D8B030D-6E8A-4147-A177-3AD203B41FA5}">
                      <a16:colId xmlns:a16="http://schemas.microsoft.com/office/drawing/2014/main" val="4195742583"/>
                    </a:ext>
                  </a:extLst>
                </a:gridCol>
              </a:tblGrid>
              <a:tr h="3556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a:ln>
                          <a:noFill/>
                        </a:ln>
                        <a:solidFill>
                          <a:schemeClr val="tx1"/>
                        </a:solidFill>
                        <a:effectLst/>
                        <a:latin typeface="Calibri" panose="020F0502020204030204" pitchFamily="34" charset="0"/>
                      </a:endParaRP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a:ln>
                          <a:noFill/>
                        </a:ln>
                        <a:solidFill>
                          <a:schemeClr val="tx1"/>
                        </a:solidFill>
                        <a:effectLst/>
                        <a:latin typeface="Calibri" panose="020F0502020204030204"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09549162"/>
                  </a:ext>
                </a:extLst>
              </a:tr>
              <a:tr h="3556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000" b="0" i="1" u="none" strike="noStrike" cap="none" normalizeH="0" baseline="0" dirty="0">
                          <a:ln>
                            <a:noFill/>
                          </a:ln>
                          <a:solidFill>
                            <a:schemeClr val="bg1">
                              <a:lumMod val="65000"/>
                            </a:schemeClr>
                          </a:solidFill>
                          <a:effectLst/>
                          <a:latin typeface="Calibri" panose="020F0502020204030204" pitchFamily="34" charset="0"/>
                        </a:rPr>
                        <a:t>top</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Calibri" panose="020F0502020204030204" pitchFamily="34" charset="0"/>
                        </a:rPr>
                        <a:t>31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2856868151"/>
                  </a:ext>
                </a:extLst>
              </a:tr>
              <a:tr h="3556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a:ln>
                          <a:noFill/>
                        </a:ln>
                        <a:solidFill>
                          <a:schemeClr val="bg2"/>
                        </a:solidFill>
                        <a:effectLst/>
                        <a:latin typeface="Calibri" panose="020F0502020204030204" pitchFamily="34" charset="0"/>
                      </a:endParaRP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Calibri" panose="020F0502020204030204" pitchFamily="34" charset="0"/>
                        </a:rPr>
                        <a:t>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2933949274"/>
                  </a:ext>
                </a:extLst>
              </a:tr>
              <a:tr h="3556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000" b="0" i="1" u="none" strike="noStrike" cap="none" normalizeH="0" baseline="0" dirty="0">
                          <a:ln>
                            <a:noFill/>
                          </a:ln>
                          <a:solidFill>
                            <a:schemeClr val="bg1">
                              <a:lumMod val="65000"/>
                            </a:schemeClr>
                          </a:solidFill>
                          <a:effectLst/>
                          <a:latin typeface="Calibri" panose="020F0502020204030204" pitchFamily="34" charset="0"/>
                        </a:rPr>
                        <a:t>bottom</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Calibri" panose="020F0502020204030204" pitchFamily="34" charset="0"/>
                        </a:rPr>
                        <a:t>10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478273246"/>
                  </a:ext>
                </a:extLst>
              </a:tr>
            </a:tbl>
          </a:graphicData>
        </a:graphic>
      </p:graphicFrame>
      <p:sp>
        <p:nvSpPr>
          <p:cNvPr id="17" name="Line 28">
            <a:extLst>
              <a:ext uri="{FF2B5EF4-FFF2-40B4-BE49-F238E27FC236}">
                <a16:creationId xmlns:a16="http://schemas.microsoft.com/office/drawing/2014/main" id="{AD21C73D-097E-0F4B-85BB-0467156137C7}"/>
              </a:ext>
            </a:extLst>
          </p:cNvPr>
          <p:cNvSpPr>
            <a:spLocks noChangeShapeType="1"/>
          </p:cNvSpPr>
          <p:nvPr/>
        </p:nvSpPr>
        <p:spPr bwMode="auto">
          <a:xfrm>
            <a:off x="8164513" y="3048000"/>
            <a:ext cx="6096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Text Box 29">
            <a:extLst>
              <a:ext uri="{FF2B5EF4-FFF2-40B4-BE49-F238E27FC236}">
                <a16:creationId xmlns:a16="http://schemas.microsoft.com/office/drawing/2014/main" id="{935C0935-C6EB-454F-AF93-FFC767BC408C}"/>
              </a:ext>
            </a:extLst>
          </p:cNvPr>
          <p:cNvSpPr txBox="1">
            <a:spLocks noChangeArrowheads="1"/>
          </p:cNvSpPr>
          <p:nvPr/>
        </p:nvSpPr>
        <p:spPr bwMode="auto">
          <a:xfrm>
            <a:off x="9231314" y="2667001"/>
            <a:ext cx="12080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a:latin typeface="Calibri" panose="020F0502020204030204" pitchFamily="34" charset="0"/>
              </a:rPr>
              <a:t>pop, peek</a:t>
            </a:r>
          </a:p>
        </p:txBody>
      </p:sp>
      <p:sp>
        <p:nvSpPr>
          <p:cNvPr id="19" name="Text Box 30">
            <a:extLst>
              <a:ext uri="{FF2B5EF4-FFF2-40B4-BE49-F238E27FC236}">
                <a16:creationId xmlns:a16="http://schemas.microsoft.com/office/drawing/2014/main" id="{6032F31B-52A7-374B-8206-F0CD0A482DFA}"/>
              </a:ext>
            </a:extLst>
          </p:cNvPr>
          <p:cNvSpPr txBox="1">
            <a:spLocks noChangeArrowheads="1"/>
          </p:cNvSpPr>
          <p:nvPr/>
        </p:nvSpPr>
        <p:spPr bwMode="auto">
          <a:xfrm>
            <a:off x="7778751" y="2667001"/>
            <a:ext cx="684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dirty="0">
                <a:latin typeface="Calibri" panose="020F0502020204030204" pitchFamily="34" charset="0"/>
              </a:rPr>
              <a:t>push</a:t>
            </a:r>
          </a:p>
        </p:txBody>
      </p:sp>
      <p:sp>
        <p:nvSpPr>
          <p:cNvPr id="20" name="Line 31">
            <a:extLst>
              <a:ext uri="{FF2B5EF4-FFF2-40B4-BE49-F238E27FC236}">
                <a16:creationId xmlns:a16="http://schemas.microsoft.com/office/drawing/2014/main" id="{2F79D427-277A-DC4D-8365-131CE51E4E39}"/>
              </a:ext>
            </a:extLst>
          </p:cNvPr>
          <p:cNvSpPr>
            <a:spLocks noChangeShapeType="1"/>
          </p:cNvSpPr>
          <p:nvPr/>
        </p:nvSpPr>
        <p:spPr bwMode="auto">
          <a:xfrm flipV="1">
            <a:off x="9231313" y="3048000"/>
            <a:ext cx="6096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27630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8835">
                                            <p:txEl>
                                              <p:pRg st="0" end="0"/>
                                            </p:txEl>
                                          </p:spTgt>
                                        </p:tgtEl>
                                        <p:attrNameLst>
                                          <p:attrName>style.visibility</p:attrName>
                                        </p:attrNameLst>
                                      </p:cBhvr>
                                      <p:to>
                                        <p:strVal val="visible"/>
                                      </p:to>
                                    </p:set>
                                    <p:animEffect transition="in" filter="fade">
                                      <p:cBhvr>
                                        <p:cTn id="7" dur="500"/>
                                        <p:tgtEl>
                                          <p:spTgt spid="248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8835">
                                            <p:txEl>
                                              <p:pRg st="1" end="1"/>
                                            </p:txEl>
                                          </p:spTgt>
                                        </p:tgtEl>
                                        <p:attrNameLst>
                                          <p:attrName>style.visibility</p:attrName>
                                        </p:attrNameLst>
                                      </p:cBhvr>
                                      <p:to>
                                        <p:strVal val="visible"/>
                                      </p:to>
                                    </p:set>
                                    <p:animEffect transition="in" filter="fade">
                                      <p:cBhvr>
                                        <p:cTn id="12" dur="500"/>
                                        <p:tgtEl>
                                          <p:spTgt spid="248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8835">
                                            <p:txEl>
                                              <p:pRg st="2" end="2"/>
                                            </p:txEl>
                                          </p:spTgt>
                                        </p:tgtEl>
                                        <p:attrNameLst>
                                          <p:attrName>style.visibility</p:attrName>
                                        </p:attrNameLst>
                                      </p:cBhvr>
                                      <p:to>
                                        <p:strVal val="visible"/>
                                      </p:to>
                                    </p:set>
                                    <p:animEffect transition="in" filter="fade">
                                      <p:cBhvr>
                                        <p:cTn id="17" dur="500"/>
                                        <p:tgtEl>
                                          <p:spTgt spid="2488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8835">
                                            <p:txEl>
                                              <p:pRg st="3" end="3"/>
                                            </p:txEl>
                                          </p:spTgt>
                                        </p:tgtEl>
                                        <p:attrNameLst>
                                          <p:attrName>style.visibility</p:attrName>
                                        </p:attrNameLst>
                                      </p:cBhvr>
                                      <p:to>
                                        <p:strVal val="visible"/>
                                      </p:to>
                                    </p:set>
                                    <p:animEffect transition="in" filter="fade">
                                      <p:cBhvr>
                                        <p:cTn id="22" dur="500"/>
                                        <p:tgtEl>
                                          <p:spTgt spid="248835">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8835">
                                            <p:txEl>
                                              <p:pRg st="4" end="4"/>
                                            </p:txEl>
                                          </p:spTgt>
                                        </p:tgtEl>
                                        <p:attrNameLst>
                                          <p:attrName>style.visibility</p:attrName>
                                        </p:attrNameLst>
                                      </p:cBhvr>
                                      <p:to>
                                        <p:strVal val="visible"/>
                                      </p:to>
                                    </p:set>
                                    <p:animEffect transition="in" filter="fade">
                                      <p:cBhvr>
                                        <p:cTn id="25" dur="500"/>
                                        <p:tgtEl>
                                          <p:spTgt spid="248835">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8835">
                                            <p:txEl>
                                              <p:pRg st="5" end="5"/>
                                            </p:txEl>
                                          </p:spTgt>
                                        </p:tgtEl>
                                        <p:attrNameLst>
                                          <p:attrName>style.visibility</p:attrName>
                                        </p:attrNameLst>
                                      </p:cBhvr>
                                      <p:to>
                                        <p:strVal val="visible"/>
                                      </p:to>
                                    </p:set>
                                    <p:animEffect transition="in" filter="fade">
                                      <p:cBhvr>
                                        <p:cTn id="28" dur="500"/>
                                        <p:tgtEl>
                                          <p:spTgt spid="248835">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8835">
                                            <p:txEl>
                                              <p:pRg st="6" end="6"/>
                                            </p:txEl>
                                          </p:spTgt>
                                        </p:tgtEl>
                                        <p:attrNameLst>
                                          <p:attrName>style.visibility</p:attrName>
                                        </p:attrNameLst>
                                      </p:cBhvr>
                                      <p:to>
                                        <p:strVal val="visible"/>
                                      </p:to>
                                    </p:set>
                                    <p:animEffect transition="in" filter="fade">
                                      <p:cBhvr>
                                        <p:cTn id="31" dur="500"/>
                                        <p:tgtEl>
                                          <p:spTgt spid="2488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5" grpId="0" uiExpand="1"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7" name="Rectangle 3">
            <a:extLst>
              <a:ext uri="{FF2B5EF4-FFF2-40B4-BE49-F238E27FC236}">
                <a16:creationId xmlns:a16="http://schemas.microsoft.com/office/drawing/2014/main" id="{9A791331-6565-4F48-9829-7D35C678B446}"/>
              </a:ext>
            </a:extLst>
          </p:cNvPr>
          <p:cNvSpPr>
            <a:spLocks noGrp="1" noChangeArrowheads="1"/>
          </p:cNvSpPr>
          <p:nvPr>
            <p:ph type="body" idx="1"/>
          </p:nvPr>
        </p:nvSpPr>
        <p:spPr/>
        <p:txBody>
          <a:bodyPr/>
          <a:lstStyle/>
          <a:p>
            <a:pPr marL="0" indent="0">
              <a:buNone/>
            </a:pPr>
            <a:r>
              <a:rPr lang="en-US" altLang="en-US" dirty="0"/>
              <a:t>A stack is often implemented using a </a:t>
            </a:r>
            <a:r>
              <a:rPr lang="en-US" altLang="en-US" b="1" dirty="0"/>
              <a:t>linked list </a:t>
            </a:r>
            <a:r>
              <a:rPr lang="en-US" altLang="en-US" dirty="0"/>
              <a:t>internally.</a:t>
            </a:r>
          </a:p>
          <a:p>
            <a:pPr lvl="1"/>
            <a:r>
              <a:rPr lang="en-US" altLang="en-US" dirty="0"/>
              <a:t>"bottom"	= tail of linked list</a:t>
            </a:r>
          </a:p>
          <a:p>
            <a:pPr lvl="1"/>
            <a:r>
              <a:rPr lang="en-US" altLang="en-US" dirty="0"/>
              <a:t>"top"	              = head of linked list	</a:t>
            </a:r>
            <a:r>
              <a:rPr lang="en-US" altLang="en-US" i="1" dirty="0"/>
              <a:t>(why not the other way around?)</a:t>
            </a:r>
            <a:endParaRPr lang="en-US" altLang="en-US" dirty="0"/>
          </a:p>
          <a:p>
            <a:pPr lvl="1">
              <a:lnSpc>
                <a:spcPct val="70000"/>
              </a:lnSpc>
              <a:buFontTx/>
              <a:buNone/>
            </a:pPr>
            <a:endParaRPr lang="en-US" altLang="en-US" sz="2000" dirty="0">
              <a:latin typeface="Consolas" panose="020B0609020204030204" pitchFamily="49" charset="0"/>
            </a:endParaRP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Stack&lt;</a:t>
            </a:r>
            <a:r>
              <a:rPr lang="en-US" altLang="en-US" sz="2000" dirty="0" err="1">
                <a:latin typeface="Consolas" panose="020B0609020204030204" pitchFamily="49" charset="0"/>
              </a:rPr>
              <a:t>int</a:t>
            </a:r>
            <a:r>
              <a:rPr lang="en-US" altLang="en-US" sz="2000" dirty="0">
                <a:latin typeface="Consolas" panose="020B0609020204030204" pitchFamily="49" charset="0"/>
              </a:rPr>
              <a:t>&gt; s;</a:t>
            </a:r>
            <a:endParaRPr lang="en-US" altLang="en-US" sz="2000" dirty="0">
              <a:solidFill>
                <a:srgbClr val="008000"/>
              </a:solidFill>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s.push</a:t>
            </a:r>
            <a:r>
              <a:rPr lang="en-US" altLang="en-US" sz="2000" dirty="0">
                <a:latin typeface="Consolas" panose="020B0609020204030204" pitchFamily="49" charset="0"/>
              </a:rPr>
              <a:t>(42);</a:t>
            </a:r>
            <a:endParaRPr lang="en-US" altLang="en-US" sz="2000" dirty="0">
              <a:solidFill>
                <a:srgbClr val="008000"/>
              </a:solidFill>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s.push</a:t>
            </a:r>
            <a:r>
              <a:rPr lang="en-US" altLang="en-US" sz="2000" dirty="0">
                <a:latin typeface="Consolas" panose="020B0609020204030204" pitchFamily="49" charset="0"/>
              </a:rPr>
              <a:t>(-3);</a:t>
            </a:r>
            <a:endParaRPr lang="en-US" altLang="en-US" sz="2000" dirty="0">
              <a:solidFill>
                <a:srgbClr val="008000"/>
              </a:solidFill>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s.push</a:t>
            </a:r>
            <a:r>
              <a:rPr lang="en-US" altLang="en-US" sz="2000" dirty="0">
                <a:latin typeface="Consolas" panose="020B0609020204030204" pitchFamily="49" charset="0"/>
              </a:rPr>
              <a:t>(17);</a:t>
            </a:r>
          </a:p>
          <a:p>
            <a:pPr lvl="1">
              <a:lnSpc>
                <a:spcPct val="70000"/>
              </a:lnSpc>
              <a:buFontTx/>
              <a:buNone/>
            </a:pPr>
            <a:endParaRPr lang="en-US" altLang="en-US" sz="2000" dirty="0">
              <a:latin typeface="Consolas" panose="020B0609020204030204" pitchFamily="49" charset="0"/>
            </a:endParaRPr>
          </a:p>
          <a:p>
            <a:pPr>
              <a:lnSpc>
                <a:spcPct val="70000"/>
              </a:lnSpc>
              <a:buNone/>
            </a:pPr>
            <a:endParaRPr lang="en-US" altLang="en-US" b="1" dirty="0"/>
          </a:p>
          <a:p>
            <a:pPr>
              <a:lnSpc>
                <a:spcPct val="70000"/>
              </a:lnSpc>
              <a:buNone/>
            </a:pPr>
            <a:r>
              <a:rPr lang="en-US" altLang="en-US" b="1" dirty="0"/>
              <a:t>Problem:</a:t>
            </a:r>
            <a:r>
              <a:rPr lang="en-US" altLang="en-US" dirty="0"/>
              <a:t> C is not object-oriented!  We can’t call methods on variables.</a:t>
            </a:r>
            <a:endParaRPr lang="en-US" altLang="en-US" b="1" dirty="0"/>
          </a:p>
          <a:p>
            <a:pPr lvl="1">
              <a:lnSpc>
                <a:spcPct val="70000"/>
              </a:lnSpc>
              <a:buFontTx/>
              <a:buNone/>
            </a:pPr>
            <a:endParaRPr lang="en-US" altLang="en-US" sz="2000" dirty="0">
              <a:latin typeface="Consolas" panose="020B0609020204030204" pitchFamily="49" charset="0"/>
            </a:endParaRPr>
          </a:p>
          <a:p>
            <a:pPr lvl="1">
              <a:lnSpc>
                <a:spcPct val="70000"/>
              </a:lnSpc>
              <a:buFontTx/>
              <a:buNone/>
            </a:pPr>
            <a:endParaRPr lang="en-US" altLang="en-US" sz="2000" dirty="0">
              <a:latin typeface="Consolas" panose="020B0609020204030204" pitchFamily="49" charset="0"/>
            </a:endParaRPr>
          </a:p>
        </p:txBody>
      </p:sp>
      <p:graphicFrame>
        <p:nvGraphicFramePr>
          <p:cNvPr id="277584" name="Group 80">
            <a:extLst>
              <a:ext uri="{FF2B5EF4-FFF2-40B4-BE49-F238E27FC236}">
                <a16:creationId xmlns:a16="http://schemas.microsoft.com/office/drawing/2014/main" id="{C8B04D9A-9EAC-974D-83EF-D4B5E4B0BF63}"/>
              </a:ext>
            </a:extLst>
          </p:cNvPr>
          <p:cNvGraphicFramePr>
            <a:graphicFrameLocks noGrp="1"/>
          </p:cNvGraphicFramePr>
          <p:nvPr>
            <p:extLst>
              <p:ext uri="{D42A27DB-BD31-4B8C-83A1-F6EECF244321}">
                <p14:modId xmlns:p14="http://schemas.microsoft.com/office/powerpoint/2010/main" val="1587564270"/>
              </p:ext>
            </p:extLst>
          </p:nvPr>
        </p:nvGraphicFramePr>
        <p:xfrm>
          <a:off x="6257926" y="3276600"/>
          <a:ext cx="676275" cy="396240"/>
        </p:xfrm>
        <a:graphic>
          <a:graphicData uri="http://schemas.openxmlformats.org/drawingml/2006/table">
            <a:tbl>
              <a:tblPr/>
              <a:tblGrid>
                <a:gridCol w="676275">
                  <a:extLst>
                    <a:ext uri="{9D8B030D-6E8A-4147-A177-3AD203B41FA5}">
                      <a16:colId xmlns:a16="http://schemas.microsoft.com/office/drawing/2014/main" val="2436725339"/>
                    </a:ext>
                  </a:extLst>
                </a:gridCol>
              </a:tblGrid>
              <a:tr h="1778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Calibri" panose="020F0502020204030204" pitchFamily="34" charset="0"/>
                        </a:rPr>
                        <a:t>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2379202874"/>
                  </a:ext>
                </a:extLst>
              </a:tr>
            </a:tbl>
          </a:graphicData>
        </a:graphic>
      </p:graphicFrame>
      <p:sp>
        <p:nvSpPr>
          <p:cNvPr id="277590" name="Line 86">
            <a:extLst>
              <a:ext uri="{FF2B5EF4-FFF2-40B4-BE49-F238E27FC236}">
                <a16:creationId xmlns:a16="http://schemas.microsoft.com/office/drawing/2014/main" id="{8D1902FF-D94C-084F-A004-0302F2DEECF1}"/>
              </a:ext>
            </a:extLst>
          </p:cNvPr>
          <p:cNvSpPr>
            <a:spLocks noChangeShapeType="1"/>
          </p:cNvSpPr>
          <p:nvPr/>
        </p:nvSpPr>
        <p:spPr bwMode="auto">
          <a:xfrm flipV="1">
            <a:off x="6943725" y="3505200"/>
            <a:ext cx="3048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277591" name="Group 87">
            <a:extLst>
              <a:ext uri="{FF2B5EF4-FFF2-40B4-BE49-F238E27FC236}">
                <a16:creationId xmlns:a16="http://schemas.microsoft.com/office/drawing/2014/main" id="{D0DC66CB-F2AA-454D-9A58-44162187D9EA}"/>
              </a:ext>
            </a:extLst>
          </p:cNvPr>
          <p:cNvGraphicFramePr>
            <a:graphicFrameLocks noGrp="1"/>
          </p:cNvGraphicFramePr>
          <p:nvPr>
            <p:extLst>
              <p:ext uri="{D42A27DB-BD31-4B8C-83A1-F6EECF244321}">
                <p14:modId xmlns:p14="http://schemas.microsoft.com/office/powerpoint/2010/main" val="1190069984"/>
              </p:ext>
            </p:extLst>
          </p:nvPr>
        </p:nvGraphicFramePr>
        <p:xfrm>
          <a:off x="7248526" y="3276600"/>
          <a:ext cx="676275" cy="396240"/>
        </p:xfrm>
        <a:graphic>
          <a:graphicData uri="http://schemas.openxmlformats.org/drawingml/2006/table">
            <a:tbl>
              <a:tblPr/>
              <a:tblGrid>
                <a:gridCol w="676275">
                  <a:extLst>
                    <a:ext uri="{9D8B030D-6E8A-4147-A177-3AD203B41FA5}">
                      <a16:colId xmlns:a16="http://schemas.microsoft.com/office/drawing/2014/main" val="4210570530"/>
                    </a:ext>
                  </a:extLst>
                </a:gridCol>
              </a:tblGrid>
              <a:tr h="1778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Calibri" panose="020F0502020204030204" pitchFamily="34" charset="0"/>
                        </a:rPr>
                        <a:t>-3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4061337201"/>
                  </a:ext>
                </a:extLst>
              </a:tr>
            </a:tbl>
          </a:graphicData>
        </a:graphic>
      </p:graphicFrame>
      <p:sp>
        <p:nvSpPr>
          <p:cNvPr id="277597" name="Line 93">
            <a:extLst>
              <a:ext uri="{FF2B5EF4-FFF2-40B4-BE49-F238E27FC236}">
                <a16:creationId xmlns:a16="http://schemas.microsoft.com/office/drawing/2014/main" id="{62961FC8-F528-CA4A-941A-3B2B6D1A0DC4}"/>
              </a:ext>
            </a:extLst>
          </p:cNvPr>
          <p:cNvSpPr>
            <a:spLocks noChangeShapeType="1"/>
          </p:cNvSpPr>
          <p:nvPr/>
        </p:nvSpPr>
        <p:spPr bwMode="auto">
          <a:xfrm flipV="1">
            <a:off x="7934325" y="3505200"/>
            <a:ext cx="3048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277598" name="Group 94">
            <a:extLst>
              <a:ext uri="{FF2B5EF4-FFF2-40B4-BE49-F238E27FC236}">
                <a16:creationId xmlns:a16="http://schemas.microsoft.com/office/drawing/2014/main" id="{4D2A5AB5-5F0A-DB4E-B26E-4B0F3CCBA4B8}"/>
              </a:ext>
            </a:extLst>
          </p:cNvPr>
          <p:cNvGraphicFramePr>
            <a:graphicFrameLocks noGrp="1"/>
          </p:cNvGraphicFramePr>
          <p:nvPr>
            <p:extLst>
              <p:ext uri="{D42A27DB-BD31-4B8C-83A1-F6EECF244321}">
                <p14:modId xmlns:p14="http://schemas.microsoft.com/office/powerpoint/2010/main" val="966159077"/>
              </p:ext>
            </p:extLst>
          </p:nvPr>
        </p:nvGraphicFramePr>
        <p:xfrm>
          <a:off x="8239126" y="3276600"/>
          <a:ext cx="676275" cy="396240"/>
        </p:xfrm>
        <a:graphic>
          <a:graphicData uri="http://schemas.openxmlformats.org/drawingml/2006/table">
            <a:tbl>
              <a:tblPr/>
              <a:tblGrid>
                <a:gridCol w="676275">
                  <a:extLst>
                    <a:ext uri="{9D8B030D-6E8A-4147-A177-3AD203B41FA5}">
                      <a16:colId xmlns:a16="http://schemas.microsoft.com/office/drawing/2014/main" val="1152070504"/>
                    </a:ext>
                  </a:extLst>
                </a:gridCol>
              </a:tblGrid>
              <a:tr h="1778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Calibri" panose="020F0502020204030204" pitchFamily="34" charset="0"/>
                        </a:rPr>
                        <a:t>42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2076171075"/>
                  </a:ext>
                </a:extLst>
              </a:tr>
            </a:tbl>
          </a:graphicData>
        </a:graphic>
      </p:graphicFrame>
      <p:sp>
        <p:nvSpPr>
          <p:cNvPr id="277608" name="Text Box 104">
            <a:extLst>
              <a:ext uri="{FF2B5EF4-FFF2-40B4-BE49-F238E27FC236}">
                <a16:creationId xmlns:a16="http://schemas.microsoft.com/office/drawing/2014/main" id="{AE07386C-4580-8040-9A78-E7708A4A7375}"/>
              </a:ext>
            </a:extLst>
          </p:cNvPr>
          <p:cNvSpPr txBox="1">
            <a:spLocks noChangeArrowheads="1"/>
          </p:cNvSpPr>
          <p:nvPr/>
        </p:nvSpPr>
        <p:spPr bwMode="auto">
          <a:xfrm>
            <a:off x="6248401" y="3732213"/>
            <a:ext cx="695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i="1" dirty="0">
                <a:solidFill>
                  <a:schemeClr val="bg1">
                    <a:lumMod val="65000"/>
                  </a:schemeClr>
                </a:solidFill>
                <a:latin typeface="Calibri" panose="020F0502020204030204" pitchFamily="34" charset="0"/>
              </a:rPr>
              <a:t>front</a:t>
            </a:r>
          </a:p>
        </p:txBody>
      </p:sp>
      <p:sp>
        <p:nvSpPr>
          <p:cNvPr id="3" name="Title 2">
            <a:extLst>
              <a:ext uri="{FF2B5EF4-FFF2-40B4-BE49-F238E27FC236}">
                <a16:creationId xmlns:a16="http://schemas.microsoft.com/office/drawing/2014/main" id="{94A3EA68-98BC-984C-9A3B-3B4EC6E93BE8}"/>
              </a:ext>
            </a:extLst>
          </p:cNvPr>
          <p:cNvSpPr>
            <a:spLocks noGrp="1"/>
          </p:cNvSpPr>
          <p:nvPr>
            <p:ph type="title"/>
          </p:nvPr>
        </p:nvSpPr>
        <p:spPr/>
        <p:txBody>
          <a:bodyPr/>
          <a:lstStyle/>
          <a:p>
            <a:r>
              <a:rPr lang="en-US" dirty="0"/>
              <a:t>Refresher: Stacks</a:t>
            </a:r>
          </a:p>
        </p:txBody>
      </p:sp>
    </p:spTree>
    <p:extLst>
      <p:ext uri="{BB962C8B-B14F-4D97-AF65-F5344CB8AC3E}">
        <p14:creationId xmlns:p14="http://schemas.microsoft.com/office/powerpoint/2010/main" val="169847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750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a:t>
            </a:r>
            <a:r>
              <a:rPr lang="en-US" dirty="0" err="1"/>
              <a:t>Int</a:t>
            </a:r>
            <a:r>
              <a:rPr lang="en-US" dirty="0"/>
              <a:t> Stack</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2583E8BB-ADC9-EF4D-B4AC-5DCF64EA0513}"/>
              </a:ext>
            </a:extLst>
          </p:cNvPr>
          <p:cNvSpPr txBox="1"/>
          <p:nvPr/>
        </p:nvSpPr>
        <p:spPr>
          <a:xfrm>
            <a:off x="5314306" y="6324600"/>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int_stack.c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0928148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0540D-2A21-BB48-AE06-1E9BE019CA74}"/>
              </a:ext>
            </a:extLst>
          </p:cNvPr>
          <p:cNvSpPr>
            <a:spLocks noGrp="1"/>
          </p:cNvSpPr>
          <p:nvPr>
            <p:ph type="title"/>
          </p:nvPr>
        </p:nvSpPr>
        <p:spPr>
          <a:xfrm>
            <a:off x="616744" y="2002631"/>
            <a:ext cx="10958512" cy="2852737"/>
          </a:xfrm>
        </p:spPr>
        <p:txBody>
          <a:bodyPr/>
          <a:lstStyle/>
          <a:p>
            <a:r>
              <a:rPr lang="en-US" dirty="0"/>
              <a:t>What modifications are necessary to make a generic stack?</a:t>
            </a:r>
          </a:p>
        </p:txBody>
      </p:sp>
    </p:spTree>
    <p:extLst>
      <p:ext uri="{BB962C8B-B14F-4D97-AF65-F5344CB8AC3E}">
        <p14:creationId xmlns:p14="http://schemas.microsoft.com/office/powerpoint/2010/main" val="22589646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4A44-0361-8C42-B27D-F5ADD3BD9620}"/>
              </a:ext>
            </a:extLst>
          </p:cNvPr>
          <p:cNvSpPr>
            <a:spLocks noGrp="1"/>
          </p:cNvSpPr>
          <p:nvPr>
            <p:ph type="title"/>
          </p:nvPr>
        </p:nvSpPr>
        <p:spPr/>
        <p:txBody>
          <a:bodyPr/>
          <a:lstStyle/>
          <a:p>
            <a:r>
              <a:rPr lang="en-US" dirty="0"/>
              <a:t>Stack Structs</a:t>
            </a:r>
          </a:p>
        </p:txBody>
      </p:sp>
      <p:sp>
        <p:nvSpPr>
          <p:cNvPr id="3" name="Content Placeholder 2">
            <a:extLst>
              <a:ext uri="{FF2B5EF4-FFF2-40B4-BE49-F238E27FC236}">
                <a16:creationId xmlns:a16="http://schemas.microsoft.com/office/drawing/2014/main" id="{9477E0E2-0889-8E46-B21C-66BCB87CC1A3}"/>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*next;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data;</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*top;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8F0DB3FC-C2B5-634D-B959-4BB9453351D2}"/>
              </a:ext>
            </a:extLst>
          </p:cNvPr>
          <p:cNvSpPr/>
          <p:nvPr/>
        </p:nvSpPr>
        <p:spPr bwMode="auto">
          <a:xfrm>
            <a:off x="6496050" y="2933700"/>
            <a:ext cx="5238750"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might we modify the Stack data representation itself to be generic?</a:t>
            </a:r>
            <a:endParaRPr lang="en-US" sz="2400" b="1" dirty="0">
              <a:latin typeface="+mn-lt"/>
              <a:cs typeface="Consolas" panose="020B0609020204030204" pitchFamily="49" charset="0"/>
            </a:endParaRPr>
          </a:p>
        </p:txBody>
      </p:sp>
    </p:spTree>
    <p:extLst>
      <p:ext uri="{BB962C8B-B14F-4D97-AF65-F5344CB8AC3E}">
        <p14:creationId xmlns:p14="http://schemas.microsoft.com/office/powerpoint/2010/main" val="16125740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4A44-0361-8C42-B27D-F5ADD3BD9620}"/>
              </a:ext>
            </a:extLst>
          </p:cNvPr>
          <p:cNvSpPr>
            <a:spLocks noGrp="1"/>
          </p:cNvSpPr>
          <p:nvPr>
            <p:ph type="title"/>
          </p:nvPr>
        </p:nvSpPr>
        <p:spPr/>
        <p:txBody>
          <a:bodyPr/>
          <a:lstStyle/>
          <a:p>
            <a:r>
              <a:rPr lang="en-US" dirty="0"/>
              <a:t>Stack Structs</a:t>
            </a:r>
          </a:p>
        </p:txBody>
      </p:sp>
      <p:sp>
        <p:nvSpPr>
          <p:cNvPr id="3" name="Content Placeholder 2">
            <a:extLst>
              <a:ext uri="{FF2B5EF4-FFF2-40B4-BE49-F238E27FC236}">
                <a16:creationId xmlns:a16="http://schemas.microsoft.com/office/drawing/2014/main" id="{9477E0E2-0889-8E46-B21C-66BCB87CC1A3}"/>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*next;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dirty="0">
                <a:solidFill>
                  <a:srgbClr val="FF0000"/>
                </a:solidFill>
                <a:latin typeface="Consolas" panose="020B0609020204030204" pitchFamily="49" charset="0"/>
                <a:cs typeface="Consolas" panose="020B0609020204030204" pitchFamily="49" charset="0"/>
              </a:rPr>
              <a:t> data;</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*top;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4464AD88-7A5D-CA42-AD59-6D7CE0732166}"/>
              </a:ext>
            </a:extLst>
          </p:cNvPr>
          <p:cNvSpPr/>
          <p:nvPr/>
        </p:nvSpPr>
        <p:spPr bwMode="auto">
          <a:xfrm>
            <a:off x="2471935" y="5489713"/>
            <a:ext cx="7248129"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a:t>
            </a:r>
            <a:r>
              <a:rPr lang="en-US" sz="2800" dirty="0">
                <a:latin typeface="+mn-lt"/>
                <a:cs typeface="Courier New" panose="02070309020205020404" pitchFamily="49" charset="0"/>
              </a:rPr>
              <a:t> each node can no longer store the data itself, because it could be any size!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5400933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4A44-0361-8C42-B27D-F5ADD3BD9620}"/>
              </a:ext>
            </a:extLst>
          </p:cNvPr>
          <p:cNvSpPr>
            <a:spLocks noGrp="1"/>
          </p:cNvSpPr>
          <p:nvPr>
            <p:ph type="title"/>
          </p:nvPr>
        </p:nvSpPr>
        <p:spPr/>
        <p:txBody>
          <a:bodyPr/>
          <a:lstStyle/>
          <a:p>
            <a:r>
              <a:rPr lang="en-US" dirty="0"/>
              <a:t>Generic Stack Structs</a:t>
            </a:r>
          </a:p>
        </p:txBody>
      </p:sp>
      <p:sp>
        <p:nvSpPr>
          <p:cNvPr id="3" name="Content Placeholder 2">
            <a:extLst>
              <a:ext uri="{FF2B5EF4-FFF2-40B4-BE49-F238E27FC236}">
                <a16:creationId xmlns:a16="http://schemas.microsoft.com/office/drawing/2014/main" id="{9477E0E2-0889-8E46-B21C-66BCB87CC1A3}"/>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*next;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void *</a:t>
            </a:r>
            <a:r>
              <a:rPr lang="en-US" dirty="0">
                <a:solidFill>
                  <a:srgbClr val="FF0000"/>
                </a:solidFill>
                <a:latin typeface="Consolas" panose="020B0609020204030204" pitchFamily="49" charset="0"/>
                <a:cs typeface="Consolas" panose="020B0609020204030204" pitchFamily="49" charset="0"/>
              </a:rPr>
              <a:t>data;</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elem_size_bytes</a:t>
            </a:r>
            <a:r>
              <a:rPr lang="en-US"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node *top; </a:t>
            </a:r>
          </a:p>
          <a:p>
            <a:pPr marL="0" indent="0">
              <a:spcBef>
                <a:spcPts val="0"/>
              </a:spcBef>
              <a:buNone/>
            </a:pPr>
            <a:r>
              <a:rPr lang="en-US" dirty="0">
                <a:latin typeface="Consolas" panose="020B0609020204030204" pitchFamily="49" charset="0"/>
                <a:cs typeface="Consolas" panose="020B0609020204030204" pitchFamily="49" charset="0"/>
              </a:rPr>
              <a:t>} stack;</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4464AD88-7A5D-CA42-AD59-6D7CE0732166}"/>
              </a:ext>
            </a:extLst>
          </p:cNvPr>
          <p:cNvSpPr/>
          <p:nvPr/>
        </p:nvSpPr>
        <p:spPr bwMode="auto">
          <a:xfrm>
            <a:off x="2471935" y="5337313"/>
            <a:ext cx="7248129" cy="136828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a:t>
            </a:r>
            <a:r>
              <a:rPr lang="en-US" sz="2800" dirty="0">
                <a:latin typeface="+mn-lt"/>
                <a:cs typeface="Courier New" panose="02070309020205020404" pitchFamily="49" charset="0"/>
              </a:rPr>
              <a:t> each node stores a pointer, which is always 8 bytes, to the data somewhere else.  We must also store the data size in the Stack struct.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686794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6E52E-01B0-2445-93F9-ED13C7DC91D8}"/>
              </a:ext>
            </a:extLst>
          </p:cNvPr>
          <p:cNvSpPr>
            <a:spLocks noGrp="1"/>
          </p:cNvSpPr>
          <p:nvPr>
            <p:ph type="title"/>
          </p:nvPr>
        </p:nvSpPr>
        <p:spPr/>
        <p:txBody>
          <a:bodyPr/>
          <a:lstStyle/>
          <a:p>
            <a:r>
              <a:rPr lang="en-US" dirty="0"/>
              <a:t>Stack Functions</a:t>
            </a:r>
          </a:p>
        </p:txBody>
      </p:sp>
      <p:sp>
        <p:nvSpPr>
          <p:cNvPr id="3" name="Content Placeholder 2">
            <a:extLst>
              <a:ext uri="{FF2B5EF4-FFF2-40B4-BE49-F238E27FC236}">
                <a16:creationId xmlns:a16="http://schemas.microsoft.com/office/drawing/2014/main" id="{AC1D09BD-4C7A-1440-9F61-1BF385134BD4}"/>
              </a:ext>
            </a:extLst>
          </p:cNvPr>
          <p:cNvSpPr>
            <a:spLocks noGrp="1"/>
          </p:cNvSpPr>
          <p:nvPr>
            <p:ph idx="1"/>
          </p:nvPr>
        </p:nvSpPr>
        <p:spPr/>
        <p:txBody>
          <a:bodyPr/>
          <a:lstStyle/>
          <a:p>
            <a:r>
              <a:rPr lang="en-US" b="1" dirty="0" err="1">
                <a:latin typeface="Consolas" panose="020B0609020204030204" pitchFamily="49" charset="0"/>
                <a:cs typeface="Consolas" panose="020B0609020204030204" pitchFamily="49" charset="0"/>
              </a:rPr>
              <a:t>int_stack_create</a:t>
            </a:r>
            <a:r>
              <a:rPr lang="en-US" b="1" dirty="0">
                <a:latin typeface="Consolas" panose="020B0609020204030204" pitchFamily="49" charset="0"/>
                <a:cs typeface="Consolas" panose="020B0609020204030204" pitchFamily="49" charset="0"/>
              </a:rPr>
              <a:t>()</a:t>
            </a:r>
            <a:r>
              <a:rPr lang="en-US" dirty="0"/>
              <a:t>: creates a new stack on the heap and returns a pointer to it</a:t>
            </a:r>
          </a:p>
          <a:p>
            <a:r>
              <a:rPr lang="en-US" b="1" dirty="0" err="1">
                <a:latin typeface="Consolas" panose="020B0609020204030204" pitchFamily="49" charset="0"/>
                <a:cs typeface="Consolas" panose="020B0609020204030204" pitchFamily="49" charset="0"/>
              </a:rPr>
              <a:t>int_stack_push</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int_stack</a:t>
            </a:r>
            <a:r>
              <a:rPr lang="en-US" b="1" dirty="0">
                <a:latin typeface="Consolas" panose="020B0609020204030204" pitchFamily="49" charset="0"/>
                <a:cs typeface="Consolas" panose="020B0609020204030204" pitchFamily="49" charset="0"/>
              </a:rPr>
              <a:t> *s,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data)</a:t>
            </a:r>
            <a:r>
              <a:rPr lang="en-US" dirty="0"/>
              <a:t>: pushes data onto the stack</a:t>
            </a:r>
          </a:p>
          <a:p>
            <a:r>
              <a:rPr lang="en-US" b="1" dirty="0" err="1">
                <a:latin typeface="Consolas" panose="020B0609020204030204" pitchFamily="49" charset="0"/>
                <a:cs typeface="Consolas" panose="020B0609020204030204" pitchFamily="49" charset="0"/>
              </a:rPr>
              <a:t>int_stack_pop</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int_stack</a:t>
            </a:r>
            <a:r>
              <a:rPr lang="en-US" b="1" dirty="0">
                <a:latin typeface="Consolas" panose="020B0609020204030204" pitchFamily="49" charset="0"/>
                <a:cs typeface="Consolas" panose="020B0609020204030204" pitchFamily="49" charset="0"/>
              </a:rPr>
              <a:t> *s)</a:t>
            </a:r>
            <a:r>
              <a:rPr lang="en-US" b="1" dirty="0"/>
              <a:t>: </a:t>
            </a:r>
            <a:r>
              <a:rPr lang="en-US" dirty="0"/>
              <a:t>pops and returns topmost stack element</a:t>
            </a:r>
            <a:endParaRPr lang="en-US" b="1" dirty="0"/>
          </a:p>
        </p:txBody>
      </p:sp>
    </p:spTree>
    <p:extLst>
      <p:ext uri="{BB962C8B-B14F-4D97-AF65-F5344CB8AC3E}">
        <p14:creationId xmlns:p14="http://schemas.microsoft.com/office/powerpoint/2010/main" val="43482649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err="1"/>
              <a:t>int_stack_create</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int_stack_create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a:t>
            </a:r>
          </a:p>
          <a:p>
            <a:pPr marL="0" indent="0">
              <a:spcBef>
                <a:spcPts val="0"/>
              </a:spcBef>
              <a:buNone/>
            </a:pPr>
            <a:r>
              <a:rPr lang="en-US" dirty="0">
                <a:latin typeface="Consolas" panose="020B0609020204030204" pitchFamily="49" charset="0"/>
                <a:cs typeface="Consolas" panose="020B0609020204030204" pitchFamily="49" charset="0"/>
              </a:rPr>
              <a:t>    s-&gt;top = NULL;</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s;</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B3E69B7A-0DD0-3342-B230-8FE0ADF2299C}"/>
              </a:ext>
            </a:extLst>
          </p:cNvPr>
          <p:cNvSpPr/>
          <p:nvPr/>
        </p:nvSpPr>
        <p:spPr bwMode="auto">
          <a:xfrm>
            <a:off x="6496050" y="2933700"/>
            <a:ext cx="5238750"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might we modify this function to be generic?</a:t>
            </a:r>
            <a:endParaRPr lang="en-US" sz="2400" b="1" dirty="0">
              <a:latin typeface="+mn-lt"/>
              <a:cs typeface="Consolas" panose="020B0609020204030204" pitchFamily="49" charset="0"/>
            </a:endParaRPr>
          </a:p>
        </p:txBody>
      </p:sp>
      <p:sp>
        <p:nvSpPr>
          <p:cNvPr id="5" name="Rectangle 4">
            <a:extLst>
              <a:ext uri="{FF2B5EF4-FFF2-40B4-BE49-F238E27FC236}">
                <a16:creationId xmlns:a16="http://schemas.microsoft.com/office/drawing/2014/main" id="{DA1C965F-983E-D442-9C19-824A13042BF7}"/>
              </a:ext>
            </a:extLst>
          </p:cNvPr>
          <p:cNvSpPr/>
          <p:nvPr/>
        </p:nvSpPr>
        <p:spPr>
          <a:xfrm>
            <a:off x="152400" y="4875074"/>
            <a:ext cx="3429000" cy="1754326"/>
          </a:xfrm>
          <a:prstGeom prst="rect">
            <a:avLst/>
          </a:prstGeom>
          <a:ln>
            <a:solidFill>
              <a:schemeClr val="tx1"/>
            </a:solidFill>
          </a:ln>
        </p:spPr>
        <p:txBody>
          <a:bodyPr wrap="square">
            <a:spAutoFit/>
          </a:bodyPr>
          <a:lstStyle/>
          <a:p>
            <a:pPr marL="0" indent="0" algn="l">
              <a:spcBef>
                <a:spcPts val="0"/>
              </a:spcBef>
              <a:buNone/>
            </a:pPr>
            <a:r>
              <a:rPr lang="en-US" b="1" u="sng" dirty="0">
                <a:latin typeface="+mn-lt"/>
                <a:cs typeface="Consolas" panose="020B0609020204030204" pitchFamily="49" charset="0"/>
              </a:rPr>
              <a:t>From previous slide:</a:t>
            </a:r>
          </a:p>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Tree>
    <p:extLst>
      <p:ext uri="{BB962C8B-B14F-4D97-AF65-F5344CB8AC3E}">
        <p14:creationId xmlns:p14="http://schemas.microsoft.com/office/powerpoint/2010/main" val="22432044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stack_create</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stack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stack *s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(stack));</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a:t>
            </a:r>
          </a:p>
          <a:p>
            <a:pPr marL="0" indent="0">
              <a:spcBef>
                <a:spcPts val="0"/>
              </a:spcBef>
              <a:buNone/>
            </a:pPr>
            <a:r>
              <a:rPr lang="en-US" dirty="0">
                <a:latin typeface="Consolas" panose="020B0609020204030204" pitchFamily="49" charset="0"/>
                <a:cs typeface="Consolas" panose="020B0609020204030204" pitchFamily="49" charset="0"/>
              </a:rPr>
              <a:t>    s-&gt;top = NULL;</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 = </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return s;</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3703543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err="1"/>
              <a:t>int_stack_push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data)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E2121F09-FAA2-EB48-9E13-2881058CBDA6}"/>
              </a:ext>
            </a:extLst>
          </p:cNvPr>
          <p:cNvSpPr/>
          <p:nvPr/>
        </p:nvSpPr>
        <p:spPr bwMode="auto">
          <a:xfrm>
            <a:off x="6496050" y="2933700"/>
            <a:ext cx="5238750"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might we modify this function to be generic?</a:t>
            </a:r>
            <a:endParaRPr lang="en-US" sz="2400" b="1" dirty="0">
              <a:latin typeface="+mn-lt"/>
              <a:cs typeface="Consolas" panose="020B0609020204030204" pitchFamily="49" charset="0"/>
            </a:endParaRPr>
          </a:p>
        </p:txBody>
      </p:sp>
      <p:sp>
        <p:nvSpPr>
          <p:cNvPr id="5" name="Rectangle 4">
            <a:extLst>
              <a:ext uri="{FF2B5EF4-FFF2-40B4-BE49-F238E27FC236}">
                <a16:creationId xmlns:a16="http://schemas.microsoft.com/office/drawing/2014/main" id="{083DB9C5-B845-2446-83FB-844C3F3DDCB0}"/>
              </a:ext>
            </a:extLst>
          </p:cNvPr>
          <p:cNvSpPr/>
          <p:nvPr/>
        </p:nvSpPr>
        <p:spPr>
          <a:xfrm>
            <a:off x="152400" y="4875074"/>
            <a:ext cx="3429000" cy="1754326"/>
          </a:xfrm>
          <a:prstGeom prst="rect">
            <a:avLst/>
          </a:prstGeom>
          <a:ln>
            <a:solidFill>
              <a:schemeClr val="tx1"/>
            </a:solidFill>
          </a:ln>
        </p:spPr>
        <p:txBody>
          <a:bodyPr wrap="square">
            <a:spAutoFit/>
          </a:bodyPr>
          <a:lstStyle/>
          <a:p>
            <a:pPr marL="0" indent="0" algn="l">
              <a:spcBef>
                <a:spcPts val="0"/>
              </a:spcBef>
              <a:buNone/>
            </a:pPr>
            <a:r>
              <a:rPr lang="en-US" b="1" u="sng" dirty="0">
                <a:latin typeface="+mn-lt"/>
                <a:cs typeface="Consolas" panose="020B0609020204030204" pitchFamily="49" charset="0"/>
              </a:rPr>
              <a:t>From previous slide:</a:t>
            </a:r>
          </a:p>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
        <p:nvSpPr>
          <p:cNvPr id="6" name="Rectangle 5">
            <a:extLst>
              <a:ext uri="{FF2B5EF4-FFF2-40B4-BE49-F238E27FC236}">
                <a16:creationId xmlns:a16="http://schemas.microsoft.com/office/drawing/2014/main" id="{C9B63EF7-361B-5E45-A148-45C26A39503C}"/>
              </a:ext>
            </a:extLst>
          </p:cNvPr>
          <p:cNvSpPr/>
          <p:nvPr/>
        </p:nvSpPr>
        <p:spPr>
          <a:xfrm>
            <a:off x="3581400" y="4875074"/>
            <a:ext cx="3117574" cy="1754326"/>
          </a:xfrm>
          <a:prstGeom prst="rect">
            <a:avLst/>
          </a:prstGeom>
          <a:ln>
            <a:solidFill>
              <a:schemeClr val="tx1"/>
            </a:solidFill>
          </a:ln>
        </p:spPr>
        <p:txBody>
          <a:bodyPr wrap="square">
            <a:spAutoFit/>
          </a:bodyPr>
          <a:lstStyle/>
          <a:p>
            <a:pPr marL="0" indent="0" algn="l">
              <a:spcBef>
                <a:spcPts val="0"/>
              </a:spcBef>
              <a:buNone/>
            </a:pPr>
            <a:endParaRPr lang="en-US" b="1" dirty="0">
              <a:latin typeface="Consolas" panose="020B0609020204030204" pitchFamily="49" charset="0"/>
              <a:cs typeface="Consolas" panose="020B0609020204030204" pitchFamily="49" charset="0"/>
            </a:endParaRPr>
          </a:p>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*next;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data;</a:t>
            </a:r>
          </a:p>
          <a:p>
            <a:pPr marL="0" indent="0" algn="l">
              <a:spcBef>
                <a:spcPts val="0"/>
              </a:spcBef>
              <a:buNone/>
            </a:pPr>
            <a:r>
              <a:rPr lang="en-US" dirty="0">
                <a:latin typeface="Consolas" panose="020B0609020204030204" pitchFamily="49" charset="0"/>
                <a:cs typeface="Consolas" panose="020B0609020204030204" pitchFamily="49" charset="0"/>
              </a:rPr>
              <a:t>} node;</a:t>
            </a:r>
          </a:p>
          <a:p>
            <a:pPr marL="0" indent="0" algn="l">
              <a:spcBef>
                <a:spcPts val="0"/>
              </a:spcBef>
              <a:buNone/>
            </a:pPr>
            <a:endParaRPr lang="en-US" dirty="0">
              <a:latin typeface="Consolas" panose="020B0609020204030204" pitchFamily="49" charset="0"/>
              <a:cs typeface="Consolas" panose="020B0609020204030204" pitchFamily="49" charset="0"/>
            </a:endParaRPr>
          </a:p>
        </p:txBody>
      </p:sp>
      <p:sp>
        <p:nvSpPr>
          <p:cNvPr id="7" name="Rectangle 6">
            <a:extLst>
              <a:ext uri="{FF2B5EF4-FFF2-40B4-BE49-F238E27FC236}">
                <a16:creationId xmlns:a16="http://schemas.microsoft.com/office/drawing/2014/main" id="{50A7E023-A91A-D84B-9DAC-C61FC97CB66D}"/>
              </a:ext>
            </a:extLst>
          </p:cNvPr>
          <p:cNvSpPr/>
          <p:nvPr/>
        </p:nvSpPr>
        <p:spPr>
          <a:xfrm>
            <a:off x="2705100" y="4951274"/>
            <a:ext cx="1752600" cy="306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595407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data</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7807D6B-34E7-2A4F-B756-EC4F5D864C65}"/>
              </a:ext>
            </a:extLst>
          </p:cNvPr>
          <p:cNvSpPr/>
          <p:nvPr/>
        </p:nvSpPr>
        <p:spPr bwMode="auto">
          <a:xfrm>
            <a:off x="2471935" y="4800600"/>
            <a:ext cx="7248129"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 1:</a:t>
            </a:r>
            <a:r>
              <a:rPr lang="en-US" sz="2800" dirty="0">
                <a:latin typeface="+mn-lt"/>
                <a:cs typeface="Courier New" panose="02070309020205020404" pitchFamily="49" charset="0"/>
              </a:rPr>
              <a:t> we can no longer pass the data itself as a parameter, because it could be any size!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9416150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solidFill>
                  <a:srgbClr val="FF0000"/>
                </a:solidFill>
                <a:latin typeface="Consolas" panose="020B0609020204030204" pitchFamily="49" charset="0"/>
                <a:cs typeface="Consolas" panose="020B0609020204030204" pitchFamily="49" charset="0"/>
              </a:rPr>
              <a:t>const</a:t>
            </a:r>
            <a:r>
              <a:rPr lang="en-US" b="1" dirty="0">
                <a:solidFill>
                  <a:srgbClr val="FF0000"/>
                </a:solidFill>
                <a:latin typeface="Consolas" panose="020B0609020204030204" pitchFamily="49" charset="0"/>
                <a:cs typeface="Consolas" panose="020B0609020204030204" pitchFamily="49" charset="0"/>
              </a:rPr>
              <a:t> void *</a:t>
            </a:r>
            <a:r>
              <a:rPr lang="en-US" dirty="0">
                <a:latin typeface="Consolas" panose="020B0609020204030204" pitchFamily="49" charset="0"/>
                <a:cs typeface="Consolas" panose="020B0609020204030204" pitchFamily="49" charset="0"/>
              </a:rPr>
              <a:t>data)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7807D6B-34E7-2A4F-B756-EC4F5D864C65}"/>
              </a:ext>
            </a:extLst>
          </p:cNvPr>
          <p:cNvSpPr/>
          <p:nvPr/>
        </p:nvSpPr>
        <p:spPr bwMode="auto">
          <a:xfrm>
            <a:off x="3653035" y="4800600"/>
            <a:ext cx="4885929" cy="914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 1:</a:t>
            </a:r>
            <a:r>
              <a:rPr lang="en-US" sz="2800" dirty="0">
                <a:latin typeface="+mn-lt"/>
                <a:cs typeface="Courier New" panose="02070309020205020404" pitchFamily="49" charset="0"/>
              </a:rPr>
              <a:t> pass a pointer to the data as a parameter instead.</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8828752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t>
            </a:r>
            <a:r>
              <a:rPr lang="en-US" dirty="0">
                <a:latin typeface="Consolas" panose="020B0609020204030204" pitchFamily="49" charset="0"/>
                <a:cs typeface="Consolas" panose="020B0609020204030204" pitchFamily="49" charset="0"/>
              </a:rPr>
              <a:t>*data)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new_node</a:t>
            </a:r>
            <a:r>
              <a:rPr lang="en-US" b="1" dirty="0">
                <a:solidFill>
                  <a:srgbClr val="FF0000"/>
                </a:solidFill>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ED432B15-FEE2-BF49-8CBF-8643352FC92E}"/>
              </a:ext>
            </a:extLst>
          </p:cNvPr>
          <p:cNvSpPr/>
          <p:nvPr/>
        </p:nvSpPr>
        <p:spPr bwMode="auto">
          <a:xfrm>
            <a:off x="2471935" y="4495800"/>
            <a:ext cx="7248129"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 2:</a:t>
            </a:r>
            <a:r>
              <a:rPr lang="en-US" sz="2800" dirty="0">
                <a:latin typeface="+mn-lt"/>
                <a:cs typeface="Courier New" panose="02070309020205020404" pitchFamily="49" charset="0"/>
              </a:rPr>
              <a:t> we cannot copy the existing data pointer into </a:t>
            </a:r>
            <a:r>
              <a:rPr lang="en-US" sz="2800" dirty="0" err="1">
                <a:latin typeface="+mn-lt"/>
                <a:cs typeface="Courier New" panose="02070309020205020404" pitchFamily="49" charset="0"/>
              </a:rPr>
              <a:t>new_node</a:t>
            </a:r>
            <a:r>
              <a:rPr lang="en-US" sz="2800" dirty="0">
                <a:latin typeface="+mn-lt"/>
                <a:cs typeface="Courier New" panose="02070309020205020404" pitchFamily="49" charset="0"/>
              </a:rPr>
              <a:t>.  The data structure must manage its own copy that exists for its entire lifetime.  The provided copy may go away!</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9936320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2A50E-75A2-8D48-8ACB-09A73D969CD2}"/>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E3D72D76-FDF6-2540-8405-4F9752BBA5BD}"/>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 {</a:t>
            </a:r>
          </a:p>
          <a:p>
            <a:pPr marL="0" indent="0">
              <a:spcBef>
                <a:spcPts val="0"/>
              </a:spcBef>
              <a:buNone/>
            </a:pPr>
            <a:r>
              <a:rPr lang="en-US" dirty="0">
                <a:latin typeface="Consolas" panose="020B0609020204030204" pitchFamily="49" charset="0"/>
                <a:cs typeface="Consolas" panose="020B0609020204030204" pitchFamily="49" charset="0"/>
              </a:rPr>
              <a:t>    stack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add_one</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solidFill>
                  <a:srgbClr val="008000"/>
                </a:solidFill>
                <a:latin typeface="Consolas" panose="020B0609020204030204" pitchFamily="49" charset="0"/>
                <a:cs typeface="Consolas" panose="020B0609020204030204" pitchFamily="49" charset="0"/>
              </a:rPr>
              <a:t>    // now stack stores pointer to invalid memory for 7!</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add_one</a:t>
            </a:r>
            <a:r>
              <a:rPr lang="en-US" dirty="0">
                <a:latin typeface="Consolas" panose="020B0609020204030204" pitchFamily="49" charset="0"/>
                <a:cs typeface="Consolas" panose="020B0609020204030204" pitchFamily="49" charset="0"/>
              </a:rPr>
              <a:t>(stack *s)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7;</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(s, &amp;</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4273440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(stack *s, </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t>
            </a:r>
            <a:r>
              <a:rPr lang="en-US" dirty="0">
                <a:latin typeface="Consolas" panose="020B0609020204030204" pitchFamily="49" charset="0"/>
                <a:cs typeface="Consolas" panose="020B0609020204030204" pitchFamily="49" charset="0"/>
              </a:rPr>
              <a:t>*data) {</a:t>
            </a:r>
          </a:p>
          <a:p>
            <a:pPr marL="0" indent="0">
              <a:spcBef>
                <a:spcPts val="0"/>
              </a:spcBef>
              <a:buNone/>
            </a:pPr>
            <a:r>
              <a:rPr lang="en-US" dirty="0">
                <a:latin typeface="Consolas" panose="020B0609020204030204" pitchFamily="49" charset="0"/>
                <a:cs typeface="Consolas" panose="020B0609020204030204" pitchFamily="49" charset="0"/>
              </a:rPr>
              <a:t>    node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(node));</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new_node</a:t>
            </a:r>
            <a:r>
              <a:rPr lang="en-US" b="1" dirty="0">
                <a:solidFill>
                  <a:srgbClr val="FF0000"/>
                </a:solidFill>
                <a:latin typeface="Consolas" panose="020B0609020204030204" pitchFamily="49" charset="0"/>
                <a:cs typeface="Consolas" panose="020B0609020204030204" pitchFamily="49" charset="0"/>
              </a:rPr>
              <a:t>-&gt;data = malloc(s-&gt;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memcpy</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new_node</a:t>
            </a:r>
            <a:r>
              <a:rPr lang="en-US" b="1" dirty="0">
                <a:solidFill>
                  <a:srgbClr val="FF0000"/>
                </a:solidFill>
                <a:latin typeface="Consolas" panose="020B0609020204030204" pitchFamily="49" charset="0"/>
                <a:cs typeface="Consolas" panose="020B0609020204030204" pitchFamily="49" charset="0"/>
              </a:rPr>
              <a:t>-&gt;data, data, 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7807D6B-34E7-2A4F-B756-EC4F5D864C65}"/>
              </a:ext>
            </a:extLst>
          </p:cNvPr>
          <p:cNvSpPr/>
          <p:nvPr/>
        </p:nvSpPr>
        <p:spPr bwMode="auto">
          <a:xfrm>
            <a:off x="3119635" y="4876800"/>
            <a:ext cx="5952729" cy="914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 2:</a:t>
            </a:r>
            <a:r>
              <a:rPr lang="en-US" sz="2800" dirty="0">
                <a:latin typeface="+mn-lt"/>
                <a:cs typeface="Courier New" panose="02070309020205020404" pitchFamily="49" charset="0"/>
              </a:rPr>
              <a:t> make a heap-allocated copy of the data that the node points to.</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6273112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err="1"/>
              <a:t>int_stack_pop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 = s-&gt;top;</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value = n-&gt;data;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value;</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77173932-01F5-3F43-B032-DA3C10EBD76C}"/>
              </a:ext>
            </a:extLst>
          </p:cNvPr>
          <p:cNvSpPr/>
          <p:nvPr/>
        </p:nvSpPr>
        <p:spPr bwMode="auto">
          <a:xfrm>
            <a:off x="6496050" y="2933700"/>
            <a:ext cx="5238750"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might we modify this function to be generic?</a:t>
            </a:r>
            <a:endParaRPr lang="en-US" sz="2400" b="1" dirty="0">
              <a:latin typeface="+mn-lt"/>
              <a:cs typeface="Consolas" panose="020B0609020204030204" pitchFamily="49" charset="0"/>
            </a:endParaRPr>
          </a:p>
        </p:txBody>
      </p:sp>
      <p:sp>
        <p:nvSpPr>
          <p:cNvPr id="5" name="Rectangle 4">
            <a:extLst>
              <a:ext uri="{FF2B5EF4-FFF2-40B4-BE49-F238E27FC236}">
                <a16:creationId xmlns:a16="http://schemas.microsoft.com/office/drawing/2014/main" id="{B3539D6F-1B66-7C4C-8B8D-54AABBAE621C}"/>
              </a:ext>
            </a:extLst>
          </p:cNvPr>
          <p:cNvSpPr/>
          <p:nvPr/>
        </p:nvSpPr>
        <p:spPr>
          <a:xfrm>
            <a:off x="5035826" y="4875074"/>
            <a:ext cx="3429000" cy="1754326"/>
          </a:xfrm>
          <a:prstGeom prst="rect">
            <a:avLst/>
          </a:prstGeom>
          <a:ln>
            <a:solidFill>
              <a:schemeClr val="tx1"/>
            </a:solidFill>
          </a:ln>
        </p:spPr>
        <p:txBody>
          <a:bodyPr wrap="square">
            <a:spAutoFit/>
          </a:bodyPr>
          <a:lstStyle/>
          <a:p>
            <a:pPr marL="0" indent="0" algn="l">
              <a:spcBef>
                <a:spcPts val="0"/>
              </a:spcBef>
              <a:buNone/>
            </a:pPr>
            <a:r>
              <a:rPr lang="en-US" b="1" u="sng" dirty="0">
                <a:latin typeface="+mn-lt"/>
                <a:cs typeface="Consolas" panose="020B0609020204030204" pitchFamily="49" charset="0"/>
              </a:rPr>
              <a:t>From previous slide:</a:t>
            </a:r>
          </a:p>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
        <p:nvSpPr>
          <p:cNvPr id="6" name="Rectangle 5">
            <a:extLst>
              <a:ext uri="{FF2B5EF4-FFF2-40B4-BE49-F238E27FC236}">
                <a16:creationId xmlns:a16="http://schemas.microsoft.com/office/drawing/2014/main" id="{5D9DA299-FE87-824D-B6F3-D463D2EA6C4F}"/>
              </a:ext>
            </a:extLst>
          </p:cNvPr>
          <p:cNvSpPr/>
          <p:nvPr/>
        </p:nvSpPr>
        <p:spPr>
          <a:xfrm>
            <a:off x="8464826" y="4875074"/>
            <a:ext cx="3117574" cy="1754326"/>
          </a:xfrm>
          <a:prstGeom prst="rect">
            <a:avLst/>
          </a:prstGeom>
          <a:ln>
            <a:solidFill>
              <a:schemeClr val="tx1"/>
            </a:solidFill>
          </a:ln>
        </p:spPr>
        <p:txBody>
          <a:bodyPr wrap="square">
            <a:spAutoFit/>
          </a:bodyPr>
          <a:lstStyle/>
          <a:p>
            <a:pPr marL="0" indent="0" algn="l">
              <a:spcBef>
                <a:spcPts val="0"/>
              </a:spcBef>
              <a:buNone/>
            </a:pPr>
            <a:endParaRPr lang="en-US" b="1" dirty="0">
              <a:latin typeface="Consolas" panose="020B0609020204030204" pitchFamily="49" charset="0"/>
              <a:cs typeface="Consolas" panose="020B0609020204030204" pitchFamily="49" charset="0"/>
            </a:endParaRPr>
          </a:p>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*next;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data;</a:t>
            </a:r>
          </a:p>
          <a:p>
            <a:pPr marL="0" indent="0" algn="l">
              <a:spcBef>
                <a:spcPts val="0"/>
              </a:spcBef>
              <a:buNone/>
            </a:pPr>
            <a:r>
              <a:rPr lang="en-US" dirty="0">
                <a:latin typeface="Consolas" panose="020B0609020204030204" pitchFamily="49" charset="0"/>
                <a:cs typeface="Consolas" panose="020B0609020204030204" pitchFamily="49" charset="0"/>
              </a:rPr>
              <a:t>} node;</a:t>
            </a:r>
          </a:p>
          <a:p>
            <a:pPr marL="0" indent="0" algn="l">
              <a:spcBef>
                <a:spcPts val="0"/>
              </a:spcBef>
              <a:buNone/>
            </a:pPr>
            <a:endParaRPr lang="en-US" dirty="0">
              <a:latin typeface="Consolas" panose="020B0609020204030204" pitchFamily="49" charset="0"/>
              <a:cs typeface="Consolas" panose="020B0609020204030204" pitchFamily="49" charset="0"/>
            </a:endParaRPr>
          </a:p>
        </p:txBody>
      </p:sp>
      <p:sp>
        <p:nvSpPr>
          <p:cNvPr id="7" name="Rectangle 6">
            <a:extLst>
              <a:ext uri="{FF2B5EF4-FFF2-40B4-BE49-F238E27FC236}">
                <a16:creationId xmlns:a16="http://schemas.microsoft.com/office/drawing/2014/main" id="{E6ECAE7D-D230-9145-ABD3-B3C5E77F3905}"/>
              </a:ext>
            </a:extLst>
          </p:cNvPr>
          <p:cNvSpPr/>
          <p:nvPr/>
        </p:nvSpPr>
        <p:spPr>
          <a:xfrm>
            <a:off x="7588526" y="4951274"/>
            <a:ext cx="1752600" cy="306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484243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 = s-&gt;top;</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value = n-&gt;data;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return</a:t>
            </a:r>
            <a:r>
              <a:rPr lang="en-US" dirty="0">
                <a:solidFill>
                  <a:srgbClr val="FF0000"/>
                </a:solidFill>
                <a:latin typeface="Consolas" panose="020B0609020204030204" pitchFamily="49" charset="0"/>
                <a:cs typeface="Consolas" panose="020B0609020204030204" pitchFamily="49" charset="0"/>
              </a:rPr>
              <a:t> value;</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5D104FC-AB34-C541-BDC3-E81D6CE815E8}"/>
              </a:ext>
            </a:extLst>
          </p:cNvPr>
          <p:cNvSpPr/>
          <p:nvPr/>
        </p:nvSpPr>
        <p:spPr bwMode="auto">
          <a:xfrm>
            <a:off x="5638800" y="5334000"/>
            <a:ext cx="63246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a:t>
            </a:r>
            <a:r>
              <a:rPr lang="en-US" sz="2800" dirty="0">
                <a:latin typeface="+mn-lt"/>
                <a:cs typeface="Courier New" panose="02070309020205020404" pitchFamily="49" charset="0"/>
              </a:rPr>
              <a:t> we can no longer return the data itself, because it could be any size!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0876436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void </a:t>
            </a:r>
            <a:r>
              <a:rPr lang="en-US" dirty="0">
                <a:solidFill>
                  <a:srgbClr val="FF0000"/>
                </a:solidFill>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 = s-&gt;top;</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value = n-&gt;data;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value;</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5D104FC-AB34-C541-BDC3-E81D6CE815E8}"/>
              </a:ext>
            </a:extLst>
          </p:cNvPr>
          <p:cNvSpPr/>
          <p:nvPr/>
        </p:nvSpPr>
        <p:spPr bwMode="auto">
          <a:xfrm>
            <a:off x="5638800" y="4114800"/>
            <a:ext cx="6324600" cy="2286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While it’s possible to return the heap address of the element, this means the client would be responsible for freeing it.  Ideally, the data structure should manage its own memory here.</a:t>
            </a:r>
          </a:p>
        </p:txBody>
      </p:sp>
    </p:spTree>
    <p:extLst>
      <p:ext uri="{BB962C8B-B14F-4D97-AF65-F5344CB8AC3E}">
        <p14:creationId xmlns:p14="http://schemas.microsoft.com/office/powerpoint/2010/main" val="12203870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stack_pop</a:t>
            </a:r>
            <a:r>
              <a:rPr lang="en-US" dirty="0">
                <a:latin typeface="Consolas" panose="020B0609020204030204" pitchFamily="49" charset="0"/>
                <a:cs typeface="Consolas" panose="020B0609020204030204" pitchFamily="49" charset="0"/>
              </a:rPr>
              <a:t>(stack *s, </a:t>
            </a:r>
            <a:r>
              <a:rPr lang="en-US" b="1" dirty="0">
                <a:solidFill>
                  <a:srgbClr val="FF0000"/>
                </a:solidFill>
                <a:latin typeface="Consolas" panose="020B0609020204030204" pitchFamily="49" charset="0"/>
                <a:cs typeface="Consolas" panose="020B0609020204030204" pitchFamily="49" charset="0"/>
              </a:rPr>
              <a:t>void *</a:t>
            </a:r>
            <a:r>
              <a:rPr lang="en-US" b="1" dirty="0" err="1">
                <a:solidFill>
                  <a:srgbClr val="FF0000"/>
                </a:solidFill>
                <a:latin typeface="Consolas" panose="020B0609020204030204" pitchFamily="49" charset="0"/>
                <a:cs typeface="Consolas" panose="020B0609020204030204" pitchFamily="49" charset="0"/>
              </a:rPr>
              <a:t>addr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if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node *n = s-&gt;top;</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memcpy</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addr</a:t>
            </a:r>
            <a:r>
              <a:rPr lang="en-US" b="1" dirty="0">
                <a:solidFill>
                  <a:srgbClr val="FF0000"/>
                </a:solidFill>
                <a:latin typeface="Consolas" panose="020B0609020204030204" pitchFamily="49" charset="0"/>
                <a:cs typeface="Consolas" panose="020B0609020204030204" pitchFamily="49" charset="0"/>
              </a:rPr>
              <a:t>, n-&gt;data, 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free(n-&gt;data);</a:t>
            </a: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5D104FC-AB34-C541-BDC3-E81D6CE815E8}"/>
              </a:ext>
            </a:extLst>
          </p:cNvPr>
          <p:cNvSpPr/>
          <p:nvPr/>
        </p:nvSpPr>
        <p:spPr bwMode="auto">
          <a:xfrm>
            <a:off x="5638800" y="4953000"/>
            <a:ext cx="6324600"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a:t>
            </a:r>
            <a:r>
              <a:rPr lang="en-US" sz="2800" dirty="0">
                <a:latin typeface="+mn-lt"/>
                <a:cs typeface="Courier New" panose="02070309020205020404" pitchFamily="49" charset="0"/>
              </a:rPr>
              <a:t> have the caller pass a memory location as a parameter and copy the data to that location.</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24142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int_stack_create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TEST_STACK_SIZE;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6D46E98-668E-B54B-AB16-D022AE913A15}"/>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94869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stack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sizeof</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TEST_STACK_SIZE;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&amp;</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3EE3CAE3-FA23-1A44-85B5-9CCB4A11B567}"/>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0959448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int_stack_create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7);</a:t>
            </a:r>
          </a:p>
        </p:txBody>
      </p:sp>
      <p:sp>
        <p:nvSpPr>
          <p:cNvPr id="4" name="Rectangle 3">
            <a:extLst>
              <a:ext uri="{FF2B5EF4-FFF2-40B4-BE49-F238E27FC236}">
                <a16:creationId xmlns:a16="http://schemas.microsoft.com/office/drawing/2014/main" id="{4E3577CB-1AA5-3947-A680-23791E55E950}"/>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18926190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stack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sizeof</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spcBef>
                <a:spcPts val="0"/>
              </a:spcBef>
              <a:buNone/>
            </a:pP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num</a:t>
            </a:r>
            <a:r>
              <a:rPr lang="en-US" b="1" dirty="0">
                <a:solidFill>
                  <a:srgbClr val="FF0000"/>
                </a:solidFill>
                <a:latin typeface="Consolas" panose="020B0609020204030204" pitchFamily="49" charset="0"/>
                <a:cs typeface="Consolas" panose="020B0609020204030204" pitchFamily="49" charset="0"/>
              </a:rPr>
              <a:t> = 7;</a:t>
            </a:r>
          </a:p>
          <a:p>
            <a:pPr marL="0" indent="0">
              <a:spcBef>
                <a:spcPts val="0"/>
              </a:spcBef>
              <a:buNone/>
            </a:pP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&amp;</a:t>
            </a:r>
            <a:r>
              <a:rPr lang="en-US" b="1" dirty="0" err="1">
                <a:solidFill>
                  <a:srgbClr val="FF0000"/>
                </a:solidFill>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7A1A12D-7342-8543-A53B-9E285382E22A}"/>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6317902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Pop off all elements</a:t>
            </a:r>
          </a:p>
          <a:p>
            <a:pPr marL="0" indent="0">
              <a:spcBef>
                <a:spcPts val="0"/>
              </a:spcBef>
              <a:buNone/>
            </a:pPr>
            <a:r>
              <a:rPr lang="en-US" dirty="0">
                <a:latin typeface="Consolas" panose="020B0609020204030204" pitchFamily="49" charset="0"/>
                <a:cs typeface="Consolas" panose="020B0609020204030204" pitchFamily="49" charset="0"/>
              </a:rPr>
              <a:t>while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&gt; 0)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("%d\n", </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22A973B7-9339-9E4C-876A-EEFA29C4FD31}"/>
              </a:ext>
            </a:extLst>
          </p:cNvPr>
          <p:cNvSpPr/>
          <p:nvPr/>
        </p:nvSpPr>
        <p:spPr bwMode="auto">
          <a:xfrm>
            <a:off x="2019300" y="4495800"/>
            <a:ext cx="807720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where we would like to store the popped element, rather than getting it directly as a return value.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3571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Pop off all elements</a:t>
            </a:r>
          </a:p>
          <a:p>
            <a:pPr marL="0" indent="0">
              <a:spcBef>
                <a:spcPts val="0"/>
              </a:spcBef>
              <a:buNone/>
            </a:pP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popped_int</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while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&gt; 0) {</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int_stack_pop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intstack</a:t>
            </a:r>
            <a:r>
              <a:rPr lang="en-US" b="1" dirty="0">
                <a:solidFill>
                  <a:srgbClr val="FF0000"/>
                </a:solidFill>
                <a:latin typeface="Consolas" panose="020B0609020204030204" pitchFamily="49" charset="0"/>
                <a:cs typeface="Consolas" panose="020B0609020204030204" pitchFamily="49" charset="0"/>
              </a:rPr>
              <a:t>, &amp;</a:t>
            </a:r>
            <a:r>
              <a:rPr lang="en-US" b="1" dirty="0" err="1">
                <a:solidFill>
                  <a:srgbClr val="FF0000"/>
                </a:solidFill>
                <a:latin typeface="Consolas" panose="020B0609020204030204" pitchFamily="49" charset="0"/>
                <a:cs typeface="Consolas" panose="020B0609020204030204" pitchFamily="49" charset="0"/>
              </a:rPr>
              <a:t>popped_int</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("%d\n", </a:t>
            </a:r>
            <a:r>
              <a:rPr lang="en-US" b="1" dirty="0" err="1">
                <a:solidFill>
                  <a:srgbClr val="FF0000"/>
                </a:solidFill>
                <a:latin typeface="Consolas" panose="020B0609020204030204" pitchFamily="49" charset="0"/>
                <a:cs typeface="Consolas" panose="020B0609020204030204" pitchFamily="49" charset="0"/>
              </a:rPr>
              <a:t>popped_int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6308CC1-EC3F-EB40-B551-ED33AC373A0A}"/>
              </a:ext>
            </a:extLst>
          </p:cNvPr>
          <p:cNvSpPr/>
          <p:nvPr/>
        </p:nvSpPr>
        <p:spPr bwMode="auto">
          <a:xfrm>
            <a:off x="2019300" y="4495800"/>
            <a:ext cx="807720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where we would like to store the popped element, rather than getting it directly as a return value.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81590591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Generic Stack</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151F3BC9-5847-674A-90E0-5E394EC046AC}"/>
              </a:ext>
            </a:extLst>
          </p:cNvPr>
          <p:cNvSpPr txBox="1"/>
          <p:nvPr/>
        </p:nvSpPr>
        <p:spPr>
          <a:xfrm>
            <a:off x="5053886" y="6324600"/>
            <a:ext cx="2084225"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generic_stack.c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133549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D7885-5F87-9944-8AF0-F8A6A14F3FD0}"/>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62426943-0DFA-0A4E-A101-46E06B8040A8}"/>
              </a:ext>
            </a:extLst>
          </p:cNvPr>
          <p:cNvSpPr>
            <a:spLocks noGrp="1"/>
          </p:cNvSpPr>
          <p:nvPr>
            <p:ph idx="1"/>
          </p:nvPr>
        </p:nvSpPr>
        <p:spPr/>
        <p:txBody>
          <a:bodyPr/>
          <a:lstStyle/>
          <a:p>
            <a:r>
              <a:rPr lang="en-US" b="1" dirty="0">
                <a:latin typeface="Courier New" panose="02070309020205020404" pitchFamily="49" charset="0"/>
                <a:cs typeface="Courier New" panose="02070309020205020404" pitchFamily="49" charset="0"/>
              </a:rPr>
              <a:t>void *</a:t>
            </a:r>
            <a:r>
              <a:rPr lang="en-US" dirty="0">
                <a:latin typeface="Courier New" panose="02070309020205020404" pitchFamily="49" charset="0"/>
                <a:cs typeface="Courier New" panose="02070309020205020404" pitchFamily="49" charset="0"/>
              </a:rPr>
              <a:t> </a:t>
            </a:r>
            <a:r>
              <a:rPr lang="en-US" dirty="0"/>
              <a:t>is a variable type that represents a generic pointer “to something”.</a:t>
            </a:r>
          </a:p>
          <a:p>
            <a:r>
              <a:rPr lang="en-US" dirty="0"/>
              <a:t>We cannot perform pointer arithmetic with or dereference a </a:t>
            </a:r>
            <a:r>
              <a:rPr lang="en-US" b="1" dirty="0">
                <a:latin typeface="Courier New" panose="02070309020205020404" pitchFamily="49" charset="0"/>
                <a:cs typeface="Courier New" panose="02070309020205020404" pitchFamily="49" charset="0"/>
              </a:rPr>
              <a:t>void *</a:t>
            </a:r>
            <a:r>
              <a:rPr lang="en-US" dirty="0"/>
              <a:t>.</a:t>
            </a:r>
          </a:p>
          <a:p>
            <a:r>
              <a:rPr lang="en-US" dirty="0"/>
              <a:t>We can use </a:t>
            </a:r>
            <a:r>
              <a:rPr lang="en-US" b="1" dirty="0" err="1">
                <a:latin typeface="Courier New" panose="02070309020205020404" pitchFamily="49" charset="0"/>
                <a:cs typeface="Courier New" panose="02070309020205020404" pitchFamily="49" charset="0"/>
              </a:rPr>
              <a:t>memcpy</a:t>
            </a:r>
            <a:r>
              <a:rPr lang="en-US" dirty="0"/>
              <a:t> or </a:t>
            </a:r>
            <a:r>
              <a:rPr lang="en-US" b="1" dirty="0" err="1">
                <a:latin typeface="Courier New" panose="02070309020205020404" pitchFamily="49" charset="0"/>
                <a:cs typeface="Courier New" panose="02070309020205020404" pitchFamily="49" charset="0"/>
              </a:rPr>
              <a:t>memmove</a:t>
            </a:r>
            <a:r>
              <a:rPr lang="en-US" dirty="0"/>
              <a:t> to copy data from one memory location to another.</a:t>
            </a:r>
          </a:p>
          <a:p>
            <a:r>
              <a:rPr lang="en-US" dirty="0"/>
              <a:t>To do pointer arithmetic with a </a:t>
            </a:r>
            <a:r>
              <a:rPr lang="en-US" b="1" dirty="0">
                <a:latin typeface="Courier New" panose="02070309020205020404" pitchFamily="49" charset="0"/>
                <a:cs typeface="Courier New" panose="02070309020205020404" pitchFamily="49" charset="0"/>
              </a:rPr>
              <a:t>void *</a:t>
            </a:r>
            <a:r>
              <a:rPr lang="en-US" dirty="0"/>
              <a:t>, we must first cast it to a </a:t>
            </a:r>
            <a:r>
              <a:rPr lang="en-US" b="1" dirty="0">
                <a:latin typeface="Courier New" panose="02070309020205020404" pitchFamily="49" charset="0"/>
                <a:cs typeface="Courier New" panose="02070309020205020404" pitchFamily="49" charset="0"/>
              </a:rPr>
              <a:t>char *</a:t>
            </a:r>
            <a:r>
              <a:rPr lang="en-US" dirty="0"/>
              <a:t>.</a:t>
            </a:r>
          </a:p>
          <a:p>
            <a:r>
              <a:rPr lang="en-US" b="1" dirty="0">
                <a:latin typeface="Courier New" panose="02070309020205020404" pitchFamily="49" charset="0"/>
                <a:cs typeface="Courier New" panose="02070309020205020404" pitchFamily="49" charset="0"/>
              </a:rPr>
              <a:t>void *</a:t>
            </a:r>
            <a:r>
              <a:rPr lang="en-US" dirty="0"/>
              <a:t> and generics are powerful but dangerous because of the lack of type checking, so we must be extra careful </a:t>
            </a:r>
            <a:r>
              <a:rPr lang="en-US"/>
              <a:t>when working with </a:t>
            </a:r>
            <a:r>
              <a:rPr lang="en-US" dirty="0"/>
              <a:t>generic memory.</a:t>
            </a:r>
            <a:br>
              <a:rPr lang="en-US" dirty="0"/>
            </a:br>
            <a:endParaRPr lang="en-US" dirty="0"/>
          </a:p>
        </p:txBody>
      </p:sp>
    </p:spTree>
    <p:extLst>
      <p:ext uri="{BB962C8B-B14F-4D97-AF65-F5344CB8AC3E}">
        <p14:creationId xmlns:p14="http://schemas.microsoft.com/office/powerpoint/2010/main" val="266338632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Overview:</a:t>
            </a:r>
            <a:r>
              <a:rPr lang="en-US" dirty="0"/>
              <a:t> Generics</a:t>
            </a:r>
          </a:p>
          <a:p>
            <a:r>
              <a:rPr lang="en-US" dirty="0"/>
              <a:t>Generic Swap</a:t>
            </a:r>
          </a:p>
          <a:p>
            <a:r>
              <a:rPr lang="en-US" dirty="0"/>
              <a:t>Generics Pitfalls</a:t>
            </a:r>
          </a:p>
          <a:p>
            <a:r>
              <a:rPr lang="en-US" dirty="0"/>
              <a:t>Generic Array Swap</a:t>
            </a:r>
          </a:p>
          <a:p>
            <a:r>
              <a:rPr lang="en-US" dirty="0"/>
              <a:t>Generic Stack</a:t>
            </a:r>
          </a:p>
          <a:p>
            <a:endParaRPr lang="en-US" dirty="0"/>
          </a:p>
          <a:p>
            <a:endParaRPr lang="en-US" dirty="0"/>
          </a:p>
          <a:p>
            <a:endParaRPr lang="en-US" dirty="0"/>
          </a:p>
          <a:p>
            <a:pPr marL="0" indent="0">
              <a:buNone/>
            </a:pPr>
            <a:r>
              <a:rPr lang="en-US" b="1" dirty="0"/>
              <a:t>Next time: </a:t>
            </a:r>
            <a:r>
              <a:rPr lang="en-US" dirty="0"/>
              <a:t>More Generics, and Function Pointers</a:t>
            </a:r>
            <a:endParaRPr lang="en-US" b="1" dirty="0"/>
          </a:p>
        </p:txBody>
      </p:sp>
    </p:spTree>
    <p:extLst>
      <p:ext uri="{BB962C8B-B14F-4D97-AF65-F5344CB8AC3E}">
        <p14:creationId xmlns:p14="http://schemas.microsoft.com/office/powerpoint/2010/main" val="16863370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C4B6EE-CC36-C24B-BF48-B59797A450EF}"/>
              </a:ext>
            </a:extLst>
          </p:cNvPr>
          <p:cNvSpPr>
            <a:spLocks noGrp="1"/>
          </p:cNvSpPr>
          <p:nvPr>
            <p:ph type="title"/>
          </p:nvPr>
        </p:nvSpPr>
        <p:spPr/>
        <p:txBody>
          <a:bodyPr/>
          <a:lstStyle/>
          <a:p>
            <a:r>
              <a:rPr lang="en-US"/>
              <a:t>Live Session Slides</a:t>
            </a:r>
          </a:p>
        </p:txBody>
      </p:sp>
      <p:sp>
        <p:nvSpPr>
          <p:cNvPr id="5" name="Text Placeholder 4">
            <a:extLst>
              <a:ext uri="{FF2B5EF4-FFF2-40B4-BE49-F238E27FC236}">
                <a16:creationId xmlns:a16="http://schemas.microsoft.com/office/drawing/2014/main" id="{8719F3E3-86AA-D343-A7E5-489B10EFA8E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9237396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solidFill>
                  <a:srgbClr val="FF0000"/>
                </a:solidFill>
              </a:rPr>
              <a:t>10 minutes: </a:t>
            </a:r>
            <a:r>
              <a:rPr lang="en-US" dirty="0">
                <a:solidFill>
                  <a:srgbClr val="FF0000"/>
                </a:solidFill>
              </a:rPr>
              <a:t>general review</a:t>
            </a:r>
          </a:p>
          <a:p>
            <a:r>
              <a:rPr lang="en-US" b="1" dirty="0"/>
              <a:t>5 minutes: </a:t>
            </a:r>
            <a:r>
              <a:rPr lang="en-US" dirty="0"/>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0E13484C-9B23-E64E-837C-7F323384B605}"/>
              </a:ext>
            </a:extLst>
          </p:cNvPr>
          <p:cNvSpPr txBox="1"/>
          <p:nvPr/>
        </p:nvSpPr>
        <p:spPr>
          <a:xfrm>
            <a:off x="838200" y="3429000"/>
            <a:ext cx="10439400" cy="206210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8 takeaway:</a:t>
            </a:r>
            <a:r>
              <a:rPr lang="en-US" sz="3200" dirty="0"/>
              <a:t> We can use </a:t>
            </a:r>
            <a:r>
              <a:rPr lang="en-US" sz="3200" b="1" dirty="0"/>
              <a:t>void *, </a:t>
            </a:r>
            <a:r>
              <a:rPr lang="en-US" sz="3200" b="1" dirty="0" err="1"/>
              <a:t>memcpy</a:t>
            </a:r>
            <a:r>
              <a:rPr lang="en-US" sz="3200" b="1" dirty="0"/>
              <a:t> </a:t>
            </a:r>
            <a:r>
              <a:rPr lang="en-US" sz="3200" dirty="0"/>
              <a:t>and </a:t>
            </a:r>
            <a:r>
              <a:rPr lang="en-US" sz="3200" b="1" dirty="0" err="1"/>
              <a:t>memmove</a:t>
            </a:r>
            <a:r>
              <a:rPr lang="en-US" sz="3200" dirty="0"/>
              <a:t> to manipulate data even if we don’t know its type.  We can cast </a:t>
            </a:r>
            <a:r>
              <a:rPr lang="en-US" sz="3200" b="1" dirty="0"/>
              <a:t>void *</a:t>
            </a:r>
            <a:r>
              <a:rPr lang="en-US" sz="3200" dirty="0"/>
              <a:t>s to perform pointer arithmetic.  </a:t>
            </a:r>
            <a:r>
              <a:rPr lang="en-US" sz="3200" b="1" dirty="0"/>
              <a:t>void *</a:t>
            </a:r>
            <a:r>
              <a:rPr lang="en-US" sz="3200" dirty="0"/>
              <a:t>s have no type checking, so we must be vigilant!</a:t>
            </a:r>
          </a:p>
        </p:txBody>
      </p:sp>
    </p:spTree>
    <p:extLst>
      <p:ext uri="{BB962C8B-B14F-4D97-AF65-F5344CB8AC3E}">
        <p14:creationId xmlns:p14="http://schemas.microsoft.com/office/powerpoint/2010/main" val="15528579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C5CE3-B2B0-5C44-A93A-734023577A18}"/>
              </a:ext>
            </a:extLst>
          </p:cNvPr>
          <p:cNvSpPr>
            <a:spLocks noGrp="1"/>
          </p:cNvSpPr>
          <p:nvPr>
            <p:ph type="title"/>
          </p:nvPr>
        </p:nvSpPr>
        <p:spPr/>
        <p:txBody>
          <a:bodyPr/>
          <a:lstStyle/>
          <a:p>
            <a:r>
              <a:rPr lang="en-US" dirty="0"/>
              <a:t>void *, </a:t>
            </a:r>
            <a:r>
              <a:rPr lang="en-US" dirty="0" err="1"/>
              <a:t>memcpy</a:t>
            </a:r>
            <a:r>
              <a:rPr lang="en-US" dirty="0"/>
              <a:t>, </a:t>
            </a:r>
            <a:r>
              <a:rPr lang="en-US" dirty="0" err="1"/>
              <a:t>memmove</a:t>
            </a:r>
            <a:endParaRPr lang="en-US" dirty="0"/>
          </a:p>
        </p:txBody>
      </p:sp>
      <p:sp>
        <p:nvSpPr>
          <p:cNvPr id="3" name="Content Placeholder 2">
            <a:extLst>
              <a:ext uri="{FF2B5EF4-FFF2-40B4-BE49-F238E27FC236}">
                <a16:creationId xmlns:a16="http://schemas.microsoft.com/office/drawing/2014/main" id="{EA508A05-E8D6-7249-9644-15B7C7550B6D}"/>
              </a:ext>
            </a:extLst>
          </p:cNvPr>
          <p:cNvSpPr>
            <a:spLocks noGrp="1"/>
          </p:cNvSpPr>
          <p:nvPr>
            <p:ph idx="1"/>
          </p:nvPr>
        </p:nvSpPr>
        <p:spPr/>
        <p:txBody>
          <a:bodyPr/>
          <a:lstStyle/>
          <a:p>
            <a:r>
              <a:rPr lang="en-US" dirty="0"/>
              <a:t>We can use </a:t>
            </a:r>
            <a:r>
              <a:rPr lang="en-US" b="1" dirty="0"/>
              <a:t>void *</a:t>
            </a:r>
            <a:r>
              <a:rPr lang="en-US" dirty="0"/>
              <a:t> and </a:t>
            </a:r>
            <a:r>
              <a:rPr lang="en-US" b="1" dirty="0" err="1"/>
              <a:t>memcpy</a:t>
            </a:r>
            <a:r>
              <a:rPr lang="en-US" dirty="0"/>
              <a:t> to handle memory as generic bytes.</a:t>
            </a:r>
          </a:p>
          <a:p>
            <a:r>
              <a:rPr lang="en-US" dirty="0"/>
              <a:t>If we are given where the data of importance is, and how big it is, we can handle it!</a:t>
            </a:r>
          </a:p>
          <a:p>
            <a:endParaRPr lang="en-US" dirty="0"/>
          </a:p>
          <a:p>
            <a:endParaRPr lang="en-US" dirty="0"/>
          </a:p>
          <a:p>
            <a:pPr marL="0" indent="0">
              <a:spcBef>
                <a:spcPts val="0"/>
              </a:spcBef>
              <a:buNone/>
            </a:pPr>
            <a:r>
              <a:rPr lang="en-US" dirty="0">
                <a:latin typeface="Consolas" panose="020B0609020204030204" pitchFamily="49" charset="0"/>
                <a:cs typeface="Consolas" panose="020B0609020204030204" pitchFamily="49" charset="0"/>
              </a:rPr>
              <a:t>void swap(void *data1ptr, void *data2ptr,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temp[</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(temp, data1ptr,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(data1ptr, data2ptr,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(data2ptr, temp,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44496226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C5CE3-B2B0-5C44-A93A-734023577A18}"/>
              </a:ext>
            </a:extLst>
          </p:cNvPr>
          <p:cNvSpPr>
            <a:spLocks noGrp="1"/>
          </p:cNvSpPr>
          <p:nvPr>
            <p:ph type="title"/>
          </p:nvPr>
        </p:nvSpPr>
        <p:spPr/>
        <p:txBody>
          <a:bodyPr/>
          <a:lstStyle/>
          <a:p>
            <a:r>
              <a:rPr lang="en-US" dirty="0"/>
              <a:t>void *, </a:t>
            </a:r>
            <a:r>
              <a:rPr lang="en-US" dirty="0" err="1"/>
              <a:t>memcpy</a:t>
            </a:r>
            <a:r>
              <a:rPr lang="en-US" dirty="0"/>
              <a:t>, </a:t>
            </a:r>
            <a:r>
              <a:rPr lang="en-US" dirty="0" err="1"/>
              <a:t>memmove</a:t>
            </a:r>
            <a:endParaRPr lang="en-US" dirty="0"/>
          </a:p>
        </p:txBody>
      </p:sp>
      <p:sp>
        <p:nvSpPr>
          <p:cNvPr id="3" name="Content Placeholder 2">
            <a:extLst>
              <a:ext uri="{FF2B5EF4-FFF2-40B4-BE49-F238E27FC236}">
                <a16:creationId xmlns:a16="http://schemas.microsoft.com/office/drawing/2014/main" id="{EA508A05-E8D6-7249-9644-15B7C7550B6D}"/>
              </a:ext>
            </a:extLst>
          </p:cNvPr>
          <p:cNvSpPr>
            <a:spLocks noGrp="1"/>
          </p:cNvSpPr>
          <p:nvPr>
            <p:ph idx="1"/>
          </p:nvPr>
        </p:nvSpPr>
        <p:spPr/>
        <p:txBody>
          <a:bodyPr/>
          <a:lstStyle/>
          <a:p>
            <a:r>
              <a:rPr lang="en-US" dirty="0"/>
              <a:t>We can use </a:t>
            </a:r>
            <a:r>
              <a:rPr lang="en-US" b="1" dirty="0"/>
              <a:t>void *</a:t>
            </a:r>
            <a:r>
              <a:rPr lang="en-US" dirty="0"/>
              <a:t> and </a:t>
            </a:r>
            <a:r>
              <a:rPr lang="en-US" b="1" dirty="0" err="1"/>
              <a:t>memcpy</a:t>
            </a:r>
            <a:r>
              <a:rPr lang="en-US" dirty="0"/>
              <a:t> to handle memory as generic bytes.</a:t>
            </a:r>
          </a:p>
          <a:p>
            <a:r>
              <a:rPr lang="en-US" dirty="0"/>
              <a:t>If we are given where the data of importance is, and how big it is, we can handle it!</a:t>
            </a:r>
          </a:p>
          <a:p>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even more robust (handles overlapping swap pointers)</a:t>
            </a:r>
          </a:p>
          <a:p>
            <a:pPr marL="0" indent="0">
              <a:spcBef>
                <a:spcPts val="0"/>
              </a:spcBef>
              <a:buNone/>
            </a:pPr>
            <a:r>
              <a:rPr lang="en-US" dirty="0">
                <a:latin typeface="Consolas" panose="020B0609020204030204" pitchFamily="49" charset="0"/>
                <a:cs typeface="Consolas" panose="020B0609020204030204" pitchFamily="49" charset="0"/>
              </a:rPr>
              <a:t>void swap(void *data1ptr, void *data2ptr,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temp[</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(temp, data1ptr,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memmove</a:t>
            </a:r>
            <a:r>
              <a:rPr lang="en-US" dirty="0">
                <a:latin typeface="Consolas" panose="020B0609020204030204" pitchFamily="49" charset="0"/>
                <a:cs typeface="Consolas" panose="020B0609020204030204" pitchFamily="49" charset="0"/>
              </a:rPr>
              <a:t>(data1ptr, data2ptr,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(data2ptr, temp,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41082172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C5CE3-B2B0-5C44-A93A-734023577A18}"/>
              </a:ext>
            </a:extLst>
          </p:cNvPr>
          <p:cNvSpPr>
            <a:spLocks noGrp="1"/>
          </p:cNvSpPr>
          <p:nvPr>
            <p:ph type="title"/>
          </p:nvPr>
        </p:nvSpPr>
        <p:spPr/>
        <p:txBody>
          <a:bodyPr/>
          <a:lstStyle/>
          <a:p>
            <a:r>
              <a:rPr lang="en-US" dirty="0"/>
              <a:t>void *, </a:t>
            </a:r>
            <a:r>
              <a:rPr lang="en-US" dirty="0" err="1"/>
              <a:t>memcpy</a:t>
            </a:r>
            <a:r>
              <a:rPr lang="en-US" dirty="0"/>
              <a:t>, </a:t>
            </a:r>
            <a:r>
              <a:rPr lang="en-US" dirty="0" err="1"/>
              <a:t>memmove</a:t>
            </a:r>
            <a:endParaRPr lang="en-US" dirty="0"/>
          </a:p>
        </p:txBody>
      </p:sp>
      <p:sp>
        <p:nvSpPr>
          <p:cNvPr id="3" name="Content Placeholder 2">
            <a:extLst>
              <a:ext uri="{FF2B5EF4-FFF2-40B4-BE49-F238E27FC236}">
                <a16:creationId xmlns:a16="http://schemas.microsoft.com/office/drawing/2014/main" id="{EA508A05-E8D6-7249-9644-15B7C7550B6D}"/>
              </a:ext>
            </a:extLst>
          </p:cNvPr>
          <p:cNvSpPr>
            <a:spLocks noGrp="1"/>
          </p:cNvSpPr>
          <p:nvPr>
            <p:ph idx="1"/>
          </p:nvPr>
        </p:nvSpPr>
        <p:spPr/>
        <p:txBody>
          <a:bodyPr/>
          <a:lstStyle/>
          <a:p>
            <a:pPr marL="0" indent="0">
              <a:buNone/>
            </a:pPr>
            <a:r>
              <a:rPr lang="en-US" dirty="0"/>
              <a:t>From a design standpoint, why does </a:t>
            </a:r>
            <a:r>
              <a:rPr lang="en-US" b="1" dirty="0" err="1"/>
              <a:t>memcpy</a:t>
            </a:r>
            <a:r>
              <a:rPr lang="en-US" dirty="0"/>
              <a:t> take </a:t>
            </a:r>
            <a:r>
              <a:rPr lang="en-US" b="1" dirty="0"/>
              <a:t>void *</a:t>
            </a:r>
            <a:r>
              <a:rPr lang="en-US" dirty="0"/>
              <a:t>s as parameters?</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int x = 2;</a:t>
            </a:r>
          </a:p>
          <a:p>
            <a:pPr marL="0" indent="0">
              <a:spcBef>
                <a:spcPts val="0"/>
              </a:spcBef>
              <a:buNone/>
            </a:pPr>
            <a:r>
              <a:rPr lang="en-US" dirty="0">
                <a:latin typeface="Consolas" panose="020B0609020204030204" pitchFamily="49" charset="0"/>
                <a:cs typeface="Consolas" panose="020B0609020204030204" pitchFamily="49" charset="0"/>
              </a:rPr>
              <a:t>int y = 3;</a:t>
            </a:r>
          </a:p>
          <a:p>
            <a:pPr marL="0" indent="0">
              <a:spcBef>
                <a:spcPts val="0"/>
              </a:spcBef>
              <a:buNone/>
            </a:pP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(&amp;x, &amp;y,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(x));  </a:t>
            </a:r>
            <a:r>
              <a:rPr lang="en-US" dirty="0">
                <a:solidFill>
                  <a:srgbClr val="00B050"/>
                </a:solidFill>
                <a:latin typeface="Consolas" panose="020B0609020204030204" pitchFamily="49" charset="0"/>
                <a:cs typeface="Consolas" panose="020B0609020204030204" pitchFamily="49" charset="0"/>
              </a:rPr>
              <a:t>// copy 3 into x</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why not this?</a:t>
            </a:r>
          </a:p>
          <a:p>
            <a:pPr marL="0" indent="0">
              <a:spcBef>
                <a:spcPts val="0"/>
              </a:spcBef>
              <a:buNone/>
            </a:pP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(x, y);</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t>1. The first parameter must be a pointer so </a:t>
            </a:r>
            <a:r>
              <a:rPr lang="en-US" b="1" dirty="0" err="1"/>
              <a:t>memcpy</a:t>
            </a:r>
            <a:r>
              <a:rPr lang="en-US" dirty="0"/>
              <a:t> knows where to copy to.</a:t>
            </a:r>
          </a:p>
          <a:p>
            <a:pPr marL="0" indent="0">
              <a:spcBef>
                <a:spcPts val="0"/>
              </a:spcBef>
              <a:buNone/>
            </a:pPr>
            <a:r>
              <a:rPr lang="en-US" dirty="0"/>
              <a:t>2. The second parameter </a:t>
            </a:r>
            <a:r>
              <a:rPr lang="en-US" i="1" dirty="0"/>
              <a:t>could</a:t>
            </a:r>
            <a:r>
              <a:rPr lang="en-US" dirty="0"/>
              <a:t> be a non-pointer.  But then there must be a version of </a:t>
            </a:r>
            <a:r>
              <a:rPr lang="en-US" b="1" dirty="0" err="1"/>
              <a:t>memcpy</a:t>
            </a:r>
            <a:r>
              <a:rPr lang="en-US" dirty="0"/>
              <a:t> for every possible type we would like to copy!</a:t>
            </a:r>
          </a:p>
          <a:p>
            <a:pPr marL="0" indent="0">
              <a:spcBef>
                <a:spcPts val="0"/>
              </a:spcBef>
              <a:buNone/>
            </a:pPr>
            <a:endParaRPr lang="en-US" dirty="0"/>
          </a:p>
          <a:p>
            <a:pPr marL="0" indent="0">
              <a:spcBef>
                <a:spcPts val="0"/>
              </a:spcBef>
              <a:buNone/>
            </a:pPr>
            <a:r>
              <a:rPr lang="en-US" b="1" dirty="0" err="1"/>
              <a:t>memcpy_i</a:t>
            </a:r>
            <a:r>
              <a:rPr lang="en-US" b="1" dirty="0"/>
              <a:t>(void *, int);   </a:t>
            </a:r>
            <a:r>
              <a:rPr lang="en-US" b="1" dirty="0" err="1"/>
              <a:t>memcpy_c</a:t>
            </a:r>
            <a:r>
              <a:rPr lang="en-US" b="1" dirty="0"/>
              <a:t>(void *, char);  </a:t>
            </a:r>
            <a:r>
              <a:rPr lang="en-US" b="1" dirty="0" err="1"/>
              <a:t>memcpy_d</a:t>
            </a:r>
            <a:r>
              <a:rPr lang="en-US" b="1" dirty="0"/>
              <a:t>(void *, double);</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32260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for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b="1" dirty="0">
                <a:solidFill>
                  <a:srgbClr val="FF0000"/>
                </a:solidFill>
                <a:latin typeface="Consolas" panose="020B0609020204030204" pitchFamily="49" charset="0"/>
                <a:cs typeface="Consolas" panose="020B0609020204030204" pitchFamily="49" charset="0"/>
              </a:rPr>
              <a:t>(char *)</a:t>
            </a:r>
            <a:r>
              <a:rPr lang="en-US" sz="2200" b="1" dirty="0" err="1">
                <a:solidFill>
                  <a:srgbClr val="FF0000"/>
                </a:solidFill>
                <a:latin typeface="Consolas" panose="020B0609020204030204" pitchFamily="49" charset="0"/>
                <a:cs typeface="Consolas" panose="020B0609020204030204" pitchFamily="49" charset="0"/>
              </a:rPr>
              <a:t>arr</a:t>
            </a:r>
            <a:r>
              <a:rPr lang="en-US" sz="2200" b="1" dirty="0">
                <a:solidFill>
                  <a:srgbClr val="FF0000"/>
                </a:solidFill>
                <a:latin typeface="Consolas" panose="020B0609020204030204" pitchFamily="49" charset="0"/>
                <a:cs typeface="Consolas" panose="020B0609020204030204" pitchFamily="49" charset="0"/>
              </a:rPr>
              <a:t> + (</a:t>
            </a:r>
            <a:r>
              <a:rPr lang="en-US" sz="2200" b="1" dirty="0" err="1">
                <a:solidFill>
                  <a:srgbClr val="FF0000"/>
                </a:solidFill>
                <a:latin typeface="Consolas" panose="020B0609020204030204" pitchFamily="49" charset="0"/>
                <a:cs typeface="Consolas" panose="020B0609020204030204" pitchFamily="49" charset="0"/>
              </a:rPr>
              <a:t>nelems</a:t>
            </a:r>
            <a:r>
              <a:rPr lang="en-US" sz="2200" b="1" dirty="0">
                <a:solidFill>
                  <a:srgbClr val="FF0000"/>
                </a:solidFill>
                <a:latin typeface="Consolas" panose="020B0609020204030204" pitchFamily="49" charset="0"/>
                <a:cs typeface="Consolas" panose="020B0609020204030204" pitchFamily="49" charset="0"/>
              </a:rPr>
              <a:t> – 1) * </a:t>
            </a:r>
            <a:r>
              <a:rPr lang="en-US" sz="2200" b="1" dirty="0" err="1">
                <a:solidFill>
                  <a:srgbClr val="FF0000"/>
                </a:solidFill>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endParaRPr lang="en-US" dirty="0"/>
          </a:p>
          <a:p>
            <a:pPr marL="0" indent="0">
              <a:spcBef>
                <a:spcPts val="0"/>
              </a:spcBef>
              <a:buNone/>
            </a:pPr>
            <a:r>
              <a:rPr lang="en-US" dirty="0"/>
              <a:t>We can do pointer arithmetic with a </a:t>
            </a:r>
            <a:r>
              <a:rPr lang="en-US" b="1" dirty="0"/>
              <a:t>void *</a:t>
            </a:r>
            <a:r>
              <a:rPr lang="en-US" dirty="0"/>
              <a:t> pointer by casting it.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5894180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stack_create</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sz="2200" dirty="0">
                <a:latin typeface="Consolas" panose="020B0609020204030204" pitchFamily="49" charset="0"/>
                <a:cs typeface="Consolas" panose="020B0609020204030204" pitchFamily="49" charset="0"/>
              </a:rPr>
              <a:t>stack *</a:t>
            </a:r>
            <a:r>
              <a:rPr lang="en-US" sz="2200" dirty="0" err="1">
                <a:latin typeface="Consolas" panose="020B0609020204030204" pitchFamily="49" charset="0"/>
                <a:cs typeface="Consolas" panose="020B0609020204030204" pitchFamily="49" charset="0"/>
              </a:rPr>
              <a:t>stack_create</a:t>
            </a:r>
            <a:r>
              <a:rPr lang="en-US" sz="2200" dirty="0">
                <a:latin typeface="Consolas" panose="020B0609020204030204" pitchFamily="49" charset="0"/>
                <a:cs typeface="Consolas" panose="020B0609020204030204" pitchFamily="49" charset="0"/>
              </a:rPr>
              <a:t>(int </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stack *s = malloc(</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(stack));</a:t>
            </a:r>
          </a:p>
          <a:p>
            <a:pPr marL="0" indent="0">
              <a:spcBef>
                <a:spcPts val="0"/>
              </a:spcBef>
              <a:buNone/>
            </a:pPr>
            <a:r>
              <a:rPr lang="en-US" sz="2200" dirty="0">
                <a:latin typeface="Consolas" panose="020B0609020204030204" pitchFamily="49" charset="0"/>
                <a:cs typeface="Consolas" panose="020B0609020204030204" pitchFamily="49" charset="0"/>
              </a:rPr>
              <a:t>    s-&gt;</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0;</a:t>
            </a:r>
          </a:p>
          <a:p>
            <a:pPr marL="0" indent="0">
              <a:spcBef>
                <a:spcPts val="0"/>
              </a:spcBef>
              <a:buNone/>
            </a:pPr>
            <a:r>
              <a:rPr lang="en-US" sz="2200" dirty="0">
                <a:latin typeface="Consolas" panose="020B0609020204030204" pitchFamily="49" charset="0"/>
                <a:cs typeface="Consolas" panose="020B0609020204030204" pitchFamily="49" charset="0"/>
              </a:rPr>
              <a:t>    s-&gt;top = NULL;</a:t>
            </a:r>
          </a:p>
          <a:p>
            <a:pPr marL="0" indent="0">
              <a:spcBef>
                <a:spcPts val="0"/>
              </a:spcBef>
              <a:buNone/>
            </a:pPr>
            <a:r>
              <a:rPr lang="en-US" sz="2200" dirty="0">
                <a:latin typeface="Consolas" panose="020B0609020204030204" pitchFamily="49" charset="0"/>
                <a:cs typeface="Consolas" panose="020B0609020204030204" pitchFamily="49" charset="0"/>
              </a:rPr>
              <a:t>    s-&gt;</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return s;</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b="1" dirty="0">
                <a:latin typeface="Consolas" panose="020B0609020204030204" pitchFamily="49" charset="0"/>
                <a:cs typeface="Consolas" panose="020B0609020204030204" pitchFamily="49" charset="0"/>
              </a:rPr>
              <a:t>stack *</a:t>
            </a:r>
            <a:r>
              <a:rPr lang="en-US" sz="2200" b="1" dirty="0" err="1">
                <a:latin typeface="Consolas" panose="020B0609020204030204" pitchFamily="49" charset="0"/>
                <a:cs typeface="Consolas" panose="020B0609020204030204" pitchFamily="49" charset="0"/>
              </a:rPr>
              <a:t>numStack</a:t>
            </a:r>
            <a:r>
              <a:rPr lang="en-US" sz="2200" b="1" dirty="0">
                <a:latin typeface="Consolas" panose="020B0609020204030204" pitchFamily="49" charset="0"/>
                <a:cs typeface="Consolas" panose="020B0609020204030204" pitchFamily="49" charset="0"/>
              </a:rPr>
              <a:t> = </a:t>
            </a:r>
            <a:r>
              <a:rPr lang="en-US" sz="2200" b="1" dirty="0" err="1">
                <a:latin typeface="Consolas" panose="020B0609020204030204" pitchFamily="49" charset="0"/>
                <a:cs typeface="Consolas" panose="020B0609020204030204" pitchFamily="49" charset="0"/>
              </a:rPr>
              <a:t>stack_create</a:t>
            </a:r>
            <a:r>
              <a:rPr lang="en-US" sz="2200" b="1" dirty="0">
                <a:latin typeface="Consolas" panose="020B0609020204030204" pitchFamily="49" charset="0"/>
                <a:cs typeface="Consolas" panose="020B0609020204030204" pitchFamily="49" charset="0"/>
              </a:rPr>
              <a:t>(</a:t>
            </a:r>
            <a:r>
              <a:rPr lang="en-US" sz="2200" b="1" dirty="0" err="1">
                <a:latin typeface="Consolas" panose="020B0609020204030204" pitchFamily="49" charset="0"/>
                <a:cs typeface="Consolas" panose="020B0609020204030204" pitchFamily="49" charset="0"/>
              </a:rPr>
              <a:t>sizeof</a:t>
            </a:r>
            <a:r>
              <a:rPr lang="en-US" sz="2200" b="1" dirty="0">
                <a:latin typeface="Consolas" panose="020B0609020204030204" pitchFamily="49" charset="0"/>
                <a:cs typeface="Consolas" panose="020B0609020204030204" pitchFamily="49" charset="0"/>
              </a:rPr>
              <a:t>(int));</a:t>
            </a:r>
          </a:p>
        </p:txBody>
      </p:sp>
      <p:cxnSp>
        <p:nvCxnSpPr>
          <p:cNvPr id="5" name="Straight Connector 4">
            <a:extLst>
              <a:ext uri="{FF2B5EF4-FFF2-40B4-BE49-F238E27FC236}">
                <a16:creationId xmlns:a16="http://schemas.microsoft.com/office/drawing/2014/main" id="{EE1AED80-C7E1-0A43-B0F1-2AAFA113D27B}"/>
              </a:ext>
            </a:extLst>
          </p:cNvPr>
          <p:cNvCxnSpPr/>
          <p:nvPr/>
        </p:nvCxnSpPr>
        <p:spPr>
          <a:xfrm>
            <a:off x="9372600" y="1447800"/>
            <a:ext cx="0" cy="51816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6" name="Rectangle 5">
            <a:extLst>
              <a:ext uri="{FF2B5EF4-FFF2-40B4-BE49-F238E27FC236}">
                <a16:creationId xmlns:a16="http://schemas.microsoft.com/office/drawing/2014/main" id="{A44E3F43-ACF0-784C-AA1F-CC194ED19909}"/>
              </a:ext>
            </a:extLst>
          </p:cNvPr>
          <p:cNvSpPr/>
          <p:nvPr/>
        </p:nvSpPr>
        <p:spPr>
          <a:xfrm>
            <a:off x="228600" y="5304472"/>
            <a:ext cx="3429000"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
        <p:nvSpPr>
          <p:cNvPr id="7" name="Rectangle 6">
            <a:extLst>
              <a:ext uri="{FF2B5EF4-FFF2-40B4-BE49-F238E27FC236}">
                <a16:creationId xmlns:a16="http://schemas.microsoft.com/office/drawing/2014/main" id="{79ED42E2-2708-4146-9E41-644694F07F51}"/>
              </a:ext>
            </a:extLst>
          </p:cNvPr>
          <p:cNvSpPr/>
          <p:nvPr/>
        </p:nvSpPr>
        <p:spPr>
          <a:xfrm>
            <a:off x="3657600" y="5304472"/>
            <a:ext cx="3117574"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*next;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data;</a:t>
            </a:r>
          </a:p>
          <a:p>
            <a:pPr marL="0" indent="0" algn="l">
              <a:spcBef>
                <a:spcPts val="0"/>
              </a:spcBef>
              <a:buNone/>
            </a:pPr>
            <a:r>
              <a:rPr lang="en-US" dirty="0">
                <a:latin typeface="Consolas" panose="020B0609020204030204" pitchFamily="49" charset="0"/>
                <a:cs typeface="Consolas" panose="020B0609020204030204" pitchFamily="49" charset="0"/>
              </a:rPr>
              <a:t>} node;</a:t>
            </a:r>
          </a:p>
          <a:p>
            <a:pPr marL="0" indent="0" algn="l">
              <a:spcBef>
                <a:spcPts val="0"/>
              </a:spcBef>
              <a:buNone/>
            </a:pPr>
            <a:endParaRPr lang="en-US" dirty="0">
              <a:latin typeface="Consolas" panose="020B0609020204030204" pitchFamily="49" charset="0"/>
              <a:cs typeface="Consolas" panose="020B0609020204030204" pitchFamily="49" charset="0"/>
            </a:endParaRPr>
          </a:p>
        </p:txBody>
      </p:sp>
      <p:cxnSp>
        <p:nvCxnSpPr>
          <p:cNvPr id="9" name="Straight Connector 8">
            <a:extLst>
              <a:ext uri="{FF2B5EF4-FFF2-40B4-BE49-F238E27FC236}">
                <a16:creationId xmlns:a16="http://schemas.microsoft.com/office/drawing/2014/main" id="{88D0623F-4E33-4248-99E4-59BE2CD7A48C}"/>
              </a:ext>
            </a:extLst>
          </p:cNvPr>
          <p:cNvCxnSpPr>
            <a:cxnSpLocks/>
          </p:cNvCxnSpPr>
          <p:nvPr/>
        </p:nvCxnSpPr>
        <p:spPr>
          <a:xfrm>
            <a:off x="6775174" y="1676400"/>
            <a:ext cx="5150126"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ABA62A41-2E4B-2541-B43B-669C4247BAE2}"/>
              </a:ext>
            </a:extLst>
          </p:cNvPr>
          <p:cNvSpPr txBox="1"/>
          <p:nvPr/>
        </p:nvSpPr>
        <p:spPr>
          <a:xfrm>
            <a:off x="7538931" y="1247022"/>
            <a:ext cx="841321"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Stack</a:t>
            </a:r>
          </a:p>
        </p:txBody>
      </p:sp>
      <p:sp>
        <p:nvSpPr>
          <p:cNvPr id="12" name="TextBox 11">
            <a:extLst>
              <a:ext uri="{FF2B5EF4-FFF2-40B4-BE49-F238E27FC236}">
                <a16:creationId xmlns:a16="http://schemas.microsoft.com/office/drawing/2014/main" id="{A9D31BCC-837F-7046-A758-5CBC9F2F9C39}"/>
              </a:ext>
            </a:extLst>
          </p:cNvPr>
          <p:cNvSpPr txBox="1"/>
          <p:nvPr/>
        </p:nvSpPr>
        <p:spPr>
          <a:xfrm>
            <a:off x="10515977" y="1244439"/>
            <a:ext cx="840295"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Heap</a:t>
            </a:r>
          </a:p>
        </p:txBody>
      </p:sp>
    </p:spTree>
    <p:extLst>
      <p:ext uri="{BB962C8B-B14F-4D97-AF65-F5344CB8AC3E}">
        <p14:creationId xmlns:p14="http://schemas.microsoft.com/office/powerpoint/2010/main" val="13956582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stack_push</a:t>
            </a:r>
            <a:r>
              <a:rPr lang="en-US" sz="2200" dirty="0">
                <a:latin typeface="Consolas" panose="020B0609020204030204" pitchFamily="49" charset="0"/>
                <a:cs typeface="Consolas" panose="020B0609020204030204" pitchFamily="49" charset="0"/>
              </a:rPr>
              <a:t>(stack *s, const void *data) {</a:t>
            </a:r>
          </a:p>
          <a:p>
            <a:pPr marL="0" indent="0">
              <a:spcBef>
                <a:spcPts val="0"/>
              </a:spcBef>
              <a:buNone/>
            </a:pPr>
            <a:r>
              <a:rPr lang="en-US" sz="2200" dirty="0">
                <a:latin typeface="Consolas" panose="020B0609020204030204" pitchFamily="49" charset="0"/>
                <a:cs typeface="Consolas" panose="020B0609020204030204" pitchFamily="49" charset="0"/>
              </a:rPr>
              <a:t>    node *</a:t>
            </a:r>
            <a:r>
              <a:rPr lang="en-US" sz="2200" dirty="0" err="1">
                <a:latin typeface="Consolas" panose="020B0609020204030204" pitchFamily="49" charset="0"/>
                <a:cs typeface="Consolas" panose="020B0609020204030204" pitchFamily="49" charset="0"/>
              </a:rPr>
              <a:t>new_node</a:t>
            </a:r>
            <a:r>
              <a:rPr lang="en-US" sz="2200" dirty="0">
                <a:latin typeface="Consolas" panose="020B0609020204030204" pitchFamily="49" charset="0"/>
                <a:cs typeface="Consolas" panose="020B0609020204030204" pitchFamily="49" charset="0"/>
              </a:rPr>
              <a:t> = malloc(</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(node));</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new_node</a:t>
            </a:r>
            <a:r>
              <a:rPr lang="en-US" sz="2200" dirty="0">
                <a:latin typeface="Consolas" panose="020B0609020204030204" pitchFamily="49" charset="0"/>
                <a:cs typeface="Consolas" panose="020B0609020204030204" pitchFamily="49" charset="0"/>
              </a:rPr>
              <a:t>-&gt;data = malloc(s-&gt;</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memcpy</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new_node</a:t>
            </a:r>
            <a:r>
              <a:rPr lang="en-US" sz="2200" dirty="0">
                <a:latin typeface="Consolas" panose="020B0609020204030204" pitchFamily="49" charset="0"/>
                <a:cs typeface="Consolas" panose="020B0609020204030204" pitchFamily="49" charset="0"/>
              </a:rPr>
              <a:t>-&gt;data, </a:t>
            </a:r>
          </a:p>
          <a:p>
            <a:pPr marL="0" indent="0">
              <a:spcBef>
                <a:spcPts val="0"/>
              </a:spcBef>
              <a:buNone/>
            </a:pPr>
            <a:r>
              <a:rPr lang="en-US" sz="2200" dirty="0">
                <a:latin typeface="Consolas" panose="020B0609020204030204" pitchFamily="49" charset="0"/>
                <a:cs typeface="Consolas" panose="020B0609020204030204" pitchFamily="49" charset="0"/>
              </a:rPr>
              <a:t>        data, s-&gt;</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new_node</a:t>
            </a:r>
            <a:r>
              <a:rPr lang="en-US" sz="2200" dirty="0">
                <a:latin typeface="Consolas" panose="020B0609020204030204" pitchFamily="49" charset="0"/>
                <a:cs typeface="Consolas" panose="020B0609020204030204" pitchFamily="49" charset="0"/>
              </a:rPr>
              <a:t>-&gt;next = s-&gt;top;</a:t>
            </a:r>
          </a:p>
          <a:p>
            <a:pPr marL="0" indent="0">
              <a:spcBef>
                <a:spcPts val="0"/>
              </a:spcBef>
              <a:buNone/>
            </a:pPr>
            <a:r>
              <a:rPr lang="en-US" sz="2200" dirty="0">
                <a:latin typeface="Consolas" panose="020B0609020204030204" pitchFamily="49" charset="0"/>
                <a:cs typeface="Consolas" panose="020B0609020204030204" pitchFamily="49" charset="0"/>
              </a:rPr>
              <a:t>    s-&gt;top = </a:t>
            </a:r>
            <a:r>
              <a:rPr lang="en-US" sz="2200" dirty="0" err="1">
                <a:latin typeface="Consolas" panose="020B0609020204030204" pitchFamily="49" charset="0"/>
                <a:cs typeface="Consolas" panose="020B0609020204030204" pitchFamily="49" charset="0"/>
              </a:rPr>
              <a:t>new_node</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s-&gt;</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b="1" dirty="0">
                <a:latin typeface="Consolas" panose="020B0609020204030204" pitchFamily="49" charset="0"/>
                <a:cs typeface="Consolas" panose="020B0609020204030204" pitchFamily="49" charset="0"/>
              </a:rPr>
              <a:t>int x = 2;</a:t>
            </a:r>
          </a:p>
          <a:p>
            <a:pPr marL="0" indent="0">
              <a:spcBef>
                <a:spcPts val="0"/>
              </a:spcBef>
              <a:buNone/>
            </a:pPr>
            <a:r>
              <a:rPr lang="en-US" sz="2200" b="1" dirty="0" err="1">
                <a:latin typeface="Consolas" panose="020B0609020204030204" pitchFamily="49" charset="0"/>
                <a:cs typeface="Consolas" panose="020B0609020204030204" pitchFamily="49" charset="0"/>
              </a:rPr>
              <a:t>stack_push</a:t>
            </a:r>
            <a:r>
              <a:rPr lang="en-US" sz="2200" b="1" dirty="0">
                <a:latin typeface="Consolas" panose="020B0609020204030204" pitchFamily="49" charset="0"/>
                <a:cs typeface="Consolas" panose="020B0609020204030204" pitchFamily="49" charset="0"/>
              </a:rPr>
              <a:t>(</a:t>
            </a:r>
            <a:r>
              <a:rPr lang="en-US" sz="2200" b="1" dirty="0" err="1">
                <a:latin typeface="Consolas" panose="020B0609020204030204" pitchFamily="49" charset="0"/>
                <a:cs typeface="Consolas" panose="020B0609020204030204" pitchFamily="49" charset="0"/>
              </a:rPr>
              <a:t>numStack</a:t>
            </a:r>
            <a:r>
              <a:rPr lang="en-US" sz="2200" b="1" dirty="0">
                <a:latin typeface="Consolas" panose="020B0609020204030204" pitchFamily="49" charset="0"/>
                <a:cs typeface="Consolas" panose="020B0609020204030204" pitchFamily="49" charset="0"/>
              </a:rPr>
              <a:t>, &amp;2);</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647AC7E3-D4A4-024B-9CC2-1608CFF61FD5}"/>
              </a:ext>
            </a:extLst>
          </p:cNvPr>
          <p:cNvSpPr/>
          <p:nvPr/>
        </p:nvSpPr>
        <p:spPr>
          <a:xfrm>
            <a:off x="228600" y="5304472"/>
            <a:ext cx="3429000"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
        <p:nvSpPr>
          <p:cNvPr id="7" name="Rectangle 6">
            <a:extLst>
              <a:ext uri="{FF2B5EF4-FFF2-40B4-BE49-F238E27FC236}">
                <a16:creationId xmlns:a16="http://schemas.microsoft.com/office/drawing/2014/main" id="{2199B9E6-71F4-0B43-88AC-CB1FDC581A0E}"/>
              </a:ext>
            </a:extLst>
          </p:cNvPr>
          <p:cNvSpPr/>
          <p:nvPr/>
        </p:nvSpPr>
        <p:spPr>
          <a:xfrm>
            <a:off x="3657600" y="5304472"/>
            <a:ext cx="3117574"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*next;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data;</a:t>
            </a:r>
          </a:p>
          <a:p>
            <a:pPr marL="0" indent="0" algn="l">
              <a:spcBef>
                <a:spcPts val="0"/>
              </a:spcBef>
              <a:buNone/>
            </a:pPr>
            <a:r>
              <a:rPr lang="en-US" dirty="0">
                <a:latin typeface="Consolas" panose="020B0609020204030204" pitchFamily="49" charset="0"/>
                <a:cs typeface="Consolas" panose="020B0609020204030204" pitchFamily="49" charset="0"/>
              </a:rPr>
              <a:t>} node;</a:t>
            </a:r>
          </a:p>
          <a:p>
            <a:pPr marL="0" indent="0" algn="l">
              <a:spcBef>
                <a:spcPts val="0"/>
              </a:spcBef>
              <a:buNone/>
            </a:pPr>
            <a:endParaRPr lang="en-US" dirty="0">
              <a:latin typeface="Consolas" panose="020B0609020204030204" pitchFamily="49" charset="0"/>
              <a:cs typeface="Consolas" panose="020B0609020204030204" pitchFamily="49" charset="0"/>
            </a:endParaRPr>
          </a:p>
        </p:txBody>
      </p:sp>
      <p:cxnSp>
        <p:nvCxnSpPr>
          <p:cNvPr id="8" name="Straight Connector 7">
            <a:extLst>
              <a:ext uri="{FF2B5EF4-FFF2-40B4-BE49-F238E27FC236}">
                <a16:creationId xmlns:a16="http://schemas.microsoft.com/office/drawing/2014/main" id="{3556AC6F-F84F-C84C-8389-51AEB7743E33}"/>
              </a:ext>
            </a:extLst>
          </p:cNvPr>
          <p:cNvCxnSpPr/>
          <p:nvPr/>
        </p:nvCxnSpPr>
        <p:spPr>
          <a:xfrm>
            <a:off x="9601200" y="1447800"/>
            <a:ext cx="0" cy="51816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0900AE08-EE6B-BE4A-9FCE-791C576D5D23}"/>
              </a:ext>
            </a:extLst>
          </p:cNvPr>
          <p:cNvCxnSpPr>
            <a:cxnSpLocks/>
          </p:cNvCxnSpPr>
          <p:nvPr/>
        </p:nvCxnSpPr>
        <p:spPr>
          <a:xfrm>
            <a:off x="7315200" y="1676400"/>
            <a:ext cx="4610100"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788E4479-2E0E-6647-9E70-E0983301C897}"/>
              </a:ext>
            </a:extLst>
          </p:cNvPr>
          <p:cNvSpPr txBox="1"/>
          <p:nvPr/>
        </p:nvSpPr>
        <p:spPr>
          <a:xfrm>
            <a:off x="7921679" y="1247022"/>
            <a:ext cx="841321"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Stack</a:t>
            </a:r>
          </a:p>
        </p:txBody>
      </p:sp>
      <p:sp>
        <p:nvSpPr>
          <p:cNvPr id="11" name="TextBox 10">
            <a:extLst>
              <a:ext uri="{FF2B5EF4-FFF2-40B4-BE49-F238E27FC236}">
                <a16:creationId xmlns:a16="http://schemas.microsoft.com/office/drawing/2014/main" id="{4C466A60-B3A6-4847-9BAC-5AD89B7CE881}"/>
              </a:ext>
            </a:extLst>
          </p:cNvPr>
          <p:cNvSpPr txBox="1"/>
          <p:nvPr/>
        </p:nvSpPr>
        <p:spPr>
          <a:xfrm>
            <a:off x="10515977" y="1244439"/>
            <a:ext cx="840295"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Heap</a:t>
            </a:r>
          </a:p>
        </p:txBody>
      </p:sp>
    </p:spTree>
    <p:extLst>
      <p:ext uri="{BB962C8B-B14F-4D97-AF65-F5344CB8AC3E}">
        <p14:creationId xmlns:p14="http://schemas.microsoft.com/office/powerpoint/2010/main" val="401170749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stack_pop</a:t>
            </a:r>
            <a:r>
              <a:rPr lang="en-US" sz="2200" dirty="0">
                <a:latin typeface="Consolas" panose="020B0609020204030204" pitchFamily="49" charset="0"/>
                <a:cs typeface="Consolas" panose="020B0609020204030204" pitchFamily="49" charset="0"/>
              </a:rPr>
              <a:t>(stack *s, void *</a:t>
            </a:r>
            <a:r>
              <a:rPr lang="en-US" sz="2200" dirty="0" err="1">
                <a:latin typeface="Consolas" panose="020B0609020204030204" pitchFamily="49" charset="0"/>
                <a:cs typeface="Consolas" panose="020B0609020204030204" pitchFamily="49" charset="0"/>
              </a:rPr>
              <a:t>addr</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node *n = s-&gt;top;</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memcpy</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addr</a:t>
            </a:r>
            <a:r>
              <a:rPr lang="en-US" sz="2200" dirty="0">
                <a:latin typeface="Consolas" panose="020B0609020204030204" pitchFamily="49" charset="0"/>
                <a:cs typeface="Consolas" panose="020B0609020204030204" pitchFamily="49" charset="0"/>
              </a:rPr>
              <a:t>, n-&gt;data, </a:t>
            </a:r>
          </a:p>
          <a:p>
            <a:pPr marL="0" indent="0">
              <a:spcBef>
                <a:spcPts val="0"/>
              </a:spcBef>
              <a:buNone/>
            </a:pPr>
            <a:r>
              <a:rPr lang="en-US" sz="2200" dirty="0">
                <a:latin typeface="Consolas" panose="020B0609020204030204" pitchFamily="49" charset="0"/>
                <a:cs typeface="Consolas" panose="020B0609020204030204" pitchFamily="49" charset="0"/>
              </a:rPr>
              <a:t>        s-&gt;</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s-&gt;top = n-&gt;next; </a:t>
            </a:r>
          </a:p>
          <a:p>
            <a:pPr marL="0" indent="0">
              <a:spcBef>
                <a:spcPts val="0"/>
              </a:spcBef>
              <a:buNone/>
            </a:pPr>
            <a:r>
              <a:rPr lang="en-US" sz="2200" dirty="0">
                <a:latin typeface="Consolas" panose="020B0609020204030204" pitchFamily="49" charset="0"/>
                <a:cs typeface="Consolas" panose="020B0609020204030204" pitchFamily="49" charset="0"/>
              </a:rPr>
              <a:t>    free(n-&gt;data);</a:t>
            </a:r>
          </a:p>
          <a:p>
            <a:pPr marL="0" indent="0">
              <a:spcBef>
                <a:spcPts val="0"/>
              </a:spcBef>
              <a:buNone/>
            </a:pPr>
            <a:r>
              <a:rPr lang="en-US" sz="2200" dirty="0">
                <a:latin typeface="Consolas" panose="020B0609020204030204" pitchFamily="49" charset="0"/>
                <a:cs typeface="Consolas" panose="020B0609020204030204" pitchFamily="49" charset="0"/>
              </a:rPr>
              <a:t>    free(n);</a:t>
            </a:r>
          </a:p>
          <a:p>
            <a:pPr marL="0" indent="0">
              <a:spcBef>
                <a:spcPts val="0"/>
              </a:spcBef>
              <a:buNone/>
            </a:pPr>
            <a:r>
              <a:rPr lang="en-US" sz="2200" dirty="0">
                <a:latin typeface="Consolas" panose="020B0609020204030204" pitchFamily="49" charset="0"/>
                <a:cs typeface="Consolas" panose="020B0609020204030204" pitchFamily="49" charset="0"/>
              </a:rPr>
              <a:t>    s-&gt;</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b="1" dirty="0">
                <a:latin typeface="Consolas" panose="020B0609020204030204" pitchFamily="49" charset="0"/>
                <a:cs typeface="Consolas" panose="020B0609020204030204" pitchFamily="49" charset="0"/>
              </a:rPr>
              <a:t>int num;</a:t>
            </a:r>
          </a:p>
          <a:p>
            <a:pPr marL="0" indent="0">
              <a:spcBef>
                <a:spcPts val="0"/>
              </a:spcBef>
              <a:buNone/>
            </a:pPr>
            <a:r>
              <a:rPr lang="en-US" sz="2200" b="1" dirty="0" err="1">
                <a:latin typeface="Consolas" panose="020B0609020204030204" pitchFamily="49" charset="0"/>
                <a:cs typeface="Consolas" panose="020B0609020204030204" pitchFamily="49" charset="0"/>
              </a:rPr>
              <a:t>stack_pop</a:t>
            </a:r>
            <a:r>
              <a:rPr lang="en-US" sz="2200" b="1" dirty="0">
                <a:latin typeface="Consolas" panose="020B0609020204030204" pitchFamily="49" charset="0"/>
                <a:cs typeface="Consolas" panose="020B0609020204030204" pitchFamily="49" charset="0"/>
              </a:rPr>
              <a:t>(</a:t>
            </a:r>
            <a:r>
              <a:rPr lang="en-US" sz="2200" b="1" dirty="0" err="1">
                <a:latin typeface="Consolas" panose="020B0609020204030204" pitchFamily="49" charset="0"/>
                <a:cs typeface="Consolas" panose="020B0609020204030204" pitchFamily="49" charset="0"/>
              </a:rPr>
              <a:t>numStack</a:t>
            </a:r>
            <a:r>
              <a:rPr lang="en-US" sz="2200" b="1" dirty="0">
                <a:latin typeface="Consolas" panose="020B0609020204030204" pitchFamily="49" charset="0"/>
                <a:cs typeface="Consolas" panose="020B0609020204030204" pitchFamily="49" charset="0"/>
              </a:rPr>
              <a:t>, &amp;num);</a:t>
            </a:r>
          </a:p>
          <a:p>
            <a:pPr marL="0" indent="0">
              <a:spcBef>
                <a:spcPts val="0"/>
              </a:spcBef>
              <a:buNone/>
            </a:pPr>
            <a:r>
              <a:rPr lang="en-US" sz="2200" b="1" dirty="0" err="1">
                <a:latin typeface="Consolas" panose="020B0609020204030204" pitchFamily="49" charset="0"/>
                <a:cs typeface="Consolas" panose="020B0609020204030204" pitchFamily="49" charset="0"/>
              </a:rPr>
              <a:t>printf</a:t>
            </a:r>
            <a:r>
              <a:rPr lang="en-US" sz="2200" b="1" dirty="0">
                <a:latin typeface="Consolas" panose="020B0609020204030204" pitchFamily="49" charset="0"/>
                <a:cs typeface="Consolas" panose="020B0609020204030204" pitchFamily="49" charset="0"/>
              </a:rPr>
              <a:t>("%d\n", num);</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647AC7E3-D4A4-024B-9CC2-1608CFF61FD5}"/>
              </a:ext>
            </a:extLst>
          </p:cNvPr>
          <p:cNvSpPr/>
          <p:nvPr/>
        </p:nvSpPr>
        <p:spPr>
          <a:xfrm>
            <a:off x="228600" y="5304472"/>
            <a:ext cx="3429000"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
        <p:nvSpPr>
          <p:cNvPr id="7" name="Rectangle 6">
            <a:extLst>
              <a:ext uri="{FF2B5EF4-FFF2-40B4-BE49-F238E27FC236}">
                <a16:creationId xmlns:a16="http://schemas.microsoft.com/office/drawing/2014/main" id="{2199B9E6-71F4-0B43-88AC-CB1FDC581A0E}"/>
              </a:ext>
            </a:extLst>
          </p:cNvPr>
          <p:cNvSpPr/>
          <p:nvPr/>
        </p:nvSpPr>
        <p:spPr>
          <a:xfrm>
            <a:off x="3657600" y="5304472"/>
            <a:ext cx="3117574"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*next;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data;</a:t>
            </a:r>
          </a:p>
          <a:p>
            <a:pPr marL="0" indent="0" algn="l">
              <a:spcBef>
                <a:spcPts val="0"/>
              </a:spcBef>
              <a:buNone/>
            </a:pPr>
            <a:r>
              <a:rPr lang="en-US" dirty="0">
                <a:latin typeface="Consolas" panose="020B0609020204030204" pitchFamily="49" charset="0"/>
                <a:cs typeface="Consolas" panose="020B0609020204030204" pitchFamily="49" charset="0"/>
              </a:rPr>
              <a:t>} node;</a:t>
            </a:r>
          </a:p>
          <a:p>
            <a:pPr marL="0" indent="0" algn="l">
              <a:spcBef>
                <a:spcPts val="0"/>
              </a:spcBef>
              <a:buNone/>
            </a:pPr>
            <a:endParaRPr lang="en-US" dirty="0">
              <a:latin typeface="Consolas" panose="020B0609020204030204" pitchFamily="49" charset="0"/>
              <a:cs typeface="Consolas" panose="020B0609020204030204" pitchFamily="49" charset="0"/>
            </a:endParaRPr>
          </a:p>
        </p:txBody>
      </p:sp>
      <p:cxnSp>
        <p:nvCxnSpPr>
          <p:cNvPr id="11" name="Straight Connector 10">
            <a:extLst>
              <a:ext uri="{FF2B5EF4-FFF2-40B4-BE49-F238E27FC236}">
                <a16:creationId xmlns:a16="http://schemas.microsoft.com/office/drawing/2014/main" id="{80FF8580-92C6-E740-894F-662E85A8636A}"/>
              </a:ext>
            </a:extLst>
          </p:cNvPr>
          <p:cNvCxnSpPr/>
          <p:nvPr/>
        </p:nvCxnSpPr>
        <p:spPr>
          <a:xfrm>
            <a:off x="9067800" y="1447800"/>
            <a:ext cx="0" cy="51816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B7034348-4C27-6D44-B938-2353CD1A1A6D}"/>
              </a:ext>
            </a:extLst>
          </p:cNvPr>
          <p:cNvCxnSpPr>
            <a:cxnSpLocks/>
          </p:cNvCxnSpPr>
          <p:nvPr/>
        </p:nvCxnSpPr>
        <p:spPr>
          <a:xfrm>
            <a:off x="6096000" y="1676400"/>
            <a:ext cx="5829300"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F15E469B-1DC2-2046-AFF6-4A1885BDD19B}"/>
              </a:ext>
            </a:extLst>
          </p:cNvPr>
          <p:cNvSpPr txBox="1"/>
          <p:nvPr/>
        </p:nvSpPr>
        <p:spPr>
          <a:xfrm>
            <a:off x="7162800" y="1247022"/>
            <a:ext cx="841321"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Stack</a:t>
            </a:r>
          </a:p>
        </p:txBody>
      </p:sp>
      <p:sp>
        <p:nvSpPr>
          <p:cNvPr id="14" name="TextBox 13">
            <a:extLst>
              <a:ext uri="{FF2B5EF4-FFF2-40B4-BE49-F238E27FC236}">
                <a16:creationId xmlns:a16="http://schemas.microsoft.com/office/drawing/2014/main" id="{EF05521C-DF32-3148-99B0-AE5B21067DD8}"/>
              </a:ext>
            </a:extLst>
          </p:cNvPr>
          <p:cNvSpPr txBox="1"/>
          <p:nvPr/>
        </p:nvSpPr>
        <p:spPr>
          <a:xfrm>
            <a:off x="10134600" y="1244439"/>
            <a:ext cx="840295"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Heap</a:t>
            </a:r>
          </a:p>
        </p:txBody>
      </p:sp>
    </p:spTree>
    <p:extLst>
      <p:ext uri="{BB962C8B-B14F-4D97-AF65-F5344CB8AC3E}">
        <p14:creationId xmlns:p14="http://schemas.microsoft.com/office/powerpoint/2010/main" val="167667654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t>10 minutes:</a:t>
            </a:r>
            <a:r>
              <a:rPr lang="en-US" dirty="0"/>
              <a:t> general review</a:t>
            </a:r>
            <a:endParaRPr lang="en-US" b="1" dirty="0">
              <a:solidFill>
                <a:srgbClr val="FF0000"/>
              </a:solidFill>
            </a:endParaRPr>
          </a:p>
          <a:p>
            <a:r>
              <a:rPr lang="en-US" b="1" dirty="0">
                <a:solidFill>
                  <a:srgbClr val="FF0000"/>
                </a:solidFill>
              </a:rPr>
              <a:t>5 minutes: </a:t>
            </a:r>
            <a:r>
              <a:rPr lang="en-US" dirty="0">
                <a:solidFill>
                  <a:srgbClr val="FF0000"/>
                </a:solidFill>
              </a:rPr>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7" name="TextBox 6">
            <a:extLst>
              <a:ext uri="{FF2B5EF4-FFF2-40B4-BE49-F238E27FC236}">
                <a16:creationId xmlns:a16="http://schemas.microsoft.com/office/drawing/2014/main" id="{1A48974F-5812-D543-A5EA-3366EE7C4A36}"/>
              </a:ext>
            </a:extLst>
          </p:cNvPr>
          <p:cNvSpPr txBox="1"/>
          <p:nvPr/>
        </p:nvSpPr>
        <p:spPr>
          <a:xfrm>
            <a:off x="838200" y="3429000"/>
            <a:ext cx="10439400" cy="206210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8 takeaway:</a:t>
            </a:r>
            <a:r>
              <a:rPr lang="en-US" sz="3200" dirty="0"/>
              <a:t> We can use </a:t>
            </a:r>
            <a:r>
              <a:rPr lang="en-US" sz="3200" b="1" dirty="0"/>
              <a:t>void *, </a:t>
            </a:r>
            <a:r>
              <a:rPr lang="en-US" sz="3200" b="1" dirty="0" err="1"/>
              <a:t>memcpy</a:t>
            </a:r>
            <a:r>
              <a:rPr lang="en-US" sz="3200" b="1" dirty="0"/>
              <a:t> </a:t>
            </a:r>
            <a:r>
              <a:rPr lang="en-US" sz="3200" dirty="0"/>
              <a:t>and </a:t>
            </a:r>
            <a:r>
              <a:rPr lang="en-US" sz="3200" b="1" dirty="0" err="1"/>
              <a:t>memmove</a:t>
            </a:r>
            <a:r>
              <a:rPr lang="en-US" sz="3200" dirty="0"/>
              <a:t> to manipulate data even if we don’t know its type.  We can cast </a:t>
            </a:r>
            <a:r>
              <a:rPr lang="en-US" sz="3200" b="1" dirty="0"/>
              <a:t>void *</a:t>
            </a:r>
            <a:r>
              <a:rPr lang="en-US" sz="3200" dirty="0"/>
              <a:t>s to perform pointer arithmetic.  </a:t>
            </a:r>
            <a:r>
              <a:rPr lang="en-US" sz="3200" b="1" dirty="0"/>
              <a:t>void *</a:t>
            </a:r>
            <a:r>
              <a:rPr lang="en-US" sz="3200" dirty="0"/>
              <a:t>s have no type checking, so we must be vigilant!</a:t>
            </a:r>
          </a:p>
        </p:txBody>
      </p:sp>
    </p:spTree>
    <p:extLst>
      <p:ext uri="{BB962C8B-B14F-4D97-AF65-F5344CB8AC3E}">
        <p14:creationId xmlns:p14="http://schemas.microsoft.com/office/powerpoint/2010/main" val="123035791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F5EAC-5B0A-FD4E-909A-78AAD8CE2139}"/>
              </a:ext>
            </a:extLst>
          </p:cNvPr>
          <p:cNvSpPr>
            <a:spLocks noGrp="1"/>
          </p:cNvSpPr>
          <p:nvPr>
            <p:ph type="title"/>
          </p:nvPr>
        </p:nvSpPr>
        <p:spPr/>
        <p:txBody>
          <a:bodyPr/>
          <a:lstStyle/>
          <a:p>
            <a:r>
              <a:rPr lang="en-US" dirty="0"/>
              <a:t>Tips: C to English</a:t>
            </a:r>
          </a:p>
        </p:txBody>
      </p:sp>
      <p:sp>
        <p:nvSpPr>
          <p:cNvPr id="3" name="Content Placeholder 2">
            <a:extLst>
              <a:ext uri="{FF2B5EF4-FFF2-40B4-BE49-F238E27FC236}">
                <a16:creationId xmlns:a16="http://schemas.microsoft.com/office/drawing/2014/main" id="{63DA0024-2F7D-9B4E-8213-55EB51BEF37A}"/>
              </a:ext>
            </a:extLst>
          </p:cNvPr>
          <p:cNvSpPr>
            <a:spLocks noGrp="1"/>
          </p:cNvSpPr>
          <p:nvPr>
            <p:ph idx="1"/>
          </p:nvPr>
        </p:nvSpPr>
        <p:spPr/>
        <p:txBody>
          <a:bodyPr/>
          <a:lstStyle/>
          <a:p>
            <a:r>
              <a:rPr lang="en-US" dirty="0"/>
              <a:t>Translate C into English (function/variable declarations):</a:t>
            </a:r>
          </a:p>
          <a:p>
            <a:pPr marL="0" indent="0">
              <a:buNone/>
            </a:pPr>
            <a:r>
              <a:rPr lang="en-US" dirty="0"/>
              <a:t>	</a:t>
            </a:r>
            <a:r>
              <a:rPr lang="en-US" dirty="0">
                <a:hlinkClick r:id="rId2"/>
              </a:rPr>
              <a:t>https://cdecl.org/</a:t>
            </a:r>
            <a:r>
              <a:rPr lang="en-US" dirty="0"/>
              <a:t> </a:t>
            </a:r>
          </a:p>
          <a:p>
            <a:r>
              <a:rPr lang="en-US" dirty="0"/>
              <a:t>Pointer arithmetic: </a:t>
            </a:r>
            <a:r>
              <a:rPr lang="en-US" dirty="0">
                <a:latin typeface="Consolas" panose="020B0609020204030204" pitchFamily="49" charset="0"/>
                <a:cs typeface="Consolas" panose="020B0609020204030204" pitchFamily="49" charset="0"/>
              </a:rPr>
              <a:t>(char *)</a:t>
            </a:r>
            <a:r>
              <a:rPr lang="en-US" dirty="0"/>
              <a:t> cast means byte address.</a:t>
            </a:r>
            <a:br>
              <a:rPr lang="en-US" dirty="0"/>
            </a:br>
            <a:r>
              <a:rPr lang="en-US" dirty="0"/>
              <a:t>What is the value of </a:t>
            </a:r>
            <a:r>
              <a:rPr lang="en-US" dirty="0" err="1"/>
              <a:t>elt</a:t>
            </a:r>
            <a:r>
              <a:rPr lang="en-US" dirty="0"/>
              <a:t> in the below (intentionally convoluted) code?</a:t>
            </a:r>
            <a:br>
              <a:rPr lang="en-US" dirty="0"/>
            </a:br>
            <a:endParaRPr lang="en-US" dirty="0"/>
          </a:p>
          <a:p>
            <a:pPr marL="0" indent="0">
              <a:lnSpc>
                <a:spcPct val="100000"/>
              </a:lnSpc>
              <a:spcBef>
                <a:spcPts val="0"/>
              </a:spcBef>
              <a:buNone/>
            </a:pPr>
            <a:r>
              <a:rPr lang="en-US" dirty="0">
                <a:latin typeface="Consolas" panose="020B0609020204030204" pitchFamily="49" charset="0"/>
                <a:cs typeface="Consolas" panose="020B0609020204030204" pitchFamily="49" charset="0"/>
              </a:rPr>
              <a:t>	int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{1, 2, 3, 4};</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int </a:t>
            </a:r>
            <a:r>
              <a:rPr lang="en-US" dirty="0" err="1">
                <a:latin typeface="Consolas" panose="020B0609020204030204" pitchFamily="49" charset="0"/>
                <a:cs typeface="Consolas" panose="020B0609020204030204" pitchFamily="49" charset="0"/>
              </a:rPr>
              <a:t>elt</a:t>
            </a:r>
            <a:r>
              <a:rPr lang="en-US" dirty="0">
                <a:latin typeface="Consolas" panose="020B0609020204030204" pitchFamily="49" charset="0"/>
                <a:cs typeface="Consolas" panose="020B0609020204030204" pitchFamily="49" charset="0"/>
              </a:rPr>
              <a:t> = *(int *)((char *)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(int));</a:t>
            </a:r>
          </a:p>
          <a:p>
            <a:endParaRPr lang="en-US" dirty="0"/>
          </a:p>
        </p:txBody>
      </p:sp>
      <p:sp>
        <p:nvSpPr>
          <p:cNvPr id="4" name="TextBox 3">
            <a:extLst>
              <a:ext uri="{FF2B5EF4-FFF2-40B4-BE49-F238E27FC236}">
                <a16:creationId xmlns:a16="http://schemas.microsoft.com/office/drawing/2014/main" id="{7264E6AA-7DCA-2D4F-A8FA-E43FF6C32440}"/>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 name="Rectangle 4">
            <a:extLst>
              <a:ext uri="{FF2B5EF4-FFF2-40B4-BE49-F238E27FC236}">
                <a16:creationId xmlns:a16="http://schemas.microsoft.com/office/drawing/2014/main" id="{93D38C0B-4DDD-5245-8587-98C78BBAD6FE}"/>
              </a:ext>
            </a:extLst>
          </p:cNvPr>
          <p:cNvSpPr/>
          <p:nvPr/>
        </p:nvSpPr>
        <p:spPr bwMode="auto">
          <a:xfrm>
            <a:off x="228601" y="5551563"/>
            <a:ext cx="5029199" cy="1137211"/>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400" dirty="0">
                <a:solidFill>
                  <a:prstClr val="black"/>
                </a:solidFill>
                <a:latin typeface="Calibri" panose="020F0502020204030204" pitchFamily="34" charset="0"/>
                <a:cs typeface="Calibri" panose="020F0502020204030204" pitchFamily="34" charset="0"/>
              </a:rPr>
              <a:t>Code clarity: Consider breaking the last line into two lines! (1) pointer arithmetic, (2) int cast + dereference.</a:t>
            </a:r>
          </a:p>
        </p:txBody>
      </p:sp>
    </p:spTree>
    <p:extLst>
      <p:ext uri="{BB962C8B-B14F-4D97-AF65-F5344CB8AC3E}">
        <p14:creationId xmlns:p14="http://schemas.microsoft.com/office/powerpoint/2010/main" val="393557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2D520-AEC4-A641-A800-5AD7702B3B5C}"/>
              </a:ext>
            </a:extLst>
          </p:cNvPr>
          <p:cNvSpPr>
            <a:spLocks noGrp="1"/>
          </p:cNvSpPr>
          <p:nvPr>
            <p:ph type="title"/>
          </p:nvPr>
        </p:nvSpPr>
        <p:spPr/>
        <p:txBody>
          <a:bodyPr/>
          <a:lstStyle/>
          <a:p>
            <a:r>
              <a:rPr lang="en-US" dirty="0"/>
              <a:t>Mildly interesting: </a:t>
            </a:r>
            <a:r>
              <a:rPr lang="en-US" dirty="0" err="1"/>
              <a:t>memcpy</a:t>
            </a:r>
            <a:endParaRPr lang="en-US" dirty="0"/>
          </a:p>
        </p:txBody>
      </p:sp>
      <p:sp>
        <p:nvSpPr>
          <p:cNvPr id="3" name="Content Placeholder 2">
            <a:extLst>
              <a:ext uri="{FF2B5EF4-FFF2-40B4-BE49-F238E27FC236}">
                <a16:creationId xmlns:a16="http://schemas.microsoft.com/office/drawing/2014/main" id="{ADA9B4A3-CBF8-C24C-8E1B-11A9C63C2C7A}"/>
              </a:ext>
            </a:extLst>
          </p:cNvPr>
          <p:cNvSpPr>
            <a:spLocks noGrp="1"/>
          </p:cNvSpPr>
          <p:nvPr>
            <p:ph idx="1"/>
          </p:nvPr>
        </p:nvSpPr>
        <p:spPr/>
        <p:txBody>
          <a:bodyPr/>
          <a:lstStyle/>
          <a:p>
            <a:pPr marL="0" indent="0">
              <a:lnSpc>
                <a:spcPct val="100000"/>
              </a:lnSpc>
              <a:spcBef>
                <a:spcPts val="0"/>
              </a:spcBef>
              <a:buNone/>
            </a:pPr>
            <a:r>
              <a:rPr lang="en-US" dirty="0">
                <a:latin typeface="Calibri" panose="020F0502020204030204" pitchFamily="34" charset="0"/>
                <a:cs typeface="Calibri" panose="020F0502020204030204" pitchFamily="34" charset="0"/>
              </a:rPr>
              <a:t>man </a:t>
            </a:r>
            <a:r>
              <a:rPr lang="en-US" dirty="0" err="1">
                <a:latin typeface="Calibri" panose="020F0502020204030204" pitchFamily="34" charset="0"/>
                <a:cs typeface="Calibri" panose="020F0502020204030204" pitchFamily="34" charset="0"/>
              </a:rPr>
              <a:t>memcpy</a:t>
            </a:r>
            <a:r>
              <a:rPr lang="en-US" dirty="0">
                <a:latin typeface="Calibri" panose="020F0502020204030204" pitchFamily="34" charset="0"/>
                <a:cs typeface="Calibri" panose="020F0502020204030204" pitchFamily="34" charset="0"/>
              </a:rPr>
              <a:t>:       </a:t>
            </a:r>
            <a:r>
              <a:rPr lang="en-US" sz="2400" b="1" dirty="0">
                <a:latin typeface="Consolas" panose="020B0609020204030204" pitchFamily="49" charset="0"/>
                <a:cs typeface="Consolas" panose="020B0609020204030204" pitchFamily="49" charset="0"/>
              </a:rPr>
              <a:t>#include &lt;</a:t>
            </a:r>
            <a:r>
              <a:rPr lang="en-US" sz="2400" b="1" dirty="0" err="1">
                <a:latin typeface="Consolas" panose="020B0609020204030204" pitchFamily="49" charset="0"/>
                <a:cs typeface="Consolas" panose="020B0609020204030204" pitchFamily="49" charset="0"/>
              </a:rPr>
              <a:t>string.h</a:t>
            </a:r>
            <a:r>
              <a:rPr lang="en-US" sz="2400" b="1" dirty="0">
                <a:latin typeface="Consolas" panose="020B0609020204030204" pitchFamily="49" charset="0"/>
                <a:cs typeface="Consolas" panose="020B0609020204030204" pitchFamily="49" charset="0"/>
              </a:rPr>
              <a:t>&gt;</a:t>
            </a:r>
          </a:p>
          <a:p>
            <a:pPr marL="0" indent="0">
              <a:lnSpc>
                <a:spcPct val="100000"/>
              </a:lnSpc>
              <a:spcBef>
                <a:spcPts val="0"/>
              </a:spcBef>
              <a:buNone/>
            </a:pPr>
            <a:r>
              <a:rPr lang="en-US" sz="2400" dirty="0">
                <a:latin typeface="Consolas" panose="020B0609020204030204" pitchFamily="49" charset="0"/>
                <a:cs typeface="Consolas" panose="020B0609020204030204" pitchFamily="49" charset="0"/>
              </a:rPr>
              <a:t>    void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(void *</a:t>
            </a:r>
            <a:r>
              <a:rPr lang="en-US" sz="2400" u="sng" dirty="0" err="1">
                <a:latin typeface="Consolas" panose="020B0609020204030204" pitchFamily="49" charset="0"/>
                <a:cs typeface="Consolas" panose="020B0609020204030204" pitchFamily="49" charset="0"/>
              </a:rPr>
              <a:t>dest</a:t>
            </a:r>
            <a:r>
              <a:rPr lang="en-US" sz="2400" dirty="0">
                <a:latin typeface="Consolas" panose="020B0609020204030204" pitchFamily="49" charset="0"/>
                <a:cs typeface="Consolas" panose="020B0609020204030204" pitchFamily="49" charset="0"/>
              </a:rPr>
              <a:t>, const void *</a:t>
            </a:r>
            <a:r>
              <a:rPr lang="en-US" sz="2400" u="sng" dirty="0" err="1">
                <a:latin typeface="Consolas" panose="020B0609020204030204" pitchFamily="49" charset="0"/>
                <a:cs typeface="Consolas" panose="020B0609020204030204" pitchFamily="49" charset="0"/>
              </a:rPr>
              <a:t>src</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u="sng" dirty="0">
                <a:latin typeface="Consolas" panose="020B0609020204030204" pitchFamily="49" charset="0"/>
                <a:cs typeface="Consolas" panose="020B0609020204030204" pitchFamily="49" charset="0"/>
              </a:rPr>
              <a:t>n</a:t>
            </a:r>
            <a:r>
              <a:rPr lang="en-US" sz="2400" dirty="0">
                <a:latin typeface="Consolas" panose="020B0609020204030204" pitchFamily="49" charset="0"/>
                <a:cs typeface="Consolas" panose="020B0609020204030204" pitchFamily="49" charset="0"/>
              </a:rPr>
              <a:t>);</a:t>
            </a:r>
          </a:p>
          <a:p>
            <a:pPr marL="0" indent="0">
              <a:lnSpc>
                <a:spcPct val="100000"/>
              </a:lnSpc>
              <a:spcBef>
                <a:spcPts val="0"/>
              </a:spcBef>
              <a:buNone/>
            </a:pPr>
            <a:endParaRPr lang="en-US" sz="2400" dirty="0">
              <a:latin typeface="Consolas" panose="020B0609020204030204" pitchFamily="49" charset="0"/>
              <a:cs typeface="Consolas" panose="020B0609020204030204" pitchFamily="49" charset="0"/>
            </a:endParaRPr>
          </a:p>
          <a:p>
            <a:pPr marL="0" indent="0">
              <a:lnSpc>
                <a:spcPct val="100000"/>
              </a:lnSpc>
              <a:spcBef>
                <a:spcPts val="0"/>
              </a:spcBef>
              <a:buNone/>
            </a:pPr>
            <a:r>
              <a:rPr lang="en-US" dirty="0"/>
              <a:t>Similar to the function signature of </a:t>
            </a:r>
            <a:r>
              <a:rPr lang="en-US" dirty="0" err="1"/>
              <a:t>strncpy</a:t>
            </a:r>
            <a:r>
              <a:rPr lang="en-US" dirty="0"/>
              <a:t>! In fact (in </a:t>
            </a:r>
            <a:r>
              <a:rPr lang="en-US" dirty="0" err="1"/>
              <a:t>glibc</a:t>
            </a:r>
            <a:r>
              <a:rPr lang="en-US" dirty="0"/>
              <a:t>):</a:t>
            </a:r>
            <a:endParaRPr lang="en-US" dirty="0">
              <a:sym typeface="Wingdings" pitchFamily="2" charset="2"/>
            </a:endParaRPr>
          </a:p>
        </p:txBody>
      </p:sp>
      <p:sp>
        <p:nvSpPr>
          <p:cNvPr id="5" name="TextBox 4">
            <a:extLst>
              <a:ext uri="{FF2B5EF4-FFF2-40B4-BE49-F238E27FC236}">
                <a16:creationId xmlns:a16="http://schemas.microsoft.com/office/drawing/2014/main" id="{29083D4B-9302-7240-AB5A-BB86A78E5888}"/>
              </a:ext>
            </a:extLst>
          </p:cNvPr>
          <p:cNvSpPr txBox="1"/>
          <p:nvPr/>
        </p:nvSpPr>
        <p:spPr>
          <a:xfrm>
            <a:off x="783908" y="3084320"/>
            <a:ext cx="10209846" cy="2471446"/>
          </a:xfrm>
          <a:prstGeom prst="rect">
            <a:avLst/>
          </a:prstGeom>
          <a:noFill/>
        </p:spPr>
        <p:txBody>
          <a:bodyPr wrap="none" rtlCol="0">
            <a:spAutoFit/>
          </a:bodyPr>
          <a:lstStyle/>
          <a:p>
            <a:pPr lvl="0" algn="l" fontAlgn="auto">
              <a:lnSpc>
                <a:spcPct val="90000"/>
              </a:lnSpc>
              <a:spcBef>
                <a:spcPts val="600"/>
              </a:spcBef>
              <a:spcAft>
                <a:spcPts val="0"/>
              </a:spcAft>
            </a:pP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dest</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const 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str2</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dest</a:t>
            </a:r>
            <a:r>
              <a:rPr lang="en-US" sz="2400" dirty="0">
                <a:latin typeface="Consolas" panose="020B0609020204030204" pitchFamily="49" charset="0"/>
                <a:cs typeface="Consolas" panose="020B0609020204030204" pitchFamily="49" charset="0"/>
              </a:rPr>
              <a:t>) {</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strnlen</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src</a:t>
            </a:r>
            <a:r>
              <a:rPr lang="en-US" sz="2400" dirty="0">
                <a:latin typeface="Consolas" panose="020B0609020204030204" pitchFamily="49" charset="0"/>
                <a:cs typeface="Consolas" panose="020B0609020204030204" pitchFamily="49" charset="0"/>
              </a:rPr>
              <a:t>, n); </a:t>
            </a:r>
            <a:r>
              <a:rPr lang="en-US" sz="2400" dirty="0">
                <a:solidFill>
                  <a:srgbClr val="00B050"/>
                </a:solidFill>
                <a:latin typeface="Consolas" panose="020B0609020204030204" pitchFamily="49" charset="0"/>
                <a:cs typeface="Consolas" panose="020B0609020204030204" pitchFamily="49" charset="0"/>
              </a:rPr>
              <a:t>// max(</a:t>
            </a:r>
            <a:r>
              <a:rPr lang="en-US" sz="2400" dirty="0" err="1">
                <a:solidFill>
                  <a:srgbClr val="00B050"/>
                </a:solidFill>
                <a:latin typeface="Consolas" panose="020B0609020204030204" pitchFamily="49" charset="0"/>
                <a:cs typeface="Consolas" panose="020B0609020204030204" pitchFamily="49" charset="0"/>
              </a:rPr>
              <a:t>strlen</a:t>
            </a:r>
            <a:r>
              <a:rPr lang="en-US" sz="2400" dirty="0">
                <a:solidFill>
                  <a:srgbClr val="00B050"/>
                </a:solidFill>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src</a:t>
            </a:r>
            <a:r>
              <a:rPr lang="en-US" sz="2400" dirty="0">
                <a:solidFill>
                  <a:srgbClr val="00B050"/>
                </a:solidFill>
                <a:latin typeface="Consolas" panose="020B0609020204030204" pitchFamily="49" charset="0"/>
                <a:cs typeface="Consolas" panose="020B0609020204030204" pitchFamily="49" charset="0"/>
              </a:rPr>
              <a:t>), n)</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    </a:t>
            </a:r>
            <a:r>
              <a:rPr lang="en-US" sz="2400" dirty="0">
                <a:solidFill>
                  <a:srgbClr val="D62ED6"/>
                </a:solidFill>
                <a:latin typeface="Consolas" panose="020B0609020204030204" pitchFamily="49" charset="0"/>
                <a:cs typeface="Consolas" panose="020B0609020204030204" pitchFamily="49" charset="0"/>
              </a:rPr>
              <a:t>if</a:t>
            </a:r>
            <a:r>
              <a:rPr lang="en-US" sz="2400" dirty="0">
                <a:latin typeface="Consolas" panose="020B0609020204030204" pitchFamily="49" charset="0"/>
                <a:cs typeface="Consolas" panose="020B0609020204030204" pitchFamily="49" charset="0"/>
              </a:rPr>
              <a:t> (size != n) </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memset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dest</a:t>
            </a:r>
            <a:r>
              <a:rPr lang="en-US" sz="2400" dirty="0">
                <a:latin typeface="Consolas" panose="020B0609020204030204" pitchFamily="49" charset="0"/>
                <a:cs typeface="Consolas" panose="020B0609020204030204" pitchFamily="49" charset="0"/>
              </a:rPr>
              <a:t> + size, '\0’, n – size); </a:t>
            </a:r>
            <a:r>
              <a:rPr lang="en-US" sz="2400" dirty="0">
                <a:solidFill>
                  <a:srgbClr val="00B050"/>
                </a:solidFill>
                <a:latin typeface="Consolas" panose="020B0609020204030204" pitchFamily="49" charset="0"/>
                <a:cs typeface="Consolas" panose="020B0609020204030204" pitchFamily="49" charset="0"/>
              </a:rPr>
              <a:t>// write '\0's</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    </a:t>
            </a:r>
            <a:r>
              <a:rPr lang="en-US" sz="2400" dirty="0">
                <a:solidFill>
                  <a:srgbClr val="D62ED6"/>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dest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src</a:t>
            </a:r>
            <a:r>
              <a:rPr lang="en-US" sz="2400" dirty="0">
                <a:latin typeface="Consolas" panose="020B0609020204030204" pitchFamily="49" charset="0"/>
                <a:cs typeface="Consolas" panose="020B0609020204030204" pitchFamily="49" charset="0"/>
              </a:rPr>
              <a:t>, size);</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a:t>
            </a:r>
          </a:p>
        </p:txBody>
      </p:sp>
      <p:sp>
        <p:nvSpPr>
          <p:cNvPr id="6" name="// file: strcmp_ex.c…">
            <a:extLst>
              <a:ext uri="{FF2B5EF4-FFF2-40B4-BE49-F238E27FC236}">
                <a16:creationId xmlns:a16="http://schemas.microsoft.com/office/drawing/2014/main" id="{3316FACF-2730-9141-844D-38914D2F6EBF}"/>
              </a:ext>
            </a:extLst>
          </p:cNvPr>
          <p:cNvSpPr txBox="1"/>
          <p:nvPr/>
        </p:nvSpPr>
        <p:spPr>
          <a:xfrm flipH="1">
            <a:off x="178904" y="3114025"/>
            <a:ext cx="615462" cy="2481705"/>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p:txBody>
      </p:sp>
      <p:sp>
        <p:nvSpPr>
          <p:cNvPr id="8" name="TextBox 7">
            <a:extLst>
              <a:ext uri="{FF2B5EF4-FFF2-40B4-BE49-F238E27FC236}">
                <a16:creationId xmlns:a16="http://schemas.microsoft.com/office/drawing/2014/main" id="{BE1E1F34-12B1-0F48-9DBF-9251A8EAC428}"/>
              </a:ext>
            </a:extLst>
          </p:cNvPr>
          <p:cNvSpPr txBox="1"/>
          <p:nvPr/>
        </p:nvSpPr>
        <p:spPr>
          <a:xfrm>
            <a:off x="5023261" y="6429345"/>
            <a:ext cx="6714852"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hlinkClick r:id="rId3"/>
              </a:rPr>
              <a:t>https://code.woboq.org/userspace/glibc/string/strncpy.c.html</a:t>
            </a:r>
            <a:r>
              <a:rPr lang="en-US" sz="2000" dirty="0">
                <a:latin typeface="Calibri" panose="020F0502020204030204" pitchFamily="34" charset="0"/>
                <a:cs typeface="Calibri" panose="020F0502020204030204" pitchFamily="34" charset="0"/>
              </a:rPr>
              <a:t> </a:t>
            </a:r>
          </a:p>
        </p:txBody>
      </p:sp>
      <p:sp>
        <p:nvSpPr>
          <p:cNvPr id="9" name="Rectangle 8">
            <a:extLst>
              <a:ext uri="{FF2B5EF4-FFF2-40B4-BE49-F238E27FC236}">
                <a16:creationId xmlns:a16="http://schemas.microsoft.com/office/drawing/2014/main" id="{CEFB81A1-660B-7240-BA03-011C0D726D28}"/>
              </a:ext>
            </a:extLst>
          </p:cNvPr>
          <p:cNvSpPr/>
          <p:nvPr/>
        </p:nvSpPr>
        <p:spPr bwMode="auto">
          <a:xfrm>
            <a:off x="6889763" y="5186973"/>
            <a:ext cx="5149837" cy="1137211"/>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400" dirty="0">
                <a:solidFill>
                  <a:prstClr val="black"/>
                </a:solidFill>
                <a:latin typeface="Calibri" panose="020F0502020204030204" pitchFamily="34" charset="0"/>
                <a:cs typeface="Calibri" panose="020F0502020204030204" pitchFamily="34" charset="0"/>
              </a:rPr>
              <a:t>The &lt;</a:t>
            </a:r>
            <a:r>
              <a:rPr lang="en-US" sz="2400" dirty="0" err="1">
                <a:solidFill>
                  <a:prstClr val="black"/>
                </a:solidFill>
                <a:latin typeface="Calibri" panose="020F0502020204030204" pitchFamily="34" charset="0"/>
                <a:cs typeface="Calibri" panose="020F0502020204030204" pitchFamily="34" charset="0"/>
              </a:rPr>
              <a:t>string.h</a:t>
            </a:r>
            <a:r>
              <a:rPr lang="en-US" sz="2400" dirty="0">
                <a:solidFill>
                  <a:prstClr val="black"/>
                </a:solidFill>
                <a:latin typeface="Calibri" panose="020F0502020204030204" pitchFamily="34" charset="0"/>
                <a:cs typeface="Calibri" panose="020F0502020204030204" pitchFamily="34" charset="0"/>
              </a:rPr>
              <a:t>&gt; header has many functions for manipulating </a:t>
            </a:r>
            <a:r>
              <a:rPr lang="en-US" sz="2400" b="1" dirty="0">
                <a:solidFill>
                  <a:prstClr val="black"/>
                </a:solidFill>
                <a:latin typeface="Calibri" panose="020F0502020204030204" pitchFamily="34" charset="0"/>
                <a:cs typeface="Calibri" panose="020F0502020204030204" pitchFamily="34" charset="0"/>
              </a:rPr>
              <a:t>byte</a:t>
            </a:r>
            <a:r>
              <a:rPr lang="en-US" sz="2400" dirty="0">
                <a:solidFill>
                  <a:prstClr val="black"/>
                </a:solidFill>
                <a:latin typeface="Calibri" panose="020F0502020204030204" pitchFamily="34" charset="0"/>
                <a:cs typeface="Calibri" panose="020F0502020204030204" pitchFamily="34" charset="0"/>
              </a:rPr>
              <a:t> arrays.</a:t>
            </a:r>
            <a:endParaRPr lang="en-US" sz="2400" b="1" dirty="0">
              <a:solidFill>
                <a:prstClr val="black"/>
              </a:solidFill>
              <a:latin typeface="Calibri" panose="020F0502020204030204" pitchFamily="34" charset="0"/>
              <a:cs typeface="Calibri" panose="020F0502020204030204" pitchFamily="34" charset="0"/>
            </a:endParaRPr>
          </a:p>
          <a:p>
            <a:pPr lvl="0" algn="l" fontAlgn="auto">
              <a:lnSpc>
                <a:spcPct val="90000"/>
              </a:lnSpc>
              <a:spcBef>
                <a:spcPts val="1000"/>
              </a:spcBef>
              <a:spcAft>
                <a:spcPts val="0"/>
              </a:spcAft>
            </a:pPr>
            <a:r>
              <a:rPr lang="en-US" sz="2400" dirty="0">
                <a:solidFill>
                  <a:prstClr val="black"/>
                </a:solidFill>
                <a:latin typeface="Calibri" panose="020F0502020204030204" pitchFamily="34" charset="0"/>
                <a:cs typeface="Calibri" panose="020F0502020204030204" pitchFamily="34" charset="0"/>
              </a:rPr>
              <a:t>(We’ll learn </a:t>
            </a:r>
            <a:r>
              <a:rPr lang="en-US" sz="2400" dirty="0" err="1">
                <a:solidFill>
                  <a:prstClr val="black"/>
                </a:solidFill>
                <a:latin typeface="Calibri" panose="020F0502020204030204" pitchFamily="34" charset="0"/>
                <a:cs typeface="Calibri" panose="020F0502020204030204" pitchFamily="34" charset="0"/>
              </a:rPr>
              <a:t>memset</a:t>
            </a:r>
            <a:r>
              <a:rPr lang="en-US" sz="2400" dirty="0">
                <a:solidFill>
                  <a:prstClr val="black"/>
                </a:solidFill>
                <a:latin typeface="Calibri" panose="020F0502020204030204" pitchFamily="34" charset="0"/>
                <a:cs typeface="Calibri" panose="020F0502020204030204" pitchFamily="34" charset="0"/>
              </a:rPr>
              <a:t> next lecture)</a:t>
            </a:r>
          </a:p>
        </p:txBody>
      </p:sp>
    </p:spTree>
    <p:extLst>
      <p:ext uri="{BB962C8B-B14F-4D97-AF65-F5344CB8AC3E}">
        <p14:creationId xmlns:p14="http://schemas.microsoft.com/office/powerpoint/2010/main" val="128480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9"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Exercise: Array Rotation</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b="1" dirty="0">
                <a:solidFill>
                  <a:srgbClr val="C00000"/>
                </a:solidFill>
              </a:rPr>
              <a:t>Exercise</a:t>
            </a:r>
            <a:r>
              <a:rPr lang="en-US" dirty="0"/>
              <a:t>: You’re asked to provide an implementation for a function called </a:t>
            </a:r>
            <a:r>
              <a:rPr lang="en-US" b="1" dirty="0">
                <a:latin typeface="Courier" pitchFamily="2" charset="0"/>
              </a:rPr>
              <a:t>rotate</a:t>
            </a:r>
            <a:r>
              <a:rPr lang="en-US" dirty="0"/>
              <a:t> with the following prototype:</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  void rotate(void *front, void *separator, void *end);</a:t>
            </a:r>
          </a:p>
          <a:p>
            <a:pPr marL="0" indent="0">
              <a:buNone/>
            </a:pPr>
            <a:endParaRPr lang="en-US" dirty="0"/>
          </a:p>
          <a:p>
            <a:pPr marL="0" indent="0">
              <a:buNone/>
            </a:pPr>
            <a:r>
              <a:rPr lang="en-US" dirty="0"/>
              <a:t>The expectation is that </a:t>
            </a:r>
            <a:r>
              <a:rPr lang="en-US" b="1" dirty="0">
                <a:latin typeface="Courier" pitchFamily="2" charset="0"/>
              </a:rPr>
              <a:t>front</a:t>
            </a:r>
            <a:r>
              <a:rPr lang="en-US" dirty="0"/>
              <a:t> is the base address of an array, </a:t>
            </a:r>
            <a:r>
              <a:rPr lang="en-US" b="1" dirty="0">
                <a:latin typeface="Courier" pitchFamily="2" charset="0"/>
              </a:rPr>
              <a:t>end</a:t>
            </a:r>
            <a:r>
              <a:rPr lang="en-US" dirty="0"/>
              <a:t> is the past-the-end address of the array, and </a:t>
            </a:r>
            <a:r>
              <a:rPr lang="en-US" b="1" dirty="0">
                <a:latin typeface="Courier" pitchFamily="2" charset="0"/>
              </a:rPr>
              <a:t>separator</a:t>
            </a:r>
            <a:r>
              <a:rPr lang="en-US" dirty="0"/>
              <a:t> is the address of some element in between.  </a:t>
            </a:r>
            <a:r>
              <a:rPr lang="en-US" b="1" dirty="0">
                <a:latin typeface="Courier" pitchFamily="2" charset="0"/>
              </a:rPr>
              <a:t>rotate</a:t>
            </a:r>
            <a:r>
              <a:rPr lang="en-US" dirty="0"/>
              <a:t> moves all elements in between </a:t>
            </a:r>
            <a:r>
              <a:rPr lang="en-US" b="1" dirty="0">
                <a:latin typeface="Courier" pitchFamily="2" charset="0"/>
              </a:rPr>
              <a:t>front</a:t>
            </a:r>
            <a:r>
              <a:rPr lang="en-US" dirty="0"/>
              <a:t> and </a:t>
            </a:r>
            <a:r>
              <a:rPr lang="en-US" b="1" dirty="0">
                <a:latin typeface="Courier" pitchFamily="2" charset="0"/>
              </a:rPr>
              <a:t>separator</a:t>
            </a:r>
            <a:r>
              <a:rPr lang="en-US" dirty="0"/>
              <a:t> to the end of the array, and all elements between </a:t>
            </a:r>
            <a:r>
              <a:rPr lang="en-US" b="1" dirty="0">
                <a:latin typeface="Courier" pitchFamily="2" charset="0"/>
              </a:rPr>
              <a:t>separator</a:t>
            </a:r>
            <a:r>
              <a:rPr lang="en-US" dirty="0"/>
              <a:t> and </a:t>
            </a:r>
            <a:r>
              <a:rPr lang="en-US" b="1" dirty="0">
                <a:latin typeface="Courier" pitchFamily="2" charset="0"/>
              </a:rPr>
              <a:t>end</a:t>
            </a:r>
            <a:r>
              <a:rPr lang="en-US" dirty="0"/>
              <a:t> move to the front.</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42381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9AE2-ECB3-6746-8EAD-FBC19D3C1254}"/>
              </a:ext>
            </a:extLst>
          </p:cNvPr>
          <p:cNvSpPr>
            <a:spLocks noGrp="1"/>
          </p:cNvSpPr>
          <p:nvPr>
            <p:ph type="title"/>
          </p:nvPr>
        </p:nvSpPr>
        <p:spPr/>
        <p:txBody>
          <a:bodyPr/>
          <a:lstStyle/>
          <a:p>
            <a:r>
              <a:rPr lang="en-US" dirty="0"/>
              <a:t>Exercise: Array Rotation</a:t>
            </a:r>
          </a:p>
        </p:txBody>
      </p:sp>
      <p:graphicFrame>
        <p:nvGraphicFramePr>
          <p:cNvPr id="4" name="Table 3">
            <a:extLst>
              <a:ext uri="{FF2B5EF4-FFF2-40B4-BE49-F238E27FC236}">
                <a16:creationId xmlns:a16="http://schemas.microsoft.com/office/drawing/2014/main" id="{8F3868E2-961F-B24E-BE30-5BC05B3EF99C}"/>
              </a:ext>
            </a:extLst>
          </p:cNvPr>
          <p:cNvGraphicFramePr>
            <a:graphicFrameLocks noGrp="1"/>
          </p:cNvGraphicFramePr>
          <p:nvPr>
            <p:extLst>
              <p:ext uri="{D42A27DB-BD31-4B8C-83A1-F6EECF244321}">
                <p14:modId xmlns:p14="http://schemas.microsoft.com/office/powerpoint/2010/main" val="3607650977"/>
              </p:ext>
            </p:extLst>
          </p:nvPr>
        </p:nvGraphicFramePr>
        <p:xfrm>
          <a:off x="2031998" y="3934184"/>
          <a:ext cx="8128000" cy="579120"/>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3063895991"/>
                    </a:ext>
                  </a:extLst>
                </a:gridCol>
                <a:gridCol w="812800">
                  <a:extLst>
                    <a:ext uri="{9D8B030D-6E8A-4147-A177-3AD203B41FA5}">
                      <a16:colId xmlns:a16="http://schemas.microsoft.com/office/drawing/2014/main" val="3490834022"/>
                    </a:ext>
                  </a:extLst>
                </a:gridCol>
                <a:gridCol w="812800">
                  <a:extLst>
                    <a:ext uri="{9D8B030D-6E8A-4147-A177-3AD203B41FA5}">
                      <a16:colId xmlns:a16="http://schemas.microsoft.com/office/drawing/2014/main" val="1125988412"/>
                    </a:ext>
                  </a:extLst>
                </a:gridCol>
                <a:gridCol w="812800">
                  <a:extLst>
                    <a:ext uri="{9D8B030D-6E8A-4147-A177-3AD203B41FA5}">
                      <a16:colId xmlns:a16="http://schemas.microsoft.com/office/drawing/2014/main" val="2030001290"/>
                    </a:ext>
                  </a:extLst>
                </a:gridCol>
                <a:gridCol w="812800">
                  <a:extLst>
                    <a:ext uri="{9D8B030D-6E8A-4147-A177-3AD203B41FA5}">
                      <a16:colId xmlns:a16="http://schemas.microsoft.com/office/drawing/2014/main" val="3772339949"/>
                    </a:ext>
                  </a:extLst>
                </a:gridCol>
                <a:gridCol w="812800">
                  <a:extLst>
                    <a:ext uri="{9D8B030D-6E8A-4147-A177-3AD203B41FA5}">
                      <a16:colId xmlns:a16="http://schemas.microsoft.com/office/drawing/2014/main" val="2411793200"/>
                    </a:ext>
                  </a:extLst>
                </a:gridCol>
                <a:gridCol w="812800">
                  <a:extLst>
                    <a:ext uri="{9D8B030D-6E8A-4147-A177-3AD203B41FA5}">
                      <a16:colId xmlns:a16="http://schemas.microsoft.com/office/drawing/2014/main" val="4222448822"/>
                    </a:ext>
                  </a:extLst>
                </a:gridCol>
                <a:gridCol w="812800">
                  <a:extLst>
                    <a:ext uri="{9D8B030D-6E8A-4147-A177-3AD203B41FA5}">
                      <a16:colId xmlns:a16="http://schemas.microsoft.com/office/drawing/2014/main" val="1230252586"/>
                    </a:ext>
                  </a:extLst>
                </a:gridCol>
                <a:gridCol w="812800">
                  <a:extLst>
                    <a:ext uri="{9D8B030D-6E8A-4147-A177-3AD203B41FA5}">
                      <a16:colId xmlns:a16="http://schemas.microsoft.com/office/drawing/2014/main" val="1168822135"/>
                    </a:ext>
                  </a:extLst>
                </a:gridCol>
                <a:gridCol w="812800">
                  <a:extLst>
                    <a:ext uri="{9D8B030D-6E8A-4147-A177-3AD203B41FA5}">
                      <a16:colId xmlns:a16="http://schemas.microsoft.com/office/drawing/2014/main" val="4292676274"/>
                    </a:ext>
                  </a:extLst>
                </a:gridCol>
              </a:tblGrid>
              <a:tr h="370840">
                <a:tc>
                  <a:txBody>
                    <a:bodyPr/>
                    <a:lstStyle/>
                    <a:p>
                      <a:pPr algn="ctr"/>
                      <a:r>
                        <a:rPr lang="en-US" sz="3200" dirty="0">
                          <a:latin typeface="Consolas" panose="020B0609020204030204" pitchFamily="49" charset="0"/>
                          <a:cs typeface="Consolas" panose="020B0609020204030204" pitchFamily="49" charset="0"/>
                        </a:rPr>
                        <a:t>1</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2</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3</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8</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9</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10</a:t>
                      </a:r>
                    </a:p>
                  </a:txBody>
                  <a:tcPr>
                    <a:solidFill>
                      <a:schemeClr val="accent2">
                        <a:lumMod val="40000"/>
                        <a:lumOff val="60000"/>
                      </a:schemeClr>
                    </a:solidFill>
                  </a:tcPr>
                </a:tc>
                <a:extLst>
                  <a:ext uri="{0D108BD9-81ED-4DB2-BD59-A6C34878D82A}">
                    <a16:rowId xmlns:a16="http://schemas.microsoft.com/office/drawing/2014/main" val="3506753572"/>
                  </a:ext>
                </a:extLst>
              </a:tr>
            </a:tbl>
          </a:graphicData>
        </a:graphic>
      </p:graphicFrame>
      <p:graphicFrame>
        <p:nvGraphicFramePr>
          <p:cNvPr id="5" name="Table 4">
            <a:extLst>
              <a:ext uri="{FF2B5EF4-FFF2-40B4-BE49-F238E27FC236}">
                <a16:creationId xmlns:a16="http://schemas.microsoft.com/office/drawing/2014/main" id="{B593B24D-F22E-3246-A920-FD1F89DD026C}"/>
              </a:ext>
            </a:extLst>
          </p:cNvPr>
          <p:cNvGraphicFramePr>
            <a:graphicFrameLocks noGrp="1"/>
          </p:cNvGraphicFramePr>
          <p:nvPr>
            <p:extLst>
              <p:ext uri="{D42A27DB-BD31-4B8C-83A1-F6EECF244321}">
                <p14:modId xmlns:p14="http://schemas.microsoft.com/office/powerpoint/2010/main" val="115668175"/>
              </p:ext>
            </p:extLst>
          </p:nvPr>
        </p:nvGraphicFramePr>
        <p:xfrm>
          <a:off x="2031998" y="5503904"/>
          <a:ext cx="8128000" cy="579120"/>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3063895991"/>
                    </a:ext>
                  </a:extLst>
                </a:gridCol>
                <a:gridCol w="812800">
                  <a:extLst>
                    <a:ext uri="{9D8B030D-6E8A-4147-A177-3AD203B41FA5}">
                      <a16:colId xmlns:a16="http://schemas.microsoft.com/office/drawing/2014/main" val="3490834022"/>
                    </a:ext>
                  </a:extLst>
                </a:gridCol>
                <a:gridCol w="812800">
                  <a:extLst>
                    <a:ext uri="{9D8B030D-6E8A-4147-A177-3AD203B41FA5}">
                      <a16:colId xmlns:a16="http://schemas.microsoft.com/office/drawing/2014/main" val="1125988412"/>
                    </a:ext>
                  </a:extLst>
                </a:gridCol>
                <a:gridCol w="812800">
                  <a:extLst>
                    <a:ext uri="{9D8B030D-6E8A-4147-A177-3AD203B41FA5}">
                      <a16:colId xmlns:a16="http://schemas.microsoft.com/office/drawing/2014/main" val="2030001290"/>
                    </a:ext>
                  </a:extLst>
                </a:gridCol>
                <a:gridCol w="812800">
                  <a:extLst>
                    <a:ext uri="{9D8B030D-6E8A-4147-A177-3AD203B41FA5}">
                      <a16:colId xmlns:a16="http://schemas.microsoft.com/office/drawing/2014/main" val="81328356"/>
                    </a:ext>
                  </a:extLst>
                </a:gridCol>
                <a:gridCol w="812800">
                  <a:extLst>
                    <a:ext uri="{9D8B030D-6E8A-4147-A177-3AD203B41FA5}">
                      <a16:colId xmlns:a16="http://schemas.microsoft.com/office/drawing/2014/main" val="3783193899"/>
                    </a:ext>
                  </a:extLst>
                </a:gridCol>
                <a:gridCol w="812800">
                  <a:extLst>
                    <a:ext uri="{9D8B030D-6E8A-4147-A177-3AD203B41FA5}">
                      <a16:colId xmlns:a16="http://schemas.microsoft.com/office/drawing/2014/main" val="3818631158"/>
                    </a:ext>
                  </a:extLst>
                </a:gridCol>
                <a:gridCol w="812800">
                  <a:extLst>
                    <a:ext uri="{9D8B030D-6E8A-4147-A177-3AD203B41FA5}">
                      <a16:colId xmlns:a16="http://schemas.microsoft.com/office/drawing/2014/main" val="3772339949"/>
                    </a:ext>
                  </a:extLst>
                </a:gridCol>
                <a:gridCol w="812800">
                  <a:extLst>
                    <a:ext uri="{9D8B030D-6E8A-4147-A177-3AD203B41FA5}">
                      <a16:colId xmlns:a16="http://schemas.microsoft.com/office/drawing/2014/main" val="2411793200"/>
                    </a:ext>
                  </a:extLst>
                </a:gridCol>
                <a:gridCol w="812800">
                  <a:extLst>
                    <a:ext uri="{9D8B030D-6E8A-4147-A177-3AD203B41FA5}">
                      <a16:colId xmlns:a16="http://schemas.microsoft.com/office/drawing/2014/main" val="4222448822"/>
                    </a:ext>
                  </a:extLst>
                </a:gridCol>
              </a:tblGrid>
              <a:tr h="370840">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8</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9</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10</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1</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2</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3</a:t>
                      </a:r>
                    </a:p>
                  </a:txBody>
                  <a:tcPr>
                    <a:solidFill>
                      <a:schemeClr val="accent6">
                        <a:lumMod val="40000"/>
                        <a:lumOff val="60000"/>
                      </a:schemeClr>
                    </a:solidFill>
                  </a:tcPr>
                </a:tc>
                <a:extLst>
                  <a:ext uri="{0D108BD9-81ED-4DB2-BD59-A6C34878D82A}">
                    <a16:rowId xmlns:a16="http://schemas.microsoft.com/office/drawing/2014/main" val="3506753572"/>
                  </a:ext>
                </a:extLst>
              </a:tr>
            </a:tbl>
          </a:graphicData>
        </a:graphic>
      </p:graphicFrame>
      <p:sp>
        <p:nvSpPr>
          <p:cNvPr id="7" name="Down Arrow 6">
            <a:extLst>
              <a:ext uri="{FF2B5EF4-FFF2-40B4-BE49-F238E27FC236}">
                <a16:creationId xmlns:a16="http://schemas.microsoft.com/office/drawing/2014/main" id="{1AB198F0-7286-FB49-8174-2B9ECD88CEEC}"/>
              </a:ext>
            </a:extLst>
          </p:cNvPr>
          <p:cNvSpPr/>
          <p:nvPr/>
        </p:nvSpPr>
        <p:spPr>
          <a:xfrm>
            <a:off x="1917698" y="3503214"/>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94723AA-D4A9-EF4E-B23D-768080E84D16}"/>
              </a:ext>
            </a:extLst>
          </p:cNvPr>
          <p:cNvSpPr txBox="1"/>
          <p:nvPr/>
        </p:nvSpPr>
        <p:spPr>
          <a:xfrm>
            <a:off x="1708832" y="3135868"/>
            <a:ext cx="646332" cy="369332"/>
          </a:xfrm>
          <a:prstGeom prst="rect">
            <a:avLst/>
          </a:prstGeom>
          <a:noFill/>
        </p:spPr>
        <p:txBody>
          <a:bodyPr wrap="none" rtlCol="0">
            <a:spAutoFit/>
          </a:bodyPr>
          <a:lstStyle/>
          <a:p>
            <a:pPr algn="ctr"/>
            <a:r>
              <a:rPr lang="en-US" dirty="0"/>
              <a:t>front</a:t>
            </a:r>
          </a:p>
        </p:txBody>
      </p:sp>
      <p:sp>
        <p:nvSpPr>
          <p:cNvPr id="10" name="Down Arrow 9">
            <a:extLst>
              <a:ext uri="{FF2B5EF4-FFF2-40B4-BE49-F238E27FC236}">
                <a16:creationId xmlns:a16="http://schemas.microsoft.com/office/drawing/2014/main" id="{CE7669D9-C555-2F4F-AEF5-1B3D9AD420AB}"/>
              </a:ext>
            </a:extLst>
          </p:cNvPr>
          <p:cNvSpPr/>
          <p:nvPr/>
        </p:nvSpPr>
        <p:spPr>
          <a:xfrm>
            <a:off x="4356567" y="3503214"/>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B67A9C4-6B10-1840-B97B-F9EBD826E094}"/>
              </a:ext>
            </a:extLst>
          </p:cNvPr>
          <p:cNvSpPr txBox="1"/>
          <p:nvPr/>
        </p:nvSpPr>
        <p:spPr>
          <a:xfrm>
            <a:off x="3886200" y="3135868"/>
            <a:ext cx="1159293" cy="369332"/>
          </a:xfrm>
          <a:prstGeom prst="rect">
            <a:avLst/>
          </a:prstGeom>
          <a:noFill/>
        </p:spPr>
        <p:txBody>
          <a:bodyPr wrap="none" rtlCol="0">
            <a:spAutoFit/>
          </a:bodyPr>
          <a:lstStyle/>
          <a:p>
            <a:pPr algn="ctr"/>
            <a:r>
              <a:rPr lang="en-US" dirty="0"/>
              <a:t>separator</a:t>
            </a:r>
          </a:p>
        </p:txBody>
      </p:sp>
      <p:sp>
        <p:nvSpPr>
          <p:cNvPr id="12" name="Down Arrow 11">
            <a:extLst>
              <a:ext uri="{FF2B5EF4-FFF2-40B4-BE49-F238E27FC236}">
                <a16:creationId xmlns:a16="http://schemas.microsoft.com/office/drawing/2014/main" id="{DE662A96-404A-F044-B21D-BA3F97D79D1E}"/>
              </a:ext>
            </a:extLst>
          </p:cNvPr>
          <p:cNvSpPr/>
          <p:nvPr/>
        </p:nvSpPr>
        <p:spPr>
          <a:xfrm>
            <a:off x="10045699" y="3503214"/>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C2E8C72-D7FD-5A47-AC11-952DDD0C9CB6}"/>
              </a:ext>
            </a:extLst>
          </p:cNvPr>
          <p:cNvSpPr txBox="1"/>
          <p:nvPr/>
        </p:nvSpPr>
        <p:spPr>
          <a:xfrm>
            <a:off x="9870285" y="3135868"/>
            <a:ext cx="569388" cy="369332"/>
          </a:xfrm>
          <a:prstGeom prst="rect">
            <a:avLst/>
          </a:prstGeom>
          <a:noFill/>
        </p:spPr>
        <p:txBody>
          <a:bodyPr wrap="none" rtlCol="0">
            <a:spAutoFit/>
          </a:bodyPr>
          <a:lstStyle/>
          <a:p>
            <a:pPr algn="ctr"/>
            <a:r>
              <a:rPr lang="en-US" dirty="0"/>
              <a:t>end</a:t>
            </a:r>
          </a:p>
        </p:txBody>
      </p:sp>
      <p:sp>
        <p:nvSpPr>
          <p:cNvPr id="14" name="Rectangle 13">
            <a:extLst>
              <a:ext uri="{FF2B5EF4-FFF2-40B4-BE49-F238E27FC236}">
                <a16:creationId xmlns:a16="http://schemas.microsoft.com/office/drawing/2014/main" id="{E9DEA18F-E2A7-EE43-9F2E-CB4223FD115E}"/>
              </a:ext>
            </a:extLst>
          </p:cNvPr>
          <p:cNvSpPr/>
          <p:nvPr/>
        </p:nvSpPr>
        <p:spPr>
          <a:xfrm>
            <a:off x="152400" y="1300480"/>
            <a:ext cx="10972800" cy="1077218"/>
          </a:xfrm>
          <a:prstGeom prst="rect">
            <a:avLst/>
          </a:prstGeom>
        </p:spPr>
        <p:txBody>
          <a:bodyPr wrap="square">
            <a:spAutoFit/>
          </a:bodyPr>
          <a:lstStyle/>
          <a:p>
            <a:pPr marL="0" indent="0" algn="l">
              <a:buNone/>
            </a:pPr>
            <a:r>
              <a:rPr lang="en-US" sz="3200" dirty="0">
                <a:latin typeface="Consolas" panose="020B0609020204030204" pitchFamily="49" charset="0"/>
                <a:cs typeface="Consolas" panose="020B0609020204030204" pitchFamily="49" charset="0"/>
              </a:rPr>
              <a:t>int array[7] = {1, 2, 3, 4, 5, 6, 7, 8, 9, 10};</a:t>
            </a:r>
            <a:br>
              <a:rPr lang="en-US" sz="3200" dirty="0">
                <a:latin typeface="Consolas" panose="020B0609020204030204" pitchFamily="49" charset="0"/>
                <a:cs typeface="Consolas" panose="020B0609020204030204" pitchFamily="49" charset="0"/>
              </a:rPr>
            </a:br>
            <a:r>
              <a:rPr lang="en-US" sz="3200" dirty="0">
                <a:latin typeface="Consolas" panose="020B0609020204030204" pitchFamily="49" charset="0"/>
                <a:cs typeface="Consolas" panose="020B0609020204030204" pitchFamily="49" charset="0"/>
              </a:rPr>
              <a:t>rotate(array, array + 3, array + 10);</a:t>
            </a:r>
          </a:p>
        </p:txBody>
      </p:sp>
      <p:sp>
        <p:nvSpPr>
          <p:cNvPr id="15" name="TextBox 14">
            <a:extLst>
              <a:ext uri="{FF2B5EF4-FFF2-40B4-BE49-F238E27FC236}">
                <a16:creationId xmlns:a16="http://schemas.microsoft.com/office/drawing/2014/main" id="{107E4463-A775-C24C-8301-361B08507055}"/>
              </a:ext>
            </a:extLst>
          </p:cNvPr>
          <p:cNvSpPr txBox="1"/>
          <p:nvPr/>
        </p:nvSpPr>
        <p:spPr>
          <a:xfrm>
            <a:off x="152400" y="4007381"/>
            <a:ext cx="1091582"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Before:</a:t>
            </a:r>
          </a:p>
        </p:txBody>
      </p:sp>
      <p:sp>
        <p:nvSpPr>
          <p:cNvPr id="16" name="TextBox 15">
            <a:extLst>
              <a:ext uri="{FF2B5EF4-FFF2-40B4-BE49-F238E27FC236}">
                <a16:creationId xmlns:a16="http://schemas.microsoft.com/office/drawing/2014/main" id="{268A40F5-6019-8A4C-B60E-7CB9859FA796}"/>
              </a:ext>
            </a:extLst>
          </p:cNvPr>
          <p:cNvSpPr txBox="1"/>
          <p:nvPr/>
        </p:nvSpPr>
        <p:spPr>
          <a:xfrm>
            <a:off x="152400" y="5577101"/>
            <a:ext cx="89947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After:</a:t>
            </a:r>
          </a:p>
        </p:txBody>
      </p:sp>
    </p:spTree>
    <p:extLst>
      <p:ext uri="{BB962C8B-B14F-4D97-AF65-F5344CB8AC3E}">
        <p14:creationId xmlns:p14="http://schemas.microsoft.com/office/powerpoint/2010/main" val="129173186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Exercise: Array Rotation</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5410200"/>
          </a:xfrm>
        </p:spPr>
        <p:txBody>
          <a:bodyPr/>
          <a:lstStyle/>
          <a:p>
            <a:pPr marL="0" indent="0">
              <a:buNone/>
            </a:pPr>
            <a:r>
              <a:rPr lang="en-US" b="1" dirty="0">
                <a:solidFill>
                  <a:srgbClr val="C00000"/>
                </a:solidFill>
              </a:rPr>
              <a:t>Exercise</a:t>
            </a:r>
            <a:r>
              <a:rPr lang="en-US" dirty="0"/>
              <a:t>: Implement </a:t>
            </a:r>
            <a:r>
              <a:rPr lang="en-US" b="1" dirty="0"/>
              <a:t>rotate</a:t>
            </a:r>
            <a:r>
              <a:rPr lang="en-US" dirty="0"/>
              <a:t> to generate the provided output.</a:t>
            </a:r>
            <a:br>
              <a:rPr lang="en-US" dirty="0"/>
            </a:br>
            <a:br>
              <a:rPr lang="en-US" dirty="0"/>
            </a:br>
            <a:r>
              <a:rPr lang="en-US" sz="2400" dirty="0">
                <a:latin typeface="Consolas" panose="020B0609020204030204" pitchFamily="49" charset="0"/>
                <a:cs typeface="Consolas" panose="020B0609020204030204" pitchFamily="49" charset="0"/>
              </a:rPr>
              <a:t>int main(int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int array[10] = {1, 2, 3, 4, 5, 6, 7, 8, 9, 10};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print_int_array</a:t>
            </a:r>
            <a:r>
              <a:rPr lang="en-US" sz="2400" dirty="0">
                <a:latin typeface="Consolas" panose="020B0609020204030204" pitchFamily="49" charset="0"/>
                <a:cs typeface="Consolas" panose="020B0609020204030204" pitchFamily="49" charset="0"/>
              </a:rPr>
              <a:t>(array, 10); // intuit implementation </a:t>
            </a:r>
            <a:r>
              <a:rPr lang="en-US" sz="2400" dirty="0">
                <a:latin typeface="Consolas" panose="020B0609020204030204" pitchFamily="49" charset="0"/>
                <a:cs typeface="Consolas" panose="020B0609020204030204" pitchFamily="49" charset="0"/>
                <a:sym typeface="Wingdings" pitchFamily="2" charset="2"/>
              </a:rPr>
              <a:t></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chemeClr val="accent1"/>
                </a:solidFill>
                <a:latin typeface="Consolas" panose="020B0609020204030204" pitchFamily="49" charset="0"/>
                <a:cs typeface="Consolas" panose="020B0609020204030204" pitchFamily="49" charset="0"/>
              </a:rPr>
              <a:t>rotate(array, array + 5, array + 10);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err="1">
                <a:solidFill>
                  <a:schemeClr val="accent1"/>
                </a:solidFill>
                <a:latin typeface="Consolas" panose="020B0609020204030204" pitchFamily="49" charset="0"/>
                <a:cs typeface="Consolas" panose="020B0609020204030204" pitchFamily="49" charset="0"/>
              </a:rPr>
              <a:t>print_int_array</a:t>
            </a:r>
            <a:r>
              <a:rPr lang="en-US" sz="2400" dirty="0">
                <a:solidFill>
                  <a:schemeClr val="accent1"/>
                </a:solidFill>
                <a:latin typeface="Consolas" panose="020B0609020204030204" pitchFamily="49" charset="0"/>
                <a:cs typeface="Consolas" panose="020B0609020204030204" pitchFamily="49" charset="0"/>
              </a:rPr>
              <a:t>(array, 10);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rgbClr val="008000"/>
                </a:solidFill>
                <a:latin typeface="Consolas" panose="020B0609020204030204" pitchFamily="49" charset="0"/>
                <a:cs typeface="Consolas" panose="020B0609020204030204" pitchFamily="49" charset="0"/>
              </a:rPr>
              <a:t>rotate(array, array + 1, array + 10);</a:t>
            </a:r>
            <a:br>
              <a:rPr lang="en-US" sz="2400" dirty="0">
                <a:solidFill>
                  <a:srgbClr val="008000"/>
                </a:solidFill>
                <a:latin typeface="Consolas" panose="020B0609020204030204" pitchFamily="49" charset="0"/>
                <a:cs typeface="Consolas" panose="020B0609020204030204" pitchFamily="49" charset="0"/>
              </a:rPr>
            </a:br>
            <a:r>
              <a:rPr lang="en-US" sz="2400" dirty="0">
                <a:solidFill>
                  <a:srgbClr val="008000"/>
                </a:solidFill>
                <a:latin typeface="Consolas" panose="020B0609020204030204" pitchFamily="49" charset="0"/>
                <a:cs typeface="Consolas" panose="020B0609020204030204" pitchFamily="49" charset="0"/>
              </a:rPr>
              <a:t>    </a:t>
            </a:r>
            <a:r>
              <a:rPr lang="en-US" sz="2400" dirty="0" err="1">
                <a:solidFill>
                  <a:srgbClr val="008000"/>
                </a:solidFill>
                <a:latin typeface="Consolas" panose="020B0609020204030204" pitchFamily="49" charset="0"/>
                <a:cs typeface="Consolas" panose="020B0609020204030204" pitchFamily="49" charset="0"/>
              </a:rPr>
              <a:t>print_int_array</a:t>
            </a:r>
            <a:r>
              <a:rPr lang="en-US" sz="2400" dirty="0">
                <a:solidFill>
                  <a:srgbClr val="008000"/>
                </a:solidFill>
                <a:latin typeface="Consolas" panose="020B0609020204030204" pitchFamily="49" charset="0"/>
                <a:cs typeface="Consolas" panose="020B0609020204030204" pitchFamily="49" charset="0"/>
              </a:rPr>
              <a:t>(array, 10);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rotate(array + 4, array + 5, array + 6);</a:t>
            </a:r>
            <a:br>
              <a:rPr lang="en-US" sz="2400" dirty="0">
                <a:solidFill>
                  <a:srgbClr val="7030A0"/>
                </a:solidFill>
                <a:latin typeface="Consolas" panose="020B0609020204030204" pitchFamily="49" charset="0"/>
                <a:cs typeface="Consolas" panose="020B0609020204030204" pitchFamily="49" charset="0"/>
              </a:rPr>
            </a:br>
            <a:r>
              <a:rPr lang="en-US" sz="2400" dirty="0">
                <a:solidFill>
                  <a:srgbClr val="7030A0"/>
                </a:solidFill>
                <a:latin typeface="Consolas" panose="020B0609020204030204" pitchFamily="49" charset="0"/>
                <a:cs typeface="Consolas" panose="020B0609020204030204" pitchFamily="49" charset="0"/>
              </a:rPr>
              <a:t>    </a:t>
            </a:r>
            <a:r>
              <a:rPr lang="en-US" sz="2400" dirty="0" err="1">
                <a:solidFill>
                  <a:srgbClr val="7030A0"/>
                </a:solidFill>
                <a:latin typeface="Consolas" panose="020B0609020204030204" pitchFamily="49" charset="0"/>
                <a:cs typeface="Consolas" panose="020B0609020204030204" pitchFamily="49" charset="0"/>
              </a:rPr>
              <a:t>print_int_array</a:t>
            </a:r>
            <a:r>
              <a:rPr lang="en-US" sz="2400" dirty="0">
                <a:solidFill>
                  <a:srgbClr val="7030A0"/>
                </a:solidFill>
                <a:latin typeface="Consolas" panose="020B0609020204030204" pitchFamily="49" charset="0"/>
                <a:cs typeface="Consolas" panose="020B0609020204030204" pitchFamily="49" charset="0"/>
              </a:rPr>
              <a:t>(array, 10);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return 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a:t>
            </a:r>
          </a:p>
          <a:p>
            <a:pPr marL="0" indent="0">
              <a:buNone/>
            </a:pPr>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AB255C2C-EED1-034D-A837-C1F4648B5341}"/>
              </a:ext>
            </a:extLst>
          </p:cNvPr>
          <p:cNvSpPr txBox="1"/>
          <p:nvPr/>
        </p:nvSpPr>
        <p:spPr>
          <a:xfrm>
            <a:off x="5867400" y="4889718"/>
            <a:ext cx="5029200" cy="1815882"/>
          </a:xfrm>
          <a:prstGeom prst="rect">
            <a:avLst/>
          </a:prstGeom>
          <a:noFill/>
        </p:spPr>
        <p:txBody>
          <a:bodyPr wrap="square" rtlCol="0">
            <a:spAutoFit/>
          </a:bodyPr>
          <a:lstStyle/>
          <a:p>
            <a:pPr algn="l"/>
            <a:r>
              <a:rPr lang="en-US" sz="1600" b="1" dirty="0">
                <a:latin typeface="Consolas" panose="020B0609020204030204" pitchFamily="49" charset="0"/>
                <a:cs typeface="Consolas" panose="020B0609020204030204" pitchFamily="49" charset="0"/>
              </a:rPr>
              <a:t>Output:</a:t>
            </a:r>
          </a:p>
          <a:p>
            <a:pPr algn="l"/>
            <a:r>
              <a:rPr lang="en-US" sz="1600" b="1" dirty="0">
                <a:latin typeface="Courier" pitchFamily="2" charset="0"/>
              </a:rPr>
              <a:t>myth52:~/lect8$ </a:t>
            </a:r>
            <a:r>
              <a:rPr lang="en-US" sz="1600" b="1" dirty="0">
                <a:solidFill>
                  <a:schemeClr val="accent1"/>
                </a:solidFill>
                <a:latin typeface="Courier" pitchFamily="2" charset="0"/>
              </a:rPr>
              <a:t>./rotate </a:t>
            </a:r>
          </a:p>
          <a:p>
            <a:pPr algn="l"/>
            <a:r>
              <a:rPr lang="en-US" sz="1600" b="1" dirty="0">
                <a:latin typeface="Courier" pitchFamily="2" charset="0"/>
              </a:rPr>
              <a:t>Array: 1, 2, 3, 4, 5, 6, 7, 8, 9, 10</a:t>
            </a:r>
          </a:p>
          <a:p>
            <a:pPr algn="l"/>
            <a:r>
              <a:rPr lang="en-US" sz="1600" b="1" dirty="0">
                <a:latin typeface="Courier" pitchFamily="2" charset="0"/>
              </a:rPr>
              <a:t>Array: </a:t>
            </a:r>
            <a:r>
              <a:rPr lang="en-US" sz="1600" b="1" dirty="0">
                <a:solidFill>
                  <a:schemeClr val="accent1"/>
                </a:solidFill>
                <a:latin typeface="Courier" pitchFamily="2" charset="0"/>
              </a:rPr>
              <a:t>6, 7, 8, 9, 10, 1, 2, 3, 4, 5</a:t>
            </a:r>
          </a:p>
          <a:p>
            <a:pPr algn="l"/>
            <a:r>
              <a:rPr lang="en-US" sz="1600" b="1" dirty="0">
                <a:latin typeface="Courier" pitchFamily="2" charset="0"/>
              </a:rPr>
              <a:t>Array: </a:t>
            </a:r>
            <a:r>
              <a:rPr lang="en-US" sz="1600" b="1" dirty="0">
                <a:solidFill>
                  <a:srgbClr val="008000"/>
                </a:solidFill>
                <a:latin typeface="Courier" pitchFamily="2" charset="0"/>
              </a:rPr>
              <a:t>7, 8, 9, 10, 1, 2, 3, 4, 5, 6</a:t>
            </a:r>
          </a:p>
          <a:p>
            <a:pPr algn="l"/>
            <a:r>
              <a:rPr lang="en-US" sz="1600" b="1" dirty="0">
                <a:latin typeface="Courier" pitchFamily="2" charset="0"/>
              </a:rPr>
              <a:t>Array: </a:t>
            </a:r>
            <a:r>
              <a:rPr lang="en-US" sz="1600" b="1" dirty="0">
                <a:solidFill>
                  <a:srgbClr val="7030A0"/>
                </a:solidFill>
                <a:latin typeface="Courier" pitchFamily="2" charset="0"/>
              </a:rPr>
              <a:t>7, 8, 9, 10, 2, 1, 3, 4, 5, 6</a:t>
            </a:r>
          </a:p>
          <a:p>
            <a:pPr algn="l"/>
            <a:r>
              <a:rPr lang="en-US" sz="1600" b="1" dirty="0">
                <a:latin typeface="Courier" pitchFamily="2" charset="0"/>
              </a:rPr>
              <a:t>myth52:~/lect8$</a:t>
            </a:r>
          </a:p>
        </p:txBody>
      </p:sp>
    </p:spTree>
    <p:extLst>
      <p:ext uri="{BB962C8B-B14F-4D97-AF65-F5344CB8AC3E}">
        <p14:creationId xmlns:p14="http://schemas.microsoft.com/office/powerpoint/2010/main" val="226468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Array Rotation</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151F3BC9-5847-674A-90E0-5E394EC046AC}"/>
              </a:ext>
            </a:extLst>
          </p:cNvPr>
          <p:cNvSpPr txBox="1"/>
          <p:nvPr/>
        </p:nvSpPr>
        <p:spPr>
          <a:xfrm>
            <a:off x="5504261" y="6324600"/>
            <a:ext cx="1197765"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rotate.c</a:t>
            </a:r>
            <a:endParaRPr lang="en-US"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5F848393-4654-BF47-90B8-7F81440AA4A5}"/>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11116510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DEB68E9-2442-304B-BA54-8EA8C6A47C65}"/>
              </a:ext>
            </a:extLst>
          </p:cNvPr>
          <p:cNvGraphicFramePr>
            <a:graphicFrameLocks noGrp="1"/>
          </p:cNvGraphicFramePr>
          <p:nvPr>
            <p:extLst>
              <p:ext uri="{D42A27DB-BD31-4B8C-83A1-F6EECF244321}">
                <p14:modId xmlns:p14="http://schemas.microsoft.com/office/powerpoint/2010/main" val="588224858"/>
              </p:ext>
            </p:extLst>
          </p:nvPr>
        </p:nvGraphicFramePr>
        <p:xfrm>
          <a:off x="2036013" y="2468880"/>
          <a:ext cx="8128000" cy="579120"/>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3063895991"/>
                    </a:ext>
                  </a:extLst>
                </a:gridCol>
                <a:gridCol w="812800">
                  <a:extLst>
                    <a:ext uri="{9D8B030D-6E8A-4147-A177-3AD203B41FA5}">
                      <a16:colId xmlns:a16="http://schemas.microsoft.com/office/drawing/2014/main" val="3490834022"/>
                    </a:ext>
                  </a:extLst>
                </a:gridCol>
                <a:gridCol w="812800">
                  <a:extLst>
                    <a:ext uri="{9D8B030D-6E8A-4147-A177-3AD203B41FA5}">
                      <a16:colId xmlns:a16="http://schemas.microsoft.com/office/drawing/2014/main" val="1125988412"/>
                    </a:ext>
                  </a:extLst>
                </a:gridCol>
                <a:gridCol w="812800">
                  <a:extLst>
                    <a:ext uri="{9D8B030D-6E8A-4147-A177-3AD203B41FA5}">
                      <a16:colId xmlns:a16="http://schemas.microsoft.com/office/drawing/2014/main" val="2030001290"/>
                    </a:ext>
                  </a:extLst>
                </a:gridCol>
                <a:gridCol w="812800">
                  <a:extLst>
                    <a:ext uri="{9D8B030D-6E8A-4147-A177-3AD203B41FA5}">
                      <a16:colId xmlns:a16="http://schemas.microsoft.com/office/drawing/2014/main" val="3772339949"/>
                    </a:ext>
                  </a:extLst>
                </a:gridCol>
                <a:gridCol w="812800">
                  <a:extLst>
                    <a:ext uri="{9D8B030D-6E8A-4147-A177-3AD203B41FA5}">
                      <a16:colId xmlns:a16="http://schemas.microsoft.com/office/drawing/2014/main" val="2411793200"/>
                    </a:ext>
                  </a:extLst>
                </a:gridCol>
                <a:gridCol w="812800">
                  <a:extLst>
                    <a:ext uri="{9D8B030D-6E8A-4147-A177-3AD203B41FA5}">
                      <a16:colId xmlns:a16="http://schemas.microsoft.com/office/drawing/2014/main" val="4222448822"/>
                    </a:ext>
                  </a:extLst>
                </a:gridCol>
                <a:gridCol w="812800">
                  <a:extLst>
                    <a:ext uri="{9D8B030D-6E8A-4147-A177-3AD203B41FA5}">
                      <a16:colId xmlns:a16="http://schemas.microsoft.com/office/drawing/2014/main" val="1230252586"/>
                    </a:ext>
                  </a:extLst>
                </a:gridCol>
                <a:gridCol w="812800">
                  <a:extLst>
                    <a:ext uri="{9D8B030D-6E8A-4147-A177-3AD203B41FA5}">
                      <a16:colId xmlns:a16="http://schemas.microsoft.com/office/drawing/2014/main" val="1168822135"/>
                    </a:ext>
                  </a:extLst>
                </a:gridCol>
                <a:gridCol w="812800">
                  <a:extLst>
                    <a:ext uri="{9D8B030D-6E8A-4147-A177-3AD203B41FA5}">
                      <a16:colId xmlns:a16="http://schemas.microsoft.com/office/drawing/2014/main" val="4292676274"/>
                    </a:ext>
                  </a:extLst>
                </a:gridCol>
              </a:tblGrid>
              <a:tr h="370840">
                <a:tc>
                  <a:txBody>
                    <a:bodyPr/>
                    <a:lstStyle/>
                    <a:p>
                      <a:pPr algn="ctr"/>
                      <a:r>
                        <a:rPr lang="en-US" sz="3200" dirty="0">
                          <a:latin typeface="Consolas" panose="020B0609020204030204" pitchFamily="49" charset="0"/>
                          <a:cs typeface="Consolas" panose="020B0609020204030204" pitchFamily="49" charset="0"/>
                        </a:rPr>
                        <a:t>1</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2</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3</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8</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9</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10</a:t>
                      </a:r>
                    </a:p>
                  </a:txBody>
                  <a:tcPr>
                    <a:solidFill>
                      <a:schemeClr val="accent2">
                        <a:lumMod val="40000"/>
                        <a:lumOff val="60000"/>
                      </a:schemeClr>
                    </a:solidFill>
                  </a:tcPr>
                </a:tc>
                <a:extLst>
                  <a:ext uri="{0D108BD9-81ED-4DB2-BD59-A6C34878D82A}">
                    <a16:rowId xmlns:a16="http://schemas.microsoft.com/office/drawing/2014/main" val="3506753572"/>
                  </a:ext>
                </a:extLst>
              </a:tr>
            </a:tbl>
          </a:graphicData>
        </a:graphic>
      </p:graphicFrame>
      <p:sp>
        <p:nvSpPr>
          <p:cNvPr id="5" name="Down Arrow 4">
            <a:extLst>
              <a:ext uri="{FF2B5EF4-FFF2-40B4-BE49-F238E27FC236}">
                <a16:creationId xmlns:a16="http://schemas.microsoft.com/office/drawing/2014/main" id="{856E9B08-BDB8-9948-8C23-360DBD4E0322}"/>
              </a:ext>
            </a:extLst>
          </p:cNvPr>
          <p:cNvSpPr/>
          <p:nvPr/>
        </p:nvSpPr>
        <p:spPr>
          <a:xfrm>
            <a:off x="1921713" y="2037910"/>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8492717-73CD-E547-80AA-ED6A1747A463}"/>
              </a:ext>
            </a:extLst>
          </p:cNvPr>
          <p:cNvSpPr txBox="1"/>
          <p:nvPr/>
        </p:nvSpPr>
        <p:spPr>
          <a:xfrm>
            <a:off x="1712847" y="1670564"/>
            <a:ext cx="646332" cy="369332"/>
          </a:xfrm>
          <a:prstGeom prst="rect">
            <a:avLst/>
          </a:prstGeom>
          <a:noFill/>
        </p:spPr>
        <p:txBody>
          <a:bodyPr wrap="none" rtlCol="0">
            <a:spAutoFit/>
          </a:bodyPr>
          <a:lstStyle/>
          <a:p>
            <a:pPr algn="ctr"/>
            <a:r>
              <a:rPr lang="en-US" dirty="0"/>
              <a:t>front</a:t>
            </a:r>
          </a:p>
        </p:txBody>
      </p:sp>
      <p:sp>
        <p:nvSpPr>
          <p:cNvPr id="7" name="Down Arrow 6">
            <a:extLst>
              <a:ext uri="{FF2B5EF4-FFF2-40B4-BE49-F238E27FC236}">
                <a16:creationId xmlns:a16="http://schemas.microsoft.com/office/drawing/2014/main" id="{88E4FDC7-384A-D44D-AAD4-AED564E24729}"/>
              </a:ext>
            </a:extLst>
          </p:cNvPr>
          <p:cNvSpPr/>
          <p:nvPr/>
        </p:nvSpPr>
        <p:spPr>
          <a:xfrm>
            <a:off x="4360582" y="2037910"/>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E6712A0-F9E2-C648-93EF-64E8D65CF28E}"/>
              </a:ext>
            </a:extLst>
          </p:cNvPr>
          <p:cNvSpPr txBox="1"/>
          <p:nvPr/>
        </p:nvSpPr>
        <p:spPr>
          <a:xfrm>
            <a:off x="3890215" y="1670564"/>
            <a:ext cx="1159293" cy="369332"/>
          </a:xfrm>
          <a:prstGeom prst="rect">
            <a:avLst/>
          </a:prstGeom>
          <a:noFill/>
        </p:spPr>
        <p:txBody>
          <a:bodyPr wrap="none" rtlCol="0">
            <a:spAutoFit/>
          </a:bodyPr>
          <a:lstStyle/>
          <a:p>
            <a:pPr algn="ctr"/>
            <a:r>
              <a:rPr lang="en-US" dirty="0"/>
              <a:t>separator</a:t>
            </a:r>
          </a:p>
        </p:txBody>
      </p:sp>
      <p:sp>
        <p:nvSpPr>
          <p:cNvPr id="9" name="Down Arrow 8">
            <a:extLst>
              <a:ext uri="{FF2B5EF4-FFF2-40B4-BE49-F238E27FC236}">
                <a16:creationId xmlns:a16="http://schemas.microsoft.com/office/drawing/2014/main" id="{2EBF144A-71B3-024F-A460-AD31A560930F}"/>
              </a:ext>
            </a:extLst>
          </p:cNvPr>
          <p:cNvSpPr/>
          <p:nvPr/>
        </p:nvSpPr>
        <p:spPr>
          <a:xfrm>
            <a:off x="10049714" y="2037910"/>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A4960DC-CBA9-9A44-9943-DC46848F7ADE}"/>
              </a:ext>
            </a:extLst>
          </p:cNvPr>
          <p:cNvSpPr txBox="1"/>
          <p:nvPr/>
        </p:nvSpPr>
        <p:spPr>
          <a:xfrm>
            <a:off x="9874300" y="1670564"/>
            <a:ext cx="569388" cy="369332"/>
          </a:xfrm>
          <a:prstGeom prst="rect">
            <a:avLst/>
          </a:prstGeom>
          <a:noFill/>
        </p:spPr>
        <p:txBody>
          <a:bodyPr wrap="none" rtlCol="0">
            <a:spAutoFit/>
          </a:bodyPr>
          <a:lstStyle/>
          <a:p>
            <a:pPr algn="ctr"/>
            <a:r>
              <a:rPr lang="en-US" dirty="0"/>
              <a:t>end</a:t>
            </a:r>
          </a:p>
        </p:txBody>
      </p:sp>
      <p:graphicFrame>
        <p:nvGraphicFramePr>
          <p:cNvPr id="11" name="Table 10">
            <a:extLst>
              <a:ext uri="{FF2B5EF4-FFF2-40B4-BE49-F238E27FC236}">
                <a16:creationId xmlns:a16="http://schemas.microsoft.com/office/drawing/2014/main" id="{ECC8E7F1-5616-6640-9008-31159BC1937E}"/>
              </a:ext>
            </a:extLst>
          </p:cNvPr>
          <p:cNvGraphicFramePr>
            <a:graphicFrameLocks noGrp="1"/>
          </p:cNvGraphicFramePr>
          <p:nvPr>
            <p:extLst>
              <p:ext uri="{D42A27DB-BD31-4B8C-83A1-F6EECF244321}">
                <p14:modId xmlns:p14="http://schemas.microsoft.com/office/powerpoint/2010/main" val="2119571354"/>
              </p:ext>
            </p:extLst>
          </p:nvPr>
        </p:nvGraphicFramePr>
        <p:xfrm>
          <a:off x="2041032" y="5563831"/>
          <a:ext cx="8128000" cy="579120"/>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3063895991"/>
                    </a:ext>
                  </a:extLst>
                </a:gridCol>
                <a:gridCol w="812800">
                  <a:extLst>
                    <a:ext uri="{9D8B030D-6E8A-4147-A177-3AD203B41FA5}">
                      <a16:colId xmlns:a16="http://schemas.microsoft.com/office/drawing/2014/main" val="3490834022"/>
                    </a:ext>
                  </a:extLst>
                </a:gridCol>
                <a:gridCol w="812800">
                  <a:extLst>
                    <a:ext uri="{9D8B030D-6E8A-4147-A177-3AD203B41FA5}">
                      <a16:colId xmlns:a16="http://schemas.microsoft.com/office/drawing/2014/main" val="1125988412"/>
                    </a:ext>
                  </a:extLst>
                </a:gridCol>
                <a:gridCol w="812800">
                  <a:extLst>
                    <a:ext uri="{9D8B030D-6E8A-4147-A177-3AD203B41FA5}">
                      <a16:colId xmlns:a16="http://schemas.microsoft.com/office/drawing/2014/main" val="2030001290"/>
                    </a:ext>
                  </a:extLst>
                </a:gridCol>
                <a:gridCol w="812800">
                  <a:extLst>
                    <a:ext uri="{9D8B030D-6E8A-4147-A177-3AD203B41FA5}">
                      <a16:colId xmlns:a16="http://schemas.microsoft.com/office/drawing/2014/main" val="3772339949"/>
                    </a:ext>
                  </a:extLst>
                </a:gridCol>
                <a:gridCol w="812800">
                  <a:extLst>
                    <a:ext uri="{9D8B030D-6E8A-4147-A177-3AD203B41FA5}">
                      <a16:colId xmlns:a16="http://schemas.microsoft.com/office/drawing/2014/main" val="2411793200"/>
                    </a:ext>
                  </a:extLst>
                </a:gridCol>
                <a:gridCol w="812800">
                  <a:extLst>
                    <a:ext uri="{9D8B030D-6E8A-4147-A177-3AD203B41FA5}">
                      <a16:colId xmlns:a16="http://schemas.microsoft.com/office/drawing/2014/main" val="4222448822"/>
                    </a:ext>
                  </a:extLst>
                </a:gridCol>
                <a:gridCol w="812800">
                  <a:extLst>
                    <a:ext uri="{9D8B030D-6E8A-4147-A177-3AD203B41FA5}">
                      <a16:colId xmlns:a16="http://schemas.microsoft.com/office/drawing/2014/main" val="1230252586"/>
                    </a:ext>
                  </a:extLst>
                </a:gridCol>
                <a:gridCol w="812800">
                  <a:extLst>
                    <a:ext uri="{9D8B030D-6E8A-4147-A177-3AD203B41FA5}">
                      <a16:colId xmlns:a16="http://schemas.microsoft.com/office/drawing/2014/main" val="1168822135"/>
                    </a:ext>
                  </a:extLst>
                </a:gridCol>
                <a:gridCol w="812800">
                  <a:extLst>
                    <a:ext uri="{9D8B030D-6E8A-4147-A177-3AD203B41FA5}">
                      <a16:colId xmlns:a16="http://schemas.microsoft.com/office/drawing/2014/main" val="4292676274"/>
                    </a:ext>
                  </a:extLst>
                </a:gridCol>
              </a:tblGrid>
              <a:tr h="370840">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8</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9</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10</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8</a:t>
                      </a:r>
                    </a:p>
                  </a:txBody>
                  <a:tcPr>
                    <a:solidFill>
                      <a:schemeClr val="bg1">
                        <a:lumMod val="85000"/>
                      </a:schemeClr>
                    </a:solidFill>
                  </a:tcPr>
                </a:tc>
                <a:tc>
                  <a:txBody>
                    <a:bodyPr/>
                    <a:lstStyle/>
                    <a:p>
                      <a:pPr algn="ctr"/>
                      <a:r>
                        <a:rPr lang="en-US" sz="3200" dirty="0">
                          <a:latin typeface="Consolas" panose="020B0609020204030204" pitchFamily="49" charset="0"/>
                          <a:cs typeface="Consolas" panose="020B0609020204030204" pitchFamily="49" charset="0"/>
                        </a:rPr>
                        <a:t>9</a:t>
                      </a:r>
                    </a:p>
                  </a:txBody>
                  <a:tcPr>
                    <a:solidFill>
                      <a:schemeClr val="bg1">
                        <a:lumMod val="85000"/>
                      </a:schemeClr>
                    </a:solidFill>
                  </a:tcPr>
                </a:tc>
                <a:tc>
                  <a:txBody>
                    <a:bodyPr/>
                    <a:lstStyle/>
                    <a:p>
                      <a:pPr algn="ctr"/>
                      <a:r>
                        <a:rPr lang="en-US" sz="3200" dirty="0">
                          <a:latin typeface="Consolas" panose="020B0609020204030204" pitchFamily="49" charset="0"/>
                          <a:cs typeface="Consolas" panose="020B0609020204030204" pitchFamily="49" charset="0"/>
                        </a:rPr>
                        <a:t>10</a:t>
                      </a:r>
                    </a:p>
                  </a:txBody>
                  <a:tcPr>
                    <a:solidFill>
                      <a:schemeClr val="bg1">
                        <a:lumMod val="85000"/>
                      </a:schemeClr>
                    </a:solidFill>
                  </a:tcPr>
                </a:tc>
                <a:extLst>
                  <a:ext uri="{0D108BD9-81ED-4DB2-BD59-A6C34878D82A}">
                    <a16:rowId xmlns:a16="http://schemas.microsoft.com/office/drawing/2014/main" val="3506753572"/>
                  </a:ext>
                </a:extLst>
              </a:tr>
            </a:tbl>
          </a:graphicData>
        </a:graphic>
      </p:graphicFrame>
      <p:sp>
        <p:nvSpPr>
          <p:cNvPr id="12" name="Down Arrow 11">
            <a:extLst>
              <a:ext uri="{FF2B5EF4-FFF2-40B4-BE49-F238E27FC236}">
                <a16:creationId xmlns:a16="http://schemas.microsoft.com/office/drawing/2014/main" id="{21DAC00A-EBE3-9944-8293-FFF9F3BD5B86}"/>
              </a:ext>
            </a:extLst>
          </p:cNvPr>
          <p:cNvSpPr/>
          <p:nvPr/>
        </p:nvSpPr>
        <p:spPr>
          <a:xfrm>
            <a:off x="1926732" y="5132861"/>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046F98C-42A0-8746-9FD9-0A53BE5B5231}"/>
              </a:ext>
            </a:extLst>
          </p:cNvPr>
          <p:cNvSpPr txBox="1"/>
          <p:nvPr/>
        </p:nvSpPr>
        <p:spPr>
          <a:xfrm>
            <a:off x="1717866" y="4765515"/>
            <a:ext cx="646332" cy="369332"/>
          </a:xfrm>
          <a:prstGeom prst="rect">
            <a:avLst/>
          </a:prstGeom>
          <a:noFill/>
        </p:spPr>
        <p:txBody>
          <a:bodyPr wrap="none" rtlCol="0">
            <a:spAutoFit/>
          </a:bodyPr>
          <a:lstStyle/>
          <a:p>
            <a:pPr algn="ctr"/>
            <a:r>
              <a:rPr lang="en-US" dirty="0"/>
              <a:t>front</a:t>
            </a:r>
          </a:p>
        </p:txBody>
      </p:sp>
      <p:sp>
        <p:nvSpPr>
          <p:cNvPr id="14" name="Down Arrow 13">
            <a:extLst>
              <a:ext uri="{FF2B5EF4-FFF2-40B4-BE49-F238E27FC236}">
                <a16:creationId xmlns:a16="http://schemas.microsoft.com/office/drawing/2014/main" id="{B5584D55-F77E-3640-99E9-5A8B2525F3E5}"/>
              </a:ext>
            </a:extLst>
          </p:cNvPr>
          <p:cNvSpPr/>
          <p:nvPr/>
        </p:nvSpPr>
        <p:spPr>
          <a:xfrm>
            <a:off x="4365601" y="5132861"/>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B9B1E4B-07CC-034B-BF56-8C92E1D7764B}"/>
              </a:ext>
            </a:extLst>
          </p:cNvPr>
          <p:cNvSpPr txBox="1"/>
          <p:nvPr/>
        </p:nvSpPr>
        <p:spPr>
          <a:xfrm>
            <a:off x="3895234" y="4765515"/>
            <a:ext cx="1159293" cy="369332"/>
          </a:xfrm>
          <a:prstGeom prst="rect">
            <a:avLst/>
          </a:prstGeom>
          <a:noFill/>
        </p:spPr>
        <p:txBody>
          <a:bodyPr wrap="none" rtlCol="0">
            <a:spAutoFit/>
          </a:bodyPr>
          <a:lstStyle/>
          <a:p>
            <a:pPr algn="ctr"/>
            <a:r>
              <a:rPr lang="en-US" dirty="0"/>
              <a:t>separator</a:t>
            </a:r>
          </a:p>
        </p:txBody>
      </p:sp>
      <p:sp>
        <p:nvSpPr>
          <p:cNvPr id="16" name="Down Arrow 15">
            <a:extLst>
              <a:ext uri="{FF2B5EF4-FFF2-40B4-BE49-F238E27FC236}">
                <a16:creationId xmlns:a16="http://schemas.microsoft.com/office/drawing/2014/main" id="{B75BC8D8-39FD-8845-9D22-393703B0EE36}"/>
              </a:ext>
            </a:extLst>
          </p:cNvPr>
          <p:cNvSpPr/>
          <p:nvPr/>
        </p:nvSpPr>
        <p:spPr>
          <a:xfrm>
            <a:off x="10054733" y="5132861"/>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1618529-A25E-A949-91FE-526D4622FD28}"/>
              </a:ext>
            </a:extLst>
          </p:cNvPr>
          <p:cNvSpPr txBox="1"/>
          <p:nvPr/>
        </p:nvSpPr>
        <p:spPr>
          <a:xfrm>
            <a:off x="9879319" y="4765515"/>
            <a:ext cx="569388" cy="369332"/>
          </a:xfrm>
          <a:prstGeom prst="rect">
            <a:avLst/>
          </a:prstGeom>
          <a:noFill/>
        </p:spPr>
        <p:txBody>
          <a:bodyPr wrap="none" rtlCol="0">
            <a:spAutoFit/>
          </a:bodyPr>
          <a:lstStyle/>
          <a:p>
            <a:pPr algn="ctr"/>
            <a:r>
              <a:rPr lang="en-US" dirty="0"/>
              <a:t>end</a:t>
            </a:r>
          </a:p>
        </p:txBody>
      </p:sp>
      <p:sp>
        <p:nvSpPr>
          <p:cNvPr id="18" name="TextBox 17">
            <a:extLst>
              <a:ext uri="{FF2B5EF4-FFF2-40B4-BE49-F238E27FC236}">
                <a16:creationId xmlns:a16="http://schemas.microsoft.com/office/drawing/2014/main" id="{28BEFFC3-944F-4A4F-8DA3-39A4F3513D53}"/>
              </a:ext>
            </a:extLst>
          </p:cNvPr>
          <p:cNvSpPr txBox="1"/>
          <p:nvPr/>
        </p:nvSpPr>
        <p:spPr>
          <a:xfrm>
            <a:off x="181811" y="2217003"/>
            <a:ext cx="1560447" cy="830997"/>
          </a:xfrm>
          <a:prstGeom prst="rect">
            <a:avLst/>
          </a:prstGeom>
          <a:noFill/>
        </p:spPr>
        <p:txBody>
          <a:bodyPr wrap="square" rtlCol="0">
            <a:spAutoFit/>
          </a:bodyPr>
          <a:lstStyle/>
          <a:p>
            <a:pPr algn="l"/>
            <a:r>
              <a:rPr lang="en-US" sz="2400" dirty="0">
                <a:latin typeface="+mn-lt"/>
              </a:rPr>
              <a:t>Before rotate:</a:t>
            </a:r>
          </a:p>
        </p:txBody>
      </p:sp>
      <p:sp>
        <p:nvSpPr>
          <p:cNvPr id="19" name="TextBox 18">
            <a:extLst>
              <a:ext uri="{FF2B5EF4-FFF2-40B4-BE49-F238E27FC236}">
                <a16:creationId xmlns:a16="http://schemas.microsoft.com/office/drawing/2014/main" id="{7B43A8BF-08ED-3249-A57C-BE3B8C347CBA}"/>
              </a:ext>
            </a:extLst>
          </p:cNvPr>
          <p:cNvSpPr txBox="1"/>
          <p:nvPr/>
        </p:nvSpPr>
        <p:spPr>
          <a:xfrm>
            <a:off x="145408" y="5324354"/>
            <a:ext cx="1395074" cy="830997"/>
          </a:xfrm>
          <a:prstGeom prst="rect">
            <a:avLst/>
          </a:prstGeom>
          <a:noFill/>
        </p:spPr>
        <p:txBody>
          <a:bodyPr wrap="square" rtlCol="0">
            <a:spAutoFit/>
          </a:bodyPr>
          <a:lstStyle/>
          <a:p>
            <a:pPr algn="l"/>
            <a:r>
              <a:rPr lang="en-US" sz="2400" dirty="0">
                <a:latin typeface="+mn-lt"/>
              </a:rPr>
              <a:t>Before last step:</a:t>
            </a:r>
          </a:p>
        </p:txBody>
      </p:sp>
      <p:graphicFrame>
        <p:nvGraphicFramePr>
          <p:cNvPr id="20" name="Table 19">
            <a:extLst>
              <a:ext uri="{FF2B5EF4-FFF2-40B4-BE49-F238E27FC236}">
                <a16:creationId xmlns:a16="http://schemas.microsoft.com/office/drawing/2014/main" id="{456F57A7-3F54-8148-9B6C-00874EB30A24}"/>
              </a:ext>
            </a:extLst>
          </p:cNvPr>
          <p:cNvGraphicFramePr>
            <a:graphicFrameLocks noGrp="1"/>
          </p:cNvGraphicFramePr>
          <p:nvPr>
            <p:extLst>
              <p:ext uri="{D42A27DB-BD31-4B8C-83A1-F6EECF244321}">
                <p14:modId xmlns:p14="http://schemas.microsoft.com/office/powerpoint/2010/main" val="2884223478"/>
              </p:ext>
            </p:extLst>
          </p:nvPr>
        </p:nvGraphicFramePr>
        <p:xfrm>
          <a:off x="6705600" y="4114800"/>
          <a:ext cx="2438400" cy="579120"/>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3063895991"/>
                    </a:ext>
                  </a:extLst>
                </a:gridCol>
                <a:gridCol w="812800">
                  <a:extLst>
                    <a:ext uri="{9D8B030D-6E8A-4147-A177-3AD203B41FA5}">
                      <a16:colId xmlns:a16="http://schemas.microsoft.com/office/drawing/2014/main" val="3490834022"/>
                    </a:ext>
                  </a:extLst>
                </a:gridCol>
                <a:gridCol w="812800">
                  <a:extLst>
                    <a:ext uri="{9D8B030D-6E8A-4147-A177-3AD203B41FA5}">
                      <a16:colId xmlns:a16="http://schemas.microsoft.com/office/drawing/2014/main" val="1125988412"/>
                    </a:ext>
                  </a:extLst>
                </a:gridCol>
              </a:tblGrid>
              <a:tr h="370840">
                <a:tc>
                  <a:txBody>
                    <a:bodyPr/>
                    <a:lstStyle/>
                    <a:p>
                      <a:pPr algn="ctr"/>
                      <a:r>
                        <a:rPr lang="en-US" sz="3200" dirty="0">
                          <a:latin typeface="Consolas" panose="020B0609020204030204" pitchFamily="49" charset="0"/>
                          <a:cs typeface="Consolas" panose="020B0609020204030204" pitchFamily="49" charset="0"/>
                        </a:rPr>
                        <a:t>1</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2</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3</a:t>
                      </a:r>
                    </a:p>
                  </a:txBody>
                  <a:tcPr>
                    <a:solidFill>
                      <a:schemeClr val="accent6">
                        <a:lumMod val="40000"/>
                        <a:lumOff val="60000"/>
                      </a:schemeClr>
                    </a:solidFill>
                  </a:tcPr>
                </a:tc>
                <a:extLst>
                  <a:ext uri="{0D108BD9-81ED-4DB2-BD59-A6C34878D82A}">
                    <a16:rowId xmlns:a16="http://schemas.microsoft.com/office/drawing/2014/main" val="3506753572"/>
                  </a:ext>
                </a:extLst>
              </a:tr>
            </a:tbl>
          </a:graphicData>
        </a:graphic>
      </p:graphicFrame>
      <p:sp>
        <p:nvSpPr>
          <p:cNvPr id="21" name="TextBox 20">
            <a:extLst>
              <a:ext uri="{FF2B5EF4-FFF2-40B4-BE49-F238E27FC236}">
                <a16:creationId xmlns:a16="http://schemas.microsoft.com/office/drawing/2014/main" id="{070E8A2A-F72F-3946-9BB2-97DA56A3A4C2}"/>
              </a:ext>
            </a:extLst>
          </p:cNvPr>
          <p:cNvSpPr txBox="1"/>
          <p:nvPr/>
        </p:nvSpPr>
        <p:spPr>
          <a:xfrm>
            <a:off x="5858711" y="4202757"/>
            <a:ext cx="844975" cy="461665"/>
          </a:xfrm>
          <a:prstGeom prst="rect">
            <a:avLst/>
          </a:prstGeom>
          <a:noFill/>
        </p:spPr>
        <p:txBody>
          <a:bodyPr wrap="none" rtlCol="0">
            <a:spAutoFit/>
          </a:bodyPr>
          <a:lstStyle/>
          <a:p>
            <a:pPr algn="l"/>
            <a:r>
              <a:rPr lang="en-US" sz="2400" dirty="0">
                <a:latin typeface="+mn-lt"/>
              </a:rPr>
              <a:t>temp</a:t>
            </a:r>
          </a:p>
        </p:txBody>
      </p:sp>
      <p:cxnSp>
        <p:nvCxnSpPr>
          <p:cNvPr id="23" name="Straight Connector 22">
            <a:extLst>
              <a:ext uri="{FF2B5EF4-FFF2-40B4-BE49-F238E27FC236}">
                <a16:creationId xmlns:a16="http://schemas.microsoft.com/office/drawing/2014/main" id="{77696A21-E584-3040-9835-B2EBC76A2472}"/>
              </a:ext>
            </a:extLst>
          </p:cNvPr>
          <p:cNvCxnSpPr/>
          <p:nvPr/>
        </p:nvCxnSpPr>
        <p:spPr>
          <a:xfrm>
            <a:off x="181811" y="3817987"/>
            <a:ext cx="113538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Title 24">
            <a:extLst>
              <a:ext uri="{FF2B5EF4-FFF2-40B4-BE49-F238E27FC236}">
                <a16:creationId xmlns:a16="http://schemas.microsoft.com/office/drawing/2014/main" id="{F4B78DE3-546B-C44E-BA88-23676AE9B74E}"/>
              </a:ext>
            </a:extLst>
          </p:cNvPr>
          <p:cNvSpPr>
            <a:spLocks noGrp="1"/>
          </p:cNvSpPr>
          <p:nvPr>
            <p:ph type="title"/>
          </p:nvPr>
        </p:nvSpPr>
        <p:spPr/>
        <p:txBody>
          <a:bodyPr/>
          <a:lstStyle/>
          <a:p>
            <a:r>
              <a:rPr lang="en-US" dirty="0"/>
              <a:t>The inner workings of rotate</a:t>
            </a:r>
          </a:p>
        </p:txBody>
      </p:sp>
    </p:spTree>
    <p:extLst>
      <p:ext uri="{BB962C8B-B14F-4D97-AF65-F5344CB8AC3E}">
        <p14:creationId xmlns:p14="http://schemas.microsoft.com/office/powerpoint/2010/main" val="228834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9" grpId="0"/>
      <p:bldP spid="21"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Exercise: Array Rotation</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5410200"/>
          </a:xfrm>
        </p:spPr>
        <p:txBody>
          <a:bodyPr/>
          <a:lstStyle/>
          <a:p>
            <a:pPr marL="0" indent="0">
              <a:buNone/>
            </a:pPr>
            <a:r>
              <a:rPr lang="en-US" b="1" dirty="0">
                <a:solidFill>
                  <a:srgbClr val="C00000"/>
                </a:solidFill>
              </a:rPr>
              <a:t>Exercise</a:t>
            </a:r>
            <a:r>
              <a:rPr lang="en-US" dirty="0"/>
              <a:t>: A properly implemented </a:t>
            </a:r>
            <a:r>
              <a:rPr lang="en-US" b="1" dirty="0"/>
              <a:t>rotate</a:t>
            </a:r>
            <a:r>
              <a:rPr lang="en-US" dirty="0"/>
              <a:t> will prompt the following program to generate the provided output.  </a:t>
            </a:r>
          </a:p>
          <a:p>
            <a:pPr marL="0" indent="0">
              <a:buNone/>
            </a:pPr>
            <a:r>
              <a:rPr lang="en-US" dirty="0"/>
              <a:t>And here’s that properly implemented function!</a:t>
            </a:r>
            <a:br>
              <a:rPr lang="en-US" dirty="0"/>
            </a:br>
            <a:endParaRPr lang="en-US" dirty="0"/>
          </a:p>
          <a:p>
            <a:pPr marL="0" indent="0">
              <a:buNone/>
            </a:pPr>
            <a:r>
              <a:rPr lang="en-US" sz="1800" dirty="0">
                <a:latin typeface="Consolas" panose="020B0609020204030204" pitchFamily="49" charset="0"/>
                <a:cs typeface="Consolas" panose="020B0609020204030204" pitchFamily="49" charset="0"/>
              </a:rPr>
              <a:t>    void rotate(void *front, void *separator, void *end) {</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int width = (char *)end - (char *)front;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int </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 = (char *)separator - (char *)front;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int </a:t>
            </a:r>
            <a:r>
              <a:rPr lang="en-US" sz="1800" dirty="0" err="1">
                <a:latin typeface="Consolas" panose="020B0609020204030204" pitchFamily="49" charset="0"/>
                <a:cs typeface="Consolas" panose="020B0609020204030204" pitchFamily="49" charset="0"/>
              </a:rPr>
              <a:t>suffix_width</a:t>
            </a:r>
            <a:r>
              <a:rPr lang="en-US" sz="1800" dirty="0">
                <a:latin typeface="Consolas" panose="020B0609020204030204" pitchFamily="49" charset="0"/>
                <a:cs typeface="Consolas" panose="020B0609020204030204" pitchFamily="49" charset="0"/>
              </a:rPr>
              <a:t> = width - </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a:t>
            </a:r>
            <a:br>
              <a:rPr lang="en-US" sz="1800" dirty="0">
                <a:latin typeface="Consolas" panose="020B0609020204030204" pitchFamily="49" charset="0"/>
                <a:cs typeface="Consolas" panose="020B0609020204030204" pitchFamily="49" charset="0"/>
              </a:rPr>
            </a:b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char temp[</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memcpy</a:t>
            </a:r>
            <a:r>
              <a:rPr lang="en-US" sz="1800" dirty="0">
                <a:latin typeface="Consolas" panose="020B0609020204030204" pitchFamily="49" charset="0"/>
                <a:cs typeface="Consolas" panose="020B0609020204030204" pitchFamily="49" charset="0"/>
              </a:rPr>
              <a:t>(temp, front, </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memmove</a:t>
            </a:r>
            <a:r>
              <a:rPr lang="en-US" sz="1800" dirty="0">
                <a:latin typeface="Consolas" panose="020B0609020204030204" pitchFamily="49" charset="0"/>
                <a:cs typeface="Consolas" panose="020B0609020204030204" pitchFamily="49" charset="0"/>
              </a:rPr>
              <a:t>(front, separator, </a:t>
            </a:r>
            <a:r>
              <a:rPr lang="en-US" sz="1800" dirty="0" err="1">
                <a:latin typeface="Consolas" panose="020B0609020204030204" pitchFamily="49" charset="0"/>
                <a:cs typeface="Consolas" panose="020B0609020204030204" pitchFamily="49" charset="0"/>
              </a:rPr>
              <a:t>suffix_width</a:t>
            </a:r>
            <a:r>
              <a:rPr lang="en-US" sz="1800" dirty="0">
                <a:latin typeface="Consolas" panose="020B0609020204030204" pitchFamily="49" charset="0"/>
                <a:cs typeface="Consolas" panose="020B0609020204030204" pitchFamily="49" charset="0"/>
              </a:rPr>
              <a: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memcpy</a:t>
            </a:r>
            <a:r>
              <a:rPr lang="en-US" sz="1800" dirty="0">
                <a:latin typeface="Consolas" panose="020B0609020204030204" pitchFamily="49" charset="0"/>
                <a:cs typeface="Consolas" panose="020B0609020204030204" pitchFamily="49" charset="0"/>
              </a:rPr>
              <a:t>((char *)end - </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 temp, </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052858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90C69-FFD4-7643-88BE-BD081E2A7491}"/>
              </a:ext>
            </a:extLst>
          </p:cNvPr>
          <p:cNvSpPr>
            <a:spLocks noGrp="1"/>
          </p:cNvSpPr>
          <p:nvPr>
            <p:ph type="title"/>
          </p:nvPr>
        </p:nvSpPr>
        <p:spPr/>
        <p:txBody>
          <a:bodyPr/>
          <a:lstStyle/>
          <a:p>
            <a:r>
              <a:rPr lang="en-US" dirty="0" err="1"/>
              <a:t>stack_delete</a:t>
            </a:r>
            <a:endParaRPr lang="en-US" dirty="0"/>
          </a:p>
        </p:txBody>
      </p:sp>
      <p:sp>
        <p:nvSpPr>
          <p:cNvPr id="3" name="Content Placeholder 2">
            <a:extLst>
              <a:ext uri="{FF2B5EF4-FFF2-40B4-BE49-F238E27FC236}">
                <a16:creationId xmlns:a16="http://schemas.microsoft.com/office/drawing/2014/main" id="{E8A0BE36-F7A0-B44B-AA0A-66212AB31CEB}"/>
              </a:ext>
            </a:extLst>
          </p:cNvPr>
          <p:cNvSpPr>
            <a:spLocks noGrp="1"/>
          </p:cNvSpPr>
          <p:nvPr>
            <p:ph idx="1"/>
          </p:nvPr>
        </p:nvSpPr>
        <p:spPr/>
        <p:txBody>
          <a:bodyPr/>
          <a:lstStyle/>
          <a:p>
            <a:r>
              <a:rPr lang="en-US" dirty="0"/>
              <a:t>Lecture stack: No explicit delete stack; had to pop everything off in main</a:t>
            </a:r>
          </a:p>
          <a:p>
            <a:r>
              <a:rPr lang="en-US" dirty="0"/>
              <a:t>How would we implement such a function?</a:t>
            </a:r>
          </a:p>
        </p:txBody>
      </p:sp>
    </p:spTree>
    <p:extLst>
      <p:ext uri="{BB962C8B-B14F-4D97-AF65-F5344CB8AC3E}">
        <p14:creationId xmlns:p14="http://schemas.microsoft.com/office/powerpoint/2010/main" val="313109599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7803D-807C-4245-AC6A-0328EEFBE42F}"/>
              </a:ext>
            </a:extLst>
          </p:cNvPr>
          <p:cNvSpPr>
            <a:spLocks noGrp="1"/>
          </p:cNvSpPr>
          <p:nvPr>
            <p:ph type="title"/>
          </p:nvPr>
        </p:nvSpPr>
        <p:spPr/>
        <p:txBody>
          <a:bodyPr/>
          <a:lstStyle/>
          <a:p>
            <a:r>
              <a:rPr lang="en-US" dirty="0"/>
              <a:t>generic stack 2</a:t>
            </a:r>
          </a:p>
        </p:txBody>
      </p:sp>
      <p:sp>
        <p:nvSpPr>
          <p:cNvPr id="3" name="Text Placeholder 2">
            <a:extLst>
              <a:ext uri="{FF2B5EF4-FFF2-40B4-BE49-F238E27FC236}">
                <a16:creationId xmlns:a16="http://schemas.microsoft.com/office/drawing/2014/main" id="{75686781-8EC6-CF47-B5D8-CA1216B7F965}"/>
              </a:ext>
            </a:extLst>
          </p:cNvPr>
          <p:cNvSpPr>
            <a:spLocks noGrp="1"/>
          </p:cNvSpPr>
          <p:nvPr>
            <p:ph type="body" idx="1"/>
          </p:nvPr>
        </p:nvSpPr>
        <p:spPr/>
        <p:txBody>
          <a:bodyPr/>
          <a:lstStyle/>
          <a:p>
            <a:pPr algn="ctr"/>
            <a:r>
              <a:rPr lang="en-US" dirty="0"/>
              <a:t>These are extra slides that were not reviewed, to provide extra practice on another way to implement a generic stack.  You can find code for this example in the lecture code folder (</a:t>
            </a:r>
            <a:r>
              <a:rPr lang="en-US" b="1" dirty="0" err="1"/>
              <a:t>live_stack.c</a:t>
            </a:r>
            <a:r>
              <a:rPr lang="en-US" dirty="0"/>
              <a:t>).</a:t>
            </a:r>
          </a:p>
        </p:txBody>
      </p:sp>
    </p:spTree>
    <p:extLst>
      <p:ext uri="{BB962C8B-B14F-4D97-AF65-F5344CB8AC3E}">
        <p14:creationId xmlns:p14="http://schemas.microsoft.com/office/powerpoint/2010/main" val="87475043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F9E68E78-1E7A-F84F-8244-3D5D7A04B65C}"/>
              </a:ext>
            </a:extLst>
          </p:cNvPr>
          <p:cNvSpPr txBox="1"/>
          <p:nvPr/>
        </p:nvSpPr>
        <p:spPr>
          <a:xfrm>
            <a:off x="0" y="5296920"/>
            <a:ext cx="689612" cy="338554"/>
          </a:xfrm>
          <a:prstGeom prst="rect">
            <a:avLst/>
          </a:prstGeom>
          <a:noFill/>
        </p:spPr>
        <p:txBody>
          <a:bodyPr wrap="none" rtlCol="0">
            <a:spAutoFit/>
          </a:bodyPr>
          <a:lstStyle/>
          <a:p>
            <a:pPr algn="l"/>
            <a:r>
              <a:rPr lang="en-US" sz="1600" i="1" dirty="0">
                <a:solidFill>
                  <a:schemeClr val="bg1">
                    <a:lumMod val="65000"/>
                  </a:schemeClr>
                </a:solidFill>
                <a:latin typeface="+mn-lt"/>
              </a:rPr>
              <a:t>0x800</a:t>
            </a:r>
          </a:p>
        </p:txBody>
      </p:sp>
      <p:sp>
        <p:nvSpPr>
          <p:cNvPr id="2" name="Title 1">
            <a:extLst>
              <a:ext uri="{FF2B5EF4-FFF2-40B4-BE49-F238E27FC236}">
                <a16:creationId xmlns:a16="http://schemas.microsoft.com/office/drawing/2014/main" id="{95BC3711-42AA-B942-B025-70638A352924}"/>
              </a:ext>
            </a:extLst>
          </p:cNvPr>
          <p:cNvSpPr>
            <a:spLocks noGrp="1"/>
          </p:cNvSpPr>
          <p:nvPr>
            <p:ph type="title"/>
          </p:nvPr>
        </p:nvSpPr>
        <p:spPr/>
        <p:txBody>
          <a:bodyPr/>
          <a:lstStyle/>
          <a:p>
            <a:r>
              <a:rPr lang="en-US" dirty="0"/>
              <a:t>Lecture video stack</a:t>
            </a:r>
          </a:p>
        </p:txBody>
      </p:sp>
      <p:sp>
        <p:nvSpPr>
          <p:cNvPr id="5" name="Rectangle 4">
            <a:extLst>
              <a:ext uri="{FF2B5EF4-FFF2-40B4-BE49-F238E27FC236}">
                <a16:creationId xmlns:a16="http://schemas.microsoft.com/office/drawing/2014/main" id="{5191C7E6-7FD8-0E4F-90DA-F28CB21FC49D}"/>
              </a:ext>
            </a:extLst>
          </p:cNvPr>
          <p:cNvSpPr/>
          <p:nvPr/>
        </p:nvSpPr>
        <p:spPr>
          <a:xfrm>
            <a:off x="5867400" y="1357801"/>
            <a:ext cx="4800600" cy="1421928"/>
          </a:xfrm>
          <a:prstGeom prst="rect">
            <a:avLst/>
          </a:prstGeom>
          <a:ln w="19050">
            <a:solidFill>
              <a:schemeClr val="accent6"/>
            </a:solidFill>
          </a:ln>
        </p:spPr>
        <p:txBody>
          <a:bodyPr wrap="square">
            <a:spAutoFit/>
          </a:bodyPr>
          <a:lstStyle/>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typedef struct node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struct node *next;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void *data;</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node;</a:t>
            </a:r>
          </a:p>
        </p:txBody>
      </p:sp>
      <p:sp>
        <p:nvSpPr>
          <p:cNvPr id="6" name="Rectangle 5">
            <a:extLst>
              <a:ext uri="{FF2B5EF4-FFF2-40B4-BE49-F238E27FC236}">
                <a16:creationId xmlns:a16="http://schemas.microsoft.com/office/drawing/2014/main" id="{457471A4-930D-774A-AB08-C2D8EFDA6FDB}"/>
              </a:ext>
            </a:extLst>
          </p:cNvPr>
          <p:cNvSpPr/>
          <p:nvPr/>
        </p:nvSpPr>
        <p:spPr>
          <a:xfrm>
            <a:off x="457200" y="1357801"/>
            <a:ext cx="4800600" cy="1754326"/>
          </a:xfrm>
          <a:prstGeom prst="rect">
            <a:avLst/>
          </a:prstGeom>
          <a:ln w="19050">
            <a:solidFill>
              <a:schemeClr val="tx1"/>
            </a:solidFill>
          </a:ln>
        </p:spPr>
        <p:txBody>
          <a:bodyPr wrap="square">
            <a:spAutoFit/>
          </a:bodyPr>
          <a:lstStyle/>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typedef struct stack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node *top;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stack;</a:t>
            </a:r>
          </a:p>
        </p:txBody>
      </p:sp>
      <p:graphicFrame>
        <p:nvGraphicFramePr>
          <p:cNvPr id="7" name="Table 6">
            <a:extLst>
              <a:ext uri="{FF2B5EF4-FFF2-40B4-BE49-F238E27FC236}">
                <a16:creationId xmlns:a16="http://schemas.microsoft.com/office/drawing/2014/main" id="{CDD96771-F967-B349-B8BC-231B1E16401D}"/>
              </a:ext>
            </a:extLst>
          </p:cNvPr>
          <p:cNvGraphicFramePr>
            <a:graphicFrameLocks noGrp="1"/>
          </p:cNvGraphicFramePr>
          <p:nvPr/>
        </p:nvGraphicFramePr>
        <p:xfrm>
          <a:off x="911749" y="4131328"/>
          <a:ext cx="1905000" cy="13716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mn-lt"/>
                          <a:cs typeface="Consolas" panose="020B0609020204030204" pitchFamily="49" charset="0"/>
                        </a:rPr>
                        <a:t>top</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ctr"/>
                      <a:r>
                        <a:rPr lang="en-US" sz="2400" dirty="0">
                          <a:latin typeface="Consolas" panose="020B0609020204030204" pitchFamily="49" charset="0"/>
                          <a:cs typeface="Consolas" panose="020B0609020204030204" pitchFamily="49" charset="0"/>
                        </a:rPr>
                        <a:t>…</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r h="439471">
                <a:tc>
                  <a:txBody>
                    <a:bodyPr/>
                    <a:lstStyle/>
                    <a:p>
                      <a:pPr algn="ctr"/>
                      <a:r>
                        <a:rPr lang="en-US" sz="2400" dirty="0">
                          <a:latin typeface="Consolas" panose="020B0609020204030204" pitchFamily="49" charset="0"/>
                          <a:cs typeface="Consolas" panose="020B0609020204030204" pitchFamily="49" charset="0"/>
                        </a:rPr>
                        <a:t>3</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37403080"/>
                  </a:ext>
                </a:extLst>
              </a:tr>
            </a:tbl>
          </a:graphicData>
        </a:graphic>
      </p:graphicFrame>
      <p:graphicFrame>
        <p:nvGraphicFramePr>
          <p:cNvPr id="8" name="Table 7">
            <a:extLst>
              <a:ext uri="{FF2B5EF4-FFF2-40B4-BE49-F238E27FC236}">
                <a16:creationId xmlns:a16="http://schemas.microsoft.com/office/drawing/2014/main" id="{34FB9F6D-9677-F74A-AFE3-DDC0B806F9B1}"/>
              </a:ext>
            </a:extLst>
          </p:cNvPr>
          <p:cNvGraphicFramePr>
            <a:graphicFrameLocks noGrp="1"/>
          </p:cNvGraphicFramePr>
          <p:nvPr/>
        </p:nvGraphicFramePr>
        <p:xfrm>
          <a:off x="3657600" y="4131328"/>
          <a:ext cx="1905000" cy="914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data</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next</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graphicFrame>
        <p:nvGraphicFramePr>
          <p:cNvPr id="9" name="Table 8">
            <a:extLst>
              <a:ext uri="{FF2B5EF4-FFF2-40B4-BE49-F238E27FC236}">
                <a16:creationId xmlns:a16="http://schemas.microsoft.com/office/drawing/2014/main" id="{715527D9-7E5F-8240-9509-351853BBD491}"/>
              </a:ext>
            </a:extLst>
          </p:cNvPr>
          <p:cNvGraphicFramePr>
            <a:graphicFrameLocks noGrp="1"/>
          </p:cNvGraphicFramePr>
          <p:nvPr/>
        </p:nvGraphicFramePr>
        <p:xfrm>
          <a:off x="6477002" y="4131328"/>
          <a:ext cx="1905000" cy="914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data</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next</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graphicFrame>
        <p:nvGraphicFramePr>
          <p:cNvPr id="10" name="Table 9">
            <a:extLst>
              <a:ext uri="{FF2B5EF4-FFF2-40B4-BE49-F238E27FC236}">
                <a16:creationId xmlns:a16="http://schemas.microsoft.com/office/drawing/2014/main" id="{92481BBC-A657-144A-A018-FA8F4E9C8018}"/>
              </a:ext>
            </a:extLst>
          </p:cNvPr>
          <p:cNvGraphicFramePr>
            <a:graphicFrameLocks noGrp="1"/>
          </p:cNvGraphicFramePr>
          <p:nvPr/>
        </p:nvGraphicFramePr>
        <p:xfrm>
          <a:off x="9448800" y="4131328"/>
          <a:ext cx="1905000" cy="914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data</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next</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graphicFrame>
        <p:nvGraphicFramePr>
          <p:cNvPr id="13" name="Table 12">
            <a:extLst>
              <a:ext uri="{FF2B5EF4-FFF2-40B4-BE49-F238E27FC236}">
                <a16:creationId xmlns:a16="http://schemas.microsoft.com/office/drawing/2014/main" id="{C644E299-C561-6A48-B2BF-4F659F213FF5}"/>
              </a:ext>
            </a:extLst>
          </p:cNvPr>
          <p:cNvGraphicFramePr>
            <a:graphicFrameLocks noGrp="1"/>
          </p:cNvGraphicFramePr>
          <p:nvPr/>
        </p:nvGraphicFramePr>
        <p:xfrm>
          <a:off x="4114801" y="3276600"/>
          <a:ext cx="990602" cy="457200"/>
        </p:xfrm>
        <a:graphic>
          <a:graphicData uri="http://schemas.openxmlformats.org/drawingml/2006/table">
            <a:tbl>
              <a:tblPr firstRow="1" bandRow="1">
                <a:tableStyleId>{5940675A-B579-460E-94D1-54222C63F5DA}</a:tableStyleId>
              </a:tblPr>
              <a:tblGrid>
                <a:gridCol w="990602">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sym typeface="Wingdings" pitchFamily="2" charset="2"/>
                        </a:rPr>
                        <a:t></a:t>
                      </a:r>
                      <a:endParaRPr lang="en-US" sz="2400" dirty="0">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3506753572"/>
                  </a:ext>
                </a:extLst>
              </a:tr>
            </a:tbl>
          </a:graphicData>
        </a:graphic>
      </p:graphicFrame>
      <p:graphicFrame>
        <p:nvGraphicFramePr>
          <p:cNvPr id="14" name="Table 13">
            <a:extLst>
              <a:ext uri="{FF2B5EF4-FFF2-40B4-BE49-F238E27FC236}">
                <a16:creationId xmlns:a16="http://schemas.microsoft.com/office/drawing/2014/main" id="{09800BD8-E708-F945-B8C1-7D831C9F0774}"/>
              </a:ext>
            </a:extLst>
          </p:cNvPr>
          <p:cNvGraphicFramePr>
            <a:graphicFrameLocks noGrp="1"/>
          </p:cNvGraphicFramePr>
          <p:nvPr/>
        </p:nvGraphicFramePr>
        <p:xfrm>
          <a:off x="7010402" y="3276600"/>
          <a:ext cx="990602" cy="457200"/>
        </p:xfrm>
        <a:graphic>
          <a:graphicData uri="http://schemas.openxmlformats.org/drawingml/2006/table">
            <a:tbl>
              <a:tblPr firstRow="1" bandRow="1">
                <a:tableStyleId>{5940675A-B579-460E-94D1-54222C63F5DA}</a:tableStyleId>
              </a:tblPr>
              <a:tblGrid>
                <a:gridCol w="990602">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sym typeface="Wingdings" pitchFamily="2" charset="2"/>
                        </a:rPr>
                        <a:t> </a:t>
                      </a:r>
                      <a:endParaRPr lang="en-US" sz="2400" dirty="0">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3506753572"/>
                  </a:ext>
                </a:extLst>
              </a:tr>
            </a:tbl>
          </a:graphicData>
        </a:graphic>
      </p:graphicFrame>
      <p:graphicFrame>
        <p:nvGraphicFramePr>
          <p:cNvPr id="15" name="Table 14">
            <a:extLst>
              <a:ext uri="{FF2B5EF4-FFF2-40B4-BE49-F238E27FC236}">
                <a16:creationId xmlns:a16="http://schemas.microsoft.com/office/drawing/2014/main" id="{94E7E97F-4CBC-D044-93A2-40B242E364F8}"/>
              </a:ext>
            </a:extLst>
          </p:cNvPr>
          <p:cNvGraphicFramePr>
            <a:graphicFrameLocks noGrp="1"/>
          </p:cNvGraphicFramePr>
          <p:nvPr/>
        </p:nvGraphicFramePr>
        <p:xfrm>
          <a:off x="9982200" y="3276600"/>
          <a:ext cx="990602" cy="457200"/>
        </p:xfrm>
        <a:graphic>
          <a:graphicData uri="http://schemas.openxmlformats.org/drawingml/2006/table">
            <a:tbl>
              <a:tblPr firstRow="1" bandRow="1">
                <a:tableStyleId>{5940675A-B579-460E-94D1-54222C63F5DA}</a:tableStyleId>
              </a:tblPr>
              <a:tblGrid>
                <a:gridCol w="990602">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sym typeface="Wingdings" pitchFamily="2" charset="2"/>
                        </a:rPr>
                        <a:t> </a:t>
                      </a:r>
                      <a:endParaRPr lang="en-US" sz="2400" dirty="0">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3506753572"/>
                  </a:ext>
                </a:extLst>
              </a:tr>
            </a:tbl>
          </a:graphicData>
        </a:graphic>
      </p:graphicFrame>
      <p:cxnSp>
        <p:nvCxnSpPr>
          <p:cNvPr id="17" name="Straight Connector 16">
            <a:extLst>
              <a:ext uri="{FF2B5EF4-FFF2-40B4-BE49-F238E27FC236}">
                <a16:creationId xmlns:a16="http://schemas.microsoft.com/office/drawing/2014/main" id="{64AFCF93-FD2B-CB4B-B7A4-1408B7312A13}"/>
              </a:ext>
            </a:extLst>
          </p:cNvPr>
          <p:cNvCxnSpPr>
            <a:cxnSpLocks/>
          </p:cNvCxnSpPr>
          <p:nvPr/>
        </p:nvCxnSpPr>
        <p:spPr>
          <a:xfrm flipV="1">
            <a:off x="9448800" y="4588528"/>
            <a:ext cx="1905000" cy="457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D5DE141C-072B-534F-B08E-90CFC545F422}"/>
              </a:ext>
            </a:extLst>
          </p:cNvPr>
          <p:cNvSpPr/>
          <p:nvPr/>
        </p:nvSpPr>
        <p:spPr bwMode="auto">
          <a:xfrm>
            <a:off x="6212311" y="5951580"/>
            <a:ext cx="5321966" cy="778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400" dirty="0">
                <a:solidFill>
                  <a:prstClr val="black"/>
                </a:solidFill>
                <a:latin typeface="Calibri" panose="020F0502020204030204" pitchFamily="34" charset="0"/>
                <a:cs typeface="Calibri" panose="020F0502020204030204" pitchFamily="34" charset="0"/>
              </a:rPr>
              <a:t>Note: The diagram looks “upside down” because addresses increase upwards.</a:t>
            </a:r>
          </a:p>
        </p:txBody>
      </p:sp>
      <p:sp>
        <p:nvSpPr>
          <p:cNvPr id="21" name="TextBox 20">
            <a:extLst>
              <a:ext uri="{FF2B5EF4-FFF2-40B4-BE49-F238E27FC236}">
                <a16:creationId xmlns:a16="http://schemas.microsoft.com/office/drawing/2014/main" id="{B31C7C55-610A-724F-97D1-70220B18B179}"/>
              </a:ext>
            </a:extLst>
          </p:cNvPr>
          <p:cNvSpPr txBox="1"/>
          <p:nvPr/>
        </p:nvSpPr>
        <p:spPr>
          <a:xfrm>
            <a:off x="-3726" y="5835739"/>
            <a:ext cx="1577676"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stack *</a:t>
            </a:r>
          </a:p>
          <a:p>
            <a:r>
              <a:rPr lang="en-US" dirty="0" err="1">
                <a:latin typeface="Consolas" panose="020B0609020204030204" pitchFamily="49" charset="0"/>
                <a:cs typeface="Consolas" panose="020B0609020204030204" pitchFamily="49" charset="0"/>
              </a:rPr>
              <a:t>emojistack</a:t>
            </a:r>
            <a:r>
              <a:rPr lang="en-US" dirty="0">
                <a:latin typeface="Consolas" panose="020B0609020204030204" pitchFamily="49" charset="0"/>
                <a:cs typeface="Consolas" panose="020B0609020204030204" pitchFamily="49" charset="0"/>
              </a:rPr>
              <a:t> </a:t>
            </a:r>
          </a:p>
        </p:txBody>
      </p:sp>
      <p:graphicFrame>
        <p:nvGraphicFramePr>
          <p:cNvPr id="22" name="Table 21">
            <a:extLst>
              <a:ext uri="{FF2B5EF4-FFF2-40B4-BE49-F238E27FC236}">
                <a16:creationId xmlns:a16="http://schemas.microsoft.com/office/drawing/2014/main" id="{3F53D3D8-7F4E-B64D-A2EB-1BACC470E7F7}"/>
              </a:ext>
            </a:extLst>
          </p:cNvPr>
          <p:cNvGraphicFramePr>
            <a:graphicFrameLocks noGrp="1"/>
          </p:cNvGraphicFramePr>
          <p:nvPr/>
        </p:nvGraphicFramePr>
        <p:xfrm>
          <a:off x="1524000" y="5976108"/>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0x800</a:t>
                      </a:r>
                    </a:p>
                  </a:txBody>
                  <a:tcPr>
                    <a:solidFill>
                      <a:schemeClr val="bg1"/>
                    </a:solidFill>
                  </a:tcPr>
                </a:tc>
                <a:extLst>
                  <a:ext uri="{0D108BD9-81ED-4DB2-BD59-A6C34878D82A}">
                    <a16:rowId xmlns:a16="http://schemas.microsoft.com/office/drawing/2014/main" val="3506753572"/>
                  </a:ext>
                </a:extLst>
              </a:tr>
            </a:tbl>
          </a:graphicData>
        </a:graphic>
      </p:graphicFrame>
      <p:sp>
        <p:nvSpPr>
          <p:cNvPr id="23" name="Freeform 22">
            <a:extLst>
              <a:ext uri="{FF2B5EF4-FFF2-40B4-BE49-F238E27FC236}">
                <a16:creationId xmlns:a16="http://schemas.microsoft.com/office/drawing/2014/main" id="{CD3D49BA-AABB-0944-A6F6-E05F82EF49DE}"/>
              </a:ext>
            </a:extLst>
          </p:cNvPr>
          <p:cNvSpPr/>
          <p:nvPr/>
        </p:nvSpPr>
        <p:spPr>
          <a:xfrm>
            <a:off x="610960" y="5478865"/>
            <a:ext cx="1251284" cy="633663"/>
          </a:xfrm>
          <a:custGeom>
            <a:avLst/>
            <a:gdLst>
              <a:gd name="connsiteX0" fmla="*/ 1251284 w 1251284"/>
              <a:gd name="connsiteY0" fmla="*/ 786063 h 786063"/>
              <a:gd name="connsiteX1" fmla="*/ 1187115 w 1251284"/>
              <a:gd name="connsiteY1" fmla="*/ 577516 h 786063"/>
              <a:gd name="connsiteX2" fmla="*/ 1122947 w 1251284"/>
              <a:gd name="connsiteY2" fmla="*/ 481263 h 786063"/>
              <a:gd name="connsiteX3" fmla="*/ 946484 w 1251284"/>
              <a:gd name="connsiteY3" fmla="*/ 433137 h 786063"/>
              <a:gd name="connsiteX4" fmla="*/ 850231 w 1251284"/>
              <a:gd name="connsiteY4" fmla="*/ 417095 h 786063"/>
              <a:gd name="connsiteX5" fmla="*/ 625642 w 1251284"/>
              <a:gd name="connsiteY5" fmla="*/ 385010 h 786063"/>
              <a:gd name="connsiteX6" fmla="*/ 433136 w 1251284"/>
              <a:gd name="connsiteY6" fmla="*/ 352926 h 786063"/>
              <a:gd name="connsiteX7" fmla="*/ 385010 w 1251284"/>
              <a:gd name="connsiteY7" fmla="*/ 336884 h 786063"/>
              <a:gd name="connsiteX8" fmla="*/ 272715 w 1251284"/>
              <a:gd name="connsiteY8" fmla="*/ 304800 h 786063"/>
              <a:gd name="connsiteX9" fmla="*/ 224589 w 1251284"/>
              <a:gd name="connsiteY9" fmla="*/ 272716 h 786063"/>
              <a:gd name="connsiteX10" fmla="*/ 176463 w 1251284"/>
              <a:gd name="connsiteY10" fmla="*/ 256674 h 786063"/>
              <a:gd name="connsiteX11" fmla="*/ 144378 w 1251284"/>
              <a:gd name="connsiteY11" fmla="*/ 224589 h 786063"/>
              <a:gd name="connsiteX12" fmla="*/ 96252 w 1251284"/>
              <a:gd name="connsiteY12" fmla="*/ 208547 h 786063"/>
              <a:gd name="connsiteX13" fmla="*/ 48126 w 1251284"/>
              <a:gd name="connsiteY13" fmla="*/ 176463 h 786063"/>
              <a:gd name="connsiteX14" fmla="*/ 0 w 1251284"/>
              <a:gd name="connsiteY14" fmla="*/ 80210 h 786063"/>
              <a:gd name="connsiteX15" fmla="*/ 16042 w 1251284"/>
              <a:gd name="connsiteY15" fmla="*/ 32084 h 786063"/>
              <a:gd name="connsiteX16" fmla="*/ 64168 w 1251284"/>
              <a:gd name="connsiteY16" fmla="*/ 16042 h 786063"/>
              <a:gd name="connsiteX17" fmla="*/ 160421 w 1251284"/>
              <a:gd name="connsiteY17" fmla="*/ 32084 h 786063"/>
              <a:gd name="connsiteX18" fmla="*/ 240631 w 1251284"/>
              <a:gd name="connsiteY18" fmla="*/ 48126 h 786063"/>
              <a:gd name="connsiteX19" fmla="*/ 272715 w 1251284"/>
              <a:gd name="connsiteY19" fmla="*/ 0 h 78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51284" h="786063">
                <a:moveTo>
                  <a:pt x="1251284" y="786063"/>
                </a:moveTo>
                <a:cubicBezTo>
                  <a:pt x="1229894" y="716547"/>
                  <a:pt x="1215339" y="644548"/>
                  <a:pt x="1187115" y="577516"/>
                </a:cubicBezTo>
                <a:cubicBezTo>
                  <a:pt x="1172151" y="541977"/>
                  <a:pt x="1159529" y="493457"/>
                  <a:pt x="1122947" y="481263"/>
                </a:cubicBezTo>
                <a:cubicBezTo>
                  <a:pt x="1060741" y="460528"/>
                  <a:pt x="1018856" y="445199"/>
                  <a:pt x="946484" y="433137"/>
                </a:cubicBezTo>
                <a:lnTo>
                  <a:pt x="850231" y="417095"/>
                </a:lnTo>
                <a:cubicBezTo>
                  <a:pt x="775445" y="405877"/>
                  <a:pt x="699797" y="399841"/>
                  <a:pt x="625642" y="385010"/>
                </a:cubicBezTo>
                <a:cubicBezTo>
                  <a:pt x="508354" y="361553"/>
                  <a:pt x="572423" y="372824"/>
                  <a:pt x="433136" y="352926"/>
                </a:cubicBezTo>
                <a:cubicBezTo>
                  <a:pt x="417094" y="347579"/>
                  <a:pt x="401269" y="341529"/>
                  <a:pt x="385010" y="336884"/>
                </a:cubicBezTo>
                <a:cubicBezTo>
                  <a:pt x="243998" y="296595"/>
                  <a:pt x="388113" y="343265"/>
                  <a:pt x="272715" y="304800"/>
                </a:cubicBezTo>
                <a:cubicBezTo>
                  <a:pt x="256673" y="294105"/>
                  <a:pt x="241834" y="281338"/>
                  <a:pt x="224589" y="272716"/>
                </a:cubicBezTo>
                <a:cubicBezTo>
                  <a:pt x="209464" y="265154"/>
                  <a:pt x="190963" y="265374"/>
                  <a:pt x="176463" y="256674"/>
                </a:cubicBezTo>
                <a:cubicBezTo>
                  <a:pt x="163493" y="248892"/>
                  <a:pt x="157348" y="232371"/>
                  <a:pt x="144378" y="224589"/>
                </a:cubicBezTo>
                <a:cubicBezTo>
                  <a:pt x="129878" y="215889"/>
                  <a:pt x="111377" y="216109"/>
                  <a:pt x="96252" y="208547"/>
                </a:cubicBezTo>
                <a:cubicBezTo>
                  <a:pt x="79007" y="199925"/>
                  <a:pt x="64168" y="187158"/>
                  <a:pt x="48126" y="176463"/>
                </a:cubicBezTo>
                <a:cubicBezTo>
                  <a:pt x="31904" y="152129"/>
                  <a:pt x="0" y="113420"/>
                  <a:pt x="0" y="80210"/>
                </a:cubicBezTo>
                <a:cubicBezTo>
                  <a:pt x="0" y="63300"/>
                  <a:pt x="4085" y="44041"/>
                  <a:pt x="16042" y="32084"/>
                </a:cubicBezTo>
                <a:cubicBezTo>
                  <a:pt x="27999" y="20127"/>
                  <a:pt x="48126" y="21389"/>
                  <a:pt x="64168" y="16042"/>
                </a:cubicBezTo>
                <a:lnTo>
                  <a:pt x="160421" y="32084"/>
                </a:lnTo>
                <a:cubicBezTo>
                  <a:pt x="187247" y="36961"/>
                  <a:pt x="214414" y="55617"/>
                  <a:pt x="240631" y="48126"/>
                </a:cubicBezTo>
                <a:cubicBezTo>
                  <a:pt x="259169" y="42829"/>
                  <a:pt x="272715" y="0"/>
                  <a:pt x="272715" y="0"/>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8068E725-51AF-D640-9ECB-9B30D5986650}"/>
              </a:ext>
            </a:extLst>
          </p:cNvPr>
          <p:cNvSpPr/>
          <p:nvPr/>
        </p:nvSpPr>
        <p:spPr>
          <a:xfrm>
            <a:off x="2272607" y="4323834"/>
            <a:ext cx="1363579" cy="689810"/>
          </a:xfrm>
          <a:custGeom>
            <a:avLst/>
            <a:gdLst>
              <a:gd name="connsiteX0" fmla="*/ 0 w 1363579"/>
              <a:gd name="connsiteY0" fmla="*/ 0 h 689810"/>
              <a:gd name="connsiteX1" fmla="*/ 80210 w 1363579"/>
              <a:gd name="connsiteY1" fmla="*/ 32084 h 689810"/>
              <a:gd name="connsiteX2" fmla="*/ 272716 w 1363579"/>
              <a:gd name="connsiteY2" fmla="*/ 48126 h 689810"/>
              <a:gd name="connsiteX3" fmla="*/ 385010 w 1363579"/>
              <a:gd name="connsiteY3" fmla="*/ 64168 h 689810"/>
              <a:gd name="connsiteX4" fmla="*/ 433137 w 1363579"/>
              <a:gd name="connsiteY4" fmla="*/ 80210 h 689810"/>
              <a:gd name="connsiteX5" fmla="*/ 513347 w 1363579"/>
              <a:gd name="connsiteY5" fmla="*/ 144379 h 689810"/>
              <a:gd name="connsiteX6" fmla="*/ 577516 w 1363579"/>
              <a:gd name="connsiteY6" fmla="*/ 336884 h 689810"/>
              <a:gd name="connsiteX7" fmla="*/ 593558 w 1363579"/>
              <a:gd name="connsiteY7" fmla="*/ 385010 h 689810"/>
              <a:gd name="connsiteX8" fmla="*/ 609600 w 1363579"/>
              <a:gd name="connsiteY8" fmla="*/ 433136 h 689810"/>
              <a:gd name="connsiteX9" fmla="*/ 641684 w 1363579"/>
              <a:gd name="connsiteY9" fmla="*/ 465221 h 689810"/>
              <a:gd name="connsiteX10" fmla="*/ 673768 w 1363579"/>
              <a:gd name="connsiteY10" fmla="*/ 513347 h 689810"/>
              <a:gd name="connsiteX11" fmla="*/ 721895 w 1363579"/>
              <a:gd name="connsiteY11" fmla="*/ 529389 h 689810"/>
              <a:gd name="connsiteX12" fmla="*/ 770021 w 1363579"/>
              <a:gd name="connsiteY12" fmla="*/ 561473 h 689810"/>
              <a:gd name="connsiteX13" fmla="*/ 866274 w 1363579"/>
              <a:gd name="connsiteY13" fmla="*/ 593557 h 689810"/>
              <a:gd name="connsiteX14" fmla="*/ 914400 w 1363579"/>
              <a:gd name="connsiteY14" fmla="*/ 609600 h 689810"/>
              <a:gd name="connsiteX15" fmla="*/ 962526 w 1363579"/>
              <a:gd name="connsiteY15" fmla="*/ 625642 h 689810"/>
              <a:gd name="connsiteX16" fmla="*/ 1010652 w 1363579"/>
              <a:gd name="connsiteY16" fmla="*/ 641684 h 689810"/>
              <a:gd name="connsiteX17" fmla="*/ 1090863 w 1363579"/>
              <a:gd name="connsiteY17" fmla="*/ 657726 h 689810"/>
              <a:gd name="connsiteX18" fmla="*/ 1155031 w 1363579"/>
              <a:gd name="connsiteY18" fmla="*/ 673768 h 689810"/>
              <a:gd name="connsiteX19" fmla="*/ 1251284 w 1363579"/>
              <a:gd name="connsiteY19" fmla="*/ 689810 h 689810"/>
              <a:gd name="connsiteX20" fmla="*/ 1363579 w 1363579"/>
              <a:gd name="connsiteY20" fmla="*/ 673768 h 6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579" h="689810">
                <a:moveTo>
                  <a:pt x="0" y="0"/>
                </a:moveTo>
                <a:cubicBezTo>
                  <a:pt x="26737" y="10695"/>
                  <a:pt x="51852" y="27080"/>
                  <a:pt x="80210" y="32084"/>
                </a:cubicBezTo>
                <a:cubicBezTo>
                  <a:pt x="143621" y="43274"/>
                  <a:pt x="208679" y="41385"/>
                  <a:pt x="272716" y="48126"/>
                </a:cubicBezTo>
                <a:cubicBezTo>
                  <a:pt x="310320" y="52084"/>
                  <a:pt x="347579" y="58821"/>
                  <a:pt x="385010" y="64168"/>
                </a:cubicBezTo>
                <a:cubicBezTo>
                  <a:pt x="401052" y="69515"/>
                  <a:pt x="418012" y="72648"/>
                  <a:pt x="433137" y="80210"/>
                </a:cubicBezTo>
                <a:cubicBezTo>
                  <a:pt x="473612" y="100447"/>
                  <a:pt x="483505" y="114536"/>
                  <a:pt x="513347" y="144379"/>
                </a:cubicBezTo>
                <a:lnTo>
                  <a:pt x="577516" y="336884"/>
                </a:lnTo>
                <a:lnTo>
                  <a:pt x="593558" y="385010"/>
                </a:lnTo>
                <a:cubicBezTo>
                  <a:pt x="598905" y="401052"/>
                  <a:pt x="597643" y="421179"/>
                  <a:pt x="609600" y="433136"/>
                </a:cubicBezTo>
                <a:cubicBezTo>
                  <a:pt x="620295" y="443831"/>
                  <a:pt x="632236" y="453410"/>
                  <a:pt x="641684" y="465221"/>
                </a:cubicBezTo>
                <a:cubicBezTo>
                  <a:pt x="653728" y="480276"/>
                  <a:pt x="658713" y="501303"/>
                  <a:pt x="673768" y="513347"/>
                </a:cubicBezTo>
                <a:cubicBezTo>
                  <a:pt x="686973" y="523911"/>
                  <a:pt x="705853" y="524042"/>
                  <a:pt x="721895" y="529389"/>
                </a:cubicBezTo>
                <a:cubicBezTo>
                  <a:pt x="737937" y="540084"/>
                  <a:pt x="752403" y="553643"/>
                  <a:pt x="770021" y="561473"/>
                </a:cubicBezTo>
                <a:cubicBezTo>
                  <a:pt x="800926" y="575208"/>
                  <a:pt x="834190" y="582862"/>
                  <a:pt x="866274" y="593557"/>
                </a:cubicBezTo>
                <a:lnTo>
                  <a:pt x="914400" y="609600"/>
                </a:lnTo>
                <a:lnTo>
                  <a:pt x="962526" y="625642"/>
                </a:lnTo>
                <a:cubicBezTo>
                  <a:pt x="978568" y="630989"/>
                  <a:pt x="994071" y="638368"/>
                  <a:pt x="1010652" y="641684"/>
                </a:cubicBezTo>
                <a:cubicBezTo>
                  <a:pt x="1037389" y="647031"/>
                  <a:pt x="1064246" y="651811"/>
                  <a:pt x="1090863" y="657726"/>
                </a:cubicBezTo>
                <a:cubicBezTo>
                  <a:pt x="1112386" y="662509"/>
                  <a:pt x="1133412" y="669444"/>
                  <a:pt x="1155031" y="673768"/>
                </a:cubicBezTo>
                <a:cubicBezTo>
                  <a:pt x="1186926" y="680147"/>
                  <a:pt x="1219200" y="684463"/>
                  <a:pt x="1251284" y="689810"/>
                </a:cubicBezTo>
                <a:cubicBezTo>
                  <a:pt x="1341982" y="671671"/>
                  <a:pt x="1304229" y="673768"/>
                  <a:pt x="1363579" y="673768"/>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5B72F9FF-2FBF-1C43-B612-6DE32CAE2E2D}"/>
              </a:ext>
            </a:extLst>
          </p:cNvPr>
          <p:cNvSpPr/>
          <p:nvPr/>
        </p:nvSpPr>
        <p:spPr>
          <a:xfrm>
            <a:off x="4812632" y="4837181"/>
            <a:ext cx="1668379" cy="21024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8A005DD0-6273-674D-A9E8-D057C096F2EF}"/>
              </a:ext>
            </a:extLst>
          </p:cNvPr>
          <p:cNvSpPr/>
          <p:nvPr/>
        </p:nvSpPr>
        <p:spPr>
          <a:xfrm>
            <a:off x="7780421" y="4837181"/>
            <a:ext cx="1668379" cy="21024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60A5E2E0-1C2B-6748-B36D-92F5AAD86F4A}"/>
              </a:ext>
            </a:extLst>
          </p:cNvPr>
          <p:cNvSpPr/>
          <p:nvPr/>
        </p:nvSpPr>
        <p:spPr>
          <a:xfrm>
            <a:off x="3960304" y="3691285"/>
            <a:ext cx="1299591" cy="685719"/>
          </a:xfrm>
          <a:custGeom>
            <a:avLst/>
            <a:gdLst>
              <a:gd name="connsiteX0" fmla="*/ 994791 w 1299591"/>
              <a:gd name="connsiteY0" fmla="*/ 662734 h 685719"/>
              <a:gd name="connsiteX1" fmla="*/ 1283549 w 1299591"/>
              <a:gd name="connsiteY1" fmla="*/ 662734 h 685719"/>
              <a:gd name="connsiteX2" fmla="*/ 1299591 w 1299591"/>
              <a:gd name="connsiteY2" fmla="*/ 614607 h 685719"/>
              <a:gd name="connsiteX3" fmla="*/ 1283549 w 1299591"/>
              <a:gd name="connsiteY3" fmla="*/ 438144 h 685719"/>
              <a:gd name="connsiteX4" fmla="*/ 1203339 w 1299591"/>
              <a:gd name="connsiteY4" fmla="*/ 357934 h 685719"/>
              <a:gd name="connsiteX5" fmla="*/ 1171254 w 1299591"/>
              <a:gd name="connsiteY5" fmla="*/ 325850 h 685719"/>
              <a:gd name="connsiteX6" fmla="*/ 1091044 w 1299591"/>
              <a:gd name="connsiteY6" fmla="*/ 309807 h 685719"/>
              <a:gd name="connsiteX7" fmla="*/ 689991 w 1299591"/>
              <a:gd name="connsiteY7" fmla="*/ 277723 h 685719"/>
              <a:gd name="connsiteX8" fmla="*/ 545612 w 1299591"/>
              <a:gd name="connsiteY8" fmla="*/ 261681 h 685719"/>
              <a:gd name="connsiteX9" fmla="*/ 449360 w 1299591"/>
              <a:gd name="connsiteY9" fmla="*/ 245639 h 685719"/>
              <a:gd name="connsiteX10" fmla="*/ 256854 w 1299591"/>
              <a:gd name="connsiteY10" fmla="*/ 229597 h 685719"/>
              <a:gd name="connsiteX11" fmla="*/ 128518 w 1299591"/>
              <a:gd name="connsiteY11" fmla="*/ 197513 h 685719"/>
              <a:gd name="connsiteX12" fmla="*/ 32265 w 1299591"/>
              <a:gd name="connsiteY12" fmla="*/ 165429 h 685719"/>
              <a:gd name="connsiteX13" fmla="*/ 181 w 1299591"/>
              <a:gd name="connsiteY13" fmla="*/ 133344 h 685719"/>
              <a:gd name="connsiteX14" fmla="*/ 48307 w 1299591"/>
              <a:gd name="connsiteY14" fmla="*/ 5007 h 685719"/>
              <a:gd name="connsiteX15" fmla="*/ 144560 w 1299591"/>
              <a:gd name="connsiteY15" fmla="*/ 5007 h 68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99591" h="685719">
                <a:moveTo>
                  <a:pt x="994791" y="662734"/>
                </a:moveTo>
                <a:cubicBezTo>
                  <a:pt x="1103739" y="684523"/>
                  <a:pt x="1149151" y="701134"/>
                  <a:pt x="1283549" y="662734"/>
                </a:cubicBezTo>
                <a:cubicBezTo>
                  <a:pt x="1299808" y="658088"/>
                  <a:pt x="1294244" y="630649"/>
                  <a:pt x="1299591" y="614607"/>
                </a:cubicBezTo>
                <a:cubicBezTo>
                  <a:pt x="1294244" y="555786"/>
                  <a:pt x="1295924" y="495897"/>
                  <a:pt x="1283549" y="438144"/>
                </a:cubicBezTo>
                <a:cubicBezTo>
                  <a:pt x="1273592" y="391678"/>
                  <a:pt x="1234685" y="383011"/>
                  <a:pt x="1203339" y="357934"/>
                </a:cubicBezTo>
                <a:cubicBezTo>
                  <a:pt x="1191528" y="348486"/>
                  <a:pt x="1185156" y="331808"/>
                  <a:pt x="1171254" y="325850"/>
                </a:cubicBezTo>
                <a:cubicBezTo>
                  <a:pt x="1146192" y="315109"/>
                  <a:pt x="1118175" y="312520"/>
                  <a:pt x="1091044" y="309807"/>
                </a:cubicBezTo>
                <a:cubicBezTo>
                  <a:pt x="957598" y="296462"/>
                  <a:pt x="823282" y="292533"/>
                  <a:pt x="689991" y="277723"/>
                </a:cubicBezTo>
                <a:cubicBezTo>
                  <a:pt x="641865" y="272376"/>
                  <a:pt x="593610" y="268081"/>
                  <a:pt x="545612" y="261681"/>
                </a:cubicBezTo>
                <a:cubicBezTo>
                  <a:pt x="513371" y="257382"/>
                  <a:pt x="481688" y="249231"/>
                  <a:pt x="449360" y="245639"/>
                </a:cubicBezTo>
                <a:cubicBezTo>
                  <a:pt x="385363" y="238528"/>
                  <a:pt x="321023" y="234944"/>
                  <a:pt x="256854" y="229597"/>
                </a:cubicBezTo>
                <a:cubicBezTo>
                  <a:pt x="214075" y="218902"/>
                  <a:pt x="170350" y="211457"/>
                  <a:pt x="128518" y="197513"/>
                </a:cubicBezTo>
                <a:lnTo>
                  <a:pt x="32265" y="165429"/>
                </a:lnTo>
                <a:cubicBezTo>
                  <a:pt x="21570" y="154734"/>
                  <a:pt x="2320" y="148317"/>
                  <a:pt x="181" y="133344"/>
                </a:cubicBezTo>
                <a:cubicBezTo>
                  <a:pt x="-2066" y="117613"/>
                  <a:pt x="16705" y="16858"/>
                  <a:pt x="48307" y="5007"/>
                </a:cubicBezTo>
                <a:cubicBezTo>
                  <a:pt x="78348" y="-6259"/>
                  <a:pt x="112476" y="5007"/>
                  <a:pt x="144560" y="5007"/>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B39DEB92-62F0-2F49-BE93-CFA496F3A112}"/>
              </a:ext>
            </a:extLst>
          </p:cNvPr>
          <p:cNvSpPr/>
          <p:nvPr/>
        </p:nvSpPr>
        <p:spPr>
          <a:xfrm>
            <a:off x="6855907" y="3703251"/>
            <a:ext cx="1299591" cy="685719"/>
          </a:xfrm>
          <a:custGeom>
            <a:avLst/>
            <a:gdLst>
              <a:gd name="connsiteX0" fmla="*/ 994791 w 1299591"/>
              <a:gd name="connsiteY0" fmla="*/ 662734 h 685719"/>
              <a:gd name="connsiteX1" fmla="*/ 1283549 w 1299591"/>
              <a:gd name="connsiteY1" fmla="*/ 662734 h 685719"/>
              <a:gd name="connsiteX2" fmla="*/ 1299591 w 1299591"/>
              <a:gd name="connsiteY2" fmla="*/ 614607 h 685719"/>
              <a:gd name="connsiteX3" fmla="*/ 1283549 w 1299591"/>
              <a:gd name="connsiteY3" fmla="*/ 438144 h 685719"/>
              <a:gd name="connsiteX4" fmla="*/ 1203339 w 1299591"/>
              <a:gd name="connsiteY4" fmla="*/ 357934 h 685719"/>
              <a:gd name="connsiteX5" fmla="*/ 1171254 w 1299591"/>
              <a:gd name="connsiteY5" fmla="*/ 325850 h 685719"/>
              <a:gd name="connsiteX6" fmla="*/ 1091044 w 1299591"/>
              <a:gd name="connsiteY6" fmla="*/ 309807 h 685719"/>
              <a:gd name="connsiteX7" fmla="*/ 689991 w 1299591"/>
              <a:gd name="connsiteY7" fmla="*/ 277723 h 685719"/>
              <a:gd name="connsiteX8" fmla="*/ 545612 w 1299591"/>
              <a:gd name="connsiteY8" fmla="*/ 261681 h 685719"/>
              <a:gd name="connsiteX9" fmla="*/ 449360 w 1299591"/>
              <a:gd name="connsiteY9" fmla="*/ 245639 h 685719"/>
              <a:gd name="connsiteX10" fmla="*/ 256854 w 1299591"/>
              <a:gd name="connsiteY10" fmla="*/ 229597 h 685719"/>
              <a:gd name="connsiteX11" fmla="*/ 128518 w 1299591"/>
              <a:gd name="connsiteY11" fmla="*/ 197513 h 685719"/>
              <a:gd name="connsiteX12" fmla="*/ 32265 w 1299591"/>
              <a:gd name="connsiteY12" fmla="*/ 165429 h 685719"/>
              <a:gd name="connsiteX13" fmla="*/ 181 w 1299591"/>
              <a:gd name="connsiteY13" fmla="*/ 133344 h 685719"/>
              <a:gd name="connsiteX14" fmla="*/ 48307 w 1299591"/>
              <a:gd name="connsiteY14" fmla="*/ 5007 h 685719"/>
              <a:gd name="connsiteX15" fmla="*/ 144560 w 1299591"/>
              <a:gd name="connsiteY15" fmla="*/ 5007 h 68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99591" h="685719">
                <a:moveTo>
                  <a:pt x="994791" y="662734"/>
                </a:moveTo>
                <a:cubicBezTo>
                  <a:pt x="1103739" y="684523"/>
                  <a:pt x="1149151" y="701134"/>
                  <a:pt x="1283549" y="662734"/>
                </a:cubicBezTo>
                <a:cubicBezTo>
                  <a:pt x="1299808" y="658088"/>
                  <a:pt x="1294244" y="630649"/>
                  <a:pt x="1299591" y="614607"/>
                </a:cubicBezTo>
                <a:cubicBezTo>
                  <a:pt x="1294244" y="555786"/>
                  <a:pt x="1295924" y="495897"/>
                  <a:pt x="1283549" y="438144"/>
                </a:cubicBezTo>
                <a:cubicBezTo>
                  <a:pt x="1273592" y="391678"/>
                  <a:pt x="1234685" y="383011"/>
                  <a:pt x="1203339" y="357934"/>
                </a:cubicBezTo>
                <a:cubicBezTo>
                  <a:pt x="1191528" y="348486"/>
                  <a:pt x="1185156" y="331808"/>
                  <a:pt x="1171254" y="325850"/>
                </a:cubicBezTo>
                <a:cubicBezTo>
                  <a:pt x="1146192" y="315109"/>
                  <a:pt x="1118175" y="312520"/>
                  <a:pt x="1091044" y="309807"/>
                </a:cubicBezTo>
                <a:cubicBezTo>
                  <a:pt x="957598" y="296462"/>
                  <a:pt x="823282" y="292533"/>
                  <a:pt x="689991" y="277723"/>
                </a:cubicBezTo>
                <a:cubicBezTo>
                  <a:pt x="641865" y="272376"/>
                  <a:pt x="593610" y="268081"/>
                  <a:pt x="545612" y="261681"/>
                </a:cubicBezTo>
                <a:cubicBezTo>
                  <a:pt x="513371" y="257382"/>
                  <a:pt x="481688" y="249231"/>
                  <a:pt x="449360" y="245639"/>
                </a:cubicBezTo>
                <a:cubicBezTo>
                  <a:pt x="385363" y="238528"/>
                  <a:pt x="321023" y="234944"/>
                  <a:pt x="256854" y="229597"/>
                </a:cubicBezTo>
                <a:cubicBezTo>
                  <a:pt x="214075" y="218902"/>
                  <a:pt x="170350" y="211457"/>
                  <a:pt x="128518" y="197513"/>
                </a:cubicBezTo>
                <a:lnTo>
                  <a:pt x="32265" y="165429"/>
                </a:lnTo>
                <a:cubicBezTo>
                  <a:pt x="21570" y="154734"/>
                  <a:pt x="2320" y="148317"/>
                  <a:pt x="181" y="133344"/>
                </a:cubicBezTo>
                <a:cubicBezTo>
                  <a:pt x="-2066" y="117613"/>
                  <a:pt x="16705" y="16858"/>
                  <a:pt x="48307" y="5007"/>
                </a:cubicBezTo>
                <a:cubicBezTo>
                  <a:pt x="78348" y="-6259"/>
                  <a:pt x="112476" y="5007"/>
                  <a:pt x="144560" y="5007"/>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60E91258-67C9-1B49-A747-1119158C5B64}"/>
              </a:ext>
            </a:extLst>
          </p:cNvPr>
          <p:cNvSpPr/>
          <p:nvPr/>
        </p:nvSpPr>
        <p:spPr>
          <a:xfrm>
            <a:off x="9827705" y="3703251"/>
            <a:ext cx="1299591" cy="685719"/>
          </a:xfrm>
          <a:custGeom>
            <a:avLst/>
            <a:gdLst>
              <a:gd name="connsiteX0" fmla="*/ 994791 w 1299591"/>
              <a:gd name="connsiteY0" fmla="*/ 662734 h 685719"/>
              <a:gd name="connsiteX1" fmla="*/ 1283549 w 1299591"/>
              <a:gd name="connsiteY1" fmla="*/ 662734 h 685719"/>
              <a:gd name="connsiteX2" fmla="*/ 1299591 w 1299591"/>
              <a:gd name="connsiteY2" fmla="*/ 614607 h 685719"/>
              <a:gd name="connsiteX3" fmla="*/ 1283549 w 1299591"/>
              <a:gd name="connsiteY3" fmla="*/ 438144 h 685719"/>
              <a:gd name="connsiteX4" fmla="*/ 1203339 w 1299591"/>
              <a:gd name="connsiteY4" fmla="*/ 357934 h 685719"/>
              <a:gd name="connsiteX5" fmla="*/ 1171254 w 1299591"/>
              <a:gd name="connsiteY5" fmla="*/ 325850 h 685719"/>
              <a:gd name="connsiteX6" fmla="*/ 1091044 w 1299591"/>
              <a:gd name="connsiteY6" fmla="*/ 309807 h 685719"/>
              <a:gd name="connsiteX7" fmla="*/ 689991 w 1299591"/>
              <a:gd name="connsiteY7" fmla="*/ 277723 h 685719"/>
              <a:gd name="connsiteX8" fmla="*/ 545612 w 1299591"/>
              <a:gd name="connsiteY8" fmla="*/ 261681 h 685719"/>
              <a:gd name="connsiteX9" fmla="*/ 449360 w 1299591"/>
              <a:gd name="connsiteY9" fmla="*/ 245639 h 685719"/>
              <a:gd name="connsiteX10" fmla="*/ 256854 w 1299591"/>
              <a:gd name="connsiteY10" fmla="*/ 229597 h 685719"/>
              <a:gd name="connsiteX11" fmla="*/ 128518 w 1299591"/>
              <a:gd name="connsiteY11" fmla="*/ 197513 h 685719"/>
              <a:gd name="connsiteX12" fmla="*/ 32265 w 1299591"/>
              <a:gd name="connsiteY12" fmla="*/ 165429 h 685719"/>
              <a:gd name="connsiteX13" fmla="*/ 181 w 1299591"/>
              <a:gd name="connsiteY13" fmla="*/ 133344 h 685719"/>
              <a:gd name="connsiteX14" fmla="*/ 48307 w 1299591"/>
              <a:gd name="connsiteY14" fmla="*/ 5007 h 685719"/>
              <a:gd name="connsiteX15" fmla="*/ 144560 w 1299591"/>
              <a:gd name="connsiteY15" fmla="*/ 5007 h 68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99591" h="685719">
                <a:moveTo>
                  <a:pt x="994791" y="662734"/>
                </a:moveTo>
                <a:cubicBezTo>
                  <a:pt x="1103739" y="684523"/>
                  <a:pt x="1149151" y="701134"/>
                  <a:pt x="1283549" y="662734"/>
                </a:cubicBezTo>
                <a:cubicBezTo>
                  <a:pt x="1299808" y="658088"/>
                  <a:pt x="1294244" y="630649"/>
                  <a:pt x="1299591" y="614607"/>
                </a:cubicBezTo>
                <a:cubicBezTo>
                  <a:pt x="1294244" y="555786"/>
                  <a:pt x="1295924" y="495897"/>
                  <a:pt x="1283549" y="438144"/>
                </a:cubicBezTo>
                <a:cubicBezTo>
                  <a:pt x="1273592" y="391678"/>
                  <a:pt x="1234685" y="383011"/>
                  <a:pt x="1203339" y="357934"/>
                </a:cubicBezTo>
                <a:cubicBezTo>
                  <a:pt x="1191528" y="348486"/>
                  <a:pt x="1185156" y="331808"/>
                  <a:pt x="1171254" y="325850"/>
                </a:cubicBezTo>
                <a:cubicBezTo>
                  <a:pt x="1146192" y="315109"/>
                  <a:pt x="1118175" y="312520"/>
                  <a:pt x="1091044" y="309807"/>
                </a:cubicBezTo>
                <a:cubicBezTo>
                  <a:pt x="957598" y="296462"/>
                  <a:pt x="823282" y="292533"/>
                  <a:pt x="689991" y="277723"/>
                </a:cubicBezTo>
                <a:cubicBezTo>
                  <a:pt x="641865" y="272376"/>
                  <a:pt x="593610" y="268081"/>
                  <a:pt x="545612" y="261681"/>
                </a:cubicBezTo>
                <a:cubicBezTo>
                  <a:pt x="513371" y="257382"/>
                  <a:pt x="481688" y="249231"/>
                  <a:pt x="449360" y="245639"/>
                </a:cubicBezTo>
                <a:cubicBezTo>
                  <a:pt x="385363" y="238528"/>
                  <a:pt x="321023" y="234944"/>
                  <a:pt x="256854" y="229597"/>
                </a:cubicBezTo>
                <a:cubicBezTo>
                  <a:pt x="214075" y="218902"/>
                  <a:pt x="170350" y="211457"/>
                  <a:pt x="128518" y="197513"/>
                </a:cubicBezTo>
                <a:lnTo>
                  <a:pt x="32265" y="165429"/>
                </a:lnTo>
                <a:cubicBezTo>
                  <a:pt x="21570" y="154734"/>
                  <a:pt x="2320" y="148317"/>
                  <a:pt x="181" y="133344"/>
                </a:cubicBezTo>
                <a:cubicBezTo>
                  <a:pt x="-2066" y="117613"/>
                  <a:pt x="16705" y="16858"/>
                  <a:pt x="48307" y="5007"/>
                </a:cubicBezTo>
                <a:cubicBezTo>
                  <a:pt x="78348" y="-6259"/>
                  <a:pt x="112476" y="5007"/>
                  <a:pt x="144560" y="5007"/>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C3A270C4-C0F4-2A4E-88FF-360F6CCB2703}"/>
              </a:ext>
            </a:extLst>
          </p:cNvPr>
          <p:cNvSpPr txBox="1"/>
          <p:nvPr/>
        </p:nvSpPr>
        <p:spPr>
          <a:xfrm>
            <a:off x="911749" y="5120608"/>
            <a:ext cx="787395" cy="338554"/>
          </a:xfrm>
          <a:prstGeom prst="rect">
            <a:avLst/>
          </a:prstGeom>
          <a:noFill/>
        </p:spPr>
        <p:txBody>
          <a:bodyPr wrap="none" rtlCol="0">
            <a:spAutoFit/>
          </a:bodyPr>
          <a:lstStyle/>
          <a:p>
            <a:pPr algn="l"/>
            <a:r>
              <a:rPr lang="en-US" sz="1600" i="1" dirty="0" err="1">
                <a:solidFill>
                  <a:schemeClr val="bg1">
                    <a:lumMod val="65000"/>
                  </a:schemeClr>
                </a:solidFill>
                <a:latin typeface="+mn-lt"/>
              </a:rPr>
              <a:t>nelems</a:t>
            </a:r>
            <a:endParaRPr lang="en-US" sz="1600" i="1" dirty="0">
              <a:solidFill>
                <a:schemeClr val="bg1">
                  <a:lumMod val="65000"/>
                </a:schemeClr>
              </a:solidFill>
              <a:latin typeface="+mn-lt"/>
            </a:endParaRPr>
          </a:p>
        </p:txBody>
      </p:sp>
      <p:sp>
        <p:nvSpPr>
          <p:cNvPr id="33" name="TextBox 32">
            <a:extLst>
              <a:ext uri="{FF2B5EF4-FFF2-40B4-BE49-F238E27FC236}">
                <a16:creationId xmlns:a16="http://schemas.microsoft.com/office/drawing/2014/main" id="{68213A65-4775-6343-AE05-0FFFA9057C79}"/>
              </a:ext>
            </a:extLst>
          </p:cNvPr>
          <p:cNvSpPr txBox="1"/>
          <p:nvPr/>
        </p:nvSpPr>
        <p:spPr>
          <a:xfrm>
            <a:off x="911749" y="4602926"/>
            <a:ext cx="818814" cy="461665"/>
          </a:xfrm>
          <a:prstGeom prst="rect">
            <a:avLst/>
          </a:prstGeom>
          <a:noFill/>
        </p:spPr>
        <p:txBody>
          <a:bodyPr wrap="none" rtlCol="0">
            <a:spAutoFit/>
          </a:bodyPr>
          <a:lstStyle/>
          <a:p>
            <a:pPr algn="l"/>
            <a:r>
              <a:rPr lang="en-US" sz="1200" i="1" dirty="0" err="1">
                <a:solidFill>
                  <a:schemeClr val="bg1">
                    <a:lumMod val="65000"/>
                  </a:schemeClr>
                </a:solidFill>
                <a:latin typeface="+mn-lt"/>
              </a:rPr>
              <a:t>elem</a:t>
            </a:r>
            <a:r>
              <a:rPr lang="en-US" sz="1200" i="1" dirty="0">
                <a:solidFill>
                  <a:schemeClr val="bg1">
                    <a:lumMod val="65000"/>
                  </a:schemeClr>
                </a:solidFill>
                <a:latin typeface="+mn-lt"/>
              </a:rPr>
              <a:t>_</a:t>
            </a:r>
            <a:br>
              <a:rPr lang="en-US" sz="1200" i="1" dirty="0">
                <a:solidFill>
                  <a:schemeClr val="bg1">
                    <a:lumMod val="65000"/>
                  </a:schemeClr>
                </a:solidFill>
                <a:latin typeface="+mn-lt"/>
              </a:rPr>
            </a:br>
            <a:r>
              <a:rPr lang="en-US" sz="1200" i="1" dirty="0" err="1">
                <a:solidFill>
                  <a:schemeClr val="bg1">
                    <a:lumMod val="65000"/>
                  </a:schemeClr>
                </a:solidFill>
                <a:latin typeface="+mn-lt"/>
              </a:rPr>
              <a:t>size_bytes</a:t>
            </a:r>
            <a:endParaRPr lang="en-US" sz="1200" i="1" dirty="0">
              <a:solidFill>
                <a:schemeClr val="bg1">
                  <a:lumMod val="65000"/>
                </a:schemeClr>
              </a:solidFill>
              <a:latin typeface="+mn-lt"/>
            </a:endParaRPr>
          </a:p>
        </p:txBody>
      </p:sp>
    </p:spTree>
    <p:extLst>
      <p:ext uri="{BB962C8B-B14F-4D97-AF65-F5344CB8AC3E}">
        <p14:creationId xmlns:p14="http://schemas.microsoft.com/office/powerpoint/2010/main" val="375193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1" grpId="0"/>
      <p:bldP spid="23" grpId="0" animBg="1"/>
      <p:bldP spid="24" grpId="0" animBg="1"/>
      <p:bldP spid="25" grpId="0" animBg="1"/>
      <p:bldP spid="26" grpId="0" animBg="1"/>
      <p:bldP spid="28" grpId="0" animBg="1"/>
      <p:bldP spid="29" grpId="0" animBg="1"/>
      <p:bldP spid="30" grpId="0" animBg="1"/>
      <p:bldP spid="32" grpId="0"/>
      <p:bldP spid="33"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F9E68E78-1E7A-F84F-8244-3D5D7A04B65C}"/>
              </a:ext>
            </a:extLst>
          </p:cNvPr>
          <p:cNvSpPr txBox="1"/>
          <p:nvPr/>
        </p:nvSpPr>
        <p:spPr>
          <a:xfrm>
            <a:off x="0" y="5296920"/>
            <a:ext cx="689612" cy="338554"/>
          </a:xfrm>
          <a:prstGeom prst="rect">
            <a:avLst/>
          </a:prstGeom>
          <a:noFill/>
        </p:spPr>
        <p:txBody>
          <a:bodyPr wrap="none" rtlCol="0">
            <a:spAutoFit/>
          </a:bodyPr>
          <a:lstStyle/>
          <a:p>
            <a:pPr algn="l"/>
            <a:r>
              <a:rPr lang="en-US" sz="1600" i="1" dirty="0">
                <a:solidFill>
                  <a:schemeClr val="bg1">
                    <a:lumMod val="65000"/>
                  </a:schemeClr>
                </a:solidFill>
                <a:latin typeface="+mn-lt"/>
              </a:rPr>
              <a:t>0x800</a:t>
            </a:r>
          </a:p>
        </p:txBody>
      </p:sp>
      <p:sp>
        <p:nvSpPr>
          <p:cNvPr id="2" name="Title 1">
            <a:extLst>
              <a:ext uri="{FF2B5EF4-FFF2-40B4-BE49-F238E27FC236}">
                <a16:creationId xmlns:a16="http://schemas.microsoft.com/office/drawing/2014/main" id="{95BC3711-42AA-B942-B025-70638A352924}"/>
              </a:ext>
            </a:extLst>
          </p:cNvPr>
          <p:cNvSpPr>
            <a:spLocks noGrp="1"/>
          </p:cNvSpPr>
          <p:nvPr>
            <p:ph type="title"/>
          </p:nvPr>
        </p:nvSpPr>
        <p:spPr/>
        <p:txBody>
          <a:bodyPr/>
          <a:lstStyle/>
          <a:p>
            <a:r>
              <a:rPr lang="en-US" dirty="0"/>
              <a:t>Lecture video stack</a:t>
            </a:r>
          </a:p>
        </p:txBody>
      </p:sp>
      <p:sp>
        <p:nvSpPr>
          <p:cNvPr id="5" name="Rectangle 4">
            <a:extLst>
              <a:ext uri="{FF2B5EF4-FFF2-40B4-BE49-F238E27FC236}">
                <a16:creationId xmlns:a16="http://schemas.microsoft.com/office/drawing/2014/main" id="{5191C7E6-7FD8-0E4F-90DA-F28CB21FC49D}"/>
              </a:ext>
            </a:extLst>
          </p:cNvPr>
          <p:cNvSpPr/>
          <p:nvPr/>
        </p:nvSpPr>
        <p:spPr>
          <a:xfrm>
            <a:off x="5867400" y="1357801"/>
            <a:ext cx="4800600" cy="1421928"/>
          </a:xfrm>
          <a:prstGeom prst="rect">
            <a:avLst/>
          </a:prstGeom>
          <a:ln w="19050">
            <a:solidFill>
              <a:schemeClr val="accent6"/>
            </a:solidFill>
          </a:ln>
        </p:spPr>
        <p:txBody>
          <a:bodyPr wrap="square">
            <a:spAutoFit/>
          </a:bodyPr>
          <a:lstStyle/>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typedef struct node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struct node *next;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void *data;</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node;</a:t>
            </a:r>
          </a:p>
        </p:txBody>
      </p:sp>
      <p:sp>
        <p:nvSpPr>
          <p:cNvPr id="6" name="Rectangle 5">
            <a:extLst>
              <a:ext uri="{FF2B5EF4-FFF2-40B4-BE49-F238E27FC236}">
                <a16:creationId xmlns:a16="http://schemas.microsoft.com/office/drawing/2014/main" id="{457471A4-930D-774A-AB08-C2D8EFDA6FDB}"/>
              </a:ext>
            </a:extLst>
          </p:cNvPr>
          <p:cNvSpPr/>
          <p:nvPr/>
        </p:nvSpPr>
        <p:spPr>
          <a:xfrm>
            <a:off x="457200" y="1357801"/>
            <a:ext cx="4800600" cy="1754326"/>
          </a:xfrm>
          <a:prstGeom prst="rect">
            <a:avLst/>
          </a:prstGeom>
          <a:ln w="19050">
            <a:solidFill>
              <a:schemeClr val="tx1"/>
            </a:solidFill>
          </a:ln>
        </p:spPr>
        <p:txBody>
          <a:bodyPr wrap="square">
            <a:spAutoFit/>
          </a:bodyPr>
          <a:lstStyle/>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typedef struct stack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node *top;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stack;</a:t>
            </a:r>
          </a:p>
        </p:txBody>
      </p:sp>
      <p:graphicFrame>
        <p:nvGraphicFramePr>
          <p:cNvPr id="7" name="Table 6">
            <a:extLst>
              <a:ext uri="{FF2B5EF4-FFF2-40B4-BE49-F238E27FC236}">
                <a16:creationId xmlns:a16="http://schemas.microsoft.com/office/drawing/2014/main" id="{CDD96771-F967-B349-B8BC-231B1E16401D}"/>
              </a:ext>
            </a:extLst>
          </p:cNvPr>
          <p:cNvGraphicFramePr>
            <a:graphicFrameLocks noGrp="1"/>
          </p:cNvGraphicFramePr>
          <p:nvPr/>
        </p:nvGraphicFramePr>
        <p:xfrm>
          <a:off x="911749" y="4131328"/>
          <a:ext cx="1905000" cy="13716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mn-lt"/>
                          <a:cs typeface="Consolas" panose="020B0609020204030204" pitchFamily="49" charset="0"/>
                        </a:rPr>
                        <a:t>top</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ctr"/>
                      <a:r>
                        <a:rPr lang="en-US" sz="2400" dirty="0">
                          <a:latin typeface="Consolas" panose="020B0609020204030204" pitchFamily="49" charset="0"/>
                          <a:cs typeface="Consolas" panose="020B0609020204030204" pitchFamily="49" charset="0"/>
                        </a:rPr>
                        <a:t>…</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r h="439471">
                <a:tc>
                  <a:txBody>
                    <a:bodyPr/>
                    <a:lstStyle/>
                    <a:p>
                      <a:pPr algn="ctr"/>
                      <a:r>
                        <a:rPr lang="en-US" sz="2400" dirty="0">
                          <a:latin typeface="Consolas" panose="020B0609020204030204" pitchFamily="49" charset="0"/>
                          <a:cs typeface="Consolas" panose="020B0609020204030204" pitchFamily="49" charset="0"/>
                        </a:rPr>
                        <a:t>3</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37403080"/>
                  </a:ext>
                </a:extLst>
              </a:tr>
            </a:tbl>
          </a:graphicData>
        </a:graphic>
      </p:graphicFrame>
      <p:graphicFrame>
        <p:nvGraphicFramePr>
          <p:cNvPr id="8" name="Table 7">
            <a:extLst>
              <a:ext uri="{FF2B5EF4-FFF2-40B4-BE49-F238E27FC236}">
                <a16:creationId xmlns:a16="http://schemas.microsoft.com/office/drawing/2014/main" id="{34FB9F6D-9677-F74A-AFE3-DDC0B806F9B1}"/>
              </a:ext>
            </a:extLst>
          </p:cNvPr>
          <p:cNvGraphicFramePr>
            <a:graphicFrameLocks noGrp="1"/>
          </p:cNvGraphicFramePr>
          <p:nvPr/>
        </p:nvGraphicFramePr>
        <p:xfrm>
          <a:off x="3657600" y="4131328"/>
          <a:ext cx="1905000" cy="914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data</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next</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graphicFrame>
        <p:nvGraphicFramePr>
          <p:cNvPr id="9" name="Table 8">
            <a:extLst>
              <a:ext uri="{FF2B5EF4-FFF2-40B4-BE49-F238E27FC236}">
                <a16:creationId xmlns:a16="http://schemas.microsoft.com/office/drawing/2014/main" id="{715527D9-7E5F-8240-9509-351853BBD491}"/>
              </a:ext>
            </a:extLst>
          </p:cNvPr>
          <p:cNvGraphicFramePr>
            <a:graphicFrameLocks noGrp="1"/>
          </p:cNvGraphicFramePr>
          <p:nvPr/>
        </p:nvGraphicFramePr>
        <p:xfrm>
          <a:off x="6477002" y="4131328"/>
          <a:ext cx="1905000" cy="914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data</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next</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graphicFrame>
        <p:nvGraphicFramePr>
          <p:cNvPr id="10" name="Table 9">
            <a:extLst>
              <a:ext uri="{FF2B5EF4-FFF2-40B4-BE49-F238E27FC236}">
                <a16:creationId xmlns:a16="http://schemas.microsoft.com/office/drawing/2014/main" id="{92481BBC-A657-144A-A018-FA8F4E9C8018}"/>
              </a:ext>
            </a:extLst>
          </p:cNvPr>
          <p:cNvGraphicFramePr>
            <a:graphicFrameLocks noGrp="1"/>
          </p:cNvGraphicFramePr>
          <p:nvPr/>
        </p:nvGraphicFramePr>
        <p:xfrm>
          <a:off x="9448800" y="4131328"/>
          <a:ext cx="1905000" cy="914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data</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r>
                        <a:rPr lang="en-US" sz="2400" i="1" dirty="0">
                          <a:solidFill>
                            <a:schemeClr val="bg1">
                              <a:lumMod val="65000"/>
                            </a:schemeClr>
                          </a:solidFill>
                          <a:latin typeface="Calibri" panose="020F0502020204030204" pitchFamily="34" charset="0"/>
                          <a:cs typeface="Calibri" panose="020F0502020204030204" pitchFamily="34" charset="0"/>
                        </a:rPr>
                        <a:t>next</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graphicFrame>
        <p:nvGraphicFramePr>
          <p:cNvPr id="13" name="Table 12">
            <a:extLst>
              <a:ext uri="{FF2B5EF4-FFF2-40B4-BE49-F238E27FC236}">
                <a16:creationId xmlns:a16="http://schemas.microsoft.com/office/drawing/2014/main" id="{C644E299-C561-6A48-B2BF-4F659F213FF5}"/>
              </a:ext>
            </a:extLst>
          </p:cNvPr>
          <p:cNvGraphicFramePr>
            <a:graphicFrameLocks noGrp="1"/>
          </p:cNvGraphicFramePr>
          <p:nvPr/>
        </p:nvGraphicFramePr>
        <p:xfrm>
          <a:off x="4114801" y="3276600"/>
          <a:ext cx="990602" cy="457200"/>
        </p:xfrm>
        <a:graphic>
          <a:graphicData uri="http://schemas.openxmlformats.org/drawingml/2006/table">
            <a:tbl>
              <a:tblPr firstRow="1" bandRow="1">
                <a:tableStyleId>{5940675A-B579-460E-94D1-54222C63F5DA}</a:tableStyleId>
              </a:tblPr>
              <a:tblGrid>
                <a:gridCol w="990602">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sym typeface="Wingdings" pitchFamily="2" charset="2"/>
                        </a:rPr>
                        <a:t></a:t>
                      </a:r>
                      <a:endParaRPr lang="en-US" sz="2400" dirty="0">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3506753572"/>
                  </a:ext>
                </a:extLst>
              </a:tr>
            </a:tbl>
          </a:graphicData>
        </a:graphic>
      </p:graphicFrame>
      <p:graphicFrame>
        <p:nvGraphicFramePr>
          <p:cNvPr id="14" name="Table 13">
            <a:extLst>
              <a:ext uri="{FF2B5EF4-FFF2-40B4-BE49-F238E27FC236}">
                <a16:creationId xmlns:a16="http://schemas.microsoft.com/office/drawing/2014/main" id="{09800BD8-E708-F945-B8C1-7D831C9F0774}"/>
              </a:ext>
            </a:extLst>
          </p:cNvPr>
          <p:cNvGraphicFramePr>
            <a:graphicFrameLocks noGrp="1"/>
          </p:cNvGraphicFramePr>
          <p:nvPr/>
        </p:nvGraphicFramePr>
        <p:xfrm>
          <a:off x="7010402" y="3276600"/>
          <a:ext cx="990602" cy="457200"/>
        </p:xfrm>
        <a:graphic>
          <a:graphicData uri="http://schemas.openxmlformats.org/drawingml/2006/table">
            <a:tbl>
              <a:tblPr firstRow="1" bandRow="1">
                <a:tableStyleId>{5940675A-B579-460E-94D1-54222C63F5DA}</a:tableStyleId>
              </a:tblPr>
              <a:tblGrid>
                <a:gridCol w="990602">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sym typeface="Wingdings" pitchFamily="2" charset="2"/>
                        </a:rPr>
                        <a:t></a:t>
                      </a:r>
                      <a:endParaRPr lang="en-US" sz="2400" dirty="0">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3506753572"/>
                  </a:ext>
                </a:extLst>
              </a:tr>
            </a:tbl>
          </a:graphicData>
        </a:graphic>
      </p:graphicFrame>
      <p:graphicFrame>
        <p:nvGraphicFramePr>
          <p:cNvPr id="15" name="Table 14">
            <a:extLst>
              <a:ext uri="{FF2B5EF4-FFF2-40B4-BE49-F238E27FC236}">
                <a16:creationId xmlns:a16="http://schemas.microsoft.com/office/drawing/2014/main" id="{94E7E97F-4CBC-D044-93A2-40B242E364F8}"/>
              </a:ext>
            </a:extLst>
          </p:cNvPr>
          <p:cNvGraphicFramePr>
            <a:graphicFrameLocks noGrp="1"/>
          </p:cNvGraphicFramePr>
          <p:nvPr/>
        </p:nvGraphicFramePr>
        <p:xfrm>
          <a:off x="9982200" y="3276600"/>
          <a:ext cx="990602" cy="457200"/>
        </p:xfrm>
        <a:graphic>
          <a:graphicData uri="http://schemas.openxmlformats.org/drawingml/2006/table">
            <a:tbl>
              <a:tblPr firstRow="1" bandRow="1">
                <a:tableStyleId>{5940675A-B579-460E-94D1-54222C63F5DA}</a:tableStyleId>
              </a:tblPr>
              <a:tblGrid>
                <a:gridCol w="990602">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sym typeface="Wingdings" pitchFamily="2" charset="2"/>
                        </a:rPr>
                        <a:t></a:t>
                      </a:r>
                      <a:endParaRPr lang="en-US" sz="2400" dirty="0">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3506753572"/>
                  </a:ext>
                </a:extLst>
              </a:tr>
            </a:tbl>
          </a:graphicData>
        </a:graphic>
      </p:graphicFrame>
      <p:cxnSp>
        <p:nvCxnSpPr>
          <p:cNvPr id="17" name="Straight Connector 16">
            <a:extLst>
              <a:ext uri="{FF2B5EF4-FFF2-40B4-BE49-F238E27FC236}">
                <a16:creationId xmlns:a16="http://schemas.microsoft.com/office/drawing/2014/main" id="{64AFCF93-FD2B-CB4B-B7A4-1408B7312A13}"/>
              </a:ext>
            </a:extLst>
          </p:cNvPr>
          <p:cNvCxnSpPr>
            <a:cxnSpLocks/>
          </p:cNvCxnSpPr>
          <p:nvPr/>
        </p:nvCxnSpPr>
        <p:spPr>
          <a:xfrm flipV="1">
            <a:off x="9448800" y="4588528"/>
            <a:ext cx="1905000" cy="457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31C7C55-610A-724F-97D1-70220B18B179}"/>
              </a:ext>
            </a:extLst>
          </p:cNvPr>
          <p:cNvSpPr txBox="1"/>
          <p:nvPr/>
        </p:nvSpPr>
        <p:spPr>
          <a:xfrm>
            <a:off x="-3726" y="5835739"/>
            <a:ext cx="1577676"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stack *</a:t>
            </a:r>
          </a:p>
          <a:p>
            <a:r>
              <a:rPr lang="en-US" dirty="0" err="1">
                <a:latin typeface="Consolas" panose="020B0609020204030204" pitchFamily="49" charset="0"/>
                <a:cs typeface="Consolas" panose="020B0609020204030204" pitchFamily="49" charset="0"/>
              </a:rPr>
              <a:t>emojistack</a:t>
            </a:r>
            <a:r>
              <a:rPr lang="en-US" dirty="0">
                <a:latin typeface="Consolas" panose="020B0609020204030204" pitchFamily="49" charset="0"/>
                <a:cs typeface="Consolas" panose="020B0609020204030204" pitchFamily="49" charset="0"/>
              </a:rPr>
              <a:t> </a:t>
            </a:r>
          </a:p>
        </p:txBody>
      </p:sp>
      <p:graphicFrame>
        <p:nvGraphicFramePr>
          <p:cNvPr id="22" name="Table 21">
            <a:extLst>
              <a:ext uri="{FF2B5EF4-FFF2-40B4-BE49-F238E27FC236}">
                <a16:creationId xmlns:a16="http://schemas.microsoft.com/office/drawing/2014/main" id="{3F53D3D8-7F4E-B64D-A2EB-1BACC470E7F7}"/>
              </a:ext>
            </a:extLst>
          </p:cNvPr>
          <p:cNvGraphicFramePr>
            <a:graphicFrameLocks noGrp="1"/>
          </p:cNvGraphicFramePr>
          <p:nvPr/>
        </p:nvGraphicFramePr>
        <p:xfrm>
          <a:off x="1524000" y="5976108"/>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0x800</a:t>
                      </a:r>
                    </a:p>
                  </a:txBody>
                  <a:tcPr>
                    <a:solidFill>
                      <a:schemeClr val="bg1"/>
                    </a:solidFill>
                  </a:tcPr>
                </a:tc>
                <a:extLst>
                  <a:ext uri="{0D108BD9-81ED-4DB2-BD59-A6C34878D82A}">
                    <a16:rowId xmlns:a16="http://schemas.microsoft.com/office/drawing/2014/main" val="3506753572"/>
                  </a:ext>
                </a:extLst>
              </a:tr>
            </a:tbl>
          </a:graphicData>
        </a:graphic>
      </p:graphicFrame>
      <p:sp>
        <p:nvSpPr>
          <p:cNvPr id="23" name="Freeform 22">
            <a:extLst>
              <a:ext uri="{FF2B5EF4-FFF2-40B4-BE49-F238E27FC236}">
                <a16:creationId xmlns:a16="http://schemas.microsoft.com/office/drawing/2014/main" id="{CD3D49BA-AABB-0944-A6F6-E05F82EF49DE}"/>
              </a:ext>
            </a:extLst>
          </p:cNvPr>
          <p:cNvSpPr/>
          <p:nvPr/>
        </p:nvSpPr>
        <p:spPr>
          <a:xfrm>
            <a:off x="610960" y="5478865"/>
            <a:ext cx="1251284" cy="633663"/>
          </a:xfrm>
          <a:custGeom>
            <a:avLst/>
            <a:gdLst>
              <a:gd name="connsiteX0" fmla="*/ 1251284 w 1251284"/>
              <a:gd name="connsiteY0" fmla="*/ 786063 h 786063"/>
              <a:gd name="connsiteX1" fmla="*/ 1187115 w 1251284"/>
              <a:gd name="connsiteY1" fmla="*/ 577516 h 786063"/>
              <a:gd name="connsiteX2" fmla="*/ 1122947 w 1251284"/>
              <a:gd name="connsiteY2" fmla="*/ 481263 h 786063"/>
              <a:gd name="connsiteX3" fmla="*/ 946484 w 1251284"/>
              <a:gd name="connsiteY3" fmla="*/ 433137 h 786063"/>
              <a:gd name="connsiteX4" fmla="*/ 850231 w 1251284"/>
              <a:gd name="connsiteY4" fmla="*/ 417095 h 786063"/>
              <a:gd name="connsiteX5" fmla="*/ 625642 w 1251284"/>
              <a:gd name="connsiteY5" fmla="*/ 385010 h 786063"/>
              <a:gd name="connsiteX6" fmla="*/ 433136 w 1251284"/>
              <a:gd name="connsiteY6" fmla="*/ 352926 h 786063"/>
              <a:gd name="connsiteX7" fmla="*/ 385010 w 1251284"/>
              <a:gd name="connsiteY7" fmla="*/ 336884 h 786063"/>
              <a:gd name="connsiteX8" fmla="*/ 272715 w 1251284"/>
              <a:gd name="connsiteY8" fmla="*/ 304800 h 786063"/>
              <a:gd name="connsiteX9" fmla="*/ 224589 w 1251284"/>
              <a:gd name="connsiteY9" fmla="*/ 272716 h 786063"/>
              <a:gd name="connsiteX10" fmla="*/ 176463 w 1251284"/>
              <a:gd name="connsiteY10" fmla="*/ 256674 h 786063"/>
              <a:gd name="connsiteX11" fmla="*/ 144378 w 1251284"/>
              <a:gd name="connsiteY11" fmla="*/ 224589 h 786063"/>
              <a:gd name="connsiteX12" fmla="*/ 96252 w 1251284"/>
              <a:gd name="connsiteY12" fmla="*/ 208547 h 786063"/>
              <a:gd name="connsiteX13" fmla="*/ 48126 w 1251284"/>
              <a:gd name="connsiteY13" fmla="*/ 176463 h 786063"/>
              <a:gd name="connsiteX14" fmla="*/ 0 w 1251284"/>
              <a:gd name="connsiteY14" fmla="*/ 80210 h 786063"/>
              <a:gd name="connsiteX15" fmla="*/ 16042 w 1251284"/>
              <a:gd name="connsiteY15" fmla="*/ 32084 h 786063"/>
              <a:gd name="connsiteX16" fmla="*/ 64168 w 1251284"/>
              <a:gd name="connsiteY16" fmla="*/ 16042 h 786063"/>
              <a:gd name="connsiteX17" fmla="*/ 160421 w 1251284"/>
              <a:gd name="connsiteY17" fmla="*/ 32084 h 786063"/>
              <a:gd name="connsiteX18" fmla="*/ 240631 w 1251284"/>
              <a:gd name="connsiteY18" fmla="*/ 48126 h 786063"/>
              <a:gd name="connsiteX19" fmla="*/ 272715 w 1251284"/>
              <a:gd name="connsiteY19" fmla="*/ 0 h 78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51284" h="786063">
                <a:moveTo>
                  <a:pt x="1251284" y="786063"/>
                </a:moveTo>
                <a:cubicBezTo>
                  <a:pt x="1229894" y="716547"/>
                  <a:pt x="1215339" y="644548"/>
                  <a:pt x="1187115" y="577516"/>
                </a:cubicBezTo>
                <a:cubicBezTo>
                  <a:pt x="1172151" y="541977"/>
                  <a:pt x="1159529" y="493457"/>
                  <a:pt x="1122947" y="481263"/>
                </a:cubicBezTo>
                <a:cubicBezTo>
                  <a:pt x="1060741" y="460528"/>
                  <a:pt x="1018856" y="445199"/>
                  <a:pt x="946484" y="433137"/>
                </a:cubicBezTo>
                <a:lnTo>
                  <a:pt x="850231" y="417095"/>
                </a:lnTo>
                <a:cubicBezTo>
                  <a:pt x="775445" y="405877"/>
                  <a:pt x="699797" y="399841"/>
                  <a:pt x="625642" y="385010"/>
                </a:cubicBezTo>
                <a:cubicBezTo>
                  <a:pt x="508354" y="361553"/>
                  <a:pt x="572423" y="372824"/>
                  <a:pt x="433136" y="352926"/>
                </a:cubicBezTo>
                <a:cubicBezTo>
                  <a:pt x="417094" y="347579"/>
                  <a:pt x="401269" y="341529"/>
                  <a:pt x="385010" y="336884"/>
                </a:cubicBezTo>
                <a:cubicBezTo>
                  <a:pt x="243998" y="296595"/>
                  <a:pt x="388113" y="343265"/>
                  <a:pt x="272715" y="304800"/>
                </a:cubicBezTo>
                <a:cubicBezTo>
                  <a:pt x="256673" y="294105"/>
                  <a:pt x="241834" y="281338"/>
                  <a:pt x="224589" y="272716"/>
                </a:cubicBezTo>
                <a:cubicBezTo>
                  <a:pt x="209464" y="265154"/>
                  <a:pt x="190963" y="265374"/>
                  <a:pt x="176463" y="256674"/>
                </a:cubicBezTo>
                <a:cubicBezTo>
                  <a:pt x="163493" y="248892"/>
                  <a:pt x="157348" y="232371"/>
                  <a:pt x="144378" y="224589"/>
                </a:cubicBezTo>
                <a:cubicBezTo>
                  <a:pt x="129878" y="215889"/>
                  <a:pt x="111377" y="216109"/>
                  <a:pt x="96252" y="208547"/>
                </a:cubicBezTo>
                <a:cubicBezTo>
                  <a:pt x="79007" y="199925"/>
                  <a:pt x="64168" y="187158"/>
                  <a:pt x="48126" y="176463"/>
                </a:cubicBezTo>
                <a:cubicBezTo>
                  <a:pt x="31904" y="152129"/>
                  <a:pt x="0" y="113420"/>
                  <a:pt x="0" y="80210"/>
                </a:cubicBezTo>
                <a:cubicBezTo>
                  <a:pt x="0" y="63300"/>
                  <a:pt x="4085" y="44041"/>
                  <a:pt x="16042" y="32084"/>
                </a:cubicBezTo>
                <a:cubicBezTo>
                  <a:pt x="27999" y="20127"/>
                  <a:pt x="48126" y="21389"/>
                  <a:pt x="64168" y="16042"/>
                </a:cubicBezTo>
                <a:lnTo>
                  <a:pt x="160421" y="32084"/>
                </a:lnTo>
                <a:cubicBezTo>
                  <a:pt x="187247" y="36961"/>
                  <a:pt x="214414" y="55617"/>
                  <a:pt x="240631" y="48126"/>
                </a:cubicBezTo>
                <a:cubicBezTo>
                  <a:pt x="259169" y="42829"/>
                  <a:pt x="272715" y="0"/>
                  <a:pt x="272715" y="0"/>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8068E725-51AF-D640-9ECB-9B30D5986650}"/>
              </a:ext>
            </a:extLst>
          </p:cNvPr>
          <p:cNvSpPr/>
          <p:nvPr/>
        </p:nvSpPr>
        <p:spPr>
          <a:xfrm>
            <a:off x="2272607" y="4323834"/>
            <a:ext cx="1363579" cy="689810"/>
          </a:xfrm>
          <a:custGeom>
            <a:avLst/>
            <a:gdLst>
              <a:gd name="connsiteX0" fmla="*/ 0 w 1363579"/>
              <a:gd name="connsiteY0" fmla="*/ 0 h 689810"/>
              <a:gd name="connsiteX1" fmla="*/ 80210 w 1363579"/>
              <a:gd name="connsiteY1" fmla="*/ 32084 h 689810"/>
              <a:gd name="connsiteX2" fmla="*/ 272716 w 1363579"/>
              <a:gd name="connsiteY2" fmla="*/ 48126 h 689810"/>
              <a:gd name="connsiteX3" fmla="*/ 385010 w 1363579"/>
              <a:gd name="connsiteY3" fmla="*/ 64168 h 689810"/>
              <a:gd name="connsiteX4" fmla="*/ 433137 w 1363579"/>
              <a:gd name="connsiteY4" fmla="*/ 80210 h 689810"/>
              <a:gd name="connsiteX5" fmla="*/ 513347 w 1363579"/>
              <a:gd name="connsiteY5" fmla="*/ 144379 h 689810"/>
              <a:gd name="connsiteX6" fmla="*/ 577516 w 1363579"/>
              <a:gd name="connsiteY6" fmla="*/ 336884 h 689810"/>
              <a:gd name="connsiteX7" fmla="*/ 593558 w 1363579"/>
              <a:gd name="connsiteY7" fmla="*/ 385010 h 689810"/>
              <a:gd name="connsiteX8" fmla="*/ 609600 w 1363579"/>
              <a:gd name="connsiteY8" fmla="*/ 433136 h 689810"/>
              <a:gd name="connsiteX9" fmla="*/ 641684 w 1363579"/>
              <a:gd name="connsiteY9" fmla="*/ 465221 h 689810"/>
              <a:gd name="connsiteX10" fmla="*/ 673768 w 1363579"/>
              <a:gd name="connsiteY10" fmla="*/ 513347 h 689810"/>
              <a:gd name="connsiteX11" fmla="*/ 721895 w 1363579"/>
              <a:gd name="connsiteY11" fmla="*/ 529389 h 689810"/>
              <a:gd name="connsiteX12" fmla="*/ 770021 w 1363579"/>
              <a:gd name="connsiteY12" fmla="*/ 561473 h 689810"/>
              <a:gd name="connsiteX13" fmla="*/ 866274 w 1363579"/>
              <a:gd name="connsiteY13" fmla="*/ 593557 h 689810"/>
              <a:gd name="connsiteX14" fmla="*/ 914400 w 1363579"/>
              <a:gd name="connsiteY14" fmla="*/ 609600 h 689810"/>
              <a:gd name="connsiteX15" fmla="*/ 962526 w 1363579"/>
              <a:gd name="connsiteY15" fmla="*/ 625642 h 689810"/>
              <a:gd name="connsiteX16" fmla="*/ 1010652 w 1363579"/>
              <a:gd name="connsiteY16" fmla="*/ 641684 h 689810"/>
              <a:gd name="connsiteX17" fmla="*/ 1090863 w 1363579"/>
              <a:gd name="connsiteY17" fmla="*/ 657726 h 689810"/>
              <a:gd name="connsiteX18" fmla="*/ 1155031 w 1363579"/>
              <a:gd name="connsiteY18" fmla="*/ 673768 h 689810"/>
              <a:gd name="connsiteX19" fmla="*/ 1251284 w 1363579"/>
              <a:gd name="connsiteY19" fmla="*/ 689810 h 689810"/>
              <a:gd name="connsiteX20" fmla="*/ 1363579 w 1363579"/>
              <a:gd name="connsiteY20" fmla="*/ 673768 h 6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579" h="689810">
                <a:moveTo>
                  <a:pt x="0" y="0"/>
                </a:moveTo>
                <a:cubicBezTo>
                  <a:pt x="26737" y="10695"/>
                  <a:pt x="51852" y="27080"/>
                  <a:pt x="80210" y="32084"/>
                </a:cubicBezTo>
                <a:cubicBezTo>
                  <a:pt x="143621" y="43274"/>
                  <a:pt x="208679" y="41385"/>
                  <a:pt x="272716" y="48126"/>
                </a:cubicBezTo>
                <a:cubicBezTo>
                  <a:pt x="310320" y="52084"/>
                  <a:pt x="347579" y="58821"/>
                  <a:pt x="385010" y="64168"/>
                </a:cubicBezTo>
                <a:cubicBezTo>
                  <a:pt x="401052" y="69515"/>
                  <a:pt x="418012" y="72648"/>
                  <a:pt x="433137" y="80210"/>
                </a:cubicBezTo>
                <a:cubicBezTo>
                  <a:pt x="473612" y="100447"/>
                  <a:pt x="483505" y="114536"/>
                  <a:pt x="513347" y="144379"/>
                </a:cubicBezTo>
                <a:lnTo>
                  <a:pt x="577516" y="336884"/>
                </a:lnTo>
                <a:lnTo>
                  <a:pt x="593558" y="385010"/>
                </a:lnTo>
                <a:cubicBezTo>
                  <a:pt x="598905" y="401052"/>
                  <a:pt x="597643" y="421179"/>
                  <a:pt x="609600" y="433136"/>
                </a:cubicBezTo>
                <a:cubicBezTo>
                  <a:pt x="620295" y="443831"/>
                  <a:pt x="632236" y="453410"/>
                  <a:pt x="641684" y="465221"/>
                </a:cubicBezTo>
                <a:cubicBezTo>
                  <a:pt x="653728" y="480276"/>
                  <a:pt x="658713" y="501303"/>
                  <a:pt x="673768" y="513347"/>
                </a:cubicBezTo>
                <a:cubicBezTo>
                  <a:pt x="686973" y="523911"/>
                  <a:pt x="705853" y="524042"/>
                  <a:pt x="721895" y="529389"/>
                </a:cubicBezTo>
                <a:cubicBezTo>
                  <a:pt x="737937" y="540084"/>
                  <a:pt x="752403" y="553643"/>
                  <a:pt x="770021" y="561473"/>
                </a:cubicBezTo>
                <a:cubicBezTo>
                  <a:pt x="800926" y="575208"/>
                  <a:pt x="834190" y="582862"/>
                  <a:pt x="866274" y="593557"/>
                </a:cubicBezTo>
                <a:lnTo>
                  <a:pt x="914400" y="609600"/>
                </a:lnTo>
                <a:lnTo>
                  <a:pt x="962526" y="625642"/>
                </a:lnTo>
                <a:cubicBezTo>
                  <a:pt x="978568" y="630989"/>
                  <a:pt x="994071" y="638368"/>
                  <a:pt x="1010652" y="641684"/>
                </a:cubicBezTo>
                <a:cubicBezTo>
                  <a:pt x="1037389" y="647031"/>
                  <a:pt x="1064246" y="651811"/>
                  <a:pt x="1090863" y="657726"/>
                </a:cubicBezTo>
                <a:cubicBezTo>
                  <a:pt x="1112386" y="662509"/>
                  <a:pt x="1133412" y="669444"/>
                  <a:pt x="1155031" y="673768"/>
                </a:cubicBezTo>
                <a:cubicBezTo>
                  <a:pt x="1186926" y="680147"/>
                  <a:pt x="1219200" y="684463"/>
                  <a:pt x="1251284" y="689810"/>
                </a:cubicBezTo>
                <a:cubicBezTo>
                  <a:pt x="1341982" y="671671"/>
                  <a:pt x="1304229" y="673768"/>
                  <a:pt x="1363579" y="673768"/>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5B72F9FF-2FBF-1C43-B612-6DE32CAE2E2D}"/>
              </a:ext>
            </a:extLst>
          </p:cNvPr>
          <p:cNvSpPr/>
          <p:nvPr/>
        </p:nvSpPr>
        <p:spPr>
          <a:xfrm>
            <a:off x="4812632" y="4837181"/>
            <a:ext cx="1668379" cy="21024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8A005DD0-6273-674D-A9E8-D057C096F2EF}"/>
              </a:ext>
            </a:extLst>
          </p:cNvPr>
          <p:cNvSpPr/>
          <p:nvPr/>
        </p:nvSpPr>
        <p:spPr>
          <a:xfrm>
            <a:off x="7780421" y="4837181"/>
            <a:ext cx="1668379" cy="21024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60A5E2E0-1C2B-6748-B36D-92F5AAD86F4A}"/>
              </a:ext>
            </a:extLst>
          </p:cNvPr>
          <p:cNvSpPr/>
          <p:nvPr/>
        </p:nvSpPr>
        <p:spPr>
          <a:xfrm>
            <a:off x="3960304" y="3691285"/>
            <a:ext cx="1299591" cy="685719"/>
          </a:xfrm>
          <a:custGeom>
            <a:avLst/>
            <a:gdLst>
              <a:gd name="connsiteX0" fmla="*/ 994791 w 1299591"/>
              <a:gd name="connsiteY0" fmla="*/ 662734 h 685719"/>
              <a:gd name="connsiteX1" fmla="*/ 1283549 w 1299591"/>
              <a:gd name="connsiteY1" fmla="*/ 662734 h 685719"/>
              <a:gd name="connsiteX2" fmla="*/ 1299591 w 1299591"/>
              <a:gd name="connsiteY2" fmla="*/ 614607 h 685719"/>
              <a:gd name="connsiteX3" fmla="*/ 1283549 w 1299591"/>
              <a:gd name="connsiteY3" fmla="*/ 438144 h 685719"/>
              <a:gd name="connsiteX4" fmla="*/ 1203339 w 1299591"/>
              <a:gd name="connsiteY4" fmla="*/ 357934 h 685719"/>
              <a:gd name="connsiteX5" fmla="*/ 1171254 w 1299591"/>
              <a:gd name="connsiteY5" fmla="*/ 325850 h 685719"/>
              <a:gd name="connsiteX6" fmla="*/ 1091044 w 1299591"/>
              <a:gd name="connsiteY6" fmla="*/ 309807 h 685719"/>
              <a:gd name="connsiteX7" fmla="*/ 689991 w 1299591"/>
              <a:gd name="connsiteY7" fmla="*/ 277723 h 685719"/>
              <a:gd name="connsiteX8" fmla="*/ 545612 w 1299591"/>
              <a:gd name="connsiteY8" fmla="*/ 261681 h 685719"/>
              <a:gd name="connsiteX9" fmla="*/ 449360 w 1299591"/>
              <a:gd name="connsiteY9" fmla="*/ 245639 h 685719"/>
              <a:gd name="connsiteX10" fmla="*/ 256854 w 1299591"/>
              <a:gd name="connsiteY10" fmla="*/ 229597 h 685719"/>
              <a:gd name="connsiteX11" fmla="*/ 128518 w 1299591"/>
              <a:gd name="connsiteY11" fmla="*/ 197513 h 685719"/>
              <a:gd name="connsiteX12" fmla="*/ 32265 w 1299591"/>
              <a:gd name="connsiteY12" fmla="*/ 165429 h 685719"/>
              <a:gd name="connsiteX13" fmla="*/ 181 w 1299591"/>
              <a:gd name="connsiteY13" fmla="*/ 133344 h 685719"/>
              <a:gd name="connsiteX14" fmla="*/ 48307 w 1299591"/>
              <a:gd name="connsiteY14" fmla="*/ 5007 h 685719"/>
              <a:gd name="connsiteX15" fmla="*/ 144560 w 1299591"/>
              <a:gd name="connsiteY15" fmla="*/ 5007 h 68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99591" h="685719">
                <a:moveTo>
                  <a:pt x="994791" y="662734"/>
                </a:moveTo>
                <a:cubicBezTo>
                  <a:pt x="1103739" y="684523"/>
                  <a:pt x="1149151" y="701134"/>
                  <a:pt x="1283549" y="662734"/>
                </a:cubicBezTo>
                <a:cubicBezTo>
                  <a:pt x="1299808" y="658088"/>
                  <a:pt x="1294244" y="630649"/>
                  <a:pt x="1299591" y="614607"/>
                </a:cubicBezTo>
                <a:cubicBezTo>
                  <a:pt x="1294244" y="555786"/>
                  <a:pt x="1295924" y="495897"/>
                  <a:pt x="1283549" y="438144"/>
                </a:cubicBezTo>
                <a:cubicBezTo>
                  <a:pt x="1273592" y="391678"/>
                  <a:pt x="1234685" y="383011"/>
                  <a:pt x="1203339" y="357934"/>
                </a:cubicBezTo>
                <a:cubicBezTo>
                  <a:pt x="1191528" y="348486"/>
                  <a:pt x="1185156" y="331808"/>
                  <a:pt x="1171254" y="325850"/>
                </a:cubicBezTo>
                <a:cubicBezTo>
                  <a:pt x="1146192" y="315109"/>
                  <a:pt x="1118175" y="312520"/>
                  <a:pt x="1091044" y="309807"/>
                </a:cubicBezTo>
                <a:cubicBezTo>
                  <a:pt x="957598" y="296462"/>
                  <a:pt x="823282" y="292533"/>
                  <a:pt x="689991" y="277723"/>
                </a:cubicBezTo>
                <a:cubicBezTo>
                  <a:pt x="641865" y="272376"/>
                  <a:pt x="593610" y="268081"/>
                  <a:pt x="545612" y="261681"/>
                </a:cubicBezTo>
                <a:cubicBezTo>
                  <a:pt x="513371" y="257382"/>
                  <a:pt x="481688" y="249231"/>
                  <a:pt x="449360" y="245639"/>
                </a:cubicBezTo>
                <a:cubicBezTo>
                  <a:pt x="385363" y="238528"/>
                  <a:pt x="321023" y="234944"/>
                  <a:pt x="256854" y="229597"/>
                </a:cubicBezTo>
                <a:cubicBezTo>
                  <a:pt x="214075" y="218902"/>
                  <a:pt x="170350" y="211457"/>
                  <a:pt x="128518" y="197513"/>
                </a:cubicBezTo>
                <a:lnTo>
                  <a:pt x="32265" y="165429"/>
                </a:lnTo>
                <a:cubicBezTo>
                  <a:pt x="21570" y="154734"/>
                  <a:pt x="2320" y="148317"/>
                  <a:pt x="181" y="133344"/>
                </a:cubicBezTo>
                <a:cubicBezTo>
                  <a:pt x="-2066" y="117613"/>
                  <a:pt x="16705" y="16858"/>
                  <a:pt x="48307" y="5007"/>
                </a:cubicBezTo>
                <a:cubicBezTo>
                  <a:pt x="78348" y="-6259"/>
                  <a:pt x="112476" y="5007"/>
                  <a:pt x="144560" y="5007"/>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B39DEB92-62F0-2F49-BE93-CFA496F3A112}"/>
              </a:ext>
            </a:extLst>
          </p:cNvPr>
          <p:cNvSpPr/>
          <p:nvPr/>
        </p:nvSpPr>
        <p:spPr>
          <a:xfrm>
            <a:off x="6855907" y="3703251"/>
            <a:ext cx="1299591" cy="685719"/>
          </a:xfrm>
          <a:custGeom>
            <a:avLst/>
            <a:gdLst>
              <a:gd name="connsiteX0" fmla="*/ 994791 w 1299591"/>
              <a:gd name="connsiteY0" fmla="*/ 662734 h 685719"/>
              <a:gd name="connsiteX1" fmla="*/ 1283549 w 1299591"/>
              <a:gd name="connsiteY1" fmla="*/ 662734 h 685719"/>
              <a:gd name="connsiteX2" fmla="*/ 1299591 w 1299591"/>
              <a:gd name="connsiteY2" fmla="*/ 614607 h 685719"/>
              <a:gd name="connsiteX3" fmla="*/ 1283549 w 1299591"/>
              <a:gd name="connsiteY3" fmla="*/ 438144 h 685719"/>
              <a:gd name="connsiteX4" fmla="*/ 1203339 w 1299591"/>
              <a:gd name="connsiteY4" fmla="*/ 357934 h 685719"/>
              <a:gd name="connsiteX5" fmla="*/ 1171254 w 1299591"/>
              <a:gd name="connsiteY5" fmla="*/ 325850 h 685719"/>
              <a:gd name="connsiteX6" fmla="*/ 1091044 w 1299591"/>
              <a:gd name="connsiteY6" fmla="*/ 309807 h 685719"/>
              <a:gd name="connsiteX7" fmla="*/ 689991 w 1299591"/>
              <a:gd name="connsiteY7" fmla="*/ 277723 h 685719"/>
              <a:gd name="connsiteX8" fmla="*/ 545612 w 1299591"/>
              <a:gd name="connsiteY8" fmla="*/ 261681 h 685719"/>
              <a:gd name="connsiteX9" fmla="*/ 449360 w 1299591"/>
              <a:gd name="connsiteY9" fmla="*/ 245639 h 685719"/>
              <a:gd name="connsiteX10" fmla="*/ 256854 w 1299591"/>
              <a:gd name="connsiteY10" fmla="*/ 229597 h 685719"/>
              <a:gd name="connsiteX11" fmla="*/ 128518 w 1299591"/>
              <a:gd name="connsiteY11" fmla="*/ 197513 h 685719"/>
              <a:gd name="connsiteX12" fmla="*/ 32265 w 1299591"/>
              <a:gd name="connsiteY12" fmla="*/ 165429 h 685719"/>
              <a:gd name="connsiteX13" fmla="*/ 181 w 1299591"/>
              <a:gd name="connsiteY13" fmla="*/ 133344 h 685719"/>
              <a:gd name="connsiteX14" fmla="*/ 48307 w 1299591"/>
              <a:gd name="connsiteY14" fmla="*/ 5007 h 685719"/>
              <a:gd name="connsiteX15" fmla="*/ 144560 w 1299591"/>
              <a:gd name="connsiteY15" fmla="*/ 5007 h 68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99591" h="685719">
                <a:moveTo>
                  <a:pt x="994791" y="662734"/>
                </a:moveTo>
                <a:cubicBezTo>
                  <a:pt x="1103739" y="684523"/>
                  <a:pt x="1149151" y="701134"/>
                  <a:pt x="1283549" y="662734"/>
                </a:cubicBezTo>
                <a:cubicBezTo>
                  <a:pt x="1299808" y="658088"/>
                  <a:pt x="1294244" y="630649"/>
                  <a:pt x="1299591" y="614607"/>
                </a:cubicBezTo>
                <a:cubicBezTo>
                  <a:pt x="1294244" y="555786"/>
                  <a:pt x="1295924" y="495897"/>
                  <a:pt x="1283549" y="438144"/>
                </a:cubicBezTo>
                <a:cubicBezTo>
                  <a:pt x="1273592" y="391678"/>
                  <a:pt x="1234685" y="383011"/>
                  <a:pt x="1203339" y="357934"/>
                </a:cubicBezTo>
                <a:cubicBezTo>
                  <a:pt x="1191528" y="348486"/>
                  <a:pt x="1185156" y="331808"/>
                  <a:pt x="1171254" y="325850"/>
                </a:cubicBezTo>
                <a:cubicBezTo>
                  <a:pt x="1146192" y="315109"/>
                  <a:pt x="1118175" y="312520"/>
                  <a:pt x="1091044" y="309807"/>
                </a:cubicBezTo>
                <a:cubicBezTo>
                  <a:pt x="957598" y="296462"/>
                  <a:pt x="823282" y="292533"/>
                  <a:pt x="689991" y="277723"/>
                </a:cubicBezTo>
                <a:cubicBezTo>
                  <a:pt x="641865" y="272376"/>
                  <a:pt x="593610" y="268081"/>
                  <a:pt x="545612" y="261681"/>
                </a:cubicBezTo>
                <a:cubicBezTo>
                  <a:pt x="513371" y="257382"/>
                  <a:pt x="481688" y="249231"/>
                  <a:pt x="449360" y="245639"/>
                </a:cubicBezTo>
                <a:cubicBezTo>
                  <a:pt x="385363" y="238528"/>
                  <a:pt x="321023" y="234944"/>
                  <a:pt x="256854" y="229597"/>
                </a:cubicBezTo>
                <a:cubicBezTo>
                  <a:pt x="214075" y="218902"/>
                  <a:pt x="170350" y="211457"/>
                  <a:pt x="128518" y="197513"/>
                </a:cubicBezTo>
                <a:lnTo>
                  <a:pt x="32265" y="165429"/>
                </a:lnTo>
                <a:cubicBezTo>
                  <a:pt x="21570" y="154734"/>
                  <a:pt x="2320" y="148317"/>
                  <a:pt x="181" y="133344"/>
                </a:cubicBezTo>
                <a:cubicBezTo>
                  <a:pt x="-2066" y="117613"/>
                  <a:pt x="16705" y="16858"/>
                  <a:pt x="48307" y="5007"/>
                </a:cubicBezTo>
                <a:cubicBezTo>
                  <a:pt x="78348" y="-6259"/>
                  <a:pt x="112476" y="5007"/>
                  <a:pt x="144560" y="5007"/>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60E91258-67C9-1B49-A747-1119158C5B64}"/>
              </a:ext>
            </a:extLst>
          </p:cNvPr>
          <p:cNvSpPr/>
          <p:nvPr/>
        </p:nvSpPr>
        <p:spPr>
          <a:xfrm>
            <a:off x="9827705" y="3703251"/>
            <a:ext cx="1299591" cy="685719"/>
          </a:xfrm>
          <a:custGeom>
            <a:avLst/>
            <a:gdLst>
              <a:gd name="connsiteX0" fmla="*/ 994791 w 1299591"/>
              <a:gd name="connsiteY0" fmla="*/ 662734 h 685719"/>
              <a:gd name="connsiteX1" fmla="*/ 1283549 w 1299591"/>
              <a:gd name="connsiteY1" fmla="*/ 662734 h 685719"/>
              <a:gd name="connsiteX2" fmla="*/ 1299591 w 1299591"/>
              <a:gd name="connsiteY2" fmla="*/ 614607 h 685719"/>
              <a:gd name="connsiteX3" fmla="*/ 1283549 w 1299591"/>
              <a:gd name="connsiteY3" fmla="*/ 438144 h 685719"/>
              <a:gd name="connsiteX4" fmla="*/ 1203339 w 1299591"/>
              <a:gd name="connsiteY4" fmla="*/ 357934 h 685719"/>
              <a:gd name="connsiteX5" fmla="*/ 1171254 w 1299591"/>
              <a:gd name="connsiteY5" fmla="*/ 325850 h 685719"/>
              <a:gd name="connsiteX6" fmla="*/ 1091044 w 1299591"/>
              <a:gd name="connsiteY6" fmla="*/ 309807 h 685719"/>
              <a:gd name="connsiteX7" fmla="*/ 689991 w 1299591"/>
              <a:gd name="connsiteY7" fmla="*/ 277723 h 685719"/>
              <a:gd name="connsiteX8" fmla="*/ 545612 w 1299591"/>
              <a:gd name="connsiteY8" fmla="*/ 261681 h 685719"/>
              <a:gd name="connsiteX9" fmla="*/ 449360 w 1299591"/>
              <a:gd name="connsiteY9" fmla="*/ 245639 h 685719"/>
              <a:gd name="connsiteX10" fmla="*/ 256854 w 1299591"/>
              <a:gd name="connsiteY10" fmla="*/ 229597 h 685719"/>
              <a:gd name="connsiteX11" fmla="*/ 128518 w 1299591"/>
              <a:gd name="connsiteY11" fmla="*/ 197513 h 685719"/>
              <a:gd name="connsiteX12" fmla="*/ 32265 w 1299591"/>
              <a:gd name="connsiteY12" fmla="*/ 165429 h 685719"/>
              <a:gd name="connsiteX13" fmla="*/ 181 w 1299591"/>
              <a:gd name="connsiteY13" fmla="*/ 133344 h 685719"/>
              <a:gd name="connsiteX14" fmla="*/ 48307 w 1299591"/>
              <a:gd name="connsiteY14" fmla="*/ 5007 h 685719"/>
              <a:gd name="connsiteX15" fmla="*/ 144560 w 1299591"/>
              <a:gd name="connsiteY15" fmla="*/ 5007 h 68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99591" h="685719">
                <a:moveTo>
                  <a:pt x="994791" y="662734"/>
                </a:moveTo>
                <a:cubicBezTo>
                  <a:pt x="1103739" y="684523"/>
                  <a:pt x="1149151" y="701134"/>
                  <a:pt x="1283549" y="662734"/>
                </a:cubicBezTo>
                <a:cubicBezTo>
                  <a:pt x="1299808" y="658088"/>
                  <a:pt x="1294244" y="630649"/>
                  <a:pt x="1299591" y="614607"/>
                </a:cubicBezTo>
                <a:cubicBezTo>
                  <a:pt x="1294244" y="555786"/>
                  <a:pt x="1295924" y="495897"/>
                  <a:pt x="1283549" y="438144"/>
                </a:cubicBezTo>
                <a:cubicBezTo>
                  <a:pt x="1273592" y="391678"/>
                  <a:pt x="1234685" y="383011"/>
                  <a:pt x="1203339" y="357934"/>
                </a:cubicBezTo>
                <a:cubicBezTo>
                  <a:pt x="1191528" y="348486"/>
                  <a:pt x="1185156" y="331808"/>
                  <a:pt x="1171254" y="325850"/>
                </a:cubicBezTo>
                <a:cubicBezTo>
                  <a:pt x="1146192" y="315109"/>
                  <a:pt x="1118175" y="312520"/>
                  <a:pt x="1091044" y="309807"/>
                </a:cubicBezTo>
                <a:cubicBezTo>
                  <a:pt x="957598" y="296462"/>
                  <a:pt x="823282" y="292533"/>
                  <a:pt x="689991" y="277723"/>
                </a:cubicBezTo>
                <a:cubicBezTo>
                  <a:pt x="641865" y="272376"/>
                  <a:pt x="593610" y="268081"/>
                  <a:pt x="545612" y="261681"/>
                </a:cubicBezTo>
                <a:cubicBezTo>
                  <a:pt x="513371" y="257382"/>
                  <a:pt x="481688" y="249231"/>
                  <a:pt x="449360" y="245639"/>
                </a:cubicBezTo>
                <a:cubicBezTo>
                  <a:pt x="385363" y="238528"/>
                  <a:pt x="321023" y="234944"/>
                  <a:pt x="256854" y="229597"/>
                </a:cubicBezTo>
                <a:cubicBezTo>
                  <a:pt x="214075" y="218902"/>
                  <a:pt x="170350" y="211457"/>
                  <a:pt x="128518" y="197513"/>
                </a:cubicBezTo>
                <a:lnTo>
                  <a:pt x="32265" y="165429"/>
                </a:lnTo>
                <a:cubicBezTo>
                  <a:pt x="21570" y="154734"/>
                  <a:pt x="2320" y="148317"/>
                  <a:pt x="181" y="133344"/>
                </a:cubicBezTo>
                <a:cubicBezTo>
                  <a:pt x="-2066" y="117613"/>
                  <a:pt x="16705" y="16858"/>
                  <a:pt x="48307" y="5007"/>
                </a:cubicBezTo>
                <a:cubicBezTo>
                  <a:pt x="78348" y="-6259"/>
                  <a:pt x="112476" y="5007"/>
                  <a:pt x="144560" y="5007"/>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C3A270C4-C0F4-2A4E-88FF-360F6CCB2703}"/>
              </a:ext>
            </a:extLst>
          </p:cNvPr>
          <p:cNvSpPr txBox="1"/>
          <p:nvPr/>
        </p:nvSpPr>
        <p:spPr>
          <a:xfrm>
            <a:off x="911749" y="5120608"/>
            <a:ext cx="787395" cy="338554"/>
          </a:xfrm>
          <a:prstGeom prst="rect">
            <a:avLst/>
          </a:prstGeom>
          <a:noFill/>
        </p:spPr>
        <p:txBody>
          <a:bodyPr wrap="none" rtlCol="0">
            <a:spAutoFit/>
          </a:bodyPr>
          <a:lstStyle/>
          <a:p>
            <a:pPr algn="l"/>
            <a:r>
              <a:rPr lang="en-US" sz="1600" i="1" dirty="0" err="1">
                <a:solidFill>
                  <a:schemeClr val="bg1">
                    <a:lumMod val="65000"/>
                  </a:schemeClr>
                </a:solidFill>
                <a:latin typeface="+mn-lt"/>
              </a:rPr>
              <a:t>nelems</a:t>
            </a:r>
            <a:endParaRPr lang="en-US" sz="1600" i="1" dirty="0">
              <a:solidFill>
                <a:schemeClr val="bg1">
                  <a:lumMod val="65000"/>
                </a:schemeClr>
              </a:solidFill>
              <a:latin typeface="+mn-lt"/>
            </a:endParaRPr>
          </a:p>
        </p:txBody>
      </p:sp>
      <p:sp>
        <p:nvSpPr>
          <p:cNvPr id="33" name="TextBox 32">
            <a:extLst>
              <a:ext uri="{FF2B5EF4-FFF2-40B4-BE49-F238E27FC236}">
                <a16:creationId xmlns:a16="http://schemas.microsoft.com/office/drawing/2014/main" id="{68213A65-4775-6343-AE05-0FFFA9057C79}"/>
              </a:ext>
            </a:extLst>
          </p:cNvPr>
          <p:cNvSpPr txBox="1"/>
          <p:nvPr/>
        </p:nvSpPr>
        <p:spPr>
          <a:xfrm>
            <a:off x="911749" y="4602926"/>
            <a:ext cx="818814" cy="461665"/>
          </a:xfrm>
          <a:prstGeom prst="rect">
            <a:avLst/>
          </a:prstGeom>
          <a:noFill/>
        </p:spPr>
        <p:txBody>
          <a:bodyPr wrap="none" rtlCol="0">
            <a:spAutoFit/>
          </a:bodyPr>
          <a:lstStyle/>
          <a:p>
            <a:pPr algn="l"/>
            <a:r>
              <a:rPr lang="en-US" sz="1200" i="1" dirty="0" err="1">
                <a:solidFill>
                  <a:schemeClr val="bg1">
                    <a:lumMod val="65000"/>
                  </a:schemeClr>
                </a:solidFill>
                <a:latin typeface="+mn-lt"/>
              </a:rPr>
              <a:t>elem</a:t>
            </a:r>
            <a:r>
              <a:rPr lang="en-US" sz="1200" i="1" dirty="0">
                <a:solidFill>
                  <a:schemeClr val="bg1">
                    <a:lumMod val="65000"/>
                  </a:schemeClr>
                </a:solidFill>
                <a:latin typeface="+mn-lt"/>
              </a:rPr>
              <a:t>_</a:t>
            </a:r>
            <a:br>
              <a:rPr lang="en-US" sz="1200" i="1" dirty="0">
                <a:solidFill>
                  <a:schemeClr val="bg1">
                    <a:lumMod val="65000"/>
                  </a:schemeClr>
                </a:solidFill>
                <a:latin typeface="+mn-lt"/>
              </a:rPr>
            </a:br>
            <a:r>
              <a:rPr lang="en-US" sz="1200" i="1" dirty="0" err="1">
                <a:solidFill>
                  <a:schemeClr val="bg1">
                    <a:lumMod val="65000"/>
                  </a:schemeClr>
                </a:solidFill>
                <a:latin typeface="+mn-lt"/>
              </a:rPr>
              <a:t>size_bytes</a:t>
            </a:r>
            <a:endParaRPr lang="en-US" sz="1200" i="1" dirty="0">
              <a:solidFill>
                <a:schemeClr val="bg1">
                  <a:lumMod val="65000"/>
                </a:schemeClr>
              </a:solidFill>
              <a:latin typeface="+mn-lt"/>
            </a:endParaRPr>
          </a:p>
        </p:txBody>
      </p:sp>
      <p:sp>
        <p:nvSpPr>
          <p:cNvPr id="27" name="Rectangle 26">
            <a:extLst>
              <a:ext uri="{FF2B5EF4-FFF2-40B4-BE49-F238E27FC236}">
                <a16:creationId xmlns:a16="http://schemas.microsoft.com/office/drawing/2014/main" id="{C0265F7A-5E3C-E841-9981-9F492ED1907C}"/>
              </a:ext>
            </a:extLst>
          </p:cNvPr>
          <p:cNvSpPr/>
          <p:nvPr/>
        </p:nvSpPr>
        <p:spPr>
          <a:xfrm>
            <a:off x="3960304" y="5289885"/>
            <a:ext cx="7620736" cy="1516423"/>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Isn’t it better to store the data directly inside the node?</a:t>
            </a:r>
          </a:p>
          <a:p>
            <a:pPr marL="342900" indent="-342900" algn="l">
              <a:buFont typeface="Arial" panose="020B0604020202020204" pitchFamily="34" charset="0"/>
              <a:buChar char="•"/>
            </a:pPr>
            <a:r>
              <a:rPr lang="en-US" sz="2400" dirty="0">
                <a:solidFill>
                  <a:schemeClr val="tx1"/>
                </a:solidFill>
              </a:rPr>
              <a:t>Why can’t we do this with the current implementation?</a:t>
            </a:r>
          </a:p>
          <a:p>
            <a:pPr marL="342900" indent="-342900" algn="l">
              <a:buFont typeface="Arial" panose="020B0604020202020204" pitchFamily="34" charset="0"/>
              <a:buChar char="•"/>
            </a:pPr>
            <a:r>
              <a:rPr lang="en-US" sz="2400" dirty="0">
                <a:solidFill>
                  <a:schemeClr val="tx1"/>
                </a:solidFill>
              </a:rPr>
              <a:t>How could we modify our stack abstraction + functions to do this?</a:t>
            </a:r>
          </a:p>
        </p:txBody>
      </p:sp>
    </p:spTree>
    <p:extLst>
      <p:ext uri="{BB962C8B-B14F-4D97-AF65-F5344CB8AC3E}">
        <p14:creationId xmlns:p14="http://schemas.microsoft.com/office/powerpoint/2010/main" val="8856639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C3711-42AA-B942-B025-70638A352924}"/>
              </a:ext>
            </a:extLst>
          </p:cNvPr>
          <p:cNvSpPr>
            <a:spLocks noGrp="1"/>
          </p:cNvSpPr>
          <p:nvPr>
            <p:ph type="title"/>
          </p:nvPr>
        </p:nvSpPr>
        <p:spPr/>
        <p:txBody>
          <a:bodyPr/>
          <a:lstStyle/>
          <a:p>
            <a:r>
              <a:rPr lang="en-US" dirty="0"/>
              <a:t>A more efficient stack</a:t>
            </a:r>
          </a:p>
        </p:txBody>
      </p:sp>
      <p:sp>
        <p:nvSpPr>
          <p:cNvPr id="3" name="Content Placeholder 2">
            <a:extLst>
              <a:ext uri="{FF2B5EF4-FFF2-40B4-BE49-F238E27FC236}">
                <a16:creationId xmlns:a16="http://schemas.microsoft.com/office/drawing/2014/main" id="{175F2915-DE5D-534C-8854-A77FF4AC03D8}"/>
              </a:ext>
            </a:extLst>
          </p:cNvPr>
          <p:cNvSpPr>
            <a:spLocks noGrp="1"/>
          </p:cNvSpPr>
          <p:nvPr>
            <p:ph idx="1"/>
          </p:nvPr>
        </p:nvSpPr>
        <p:spPr>
          <a:xfrm>
            <a:off x="5868760" y="1371600"/>
            <a:ext cx="6094640" cy="5105400"/>
          </a:xfrm>
        </p:spPr>
        <p:txBody>
          <a:bodyPr/>
          <a:lstStyle/>
          <a:p>
            <a:pPr marL="0" indent="0">
              <a:buNone/>
            </a:pPr>
            <a:r>
              <a:rPr lang="en-US" b="1" dirty="0"/>
              <a:t>If we </a:t>
            </a:r>
            <a:r>
              <a:rPr lang="en-US" b="1" i="1" dirty="0"/>
              <a:t>remove </a:t>
            </a:r>
            <a:r>
              <a:rPr lang="en-US" b="1" dirty="0"/>
              <a:t>the compile-time, 16B node struct</a:t>
            </a:r>
            <a:r>
              <a:rPr lang="en-US" dirty="0"/>
              <a:t>:</a:t>
            </a:r>
          </a:p>
          <a:p>
            <a:r>
              <a:rPr lang="en-US" dirty="0"/>
              <a:t>We create nodes that are </a:t>
            </a:r>
            <a:r>
              <a:rPr lang="en-US" dirty="0" err="1"/>
              <a:t>elem_size_bytes</a:t>
            </a:r>
            <a:r>
              <a:rPr lang="en-US" dirty="0"/>
              <a:t> + 8B and </a:t>
            </a:r>
            <a:r>
              <a:rPr lang="en-US" b="1" i="1" dirty="0"/>
              <a:t>directly</a:t>
            </a:r>
            <a:r>
              <a:rPr lang="en-US" dirty="0"/>
              <a:t> store the data into our node.</a:t>
            </a:r>
          </a:p>
          <a:p>
            <a:endParaRPr lang="en-US" dirty="0"/>
          </a:p>
          <a:p>
            <a:r>
              <a:rPr lang="en-US" dirty="0"/>
              <a:t>A “node” just becomes contiguous bytes of memory storing</a:t>
            </a:r>
            <a:br>
              <a:rPr lang="en-US" dirty="0"/>
            </a:br>
            <a:r>
              <a:rPr lang="en-US" dirty="0"/>
              <a:t>(1) address of next node, and (2) data</a:t>
            </a:r>
          </a:p>
          <a:p>
            <a:endParaRPr lang="en-US" b="1" dirty="0"/>
          </a:p>
          <a:p>
            <a:r>
              <a:rPr lang="en-US" b="1" dirty="0"/>
              <a:t>⚠️ </a:t>
            </a:r>
            <a:r>
              <a:rPr lang="en-US" b="1" dirty="0">
                <a:solidFill>
                  <a:srgbClr val="C00000"/>
                </a:solidFill>
              </a:rPr>
              <a:t>Tricky!</a:t>
            </a:r>
            <a:r>
              <a:rPr lang="en-US" dirty="0">
                <a:solidFill>
                  <a:srgbClr val="C00000"/>
                </a:solidFill>
              </a:rPr>
              <a:t> </a:t>
            </a:r>
            <a:r>
              <a:rPr lang="en-US" dirty="0"/>
              <a:t>We will be working with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(void *) </a:t>
            </a:r>
            <a:r>
              <a:rPr lang="en-US" dirty="0"/>
              <a:t>and </a:t>
            </a:r>
            <a:r>
              <a:rPr lang="en-US" dirty="0">
                <a:latin typeface="Consolas" panose="020B0609020204030204" pitchFamily="49" charset="0"/>
                <a:cs typeface="Consolas" panose="020B0609020204030204" pitchFamily="49" charset="0"/>
              </a:rPr>
              <a:t>(void **)</a:t>
            </a:r>
            <a:r>
              <a:rPr lang="en-US" dirty="0"/>
              <a:t>!!</a:t>
            </a:r>
            <a:endParaRPr lang="en-US" b="1" dirty="0"/>
          </a:p>
        </p:txBody>
      </p:sp>
      <p:sp>
        <p:nvSpPr>
          <p:cNvPr id="4" name="TextBox 3">
            <a:extLst>
              <a:ext uri="{FF2B5EF4-FFF2-40B4-BE49-F238E27FC236}">
                <a16:creationId xmlns:a16="http://schemas.microsoft.com/office/drawing/2014/main" id="{4EC093C8-B086-0243-833A-FC4C18968EF9}"/>
              </a:ext>
            </a:extLst>
          </p:cNvPr>
          <p:cNvSpPr txBox="1"/>
          <p:nvPr/>
        </p:nvSpPr>
        <p:spPr>
          <a:xfrm>
            <a:off x="0" y="5296920"/>
            <a:ext cx="689612" cy="338554"/>
          </a:xfrm>
          <a:prstGeom prst="rect">
            <a:avLst/>
          </a:prstGeom>
          <a:noFill/>
        </p:spPr>
        <p:txBody>
          <a:bodyPr wrap="none" rtlCol="0">
            <a:spAutoFit/>
          </a:bodyPr>
          <a:lstStyle/>
          <a:p>
            <a:pPr algn="l"/>
            <a:r>
              <a:rPr lang="en-US" sz="1600" i="1" dirty="0">
                <a:solidFill>
                  <a:schemeClr val="bg1">
                    <a:lumMod val="65000"/>
                  </a:schemeClr>
                </a:solidFill>
                <a:latin typeface="+mn-lt"/>
              </a:rPr>
              <a:t>0x800</a:t>
            </a:r>
          </a:p>
        </p:txBody>
      </p:sp>
      <p:sp>
        <p:nvSpPr>
          <p:cNvPr id="5" name="Rectangle 4">
            <a:extLst>
              <a:ext uri="{FF2B5EF4-FFF2-40B4-BE49-F238E27FC236}">
                <a16:creationId xmlns:a16="http://schemas.microsoft.com/office/drawing/2014/main" id="{7742BCFE-8A01-DE47-9E2C-EE8FCAD39262}"/>
              </a:ext>
            </a:extLst>
          </p:cNvPr>
          <p:cNvSpPr/>
          <p:nvPr/>
        </p:nvSpPr>
        <p:spPr>
          <a:xfrm>
            <a:off x="457200" y="1357801"/>
            <a:ext cx="4800600" cy="1754326"/>
          </a:xfrm>
          <a:prstGeom prst="rect">
            <a:avLst/>
          </a:prstGeom>
          <a:ln w="19050">
            <a:solidFill>
              <a:schemeClr val="tx1"/>
            </a:solidFill>
          </a:ln>
        </p:spPr>
        <p:txBody>
          <a:bodyPr wrap="square">
            <a:spAutoFit/>
          </a:bodyPr>
          <a:lstStyle/>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typedef struct stack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C00000"/>
                </a:solidFill>
                <a:latin typeface="Consolas" panose="020B0609020204030204" pitchFamily="49" charset="0"/>
                <a:cs typeface="Consolas" panose="020B0609020204030204" pitchFamily="49" charset="0"/>
              </a:rPr>
              <a:t>void *</a:t>
            </a:r>
            <a:r>
              <a:rPr lang="en-US" sz="2400" dirty="0">
                <a:latin typeface="Consolas" panose="020B0609020204030204" pitchFamily="49" charset="0"/>
                <a:cs typeface="Consolas" panose="020B0609020204030204" pitchFamily="49" charset="0"/>
              </a:rPr>
              <a:t>top;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stack;</a:t>
            </a:r>
          </a:p>
        </p:txBody>
      </p:sp>
      <p:graphicFrame>
        <p:nvGraphicFramePr>
          <p:cNvPr id="6" name="Table 5">
            <a:extLst>
              <a:ext uri="{FF2B5EF4-FFF2-40B4-BE49-F238E27FC236}">
                <a16:creationId xmlns:a16="http://schemas.microsoft.com/office/drawing/2014/main" id="{2E650334-D000-6A43-8E61-B35C374C3B57}"/>
              </a:ext>
            </a:extLst>
          </p:cNvPr>
          <p:cNvGraphicFramePr>
            <a:graphicFrameLocks noGrp="1"/>
          </p:cNvGraphicFramePr>
          <p:nvPr/>
        </p:nvGraphicFramePr>
        <p:xfrm>
          <a:off x="911749" y="4131328"/>
          <a:ext cx="1905000" cy="13716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mn-lt"/>
                          <a:cs typeface="Consolas" panose="020B0609020204030204" pitchFamily="49" charset="0"/>
                        </a:rPr>
                        <a:t>top</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ctr"/>
                      <a:r>
                        <a:rPr lang="en-US" sz="2400" dirty="0">
                          <a:latin typeface="Consolas" panose="020B0609020204030204" pitchFamily="49" charset="0"/>
                          <a:cs typeface="Consolas" panose="020B0609020204030204" pitchFamily="49" charset="0"/>
                        </a:rPr>
                        <a:t>…</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r h="439471">
                <a:tc>
                  <a:txBody>
                    <a:bodyPr/>
                    <a:lstStyle/>
                    <a:p>
                      <a:pPr algn="ctr"/>
                      <a:r>
                        <a:rPr lang="en-US" sz="2400" dirty="0">
                          <a:latin typeface="Consolas" panose="020B0609020204030204" pitchFamily="49" charset="0"/>
                          <a:cs typeface="Consolas" panose="020B0609020204030204" pitchFamily="49" charset="0"/>
                        </a:rPr>
                        <a:t>3</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37403080"/>
                  </a:ext>
                </a:extLst>
              </a:tr>
            </a:tbl>
          </a:graphicData>
        </a:graphic>
      </p:graphicFrame>
      <p:graphicFrame>
        <p:nvGraphicFramePr>
          <p:cNvPr id="7" name="Table 6">
            <a:extLst>
              <a:ext uri="{FF2B5EF4-FFF2-40B4-BE49-F238E27FC236}">
                <a16:creationId xmlns:a16="http://schemas.microsoft.com/office/drawing/2014/main" id="{DEE911B5-D863-6E43-A2E0-ACCAB9AE1079}"/>
              </a:ext>
            </a:extLst>
          </p:cNvPr>
          <p:cNvGraphicFramePr>
            <a:graphicFrameLocks noGrp="1"/>
          </p:cNvGraphicFramePr>
          <p:nvPr/>
        </p:nvGraphicFramePr>
        <p:xfrm>
          <a:off x="3657600" y="3733800"/>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ysDash"/>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14" name="TextBox 13">
            <a:extLst>
              <a:ext uri="{FF2B5EF4-FFF2-40B4-BE49-F238E27FC236}">
                <a16:creationId xmlns:a16="http://schemas.microsoft.com/office/drawing/2014/main" id="{3B1C6F11-B89C-1549-9ACB-171A9856B685}"/>
              </a:ext>
            </a:extLst>
          </p:cNvPr>
          <p:cNvSpPr txBox="1"/>
          <p:nvPr/>
        </p:nvSpPr>
        <p:spPr>
          <a:xfrm>
            <a:off x="-3726" y="5835739"/>
            <a:ext cx="1577676"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stack *</a:t>
            </a:r>
          </a:p>
          <a:p>
            <a:r>
              <a:rPr lang="en-US" dirty="0" err="1">
                <a:latin typeface="Consolas" panose="020B0609020204030204" pitchFamily="49" charset="0"/>
                <a:cs typeface="Consolas" panose="020B0609020204030204" pitchFamily="49" charset="0"/>
              </a:rPr>
              <a:t>emojistack</a:t>
            </a:r>
            <a:r>
              <a:rPr lang="en-US" dirty="0">
                <a:latin typeface="Consolas" panose="020B0609020204030204" pitchFamily="49" charset="0"/>
                <a:cs typeface="Consolas" panose="020B0609020204030204" pitchFamily="49" charset="0"/>
              </a:rPr>
              <a:t> </a:t>
            </a:r>
          </a:p>
        </p:txBody>
      </p:sp>
      <p:graphicFrame>
        <p:nvGraphicFramePr>
          <p:cNvPr id="15" name="Table 14">
            <a:extLst>
              <a:ext uri="{FF2B5EF4-FFF2-40B4-BE49-F238E27FC236}">
                <a16:creationId xmlns:a16="http://schemas.microsoft.com/office/drawing/2014/main" id="{1674AC13-8AF2-A54E-993F-E7CF0101CAE2}"/>
              </a:ext>
            </a:extLst>
          </p:cNvPr>
          <p:cNvGraphicFramePr>
            <a:graphicFrameLocks noGrp="1"/>
          </p:cNvGraphicFramePr>
          <p:nvPr/>
        </p:nvGraphicFramePr>
        <p:xfrm>
          <a:off x="1524000" y="5976108"/>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0x800</a:t>
                      </a:r>
                    </a:p>
                  </a:txBody>
                  <a:tcPr>
                    <a:solidFill>
                      <a:schemeClr val="bg1"/>
                    </a:solidFill>
                  </a:tcPr>
                </a:tc>
                <a:extLst>
                  <a:ext uri="{0D108BD9-81ED-4DB2-BD59-A6C34878D82A}">
                    <a16:rowId xmlns:a16="http://schemas.microsoft.com/office/drawing/2014/main" val="3506753572"/>
                  </a:ext>
                </a:extLst>
              </a:tr>
            </a:tbl>
          </a:graphicData>
        </a:graphic>
      </p:graphicFrame>
      <p:sp>
        <p:nvSpPr>
          <p:cNvPr id="16" name="Freeform 15">
            <a:extLst>
              <a:ext uri="{FF2B5EF4-FFF2-40B4-BE49-F238E27FC236}">
                <a16:creationId xmlns:a16="http://schemas.microsoft.com/office/drawing/2014/main" id="{53EDE800-2DD3-E142-9C49-5B56B2CD8D8A}"/>
              </a:ext>
            </a:extLst>
          </p:cNvPr>
          <p:cNvSpPr/>
          <p:nvPr/>
        </p:nvSpPr>
        <p:spPr>
          <a:xfrm>
            <a:off x="610960" y="5478865"/>
            <a:ext cx="1251284" cy="633663"/>
          </a:xfrm>
          <a:custGeom>
            <a:avLst/>
            <a:gdLst>
              <a:gd name="connsiteX0" fmla="*/ 1251284 w 1251284"/>
              <a:gd name="connsiteY0" fmla="*/ 786063 h 786063"/>
              <a:gd name="connsiteX1" fmla="*/ 1187115 w 1251284"/>
              <a:gd name="connsiteY1" fmla="*/ 577516 h 786063"/>
              <a:gd name="connsiteX2" fmla="*/ 1122947 w 1251284"/>
              <a:gd name="connsiteY2" fmla="*/ 481263 h 786063"/>
              <a:gd name="connsiteX3" fmla="*/ 946484 w 1251284"/>
              <a:gd name="connsiteY3" fmla="*/ 433137 h 786063"/>
              <a:gd name="connsiteX4" fmla="*/ 850231 w 1251284"/>
              <a:gd name="connsiteY4" fmla="*/ 417095 h 786063"/>
              <a:gd name="connsiteX5" fmla="*/ 625642 w 1251284"/>
              <a:gd name="connsiteY5" fmla="*/ 385010 h 786063"/>
              <a:gd name="connsiteX6" fmla="*/ 433136 w 1251284"/>
              <a:gd name="connsiteY6" fmla="*/ 352926 h 786063"/>
              <a:gd name="connsiteX7" fmla="*/ 385010 w 1251284"/>
              <a:gd name="connsiteY7" fmla="*/ 336884 h 786063"/>
              <a:gd name="connsiteX8" fmla="*/ 272715 w 1251284"/>
              <a:gd name="connsiteY8" fmla="*/ 304800 h 786063"/>
              <a:gd name="connsiteX9" fmla="*/ 224589 w 1251284"/>
              <a:gd name="connsiteY9" fmla="*/ 272716 h 786063"/>
              <a:gd name="connsiteX10" fmla="*/ 176463 w 1251284"/>
              <a:gd name="connsiteY10" fmla="*/ 256674 h 786063"/>
              <a:gd name="connsiteX11" fmla="*/ 144378 w 1251284"/>
              <a:gd name="connsiteY11" fmla="*/ 224589 h 786063"/>
              <a:gd name="connsiteX12" fmla="*/ 96252 w 1251284"/>
              <a:gd name="connsiteY12" fmla="*/ 208547 h 786063"/>
              <a:gd name="connsiteX13" fmla="*/ 48126 w 1251284"/>
              <a:gd name="connsiteY13" fmla="*/ 176463 h 786063"/>
              <a:gd name="connsiteX14" fmla="*/ 0 w 1251284"/>
              <a:gd name="connsiteY14" fmla="*/ 80210 h 786063"/>
              <a:gd name="connsiteX15" fmla="*/ 16042 w 1251284"/>
              <a:gd name="connsiteY15" fmla="*/ 32084 h 786063"/>
              <a:gd name="connsiteX16" fmla="*/ 64168 w 1251284"/>
              <a:gd name="connsiteY16" fmla="*/ 16042 h 786063"/>
              <a:gd name="connsiteX17" fmla="*/ 160421 w 1251284"/>
              <a:gd name="connsiteY17" fmla="*/ 32084 h 786063"/>
              <a:gd name="connsiteX18" fmla="*/ 240631 w 1251284"/>
              <a:gd name="connsiteY18" fmla="*/ 48126 h 786063"/>
              <a:gd name="connsiteX19" fmla="*/ 272715 w 1251284"/>
              <a:gd name="connsiteY19" fmla="*/ 0 h 78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51284" h="786063">
                <a:moveTo>
                  <a:pt x="1251284" y="786063"/>
                </a:moveTo>
                <a:cubicBezTo>
                  <a:pt x="1229894" y="716547"/>
                  <a:pt x="1215339" y="644548"/>
                  <a:pt x="1187115" y="577516"/>
                </a:cubicBezTo>
                <a:cubicBezTo>
                  <a:pt x="1172151" y="541977"/>
                  <a:pt x="1159529" y="493457"/>
                  <a:pt x="1122947" y="481263"/>
                </a:cubicBezTo>
                <a:cubicBezTo>
                  <a:pt x="1060741" y="460528"/>
                  <a:pt x="1018856" y="445199"/>
                  <a:pt x="946484" y="433137"/>
                </a:cubicBezTo>
                <a:lnTo>
                  <a:pt x="850231" y="417095"/>
                </a:lnTo>
                <a:cubicBezTo>
                  <a:pt x="775445" y="405877"/>
                  <a:pt x="699797" y="399841"/>
                  <a:pt x="625642" y="385010"/>
                </a:cubicBezTo>
                <a:cubicBezTo>
                  <a:pt x="508354" y="361553"/>
                  <a:pt x="572423" y="372824"/>
                  <a:pt x="433136" y="352926"/>
                </a:cubicBezTo>
                <a:cubicBezTo>
                  <a:pt x="417094" y="347579"/>
                  <a:pt x="401269" y="341529"/>
                  <a:pt x="385010" y="336884"/>
                </a:cubicBezTo>
                <a:cubicBezTo>
                  <a:pt x="243998" y="296595"/>
                  <a:pt x="388113" y="343265"/>
                  <a:pt x="272715" y="304800"/>
                </a:cubicBezTo>
                <a:cubicBezTo>
                  <a:pt x="256673" y="294105"/>
                  <a:pt x="241834" y="281338"/>
                  <a:pt x="224589" y="272716"/>
                </a:cubicBezTo>
                <a:cubicBezTo>
                  <a:pt x="209464" y="265154"/>
                  <a:pt x="190963" y="265374"/>
                  <a:pt x="176463" y="256674"/>
                </a:cubicBezTo>
                <a:cubicBezTo>
                  <a:pt x="163493" y="248892"/>
                  <a:pt x="157348" y="232371"/>
                  <a:pt x="144378" y="224589"/>
                </a:cubicBezTo>
                <a:cubicBezTo>
                  <a:pt x="129878" y="215889"/>
                  <a:pt x="111377" y="216109"/>
                  <a:pt x="96252" y="208547"/>
                </a:cubicBezTo>
                <a:cubicBezTo>
                  <a:pt x="79007" y="199925"/>
                  <a:pt x="64168" y="187158"/>
                  <a:pt x="48126" y="176463"/>
                </a:cubicBezTo>
                <a:cubicBezTo>
                  <a:pt x="31904" y="152129"/>
                  <a:pt x="0" y="113420"/>
                  <a:pt x="0" y="80210"/>
                </a:cubicBezTo>
                <a:cubicBezTo>
                  <a:pt x="0" y="63300"/>
                  <a:pt x="4085" y="44041"/>
                  <a:pt x="16042" y="32084"/>
                </a:cubicBezTo>
                <a:cubicBezTo>
                  <a:pt x="27999" y="20127"/>
                  <a:pt x="48126" y="21389"/>
                  <a:pt x="64168" y="16042"/>
                </a:cubicBezTo>
                <a:lnTo>
                  <a:pt x="160421" y="32084"/>
                </a:lnTo>
                <a:cubicBezTo>
                  <a:pt x="187247" y="36961"/>
                  <a:pt x="214414" y="55617"/>
                  <a:pt x="240631" y="48126"/>
                </a:cubicBezTo>
                <a:cubicBezTo>
                  <a:pt x="259169" y="42829"/>
                  <a:pt x="272715" y="0"/>
                  <a:pt x="272715" y="0"/>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5D5E8031-37E4-DB46-945D-4D50CF85A2E0}"/>
              </a:ext>
            </a:extLst>
          </p:cNvPr>
          <p:cNvSpPr/>
          <p:nvPr/>
        </p:nvSpPr>
        <p:spPr>
          <a:xfrm>
            <a:off x="2272607" y="4323834"/>
            <a:ext cx="1363579" cy="689810"/>
          </a:xfrm>
          <a:custGeom>
            <a:avLst/>
            <a:gdLst>
              <a:gd name="connsiteX0" fmla="*/ 0 w 1363579"/>
              <a:gd name="connsiteY0" fmla="*/ 0 h 689810"/>
              <a:gd name="connsiteX1" fmla="*/ 80210 w 1363579"/>
              <a:gd name="connsiteY1" fmla="*/ 32084 h 689810"/>
              <a:gd name="connsiteX2" fmla="*/ 272716 w 1363579"/>
              <a:gd name="connsiteY2" fmla="*/ 48126 h 689810"/>
              <a:gd name="connsiteX3" fmla="*/ 385010 w 1363579"/>
              <a:gd name="connsiteY3" fmla="*/ 64168 h 689810"/>
              <a:gd name="connsiteX4" fmla="*/ 433137 w 1363579"/>
              <a:gd name="connsiteY4" fmla="*/ 80210 h 689810"/>
              <a:gd name="connsiteX5" fmla="*/ 513347 w 1363579"/>
              <a:gd name="connsiteY5" fmla="*/ 144379 h 689810"/>
              <a:gd name="connsiteX6" fmla="*/ 577516 w 1363579"/>
              <a:gd name="connsiteY6" fmla="*/ 336884 h 689810"/>
              <a:gd name="connsiteX7" fmla="*/ 593558 w 1363579"/>
              <a:gd name="connsiteY7" fmla="*/ 385010 h 689810"/>
              <a:gd name="connsiteX8" fmla="*/ 609600 w 1363579"/>
              <a:gd name="connsiteY8" fmla="*/ 433136 h 689810"/>
              <a:gd name="connsiteX9" fmla="*/ 641684 w 1363579"/>
              <a:gd name="connsiteY9" fmla="*/ 465221 h 689810"/>
              <a:gd name="connsiteX10" fmla="*/ 673768 w 1363579"/>
              <a:gd name="connsiteY10" fmla="*/ 513347 h 689810"/>
              <a:gd name="connsiteX11" fmla="*/ 721895 w 1363579"/>
              <a:gd name="connsiteY11" fmla="*/ 529389 h 689810"/>
              <a:gd name="connsiteX12" fmla="*/ 770021 w 1363579"/>
              <a:gd name="connsiteY12" fmla="*/ 561473 h 689810"/>
              <a:gd name="connsiteX13" fmla="*/ 866274 w 1363579"/>
              <a:gd name="connsiteY13" fmla="*/ 593557 h 689810"/>
              <a:gd name="connsiteX14" fmla="*/ 914400 w 1363579"/>
              <a:gd name="connsiteY14" fmla="*/ 609600 h 689810"/>
              <a:gd name="connsiteX15" fmla="*/ 962526 w 1363579"/>
              <a:gd name="connsiteY15" fmla="*/ 625642 h 689810"/>
              <a:gd name="connsiteX16" fmla="*/ 1010652 w 1363579"/>
              <a:gd name="connsiteY16" fmla="*/ 641684 h 689810"/>
              <a:gd name="connsiteX17" fmla="*/ 1090863 w 1363579"/>
              <a:gd name="connsiteY17" fmla="*/ 657726 h 689810"/>
              <a:gd name="connsiteX18" fmla="*/ 1155031 w 1363579"/>
              <a:gd name="connsiteY18" fmla="*/ 673768 h 689810"/>
              <a:gd name="connsiteX19" fmla="*/ 1251284 w 1363579"/>
              <a:gd name="connsiteY19" fmla="*/ 689810 h 689810"/>
              <a:gd name="connsiteX20" fmla="*/ 1363579 w 1363579"/>
              <a:gd name="connsiteY20" fmla="*/ 673768 h 6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579" h="689810">
                <a:moveTo>
                  <a:pt x="0" y="0"/>
                </a:moveTo>
                <a:cubicBezTo>
                  <a:pt x="26737" y="10695"/>
                  <a:pt x="51852" y="27080"/>
                  <a:pt x="80210" y="32084"/>
                </a:cubicBezTo>
                <a:cubicBezTo>
                  <a:pt x="143621" y="43274"/>
                  <a:pt x="208679" y="41385"/>
                  <a:pt x="272716" y="48126"/>
                </a:cubicBezTo>
                <a:cubicBezTo>
                  <a:pt x="310320" y="52084"/>
                  <a:pt x="347579" y="58821"/>
                  <a:pt x="385010" y="64168"/>
                </a:cubicBezTo>
                <a:cubicBezTo>
                  <a:pt x="401052" y="69515"/>
                  <a:pt x="418012" y="72648"/>
                  <a:pt x="433137" y="80210"/>
                </a:cubicBezTo>
                <a:cubicBezTo>
                  <a:pt x="473612" y="100447"/>
                  <a:pt x="483505" y="114536"/>
                  <a:pt x="513347" y="144379"/>
                </a:cubicBezTo>
                <a:lnTo>
                  <a:pt x="577516" y="336884"/>
                </a:lnTo>
                <a:lnTo>
                  <a:pt x="593558" y="385010"/>
                </a:lnTo>
                <a:cubicBezTo>
                  <a:pt x="598905" y="401052"/>
                  <a:pt x="597643" y="421179"/>
                  <a:pt x="609600" y="433136"/>
                </a:cubicBezTo>
                <a:cubicBezTo>
                  <a:pt x="620295" y="443831"/>
                  <a:pt x="632236" y="453410"/>
                  <a:pt x="641684" y="465221"/>
                </a:cubicBezTo>
                <a:cubicBezTo>
                  <a:pt x="653728" y="480276"/>
                  <a:pt x="658713" y="501303"/>
                  <a:pt x="673768" y="513347"/>
                </a:cubicBezTo>
                <a:cubicBezTo>
                  <a:pt x="686973" y="523911"/>
                  <a:pt x="705853" y="524042"/>
                  <a:pt x="721895" y="529389"/>
                </a:cubicBezTo>
                <a:cubicBezTo>
                  <a:pt x="737937" y="540084"/>
                  <a:pt x="752403" y="553643"/>
                  <a:pt x="770021" y="561473"/>
                </a:cubicBezTo>
                <a:cubicBezTo>
                  <a:pt x="800926" y="575208"/>
                  <a:pt x="834190" y="582862"/>
                  <a:pt x="866274" y="593557"/>
                </a:cubicBezTo>
                <a:lnTo>
                  <a:pt x="914400" y="609600"/>
                </a:lnTo>
                <a:lnTo>
                  <a:pt x="962526" y="625642"/>
                </a:lnTo>
                <a:cubicBezTo>
                  <a:pt x="978568" y="630989"/>
                  <a:pt x="994071" y="638368"/>
                  <a:pt x="1010652" y="641684"/>
                </a:cubicBezTo>
                <a:cubicBezTo>
                  <a:pt x="1037389" y="647031"/>
                  <a:pt x="1064246" y="651811"/>
                  <a:pt x="1090863" y="657726"/>
                </a:cubicBezTo>
                <a:cubicBezTo>
                  <a:pt x="1112386" y="662509"/>
                  <a:pt x="1133412" y="669444"/>
                  <a:pt x="1155031" y="673768"/>
                </a:cubicBezTo>
                <a:cubicBezTo>
                  <a:pt x="1186926" y="680147"/>
                  <a:pt x="1219200" y="684463"/>
                  <a:pt x="1251284" y="689810"/>
                </a:cubicBezTo>
                <a:cubicBezTo>
                  <a:pt x="1341982" y="671671"/>
                  <a:pt x="1304229" y="673768"/>
                  <a:pt x="1363579" y="673768"/>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028FC91-DECD-C948-AEE4-1EC6E9EF7644}"/>
              </a:ext>
            </a:extLst>
          </p:cNvPr>
          <p:cNvSpPr txBox="1"/>
          <p:nvPr/>
        </p:nvSpPr>
        <p:spPr>
          <a:xfrm>
            <a:off x="911749" y="5120608"/>
            <a:ext cx="787395" cy="338554"/>
          </a:xfrm>
          <a:prstGeom prst="rect">
            <a:avLst/>
          </a:prstGeom>
          <a:noFill/>
        </p:spPr>
        <p:txBody>
          <a:bodyPr wrap="none" rtlCol="0">
            <a:spAutoFit/>
          </a:bodyPr>
          <a:lstStyle/>
          <a:p>
            <a:pPr algn="l"/>
            <a:r>
              <a:rPr lang="en-US" sz="1600" i="1" dirty="0" err="1">
                <a:solidFill>
                  <a:schemeClr val="bg1">
                    <a:lumMod val="65000"/>
                  </a:schemeClr>
                </a:solidFill>
                <a:latin typeface="+mn-lt"/>
              </a:rPr>
              <a:t>nelems</a:t>
            </a:r>
            <a:endParaRPr lang="en-US" sz="1600" i="1" dirty="0">
              <a:solidFill>
                <a:schemeClr val="bg1">
                  <a:lumMod val="65000"/>
                </a:schemeClr>
              </a:solidFill>
              <a:latin typeface="+mn-lt"/>
            </a:endParaRPr>
          </a:p>
        </p:txBody>
      </p:sp>
      <p:sp>
        <p:nvSpPr>
          <p:cNvPr id="24" name="TextBox 23">
            <a:extLst>
              <a:ext uri="{FF2B5EF4-FFF2-40B4-BE49-F238E27FC236}">
                <a16:creationId xmlns:a16="http://schemas.microsoft.com/office/drawing/2014/main" id="{DFCAA986-1E79-874E-A88F-1C9CA3069B15}"/>
              </a:ext>
            </a:extLst>
          </p:cNvPr>
          <p:cNvSpPr txBox="1"/>
          <p:nvPr/>
        </p:nvSpPr>
        <p:spPr>
          <a:xfrm>
            <a:off x="911749" y="4602926"/>
            <a:ext cx="818814" cy="461665"/>
          </a:xfrm>
          <a:prstGeom prst="rect">
            <a:avLst/>
          </a:prstGeom>
          <a:noFill/>
        </p:spPr>
        <p:txBody>
          <a:bodyPr wrap="none" rtlCol="0">
            <a:spAutoFit/>
          </a:bodyPr>
          <a:lstStyle/>
          <a:p>
            <a:pPr algn="l"/>
            <a:r>
              <a:rPr lang="en-US" sz="1200" i="1" dirty="0" err="1">
                <a:solidFill>
                  <a:schemeClr val="bg1">
                    <a:lumMod val="65000"/>
                  </a:schemeClr>
                </a:solidFill>
                <a:latin typeface="+mn-lt"/>
              </a:rPr>
              <a:t>elem</a:t>
            </a:r>
            <a:r>
              <a:rPr lang="en-US" sz="1200" i="1" dirty="0">
                <a:solidFill>
                  <a:schemeClr val="bg1">
                    <a:lumMod val="65000"/>
                  </a:schemeClr>
                </a:solidFill>
                <a:latin typeface="+mn-lt"/>
              </a:rPr>
              <a:t>_</a:t>
            </a:r>
            <a:br>
              <a:rPr lang="en-US" sz="1200" i="1" dirty="0">
                <a:solidFill>
                  <a:schemeClr val="bg1">
                    <a:lumMod val="65000"/>
                  </a:schemeClr>
                </a:solidFill>
                <a:latin typeface="+mn-lt"/>
              </a:rPr>
            </a:br>
            <a:r>
              <a:rPr lang="en-US" sz="1200" i="1" dirty="0" err="1">
                <a:solidFill>
                  <a:schemeClr val="bg1">
                    <a:lumMod val="65000"/>
                  </a:schemeClr>
                </a:solidFill>
                <a:latin typeface="+mn-lt"/>
              </a:rPr>
              <a:t>size_bytes</a:t>
            </a:r>
            <a:endParaRPr lang="en-US" sz="1200" i="1" dirty="0">
              <a:solidFill>
                <a:schemeClr val="bg1">
                  <a:lumMod val="65000"/>
                </a:schemeClr>
              </a:solidFill>
              <a:latin typeface="+mn-lt"/>
            </a:endParaRPr>
          </a:p>
        </p:txBody>
      </p:sp>
      <p:sp>
        <p:nvSpPr>
          <p:cNvPr id="26" name="TextBox 25">
            <a:extLst>
              <a:ext uri="{FF2B5EF4-FFF2-40B4-BE49-F238E27FC236}">
                <a16:creationId xmlns:a16="http://schemas.microsoft.com/office/drawing/2014/main" id="{B5A82E6C-277E-694B-84AA-30009E1B391B}"/>
              </a:ext>
            </a:extLst>
          </p:cNvPr>
          <p:cNvSpPr txBox="1"/>
          <p:nvPr/>
        </p:nvSpPr>
        <p:spPr>
          <a:xfrm>
            <a:off x="4226021" y="3717485"/>
            <a:ext cx="768159" cy="923330"/>
          </a:xfrm>
          <a:prstGeom prst="rect">
            <a:avLst/>
          </a:prstGeom>
          <a:noFill/>
        </p:spPr>
        <p:txBody>
          <a:bodyPr wrap="none" rtlCol="0">
            <a:spAutoFit/>
          </a:bodyPr>
          <a:lstStyle/>
          <a:p>
            <a:pPr algn="l"/>
            <a:r>
              <a:rPr lang="en-US" sz="5400" dirty="0">
                <a:latin typeface="+mn-lt"/>
                <a:sym typeface="Wingdings" pitchFamily="2" charset="2"/>
              </a:rPr>
              <a:t></a:t>
            </a:r>
            <a:endParaRPr lang="en-US" sz="5400" dirty="0">
              <a:latin typeface="+mn-lt"/>
            </a:endParaRPr>
          </a:p>
        </p:txBody>
      </p:sp>
      <p:sp>
        <p:nvSpPr>
          <p:cNvPr id="27" name="Freeform 26">
            <a:extLst>
              <a:ext uri="{FF2B5EF4-FFF2-40B4-BE49-F238E27FC236}">
                <a16:creationId xmlns:a16="http://schemas.microsoft.com/office/drawing/2014/main" id="{0FC3BB5E-F8B3-8343-ACE7-F06F80357809}"/>
              </a:ext>
            </a:extLst>
          </p:cNvPr>
          <p:cNvSpPr/>
          <p:nvPr/>
        </p:nvSpPr>
        <p:spPr>
          <a:xfrm>
            <a:off x="4933042" y="4725372"/>
            <a:ext cx="768160" cy="22741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114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852E6-F19C-DC48-9D4A-2A5F39629737}"/>
              </a:ext>
            </a:extLst>
          </p:cNvPr>
          <p:cNvSpPr>
            <a:spLocks noGrp="1"/>
          </p:cNvSpPr>
          <p:nvPr>
            <p:ph type="title"/>
          </p:nvPr>
        </p:nvSpPr>
        <p:spPr/>
        <p:txBody>
          <a:bodyPr/>
          <a:lstStyle/>
          <a:p>
            <a:r>
              <a:rPr lang="en-US" dirty="0"/>
              <a:t>🌟 </a:t>
            </a:r>
            <a:r>
              <a:rPr lang="en-US" dirty="0" err="1">
                <a:latin typeface="Consolas" panose="020B0609020204030204" pitchFamily="49" charset="0"/>
                <a:cs typeface="Consolas" panose="020B0609020204030204" pitchFamily="49" charset="0"/>
              </a:rPr>
              <a:t>live_stack</a:t>
            </a:r>
            <a:r>
              <a:rPr lang="en-US" dirty="0"/>
              <a:t> goals 🌟</a:t>
            </a:r>
          </a:p>
        </p:txBody>
      </p:sp>
      <p:sp>
        <p:nvSpPr>
          <p:cNvPr id="3" name="Content Placeholder 2">
            <a:extLst>
              <a:ext uri="{FF2B5EF4-FFF2-40B4-BE49-F238E27FC236}">
                <a16:creationId xmlns:a16="http://schemas.microsoft.com/office/drawing/2014/main" id="{A55823B5-D679-1E40-A93A-70F9DC7B460B}"/>
              </a:ext>
            </a:extLst>
          </p:cNvPr>
          <p:cNvSpPr>
            <a:spLocks noGrp="1"/>
          </p:cNvSpPr>
          <p:nvPr>
            <p:ph idx="1"/>
          </p:nvPr>
        </p:nvSpPr>
        <p:spPr>
          <a:xfrm>
            <a:off x="457200" y="3429000"/>
            <a:ext cx="11506200" cy="3048000"/>
          </a:xfrm>
        </p:spPr>
        <p:txBody>
          <a:bodyPr/>
          <a:lstStyle/>
          <a:p>
            <a:r>
              <a:rPr lang="en-US" dirty="0"/>
              <a:t>Rewrite our </a:t>
            </a:r>
            <a:r>
              <a:rPr lang="en-US" dirty="0" err="1">
                <a:latin typeface="Consolas" panose="020B0609020204030204" pitchFamily="49" charset="0"/>
                <a:cs typeface="Consolas" panose="020B0609020204030204" pitchFamily="49" charset="0"/>
              </a:rPr>
              <a:t>generic_stack.c</a:t>
            </a:r>
            <a:r>
              <a:rPr lang="en-US" dirty="0"/>
              <a:t> code without the node struct</a:t>
            </a:r>
          </a:p>
          <a:p>
            <a:r>
              <a:rPr lang="en-US" dirty="0"/>
              <a:t>Rewrite (as needed):</a:t>
            </a:r>
          </a:p>
          <a:p>
            <a:pPr lvl="1"/>
            <a:r>
              <a:rPr lang="en-US" dirty="0" err="1">
                <a:latin typeface="Consolas" panose="020B0609020204030204" pitchFamily="49" charset="0"/>
                <a:cs typeface="Consolas" panose="020B0609020204030204" pitchFamily="49" charset="0"/>
              </a:rPr>
              <a:t>stack_create</a:t>
            </a:r>
            <a:endParaRPr lang="en-US" dirty="0">
              <a:latin typeface="Consolas" panose="020B0609020204030204" pitchFamily="49" charset="0"/>
              <a:cs typeface="Consolas" panose="020B0609020204030204" pitchFamily="49" charset="0"/>
            </a:endParaRPr>
          </a:p>
          <a:p>
            <a:pPr lvl="1"/>
            <a:r>
              <a:rPr lang="en-US" dirty="0" err="1">
                <a:latin typeface="Consolas" panose="020B0609020204030204" pitchFamily="49" charset="0"/>
                <a:cs typeface="Consolas" panose="020B0609020204030204" pitchFamily="49" charset="0"/>
              </a:rPr>
              <a:t>stack_push</a:t>
            </a:r>
            <a:endParaRPr lang="en-US" dirty="0">
              <a:latin typeface="Consolas" panose="020B0609020204030204" pitchFamily="49" charset="0"/>
              <a:cs typeface="Consolas" panose="020B0609020204030204" pitchFamily="49" charset="0"/>
            </a:endParaRPr>
          </a:p>
          <a:p>
            <a:pPr lvl="1"/>
            <a:r>
              <a:rPr lang="en-US" dirty="0" err="1">
                <a:latin typeface="Consolas" panose="020B0609020204030204" pitchFamily="49" charset="0"/>
                <a:cs typeface="Consolas" panose="020B0609020204030204" pitchFamily="49" charset="0"/>
              </a:rPr>
              <a:t>stack_pop</a:t>
            </a:r>
            <a:endParaRPr lang="en-US" dirty="0">
              <a:latin typeface="Consolas" panose="020B0609020204030204" pitchFamily="49" charset="0"/>
              <a:cs typeface="Consolas" panose="020B0609020204030204" pitchFamily="49" charset="0"/>
            </a:endParaRPr>
          </a:p>
          <a:p>
            <a:r>
              <a:rPr lang="en-US" dirty="0"/>
              <a:t>(Don’t touch main—a user of our stack should not know the difference)</a:t>
            </a:r>
          </a:p>
          <a:p>
            <a:endParaRPr lang="en-US" dirty="0"/>
          </a:p>
        </p:txBody>
      </p:sp>
      <p:sp>
        <p:nvSpPr>
          <p:cNvPr id="4" name="Rectangle 3">
            <a:extLst>
              <a:ext uri="{FF2B5EF4-FFF2-40B4-BE49-F238E27FC236}">
                <a16:creationId xmlns:a16="http://schemas.microsoft.com/office/drawing/2014/main" id="{1CAC464E-AA53-DD40-B270-A51F9CAB8FCA}"/>
              </a:ext>
            </a:extLst>
          </p:cNvPr>
          <p:cNvSpPr/>
          <p:nvPr/>
        </p:nvSpPr>
        <p:spPr>
          <a:xfrm>
            <a:off x="457200" y="1357801"/>
            <a:ext cx="4800600" cy="1754326"/>
          </a:xfrm>
          <a:prstGeom prst="rect">
            <a:avLst/>
          </a:prstGeom>
          <a:ln w="19050">
            <a:solidFill>
              <a:schemeClr val="tx1"/>
            </a:solidFill>
          </a:ln>
        </p:spPr>
        <p:txBody>
          <a:bodyPr wrap="square">
            <a:spAutoFit/>
          </a:bodyPr>
          <a:lstStyle/>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typedef struct stack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C00000"/>
                </a:solidFill>
                <a:latin typeface="Consolas" panose="020B0609020204030204" pitchFamily="49" charset="0"/>
                <a:cs typeface="Consolas" panose="020B0609020204030204" pitchFamily="49" charset="0"/>
              </a:rPr>
              <a:t>void *</a:t>
            </a:r>
            <a:r>
              <a:rPr lang="en-US" sz="2400" dirty="0">
                <a:latin typeface="Consolas" panose="020B0609020204030204" pitchFamily="49" charset="0"/>
                <a:cs typeface="Consolas" panose="020B0609020204030204" pitchFamily="49" charset="0"/>
              </a:rPr>
              <a:t>top;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stack;</a:t>
            </a:r>
          </a:p>
        </p:txBody>
      </p:sp>
    </p:spTree>
    <p:extLst>
      <p:ext uri="{BB962C8B-B14F-4D97-AF65-F5344CB8AC3E}">
        <p14:creationId xmlns:p14="http://schemas.microsoft.com/office/powerpoint/2010/main" val="354064669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986E6-8602-4E48-8C84-2443C9967246}"/>
              </a:ext>
            </a:extLst>
          </p:cNvPr>
          <p:cNvSpPr>
            <a:spLocks noGrp="1"/>
          </p:cNvSpPr>
          <p:nvPr>
            <p:ph type="title"/>
          </p:nvPr>
        </p:nvSpPr>
        <p:spPr/>
        <p:txBody>
          <a:bodyPr/>
          <a:lstStyle/>
          <a:p>
            <a:r>
              <a:rPr lang="en-US" dirty="0" err="1"/>
              <a:t>stack_create</a:t>
            </a:r>
            <a:endParaRPr lang="en-US" dirty="0"/>
          </a:p>
        </p:txBody>
      </p:sp>
      <p:sp>
        <p:nvSpPr>
          <p:cNvPr id="4" name="TextBox 3">
            <a:extLst>
              <a:ext uri="{FF2B5EF4-FFF2-40B4-BE49-F238E27FC236}">
                <a16:creationId xmlns:a16="http://schemas.microsoft.com/office/drawing/2014/main" id="{5E5F3E53-EAD8-1040-9EBB-97FD2F98AFC0}"/>
              </a:ext>
            </a:extLst>
          </p:cNvPr>
          <p:cNvSpPr txBox="1"/>
          <p:nvPr/>
        </p:nvSpPr>
        <p:spPr>
          <a:xfrm>
            <a:off x="990600" y="3441032"/>
            <a:ext cx="7830990" cy="2880789"/>
          </a:xfrm>
          <a:prstGeom prst="rect">
            <a:avLst/>
          </a:prstGeom>
          <a:noFill/>
        </p:spPr>
        <p:txBody>
          <a:bodyPr wrap="none" rtlCol="0">
            <a:spAutoFit/>
          </a:bodyPr>
          <a:lstStyle/>
          <a:p>
            <a:pPr lvl="0" algn="l" fontAlgn="auto">
              <a:lnSpc>
                <a:spcPct val="90000"/>
              </a:lnSpc>
              <a:spcBef>
                <a:spcPts val="600"/>
              </a:spcBef>
              <a:spcAft>
                <a:spcPts val="0"/>
              </a:spcAft>
            </a:pPr>
            <a:r>
              <a:rPr lang="en-US" sz="2400" dirty="0">
                <a:solidFill>
                  <a:srgbClr val="0432FF"/>
                </a:solidFill>
                <a:latin typeface="Consolas" panose="020B0609020204030204" pitchFamily="49" charset="0"/>
                <a:cs typeface="Consolas" panose="020B0609020204030204" pitchFamily="49" charset="0"/>
              </a:rPr>
              <a:t>stack </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stack_create</a:t>
            </a:r>
            <a:r>
              <a:rPr lang="en-US" sz="2400" dirty="0">
                <a:latin typeface="Consolas" panose="020B0609020204030204" pitchFamily="49" charset="0"/>
                <a:cs typeface="Consolas" panose="020B0609020204030204" pitchFamily="49" charset="0"/>
              </a:rPr>
              <a:t>(</a:t>
            </a:r>
            <a:r>
              <a:rPr lang="en-US" sz="2400" dirty="0" err="1">
                <a:solidFill>
                  <a:srgbClr val="0432FF"/>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 {</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stack</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a:t>
            </a:r>
            <a:r>
              <a:rPr lang="en-US" sz="2400" dirty="0">
                <a:latin typeface="Consolas" panose="020B0609020204030204" pitchFamily="49" charset="0"/>
                <a:cs typeface="Consolas" panose="020B0609020204030204" pitchFamily="49" charset="0"/>
              </a:rPr>
              <a:t> = malloc(</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(stack));</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    s-&gt;</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 0;</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    s-&gt;top = NULL;</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    s-&gt;</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    </a:t>
            </a:r>
            <a:r>
              <a:rPr lang="en-US" sz="2400" dirty="0">
                <a:solidFill>
                  <a:srgbClr val="D62ED6"/>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s;</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A29655EF-2217-A348-BE09-A97F8487C457}"/>
              </a:ext>
            </a:extLst>
          </p:cNvPr>
          <p:cNvSpPr txBox="1"/>
          <p:nvPr/>
        </p:nvSpPr>
        <p:spPr>
          <a:xfrm flipH="1">
            <a:off x="375138" y="3441032"/>
            <a:ext cx="615462" cy="2891048"/>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7</a:t>
            </a:r>
          </a:p>
        </p:txBody>
      </p:sp>
      <p:sp>
        <p:nvSpPr>
          <p:cNvPr id="6" name="Rectangle 5">
            <a:extLst>
              <a:ext uri="{FF2B5EF4-FFF2-40B4-BE49-F238E27FC236}">
                <a16:creationId xmlns:a16="http://schemas.microsoft.com/office/drawing/2014/main" id="{918F7D88-ED71-6E45-89DE-148D6B6C5A9C}"/>
              </a:ext>
            </a:extLst>
          </p:cNvPr>
          <p:cNvSpPr/>
          <p:nvPr/>
        </p:nvSpPr>
        <p:spPr>
          <a:xfrm>
            <a:off x="457200" y="1357801"/>
            <a:ext cx="4800600" cy="1754326"/>
          </a:xfrm>
          <a:prstGeom prst="rect">
            <a:avLst/>
          </a:prstGeom>
          <a:ln w="19050">
            <a:solidFill>
              <a:schemeClr val="tx1"/>
            </a:solidFill>
          </a:ln>
        </p:spPr>
        <p:txBody>
          <a:bodyPr wrap="square">
            <a:spAutoFit/>
          </a:bodyPr>
          <a:lstStyle/>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typedef struct stack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C00000"/>
                </a:solidFill>
                <a:latin typeface="Consolas" panose="020B0609020204030204" pitchFamily="49" charset="0"/>
                <a:cs typeface="Consolas" panose="020B0609020204030204" pitchFamily="49" charset="0"/>
              </a:rPr>
              <a:t>void *</a:t>
            </a:r>
            <a:r>
              <a:rPr lang="en-US" sz="2400" dirty="0">
                <a:latin typeface="Consolas" panose="020B0609020204030204" pitchFamily="49" charset="0"/>
                <a:cs typeface="Consolas" panose="020B0609020204030204" pitchFamily="49" charset="0"/>
              </a:rPr>
              <a:t>top; </a:t>
            </a:r>
          </a:p>
          <a:p>
            <a:pPr marL="0" indent="0" algn="l">
              <a:lnSpc>
                <a:spcPct val="90000"/>
              </a:lnSpc>
              <a:spcBef>
                <a:spcPts val="0"/>
              </a:spcBef>
              <a:buNone/>
            </a:pPr>
            <a:r>
              <a:rPr lang="en-US" sz="2400" dirty="0">
                <a:latin typeface="Consolas" panose="020B0609020204030204" pitchFamily="49" charset="0"/>
                <a:cs typeface="Consolas" panose="020B0609020204030204" pitchFamily="49" charset="0"/>
              </a:rPr>
              <a:t>} stack;</a:t>
            </a:r>
          </a:p>
        </p:txBody>
      </p:sp>
      <p:sp>
        <p:nvSpPr>
          <p:cNvPr id="7" name="TextBox 6">
            <a:extLst>
              <a:ext uri="{FF2B5EF4-FFF2-40B4-BE49-F238E27FC236}">
                <a16:creationId xmlns:a16="http://schemas.microsoft.com/office/drawing/2014/main" id="{A09EB919-8B8B-4D49-95AA-91585F5EF880}"/>
              </a:ext>
            </a:extLst>
          </p:cNvPr>
          <p:cNvSpPr txBox="1"/>
          <p:nvPr/>
        </p:nvSpPr>
        <p:spPr>
          <a:xfrm>
            <a:off x="7924800" y="5819729"/>
            <a:ext cx="3515073" cy="830997"/>
          </a:xfrm>
          <a:prstGeom prst="rect">
            <a:avLst/>
          </a:prstGeom>
          <a:noFill/>
          <a:ln w="38100">
            <a:solidFill>
              <a:schemeClr val="accent2"/>
            </a:solidFill>
          </a:ln>
        </p:spPr>
        <p:txBody>
          <a:bodyPr wrap="square" rtlCol="0">
            <a:spAutoFit/>
          </a:bodyPr>
          <a:lstStyle/>
          <a:p>
            <a:pPr algn="l"/>
            <a:r>
              <a:rPr lang="en-US" sz="2400" dirty="0">
                <a:latin typeface="Calibri" panose="020F0502020204030204" pitchFamily="34" charset="0"/>
                <a:cs typeface="Calibri" panose="020F0502020204030204" pitchFamily="34" charset="0"/>
              </a:rPr>
              <a:t>✅ No nodes touched, nothing to change</a:t>
            </a:r>
          </a:p>
        </p:txBody>
      </p:sp>
    </p:spTree>
    <p:extLst>
      <p:ext uri="{BB962C8B-B14F-4D97-AF65-F5344CB8AC3E}">
        <p14:creationId xmlns:p14="http://schemas.microsoft.com/office/powerpoint/2010/main" val="300401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49477-4AC4-3C46-BE3F-2E7D87F53AC0}"/>
              </a:ext>
            </a:extLst>
          </p:cNvPr>
          <p:cNvSpPr>
            <a:spLocks noGrp="1"/>
          </p:cNvSpPr>
          <p:nvPr>
            <p:ph type="title"/>
          </p:nvPr>
        </p:nvSpPr>
        <p:spPr/>
        <p:txBody>
          <a:bodyPr/>
          <a:lstStyle/>
          <a:p>
            <a:r>
              <a:rPr lang="en-US" dirty="0"/>
              <a:t>Old </a:t>
            </a:r>
            <a:r>
              <a:rPr lang="en-US" dirty="0" err="1">
                <a:latin typeface="Consolas" panose="020B0609020204030204" pitchFamily="49" charset="0"/>
                <a:cs typeface="Consolas" panose="020B0609020204030204" pitchFamily="49" charset="0"/>
              </a:rPr>
              <a:t>stack_push</a:t>
            </a:r>
            <a:endParaRPr lang="en-US" dirty="0">
              <a:latin typeface="Consolas" panose="020B0609020204030204" pitchFamily="49" charset="0"/>
              <a:cs typeface="Consolas" panose="020B0609020204030204" pitchFamily="49" charset="0"/>
            </a:endParaRPr>
          </a:p>
        </p:txBody>
      </p:sp>
      <p:sp>
        <p:nvSpPr>
          <p:cNvPr id="4" name="TextBox 3">
            <a:extLst>
              <a:ext uri="{FF2B5EF4-FFF2-40B4-BE49-F238E27FC236}">
                <a16:creationId xmlns:a16="http://schemas.microsoft.com/office/drawing/2014/main" id="{066D462F-5CE1-5241-BAD7-CF0A32C61375}"/>
              </a:ext>
            </a:extLst>
          </p:cNvPr>
          <p:cNvSpPr txBox="1"/>
          <p:nvPr/>
        </p:nvSpPr>
        <p:spPr>
          <a:xfrm>
            <a:off x="844062" y="1283368"/>
            <a:ext cx="9190336" cy="3290131"/>
          </a:xfrm>
          <a:prstGeom prst="rect">
            <a:avLst/>
          </a:prstGeom>
          <a:noFill/>
        </p:spPr>
        <p:txBody>
          <a:bodyPr wrap="none" rtlCol="0">
            <a:spAutoFit/>
          </a:bodyPr>
          <a:lstStyle/>
          <a:p>
            <a:pPr lvl="0" algn="l" fontAlgn="auto">
              <a:lnSpc>
                <a:spcPct val="90000"/>
              </a:lnSpc>
              <a:spcBef>
                <a:spcPts val="600"/>
              </a:spcBef>
              <a:spcAft>
                <a:spcPts val="0"/>
              </a:spcAft>
            </a:pPr>
            <a:r>
              <a:rPr lang="en-US" sz="2400" dirty="0">
                <a:solidFill>
                  <a:srgbClr val="0432FF"/>
                </a:solidFill>
                <a:latin typeface="Consolas" panose="020B0609020204030204" pitchFamily="49" charset="0"/>
                <a:cs typeface="Consolas" panose="020B0609020204030204" pitchFamily="49" charset="0"/>
              </a:rPr>
              <a:t>void</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prstClr val="black"/>
                </a:solidFill>
                <a:latin typeface="Consolas" panose="020B0609020204030204" pitchFamily="49" charset="0"/>
                <a:cs typeface="Consolas" panose="020B0609020204030204" pitchFamily="49" charset="0"/>
              </a:rPr>
              <a:t>stack_push</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stack</a:t>
            </a:r>
            <a:r>
              <a:rPr lang="en-US" sz="2400" dirty="0">
                <a:solidFill>
                  <a:prstClr val="black"/>
                </a:solidFill>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a:t>
            </a:r>
            <a:r>
              <a:rPr lang="en-US" sz="2400" dirty="0">
                <a:solidFill>
                  <a:prstClr val="black"/>
                </a:solidFill>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const void </a:t>
            </a:r>
            <a:r>
              <a:rPr lang="en-US" sz="2400" dirty="0">
                <a:solidFill>
                  <a:prstClr val="black"/>
                </a:solidFill>
                <a:latin typeface="Consolas" panose="020B0609020204030204" pitchFamily="49" charset="0"/>
                <a:cs typeface="Consolas" panose="020B0609020204030204" pitchFamily="49" charset="0"/>
              </a:rPr>
              <a:t>*</a:t>
            </a:r>
            <a:r>
              <a:rPr lang="en-US" sz="2400" dirty="0">
                <a:solidFill>
                  <a:schemeClr val="accent2">
                    <a:lumMod val="75000"/>
                  </a:schemeClr>
                </a:solidFill>
                <a:latin typeface="Consolas" panose="020B0609020204030204" pitchFamily="49" charset="0"/>
                <a:cs typeface="Consolas" panose="020B0609020204030204" pitchFamily="49" charset="0"/>
              </a:rPr>
              <a:t>data</a:t>
            </a:r>
            <a:r>
              <a:rPr lang="en-US" sz="2400" dirty="0">
                <a:solidFill>
                  <a:prstClr val="black"/>
                </a:solidFill>
                <a:latin typeface="Consolas" panose="020B0609020204030204" pitchFamily="49" charset="0"/>
                <a:cs typeface="Consolas" panose="020B0609020204030204" pitchFamily="49" charset="0"/>
              </a:rPr>
              <a:t>) {</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node</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new_node</a:t>
            </a:r>
            <a:r>
              <a:rPr lang="en-US" sz="2400" dirty="0">
                <a:solidFill>
                  <a:schemeClr val="accent2">
                    <a:lumMod val="75000"/>
                  </a:schemeClr>
                </a:solidFill>
                <a:latin typeface="Consolas" panose="020B0609020204030204" pitchFamily="49" charset="0"/>
                <a:cs typeface="Consolas" panose="020B0609020204030204" pitchFamily="49" charset="0"/>
              </a:rPr>
              <a:t> </a:t>
            </a:r>
            <a:r>
              <a:rPr lang="en-US" sz="2400" dirty="0">
                <a:solidFill>
                  <a:prstClr val="black"/>
                </a:solidFill>
                <a:latin typeface="Consolas" panose="020B0609020204030204" pitchFamily="49" charset="0"/>
                <a:cs typeface="Consolas" panose="020B0609020204030204" pitchFamily="49" charset="0"/>
              </a:rPr>
              <a:t>=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(node));</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new_node</a:t>
            </a:r>
            <a:r>
              <a:rPr lang="en-US" sz="2400" dirty="0">
                <a:latin typeface="Consolas" panose="020B0609020204030204" pitchFamily="49" charset="0"/>
                <a:cs typeface="Consolas" panose="020B0609020204030204" pitchFamily="49" charset="0"/>
              </a:rPr>
              <a:t>-&gt;data = malloc(s-&gt;</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new_node</a:t>
            </a:r>
            <a:r>
              <a:rPr lang="en-US" sz="2400" dirty="0">
                <a:latin typeface="Consolas" panose="020B0609020204030204" pitchFamily="49" charset="0"/>
                <a:cs typeface="Consolas" panose="020B0609020204030204" pitchFamily="49" charset="0"/>
              </a:rPr>
              <a:t>-&gt;data, data, s-&gt;</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a:t>
            </a:r>
            <a:endParaRPr lang="en-US" sz="2400" dirty="0">
              <a:solidFill>
                <a:prstClr val="black"/>
              </a:solidFill>
              <a:latin typeface="Consolas" panose="020B0609020204030204" pitchFamily="49" charset="0"/>
              <a:cs typeface="Consolas" panose="020B0609020204030204" pitchFamily="49" charset="0"/>
            </a:endParaRP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prstClr val="black"/>
                </a:solidFill>
                <a:latin typeface="Consolas" panose="020B0609020204030204" pitchFamily="49" charset="0"/>
                <a:cs typeface="Consolas" panose="020B0609020204030204" pitchFamily="49" charset="0"/>
              </a:rPr>
              <a:t>new_node</a:t>
            </a:r>
            <a:r>
              <a:rPr lang="en-US" sz="2400" dirty="0">
                <a:solidFill>
                  <a:prstClr val="black"/>
                </a:solidFill>
                <a:latin typeface="Consolas" panose="020B0609020204030204" pitchFamily="49" charset="0"/>
                <a:cs typeface="Consolas" panose="020B0609020204030204" pitchFamily="49" charset="0"/>
              </a:rPr>
              <a:t>-&gt;next = s-&gt;top;</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s-&gt;top = </a:t>
            </a:r>
            <a:r>
              <a:rPr lang="en-US" sz="2400" dirty="0" err="1">
                <a:solidFill>
                  <a:prstClr val="black"/>
                </a:solidFill>
                <a:latin typeface="Consolas" panose="020B0609020204030204" pitchFamily="49" charset="0"/>
                <a:cs typeface="Consolas" panose="020B0609020204030204" pitchFamily="49" charset="0"/>
              </a:rPr>
              <a:t>new_node</a:t>
            </a:r>
            <a:r>
              <a:rPr lang="en-US" sz="2400" dirty="0">
                <a:solidFill>
                  <a:prstClr val="black"/>
                </a:solidFill>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s-&gt;</a:t>
            </a:r>
            <a:r>
              <a:rPr lang="en-US" sz="2400" dirty="0" err="1">
                <a:solidFill>
                  <a:prstClr val="black"/>
                </a:solidFill>
                <a:latin typeface="Consolas" panose="020B0609020204030204" pitchFamily="49" charset="0"/>
                <a:cs typeface="Consolas" panose="020B0609020204030204" pitchFamily="49" charset="0"/>
              </a:rPr>
              <a:t>nelems</a:t>
            </a:r>
            <a:r>
              <a:rPr lang="en-US" sz="2400" dirty="0">
                <a:solidFill>
                  <a:prstClr val="black"/>
                </a:solidFill>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DFBCA013-B5C2-AD48-A294-2321DC6DA4AC}"/>
              </a:ext>
            </a:extLst>
          </p:cNvPr>
          <p:cNvSpPr txBox="1"/>
          <p:nvPr/>
        </p:nvSpPr>
        <p:spPr>
          <a:xfrm flipH="1">
            <a:off x="228600" y="1307432"/>
            <a:ext cx="615462" cy="3300391"/>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7</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8</a:t>
            </a:r>
          </a:p>
        </p:txBody>
      </p:sp>
      <p:sp>
        <p:nvSpPr>
          <p:cNvPr id="7" name="Content Placeholder 6">
            <a:extLst>
              <a:ext uri="{FF2B5EF4-FFF2-40B4-BE49-F238E27FC236}">
                <a16:creationId xmlns:a16="http://schemas.microsoft.com/office/drawing/2014/main" id="{BA39F4E9-887C-D14F-B709-85DCDBE75832}"/>
              </a:ext>
            </a:extLst>
          </p:cNvPr>
          <p:cNvSpPr>
            <a:spLocks noGrp="1"/>
          </p:cNvSpPr>
          <p:nvPr>
            <p:ph idx="1"/>
          </p:nvPr>
        </p:nvSpPr>
        <p:spPr>
          <a:xfrm>
            <a:off x="5257800" y="3429000"/>
            <a:ext cx="5626522" cy="2848034"/>
          </a:xfrm>
          <a:ln w="38100">
            <a:solidFill>
              <a:schemeClr val="accent2"/>
            </a:solidFill>
          </a:ln>
        </p:spPr>
        <p:txBody>
          <a:bodyPr/>
          <a:lstStyle/>
          <a:p>
            <a:pPr marL="0" indent="0">
              <a:buNone/>
            </a:pPr>
            <a:r>
              <a:rPr lang="en-US" dirty="0"/>
              <a:t>What do we have to change from the old function? Check all functionality:</a:t>
            </a:r>
          </a:p>
          <a:p>
            <a:pPr marL="457200" lvl="1" indent="-457200">
              <a:buClr>
                <a:schemeClr val="accent2"/>
              </a:buClr>
              <a:buFont typeface="+mj-lt"/>
              <a:buAutoNum type="arabicPeriod"/>
            </a:pPr>
            <a:r>
              <a:rPr lang="en-US" dirty="0"/>
              <a:t>Allocate a node</a:t>
            </a:r>
          </a:p>
          <a:p>
            <a:pPr marL="457200" lvl="1" indent="-457200">
              <a:buClr>
                <a:schemeClr val="accent2"/>
              </a:buClr>
              <a:buFont typeface="+mj-lt"/>
              <a:buAutoNum type="arabicPeriod"/>
            </a:pPr>
            <a:r>
              <a:rPr lang="en-US" dirty="0"/>
              <a:t>Copy in data</a:t>
            </a:r>
          </a:p>
          <a:p>
            <a:pPr marL="457200" lvl="1" indent="-457200">
              <a:buClr>
                <a:schemeClr val="accent2"/>
              </a:buClr>
              <a:buFont typeface="+mj-lt"/>
              <a:buAutoNum type="arabicPeriod"/>
            </a:pPr>
            <a:r>
              <a:rPr lang="en-US" dirty="0"/>
              <a:t>Set new node’s next to be top of stack</a:t>
            </a:r>
          </a:p>
          <a:p>
            <a:pPr marL="457200" lvl="1" indent="-457200">
              <a:buClr>
                <a:schemeClr val="accent2"/>
              </a:buClr>
              <a:buFont typeface="+mj-lt"/>
              <a:buAutoNum type="arabicPeriod"/>
            </a:pPr>
            <a:r>
              <a:rPr lang="en-US" dirty="0"/>
              <a:t>Set top of stack to be new node</a:t>
            </a:r>
          </a:p>
          <a:p>
            <a:pPr marL="457200" lvl="1" indent="-457200">
              <a:buClr>
                <a:schemeClr val="accent2"/>
              </a:buClr>
              <a:buFont typeface="+mj-lt"/>
              <a:buAutoNum type="arabicPeriod"/>
            </a:pPr>
            <a:r>
              <a:rPr lang="en-US" dirty="0"/>
              <a:t>Increment element count</a:t>
            </a:r>
          </a:p>
        </p:txBody>
      </p:sp>
      <p:sp>
        <p:nvSpPr>
          <p:cNvPr id="9" name="TextBox 8">
            <a:extLst>
              <a:ext uri="{FF2B5EF4-FFF2-40B4-BE49-F238E27FC236}">
                <a16:creationId xmlns:a16="http://schemas.microsoft.com/office/drawing/2014/main" id="{0261396C-51AD-004C-925E-1B979CCB3200}"/>
              </a:ext>
            </a:extLst>
          </p:cNvPr>
          <p:cNvSpPr txBox="1"/>
          <p:nvPr/>
        </p:nvSpPr>
        <p:spPr>
          <a:xfrm>
            <a:off x="5225716" y="6277034"/>
            <a:ext cx="3236399"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(we’ll go over each step next)</a:t>
            </a:r>
          </a:p>
        </p:txBody>
      </p:sp>
    </p:spTree>
    <p:extLst>
      <p:ext uri="{BB962C8B-B14F-4D97-AF65-F5344CB8AC3E}">
        <p14:creationId xmlns:p14="http://schemas.microsoft.com/office/powerpoint/2010/main" val="181762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9"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C3711-42AA-B942-B025-70638A352924}"/>
              </a:ext>
            </a:extLst>
          </p:cNvPr>
          <p:cNvSpPr>
            <a:spLocks noGrp="1"/>
          </p:cNvSpPr>
          <p:nvPr>
            <p:ph type="title"/>
          </p:nvPr>
        </p:nvSpPr>
        <p:spPr/>
        <p:txBody>
          <a:bodyPr/>
          <a:lstStyle/>
          <a:p>
            <a:r>
              <a:rPr lang="en-US" dirty="0"/>
              <a:t>1. Allocate a node</a:t>
            </a:r>
          </a:p>
        </p:txBody>
      </p:sp>
      <p:sp>
        <p:nvSpPr>
          <p:cNvPr id="3" name="Content Placeholder 2">
            <a:extLst>
              <a:ext uri="{FF2B5EF4-FFF2-40B4-BE49-F238E27FC236}">
                <a16:creationId xmlns:a16="http://schemas.microsoft.com/office/drawing/2014/main" id="{175F2915-DE5D-534C-8854-A77FF4AC03D8}"/>
              </a:ext>
            </a:extLst>
          </p:cNvPr>
          <p:cNvSpPr>
            <a:spLocks noGrp="1"/>
          </p:cNvSpPr>
          <p:nvPr>
            <p:ph idx="1"/>
          </p:nvPr>
        </p:nvSpPr>
        <p:spPr>
          <a:xfrm>
            <a:off x="243052" y="3273568"/>
            <a:ext cx="11705895" cy="1904365"/>
          </a:xfrm>
        </p:spPr>
        <p:txBody>
          <a:bodyPr/>
          <a:lstStyle/>
          <a:p>
            <a:pPr marL="0" indent="0">
              <a:buNone/>
            </a:pPr>
            <a:r>
              <a:rPr lang="en-US" dirty="0"/>
              <a:t>In </a:t>
            </a:r>
            <a:r>
              <a:rPr lang="en-US" dirty="0" err="1">
                <a:latin typeface="Consolas" panose="020B0609020204030204" pitchFamily="49" charset="0"/>
                <a:cs typeface="Consolas" panose="020B0609020204030204" pitchFamily="49" charset="0"/>
              </a:rPr>
              <a:t>stack_push</a:t>
            </a:r>
            <a:r>
              <a:rPr lang="en-US" dirty="0"/>
              <a:t>, we had:     </a:t>
            </a:r>
            <a:r>
              <a:rPr lang="en-US" dirty="0">
                <a:solidFill>
                  <a:srgbClr val="0432FF"/>
                </a:solidFill>
                <a:latin typeface="Consolas" panose="020B0609020204030204" pitchFamily="49" charset="0"/>
                <a:cs typeface="Consolas" panose="020B0609020204030204" pitchFamily="49" charset="0"/>
              </a:rPr>
              <a:t>node</a:t>
            </a:r>
            <a:r>
              <a:rPr lang="en-US" dirty="0">
                <a:latin typeface="Consolas" panose="020B0609020204030204" pitchFamily="49" charset="0"/>
                <a:cs typeface="Consolas" panose="020B0609020204030204" pitchFamily="49" charset="0"/>
              </a:rPr>
              <a:t> *</a:t>
            </a:r>
            <a:r>
              <a:rPr lang="en-US" dirty="0" err="1">
                <a:solidFill>
                  <a:schemeClr val="accent2">
                    <a:lumMod val="75000"/>
                  </a:schemeClr>
                </a:solidFill>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(node));</a:t>
            </a:r>
          </a:p>
          <a:p>
            <a:pPr>
              <a:spcBef>
                <a:spcPts val="2800"/>
              </a:spcBef>
            </a:pPr>
            <a:r>
              <a:rPr lang="en-US" dirty="0"/>
              <a:t>We no longer have a typedef struct node!</a:t>
            </a:r>
            <a:br>
              <a:rPr lang="en-US" dirty="0"/>
            </a:br>
            <a:r>
              <a:rPr lang="en-US" dirty="0"/>
              <a:t>Our node is now just </a:t>
            </a:r>
            <a:r>
              <a:rPr lang="en-US" b="1" dirty="0"/>
              <a:t>contiguous bytes on the heap</a:t>
            </a:r>
            <a:r>
              <a:rPr lang="en-US" dirty="0"/>
              <a:t>.</a:t>
            </a:r>
          </a:p>
          <a:p>
            <a:r>
              <a:rPr lang="en-US" dirty="0"/>
              <a:t>How do we </a:t>
            </a:r>
            <a:r>
              <a:rPr lang="en-US" b="1" dirty="0"/>
              <a:t>rewrite</a:t>
            </a:r>
            <a:r>
              <a:rPr lang="en-US" dirty="0"/>
              <a:t> this line to handle</a:t>
            </a:r>
            <a:br>
              <a:rPr lang="en-US" dirty="0"/>
            </a:br>
            <a:r>
              <a:rPr lang="en-US" dirty="0"/>
              <a:t>our new node representation?</a:t>
            </a:r>
          </a:p>
        </p:txBody>
      </p:sp>
      <p:sp>
        <p:nvSpPr>
          <p:cNvPr id="4" name="TextBox 3">
            <a:extLst>
              <a:ext uri="{FF2B5EF4-FFF2-40B4-BE49-F238E27FC236}">
                <a16:creationId xmlns:a16="http://schemas.microsoft.com/office/drawing/2014/main" id="{4EC093C8-B086-0243-833A-FC4C18968EF9}"/>
              </a:ext>
            </a:extLst>
          </p:cNvPr>
          <p:cNvSpPr txBox="1"/>
          <p:nvPr/>
        </p:nvSpPr>
        <p:spPr>
          <a:xfrm>
            <a:off x="4495800" y="2934720"/>
            <a:ext cx="689612" cy="338554"/>
          </a:xfrm>
          <a:prstGeom prst="rect">
            <a:avLst/>
          </a:prstGeom>
          <a:noFill/>
        </p:spPr>
        <p:txBody>
          <a:bodyPr wrap="none" rtlCol="0">
            <a:spAutoFit/>
          </a:bodyPr>
          <a:lstStyle/>
          <a:p>
            <a:pPr algn="l"/>
            <a:r>
              <a:rPr lang="en-US" sz="1600" i="1" dirty="0">
                <a:solidFill>
                  <a:schemeClr val="bg1">
                    <a:lumMod val="65000"/>
                  </a:schemeClr>
                </a:solidFill>
                <a:latin typeface="+mn-lt"/>
              </a:rPr>
              <a:t>0x800</a:t>
            </a:r>
          </a:p>
        </p:txBody>
      </p:sp>
      <p:graphicFrame>
        <p:nvGraphicFramePr>
          <p:cNvPr id="6" name="Table 5">
            <a:extLst>
              <a:ext uri="{FF2B5EF4-FFF2-40B4-BE49-F238E27FC236}">
                <a16:creationId xmlns:a16="http://schemas.microsoft.com/office/drawing/2014/main" id="{2E650334-D000-6A43-8E61-B35C374C3B57}"/>
              </a:ext>
            </a:extLst>
          </p:cNvPr>
          <p:cNvGraphicFramePr>
            <a:graphicFrameLocks noGrp="1"/>
          </p:cNvGraphicFramePr>
          <p:nvPr/>
        </p:nvGraphicFramePr>
        <p:xfrm>
          <a:off x="5407549" y="1769128"/>
          <a:ext cx="1905000" cy="13716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mn-lt"/>
                          <a:cs typeface="Consolas" panose="020B0609020204030204" pitchFamily="49" charset="0"/>
                        </a:rPr>
                        <a:t>top</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ctr"/>
                      <a:r>
                        <a:rPr lang="en-US" sz="2400" dirty="0">
                          <a:latin typeface="Consolas" panose="020B0609020204030204" pitchFamily="49" charset="0"/>
                          <a:cs typeface="Consolas" panose="020B0609020204030204" pitchFamily="49" charset="0"/>
                        </a:rPr>
                        <a:t>…</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r h="439471">
                <a:tc>
                  <a:txBody>
                    <a:bodyPr/>
                    <a:lstStyle/>
                    <a:p>
                      <a:pPr algn="ctr"/>
                      <a:r>
                        <a:rPr lang="en-US" sz="2400" dirty="0">
                          <a:latin typeface="Consolas" panose="020B0609020204030204" pitchFamily="49" charset="0"/>
                          <a:cs typeface="Consolas" panose="020B0609020204030204" pitchFamily="49" charset="0"/>
                        </a:rPr>
                        <a:t>2</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37403080"/>
                  </a:ext>
                </a:extLst>
              </a:tr>
            </a:tbl>
          </a:graphicData>
        </a:graphic>
      </p:graphicFrame>
      <p:graphicFrame>
        <p:nvGraphicFramePr>
          <p:cNvPr id="7" name="Table 6">
            <a:extLst>
              <a:ext uri="{FF2B5EF4-FFF2-40B4-BE49-F238E27FC236}">
                <a16:creationId xmlns:a16="http://schemas.microsoft.com/office/drawing/2014/main" id="{DEE911B5-D863-6E43-A2E0-ACCAB9AE1079}"/>
              </a:ext>
            </a:extLst>
          </p:cNvPr>
          <p:cNvGraphicFramePr>
            <a:graphicFrameLocks noGrp="1"/>
          </p:cNvGraphicFramePr>
          <p:nvPr/>
        </p:nvGraphicFramePr>
        <p:xfrm>
          <a:off x="8153400" y="1371600"/>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ysDash"/>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14" name="TextBox 13">
            <a:extLst>
              <a:ext uri="{FF2B5EF4-FFF2-40B4-BE49-F238E27FC236}">
                <a16:creationId xmlns:a16="http://schemas.microsoft.com/office/drawing/2014/main" id="{3B1C6F11-B89C-1549-9ACB-171A9856B685}"/>
              </a:ext>
            </a:extLst>
          </p:cNvPr>
          <p:cNvSpPr txBox="1"/>
          <p:nvPr/>
        </p:nvSpPr>
        <p:spPr>
          <a:xfrm>
            <a:off x="603361" y="2086163"/>
            <a:ext cx="1577676"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stack *</a:t>
            </a:r>
          </a:p>
          <a:p>
            <a:r>
              <a:rPr lang="en-US" dirty="0" err="1">
                <a:latin typeface="Consolas" panose="020B0609020204030204" pitchFamily="49" charset="0"/>
                <a:cs typeface="Consolas" panose="020B0609020204030204" pitchFamily="49" charset="0"/>
              </a:rPr>
              <a:t>emojistack</a:t>
            </a:r>
            <a:r>
              <a:rPr lang="en-US" dirty="0">
                <a:latin typeface="Consolas" panose="020B0609020204030204" pitchFamily="49" charset="0"/>
                <a:cs typeface="Consolas" panose="020B0609020204030204" pitchFamily="49" charset="0"/>
              </a:rPr>
              <a:t> </a:t>
            </a:r>
          </a:p>
        </p:txBody>
      </p:sp>
      <p:graphicFrame>
        <p:nvGraphicFramePr>
          <p:cNvPr id="15" name="Table 14">
            <a:extLst>
              <a:ext uri="{FF2B5EF4-FFF2-40B4-BE49-F238E27FC236}">
                <a16:creationId xmlns:a16="http://schemas.microsoft.com/office/drawing/2014/main" id="{1674AC13-8AF2-A54E-993F-E7CF0101CAE2}"/>
              </a:ext>
            </a:extLst>
          </p:cNvPr>
          <p:cNvGraphicFramePr>
            <a:graphicFrameLocks noGrp="1"/>
          </p:cNvGraphicFramePr>
          <p:nvPr/>
        </p:nvGraphicFramePr>
        <p:xfrm>
          <a:off x="2115509" y="2194244"/>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0x800</a:t>
                      </a:r>
                    </a:p>
                  </a:txBody>
                  <a:tcPr>
                    <a:solidFill>
                      <a:schemeClr val="bg1"/>
                    </a:solidFill>
                  </a:tcPr>
                </a:tc>
                <a:extLst>
                  <a:ext uri="{0D108BD9-81ED-4DB2-BD59-A6C34878D82A}">
                    <a16:rowId xmlns:a16="http://schemas.microsoft.com/office/drawing/2014/main" val="3506753572"/>
                  </a:ext>
                </a:extLst>
              </a:tr>
            </a:tbl>
          </a:graphicData>
        </a:graphic>
      </p:graphicFrame>
      <p:sp>
        <p:nvSpPr>
          <p:cNvPr id="17" name="Freeform 16">
            <a:extLst>
              <a:ext uri="{FF2B5EF4-FFF2-40B4-BE49-F238E27FC236}">
                <a16:creationId xmlns:a16="http://schemas.microsoft.com/office/drawing/2014/main" id="{5D5E8031-37E4-DB46-945D-4D50CF85A2E0}"/>
              </a:ext>
            </a:extLst>
          </p:cNvPr>
          <p:cNvSpPr/>
          <p:nvPr/>
        </p:nvSpPr>
        <p:spPr>
          <a:xfrm>
            <a:off x="6768407" y="1961634"/>
            <a:ext cx="1363579" cy="689810"/>
          </a:xfrm>
          <a:custGeom>
            <a:avLst/>
            <a:gdLst>
              <a:gd name="connsiteX0" fmla="*/ 0 w 1363579"/>
              <a:gd name="connsiteY0" fmla="*/ 0 h 689810"/>
              <a:gd name="connsiteX1" fmla="*/ 80210 w 1363579"/>
              <a:gd name="connsiteY1" fmla="*/ 32084 h 689810"/>
              <a:gd name="connsiteX2" fmla="*/ 272716 w 1363579"/>
              <a:gd name="connsiteY2" fmla="*/ 48126 h 689810"/>
              <a:gd name="connsiteX3" fmla="*/ 385010 w 1363579"/>
              <a:gd name="connsiteY3" fmla="*/ 64168 h 689810"/>
              <a:gd name="connsiteX4" fmla="*/ 433137 w 1363579"/>
              <a:gd name="connsiteY4" fmla="*/ 80210 h 689810"/>
              <a:gd name="connsiteX5" fmla="*/ 513347 w 1363579"/>
              <a:gd name="connsiteY5" fmla="*/ 144379 h 689810"/>
              <a:gd name="connsiteX6" fmla="*/ 577516 w 1363579"/>
              <a:gd name="connsiteY6" fmla="*/ 336884 h 689810"/>
              <a:gd name="connsiteX7" fmla="*/ 593558 w 1363579"/>
              <a:gd name="connsiteY7" fmla="*/ 385010 h 689810"/>
              <a:gd name="connsiteX8" fmla="*/ 609600 w 1363579"/>
              <a:gd name="connsiteY8" fmla="*/ 433136 h 689810"/>
              <a:gd name="connsiteX9" fmla="*/ 641684 w 1363579"/>
              <a:gd name="connsiteY9" fmla="*/ 465221 h 689810"/>
              <a:gd name="connsiteX10" fmla="*/ 673768 w 1363579"/>
              <a:gd name="connsiteY10" fmla="*/ 513347 h 689810"/>
              <a:gd name="connsiteX11" fmla="*/ 721895 w 1363579"/>
              <a:gd name="connsiteY11" fmla="*/ 529389 h 689810"/>
              <a:gd name="connsiteX12" fmla="*/ 770021 w 1363579"/>
              <a:gd name="connsiteY12" fmla="*/ 561473 h 689810"/>
              <a:gd name="connsiteX13" fmla="*/ 866274 w 1363579"/>
              <a:gd name="connsiteY13" fmla="*/ 593557 h 689810"/>
              <a:gd name="connsiteX14" fmla="*/ 914400 w 1363579"/>
              <a:gd name="connsiteY14" fmla="*/ 609600 h 689810"/>
              <a:gd name="connsiteX15" fmla="*/ 962526 w 1363579"/>
              <a:gd name="connsiteY15" fmla="*/ 625642 h 689810"/>
              <a:gd name="connsiteX16" fmla="*/ 1010652 w 1363579"/>
              <a:gd name="connsiteY16" fmla="*/ 641684 h 689810"/>
              <a:gd name="connsiteX17" fmla="*/ 1090863 w 1363579"/>
              <a:gd name="connsiteY17" fmla="*/ 657726 h 689810"/>
              <a:gd name="connsiteX18" fmla="*/ 1155031 w 1363579"/>
              <a:gd name="connsiteY18" fmla="*/ 673768 h 689810"/>
              <a:gd name="connsiteX19" fmla="*/ 1251284 w 1363579"/>
              <a:gd name="connsiteY19" fmla="*/ 689810 h 689810"/>
              <a:gd name="connsiteX20" fmla="*/ 1363579 w 1363579"/>
              <a:gd name="connsiteY20" fmla="*/ 673768 h 6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579" h="689810">
                <a:moveTo>
                  <a:pt x="0" y="0"/>
                </a:moveTo>
                <a:cubicBezTo>
                  <a:pt x="26737" y="10695"/>
                  <a:pt x="51852" y="27080"/>
                  <a:pt x="80210" y="32084"/>
                </a:cubicBezTo>
                <a:cubicBezTo>
                  <a:pt x="143621" y="43274"/>
                  <a:pt x="208679" y="41385"/>
                  <a:pt x="272716" y="48126"/>
                </a:cubicBezTo>
                <a:cubicBezTo>
                  <a:pt x="310320" y="52084"/>
                  <a:pt x="347579" y="58821"/>
                  <a:pt x="385010" y="64168"/>
                </a:cubicBezTo>
                <a:cubicBezTo>
                  <a:pt x="401052" y="69515"/>
                  <a:pt x="418012" y="72648"/>
                  <a:pt x="433137" y="80210"/>
                </a:cubicBezTo>
                <a:cubicBezTo>
                  <a:pt x="473612" y="100447"/>
                  <a:pt x="483505" y="114536"/>
                  <a:pt x="513347" y="144379"/>
                </a:cubicBezTo>
                <a:lnTo>
                  <a:pt x="577516" y="336884"/>
                </a:lnTo>
                <a:lnTo>
                  <a:pt x="593558" y="385010"/>
                </a:lnTo>
                <a:cubicBezTo>
                  <a:pt x="598905" y="401052"/>
                  <a:pt x="597643" y="421179"/>
                  <a:pt x="609600" y="433136"/>
                </a:cubicBezTo>
                <a:cubicBezTo>
                  <a:pt x="620295" y="443831"/>
                  <a:pt x="632236" y="453410"/>
                  <a:pt x="641684" y="465221"/>
                </a:cubicBezTo>
                <a:cubicBezTo>
                  <a:pt x="653728" y="480276"/>
                  <a:pt x="658713" y="501303"/>
                  <a:pt x="673768" y="513347"/>
                </a:cubicBezTo>
                <a:cubicBezTo>
                  <a:pt x="686973" y="523911"/>
                  <a:pt x="705853" y="524042"/>
                  <a:pt x="721895" y="529389"/>
                </a:cubicBezTo>
                <a:cubicBezTo>
                  <a:pt x="737937" y="540084"/>
                  <a:pt x="752403" y="553643"/>
                  <a:pt x="770021" y="561473"/>
                </a:cubicBezTo>
                <a:cubicBezTo>
                  <a:pt x="800926" y="575208"/>
                  <a:pt x="834190" y="582862"/>
                  <a:pt x="866274" y="593557"/>
                </a:cubicBezTo>
                <a:lnTo>
                  <a:pt x="914400" y="609600"/>
                </a:lnTo>
                <a:lnTo>
                  <a:pt x="962526" y="625642"/>
                </a:lnTo>
                <a:cubicBezTo>
                  <a:pt x="978568" y="630989"/>
                  <a:pt x="994071" y="638368"/>
                  <a:pt x="1010652" y="641684"/>
                </a:cubicBezTo>
                <a:cubicBezTo>
                  <a:pt x="1037389" y="647031"/>
                  <a:pt x="1064246" y="651811"/>
                  <a:pt x="1090863" y="657726"/>
                </a:cubicBezTo>
                <a:cubicBezTo>
                  <a:pt x="1112386" y="662509"/>
                  <a:pt x="1133412" y="669444"/>
                  <a:pt x="1155031" y="673768"/>
                </a:cubicBezTo>
                <a:cubicBezTo>
                  <a:pt x="1186926" y="680147"/>
                  <a:pt x="1219200" y="684463"/>
                  <a:pt x="1251284" y="689810"/>
                </a:cubicBezTo>
                <a:cubicBezTo>
                  <a:pt x="1341982" y="671671"/>
                  <a:pt x="1304229" y="673768"/>
                  <a:pt x="1363579" y="673768"/>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028FC91-DECD-C948-AEE4-1EC6E9EF7644}"/>
              </a:ext>
            </a:extLst>
          </p:cNvPr>
          <p:cNvSpPr txBox="1"/>
          <p:nvPr/>
        </p:nvSpPr>
        <p:spPr>
          <a:xfrm>
            <a:off x="5407549" y="2758408"/>
            <a:ext cx="787395" cy="338554"/>
          </a:xfrm>
          <a:prstGeom prst="rect">
            <a:avLst/>
          </a:prstGeom>
          <a:noFill/>
        </p:spPr>
        <p:txBody>
          <a:bodyPr wrap="none" rtlCol="0">
            <a:spAutoFit/>
          </a:bodyPr>
          <a:lstStyle/>
          <a:p>
            <a:pPr algn="l"/>
            <a:r>
              <a:rPr lang="en-US" sz="1600" i="1" dirty="0" err="1">
                <a:solidFill>
                  <a:schemeClr val="bg1">
                    <a:lumMod val="65000"/>
                  </a:schemeClr>
                </a:solidFill>
                <a:latin typeface="+mn-lt"/>
              </a:rPr>
              <a:t>nelems</a:t>
            </a:r>
            <a:endParaRPr lang="en-US" sz="1600" i="1" dirty="0">
              <a:solidFill>
                <a:schemeClr val="bg1">
                  <a:lumMod val="65000"/>
                </a:schemeClr>
              </a:solidFill>
              <a:latin typeface="+mn-lt"/>
            </a:endParaRPr>
          </a:p>
        </p:txBody>
      </p:sp>
      <p:sp>
        <p:nvSpPr>
          <p:cNvPr id="24" name="TextBox 23">
            <a:extLst>
              <a:ext uri="{FF2B5EF4-FFF2-40B4-BE49-F238E27FC236}">
                <a16:creationId xmlns:a16="http://schemas.microsoft.com/office/drawing/2014/main" id="{DFCAA986-1E79-874E-A88F-1C9CA3069B15}"/>
              </a:ext>
            </a:extLst>
          </p:cNvPr>
          <p:cNvSpPr txBox="1"/>
          <p:nvPr/>
        </p:nvSpPr>
        <p:spPr>
          <a:xfrm>
            <a:off x="5407549" y="2240726"/>
            <a:ext cx="818814" cy="461665"/>
          </a:xfrm>
          <a:prstGeom prst="rect">
            <a:avLst/>
          </a:prstGeom>
          <a:noFill/>
        </p:spPr>
        <p:txBody>
          <a:bodyPr wrap="none" rtlCol="0">
            <a:spAutoFit/>
          </a:bodyPr>
          <a:lstStyle/>
          <a:p>
            <a:pPr algn="l"/>
            <a:r>
              <a:rPr lang="en-US" sz="1200" i="1" dirty="0" err="1">
                <a:solidFill>
                  <a:schemeClr val="bg1">
                    <a:lumMod val="65000"/>
                  </a:schemeClr>
                </a:solidFill>
                <a:latin typeface="+mn-lt"/>
              </a:rPr>
              <a:t>elem</a:t>
            </a:r>
            <a:r>
              <a:rPr lang="en-US" sz="1200" i="1" dirty="0">
                <a:solidFill>
                  <a:schemeClr val="bg1">
                    <a:lumMod val="65000"/>
                  </a:schemeClr>
                </a:solidFill>
                <a:latin typeface="+mn-lt"/>
              </a:rPr>
              <a:t>_</a:t>
            </a:r>
            <a:br>
              <a:rPr lang="en-US" sz="1200" i="1" dirty="0">
                <a:solidFill>
                  <a:schemeClr val="bg1">
                    <a:lumMod val="65000"/>
                  </a:schemeClr>
                </a:solidFill>
                <a:latin typeface="+mn-lt"/>
              </a:rPr>
            </a:br>
            <a:r>
              <a:rPr lang="en-US" sz="1200" i="1" dirty="0" err="1">
                <a:solidFill>
                  <a:schemeClr val="bg1">
                    <a:lumMod val="65000"/>
                  </a:schemeClr>
                </a:solidFill>
                <a:latin typeface="+mn-lt"/>
              </a:rPr>
              <a:t>size_bytes</a:t>
            </a:r>
            <a:endParaRPr lang="en-US" sz="1200" i="1" dirty="0">
              <a:solidFill>
                <a:schemeClr val="bg1">
                  <a:lumMod val="65000"/>
                </a:schemeClr>
              </a:solidFill>
              <a:latin typeface="+mn-lt"/>
            </a:endParaRPr>
          </a:p>
        </p:txBody>
      </p:sp>
      <p:sp>
        <p:nvSpPr>
          <p:cNvPr id="26" name="TextBox 25">
            <a:extLst>
              <a:ext uri="{FF2B5EF4-FFF2-40B4-BE49-F238E27FC236}">
                <a16:creationId xmlns:a16="http://schemas.microsoft.com/office/drawing/2014/main" id="{B5A82E6C-277E-694B-84AA-30009E1B391B}"/>
              </a:ext>
            </a:extLst>
          </p:cNvPr>
          <p:cNvSpPr txBox="1"/>
          <p:nvPr/>
        </p:nvSpPr>
        <p:spPr>
          <a:xfrm>
            <a:off x="8721821" y="1355285"/>
            <a:ext cx="768159" cy="923330"/>
          </a:xfrm>
          <a:prstGeom prst="rect">
            <a:avLst/>
          </a:prstGeom>
          <a:noFill/>
        </p:spPr>
        <p:txBody>
          <a:bodyPr wrap="none" rtlCol="0">
            <a:spAutoFit/>
          </a:bodyPr>
          <a:lstStyle/>
          <a:p>
            <a:pPr algn="l"/>
            <a:r>
              <a:rPr lang="en-US" sz="5400" dirty="0">
                <a:latin typeface="+mn-lt"/>
                <a:sym typeface="Wingdings" pitchFamily="2" charset="2"/>
              </a:rPr>
              <a:t></a:t>
            </a:r>
            <a:endParaRPr lang="en-US" sz="5400" dirty="0">
              <a:latin typeface="+mn-lt"/>
            </a:endParaRPr>
          </a:p>
        </p:txBody>
      </p:sp>
      <p:sp>
        <p:nvSpPr>
          <p:cNvPr id="19" name="TextBox 18">
            <a:extLst>
              <a:ext uri="{FF2B5EF4-FFF2-40B4-BE49-F238E27FC236}">
                <a16:creationId xmlns:a16="http://schemas.microsoft.com/office/drawing/2014/main" id="{BBEBC2E9-FE06-B24C-850D-E8129D87B2EB}"/>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20" name="Freeform 19">
            <a:extLst>
              <a:ext uri="{FF2B5EF4-FFF2-40B4-BE49-F238E27FC236}">
                <a16:creationId xmlns:a16="http://schemas.microsoft.com/office/drawing/2014/main" id="{B7DE6F1D-89C3-5F40-9FCA-D798C87AA2D1}"/>
              </a:ext>
            </a:extLst>
          </p:cNvPr>
          <p:cNvSpPr/>
          <p:nvPr/>
        </p:nvSpPr>
        <p:spPr>
          <a:xfrm>
            <a:off x="9428842" y="2363172"/>
            <a:ext cx="768160" cy="22741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F798A50D-C431-3E4D-AF08-A34812791DB1}"/>
              </a:ext>
            </a:extLst>
          </p:cNvPr>
          <p:cNvSpPr/>
          <p:nvPr/>
        </p:nvSpPr>
        <p:spPr>
          <a:xfrm>
            <a:off x="3773224" y="2425730"/>
            <a:ext cx="1716505" cy="641954"/>
          </a:xfrm>
          <a:custGeom>
            <a:avLst/>
            <a:gdLst>
              <a:gd name="connsiteX0" fmla="*/ 0 w 1716505"/>
              <a:gd name="connsiteY0" fmla="*/ 0 h 641954"/>
              <a:gd name="connsiteX1" fmla="*/ 449179 w 1716505"/>
              <a:gd name="connsiteY1" fmla="*/ 16042 h 641954"/>
              <a:gd name="connsiteX2" fmla="*/ 529389 w 1716505"/>
              <a:gd name="connsiteY2" fmla="*/ 32084 h 641954"/>
              <a:gd name="connsiteX3" fmla="*/ 625642 w 1716505"/>
              <a:gd name="connsiteY3" fmla="*/ 48126 h 641954"/>
              <a:gd name="connsiteX4" fmla="*/ 721894 w 1716505"/>
              <a:gd name="connsiteY4" fmla="*/ 96252 h 641954"/>
              <a:gd name="connsiteX5" fmla="*/ 737937 w 1716505"/>
              <a:gd name="connsiteY5" fmla="*/ 144379 h 641954"/>
              <a:gd name="connsiteX6" fmla="*/ 786063 w 1716505"/>
              <a:gd name="connsiteY6" fmla="*/ 192505 h 641954"/>
              <a:gd name="connsiteX7" fmla="*/ 850231 w 1716505"/>
              <a:gd name="connsiteY7" fmla="*/ 320842 h 641954"/>
              <a:gd name="connsiteX8" fmla="*/ 866273 w 1716505"/>
              <a:gd name="connsiteY8" fmla="*/ 368968 h 641954"/>
              <a:gd name="connsiteX9" fmla="*/ 898358 w 1716505"/>
              <a:gd name="connsiteY9" fmla="*/ 401052 h 641954"/>
              <a:gd name="connsiteX10" fmla="*/ 930442 w 1716505"/>
              <a:gd name="connsiteY10" fmla="*/ 449179 h 641954"/>
              <a:gd name="connsiteX11" fmla="*/ 978568 w 1716505"/>
              <a:gd name="connsiteY11" fmla="*/ 497305 h 641954"/>
              <a:gd name="connsiteX12" fmla="*/ 1010652 w 1716505"/>
              <a:gd name="connsiteY12" fmla="*/ 545431 h 641954"/>
              <a:gd name="connsiteX13" fmla="*/ 1171073 w 1716505"/>
              <a:gd name="connsiteY13" fmla="*/ 593557 h 641954"/>
              <a:gd name="connsiteX14" fmla="*/ 1283368 w 1716505"/>
              <a:gd name="connsiteY14" fmla="*/ 625642 h 641954"/>
              <a:gd name="connsiteX15" fmla="*/ 1716505 w 1716505"/>
              <a:gd name="connsiteY15" fmla="*/ 641684 h 64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6505" h="641954">
                <a:moveTo>
                  <a:pt x="0" y="0"/>
                </a:moveTo>
                <a:cubicBezTo>
                  <a:pt x="149726" y="5347"/>
                  <a:pt x="299632" y="6979"/>
                  <a:pt x="449179" y="16042"/>
                </a:cubicBezTo>
                <a:cubicBezTo>
                  <a:pt x="476395" y="17691"/>
                  <a:pt x="502563" y="27207"/>
                  <a:pt x="529389" y="32084"/>
                </a:cubicBezTo>
                <a:cubicBezTo>
                  <a:pt x="561391" y="37903"/>
                  <a:pt x="593558" y="42779"/>
                  <a:pt x="625642" y="48126"/>
                </a:cubicBezTo>
                <a:cubicBezTo>
                  <a:pt x="657346" y="58694"/>
                  <a:pt x="699277" y="67981"/>
                  <a:pt x="721894" y="96252"/>
                </a:cubicBezTo>
                <a:cubicBezTo>
                  <a:pt x="732458" y="109457"/>
                  <a:pt x="728557" y="130309"/>
                  <a:pt x="737937" y="144379"/>
                </a:cubicBezTo>
                <a:cubicBezTo>
                  <a:pt x="750521" y="163256"/>
                  <a:pt x="770021" y="176463"/>
                  <a:pt x="786063" y="192505"/>
                </a:cubicBezTo>
                <a:cubicBezTo>
                  <a:pt x="822930" y="303106"/>
                  <a:pt x="794233" y="264843"/>
                  <a:pt x="850231" y="320842"/>
                </a:cubicBezTo>
                <a:cubicBezTo>
                  <a:pt x="855578" y="336884"/>
                  <a:pt x="857573" y="354468"/>
                  <a:pt x="866273" y="368968"/>
                </a:cubicBezTo>
                <a:cubicBezTo>
                  <a:pt x="874055" y="381937"/>
                  <a:pt x="888910" y="389242"/>
                  <a:pt x="898358" y="401052"/>
                </a:cubicBezTo>
                <a:cubicBezTo>
                  <a:pt x="910402" y="416107"/>
                  <a:pt x="918099" y="434367"/>
                  <a:pt x="930442" y="449179"/>
                </a:cubicBezTo>
                <a:cubicBezTo>
                  <a:pt x="944966" y="466608"/>
                  <a:pt x="964044" y="479877"/>
                  <a:pt x="978568" y="497305"/>
                </a:cubicBezTo>
                <a:cubicBezTo>
                  <a:pt x="990911" y="512116"/>
                  <a:pt x="994302" y="535213"/>
                  <a:pt x="1010652" y="545431"/>
                </a:cubicBezTo>
                <a:cubicBezTo>
                  <a:pt x="1042756" y="565496"/>
                  <a:pt x="1129550" y="581693"/>
                  <a:pt x="1171073" y="593557"/>
                </a:cubicBezTo>
                <a:cubicBezTo>
                  <a:pt x="1207909" y="604082"/>
                  <a:pt x="1244786" y="621784"/>
                  <a:pt x="1283368" y="625642"/>
                </a:cubicBezTo>
                <a:cubicBezTo>
                  <a:pt x="1480480" y="645353"/>
                  <a:pt x="1535468" y="641684"/>
                  <a:pt x="1716505" y="641684"/>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50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0"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C3711-42AA-B942-B025-70638A352924}"/>
              </a:ext>
            </a:extLst>
          </p:cNvPr>
          <p:cNvSpPr>
            <a:spLocks noGrp="1"/>
          </p:cNvSpPr>
          <p:nvPr>
            <p:ph type="title"/>
          </p:nvPr>
        </p:nvSpPr>
        <p:spPr/>
        <p:txBody>
          <a:bodyPr/>
          <a:lstStyle/>
          <a:p>
            <a:r>
              <a:rPr lang="en-US" dirty="0"/>
              <a:t>1. Allocate a node</a:t>
            </a:r>
          </a:p>
        </p:txBody>
      </p:sp>
      <p:sp>
        <p:nvSpPr>
          <p:cNvPr id="3" name="Content Placeholder 2">
            <a:extLst>
              <a:ext uri="{FF2B5EF4-FFF2-40B4-BE49-F238E27FC236}">
                <a16:creationId xmlns:a16="http://schemas.microsoft.com/office/drawing/2014/main" id="{175F2915-DE5D-534C-8854-A77FF4AC03D8}"/>
              </a:ext>
            </a:extLst>
          </p:cNvPr>
          <p:cNvSpPr>
            <a:spLocks noGrp="1"/>
          </p:cNvSpPr>
          <p:nvPr>
            <p:ph idx="1"/>
          </p:nvPr>
        </p:nvSpPr>
        <p:spPr>
          <a:xfrm>
            <a:off x="243052" y="3273568"/>
            <a:ext cx="11705895" cy="1904365"/>
          </a:xfrm>
        </p:spPr>
        <p:txBody>
          <a:bodyPr/>
          <a:lstStyle/>
          <a:p>
            <a:pPr marL="0" indent="0">
              <a:buNone/>
            </a:pPr>
            <a:r>
              <a:rPr lang="en-US" dirty="0"/>
              <a:t>In </a:t>
            </a:r>
            <a:r>
              <a:rPr lang="en-US" dirty="0" err="1">
                <a:latin typeface="Consolas" panose="020B0609020204030204" pitchFamily="49" charset="0"/>
                <a:cs typeface="Consolas" panose="020B0609020204030204" pitchFamily="49" charset="0"/>
              </a:rPr>
              <a:t>stack_push</a:t>
            </a:r>
            <a:r>
              <a:rPr lang="en-US" dirty="0"/>
              <a:t>, we had:     </a:t>
            </a:r>
            <a:r>
              <a:rPr lang="en-US" dirty="0">
                <a:solidFill>
                  <a:srgbClr val="0432FF"/>
                </a:solidFill>
                <a:latin typeface="Consolas" panose="020B0609020204030204" pitchFamily="49" charset="0"/>
                <a:cs typeface="Consolas" panose="020B0609020204030204" pitchFamily="49" charset="0"/>
              </a:rPr>
              <a:t>node</a:t>
            </a:r>
            <a:r>
              <a:rPr lang="en-US" dirty="0">
                <a:latin typeface="Consolas" panose="020B0609020204030204" pitchFamily="49" charset="0"/>
                <a:cs typeface="Consolas" panose="020B0609020204030204" pitchFamily="49" charset="0"/>
              </a:rPr>
              <a:t> *</a:t>
            </a:r>
            <a:r>
              <a:rPr lang="en-US" dirty="0" err="1">
                <a:solidFill>
                  <a:schemeClr val="accent2">
                    <a:lumMod val="75000"/>
                  </a:schemeClr>
                </a:solidFill>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(node));</a:t>
            </a:r>
          </a:p>
          <a:p>
            <a:pPr>
              <a:spcBef>
                <a:spcPts val="2800"/>
              </a:spcBef>
            </a:pPr>
            <a:r>
              <a:rPr lang="en-US" dirty="0"/>
              <a:t>We no longer have a typedef struct node!</a:t>
            </a:r>
            <a:br>
              <a:rPr lang="en-US" dirty="0"/>
            </a:br>
            <a:r>
              <a:rPr lang="en-US" dirty="0"/>
              <a:t>Our node is now just </a:t>
            </a:r>
            <a:r>
              <a:rPr lang="en-US" b="1" dirty="0"/>
              <a:t>contiguous bytes on the heap</a:t>
            </a:r>
            <a:r>
              <a:rPr lang="en-US" dirty="0"/>
              <a:t>.</a:t>
            </a:r>
          </a:p>
          <a:p>
            <a:r>
              <a:rPr lang="en-US" dirty="0"/>
              <a:t>How do we </a:t>
            </a:r>
            <a:r>
              <a:rPr lang="en-US" b="1" dirty="0"/>
              <a:t>rewrite</a:t>
            </a:r>
            <a:r>
              <a:rPr lang="en-US" dirty="0"/>
              <a:t> this line to handle</a:t>
            </a:r>
            <a:br>
              <a:rPr lang="en-US" dirty="0"/>
            </a:br>
            <a:r>
              <a:rPr lang="en-US" dirty="0"/>
              <a:t>our new node representation?</a:t>
            </a:r>
          </a:p>
        </p:txBody>
      </p:sp>
      <p:sp>
        <p:nvSpPr>
          <p:cNvPr id="4" name="TextBox 3">
            <a:extLst>
              <a:ext uri="{FF2B5EF4-FFF2-40B4-BE49-F238E27FC236}">
                <a16:creationId xmlns:a16="http://schemas.microsoft.com/office/drawing/2014/main" id="{4EC093C8-B086-0243-833A-FC4C18968EF9}"/>
              </a:ext>
            </a:extLst>
          </p:cNvPr>
          <p:cNvSpPr txBox="1"/>
          <p:nvPr/>
        </p:nvSpPr>
        <p:spPr>
          <a:xfrm>
            <a:off x="4495800" y="2934720"/>
            <a:ext cx="689612" cy="338554"/>
          </a:xfrm>
          <a:prstGeom prst="rect">
            <a:avLst/>
          </a:prstGeom>
          <a:noFill/>
        </p:spPr>
        <p:txBody>
          <a:bodyPr wrap="none" rtlCol="0">
            <a:spAutoFit/>
          </a:bodyPr>
          <a:lstStyle/>
          <a:p>
            <a:pPr algn="l"/>
            <a:r>
              <a:rPr lang="en-US" sz="1600" i="1" dirty="0">
                <a:solidFill>
                  <a:schemeClr val="bg1">
                    <a:lumMod val="65000"/>
                  </a:schemeClr>
                </a:solidFill>
                <a:latin typeface="+mn-lt"/>
              </a:rPr>
              <a:t>0x800</a:t>
            </a:r>
          </a:p>
        </p:txBody>
      </p:sp>
      <p:graphicFrame>
        <p:nvGraphicFramePr>
          <p:cNvPr id="6" name="Table 5">
            <a:extLst>
              <a:ext uri="{FF2B5EF4-FFF2-40B4-BE49-F238E27FC236}">
                <a16:creationId xmlns:a16="http://schemas.microsoft.com/office/drawing/2014/main" id="{2E650334-D000-6A43-8E61-B35C374C3B57}"/>
              </a:ext>
            </a:extLst>
          </p:cNvPr>
          <p:cNvGraphicFramePr>
            <a:graphicFrameLocks noGrp="1"/>
          </p:cNvGraphicFramePr>
          <p:nvPr/>
        </p:nvGraphicFramePr>
        <p:xfrm>
          <a:off x="5407549" y="1769128"/>
          <a:ext cx="1905000" cy="13716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mn-lt"/>
                          <a:cs typeface="Consolas" panose="020B0609020204030204" pitchFamily="49" charset="0"/>
                        </a:rPr>
                        <a:t>top</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ctr"/>
                      <a:r>
                        <a:rPr lang="en-US" sz="2400" dirty="0">
                          <a:latin typeface="Consolas" panose="020B0609020204030204" pitchFamily="49" charset="0"/>
                          <a:cs typeface="Consolas" panose="020B0609020204030204" pitchFamily="49" charset="0"/>
                        </a:rPr>
                        <a:t>…</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r h="439471">
                <a:tc>
                  <a:txBody>
                    <a:bodyPr/>
                    <a:lstStyle/>
                    <a:p>
                      <a:pPr algn="ctr"/>
                      <a:r>
                        <a:rPr lang="en-US" sz="2400" dirty="0">
                          <a:latin typeface="Consolas" panose="020B0609020204030204" pitchFamily="49" charset="0"/>
                          <a:cs typeface="Consolas" panose="020B0609020204030204" pitchFamily="49" charset="0"/>
                        </a:rPr>
                        <a:t>3</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37403080"/>
                  </a:ext>
                </a:extLst>
              </a:tr>
            </a:tbl>
          </a:graphicData>
        </a:graphic>
      </p:graphicFrame>
      <p:graphicFrame>
        <p:nvGraphicFramePr>
          <p:cNvPr id="7" name="Table 6">
            <a:extLst>
              <a:ext uri="{FF2B5EF4-FFF2-40B4-BE49-F238E27FC236}">
                <a16:creationId xmlns:a16="http://schemas.microsoft.com/office/drawing/2014/main" id="{DEE911B5-D863-6E43-A2E0-ACCAB9AE1079}"/>
              </a:ext>
            </a:extLst>
          </p:cNvPr>
          <p:cNvGraphicFramePr>
            <a:graphicFrameLocks noGrp="1"/>
          </p:cNvGraphicFramePr>
          <p:nvPr/>
        </p:nvGraphicFramePr>
        <p:xfrm>
          <a:off x="8153400" y="1371600"/>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ysDash"/>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14" name="TextBox 13">
            <a:extLst>
              <a:ext uri="{FF2B5EF4-FFF2-40B4-BE49-F238E27FC236}">
                <a16:creationId xmlns:a16="http://schemas.microsoft.com/office/drawing/2014/main" id="{3B1C6F11-B89C-1549-9ACB-171A9856B685}"/>
              </a:ext>
            </a:extLst>
          </p:cNvPr>
          <p:cNvSpPr txBox="1"/>
          <p:nvPr/>
        </p:nvSpPr>
        <p:spPr>
          <a:xfrm>
            <a:off x="603361" y="2086163"/>
            <a:ext cx="1577676"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stack *</a:t>
            </a:r>
          </a:p>
          <a:p>
            <a:r>
              <a:rPr lang="en-US" dirty="0" err="1">
                <a:latin typeface="Consolas" panose="020B0609020204030204" pitchFamily="49" charset="0"/>
                <a:cs typeface="Consolas" panose="020B0609020204030204" pitchFamily="49" charset="0"/>
              </a:rPr>
              <a:t>emojistack</a:t>
            </a:r>
            <a:r>
              <a:rPr lang="en-US" dirty="0">
                <a:latin typeface="Consolas" panose="020B0609020204030204" pitchFamily="49" charset="0"/>
                <a:cs typeface="Consolas" panose="020B0609020204030204" pitchFamily="49" charset="0"/>
              </a:rPr>
              <a:t> </a:t>
            </a:r>
          </a:p>
        </p:txBody>
      </p:sp>
      <p:graphicFrame>
        <p:nvGraphicFramePr>
          <p:cNvPr id="15" name="Table 14">
            <a:extLst>
              <a:ext uri="{FF2B5EF4-FFF2-40B4-BE49-F238E27FC236}">
                <a16:creationId xmlns:a16="http://schemas.microsoft.com/office/drawing/2014/main" id="{1674AC13-8AF2-A54E-993F-E7CF0101CAE2}"/>
              </a:ext>
            </a:extLst>
          </p:cNvPr>
          <p:cNvGraphicFramePr>
            <a:graphicFrameLocks noGrp="1"/>
          </p:cNvGraphicFramePr>
          <p:nvPr/>
        </p:nvGraphicFramePr>
        <p:xfrm>
          <a:off x="2115509" y="2194244"/>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0x800</a:t>
                      </a:r>
                    </a:p>
                  </a:txBody>
                  <a:tcPr>
                    <a:solidFill>
                      <a:schemeClr val="bg1"/>
                    </a:solidFill>
                  </a:tcPr>
                </a:tc>
                <a:extLst>
                  <a:ext uri="{0D108BD9-81ED-4DB2-BD59-A6C34878D82A}">
                    <a16:rowId xmlns:a16="http://schemas.microsoft.com/office/drawing/2014/main" val="3506753572"/>
                  </a:ext>
                </a:extLst>
              </a:tr>
            </a:tbl>
          </a:graphicData>
        </a:graphic>
      </p:graphicFrame>
      <p:sp>
        <p:nvSpPr>
          <p:cNvPr id="17" name="Freeform 16">
            <a:extLst>
              <a:ext uri="{FF2B5EF4-FFF2-40B4-BE49-F238E27FC236}">
                <a16:creationId xmlns:a16="http://schemas.microsoft.com/office/drawing/2014/main" id="{5D5E8031-37E4-DB46-945D-4D50CF85A2E0}"/>
              </a:ext>
            </a:extLst>
          </p:cNvPr>
          <p:cNvSpPr/>
          <p:nvPr/>
        </p:nvSpPr>
        <p:spPr>
          <a:xfrm>
            <a:off x="6768407" y="1961634"/>
            <a:ext cx="1363579" cy="689810"/>
          </a:xfrm>
          <a:custGeom>
            <a:avLst/>
            <a:gdLst>
              <a:gd name="connsiteX0" fmla="*/ 0 w 1363579"/>
              <a:gd name="connsiteY0" fmla="*/ 0 h 689810"/>
              <a:gd name="connsiteX1" fmla="*/ 80210 w 1363579"/>
              <a:gd name="connsiteY1" fmla="*/ 32084 h 689810"/>
              <a:gd name="connsiteX2" fmla="*/ 272716 w 1363579"/>
              <a:gd name="connsiteY2" fmla="*/ 48126 h 689810"/>
              <a:gd name="connsiteX3" fmla="*/ 385010 w 1363579"/>
              <a:gd name="connsiteY3" fmla="*/ 64168 h 689810"/>
              <a:gd name="connsiteX4" fmla="*/ 433137 w 1363579"/>
              <a:gd name="connsiteY4" fmla="*/ 80210 h 689810"/>
              <a:gd name="connsiteX5" fmla="*/ 513347 w 1363579"/>
              <a:gd name="connsiteY5" fmla="*/ 144379 h 689810"/>
              <a:gd name="connsiteX6" fmla="*/ 577516 w 1363579"/>
              <a:gd name="connsiteY6" fmla="*/ 336884 h 689810"/>
              <a:gd name="connsiteX7" fmla="*/ 593558 w 1363579"/>
              <a:gd name="connsiteY7" fmla="*/ 385010 h 689810"/>
              <a:gd name="connsiteX8" fmla="*/ 609600 w 1363579"/>
              <a:gd name="connsiteY8" fmla="*/ 433136 h 689810"/>
              <a:gd name="connsiteX9" fmla="*/ 641684 w 1363579"/>
              <a:gd name="connsiteY9" fmla="*/ 465221 h 689810"/>
              <a:gd name="connsiteX10" fmla="*/ 673768 w 1363579"/>
              <a:gd name="connsiteY10" fmla="*/ 513347 h 689810"/>
              <a:gd name="connsiteX11" fmla="*/ 721895 w 1363579"/>
              <a:gd name="connsiteY11" fmla="*/ 529389 h 689810"/>
              <a:gd name="connsiteX12" fmla="*/ 770021 w 1363579"/>
              <a:gd name="connsiteY12" fmla="*/ 561473 h 689810"/>
              <a:gd name="connsiteX13" fmla="*/ 866274 w 1363579"/>
              <a:gd name="connsiteY13" fmla="*/ 593557 h 689810"/>
              <a:gd name="connsiteX14" fmla="*/ 914400 w 1363579"/>
              <a:gd name="connsiteY14" fmla="*/ 609600 h 689810"/>
              <a:gd name="connsiteX15" fmla="*/ 962526 w 1363579"/>
              <a:gd name="connsiteY15" fmla="*/ 625642 h 689810"/>
              <a:gd name="connsiteX16" fmla="*/ 1010652 w 1363579"/>
              <a:gd name="connsiteY16" fmla="*/ 641684 h 689810"/>
              <a:gd name="connsiteX17" fmla="*/ 1090863 w 1363579"/>
              <a:gd name="connsiteY17" fmla="*/ 657726 h 689810"/>
              <a:gd name="connsiteX18" fmla="*/ 1155031 w 1363579"/>
              <a:gd name="connsiteY18" fmla="*/ 673768 h 689810"/>
              <a:gd name="connsiteX19" fmla="*/ 1251284 w 1363579"/>
              <a:gd name="connsiteY19" fmla="*/ 689810 h 689810"/>
              <a:gd name="connsiteX20" fmla="*/ 1363579 w 1363579"/>
              <a:gd name="connsiteY20" fmla="*/ 673768 h 6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579" h="689810">
                <a:moveTo>
                  <a:pt x="0" y="0"/>
                </a:moveTo>
                <a:cubicBezTo>
                  <a:pt x="26737" y="10695"/>
                  <a:pt x="51852" y="27080"/>
                  <a:pt x="80210" y="32084"/>
                </a:cubicBezTo>
                <a:cubicBezTo>
                  <a:pt x="143621" y="43274"/>
                  <a:pt x="208679" y="41385"/>
                  <a:pt x="272716" y="48126"/>
                </a:cubicBezTo>
                <a:cubicBezTo>
                  <a:pt x="310320" y="52084"/>
                  <a:pt x="347579" y="58821"/>
                  <a:pt x="385010" y="64168"/>
                </a:cubicBezTo>
                <a:cubicBezTo>
                  <a:pt x="401052" y="69515"/>
                  <a:pt x="418012" y="72648"/>
                  <a:pt x="433137" y="80210"/>
                </a:cubicBezTo>
                <a:cubicBezTo>
                  <a:pt x="473612" y="100447"/>
                  <a:pt x="483505" y="114536"/>
                  <a:pt x="513347" y="144379"/>
                </a:cubicBezTo>
                <a:lnTo>
                  <a:pt x="577516" y="336884"/>
                </a:lnTo>
                <a:lnTo>
                  <a:pt x="593558" y="385010"/>
                </a:lnTo>
                <a:cubicBezTo>
                  <a:pt x="598905" y="401052"/>
                  <a:pt x="597643" y="421179"/>
                  <a:pt x="609600" y="433136"/>
                </a:cubicBezTo>
                <a:cubicBezTo>
                  <a:pt x="620295" y="443831"/>
                  <a:pt x="632236" y="453410"/>
                  <a:pt x="641684" y="465221"/>
                </a:cubicBezTo>
                <a:cubicBezTo>
                  <a:pt x="653728" y="480276"/>
                  <a:pt x="658713" y="501303"/>
                  <a:pt x="673768" y="513347"/>
                </a:cubicBezTo>
                <a:cubicBezTo>
                  <a:pt x="686973" y="523911"/>
                  <a:pt x="705853" y="524042"/>
                  <a:pt x="721895" y="529389"/>
                </a:cubicBezTo>
                <a:cubicBezTo>
                  <a:pt x="737937" y="540084"/>
                  <a:pt x="752403" y="553643"/>
                  <a:pt x="770021" y="561473"/>
                </a:cubicBezTo>
                <a:cubicBezTo>
                  <a:pt x="800926" y="575208"/>
                  <a:pt x="834190" y="582862"/>
                  <a:pt x="866274" y="593557"/>
                </a:cubicBezTo>
                <a:lnTo>
                  <a:pt x="914400" y="609600"/>
                </a:lnTo>
                <a:lnTo>
                  <a:pt x="962526" y="625642"/>
                </a:lnTo>
                <a:cubicBezTo>
                  <a:pt x="978568" y="630989"/>
                  <a:pt x="994071" y="638368"/>
                  <a:pt x="1010652" y="641684"/>
                </a:cubicBezTo>
                <a:cubicBezTo>
                  <a:pt x="1037389" y="647031"/>
                  <a:pt x="1064246" y="651811"/>
                  <a:pt x="1090863" y="657726"/>
                </a:cubicBezTo>
                <a:cubicBezTo>
                  <a:pt x="1112386" y="662509"/>
                  <a:pt x="1133412" y="669444"/>
                  <a:pt x="1155031" y="673768"/>
                </a:cubicBezTo>
                <a:cubicBezTo>
                  <a:pt x="1186926" y="680147"/>
                  <a:pt x="1219200" y="684463"/>
                  <a:pt x="1251284" y="689810"/>
                </a:cubicBezTo>
                <a:cubicBezTo>
                  <a:pt x="1341982" y="671671"/>
                  <a:pt x="1304229" y="673768"/>
                  <a:pt x="1363579" y="673768"/>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028FC91-DECD-C948-AEE4-1EC6E9EF7644}"/>
              </a:ext>
            </a:extLst>
          </p:cNvPr>
          <p:cNvSpPr txBox="1"/>
          <p:nvPr/>
        </p:nvSpPr>
        <p:spPr>
          <a:xfrm>
            <a:off x="5407549" y="2758408"/>
            <a:ext cx="787395" cy="338554"/>
          </a:xfrm>
          <a:prstGeom prst="rect">
            <a:avLst/>
          </a:prstGeom>
          <a:noFill/>
        </p:spPr>
        <p:txBody>
          <a:bodyPr wrap="none" rtlCol="0">
            <a:spAutoFit/>
          </a:bodyPr>
          <a:lstStyle/>
          <a:p>
            <a:pPr algn="l"/>
            <a:r>
              <a:rPr lang="en-US" sz="1600" i="1" dirty="0" err="1">
                <a:solidFill>
                  <a:schemeClr val="bg1">
                    <a:lumMod val="65000"/>
                  </a:schemeClr>
                </a:solidFill>
                <a:latin typeface="+mn-lt"/>
              </a:rPr>
              <a:t>nelems</a:t>
            </a:r>
            <a:endParaRPr lang="en-US" sz="1600" i="1" dirty="0">
              <a:solidFill>
                <a:schemeClr val="bg1">
                  <a:lumMod val="65000"/>
                </a:schemeClr>
              </a:solidFill>
              <a:latin typeface="+mn-lt"/>
            </a:endParaRPr>
          </a:p>
        </p:txBody>
      </p:sp>
      <p:sp>
        <p:nvSpPr>
          <p:cNvPr id="24" name="TextBox 23">
            <a:extLst>
              <a:ext uri="{FF2B5EF4-FFF2-40B4-BE49-F238E27FC236}">
                <a16:creationId xmlns:a16="http://schemas.microsoft.com/office/drawing/2014/main" id="{DFCAA986-1E79-874E-A88F-1C9CA3069B15}"/>
              </a:ext>
            </a:extLst>
          </p:cNvPr>
          <p:cNvSpPr txBox="1"/>
          <p:nvPr/>
        </p:nvSpPr>
        <p:spPr>
          <a:xfrm>
            <a:off x="5407549" y="2240726"/>
            <a:ext cx="818814" cy="461665"/>
          </a:xfrm>
          <a:prstGeom prst="rect">
            <a:avLst/>
          </a:prstGeom>
          <a:noFill/>
        </p:spPr>
        <p:txBody>
          <a:bodyPr wrap="none" rtlCol="0">
            <a:spAutoFit/>
          </a:bodyPr>
          <a:lstStyle/>
          <a:p>
            <a:pPr algn="l"/>
            <a:r>
              <a:rPr lang="en-US" sz="1200" i="1" dirty="0" err="1">
                <a:solidFill>
                  <a:schemeClr val="bg1">
                    <a:lumMod val="65000"/>
                  </a:schemeClr>
                </a:solidFill>
                <a:latin typeface="+mn-lt"/>
              </a:rPr>
              <a:t>elem</a:t>
            </a:r>
            <a:r>
              <a:rPr lang="en-US" sz="1200" i="1" dirty="0">
                <a:solidFill>
                  <a:schemeClr val="bg1">
                    <a:lumMod val="65000"/>
                  </a:schemeClr>
                </a:solidFill>
                <a:latin typeface="+mn-lt"/>
              </a:rPr>
              <a:t>_</a:t>
            </a:r>
            <a:br>
              <a:rPr lang="en-US" sz="1200" i="1" dirty="0">
                <a:solidFill>
                  <a:schemeClr val="bg1">
                    <a:lumMod val="65000"/>
                  </a:schemeClr>
                </a:solidFill>
                <a:latin typeface="+mn-lt"/>
              </a:rPr>
            </a:br>
            <a:r>
              <a:rPr lang="en-US" sz="1200" i="1" dirty="0" err="1">
                <a:solidFill>
                  <a:schemeClr val="bg1">
                    <a:lumMod val="65000"/>
                  </a:schemeClr>
                </a:solidFill>
                <a:latin typeface="+mn-lt"/>
              </a:rPr>
              <a:t>size_bytes</a:t>
            </a:r>
            <a:endParaRPr lang="en-US" sz="1200" i="1" dirty="0">
              <a:solidFill>
                <a:schemeClr val="bg1">
                  <a:lumMod val="65000"/>
                </a:schemeClr>
              </a:solidFill>
              <a:latin typeface="+mn-lt"/>
            </a:endParaRPr>
          </a:p>
        </p:txBody>
      </p:sp>
      <p:sp>
        <p:nvSpPr>
          <p:cNvPr id="26" name="TextBox 25">
            <a:extLst>
              <a:ext uri="{FF2B5EF4-FFF2-40B4-BE49-F238E27FC236}">
                <a16:creationId xmlns:a16="http://schemas.microsoft.com/office/drawing/2014/main" id="{B5A82E6C-277E-694B-84AA-30009E1B391B}"/>
              </a:ext>
            </a:extLst>
          </p:cNvPr>
          <p:cNvSpPr txBox="1"/>
          <p:nvPr/>
        </p:nvSpPr>
        <p:spPr>
          <a:xfrm>
            <a:off x="8721821" y="1355285"/>
            <a:ext cx="768159" cy="923330"/>
          </a:xfrm>
          <a:prstGeom prst="rect">
            <a:avLst/>
          </a:prstGeom>
          <a:noFill/>
        </p:spPr>
        <p:txBody>
          <a:bodyPr wrap="none" rtlCol="0">
            <a:spAutoFit/>
          </a:bodyPr>
          <a:lstStyle/>
          <a:p>
            <a:pPr algn="l"/>
            <a:r>
              <a:rPr lang="en-US" sz="5400" dirty="0">
                <a:latin typeface="+mn-lt"/>
                <a:sym typeface="Wingdings" pitchFamily="2" charset="2"/>
              </a:rPr>
              <a:t></a:t>
            </a:r>
            <a:endParaRPr lang="en-US" sz="5400" dirty="0">
              <a:latin typeface="+mn-lt"/>
            </a:endParaRPr>
          </a:p>
        </p:txBody>
      </p:sp>
      <p:sp>
        <p:nvSpPr>
          <p:cNvPr id="20" name="Freeform 19">
            <a:extLst>
              <a:ext uri="{FF2B5EF4-FFF2-40B4-BE49-F238E27FC236}">
                <a16:creationId xmlns:a16="http://schemas.microsoft.com/office/drawing/2014/main" id="{B7DE6F1D-89C3-5F40-9FCA-D798C87AA2D1}"/>
              </a:ext>
            </a:extLst>
          </p:cNvPr>
          <p:cNvSpPr/>
          <p:nvPr/>
        </p:nvSpPr>
        <p:spPr>
          <a:xfrm>
            <a:off x="9428842" y="2363172"/>
            <a:ext cx="768160" cy="22741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F798A50D-C431-3E4D-AF08-A34812791DB1}"/>
              </a:ext>
            </a:extLst>
          </p:cNvPr>
          <p:cNvSpPr/>
          <p:nvPr/>
        </p:nvSpPr>
        <p:spPr>
          <a:xfrm>
            <a:off x="3773224" y="2425730"/>
            <a:ext cx="1716505" cy="641954"/>
          </a:xfrm>
          <a:custGeom>
            <a:avLst/>
            <a:gdLst>
              <a:gd name="connsiteX0" fmla="*/ 0 w 1716505"/>
              <a:gd name="connsiteY0" fmla="*/ 0 h 641954"/>
              <a:gd name="connsiteX1" fmla="*/ 449179 w 1716505"/>
              <a:gd name="connsiteY1" fmla="*/ 16042 h 641954"/>
              <a:gd name="connsiteX2" fmla="*/ 529389 w 1716505"/>
              <a:gd name="connsiteY2" fmla="*/ 32084 h 641954"/>
              <a:gd name="connsiteX3" fmla="*/ 625642 w 1716505"/>
              <a:gd name="connsiteY3" fmla="*/ 48126 h 641954"/>
              <a:gd name="connsiteX4" fmla="*/ 721894 w 1716505"/>
              <a:gd name="connsiteY4" fmla="*/ 96252 h 641954"/>
              <a:gd name="connsiteX5" fmla="*/ 737937 w 1716505"/>
              <a:gd name="connsiteY5" fmla="*/ 144379 h 641954"/>
              <a:gd name="connsiteX6" fmla="*/ 786063 w 1716505"/>
              <a:gd name="connsiteY6" fmla="*/ 192505 h 641954"/>
              <a:gd name="connsiteX7" fmla="*/ 850231 w 1716505"/>
              <a:gd name="connsiteY7" fmla="*/ 320842 h 641954"/>
              <a:gd name="connsiteX8" fmla="*/ 866273 w 1716505"/>
              <a:gd name="connsiteY8" fmla="*/ 368968 h 641954"/>
              <a:gd name="connsiteX9" fmla="*/ 898358 w 1716505"/>
              <a:gd name="connsiteY9" fmla="*/ 401052 h 641954"/>
              <a:gd name="connsiteX10" fmla="*/ 930442 w 1716505"/>
              <a:gd name="connsiteY10" fmla="*/ 449179 h 641954"/>
              <a:gd name="connsiteX11" fmla="*/ 978568 w 1716505"/>
              <a:gd name="connsiteY11" fmla="*/ 497305 h 641954"/>
              <a:gd name="connsiteX12" fmla="*/ 1010652 w 1716505"/>
              <a:gd name="connsiteY12" fmla="*/ 545431 h 641954"/>
              <a:gd name="connsiteX13" fmla="*/ 1171073 w 1716505"/>
              <a:gd name="connsiteY13" fmla="*/ 593557 h 641954"/>
              <a:gd name="connsiteX14" fmla="*/ 1283368 w 1716505"/>
              <a:gd name="connsiteY14" fmla="*/ 625642 h 641954"/>
              <a:gd name="connsiteX15" fmla="*/ 1716505 w 1716505"/>
              <a:gd name="connsiteY15" fmla="*/ 641684 h 64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6505" h="641954">
                <a:moveTo>
                  <a:pt x="0" y="0"/>
                </a:moveTo>
                <a:cubicBezTo>
                  <a:pt x="149726" y="5347"/>
                  <a:pt x="299632" y="6979"/>
                  <a:pt x="449179" y="16042"/>
                </a:cubicBezTo>
                <a:cubicBezTo>
                  <a:pt x="476395" y="17691"/>
                  <a:pt x="502563" y="27207"/>
                  <a:pt x="529389" y="32084"/>
                </a:cubicBezTo>
                <a:cubicBezTo>
                  <a:pt x="561391" y="37903"/>
                  <a:pt x="593558" y="42779"/>
                  <a:pt x="625642" y="48126"/>
                </a:cubicBezTo>
                <a:cubicBezTo>
                  <a:pt x="657346" y="58694"/>
                  <a:pt x="699277" y="67981"/>
                  <a:pt x="721894" y="96252"/>
                </a:cubicBezTo>
                <a:cubicBezTo>
                  <a:pt x="732458" y="109457"/>
                  <a:pt x="728557" y="130309"/>
                  <a:pt x="737937" y="144379"/>
                </a:cubicBezTo>
                <a:cubicBezTo>
                  <a:pt x="750521" y="163256"/>
                  <a:pt x="770021" y="176463"/>
                  <a:pt x="786063" y="192505"/>
                </a:cubicBezTo>
                <a:cubicBezTo>
                  <a:pt x="822930" y="303106"/>
                  <a:pt x="794233" y="264843"/>
                  <a:pt x="850231" y="320842"/>
                </a:cubicBezTo>
                <a:cubicBezTo>
                  <a:pt x="855578" y="336884"/>
                  <a:pt x="857573" y="354468"/>
                  <a:pt x="866273" y="368968"/>
                </a:cubicBezTo>
                <a:cubicBezTo>
                  <a:pt x="874055" y="381937"/>
                  <a:pt x="888910" y="389242"/>
                  <a:pt x="898358" y="401052"/>
                </a:cubicBezTo>
                <a:cubicBezTo>
                  <a:pt x="910402" y="416107"/>
                  <a:pt x="918099" y="434367"/>
                  <a:pt x="930442" y="449179"/>
                </a:cubicBezTo>
                <a:cubicBezTo>
                  <a:pt x="944966" y="466608"/>
                  <a:pt x="964044" y="479877"/>
                  <a:pt x="978568" y="497305"/>
                </a:cubicBezTo>
                <a:cubicBezTo>
                  <a:pt x="990911" y="512116"/>
                  <a:pt x="994302" y="535213"/>
                  <a:pt x="1010652" y="545431"/>
                </a:cubicBezTo>
                <a:cubicBezTo>
                  <a:pt x="1042756" y="565496"/>
                  <a:pt x="1129550" y="581693"/>
                  <a:pt x="1171073" y="593557"/>
                </a:cubicBezTo>
                <a:cubicBezTo>
                  <a:pt x="1207909" y="604082"/>
                  <a:pt x="1244786" y="621784"/>
                  <a:pt x="1283368" y="625642"/>
                </a:cubicBezTo>
                <a:cubicBezTo>
                  <a:pt x="1480480" y="645353"/>
                  <a:pt x="1535468" y="641684"/>
                  <a:pt x="1716505" y="641684"/>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B4D545BE-F17A-374C-863D-E99D8A36F248}"/>
              </a:ext>
            </a:extLst>
          </p:cNvPr>
          <p:cNvSpPr txBox="1"/>
          <p:nvPr/>
        </p:nvSpPr>
        <p:spPr>
          <a:xfrm>
            <a:off x="445168" y="6019800"/>
            <a:ext cx="12608449" cy="461665"/>
          </a:xfrm>
          <a:prstGeom prst="rect">
            <a:avLst/>
          </a:prstGeom>
          <a:noFill/>
        </p:spPr>
        <p:txBody>
          <a:bodyPr wrap="square" rtlCol="0">
            <a:spAutoFit/>
          </a:bodyPr>
          <a:lstStyle/>
          <a:p>
            <a:pPr algn="l"/>
            <a:r>
              <a:rPr lang="en-US" sz="2400" b="1" dirty="0">
                <a:solidFill>
                  <a:srgbClr val="0432FF"/>
                </a:solidFill>
                <a:latin typeface="Consolas" panose="020B0609020204030204" pitchFamily="49" charset="0"/>
                <a:cs typeface="Consolas" panose="020B0609020204030204" pitchFamily="49" charset="0"/>
              </a:rPr>
              <a:t>void *</a:t>
            </a:r>
            <a:r>
              <a:rPr lang="en-US" sz="2400" b="1" dirty="0" err="1">
                <a:solidFill>
                  <a:srgbClr val="0432FF"/>
                </a:solidFill>
                <a:latin typeface="Consolas" panose="020B0609020204030204" pitchFamily="49" charset="0"/>
                <a:cs typeface="Consolas" panose="020B0609020204030204" pitchFamily="49" charset="0"/>
              </a:rPr>
              <a:t>new_node</a:t>
            </a:r>
            <a:r>
              <a:rPr lang="en-US" sz="2400" b="1" dirty="0">
                <a:solidFill>
                  <a:srgbClr val="0432FF"/>
                </a:solidFill>
                <a:latin typeface="Consolas" panose="020B0609020204030204" pitchFamily="49" charset="0"/>
                <a:cs typeface="Consolas" panose="020B0609020204030204" pitchFamily="49" charset="0"/>
              </a:rPr>
              <a:t> = malloc(</a:t>
            </a:r>
            <a:r>
              <a:rPr lang="en-US" sz="2400" b="1" dirty="0" err="1">
                <a:solidFill>
                  <a:srgbClr val="0432FF"/>
                </a:solidFill>
                <a:latin typeface="Consolas" panose="020B0609020204030204" pitchFamily="49" charset="0"/>
                <a:cs typeface="Consolas" panose="020B0609020204030204" pitchFamily="49" charset="0"/>
              </a:rPr>
              <a:t>sizeof</a:t>
            </a:r>
            <a:r>
              <a:rPr lang="en-US" sz="2400" b="1" dirty="0">
                <a:solidFill>
                  <a:srgbClr val="0432FF"/>
                </a:solidFill>
                <a:latin typeface="Consolas" panose="020B0609020204030204" pitchFamily="49" charset="0"/>
                <a:cs typeface="Consolas" panose="020B0609020204030204" pitchFamily="49" charset="0"/>
              </a:rPr>
              <a:t>(void *) + s-&gt;</a:t>
            </a:r>
            <a:r>
              <a:rPr lang="en-US" sz="2400" b="1" dirty="0" err="1">
                <a:solidFill>
                  <a:srgbClr val="0432FF"/>
                </a:solidFill>
                <a:latin typeface="Consolas" panose="020B0609020204030204" pitchFamily="49" charset="0"/>
                <a:cs typeface="Consolas" panose="020B0609020204030204" pitchFamily="49" charset="0"/>
              </a:rPr>
              <a:t>elem_size_bytes</a:t>
            </a:r>
            <a:r>
              <a:rPr lang="en-US" sz="2400" b="1" dirty="0">
                <a:solidFill>
                  <a:srgbClr val="0432FF"/>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41312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F9F5D-B625-B044-83F8-E020D5111221}"/>
              </a:ext>
            </a:extLst>
          </p:cNvPr>
          <p:cNvSpPr>
            <a:spLocks noGrp="1"/>
          </p:cNvSpPr>
          <p:nvPr>
            <p:ph type="title"/>
          </p:nvPr>
        </p:nvSpPr>
        <p:spPr/>
        <p:txBody>
          <a:bodyPr/>
          <a:lstStyle/>
          <a:p>
            <a:r>
              <a:rPr lang="en-US" dirty="0"/>
              <a:t>2, 3. Copy in data, set node next</a:t>
            </a:r>
          </a:p>
        </p:txBody>
      </p:sp>
      <p:graphicFrame>
        <p:nvGraphicFramePr>
          <p:cNvPr id="4" name="Table 3">
            <a:extLst>
              <a:ext uri="{FF2B5EF4-FFF2-40B4-BE49-F238E27FC236}">
                <a16:creationId xmlns:a16="http://schemas.microsoft.com/office/drawing/2014/main" id="{7762E529-75F7-FC41-86AB-8987E4C14B34}"/>
              </a:ext>
            </a:extLst>
          </p:cNvPr>
          <p:cNvGraphicFramePr>
            <a:graphicFrameLocks noGrp="1"/>
          </p:cNvGraphicFramePr>
          <p:nvPr/>
        </p:nvGraphicFramePr>
        <p:xfrm>
          <a:off x="9525000" y="1447800"/>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ysDash"/>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6" name="Freeform 5">
            <a:extLst>
              <a:ext uri="{FF2B5EF4-FFF2-40B4-BE49-F238E27FC236}">
                <a16:creationId xmlns:a16="http://schemas.microsoft.com/office/drawing/2014/main" id="{39940EAA-D77C-2346-A713-0FE107B0AC05}"/>
              </a:ext>
            </a:extLst>
          </p:cNvPr>
          <p:cNvSpPr/>
          <p:nvPr/>
        </p:nvSpPr>
        <p:spPr>
          <a:xfrm>
            <a:off x="10800442" y="2439372"/>
            <a:ext cx="768160" cy="22741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882F436-E81F-D842-BCE6-21E6236816B1}"/>
              </a:ext>
            </a:extLst>
          </p:cNvPr>
          <p:cNvSpPr txBox="1"/>
          <p:nvPr/>
        </p:nvSpPr>
        <p:spPr>
          <a:xfrm>
            <a:off x="4990083" y="1708484"/>
            <a:ext cx="1197765"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void *</a:t>
            </a:r>
            <a:br>
              <a:rPr lang="en-US" dirty="0">
                <a:latin typeface="Consolas" panose="020B0609020204030204" pitchFamily="49" charset="0"/>
                <a:cs typeface="Consolas" panose="020B0609020204030204" pitchFamily="49" charset="0"/>
              </a:rPr>
            </a:br>
            <a:r>
              <a:rPr lang="en-US" dirty="0" err="1">
                <a:latin typeface="Consolas" panose="020B0609020204030204" pitchFamily="49" charset="0"/>
                <a:cs typeface="Consolas" panose="020B0609020204030204" pitchFamily="49" charset="0"/>
              </a:rPr>
              <a:t>new_node</a:t>
            </a:r>
            <a:endParaRPr lang="en-US" dirty="0">
              <a:latin typeface="Consolas" panose="020B0609020204030204" pitchFamily="49" charset="0"/>
              <a:cs typeface="Consolas" panose="020B0609020204030204" pitchFamily="49" charset="0"/>
            </a:endParaRPr>
          </a:p>
        </p:txBody>
      </p:sp>
      <p:graphicFrame>
        <p:nvGraphicFramePr>
          <p:cNvPr id="8" name="Table 7">
            <a:extLst>
              <a:ext uri="{FF2B5EF4-FFF2-40B4-BE49-F238E27FC236}">
                <a16:creationId xmlns:a16="http://schemas.microsoft.com/office/drawing/2014/main" id="{60EAC23D-356C-A945-A9D3-8C7D12D290BA}"/>
              </a:ext>
            </a:extLst>
          </p:cNvPr>
          <p:cNvGraphicFramePr>
            <a:graphicFrameLocks noGrp="1"/>
          </p:cNvGraphicFramePr>
          <p:nvPr/>
        </p:nvGraphicFramePr>
        <p:xfrm>
          <a:off x="6187848" y="1810889"/>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0x6030</a:t>
                      </a:r>
                    </a:p>
                  </a:txBody>
                  <a:tcPr>
                    <a:solidFill>
                      <a:schemeClr val="bg1"/>
                    </a:solidFill>
                  </a:tcPr>
                </a:tc>
                <a:extLst>
                  <a:ext uri="{0D108BD9-81ED-4DB2-BD59-A6C34878D82A}">
                    <a16:rowId xmlns:a16="http://schemas.microsoft.com/office/drawing/2014/main" val="3506753572"/>
                  </a:ext>
                </a:extLst>
              </a:tr>
            </a:tbl>
          </a:graphicData>
        </a:graphic>
      </p:graphicFrame>
      <p:sp>
        <p:nvSpPr>
          <p:cNvPr id="10" name="Freeform 9">
            <a:extLst>
              <a:ext uri="{FF2B5EF4-FFF2-40B4-BE49-F238E27FC236}">
                <a16:creationId xmlns:a16="http://schemas.microsoft.com/office/drawing/2014/main" id="{46E1CD09-A9A6-954F-B239-4510A0156A6C}"/>
              </a:ext>
            </a:extLst>
          </p:cNvPr>
          <p:cNvSpPr/>
          <p:nvPr/>
        </p:nvSpPr>
        <p:spPr>
          <a:xfrm>
            <a:off x="7732295" y="2069432"/>
            <a:ext cx="1716505" cy="641954"/>
          </a:xfrm>
          <a:custGeom>
            <a:avLst/>
            <a:gdLst>
              <a:gd name="connsiteX0" fmla="*/ 0 w 1716505"/>
              <a:gd name="connsiteY0" fmla="*/ 0 h 641954"/>
              <a:gd name="connsiteX1" fmla="*/ 449179 w 1716505"/>
              <a:gd name="connsiteY1" fmla="*/ 16042 h 641954"/>
              <a:gd name="connsiteX2" fmla="*/ 529389 w 1716505"/>
              <a:gd name="connsiteY2" fmla="*/ 32084 h 641954"/>
              <a:gd name="connsiteX3" fmla="*/ 625642 w 1716505"/>
              <a:gd name="connsiteY3" fmla="*/ 48126 h 641954"/>
              <a:gd name="connsiteX4" fmla="*/ 721894 w 1716505"/>
              <a:gd name="connsiteY4" fmla="*/ 96252 h 641954"/>
              <a:gd name="connsiteX5" fmla="*/ 737937 w 1716505"/>
              <a:gd name="connsiteY5" fmla="*/ 144379 h 641954"/>
              <a:gd name="connsiteX6" fmla="*/ 786063 w 1716505"/>
              <a:gd name="connsiteY6" fmla="*/ 192505 h 641954"/>
              <a:gd name="connsiteX7" fmla="*/ 850231 w 1716505"/>
              <a:gd name="connsiteY7" fmla="*/ 320842 h 641954"/>
              <a:gd name="connsiteX8" fmla="*/ 866273 w 1716505"/>
              <a:gd name="connsiteY8" fmla="*/ 368968 h 641954"/>
              <a:gd name="connsiteX9" fmla="*/ 898358 w 1716505"/>
              <a:gd name="connsiteY9" fmla="*/ 401052 h 641954"/>
              <a:gd name="connsiteX10" fmla="*/ 930442 w 1716505"/>
              <a:gd name="connsiteY10" fmla="*/ 449179 h 641954"/>
              <a:gd name="connsiteX11" fmla="*/ 978568 w 1716505"/>
              <a:gd name="connsiteY11" fmla="*/ 497305 h 641954"/>
              <a:gd name="connsiteX12" fmla="*/ 1010652 w 1716505"/>
              <a:gd name="connsiteY12" fmla="*/ 545431 h 641954"/>
              <a:gd name="connsiteX13" fmla="*/ 1171073 w 1716505"/>
              <a:gd name="connsiteY13" fmla="*/ 593557 h 641954"/>
              <a:gd name="connsiteX14" fmla="*/ 1283368 w 1716505"/>
              <a:gd name="connsiteY14" fmla="*/ 625642 h 641954"/>
              <a:gd name="connsiteX15" fmla="*/ 1716505 w 1716505"/>
              <a:gd name="connsiteY15" fmla="*/ 641684 h 64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6505" h="641954">
                <a:moveTo>
                  <a:pt x="0" y="0"/>
                </a:moveTo>
                <a:cubicBezTo>
                  <a:pt x="149726" y="5347"/>
                  <a:pt x="299632" y="6979"/>
                  <a:pt x="449179" y="16042"/>
                </a:cubicBezTo>
                <a:cubicBezTo>
                  <a:pt x="476395" y="17691"/>
                  <a:pt x="502563" y="27207"/>
                  <a:pt x="529389" y="32084"/>
                </a:cubicBezTo>
                <a:cubicBezTo>
                  <a:pt x="561391" y="37903"/>
                  <a:pt x="593558" y="42779"/>
                  <a:pt x="625642" y="48126"/>
                </a:cubicBezTo>
                <a:cubicBezTo>
                  <a:pt x="657346" y="58694"/>
                  <a:pt x="699277" y="67981"/>
                  <a:pt x="721894" y="96252"/>
                </a:cubicBezTo>
                <a:cubicBezTo>
                  <a:pt x="732458" y="109457"/>
                  <a:pt x="728557" y="130309"/>
                  <a:pt x="737937" y="144379"/>
                </a:cubicBezTo>
                <a:cubicBezTo>
                  <a:pt x="750521" y="163256"/>
                  <a:pt x="770021" y="176463"/>
                  <a:pt x="786063" y="192505"/>
                </a:cubicBezTo>
                <a:cubicBezTo>
                  <a:pt x="822930" y="303106"/>
                  <a:pt x="794233" y="264843"/>
                  <a:pt x="850231" y="320842"/>
                </a:cubicBezTo>
                <a:cubicBezTo>
                  <a:pt x="855578" y="336884"/>
                  <a:pt x="857573" y="354468"/>
                  <a:pt x="866273" y="368968"/>
                </a:cubicBezTo>
                <a:cubicBezTo>
                  <a:pt x="874055" y="381937"/>
                  <a:pt x="888910" y="389242"/>
                  <a:pt x="898358" y="401052"/>
                </a:cubicBezTo>
                <a:cubicBezTo>
                  <a:pt x="910402" y="416107"/>
                  <a:pt x="918099" y="434367"/>
                  <a:pt x="930442" y="449179"/>
                </a:cubicBezTo>
                <a:cubicBezTo>
                  <a:pt x="944966" y="466608"/>
                  <a:pt x="964044" y="479877"/>
                  <a:pt x="978568" y="497305"/>
                </a:cubicBezTo>
                <a:cubicBezTo>
                  <a:pt x="990911" y="512116"/>
                  <a:pt x="994302" y="535213"/>
                  <a:pt x="1010652" y="545431"/>
                </a:cubicBezTo>
                <a:cubicBezTo>
                  <a:pt x="1042756" y="565496"/>
                  <a:pt x="1129550" y="581693"/>
                  <a:pt x="1171073" y="593557"/>
                </a:cubicBezTo>
                <a:cubicBezTo>
                  <a:pt x="1207909" y="604082"/>
                  <a:pt x="1244786" y="621784"/>
                  <a:pt x="1283368" y="625642"/>
                </a:cubicBezTo>
                <a:cubicBezTo>
                  <a:pt x="1480480" y="645353"/>
                  <a:pt x="1535468" y="641684"/>
                  <a:pt x="1716505" y="641684"/>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02A6273-426A-E54B-920D-3CEF0DE56141}"/>
              </a:ext>
            </a:extLst>
          </p:cNvPr>
          <p:cNvSpPr txBox="1"/>
          <p:nvPr/>
        </p:nvSpPr>
        <p:spPr>
          <a:xfrm>
            <a:off x="8797288" y="2711386"/>
            <a:ext cx="793807" cy="338554"/>
          </a:xfrm>
          <a:prstGeom prst="rect">
            <a:avLst/>
          </a:prstGeom>
          <a:noFill/>
        </p:spPr>
        <p:txBody>
          <a:bodyPr wrap="none" rtlCol="0">
            <a:spAutoFit/>
          </a:bodyPr>
          <a:lstStyle/>
          <a:p>
            <a:pPr algn="l"/>
            <a:r>
              <a:rPr lang="en-US" sz="1600" i="1" dirty="0">
                <a:solidFill>
                  <a:schemeClr val="bg1">
                    <a:lumMod val="65000"/>
                  </a:schemeClr>
                </a:solidFill>
                <a:latin typeface="+mn-lt"/>
              </a:rPr>
              <a:t>0x6030</a:t>
            </a:r>
          </a:p>
        </p:txBody>
      </p:sp>
      <p:sp>
        <p:nvSpPr>
          <p:cNvPr id="12" name="TextBox 11">
            <a:extLst>
              <a:ext uri="{FF2B5EF4-FFF2-40B4-BE49-F238E27FC236}">
                <a16:creationId xmlns:a16="http://schemas.microsoft.com/office/drawing/2014/main" id="{CDA977E5-F10D-CA41-B6DE-0C90648001B8}"/>
              </a:ext>
            </a:extLst>
          </p:cNvPr>
          <p:cNvSpPr txBox="1"/>
          <p:nvPr/>
        </p:nvSpPr>
        <p:spPr>
          <a:xfrm>
            <a:off x="3279251" y="6193410"/>
            <a:ext cx="689612" cy="338554"/>
          </a:xfrm>
          <a:prstGeom prst="rect">
            <a:avLst/>
          </a:prstGeom>
          <a:noFill/>
        </p:spPr>
        <p:txBody>
          <a:bodyPr wrap="none" rtlCol="0">
            <a:spAutoFit/>
          </a:bodyPr>
          <a:lstStyle/>
          <a:p>
            <a:pPr algn="l"/>
            <a:r>
              <a:rPr lang="en-US" sz="1600" i="1" dirty="0">
                <a:solidFill>
                  <a:schemeClr val="bg1">
                    <a:lumMod val="65000"/>
                  </a:schemeClr>
                </a:solidFill>
                <a:latin typeface="+mn-lt"/>
              </a:rPr>
              <a:t>0x800</a:t>
            </a:r>
          </a:p>
        </p:txBody>
      </p:sp>
      <p:graphicFrame>
        <p:nvGraphicFramePr>
          <p:cNvPr id="13" name="Table 12">
            <a:extLst>
              <a:ext uri="{FF2B5EF4-FFF2-40B4-BE49-F238E27FC236}">
                <a16:creationId xmlns:a16="http://schemas.microsoft.com/office/drawing/2014/main" id="{AF2FCBFD-77A0-DC45-B9F4-2D05E1BDDAAA}"/>
              </a:ext>
            </a:extLst>
          </p:cNvPr>
          <p:cNvGraphicFramePr>
            <a:graphicFrameLocks noGrp="1"/>
          </p:cNvGraphicFramePr>
          <p:nvPr/>
        </p:nvGraphicFramePr>
        <p:xfrm>
          <a:off x="4191000" y="5027818"/>
          <a:ext cx="1905000" cy="13716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mn-lt"/>
                          <a:cs typeface="Consolas" panose="020B0609020204030204" pitchFamily="49" charset="0"/>
                        </a:rPr>
                        <a:t>top</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ctr"/>
                      <a:r>
                        <a:rPr lang="en-US" sz="2400" dirty="0">
                          <a:latin typeface="Consolas" panose="020B0609020204030204" pitchFamily="49" charset="0"/>
                          <a:cs typeface="Consolas" panose="020B0609020204030204" pitchFamily="49" charset="0"/>
                        </a:rPr>
                        <a:t>…</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r h="439471">
                <a:tc>
                  <a:txBody>
                    <a:bodyPr/>
                    <a:lstStyle/>
                    <a:p>
                      <a:pPr algn="ctr"/>
                      <a:r>
                        <a:rPr lang="en-US" sz="2400" dirty="0">
                          <a:latin typeface="Consolas" panose="020B0609020204030204" pitchFamily="49" charset="0"/>
                          <a:cs typeface="Consolas" panose="020B0609020204030204" pitchFamily="49" charset="0"/>
                        </a:rPr>
                        <a:t>2</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37403080"/>
                  </a:ext>
                </a:extLst>
              </a:tr>
            </a:tbl>
          </a:graphicData>
        </a:graphic>
      </p:graphicFrame>
      <p:graphicFrame>
        <p:nvGraphicFramePr>
          <p:cNvPr id="14" name="Table 13">
            <a:extLst>
              <a:ext uri="{FF2B5EF4-FFF2-40B4-BE49-F238E27FC236}">
                <a16:creationId xmlns:a16="http://schemas.microsoft.com/office/drawing/2014/main" id="{B78D1602-8AC4-4B49-BAA3-B292D37EEEF1}"/>
              </a:ext>
            </a:extLst>
          </p:cNvPr>
          <p:cNvGraphicFramePr>
            <a:graphicFrameLocks noGrp="1"/>
          </p:cNvGraphicFramePr>
          <p:nvPr/>
        </p:nvGraphicFramePr>
        <p:xfrm>
          <a:off x="6936851" y="4630290"/>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ysDash"/>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15" name="TextBox 14">
            <a:extLst>
              <a:ext uri="{FF2B5EF4-FFF2-40B4-BE49-F238E27FC236}">
                <a16:creationId xmlns:a16="http://schemas.microsoft.com/office/drawing/2014/main" id="{56AA0123-8DCF-494C-BA36-80B8440460B3}"/>
              </a:ext>
            </a:extLst>
          </p:cNvPr>
          <p:cNvSpPr txBox="1"/>
          <p:nvPr/>
        </p:nvSpPr>
        <p:spPr>
          <a:xfrm>
            <a:off x="380332" y="5344853"/>
            <a:ext cx="1071126"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stack *</a:t>
            </a:r>
          </a:p>
          <a:p>
            <a:r>
              <a:rPr lang="en-US" dirty="0">
                <a:latin typeface="Consolas" panose="020B0609020204030204" pitchFamily="49" charset="0"/>
                <a:cs typeface="Consolas" panose="020B0609020204030204" pitchFamily="49" charset="0"/>
              </a:rPr>
              <a:t>s </a:t>
            </a:r>
          </a:p>
        </p:txBody>
      </p:sp>
      <p:graphicFrame>
        <p:nvGraphicFramePr>
          <p:cNvPr id="16" name="Table 15">
            <a:extLst>
              <a:ext uri="{FF2B5EF4-FFF2-40B4-BE49-F238E27FC236}">
                <a16:creationId xmlns:a16="http://schemas.microsoft.com/office/drawing/2014/main" id="{EF5ACCBD-1A58-7747-B229-569E599109FC}"/>
              </a:ext>
            </a:extLst>
          </p:cNvPr>
          <p:cNvGraphicFramePr>
            <a:graphicFrameLocks noGrp="1"/>
          </p:cNvGraphicFramePr>
          <p:nvPr/>
        </p:nvGraphicFramePr>
        <p:xfrm>
          <a:off x="1385930" y="5452934"/>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0x800</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bl>
          </a:graphicData>
        </a:graphic>
      </p:graphicFrame>
      <p:sp>
        <p:nvSpPr>
          <p:cNvPr id="17" name="Freeform 16">
            <a:extLst>
              <a:ext uri="{FF2B5EF4-FFF2-40B4-BE49-F238E27FC236}">
                <a16:creationId xmlns:a16="http://schemas.microsoft.com/office/drawing/2014/main" id="{951717B4-A83A-7940-9C2D-5780AA16A58A}"/>
              </a:ext>
            </a:extLst>
          </p:cNvPr>
          <p:cNvSpPr/>
          <p:nvPr/>
        </p:nvSpPr>
        <p:spPr>
          <a:xfrm>
            <a:off x="5909884" y="5220324"/>
            <a:ext cx="1005553" cy="689810"/>
          </a:xfrm>
          <a:custGeom>
            <a:avLst/>
            <a:gdLst>
              <a:gd name="connsiteX0" fmla="*/ 0 w 1363579"/>
              <a:gd name="connsiteY0" fmla="*/ 0 h 689810"/>
              <a:gd name="connsiteX1" fmla="*/ 80210 w 1363579"/>
              <a:gd name="connsiteY1" fmla="*/ 32084 h 689810"/>
              <a:gd name="connsiteX2" fmla="*/ 272716 w 1363579"/>
              <a:gd name="connsiteY2" fmla="*/ 48126 h 689810"/>
              <a:gd name="connsiteX3" fmla="*/ 385010 w 1363579"/>
              <a:gd name="connsiteY3" fmla="*/ 64168 h 689810"/>
              <a:gd name="connsiteX4" fmla="*/ 433137 w 1363579"/>
              <a:gd name="connsiteY4" fmla="*/ 80210 h 689810"/>
              <a:gd name="connsiteX5" fmla="*/ 513347 w 1363579"/>
              <a:gd name="connsiteY5" fmla="*/ 144379 h 689810"/>
              <a:gd name="connsiteX6" fmla="*/ 577516 w 1363579"/>
              <a:gd name="connsiteY6" fmla="*/ 336884 h 689810"/>
              <a:gd name="connsiteX7" fmla="*/ 593558 w 1363579"/>
              <a:gd name="connsiteY7" fmla="*/ 385010 h 689810"/>
              <a:gd name="connsiteX8" fmla="*/ 609600 w 1363579"/>
              <a:gd name="connsiteY8" fmla="*/ 433136 h 689810"/>
              <a:gd name="connsiteX9" fmla="*/ 641684 w 1363579"/>
              <a:gd name="connsiteY9" fmla="*/ 465221 h 689810"/>
              <a:gd name="connsiteX10" fmla="*/ 673768 w 1363579"/>
              <a:gd name="connsiteY10" fmla="*/ 513347 h 689810"/>
              <a:gd name="connsiteX11" fmla="*/ 721895 w 1363579"/>
              <a:gd name="connsiteY11" fmla="*/ 529389 h 689810"/>
              <a:gd name="connsiteX12" fmla="*/ 770021 w 1363579"/>
              <a:gd name="connsiteY12" fmla="*/ 561473 h 689810"/>
              <a:gd name="connsiteX13" fmla="*/ 866274 w 1363579"/>
              <a:gd name="connsiteY13" fmla="*/ 593557 h 689810"/>
              <a:gd name="connsiteX14" fmla="*/ 914400 w 1363579"/>
              <a:gd name="connsiteY14" fmla="*/ 609600 h 689810"/>
              <a:gd name="connsiteX15" fmla="*/ 962526 w 1363579"/>
              <a:gd name="connsiteY15" fmla="*/ 625642 h 689810"/>
              <a:gd name="connsiteX16" fmla="*/ 1010652 w 1363579"/>
              <a:gd name="connsiteY16" fmla="*/ 641684 h 689810"/>
              <a:gd name="connsiteX17" fmla="*/ 1090863 w 1363579"/>
              <a:gd name="connsiteY17" fmla="*/ 657726 h 689810"/>
              <a:gd name="connsiteX18" fmla="*/ 1155031 w 1363579"/>
              <a:gd name="connsiteY18" fmla="*/ 673768 h 689810"/>
              <a:gd name="connsiteX19" fmla="*/ 1251284 w 1363579"/>
              <a:gd name="connsiteY19" fmla="*/ 689810 h 689810"/>
              <a:gd name="connsiteX20" fmla="*/ 1363579 w 1363579"/>
              <a:gd name="connsiteY20" fmla="*/ 673768 h 6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579" h="689810">
                <a:moveTo>
                  <a:pt x="0" y="0"/>
                </a:moveTo>
                <a:cubicBezTo>
                  <a:pt x="26737" y="10695"/>
                  <a:pt x="51852" y="27080"/>
                  <a:pt x="80210" y="32084"/>
                </a:cubicBezTo>
                <a:cubicBezTo>
                  <a:pt x="143621" y="43274"/>
                  <a:pt x="208679" y="41385"/>
                  <a:pt x="272716" y="48126"/>
                </a:cubicBezTo>
                <a:cubicBezTo>
                  <a:pt x="310320" y="52084"/>
                  <a:pt x="347579" y="58821"/>
                  <a:pt x="385010" y="64168"/>
                </a:cubicBezTo>
                <a:cubicBezTo>
                  <a:pt x="401052" y="69515"/>
                  <a:pt x="418012" y="72648"/>
                  <a:pt x="433137" y="80210"/>
                </a:cubicBezTo>
                <a:cubicBezTo>
                  <a:pt x="473612" y="100447"/>
                  <a:pt x="483505" y="114536"/>
                  <a:pt x="513347" y="144379"/>
                </a:cubicBezTo>
                <a:lnTo>
                  <a:pt x="577516" y="336884"/>
                </a:lnTo>
                <a:lnTo>
                  <a:pt x="593558" y="385010"/>
                </a:lnTo>
                <a:cubicBezTo>
                  <a:pt x="598905" y="401052"/>
                  <a:pt x="597643" y="421179"/>
                  <a:pt x="609600" y="433136"/>
                </a:cubicBezTo>
                <a:cubicBezTo>
                  <a:pt x="620295" y="443831"/>
                  <a:pt x="632236" y="453410"/>
                  <a:pt x="641684" y="465221"/>
                </a:cubicBezTo>
                <a:cubicBezTo>
                  <a:pt x="653728" y="480276"/>
                  <a:pt x="658713" y="501303"/>
                  <a:pt x="673768" y="513347"/>
                </a:cubicBezTo>
                <a:cubicBezTo>
                  <a:pt x="686973" y="523911"/>
                  <a:pt x="705853" y="524042"/>
                  <a:pt x="721895" y="529389"/>
                </a:cubicBezTo>
                <a:cubicBezTo>
                  <a:pt x="737937" y="540084"/>
                  <a:pt x="752403" y="553643"/>
                  <a:pt x="770021" y="561473"/>
                </a:cubicBezTo>
                <a:cubicBezTo>
                  <a:pt x="800926" y="575208"/>
                  <a:pt x="834190" y="582862"/>
                  <a:pt x="866274" y="593557"/>
                </a:cubicBezTo>
                <a:lnTo>
                  <a:pt x="914400" y="609600"/>
                </a:lnTo>
                <a:lnTo>
                  <a:pt x="962526" y="625642"/>
                </a:lnTo>
                <a:cubicBezTo>
                  <a:pt x="978568" y="630989"/>
                  <a:pt x="994071" y="638368"/>
                  <a:pt x="1010652" y="641684"/>
                </a:cubicBezTo>
                <a:cubicBezTo>
                  <a:pt x="1037389" y="647031"/>
                  <a:pt x="1064246" y="651811"/>
                  <a:pt x="1090863" y="657726"/>
                </a:cubicBezTo>
                <a:cubicBezTo>
                  <a:pt x="1112386" y="662509"/>
                  <a:pt x="1133412" y="669444"/>
                  <a:pt x="1155031" y="673768"/>
                </a:cubicBezTo>
                <a:cubicBezTo>
                  <a:pt x="1186926" y="680147"/>
                  <a:pt x="1219200" y="684463"/>
                  <a:pt x="1251284" y="689810"/>
                </a:cubicBezTo>
                <a:cubicBezTo>
                  <a:pt x="1341982" y="671671"/>
                  <a:pt x="1304229" y="673768"/>
                  <a:pt x="1363579" y="673768"/>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31C4D7B-342E-C54D-A0CD-1CA89E6C32E4}"/>
              </a:ext>
            </a:extLst>
          </p:cNvPr>
          <p:cNvSpPr txBox="1"/>
          <p:nvPr/>
        </p:nvSpPr>
        <p:spPr>
          <a:xfrm>
            <a:off x="4191000" y="6017098"/>
            <a:ext cx="787395" cy="338554"/>
          </a:xfrm>
          <a:prstGeom prst="rect">
            <a:avLst/>
          </a:prstGeom>
          <a:noFill/>
        </p:spPr>
        <p:txBody>
          <a:bodyPr wrap="none" rtlCol="0">
            <a:spAutoFit/>
          </a:bodyPr>
          <a:lstStyle/>
          <a:p>
            <a:pPr algn="l"/>
            <a:r>
              <a:rPr lang="en-US" sz="1600" i="1" dirty="0" err="1">
                <a:solidFill>
                  <a:schemeClr val="bg1">
                    <a:lumMod val="65000"/>
                  </a:schemeClr>
                </a:solidFill>
                <a:latin typeface="+mn-lt"/>
              </a:rPr>
              <a:t>nelems</a:t>
            </a:r>
            <a:endParaRPr lang="en-US" sz="1600" i="1" dirty="0">
              <a:solidFill>
                <a:schemeClr val="bg1">
                  <a:lumMod val="65000"/>
                </a:schemeClr>
              </a:solidFill>
              <a:latin typeface="+mn-lt"/>
            </a:endParaRPr>
          </a:p>
        </p:txBody>
      </p:sp>
      <p:sp>
        <p:nvSpPr>
          <p:cNvPr id="19" name="TextBox 18">
            <a:extLst>
              <a:ext uri="{FF2B5EF4-FFF2-40B4-BE49-F238E27FC236}">
                <a16:creationId xmlns:a16="http://schemas.microsoft.com/office/drawing/2014/main" id="{280226BA-5345-9F48-9C25-94B351C67AA6}"/>
              </a:ext>
            </a:extLst>
          </p:cNvPr>
          <p:cNvSpPr txBox="1"/>
          <p:nvPr/>
        </p:nvSpPr>
        <p:spPr>
          <a:xfrm>
            <a:off x="4191000" y="5499416"/>
            <a:ext cx="818814" cy="461665"/>
          </a:xfrm>
          <a:prstGeom prst="rect">
            <a:avLst/>
          </a:prstGeom>
          <a:noFill/>
        </p:spPr>
        <p:txBody>
          <a:bodyPr wrap="none" rtlCol="0">
            <a:spAutoFit/>
          </a:bodyPr>
          <a:lstStyle/>
          <a:p>
            <a:pPr algn="l"/>
            <a:r>
              <a:rPr lang="en-US" sz="1200" i="1" dirty="0" err="1">
                <a:solidFill>
                  <a:schemeClr val="bg1">
                    <a:lumMod val="65000"/>
                  </a:schemeClr>
                </a:solidFill>
                <a:latin typeface="+mn-lt"/>
              </a:rPr>
              <a:t>elem</a:t>
            </a:r>
            <a:r>
              <a:rPr lang="en-US" sz="1200" i="1" dirty="0">
                <a:solidFill>
                  <a:schemeClr val="bg1">
                    <a:lumMod val="65000"/>
                  </a:schemeClr>
                </a:solidFill>
                <a:latin typeface="+mn-lt"/>
              </a:rPr>
              <a:t>_</a:t>
            </a:r>
            <a:br>
              <a:rPr lang="en-US" sz="1200" i="1" dirty="0">
                <a:solidFill>
                  <a:schemeClr val="bg1">
                    <a:lumMod val="65000"/>
                  </a:schemeClr>
                </a:solidFill>
                <a:latin typeface="+mn-lt"/>
              </a:rPr>
            </a:br>
            <a:r>
              <a:rPr lang="en-US" sz="1200" i="1" dirty="0" err="1">
                <a:solidFill>
                  <a:schemeClr val="bg1">
                    <a:lumMod val="65000"/>
                  </a:schemeClr>
                </a:solidFill>
                <a:latin typeface="+mn-lt"/>
              </a:rPr>
              <a:t>size_bytes</a:t>
            </a:r>
            <a:endParaRPr lang="en-US" sz="1200" i="1" dirty="0">
              <a:solidFill>
                <a:schemeClr val="bg1">
                  <a:lumMod val="65000"/>
                </a:schemeClr>
              </a:solidFill>
              <a:latin typeface="+mn-lt"/>
            </a:endParaRPr>
          </a:p>
        </p:txBody>
      </p:sp>
      <p:sp>
        <p:nvSpPr>
          <p:cNvPr id="20" name="TextBox 19">
            <a:extLst>
              <a:ext uri="{FF2B5EF4-FFF2-40B4-BE49-F238E27FC236}">
                <a16:creationId xmlns:a16="http://schemas.microsoft.com/office/drawing/2014/main" id="{5C95C47A-0228-AA45-87B6-AC2911E243D2}"/>
              </a:ext>
            </a:extLst>
          </p:cNvPr>
          <p:cNvSpPr txBox="1"/>
          <p:nvPr/>
        </p:nvSpPr>
        <p:spPr>
          <a:xfrm>
            <a:off x="7505271" y="4630290"/>
            <a:ext cx="768159" cy="923330"/>
          </a:xfrm>
          <a:prstGeom prst="rect">
            <a:avLst/>
          </a:prstGeom>
          <a:noFill/>
        </p:spPr>
        <p:txBody>
          <a:bodyPr wrap="none" rtlCol="0">
            <a:spAutoFit/>
          </a:bodyPr>
          <a:lstStyle/>
          <a:p>
            <a:pPr algn="l"/>
            <a:r>
              <a:rPr lang="en-US" sz="5400" dirty="0">
                <a:latin typeface="+mn-lt"/>
                <a:sym typeface="Wingdings" pitchFamily="2" charset="2"/>
              </a:rPr>
              <a:t></a:t>
            </a:r>
            <a:endParaRPr lang="en-US" sz="5400" dirty="0">
              <a:latin typeface="+mn-lt"/>
            </a:endParaRPr>
          </a:p>
        </p:txBody>
      </p:sp>
      <p:sp>
        <p:nvSpPr>
          <p:cNvPr id="21" name="Freeform 20">
            <a:extLst>
              <a:ext uri="{FF2B5EF4-FFF2-40B4-BE49-F238E27FC236}">
                <a16:creationId xmlns:a16="http://schemas.microsoft.com/office/drawing/2014/main" id="{34B58655-EFC1-1B47-B314-30D84E1A2D89}"/>
              </a:ext>
            </a:extLst>
          </p:cNvPr>
          <p:cNvSpPr/>
          <p:nvPr/>
        </p:nvSpPr>
        <p:spPr>
          <a:xfrm>
            <a:off x="8260101" y="5684420"/>
            <a:ext cx="1197979" cy="230624"/>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7DFFF859-7113-6844-BE79-5E15F8004482}"/>
              </a:ext>
            </a:extLst>
          </p:cNvPr>
          <p:cNvSpPr/>
          <p:nvPr/>
        </p:nvSpPr>
        <p:spPr>
          <a:xfrm>
            <a:off x="3371563" y="5684420"/>
            <a:ext cx="901617" cy="641954"/>
          </a:xfrm>
          <a:custGeom>
            <a:avLst/>
            <a:gdLst>
              <a:gd name="connsiteX0" fmla="*/ 0 w 1716505"/>
              <a:gd name="connsiteY0" fmla="*/ 0 h 641954"/>
              <a:gd name="connsiteX1" fmla="*/ 449179 w 1716505"/>
              <a:gd name="connsiteY1" fmla="*/ 16042 h 641954"/>
              <a:gd name="connsiteX2" fmla="*/ 529389 w 1716505"/>
              <a:gd name="connsiteY2" fmla="*/ 32084 h 641954"/>
              <a:gd name="connsiteX3" fmla="*/ 625642 w 1716505"/>
              <a:gd name="connsiteY3" fmla="*/ 48126 h 641954"/>
              <a:gd name="connsiteX4" fmla="*/ 721894 w 1716505"/>
              <a:gd name="connsiteY4" fmla="*/ 96252 h 641954"/>
              <a:gd name="connsiteX5" fmla="*/ 737937 w 1716505"/>
              <a:gd name="connsiteY5" fmla="*/ 144379 h 641954"/>
              <a:gd name="connsiteX6" fmla="*/ 786063 w 1716505"/>
              <a:gd name="connsiteY6" fmla="*/ 192505 h 641954"/>
              <a:gd name="connsiteX7" fmla="*/ 850231 w 1716505"/>
              <a:gd name="connsiteY7" fmla="*/ 320842 h 641954"/>
              <a:gd name="connsiteX8" fmla="*/ 866273 w 1716505"/>
              <a:gd name="connsiteY8" fmla="*/ 368968 h 641954"/>
              <a:gd name="connsiteX9" fmla="*/ 898358 w 1716505"/>
              <a:gd name="connsiteY9" fmla="*/ 401052 h 641954"/>
              <a:gd name="connsiteX10" fmla="*/ 930442 w 1716505"/>
              <a:gd name="connsiteY10" fmla="*/ 449179 h 641954"/>
              <a:gd name="connsiteX11" fmla="*/ 978568 w 1716505"/>
              <a:gd name="connsiteY11" fmla="*/ 497305 h 641954"/>
              <a:gd name="connsiteX12" fmla="*/ 1010652 w 1716505"/>
              <a:gd name="connsiteY12" fmla="*/ 545431 h 641954"/>
              <a:gd name="connsiteX13" fmla="*/ 1171073 w 1716505"/>
              <a:gd name="connsiteY13" fmla="*/ 593557 h 641954"/>
              <a:gd name="connsiteX14" fmla="*/ 1283368 w 1716505"/>
              <a:gd name="connsiteY14" fmla="*/ 625642 h 641954"/>
              <a:gd name="connsiteX15" fmla="*/ 1716505 w 1716505"/>
              <a:gd name="connsiteY15" fmla="*/ 641684 h 64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6505" h="641954">
                <a:moveTo>
                  <a:pt x="0" y="0"/>
                </a:moveTo>
                <a:cubicBezTo>
                  <a:pt x="149726" y="5347"/>
                  <a:pt x="299632" y="6979"/>
                  <a:pt x="449179" y="16042"/>
                </a:cubicBezTo>
                <a:cubicBezTo>
                  <a:pt x="476395" y="17691"/>
                  <a:pt x="502563" y="27207"/>
                  <a:pt x="529389" y="32084"/>
                </a:cubicBezTo>
                <a:cubicBezTo>
                  <a:pt x="561391" y="37903"/>
                  <a:pt x="593558" y="42779"/>
                  <a:pt x="625642" y="48126"/>
                </a:cubicBezTo>
                <a:cubicBezTo>
                  <a:pt x="657346" y="58694"/>
                  <a:pt x="699277" y="67981"/>
                  <a:pt x="721894" y="96252"/>
                </a:cubicBezTo>
                <a:cubicBezTo>
                  <a:pt x="732458" y="109457"/>
                  <a:pt x="728557" y="130309"/>
                  <a:pt x="737937" y="144379"/>
                </a:cubicBezTo>
                <a:cubicBezTo>
                  <a:pt x="750521" y="163256"/>
                  <a:pt x="770021" y="176463"/>
                  <a:pt x="786063" y="192505"/>
                </a:cubicBezTo>
                <a:cubicBezTo>
                  <a:pt x="822930" y="303106"/>
                  <a:pt x="794233" y="264843"/>
                  <a:pt x="850231" y="320842"/>
                </a:cubicBezTo>
                <a:cubicBezTo>
                  <a:pt x="855578" y="336884"/>
                  <a:pt x="857573" y="354468"/>
                  <a:pt x="866273" y="368968"/>
                </a:cubicBezTo>
                <a:cubicBezTo>
                  <a:pt x="874055" y="381937"/>
                  <a:pt x="888910" y="389242"/>
                  <a:pt x="898358" y="401052"/>
                </a:cubicBezTo>
                <a:cubicBezTo>
                  <a:pt x="910402" y="416107"/>
                  <a:pt x="918099" y="434367"/>
                  <a:pt x="930442" y="449179"/>
                </a:cubicBezTo>
                <a:cubicBezTo>
                  <a:pt x="944966" y="466608"/>
                  <a:pt x="964044" y="479877"/>
                  <a:pt x="978568" y="497305"/>
                </a:cubicBezTo>
                <a:cubicBezTo>
                  <a:pt x="990911" y="512116"/>
                  <a:pt x="994302" y="535213"/>
                  <a:pt x="1010652" y="545431"/>
                </a:cubicBezTo>
                <a:cubicBezTo>
                  <a:pt x="1042756" y="565496"/>
                  <a:pt x="1129550" y="581693"/>
                  <a:pt x="1171073" y="593557"/>
                </a:cubicBezTo>
                <a:cubicBezTo>
                  <a:pt x="1207909" y="604082"/>
                  <a:pt x="1244786" y="621784"/>
                  <a:pt x="1283368" y="625642"/>
                </a:cubicBezTo>
                <a:cubicBezTo>
                  <a:pt x="1480480" y="645353"/>
                  <a:pt x="1535468" y="641684"/>
                  <a:pt x="1716505" y="641684"/>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15D35935-EE84-9341-AEB9-DB6615C41F49}"/>
              </a:ext>
            </a:extLst>
          </p:cNvPr>
          <p:cNvSpPr txBox="1"/>
          <p:nvPr/>
        </p:nvSpPr>
        <p:spPr>
          <a:xfrm>
            <a:off x="6257899" y="5902499"/>
            <a:ext cx="793807" cy="338554"/>
          </a:xfrm>
          <a:prstGeom prst="rect">
            <a:avLst/>
          </a:prstGeom>
          <a:noFill/>
        </p:spPr>
        <p:txBody>
          <a:bodyPr wrap="none" rtlCol="0">
            <a:spAutoFit/>
          </a:bodyPr>
          <a:lstStyle/>
          <a:p>
            <a:pPr algn="l"/>
            <a:r>
              <a:rPr lang="en-US" sz="1600" i="1" dirty="0">
                <a:solidFill>
                  <a:schemeClr val="bg1">
                    <a:lumMod val="65000"/>
                  </a:schemeClr>
                </a:solidFill>
                <a:latin typeface="+mn-lt"/>
              </a:rPr>
              <a:t>0x6058</a:t>
            </a:r>
          </a:p>
        </p:txBody>
      </p:sp>
      <p:sp>
        <p:nvSpPr>
          <p:cNvPr id="27" name="TextBox 26">
            <a:extLst>
              <a:ext uri="{FF2B5EF4-FFF2-40B4-BE49-F238E27FC236}">
                <a16:creationId xmlns:a16="http://schemas.microsoft.com/office/drawing/2014/main" id="{9A535EF5-103D-EA4E-A702-713BE918BEEF}"/>
              </a:ext>
            </a:extLst>
          </p:cNvPr>
          <p:cNvSpPr txBox="1"/>
          <p:nvPr/>
        </p:nvSpPr>
        <p:spPr>
          <a:xfrm>
            <a:off x="4791111" y="5044390"/>
            <a:ext cx="1204176" cy="461665"/>
          </a:xfrm>
          <a:prstGeom prst="rect">
            <a:avLst/>
          </a:prstGeom>
          <a:noFill/>
        </p:spPr>
        <p:txBody>
          <a:bodyPr wrap="none" rtlCol="0">
            <a:spAutoFit/>
          </a:bodyPr>
          <a:lstStyle/>
          <a:p>
            <a:pPr algn="l"/>
            <a:r>
              <a:rPr lang="en-US" sz="2400" dirty="0">
                <a:latin typeface="Consolas" panose="020B0609020204030204" pitchFamily="49" charset="0"/>
                <a:cs typeface="Consolas" panose="020B0609020204030204" pitchFamily="49" charset="0"/>
              </a:rPr>
              <a:t>0x6058</a:t>
            </a:r>
          </a:p>
        </p:txBody>
      </p:sp>
    </p:spTree>
    <p:extLst>
      <p:ext uri="{BB962C8B-B14F-4D97-AF65-F5344CB8AC3E}">
        <p14:creationId xmlns:p14="http://schemas.microsoft.com/office/powerpoint/2010/main" val="288993936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98F04-568C-A748-A7FD-C64F923290E8}"/>
              </a:ext>
            </a:extLst>
          </p:cNvPr>
          <p:cNvSpPr>
            <a:spLocks noGrp="1"/>
          </p:cNvSpPr>
          <p:nvPr>
            <p:ph type="title"/>
          </p:nvPr>
        </p:nvSpPr>
        <p:spPr/>
        <p:txBody>
          <a:bodyPr/>
          <a:lstStyle/>
          <a:p>
            <a:r>
              <a:rPr lang="en-US" dirty="0"/>
              <a:t>4, 5. Update stack top, </a:t>
            </a:r>
            <a:r>
              <a:rPr lang="en-US" dirty="0" err="1"/>
              <a:t>nelems</a:t>
            </a:r>
            <a:endParaRPr lang="en-US" dirty="0"/>
          </a:p>
        </p:txBody>
      </p:sp>
      <p:graphicFrame>
        <p:nvGraphicFramePr>
          <p:cNvPr id="4" name="Table 3">
            <a:extLst>
              <a:ext uri="{FF2B5EF4-FFF2-40B4-BE49-F238E27FC236}">
                <a16:creationId xmlns:a16="http://schemas.microsoft.com/office/drawing/2014/main" id="{6C445764-6B7C-BB48-8316-6F21E159ECCF}"/>
              </a:ext>
            </a:extLst>
          </p:cNvPr>
          <p:cNvGraphicFramePr>
            <a:graphicFrameLocks noGrp="1"/>
          </p:cNvGraphicFramePr>
          <p:nvPr/>
        </p:nvGraphicFramePr>
        <p:xfrm>
          <a:off x="9525000" y="1447800"/>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ctr"/>
                      <a:r>
                        <a:rPr lang="en-US" sz="2400" i="0" dirty="0">
                          <a:solidFill>
                            <a:schemeClr val="tx1"/>
                          </a:solidFill>
                          <a:latin typeface="Consolas" panose="020B0609020204030204" pitchFamily="49" charset="0"/>
                          <a:cs typeface="Consolas" panose="020B0609020204030204" pitchFamily="49" charset="0"/>
                        </a:rPr>
                        <a:t>0x6058</a:t>
                      </a: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ysDash"/>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5" name="TextBox 4">
            <a:extLst>
              <a:ext uri="{FF2B5EF4-FFF2-40B4-BE49-F238E27FC236}">
                <a16:creationId xmlns:a16="http://schemas.microsoft.com/office/drawing/2014/main" id="{59313739-78A8-2749-AB33-824B088D408D}"/>
              </a:ext>
            </a:extLst>
          </p:cNvPr>
          <p:cNvSpPr txBox="1"/>
          <p:nvPr/>
        </p:nvSpPr>
        <p:spPr>
          <a:xfrm>
            <a:off x="10093421" y="1431485"/>
            <a:ext cx="768159" cy="923330"/>
          </a:xfrm>
          <a:prstGeom prst="rect">
            <a:avLst/>
          </a:prstGeom>
          <a:noFill/>
        </p:spPr>
        <p:txBody>
          <a:bodyPr wrap="none" rtlCol="0">
            <a:spAutoFit/>
          </a:bodyPr>
          <a:lstStyle/>
          <a:p>
            <a:pPr algn="l"/>
            <a:r>
              <a:rPr lang="en-US" sz="5400" dirty="0">
                <a:latin typeface="+mn-lt"/>
                <a:sym typeface="Wingdings" pitchFamily="2" charset="2"/>
              </a:rPr>
              <a:t></a:t>
            </a:r>
            <a:endParaRPr lang="en-US" sz="5400" dirty="0">
              <a:latin typeface="+mn-lt"/>
            </a:endParaRPr>
          </a:p>
        </p:txBody>
      </p:sp>
      <p:sp>
        <p:nvSpPr>
          <p:cNvPr id="7" name="TextBox 6">
            <a:extLst>
              <a:ext uri="{FF2B5EF4-FFF2-40B4-BE49-F238E27FC236}">
                <a16:creationId xmlns:a16="http://schemas.microsoft.com/office/drawing/2014/main" id="{6975172E-A712-D04A-9CA4-ADA2C67357AD}"/>
              </a:ext>
            </a:extLst>
          </p:cNvPr>
          <p:cNvSpPr txBox="1"/>
          <p:nvPr/>
        </p:nvSpPr>
        <p:spPr>
          <a:xfrm>
            <a:off x="4990083" y="1708484"/>
            <a:ext cx="1197765"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void *</a:t>
            </a:r>
            <a:br>
              <a:rPr lang="en-US" dirty="0">
                <a:latin typeface="Consolas" panose="020B0609020204030204" pitchFamily="49" charset="0"/>
                <a:cs typeface="Consolas" panose="020B0609020204030204" pitchFamily="49" charset="0"/>
              </a:rPr>
            </a:br>
            <a:r>
              <a:rPr lang="en-US" dirty="0" err="1">
                <a:latin typeface="Consolas" panose="020B0609020204030204" pitchFamily="49" charset="0"/>
                <a:cs typeface="Consolas" panose="020B0609020204030204" pitchFamily="49" charset="0"/>
              </a:rPr>
              <a:t>new_node</a:t>
            </a:r>
            <a:endParaRPr lang="en-US" dirty="0">
              <a:latin typeface="Consolas" panose="020B0609020204030204" pitchFamily="49" charset="0"/>
              <a:cs typeface="Consolas" panose="020B0609020204030204" pitchFamily="49" charset="0"/>
            </a:endParaRPr>
          </a:p>
        </p:txBody>
      </p:sp>
      <p:graphicFrame>
        <p:nvGraphicFramePr>
          <p:cNvPr id="8" name="Table 7">
            <a:extLst>
              <a:ext uri="{FF2B5EF4-FFF2-40B4-BE49-F238E27FC236}">
                <a16:creationId xmlns:a16="http://schemas.microsoft.com/office/drawing/2014/main" id="{43AD2E92-D9CD-5942-9181-9E182A99E742}"/>
              </a:ext>
            </a:extLst>
          </p:cNvPr>
          <p:cNvGraphicFramePr>
            <a:graphicFrameLocks noGrp="1"/>
          </p:cNvGraphicFramePr>
          <p:nvPr/>
        </p:nvGraphicFramePr>
        <p:xfrm>
          <a:off x="6187848" y="1810889"/>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0x6030</a:t>
                      </a:r>
                    </a:p>
                  </a:txBody>
                  <a:tcPr>
                    <a:solidFill>
                      <a:schemeClr val="bg1"/>
                    </a:solidFill>
                  </a:tcPr>
                </a:tc>
                <a:extLst>
                  <a:ext uri="{0D108BD9-81ED-4DB2-BD59-A6C34878D82A}">
                    <a16:rowId xmlns:a16="http://schemas.microsoft.com/office/drawing/2014/main" val="3506753572"/>
                  </a:ext>
                </a:extLst>
              </a:tr>
            </a:tbl>
          </a:graphicData>
        </a:graphic>
      </p:graphicFrame>
      <p:sp>
        <p:nvSpPr>
          <p:cNvPr id="9" name="Freeform 8">
            <a:extLst>
              <a:ext uri="{FF2B5EF4-FFF2-40B4-BE49-F238E27FC236}">
                <a16:creationId xmlns:a16="http://schemas.microsoft.com/office/drawing/2014/main" id="{8A8C9B31-C3BF-254D-A42D-7B7ECE983FA9}"/>
              </a:ext>
            </a:extLst>
          </p:cNvPr>
          <p:cNvSpPr/>
          <p:nvPr/>
        </p:nvSpPr>
        <p:spPr>
          <a:xfrm>
            <a:off x="7732295" y="2069432"/>
            <a:ext cx="1716505" cy="641954"/>
          </a:xfrm>
          <a:custGeom>
            <a:avLst/>
            <a:gdLst>
              <a:gd name="connsiteX0" fmla="*/ 0 w 1716505"/>
              <a:gd name="connsiteY0" fmla="*/ 0 h 641954"/>
              <a:gd name="connsiteX1" fmla="*/ 449179 w 1716505"/>
              <a:gd name="connsiteY1" fmla="*/ 16042 h 641954"/>
              <a:gd name="connsiteX2" fmla="*/ 529389 w 1716505"/>
              <a:gd name="connsiteY2" fmla="*/ 32084 h 641954"/>
              <a:gd name="connsiteX3" fmla="*/ 625642 w 1716505"/>
              <a:gd name="connsiteY3" fmla="*/ 48126 h 641954"/>
              <a:gd name="connsiteX4" fmla="*/ 721894 w 1716505"/>
              <a:gd name="connsiteY4" fmla="*/ 96252 h 641954"/>
              <a:gd name="connsiteX5" fmla="*/ 737937 w 1716505"/>
              <a:gd name="connsiteY5" fmla="*/ 144379 h 641954"/>
              <a:gd name="connsiteX6" fmla="*/ 786063 w 1716505"/>
              <a:gd name="connsiteY6" fmla="*/ 192505 h 641954"/>
              <a:gd name="connsiteX7" fmla="*/ 850231 w 1716505"/>
              <a:gd name="connsiteY7" fmla="*/ 320842 h 641954"/>
              <a:gd name="connsiteX8" fmla="*/ 866273 w 1716505"/>
              <a:gd name="connsiteY8" fmla="*/ 368968 h 641954"/>
              <a:gd name="connsiteX9" fmla="*/ 898358 w 1716505"/>
              <a:gd name="connsiteY9" fmla="*/ 401052 h 641954"/>
              <a:gd name="connsiteX10" fmla="*/ 930442 w 1716505"/>
              <a:gd name="connsiteY10" fmla="*/ 449179 h 641954"/>
              <a:gd name="connsiteX11" fmla="*/ 978568 w 1716505"/>
              <a:gd name="connsiteY11" fmla="*/ 497305 h 641954"/>
              <a:gd name="connsiteX12" fmla="*/ 1010652 w 1716505"/>
              <a:gd name="connsiteY12" fmla="*/ 545431 h 641954"/>
              <a:gd name="connsiteX13" fmla="*/ 1171073 w 1716505"/>
              <a:gd name="connsiteY13" fmla="*/ 593557 h 641954"/>
              <a:gd name="connsiteX14" fmla="*/ 1283368 w 1716505"/>
              <a:gd name="connsiteY14" fmla="*/ 625642 h 641954"/>
              <a:gd name="connsiteX15" fmla="*/ 1716505 w 1716505"/>
              <a:gd name="connsiteY15" fmla="*/ 641684 h 64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6505" h="641954">
                <a:moveTo>
                  <a:pt x="0" y="0"/>
                </a:moveTo>
                <a:cubicBezTo>
                  <a:pt x="149726" y="5347"/>
                  <a:pt x="299632" y="6979"/>
                  <a:pt x="449179" y="16042"/>
                </a:cubicBezTo>
                <a:cubicBezTo>
                  <a:pt x="476395" y="17691"/>
                  <a:pt x="502563" y="27207"/>
                  <a:pt x="529389" y="32084"/>
                </a:cubicBezTo>
                <a:cubicBezTo>
                  <a:pt x="561391" y="37903"/>
                  <a:pt x="593558" y="42779"/>
                  <a:pt x="625642" y="48126"/>
                </a:cubicBezTo>
                <a:cubicBezTo>
                  <a:pt x="657346" y="58694"/>
                  <a:pt x="699277" y="67981"/>
                  <a:pt x="721894" y="96252"/>
                </a:cubicBezTo>
                <a:cubicBezTo>
                  <a:pt x="732458" y="109457"/>
                  <a:pt x="728557" y="130309"/>
                  <a:pt x="737937" y="144379"/>
                </a:cubicBezTo>
                <a:cubicBezTo>
                  <a:pt x="750521" y="163256"/>
                  <a:pt x="770021" y="176463"/>
                  <a:pt x="786063" y="192505"/>
                </a:cubicBezTo>
                <a:cubicBezTo>
                  <a:pt x="822930" y="303106"/>
                  <a:pt x="794233" y="264843"/>
                  <a:pt x="850231" y="320842"/>
                </a:cubicBezTo>
                <a:cubicBezTo>
                  <a:pt x="855578" y="336884"/>
                  <a:pt x="857573" y="354468"/>
                  <a:pt x="866273" y="368968"/>
                </a:cubicBezTo>
                <a:cubicBezTo>
                  <a:pt x="874055" y="381937"/>
                  <a:pt x="888910" y="389242"/>
                  <a:pt x="898358" y="401052"/>
                </a:cubicBezTo>
                <a:cubicBezTo>
                  <a:pt x="910402" y="416107"/>
                  <a:pt x="918099" y="434367"/>
                  <a:pt x="930442" y="449179"/>
                </a:cubicBezTo>
                <a:cubicBezTo>
                  <a:pt x="944966" y="466608"/>
                  <a:pt x="964044" y="479877"/>
                  <a:pt x="978568" y="497305"/>
                </a:cubicBezTo>
                <a:cubicBezTo>
                  <a:pt x="990911" y="512116"/>
                  <a:pt x="994302" y="535213"/>
                  <a:pt x="1010652" y="545431"/>
                </a:cubicBezTo>
                <a:cubicBezTo>
                  <a:pt x="1042756" y="565496"/>
                  <a:pt x="1129550" y="581693"/>
                  <a:pt x="1171073" y="593557"/>
                </a:cubicBezTo>
                <a:cubicBezTo>
                  <a:pt x="1207909" y="604082"/>
                  <a:pt x="1244786" y="621784"/>
                  <a:pt x="1283368" y="625642"/>
                </a:cubicBezTo>
                <a:cubicBezTo>
                  <a:pt x="1480480" y="645353"/>
                  <a:pt x="1535468" y="641684"/>
                  <a:pt x="1716505" y="641684"/>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13F7EA5-66E5-DD42-80B6-877FCB1A1EF6}"/>
              </a:ext>
            </a:extLst>
          </p:cNvPr>
          <p:cNvSpPr txBox="1"/>
          <p:nvPr/>
        </p:nvSpPr>
        <p:spPr>
          <a:xfrm>
            <a:off x="8797288" y="2711386"/>
            <a:ext cx="793807" cy="338554"/>
          </a:xfrm>
          <a:prstGeom prst="rect">
            <a:avLst/>
          </a:prstGeom>
          <a:noFill/>
        </p:spPr>
        <p:txBody>
          <a:bodyPr wrap="none" rtlCol="0">
            <a:spAutoFit/>
          </a:bodyPr>
          <a:lstStyle/>
          <a:p>
            <a:pPr algn="l"/>
            <a:r>
              <a:rPr lang="en-US" sz="1600" i="1" dirty="0">
                <a:solidFill>
                  <a:schemeClr val="bg1">
                    <a:lumMod val="65000"/>
                  </a:schemeClr>
                </a:solidFill>
                <a:latin typeface="+mn-lt"/>
              </a:rPr>
              <a:t>0x6030</a:t>
            </a:r>
          </a:p>
        </p:txBody>
      </p:sp>
      <p:sp>
        <p:nvSpPr>
          <p:cNvPr id="11" name="TextBox 10">
            <a:extLst>
              <a:ext uri="{FF2B5EF4-FFF2-40B4-BE49-F238E27FC236}">
                <a16:creationId xmlns:a16="http://schemas.microsoft.com/office/drawing/2014/main" id="{9A744C33-899A-574F-861C-23AD19C393FB}"/>
              </a:ext>
            </a:extLst>
          </p:cNvPr>
          <p:cNvSpPr txBox="1"/>
          <p:nvPr/>
        </p:nvSpPr>
        <p:spPr>
          <a:xfrm>
            <a:off x="3279251" y="6193410"/>
            <a:ext cx="689612" cy="338554"/>
          </a:xfrm>
          <a:prstGeom prst="rect">
            <a:avLst/>
          </a:prstGeom>
          <a:noFill/>
        </p:spPr>
        <p:txBody>
          <a:bodyPr wrap="none" rtlCol="0">
            <a:spAutoFit/>
          </a:bodyPr>
          <a:lstStyle/>
          <a:p>
            <a:pPr algn="l"/>
            <a:r>
              <a:rPr lang="en-US" sz="1600" i="1" dirty="0">
                <a:solidFill>
                  <a:schemeClr val="bg1">
                    <a:lumMod val="65000"/>
                  </a:schemeClr>
                </a:solidFill>
                <a:latin typeface="+mn-lt"/>
              </a:rPr>
              <a:t>0x800</a:t>
            </a:r>
          </a:p>
        </p:txBody>
      </p:sp>
      <p:graphicFrame>
        <p:nvGraphicFramePr>
          <p:cNvPr id="12" name="Table 11">
            <a:extLst>
              <a:ext uri="{FF2B5EF4-FFF2-40B4-BE49-F238E27FC236}">
                <a16:creationId xmlns:a16="http://schemas.microsoft.com/office/drawing/2014/main" id="{972CF585-8010-774C-8BCE-C3C1D970576A}"/>
              </a:ext>
            </a:extLst>
          </p:cNvPr>
          <p:cNvGraphicFramePr>
            <a:graphicFrameLocks noGrp="1"/>
          </p:cNvGraphicFramePr>
          <p:nvPr/>
        </p:nvGraphicFramePr>
        <p:xfrm>
          <a:off x="4191000" y="5027818"/>
          <a:ext cx="1905000" cy="13716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mn-lt"/>
                          <a:cs typeface="Consolas" panose="020B0609020204030204" pitchFamily="49" charset="0"/>
                        </a:rPr>
                        <a:t>top</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ctr"/>
                      <a:r>
                        <a:rPr lang="en-US" sz="2400" dirty="0">
                          <a:latin typeface="Consolas" panose="020B0609020204030204" pitchFamily="49" charset="0"/>
                          <a:cs typeface="Consolas" panose="020B0609020204030204" pitchFamily="49" charset="0"/>
                        </a:rPr>
                        <a:t>…</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r h="439471">
                <a:tc>
                  <a:txBody>
                    <a:bodyPr/>
                    <a:lstStyle/>
                    <a:p>
                      <a:pPr algn="ctr"/>
                      <a:r>
                        <a:rPr lang="en-US" sz="2400" dirty="0">
                          <a:latin typeface="Consolas" panose="020B0609020204030204" pitchFamily="49" charset="0"/>
                          <a:cs typeface="Consolas" panose="020B0609020204030204" pitchFamily="49" charset="0"/>
                        </a:rPr>
                        <a:t>2</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37403080"/>
                  </a:ext>
                </a:extLst>
              </a:tr>
            </a:tbl>
          </a:graphicData>
        </a:graphic>
      </p:graphicFrame>
      <p:graphicFrame>
        <p:nvGraphicFramePr>
          <p:cNvPr id="13" name="Table 12">
            <a:extLst>
              <a:ext uri="{FF2B5EF4-FFF2-40B4-BE49-F238E27FC236}">
                <a16:creationId xmlns:a16="http://schemas.microsoft.com/office/drawing/2014/main" id="{0A7C2B5A-79B1-5445-9190-1EF6CE662D41}"/>
              </a:ext>
            </a:extLst>
          </p:cNvPr>
          <p:cNvGraphicFramePr>
            <a:graphicFrameLocks noGrp="1"/>
          </p:cNvGraphicFramePr>
          <p:nvPr/>
        </p:nvGraphicFramePr>
        <p:xfrm>
          <a:off x="6936851" y="4630290"/>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ysDash"/>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14" name="TextBox 13">
            <a:extLst>
              <a:ext uri="{FF2B5EF4-FFF2-40B4-BE49-F238E27FC236}">
                <a16:creationId xmlns:a16="http://schemas.microsoft.com/office/drawing/2014/main" id="{23E65882-B9B0-A343-A28C-825E1993BA33}"/>
              </a:ext>
            </a:extLst>
          </p:cNvPr>
          <p:cNvSpPr txBox="1"/>
          <p:nvPr/>
        </p:nvSpPr>
        <p:spPr>
          <a:xfrm>
            <a:off x="380332" y="5344853"/>
            <a:ext cx="1071126"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stack *</a:t>
            </a:r>
          </a:p>
          <a:p>
            <a:r>
              <a:rPr lang="en-US" dirty="0">
                <a:latin typeface="Consolas" panose="020B0609020204030204" pitchFamily="49" charset="0"/>
                <a:cs typeface="Consolas" panose="020B0609020204030204" pitchFamily="49" charset="0"/>
              </a:rPr>
              <a:t>s </a:t>
            </a:r>
          </a:p>
        </p:txBody>
      </p:sp>
      <p:graphicFrame>
        <p:nvGraphicFramePr>
          <p:cNvPr id="15" name="Table 14">
            <a:extLst>
              <a:ext uri="{FF2B5EF4-FFF2-40B4-BE49-F238E27FC236}">
                <a16:creationId xmlns:a16="http://schemas.microsoft.com/office/drawing/2014/main" id="{5DD5A067-2EFB-6A4D-9414-2473B2C4E171}"/>
              </a:ext>
            </a:extLst>
          </p:cNvPr>
          <p:cNvGraphicFramePr>
            <a:graphicFrameLocks noGrp="1"/>
          </p:cNvGraphicFramePr>
          <p:nvPr/>
        </p:nvGraphicFramePr>
        <p:xfrm>
          <a:off x="1385930" y="5452934"/>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0x800</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bl>
          </a:graphicData>
        </a:graphic>
      </p:graphicFrame>
      <p:sp>
        <p:nvSpPr>
          <p:cNvPr id="16" name="Freeform 15">
            <a:extLst>
              <a:ext uri="{FF2B5EF4-FFF2-40B4-BE49-F238E27FC236}">
                <a16:creationId xmlns:a16="http://schemas.microsoft.com/office/drawing/2014/main" id="{1FE0D7EA-8205-6645-A039-274A00319F80}"/>
              </a:ext>
            </a:extLst>
          </p:cNvPr>
          <p:cNvSpPr/>
          <p:nvPr/>
        </p:nvSpPr>
        <p:spPr>
          <a:xfrm>
            <a:off x="5909884" y="5220324"/>
            <a:ext cx="1005553" cy="689810"/>
          </a:xfrm>
          <a:custGeom>
            <a:avLst/>
            <a:gdLst>
              <a:gd name="connsiteX0" fmla="*/ 0 w 1363579"/>
              <a:gd name="connsiteY0" fmla="*/ 0 h 689810"/>
              <a:gd name="connsiteX1" fmla="*/ 80210 w 1363579"/>
              <a:gd name="connsiteY1" fmla="*/ 32084 h 689810"/>
              <a:gd name="connsiteX2" fmla="*/ 272716 w 1363579"/>
              <a:gd name="connsiteY2" fmla="*/ 48126 h 689810"/>
              <a:gd name="connsiteX3" fmla="*/ 385010 w 1363579"/>
              <a:gd name="connsiteY3" fmla="*/ 64168 h 689810"/>
              <a:gd name="connsiteX4" fmla="*/ 433137 w 1363579"/>
              <a:gd name="connsiteY4" fmla="*/ 80210 h 689810"/>
              <a:gd name="connsiteX5" fmla="*/ 513347 w 1363579"/>
              <a:gd name="connsiteY5" fmla="*/ 144379 h 689810"/>
              <a:gd name="connsiteX6" fmla="*/ 577516 w 1363579"/>
              <a:gd name="connsiteY6" fmla="*/ 336884 h 689810"/>
              <a:gd name="connsiteX7" fmla="*/ 593558 w 1363579"/>
              <a:gd name="connsiteY7" fmla="*/ 385010 h 689810"/>
              <a:gd name="connsiteX8" fmla="*/ 609600 w 1363579"/>
              <a:gd name="connsiteY8" fmla="*/ 433136 h 689810"/>
              <a:gd name="connsiteX9" fmla="*/ 641684 w 1363579"/>
              <a:gd name="connsiteY9" fmla="*/ 465221 h 689810"/>
              <a:gd name="connsiteX10" fmla="*/ 673768 w 1363579"/>
              <a:gd name="connsiteY10" fmla="*/ 513347 h 689810"/>
              <a:gd name="connsiteX11" fmla="*/ 721895 w 1363579"/>
              <a:gd name="connsiteY11" fmla="*/ 529389 h 689810"/>
              <a:gd name="connsiteX12" fmla="*/ 770021 w 1363579"/>
              <a:gd name="connsiteY12" fmla="*/ 561473 h 689810"/>
              <a:gd name="connsiteX13" fmla="*/ 866274 w 1363579"/>
              <a:gd name="connsiteY13" fmla="*/ 593557 h 689810"/>
              <a:gd name="connsiteX14" fmla="*/ 914400 w 1363579"/>
              <a:gd name="connsiteY14" fmla="*/ 609600 h 689810"/>
              <a:gd name="connsiteX15" fmla="*/ 962526 w 1363579"/>
              <a:gd name="connsiteY15" fmla="*/ 625642 h 689810"/>
              <a:gd name="connsiteX16" fmla="*/ 1010652 w 1363579"/>
              <a:gd name="connsiteY16" fmla="*/ 641684 h 689810"/>
              <a:gd name="connsiteX17" fmla="*/ 1090863 w 1363579"/>
              <a:gd name="connsiteY17" fmla="*/ 657726 h 689810"/>
              <a:gd name="connsiteX18" fmla="*/ 1155031 w 1363579"/>
              <a:gd name="connsiteY18" fmla="*/ 673768 h 689810"/>
              <a:gd name="connsiteX19" fmla="*/ 1251284 w 1363579"/>
              <a:gd name="connsiteY19" fmla="*/ 689810 h 689810"/>
              <a:gd name="connsiteX20" fmla="*/ 1363579 w 1363579"/>
              <a:gd name="connsiteY20" fmla="*/ 673768 h 6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579" h="689810">
                <a:moveTo>
                  <a:pt x="0" y="0"/>
                </a:moveTo>
                <a:cubicBezTo>
                  <a:pt x="26737" y="10695"/>
                  <a:pt x="51852" y="27080"/>
                  <a:pt x="80210" y="32084"/>
                </a:cubicBezTo>
                <a:cubicBezTo>
                  <a:pt x="143621" y="43274"/>
                  <a:pt x="208679" y="41385"/>
                  <a:pt x="272716" y="48126"/>
                </a:cubicBezTo>
                <a:cubicBezTo>
                  <a:pt x="310320" y="52084"/>
                  <a:pt x="347579" y="58821"/>
                  <a:pt x="385010" y="64168"/>
                </a:cubicBezTo>
                <a:cubicBezTo>
                  <a:pt x="401052" y="69515"/>
                  <a:pt x="418012" y="72648"/>
                  <a:pt x="433137" y="80210"/>
                </a:cubicBezTo>
                <a:cubicBezTo>
                  <a:pt x="473612" y="100447"/>
                  <a:pt x="483505" y="114536"/>
                  <a:pt x="513347" y="144379"/>
                </a:cubicBezTo>
                <a:lnTo>
                  <a:pt x="577516" y="336884"/>
                </a:lnTo>
                <a:lnTo>
                  <a:pt x="593558" y="385010"/>
                </a:lnTo>
                <a:cubicBezTo>
                  <a:pt x="598905" y="401052"/>
                  <a:pt x="597643" y="421179"/>
                  <a:pt x="609600" y="433136"/>
                </a:cubicBezTo>
                <a:cubicBezTo>
                  <a:pt x="620295" y="443831"/>
                  <a:pt x="632236" y="453410"/>
                  <a:pt x="641684" y="465221"/>
                </a:cubicBezTo>
                <a:cubicBezTo>
                  <a:pt x="653728" y="480276"/>
                  <a:pt x="658713" y="501303"/>
                  <a:pt x="673768" y="513347"/>
                </a:cubicBezTo>
                <a:cubicBezTo>
                  <a:pt x="686973" y="523911"/>
                  <a:pt x="705853" y="524042"/>
                  <a:pt x="721895" y="529389"/>
                </a:cubicBezTo>
                <a:cubicBezTo>
                  <a:pt x="737937" y="540084"/>
                  <a:pt x="752403" y="553643"/>
                  <a:pt x="770021" y="561473"/>
                </a:cubicBezTo>
                <a:cubicBezTo>
                  <a:pt x="800926" y="575208"/>
                  <a:pt x="834190" y="582862"/>
                  <a:pt x="866274" y="593557"/>
                </a:cubicBezTo>
                <a:lnTo>
                  <a:pt x="914400" y="609600"/>
                </a:lnTo>
                <a:lnTo>
                  <a:pt x="962526" y="625642"/>
                </a:lnTo>
                <a:cubicBezTo>
                  <a:pt x="978568" y="630989"/>
                  <a:pt x="994071" y="638368"/>
                  <a:pt x="1010652" y="641684"/>
                </a:cubicBezTo>
                <a:cubicBezTo>
                  <a:pt x="1037389" y="647031"/>
                  <a:pt x="1064246" y="651811"/>
                  <a:pt x="1090863" y="657726"/>
                </a:cubicBezTo>
                <a:cubicBezTo>
                  <a:pt x="1112386" y="662509"/>
                  <a:pt x="1133412" y="669444"/>
                  <a:pt x="1155031" y="673768"/>
                </a:cubicBezTo>
                <a:cubicBezTo>
                  <a:pt x="1186926" y="680147"/>
                  <a:pt x="1219200" y="684463"/>
                  <a:pt x="1251284" y="689810"/>
                </a:cubicBezTo>
                <a:cubicBezTo>
                  <a:pt x="1341982" y="671671"/>
                  <a:pt x="1304229" y="673768"/>
                  <a:pt x="1363579" y="673768"/>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38F816B-3F1D-B049-96B5-44EC4A80F0DA}"/>
              </a:ext>
            </a:extLst>
          </p:cNvPr>
          <p:cNvSpPr txBox="1"/>
          <p:nvPr/>
        </p:nvSpPr>
        <p:spPr>
          <a:xfrm>
            <a:off x="4191000" y="6017098"/>
            <a:ext cx="787395" cy="338554"/>
          </a:xfrm>
          <a:prstGeom prst="rect">
            <a:avLst/>
          </a:prstGeom>
          <a:noFill/>
        </p:spPr>
        <p:txBody>
          <a:bodyPr wrap="none" rtlCol="0">
            <a:spAutoFit/>
          </a:bodyPr>
          <a:lstStyle/>
          <a:p>
            <a:pPr algn="l"/>
            <a:r>
              <a:rPr lang="en-US" sz="1600" i="1" dirty="0" err="1">
                <a:solidFill>
                  <a:schemeClr val="bg1">
                    <a:lumMod val="65000"/>
                  </a:schemeClr>
                </a:solidFill>
                <a:latin typeface="+mn-lt"/>
              </a:rPr>
              <a:t>nelems</a:t>
            </a:r>
            <a:endParaRPr lang="en-US" sz="1600" i="1" dirty="0">
              <a:solidFill>
                <a:schemeClr val="bg1">
                  <a:lumMod val="65000"/>
                </a:schemeClr>
              </a:solidFill>
              <a:latin typeface="+mn-lt"/>
            </a:endParaRPr>
          </a:p>
        </p:txBody>
      </p:sp>
      <p:sp>
        <p:nvSpPr>
          <p:cNvPr id="18" name="TextBox 17">
            <a:extLst>
              <a:ext uri="{FF2B5EF4-FFF2-40B4-BE49-F238E27FC236}">
                <a16:creationId xmlns:a16="http://schemas.microsoft.com/office/drawing/2014/main" id="{F702754A-8239-9F41-8F71-D0231806FDC3}"/>
              </a:ext>
            </a:extLst>
          </p:cNvPr>
          <p:cNvSpPr txBox="1"/>
          <p:nvPr/>
        </p:nvSpPr>
        <p:spPr>
          <a:xfrm>
            <a:off x="4191000" y="5499416"/>
            <a:ext cx="818814" cy="461665"/>
          </a:xfrm>
          <a:prstGeom prst="rect">
            <a:avLst/>
          </a:prstGeom>
          <a:noFill/>
        </p:spPr>
        <p:txBody>
          <a:bodyPr wrap="none" rtlCol="0">
            <a:spAutoFit/>
          </a:bodyPr>
          <a:lstStyle/>
          <a:p>
            <a:pPr algn="l"/>
            <a:r>
              <a:rPr lang="en-US" sz="1200" i="1" dirty="0" err="1">
                <a:solidFill>
                  <a:schemeClr val="bg1">
                    <a:lumMod val="65000"/>
                  </a:schemeClr>
                </a:solidFill>
                <a:latin typeface="+mn-lt"/>
              </a:rPr>
              <a:t>elem</a:t>
            </a:r>
            <a:r>
              <a:rPr lang="en-US" sz="1200" i="1" dirty="0">
                <a:solidFill>
                  <a:schemeClr val="bg1">
                    <a:lumMod val="65000"/>
                  </a:schemeClr>
                </a:solidFill>
                <a:latin typeface="+mn-lt"/>
              </a:rPr>
              <a:t>_</a:t>
            </a:r>
            <a:br>
              <a:rPr lang="en-US" sz="1200" i="1" dirty="0">
                <a:solidFill>
                  <a:schemeClr val="bg1">
                    <a:lumMod val="65000"/>
                  </a:schemeClr>
                </a:solidFill>
                <a:latin typeface="+mn-lt"/>
              </a:rPr>
            </a:br>
            <a:r>
              <a:rPr lang="en-US" sz="1200" i="1" dirty="0" err="1">
                <a:solidFill>
                  <a:schemeClr val="bg1">
                    <a:lumMod val="65000"/>
                  </a:schemeClr>
                </a:solidFill>
                <a:latin typeface="+mn-lt"/>
              </a:rPr>
              <a:t>size_bytes</a:t>
            </a:r>
            <a:endParaRPr lang="en-US" sz="1200" i="1" dirty="0">
              <a:solidFill>
                <a:schemeClr val="bg1">
                  <a:lumMod val="65000"/>
                </a:schemeClr>
              </a:solidFill>
              <a:latin typeface="+mn-lt"/>
            </a:endParaRPr>
          </a:p>
        </p:txBody>
      </p:sp>
      <p:sp>
        <p:nvSpPr>
          <p:cNvPr id="19" name="TextBox 18">
            <a:extLst>
              <a:ext uri="{FF2B5EF4-FFF2-40B4-BE49-F238E27FC236}">
                <a16:creationId xmlns:a16="http://schemas.microsoft.com/office/drawing/2014/main" id="{903EEE01-9984-944E-8322-90F04FF3CFCC}"/>
              </a:ext>
            </a:extLst>
          </p:cNvPr>
          <p:cNvSpPr txBox="1"/>
          <p:nvPr/>
        </p:nvSpPr>
        <p:spPr>
          <a:xfrm>
            <a:off x="7505271" y="4630290"/>
            <a:ext cx="768159" cy="923330"/>
          </a:xfrm>
          <a:prstGeom prst="rect">
            <a:avLst/>
          </a:prstGeom>
          <a:noFill/>
        </p:spPr>
        <p:txBody>
          <a:bodyPr wrap="none" rtlCol="0">
            <a:spAutoFit/>
          </a:bodyPr>
          <a:lstStyle/>
          <a:p>
            <a:pPr algn="l"/>
            <a:r>
              <a:rPr lang="en-US" sz="5400" dirty="0">
                <a:latin typeface="+mn-lt"/>
                <a:sym typeface="Wingdings" pitchFamily="2" charset="2"/>
              </a:rPr>
              <a:t></a:t>
            </a:r>
            <a:endParaRPr lang="en-US" sz="5400" dirty="0">
              <a:latin typeface="+mn-lt"/>
            </a:endParaRPr>
          </a:p>
        </p:txBody>
      </p:sp>
      <p:sp>
        <p:nvSpPr>
          <p:cNvPr id="21" name="Freeform 20">
            <a:extLst>
              <a:ext uri="{FF2B5EF4-FFF2-40B4-BE49-F238E27FC236}">
                <a16:creationId xmlns:a16="http://schemas.microsoft.com/office/drawing/2014/main" id="{6A8F27A3-D11C-7F4B-86E7-E72F44A28A7B}"/>
              </a:ext>
            </a:extLst>
          </p:cNvPr>
          <p:cNvSpPr/>
          <p:nvPr/>
        </p:nvSpPr>
        <p:spPr>
          <a:xfrm>
            <a:off x="3371563" y="5684420"/>
            <a:ext cx="901617" cy="641954"/>
          </a:xfrm>
          <a:custGeom>
            <a:avLst/>
            <a:gdLst>
              <a:gd name="connsiteX0" fmla="*/ 0 w 1716505"/>
              <a:gd name="connsiteY0" fmla="*/ 0 h 641954"/>
              <a:gd name="connsiteX1" fmla="*/ 449179 w 1716505"/>
              <a:gd name="connsiteY1" fmla="*/ 16042 h 641954"/>
              <a:gd name="connsiteX2" fmla="*/ 529389 w 1716505"/>
              <a:gd name="connsiteY2" fmla="*/ 32084 h 641954"/>
              <a:gd name="connsiteX3" fmla="*/ 625642 w 1716505"/>
              <a:gd name="connsiteY3" fmla="*/ 48126 h 641954"/>
              <a:gd name="connsiteX4" fmla="*/ 721894 w 1716505"/>
              <a:gd name="connsiteY4" fmla="*/ 96252 h 641954"/>
              <a:gd name="connsiteX5" fmla="*/ 737937 w 1716505"/>
              <a:gd name="connsiteY5" fmla="*/ 144379 h 641954"/>
              <a:gd name="connsiteX6" fmla="*/ 786063 w 1716505"/>
              <a:gd name="connsiteY6" fmla="*/ 192505 h 641954"/>
              <a:gd name="connsiteX7" fmla="*/ 850231 w 1716505"/>
              <a:gd name="connsiteY7" fmla="*/ 320842 h 641954"/>
              <a:gd name="connsiteX8" fmla="*/ 866273 w 1716505"/>
              <a:gd name="connsiteY8" fmla="*/ 368968 h 641954"/>
              <a:gd name="connsiteX9" fmla="*/ 898358 w 1716505"/>
              <a:gd name="connsiteY9" fmla="*/ 401052 h 641954"/>
              <a:gd name="connsiteX10" fmla="*/ 930442 w 1716505"/>
              <a:gd name="connsiteY10" fmla="*/ 449179 h 641954"/>
              <a:gd name="connsiteX11" fmla="*/ 978568 w 1716505"/>
              <a:gd name="connsiteY11" fmla="*/ 497305 h 641954"/>
              <a:gd name="connsiteX12" fmla="*/ 1010652 w 1716505"/>
              <a:gd name="connsiteY12" fmla="*/ 545431 h 641954"/>
              <a:gd name="connsiteX13" fmla="*/ 1171073 w 1716505"/>
              <a:gd name="connsiteY13" fmla="*/ 593557 h 641954"/>
              <a:gd name="connsiteX14" fmla="*/ 1283368 w 1716505"/>
              <a:gd name="connsiteY14" fmla="*/ 625642 h 641954"/>
              <a:gd name="connsiteX15" fmla="*/ 1716505 w 1716505"/>
              <a:gd name="connsiteY15" fmla="*/ 641684 h 64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6505" h="641954">
                <a:moveTo>
                  <a:pt x="0" y="0"/>
                </a:moveTo>
                <a:cubicBezTo>
                  <a:pt x="149726" y="5347"/>
                  <a:pt x="299632" y="6979"/>
                  <a:pt x="449179" y="16042"/>
                </a:cubicBezTo>
                <a:cubicBezTo>
                  <a:pt x="476395" y="17691"/>
                  <a:pt x="502563" y="27207"/>
                  <a:pt x="529389" y="32084"/>
                </a:cubicBezTo>
                <a:cubicBezTo>
                  <a:pt x="561391" y="37903"/>
                  <a:pt x="593558" y="42779"/>
                  <a:pt x="625642" y="48126"/>
                </a:cubicBezTo>
                <a:cubicBezTo>
                  <a:pt x="657346" y="58694"/>
                  <a:pt x="699277" y="67981"/>
                  <a:pt x="721894" y="96252"/>
                </a:cubicBezTo>
                <a:cubicBezTo>
                  <a:pt x="732458" y="109457"/>
                  <a:pt x="728557" y="130309"/>
                  <a:pt x="737937" y="144379"/>
                </a:cubicBezTo>
                <a:cubicBezTo>
                  <a:pt x="750521" y="163256"/>
                  <a:pt x="770021" y="176463"/>
                  <a:pt x="786063" y="192505"/>
                </a:cubicBezTo>
                <a:cubicBezTo>
                  <a:pt x="822930" y="303106"/>
                  <a:pt x="794233" y="264843"/>
                  <a:pt x="850231" y="320842"/>
                </a:cubicBezTo>
                <a:cubicBezTo>
                  <a:pt x="855578" y="336884"/>
                  <a:pt x="857573" y="354468"/>
                  <a:pt x="866273" y="368968"/>
                </a:cubicBezTo>
                <a:cubicBezTo>
                  <a:pt x="874055" y="381937"/>
                  <a:pt x="888910" y="389242"/>
                  <a:pt x="898358" y="401052"/>
                </a:cubicBezTo>
                <a:cubicBezTo>
                  <a:pt x="910402" y="416107"/>
                  <a:pt x="918099" y="434367"/>
                  <a:pt x="930442" y="449179"/>
                </a:cubicBezTo>
                <a:cubicBezTo>
                  <a:pt x="944966" y="466608"/>
                  <a:pt x="964044" y="479877"/>
                  <a:pt x="978568" y="497305"/>
                </a:cubicBezTo>
                <a:cubicBezTo>
                  <a:pt x="990911" y="512116"/>
                  <a:pt x="994302" y="535213"/>
                  <a:pt x="1010652" y="545431"/>
                </a:cubicBezTo>
                <a:cubicBezTo>
                  <a:pt x="1042756" y="565496"/>
                  <a:pt x="1129550" y="581693"/>
                  <a:pt x="1171073" y="593557"/>
                </a:cubicBezTo>
                <a:cubicBezTo>
                  <a:pt x="1207909" y="604082"/>
                  <a:pt x="1244786" y="621784"/>
                  <a:pt x="1283368" y="625642"/>
                </a:cubicBezTo>
                <a:cubicBezTo>
                  <a:pt x="1480480" y="645353"/>
                  <a:pt x="1535468" y="641684"/>
                  <a:pt x="1716505" y="641684"/>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005BA0D-8E6A-5B45-B711-205E780DFE56}"/>
              </a:ext>
            </a:extLst>
          </p:cNvPr>
          <p:cNvSpPr txBox="1"/>
          <p:nvPr/>
        </p:nvSpPr>
        <p:spPr>
          <a:xfrm>
            <a:off x="6257899" y="5902499"/>
            <a:ext cx="793807" cy="338554"/>
          </a:xfrm>
          <a:prstGeom prst="rect">
            <a:avLst/>
          </a:prstGeom>
          <a:noFill/>
        </p:spPr>
        <p:txBody>
          <a:bodyPr wrap="none" rtlCol="0">
            <a:spAutoFit/>
          </a:bodyPr>
          <a:lstStyle/>
          <a:p>
            <a:pPr algn="l"/>
            <a:r>
              <a:rPr lang="en-US" sz="1600" i="1" dirty="0">
                <a:solidFill>
                  <a:schemeClr val="bg1">
                    <a:lumMod val="65000"/>
                  </a:schemeClr>
                </a:solidFill>
                <a:latin typeface="+mn-lt"/>
              </a:rPr>
              <a:t>0x6058</a:t>
            </a:r>
          </a:p>
        </p:txBody>
      </p:sp>
      <p:sp>
        <p:nvSpPr>
          <p:cNvPr id="23" name="TextBox 22">
            <a:extLst>
              <a:ext uri="{FF2B5EF4-FFF2-40B4-BE49-F238E27FC236}">
                <a16:creationId xmlns:a16="http://schemas.microsoft.com/office/drawing/2014/main" id="{822A1F3A-C39F-E74A-9872-518577DADC60}"/>
              </a:ext>
            </a:extLst>
          </p:cNvPr>
          <p:cNvSpPr txBox="1"/>
          <p:nvPr/>
        </p:nvSpPr>
        <p:spPr>
          <a:xfrm>
            <a:off x="4791111" y="5044390"/>
            <a:ext cx="1204176" cy="461665"/>
          </a:xfrm>
          <a:prstGeom prst="rect">
            <a:avLst/>
          </a:prstGeom>
          <a:noFill/>
        </p:spPr>
        <p:txBody>
          <a:bodyPr wrap="none" rtlCol="0">
            <a:spAutoFit/>
          </a:bodyPr>
          <a:lstStyle/>
          <a:p>
            <a:pPr algn="l"/>
            <a:r>
              <a:rPr lang="en-US" sz="2400" dirty="0">
                <a:latin typeface="Consolas" panose="020B0609020204030204" pitchFamily="49" charset="0"/>
                <a:cs typeface="Consolas" panose="020B0609020204030204" pitchFamily="49" charset="0"/>
              </a:rPr>
              <a:t>0x6058</a:t>
            </a:r>
          </a:p>
        </p:txBody>
      </p:sp>
    </p:spTree>
    <p:extLst>
      <p:ext uri="{BB962C8B-B14F-4D97-AF65-F5344CB8AC3E}">
        <p14:creationId xmlns:p14="http://schemas.microsoft.com/office/powerpoint/2010/main" val="406223929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49477-4AC4-3C46-BE3F-2E7D87F53AC0}"/>
              </a:ext>
            </a:extLst>
          </p:cNvPr>
          <p:cNvSpPr>
            <a:spLocks noGrp="1"/>
          </p:cNvSpPr>
          <p:nvPr>
            <p:ph type="title"/>
          </p:nvPr>
        </p:nvSpPr>
        <p:spPr/>
        <p:txBody>
          <a:bodyPr/>
          <a:lstStyle/>
          <a:p>
            <a:r>
              <a:rPr lang="en-US" dirty="0"/>
              <a:t>New </a:t>
            </a:r>
            <a:r>
              <a:rPr lang="en-US" dirty="0" err="1">
                <a:latin typeface="Consolas" panose="020B0609020204030204" pitchFamily="49" charset="0"/>
                <a:cs typeface="Consolas" panose="020B0609020204030204" pitchFamily="49" charset="0"/>
              </a:rPr>
              <a:t>stack_push</a:t>
            </a:r>
            <a:endParaRPr lang="en-US" dirty="0"/>
          </a:p>
        </p:txBody>
      </p:sp>
      <p:sp>
        <p:nvSpPr>
          <p:cNvPr id="4" name="TextBox 3">
            <a:extLst>
              <a:ext uri="{FF2B5EF4-FFF2-40B4-BE49-F238E27FC236}">
                <a16:creationId xmlns:a16="http://schemas.microsoft.com/office/drawing/2014/main" id="{066D462F-5CE1-5241-BAD7-CF0A32C61375}"/>
              </a:ext>
            </a:extLst>
          </p:cNvPr>
          <p:cNvSpPr txBox="1"/>
          <p:nvPr/>
        </p:nvSpPr>
        <p:spPr>
          <a:xfrm>
            <a:off x="844062" y="1283368"/>
            <a:ext cx="11229356" cy="3213187"/>
          </a:xfrm>
          <a:prstGeom prst="rect">
            <a:avLst/>
          </a:prstGeom>
          <a:noFill/>
        </p:spPr>
        <p:txBody>
          <a:bodyPr wrap="none" rtlCol="0">
            <a:spAutoFit/>
          </a:bodyPr>
          <a:lstStyle/>
          <a:p>
            <a:pPr lvl="0" algn="l" fontAlgn="auto">
              <a:lnSpc>
                <a:spcPct val="90000"/>
              </a:lnSpc>
              <a:spcBef>
                <a:spcPts val="600"/>
              </a:spcBef>
              <a:spcAft>
                <a:spcPts val="0"/>
              </a:spcAft>
            </a:pPr>
            <a:r>
              <a:rPr lang="en-US" sz="2400" dirty="0">
                <a:solidFill>
                  <a:srgbClr val="0432FF"/>
                </a:solidFill>
                <a:latin typeface="Consolas" panose="020B0609020204030204" pitchFamily="49" charset="0"/>
                <a:cs typeface="Consolas" panose="020B0609020204030204" pitchFamily="49" charset="0"/>
              </a:rPr>
              <a:t>void</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prstClr val="black"/>
                </a:solidFill>
                <a:latin typeface="Consolas" panose="020B0609020204030204" pitchFamily="49" charset="0"/>
                <a:cs typeface="Consolas" panose="020B0609020204030204" pitchFamily="49" charset="0"/>
              </a:rPr>
              <a:t>stack_push</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stack</a:t>
            </a:r>
            <a:r>
              <a:rPr lang="en-US" sz="2400" dirty="0">
                <a:solidFill>
                  <a:prstClr val="black"/>
                </a:solidFill>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a:t>
            </a:r>
            <a:r>
              <a:rPr lang="en-US" sz="2400" dirty="0">
                <a:solidFill>
                  <a:prstClr val="black"/>
                </a:solidFill>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const void </a:t>
            </a:r>
            <a:r>
              <a:rPr lang="en-US" sz="2400" dirty="0">
                <a:solidFill>
                  <a:prstClr val="black"/>
                </a:solidFill>
                <a:latin typeface="Consolas" panose="020B0609020204030204" pitchFamily="49" charset="0"/>
                <a:cs typeface="Consolas" panose="020B0609020204030204" pitchFamily="49" charset="0"/>
              </a:rPr>
              <a:t>*</a:t>
            </a:r>
            <a:r>
              <a:rPr lang="en-US" sz="2400" dirty="0">
                <a:solidFill>
                  <a:schemeClr val="accent2">
                    <a:lumMod val="75000"/>
                  </a:schemeClr>
                </a:solidFill>
                <a:latin typeface="Consolas" panose="020B0609020204030204" pitchFamily="49" charset="0"/>
                <a:cs typeface="Consolas" panose="020B0609020204030204" pitchFamily="49" charset="0"/>
              </a:rPr>
              <a:t>data</a:t>
            </a:r>
            <a:r>
              <a:rPr lang="en-US" sz="2400" dirty="0">
                <a:solidFill>
                  <a:prstClr val="black"/>
                </a:solidFill>
                <a:latin typeface="Consolas" panose="020B0609020204030204" pitchFamily="49" charset="0"/>
                <a:cs typeface="Consolas" panose="020B0609020204030204" pitchFamily="49" charset="0"/>
              </a:rPr>
              <a:t>) {</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void</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new_node</a:t>
            </a:r>
            <a:r>
              <a:rPr lang="en-US" sz="2400" dirty="0">
                <a:solidFill>
                  <a:schemeClr val="accent2">
                    <a:lumMod val="75000"/>
                  </a:schemeClr>
                </a:solidFill>
                <a:latin typeface="Consolas" panose="020B0609020204030204" pitchFamily="49" charset="0"/>
                <a:cs typeface="Consolas" panose="020B0609020204030204" pitchFamily="49" charset="0"/>
              </a:rPr>
              <a:t> </a:t>
            </a:r>
            <a:r>
              <a:rPr lang="en-US" sz="2400" dirty="0">
                <a:solidFill>
                  <a:prstClr val="black"/>
                </a:solidFill>
                <a:latin typeface="Consolas" panose="020B0609020204030204" pitchFamily="49" charset="0"/>
                <a:cs typeface="Consolas" panose="020B0609020204030204" pitchFamily="49" charset="0"/>
              </a:rPr>
              <a:t>=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(void *) + s-&gt;</a:t>
            </a:r>
            <a:r>
              <a:rPr lang="en-US" sz="2400" dirty="0" err="1">
                <a:solidFill>
                  <a:prstClr val="black"/>
                </a:solidFill>
                <a:latin typeface="Consolas" panose="020B0609020204030204" pitchFamily="49" charset="0"/>
                <a:cs typeface="Consolas" panose="020B0609020204030204" pitchFamily="49" charset="0"/>
              </a:rPr>
              <a:t>elem_size_bytes</a:t>
            </a:r>
            <a:r>
              <a:rPr lang="en-US" sz="2400" dirty="0">
                <a:solidFill>
                  <a:prstClr val="black"/>
                </a:solidFill>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prstClr val="black"/>
                </a:solidFill>
                <a:latin typeface="Consolas" panose="020B0609020204030204" pitchFamily="49" charset="0"/>
                <a:cs typeface="Consolas" panose="020B0609020204030204" pitchFamily="49" charset="0"/>
              </a:rPr>
              <a:t>memcpy</a:t>
            </a:r>
            <a:r>
              <a:rPr lang="en-US" sz="2400" dirty="0">
                <a:solidFill>
                  <a:prstClr val="black"/>
                </a:solidFill>
                <a:latin typeface="Consolas" panose="020B0609020204030204" pitchFamily="49" charset="0"/>
                <a:cs typeface="Consolas" panose="020B0609020204030204" pitchFamily="49" charset="0"/>
              </a:rPr>
              <a:t>((char *) </a:t>
            </a:r>
            <a:r>
              <a:rPr lang="en-US" sz="2400" dirty="0" err="1">
                <a:solidFill>
                  <a:prstClr val="black"/>
                </a:solidFill>
                <a:latin typeface="Consolas" panose="020B0609020204030204" pitchFamily="49" charset="0"/>
                <a:cs typeface="Consolas" panose="020B0609020204030204" pitchFamily="49" charset="0"/>
              </a:rPr>
              <a:t>new_node</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(void *),</a:t>
            </a:r>
            <a:br>
              <a:rPr lang="en-US" sz="2400" dirty="0">
                <a:solidFill>
                  <a:prstClr val="black"/>
                </a:solidFill>
                <a:latin typeface="Consolas" panose="020B0609020204030204" pitchFamily="49" charset="0"/>
                <a:cs typeface="Consolas" panose="020B0609020204030204" pitchFamily="49" charset="0"/>
              </a:rPr>
            </a:br>
            <a:r>
              <a:rPr lang="en-US" sz="2400" dirty="0">
                <a:solidFill>
                  <a:prstClr val="black"/>
                </a:solidFill>
                <a:latin typeface="Consolas" panose="020B0609020204030204" pitchFamily="49" charset="0"/>
                <a:cs typeface="Consolas" panose="020B0609020204030204" pitchFamily="49" charset="0"/>
              </a:rPr>
              <a:t>           data, s-&gt;</a:t>
            </a:r>
            <a:r>
              <a:rPr lang="en-US" sz="2400" dirty="0" err="1">
                <a:solidFill>
                  <a:prstClr val="black"/>
                </a:solidFill>
                <a:latin typeface="Consolas" panose="020B0609020204030204" pitchFamily="49" charset="0"/>
                <a:cs typeface="Consolas" panose="020B0609020204030204" pitchFamily="49" charset="0"/>
              </a:rPr>
              <a:t>elem_size_bytes</a:t>
            </a:r>
            <a:r>
              <a:rPr lang="en-US" sz="2400" dirty="0">
                <a:solidFill>
                  <a:prstClr val="black"/>
                </a:solidFill>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*((void **) </a:t>
            </a:r>
            <a:r>
              <a:rPr lang="en-US" sz="2400" dirty="0" err="1">
                <a:solidFill>
                  <a:prstClr val="black"/>
                </a:solidFill>
                <a:latin typeface="Consolas" panose="020B0609020204030204" pitchFamily="49" charset="0"/>
                <a:cs typeface="Consolas" panose="020B0609020204030204" pitchFamily="49" charset="0"/>
              </a:rPr>
              <a:t>new_node</a:t>
            </a:r>
            <a:r>
              <a:rPr lang="en-US" sz="2400" dirty="0">
                <a:solidFill>
                  <a:prstClr val="black"/>
                </a:solidFill>
                <a:latin typeface="Consolas" panose="020B0609020204030204" pitchFamily="49" charset="0"/>
                <a:cs typeface="Consolas" panose="020B0609020204030204" pitchFamily="49" charset="0"/>
              </a:rPr>
              <a:t>) = s-&gt;top;</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s-&gt;top = </a:t>
            </a:r>
            <a:r>
              <a:rPr lang="en-US" sz="2400" dirty="0" err="1">
                <a:solidFill>
                  <a:prstClr val="black"/>
                </a:solidFill>
                <a:latin typeface="Consolas" panose="020B0609020204030204" pitchFamily="49" charset="0"/>
                <a:cs typeface="Consolas" panose="020B0609020204030204" pitchFamily="49" charset="0"/>
              </a:rPr>
              <a:t>new_node</a:t>
            </a:r>
            <a:r>
              <a:rPr lang="en-US" sz="2400" dirty="0">
                <a:solidFill>
                  <a:prstClr val="black"/>
                </a:solidFill>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s-&gt;</a:t>
            </a:r>
            <a:r>
              <a:rPr lang="en-US" sz="2400" dirty="0" err="1">
                <a:solidFill>
                  <a:prstClr val="black"/>
                </a:solidFill>
                <a:latin typeface="Consolas" panose="020B0609020204030204" pitchFamily="49" charset="0"/>
                <a:cs typeface="Consolas" panose="020B0609020204030204" pitchFamily="49" charset="0"/>
              </a:rPr>
              <a:t>nelems</a:t>
            </a:r>
            <a:r>
              <a:rPr lang="en-US" sz="2400" dirty="0">
                <a:solidFill>
                  <a:prstClr val="black"/>
                </a:solidFill>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DFBCA013-B5C2-AD48-A294-2321DC6DA4AC}"/>
              </a:ext>
            </a:extLst>
          </p:cNvPr>
          <p:cNvSpPr txBox="1"/>
          <p:nvPr/>
        </p:nvSpPr>
        <p:spPr>
          <a:xfrm flipH="1">
            <a:off x="228600" y="1307432"/>
            <a:ext cx="615462" cy="3223447"/>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7</a:t>
            </a:r>
          </a:p>
        </p:txBody>
      </p:sp>
      <p:sp>
        <p:nvSpPr>
          <p:cNvPr id="7" name="Content Placeholder 6">
            <a:extLst>
              <a:ext uri="{FF2B5EF4-FFF2-40B4-BE49-F238E27FC236}">
                <a16:creationId xmlns:a16="http://schemas.microsoft.com/office/drawing/2014/main" id="{BA39F4E9-887C-D14F-B709-85DCDBE75832}"/>
              </a:ext>
            </a:extLst>
          </p:cNvPr>
          <p:cNvSpPr>
            <a:spLocks noGrp="1"/>
          </p:cNvSpPr>
          <p:nvPr>
            <p:ph idx="1"/>
          </p:nvPr>
        </p:nvSpPr>
        <p:spPr>
          <a:xfrm>
            <a:off x="5257800" y="3810000"/>
            <a:ext cx="5626522" cy="2467034"/>
          </a:xfrm>
          <a:ln w="38100">
            <a:solidFill>
              <a:schemeClr val="accent2"/>
            </a:solidFill>
          </a:ln>
        </p:spPr>
        <p:txBody>
          <a:bodyPr/>
          <a:lstStyle/>
          <a:p>
            <a:pPr marL="0" indent="0">
              <a:buNone/>
            </a:pPr>
            <a:r>
              <a:rPr lang="en-US" dirty="0"/>
              <a:t>Check all functionality:</a:t>
            </a:r>
          </a:p>
          <a:p>
            <a:pPr marL="457200" lvl="1" indent="-457200">
              <a:buClr>
                <a:schemeClr val="accent2"/>
              </a:buClr>
              <a:buFont typeface="+mj-lt"/>
              <a:buAutoNum type="arabicPeriod"/>
            </a:pPr>
            <a:r>
              <a:rPr lang="en-US" dirty="0"/>
              <a:t>Allocate a node</a:t>
            </a:r>
          </a:p>
          <a:p>
            <a:pPr marL="457200" lvl="1" indent="-457200">
              <a:buClr>
                <a:schemeClr val="accent2"/>
              </a:buClr>
              <a:buFont typeface="+mj-lt"/>
              <a:buAutoNum type="arabicPeriod"/>
            </a:pPr>
            <a:r>
              <a:rPr lang="en-US" dirty="0"/>
              <a:t>Copy in data</a:t>
            </a:r>
          </a:p>
          <a:p>
            <a:pPr marL="457200" lvl="1" indent="-457200">
              <a:buClr>
                <a:schemeClr val="accent2"/>
              </a:buClr>
              <a:buFont typeface="+mj-lt"/>
              <a:buAutoNum type="arabicPeriod"/>
            </a:pPr>
            <a:r>
              <a:rPr lang="en-US" dirty="0"/>
              <a:t>Set new node’s next to be top of stack</a:t>
            </a:r>
          </a:p>
          <a:p>
            <a:pPr marL="457200" lvl="1" indent="-457200">
              <a:buClr>
                <a:schemeClr val="accent2"/>
              </a:buClr>
              <a:buFont typeface="+mj-lt"/>
              <a:buAutoNum type="arabicPeriod"/>
            </a:pPr>
            <a:r>
              <a:rPr lang="en-US" dirty="0"/>
              <a:t>Set top of stack to be new node</a:t>
            </a:r>
          </a:p>
          <a:p>
            <a:pPr marL="457200" lvl="1" indent="-457200">
              <a:buClr>
                <a:schemeClr val="accent2"/>
              </a:buClr>
              <a:buFont typeface="+mj-lt"/>
              <a:buAutoNum type="arabicPeriod"/>
            </a:pPr>
            <a:r>
              <a:rPr lang="en-US" dirty="0"/>
              <a:t>Increment element count</a:t>
            </a:r>
          </a:p>
        </p:txBody>
      </p:sp>
    </p:spTree>
    <p:extLst>
      <p:ext uri="{BB962C8B-B14F-4D97-AF65-F5344CB8AC3E}">
        <p14:creationId xmlns:p14="http://schemas.microsoft.com/office/powerpoint/2010/main" val="129845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FA6E7-1C9D-BC49-995E-E93279F00895}"/>
              </a:ext>
            </a:extLst>
          </p:cNvPr>
          <p:cNvSpPr>
            <a:spLocks noGrp="1"/>
          </p:cNvSpPr>
          <p:nvPr>
            <p:ph type="title"/>
          </p:nvPr>
        </p:nvSpPr>
        <p:spPr/>
        <p:txBody>
          <a:bodyPr/>
          <a:lstStyle/>
          <a:p>
            <a:r>
              <a:rPr lang="en-US" dirty="0"/>
              <a:t>🌟 </a:t>
            </a:r>
            <a:r>
              <a:rPr lang="en-US" dirty="0" err="1">
                <a:latin typeface="Consolas" panose="020B0609020204030204" pitchFamily="49" charset="0"/>
                <a:cs typeface="Consolas" panose="020B0609020204030204" pitchFamily="49" charset="0"/>
              </a:rPr>
              <a:t>live_stack</a:t>
            </a:r>
            <a:r>
              <a:rPr lang="en-US" dirty="0">
                <a:latin typeface="Consolas" panose="020B0609020204030204" pitchFamily="49" charset="0"/>
                <a:cs typeface="Consolas" panose="020B0609020204030204" pitchFamily="49" charset="0"/>
              </a:rPr>
              <a:t> </a:t>
            </a:r>
            <a:r>
              <a:rPr lang="en-US" dirty="0"/>
              <a:t>takeaways 🌟</a:t>
            </a:r>
          </a:p>
        </p:txBody>
      </p:sp>
      <p:sp>
        <p:nvSpPr>
          <p:cNvPr id="3" name="Content Placeholder 2">
            <a:extLst>
              <a:ext uri="{FF2B5EF4-FFF2-40B4-BE49-F238E27FC236}">
                <a16:creationId xmlns:a16="http://schemas.microsoft.com/office/drawing/2014/main" id="{1FC985B1-AA87-B346-9AF0-6050016AD173}"/>
              </a:ext>
            </a:extLst>
          </p:cNvPr>
          <p:cNvSpPr>
            <a:spLocks noGrp="1"/>
          </p:cNvSpPr>
          <p:nvPr>
            <p:ph idx="1"/>
          </p:nvPr>
        </p:nvSpPr>
        <p:spPr/>
        <p:txBody>
          <a:bodyPr/>
          <a:lstStyle/>
          <a:p>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(void *)</a:t>
            </a:r>
            <a:r>
              <a:rPr lang="en-US" dirty="0"/>
              <a:t> 	is the size of a pointer,</a:t>
            </a:r>
            <a:br>
              <a:rPr lang="en-US" dirty="0"/>
            </a:br>
            <a:r>
              <a:rPr lang="en-US" dirty="0"/>
              <a:t>				which is always 8B (64-bit addresses)</a:t>
            </a:r>
          </a:p>
          <a:p>
            <a:endParaRPr lang="en-US" dirty="0"/>
          </a:p>
          <a:p>
            <a:r>
              <a:rPr lang="en-US" dirty="0"/>
              <a:t>The dereference operation * (void **) </a:t>
            </a:r>
            <a:r>
              <a:rPr lang="en-US" dirty="0" err="1"/>
              <a:t>ptr</a:t>
            </a:r>
            <a:r>
              <a:rPr lang="en-US" dirty="0"/>
              <a:t> works!</a:t>
            </a:r>
          </a:p>
          <a:p>
            <a:pPr lvl="1"/>
            <a:r>
              <a:rPr lang="en-US" dirty="0">
                <a:latin typeface="Consolas" panose="020B0609020204030204" pitchFamily="49" charset="0"/>
                <a:cs typeface="Consolas" panose="020B0609020204030204" pitchFamily="49" charset="0"/>
              </a:rPr>
              <a:t>void *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 …;</a:t>
            </a:r>
            <a:r>
              <a:rPr lang="en-US" dirty="0"/>
              <a:t>	Declaration: </a:t>
            </a:r>
            <a:r>
              <a:rPr lang="en-US" dirty="0" err="1"/>
              <a:t>ptr</a:t>
            </a:r>
            <a:r>
              <a:rPr lang="en-US" dirty="0"/>
              <a:t> stores an address,</a:t>
            </a:r>
            <a:br>
              <a:rPr lang="en-US" dirty="0"/>
            </a:br>
            <a:r>
              <a:rPr lang="en-US" dirty="0"/>
              <a:t>				no idea what is at the address </a:t>
            </a:r>
            <a:r>
              <a:rPr lang="en-US" dirty="0" err="1"/>
              <a:t>ptr</a:t>
            </a:r>
            <a:endParaRPr lang="en-US" dirty="0"/>
          </a:p>
          <a:p>
            <a:pPr lvl="1"/>
            <a:r>
              <a:rPr lang="en-US" dirty="0">
                <a:latin typeface="Consolas" panose="020B0609020204030204" pitchFamily="49" charset="0"/>
                <a:cs typeface="Consolas" panose="020B0609020204030204" pitchFamily="49" charset="0"/>
              </a:rPr>
              <a:t>(void **) </a:t>
            </a:r>
            <a:r>
              <a:rPr lang="en-US" dirty="0" err="1">
                <a:latin typeface="Consolas" panose="020B0609020204030204" pitchFamily="49" charset="0"/>
                <a:cs typeface="Consolas" panose="020B0609020204030204" pitchFamily="49" charset="0"/>
              </a:rPr>
              <a:t>ptr</a:t>
            </a:r>
            <a:r>
              <a:rPr lang="en-US" dirty="0"/>
              <a:t>	Cast: at the address </a:t>
            </a:r>
            <a:r>
              <a:rPr lang="en-US" dirty="0" err="1"/>
              <a:t>ptr</a:t>
            </a:r>
            <a:r>
              <a:rPr lang="en-US" dirty="0"/>
              <a:t>, </a:t>
            </a:r>
            <a:r>
              <a:rPr lang="en-US" b="1" dirty="0"/>
              <a:t>there is an address</a:t>
            </a:r>
            <a:endParaRPr lang="en-US" dirty="0"/>
          </a:p>
          <a:p>
            <a:pPr lvl="1"/>
            <a:r>
              <a:rPr lang="en-US" dirty="0">
                <a:latin typeface="Consolas" panose="020B0609020204030204" pitchFamily="49" charset="0"/>
                <a:cs typeface="Consolas" panose="020B0609020204030204" pitchFamily="49" charset="0"/>
              </a:rPr>
              <a:t>*(void **) </a:t>
            </a:r>
            <a:r>
              <a:rPr lang="en-US" dirty="0" err="1">
                <a:latin typeface="Consolas" panose="020B0609020204030204" pitchFamily="49" charset="0"/>
                <a:cs typeface="Consolas" panose="020B0609020204030204" pitchFamily="49" charset="0"/>
              </a:rPr>
              <a:t>ptr</a:t>
            </a:r>
            <a:r>
              <a:rPr lang="en-US" dirty="0"/>
              <a:t>	Dereference: </a:t>
            </a:r>
            <a:r>
              <a:rPr lang="en-US" b="1" dirty="0"/>
              <a:t>get the address</a:t>
            </a:r>
            <a:r>
              <a:rPr lang="en-US" dirty="0"/>
              <a:t> stored at the address </a:t>
            </a:r>
            <a:r>
              <a:rPr lang="en-US" dirty="0" err="1"/>
              <a:t>ptr</a:t>
            </a:r>
            <a:endParaRPr lang="en-US" dirty="0"/>
          </a:p>
        </p:txBody>
      </p:sp>
    </p:spTree>
    <p:extLst>
      <p:ext uri="{BB962C8B-B14F-4D97-AF65-F5344CB8AC3E}">
        <p14:creationId xmlns:p14="http://schemas.microsoft.com/office/powerpoint/2010/main" val="967658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49477-4AC4-3C46-BE3F-2E7D87F53AC0}"/>
              </a:ext>
            </a:extLst>
          </p:cNvPr>
          <p:cNvSpPr>
            <a:spLocks noGrp="1"/>
          </p:cNvSpPr>
          <p:nvPr>
            <p:ph type="title"/>
          </p:nvPr>
        </p:nvSpPr>
        <p:spPr/>
        <p:txBody>
          <a:bodyPr/>
          <a:lstStyle/>
          <a:p>
            <a:r>
              <a:rPr lang="en-US" dirty="0"/>
              <a:t>Old </a:t>
            </a:r>
            <a:r>
              <a:rPr lang="en-US" dirty="0" err="1">
                <a:latin typeface="Consolas" panose="020B0609020204030204" pitchFamily="49" charset="0"/>
                <a:cs typeface="Consolas" panose="020B0609020204030204" pitchFamily="49" charset="0"/>
              </a:rPr>
              <a:t>stack_pop</a:t>
            </a:r>
            <a:endParaRPr lang="en-US" dirty="0"/>
          </a:p>
        </p:txBody>
      </p:sp>
      <p:sp>
        <p:nvSpPr>
          <p:cNvPr id="4" name="TextBox 3">
            <a:extLst>
              <a:ext uri="{FF2B5EF4-FFF2-40B4-BE49-F238E27FC236}">
                <a16:creationId xmlns:a16="http://schemas.microsoft.com/office/drawing/2014/main" id="{066D462F-5CE1-5241-BAD7-CF0A32C61375}"/>
              </a:ext>
            </a:extLst>
          </p:cNvPr>
          <p:cNvSpPr txBox="1"/>
          <p:nvPr/>
        </p:nvSpPr>
        <p:spPr>
          <a:xfrm>
            <a:off x="844062" y="1283368"/>
            <a:ext cx="8850500" cy="4518160"/>
          </a:xfrm>
          <a:prstGeom prst="rect">
            <a:avLst/>
          </a:prstGeom>
          <a:noFill/>
        </p:spPr>
        <p:txBody>
          <a:bodyPr wrap="none" rtlCol="0">
            <a:spAutoFit/>
          </a:bodyPr>
          <a:lstStyle/>
          <a:p>
            <a:pPr lvl="0" algn="l" fontAlgn="auto">
              <a:lnSpc>
                <a:spcPct val="90000"/>
              </a:lnSpc>
              <a:spcBef>
                <a:spcPts val="600"/>
              </a:spcBef>
              <a:spcAft>
                <a:spcPts val="0"/>
              </a:spcAft>
            </a:pPr>
            <a:r>
              <a:rPr lang="en-US" sz="2400" dirty="0">
                <a:solidFill>
                  <a:srgbClr val="0432FF"/>
                </a:solidFill>
                <a:latin typeface="Consolas" panose="020B0609020204030204" pitchFamily="49" charset="0"/>
                <a:cs typeface="Consolas" panose="020B0609020204030204" pitchFamily="49" charset="0"/>
              </a:rPr>
              <a:t>void</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prstClr val="black"/>
                </a:solidFill>
                <a:latin typeface="Consolas" panose="020B0609020204030204" pitchFamily="49" charset="0"/>
                <a:cs typeface="Consolas" panose="020B0609020204030204" pitchFamily="49" charset="0"/>
              </a:rPr>
              <a:t>stack_pop</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stack</a:t>
            </a:r>
            <a:r>
              <a:rPr lang="en-US" sz="2400" dirty="0">
                <a:solidFill>
                  <a:prstClr val="black"/>
                </a:solidFill>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a:t>
            </a:r>
            <a:r>
              <a:rPr lang="en-US" sz="2400" dirty="0">
                <a:solidFill>
                  <a:prstClr val="black"/>
                </a:solidFill>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void </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schemeClr val="accent2">
                    <a:lumMod val="75000"/>
                  </a:schemeClr>
                </a:solidFill>
                <a:latin typeface="Consolas" panose="020B0609020204030204" pitchFamily="49" charset="0"/>
                <a:cs typeface="Consolas" panose="020B0609020204030204" pitchFamily="49" charset="0"/>
              </a:rPr>
              <a:t>addr</a:t>
            </a:r>
            <a:r>
              <a:rPr lang="en-US" sz="2400" dirty="0">
                <a:solidFill>
                  <a:prstClr val="black"/>
                </a:solidFill>
                <a:latin typeface="Consolas" panose="020B0609020204030204" pitchFamily="49" charset="0"/>
                <a:cs typeface="Consolas" panose="020B0609020204030204" pitchFamily="49" charset="0"/>
              </a:rPr>
              <a:t>) {</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if (s-&gt;</a:t>
            </a:r>
            <a:r>
              <a:rPr lang="en-US" sz="2400" dirty="0" err="1">
                <a:solidFill>
                  <a:prstClr val="black"/>
                </a:solidFill>
                <a:latin typeface="Consolas" panose="020B0609020204030204" pitchFamily="49" charset="0"/>
                <a:cs typeface="Consolas" panose="020B0609020204030204" pitchFamily="49" charset="0"/>
              </a:rPr>
              <a:t>nelems</a:t>
            </a:r>
            <a:r>
              <a:rPr lang="en-US" sz="2400" dirty="0">
                <a:solidFill>
                  <a:prstClr val="black"/>
                </a:solidFill>
                <a:latin typeface="Consolas" panose="020B0609020204030204" pitchFamily="49" charset="0"/>
                <a:cs typeface="Consolas" panose="020B0609020204030204" pitchFamily="49" charset="0"/>
              </a:rPr>
              <a:t> == 0) {</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error(1, 0, "Cannot pop from empty stack");</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node</a:t>
            </a:r>
            <a:r>
              <a:rPr lang="en-US" sz="2400" dirty="0">
                <a:solidFill>
                  <a:prstClr val="black"/>
                </a:solidFill>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n</a:t>
            </a:r>
            <a:r>
              <a:rPr lang="en-US" sz="2400" dirty="0">
                <a:solidFill>
                  <a:prstClr val="black"/>
                </a:solidFill>
                <a:latin typeface="Consolas" panose="020B0609020204030204" pitchFamily="49" charset="0"/>
                <a:cs typeface="Consolas" panose="020B0609020204030204" pitchFamily="49" charset="0"/>
              </a:rPr>
              <a:t> = s-&gt;top;</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prstClr val="black"/>
                </a:solidFill>
                <a:latin typeface="Consolas" panose="020B0609020204030204" pitchFamily="49" charset="0"/>
                <a:cs typeface="Consolas" panose="020B0609020204030204" pitchFamily="49" charset="0"/>
              </a:rPr>
              <a:t>memcpy</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prstClr val="black"/>
                </a:solidFill>
                <a:latin typeface="Consolas" panose="020B0609020204030204" pitchFamily="49" charset="0"/>
                <a:cs typeface="Consolas" panose="020B0609020204030204" pitchFamily="49" charset="0"/>
              </a:rPr>
              <a:t>addr</a:t>
            </a:r>
            <a:r>
              <a:rPr lang="en-US" sz="2400" dirty="0">
                <a:solidFill>
                  <a:prstClr val="black"/>
                </a:solidFill>
                <a:latin typeface="Consolas" panose="020B0609020204030204" pitchFamily="49" charset="0"/>
                <a:cs typeface="Consolas" panose="020B0609020204030204" pitchFamily="49" charset="0"/>
              </a:rPr>
              <a:t>, n-&gt;data, s-&gt;</a:t>
            </a:r>
            <a:r>
              <a:rPr lang="en-US" sz="2400" dirty="0" err="1">
                <a:solidFill>
                  <a:prstClr val="black"/>
                </a:solidFill>
                <a:latin typeface="Consolas" panose="020B0609020204030204" pitchFamily="49" charset="0"/>
                <a:cs typeface="Consolas" panose="020B0609020204030204" pitchFamily="49" charset="0"/>
              </a:rPr>
              <a:t>elem_size_bytes</a:t>
            </a:r>
            <a:r>
              <a:rPr lang="en-US" sz="2400" dirty="0">
                <a:solidFill>
                  <a:prstClr val="black"/>
                </a:solidFill>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s-&gt;top = n-&gt;next;</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free(n-&gt;data);</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free(n);</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s-&gt;</a:t>
            </a:r>
            <a:r>
              <a:rPr lang="en-US" sz="2400" dirty="0" err="1">
                <a:solidFill>
                  <a:prstClr val="black"/>
                </a:solidFill>
                <a:latin typeface="Consolas" panose="020B0609020204030204" pitchFamily="49" charset="0"/>
                <a:cs typeface="Consolas" panose="020B0609020204030204" pitchFamily="49" charset="0"/>
              </a:rPr>
              <a:t>nelems</a:t>
            </a:r>
            <a:r>
              <a:rPr lang="en-US" sz="2400" dirty="0">
                <a:solidFill>
                  <a:prstClr val="black"/>
                </a:solidFill>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DFBCA013-B5C2-AD48-A294-2321DC6DA4AC}"/>
              </a:ext>
            </a:extLst>
          </p:cNvPr>
          <p:cNvSpPr txBox="1"/>
          <p:nvPr/>
        </p:nvSpPr>
        <p:spPr>
          <a:xfrm flipH="1">
            <a:off x="228600" y="1307432"/>
            <a:ext cx="615462" cy="4528419"/>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7</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8</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9</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10</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11</a:t>
            </a:r>
          </a:p>
        </p:txBody>
      </p:sp>
      <p:sp>
        <p:nvSpPr>
          <p:cNvPr id="7" name="Content Placeholder 6">
            <a:extLst>
              <a:ext uri="{FF2B5EF4-FFF2-40B4-BE49-F238E27FC236}">
                <a16:creationId xmlns:a16="http://schemas.microsoft.com/office/drawing/2014/main" id="{BA39F4E9-887C-D14F-B709-85DCDBE75832}"/>
              </a:ext>
            </a:extLst>
          </p:cNvPr>
          <p:cNvSpPr>
            <a:spLocks noGrp="1"/>
          </p:cNvSpPr>
          <p:nvPr>
            <p:ph idx="1"/>
          </p:nvPr>
        </p:nvSpPr>
        <p:spPr>
          <a:xfrm>
            <a:off x="6108278" y="3834063"/>
            <a:ext cx="5626522" cy="2467034"/>
          </a:xfrm>
          <a:ln w="38100">
            <a:solidFill>
              <a:schemeClr val="accent2"/>
            </a:solidFill>
          </a:ln>
        </p:spPr>
        <p:txBody>
          <a:bodyPr/>
          <a:lstStyle/>
          <a:p>
            <a:pPr marL="0" indent="0">
              <a:buNone/>
            </a:pPr>
            <a:r>
              <a:rPr lang="en-US" dirty="0"/>
              <a:t>What do we have to change from the old function? Check all functionality:</a:t>
            </a:r>
          </a:p>
          <a:p>
            <a:pPr marL="457200" lvl="1" indent="-457200">
              <a:buClr>
                <a:schemeClr val="accent2"/>
              </a:buClr>
              <a:buFont typeface="+mj-lt"/>
              <a:buAutoNum type="arabicPeriod"/>
            </a:pPr>
            <a:r>
              <a:rPr lang="en-US" dirty="0"/>
              <a:t>Copy top node’s data to </a:t>
            </a:r>
            <a:r>
              <a:rPr lang="en-US" dirty="0" err="1"/>
              <a:t>addr</a:t>
            </a:r>
            <a:r>
              <a:rPr lang="en-US" dirty="0"/>
              <a:t> </a:t>
            </a:r>
            <a:r>
              <a:rPr lang="en-US" dirty="0" err="1"/>
              <a:t>buf</a:t>
            </a:r>
            <a:endParaRPr lang="en-US" dirty="0"/>
          </a:p>
          <a:p>
            <a:pPr marL="457200" lvl="1" indent="-457200">
              <a:buClr>
                <a:schemeClr val="accent2"/>
              </a:buClr>
              <a:buFont typeface="+mj-lt"/>
              <a:buAutoNum type="arabicPeriod"/>
            </a:pPr>
            <a:r>
              <a:rPr lang="en-US" dirty="0"/>
              <a:t>Set top of stack to top node’s next</a:t>
            </a:r>
          </a:p>
          <a:p>
            <a:pPr marL="457200" lvl="1" indent="-457200">
              <a:buClr>
                <a:schemeClr val="accent2"/>
              </a:buClr>
              <a:buFont typeface="+mj-lt"/>
              <a:buAutoNum type="arabicPeriod"/>
            </a:pPr>
            <a:r>
              <a:rPr lang="en-US" dirty="0"/>
              <a:t>Free old top node</a:t>
            </a:r>
          </a:p>
          <a:p>
            <a:pPr marL="457200" lvl="1" indent="-457200">
              <a:buClr>
                <a:schemeClr val="accent2"/>
              </a:buClr>
              <a:buFont typeface="+mj-lt"/>
              <a:buAutoNum type="arabicPeriod"/>
            </a:pPr>
            <a:r>
              <a:rPr lang="en-US" dirty="0"/>
              <a:t>Decrement element count</a:t>
            </a:r>
          </a:p>
        </p:txBody>
      </p:sp>
      <p:sp>
        <p:nvSpPr>
          <p:cNvPr id="9" name="TextBox 8">
            <a:extLst>
              <a:ext uri="{FF2B5EF4-FFF2-40B4-BE49-F238E27FC236}">
                <a16:creationId xmlns:a16="http://schemas.microsoft.com/office/drawing/2014/main" id="{0261396C-51AD-004C-925E-1B979CCB3200}"/>
              </a:ext>
            </a:extLst>
          </p:cNvPr>
          <p:cNvSpPr txBox="1"/>
          <p:nvPr/>
        </p:nvSpPr>
        <p:spPr>
          <a:xfrm>
            <a:off x="6083968" y="6329731"/>
            <a:ext cx="3236399"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(we’ll go over each step next)</a:t>
            </a:r>
          </a:p>
        </p:txBody>
      </p:sp>
    </p:spTree>
    <p:extLst>
      <p:ext uri="{BB962C8B-B14F-4D97-AF65-F5344CB8AC3E}">
        <p14:creationId xmlns:p14="http://schemas.microsoft.com/office/powerpoint/2010/main" val="36978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9"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82B40-49E9-5244-9802-F6D020B8ED6C}"/>
              </a:ext>
            </a:extLst>
          </p:cNvPr>
          <p:cNvSpPr>
            <a:spLocks noGrp="1"/>
          </p:cNvSpPr>
          <p:nvPr>
            <p:ph type="title"/>
          </p:nvPr>
        </p:nvSpPr>
        <p:spPr/>
        <p:txBody>
          <a:bodyPr/>
          <a:lstStyle/>
          <a:p>
            <a:r>
              <a:rPr lang="en-US" dirty="0"/>
              <a:t>1. Copy node data to output buffer</a:t>
            </a:r>
          </a:p>
        </p:txBody>
      </p:sp>
      <p:sp>
        <p:nvSpPr>
          <p:cNvPr id="4" name="TextBox 3">
            <a:extLst>
              <a:ext uri="{FF2B5EF4-FFF2-40B4-BE49-F238E27FC236}">
                <a16:creationId xmlns:a16="http://schemas.microsoft.com/office/drawing/2014/main" id="{B429B4CE-2345-1140-A382-9E884A58ACE9}"/>
              </a:ext>
            </a:extLst>
          </p:cNvPr>
          <p:cNvSpPr txBox="1"/>
          <p:nvPr/>
        </p:nvSpPr>
        <p:spPr>
          <a:xfrm>
            <a:off x="3029879" y="2908741"/>
            <a:ext cx="689612" cy="338554"/>
          </a:xfrm>
          <a:prstGeom prst="rect">
            <a:avLst/>
          </a:prstGeom>
          <a:noFill/>
        </p:spPr>
        <p:txBody>
          <a:bodyPr wrap="none" rtlCol="0">
            <a:spAutoFit/>
          </a:bodyPr>
          <a:lstStyle/>
          <a:p>
            <a:pPr algn="l"/>
            <a:r>
              <a:rPr lang="en-US" sz="1600" i="1" dirty="0">
                <a:solidFill>
                  <a:schemeClr val="bg1">
                    <a:lumMod val="65000"/>
                  </a:schemeClr>
                </a:solidFill>
                <a:latin typeface="+mn-lt"/>
              </a:rPr>
              <a:t>0x800</a:t>
            </a:r>
          </a:p>
        </p:txBody>
      </p:sp>
      <p:graphicFrame>
        <p:nvGraphicFramePr>
          <p:cNvPr id="5" name="Table 4">
            <a:extLst>
              <a:ext uri="{FF2B5EF4-FFF2-40B4-BE49-F238E27FC236}">
                <a16:creationId xmlns:a16="http://schemas.microsoft.com/office/drawing/2014/main" id="{5F1D65AC-F23F-694D-B59C-223210CA2031}"/>
              </a:ext>
            </a:extLst>
          </p:cNvPr>
          <p:cNvGraphicFramePr>
            <a:graphicFrameLocks noGrp="1"/>
          </p:cNvGraphicFramePr>
          <p:nvPr/>
        </p:nvGraphicFramePr>
        <p:xfrm>
          <a:off x="3941628" y="1743149"/>
          <a:ext cx="1905000" cy="13716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mn-lt"/>
                          <a:cs typeface="Consolas" panose="020B0609020204030204" pitchFamily="49" charset="0"/>
                        </a:rPr>
                        <a:t>top</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ctr"/>
                      <a:r>
                        <a:rPr lang="en-US" sz="2400" dirty="0">
                          <a:latin typeface="Consolas" panose="020B0609020204030204" pitchFamily="49" charset="0"/>
                          <a:cs typeface="Consolas" panose="020B0609020204030204" pitchFamily="49" charset="0"/>
                        </a:rPr>
                        <a:t>…</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r h="439471">
                <a:tc>
                  <a:txBody>
                    <a:bodyPr/>
                    <a:lstStyle/>
                    <a:p>
                      <a:pPr algn="ctr"/>
                      <a:r>
                        <a:rPr lang="en-US" sz="2400" dirty="0">
                          <a:latin typeface="Consolas" panose="020B0609020204030204" pitchFamily="49" charset="0"/>
                          <a:cs typeface="Consolas" panose="020B0609020204030204" pitchFamily="49" charset="0"/>
                        </a:rPr>
                        <a:t>3</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37403080"/>
                  </a:ext>
                </a:extLst>
              </a:tr>
            </a:tbl>
          </a:graphicData>
        </a:graphic>
      </p:graphicFrame>
      <p:graphicFrame>
        <p:nvGraphicFramePr>
          <p:cNvPr id="6" name="Table 5">
            <a:extLst>
              <a:ext uri="{FF2B5EF4-FFF2-40B4-BE49-F238E27FC236}">
                <a16:creationId xmlns:a16="http://schemas.microsoft.com/office/drawing/2014/main" id="{28AFDAA4-CF1F-7F4D-BBA8-CD8829F6BCF1}"/>
              </a:ext>
            </a:extLst>
          </p:cNvPr>
          <p:cNvGraphicFramePr>
            <a:graphicFrameLocks noGrp="1"/>
          </p:cNvGraphicFramePr>
          <p:nvPr/>
        </p:nvGraphicFramePr>
        <p:xfrm>
          <a:off x="6687479" y="1345621"/>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ysDash"/>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7" name="TextBox 6">
            <a:extLst>
              <a:ext uri="{FF2B5EF4-FFF2-40B4-BE49-F238E27FC236}">
                <a16:creationId xmlns:a16="http://schemas.microsoft.com/office/drawing/2014/main" id="{E42531AE-3FF0-FE46-9615-42F9AA4AD0FA}"/>
              </a:ext>
            </a:extLst>
          </p:cNvPr>
          <p:cNvSpPr txBox="1"/>
          <p:nvPr/>
        </p:nvSpPr>
        <p:spPr>
          <a:xfrm>
            <a:off x="130960" y="2060184"/>
            <a:ext cx="1071126"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stack *</a:t>
            </a:r>
          </a:p>
          <a:p>
            <a:r>
              <a:rPr lang="en-US" dirty="0">
                <a:latin typeface="Consolas" panose="020B0609020204030204" pitchFamily="49" charset="0"/>
                <a:cs typeface="Consolas" panose="020B0609020204030204" pitchFamily="49" charset="0"/>
              </a:rPr>
              <a:t>s </a:t>
            </a:r>
          </a:p>
        </p:txBody>
      </p:sp>
      <p:graphicFrame>
        <p:nvGraphicFramePr>
          <p:cNvPr id="8" name="Table 7">
            <a:extLst>
              <a:ext uri="{FF2B5EF4-FFF2-40B4-BE49-F238E27FC236}">
                <a16:creationId xmlns:a16="http://schemas.microsoft.com/office/drawing/2014/main" id="{360BE695-2FE3-9F4D-B6D6-94C3D3EFD300}"/>
              </a:ext>
            </a:extLst>
          </p:cNvPr>
          <p:cNvGraphicFramePr>
            <a:graphicFrameLocks noGrp="1"/>
          </p:cNvGraphicFramePr>
          <p:nvPr/>
        </p:nvGraphicFramePr>
        <p:xfrm>
          <a:off x="1136558" y="2168265"/>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0x800</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bl>
          </a:graphicData>
        </a:graphic>
      </p:graphicFrame>
      <p:sp>
        <p:nvSpPr>
          <p:cNvPr id="9" name="Freeform 8">
            <a:extLst>
              <a:ext uri="{FF2B5EF4-FFF2-40B4-BE49-F238E27FC236}">
                <a16:creationId xmlns:a16="http://schemas.microsoft.com/office/drawing/2014/main" id="{10A13A3C-F1FF-4B4A-834F-E811779035C5}"/>
              </a:ext>
            </a:extLst>
          </p:cNvPr>
          <p:cNvSpPr/>
          <p:nvPr/>
        </p:nvSpPr>
        <p:spPr>
          <a:xfrm>
            <a:off x="5302486" y="1935655"/>
            <a:ext cx="1363579" cy="689810"/>
          </a:xfrm>
          <a:custGeom>
            <a:avLst/>
            <a:gdLst>
              <a:gd name="connsiteX0" fmla="*/ 0 w 1363579"/>
              <a:gd name="connsiteY0" fmla="*/ 0 h 689810"/>
              <a:gd name="connsiteX1" fmla="*/ 80210 w 1363579"/>
              <a:gd name="connsiteY1" fmla="*/ 32084 h 689810"/>
              <a:gd name="connsiteX2" fmla="*/ 272716 w 1363579"/>
              <a:gd name="connsiteY2" fmla="*/ 48126 h 689810"/>
              <a:gd name="connsiteX3" fmla="*/ 385010 w 1363579"/>
              <a:gd name="connsiteY3" fmla="*/ 64168 h 689810"/>
              <a:gd name="connsiteX4" fmla="*/ 433137 w 1363579"/>
              <a:gd name="connsiteY4" fmla="*/ 80210 h 689810"/>
              <a:gd name="connsiteX5" fmla="*/ 513347 w 1363579"/>
              <a:gd name="connsiteY5" fmla="*/ 144379 h 689810"/>
              <a:gd name="connsiteX6" fmla="*/ 577516 w 1363579"/>
              <a:gd name="connsiteY6" fmla="*/ 336884 h 689810"/>
              <a:gd name="connsiteX7" fmla="*/ 593558 w 1363579"/>
              <a:gd name="connsiteY7" fmla="*/ 385010 h 689810"/>
              <a:gd name="connsiteX8" fmla="*/ 609600 w 1363579"/>
              <a:gd name="connsiteY8" fmla="*/ 433136 h 689810"/>
              <a:gd name="connsiteX9" fmla="*/ 641684 w 1363579"/>
              <a:gd name="connsiteY9" fmla="*/ 465221 h 689810"/>
              <a:gd name="connsiteX10" fmla="*/ 673768 w 1363579"/>
              <a:gd name="connsiteY10" fmla="*/ 513347 h 689810"/>
              <a:gd name="connsiteX11" fmla="*/ 721895 w 1363579"/>
              <a:gd name="connsiteY11" fmla="*/ 529389 h 689810"/>
              <a:gd name="connsiteX12" fmla="*/ 770021 w 1363579"/>
              <a:gd name="connsiteY12" fmla="*/ 561473 h 689810"/>
              <a:gd name="connsiteX13" fmla="*/ 866274 w 1363579"/>
              <a:gd name="connsiteY13" fmla="*/ 593557 h 689810"/>
              <a:gd name="connsiteX14" fmla="*/ 914400 w 1363579"/>
              <a:gd name="connsiteY14" fmla="*/ 609600 h 689810"/>
              <a:gd name="connsiteX15" fmla="*/ 962526 w 1363579"/>
              <a:gd name="connsiteY15" fmla="*/ 625642 h 689810"/>
              <a:gd name="connsiteX16" fmla="*/ 1010652 w 1363579"/>
              <a:gd name="connsiteY16" fmla="*/ 641684 h 689810"/>
              <a:gd name="connsiteX17" fmla="*/ 1090863 w 1363579"/>
              <a:gd name="connsiteY17" fmla="*/ 657726 h 689810"/>
              <a:gd name="connsiteX18" fmla="*/ 1155031 w 1363579"/>
              <a:gd name="connsiteY18" fmla="*/ 673768 h 689810"/>
              <a:gd name="connsiteX19" fmla="*/ 1251284 w 1363579"/>
              <a:gd name="connsiteY19" fmla="*/ 689810 h 689810"/>
              <a:gd name="connsiteX20" fmla="*/ 1363579 w 1363579"/>
              <a:gd name="connsiteY20" fmla="*/ 673768 h 6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579" h="689810">
                <a:moveTo>
                  <a:pt x="0" y="0"/>
                </a:moveTo>
                <a:cubicBezTo>
                  <a:pt x="26737" y="10695"/>
                  <a:pt x="51852" y="27080"/>
                  <a:pt x="80210" y="32084"/>
                </a:cubicBezTo>
                <a:cubicBezTo>
                  <a:pt x="143621" y="43274"/>
                  <a:pt x="208679" y="41385"/>
                  <a:pt x="272716" y="48126"/>
                </a:cubicBezTo>
                <a:cubicBezTo>
                  <a:pt x="310320" y="52084"/>
                  <a:pt x="347579" y="58821"/>
                  <a:pt x="385010" y="64168"/>
                </a:cubicBezTo>
                <a:cubicBezTo>
                  <a:pt x="401052" y="69515"/>
                  <a:pt x="418012" y="72648"/>
                  <a:pt x="433137" y="80210"/>
                </a:cubicBezTo>
                <a:cubicBezTo>
                  <a:pt x="473612" y="100447"/>
                  <a:pt x="483505" y="114536"/>
                  <a:pt x="513347" y="144379"/>
                </a:cubicBezTo>
                <a:lnTo>
                  <a:pt x="577516" y="336884"/>
                </a:lnTo>
                <a:lnTo>
                  <a:pt x="593558" y="385010"/>
                </a:lnTo>
                <a:cubicBezTo>
                  <a:pt x="598905" y="401052"/>
                  <a:pt x="597643" y="421179"/>
                  <a:pt x="609600" y="433136"/>
                </a:cubicBezTo>
                <a:cubicBezTo>
                  <a:pt x="620295" y="443831"/>
                  <a:pt x="632236" y="453410"/>
                  <a:pt x="641684" y="465221"/>
                </a:cubicBezTo>
                <a:cubicBezTo>
                  <a:pt x="653728" y="480276"/>
                  <a:pt x="658713" y="501303"/>
                  <a:pt x="673768" y="513347"/>
                </a:cubicBezTo>
                <a:cubicBezTo>
                  <a:pt x="686973" y="523911"/>
                  <a:pt x="705853" y="524042"/>
                  <a:pt x="721895" y="529389"/>
                </a:cubicBezTo>
                <a:cubicBezTo>
                  <a:pt x="737937" y="540084"/>
                  <a:pt x="752403" y="553643"/>
                  <a:pt x="770021" y="561473"/>
                </a:cubicBezTo>
                <a:cubicBezTo>
                  <a:pt x="800926" y="575208"/>
                  <a:pt x="834190" y="582862"/>
                  <a:pt x="866274" y="593557"/>
                </a:cubicBezTo>
                <a:lnTo>
                  <a:pt x="914400" y="609600"/>
                </a:lnTo>
                <a:lnTo>
                  <a:pt x="962526" y="625642"/>
                </a:lnTo>
                <a:cubicBezTo>
                  <a:pt x="978568" y="630989"/>
                  <a:pt x="994071" y="638368"/>
                  <a:pt x="1010652" y="641684"/>
                </a:cubicBezTo>
                <a:cubicBezTo>
                  <a:pt x="1037389" y="647031"/>
                  <a:pt x="1064246" y="651811"/>
                  <a:pt x="1090863" y="657726"/>
                </a:cubicBezTo>
                <a:cubicBezTo>
                  <a:pt x="1112386" y="662509"/>
                  <a:pt x="1133412" y="669444"/>
                  <a:pt x="1155031" y="673768"/>
                </a:cubicBezTo>
                <a:cubicBezTo>
                  <a:pt x="1186926" y="680147"/>
                  <a:pt x="1219200" y="684463"/>
                  <a:pt x="1251284" y="689810"/>
                </a:cubicBezTo>
                <a:cubicBezTo>
                  <a:pt x="1341982" y="671671"/>
                  <a:pt x="1304229" y="673768"/>
                  <a:pt x="1363579" y="673768"/>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BD15BDE-C62E-5940-960A-3EFCFBC1278F}"/>
              </a:ext>
            </a:extLst>
          </p:cNvPr>
          <p:cNvSpPr txBox="1"/>
          <p:nvPr/>
        </p:nvSpPr>
        <p:spPr>
          <a:xfrm>
            <a:off x="3941628" y="2732429"/>
            <a:ext cx="787395" cy="338554"/>
          </a:xfrm>
          <a:prstGeom prst="rect">
            <a:avLst/>
          </a:prstGeom>
          <a:noFill/>
        </p:spPr>
        <p:txBody>
          <a:bodyPr wrap="none" rtlCol="0">
            <a:spAutoFit/>
          </a:bodyPr>
          <a:lstStyle/>
          <a:p>
            <a:pPr algn="l"/>
            <a:r>
              <a:rPr lang="en-US" sz="1600" i="1" dirty="0" err="1">
                <a:solidFill>
                  <a:schemeClr val="bg1">
                    <a:lumMod val="65000"/>
                  </a:schemeClr>
                </a:solidFill>
                <a:latin typeface="+mn-lt"/>
              </a:rPr>
              <a:t>nelems</a:t>
            </a:r>
            <a:endParaRPr lang="en-US" sz="1600" i="1" dirty="0">
              <a:solidFill>
                <a:schemeClr val="bg1">
                  <a:lumMod val="65000"/>
                </a:schemeClr>
              </a:solidFill>
              <a:latin typeface="+mn-lt"/>
            </a:endParaRPr>
          </a:p>
        </p:txBody>
      </p:sp>
      <p:sp>
        <p:nvSpPr>
          <p:cNvPr id="11" name="TextBox 10">
            <a:extLst>
              <a:ext uri="{FF2B5EF4-FFF2-40B4-BE49-F238E27FC236}">
                <a16:creationId xmlns:a16="http://schemas.microsoft.com/office/drawing/2014/main" id="{7936023D-5702-3B43-AD24-46E2DA66D819}"/>
              </a:ext>
            </a:extLst>
          </p:cNvPr>
          <p:cNvSpPr txBox="1"/>
          <p:nvPr/>
        </p:nvSpPr>
        <p:spPr>
          <a:xfrm>
            <a:off x="3941628" y="2214747"/>
            <a:ext cx="818814" cy="461665"/>
          </a:xfrm>
          <a:prstGeom prst="rect">
            <a:avLst/>
          </a:prstGeom>
          <a:noFill/>
        </p:spPr>
        <p:txBody>
          <a:bodyPr wrap="none" rtlCol="0">
            <a:spAutoFit/>
          </a:bodyPr>
          <a:lstStyle/>
          <a:p>
            <a:pPr algn="l"/>
            <a:r>
              <a:rPr lang="en-US" sz="1200" i="1" dirty="0" err="1">
                <a:solidFill>
                  <a:schemeClr val="bg1">
                    <a:lumMod val="65000"/>
                  </a:schemeClr>
                </a:solidFill>
                <a:latin typeface="+mn-lt"/>
              </a:rPr>
              <a:t>elem</a:t>
            </a:r>
            <a:r>
              <a:rPr lang="en-US" sz="1200" i="1" dirty="0">
                <a:solidFill>
                  <a:schemeClr val="bg1">
                    <a:lumMod val="65000"/>
                  </a:schemeClr>
                </a:solidFill>
                <a:latin typeface="+mn-lt"/>
              </a:rPr>
              <a:t>_</a:t>
            </a:r>
            <a:br>
              <a:rPr lang="en-US" sz="1200" i="1" dirty="0">
                <a:solidFill>
                  <a:schemeClr val="bg1">
                    <a:lumMod val="65000"/>
                  </a:schemeClr>
                </a:solidFill>
                <a:latin typeface="+mn-lt"/>
              </a:rPr>
            </a:br>
            <a:r>
              <a:rPr lang="en-US" sz="1200" i="1" dirty="0" err="1">
                <a:solidFill>
                  <a:schemeClr val="bg1">
                    <a:lumMod val="65000"/>
                  </a:schemeClr>
                </a:solidFill>
                <a:latin typeface="+mn-lt"/>
              </a:rPr>
              <a:t>size_bytes</a:t>
            </a:r>
            <a:endParaRPr lang="en-US" sz="1200" i="1" dirty="0">
              <a:solidFill>
                <a:schemeClr val="bg1">
                  <a:lumMod val="65000"/>
                </a:schemeClr>
              </a:solidFill>
              <a:latin typeface="+mn-lt"/>
            </a:endParaRPr>
          </a:p>
        </p:txBody>
      </p:sp>
      <p:sp>
        <p:nvSpPr>
          <p:cNvPr id="12" name="TextBox 11">
            <a:extLst>
              <a:ext uri="{FF2B5EF4-FFF2-40B4-BE49-F238E27FC236}">
                <a16:creationId xmlns:a16="http://schemas.microsoft.com/office/drawing/2014/main" id="{5B48C906-A254-CF4C-9E21-732FA979D236}"/>
              </a:ext>
            </a:extLst>
          </p:cNvPr>
          <p:cNvSpPr txBox="1"/>
          <p:nvPr/>
        </p:nvSpPr>
        <p:spPr>
          <a:xfrm>
            <a:off x="7255900" y="1329306"/>
            <a:ext cx="768159" cy="923330"/>
          </a:xfrm>
          <a:prstGeom prst="rect">
            <a:avLst/>
          </a:prstGeom>
          <a:noFill/>
        </p:spPr>
        <p:txBody>
          <a:bodyPr wrap="none" rtlCol="0">
            <a:spAutoFit/>
          </a:bodyPr>
          <a:lstStyle/>
          <a:p>
            <a:pPr algn="l"/>
            <a:r>
              <a:rPr lang="en-US" sz="5400" dirty="0">
                <a:latin typeface="+mn-lt"/>
                <a:sym typeface="Wingdings" pitchFamily="2" charset="2"/>
              </a:rPr>
              <a:t></a:t>
            </a:r>
            <a:endParaRPr lang="en-US" sz="5400" dirty="0">
              <a:latin typeface="+mn-lt"/>
            </a:endParaRPr>
          </a:p>
        </p:txBody>
      </p:sp>
      <p:sp>
        <p:nvSpPr>
          <p:cNvPr id="13" name="Freeform 12">
            <a:extLst>
              <a:ext uri="{FF2B5EF4-FFF2-40B4-BE49-F238E27FC236}">
                <a16:creationId xmlns:a16="http://schemas.microsoft.com/office/drawing/2014/main" id="{AAA7B42D-FF94-5B40-9270-B5F7B70728BB}"/>
              </a:ext>
            </a:extLst>
          </p:cNvPr>
          <p:cNvSpPr/>
          <p:nvPr/>
        </p:nvSpPr>
        <p:spPr>
          <a:xfrm>
            <a:off x="8010729" y="2399751"/>
            <a:ext cx="1197979" cy="230624"/>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2FD4CA16-175A-ED49-8DFF-FA90BA1E5ACF}"/>
              </a:ext>
            </a:extLst>
          </p:cNvPr>
          <p:cNvSpPr/>
          <p:nvPr/>
        </p:nvSpPr>
        <p:spPr>
          <a:xfrm>
            <a:off x="3122191" y="2399751"/>
            <a:ext cx="901617" cy="641954"/>
          </a:xfrm>
          <a:custGeom>
            <a:avLst/>
            <a:gdLst>
              <a:gd name="connsiteX0" fmla="*/ 0 w 1716505"/>
              <a:gd name="connsiteY0" fmla="*/ 0 h 641954"/>
              <a:gd name="connsiteX1" fmla="*/ 449179 w 1716505"/>
              <a:gd name="connsiteY1" fmla="*/ 16042 h 641954"/>
              <a:gd name="connsiteX2" fmla="*/ 529389 w 1716505"/>
              <a:gd name="connsiteY2" fmla="*/ 32084 h 641954"/>
              <a:gd name="connsiteX3" fmla="*/ 625642 w 1716505"/>
              <a:gd name="connsiteY3" fmla="*/ 48126 h 641954"/>
              <a:gd name="connsiteX4" fmla="*/ 721894 w 1716505"/>
              <a:gd name="connsiteY4" fmla="*/ 96252 h 641954"/>
              <a:gd name="connsiteX5" fmla="*/ 737937 w 1716505"/>
              <a:gd name="connsiteY5" fmla="*/ 144379 h 641954"/>
              <a:gd name="connsiteX6" fmla="*/ 786063 w 1716505"/>
              <a:gd name="connsiteY6" fmla="*/ 192505 h 641954"/>
              <a:gd name="connsiteX7" fmla="*/ 850231 w 1716505"/>
              <a:gd name="connsiteY7" fmla="*/ 320842 h 641954"/>
              <a:gd name="connsiteX8" fmla="*/ 866273 w 1716505"/>
              <a:gd name="connsiteY8" fmla="*/ 368968 h 641954"/>
              <a:gd name="connsiteX9" fmla="*/ 898358 w 1716505"/>
              <a:gd name="connsiteY9" fmla="*/ 401052 h 641954"/>
              <a:gd name="connsiteX10" fmla="*/ 930442 w 1716505"/>
              <a:gd name="connsiteY10" fmla="*/ 449179 h 641954"/>
              <a:gd name="connsiteX11" fmla="*/ 978568 w 1716505"/>
              <a:gd name="connsiteY11" fmla="*/ 497305 h 641954"/>
              <a:gd name="connsiteX12" fmla="*/ 1010652 w 1716505"/>
              <a:gd name="connsiteY12" fmla="*/ 545431 h 641954"/>
              <a:gd name="connsiteX13" fmla="*/ 1171073 w 1716505"/>
              <a:gd name="connsiteY13" fmla="*/ 593557 h 641954"/>
              <a:gd name="connsiteX14" fmla="*/ 1283368 w 1716505"/>
              <a:gd name="connsiteY14" fmla="*/ 625642 h 641954"/>
              <a:gd name="connsiteX15" fmla="*/ 1716505 w 1716505"/>
              <a:gd name="connsiteY15" fmla="*/ 641684 h 64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6505" h="641954">
                <a:moveTo>
                  <a:pt x="0" y="0"/>
                </a:moveTo>
                <a:cubicBezTo>
                  <a:pt x="149726" y="5347"/>
                  <a:pt x="299632" y="6979"/>
                  <a:pt x="449179" y="16042"/>
                </a:cubicBezTo>
                <a:cubicBezTo>
                  <a:pt x="476395" y="17691"/>
                  <a:pt x="502563" y="27207"/>
                  <a:pt x="529389" y="32084"/>
                </a:cubicBezTo>
                <a:cubicBezTo>
                  <a:pt x="561391" y="37903"/>
                  <a:pt x="593558" y="42779"/>
                  <a:pt x="625642" y="48126"/>
                </a:cubicBezTo>
                <a:cubicBezTo>
                  <a:pt x="657346" y="58694"/>
                  <a:pt x="699277" y="67981"/>
                  <a:pt x="721894" y="96252"/>
                </a:cubicBezTo>
                <a:cubicBezTo>
                  <a:pt x="732458" y="109457"/>
                  <a:pt x="728557" y="130309"/>
                  <a:pt x="737937" y="144379"/>
                </a:cubicBezTo>
                <a:cubicBezTo>
                  <a:pt x="750521" y="163256"/>
                  <a:pt x="770021" y="176463"/>
                  <a:pt x="786063" y="192505"/>
                </a:cubicBezTo>
                <a:cubicBezTo>
                  <a:pt x="822930" y="303106"/>
                  <a:pt x="794233" y="264843"/>
                  <a:pt x="850231" y="320842"/>
                </a:cubicBezTo>
                <a:cubicBezTo>
                  <a:pt x="855578" y="336884"/>
                  <a:pt x="857573" y="354468"/>
                  <a:pt x="866273" y="368968"/>
                </a:cubicBezTo>
                <a:cubicBezTo>
                  <a:pt x="874055" y="381937"/>
                  <a:pt x="888910" y="389242"/>
                  <a:pt x="898358" y="401052"/>
                </a:cubicBezTo>
                <a:cubicBezTo>
                  <a:pt x="910402" y="416107"/>
                  <a:pt x="918099" y="434367"/>
                  <a:pt x="930442" y="449179"/>
                </a:cubicBezTo>
                <a:cubicBezTo>
                  <a:pt x="944966" y="466608"/>
                  <a:pt x="964044" y="479877"/>
                  <a:pt x="978568" y="497305"/>
                </a:cubicBezTo>
                <a:cubicBezTo>
                  <a:pt x="990911" y="512116"/>
                  <a:pt x="994302" y="535213"/>
                  <a:pt x="1010652" y="545431"/>
                </a:cubicBezTo>
                <a:cubicBezTo>
                  <a:pt x="1042756" y="565496"/>
                  <a:pt x="1129550" y="581693"/>
                  <a:pt x="1171073" y="593557"/>
                </a:cubicBezTo>
                <a:cubicBezTo>
                  <a:pt x="1207909" y="604082"/>
                  <a:pt x="1244786" y="621784"/>
                  <a:pt x="1283368" y="625642"/>
                </a:cubicBezTo>
                <a:cubicBezTo>
                  <a:pt x="1480480" y="645353"/>
                  <a:pt x="1535468" y="641684"/>
                  <a:pt x="1716505" y="641684"/>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BF7894D-FD21-804A-BF53-91C1744EE678}"/>
              </a:ext>
            </a:extLst>
          </p:cNvPr>
          <p:cNvSpPr txBox="1"/>
          <p:nvPr/>
        </p:nvSpPr>
        <p:spPr>
          <a:xfrm>
            <a:off x="6065932" y="3170136"/>
            <a:ext cx="944489"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void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n  </a:t>
            </a:r>
          </a:p>
        </p:txBody>
      </p:sp>
      <p:graphicFrame>
        <p:nvGraphicFramePr>
          <p:cNvPr id="16" name="Table 15">
            <a:extLst>
              <a:ext uri="{FF2B5EF4-FFF2-40B4-BE49-F238E27FC236}">
                <a16:creationId xmlns:a16="http://schemas.microsoft.com/office/drawing/2014/main" id="{060FB8A3-6BD2-304F-8A84-DDB3C8090070}"/>
              </a:ext>
            </a:extLst>
          </p:cNvPr>
          <p:cNvGraphicFramePr>
            <a:graphicFrameLocks noGrp="1"/>
          </p:cNvGraphicFramePr>
          <p:nvPr/>
        </p:nvGraphicFramePr>
        <p:xfrm>
          <a:off x="7010421" y="3272541"/>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0x6030</a:t>
                      </a:r>
                    </a:p>
                  </a:txBody>
                  <a:tcPr>
                    <a:solidFill>
                      <a:schemeClr val="bg1"/>
                    </a:solidFill>
                  </a:tcPr>
                </a:tc>
                <a:extLst>
                  <a:ext uri="{0D108BD9-81ED-4DB2-BD59-A6C34878D82A}">
                    <a16:rowId xmlns:a16="http://schemas.microsoft.com/office/drawing/2014/main" val="3506753572"/>
                  </a:ext>
                </a:extLst>
              </a:tr>
            </a:tbl>
          </a:graphicData>
        </a:graphic>
      </p:graphicFrame>
      <p:sp>
        <p:nvSpPr>
          <p:cNvPr id="18" name="TextBox 17">
            <a:extLst>
              <a:ext uri="{FF2B5EF4-FFF2-40B4-BE49-F238E27FC236}">
                <a16:creationId xmlns:a16="http://schemas.microsoft.com/office/drawing/2014/main" id="{5BD35436-5794-924E-ABAF-21D0DE561160}"/>
              </a:ext>
            </a:extLst>
          </p:cNvPr>
          <p:cNvSpPr txBox="1"/>
          <p:nvPr/>
        </p:nvSpPr>
        <p:spPr>
          <a:xfrm>
            <a:off x="6008527" y="2617830"/>
            <a:ext cx="793807" cy="338554"/>
          </a:xfrm>
          <a:prstGeom prst="rect">
            <a:avLst/>
          </a:prstGeom>
          <a:noFill/>
        </p:spPr>
        <p:txBody>
          <a:bodyPr wrap="none" rtlCol="0">
            <a:spAutoFit/>
          </a:bodyPr>
          <a:lstStyle/>
          <a:p>
            <a:pPr algn="l"/>
            <a:r>
              <a:rPr lang="en-US" sz="1600" i="1" dirty="0">
                <a:solidFill>
                  <a:schemeClr val="bg1">
                    <a:lumMod val="65000"/>
                  </a:schemeClr>
                </a:solidFill>
                <a:latin typeface="+mn-lt"/>
              </a:rPr>
              <a:t>0x6030</a:t>
            </a:r>
          </a:p>
        </p:txBody>
      </p:sp>
      <p:graphicFrame>
        <p:nvGraphicFramePr>
          <p:cNvPr id="19" name="Table 18">
            <a:extLst>
              <a:ext uri="{FF2B5EF4-FFF2-40B4-BE49-F238E27FC236}">
                <a16:creationId xmlns:a16="http://schemas.microsoft.com/office/drawing/2014/main" id="{790BB830-BB43-4D41-8FB1-30B6FB6E11E1}"/>
              </a:ext>
            </a:extLst>
          </p:cNvPr>
          <p:cNvGraphicFramePr>
            <a:graphicFrameLocks noGrp="1"/>
          </p:cNvGraphicFramePr>
          <p:nvPr/>
        </p:nvGraphicFramePr>
        <p:xfrm>
          <a:off x="9204697" y="1345621"/>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ysDash"/>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20" name="TextBox 19">
            <a:extLst>
              <a:ext uri="{FF2B5EF4-FFF2-40B4-BE49-F238E27FC236}">
                <a16:creationId xmlns:a16="http://schemas.microsoft.com/office/drawing/2014/main" id="{ACDD4FCE-7E88-F948-9264-902102F04E2E}"/>
              </a:ext>
            </a:extLst>
          </p:cNvPr>
          <p:cNvSpPr txBox="1"/>
          <p:nvPr/>
        </p:nvSpPr>
        <p:spPr>
          <a:xfrm>
            <a:off x="9773118" y="1329306"/>
            <a:ext cx="768159" cy="923330"/>
          </a:xfrm>
          <a:prstGeom prst="rect">
            <a:avLst/>
          </a:prstGeom>
          <a:noFill/>
        </p:spPr>
        <p:txBody>
          <a:bodyPr wrap="none" rtlCol="0">
            <a:spAutoFit/>
          </a:bodyPr>
          <a:lstStyle/>
          <a:p>
            <a:pPr algn="l"/>
            <a:r>
              <a:rPr lang="en-US" sz="5400" dirty="0">
                <a:latin typeface="+mn-lt"/>
                <a:sym typeface="Wingdings" pitchFamily="2" charset="2"/>
              </a:rPr>
              <a:t></a:t>
            </a:r>
            <a:endParaRPr lang="en-US" sz="5400" dirty="0">
              <a:latin typeface="+mn-lt"/>
            </a:endParaRPr>
          </a:p>
        </p:txBody>
      </p:sp>
      <p:sp>
        <p:nvSpPr>
          <p:cNvPr id="21" name="Freeform 20">
            <a:extLst>
              <a:ext uri="{FF2B5EF4-FFF2-40B4-BE49-F238E27FC236}">
                <a16:creationId xmlns:a16="http://schemas.microsoft.com/office/drawing/2014/main" id="{67B8B961-3D85-2542-A11D-A6C7EEFDC523}"/>
              </a:ext>
            </a:extLst>
          </p:cNvPr>
          <p:cNvSpPr/>
          <p:nvPr/>
        </p:nvSpPr>
        <p:spPr>
          <a:xfrm>
            <a:off x="10480139" y="2341206"/>
            <a:ext cx="768160" cy="22741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7CBECF08-40C7-0E4F-9E5F-D58494256458}"/>
              </a:ext>
            </a:extLst>
          </p:cNvPr>
          <p:cNvSpPr/>
          <p:nvPr/>
        </p:nvSpPr>
        <p:spPr>
          <a:xfrm>
            <a:off x="6673516" y="2662989"/>
            <a:ext cx="2346086" cy="882316"/>
          </a:xfrm>
          <a:custGeom>
            <a:avLst/>
            <a:gdLst>
              <a:gd name="connsiteX0" fmla="*/ 2037347 w 2346086"/>
              <a:gd name="connsiteY0" fmla="*/ 882316 h 882316"/>
              <a:gd name="connsiteX1" fmla="*/ 2117558 w 2346086"/>
              <a:gd name="connsiteY1" fmla="*/ 834190 h 882316"/>
              <a:gd name="connsiteX2" fmla="*/ 2165684 w 2346086"/>
              <a:gd name="connsiteY2" fmla="*/ 753979 h 882316"/>
              <a:gd name="connsiteX3" fmla="*/ 2245895 w 2346086"/>
              <a:gd name="connsiteY3" fmla="*/ 657727 h 882316"/>
              <a:gd name="connsiteX4" fmla="*/ 2326105 w 2346086"/>
              <a:gd name="connsiteY4" fmla="*/ 561474 h 882316"/>
              <a:gd name="connsiteX5" fmla="*/ 2326105 w 2346086"/>
              <a:gd name="connsiteY5" fmla="*/ 368969 h 882316"/>
              <a:gd name="connsiteX6" fmla="*/ 2310063 w 2346086"/>
              <a:gd name="connsiteY6" fmla="*/ 320843 h 882316"/>
              <a:gd name="connsiteX7" fmla="*/ 2261937 w 2346086"/>
              <a:gd name="connsiteY7" fmla="*/ 288758 h 882316"/>
              <a:gd name="connsiteX8" fmla="*/ 2149642 w 2346086"/>
              <a:gd name="connsiteY8" fmla="*/ 256674 h 882316"/>
              <a:gd name="connsiteX9" fmla="*/ 2037347 w 2346086"/>
              <a:gd name="connsiteY9" fmla="*/ 224590 h 882316"/>
              <a:gd name="connsiteX10" fmla="*/ 1812758 w 2346086"/>
              <a:gd name="connsiteY10" fmla="*/ 192506 h 882316"/>
              <a:gd name="connsiteX11" fmla="*/ 1732547 w 2346086"/>
              <a:gd name="connsiteY11" fmla="*/ 176464 h 882316"/>
              <a:gd name="connsiteX12" fmla="*/ 1283368 w 2346086"/>
              <a:gd name="connsiteY12" fmla="*/ 192506 h 882316"/>
              <a:gd name="connsiteX13" fmla="*/ 1203158 w 2346086"/>
              <a:gd name="connsiteY13" fmla="*/ 208548 h 882316"/>
              <a:gd name="connsiteX14" fmla="*/ 1106905 w 2346086"/>
              <a:gd name="connsiteY14" fmla="*/ 224590 h 882316"/>
              <a:gd name="connsiteX15" fmla="*/ 577516 w 2346086"/>
              <a:gd name="connsiteY15" fmla="*/ 256674 h 882316"/>
              <a:gd name="connsiteX16" fmla="*/ 256673 w 2346086"/>
              <a:gd name="connsiteY16" fmla="*/ 208548 h 882316"/>
              <a:gd name="connsiteX17" fmla="*/ 208547 w 2346086"/>
              <a:gd name="connsiteY17" fmla="*/ 192506 h 882316"/>
              <a:gd name="connsiteX18" fmla="*/ 160421 w 2346086"/>
              <a:gd name="connsiteY18" fmla="*/ 176464 h 882316"/>
              <a:gd name="connsiteX19" fmla="*/ 96252 w 2346086"/>
              <a:gd name="connsiteY19" fmla="*/ 112295 h 882316"/>
              <a:gd name="connsiteX20" fmla="*/ 64168 w 2346086"/>
              <a:gd name="connsiteY20" fmla="*/ 64169 h 882316"/>
              <a:gd name="connsiteX21" fmla="*/ 0 w 2346086"/>
              <a:gd name="connsiteY21" fmla="*/ 0 h 88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46086" h="882316">
                <a:moveTo>
                  <a:pt x="2037347" y="882316"/>
                </a:moveTo>
                <a:cubicBezTo>
                  <a:pt x="2064084" y="866274"/>
                  <a:pt x="2095510" y="856238"/>
                  <a:pt x="2117558" y="834190"/>
                </a:cubicBezTo>
                <a:cubicBezTo>
                  <a:pt x="2139606" y="812142"/>
                  <a:pt x="2148388" y="779923"/>
                  <a:pt x="2165684" y="753979"/>
                </a:cubicBezTo>
                <a:cubicBezTo>
                  <a:pt x="2274894" y="590163"/>
                  <a:pt x="2165483" y="758242"/>
                  <a:pt x="2245895" y="657727"/>
                </a:cubicBezTo>
                <a:cubicBezTo>
                  <a:pt x="2335238" y="546048"/>
                  <a:pt x="2211777" y="675802"/>
                  <a:pt x="2326105" y="561474"/>
                </a:cubicBezTo>
                <a:cubicBezTo>
                  <a:pt x="2355375" y="473665"/>
                  <a:pt x="2349984" y="512245"/>
                  <a:pt x="2326105" y="368969"/>
                </a:cubicBezTo>
                <a:cubicBezTo>
                  <a:pt x="2323325" y="352289"/>
                  <a:pt x="2320626" y="334047"/>
                  <a:pt x="2310063" y="320843"/>
                </a:cubicBezTo>
                <a:cubicBezTo>
                  <a:pt x="2298019" y="305788"/>
                  <a:pt x="2279182" y="297380"/>
                  <a:pt x="2261937" y="288758"/>
                </a:cubicBezTo>
                <a:cubicBezTo>
                  <a:pt x="2236297" y="275938"/>
                  <a:pt x="2173625" y="263526"/>
                  <a:pt x="2149642" y="256674"/>
                </a:cubicBezTo>
                <a:cubicBezTo>
                  <a:pt x="2078289" y="236287"/>
                  <a:pt x="2120934" y="241307"/>
                  <a:pt x="2037347" y="224590"/>
                </a:cubicBezTo>
                <a:cubicBezTo>
                  <a:pt x="1923060" y="201733"/>
                  <a:pt x="1940911" y="212222"/>
                  <a:pt x="1812758" y="192506"/>
                </a:cubicBezTo>
                <a:cubicBezTo>
                  <a:pt x="1785809" y="188360"/>
                  <a:pt x="1759284" y="181811"/>
                  <a:pt x="1732547" y="176464"/>
                </a:cubicBezTo>
                <a:cubicBezTo>
                  <a:pt x="1582821" y="181811"/>
                  <a:pt x="1432915" y="183443"/>
                  <a:pt x="1283368" y="192506"/>
                </a:cubicBezTo>
                <a:cubicBezTo>
                  <a:pt x="1256152" y="194155"/>
                  <a:pt x="1229984" y="203671"/>
                  <a:pt x="1203158" y="208548"/>
                </a:cubicBezTo>
                <a:cubicBezTo>
                  <a:pt x="1171156" y="214367"/>
                  <a:pt x="1139181" y="220556"/>
                  <a:pt x="1106905" y="224590"/>
                </a:cubicBezTo>
                <a:cubicBezTo>
                  <a:pt x="910750" y="249109"/>
                  <a:pt x="801428" y="246939"/>
                  <a:pt x="577516" y="256674"/>
                </a:cubicBezTo>
                <a:cubicBezTo>
                  <a:pt x="319194" y="238223"/>
                  <a:pt x="424128" y="264366"/>
                  <a:pt x="256673" y="208548"/>
                </a:cubicBezTo>
                <a:lnTo>
                  <a:pt x="208547" y="192506"/>
                </a:lnTo>
                <a:lnTo>
                  <a:pt x="160421" y="176464"/>
                </a:lnTo>
                <a:cubicBezTo>
                  <a:pt x="139031" y="155074"/>
                  <a:pt x="113031" y="137464"/>
                  <a:pt x="96252" y="112295"/>
                </a:cubicBezTo>
                <a:cubicBezTo>
                  <a:pt x="85557" y="96253"/>
                  <a:pt x="77801" y="77802"/>
                  <a:pt x="64168" y="64169"/>
                </a:cubicBezTo>
                <a:cubicBezTo>
                  <a:pt x="-13264" y="-13263"/>
                  <a:pt x="36669" y="73341"/>
                  <a:pt x="0" y="0"/>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3" name="Table 22">
            <a:extLst>
              <a:ext uri="{FF2B5EF4-FFF2-40B4-BE49-F238E27FC236}">
                <a16:creationId xmlns:a16="http://schemas.microsoft.com/office/drawing/2014/main" id="{80E17685-B38B-D149-8645-2200950AF0B5}"/>
              </a:ext>
            </a:extLst>
          </p:cNvPr>
          <p:cNvGraphicFramePr>
            <a:graphicFrameLocks noGrp="1"/>
          </p:cNvGraphicFramePr>
          <p:nvPr/>
        </p:nvGraphicFramePr>
        <p:xfrm>
          <a:off x="3719491" y="5334000"/>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0x6500</a:t>
                      </a:r>
                    </a:p>
                  </a:txBody>
                  <a:tcPr>
                    <a:solidFill>
                      <a:schemeClr val="bg1"/>
                    </a:solidFill>
                  </a:tcPr>
                </a:tc>
                <a:extLst>
                  <a:ext uri="{0D108BD9-81ED-4DB2-BD59-A6C34878D82A}">
                    <a16:rowId xmlns:a16="http://schemas.microsoft.com/office/drawing/2014/main" val="3506753572"/>
                  </a:ext>
                </a:extLst>
              </a:tr>
            </a:tbl>
          </a:graphicData>
        </a:graphic>
      </p:graphicFrame>
      <p:sp>
        <p:nvSpPr>
          <p:cNvPr id="24" name="TextBox 23">
            <a:extLst>
              <a:ext uri="{FF2B5EF4-FFF2-40B4-BE49-F238E27FC236}">
                <a16:creationId xmlns:a16="http://schemas.microsoft.com/office/drawing/2014/main" id="{10DCCE9D-E262-954E-A7F1-C92A84B0BB94}"/>
              </a:ext>
            </a:extLst>
          </p:cNvPr>
          <p:cNvSpPr txBox="1"/>
          <p:nvPr/>
        </p:nvSpPr>
        <p:spPr>
          <a:xfrm>
            <a:off x="2620889" y="5239434"/>
            <a:ext cx="944553"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void *</a:t>
            </a:r>
            <a:br>
              <a:rPr lang="en-US" dirty="0">
                <a:latin typeface="Consolas" panose="020B0609020204030204" pitchFamily="49" charset="0"/>
                <a:cs typeface="Consolas" panose="020B0609020204030204" pitchFamily="49" charset="0"/>
              </a:rPr>
            </a:br>
            <a:r>
              <a:rPr lang="en-US" dirty="0" err="1">
                <a:latin typeface="Consolas" panose="020B0609020204030204" pitchFamily="49" charset="0"/>
                <a:cs typeface="Consolas" panose="020B0609020204030204" pitchFamily="49" charset="0"/>
              </a:rPr>
              <a:t>addr</a:t>
            </a:r>
            <a:endParaRPr lang="en-US" dirty="0">
              <a:latin typeface="Consolas" panose="020B0609020204030204" pitchFamily="49" charset="0"/>
              <a:cs typeface="Consolas" panose="020B0609020204030204" pitchFamily="49" charset="0"/>
            </a:endParaRPr>
          </a:p>
        </p:txBody>
      </p:sp>
      <p:sp>
        <p:nvSpPr>
          <p:cNvPr id="25" name="Freeform 24">
            <a:extLst>
              <a:ext uri="{FF2B5EF4-FFF2-40B4-BE49-F238E27FC236}">
                <a16:creationId xmlns:a16="http://schemas.microsoft.com/office/drawing/2014/main" id="{B4FFF824-1DC6-B744-BC40-F2473AE75B58}"/>
              </a:ext>
            </a:extLst>
          </p:cNvPr>
          <p:cNvSpPr/>
          <p:nvPr/>
        </p:nvSpPr>
        <p:spPr>
          <a:xfrm>
            <a:off x="5409537" y="5573071"/>
            <a:ext cx="1197979" cy="230624"/>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148842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82B40-49E9-5244-9802-F6D020B8ED6C}"/>
              </a:ext>
            </a:extLst>
          </p:cNvPr>
          <p:cNvSpPr>
            <a:spLocks noGrp="1"/>
          </p:cNvSpPr>
          <p:nvPr>
            <p:ph type="title"/>
          </p:nvPr>
        </p:nvSpPr>
        <p:spPr/>
        <p:txBody>
          <a:bodyPr/>
          <a:lstStyle/>
          <a:p>
            <a:r>
              <a:rPr lang="en-US" dirty="0"/>
              <a:t>2. Update stack top</a:t>
            </a:r>
          </a:p>
        </p:txBody>
      </p:sp>
      <p:sp>
        <p:nvSpPr>
          <p:cNvPr id="4" name="TextBox 3">
            <a:extLst>
              <a:ext uri="{FF2B5EF4-FFF2-40B4-BE49-F238E27FC236}">
                <a16:creationId xmlns:a16="http://schemas.microsoft.com/office/drawing/2014/main" id="{B429B4CE-2345-1140-A382-9E884A58ACE9}"/>
              </a:ext>
            </a:extLst>
          </p:cNvPr>
          <p:cNvSpPr txBox="1"/>
          <p:nvPr/>
        </p:nvSpPr>
        <p:spPr>
          <a:xfrm>
            <a:off x="3029879" y="2908741"/>
            <a:ext cx="689612" cy="338554"/>
          </a:xfrm>
          <a:prstGeom prst="rect">
            <a:avLst/>
          </a:prstGeom>
          <a:noFill/>
        </p:spPr>
        <p:txBody>
          <a:bodyPr wrap="none" rtlCol="0">
            <a:spAutoFit/>
          </a:bodyPr>
          <a:lstStyle/>
          <a:p>
            <a:pPr algn="l"/>
            <a:r>
              <a:rPr lang="en-US" sz="1600" i="1" dirty="0">
                <a:solidFill>
                  <a:schemeClr val="bg1">
                    <a:lumMod val="65000"/>
                  </a:schemeClr>
                </a:solidFill>
                <a:latin typeface="+mn-lt"/>
              </a:rPr>
              <a:t>0x800</a:t>
            </a:r>
          </a:p>
        </p:txBody>
      </p:sp>
      <p:graphicFrame>
        <p:nvGraphicFramePr>
          <p:cNvPr id="5" name="Table 4">
            <a:extLst>
              <a:ext uri="{FF2B5EF4-FFF2-40B4-BE49-F238E27FC236}">
                <a16:creationId xmlns:a16="http://schemas.microsoft.com/office/drawing/2014/main" id="{5F1D65AC-F23F-694D-B59C-223210CA2031}"/>
              </a:ext>
            </a:extLst>
          </p:cNvPr>
          <p:cNvGraphicFramePr>
            <a:graphicFrameLocks noGrp="1"/>
          </p:cNvGraphicFramePr>
          <p:nvPr/>
        </p:nvGraphicFramePr>
        <p:xfrm>
          <a:off x="3941628" y="1743149"/>
          <a:ext cx="1905000" cy="13716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mn-lt"/>
                          <a:cs typeface="Consolas" panose="020B0609020204030204" pitchFamily="49" charset="0"/>
                        </a:rPr>
                        <a:t>top</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ctr"/>
                      <a:r>
                        <a:rPr lang="en-US" sz="2400" dirty="0">
                          <a:latin typeface="Consolas" panose="020B0609020204030204" pitchFamily="49" charset="0"/>
                          <a:cs typeface="Consolas" panose="020B0609020204030204" pitchFamily="49" charset="0"/>
                        </a:rPr>
                        <a:t>…</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r h="439471">
                <a:tc>
                  <a:txBody>
                    <a:bodyPr/>
                    <a:lstStyle/>
                    <a:p>
                      <a:pPr algn="ctr"/>
                      <a:r>
                        <a:rPr lang="en-US" sz="2400" dirty="0">
                          <a:latin typeface="Consolas" panose="020B0609020204030204" pitchFamily="49" charset="0"/>
                          <a:cs typeface="Consolas" panose="020B0609020204030204" pitchFamily="49" charset="0"/>
                        </a:rPr>
                        <a:t>3</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37403080"/>
                  </a:ext>
                </a:extLst>
              </a:tr>
            </a:tbl>
          </a:graphicData>
        </a:graphic>
      </p:graphicFrame>
      <p:graphicFrame>
        <p:nvGraphicFramePr>
          <p:cNvPr id="6" name="Table 5">
            <a:extLst>
              <a:ext uri="{FF2B5EF4-FFF2-40B4-BE49-F238E27FC236}">
                <a16:creationId xmlns:a16="http://schemas.microsoft.com/office/drawing/2014/main" id="{28AFDAA4-CF1F-7F4D-BBA8-CD8829F6BCF1}"/>
              </a:ext>
            </a:extLst>
          </p:cNvPr>
          <p:cNvGraphicFramePr>
            <a:graphicFrameLocks noGrp="1"/>
          </p:cNvGraphicFramePr>
          <p:nvPr/>
        </p:nvGraphicFramePr>
        <p:xfrm>
          <a:off x="6687479" y="1345621"/>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ysDash"/>
                      <a:round/>
                      <a:headEnd type="none" w="med" len="med"/>
                      <a:tailEnd type="none" w="med" len="med"/>
                    </a:lnT>
                    <a:lnB w="1905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7" name="TextBox 6">
            <a:extLst>
              <a:ext uri="{FF2B5EF4-FFF2-40B4-BE49-F238E27FC236}">
                <a16:creationId xmlns:a16="http://schemas.microsoft.com/office/drawing/2014/main" id="{E42531AE-3FF0-FE46-9615-42F9AA4AD0FA}"/>
              </a:ext>
            </a:extLst>
          </p:cNvPr>
          <p:cNvSpPr txBox="1"/>
          <p:nvPr/>
        </p:nvSpPr>
        <p:spPr>
          <a:xfrm>
            <a:off x="130960" y="2060184"/>
            <a:ext cx="1071126"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stack *</a:t>
            </a:r>
          </a:p>
          <a:p>
            <a:r>
              <a:rPr lang="en-US" dirty="0">
                <a:latin typeface="Consolas" panose="020B0609020204030204" pitchFamily="49" charset="0"/>
                <a:cs typeface="Consolas" panose="020B0609020204030204" pitchFamily="49" charset="0"/>
              </a:rPr>
              <a:t>s </a:t>
            </a:r>
          </a:p>
        </p:txBody>
      </p:sp>
      <p:graphicFrame>
        <p:nvGraphicFramePr>
          <p:cNvPr id="8" name="Table 7">
            <a:extLst>
              <a:ext uri="{FF2B5EF4-FFF2-40B4-BE49-F238E27FC236}">
                <a16:creationId xmlns:a16="http://schemas.microsoft.com/office/drawing/2014/main" id="{360BE695-2FE3-9F4D-B6D6-94C3D3EFD300}"/>
              </a:ext>
            </a:extLst>
          </p:cNvPr>
          <p:cNvGraphicFramePr>
            <a:graphicFrameLocks noGrp="1"/>
          </p:cNvGraphicFramePr>
          <p:nvPr/>
        </p:nvGraphicFramePr>
        <p:xfrm>
          <a:off x="1136558" y="2168265"/>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0x800</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bl>
          </a:graphicData>
        </a:graphic>
      </p:graphicFrame>
      <p:sp>
        <p:nvSpPr>
          <p:cNvPr id="9" name="Freeform 8">
            <a:extLst>
              <a:ext uri="{FF2B5EF4-FFF2-40B4-BE49-F238E27FC236}">
                <a16:creationId xmlns:a16="http://schemas.microsoft.com/office/drawing/2014/main" id="{10A13A3C-F1FF-4B4A-834F-E811779035C5}"/>
              </a:ext>
            </a:extLst>
          </p:cNvPr>
          <p:cNvSpPr/>
          <p:nvPr/>
        </p:nvSpPr>
        <p:spPr>
          <a:xfrm>
            <a:off x="5660512" y="1935655"/>
            <a:ext cx="1005553" cy="689810"/>
          </a:xfrm>
          <a:custGeom>
            <a:avLst/>
            <a:gdLst>
              <a:gd name="connsiteX0" fmla="*/ 0 w 1363579"/>
              <a:gd name="connsiteY0" fmla="*/ 0 h 689810"/>
              <a:gd name="connsiteX1" fmla="*/ 80210 w 1363579"/>
              <a:gd name="connsiteY1" fmla="*/ 32084 h 689810"/>
              <a:gd name="connsiteX2" fmla="*/ 272716 w 1363579"/>
              <a:gd name="connsiteY2" fmla="*/ 48126 h 689810"/>
              <a:gd name="connsiteX3" fmla="*/ 385010 w 1363579"/>
              <a:gd name="connsiteY3" fmla="*/ 64168 h 689810"/>
              <a:gd name="connsiteX4" fmla="*/ 433137 w 1363579"/>
              <a:gd name="connsiteY4" fmla="*/ 80210 h 689810"/>
              <a:gd name="connsiteX5" fmla="*/ 513347 w 1363579"/>
              <a:gd name="connsiteY5" fmla="*/ 144379 h 689810"/>
              <a:gd name="connsiteX6" fmla="*/ 577516 w 1363579"/>
              <a:gd name="connsiteY6" fmla="*/ 336884 h 689810"/>
              <a:gd name="connsiteX7" fmla="*/ 593558 w 1363579"/>
              <a:gd name="connsiteY7" fmla="*/ 385010 h 689810"/>
              <a:gd name="connsiteX8" fmla="*/ 609600 w 1363579"/>
              <a:gd name="connsiteY8" fmla="*/ 433136 h 689810"/>
              <a:gd name="connsiteX9" fmla="*/ 641684 w 1363579"/>
              <a:gd name="connsiteY9" fmla="*/ 465221 h 689810"/>
              <a:gd name="connsiteX10" fmla="*/ 673768 w 1363579"/>
              <a:gd name="connsiteY10" fmla="*/ 513347 h 689810"/>
              <a:gd name="connsiteX11" fmla="*/ 721895 w 1363579"/>
              <a:gd name="connsiteY11" fmla="*/ 529389 h 689810"/>
              <a:gd name="connsiteX12" fmla="*/ 770021 w 1363579"/>
              <a:gd name="connsiteY12" fmla="*/ 561473 h 689810"/>
              <a:gd name="connsiteX13" fmla="*/ 866274 w 1363579"/>
              <a:gd name="connsiteY13" fmla="*/ 593557 h 689810"/>
              <a:gd name="connsiteX14" fmla="*/ 914400 w 1363579"/>
              <a:gd name="connsiteY14" fmla="*/ 609600 h 689810"/>
              <a:gd name="connsiteX15" fmla="*/ 962526 w 1363579"/>
              <a:gd name="connsiteY15" fmla="*/ 625642 h 689810"/>
              <a:gd name="connsiteX16" fmla="*/ 1010652 w 1363579"/>
              <a:gd name="connsiteY16" fmla="*/ 641684 h 689810"/>
              <a:gd name="connsiteX17" fmla="*/ 1090863 w 1363579"/>
              <a:gd name="connsiteY17" fmla="*/ 657726 h 689810"/>
              <a:gd name="connsiteX18" fmla="*/ 1155031 w 1363579"/>
              <a:gd name="connsiteY18" fmla="*/ 673768 h 689810"/>
              <a:gd name="connsiteX19" fmla="*/ 1251284 w 1363579"/>
              <a:gd name="connsiteY19" fmla="*/ 689810 h 689810"/>
              <a:gd name="connsiteX20" fmla="*/ 1363579 w 1363579"/>
              <a:gd name="connsiteY20" fmla="*/ 673768 h 6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579" h="689810">
                <a:moveTo>
                  <a:pt x="0" y="0"/>
                </a:moveTo>
                <a:cubicBezTo>
                  <a:pt x="26737" y="10695"/>
                  <a:pt x="51852" y="27080"/>
                  <a:pt x="80210" y="32084"/>
                </a:cubicBezTo>
                <a:cubicBezTo>
                  <a:pt x="143621" y="43274"/>
                  <a:pt x="208679" y="41385"/>
                  <a:pt x="272716" y="48126"/>
                </a:cubicBezTo>
                <a:cubicBezTo>
                  <a:pt x="310320" y="52084"/>
                  <a:pt x="347579" y="58821"/>
                  <a:pt x="385010" y="64168"/>
                </a:cubicBezTo>
                <a:cubicBezTo>
                  <a:pt x="401052" y="69515"/>
                  <a:pt x="418012" y="72648"/>
                  <a:pt x="433137" y="80210"/>
                </a:cubicBezTo>
                <a:cubicBezTo>
                  <a:pt x="473612" y="100447"/>
                  <a:pt x="483505" y="114536"/>
                  <a:pt x="513347" y="144379"/>
                </a:cubicBezTo>
                <a:lnTo>
                  <a:pt x="577516" y="336884"/>
                </a:lnTo>
                <a:lnTo>
                  <a:pt x="593558" y="385010"/>
                </a:lnTo>
                <a:cubicBezTo>
                  <a:pt x="598905" y="401052"/>
                  <a:pt x="597643" y="421179"/>
                  <a:pt x="609600" y="433136"/>
                </a:cubicBezTo>
                <a:cubicBezTo>
                  <a:pt x="620295" y="443831"/>
                  <a:pt x="632236" y="453410"/>
                  <a:pt x="641684" y="465221"/>
                </a:cubicBezTo>
                <a:cubicBezTo>
                  <a:pt x="653728" y="480276"/>
                  <a:pt x="658713" y="501303"/>
                  <a:pt x="673768" y="513347"/>
                </a:cubicBezTo>
                <a:cubicBezTo>
                  <a:pt x="686973" y="523911"/>
                  <a:pt x="705853" y="524042"/>
                  <a:pt x="721895" y="529389"/>
                </a:cubicBezTo>
                <a:cubicBezTo>
                  <a:pt x="737937" y="540084"/>
                  <a:pt x="752403" y="553643"/>
                  <a:pt x="770021" y="561473"/>
                </a:cubicBezTo>
                <a:cubicBezTo>
                  <a:pt x="800926" y="575208"/>
                  <a:pt x="834190" y="582862"/>
                  <a:pt x="866274" y="593557"/>
                </a:cubicBezTo>
                <a:lnTo>
                  <a:pt x="914400" y="609600"/>
                </a:lnTo>
                <a:lnTo>
                  <a:pt x="962526" y="625642"/>
                </a:lnTo>
                <a:cubicBezTo>
                  <a:pt x="978568" y="630989"/>
                  <a:pt x="994071" y="638368"/>
                  <a:pt x="1010652" y="641684"/>
                </a:cubicBezTo>
                <a:cubicBezTo>
                  <a:pt x="1037389" y="647031"/>
                  <a:pt x="1064246" y="651811"/>
                  <a:pt x="1090863" y="657726"/>
                </a:cubicBezTo>
                <a:cubicBezTo>
                  <a:pt x="1112386" y="662509"/>
                  <a:pt x="1133412" y="669444"/>
                  <a:pt x="1155031" y="673768"/>
                </a:cubicBezTo>
                <a:cubicBezTo>
                  <a:pt x="1186926" y="680147"/>
                  <a:pt x="1219200" y="684463"/>
                  <a:pt x="1251284" y="689810"/>
                </a:cubicBezTo>
                <a:cubicBezTo>
                  <a:pt x="1341982" y="671671"/>
                  <a:pt x="1304229" y="673768"/>
                  <a:pt x="1363579" y="673768"/>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BD15BDE-C62E-5940-960A-3EFCFBC1278F}"/>
              </a:ext>
            </a:extLst>
          </p:cNvPr>
          <p:cNvSpPr txBox="1"/>
          <p:nvPr/>
        </p:nvSpPr>
        <p:spPr>
          <a:xfrm>
            <a:off x="3941628" y="2732429"/>
            <a:ext cx="787395" cy="338554"/>
          </a:xfrm>
          <a:prstGeom prst="rect">
            <a:avLst/>
          </a:prstGeom>
          <a:noFill/>
        </p:spPr>
        <p:txBody>
          <a:bodyPr wrap="none" rtlCol="0">
            <a:spAutoFit/>
          </a:bodyPr>
          <a:lstStyle/>
          <a:p>
            <a:pPr algn="l"/>
            <a:r>
              <a:rPr lang="en-US" sz="1600" i="1" dirty="0" err="1">
                <a:solidFill>
                  <a:schemeClr val="bg1">
                    <a:lumMod val="65000"/>
                  </a:schemeClr>
                </a:solidFill>
                <a:latin typeface="+mn-lt"/>
              </a:rPr>
              <a:t>nelems</a:t>
            </a:r>
            <a:endParaRPr lang="en-US" sz="1600" i="1" dirty="0">
              <a:solidFill>
                <a:schemeClr val="bg1">
                  <a:lumMod val="65000"/>
                </a:schemeClr>
              </a:solidFill>
              <a:latin typeface="+mn-lt"/>
            </a:endParaRPr>
          </a:p>
        </p:txBody>
      </p:sp>
      <p:sp>
        <p:nvSpPr>
          <p:cNvPr id="11" name="TextBox 10">
            <a:extLst>
              <a:ext uri="{FF2B5EF4-FFF2-40B4-BE49-F238E27FC236}">
                <a16:creationId xmlns:a16="http://schemas.microsoft.com/office/drawing/2014/main" id="{7936023D-5702-3B43-AD24-46E2DA66D819}"/>
              </a:ext>
            </a:extLst>
          </p:cNvPr>
          <p:cNvSpPr txBox="1"/>
          <p:nvPr/>
        </p:nvSpPr>
        <p:spPr>
          <a:xfrm>
            <a:off x="3941628" y="2214747"/>
            <a:ext cx="818814" cy="461665"/>
          </a:xfrm>
          <a:prstGeom prst="rect">
            <a:avLst/>
          </a:prstGeom>
          <a:noFill/>
        </p:spPr>
        <p:txBody>
          <a:bodyPr wrap="none" rtlCol="0">
            <a:spAutoFit/>
          </a:bodyPr>
          <a:lstStyle/>
          <a:p>
            <a:pPr algn="l"/>
            <a:r>
              <a:rPr lang="en-US" sz="1200" i="1" dirty="0" err="1">
                <a:solidFill>
                  <a:schemeClr val="bg1">
                    <a:lumMod val="65000"/>
                  </a:schemeClr>
                </a:solidFill>
                <a:latin typeface="+mn-lt"/>
              </a:rPr>
              <a:t>elem</a:t>
            </a:r>
            <a:r>
              <a:rPr lang="en-US" sz="1200" i="1" dirty="0">
                <a:solidFill>
                  <a:schemeClr val="bg1">
                    <a:lumMod val="65000"/>
                  </a:schemeClr>
                </a:solidFill>
                <a:latin typeface="+mn-lt"/>
              </a:rPr>
              <a:t>_</a:t>
            </a:r>
            <a:br>
              <a:rPr lang="en-US" sz="1200" i="1" dirty="0">
                <a:solidFill>
                  <a:schemeClr val="bg1">
                    <a:lumMod val="65000"/>
                  </a:schemeClr>
                </a:solidFill>
                <a:latin typeface="+mn-lt"/>
              </a:rPr>
            </a:br>
            <a:r>
              <a:rPr lang="en-US" sz="1200" i="1" dirty="0" err="1">
                <a:solidFill>
                  <a:schemeClr val="bg1">
                    <a:lumMod val="65000"/>
                  </a:schemeClr>
                </a:solidFill>
                <a:latin typeface="+mn-lt"/>
              </a:rPr>
              <a:t>size_bytes</a:t>
            </a:r>
            <a:endParaRPr lang="en-US" sz="1200" i="1" dirty="0">
              <a:solidFill>
                <a:schemeClr val="bg1">
                  <a:lumMod val="65000"/>
                </a:schemeClr>
              </a:solidFill>
              <a:latin typeface="+mn-lt"/>
            </a:endParaRPr>
          </a:p>
        </p:txBody>
      </p:sp>
      <p:sp>
        <p:nvSpPr>
          <p:cNvPr id="12" name="TextBox 11">
            <a:extLst>
              <a:ext uri="{FF2B5EF4-FFF2-40B4-BE49-F238E27FC236}">
                <a16:creationId xmlns:a16="http://schemas.microsoft.com/office/drawing/2014/main" id="{5B48C906-A254-CF4C-9E21-732FA979D236}"/>
              </a:ext>
            </a:extLst>
          </p:cNvPr>
          <p:cNvSpPr txBox="1"/>
          <p:nvPr/>
        </p:nvSpPr>
        <p:spPr>
          <a:xfrm>
            <a:off x="7255900" y="1329306"/>
            <a:ext cx="768159" cy="923330"/>
          </a:xfrm>
          <a:prstGeom prst="rect">
            <a:avLst/>
          </a:prstGeom>
          <a:noFill/>
        </p:spPr>
        <p:txBody>
          <a:bodyPr wrap="none" rtlCol="0">
            <a:spAutoFit/>
          </a:bodyPr>
          <a:lstStyle/>
          <a:p>
            <a:pPr algn="l"/>
            <a:r>
              <a:rPr lang="en-US" sz="5400" dirty="0">
                <a:latin typeface="+mn-lt"/>
                <a:sym typeface="Wingdings" pitchFamily="2" charset="2"/>
              </a:rPr>
              <a:t></a:t>
            </a:r>
            <a:endParaRPr lang="en-US" sz="5400" dirty="0">
              <a:latin typeface="+mn-lt"/>
            </a:endParaRPr>
          </a:p>
        </p:txBody>
      </p:sp>
      <p:sp>
        <p:nvSpPr>
          <p:cNvPr id="13" name="Freeform 12">
            <a:extLst>
              <a:ext uri="{FF2B5EF4-FFF2-40B4-BE49-F238E27FC236}">
                <a16:creationId xmlns:a16="http://schemas.microsoft.com/office/drawing/2014/main" id="{AAA7B42D-FF94-5B40-9270-B5F7B70728BB}"/>
              </a:ext>
            </a:extLst>
          </p:cNvPr>
          <p:cNvSpPr/>
          <p:nvPr/>
        </p:nvSpPr>
        <p:spPr>
          <a:xfrm>
            <a:off x="8274601" y="2399751"/>
            <a:ext cx="934107" cy="218079"/>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2FD4CA16-175A-ED49-8DFF-FA90BA1E5ACF}"/>
              </a:ext>
            </a:extLst>
          </p:cNvPr>
          <p:cNvSpPr/>
          <p:nvPr/>
        </p:nvSpPr>
        <p:spPr>
          <a:xfrm>
            <a:off x="3122191" y="2399751"/>
            <a:ext cx="901617" cy="641954"/>
          </a:xfrm>
          <a:custGeom>
            <a:avLst/>
            <a:gdLst>
              <a:gd name="connsiteX0" fmla="*/ 0 w 1716505"/>
              <a:gd name="connsiteY0" fmla="*/ 0 h 641954"/>
              <a:gd name="connsiteX1" fmla="*/ 449179 w 1716505"/>
              <a:gd name="connsiteY1" fmla="*/ 16042 h 641954"/>
              <a:gd name="connsiteX2" fmla="*/ 529389 w 1716505"/>
              <a:gd name="connsiteY2" fmla="*/ 32084 h 641954"/>
              <a:gd name="connsiteX3" fmla="*/ 625642 w 1716505"/>
              <a:gd name="connsiteY3" fmla="*/ 48126 h 641954"/>
              <a:gd name="connsiteX4" fmla="*/ 721894 w 1716505"/>
              <a:gd name="connsiteY4" fmla="*/ 96252 h 641954"/>
              <a:gd name="connsiteX5" fmla="*/ 737937 w 1716505"/>
              <a:gd name="connsiteY5" fmla="*/ 144379 h 641954"/>
              <a:gd name="connsiteX6" fmla="*/ 786063 w 1716505"/>
              <a:gd name="connsiteY6" fmla="*/ 192505 h 641954"/>
              <a:gd name="connsiteX7" fmla="*/ 850231 w 1716505"/>
              <a:gd name="connsiteY7" fmla="*/ 320842 h 641954"/>
              <a:gd name="connsiteX8" fmla="*/ 866273 w 1716505"/>
              <a:gd name="connsiteY8" fmla="*/ 368968 h 641954"/>
              <a:gd name="connsiteX9" fmla="*/ 898358 w 1716505"/>
              <a:gd name="connsiteY9" fmla="*/ 401052 h 641954"/>
              <a:gd name="connsiteX10" fmla="*/ 930442 w 1716505"/>
              <a:gd name="connsiteY10" fmla="*/ 449179 h 641954"/>
              <a:gd name="connsiteX11" fmla="*/ 978568 w 1716505"/>
              <a:gd name="connsiteY11" fmla="*/ 497305 h 641954"/>
              <a:gd name="connsiteX12" fmla="*/ 1010652 w 1716505"/>
              <a:gd name="connsiteY12" fmla="*/ 545431 h 641954"/>
              <a:gd name="connsiteX13" fmla="*/ 1171073 w 1716505"/>
              <a:gd name="connsiteY13" fmla="*/ 593557 h 641954"/>
              <a:gd name="connsiteX14" fmla="*/ 1283368 w 1716505"/>
              <a:gd name="connsiteY14" fmla="*/ 625642 h 641954"/>
              <a:gd name="connsiteX15" fmla="*/ 1716505 w 1716505"/>
              <a:gd name="connsiteY15" fmla="*/ 641684 h 64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6505" h="641954">
                <a:moveTo>
                  <a:pt x="0" y="0"/>
                </a:moveTo>
                <a:cubicBezTo>
                  <a:pt x="149726" y="5347"/>
                  <a:pt x="299632" y="6979"/>
                  <a:pt x="449179" y="16042"/>
                </a:cubicBezTo>
                <a:cubicBezTo>
                  <a:pt x="476395" y="17691"/>
                  <a:pt x="502563" y="27207"/>
                  <a:pt x="529389" y="32084"/>
                </a:cubicBezTo>
                <a:cubicBezTo>
                  <a:pt x="561391" y="37903"/>
                  <a:pt x="593558" y="42779"/>
                  <a:pt x="625642" y="48126"/>
                </a:cubicBezTo>
                <a:cubicBezTo>
                  <a:pt x="657346" y="58694"/>
                  <a:pt x="699277" y="67981"/>
                  <a:pt x="721894" y="96252"/>
                </a:cubicBezTo>
                <a:cubicBezTo>
                  <a:pt x="732458" y="109457"/>
                  <a:pt x="728557" y="130309"/>
                  <a:pt x="737937" y="144379"/>
                </a:cubicBezTo>
                <a:cubicBezTo>
                  <a:pt x="750521" y="163256"/>
                  <a:pt x="770021" y="176463"/>
                  <a:pt x="786063" y="192505"/>
                </a:cubicBezTo>
                <a:cubicBezTo>
                  <a:pt x="822930" y="303106"/>
                  <a:pt x="794233" y="264843"/>
                  <a:pt x="850231" y="320842"/>
                </a:cubicBezTo>
                <a:cubicBezTo>
                  <a:pt x="855578" y="336884"/>
                  <a:pt x="857573" y="354468"/>
                  <a:pt x="866273" y="368968"/>
                </a:cubicBezTo>
                <a:cubicBezTo>
                  <a:pt x="874055" y="381937"/>
                  <a:pt x="888910" y="389242"/>
                  <a:pt x="898358" y="401052"/>
                </a:cubicBezTo>
                <a:cubicBezTo>
                  <a:pt x="910402" y="416107"/>
                  <a:pt x="918099" y="434367"/>
                  <a:pt x="930442" y="449179"/>
                </a:cubicBezTo>
                <a:cubicBezTo>
                  <a:pt x="944966" y="466608"/>
                  <a:pt x="964044" y="479877"/>
                  <a:pt x="978568" y="497305"/>
                </a:cubicBezTo>
                <a:cubicBezTo>
                  <a:pt x="990911" y="512116"/>
                  <a:pt x="994302" y="535213"/>
                  <a:pt x="1010652" y="545431"/>
                </a:cubicBezTo>
                <a:cubicBezTo>
                  <a:pt x="1042756" y="565496"/>
                  <a:pt x="1129550" y="581693"/>
                  <a:pt x="1171073" y="593557"/>
                </a:cubicBezTo>
                <a:cubicBezTo>
                  <a:pt x="1207909" y="604082"/>
                  <a:pt x="1244786" y="621784"/>
                  <a:pt x="1283368" y="625642"/>
                </a:cubicBezTo>
                <a:cubicBezTo>
                  <a:pt x="1480480" y="645353"/>
                  <a:pt x="1535468" y="641684"/>
                  <a:pt x="1716505" y="641684"/>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BF7894D-FD21-804A-BF53-91C1744EE678}"/>
              </a:ext>
            </a:extLst>
          </p:cNvPr>
          <p:cNvSpPr txBox="1"/>
          <p:nvPr/>
        </p:nvSpPr>
        <p:spPr>
          <a:xfrm>
            <a:off x="6065932" y="3170136"/>
            <a:ext cx="944489"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void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n  </a:t>
            </a:r>
          </a:p>
        </p:txBody>
      </p:sp>
      <p:graphicFrame>
        <p:nvGraphicFramePr>
          <p:cNvPr id="16" name="Table 15">
            <a:extLst>
              <a:ext uri="{FF2B5EF4-FFF2-40B4-BE49-F238E27FC236}">
                <a16:creationId xmlns:a16="http://schemas.microsoft.com/office/drawing/2014/main" id="{060FB8A3-6BD2-304F-8A84-DDB3C8090070}"/>
              </a:ext>
            </a:extLst>
          </p:cNvPr>
          <p:cNvGraphicFramePr>
            <a:graphicFrameLocks noGrp="1"/>
          </p:cNvGraphicFramePr>
          <p:nvPr/>
        </p:nvGraphicFramePr>
        <p:xfrm>
          <a:off x="7010421" y="3272541"/>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0x6030</a:t>
                      </a:r>
                    </a:p>
                  </a:txBody>
                  <a:tcPr>
                    <a:solidFill>
                      <a:schemeClr val="bg1"/>
                    </a:solidFill>
                  </a:tcPr>
                </a:tc>
                <a:extLst>
                  <a:ext uri="{0D108BD9-81ED-4DB2-BD59-A6C34878D82A}">
                    <a16:rowId xmlns:a16="http://schemas.microsoft.com/office/drawing/2014/main" val="3506753572"/>
                  </a:ext>
                </a:extLst>
              </a:tr>
            </a:tbl>
          </a:graphicData>
        </a:graphic>
      </p:graphicFrame>
      <p:sp>
        <p:nvSpPr>
          <p:cNvPr id="18" name="TextBox 17">
            <a:extLst>
              <a:ext uri="{FF2B5EF4-FFF2-40B4-BE49-F238E27FC236}">
                <a16:creationId xmlns:a16="http://schemas.microsoft.com/office/drawing/2014/main" id="{5BD35436-5794-924E-ABAF-21D0DE561160}"/>
              </a:ext>
            </a:extLst>
          </p:cNvPr>
          <p:cNvSpPr txBox="1"/>
          <p:nvPr/>
        </p:nvSpPr>
        <p:spPr>
          <a:xfrm>
            <a:off x="6008527" y="2617830"/>
            <a:ext cx="793807" cy="338554"/>
          </a:xfrm>
          <a:prstGeom prst="rect">
            <a:avLst/>
          </a:prstGeom>
          <a:noFill/>
        </p:spPr>
        <p:txBody>
          <a:bodyPr wrap="none" rtlCol="0">
            <a:spAutoFit/>
          </a:bodyPr>
          <a:lstStyle/>
          <a:p>
            <a:pPr algn="l"/>
            <a:r>
              <a:rPr lang="en-US" sz="1600" i="1" dirty="0">
                <a:solidFill>
                  <a:schemeClr val="bg1">
                    <a:lumMod val="65000"/>
                  </a:schemeClr>
                </a:solidFill>
                <a:latin typeface="+mn-lt"/>
              </a:rPr>
              <a:t>0x6030</a:t>
            </a:r>
          </a:p>
        </p:txBody>
      </p:sp>
      <p:graphicFrame>
        <p:nvGraphicFramePr>
          <p:cNvPr id="19" name="Table 18">
            <a:extLst>
              <a:ext uri="{FF2B5EF4-FFF2-40B4-BE49-F238E27FC236}">
                <a16:creationId xmlns:a16="http://schemas.microsoft.com/office/drawing/2014/main" id="{790BB830-BB43-4D41-8FB1-30B6FB6E11E1}"/>
              </a:ext>
            </a:extLst>
          </p:cNvPr>
          <p:cNvGraphicFramePr>
            <a:graphicFrameLocks noGrp="1"/>
          </p:cNvGraphicFramePr>
          <p:nvPr/>
        </p:nvGraphicFramePr>
        <p:xfrm>
          <a:off x="9204697" y="1345621"/>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ysDash"/>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20" name="TextBox 19">
            <a:extLst>
              <a:ext uri="{FF2B5EF4-FFF2-40B4-BE49-F238E27FC236}">
                <a16:creationId xmlns:a16="http://schemas.microsoft.com/office/drawing/2014/main" id="{ACDD4FCE-7E88-F948-9264-902102F04E2E}"/>
              </a:ext>
            </a:extLst>
          </p:cNvPr>
          <p:cNvSpPr txBox="1"/>
          <p:nvPr/>
        </p:nvSpPr>
        <p:spPr>
          <a:xfrm>
            <a:off x="9773118" y="1329306"/>
            <a:ext cx="768159" cy="923330"/>
          </a:xfrm>
          <a:prstGeom prst="rect">
            <a:avLst/>
          </a:prstGeom>
          <a:noFill/>
        </p:spPr>
        <p:txBody>
          <a:bodyPr wrap="none" rtlCol="0">
            <a:spAutoFit/>
          </a:bodyPr>
          <a:lstStyle/>
          <a:p>
            <a:pPr algn="l"/>
            <a:r>
              <a:rPr lang="en-US" sz="5400" dirty="0">
                <a:latin typeface="+mn-lt"/>
                <a:sym typeface="Wingdings" pitchFamily="2" charset="2"/>
              </a:rPr>
              <a:t></a:t>
            </a:r>
            <a:endParaRPr lang="en-US" sz="5400" dirty="0">
              <a:latin typeface="+mn-lt"/>
            </a:endParaRPr>
          </a:p>
        </p:txBody>
      </p:sp>
      <p:sp>
        <p:nvSpPr>
          <p:cNvPr id="21" name="Freeform 20">
            <a:extLst>
              <a:ext uri="{FF2B5EF4-FFF2-40B4-BE49-F238E27FC236}">
                <a16:creationId xmlns:a16="http://schemas.microsoft.com/office/drawing/2014/main" id="{67B8B961-3D85-2542-A11D-A6C7EEFDC523}"/>
              </a:ext>
            </a:extLst>
          </p:cNvPr>
          <p:cNvSpPr/>
          <p:nvPr/>
        </p:nvSpPr>
        <p:spPr>
          <a:xfrm>
            <a:off x="10480139" y="2341206"/>
            <a:ext cx="768160" cy="22741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7CBECF08-40C7-0E4F-9E5F-D58494256458}"/>
              </a:ext>
            </a:extLst>
          </p:cNvPr>
          <p:cNvSpPr/>
          <p:nvPr/>
        </p:nvSpPr>
        <p:spPr>
          <a:xfrm>
            <a:off x="6673516" y="2662989"/>
            <a:ext cx="2346086" cy="882316"/>
          </a:xfrm>
          <a:custGeom>
            <a:avLst/>
            <a:gdLst>
              <a:gd name="connsiteX0" fmla="*/ 2037347 w 2346086"/>
              <a:gd name="connsiteY0" fmla="*/ 882316 h 882316"/>
              <a:gd name="connsiteX1" fmla="*/ 2117558 w 2346086"/>
              <a:gd name="connsiteY1" fmla="*/ 834190 h 882316"/>
              <a:gd name="connsiteX2" fmla="*/ 2165684 w 2346086"/>
              <a:gd name="connsiteY2" fmla="*/ 753979 h 882316"/>
              <a:gd name="connsiteX3" fmla="*/ 2245895 w 2346086"/>
              <a:gd name="connsiteY3" fmla="*/ 657727 h 882316"/>
              <a:gd name="connsiteX4" fmla="*/ 2326105 w 2346086"/>
              <a:gd name="connsiteY4" fmla="*/ 561474 h 882316"/>
              <a:gd name="connsiteX5" fmla="*/ 2326105 w 2346086"/>
              <a:gd name="connsiteY5" fmla="*/ 368969 h 882316"/>
              <a:gd name="connsiteX6" fmla="*/ 2310063 w 2346086"/>
              <a:gd name="connsiteY6" fmla="*/ 320843 h 882316"/>
              <a:gd name="connsiteX7" fmla="*/ 2261937 w 2346086"/>
              <a:gd name="connsiteY7" fmla="*/ 288758 h 882316"/>
              <a:gd name="connsiteX8" fmla="*/ 2149642 w 2346086"/>
              <a:gd name="connsiteY8" fmla="*/ 256674 h 882316"/>
              <a:gd name="connsiteX9" fmla="*/ 2037347 w 2346086"/>
              <a:gd name="connsiteY9" fmla="*/ 224590 h 882316"/>
              <a:gd name="connsiteX10" fmla="*/ 1812758 w 2346086"/>
              <a:gd name="connsiteY10" fmla="*/ 192506 h 882316"/>
              <a:gd name="connsiteX11" fmla="*/ 1732547 w 2346086"/>
              <a:gd name="connsiteY11" fmla="*/ 176464 h 882316"/>
              <a:gd name="connsiteX12" fmla="*/ 1283368 w 2346086"/>
              <a:gd name="connsiteY12" fmla="*/ 192506 h 882316"/>
              <a:gd name="connsiteX13" fmla="*/ 1203158 w 2346086"/>
              <a:gd name="connsiteY13" fmla="*/ 208548 h 882316"/>
              <a:gd name="connsiteX14" fmla="*/ 1106905 w 2346086"/>
              <a:gd name="connsiteY14" fmla="*/ 224590 h 882316"/>
              <a:gd name="connsiteX15" fmla="*/ 577516 w 2346086"/>
              <a:gd name="connsiteY15" fmla="*/ 256674 h 882316"/>
              <a:gd name="connsiteX16" fmla="*/ 256673 w 2346086"/>
              <a:gd name="connsiteY16" fmla="*/ 208548 h 882316"/>
              <a:gd name="connsiteX17" fmla="*/ 208547 w 2346086"/>
              <a:gd name="connsiteY17" fmla="*/ 192506 h 882316"/>
              <a:gd name="connsiteX18" fmla="*/ 160421 w 2346086"/>
              <a:gd name="connsiteY18" fmla="*/ 176464 h 882316"/>
              <a:gd name="connsiteX19" fmla="*/ 96252 w 2346086"/>
              <a:gd name="connsiteY19" fmla="*/ 112295 h 882316"/>
              <a:gd name="connsiteX20" fmla="*/ 64168 w 2346086"/>
              <a:gd name="connsiteY20" fmla="*/ 64169 h 882316"/>
              <a:gd name="connsiteX21" fmla="*/ 0 w 2346086"/>
              <a:gd name="connsiteY21" fmla="*/ 0 h 88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46086" h="882316">
                <a:moveTo>
                  <a:pt x="2037347" y="882316"/>
                </a:moveTo>
                <a:cubicBezTo>
                  <a:pt x="2064084" y="866274"/>
                  <a:pt x="2095510" y="856238"/>
                  <a:pt x="2117558" y="834190"/>
                </a:cubicBezTo>
                <a:cubicBezTo>
                  <a:pt x="2139606" y="812142"/>
                  <a:pt x="2148388" y="779923"/>
                  <a:pt x="2165684" y="753979"/>
                </a:cubicBezTo>
                <a:cubicBezTo>
                  <a:pt x="2274894" y="590163"/>
                  <a:pt x="2165483" y="758242"/>
                  <a:pt x="2245895" y="657727"/>
                </a:cubicBezTo>
                <a:cubicBezTo>
                  <a:pt x="2335238" y="546048"/>
                  <a:pt x="2211777" y="675802"/>
                  <a:pt x="2326105" y="561474"/>
                </a:cubicBezTo>
                <a:cubicBezTo>
                  <a:pt x="2355375" y="473665"/>
                  <a:pt x="2349984" y="512245"/>
                  <a:pt x="2326105" y="368969"/>
                </a:cubicBezTo>
                <a:cubicBezTo>
                  <a:pt x="2323325" y="352289"/>
                  <a:pt x="2320626" y="334047"/>
                  <a:pt x="2310063" y="320843"/>
                </a:cubicBezTo>
                <a:cubicBezTo>
                  <a:pt x="2298019" y="305788"/>
                  <a:pt x="2279182" y="297380"/>
                  <a:pt x="2261937" y="288758"/>
                </a:cubicBezTo>
                <a:cubicBezTo>
                  <a:pt x="2236297" y="275938"/>
                  <a:pt x="2173625" y="263526"/>
                  <a:pt x="2149642" y="256674"/>
                </a:cubicBezTo>
                <a:cubicBezTo>
                  <a:pt x="2078289" y="236287"/>
                  <a:pt x="2120934" y="241307"/>
                  <a:pt x="2037347" y="224590"/>
                </a:cubicBezTo>
                <a:cubicBezTo>
                  <a:pt x="1923060" y="201733"/>
                  <a:pt x="1940911" y="212222"/>
                  <a:pt x="1812758" y="192506"/>
                </a:cubicBezTo>
                <a:cubicBezTo>
                  <a:pt x="1785809" y="188360"/>
                  <a:pt x="1759284" y="181811"/>
                  <a:pt x="1732547" y="176464"/>
                </a:cubicBezTo>
                <a:cubicBezTo>
                  <a:pt x="1582821" y="181811"/>
                  <a:pt x="1432915" y="183443"/>
                  <a:pt x="1283368" y="192506"/>
                </a:cubicBezTo>
                <a:cubicBezTo>
                  <a:pt x="1256152" y="194155"/>
                  <a:pt x="1229984" y="203671"/>
                  <a:pt x="1203158" y="208548"/>
                </a:cubicBezTo>
                <a:cubicBezTo>
                  <a:pt x="1171156" y="214367"/>
                  <a:pt x="1139181" y="220556"/>
                  <a:pt x="1106905" y="224590"/>
                </a:cubicBezTo>
                <a:cubicBezTo>
                  <a:pt x="910750" y="249109"/>
                  <a:pt x="801428" y="246939"/>
                  <a:pt x="577516" y="256674"/>
                </a:cubicBezTo>
                <a:cubicBezTo>
                  <a:pt x="319194" y="238223"/>
                  <a:pt x="424128" y="264366"/>
                  <a:pt x="256673" y="208548"/>
                </a:cubicBezTo>
                <a:lnTo>
                  <a:pt x="208547" y="192506"/>
                </a:lnTo>
                <a:lnTo>
                  <a:pt x="160421" y="176464"/>
                </a:lnTo>
                <a:cubicBezTo>
                  <a:pt x="139031" y="155074"/>
                  <a:pt x="113031" y="137464"/>
                  <a:pt x="96252" y="112295"/>
                </a:cubicBezTo>
                <a:cubicBezTo>
                  <a:pt x="85557" y="96253"/>
                  <a:pt x="77801" y="77802"/>
                  <a:pt x="64168" y="64169"/>
                </a:cubicBezTo>
                <a:cubicBezTo>
                  <a:pt x="-13264" y="-13263"/>
                  <a:pt x="36669" y="73341"/>
                  <a:pt x="0" y="0"/>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D9EB4F9-54B4-F347-B268-ED5D8496EA00}"/>
              </a:ext>
            </a:extLst>
          </p:cNvPr>
          <p:cNvSpPr txBox="1"/>
          <p:nvPr/>
        </p:nvSpPr>
        <p:spPr>
          <a:xfrm>
            <a:off x="4490004" y="1739857"/>
            <a:ext cx="1204176" cy="461665"/>
          </a:xfrm>
          <a:prstGeom prst="rect">
            <a:avLst/>
          </a:prstGeom>
          <a:noFill/>
        </p:spPr>
        <p:txBody>
          <a:bodyPr wrap="none" rtlCol="0">
            <a:spAutoFit/>
          </a:bodyPr>
          <a:lstStyle/>
          <a:p>
            <a:pPr algn="l"/>
            <a:r>
              <a:rPr lang="en-US" sz="2400" dirty="0">
                <a:latin typeface="Consolas" panose="020B0609020204030204" pitchFamily="49" charset="0"/>
                <a:cs typeface="Consolas" panose="020B0609020204030204" pitchFamily="49" charset="0"/>
              </a:rPr>
              <a:t>0x6030</a:t>
            </a:r>
          </a:p>
        </p:txBody>
      </p:sp>
      <p:sp>
        <p:nvSpPr>
          <p:cNvPr id="27" name="TextBox 26">
            <a:extLst>
              <a:ext uri="{FF2B5EF4-FFF2-40B4-BE49-F238E27FC236}">
                <a16:creationId xmlns:a16="http://schemas.microsoft.com/office/drawing/2014/main" id="{494CFCC3-2FFE-714A-B54A-390D8CB0C6D9}"/>
              </a:ext>
            </a:extLst>
          </p:cNvPr>
          <p:cNvSpPr txBox="1"/>
          <p:nvPr/>
        </p:nvSpPr>
        <p:spPr>
          <a:xfrm>
            <a:off x="7070425" y="2179356"/>
            <a:ext cx="1204176" cy="461665"/>
          </a:xfrm>
          <a:prstGeom prst="rect">
            <a:avLst/>
          </a:prstGeom>
          <a:noFill/>
        </p:spPr>
        <p:txBody>
          <a:bodyPr wrap="none" rtlCol="0">
            <a:spAutoFit/>
          </a:bodyPr>
          <a:lstStyle/>
          <a:p>
            <a:pPr algn="l"/>
            <a:r>
              <a:rPr lang="en-US" sz="2400" dirty="0">
                <a:latin typeface="Consolas" panose="020B0609020204030204" pitchFamily="49" charset="0"/>
                <a:cs typeface="Consolas" panose="020B0609020204030204" pitchFamily="49" charset="0"/>
              </a:rPr>
              <a:t>0x6058</a:t>
            </a:r>
          </a:p>
        </p:txBody>
      </p:sp>
      <p:sp>
        <p:nvSpPr>
          <p:cNvPr id="28" name="TextBox 27">
            <a:extLst>
              <a:ext uri="{FF2B5EF4-FFF2-40B4-BE49-F238E27FC236}">
                <a16:creationId xmlns:a16="http://schemas.microsoft.com/office/drawing/2014/main" id="{2D9CBC9F-08C6-444F-831E-2A9B8E3A1302}"/>
              </a:ext>
            </a:extLst>
          </p:cNvPr>
          <p:cNvSpPr txBox="1"/>
          <p:nvPr/>
        </p:nvSpPr>
        <p:spPr>
          <a:xfrm>
            <a:off x="8826283" y="2629211"/>
            <a:ext cx="793807" cy="338554"/>
          </a:xfrm>
          <a:prstGeom prst="rect">
            <a:avLst/>
          </a:prstGeom>
          <a:noFill/>
        </p:spPr>
        <p:txBody>
          <a:bodyPr wrap="none" rtlCol="0">
            <a:spAutoFit/>
          </a:bodyPr>
          <a:lstStyle/>
          <a:p>
            <a:pPr algn="l"/>
            <a:r>
              <a:rPr lang="en-US" sz="1600" i="1" dirty="0">
                <a:solidFill>
                  <a:schemeClr val="bg1">
                    <a:lumMod val="65000"/>
                  </a:schemeClr>
                </a:solidFill>
                <a:latin typeface="+mn-lt"/>
              </a:rPr>
              <a:t>0x6058</a:t>
            </a:r>
          </a:p>
        </p:txBody>
      </p:sp>
    </p:spTree>
    <p:extLst>
      <p:ext uri="{BB962C8B-B14F-4D97-AF65-F5344CB8AC3E}">
        <p14:creationId xmlns:p14="http://schemas.microsoft.com/office/powerpoint/2010/main" val="15691478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72041-387E-FD4D-A5C7-991DC82B8B7E}"/>
              </a:ext>
            </a:extLst>
          </p:cNvPr>
          <p:cNvSpPr>
            <a:spLocks noGrp="1"/>
          </p:cNvSpPr>
          <p:nvPr>
            <p:ph type="title"/>
          </p:nvPr>
        </p:nvSpPr>
        <p:spPr/>
        <p:txBody>
          <a:bodyPr/>
          <a:lstStyle/>
          <a:p>
            <a:r>
              <a:rPr lang="en-US" dirty="0"/>
              <a:t>3, 4. Free old top, update </a:t>
            </a:r>
            <a:r>
              <a:rPr lang="en-US" dirty="0" err="1"/>
              <a:t>nelems</a:t>
            </a:r>
            <a:endParaRPr lang="en-US" dirty="0"/>
          </a:p>
        </p:txBody>
      </p:sp>
      <p:sp>
        <p:nvSpPr>
          <p:cNvPr id="4" name="TextBox 3">
            <a:extLst>
              <a:ext uri="{FF2B5EF4-FFF2-40B4-BE49-F238E27FC236}">
                <a16:creationId xmlns:a16="http://schemas.microsoft.com/office/drawing/2014/main" id="{7463806D-88F5-A041-9CBE-5E6D4E6C0A50}"/>
              </a:ext>
            </a:extLst>
          </p:cNvPr>
          <p:cNvSpPr txBox="1"/>
          <p:nvPr/>
        </p:nvSpPr>
        <p:spPr>
          <a:xfrm>
            <a:off x="3029879" y="2908741"/>
            <a:ext cx="689612" cy="338554"/>
          </a:xfrm>
          <a:prstGeom prst="rect">
            <a:avLst/>
          </a:prstGeom>
          <a:noFill/>
        </p:spPr>
        <p:txBody>
          <a:bodyPr wrap="none" rtlCol="0">
            <a:spAutoFit/>
          </a:bodyPr>
          <a:lstStyle/>
          <a:p>
            <a:pPr algn="l"/>
            <a:r>
              <a:rPr lang="en-US" sz="1600" i="1" dirty="0">
                <a:solidFill>
                  <a:schemeClr val="bg1">
                    <a:lumMod val="65000"/>
                  </a:schemeClr>
                </a:solidFill>
                <a:latin typeface="+mn-lt"/>
              </a:rPr>
              <a:t>0x800</a:t>
            </a:r>
          </a:p>
        </p:txBody>
      </p:sp>
      <p:graphicFrame>
        <p:nvGraphicFramePr>
          <p:cNvPr id="5" name="Table 4">
            <a:extLst>
              <a:ext uri="{FF2B5EF4-FFF2-40B4-BE49-F238E27FC236}">
                <a16:creationId xmlns:a16="http://schemas.microsoft.com/office/drawing/2014/main" id="{0CB174F2-2759-4B4F-AD9B-58F1B44FF207}"/>
              </a:ext>
            </a:extLst>
          </p:cNvPr>
          <p:cNvGraphicFramePr>
            <a:graphicFrameLocks noGrp="1"/>
          </p:cNvGraphicFramePr>
          <p:nvPr/>
        </p:nvGraphicFramePr>
        <p:xfrm>
          <a:off x="3941628" y="1743149"/>
          <a:ext cx="1905000" cy="13716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l"/>
                      <a:r>
                        <a:rPr lang="en-US" sz="2400" i="1" dirty="0">
                          <a:solidFill>
                            <a:schemeClr val="bg1">
                              <a:lumMod val="65000"/>
                            </a:schemeClr>
                          </a:solidFill>
                          <a:latin typeface="+mn-lt"/>
                          <a:cs typeface="Consolas" panose="020B0609020204030204" pitchFamily="49" charset="0"/>
                        </a:rPr>
                        <a:t>top</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ctr"/>
                      <a:r>
                        <a:rPr lang="en-US" sz="2400" dirty="0">
                          <a:latin typeface="Consolas" panose="020B0609020204030204" pitchFamily="49" charset="0"/>
                          <a:cs typeface="Consolas" panose="020B0609020204030204" pitchFamily="49" charset="0"/>
                        </a:rPr>
                        <a:t>…</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r h="439471">
                <a:tc>
                  <a:txBody>
                    <a:bodyPr/>
                    <a:lstStyle/>
                    <a:p>
                      <a:pPr algn="ctr"/>
                      <a:r>
                        <a:rPr lang="en-US" sz="2400" dirty="0">
                          <a:latin typeface="Consolas" panose="020B0609020204030204" pitchFamily="49" charset="0"/>
                          <a:cs typeface="Consolas" panose="020B0609020204030204" pitchFamily="49" charset="0"/>
                        </a:rPr>
                        <a:t>3</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37403080"/>
                  </a:ext>
                </a:extLst>
              </a:tr>
            </a:tbl>
          </a:graphicData>
        </a:graphic>
      </p:graphicFrame>
      <p:sp>
        <p:nvSpPr>
          <p:cNvPr id="7" name="TextBox 6">
            <a:extLst>
              <a:ext uri="{FF2B5EF4-FFF2-40B4-BE49-F238E27FC236}">
                <a16:creationId xmlns:a16="http://schemas.microsoft.com/office/drawing/2014/main" id="{9B42349B-440B-1D41-AE97-96FFFBAEFF16}"/>
              </a:ext>
            </a:extLst>
          </p:cNvPr>
          <p:cNvSpPr txBox="1"/>
          <p:nvPr/>
        </p:nvSpPr>
        <p:spPr>
          <a:xfrm>
            <a:off x="130960" y="2060184"/>
            <a:ext cx="1071126"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stack *</a:t>
            </a:r>
          </a:p>
          <a:p>
            <a:r>
              <a:rPr lang="en-US" dirty="0">
                <a:latin typeface="Consolas" panose="020B0609020204030204" pitchFamily="49" charset="0"/>
                <a:cs typeface="Consolas" panose="020B0609020204030204" pitchFamily="49" charset="0"/>
              </a:rPr>
              <a:t>s </a:t>
            </a:r>
          </a:p>
        </p:txBody>
      </p:sp>
      <p:graphicFrame>
        <p:nvGraphicFramePr>
          <p:cNvPr id="8" name="Table 7">
            <a:extLst>
              <a:ext uri="{FF2B5EF4-FFF2-40B4-BE49-F238E27FC236}">
                <a16:creationId xmlns:a16="http://schemas.microsoft.com/office/drawing/2014/main" id="{78B8FD06-0005-0641-83F1-8395397B5F8C}"/>
              </a:ext>
            </a:extLst>
          </p:cNvPr>
          <p:cNvGraphicFramePr>
            <a:graphicFrameLocks noGrp="1"/>
          </p:cNvGraphicFramePr>
          <p:nvPr/>
        </p:nvGraphicFramePr>
        <p:xfrm>
          <a:off x="1136558" y="2168265"/>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0x800</a:t>
                      </a: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6753572"/>
                  </a:ext>
                </a:extLst>
              </a:tr>
            </a:tbl>
          </a:graphicData>
        </a:graphic>
      </p:graphicFrame>
      <p:sp>
        <p:nvSpPr>
          <p:cNvPr id="9" name="Freeform 8">
            <a:extLst>
              <a:ext uri="{FF2B5EF4-FFF2-40B4-BE49-F238E27FC236}">
                <a16:creationId xmlns:a16="http://schemas.microsoft.com/office/drawing/2014/main" id="{B709C287-609F-9141-A329-975F5845823B}"/>
              </a:ext>
            </a:extLst>
          </p:cNvPr>
          <p:cNvSpPr/>
          <p:nvPr/>
        </p:nvSpPr>
        <p:spPr>
          <a:xfrm>
            <a:off x="5660512" y="1935655"/>
            <a:ext cx="3544185" cy="689810"/>
          </a:xfrm>
          <a:custGeom>
            <a:avLst/>
            <a:gdLst>
              <a:gd name="connsiteX0" fmla="*/ 0 w 1363579"/>
              <a:gd name="connsiteY0" fmla="*/ 0 h 689810"/>
              <a:gd name="connsiteX1" fmla="*/ 80210 w 1363579"/>
              <a:gd name="connsiteY1" fmla="*/ 32084 h 689810"/>
              <a:gd name="connsiteX2" fmla="*/ 272716 w 1363579"/>
              <a:gd name="connsiteY2" fmla="*/ 48126 h 689810"/>
              <a:gd name="connsiteX3" fmla="*/ 385010 w 1363579"/>
              <a:gd name="connsiteY3" fmla="*/ 64168 h 689810"/>
              <a:gd name="connsiteX4" fmla="*/ 433137 w 1363579"/>
              <a:gd name="connsiteY4" fmla="*/ 80210 h 689810"/>
              <a:gd name="connsiteX5" fmla="*/ 513347 w 1363579"/>
              <a:gd name="connsiteY5" fmla="*/ 144379 h 689810"/>
              <a:gd name="connsiteX6" fmla="*/ 577516 w 1363579"/>
              <a:gd name="connsiteY6" fmla="*/ 336884 h 689810"/>
              <a:gd name="connsiteX7" fmla="*/ 593558 w 1363579"/>
              <a:gd name="connsiteY7" fmla="*/ 385010 h 689810"/>
              <a:gd name="connsiteX8" fmla="*/ 609600 w 1363579"/>
              <a:gd name="connsiteY8" fmla="*/ 433136 h 689810"/>
              <a:gd name="connsiteX9" fmla="*/ 641684 w 1363579"/>
              <a:gd name="connsiteY9" fmla="*/ 465221 h 689810"/>
              <a:gd name="connsiteX10" fmla="*/ 673768 w 1363579"/>
              <a:gd name="connsiteY10" fmla="*/ 513347 h 689810"/>
              <a:gd name="connsiteX11" fmla="*/ 721895 w 1363579"/>
              <a:gd name="connsiteY11" fmla="*/ 529389 h 689810"/>
              <a:gd name="connsiteX12" fmla="*/ 770021 w 1363579"/>
              <a:gd name="connsiteY12" fmla="*/ 561473 h 689810"/>
              <a:gd name="connsiteX13" fmla="*/ 866274 w 1363579"/>
              <a:gd name="connsiteY13" fmla="*/ 593557 h 689810"/>
              <a:gd name="connsiteX14" fmla="*/ 914400 w 1363579"/>
              <a:gd name="connsiteY14" fmla="*/ 609600 h 689810"/>
              <a:gd name="connsiteX15" fmla="*/ 962526 w 1363579"/>
              <a:gd name="connsiteY15" fmla="*/ 625642 h 689810"/>
              <a:gd name="connsiteX16" fmla="*/ 1010652 w 1363579"/>
              <a:gd name="connsiteY16" fmla="*/ 641684 h 689810"/>
              <a:gd name="connsiteX17" fmla="*/ 1090863 w 1363579"/>
              <a:gd name="connsiteY17" fmla="*/ 657726 h 689810"/>
              <a:gd name="connsiteX18" fmla="*/ 1155031 w 1363579"/>
              <a:gd name="connsiteY18" fmla="*/ 673768 h 689810"/>
              <a:gd name="connsiteX19" fmla="*/ 1251284 w 1363579"/>
              <a:gd name="connsiteY19" fmla="*/ 689810 h 689810"/>
              <a:gd name="connsiteX20" fmla="*/ 1363579 w 1363579"/>
              <a:gd name="connsiteY20" fmla="*/ 673768 h 6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3579" h="689810">
                <a:moveTo>
                  <a:pt x="0" y="0"/>
                </a:moveTo>
                <a:cubicBezTo>
                  <a:pt x="26737" y="10695"/>
                  <a:pt x="51852" y="27080"/>
                  <a:pt x="80210" y="32084"/>
                </a:cubicBezTo>
                <a:cubicBezTo>
                  <a:pt x="143621" y="43274"/>
                  <a:pt x="208679" y="41385"/>
                  <a:pt x="272716" y="48126"/>
                </a:cubicBezTo>
                <a:cubicBezTo>
                  <a:pt x="310320" y="52084"/>
                  <a:pt x="347579" y="58821"/>
                  <a:pt x="385010" y="64168"/>
                </a:cubicBezTo>
                <a:cubicBezTo>
                  <a:pt x="401052" y="69515"/>
                  <a:pt x="418012" y="72648"/>
                  <a:pt x="433137" y="80210"/>
                </a:cubicBezTo>
                <a:cubicBezTo>
                  <a:pt x="473612" y="100447"/>
                  <a:pt x="483505" y="114536"/>
                  <a:pt x="513347" y="144379"/>
                </a:cubicBezTo>
                <a:lnTo>
                  <a:pt x="577516" y="336884"/>
                </a:lnTo>
                <a:lnTo>
                  <a:pt x="593558" y="385010"/>
                </a:lnTo>
                <a:cubicBezTo>
                  <a:pt x="598905" y="401052"/>
                  <a:pt x="597643" y="421179"/>
                  <a:pt x="609600" y="433136"/>
                </a:cubicBezTo>
                <a:cubicBezTo>
                  <a:pt x="620295" y="443831"/>
                  <a:pt x="632236" y="453410"/>
                  <a:pt x="641684" y="465221"/>
                </a:cubicBezTo>
                <a:cubicBezTo>
                  <a:pt x="653728" y="480276"/>
                  <a:pt x="658713" y="501303"/>
                  <a:pt x="673768" y="513347"/>
                </a:cubicBezTo>
                <a:cubicBezTo>
                  <a:pt x="686973" y="523911"/>
                  <a:pt x="705853" y="524042"/>
                  <a:pt x="721895" y="529389"/>
                </a:cubicBezTo>
                <a:cubicBezTo>
                  <a:pt x="737937" y="540084"/>
                  <a:pt x="752403" y="553643"/>
                  <a:pt x="770021" y="561473"/>
                </a:cubicBezTo>
                <a:cubicBezTo>
                  <a:pt x="800926" y="575208"/>
                  <a:pt x="834190" y="582862"/>
                  <a:pt x="866274" y="593557"/>
                </a:cubicBezTo>
                <a:lnTo>
                  <a:pt x="914400" y="609600"/>
                </a:lnTo>
                <a:lnTo>
                  <a:pt x="962526" y="625642"/>
                </a:lnTo>
                <a:cubicBezTo>
                  <a:pt x="978568" y="630989"/>
                  <a:pt x="994071" y="638368"/>
                  <a:pt x="1010652" y="641684"/>
                </a:cubicBezTo>
                <a:cubicBezTo>
                  <a:pt x="1037389" y="647031"/>
                  <a:pt x="1064246" y="651811"/>
                  <a:pt x="1090863" y="657726"/>
                </a:cubicBezTo>
                <a:cubicBezTo>
                  <a:pt x="1112386" y="662509"/>
                  <a:pt x="1133412" y="669444"/>
                  <a:pt x="1155031" y="673768"/>
                </a:cubicBezTo>
                <a:cubicBezTo>
                  <a:pt x="1186926" y="680147"/>
                  <a:pt x="1219200" y="684463"/>
                  <a:pt x="1251284" y="689810"/>
                </a:cubicBezTo>
                <a:cubicBezTo>
                  <a:pt x="1341982" y="671671"/>
                  <a:pt x="1304229" y="673768"/>
                  <a:pt x="1363579" y="673768"/>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AEBBFB7-337C-CB4F-856E-FD210D0F7584}"/>
              </a:ext>
            </a:extLst>
          </p:cNvPr>
          <p:cNvSpPr txBox="1"/>
          <p:nvPr/>
        </p:nvSpPr>
        <p:spPr>
          <a:xfrm>
            <a:off x="3941628" y="2732429"/>
            <a:ext cx="787395" cy="338554"/>
          </a:xfrm>
          <a:prstGeom prst="rect">
            <a:avLst/>
          </a:prstGeom>
          <a:noFill/>
        </p:spPr>
        <p:txBody>
          <a:bodyPr wrap="none" rtlCol="0">
            <a:spAutoFit/>
          </a:bodyPr>
          <a:lstStyle/>
          <a:p>
            <a:pPr algn="l"/>
            <a:r>
              <a:rPr lang="en-US" sz="1600" i="1" dirty="0" err="1">
                <a:solidFill>
                  <a:schemeClr val="bg1">
                    <a:lumMod val="65000"/>
                  </a:schemeClr>
                </a:solidFill>
                <a:latin typeface="+mn-lt"/>
              </a:rPr>
              <a:t>nelems</a:t>
            </a:r>
            <a:endParaRPr lang="en-US" sz="1600" i="1" dirty="0">
              <a:solidFill>
                <a:schemeClr val="bg1">
                  <a:lumMod val="65000"/>
                </a:schemeClr>
              </a:solidFill>
              <a:latin typeface="+mn-lt"/>
            </a:endParaRPr>
          </a:p>
        </p:txBody>
      </p:sp>
      <p:sp>
        <p:nvSpPr>
          <p:cNvPr id="11" name="TextBox 10">
            <a:extLst>
              <a:ext uri="{FF2B5EF4-FFF2-40B4-BE49-F238E27FC236}">
                <a16:creationId xmlns:a16="http://schemas.microsoft.com/office/drawing/2014/main" id="{4C9746FF-B7B9-704A-ACA1-AEB1A7049F5C}"/>
              </a:ext>
            </a:extLst>
          </p:cNvPr>
          <p:cNvSpPr txBox="1"/>
          <p:nvPr/>
        </p:nvSpPr>
        <p:spPr>
          <a:xfrm>
            <a:off x="3941628" y="2214747"/>
            <a:ext cx="818814" cy="461665"/>
          </a:xfrm>
          <a:prstGeom prst="rect">
            <a:avLst/>
          </a:prstGeom>
          <a:noFill/>
        </p:spPr>
        <p:txBody>
          <a:bodyPr wrap="none" rtlCol="0">
            <a:spAutoFit/>
          </a:bodyPr>
          <a:lstStyle/>
          <a:p>
            <a:pPr algn="l"/>
            <a:r>
              <a:rPr lang="en-US" sz="1200" i="1" dirty="0" err="1">
                <a:solidFill>
                  <a:schemeClr val="bg1">
                    <a:lumMod val="65000"/>
                  </a:schemeClr>
                </a:solidFill>
                <a:latin typeface="+mn-lt"/>
              </a:rPr>
              <a:t>elem</a:t>
            </a:r>
            <a:r>
              <a:rPr lang="en-US" sz="1200" i="1" dirty="0">
                <a:solidFill>
                  <a:schemeClr val="bg1">
                    <a:lumMod val="65000"/>
                  </a:schemeClr>
                </a:solidFill>
                <a:latin typeface="+mn-lt"/>
              </a:rPr>
              <a:t>_</a:t>
            </a:r>
            <a:br>
              <a:rPr lang="en-US" sz="1200" i="1" dirty="0">
                <a:solidFill>
                  <a:schemeClr val="bg1">
                    <a:lumMod val="65000"/>
                  </a:schemeClr>
                </a:solidFill>
                <a:latin typeface="+mn-lt"/>
              </a:rPr>
            </a:br>
            <a:r>
              <a:rPr lang="en-US" sz="1200" i="1" dirty="0" err="1">
                <a:solidFill>
                  <a:schemeClr val="bg1">
                    <a:lumMod val="65000"/>
                  </a:schemeClr>
                </a:solidFill>
                <a:latin typeface="+mn-lt"/>
              </a:rPr>
              <a:t>size_bytes</a:t>
            </a:r>
            <a:endParaRPr lang="en-US" sz="1200" i="1" dirty="0">
              <a:solidFill>
                <a:schemeClr val="bg1">
                  <a:lumMod val="65000"/>
                </a:schemeClr>
              </a:solidFill>
              <a:latin typeface="+mn-lt"/>
            </a:endParaRPr>
          </a:p>
        </p:txBody>
      </p:sp>
      <p:sp>
        <p:nvSpPr>
          <p:cNvPr id="14" name="Freeform 13">
            <a:extLst>
              <a:ext uri="{FF2B5EF4-FFF2-40B4-BE49-F238E27FC236}">
                <a16:creationId xmlns:a16="http://schemas.microsoft.com/office/drawing/2014/main" id="{F2B0D4B7-BB14-3841-B017-DDA437AB1F4E}"/>
              </a:ext>
            </a:extLst>
          </p:cNvPr>
          <p:cNvSpPr/>
          <p:nvPr/>
        </p:nvSpPr>
        <p:spPr>
          <a:xfrm>
            <a:off x="3122191" y="2399751"/>
            <a:ext cx="901617" cy="641954"/>
          </a:xfrm>
          <a:custGeom>
            <a:avLst/>
            <a:gdLst>
              <a:gd name="connsiteX0" fmla="*/ 0 w 1716505"/>
              <a:gd name="connsiteY0" fmla="*/ 0 h 641954"/>
              <a:gd name="connsiteX1" fmla="*/ 449179 w 1716505"/>
              <a:gd name="connsiteY1" fmla="*/ 16042 h 641954"/>
              <a:gd name="connsiteX2" fmla="*/ 529389 w 1716505"/>
              <a:gd name="connsiteY2" fmla="*/ 32084 h 641954"/>
              <a:gd name="connsiteX3" fmla="*/ 625642 w 1716505"/>
              <a:gd name="connsiteY3" fmla="*/ 48126 h 641954"/>
              <a:gd name="connsiteX4" fmla="*/ 721894 w 1716505"/>
              <a:gd name="connsiteY4" fmla="*/ 96252 h 641954"/>
              <a:gd name="connsiteX5" fmla="*/ 737937 w 1716505"/>
              <a:gd name="connsiteY5" fmla="*/ 144379 h 641954"/>
              <a:gd name="connsiteX6" fmla="*/ 786063 w 1716505"/>
              <a:gd name="connsiteY6" fmla="*/ 192505 h 641954"/>
              <a:gd name="connsiteX7" fmla="*/ 850231 w 1716505"/>
              <a:gd name="connsiteY7" fmla="*/ 320842 h 641954"/>
              <a:gd name="connsiteX8" fmla="*/ 866273 w 1716505"/>
              <a:gd name="connsiteY8" fmla="*/ 368968 h 641954"/>
              <a:gd name="connsiteX9" fmla="*/ 898358 w 1716505"/>
              <a:gd name="connsiteY9" fmla="*/ 401052 h 641954"/>
              <a:gd name="connsiteX10" fmla="*/ 930442 w 1716505"/>
              <a:gd name="connsiteY10" fmla="*/ 449179 h 641954"/>
              <a:gd name="connsiteX11" fmla="*/ 978568 w 1716505"/>
              <a:gd name="connsiteY11" fmla="*/ 497305 h 641954"/>
              <a:gd name="connsiteX12" fmla="*/ 1010652 w 1716505"/>
              <a:gd name="connsiteY12" fmla="*/ 545431 h 641954"/>
              <a:gd name="connsiteX13" fmla="*/ 1171073 w 1716505"/>
              <a:gd name="connsiteY13" fmla="*/ 593557 h 641954"/>
              <a:gd name="connsiteX14" fmla="*/ 1283368 w 1716505"/>
              <a:gd name="connsiteY14" fmla="*/ 625642 h 641954"/>
              <a:gd name="connsiteX15" fmla="*/ 1716505 w 1716505"/>
              <a:gd name="connsiteY15" fmla="*/ 641684 h 64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6505" h="641954">
                <a:moveTo>
                  <a:pt x="0" y="0"/>
                </a:moveTo>
                <a:cubicBezTo>
                  <a:pt x="149726" y="5347"/>
                  <a:pt x="299632" y="6979"/>
                  <a:pt x="449179" y="16042"/>
                </a:cubicBezTo>
                <a:cubicBezTo>
                  <a:pt x="476395" y="17691"/>
                  <a:pt x="502563" y="27207"/>
                  <a:pt x="529389" y="32084"/>
                </a:cubicBezTo>
                <a:cubicBezTo>
                  <a:pt x="561391" y="37903"/>
                  <a:pt x="593558" y="42779"/>
                  <a:pt x="625642" y="48126"/>
                </a:cubicBezTo>
                <a:cubicBezTo>
                  <a:pt x="657346" y="58694"/>
                  <a:pt x="699277" y="67981"/>
                  <a:pt x="721894" y="96252"/>
                </a:cubicBezTo>
                <a:cubicBezTo>
                  <a:pt x="732458" y="109457"/>
                  <a:pt x="728557" y="130309"/>
                  <a:pt x="737937" y="144379"/>
                </a:cubicBezTo>
                <a:cubicBezTo>
                  <a:pt x="750521" y="163256"/>
                  <a:pt x="770021" y="176463"/>
                  <a:pt x="786063" y="192505"/>
                </a:cubicBezTo>
                <a:cubicBezTo>
                  <a:pt x="822930" y="303106"/>
                  <a:pt x="794233" y="264843"/>
                  <a:pt x="850231" y="320842"/>
                </a:cubicBezTo>
                <a:cubicBezTo>
                  <a:pt x="855578" y="336884"/>
                  <a:pt x="857573" y="354468"/>
                  <a:pt x="866273" y="368968"/>
                </a:cubicBezTo>
                <a:cubicBezTo>
                  <a:pt x="874055" y="381937"/>
                  <a:pt x="888910" y="389242"/>
                  <a:pt x="898358" y="401052"/>
                </a:cubicBezTo>
                <a:cubicBezTo>
                  <a:pt x="910402" y="416107"/>
                  <a:pt x="918099" y="434367"/>
                  <a:pt x="930442" y="449179"/>
                </a:cubicBezTo>
                <a:cubicBezTo>
                  <a:pt x="944966" y="466608"/>
                  <a:pt x="964044" y="479877"/>
                  <a:pt x="978568" y="497305"/>
                </a:cubicBezTo>
                <a:cubicBezTo>
                  <a:pt x="990911" y="512116"/>
                  <a:pt x="994302" y="535213"/>
                  <a:pt x="1010652" y="545431"/>
                </a:cubicBezTo>
                <a:cubicBezTo>
                  <a:pt x="1042756" y="565496"/>
                  <a:pt x="1129550" y="581693"/>
                  <a:pt x="1171073" y="593557"/>
                </a:cubicBezTo>
                <a:cubicBezTo>
                  <a:pt x="1207909" y="604082"/>
                  <a:pt x="1244786" y="621784"/>
                  <a:pt x="1283368" y="625642"/>
                </a:cubicBezTo>
                <a:cubicBezTo>
                  <a:pt x="1480480" y="645353"/>
                  <a:pt x="1535468" y="641684"/>
                  <a:pt x="1716505" y="641684"/>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1771026-AD77-9440-8BBA-D2CE2F36B8E8}"/>
              </a:ext>
            </a:extLst>
          </p:cNvPr>
          <p:cNvSpPr txBox="1"/>
          <p:nvPr/>
        </p:nvSpPr>
        <p:spPr>
          <a:xfrm>
            <a:off x="5319435" y="5562370"/>
            <a:ext cx="944489"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void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n  </a:t>
            </a:r>
          </a:p>
        </p:txBody>
      </p:sp>
      <p:graphicFrame>
        <p:nvGraphicFramePr>
          <p:cNvPr id="16" name="Table 15">
            <a:extLst>
              <a:ext uri="{FF2B5EF4-FFF2-40B4-BE49-F238E27FC236}">
                <a16:creationId xmlns:a16="http://schemas.microsoft.com/office/drawing/2014/main" id="{65AA9ACF-4E28-7B4A-AAF5-A9F5B53F5899}"/>
              </a:ext>
            </a:extLst>
          </p:cNvPr>
          <p:cNvGraphicFramePr>
            <a:graphicFrameLocks noGrp="1"/>
          </p:cNvGraphicFramePr>
          <p:nvPr/>
        </p:nvGraphicFramePr>
        <p:xfrm>
          <a:off x="6263924" y="5664775"/>
          <a:ext cx="1905000" cy="4572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439471">
                <a:tc>
                  <a:txBody>
                    <a:bodyPr/>
                    <a:lstStyle/>
                    <a:p>
                      <a:pPr algn="ctr"/>
                      <a:r>
                        <a:rPr lang="en-US" sz="2400" dirty="0">
                          <a:latin typeface="Consolas" panose="020B0609020204030204" pitchFamily="49" charset="0"/>
                          <a:cs typeface="Consolas" panose="020B0609020204030204" pitchFamily="49" charset="0"/>
                        </a:rPr>
                        <a:t>0x6030</a:t>
                      </a:r>
                    </a:p>
                  </a:txBody>
                  <a:tcPr>
                    <a:solidFill>
                      <a:schemeClr val="bg1"/>
                    </a:solidFill>
                  </a:tcPr>
                </a:tc>
                <a:extLst>
                  <a:ext uri="{0D108BD9-81ED-4DB2-BD59-A6C34878D82A}">
                    <a16:rowId xmlns:a16="http://schemas.microsoft.com/office/drawing/2014/main" val="3506753572"/>
                  </a:ext>
                </a:extLst>
              </a:tr>
            </a:tbl>
          </a:graphicData>
        </a:graphic>
      </p:graphicFrame>
      <p:graphicFrame>
        <p:nvGraphicFramePr>
          <p:cNvPr id="18" name="Table 17">
            <a:extLst>
              <a:ext uri="{FF2B5EF4-FFF2-40B4-BE49-F238E27FC236}">
                <a16:creationId xmlns:a16="http://schemas.microsoft.com/office/drawing/2014/main" id="{98773F25-F047-A34B-A989-F38AF59EE3D0}"/>
              </a:ext>
            </a:extLst>
          </p:cNvPr>
          <p:cNvGraphicFramePr>
            <a:graphicFrameLocks noGrp="1"/>
          </p:cNvGraphicFramePr>
          <p:nvPr/>
        </p:nvGraphicFramePr>
        <p:xfrm>
          <a:off x="8458200" y="3737855"/>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ysDash"/>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19" name="TextBox 18">
            <a:extLst>
              <a:ext uri="{FF2B5EF4-FFF2-40B4-BE49-F238E27FC236}">
                <a16:creationId xmlns:a16="http://schemas.microsoft.com/office/drawing/2014/main" id="{450C33F7-06CC-474F-A67A-B73786B5335E}"/>
              </a:ext>
            </a:extLst>
          </p:cNvPr>
          <p:cNvSpPr txBox="1"/>
          <p:nvPr/>
        </p:nvSpPr>
        <p:spPr>
          <a:xfrm>
            <a:off x="9026621" y="3721540"/>
            <a:ext cx="925253" cy="923330"/>
          </a:xfrm>
          <a:prstGeom prst="rect">
            <a:avLst/>
          </a:prstGeom>
          <a:noFill/>
        </p:spPr>
        <p:txBody>
          <a:bodyPr wrap="none" rtlCol="0">
            <a:spAutoFit/>
          </a:bodyPr>
          <a:lstStyle/>
          <a:p>
            <a:pPr algn="l"/>
            <a:r>
              <a:rPr lang="en-US" sz="5400" dirty="0">
                <a:latin typeface="+mn-lt"/>
                <a:sym typeface="Wingdings" pitchFamily="2" charset="2"/>
              </a:rPr>
              <a:t> </a:t>
            </a:r>
            <a:endParaRPr lang="en-US" sz="5400" dirty="0">
              <a:latin typeface="+mn-lt"/>
            </a:endParaRPr>
          </a:p>
        </p:txBody>
      </p:sp>
      <p:sp>
        <p:nvSpPr>
          <p:cNvPr id="20" name="Freeform 19">
            <a:extLst>
              <a:ext uri="{FF2B5EF4-FFF2-40B4-BE49-F238E27FC236}">
                <a16:creationId xmlns:a16="http://schemas.microsoft.com/office/drawing/2014/main" id="{36F8466F-DF2B-7F40-91A5-DB1C05F4406A}"/>
              </a:ext>
            </a:extLst>
          </p:cNvPr>
          <p:cNvSpPr/>
          <p:nvPr/>
        </p:nvSpPr>
        <p:spPr>
          <a:xfrm>
            <a:off x="9733642" y="4733440"/>
            <a:ext cx="768160" cy="22741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D1CFC764-AAB9-4F45-909D-E1BA26BCEF49}"/>
              </a:ext>
            </a:extLst>
          </p:cNvPr>
          <p:cNvSpPr txBox="1"/>
          <p:nvPr/>
        </p:nvSpPr>
        <p:spPr>
          <a:xfrm>
            <a:off x="4490004" y="1739857"/>
            <a:ext cx="1204176" cy="461665"/>
          </a:xfrm>
          <a:prstGeom prst="rect">
            <a:avLst/>
          </a:prstGeom>
          <a:noFill/>
        </p:spPr>
        <p:txBody>
          <a:bodyPr wrap="none" rtlCol="0">
            <a:spAutoFit/>
          </a:bodyPr>
          <a:lstStyle/>
          <a:p>
            <a:pPr algn="l"/>
            <a:r>
              <a:rPr lang="en-US" sz="2400" dirty="0">
                <a:latin typeface="Consolas" panose="020B0609020204030204" pitchFamily="49" charset="0"/>
                <a:cs typeface="Consolas" panose="020B0609020204030204" pitchFamily="49" charset="0"/>
              </a:rPr>
              <a:t>0x6058</a:t>
            </a:r>
          </a:p>
        </p:txBody>
      </p:sp>
      <p:sp>
        <p:nvSpPr>
          <p:cNvPr id="24" name="TextBox 23">
            <a:extLst>
              <a:ext uri="{FF2B5EF4-FFF2-40B4-BE49-F238E27FC236}">
                <a16:creationId xmlns:a16="http://schemas.microsoft.com/office/drawing/2014/main" id="{8FCE376F-A43A-3E4F-9A99-7F407482EB1F}"/>
              </a:ext>
            </a:extLst>
          </p:cNvPr>
          <p:cNvSpPr txBox="1"/>
          <p:nvPr/>
        </p:nvSpPr>
        <p:spPr>
          <a:xfrm>
            <a:off x="8079786" y="5021445"/>
            <a:ext cx="793807" cy="338554"/>
          </a:xfrm>
          <a:prstGeom prst="rect">
            <a:avLst/>
          </a:prstGeom>
          <a:noFill/>
        </p:spPr>
        <p:txBody>
          <a:bodyPr wrap="none" rtlCol="0">
            <a:spAutoFit/>
          </a:bodyPr>
          <a:lstStyle/>
          <a:p>
            <a:pPr algn="l"/>
            <a:r>
              <a:rPr lang="en-US" sz="1600" i="1" dirty="0">
                <a:solidFill>
                  <a:schemeClr val="bg1">
                    <a:lumMod val="65000"/>
                  </a:schemeClr>
                </a:solidFill>
                <a:latin typeface="+mn-lt"/>
              </a:rPr>
              <a:t>0x6030</a:t>
            </a:r>
          </a:p>
        </p:txBody>
      </p:sp>
      <p:sp>
        <p:nvSpPr>
          <p:cNvPr id="25" name="Freeform 24">
            <a:extLst>
              <a:ext uri="{FF2B5EF4-FFF2-40B4-BE49-F238E27FC236}">
                <a16:creationId xmlns:a16="http://schemas.microsoft.com/office/drawing/2014/main" id="{AA1F0485-FDAC-534F-87CE-C9F3A453720A}"/>
              </a:ext>
            </a:extLst>
          </p:cNvPr>
          <p:cNvSpPr/>
          <p:nvPr/>
        </p:nvSpPr>
        <p:spPr>
          <a:xfrm flipV="1">
            <a:off x="7639979" y="5005244"/>
            <a:ext cx="901617" cy="641954"/>
          </a:xfrm>
          <a:custGeom>
            <a:avLst/>
            <a:gdLst>
              <a:gd name="connsiteX0" fmla="*/ 0 w 1716505"/>
              <a:gd name="connsiteY0" fmla="*/ 0 h 641954"/>
              <a:gd name="connsiteX1" fmla="*/ 449179 w 1716505"/>
              <a:gd name="connsiteY1" fmla="*/ 16042 h 641954"/>
              <a:gd name="connsiteX2" fmla="*/ 529389 w 1716505"/>
              <a:gd name="connsiteY2" fmla="*/ 32084 h 641954"/>
              <a:gd name="connsiteX3" fmla="*/ 625642 w 1716505"/>
              <a:gd name="connsiteY3" fmla="*/ 48126 h 641954"/>
              <a:gd name="connsiteX4" fmla="*/ 721894 w 1716505"/>
              <a:gd name="connsiteY4" fmla="*/ 96252 h 641954"/>
              <a:gd name="connsiteX5" fmla="*/ 737937 w 1716505"/>
              <a:gd name="connsiteY5" fmla="*/ 144379 h 641954"/>
              <a:gd name="connsiteX6" fmla="*/ 786063 w 1716505"/>
              <a:gd name="connsiteY6" fmla="*/ 192505 h 641954"/>
              <a:gd name="connsiteX7" fmla="*/ 850231 w 1716505"/>
              <a:gd name="connsiteY7" fmla="*/ 320842 h 641954"/>
              <a:gd name="connsiteX8" fmla="*/ 866273 w 1716505"/>
              <a:gd name="connsiteY8" fmla="*/ 368968 h 641954"/>
              <a:gd name="connsiteX9" fmla="*/ 898358 w 1716505"/>
              <a:gd name="connsiteY9" fmla="*/ 401052 h 641954"/>
              <a:gd name="connsiteX10" fmla="*/ 930442 w 1716505"/>
              <a:gd name="connsiteY10" fmla="*/ 449179 h 641954"/>
              <a:gd name="connsiteX11" fmla="*/ 978568 w 1716505"/>
              <a:gd name="connsiteY11" fmla="*/ 497305 h 641954"/>
              <a:gd name="connsiteX12" fmla="*/ 1010652 w 1716505"/>
              <a:gd name="connsiteY12" fmla="*/ 545431 h 641954"/>
              <a:gd name="connsiteX13" fmla="*/ 1171073 w 1716505"/>
              <a:gd name="connsiteY13" fmla="*/ 593557 h 641954"/>
              <a:gd name="connsiteX14" fmla="*/ 1283368 w 1716505"/>
              <a:gd name="connsiteY14" fmla="*/ 625642 h 641954"/>
              <a:gd name="connsiteX15" fmla="*/ 1716505 w 1716505"/>
              <a:gd name="connsiteY15" fmla="*/ 641684 h 64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6505" h="641954">
                <a:moveTo>
                  <a:pt x="0" y="0"/>
                </a:moveTo>
                <a:cubicBezTo>
                  <a:pt x="149726" y="5347"/>
                  <a:pt x="299632" y="6979"/>
                  <a:pt x="449179" y="16042"/>
                </a:cubicBezTo>
                <a:cubicBezTo>
                  <a:pt x="476395" y="17691"/>
                  <a:pt x="502563" y="27207"/>
                  <a:pt x="529389" y="32084"/>
                </a:cubicBezTo>
                <a:cubicBezTo>
                  <a:pt x="561391" y="37903"/>
                  <a:pt x="593558" y="42779"/>
                  <a:pt x="625642" y="48126"/>
                </a:cubicBezTo>
                <a:cubicBezTo>
                  <a:pt x="657346" y="58694"/>
                  <a:pt x="699277" y="67981"/>
                  <a:pt x="721894" y="96252"/>
                </a:cubicBezTo>
                <a:cubicBezTo>
                  <a:pt x="732458" y="109457"/>
                  <a:pt x="728557" y="130309"/>
                  <a:pt x="737937" y="144379"/>
                </a:cubicBezTo>
                <a:cubicBezTo>
                  <a:pt x="750521" y="163256"/>
                  <a:pt x="770021" y="176463"/>
                  <a:pt x="786063" y="192505"/>
                </a:cubicBezTo>
                <a:cubicBezTo>
                  <a:pt x="822930" y="303106"/>
                  <a:pt x="794233" y="264843"/>
                  <a:pt x="850231" y="320842"/>
                </a:cubicBezTo>
                <a:cubicBezTo>
                  <a:pt x="855578" y="336884"/>
                  <a:pt x="857573" y="354468"/>
                  <a:pt x="866273" y="368968"/>
                </a:cubicBezTo>
                <a:cubicBezTo>
                  <a:pt x="874055" y="381937"/>
                  <a:pt x="888910" y="389242"/>
                  <a:pt x="898358" y="401052"/>
                </a:cubicBezTo>
                <a:cubicBezTo>
                  <a:pt x="910402" y="416107"/>
                  <a:pt x="918099" y="434367"/>
                  <a:pt x="930442" y="449179"/>
                </a:cubicBezTo>
                <a:cubicBezTo>
                  <a:pt x="944966" y="466608"/>
                  <a:pt x="964044" y="479877"/>
                  <a:pt x="978568" y="497305"/>
                </a:cubicBezTo>
                <a:cubicBezTo>
                  <a:pt x="990911" y="512116"/>
                  <a:pt x="994302" y="535213"/>
                  <a:pt x="1010652" y="545431"/>
                </a:cubicBezTo>
                <a:cubicBezTo>
                  <a:pt x="1042756" y="565496"/>
                  <a:pt x="1129550" y="581693"/>
                  <a:pt x="1171073" y="593557"/>
                </a:cubicBezTo>
                <a:cubicBezTo>
                  <a:pt x="1207909" y="604082"/>
                  <a:pt x="1244786" y="621784"/>
                  <a:pt x="1283368" y="625642"/>
                </a:cubicBezTo>
                <a:cubicBezTo>
                  <a:pt x="1480480" y="645353"/>
                  <a:pt x="1535468" y="641684"/>
                  <a:pt x="1716505" y="641684"/>
                </a:cubicBezTo>
              </a:path>
            </a:pathLst>
          </a:custGeom>
          <a:noFill/>
          <a:ln w="28575">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0" name="Table 29">
            <a:extLst>
              <a:ext uri="{FF2B5EF4-FFF2-40B4-BE49-F238E27FC236}">
                <a16:creationId xmlns:a16="http://schemas.microsoft.com/office/drawing/2014/main" id="{B34005AB-1300-464E-92CF-8E885C71564A}"/>
              </a:ext>
            </a:extLst>
          </p:cNvPr>
          <p:cNvGraphicFramePr>
            <a:graphicFrameLocks noGrp="1"/>
          </p:cNvGraphicFramePr>
          <p:nvPr/>
        </p:nvGraphicFramePr>
        <p:xfrm>
          <a:off x="9204697" y="1345621"/>
          <a:ext cx="1905000" cy="129540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3063895991"/>
                    </a:ext>
                  </a:extLst>
                </a:gridCol>
              </a:tblGrid>
              <a:tr h="838200">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nchor="ct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ysDash"/>
                      <a:round/>
                      <a:headEnd type="none" w="med" len="med"/>
                      <a:tailEnd type="none" w="med" len="med"/>
                    </a:lnB>
                    <a:solidFill>
                      <a:schemeClr val="bg1"/>
                    </a:solidFill>
                  </a:tcPr>
                </a:tc>
                <a:extLst>
                  <a:ext uri="{0D108BD9-81ED-4DB2-BD59-A6C34878D82A}">
                    <a16:rowId xmlns:a16="http://schemas.microsoft.com/office/drawing/2014/main" val="3506753572"/>
                  </a:ext>
                </a:extLst>
              </a:tr>
              <a:tr h="439471">
                <a:tc>
                  <a:txBody>
                    <a:bodyPr/>
                    <a:lstStyle/>
                    <a:p>
                      <a:pPr algn="l"/>
                      <a:endParaRPr lang="en-US" sz="2400" i="1" dirty="0">
                        <a:solidFill>
                          <a:schemeClr val="bg1">
                            <a:lumMod val="65000"/>
                          </a:schemeClr>
                        </a:solidFill>
                        <a:latin typeface="Calibri" panose="020F0502020204030204" pitchFamily="34" charset="0"/>
                        <a:cs typeface="Calibri" panose="020F0502020204030204" pitchFamily="34" charset="0"/>
                      </a:endParaRPr>
                    </a:p>
                  </a:txBody>
                  <a:tcPr>
                    <a:lnL w="19050" cap="flat" cmpd="sng" algn="ctr">
                      <a:solidFill>
                        <a:schemeClr val="bg1">
                          <a:lumMod val="65000"/>
                        </a:schemeClr>
                      </a:solid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ysDash"/>
                      <a:round/>
                      <a:headEnd type="none" w="med" len="med"/>
                      <a:tailEnd type="none" w="med" len="med"/>
                    </a:lnT>
                    <a:lnB w="190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1765713"/>
                  </a:ext>
                </a:extLst>
              </a:tr>
            </a:tbl>
          </a:graphicData>
        </a:graphic>
      </p:graphicFrame>
      <p:sp>
        <p:nvSpPr>
          <p:cNvPr id="31" name="TextBox 30">
            <a:extLst>
              <a:ext uri="{FF2B5EF4-FFF2-40B4-BE49-F238E27FC236}">
                <a16:creationId xmlns:a16="http://schemas.microsoft.com/office/drawing/2014/main" id="{D0D405BE-7294-DC45-A93B-DC64F35EB892}"/>
              </a:ext>
            </a:extLst>
          </p:cNvPr>
          <p:cNvSpPr txBox="1"/>
          <p:nvPr/>
        </p:nvSpPr>
        <p:spPr>
          <a:xfrm>
            <a:off x="9773118" y="1329306"/>
            <a:ext cx="768159" cy="923330"/>
          </a:xfrm>
          <a:prstGeom prst="rect">
            <a:avLst/>
          </a:prstGeom>
          <a:noFill/>
        </p:spPr>
        <p:txBody>
          <a:bodyPr wrap="none" rtlCol="0">
            <a:spAutoFit/>
          </a:bodyPr>
          <a:lstStyle/>
          <a:p>
            <a:pPr algn="l"/>
            <a:r>
              <a:rPr lang="en-US" sz="5400" dirty="0">
                <a:latin typeface="+mn-lt"/>
                <a:sym typeface="Wingdings" pitchFamily="2" charset="2"/>
              </a:rPr>
              <a:t></a:t>
            </a:r>
            <a:endParaRPr lang="en-US" sz="5400" dirty="0">
              <a:latin typeface="+mn-lt"/>
            </a:endParaRPr>
          </a:p>
        </p:txBody>
      </p:sp>
      <p:sp>
        <p:nvSpPr>
          <p:cNvPr id="32" name="Freeform 31">
            <a:extLst>
              <a:ext uri="{FF2B5EF4-FFF2-40B4-BE49-F238E27FC236}">
                <a16:creationId xmlns:a16="http://schemas.microsoft.com/office/drawing/2014/main" id="{F02F2203-2107-FA4E-AE25-4DE249155F4E}"/>
              </a:ext>
            </a:extLst>
          </p:cNvPr>
          <p:cNvSpPr/>
          <p:nvPr/>
        </p:nvSpPr>
        <p:spPr>
          <a:xfrm>
            <a:off x="10480139" y="2341206"/>
            <a:ext cx="768160" cy="227410"/>
          </a:xfrm>
          <a:custGeom>
            <a:avLst/>
            <a:gdLst>
              <a:gd name="connsiteX0" fmla="*/ 0 w 1668379"/>
              <a:gd name="connsiteY0" fmla="*/ 48126 h 210240"/>
              <a:gd name="connsiteX1" fmla="*/ 352926 w 1668379"/>
              <a:gd name="connsiteY1" fmla="*/ 48126 h 210240"/>
              <a:gd name="connsiteX2" fmla="*/ 705852 w 1668379"/>
              <a:gd name="connsiteY2" fmla="*/ 16042 h 210240"/>
              <a:gd name="connsiteX3" fmla="*/ 834189 w 1668379"/>
              <a:gd name="connsiteY3" fmla="*/ 0 h 210240"/>
              <a:gd name="connsiteX4" fmla="*/ 994610 w 1668379"/>
              <a:gd name="connsiteY4" fmla="*/ 32084 h 210240"/>
              <a:gd name="connsiteX5" fmla="*/ 1090863 w 1668379"/>
              <a:gd name="connsiteY5" fmla="*/ 96252 h 210240"/>
              <a:gd name="connsiteX6" fmla="*/ 1138989 w 1668379"/>
              <a:gd name="connsiteY6" fmla="*/ 112294 h 210240"/>
              <a:gd name="connsiteX7" fmla="*/ 1347536 w 1668379"/>
              <a:gd name="connsiteY7" fmla="*/ 160421 h 210240"/>
              <a:gd name="connsiteX8" fmla="*/ 1507957 w 1668379"/>
              <a:gd name="connsiteY8" fmla="*/ 208547 h 210240"/>
              <a:gd name="connsiteX9" fmla="*/ 1668379 w 1668379"/>
              <a:gd name="connsiteY9" fmla="*/ 208547 h 2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379" h="210240">
                <a:moveTo>
                  <a:pt x="0" y="48126"/>
                </a:moveTo>
                <a:cubicBezTo>
                  <a:pt x="176697" y="77575"/>
                  <a:pt x="74631" y="68004"/>
                  <a:pt x="352926" y="48126"/>
                </a:cubicBezTo>
                <a:cubicBezTo>
                  <a:pt x="449852" y="41203"/>
                  <a:pt x="605826" y="27156"/>
                  <a:pt x="705852" y="16042"/>
                </a:cubicBezTo>
                <a:cubicBezTo>
                  <a:pt x="748700" y="11281"/>
                  <a:pt x="791410" y="5347"/>
                  <a:pt x="834189" y="0"/>
                </a:cubicBezTo>
                <a:cubicBezTo>
                  <a:pt x="862088" y="3986"/>
                  <a:pt x="955842" y="10546"/>
                  <a:pt x="994610" y="32084"/>
                </a:cubicBezTo>
                <a:cubicBezTo>
                  <a:pt x="1028318" y="50811"/>
                  <a:pt x="1054281" y="84058"/>
                  <a:pt x="1090863" y="96252"/>
                </a:cubicBezTo>
                <a:cubicBezTo>
                  <a:pt x="1106905" y="101599"/>
                  <a:pt x="1122584" y="108193"/>
                  <a:pt x="1138989" y="112294"/>
                </a:cubicBezTo>
                <a:cubicBezTo>
                  <a:pt x="1240809" y="137749"/>
                  <a:pt x="1227728" y="120486"/>
                  <a:pt x="1347536" y="160421"/>
                </a:cubicBezTo>
                <a:cubicBezTo>
                  <a:pt x="1363277" y="165668"/>
                  <a:pt x="1477101" y="206343"/>
                  <a:pt x="1507957" y="208547"/>
                </a:cubicBezTo>
                <a:cubicBezTo>
                  <a:pt x="1561295" y="212357"/>
                  <a:pt x="1614905" y="208547"/>
                  <a:pt x="1668379" y="208547"/>
                </a:cubicBezTo>
              </a:path>
            </a:pathLst>
          </a:custGeom>
          <a:noFill/>
          <a:ln w="28575">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E24452FC-D6FA-8147-A416-2AEC8EB1986F}"/>
              </a:ext>
            </a:extLst>
          </p:cNvPr>
          <p:cNvSpPr txBox="1"/>
          <p:nvPr/>
        </p:nvSpPr>
        <p:spPr>
          <a:xfrm>
            <a:off x="8826283" y="2629211"/>
            <a:ext cx="793807" cy="338554"/>
          </a:xfrm>
          <a:prstGeom prst="rect">
            <a:avLst/>
          </a:prstGeom>
          <a:noFill/>
        </p:spPr>
        <p:txBody>
          <a:bodyPr wrap="none" rtlCol="0">
            <a:spAutoFit/>
          </a:bodyPr>
          <a:lstStyle/>
          <a:p>
            <a:pPr algn="l"/>
            <a:r>
              <a:rPr lang="en-US" sz="1600" i="1" dirty="0">
                <a:solidFill>
                  <a:schemeClr val="bg1">
                    <a:lumMod val="65000"/>
                  </a:schemeClr>
                </a:solidFill>
                <a:latin typeface="+mn-lt"/>
              </a:rPr>
              <a:t>0x6058</a:t>
            </a:r>
          </a:p>
        </p:txBody>
      </p:sp>
    </p:spTree>
    <p:extLst>
      <p:ext uri="{BB962C8B-B14F-4D97-AF65-F5344CB8AC3E}">
        <p14:creationId xmlns:p14="http://schemas.microsoft.com/office/powerpoint/2010/main" val="209564441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49477-4AC4-3C46-BE3F-2E7D87F53AC0}"/>
              </a:ext>
            </a:extLst>
          </p:cNvPr>
          <p:cNvSpPr>
            <a:spLocks noGrp="1"/>
          </p:cNvSpPr>
          <p:nvPr>
            <p:ph type="title"/>
          </p:nvPr>
        </p:nvSpPr>
        <p:spPr/>
        <p:txBody>
          <a:bodyPr/>
          <a:lstStyle/>
          <a:p>
            <a:r>
              <a:rPr lang="en-US" dirty="0"/>
              <a:t>New </a:t>
            </a:r>
            <a:r>
              <a:rPr lang="en-US" dirty="0" err="1">
                <a:latin typeface="Consolas" panose="020B0609020204030204" pitchFamily="49" charset="0"/>
                <a:cs typeface="Consolas" panose="020B0609020204030204" pitchFamily="49" charset="0"/>
              </a:rPr>
              <a:t>stack_pop</a:t>
            </a:r>
            <a:endParaRPr lang="en-US" dirty="0"/>
          </a:p>
        </p:txBody>
      </p:sp>
      <p:sp>
        <p:nvSpPr>
          <p:cNvPr id="4" name="TextBox 3">
            <a:extLst>
              <a:ext uri="{FF2B5EF4-FFF2-40B4-BE49-F238E27FC236}">
                <a16:creationId xmlns:a16="http://schemas.microsoft.com/office/drawing/2014/main" id="{066D462F-5CE1-5241-BAD7-CF0A32C61375}"/>
              </a:ext>
            </a:extLst>
          </p:cNvPr>
          <p:cNvSpPr txBox="1"/>
          <p:nvPr/>
        </p:nvSpPr>
        <p:spPr>
          <a:xfrm>
            <a:off x="844062" y="1283368"/>
            <a:ext cx="11399274" cy="4108817"/>
          </a:xfrm>
          <a:prstGeom prst="rect">
            <a:avLst/>
          </a:prstGeom>
          <a:noFill/>
        </p:spPr>
        <p:txBody>
          <a:bodyPr wrap="none" rtlCol="0">
            <a:spAutoFit/>
          </a:bodyPr>
          <a:lstStyle/>
          <a:p>
            <a:pPr lvl="0" algn="l" fontAlgn="auto">
              <a:lnSpc>
                <a:spcPct val="90000"/>
              </a:lnSpc>
              <a:spcBef>
                <a:spcPts val="600"/>
              </a:spcBef>
              <a:spcAft>
                <a:spcPts val="0"/>
              </a:spcAft>
            </a:pPr>
            <a:r>
              <a:rPr lang="en-US" sz="2400" dirty="0">
                <a:solidFill>
                  <a:srgbClr val="0432FF"/>
                </a:solidFill>
                <a:latin typeface="Consolas" panose="020B0609020204030204" pitchFamily="49" charset="0"/>
                <a:cs typeface="Consolas" panose="020B0609020204030204" pitchFamily="49" charset="0"/>
              </a:rPr>
              <a:t>void</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prstClr val="black"/>
                </a:solidFill>
                <a:latin typeface="Consolas" panose="020B0609020204030204" pitchFamily="49" charset="0"/>
                <a:cs typeface="Consolas" panose="020B0609020204030204" pitchFamily="49" charset="0"/>
              </a:rPr>
              <a:t>stack_pop</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stack</a:t>
            </a:r>
            <a:r>
              <a:rPr lang="en-US" sz="2400" dirty="0">
                <a:solidFill>
                  <a:prstClr val="black"/>
                </a:solidFill>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a:t>
            </a:r>
            <a:r>
              <a:rPr lang="en-US" sz="2400" dirty="0">
                <a:solidFill>
                  <a:prstClr val="black"/>
                </a:solidFill>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void </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schemeClr val="accent2">
                    <a:lumMod val="75000"/>
                  </a:schemeClr>
                </a:solidFill>
                <a:latin typeface="Consolas" panose="020B0609020204030204" pitchFamily="49" charset="0"/>
                <a:cs typeface="Consolas" panose="020B0609020204030204" pitchFamily="49" charset="0"/>
              </a:rPr>
              <a:t>addr</a:t>
            </a:r>
            <a:r>
              <a:rPr lang="en-US" sz="2400" dirty="0">
                <a:solidFill>
                  <a:prstClr val="black"/>
                </a:solidFill>
                <a:latin typeface="Consolas" panose="020B0609020204030204" pitchFamily="49" charset="0"/>
                <a:cs typeface="Consolas" panose="020B0609020204030204" pitchFamily="49" charset="0"/>
              </a:rPr>
              <a:t>) {</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if (s-&gt;</a:t>
            </a:r>
            <a:r>
              <a:rPr lang="en-US" sz="2400" dirty="0" err="1">
                <a:solidFill>
                  <a:prstClr val="black"/>
                </a:solidFill>
                <a:latin typeface="Consolas" panose="020B0609020204030204" pitchFamily="49" charset="0"/>
                <a:cs typeface="Consolas" panose="020B0609020204030204" pitchFamily="49" charset="0"/>
              </a:rPr>
              <a:t>nelems</a:t>
            </a:r>
            <a:r>
              <a:rPr lang="en-US" sz="2400" dirty="0">
                <a:solidFill>
                  <a:prstClr val="black"/>
                </a:solidFill>
                <a:latin typeface="Consolas" panose="020B0609020204030204" pitchFamily="49" charset="0"/>
                <a:cs typeface="Consolas" panose="020B0609020204030204" pitchFamily="49" charset="0"/>
              </a:rPr>
              <a:t> == 0) {</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error(1, 0, "Cannot pop from empty stack");</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    }</a:t>
            </a:r>
          </a:p>
          <a:p>
            <a:pPr algn="l">
              <a:lnSpc>
                <a:spcPct val="90000"/>
              </a:lnSpc>
              <a:spcBef>
                <a:spcPts val="600"/>
              </a:spcBef>
            </a:pPr>
            <a:r>
              <a:rPr lang="en-US" sz="2400" dirty="0"/>
              <a:t>  </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n</a:t>
            </a:r>
            <a:r>
              <a:rPr lang="en-US" sz="2400" dirty="0">
                <a:latin typeface="Consolas" panose="020B0609020204030204" pitchFamily="49" charset="0"/>
                <a:cs typeface="Consolas" panose="020B0609020204030204" pitchFamily="49" charset="0"/>
              </a:rPr>
              <a:t> = s-&gt;top;</a:t>
            </a:r>
          </a:p>
          <a:p>
            <a:pPr algn="l">
              <a:lnSpc>
                <a:spcPct val="90000"/>
              </a:lnSpc>
              <a:spcBef>
                <a:spcPts val="600"/>
              </a:spcBef>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addr</a:t>
            </a:r>
            <a:r>
              <a:rPr lang="en-US" sz="2400" dirty="0">
                <a:latin typeface="Consolas" panose="020B0609020204030204" pitchFamily="49" charset="0"/>
                <a:cs typeface="Consolas" panose="020B0609020204030204" pitchFamily="49" charset="0"/>
              </a:rPr>
              <a:t>, (char *) n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(void *), s-&gt;</a:t>
            </a:r>
            <a:r>
              <a:rPr lang="en-US" sz="2400" dirty="0" err="1">
                <a:latin typeface="Consolas" panose="020B0609020204030204" pitchFamily="49" charset="0"/>
                <a:cs typeface="Consolas" panose="020B0609020204030204" pitchFamily="49" charset="0"/>
              </a:rPr>
              <a:t>elem_size_bytes</a:t>
            </a:r>
            <a:r>
              <a:rPr lang="en-US" sz="2400" dirty="0">
                <a:latin typeface="Consolas" panose="020B0609020204030204" pitchFamily="49" charset="0"/>
                <a:cs typeface="Consolas" panose="020B0609020204030204" pitchFamily="49" charset="0"/>
              </a:rPr>
              <a:t>);</a:t>
            </a:r>
          </a:p>
          <a:p>
            <a:pPr algn="l">
              <a:lnSpc>
                <a:spcPct val="90000"/>
              </a:lnSpc>
              <a:spcBef>
                <a:spcPts val="600"/>
              </a:spcBef>
            </a:pPr>
            <a:r>
              <a:rPr lang="en-US" sz="2400" dirty="0">
                <a:latin typeface="Consolas" panose="020B0609020204030204" pitchFamily="49" charset="0"/>
                <a:cs typeface="Consolas" panose="020B0609020204030204" pitchFamily="49" charset="0"/>
              </a:rPr>
              <a:t>    s-&gt;top = *(void **) n;</a:t>
            </a:r>
          </a:p>
          <a:p>
            <a:pPr algn="l">
              <a:lnSpc>
                <a:spcPct val="90000"/>
              </a:lnSpc>
              <a:spcBef>
                <a:spcPts val="600"/>
              </a:spcBef>
            </a:pPr>
            <a:r>
              <a:rPr lang="en-US" sz="2400" dirty="0">
                <a:latin typeface="Consolas" panose="020B0609020204030204" pitchFamily="49" charset="0"/>
                <a:cs typeface="Consolas" panose="020B0609020204030204" pitchFamily="49" charset="0"/>
              </a:rPr>
              <a:t>    free(n);</a:t>
            </a:r>
          </a:p>
          <a:p>
            <a:pPr algn="l">
              <a:lnSpc>
                <a:spcPct val="90000"/>
              </a:lnSpc>
              <a:spcBef>
                <a:spcPts val="600"/>
              </a:spcBef>
            </a:pPr>
            <a:r>
              <a:rPr lang="en-US" sz="2400" dirty="0">
                <a:latin typeface="Consolas" panose="020B0609020204030204" pitchFamily="49" charset="0"/>
                <a:cs typeface="Consolas" panose="020B0609020204030204" pitchFamily="49" charset="0"/>
              </a:rPr>
              <a:t>    s-&gt;</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400" dirty="0">
                <a:solidFill>
                  <a:prstClr val="black"/>
                </a:solidFill>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DFBCA013-B5C2-AD48-A294-2321DC6DA4AC}"/>
              </a:ext>
            </a:extLst>
          </p:cNvPr>
          <p:cNvSpPr txBox="1"/>
          <p:nvPr/>
        </p:nvSpPr>
        <p:spPr>
          <a:xfrm flipH="1">
            <a:off x="228600" y="1307432"/>
            <a:ext cx="615462" cy="4119076"/>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7</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8</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9</a:t>
            </a:r>
          </a:p>
          <a:p>
            <a:pPr>
              <a:lnSpc>
                <a:spcPct val="90000"/>
              </a:lnSpc>
              <a:spcBef>
                <a:spcPts val="60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10</a:t>
            </a:r>
          </a:p>
        </p:txBody>
      </p:sp>
      <p:sp>
        <p:nvSpPr>
          <p:cNvPr id="7" name="Content Placeholder 6">
            <a:extLst>
              <a:ext uri="{FF2B5EF4-FFF2-40B4-BE49-F238E27FC236}">
                <a16:creationId xmlns:a16="http://schemas.microsoft.com/office/drawing/2014/main" id="{BA39F4E9-887C-D14F-B709-85DCDBE75832}"/>
              </a:ext>
            </a:extLst>
          </p:cNvPr>
          <p:cNvSpPr>
            <a:spLocks noGrp="1"/>
          </p:cNvSpPr>
          <p:nvPr>
            <p:ph idx="1"/>
          </p:nvPr>
        </p:nvSpPr>
        <p:spPr>
          <a:xfrm>
            <a:off x="6108278" y="4267199"/>
            <a:ext cx="5626522" cy="2033897"/>
          </a:xfrm>
          <a:ln w="38100">
            <a:solidFill>
              <a:schemeClr val="accent2"/>
            </a:solidFill>
          </a:ln>
        </p:spPr>
        <p:txBody>
          <a:bodyPr/>
          <a:lstStyle/>
          <a:p>
            <a:pPr marL="0" indent="0">
              <a:buNone/>
            </a:pPr>
            <a:r>
              <a:rPr lang="en-US" dirty="0"/>
              <a:t>Check all functionality:</a:t>
            </a:r>
          </a:p>
          <a:p>
            <a:pPr marL="457200" lvl="1" indent="-457200">
              <a:buClr>
                <a:schemeClr val="accent2"/>
              </a:buClr>
              <a:buFont typeface="+mj-lt"/>
              <a:buAutoNum type="arabicPeriod"/>
            </a:pPr>
            <a:r>
              <a:rPr lang="en-US" dirty="0"/>
              <a:t>Copy top node’s data to </a:t>
            </a:r>
            <a:r>
              <a:rPr lang="en-US" dirty="0" err="1"/>
              <a:t>addr</a:t>
            </a:r>
            <a:r>
              <a:rPr lang="en-US" dirty="0"/>
              <a:t> </a:t>
            </a:r>
            <a:r>
              <a:rPr lang="en-US" dirty="0" err="1"/>
              <a:t>buf</a:t>
            </a:r>
            <a:endParaRPr lang="en-US" dirty="0"/>
          </a:p>
          <a:p>
            <a:pPr marL="457200" lvl="1" indent="-457200">
              <a:buClr>
                <a:schemeClr val="accent2"/>
              </a:buClr>
              <a:buFont typeface="+mj-lt"/>
              <a:buAutoNum type="arabicPeriod"/>
            </a:pPr>
            <a:r>
              <a:rPr lang="en-US" dirty="0"/>
              <a:t>Set top of stack to top node’s next</a:t>
            </a:r>
          </a:p>
          <a:p>
            <a:pPr marL="457200" lvl="1" indent="-457200">
              <a:buClr>
                <a:schemeClr val="accent2"/>
              </a:buClr>
              <a:buFont typeface="+mj-lt"/>
              <a:buAutoNum type="arabicPeriod"/>
            </a:pPr>
            <a:r>
              <a:rPr lang="en-US" dirty="0"/>
              <a:t>Free old top node</a:t>
            </a:r>
          </a:p>
          <a:p>
            <a:pPr marL="457200" lvl="1" indent="-457200">
              <a:buClr>
                <a:schemeClr val="accent2"/>
              </a:buClr>
              <a:buFont typeface="+mj-lt"/>
              <a:buAutoNum type="arabicPeriod"/>
            </a:pPr>
            <a:r>
              <a:rPr lang="en-US" dirty="0"/>
              <a:t>Decrement element count</a:t>
            </a:r>
          </a:p>
        </p:txBody>
      </p:sp>
    </p:spTree>
    <p:extLst>
      <p:ext uri="{BB962C8B-B14F-4D97-AF65-F5344CB8AC3E}">
        <p14:creationId xmlns:p14="http://schemas.microsoft.com/office/powerpoint/2010/main" val="391705150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FA6E7-1C9D-BC49-995E-E93279F00895}"/>
              </a:ext>
            </a:extLst>
          </p:cNvPr>
          <p:cNvSpPr>
            <a:spLocks noGrp="1"/>
          </p:cNvSpPr>
          <p:nvPr>
            <p:ph type="title"/>
          </p:nvPr>
        </p:nvSpPr>
        <p:spPr/>
        <p:txBody>
          <a:bodyPr/>
          <a:lstStyle/>
          <a:p>
            <a:r>
              <a:rPr lang="en-US" dirty="0"/>
              <a:t>🌟 </a:t>
            </a:r>
            <a:r>
              <a:rPr lang="en-US" dirty="0" err="1">
                <a:latin typeface="Consolas" panose="020B0609020204030204" pitchFamily="49" charset="0"/>
                <a:cs typeface="Consolas" panose="020B0609020204030204" pitchFamily="49" charset="0"/>
              </a:rPr>
              <a:t>live_stack</a:t>
            </a:r>
            <a:r>
              <a:rPr lang="en-US" dirty="0">
                <a:latin typeface="Consolas" panose="020B0609020204030204" pitchFamily="49" charset="0"/>
                <a:cs typeface="Consolas" panose="020B0609020204030204" pitchFamily="49" charset="0"/>
              </a:rPr>
              <a:t> </a:t>
            </a:r>
            <a:r>
              <a:rPr lang="en-US" dirty="0"/>
              <a:t>takeaways 🌟</a:t>
            </a:r>
          </a:p>
        </p:txBody>
      </p:sp>
      <p:sp>
        <p:nvSpPr>
          <p:cNvPr id="3" name="Content Placeholder 2">
            <a:extLst>
              <a:ext uri="{FF2B5EF4-FFF2-40B4-BE49-F238E27FC236}">
                <a16:creationId xmlns:a16="http://schemas.microsoft.com/office/drawing/2014/main" id="{1FC985B1-AA87-B346-9AF0-6050016AD173}"/>
              </a:ext>
            </a:extLst>
          </p:cNvPr>
          <p:cNvSpPr>
            <a:spLocks noGrp="1"/>
          </p:cNvSpPr>
          <p:nvPr>
            <p:ph idx="1"/>
          </p:nvPr>
        </p:nvSpPr>
        <p:spPr/>
        <p:txBody>
          <a:bodyPr/>
          <a:lstStyle/>
          <a:p>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(void *)</a:t>
            </a:r>
            <a:r>
              <a:rPr lang="en-US" dirty="0"/>
              <a:t> 	is the size of a pointer,</a:t>
            </a:r>
            <a:br>
              <a:rPr lang="en-US" dirty="0"/>
            </a:br>
            <a:r>
              <a:rPr lang="en-US" dirty="0"/>
              <a:t>				which is always 8B (64-bit addresses)</a:t>
            </a:r>
          </a:p>
          <a:p>
            <a:endParaRPr lang="en-US" dirty="0"/>
          </a:p>
          <a:p>
            <a:r>
              <a:rPr lang="en-US" dirty="0"/>
              <a:t>The dereference operation * (void **) </a:t>
            </a:r>
            <a:r>
              <a:rPr lang="en-US" dirty="0" err="1"/>
              <a:t>ptr</a:t>
            </a:r>
            <a:r>
              <a:rPr lang="en-US" dirty="0"/>
              <a:t> works!</a:t>
            </a:r>
          </a:p>
          <a:p>
            <a:pPr lvl="1"/>
            <a:r>
              <a:rPr lang="en-US" dirty="0">
                <a:latin typeface="Consolas" panose="020B0609020204030204" pitchFamily="49" charset="0"/>
                <a:cs typeface="Consolas" panose="020B0609020204030204" pitchFamily="49" charset="0"/>
              </a:rPr>
              <a:t>void *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 …;</a:t>
            </a:r>
            <a:r>
              <a:rPr lang="en-US" dirty="0"/>
              <a:t>	Declaration: </a:t>
            </a:r>
            <a:r>
              <a:rPr lang="en-US" dirty="0" err="1"/>
              <a:t>ptr</a:t>
            </a:r>
            <a:r>
              <a:rPr lang="en-US" dirty="0"/>
              <a:t> stores an address,</a:t>
            </a:r>
            <a:br>
              <a:rPr lang="en-US" dirty="0"/>
            </a:br>
            <a:r>
              <a:rPr lang="en-US" dirty="0"/>
              <a:t>				no idea what is at the address </a:t>
            </a:r>
            <a:r>
              <a:rPr lang="en-US" dirty="0" err="1"/>
              <a:t>ptr</a:t>
            </a:r>
            <a:endParaRPr lang="en-US" dirty="0"/>
          </a:p>
          <a:p>
            <a:pPr lvl="1"/>
            <a:r>
              <a:rPr lang="en-US" dirty="0">
                <a:latin typeface="Consolas" panose="020B0609020204030204" pitchFamily="49" charset="0"/>
                <a:cs typeface="Consolas" panose="020B0609020204030204" pitchFamily="49" charset="0"/>
              </a:rPr>
              <a:t>(void **) </a:t>
            </a:r>
            <a:r>
              <a:rPr lang="en-US" dirty="0" err="1">
                <a:latin typeface="Consolas" panose="020B0609020204030204" pitchFamily="49" charset="0"/>
                <a:cs typeface="Consolas" panose="020B0609020204030204" pitchFamily="49" charset="0"/>
              </a:rPr>
              <a:t>ptr</a:t>
            </a:r>
            <a:r>
              <a:rPr lang="en-US" dirty="0"/>
              <a:t>	Cast: at the address </a:t>
            </a:r>
            <a:r>
              <a:rPr lang="en-US" dirty="0" err="1"/>
              <a:t>ptr</a:t>
            </a:r>
            <a:r>
              <a:rPr lang="en-US" dirty="0"/>
              <a:t>, </a:t>
            </a:r>
            <a:r>
              <a:rPr lang="en-US" b="1" dirty="0"/>
              <a:t>there is an address</a:t>
            </a:r>
            <a:endParaRPr lang="en-US" dirty="0"/>
          </a:p>
          <a:p>
            <a:pPr lvl="1"/>
            <a:r>
              <a:rPr lang="en-US" dirty="0">
                <a:latin typeface="Consolas" panose="020B0609020204030204" pitchFamily="49" charset="0"/>
                <a:cs typeface="Consolas" panose="020B0609020204030204" pitchFamily="49" charset="0"/>
              </a:rPr>
              <a:t>*(void **) </a:t>
            </a:r>
            <a:r>
              <a:rPr lang="en-US" dirty="0" err="1">
                <a:latin typeface="Consolas" panose="020B0609020204030204" pitchFamily="49" charset="0"/>
                <a:cs typeface="Consolas" panose="020B0609020204030204" pitchFamily="49" charset="0"/>
              </a:rPr>
              <a:t>ptr</a:t>
            </a:r>
            <a:r>
              <a:rPr lang="en-US" dirty="0"/>
              <a:t>	Dereference: </a:t>
            </a:r>
            <a:r>
              <a:rPr lang="en-US" b="1" dirty="0"/>
              <a:t>get the address</a:t>
            </a:r>
            <a:r>
              <a:rPr lang="en-US" dirty="0"/>
              <a:t> stored at the address </a:t>
            </a:r>
            <a:r>
              <a:rPr lang="en-US" dirty="0" err="1"/>
              <a:t>ptr</a:t>
            </a:r>
            <a:endParaRPr lang="en-US" dirty="0"/>
          </a:p>
        </p:txBody>
      </p:sp>
    </p:spTree>
    <p:extLst>
      <p:ext uri="{BB962C8B-B14F-4D97-AF65-F5344CB8AC3E}">
        <p14:creationId xmlns:p14="http://schemas.microsoft.com/office/powerpoint/2010/main" val="416655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sz="24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13465</TotalTime>
  <Words>14615</Words>
  <Application>Microsoft Macintosh PowerPoint</Application>
  <PresentationFormat>Widescreen</PresentationFormat>
  <Paragraphs>2287</Paragraphs>
  <Slides>165</Slides>
  <Notes>34</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165</vt:i4>
      </vt:variant>
    </vt:vector>
  </HeadingPairs>
  <TitlesOfParts>
    <vt:vector size="175" baseType="lpstr">
      <vt:lpstr>Andale Mono</vt:lpstr>
      <vt:lpstr>Arial</vt:lpstr>
      <vt:lpstr>Calibri</vt:lpstr>
      <vt:lpstr>Calibri Light</vt:lpstr>
      <vt:lpstr>Consolas</vt:lpstr>
      <vt:lpstr>Courier</vt:lpstr>
      <vt:lpstr>Courier New</vt:lpstr>
      <vt:lpstr>Tahoma</vt:lpstr>
      <vt:lpstr>Verdana</vt:lpstr>
      <vt:lpstr>Default Design</vt:lpstr>
      <vt:lpstr>CS107, Lecture 8 C Generics – Void *</vt:lpstr>
      <vt:lpstr>CS107 Topic 4: How can we use our knowledge of memory and data representation to write code that works with any data type? </vt:lpstr>
      <vt:lpstr>Learning Goals</vt:lpstr>
      <vt:lpstr>Lecture Plan</vt:lpstr>
      <vt:lpstr>Lecture Plan</vt:lpstr>
      <vt:lpstr>Generics</vt:lpstr>
      <vt:lpstr>Lecture Plan</vt:lpstr>
      <vt:lpstr>Swap</vt:lpstr>
      <vt:lpstr>Swap</vt:lpstr>
      <vt:lpstr>Swap</vt:lpstr>
      <vt:lpstr>Swap</vt:lpstr>
      <vt:lpstr>Swap</vt:lpstr>
      <vt:lpstr>Swap</vt:lpstr>
      <vt:lpstr>Swap</vt:lpstr>
      <vt:lpstr>Swap</vt:lpstr>
      <vt:lpstr>Swap</vt:lpstr>
      <vt:lpstr>“Oh, when I said ’numbers’ I meant shorts, not ints.”  😑</vt:lpstr>
      <vt:lpstr>Swap</vt:lpstr>
      <vt:lpstr>Swap</vt:lpstr>
      <vt:lpstr>“You know what, I goofed.  We’re going to use strings.  Could you write something to swap those?”  😤</vt:lpstr>
      <vt:lpstr>Swap</vt:lpstr>
      <vt:lpstr>Swap</vt:lpstr>
      <vt:lpstr>Swap</vt:lpstr>
      <vt:lpstr>Swap</vt:lpstr>
      <vt:lpstr>Swap</vt:lpstr>
      <vt:lpstr>Swap</vt:lpstr>
      <vt:lpstr>Swap</vt:lpstr>
      <vt:lpstr>Swap</vt:lpstr>
      <vt:lpstr>Swap</vt:lpstr>
      <vt:lpstr>  “Awesome!  Thanks.”  We also have 20 custom struct types.  Could you write swap for those too?”  </vt:lpstr>
      <vt:lpstr>“Awesome!  Thanks.  We also have 20 custom struct types.  Could you write swap for those too?”  🤬</vt:lpstr>
      <vt:lpstr>Generic Swap</vt:lpstr>
      <vt:lpstr>Generic Swap</vt:lpstr>
      <vt:lpstr>Generic Swap</vt:lpstr>
      <vt:lpstr>Generic Swap</vt:lpstr>
      <vt:lpstr>Generic Swap</vt:lpstr>
      <vt:lpstr>Generic Swap</vt:lpstr>
      <vt:lpstr>Generic Swap</vt:lpstr>
      <vt:lpstr>C knows the size of temp, and knows how many bytes to copy, because of the variable types.</vt:lpstr>
      <vt:lpstr>Is there a way to make a version that doesn’t care about the variable types?</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memcpy</vt:lpstr>
      <vt:lpstr>memmove</vt:lpstr>
      <vt:lpstr>memmove</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C Generics</vt:lpstr>
      <vt:lpstr>Lecture Plan</vt:lpstr>
      <vt:lpstr>Void * Pitfalls</vt:lpstr>
      <vt:lpstr>Demo: Void *s Gone Wrong</vt:lpstr>
      <vt:lpstr>Void *Pitfalls</vt:lpstr>
      <vt:lpstr>Lecture Plan</vt:lpstr>
      <vt:lpstr>Swap Ends</vt:lpstr>
      <vt:lpstr>Swap Ends</vt:lpstr>
      <vt:lpstr>Swap Ends</vt:lpstr>
      <vt:lpstr>Swap Ends</vt:lpstr>
      <vt:lpstr>Swap Ends</vt:lpstr>
      <vt:lpstr>Swap Ends</vt:lpstr>
      <vt:lpstr>Swap Ends</vt:lpstr>
      <vt:lpstr>Pointer Arithmetic</vt:lpstr>
      <vt:lpstr>Pointer Arithmetic</vt:lpstr>
      <vt:lpstr>Pointer Arithmetic</vt:lpstr>
      <vt:lpstr>Pointer Arithmetic</vt:lpstr>
      <vt:lpstr>Pointer Arithmetic</vt:lpstr>
      <vt:lpstr>Swap Ends</vt:lpstr>
      <vt:lpstr>Swap Ends</vt:lpstr>
      <vt:lpstr>Swap Ends</vt:lpstr>
      <vt:lpstr>Swap Ends</vt:lpstr>
      <vt:lpstr>Swap Ends</vt:lpstr>
      <vt:lpstr>Swap Ends</vt:lpstr>
      <vt:lpstr>Swap Ends</vt:lpstr>
      <vt:lpstr>Swap Ends</vt:lpstr>
      <vt:lpstr>Swap Ends</vt:lpstr>
      <vt:lpstr>Demo: Void *s Gone Wrong</vt:lpstr>
      <vt:lpstr>Lecture Plan</vt:lpstr>
      <vt:lpstr>Stacks</vt:lpstr>
      <vt:lpstr>Refresher: Stacks</vt:lpstr>
      <vt:lpstr>Refresher: Stacks</vt:lpstr>
      <vt:lpstr>Demo: Int Stack</vt:lpstr>
      <vt:lpstr>What modifications are necessary to make a generic stack?</vt:lpstr>
      <vt:lpstr>Stack Structs</vt:lpstr>
      <vt:lpstr>Stack Structs</vt:lpstr>
      <vt:lpstr>Generic Stack Structs</vt:lpstr>
      <vt:lpstr>Stack Functions</vt:lpstr>
      <vt:lpstr>int_stack_create</vt:lpstr>
      <vt:lpstr>Generic stack_create</vt:lpstr>
      <vt:lpstr>int_stack_push</vt:lpstr>
      <vt:lpstr>Generic stack_push</vt:lpstr>
      <vt:lpstr>Generic stack_push</vt:lpstr>
      <vt:lpstr>Generic stack_push</vt:lpstr>
      <vt:lpstr>Generic stack_push</vt:lpstr>
      <vt:lpstr>Generic stack_push</vt:lpstr>
      <vt:lpstr>int_stack_pop</vt:lpstr>
      <vt:lpstr>Generic stack_pop</vt:lpstr>
      <vt:lpstr>Generic stack_pop</vt:lpstr>
      <vt:lpstr>Generic stack_pop</vt:lpstr>
      <vt:lpstr>Using Generic Stack</vt:lpstr>
      <vt:lpstr>Using Generic Stack</vt:lpstr>
      <vt:lpstr>Using Generic Stack</vt:lpstr>
      <vt:lpstr>Using Generic Stack</vt:lpstr>
      <vt:lpstr>Using Generic Stack</vt:lpstr>
      <vt:lpstr>Using Generic Stack</vt:lpstr>
      <vt:lpstr>Demo: Generic Stack</vt:lpstr>
      <vt:lpstr>Recap</vt:lpstr>
      <vt:lpstr>Recap</vt:lpstr>
      <vt:lpstr>Live Session Slides</vt:lpstr>
      <vt:lpstr>Plan For Today</vt:lpstr>
      <vt:lpstr>void *, memcpy, memmove</vt:lpstr>
      <vt:lpstr>void *, memcpy, memmove</vt:lpstr>
      <vt:lpstr>void *, memcpy, memmove</vt:lpstr>
      <vt:lpstr>Pointer Arithmetic</vt:lpstr>
      <vt:lpstr>Generic stack_create</vt:lpstr>
      <vt:lpstr>Generic stack_push</vt:lpstr>
      <vt:lpstr>Generic stack_pop</vt:lpstr>
      <vt:lpstr>Plan For Today</vt:lpstr>
      <vt:lpstr>Tips: C to English</vt:lpstr>
      <vt:lpstr>Mildly interesting: memcpy</vt:lpstr>
      <vt:lpstr>Exercise: Array Rotation</vt:lpstr>
      <vt:lpstr>Exercise: Array Rotation</vt:lpstr>
      <vt:lpstr>Exercise: Array Rotation</vt:lpstr>
      <vt:lpstr>Demo: Array Rotation</vt:lpstr>
      <vt:lpstr>The inner workings of rotate</vt:lpstr>
      <vt:lpstr>Exercise: Array Rotation</vt:lpstr>
      <vt:lpstr>stack_delete</vt:lpstr>
      <vt:lpstr>generic stack 2</vt:lpstr>
      <vt:lpstr>Lecture video stack</vt:lpstr>
      <vt:lpstr>Lecture video stack</vt:lpstr>
      <vt:lpstr>A more efficient stack</vt:lpstr>
      <vt:lpstr>🌟 live_stack goals 🌟</vt:lpstr>
      <vt:lpstr>stack_create</vt:lpstr>
      <vt:lpstr>Old stack_push</vt:lpstr>
      <vt:lpstr>1. Allocate a node</vt:lpstr>
      <vt:lpstr>1. Allocate a node</vt:lpstr>
      <vt:lpstr>2, 3. Copy in data, set node next</vt:lpstr>
      <vt:lpstr>4, 5. Update stack top, nelems</vt:lpstr>
      <vt:lpstr>New stack_push</vt:lpstr>
      <vt:lpstr>🌟 live_stack takeaways 🌟</vt:lpstr>
      <vt:lpstr>Old stack_pop</vt:lpstr>
      <vt:lpstr>1. Copy node data to output buffer</vt:lpstr>
      <vt:lpstr>2. Update stack top</vt:lpstr>
      <vt:lpstr>3, 4. Free old top, update nelems</vt:lpstr>
      <vt:lpstr>New stack_pop</vt:lpstr>
      <vt:lpstr>🌟 live_stack takeaways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1562</cp:revision>
  <cp:lastPrinted>2019-02-01T22:11:00Z</cp:lastPrinted>
  <dcterms:created xsi:type="dcterms:W3CDTF">2008-06-28T20:57:21Z</dcterms:created>
  <dcterms:modified xsi:type="dcterms:W3CDTF">2021-04-26T17:22:45Z</dcterms:modified>
</cp:coreProperties>
</file>