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5"/>
  </p:notesMasterIdLst>
  <p:handoutMasterIdLst>
    <p:handoutMasterId r:id="rId106"/>
  </p:handoutMasterIdLst>
  <p:sldIdLst>
    <p:sldId id="256" r:id="rId2"/>
    <p:sldId id="636" r:id="rId3"/>
    <p:sldId id="752" r:id="rId4"/>
    <p:sldId id="763" r:id="rId5"/>
    <p:sldId id="681" r:id="rId6"/>
    <p:sldId id="602" r:id="rId7"/>
    <p:sldId id="622" r:id="rId8"/>
    <p:sldId id="607" r:id="rId9"/>
    <p:sldId id="592" r:id="rId10"/>
    <p:sldId id="746" r:id="rId11"/>
    <p:sldId id="745" r:id="rId12"/>
    <p:sldId id="764" r:id="rId13"/>
    <p:sldId id="659" r:id="rId14"/>
    <p:sldId id="660" r:id="rId15"/>
    <p:sldId id="661" r:id="rId16"/>
    <p:sldId id="662" r:id="rId17"/>
    <p:sldId id="663" r:id="rId18"/>
    <p:sldId id="664" r:id="rId19"/>
    <p:sldId id="665" r:id="rId20"/>
    <p:sldId id="666" r:id="rId21"/>
    <p:sldId id="667" r:id="rId22"/>
    <p:sldId id="668" r:id="rId23"/>
    <p:sldId id="669" r:id="rId24"/>
    <p:sldId id="670" r:id="rId25"/>
    <p:sldId id="671" r:id="rId26"/>
    <p:sldId id="672" r:id="rId27"/>
    <p:sldId id="673" r:id="rId28"/>
    <p:sldId id="684" r:id="rId29"/>
    <p:sldId id="685" r:id="rId30"/>
    <p:sldId id="686" r:id="rId31"/>
    <p:sldId id="689" r:id="rId32"/>
    <p:sldId id="725" r:id="rId33"/>
    <p:sldId id="691" r:id="rId34"/>
    <p:sldId id="692" r:id="rId35"/>
    <p:sldId id="693" r:id="rId36"/>
    <p:sldId id="694" r:id="rId37"/>
    <p:sldId id="765" r:id="rId38"/>
    <p:sldId id="695" r:id="rId39"/>
    <p:sldId id="696" r:id="rId40"/>
    <p:sldId id="698" r:id="rId41"/>
    <p:sldId id="727" r:id="rId42"/>
    <p:sldId id="699" r:id="rId43"/>
    <p:sldId id="700" r:id="rId44"/>
    <p:sldId id="701" r:id="rId45"/>
    <p:sldId id="702" r:id="rId46"/>
    <p:sldId id="737" r:id="rId47"/>
    <p:sldId id="703" r:id="rId48"/>
    <p:sldId id="704" r:id="rId49"/>
    <p:sldId id="748" r:id="rId50"/>
    <p:sldId id="749" r:id="rId51"/>
    <p:sldId id="758" r:id="rId52"/>
    <p:sldId id="705" r:id="rId53"/>
    <p:sldId id="706" r:id="rId54"/>
    <p:sldId id="733" r:id="rId55"/>
    <p:sldId id="707" r:id="rId56"/>
    <p:sldId id="708" r:id="rId57"/>
    <p:sldId id="709" r:id="rId58"/>
    <p:sldId id="710" r:id="rId59"/>
    <p:sldId id="711" r:id="rId60"/>
    <p:sldId id="712" r:id="rId61"/>
    <p:sldId id="714" r:id="rId62"/>
    <p:sldId id="766" r:id="rId63"/>
    <p:sldId id="713" r:id="rId64"/>
    <p:sldId id="715" r:id="rId65"/>
    <p:sldId id="503" r:id="rId66"/>
    <p:sldId id="716" r:id="rId67"/>
    <p:sldId id="738" r:id="rId68"/>
    <p:sldId id="750" r:id="rId69"/>
    <p:sldId id="751" r:id="rId70"/>
    <p:sldId id="734" r:id="rId71"/>
    <p:sldId id="721" r:id="rId72"/>
    <p:sldId id="863" r:id="rId73"/>
    <p:sldId id="816" r:id="rId74"/>
    <p:sldId id="822" r:id="rId75"/>
    <p:sldId id="836" r:id="rId76"/>
    <p:sldId id="835" r:id="rId77"/>
    <p:sldId id="824" r:id="rId78"/>
    <p:sldId id="832" r:id="rId79"/>
    <p:sldId id="831" r:id="rId80"/>
    <p:sldId id="829" r:id="rId81"/>
    <p:sldId id="826" r:id="rId82"/>
    <p:sldId id="828" r:id="rId83"/>
    <p:sldId id="838" r:id="rId84"/>
    <p:sldId id="837" r:id="rId85"/>
    <p:sldId id="830" r:id="rId86"/>
    <p:sldId id="823" r:id="rId87"/>
    <p:sldId id="757" r:id="rId88"/>
    <p:sldId id="864" r:id="rId89"/>
    <p:sldId id="843" r:id="rId90"/>
    <p:sldId id="858" r:id="rId91"/>
    <p:sldId id="861" r:id="rId92"/>
    <p:sldId id="865" r:id="rId93"/>
    <p:sldId id="866" r:id="rId94"/>
    <p:sldId id="867" r:id="rId95"/>
    <p:sldId id="868" r:id="rId96"/>
    <p:sldId id="870" r:id="rId97"/>
    <p:sldId id="852" r:id="rId98"/>
    <p:sldId id="869" r:id="rId99"/>
    <p:sldId id="844" r:id="rId100"/>
    <p:sldId id="851" r:id="rId101"/>
    <p:sldId id="857" r:id="rId102"/>
    <p:sldId id="760" r:id="rId103"/>
    <p:sldId id="762" r:id="rId10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636"/>
            <p14:sldId id="752"/>
          </p14:sldIdLst>
        </p14:section>
        <p14:section name="Overview" id="{9A4FE0B1-93EE-D34F-9908-1BED54BDA81A}">
          <p14:sldIdLst>
            <p14:sldId id="763"/>
            <p14:sldId id="681"/>
            <p14:sldId id="602"/>
            <p14:sldId id="622"/>
            <p14:sldId id="607"/>
            <p14:sldId id="592"/>
            <p14:sldId id="746"/>
            <p14:sldId id="745"/>
          </p14:sldIdLst>
        </p14:section>
        <p14:section name="Function Pointers" id="{5DE4439A-DA3F-494D-84EE-C156151FB99D}">
          <p14:sldIdLst>
            <p14:sldId id="764"/>
            <p14:sldId id="659"/>
            <p14:sldId id="660"/>
            <p14:sldId id="661"/>
            <p14:sldId id="662"/>
            <p14:sldId id="663"/>
            <p14:sldId id="664"/>
            <p14:sldId id="665"/>
            <p14:sldId id="666"/>
            <p14:sldId id="667"/>
            <p14:sldId id="668"/>
            <p14:sldId id="669"/>
            <p14:sldId id="670"/>
            <p14:sldId id="671"/>
            <p14:sldId id="672"/>
            <p14:sldId id="673"/>
            <p14:sldId id="684"/>
            <p14:sldId id="685"/>
            <p14:sldId id="686"/>
            <p14:sldId id="689"/>
            <p14:sldId id="725"/>
            <p14:sldId id="691"/>
            <p14:sldId id="692"/>
            <p14:sldId id="693"/>
            <p14:sldId id="694"/>
            <p14:sldId id="765"/>
            <p14:sldId id="695"/>
            <p14:sldId id="696"/>
            <p14:sldId id="698"/>
            <p14:sldId id="727"/>
            <p14:sldId id="699"/>
            <p14:sldId id="700"/>
            <p14:sldId id="701"/>
            <p14:sldId id="702"/>
            <p14:sldId id="737"/>
            <p14:sldId id="703"/>
            <p14:sldId id="704"/>
            <p14:sldId id="748"/>
            <p14:sldId id="749"/>
            <p14:sldId id="758"/>
            <p14:sldId id="705"/>
            <p14:sldId id="706"/>
            <p14:sldId id="733"/>
            <p14:sldId id="707"/>
            <p14:sldId id="708"/>
            <p14:sldId id="709"/>
            <p14:sldId id="710"/>
            <p14:sldId id="711"/>
            <p14:sldId id="712"/>
            <p14:sldId id="714"/>
          </p14:sldIdLst>
        </p14:section>
        <p14:section name="FreeFn" id="{D5971D2B-CAF6-0A41-A90D-7F0A383ECF5F}">
          <p14:sldIdLst>
            <p14:sldId id="766"/>
            <p14:sldId id="713"/>
            <p14:sldId id="715"/>
            <p14:sldId id="503"/>
            <p14:sldId id="716"/>
            <p14:sldId id="738"/>
            <p14:sldId id="750"/>
            <p14:sldId id="751"/>
          </p14:sldIdLst>
        </p14:section>
        <p14:section name="Recap" id="{8157F1CB-AFAE-7B49-BE45-507C1AF452FF}">
          <p14:sldIdLst>
            <p14:sldId id="734"/>
            <p14:sldId id="721"/>
            <p14:sldId id="863"/>
            <p14:sldId id="816"/>
            <p14:sldId id="822"/>
            <p14:sldId id="836"/>
            <p14:sldId id="835"/>
            <p14:sldId id="824"/>
            <p14:sldId id="832"/>
            <p14:sldId id="831"/>
            <p14:sldId id="829"/>
            <p14:sldId id="826"/>
            <p14:sldId id="828"/>
            <p14:sldId id="838"/>
            <p14:sldId id="837"/>
            <p14:sldId id="830"/>
            <p14:sldId id="823"/>
            <p14:sldId id="757"/>
            <p14:sldId id="864"/>
            <p14:sldId id="843"/>
            <p14:sldId id="858"/>
            <p14:sldId id="861"/>
            <p14:sldId id="865"/>
            <p14:sldId id="866"/>
            <p14:sldId id="867"/>
            <p14:sldId id="868"/>
            <p14:sldId id="870"/>
            <p14:sldId id="852"/>
            <p14:sldId id="869"/>
            <p14:sldId id="844"/>
            <p14:sldId id="851"/>
            <p14:sldId id="857"/>
            <p14:sldId id="760"/>
            <p14:sldId id="76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8000"/>
    <a:srgbClr val="F8F8F8"/>
    <a:srgbClr val="D27BD6"/>
    <a:srgbClr val="D62ED6"/>
    <a:srgbClr val="942092"/>
    <a:srgbClr val="FF9999"/>
    <a:srgbClr val="FF9300"/>
    <a:srgbClr val="DDDDDD"/>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511" autoAdjust="0"/>
    <p:restoredTop sz="86746" autoAdjust="0"/>
  </p:normalViewPr>
  <p:slideViewPr>
    <p:cSldViewPr>
      <p:cViewPr varScale="1">
        <p:scale>
          <a:sx n="90" d="100"/>
          <a:sy n="90" d="100"/>
        </p:scale>
        <p:origin x="224" y="26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A00FA-AC13-3C40-B7DC-E51B37D24D08}" type="doc">
      <dgm:prSet loTypeId="urn:microsoft.com/office/officeart/2009/3/layout/StepUpProcess" loCatId="" qsTypeId="urn:microsoft.com/office/officeart/2005/8/quickstyle/simple4" qsCatId="simple" csTypeId="urn:microsoft.com/office/officeart/2005/8/colors/accent1_2" csCatId="accent1" phldr="1"/>
      <dgm:spPr/>
      <dgm:t>
        <a:bodyPr/>
        <a:lstStyle/>
        <a:p>
          <a:endParaRPr lang="en-US"/>
        </a:p>
      </dgm:t>
    </dgm:pt>
    <dgm:pt modelId="{0F915D71-9262-0A4E-A366-D79838790650}">
      <dgm:prSet custT="1"/>
      <dgm:spPr/>
      <dgm:t>
        <a:bodyPr/>
        <a:lstStyle/>
        <a:p>
          <a:pPr rtl="0"/>
          <a:r>
            <a:rPr lang="en-US" sz="2000" dirty="0"/>
            <a:t>2012-2017: NSA secretly stores the </a:t>
          </a:r>
          <a:r>
            <a:rPr lang="en-US" sz="2000" dirty="0" err="1"/>
            <a:t>EternalBlue</a:t>
          </a:r>
          <a:r>
            <a:rPr lang="en-US" sz="2000" dirty="0"/>
            <a:t> Microsoft vulnerability and uses it to spy on both US and non-US citizens.</a:t>
          </a:r>
        </a:p>
      </dgm:t>
    </dgm:pt>
    <dgm:pt modelId="{1522D544-D7F4-A44B-9FD3-36C0A91BA582}" type="parTrans" cxnId="{4E371C68-7EDB-C148-A0D1-FF74198F1EC6}">
      <dgm:prSet/>
      <dgm:spPr/>
      <dgm:t>
        <a:bodyPr/>
        <a:lstStyle/>
        <a:p>
          <a:endParaRPr lang="en-US"/>
        </a:p>
      </dgm:t>
    </dgm:pt>
    <dgm:pt modelId="{D0B4B1EB-8B19-E349-BB87-3D3C23F0D962}" type="sibTrans" cxnId="{4E371C68-7EDB-C148-A0D1-FF74198F1EC6}">
      <dgm:prSet/>
      <dgm:spPr/>
      <dgm:t>
        <a:bodyPr/>
        <a:lstStyle/>
        <a:p>
          <a:endParaRPr lang="en-US"/>
        </a:p>
      </dgm:t>
    </dgm:pt>
    <dgm:pt modelId="{473E5E50-045C-2D42-B9E9-C3B1F6232A2B}">
      <dgm:prSet custT="1"/>
      <dgm:spPr/>
      <dgm:t>
        <a:bodyPr/>
        <a:lstStyle/>
        <a:p>
          <a:pPr rtl="0"/>
          <a:r>
            <a:rPr lang="en-US" sz="2000" dirty="0"/>
            <a:t>early 2017: </a:t>
          </a:r>
          <a:r>
            <a:rPr lang="en-US" sz="2000" dirty="0" err="1"/>
            <a:t>EternalBlue</a:t>
          </a:r>
          <a:r>
            <a:rPr lang="en-US" sz="2000" dirty="0"/>
            <a:t> stolen by hacker group the </a:t>
          </a:r>
          <a:r>
            <a:rPr lang="en-US" sz="2000" dirty="0" err="1"/>
            <a:t>ShadowBrokers</a:t>
          </a:r>
          <a:r>
            <a:rPr lang="en-US" sz="2000" dirty="0"/>
            <a:t>. NSA discloses </a:t>
          </a:r>
          <a:r>
            <a:rPr lang="en-US" sz="2000" dirty="0" err="1"/>
            <a:t>EternalBlue</a:t>
          </a:r>
          <a:r>
            <a:rPr lang="en-US" sz="2000" dirty="0"/>
            <a:t> to Microsoft.</a:t>
          </a:r>
        </a:p>
      </dgm:t>
    </dgm:pt>
    <dgm:pt modelId="{754D9D39-C6A0-C140-BAC3-B5546FB2DFCF}" type="parTrans" cxnId="{80D293DB-93FB-EB48-8494-E4FFA007D8EA}">
      <dgm:prSet/>
      <dgm:spPr/>
      <dgm:t>
        <a:bodyPr/>
        <a:lstStyle/>
        <a:p>
          <a:endParaRPr lang="en-US"/>
        </a:p>
      </dgm:t>
    </dgm:pt>
    <dgm:pt modelId="{8FEC0515-04B6-DE46-A9ED-599F7D455E01}" type="sibTrans" cxnId="{80D293DB-93FB-EB48-8494-E4FFA007D8EA}">
      <dgm:prSet/>
      <dgm:spPr/>
      <dgm:t>
        <a:bodyPr/>
        <a:lstStyle/>
        <a:p>
          <a:endParaRPr lang="en-US"/>
        </a:p>
      </dgm:t>
    </dgm:pt>
    <dgm:pt modelId="{B12A707F-6EE2-8D42-8FAF-99DF65053417}">
      <dgm:prSet custT="1"/>
      <dgm:spPr/>
      <dgm:t>
        <a:bodyPr/>
        <a:lstStyle/>
        <a:p>
          <a:pPr rtl="0"/>
          <a:r>
            <a:rPr lang="en-US" sz="2000" dirty="0"/>
            <a:t>March 14, 2017: Microsoft releases a patch for the vulnerability.</a:t>
          </a:r>
        </a:p>
      </dgm:t>
    </dgm:pt>
    <dgm:pt modelId="{3BFB23AA-DAB4-6C48-80F5-0D1E47D16789}" type="parTrans" cxnId="{BF495E2F-7AF2-FE41-B372-922567EC0432}">
      <dgm:prSet/>
      <dgm:spPr/>
      <dgm:t>
        <a:bodyPr/>
        <a:lstStyle/>
        <a:p>
          <a:endParaRPr lang="en-US"/>
        </a:p>
      </dgm:t>
    </dgm:pt>
    <dgm:pt modelId="{356E1FF5-B74B-F647-9A63-FC7350F6FBF8}" type="sibTrans" cxnId="{BF495E2F-7AF2-FE41-B372-922567EC0432}">
      <dgm:prSet/>
      <dgm:spPr/>
      <dgm:t>
        <a:bodyPr/>
        <a:lstStyle/>
        <a:p>
          <a:endParaRPr lang="en-US"/>
        </a:p>
      </dgm:t>
    </dgm:pt>
    <dgm:pt modelId="{A44C6EAD-26CC-ED49-8A81-036C6DE216FF}">
      <dgm:prSet custT="1"/>
      <dgm:spPr/>
      <dgm:t>
        <a:bodyPr/>
        <a:lstStyle/>
        <a:p>
          <a:r>
            <a:rPr lang="en-US" sz="2000" dirty="0"/>
            <a:t>May 12, 2017: </a:t>
          </a:r>
          <a:r>
            <a:rPr lang="en-US" sz="2000" dirty="0" err="1"/>
            <a:t>EternalBlue</a:t>
          </a:r>
          <a:r>
            <a:rPr lang="en-US" sz="2000" dirty="0"/>
            <a:t> is the basis of the </a:t>
          </a:r>
          <a:r>
            <a:rPr lang="en-US" sz="2000" dirty="0" err="1"/>
            <a:t>WannaCry</a:t>
          </a:r>
          <a:r>
            <a:rPr lang="en-US" sz="2000" dirty="0"/>
            <a:t> and other </a:t>
          </a:r>
          <a:r>
            <a:rPr lang="en-US" sz="2000" dirty="0" err="1"/>
            <a:t>ransomware</a:t>
          </a:r>
          <a:r>
            <a:rPr lang="en-US" sz="2000" dirty="0"/>
            <a:t> attacks, leading to downtime in critical hospital and city systems and over $1 billion of damages.</a:t>
          </a:r>
        </a:p>
      </dgm:t>
    </dgm:pt>
    <dgm:pt modelId="{8C75AFD4-315C-5D4F-8C8D-D8F2D9F5E40A}" type="parTrans" cxnId="{B6ADC77F-056E-5E48-921B-CC7127599539}">
      <dgm:prSet/>
      <dgm:spPr/>
      <dgm:t>
        <a:bodyPr/>
        <a:lstStyle/>
        <a:p>
          <a:endParaRPr lang="en-US"/>
        </a:p>
      </dgm:t>
    </dgm:pt>
    <dgm:pt modelId="{4F4C06FF-CDB6-8E42-B852-4BCC9E8F1376}" type="sibTrans" cxnId="{B6ADC77F-056E-5E48-921B-CC7127599539}">
      <dgm:prSet/>
      <dgm:spPr/>
      <dgm:t>
        <a:bodyPr/>
        <a:lstStyle/>
        <a:p>
          <a:endParaRPr lang="en-US"/>
        </a:p>
      </dgm:t>
    </dgm:pt>
    <dgm:pt modelId="{9E5AAF4A-CAD5-E74B-99EE-F927B5C42E9A}" type="pres">
      <dgm:prSet presAssocID="{013A00FA-AC13-3C40-B7DC-E51B37D24D08}" presName="rootnode" presStyleCnt="0">
        <dgm:presLayoutVars>
          <dgm:chMax/>
          <dgm:chPref/>
          <dgm:dir/>
          <dgm:animLvl val="lvl"/>
        </dgm:presLayoutVars>
      </dgm:prSet>
      <dgm:spPr/>
    </dgm:pt>
    <dgm:pt modelId="{1C155190-A64F-1A42-8F66-C8813578B839}" type="pres">
      <dgm:prSet presAssocID="{0F915D71-9262-0A4E-A366-D79838790650}" presName="composite" presStyleCnt="0"/>
      <dgm:spPr/>
    </dgm:pt>
    <dgm:pt modelId="{D532C928-C3CE-D34D-BF2C-20773B5C8E9E}" type="pres">
      <dgm:prSet presAssocID="{0F915D71-9262-0A4E-A366-D79838790650}" presName="LShape" presStyleLbl="alignNode1" presStyleIdx="0" presStyleCnt="7"/>
      <dgm:spPr/>
    </dgm:pt>
    <dgm:pt modelId="{0DE0439E-497F-8A48-BC6E-4FFA46A327A8}" type="pres">
      <dgm:prSet presAssocID="{0F915D71-9262-0A4E-A366-D79838790650}" presName="ParentText" presStyleLbl="revTx" presStyleIdx="0" presStyleCnt="4">
        <dgm:presLayoutVars>
          <dgm:chMax val="0"/>
          <dgm:chPref val="0"/>
          <dgm:bulletEnabled val="1"/>
        </dgm:presLayoutVars>
      </dgm:prSet>
      <dgm:spPr/>
    </dgm:pt>
    <dgm:pt modelId="{DEE0A130-8358-064A-89A4-65B9E518A3ED}" type="pres">
      <dgm:prSet presAssocID="{0F915D71-9262-0A4E-A366-D79838790650}" presName="Triangle" presStyleLbl="alignNode1" presStyleIdx="1" presStyleCnt="7"/>
      <dgm:spPr/>
    </dgm:pt>
    <dgm:pt modelId="{197AD263-BDD5-2A4B-9AA4-9546F165FF8F}" type="pres">
      <dgm:prSet presAssocID="{D0B4B1EB-8B19-E349-BB87-3D3C23F0D962}" presName="sibTrans" presStyleCnt="0"/>
      <dgm:spPr/>
    </dgm:pt>
    <dgm:pt modelId="{A5829F94-6841-0C40-A67F-D8AF406FD312}" type="pres">
      <dgm:prSet presAssocID="{D0B4B1EB-8B19-E349-BB87-3D3C23F0D962}" presName="space" presStyleCnt="0"/>
      <dgm:spPr/>
    </dgm:pt>
    <dgm:pt modelId="{C222A045-E22D-A749-A126-B8EBA549B17D}" type="pres">
      <dgm:prSet presAssocID="{473E5E50-045C-2D42-B9E9-C3B1F6232A2B}" presName="composite" presStyleCnt="0"/>
      <dgm:spPr/>
    </dgm:pt>
    <dgm:pt modelId="{777F71CB-669F-144C-A71F-E8B6F0E559D3}" type="pres">
      <dgm:prSet presAssocID="{473E5E50-045C-2D42-B9E9-C3B1F6232A2B}" presName="LShape" presStyleLbl="alignNode1" presStyleIdx="2" presStyleCnt="7"/>
      <dgm:spPr/>
    </dgm:pt>
    <dgm:pt modelId="{BEB99884-1B18-D347-A514-4B8C33E41539}" type="pres">
      <dgm:prSet presAssocID="{473E5E50-045C-2D42-B9E9-C3B1F6232A2B}" presName="ParentText" presStyleLbl="revTx" presStyleIdx="1" presStyleCnt="4">
        <dgm:presLayoutVars>
          <dgm:chMax val="0"/>
          <dgm:chPref val="0"/>
          <dgm:bulletEnabled val="1"/>
        </dgm:presLayoutVars>
      </dgm:prSet>
      <dgm:spPr/>
    </dgm:pt>
    <dgm:pt modelId="{D4DB5C5C-9797-084F-97E4-760B0A9182E9}" type="pres">
      <dgm:prSet presAssocID="{473E5E50-045C-2D42-B9E9-C3B1F6232A2B}" presName="Triangle" presStyleLbl="alignNode1" presStyleIdx="3" presStyleCnt="7"/>
      <dgm:spPr/>
    </dgm:pt>
    <dgm:pt modelId="{127EE583-C948-C544-B751-CBBC090812F9}" type="pres">
      <dgm:prSet presAssocID="{8FEC0515-04B6-DE46-A9ED-599F7D455E01}" presName="sibTrans" presStyleCnt="0"/>
      <dgm:spPr/>
    </dgm:pt>
    <dgm:pt modelId="{5DCEC501-6517-064F-8D15-5E3AAF359031}" type="pres">
      <dgm:prSet presAssocID="{8FEC0515-04B6-DE46-A9ED-599F7D455E01}" presName="space" presStyleCnt="0"/>
      <dgm:spPr/>
    </dgm:pt>
    <dgm:pt modelId="{4C11E7B2-5E17-6B41-A8CE-EEB53E05D00C}" type="pres">
      <dgm:prSet presAssocID="{B12A707F-6EE2-8D42-8FAF-99DF65053417}" presName="composite" presStyleCnt="0"/>
      <dgm:spPr/>
    </dgm:pt>
    <dgm:pt modelId="{CE62717B-976D-9E4A-AA7D-5ED900597E61}" type="pres">
      <dgm:prSet presAssocID="{B12A707F-6EE2-8D42-8FAF-99DF65053417}" presName="LShape" presStyleLbl="alignNode1" presStyleIdx="4" presStyleCnt="7"/>
      <dgm:spPr/>
    </dgm:pt>
    <dgm:pt modelId="{9B9A655B-B8AE-094C-9133-B8086ED091CF}" type="pres">
      <dgm:prSet presAssocID="{B12A707F-6EE2-8D42-8FAF-99DF65053417}" presName="ParentText" presStyleLbl="revTx" presStyleIdx="2" presStyleCnt="4">
        <dgm:presLayoutVars>
          <dgm:chMax val="0"/>
          <dgm:chPref val="0"/>
          <dgm:bulletEnabled val="1"/>
        </dgm:presLayoutVars>
      </dgm:prSet>
      <dgm:spPr/>
    </dgm:pt>
    <dgm:pt modelId="{60F8881E-B48D-C547-8B00-98B31CA31FED}" type="pres">
      <dgm:prSet presAssocID="{B12A707F-6EE2-8D42-8FAF-99DF65053417}" presName="Triangle" presStyleLbl="alignNode1" presStyleIdx="5" presStyleCnt="7"/>
      <dgm:spPr/>
    </dgm:pt>
    <dgm:pt modelId="{D215BB42-7FD6-FF46-B062-85F2E87F22FF}" type="pres">
      <dgm:prSet presAssocID="{356E1FF5-B74B-F647-9A63-FC7350F6FBF8}" presName="sibTrans" presStyleCnt="0"/>
      <dgm:spPr/>
    </dgm:pt>
    <dgm:pt modelId="{D75F65A8-772A-964D-BB68-48EB51CACDEB}" type="pres">
      <dgm:prSet presAssocID="{356E1FF5-B74B-F647-9A63-FC7350F6FBF8}" presName="space" presStyleCnt="0"/>
      <dgm:spPr/>
    </dgm:pt>
    <dgm:pt modelId="{26EF1AC9-57F9-6D45-92ED-8D8712711AA6}" type="pres">
      <dgm:prSet presAssocID="{A44C6EAD-26CC-ED49-8A81-036C6DE216FF}" presName="composite" presStyleCnt="0"/>
      <dgm:spPr/>
    </dgm:pt>
    <dgm:pt modelId="{C1C45516-0D71-574A-AB02-F866CFF7B62D}" type="pres">
      <dgm:prSet presAssocID="{A44C6EAD-26CC-ED49-8A81-036C6DE216FF}" presName="LShape" presStyleLbl="alignNode1" presStyleIdx="6" presStyleCnt="7"/>
      <dgm:spPr/>
    </dgm:pt>
    <dgm:pt modelId="{32575AB6-48FB-0846-922D-5DBC833746A8}" type="pres">
      <dgm:prSet presAssocID="{A44C6EAD-26CC-ED49-8A81-036C6DE216FF}" presName="ParentText" presStyleLbl="revTx" presStyleIdx="3" presStyleCnt="4">
        <dgm:presLayoutVars>
          <dgm:chMax val="0"/>
          <dgm:chPref val="0"/>
          <dgm:bulletEnabled val="1"/>
        </dgm:presLayoutVars>
      </dgm:prSet>
      <dgm:spPr/>
    </dgm:pt>
  </dgm:ptLst>
  <dgm:cxnLst>
    <dgm:cxn modelId="{BF495E2F-7AF2-FE41-B372-922567EC0432}" srcId="{013A00FA-AC13-3C40-B7DC-E51B37D24D08}" destId="{B12A707F-6EE2-8D42-8FAF-99DF65053417}" srcOrd="2" destOrd="0" parTransId="{3BFB23AA-DAB4-6C48-80F5-0D1E47D16789}" sibTransId="{356E1FF5-B74B-F647-9A63-FC7350F6FBF8}"/>
    <dgm:cxn modelId="{73816A5A-4B05-364D-B587-BD3A352A6C82}" type="presOf" srcId="{A44C6EAD-26CC-ED49-8A81-036C6DE216FF}" destId="{32575AB6-48FB-0846-922D-5DBC833746A8}" srcOrd="0" destOrd="0" presId="urn:microsoft.com/office/officeart/2009/3/layout/StepUpProcess"/>
    <dgm:cxn modelId="{4E371C68-7EDB-C148-A0D1-FF74198F1EC6}" srcId="{013A00FA-AC13-3C40-B7DC-E51B37D24D08}" destId="{0F915D71-9262-0A4E-A366-D79838790650}" srcOrd="0" destOrd="0" parTransId="{1522D544-D7F4-A44B-9FD3-36C0A91BA582}" sibTransId="{D0B4B1EB-8B19-E349-BB87-3D3C23F0D962}"/>
    <dgm:cxn modelId="{B6ADC77F-056E-5E48-921B-CC7127599539}" srcId="{013A00FA-AC13-3C40-B7DC-E51B37D24D08}" destId="{A44C6EAD-26CC-ED49-8A81-036C6DE216FF}" srcOrd="3" destOrd="0" parTransId="{8C75AFD4-315C-5D4F-8C8D-D8F2D9F5E40A}" sibTransId="{4F4C06FF-CDB6-8E42-B852-4BCC9E8F1376}"/>
    <dgm:cxn modelId="{EAA05CBF-1853-544E-94CB-F234375F2934}" type="presOf" srcId="{013A00FA-AC13-3C40-B7DC-E51B37D24D08}" destId="{9E5AAF4A-CAD5-E74B-99EE-F927B5C42E9A}" srcOrd="0" destOrd="0" presId="urn:microsoft.com/office/officeart/2009/3/layout/StepUpProcess"/>
    <dgm:cxn modelId="{9021F6C4-179B-C749-9C59-C33D2E263FA8}" type="presOf" srcId="{473E5E50-045C-2D42-B9E9-C3B1F6232A2B}" destId="{BEB99884-1B18-D347-A514-4B8C33E41539}" srcOrd="0" destOrd="0" presId="urn:microsoft.com/office/officeart/2009/3/layout/StepUpProcess"/>
    <dgm:cxn modelId="{80D293DB-93FB-EB48-8494-E4FFA007D8EA}" srcId="{013A00FA-AC13-3C40-B7DC-E51B37D24D08}" destId="{473E5E50-045C-2D42-B9E9-C3B1F6232A2B}" srcOrd="1" destOrd="0" parTransId="{754D9D39-C6A0-C140-BAC3-B5546FB2DFCF}" sibTransId="{8FEC0515-04B6-DE46-A9ED-599F7D455E01}"/>
    <dgm:cxn modelId="{A6FD73E5-B3CA-724C-879C-46BD5C24BC2C}" type="presOf" srcId="{B12A707F-6EE2-8D42-8FAF-99DF65053417}" destId="{9B9A655B-B8AE-094C-9133-B8086ED091CF}" srcOrd="0" destOrd="0" presId="urn:microsoft.com/office/officeart/2009/3/layout/StepUpProcess"/>
    <dgm:cxn modelId="{495060F9-7751-AE4C-B144-FDEC8F556DD4}" type="presOf" srcId="{0F915D71-9262-0A4E-A366-D79838790650}" destId="{0DE0439E-497F-8A48-BC6E-4FFA46A327A8}" srcOrd="0" destOrd="0" presId="urn:microsoft.com/office/officeart/2009/3/layout/StepUpProcess"/>
    <dgm:cxn modelId="{DEA46E58-7218-D642-B61E-48D24583E5D5}" type="presParOf" srcId="{9E5AAF4A-CAD5-E74B-99EE-F927B5C42E9A}" destId="{1C155190-A64F-1A42-8F66-C8813578B839}" srcOrd="0" destOrd="0" presId="urn:microsoft.com/office/officeart/2009/3/layout/StepUpProcess"/>
    <dgm:cxn modelId="{CA3F585F-7F38-E840-B7A3-224F6F0BC5DB}" type="presParOf" srcId="{1C155190-A64F-1A42-8F66-C8813578B839}" destId="{D532C928-C3CE-D34D-BF2C-20773B5C8E9E}" srcOrd="0" destOrd="0" presId="urn:microsoft.com/office/officeart/2009/3/layout/StepUpProcess"/>
    <dgm:cxn modelId="{2A2F99CE-96E0-F247-84C5-CABA19D29874}" type="presParOf" srcId="{1C155190-A64F-1A42-8F66-C8813578B839}" destId="{0DE0439E-497F-8A48-BC6E-4FFA46A327A8}" srcOrd="1" destOrd="0" presId="urn:microsoft.com/office/officeart/2009/3/layout/StepUpProcess"/>
    <dgm:cxn modelId="{76D621CE-A093-4D4A-9E50-1282FD572B1E}" type="presParOf" srcId="{1C155190-A64F-1A42-8F66-C8813578B839}" destId="{DEE0A130-8358-064A-89A4-65B9E518A3ED}" srcOrd="2" destOrd="0" presId="urn:microsoft.com/office/officeart/2009/3/layout/StepUpProcess"/>
    <dgm:cxn modelId="{E4B52E41-6233-E743-8BB6-EA22E5EEBD55}" type="presParOf" srcId="{9E5AAF4A-CAD5-E74B-99EE-F927B5C42E9A}" destId="{197AD263-BDD5-2A4B-9AA4-9546F165FF8F}" srcOrd="1" destOrd="0" presId="urn:microsoft.com/office/officeart/2009/3/layout/StepUpProcess"/>
    <dgm:cxn modelId="{075EC22E-8954-E743-AEA5-0A55F544930B}" type="presParOf" srcId="{197AD263-BDD5-2A4B-9AA4-9546F165FF8F}" destId="{A5829F94-6841-0C40-A67F-D8AF406FD312}" srcOrd="0" destOrd="0" presId="urn:microsoft.com/office/officeart/2009/3/layout/StepUpProcess"/>
    <dgm:cxn modelId="{A6DEECB5-03A3-AF4A-AD03-AEFA08F50928}" type="presParOf" srcId="{9E5AAF4A-CAD5-E74B-99EE-F927B5C42E9A}" destId="{C222A045-E22D-A749-A126-B8EBA549B17D}" srcOrd="2" destOrd="0" presId="urn:microsoft.com/office/officeart/2009/3/layout/StepUpProcess"/>
    <dgm:cxn modelId="{05737565-963E-9040-B2B1-39E26C0B3FA2}" type="presParOf" srcId="{C222A045-E22D-A749-A126-B8EBA549B17D}" destId="{777F71CB-669F-144C-A71F-E8B6F0E559D3}" srcOrd="0" destOrd="0" presId="urn:microsoft.com/office/officeart/2009/3/layout/StepUpProcess"/>
    <dgm:cxn modelId="{01B3EDEE-EDA1-1A4F-98B6-4732C4C7B824}" type="presParOf" srcId="{C222A045-E22D-A749-A126-B8EBA549B17D}" destId="{BEB99884-1B18-D347-A514-4B8C33E41539}" srcOrd="1" destOrd="0" presId="urn:microsoft.com/office/officeart/2009/3/layout/StepUpProcess"/>
    <dgm:cxn modelId="{B7A2FB0F-C9B1-E94E-8689-C27A7FCBF99B}" type="presParOf" srcId="{C222A045-E22D-A749-A126-B8EBA549B17D}" destId="{D4DB5C5C-9797-084F-97E4-760B0A9182E9}" srcOrd="2" destOrd="0" presId="urn:microsoft.com/office/officeart/2009/3/layout/StepUpProcess"/>
    <dgm:cxn modelId="{EA29690E-D134-E548-B65F-EAF4F3C40B40}" type="presParOf" srcId="{9E5AAF4A-CAD5-E74B-99EE-F927B5C42E9A}" destId="{127EE583-C948-C544-B751-CBBC090812F9}" srcOrd="3" destOrd="0" presId="urn:microsoft.com/office/officeart/2009/3/layout/StepUpProcess"/>
    <dgm:cxn modelId="{675735E8-3607-2841-AF59-EA410D415385}" type="presParOf" srcId="{127EE583-C948-C544-B751-CBBC090812F9}" destId="{5DCEC501-6517-064F-8D15-5E3AAF359031}" srcOrd="0" destOrd="0" presId="urn:microsoft.com/office/officeart/2009/3/layout/StepUpProcess"/>
    <dgm:cxn modelId="{E0173554-7B41-0447-B634-81764D577464}" type="presParOf" srcId="{9E5AAF4A-CAD5-E74B-99EE-F927B5C42E9A}" destId="{4C11E7B2-5E17-6B41-A8CE-EEB53E05D00C}" srcOrd="4" destOrd="0" presId="urn:microsoft.com/office/officeart/2009/3/layout/StepUpProcess"/>
    <dgm:cxn modelId="{A0150511-F399-C649-8236-C581E9111C6D}" type="presParOf" srcId="{4C11E7B2-5E17-6B41-A8CE-EEB53E05D00C}" destId="{CE62717B-976D-9E4A-AA7D-5ED900597E61}" srcOrd="0" destOrd="0" presId="urn:microsoft.com/office/officeart/2009/3/layout/StepUpProcess"/>
    <dgm:cxn modelId="{80CDA716-A730-864D-A964-509EA557426C}" type="presParOf" srcId="{4C11E7B2-5E17-6B41-A8CE-EEB53E05D00C}" destId="{9B9A655B-B8AE-094C-9133-B8086ED091CF}" srcOrd="1" destOrd="0" presId="urn:microsoft.com/office/officeart/2009/3/layout/StepUpProcess"/>
    <dgm:cxn modelId="{4B9ECEFA-BA9D-4A43-B413-857D3B008959}" type="presParOf" srcId="{4C11E7B2-5E17-6B41-A8CE-EEB53E05D00C}" destId="{60F8881E-B48D-C547-8B00-98B31CA31FED}" srcOrd="2" destOrd="0" presId="urn:microsoft.com/office/officeart/2009/3/layout/StepUpProcess"/>
    <dgm:cxn modelId="{61972799-1338-6940-A953-AC189189CE0B}" type="presParOf" srcId="{9E5AAF4A-CAD5-E74B-99EE-F927B5C42E9A}" destId="{D215BB42-7FD6-FF46-B062-85F2E87F22FF}" srcOrd="5" destOrd="0" presId="urn:microsoft.com/office/officeart/2009/3/layout/StepUpProcess"/>
    <dgm:cxn modelId="{E170B407-B7F6-B042-AB5E-6AB25004B8A5}" type="presParOf" srcId="{D215BB42-7FD6-FF46-B062-85F2E87F22FF}" destId="{D75F65A8-772A-964D-BB68-48EB51CACDEB}" srcOrd="0" destOrd="0" presId="urn:microsoft.com/office/officeart/2009/3/layout/StepUpProcess"/>
    <dgm:cxn modelId="{52E5D412-612F-7944-8CD1-AC1225E507B1}" type="presParOf" srcId="{9E5AAF4A-CAD5-E74B-99EE-F927B5C42E9A}" destId="{26EF1AC9-57F9-6D45-92ED-8D8712711AA6}" srcOrd="6" destOrd="0" presId="urn:microsoft.com/office/officeart/2009/3/layout/StepUpProcess"/>
    <dgm:cxn modelId="{7D1A899B-9AAC-3540-B792-26433986C43C}" type="presParOf" srcId="{26EF1AC9-57F9-6D45-92ED-8D8712711AA6}" destId="{C1C45516-0D71-574A-AB02-F866CFF7B62D}" srcOrd="0" destOrd="0" presId="urn:microsoft.com/office/officeart/2009/3/layout/StepUpProcess"/>
    <dgm:cxn modelId="{47F032EE-023C-6B4E-B708-8A44A759561E}" type="presParOf" srcId="{26EF1AC9-57F9-6D45-92ED-8D8712711AA6}" destId="{32575AB6-48FB-0846-922D-5DBC833746A8}"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9BDB4F-BD4C-164A-BF4D-DEC91B5512A5}" type="doc">
      <dgm:prSet loTypeId="urn:microsoft.com/office/officeart/2005/8/layout/hList1" loCatId="" qsTypeId="urn:microsoft.com/office/officeart/2005/8/quickstyle/simple4" qsCatId="simple" csTypeId="urn:microsoft.com/office/officeart/2005/8/colors/accent1_2" csCatId="accent1" phldr="1"/>
      <dgm:spPr/>
    </dgm:pt>
    <dgm:pt modelId="{947E8528-369C-704A-9A81-F0DEDDD32F2E}">
      <dgm:prSet phldrT="[Text]"/>
      <dgm:spPr/>
      <dgm:t>
        <a:bodyPr/>
        <a:lstStyle/>
        <a:p>
          <a:r>
            <a:rPr lang="en-US" dirty="0"/>
            <a:t>Partiality: preference towards own family, friends, and state is morally acceptable or even required</a:t>
          </a:r>
        </a:p>
      </dgm:t>
    </dgm:pt>
    <dgm:pt modelId="{ADABDB7F-3F54-0B4B-8CB0-F0B9C2CC2DC9}" type="parTrans" cxnId="{03BA5343-4EE9-564E-A4A8-AF0111BA080F}">
      <dgm:prSet/>
      <dgm:spPr/>
      <dgm:t>
        <a:bodyPr/>
        <a:lstStyle/>
        <a:p>
          <a:endParaRPr lang="en-US"/>
        </a:p>
      </dgm:t>
    </dgm:pt>
    <dgm:pt modelId="{37ED49DA-7937-7849-9E06-8B50F516D6E5}" type="sibTrans" cxnId="{03BA5343-4EE9-564E-A4A8-AF0111BA080F}">
      <dgm:prSet/>
      <dgm:spPr/>
      <dgm:t>
        <a:bodyPr/>
        <a:lstStyle/>
        <a:p>
          <a:endParaRPr lang="en-US"/>
        </a:p>
      </dgm:t>
    </dgm:pt>
    <dgm:pt modelId="{6BA02466-3EDA-BF41-8084-02AA4753DDD2}">
      <dgm:prSet phldrT="[Text]"/>
      <dgm:spPr/>
      <dgm:t>
        <a:bodyPr/>
        <a:lstStyle/>
        <a:p>
          <a:r>
            <a:rPr lang="en-US" dirty="0"/>
            <a:t>Impartial Benevolence: same moral responsibilities towards all people</a:t>
          </a:r>
        </a:p>
      </dgm:t>
    </dgm:pt>
    <dgm:pt modelId="{B0B2C177-124B-324D-8032-E1A54807E3E7}" type="parTrans" cxnId="{5DB30B01-3853-F84A-9973-6872373ADE66}">
      <dgm:prSet/>
      <dgm:spPr/>
      <dgm:t>
        <a:bodyPr/>
        <a:lstStyle/>
        <a:p>
          <a:endParaRPr lang="en-US"/>
        </a:p>
      </dgm:t>
    </dgm:pt>
    <dgm:pt modelId="{15082430-0A6B-6E40-867D-9F0F7A02DE38}" type="sibTrans" cxnId="{5DB30B01-3853-F84A-9973-6872373ADE66}">
      <dgm:prSet/>
      <dgm:spPr/>
      <dgm:t>
        <a:bodyPr/>
        <a:lstStyle/>
        <a:p>
          <a:endParaRPr lang="en-US"/>
        </a:p>
      </dgm:t>
    </dgm:pt>
    <dgm:pt modelId="{51CC2D05-AFCA-4640-A2EE-2B00F1E7CDA2}">
      <dgm:prSet phldrT="[Text]"/>
      <dgm:spPr/>
      <dgm:t>
        <a:bodyPr/>
        <a:lstStyle/>
        <a:p>
          <a:r>
            <a:rPr lang="en-US" dirty="0"/>
            <a:t>Universal Care: preference towards family acceptable but not towards state</a:t>
          </a:r>
        </a:p>
      </dgm:t>
    </dgm:pt>
    <dgm:pt modelId="{E07A78AC-B88C-254B-8CAA-E1631792490C}" type="parTrans" cxnId="{229F3CEE-9D8A-0A44-A8AC-AF59C2EEA362}">
      <dgm:prSet/>
      <dgm:spPr/>
      <dgm:t>
        <a:bodyPr/>
        <a:lstStyle/>
        <a:p>
          <a:endParaRPr lang="en-US"/>
        </a:p>
      </dgm:t>
    </dgm:pt>
    <dgm:pt modelId="{77DD8756-E2A0-9F4E-AB3B-AF1092F115E2}" type="sibTrans" cxnId="{229F3CEE-9D8A-0A44-A8AC-AF59C2EEA362}">
      <dgm:prSet/>
      <dgm:spPr/>
      <dgm:t>
        <a:bodyPr/>
        <a:lstStyle/>
        <a:p>
          <a:endParaRPr lang="en-US"/>
        </a:p>
      </dgm:t>
    </dgm:pt>
    <dgm:pt modelId="{0DF91DAC-5897-DA49-BFE0-F659701CE568}">
      <dgm:prSet phldrT="[Text]"/>
      <dgm:spPr/>
      <dgm:t>
        <a:bodyPr/>
        <a:lstStyle/>
        <a:p>
          <a:r>
            <a:rPr lang="en-US" dirty="0"/>
            <a:t>Partial </a:t>
          </a:r>
          <a:r>
            <a:rPr lang="en-US" dirty="0" err="1"/>
            <a:t>Cosmpolitanism</a:t>
          </a:r>
          <a:r>
            <a:rPr lang="en-US" dirty="0"/>
            <a:t>: limited preference towards own state acceptable</a:t>
          </a:r>
        </a:p>
      </dgm:t>
    </dgm:pt>
    <dgm:pt modelId="{ACC7259C-EF98-5646-8522-FB529CBD304A}" type="sibTrans" cxnId="{746616C0-FF70-994F-B2E7-77D9C7970FFC}">
      <dgm:prSet/>
      <dgm:spPr/>
      <dgm:t>
        <a:bodyPr/>
        <a:lstStyle/>
        <a:p>
          <a:endParaRPr lang="en-US"/>
        </a:p>
      </dgm:t>
    </dgm:pt>
    <dgm:pt modelId="{C86FAFFD-6638-F747-97F2-D5B0D8DDFAB9}" type="parTrans" cxnId="{746616C0-FF70-994F-B2E7-77D9C7970FFC}">
      <dgm:prSet/>
      <dgm:spPr/>
      <dgm:t>
        <a:bodyPr/>
        <a:lstStyle/>
        <a:p>
          <a:endParaRPr lang="en-US"/>
        </a:p>
      </dgm:t>
    </dgm:pt>
    <dgm:pt modelId="{E154B156-7B8C-A94C-A497-A39FE7379BAD}" type="pres">
      <dgm:prSet presAssocID="{DB9BDB4F-BD4C-164A-BF4D-DEC91B5512A5}" presName="Name0" presStyleCnt="0">
        <dgm:presLayoutVars>
          <dgm:dir/>
          <dgm:animLvl val="lvl"/>
          <dgm:resizeHandles val="exact"/>
        </dgm:presLayoutVars>
      </dgm:prSet>
      <dgm:spPr/>
    </dgm:pt>
    <dgm:pt modelId="{A7C853FC-890F-B141-9A6A-DE74E992D351}" type="pres">
      <dgm:prSet presAssocID="{947E8528-369C-704A-9A81-F0DEDDD32F2E}" presName="composite" presStyleCnt="0"/>
      <dgm:spPr/>
    </dgm:pt>
    <dgm:pt modelId="{EC72B850-AA35-EF4A-8C4E-886631D1C929}" type="pres">
      <dgm:prSet presAssocID="{947E8528-369C-704A-9A81-F0DEDDD32F2E}" presName="parTx" presStyleLbl="alignNode1" presStyleIdx="0" presStyleCnt="4" custScaleY="104220">
        <dgm:presLayoutVars>
          <dgm:chMax val="0"/>
          <dgm:chPref val="0"/>
          <dgm:bulletEnabled val="1"/>
        </dgm:presLayoutVars>
      </dgm:prSet>
      <dgm:spPr/>
    </dgm:pt>
    <dgm:pt modelId="{999C6370-FC7B-4D43-B8E0-D06358E633C3}" type="pres">
      <dgm:prSet presAssocID="{947E8528-369C-704A-9A81-F0DEDDD32F2E}" presName="desTx" presStyleLbl="alignAccFollowNode1" presStyleIdx="0" presStyleCnt="4">
        <dgm:presLayoutVars>
          <dgm:bulletEnabled val="1"/>
        </dgm:presLayoutVars>
      </dgm:prSet>
      <dgm:spPr/>
    </dgm:pt>
    <dgm:pt modelId="{5396CE7E-8C99-E242-9E7A-496CD52AB9EF}" type="pres">
      <dgm:prSet presAssocID="{37ED49DA-7937-7849-9E06-8B50F516D6E5}" presName="space" presStyleCnt="0"/>
      <dgm:spPr/>
    </dgm:pt>
    <dgm:pt modelId="{1B849431-02CA-1D4D-9F3F-910E57748071}" type="pres">
      <dgm:prSet presAssocID="{0DF91DAC-5897-DA49-BFE0-F659701CE568}" presName="composite" presStyleCnt="0"/>
      <dgm:spPr/>
    </dgm:pt>
    <dgm:pt modelId="{5DA2DD80-E720-6240-AB67-A543ACC11AB0}" type="pres">
      <dgm:prSet presAssocID="{0DF91DAC-5897-DA49-BFE0-F659701CE568}" presName="parTx" presStyleLbl="alignNode1" presStyleIdx="1" presStyleCnt="4">
        <dgm:presLayoutVars>
          <dgm:chMax val="0"/>
          <dgm:chPref val="0"/>
          <dgm:bulletEnabled val="1"/>
        </dgm:presLayoutVars>
      </dgm:prSet>
      <dgm:spPr/>
    </dgm:pt>
    <dgm:pt modelId="{706AD182-EBBE-1B49-A8C1-2A53BDE79D73}" type="pres">
      <dgm:prSet presAssocID="{0DF91DAC-5897-DA49-BFE0-F659701CE568}" presName="desTx" presStyleLbl="alignAccFollowNode1" presStyleIdx="1" presStyleCnt="4">
        <dgm:presLayoutVars>
          <dgm:bulletEnabled val="1"/>
        </dgm:presLayoutVars>
      </dgm:prSet>
      <dgm:spPr/>
    </dgm:pt>
    <dgm:pt modelId="{772E7550-C722-284E-9DC1-92CC4A97349D}" type="pres">
      <dgm:prSet presAssocID="{ACC7259C-EF98-5646-8522-FB529CBD304A}" presName="space" presStyleCnt="0"/>
      <dgm:spPr/>
    </dgm:pt>
    <dgm:pt modelId="{27738CAF-579A-D740-A0E2-EF85C71DF760}" type="pres">
      <dgm:prSet presAssocID="{51CC2D05-AFCA-4640-A2EE-2B00F1E7CDA2}" presName="composite" presStyleCnt="0"/>
      <dgm:spPr/>
    </dgm:pt>
    <dgm:pt modelId="{8E6EEF98-E1EB-0240-A0C9-F1B6E42B57D0}" type="pres">
      <dgm:prSet presAssocID="{51CC2D05-AFCA-4640-A2EE-2B00F1E7CDA2}" presName="parTx" presStyleLbl="alignNode1" presStyleIdx="2" presStyleCnt="4">
        <dgm:presLayoutVars>
          <dgm:chMax val="0"/>
          <dgm:chPref val="0"/>
          <dgm:bulletEnabled val="1"/>
        </dgm:presLayoutVars>
      </dgm:prSet>
      <dgm:spPr/>
    </dgm:pt>
    <dgm:pt modelId="{ABB774AC-645A-BA47-8E5B-B3EBBC00DD04}" type="pres">
      <dgm:prSet presAssocID="{51CC2D05-AFCA-4640-A2EE-2B00F1E7CDA2}" presName="desTx" presStyleLbl="alignAccFollowNode1" presStyleIdx="2" presStyleCnt="4">
        <dgm:presLayoutVars>
          <dgm:bulletEnabled val="1"/>
        </dgm:presLayoutVars>
      </dgm:prSet>
      <dgm:spPr/>
    </dgm:pt>
    <dgm:pt modelId="{5A93EE8C-4AA3-D140-8C0E-1A2C112A8FAF}" type="pres">
      <dgm:prSet presAssocID="{77DD8756-E2A0-9F4E-AB3B-AF1092F115E2}" presName="space" presStyleCnt="0"/>
      <dgm:spPr/>
    </dgm:pt>
    <dgm:pt modelId="{A211F98A-4CDC-4048-90D4-1DD38AEFD47B}" type="pres">
      <dgm:prSet presAssocID="{6BA02466-3EDA-BF41-8084-02AA4753DDD2}" presName="composite" presStyleCnt="0"/>
      <dgm:spPr/>
    </dgm:pt>
    <dgm:pt modelId="{87D8EBD5-CE7C-B542-9DE7-F94FD48882DF}" type="pres">
      <dgm:prSet presAssocID="{6BA02466-3EDA-BF41-8084-02AA4753DDD2}" presName="parTx" presStyleLbl="alignNode1" presStyleIdx="3" presStyleCnt="4">
        <dgm:presLayoutVars>
          <dgm:chMax val="0"/>
          <dgm:chPref val="0"/>
          <dgm:bulletEnabled val="1"/>
        </dgm:presLayoutVars>
      </dgm:prSet>
      <dgm:spPr/>
    </dgm:pt>
    <dgm:pt modelId="{89D847AF-C4EC-D24C-ADC7-C8B518AF245C}" type="pres">
      <dgm:prSet presAssocID="{6BA02466-3EDA-BF41-8084-02AA4753DDD2}" presName="desTx" presStyleLbl="alignAccFollowNode1" presStyleIdx="3" presStyleCnt="4">
        <dgm:presLayoutVars>
          <dgm:bulletEnabled val="1"/>
        </dgm:presLayoutVars>
      </dgm:prSet>
      <dgm:spPr/>
    </dgm:pt>
  </dgm:ptLst>
  <dgm:cxnLst>
    <dgm:cxn modelId="{5DB30B01-3853-F84A-9973-6872373ADE66}" srcId="{DB9BDB4F-BD4C-164A-BF4D-DEC91B5512A5}" destId="{6BA02466-3EDA-BF41-8084-02AA4753DDD2}" srcOrd="3" destOrd="0" parTransId="{B0B2C177-124B-324D-8032-E1A54807E3E7}" sibTransId="{15082430-0A6B-6E40-867D-9F0F7A02DE38}"/>
    <dgm:cxn modelId="{21E6A039-8B54-2648-ADDA-DD048A591A81}" type="presOf" srcId="{947E8528-369C-704A-9A81-F0DEDDD32F2E}" destId="{EC72B850-AA35-EF4A-8C4E-886631D1C929}" srcOrd="0" destOrd="0" presId="urn:microsoft.com/office/officeart/2005/8/layout/hList1"/>
    <dgm:cxn modelId="{03BA5343-4EE9-564E-A4A8-AF0111BA080F}" srcId="{DB9BDB4F-BD4C-164A-BF4D-DEC91B5512A5}" destId="{947E8528-369C-704A-9A81-F0DEDDD32F2E}" srcOrd="0" destOrd="0" parTransId="{ADABDB7F-3F54-0B4B-8CB0-F0B9C2CC2DC9}" sibTransId="{37ED49DA-7937-7849-9E06-8B50F516D6E5}"/>
    <dgm:cxn modelId="{63392761-9412-CE4E-82E3-177BCC1431A0}" type="presOf" srcId="{0DF91DAC-5897-DA49-BFE0-F659701CE568}" destId="{5DA2DD80-E720-6240-AB67-A543ACC11AB0}" srcOrd="0" destOrd="0" presId="urn:microsoft.com/office/officeart/2005/8/layout/hList1"/>
    <dgm:cxn modelId="{2849DB8B-7350-AC44-B4A2-A080327C24B9}" type="presOf" srcId="{51CC2D05-AFCA-4640-A2EE-2B00F1E7CDA2}" destId="{8E6EEF98-E1EB-0240-A0C9-F1B6E42B57D0}" srcOrd="0" destOrd="0" presId="urn:microsoft.com/office/officeart/2005/8/layout/hList1"/>
    <dgm:cxn modelId="{746616C0-FF70-994F-B2E7-77D9C7970FFC}" srcId="{DB9BDB4F-BD4C-164A-BF4D-DEC91B5512A5}" destId="{0DF91DAC-5897-DA49-BFE0-F659701CE568}" srcOrd="1" destOrd="0" parTransId="{C86FAFFD-6638-F747-97F2-D5B0D8DDFAB9}" sibTransId="{ACC7259C-EF98-5646-8522-FB529CBD304A}"/>
    <dgm:cxn modelId="{88A86EE9-0395-524A-8571-2567CCF473BE}" type="presOf" srcId="{6BA02466-3EDA-BF41-8084-02AA4753DDD2}" destId="{87D8EBD5-CE7C-B542-9DE7-F94FD48882DF}" srcOrd="0" destOrd="0" presId="urn:microsoft.com/office/officeart/2005/8/layout/hList1"/>
    <dgm:cxn modelId="{229F3CEE-9D8A-0A44-A8AC-AF59C2EEA362}" srcId="{DB9BDB4F-BD4C-164A-BF4D-DEC91B5512A5}" destId="{51CC2D05-AFCA-4640-A2EE-2B00F1E7CDA2}" srcOrd="2" destOrd="0" parTransId="{E07A78AC-B88C-254B-8CAA-E1631792490C}" sibTransId="{77DD8756-E2A0-9F4E-AB3B-AF1092F115E2}"/>
    <dgm:cxn modelId="{29666CFC-59AD-9040-A757-FC7D3A6D8524}" type="presOf" srcId="{DB9BDB4F-BD4C-164A-BF4D-DEC91B5512A5}" destId="{E154B156-7B8C-A94C-A497-A39FE7379BAD}" srcOrd="0" destOrd="0" presId="urn:microsoft.com/office/officeart/2005/8/layout/hList1"/>
    <dgm:cxn modelId="{06E16B2D-1225-B644-943D-25CA0FBB4752}" type="presParOf" srcId="{E154B156-7B8C-A94C-A497-A39FE7379BAD}" destId="{A7C853FC-890F-B141-9A6A-DE74E992D351}" srcOrd="0" destOrd="0" presId="urn:microsoft.com/office/officeart/2005/8/layout/hList1"/>
    <dgm:cxn modelId="{F064D9E2-FC48-D34C-8F2A-F03554B5AE84}" type="presParOf" srcId="{A7C853FC-890F-B141-9A6A-DE74E992D351}" destId="{EC72B850-AA35-EF4A-8C4E-886631D1C929}" srcOrd="0" destOrd="0" presId="urn:microsoft.com/office/officeart/2005/8/layout/hList1"/>
    <dgm:cxn modelId="{EF2734BA-D59D-404C-B6FE-648FE1B70C33}" type="presParOf" srcId="{A7C853FC-890F-B141-9A6A-DE74E992D351}" destId="{999C6370-FC7B-4D43-B8E0-D06358E633C3}" srcOrd="1" destOrd="0" presId="urn:microsoft.com/office/officeart/2005/8/layout/hList1"/>
    <dgm:cxn modelId="{77DB4EFC-464E-C74D-8F71-C4A6396EB18C}" type="presParOf" srcId="{E154B156-7B8C-A94C-A497-A39FE7379BAD}" destId="{5396CE7E-8C99-E242-9E7A-496CD52AB9EF}" srcOrd="1" destOrd="0" presId="urn:microsoft.com/office/officeart/2005/8/layout/hList1"/>
    <dgm:cxn modelId="{4205164F-2E54-2E4A-86FF-483FB2F1FB5E}" type="presParOf" srcId="{E154B156-7B8C-A94C-A497-A39FE7379BAD}" destId="{1B849431-02CA-1D4D-9F3F-910E57748071}" srcOrd="2" destOrd="0" presId="urn:microsoft.com/office/officeart/2005/8/layout/hList1"/>
    <dgm:cxn modelId="{FC953ADC-71C6-8449-951D-272BB55345AF}" type="presParOf" srcId="{1B849431-02CA-1D4D-9F3F-910E57748071}" destId="{5DA2DD80-E720-6240-AB67-A543ACC11AB0}" srcOrd="0" destOrd="0" presId="urn:microsoft.com/office/officeart/2005/8/layout/hList1"/>
    <dgm:cxn modelId="{9AC29569-D550-4244-AFC2-931B0328C888}" type="presParOf" srcId="{1B849431-02CA-1D4D-9F3F-910E57748071}" destId="{706AD182-EBBE-1B49-A8C1-2A53BDE79D73}" srcOrd="1" destOrd="0" presId="urn:microsoft.com/office/officeart/2005/8/layout/hList1"/>
    <dgm:cxn modelId="{63B853C8-C45E-6046-9F14-AF75616E5CBC}" type="presParOf" srcId="{E154B156-7B8C-A94C-A497-A39FE7379BAD}" destId="{772E7550-C722-284E-9DC1-92CC4A97349D}" srcOrd="3" destOrd="0" presId="urn:microsoft.com/office/officeart/2005/8/layout/hList1"/>
    <dgm:cxn modelId="{AD7EF033-1C8C-2148-BEBD-EDFB5340D4A9}" type="presParOf" srcId="{E154B156-7B8C-A94C-A497-A39FE7379BAD}" destId="{27738CAF-579A-D740-A0E2-EF85C71DF760}" srcOrd="4" destOrd="0" presId="urn:microsoft.com/office/officeart/2005/8/layout/hList1"/>
    <dgm:cxn modelId="{9CA41795-4560-7D4B-8409-80152DDC8D74}" type="presParOf" srcId="{27738CAF-579A-D740-A0E2-EF85C71DF760}" destId="{8E6EEF98-E1EB-0240-A0C9-F1B6E42B57D0}" srcOrd="0" destOrd="0" presId="urn:microsoft.com/office/officeart/2005/8/layout/hList1"/>
    <dgm:cxn modelId="{19D66398-68C1-6047-9233-F036D9058580}" type="presParOf" srcId="{27738CAF-579A-D740-A0E2-EF85C71DF760}" destId="{ABB774AC-645A-BA47-8E5B-B3EBBC00DD04}" srcOrd="1" destOrd="0" presId="urn:microsoft.com/office/officeart/2005/8/layout/hList1"/>
    <dgm:cxn modelId="{10DC0032-8D45-F749-9F7D-0334CBF28A10}" type="presParOf" srcId="{E154B156-7B8C-A94C-A497-A39FE7379BAD}" destId="{5A93EE8C-4AA3-D140-8C0E-1A2C112A8FAF}" srcOrd="5" destOrd="0" presId="urn:microsoft.com/office/officeart/2005/8/layout/hList1"/>
    <dgm:cxn modelId="{E7299565-CF9E-7349-BDDD-9DDD097ACD87}" type="presParOf" srcId="{E154B156-7B8C-A94C-A497-A39FE7379BAD}" destId="{A211F98A-4CDC-4048-90D4-1DD38AEFD47B}" srcOrd="6" destOrd="0" presId="urn:microsoft.com/office/officeart/2005/8/layout/hList1"/>
    <dgm:cxn modelId="{6F3CE91E-C52B-A148-A586-C5E1E034D11A}" type="presParOf" srcId="{A211F98A-4CDC-4048-90D4-1DD38AEFD47B}" destId="{87D8EBD5-CE7C-B542-9DE7-F94FD48882DF}" srcOrd="0" destOrd="0" presId="urn:microsoft.com/office/officeart/2005/8/layout/hList1"/>
    <dgm:cxn modelId="{472E6DBF-3565-8B43-B4BD-40E8EC8B1714}" type="presParOf" srcId="{A211F98A-4CDC-4048-90D4-1DD38AEFD47B}" destId="{89D847AF-C4EC-D24C-ADC7-C8B518AF245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9BDB4F-BD4C-164A-BF4D-DEC91B5512A5}" type="doc">
      <dgm:prSet loTypeId="urn:microsoft.com/office/officeart/2005/8/layout/hList1" loCatId="" qsTypeId="urn:microsoft.com/office/officeart/2005/8/quickstyle/simple4" qsCatId="simple" csTypeId="urn:microsoft.com/office/officeart/2005/8/colors/accent1_2" csCatId="accent1" phldr="1"/>
      <dgm:spPr/>
    </dgm:pt>
    <dgm:pt modelId="{947E8528-369C-704A-9A81-F0DEDDD32F2E}">
      <dgm:prSet phldrT="[Text]"/>
      <dgm:spPr/>
      <dgm:t>
        <a:bodyPr/>
        <a:lstStyle/>
        <a:p>
          <a:r>
            <a:rPr lang="en-US" dirty="0"/>
            <a:t>Partiality: preference towards own family, friends, and state is morally acceptable or even required</a:t>
          </a:r>
        </a:p>
      </dgm:t>
    </dgm:pt>
    <dgm:pt modelId="{ADABDB7F-3F54-0B4B-8CB0-F0B9C2CC2DC9}" type="parTrans" cxnId="{03BA5343-4EE9-564E-A4A8-AF0111BA080F}">
      <dgm:prSet/>
      <dgm:spPr/>
      <dgm:t>
        <a:bodyPr/>
        <a:lstStyle/>
        <a:p>
          <a:endParaRPr lang="en-US"/>
        </a:p>
      </dgm:t>
    </dgm:pt>
    <dgm:pt modelId="{37ED49DA-7937-7849-9E06-8B50F516D6E5}" type="sibTrans" cxnId="{03BA5343-4EE9-564E-A4A8-AF0111BA080F}">
      <dgm:prSet/>
      <dgm:spPr/>
      <dgm:t>
        <a:bodyPr/>
        <a:lstStyle/>
        <a:p>
          <a:endParaRPr lang="en-US"/>
        </a:p>
      </dgm:t>
    </dgm:pt>
    <dgm:pt modelId="{6BA02466-3EDA-BF41-8084-02AA4753DDD2}">
      <dgm:prSet phldrT="[Text]"/>
      <dgm:spPr/>
      <dgm:t>
        <a:bodyPr/>
        <a:lstStyle/>
        <a:p>
          <a:r>
            <a:rPr lang="en-US" dirty="0"/>
            <a:t>Impartial Benevolence: same moral responsibilities towards all people</a:t>
          </a:r>
        </a:p>
      </dgm:t>
    </dgm:pt>
    <dgm:pt modelId="{B0B2C177-124B-324D-8032-E1A54807E3E7}" type="parTrans" cxnId="{5DB30B01-3853-F84A-9973-6872373ADE66}">
      <dgm:prSet/>
      <dgm:spPr/>
      <dgm:t>
        <a:bodyPr/>
        <a:lstStyle/>
        <a:p>
          <a:endParaRPr lang="en-US"/>
        </a:p>
      </dgm:t>
    </dgm:pt>
    <dgm:pt modelId="{15082430-0A6B-6E40-867D-9F0F7A02DE38}" type="sibTrans" cxnId="{5DB30B01-3853-F84A-9973-6872373ADE66}">
      <dgm:prSet/>
      <dgm:spPr/>
      <dgm:t>
        <a:bodyPr/>
        <a:lstStyle/>
        <a:p>
          <a:endParaRPr lang="en-US"/>
        </a:p>
      </dgm:t>
    </dgm:pt>
    <dgm:pt modelId="{51CC2D05-AFCA-4640-A2EE-2B00F1E7CDA2}">
      <dgm:prSet phldrT="[Text]"/>
      <dgm:spPr/>
      <dgm:t>
        <a:bodyPr/>
        <a:lstStyle/>
        <a:p>
          <a:r>
            <a:rPr lang="en-US" dirty="0"/>
            <a:t>Universal Care: preference towards family acceptable but not towards state</a:t>
          </a:r>
        </a:p>
      </dgm:t>
    </dgm:pt>
    <dgm:pt modelId="{E07A78AC-B88C-254B-8CAA-E1631792490C}" type="parTrans" cxnId="{229F3CEE-9D8A-0A44-A8AC-AF59C2EEA362}">
      <dgm:prSet/>
      <dgm:spPr/>
      <dgm:t>
        <a:bodyPr/>
        <a:lstStyle/>
        <a:p>
          <a:endParaRPr lang="en-US"/>
        </a:p>
      </dgm:t>
    </dgm:pt>
    <dgm:pt modelId="{77DD8756-E2A0-9F4E-AB3B-AF1092F115E2}" type="sibTrans" cxnId="{229F3CEE-9D8A-0A44-A8AC-AF59C2EEA362}">
      <dgm:prSet/>
      <dgm:spPr/>
      <dgm:t>
        <a:bodyPr/>
        <a:lstStyle/>
        <a:p>
          <a:endParaRPr lang="en-US"/>
        </a:p>
      </dgm:t>
    </dgm:pt>
    <dgm:pt modelId="{0DF91DAC-5897-DA49-BFE0-F659701CE568}">
      <dgm:prSet phldrT="[Text]"/>
      <dgm:spPr/>
      <dgm:t>
        <a:bodyPr/>
        <a:lstStyle/>
        <a:p>
          <a:r>
            <a:rPr lang="en-US" dirty="0"/>
            <a:t>Partial </a:t>
          </a:r>
          <a:r>
            <a:rPr lang="en-US" dirty="0" err="1"/>
            <a:t>Cosmpolitanism</a:t>
          </a:r>
          <a:r>
            <a:rPr lang="en-US" dirty="0"/>
            <a:t>: limited preference towards own state acceptable</a:t>
          </a:r>
        </a:p>
      </dgm:t>
    </dgm:pt>
    <dgm:pt modelId="{ACC7259C-EF98-5646-8522-FB529CBD304A}" type="sibTrans" cxnId="{746616C0-FF70-994F-B2E7-77D9C7970FFC}">
      <dgm:prSet/>
      <dgm:spPr/>
      <dgm:t>
        <a:bodyPr/>
        <a:lstStyle/>
        <a:p>
          <a:endParaRPr lang="en-US"/>
        </a:p>
      </dgm:t>
    </dgm:pt>
    <dgm:pt modelId="{C86FAFFD-6638-F747-97F2-D5B0D8DDFAB9}" type="parTrans" cxnId="{746616C0-FF70-994F-B2E7-77D9C7970FFC}">
      <dgm:prSet/>
      <dgm:spPr/>
      <dgm:t>
        <a:bodyPr/>
        <a:lstStyle/>
        <a:p>
          <a:endParaRPr lang="en-US"/>
        </a:p>
      </dgm:t>
    </dgm:pt>
    <dgm:pt modelId="{E154B156-7B8C-A94C-A497-A39FE7379BAD}" type="pres">
      <dgm:prSet presAssocID="{DB9BDB4F-BD4C-164A-BF4D-DEC91B5512A5}" presName="Name0" presStyleCnt="0">
        <dgm:presLayoutVars>
          <dgm:dir/>
          <dgm:animLvl val="lvl"/>
          <dgm:resizeHandles val="exact"/>
        </dgm:presLayoutVars>
      </dgm:prSet>
      <dgm:spPr/>
    </dgm:pt>
    <dgm:pt modelId="{A7C853FC-890F-B141-9A6A-DE74E992D351}" type="pres">
      <dgm:prSet presAssocID="{947E8528-369C-704A-9A81-F0DEDDD32F2E}" presName="composite" presStyleCnt="0"/>
      <dgm:spPr/>
    </dgm:pt>
    <dgm:pt modelId="{EC72B850-AA35-EF4A-8C4E-886631D1C929}" type="pres">
      <dgm:prSet presAssocID="{947E8528-369C-704A-9A81-F0DEDDD32F2E}" presName="parTx" presStyleLbl="alignNode1" presStyleIdx="0" presStyleCnt="4" custScaleY="104220">
        <dgm:presLayoutVars>
          <dgm:chMax val="0"/>
          <dgm:chPref val="0"/>
          <dgm:bulletEnabled val="1"/>
        </dgm:presLayoutVars>
      </dgm:prSet>
      <dgm:spPr/>
    </dgm:pt>
    <dgm:pt modelId="{999C6370-FC7B-4D43-B8E0-D06358E633C3}" type="pres">
      <dgm:prSet presAssocID="{947E8528-369C-704A-9A81-F0DEDDD32F2E}" presName="desTx" presStyleLbl="alignAccFollowNode1" presStyleIdx="0" presStyleCnt="4">
        <dgm:presLayoutVars>
          <dgm:bulletEnabled val="1"/>
        </dgm:presLayoutVars>
      </dgm:prSet>
      <dgm:spPr/>
    </dgm:pt>
    <dgm:pt modelId="{5396CE7E-8C99-E242-9E7A-496CD52AB9EF}" type="pres">
      <dgm:prSet presAssocID="{37ED49DA-7937-7849-9E06-8B50F516D6E5}" presName="space" presStyleCnt="0"/>
      <dgm:spPr/>
    </dgm:pt>
    <dgm:pt modelId="{1B849431-02CA-1D4D-9F3F-910E57748071}" type="pres">
      <dgm:prSet presAssocID="{0DF91DAC-5897-DA49-BFE0-F659701CE568}" presName="composite" presStyleCnt="0"/>
      <dgm:spPr/>
    </dgm:pt>
    <dgm:pt modelId="{5DA2DD80-E720-6240-AB67-A543ACC11AB0}" type="pres">
      <dgm:prSet presAssocID="{0DF91DAC-5897-DA49-BFE0-F659701CE568}" presName="parTx" presStyleLbl="alignNode1" presStyleIdx="1" presStyleCnt="4">
        <dgm:presLayoutVars>
          <dgm:chMax val="0"/>
          <dgm:chPref val="0"/>
          <dgm:bulletEnabled val="1"/>
        </dgm:presLayoutVars>
      </dgm:prSet>
      <dgm:spPr/>
    </dgm:pt>
    <dgm:pt modelId="{706AD182-EBBE-1B49-A8C1-2A53BDE79D73}" type="pres">
      <dgm:prSet presAssocID="{0DF91DAC-5897-DA49-BFE0-F659701CE568}" presName="desTx" presStyleLbl="alignAccFollowNode1" presStyleIdx="1" presStyleCnt="4">
        <dgm:presLayoutVars>
          <dgm:bulletEnabled val="1"/>
        </dgm:presLayoutVars>
      </dgm:prSet>
      <dgm:spPr/>
    </dgm:pt>
    <dgm:pt modelId="{772E7550-C722-284E-9DC1-92CC4A97349D}" type="pres">
      <dgm:prSet presAssocID="{ACC7259C-EF98-5646-8522-FB529CBD304A}" presName="space" presStyleCnt="0"/>
      <dgm:spPr/>
    </dgm:pt>
    <dgm:pt modelId="{27738CAF-579A-D740-A0E2-EF85C71DF760}" type="pres">
      <dgm:prSet presAssocID="{51CC2D05-AFCA-4640-A2EE-2B00F1E7CDA2}" presName="composite" presStyleCnt="0"/>
      <dgm:spPr/>
    </dgm:pt>
    <dgm:pt modelId="{8E6EEF98-E1EB-0240-A0C9-F1B6E42B57D0}" type="pres">
      <dgm:prSet presAssocID="{51CC2D05-AFCA-4640-A2EE-2B00F1E7CDA2}" presName="parTx" presStyleLbl="alignNode1" presStyleIdx="2" presStyleCnt="4">
        <dgm:presLayoutVars>
          <dgm:chMax val="0"/>
          <dgm:chPref val="0"/>
          <dgm:bulletEnabled val="1"/>
        </dgm:presLayoutVars>
      </dgm:prSet>
      <dgm:spPr/>
    </dgm:pt>
    <dgm:pt modelId="{ABB774AC-645A-BA47-8E5B-B3EBBC00DD04}" type="pres">
      <dgm:prSet presAssocID="{51CC2D05-AFCA-4640-A2EE-2B00F1E7CDA2}" presName="desTx" presStyleLbl="alignAccFollowNode1" presStyleIdx="2" presStyleCnt="4">
        <dgm:presLayoutVars>
          <dgm:bulletEnabled val="1"/>
        </dgm:presLayoutVars>
      </dgm:prSet>
      <dgm:spPr/>
    </dgm:pt>
    <dgm:pt modelId="{5A93EE8C-4AA3-D140-8C0E-1A2C112A8FAF}" type="pres">
      <dgm:prSet presAssocID="{77DD8756-E2A0-9F4E-AB3B-AF1092F115E2}" presName="space" presStyleCnt="0"/>
      <dgm:spPr/>
    </dgm:pt>
    <dgm:pt modelId="{A211F98A-4CDC-4048-90D4-1DD38AEFD47B}" type="pres">
      <dgm:prSet presAssocID="{6BA02466-3EDA-BF41-8084-02AA4753DDD2}" presName="composite" presStyleCnt="0"/>
      <dgm:spPr/>
    </dgm:pt>
    <dgm:pt modelId="{87D8EBD5-CE7C-B542-9DE7-F94FD48882DF}" type="pres">
      <dgm:prSet presAssocID="{6BA02466-3EDA-BF41-8084-02AA4753DDD2}" presName="parTx" presStyleLbl="alignNode1" presStyleIdx="3" presStyleCnt="4">
        <dgm:presLayoutVars>
          <dgm:chMax val="0"/>
          <dgm:chPref val="0"/>
          <dgm:bulletEnabled val="1"/>
        </dgm:presLayoutVars>
      </dgm:prSet>
      <dgm:spPr/>
    </dgm:pt>
    <dgm:pt modelId="{89D847AF-C4EC-D24C-ADC7-C8B518AF245C}" type="pres">
      <dgm:prSet presAssocID="{6BA02466-3EDA-BF41-8084-02AA4753DDD2}" presName="desTx" presStyleLbl="alignAccFollowNode1" presStyleIdx="3" presStyleCnt="4">
        <dgm:presLayoutVars>
          <dgm:bulletEnabled val="1"/>
        </dgm:presLayoutVars>
      </dgm:prSet>
      <dgm:spPr/>
    </dgm:pt>
  </dgm:ptLst>
  <dgm:cxnLst>
    <dgm:cxn modelId="{5DB30B01-3853-F84A-9973-6872373ADE66}" srcId="{DB9BDB4F-BD4C-164A-BF4D-DEC91B5512A5}" destId="{6BA02466-3EDA-BF41-8084-02AA4753DDD2}" srcOrd="3" destOrd="0" parTransId="{B0B2C177-124B-324D-8032-E1A54807E3E7}" sibTransId="{15082430-0A6B-6E40-867D-9F0F7A02DE38}"/>
    <dgm:cxn modelId="{03BA5343-4EE9-564E-A4A8-AF0111BA080F}" srcId="{DB9BDB4F-BD4C-164A-BF4D-DEC91B5512A5}" destId="{947E8528-369C-704A-9A81-F0DEDDD32F2E}" srcOrd="0" destOrd="0" parTransId="{ADABDB7F-3F54-0B4B-8CB0-F0B9C2CC2DC9}" sibTransId="{37ED49DA-7937-7849-9E06-8B50F516D6E5}"/>
    <dgm:cxn modelId="{415F8068-7B57-4C48-9582-394C21B04399}" type="presOf" srcId="{DB9BDB4F-BD4C-164A-BF4D-DEC91B5512A5}" destId="{E154B156-7B8C-A94C-A497-A39FE7379BAD}" srcOrd="0" destOrd="0" presId="urn:microsoft.com/office/officeart/2005/8/layout/hList1"/>
    <dgm:cxn modelId="{3042787F-5CE9-3D45-8DCF-6A6E1F034979}" type="presOf" srcId="{947E8528-369C-704A-9A81-F0DEDDD32F2E}" destId="{EC72B850-AA35-EF4A-8C4E-886631D1C929}" srcOrd="0" destOrd="0" presId="urn:microsoft.com/office/officeart/2005/8/layout/hList1"/>
    <dgm:cxn modelId="{C8CD428D-3428-0E4A-8221-9D207A54127D}" type="presOf" srcId="{6BA02466-3EDA-BF41-8084-02AA4753DDD2}" destId="{87D8EBD5-CE7C-B542-9DE7-F94FD48882DF}" srcOrd="0" destOrd="0" presId="urn:microsoft.com/office/officeart/2005/8/layout/hList1"/>
    <dgm:cxn modelId="{871DACAB-F07F-5242-97D5-4DA069F52748}" type="presOf" srcId="{51CC2D05-AFCA-4640-A2EE-2B00F1E7CDA2}" destId="{8E6EEF98-E1EB-0240-A0C9-F1B6E42B57D0}" srcOrd="0" destOrd="0" presId="urn:microsoft.com/office/officeart/2005/8/layout/hList1"/>
    <dgm:cxn modelId="{746616C0-FF70-994F-B2E7-77D9C7970FFC}" srcId="{DB9BDB4F-BD4C-164A-BF4D-DEC91B5512A5}" destId="{0DF91DAC-5897-DA49-BFE0-F659701CE568}" srcOrd="1" destOrd="0" parTransId="{C86FAFFD-6638-F747-97F2-D5B0D8DDFAB9}" sibTransId="{ACC7259C-EF98-5646-8522-FB529CBD304A}"/>
    <dgm:cxn modelId="{169B49D1-79BA-BE47-B916-5F59E4D67400}" type="presOf" srcId="{0DF91DAC-5897-DA49-BFE0-F659701CE568}" destId="{5DA2DD80-E720-6240-AB67-A543ACC11AB0}" srcOrd="0" destOrd="0" presId="urn:microsoft.com/office/officeart/2005/8/layout/hList1"/>
    <dgm:cxn modelId="{229F3CEE-9D8A-0A44-A8AC-AF59C2EEA362}" srcId="{DB9BDB4F-BD4C-164A-BF4D-DEC91B5512A5}" destId="{51CC2D05-AFCA-4640-A2EE-2B00F1E7CDA2}" srcOrd="2" destOrd="0" parTransId="{E07A78AC-B88C-254B-8CAA-E1631792490C}" sibTransId="{77DD8756-E2A0-9F4E-AB3B-AF1092F115E2}"/>
    <dgm:cxn modelId="{1DCB1727-724C-BE46-8F68-7E42A288103C}" type="presParOf" srcId="{E154B156-7B8C-A94C-A497-A39FE7379BAD}" destId="{A7C853FC-890F-B141-9A6A-DE74E992D351}" srcOrd="0" destOrd="0" presId="urn:microsoft.com/office/officeart/2005/8/layout/hList1"/>
    <dgm:cxn modelId="{04BBD055-8FA0-B447-ABEB-4E4E26F593D7}" type="presParOf" srcId="{A7C853FC-890F-B141-9A6A-DE74E992D351}" destId="{EC72B850-AA35-EF4A-8C4E-886631D1C929}" srcOrd="0" destOrd="0" presId="urn:microsoft.com/office/officeart/2005/8/layout/hList1"/>
    <dgm:cxn modelId="{5976BF2E-7354-4D4C-B45C-49C11ACE0222}" type="presParOf" srcId="{A7C853FC-890F-B141-9A6A-DE74E992D351}" destId="{999C6370-FC7B-4D43-B8E0-D06358E633C3}" srcOrd="1" destOrd="0" presId="urn:microsoft.com/office/officeart/2005/8/layout/hList1"/>
    <dgm:cxn modelId="{0FA4BCC7-3351-1149-9731-445758C288E7}" type="presParOf" srcId="{E154B156-7B8C-A94C-A497-A39FE7379BAD}" destId="{5396CE7E-8C99-E242-9E7A-496CD52AB9EF}" srcOrd="1" destOrd="0" presId="urn:microsoft.com/office/officeart/2005/8/layout/hList1"/>
    <dgm:cxn modelId="{695F277A-DD76-B048-8648-929E7847ACE9}" type="presParOf" srcId="{E154B156-7B8C-A94C-A497-A39FE7379BAD}" destId="{1B849431-02CA-1D4D-9F3F-910E57748071}" srcOrd="2" destOrd="0" presId="urn:microsoft.com/office/officeart/2005/8/layout/hList1"/>
    <dgm:cxn modelId="{E684BE54-7C09-7848-9CA4-A61EFCBD172B}" type="presParOf" srcId="{1B849431-02CA-1D4D-9F3F-910E57748071}" destId="{5DA2DD80-E720-6240-AB67-A543ACC11AB0}" srcOrd="0" destOrd="0" presId="urn:microsoft.com/office/officeart/2005/8/layout/hList1"/>
    <dgm:cxn modelId="{CB393757-E5C1-194E-8DBC-5299942D4AFD}" type="presParOf" srcId="{1B849431-02CA-1D4D-9F3F-910E57748071}" destId="{706AD182-EBBE-1B49-A8C1-2A53BDE79D73}" srcOrd="1" destOrd="0" presId="urn:microsoft.com/office/officeart/2005/8/layout/hList1"/>
    <dgm:cxn modelId="{E919FE1A-A4DF-A94B-AF41-9908F09B39EC}" type="presParOf" srcId="{E154B156-7B8C-A94C-A497-A39FE7379BAD}" destId="{772E7550-C722-284E-9DC1-92CC4A97349D}" srcOrd="3" destOrd="0" presId="urn:microsoft.com/office/officeart/2005/8/layout/hList1"/>
    <dgm:cxn modelId="{7CC9D40A-5D35-9D47-9388-278218180C70}" type="presParOf" srcId="{E154B156-7B8C-A94C-A497-A39FE7379BAD}" destId="{27738CAF-579A-D740-A0E2-EF85C71DF760}" srcOrd="4" destOrd="0" presId="urn:microsoft.com/office/officeart/2005/8/layout/hList1"/>
    <dgm:cxn modelId="{D8675B8C-86AE-E94E-A71A-CF45422F5200}" type="presParOf" srcId="{27738CAF-579A-D740-A0E2-EF85C71DF760}" destId="{8E6EEF98-E1EB-0240-A0C9-F1B6E42B57D0}" srcOrd="0" destOrd="0" presId="urn:microsoft.com/office/officeart/2005/8/layout/hList1"/>
    <dgm:cxn modelId="{A98864FB-0221-6F4D-9535-0C1B223E30D4}" type="presParOf" srcId="{27738CAF-579A-D740-A0E2-EF85C71DF760}" destId="{ABB774AC-645A-BA47-8E5B-B3EBBC00DD04}" srcOrd="1" destOrd="0" presId="urn:microsoft.com/office/officeart/2005/8/layout/hList1"/>
    <dgm:cxn modelId="{FF0C3FD6-639A-8E40-84A3-ABB028188379}" type="presParOf" srcId="{E154B156-7B8C-A94C-A497-A39FE7379BAD}" destId="{5A93EE8C-4AA3-D140-8C0E-1A2C112A8FAF}" srcOrd="5" destOrd="0" presId="urn:microsoft.com/office/officeart/2005/8/layout/hList1"/>
    <dgm:cxn modelId="{B78093EB-09D0-F644-8C02-6BF38BAA8D32}" type="presParOf" srcId="{E154B156-7B8C-A94C-A497-A39FE7379BAD}" destId="{A211F98A-4CDC-4048-90D4-1DD38AEFD47B}" srcOrd="6" destOrd="0" presId="urn:microsoft.com/office/officeart/2005/8/layout/hList1"/>
    <dgm:cxn modelId="{E7DC3106-1801-3847-AC5B-E10925BF79DB}" type="presParOf" srcId="{A211F98A-4CDC-4048-90D4-1DD38AEFD47B}" destId="{87D8EBD5-CE7C-B542-9DE7-F94FD48882DF}" srcOrd="0" destOrd="0" presId="urn:microsoft.com/office/officeart/2005/8/layout/hList1"/>
    <dgm:cxn modelId="{24CA2E76-00CA-5E48-8550-4F457B5A50AA}" type="presParOf" srcId="{A211F98A-4CDC-4048-90D4-1DD38AEFD47B}" destId="{89D847AF-C4EC-D24C-ADC7-C8B518AF245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6C2EFA-41D0-AD4D-8F86-1D1643B1038F}" type="doc">
      <dgm:prSet loTypeId="urn:microsoft.com/office/officeart/2005/8/layout/venn1" loCatId="" qsTypeId="urn:microsoft.com/office/officeart/2005/8/quickstyle/simple1" qsCatId="simple" csTypeId="urn:microsoft.com/office/officeart/2005/8/colors/accent1_2" csCatId="accent1" phldr="1"/>
      <dgm:spPr/>
    </dgm:pt>
    <dgm:pt modelId="{0628BBB3-6005-E547-885B-8AB992FFBE45}">
      <dgm:prSet phldrT="[Text]"/>
      <dgm:spPr/>
      <dgm:t>
        <a:bodyPr/>
        <a:lstStyle/>
        <a:p>
          <a:r>
            <a:rPr lang="en-US" dirty="0">
              <a:solidFill>
                <a:schemeClr val="bg1"/>
              </a:solidFill>
            </a:rPr>
            <a:t>Function Pointers</a:t>
          </a:r>
        </a:p>
      </dgm:t>
    </dgm:pt>
    <dgm:pt modelId="{29B14635-53F4-CE46-9F6E-4DB7A72CC169}" type="parTrans" cxnId="{669DCDD1-03AF-744C-AF4A-11F59FA1EBF4}">
      <dgm:prSet/>
      <dgm:spPr/>
      <dgm:t>
        <a:bodyPr/>
        <a:lstStyle/>
        <a:p>
          <a:endParaRPr lang="en-US"/>
        </a:p>
      </dgm:t>
    </dgm:pt>
    <dgm:pt modelId="{D562B2AF-F7D2-C448-BA50-9A084BD8934D}" type="sibTrans" cxnId="{669DCDD1-03AF-744C-AF4A-11F59FA1EBF4}">
      <dgm:prSet/>
      <dgm:spPr/>
      <dgm:t>
        <a:bodyPr/>
        <a:lstStyle/>
        <a:p>
          <a:endParaRPr lang="en-US"/>
        </a:p>
      </dgm:t>
    </dgm:pt>
    <dgm:pt modelId="{F49914E9-D0D3-F243-A07C-F609621E4F0C}">
      <dgm:prSet phldrT="[Text]"/>
      <dgm:spPr/>
      <dgm:t>
        <a:bodyPr/>
        <a:lstStyle/>
        <a:p>
          <a:r>
            <a:rPr lang="en-US" dirty="0">
              <a:solidFill>
                <a:schemeClr val="bg1"/>
              </a:solidFill>
            </a:rPr>
            <a:t>Generics</a:t>
          </a:r>
        </a:p>
      </dgm:t>
    </dgm:pt>
    <dgm:pt modelId="{09190CC1-7E16-7641-AB89-2203C2F539D6}" type="parTrans" cxnId="{1F08A48D-BD58-A743-9265-E38BF1A06474}">
      <dgm:prSet/>
      <dgm:spPr/>
      <dgm:t>
        <a:bodyPr/>
        <a:lstStyle/>
        <a:p>
          <a:endParaRPr lang="en-US"/>
        </a:p>
      </dgm:t>
    </dgm:pt>
    <dgm:pt modelId="{A52173AE-45BD-D240-934E-A71FC0CF0DCB}" type="sibTrans" cxnId="{1F08A48D-BD58-A743-9265-E38BF1A06474}">
      <dgm:prSet/>
      <dgm:spPr/>
      <dgm:t>
        <a:bodyPr/>
        <a:lstStyle/>
        <a:p>
          <a:endParaRPr lang="en-US"/>
        </a:p>
      </dgm:t>
    </dgm:pt>
    <dgm:pt modelId="{BA5159B0-2D5E-8549-B143-E27F5E29A1E1}" type="pres">
      <dgm:prSet presAssocID="{176C2EFA-41D0-AD4D-8F86-1D1643B1038F}" presName="compositeShape" presStyleCnt="0">
        <dgm:presLayoutVars>
          <dgm:chMax val="7"/>
          <dgm:dir/>
          <dgm:resizeHandles val="exact"/>
        </dgm:presLayoutVars>
      </dgm:prSet>
      <dgm:spPr/>
    </dgm:pt>
    <dgm:pt modelId="{00F3E729-DD87-0943-BC75-1D79AF07C0E3}" type="pres">
      <dgm:prSet presAssocID="{0628BBB3-6005-E547-885B-8AB992FFBE45}" presName="circ1" presStyleLbl="vennNode1" presStyleIdx="0" presStyleCnt="2"/>
      <dgm:spPr/>
    </dgm:pt>
    <dgm:pt modelId="{AB7DB1DE-E259-824D-9466-7C42D3AC0FF6}" type="pres">
      <dgm:prSet presAssocID="{0628BBB3-6005-E547-885B-8AB992FFBE45}" presName="circ1Tx" presStyleLbl="revTx" presStyleIdx="0" presStyleCnt="0">
        <dgm:presLayoutVars>
          <dgm:chMax val="0"/>
          <dgm:chPref val="0"/>
          <dgm:bulletEnabled val="1"/>
        </dgm:presLayoutVars>
      </dgm:prSet>
      <dgm:spPr/>
    </dgm:pt>
    <dgm:pt modelId="{219E9B6F-C6E5-5C4A-9DA0-5BCEF815DA74}" type="pres">
      <dgm:prSet presAssocID="{F49914E9-D0D3-F243-A07C-F609621E4F0C}" presName="circ2" presStyleLbl="vennNode1" presStyleIdx="1" presStyleCnt="2"/>
      <dgm:spPr/>
    </dgm:pt>
    <dgm:pt modelId="{1A15DC94-A46C-6244-85DE-775EDB125B1E}" type="pres">
      <dgm:prSet presAssocID="{F49914E9-D0D3-F243-A07C-F609621E4F0C}" presName="circ2Tx" presStyleLbl="revTx" presStyleIdx="0" presStyleCnt="0">
        <dgm:presLayoutVars>
          <dgm:chMax val="0"/>
          <dgm:chPref val="0"/>
          <dgm:bulletEnabled val="1"/>
        </dgm:presLayoutVars>
      </dgm:prSet>
      <dgm:spPr/>
    </dgm:pt>
  </dgm:ptLst>
  <dgm:cxnLst>
    <dgm:cxn modelId="{64BAF038-438D-5341-9A69-AC25136277EF}" type="presOf" srcId="{F49914E9-D0D3-F243-A07C-F609621E4F0C}" destId="{219E9B6F-C6E5-5C4A-9DA0-5BCEF815DA74}" srcOrd="0" destOrd="0" presId="urn:microsoft.com/office/officeart/2005/8/layout/venn1"/>
    <dgm:cxn modelId="{E99D1E46-042F-944E-99BB-0D8BE6AC9028}" type="presOf" srcId="{F49914E9-D0D3-F243-A07C-F609621E4F0C}" destId="{1A15DC94-A46C-6244-85DE-775EDB125B1E}" srcOrd="1" destOrd="0" presId="urn:microsoft.com/office/officeart/2005/8/layout/venn1"/>
    <dgm:cxn modelId="{AA8CBA7B-8323-C14F-AFE8-089B08F922E8}" type="presOf" srcId="{176C2EFA-41D0-AD4D-8F86-1D1643B1038F}" destId="{BA5159B0-2D5E-8549-B143-E27F5E29A1E1}" srcOrd="0" destOrd="0" presId="urn:microsoft.com/office/officeart/2005/8/layout/venn1"/>
    <dgm:cxn modelId="{1F08A48D-BD58-A743-9265-E38BF1A06474}" srcId="{176C2EFA-41D0-AD4D-8F86-1D1643B1038F}" destId="{F49914E9-D0D3-F243-A07C-F609621E4F0C}" srcOrd="1" destOrd="0" parTransId="{09190CC1-7E16-7641-AB89-2203C2F539D6}" sibTransId="{A52173AE-45BD-D240-934E-A71FC0CF0DCB}"/>
    <dgm:cxn modelId="{5FB1D1A2-CEB3-914E-BF99-023719606ABC}" type="presOf" srcId="{0628BBB3-6005-E547-885B-8AB992FFBE45}" destId="{AB7DB1DE-E259-824D-9466-7C42D3AC0FF6}" srcOrd="1" destOrd="0" presId="urn:microsoft.com/office/officeart/2005/8/layout/venn1"/>
    <dgm:cxn modelId="{669DCDD1-03AF-744C-AF4A-11F59FA1EBF4}" srcId="{176C2EFA-41D0-AD4D-8F86-1D1643B1038F}" destId="{0628BBB3-6005-E547-885B-8AB992FFBE45}" srcOrd="0" destOrd="0" parTransId="{29B14635-53F4-CE46-9F6E-4DB7A72CC169}" sibTransId="{D562B2AF-F7D2-C448-BA50-9A084BD8934D}"/>
    <dgm:cxn modelId="{A324CCFB-0BA9-C44E-BE4D-CE7E800A581F}" type="presOf" srcId="{0628BBB3-6005-E547-885B-8AB992FFBE45}" destId="{00F3E729-DD87-0943-BC75-1D79AF07C0E3}" srcOrd="0" destOrd="0" presId="urn:microsoft.com/office/officeart/2005/8/layout/venn1"/>
    <dgm:cxn modelId="{86132E7E-B0A0-D041-B25A-039ADCDF2988}" type="presParOf" srcId="{BA5159B0-2D5E-8549-B143-E27F5E29A1E1}" destId="{00F3E729-DD87-0943-BC75-1D79AF07C0E3}" srcOrd="0" destOrd="0" presId="urn:microsoft.com/office/officeart/2005/8/layout/venn1"/>
    <dgm:cxn modelId="{46DC502C-3AD3-5D41-905F-322EEFF022E3}" type="presParOf" srcId="{BA5159B0-2D5E-8549-B143-E27F5E29A1E1}" destId="{AB7DB1DE-E259-824D-9466-7C42D3AC0FF6}" srcOrd="1" destOrd="0" presId="urn:microsoft.com/office/officeart/2005/8/layout/venn1"/>
    <dgm:cxn modelId="{E806FB5F-0192-1449-83FC-F68F433204C2}" type="presParOf" srcId="{BA5159B0-2D5E-8549-B143-E27F5E29A1E1}" destId="{219E9B6F-C6E5-5C4A-9DA0-5BCEF815DA74}" srcOrd="2" destOrd="0" presId="urn:microsoft.com/office/officeart/2005/8/layout/venn1"/>
    <dgm:cxn modelId="{30CAE750-9331-0344-BBEF-821EE3916841}" type="presParOf" srcId="{BA5159B0-2D5E-8549-B143-E27F5E29A1E1}" destId="{1A15DC94-A46C-6244-85DE-775EDB125B1E}"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2C928-C3CE-D34D-BF2C-20773B5C8E9E}">
      <dsp:nvSpPr>
        <dsp:cNvPr id="0" name=""/>
        <dsp:cNvSpPr/>
      </dsp:nvSpPr>
      <dsp:spPr>
        <a:xfrm rot="5400000">
          <a:off x="572046" y="2119873"/>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DE0439E-497F-8A48-BC6E-4FFA46A327A8}">
      <dsp:nvSpPr>
        <dsp:cNvPr id="0" name=""/>
        <dsp:cNvSpPr/>
      </dsp:nvSpPr>
      <dsp:spPr>
        <a:xfrm>
          <a:off x="289219" y="296225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2012-2017: NSA secretly stores the </a:t>
          </a:r>
          <a:r>
            <a:rPr lang="en-US" sz="2000" kern="1200" dirty="0" err="1"/>
            <a:t>EternalBlue</a:t>
          </a:r>
          <a:r>
            <a:rPr lang="en-US" sz="2000" kern="1200" dirty="0"/>
            <a:t> Microsoft vulnerability and uses it to spy on both US and non-US citizens.</a:t>
          </a:r>
        </a:p>
      </dsp:txBody>
      <dsp:txXfrm>
        <a:off x="289219" y="2962250"/>
        <a:ext cx="2545322" cy="2231124"/>
      </dsp:txXfrm>
    </dsp:sp>
    <dsp:sp modelId="{DEE0A130-8358-064A-89A4-65B9E518A3ED}">
      <dsp:nvSpPr>
        <dsp:cNvPr id="0" name=""/>
        <dsp:cNvSpPr/>
      </dsp:nvSpPr>
      <dsp:spPr>
        <a:xfrm>
          <a:off x="2354291" y="1912309"/>
          <a:ext cx="480249" cy="480249"/>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77F71CB-669F-144C-A71F-E8B6F0E559D3}">
      <dsp:nvSpPr>
        <dsp:cNvPr id="0" name=""/>
        <dsp:cNvSpPr/>
      </dsp:nvSpPr>
      <dsp:spPr>
        <a:xfrm rot="5400000">
          <a:off x="3688018" y="1348823"/>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EB99884-1B18-D347-A514-4B8C33E41539}">
      <dsp:nvSpPr>
        <dsp:cNvPr id="0" name=""/>
        <dsp:cNvSpPr/>
      </dsp:nvSpPr>
      <dsp:spPr>
        <a:xfrm>
          <a:off x="3405190" y="219120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early 2017: </a:t>
          </a:r>
          <a:r>
            <a:rPr lang="en-US" sz="2000" kern="1200" dirty="0" err="1"/>
            <a:t>EternalBlue</a:t>
          </a:r>
          <a:r>
            <a:rPr lang="en-US" sz="2000" kern="1200" dirty="0"/>
            <a:t> stolen by hacker group the </a:t>
          </a:r>
          <a:r>
            <a:rPr lang="en-US" sz="2000" kern="1200" dirty="0" err="1"/>
            <a:t>ShadowBrokers</a:t>
          </a:r>
          <a:r>
            <a:rPr lang="en-US" sz="2000" kern="1200" dirty="0"/>
            <a:t>. NSA discloses </a:t>
          </a:r>
          <a:r>
            <a:rPr lang="en-US" sz="2000" kern="1200" dirty="0" err="1"/>
            <a:t>EternalBlue</a:t>
          </a:r>
          <a:r>
            <a:rPr lang="en-US" sz="2000" kern="1200" dirty="0"/>
            <a:t> to Microsoft.</a:t>
          </a:r>
        </a:p>
      </dsp:txBody>
      <dsp:txXfrm>
        <a:off x="3405190" y="2191200"/>
        <a:ext cx="2545322" cy="2231124"/>
      </dsp:txXfrm>
    </dsp:sp>
    <dsp:sp modelId="{D4DB5C5C-9797-084F-97E4-760B0A9182E9}">
      <dsp:nvSpPr>
        <dsp:cNvPr id="0" name=""/>
        <dsp:cNvSpPr/>
      </dsp:nvSpPr>
      <dsp:spPr>
        <a:xfrm>
          <a:off x="5470263" y="1141259"/>
          <a:ext cx="480249" cy="480249"/>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E62717B-976D-9E4A-AA7D-5ED900597E61}">
      <dsp:nvSpPr>
        <dsp:cNvPr id="0" name=""/>
        <dsp:cNvSpPr/>
      </dsp:nvSpPr>
      <dsp:spPr>
        <a:xfrm rot="5400000">
          <a:off x="6803989" y="577772"/>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B9A655B-B8AE-094C-9133-B8086ED091CF}">
      <dsp:nvSpPr>
        <dsp:cNvPr id="0" name=""/>
        <dsp:cNvSpPr/>
      </dsp:nvSpPr>
      <dsp:spPr>
        <a:xfrm>
          <a:off x="6521162" y="142015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March 14, 2017: Microsoft releases a patch for the vulnerability.</a:t>
          </a:r>
        </a:p>
      </dsp:txBody>
      <dsp:txXfrm>
        <a:off x="6521162" y="1420150"/>
        <a:ext cx="2545322" cy="2231124"/>
      </dsp:txXfrm>
    </dsp:sp>
    <dsp:sp modelId="{60F8881E-B48D-C547-8B00-98B31CA31FED}">
      <dsp:nvSpPr>
        <dsp:cNvPr id="0" name=""/>
        <dsp:cNvSpPr/>
      </dsp:nvSpPr>
      <dsp:spPr>
        <a:xfrm>
          <a:off x="8586234" y="370209"/>
          <a:ext cx="480249" cy="480249"/>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1C45516-0D71-574A-AB02-F866CFF7B62D}">
      <dsp:nvSpPr>
        <dsp:cNvPr id="0" name=""/>
        <dsp:cNvSpPr/>
      </dsp:nvSpPr>
      <dsp:spPr>
        <a:xfrm rot="5400000">
          <a:off x="9919961" y="-193277"/>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2575AB6-48FB-0846-922D-5DBC833746A8}">
      <dsp:nvSpPr>
        <dsp:cNvPr id="0" name=""/>
        <dsp:cNvSpPr/>
      </dsp:nvSpPr>
      <dsp:spPr>
        <a:xfrm>
          <a:off x="9637133" y="64910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May 12, 2017: </a:t>
          </a:r>
          <a:r>
            <a:rPr lang="en-US" sz="2000" kern="1200" dirty="0" err="1"/>
            <a:t>EternalBlue</a:t>
          </a:r>
          <a:r>
            <a:rPr lang="en-US" sz="2000" kern="1200" dirty="0"/>
            <a:t> is the basis of the </a:t>
          </a:r>
          <a:r>
            <a:rPr lang="en-US" sz="2000" kern="1200" dirty="0" err="1"/>
            <a:t>WannaCry</a:t>
          </a:r>
          <a:r>
            <a:rPr lang="en-US" sz="2000" kern="1200" dirty="0"/>
            <a:t> and other </a:t>
          </a:r>
          <a:r>
            <a:rPr lang="en-US" sz="2000" kern="1200" dirty="0" err="1"/>
            <a:t>ransomware</a:t>
          </a:r>
          <a:r>
            <a:rPr lang="en-US" sz="2000" kern="1200" dirty="0"/>
            <a:t> attacks, leading to downtime in critical hospital and city systems and over $1 billion of damages.</a:t>
          </a:r>
        </a:p>
      </dsp:txBody>
      <dsp:txXfrm>
        <a:off x="9637133" y="649100"/>
        <a:ext cx="2545322" cy="22311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2B850-AA35-EF4A-8C4E-886631D1C929}">
      <dsp:nvSpPr>
        <dsp:cNvPr id="0" name=""/>
        <dsp:cNvSpPr/>
      </dsp:nvSpPr>
      <dsp:spPr>
        <a:xfrm>
          <a:off x="4583" y="2078261"/>
          <a:ext cx="2756296" cy="11490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Partiality: preference towards own family, friends, and state is morally acceptable or even required</a:t>
          </a:r>
        </a:p>
      </dsp:txBody>
      <dsp:txXfrm>
        <a:off x="4583" y="2078261"/>
        <a:ext cx="2756296" cy="1149045"/>
      </dsp:txXfrm>
    </dsp:sp>
    <dsp:sp modelId="{999C6370-FC7B-4D43-B8E0-D06358E633C3}">
      <dsp:nvSpPr>
        <dsp:cNvPr id="0" name=""/>
        <dsp:cNvSpPr/>
      </dsp:nvSpPr>
      <dsp:spPr>
        <a:xfrm>
          <a:off x="4583" y="3204042"/>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DA2DD80-E720-6240-AB67-A543ACC11AB0}">
      <dsp:nvSpPr>
        <dsp:cNvPr id="0" name=""/>
        <dsp:cNvSpPr/>
      </dsp:nvSpPr>
      <dsp:spPr>
        <a:xfrm>
          <a:off x="3146762"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Partial </a:t>
          </a:r>
          <a:r>
            <a:rPr lang="en-US" sz="1700" kern="1200" dirty="0" err="1"/>
            <a:t>Cosmpolitanism</a:t>
          </a:r>
          <a:r>
            <a:rPr lang="en-US" sz="1700" kern="1200" dirty="0"/>
            <a:t>: limited preference towards own state acceptable</a:t>
          </a:r>
        </a:p>
      </dsp:txBody>
      <dsp:txXfrm>
        <a:off x="3146762" y="2089892"/>
        <a:ext cx="2756296" cy="1102518"/>
      </dsp:txXfrm>
    </dsp:sp>
    <dsp:sp modelId="{706AD182-EBBE-1B49-A8C1-2A53BDE79D73}">
      <dsp:nvSpPr>
        <dsp:cNvPr id="0" name=""/>
        <dsp:cNvSpPr/>
      </dsp:nvSpPr>
      <dsp:spPr>
        <a:xfrm>
          <a:off x="3146762"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E6EEF98-E1EB-0240-A0C9-F1B6E42B57D0}">
      <dsp:nvSpPr>
        <dsp:cNvPr id="0" name=""/>
        <dsp:cNvSpPr/>
      </dsp:nvSpPr>
      <dsp:spPr>
        <a:xfrm>
          <a:off x="6288940"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Universal Care: preference towards family acceptable but not towards state</a:t>
          </a:r>
        </a:p>
      </dsp:txBody>
      <dsp:txXfrm>
        <a:off x="6288940" y="2089892"/>
        <a:ext cx="2756296" cy="1102518"/>
      </dsp:txXfrm>
    </dsp:sp>
    <dsp:sp modelId="{ABB774AC-645A-BA47-8E5B-B3EBBC00DD04}">
      <dsp:nvSpPr>
        <dsp:cNvPr id="0" name=""/>
        <dsp:cNvSpPr/>
      </dsp:nvSpPr>
      <dsp:spPr>
        <a:xfrm>
          <a:off x="6288940"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D8EBD5-CE7C-B542-9DE7-F94FD48882DF}">
      <dsp:nvSpPr>
        <dsp:cNvPr id="0" name=""/>
        <dsp:cNvSpPr/>
      </dsp:nvSpPr>
      <dsp:spPr>
        <a:xfrm>
          <a:off x="9431119"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Impartial Benevolence: same moral responsibilities towards all people</a:t>
          </a:r>
        </a:p>
      </dsp:txBody>
      <dsp:txXfrm>
        <a:off x="9431119" y="2089892"/>
        <a:ext cx="2756296" cy="1102518"/>
      </dsp:txXfrm>
    </dsp:sp>
    <dsp:sp modelId="{89D847AF-C4EC-D24C-ADC7-C8B518AF245C}">
      <dsp:nvSpPr>
        <dsp:cNvPr id="0" name=""/>
        <dsp:cNvSpPr/>
      </dsp:nvSpPr>
      <dsp:spPr>
        <a:xfrm>
          <a:off x="9431119"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2B850-AA35-EF4A-8C4E-886631D1C929}">
      <dsp:nvSpPr>
        <dsp:cNvPr id="0" name=""/>
        <dsp:cNvSpPr/>
      </dsp:nvSpPr>
      <dsp:spPr>
        <a:xfrm>
          <a:off x="4583" y="2078261"/>
          <a:ext cx="2756296" cy="11490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Partiality: preference towards own family, friends, and state is morally acceptable or even required</a:t>
          </a:r>
        </a:p>
      </dsp:txBody>
      <dsp:txXfrm>
        <a:off x="4583" y="2078261"/>
        <a:ext cx="2756296" cy="1149045"/>
      </dsp:txXfrm>
    </dsp:sp>
    <dsp:sp modelId="{999C6370-FC7B-4D43-B8E0-D06358E633C3}">
      <dsp:nvSpPr>
        <dsp:cNvPr id="0" name=""/>
        <dsp:cNvSpPr/>
      </dsp:nvSpPr>
      <dsp:spPr>
        <a:xfrm>
          <a:off x="4583" y="3204042"/>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DA2DD80-E720-6240-AB67-A543ACC11AB0}">
      <dsp:nvSpPr>
        <dsp:cNvPr id="0" name=""/>
        <dsp:cNvSpPr/>
      </dsp:nvSpPr>
      <dsp:spPr>
        <a:xfrm>
          <a:off x="3146762"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Partial </a:t>
          </a:r>
          <a:r>
            <a:rPr lang="en-US" sz="1700" kern="1200" dirty="0" err="1"/>
            <a:t>Cosmpolitanism</a:t>
          </a:r>
          <a:r>
            <a:rPr lang="en-US" sz="1700" kern="1200" dirty="0"/>
            <a:t>: limited preference towards own state acceptable</a:t>
          </a:r>
        </a:p>
      </dsp:txBody>
      <dsp:txXfrm>
        <a:off x="3146762" y="2089892"/>
        <a:ext cx="2756296" cy="1102518"/>
      </dsp:txXfrm>
    </dsp:sp>
    <dsp:sp modelId="{706AD182-EBBE-1B49-A8C1-2A53BDE79D73}">
      <dsp:nvSpPr>
        <dsp:cNvPr id="0" name=""/>
        <dsp:cNvSpPr/>
      </dsp:nvSpPr>
      <dsp:spPr>
        <a:xfrm>
          <a:off x="3146762"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E6EEF98-E1EB-0240-A0C9-F1B6E42B57D0}">
      <dsp:nvSpPr>
        <dsp:cNvPr id="0" name=""/>
        <dsp:cNvSpPr/>
      </dsp:nvSpPr>
      <dsp:spPr>
        <a:xfrm>
          <a:off x="6288940"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Universal Care: preference towards family acceptable but not towards state</a:t>
          </a:r>
        </a:p>
      </dsp:txBody>
      <dsp:txXfrm>
        <a:off x="6288940" y="2089892"/>
        <a:ext cx="2756296" cy="1102518"/>
      </dsp:txXfrm>
    </dsp:sp>
    <dsp:sp modelId="{ABB774AC-645A-BA47-8E5B-B3EBBC00DD04}">
      <dsp:nvSpPr>
        <dsp:cNvPr id="0" name=""/>
        <dsp:cNvSpPr/>
      </dsp:nvSpPr>
      <dsp:spPr>
        <a:xfrm>
          <a:off x="6288940"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D8EBD5-CE7C-B542-9DE7-F94FD48882DF}">
      <dsp:nvSpPr>
        <dsp:cNvPr id="0" name=""/>
        <dsp:cNvSpPr/>
      </dsp:nvSpPr>
      <dsp:spPr>
        <a:xfrm>
          <a:off x="9431119"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Impartial Benevolence: same moral responsibilities towards all people</a:t>
          </a:r>
        </a:p>
      </dsp:txBody>
      <dsp:txXfrm>
        <a:off x="9431119" y="2089892"/>
        <a:ext cx="2756296" cy="1102518"/>
      </dsp:txXfrm>
    </dsp:sp>
    <dsp:sp modelId="{89D847AF-C4EC-D24C-ADC7-C8B518AF245C}">
      <dsp:nvSpPr>
        <dsp:cNvPr id="0" name=""/>
        <dsp:cNvSpPr/>
      </dsp:nvSpPr>
      <dsp:spPr>
        <a:xfrm>
          <a:off x="9431119"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E729-DD87-0943-BC75-1D79AF07C0E3}">
      <dsp:nvSpPr>
        <dsp:cNvPr id="0" name=""/>
        <dsp:cNvSpPr/>
      </dsp:nvSpPr>
      <dsp:spPr>
        <a:xfrm>
          <a:off x="938308" y="14093"/>
          <a:ext cx="5153412" cy="515341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solidFill>
                <a:schemeClr val="bg1"/>
              </a:solidFill>
            </a:rPr>
            <a:t>Function Pointers</a:t>
          </a:r>
        </a:p>
      </dsp:txBody>
      <dsp:txXfrm>
        <a:off x="1657929" y="621792"/>
        <a:ext cx="2971336" cy="3938016"/>
      </dsp:txXfrm>
    </dsp:sp>
    <dsp:sp modelId="{219E9B6F-C6E5-5C4A-9DA0-5BCEF815DA74}">
      <dsp:nvSpPr>
        <dsp:cNvPr id="0" name=""/>
        <dsp:cNvSpPr/>
      </dsp:nvSpPr>
      <dsp:spPr>
        <a:xfrm>
          <a:off x="4652479" y="14093"/>
          <a:ext cx="5153412" cy="515341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solidFill>
                <a:schemeClr val="bg1"/>
              </a:solidFill>
            </a:rPr>
            <a:t>Generics</a:t>
          </a:r>
        </a:p>
      </dsp:txBody>
      <dsp:txXfrm>
        <a:off x="6114934" y="621792"/>
        <a:ext cx="2971336" cy="393801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358230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2915175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110038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890136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obamawhitehouse.archives.gov</a:t>
            </a:r>
            <a:r>
              <a:rPr lang="en-US" dirty="0"/>
              <a:t>/blog/2014/04/28/</a:t>
            </a:r>
            <a:r>
              <a:rPr lang="en-US" dirty="0" err="1"/>
              <a:t>heartbleed</a:t>
            </a:r>
            <a:r>
              <a:rPr lang="en-US" dirty="0"/>
              <a:t>-understanding-when-we-disclose-cyber-vulnerabilities</a:t>
            </a:r>
          </a:p>
          <a:p>
            <a:endParaRPr lang="en-US" dirty="0"/>
          </a:p>
          <a:p>
            <a:r>
              <a:rPr lang="en-US" dirty="0"/>
              <a:t>https://</a:t>
            </a:r>
            <a:r>
              <a:rPr lang="en-US" dirty="0" err="1"/>
              <a:t>www.wired.com</a:t>
            </a:r>
            <a:r>
              <a:rPr lang="en-US" dirty="0"/>
              <a:t>/story/vulnerability-equity-process-charter-transparency-concerns/?</a:t>
            </a:r>
            <a:r>
              <a:rPr lang="en-US" dirty="0" err="1"/>
              <a:t>utm_source</a:t>
            </a:r>
            <a:r>
              <a:rPr lang="en-US" dirty="0"/>
              <a:t>=WIR_REG_GATE</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209212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629354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blogs.microsoft.com</a:t>
            </a:r>
            <a:r>
              <a:rPr lang="en-US" dirty="0"/>
              <a:t>/on-the-issues/2017/05/14/need-urgent-collective-action-keep-people-safe-online-lessons-last-weeks-cyberattack/#sm.0000mpb068eggcqczh61fx32wtiui</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387249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Impartiality can be described as the principle that decisions ought to be based on objective criteria, rather than on the basis of bias, prejudice, or preferring to benefit one person over another for improper reasons. Morality involves acting from a position that acknowledges and appreciates the fact that all persons (or even, on some views, all sentient beings) are in an important sense equal and that, </a:t>
            </a:r>
            <a:r>
              <a:rPr lang="en-US" dirty="0" err="1"/>
              <a:t>correspondengly</a:t>
            </a:r>
            <a:r>
              <a:rPr lang="en-US" dirty="0"/>
              <a:t>, all are equally entitled to </a:t>
            </a:r>
            <a:r>
              <a:rPr lang="en-US" dirty="0" err="1"/>
              <a:t>fundemental</a:t>
            </a:r>
            <a:r>
              <a:rPr lang="en-US" dirty="0"/>
              <a:t> conditions of well-being and respect.</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2462345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Arial" charset="0"/>
                <a:ea typeface="+mn-ea"/>
                <a:cs typeface="+mn-cs"/>
              </a:rPr>
              <a:t>VIII.94. I should dispel the suffering of others because it is suffering like my own suffering. I should help others too because of their nature as beings, which is like my own being.</a:t>
            </a:r>
          </a:p>
          <a:p>
            <a:r>
              <a:rPr lang="en-US" sz="1200" kern="1200" dirty="0">
                <a:solidFill>
                  <a:schemeClr val="tx1"/>
                </a:solidFill>
                <a:latin typeface="Arial" charset="0"/>
                <a:ea typeface="+mn-ea"/>
                <a:cs typeface="+mn-cs"/>
              </a:rPr>
              <a:t>95. When happiness is dear to me and others equally, what is so special about me that I strive after happiness only for myself?</a:t>
            </a:r>
          </a:p>
          <a:p>
            <a:r>
              <a:rPr lang="en-US" sz="1200" kern="1200" dirty="0">
                <a:solidFill>
                  <a:schemeClr val="tx1"/>
                </a:solidFill>
                <a:latin typeface="Arial" charset="0"/>
                <a:ea typeface="+mn-ea"/>
                <a:cs typeface="+mn-cs"/>
              </a:rPr>
              <a:t>96. When fear and suffering are disliked by me and others equally, what is so special about me that I protect myself and not the other? (translation slightly altered from C&amp;S: 96)</a:t>
            </a:r>
          </a:p>
          <a:p>
            <a:endParaRPr lang="en-US" sz="120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On this topic, for those who have taken the vow, a universal characteristic of downfalls will be stated, so that whenever they perceive anything that has that characteristic, they should abandon it, and so that they will not become confused by merely apparent downfalls, or things that merely appear not to be downfalls.</a:t>
            </a:r>
          </a:p>
          <a:p>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If a bodhisattva does not make a sincere, unwavering effort in thought, word, and deed to stop all the present and future pain and suffering of all sentient beings, and to bring about all present and future pleasure and happiness, or does not seek the collection of conditions for that, or does not strive to prevent what is opposed to that, or does not bring about small pain and suffering as a way of preventing great pain and suffering, or does not abandon a small benefit in order to accomplish a greater benefit, if he neglects to do these things even for a moment, he undergoes a downfall. (see SS-G: 17)</a:t>
            </a:r>
          </a:p>
          <a:p>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The intention of this passage is to present a general account of what constitutes a “downfall” (Sanskrit </a:t>
            </a:r>
            <a:r>
              <a:rPr lang="en-US" sz="1200" kern="1200" dirty="0" err="1">
                <a:solidFill>
                  <a:schemeClr val="tx1"/>
                </a:solidFill>
                <a:latin typeface="Arial" charset="0"/>
                <a:ea typeface="+mn-ea"/>
                <a:cs typeface="+mn-cs"/>
              </a:rPr>
              <a:t>āpatti</a:t>
            </a:r>
            <a:r>
              <a:rPr lang="en-US" sz="1200" kern="1200" dirty="0">
                <a:solidFill>
                  <a:schemeClr val="tx1"/>
                </a:solidFill>
                <a:latin typeface="Arial" charset="0"/>
                <a:ea typeface="+mn-ea"/>
                <a:cs typeface="+mn-cs"/>
              </a:rPr>
              <a:t>). The term </a:t>
            </a:r>
            <a:r>
              <a:rPr lang="en-US" sz="1200" kern="1200" dirty="0" err="1">
                <a:solidFill>
                  <a:schemeClr val="tx1"/>
                </a:solidFill>
                <a:latin typeface="Arial" charset="0"/>
                <a:ea typeface="+mn-ea"/>
                <a:cs typeface="+mn-cs"/>
              </a:rPr>
              <a:t>āpatti</a:t>
            </a:r>
            <a:r>
              <a:rPr lang="en-US" sz="1200" kern="1200" dirty="0">
                <a:solidFill>
                  <a:schemeClr val="tx1"/>
                </a:solidFill>
                <a:latin typeface="Arial" charset="0"/>
                <a:ea typeface="+mn-ea"/>
                <a:cs typeface="+mn-cs"/>
              </a:rPr>
              <a:t> has as its primary meaning a violation or breach of some morally significant commitment that an agent has undertaken in the past</a:t>
            </a:r>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121282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2671612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94</a:t>
            </a:fld>
            <a:endParaRPr lang="en-US" altLang="x-none"/>
          </a:p>
        </p:txBody>
      </p:sp>
    </p:spTree>
    <p:extLst>
      <p:ext uri="{BB962C8B-B14F-4D97-AF65-F5344CB8AC3E}">
        <p14:creationId xmlns:p14="http://schemas.microsoft.com/office/powerpoint/2010/main" val="3347217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421263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96</a:t>
            </a:fld>
            <a:endParaRPr lang="en-US" altLang="x-none"/>
          </a:p>
        </p:txBody>
      </p:sp>
    </p:spTree>
    <p:extLst>
      <p:ext uri="{BB962C8B-B14F-4D97-AF65-F5344CB8AC3E}">
        <p14:creationId xmlns:p14="http://schemas.microsoft.com/office/powerpoint/2010/main" val="3502167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314426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Jerry Cain, Lisa Yan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9</a:t>
            </a:r>
            <a:br>
              <a:rPr lang="en-US" dirty="0"/>
            </a:br>
            <a:r>
              <a:rPr lang="en-US" sz="3400" dirty="0"/>
              <a:t>C Generics – Function Pointers</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K&amp;R 5.11</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write C code that works with any data type.</a:t>
            </a:r>
          </a:p>
          <a:p>
            <a:r>
              <a:rPr lang="en-US" dirty="0"/>
              <a:t>Learn how to pass functions as parameters</a:t>
            </a:r>
          </a:p>
          <a:p>
            <a:r>
              <a:rPr lang="en-US" dirty="0"/>
              <a:t>Learn how to write functions that accept functions as parameters</a:t>
            </a:r>
          </a:p>
        </p:txBody>
      </p:sp>
    </p:spTree>
    <p:extLst>
      <p:ext uri="{BB962C8B-B14F-4D97-AF65-F5344CB8AC3E}">
        <p14:creationId xmlns:p14="http://schemas.microsoft.com/office/powerpoint/2010/main" val="45999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dirty="0"/>
              <a:t>Generics So Far	4</a:t>
            </a:r>
          </a:p>
          <a:p>
            <a:pPr>
              <a:tabLst>
                <a:tab pos="11525250" algn="r"/>
              </a:tabLst>
            </a:pPr>
            <a:r>
              <a:rPr lang="en-US" b="1" dirty="0"/>
              <a:t>Motivating Example: </a:t>
            </a:r>
            <a:r>
              <a:rPr lang="en-US" dirty="0"/>
              <a:t>Bubble Sort	12</a:t>
            </a:r>
          </a:p>
          <a:p>
            <a:pPr>
              <a:tabLst>
                <a:tab pos="11525250" algn="r"/>
              </a:tabLst>
            </a:pPr>
            <a:r>
              <a:rPr lang="en-US" dirty="0"/>
              <a:t>Function Pointers	37</a:t>
            </a:r>
          </a:p>
          <a:p>
            <a:pPr>
              <a:tabLst>
                <a:tab pos="11525250" algn="r"/>
              </a:tabLst>
            </a:pPr>
            <a:r>
              <a:rPr lang="en-US" b="1" dirty="0"/>
              <a:t>Example: </a:t>
            </a:r>
            <a:r>
              <a:rPr lang="en-US" dirty="0"/>
              <a:t>Generic Printing	62</a:t>
            </a:r>
          </a:p>
          <a:p>
            <a:pPr>
              <a:tabLst>
                <a:tab pos="11525250" algn="r"/>
              </a:tabLst>
            </a:pPr>
            <a:r>
              <a:rPr lang="en-US" dirty="0"/>
              <a:t>Partiality	72</a:t>
            </a:r>
          </a:p>
          <a:p>
            <a:pPr>
              <a:tabLst>
                <a:tab pos="11525250" algn="r"/>
              </a:tabLst>
            </a:pPr>
            <a:r>
              <a:rPr lang="en-US" dirty="0"/>
              <a:t>Live Session Slides	88</a:t>
            </a:r>
          </a:p>
          <a:p>
            <a:pPr>
              <a:tabLst>
                <a:tab pos="11525250" algn="r"/>
              </a:tabLst>
            </a:pPr>
            <a:endParaRPr lang="en-US" b="1"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/class/cs107/lecture-code/lect09 .</a:t>
            </a:r>
          </a:p>
        </p:txBody>
      </p:sp>
    </p:spTree>
    <p:extLst>
      <p:ext uri="{BB962C8B-B14F-4D97-AF65-F5344CB8AC3E}">
        <p14:creationId xmlns:p14="http://schemas.microsoft.com/office/powerpoint/2010/main" val="582334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b="1" dirty="0">
                <a:solidFill>
                  <a:srgbClr val="C00000"/>
                </a:solidFill>
              </a:rPr>
              <a:t>Generics So Far</a:t>
            </a:r>
            <a:r>
              <a:rPr lang="en-US" dirty="0"/>
              <a:t>	4</a:t>
            </a:r>
          </a:p>
          <a:p>
            <a:pPr>
              <a:tabLst>
                <a:tab pos="11525250" algn="r"/>
              </a:tabLst>
            </a:pPr>
            <a:r>
              <a:rPr lang="en-US" b="1" dirty="0"/>
              <a:t>Motivating Example: </a:t>
            </a:r>
            <a:r>
              <a:rPr lang="en-US" dirty="0"/>
              <a:t>Bubble Sort	12</a:t>
            </a:r>
          </a:p>
          <a:p>
            <a:pPr>
              <a:tabLst>
                <a:tab pos="11525250" algn="r"/>
              </a:tabLst>
            </a:pPr>
            <a:r>
              <a:rPr lang="en-US" dirty="0"/>
              <a:t>Function Pointers	37</a:t>
            </a:r>
          </a:p>
          <a:p>
            <a:pPr>
              <a:tabLst>
                <a:tab pos="11525250" algn="r"/>
              </a:tabLst>
            </a:pPr>
            <a:r>
              <a:rPr lang="en-US" b="1" dirty="0"/>
              <a:t>Example: </a:t>
            </a:r>
            <a:r>
              <a:rPr lang="en-US" dirty="0"/>
              <a:t>Generic Printing	62</a:t>
            </a:r>
          </a:p>
          <a:p>
            <a:pPr>
              <a:tabLst>
                <a:tab pos="11525250" algn="r"/>
              </a:tabLst>
            </a:pPr>
            <a:r>
              <a:rPr lang="en-US" dirty="0"/>
              <a:t>Partiality	72</a:t>
            </a:r>
          </a:p>
          <a:p>
            <a:pPr>
              <a:tabLst>
                <a:tab pos="11525250" algn="r"/>
              </a:tabLst>
            </a:pPr>
            <a:r>
              <a:rPr lang="en-US" dirty="0"/>
              <a:t>Live Session Slides	88</a:t>
            </a:r>
          </a:p>
          <a:p>
            <a:pPr>
              <a:tabLst>
                <a:tab pos="11525250" algn="r"/>
              </a:tabLst>
            </a:pPr>
            <a:endParaRPr lang="en-US" b="1"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/class/cs107/lecture-code/lect09 .</a:t>
            </a:r>
          </a:p>
        </p:txBody>
      </p:sp>
    </p:spTree>
    <p:extLst>
      <p:ext uri="{BB962C8B-B14F-4D97-AF65-F5344CB8AC3E}">
        <p14:creationId xmlns:p14="http://schemas.microsoft.com/office/powerpoint/2010/main" val="1323484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7885-5F87-9944-8AF0-F8A6A14F3FD0}"/>
              </a:ext>
            </a:extLst>
          </p:cNvPr>
          <p:cNvSpPr>
            <a:spLocks noGrp="1"/>
          </p:cNvSpPr>
          <p:nvPr>
            <p:ph type="title"/>
          </p:nvPr>
        </p:nvSpPr>
        <p:spPr/>
        <p:txBody>
          <a:bodyPr/>
          <a:lstStyle/>
          <a:p>
            <a:r>
              <a:rPr lang="en-US" dirty="0"/>
              <a:t>Generics So Far</a:t>
            </a:r>
          </a:p>
        </p:txBody>
      </p:sp>
      <p:sp>
        <p:nvSpPr>
          <p:cNvPr id="3" name="Content Placeholder 2">
            <a:extLst>
              <a:ext uri="{FF2B5EF4-FFF2-40B4-BE49-F238E27FC236}">
                <a16:creationId xmlns:a16="http://schemas.microsoft.com/office/drawing/2014/main" id="{62426943-0DFA-0A4E-A101-46E06B8040A8}"/>
              </a:ext>
            </a:extLst>
          </p:cNvPr>
          <p:cNvSpPr>
            <a:spLocks noGrp="1"/>
          </p:cNvSpPr>
          <p:nvPr>
            <p:ph idx="1"/>
          </p:nvPr>
        </p:nvSpPr>
        <p:spPr/>
        <p:txBody>
          <a:bodyPr/>
          <a:lstStyle/>
          <a:p>
            <a:r>
              <a:rPr lang="en-US" b="1" dirty="0">
                <a:latin typeface="Courier New" panose="02070309020205020404" pitchFamily="49" charset="0"/>
                <a:cs typeface="Courier New" panose="02070309020205020404" pitchFamily="49" charset="0"/>
              </a:rPr>
              <a:t>void *</a:t>
            </a:r>
            <a:r>
              <a:rPr lang="en-US" dirty="0">
                <a:latin typeface="Courier New" panose="02070309020205020404" pitchFamily="49" charset="0"/>
                <a:cs typeface="Courier New" panose="02070309020205020404" pitchFamily="49" charset="0"/>
              </a:rPr>
              <a:t> </a:t>
            </a:r>
            <a:r>
              <a:rPr lang="en-US" dirty="0"/>
              <a:t>is a variable type that represents a generic pointer “to something”.</a:t>
            </a:r>
          </a:p>
          <a:p>
            <a:r>
              <a:rPr lang="en-US" dirty="0"/>
              <a:t>We cannot perform pointer arithmetic with or dereference a </a:t>
            </a:r>
            <a:r>
              <a:rPr lang="en-US" b="1" dirty="0">
                <a:latin typeface="Courier New" panose="02070309020205020404" pitchFamily="49" charset="0"/>
                <a:cs typeface="Courier New" panose="02070309020205020404" pitchFamily="49" charset="0"/>
              </a:rPr>
              <a:t>void *</a:t>
            </a:r>
            <a:r>
              <a:rPr lang="en-US" dirty="0"/>
              <a:t>.</a:t>
            </a:r>
          </a:p>
          <a:p>
            <a:r>
              <a:rPr lang="en-US" dirty="0"/>
              <a:t>We can use </a:t>
            </a:r>
            <a:r>
              <a:rPr lang="en-US" b="1" dirty="0" err="1">
                <a:latin typeface="Courier New" panose="02070309020205020404" pitchFamily="49" charset="0"/>
                <a:cs typeface="Courier New" panose="02070309020205020404" pitchFamily="49" charset="0"/>
              </a:rPr>
              <a:t>memcpy</a:t>
            </a:r>
            <a:r>
              <a:rPr lang="en-US" dirty="0"/>
              <a:t> or </a:t>
            </a:r>
            <a:r>
              <a:rPr lang="en-US" b="1" dirty="0" err="1">
                <a:latin typeface="Courier New" panose="02070309020205020404" pitchFamily="49" charset="0"/>
                <a:cs typeface="Courier New" panose="02070309020205020404" pitchFamily="49" charset="0"/>
              </a:rPr>
              <a:t>memmove</a:t>
            </a:r>
            <a:r>
              <a:rPr lang="en-US" dirty="0"/>
              <a:t> to copy data from one memory location to another.</a:t>
            </a:r>
          </a:p>
          <a:p>
            <a:r>
              <a:rPr lang="en-US" dirty="0"/>
              <a:t>To do pointer arithmetic with a </a:t>
            </a:r>
            <a:r>
              <a:rPr lang="en-US" b="1" dirty="0">
                <a:latin typeface="Courier New" panose="02070309020205020404" pitchFamily="49" charset="0"/>
                <a:cs typeface="Courier New" panose="02070309020205020404" pitchFamily="49" charset="0"/>
              </a:rPr>
              <a:t>void *</a:t>
            </a:r>
            <a:r>
              <a:rPr lang="en-US" dirty="0"/>
              <a:t>, we must first cast it to a </a:t>
            </a:r>
            <a:r>
              <a:rPr lang="en-US" b="1" dirty="0">
                <a:latin typeface="Courier New" panose="02070309020205020404" pitchFamily="49" charset="0"/>
                <a:cs typeface="Courier New" panose="02070309020205020404" pitchFamily="49" charset="0"/>
              </a:rPr>
              <a:t>char *</a:t>
            </a:r>
            <a:r>
              <a:rPr lang="en-US" dirty="0"/>
              <a:t>.</a:t>
            </a:r>
          </a:p>
          <a:p>
            <a:r>
              <a:rPr lang="en-US" b="1" dirty="0">
                <a:latin typeface="Courier New" panose="02070309020205020404" pitchFamily="49" charset="0"/>
                <a:cs typeface="Courier New" panose="02070309020205020404" pitchFamily="49" charset="0"/>
              </a:rPr>
              <a:t>void *</a:t>
            </a:r>
            <a:r>
              <a:rPr lang="en-US" dirty="0"/>
              <a:t> and generics are powerful but dangerous because of the lack of type checking, so we must be extra careful </a:t>
            </a:r>
            <a:r>
              <a:rPr lang="en-US"/>
              <a:t>when working with </a:t>
            </a:r>
            <a:r>
              <a:rPr lang="en-US" dirty="0"/>
              <a:t>generic memory.</a:t>
            </a:r>
            <a:br>
              <a:rPr lang="en-US" dirty="0"/>
            </a:br>
            <a:endParaRPr lang="en-US" dirty="0"/>
          </a:p>
        </p:txBody>
      </p:sp>
    </p:spTree>
    <p:extLst>
      <p:ext uri="{BB962C8B-B14F-4D97-AF65-F5344CB8AC3E}">
        <p14:creationId xmlns:p14="http://schemas.microsoft.com/office/powerpoint/2010/main" val="2861469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19E252D9-1AD0-2B48-9380-503B6D6CE79E}"/>
              </a:ext>
            </a:extLst>
          </p:cNvPr>
          <p:cNvSpPr/>
          <p:nvPr/>
        </p:nvSpPr>
        <p:spPr bwMode="auto">
          <a:xfrm>
            <a:off x="2353071" y="48006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 use </a:t>
            </a:r>
            <a:r>
              <a:rPr lang="en-US" sz="2800" b="1" dirty="0">
                <a:latin typeface="+mn-lt"/>
                <a:cs typeface="Courier New" panose="02070309020205020404" pitchFamily="49" charset="0"/>
              </a:rPr>
              <a:t>void *</a:t>
            </a:r>
            <a:r>
              <a:rPr lang="en-US" sz="2800" dirty="0">
                <a:latin typeface="+mn-lt"/>
                <a:cs typeface="Courier New" panose="02070309020205020404" pitchFamily="49" charset="0"/>
              </a:rPr>
              <a:t> to represent a pointer to any data, and </a:t>
            </a:r>
            <a:r>
              <a:rPr lang="en-US" sz="2800" b="1" dirty="0" err="1">
                <a:latin typeface="+mn-lt"/>
                <a:cs typeface="Courier New" panose="02070309020205020404" pitchFamily="49" charset="0"/>
              </a:rPr>
              <a:t>memcpy</a:t>
            </a:r>
            <a:r>
              <a:rPr lang="en-US" sz="2800" b="1" dirty="0">
                <a:latin typeface="+mn-lt"/>
                <a:cs typeface="Courier New" panose="02070309020205020404" pitchFamily="49" charset="0"/>
              </a:rPr>
              <a:t>/</a:t>
            </a:r>
            <a:r>
              <a:rPr lang="en-US" sz="2800" b="1" dirty="0" err="1">
                <a:latin typeface="+mn-lt"/>
                <a:cs typeface="Courier New" panose="02070309020205020404" pitchFamily="49" charset="0"/>
              </a:rPr>
              <a:t>memmove</a:t>
            </a:r>
            <a:r>
              <a:rPr lang="en-US" sz="2800" dirty="0">
                <a:latin typeface="+mn-lt"/>
                <a:cs typeface="Courier New" panose="02070309020205020404" pitchFamily="49" charset="0"/>
              </a:rPr>
              <a:t> to copy arbitrary bytes.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5424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Generic Array Swap</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swap_ends</a:t>
            </a: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swap(</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1) *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AE5D078-0748-CC4E-A696-1F19DA627988}"/>
              </a:ext>
            </a:extLst>
          </p:cNvPr>
          <p:cNvSpPr/>
          <p:nvPr/>
        </p:nvSpPr>
        <p:spPr bwMode="auto">
          <a:xfrm>
            <a:off x="2624335" y="5029200"/>
            <a:ext cx="6943329"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 cast to a </a:t>
            </a:r>
            <a:r>
              <a:rPr lang="en-US" sz="2800" b="1" dirty="0">
                <a:latin typeface="+mn-lt"/>
                <a:cs typeface="Courier New" panose="02070309020205020404" pitchFamily="49" charset="0"/>
              </a:rPr>
              <a:t>char *</a:t>
            </a:r>
            <a:r>
              <a:rPr lang="en-US" sz="2800" dirty="0">
                <a:latin typeface="+mn-lt"/>
                <a:cs typeface="Courier New" panose="02070309020205020404" pitchFamily="49" charset="0"/>
              </a:rPr>
              <a:t> in order to perform manual byte arithmetic with void * pointers.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0997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C78B-7DF3-7F4D-86A4-5EEDC3864834}"/>
              </a:ext>
            </a:extLst>
          </p:cNvPr>
          <p:cNvSpPr>
            <a:spLocks noGrp="1"/>
          </p:cNvSpPr>
          <p:nvPr>
            <p:ph type="title"/>
          </p:nvPr>
        </p:nvSpPr>
        <p:spPr/>
        <p:txBody>
          <a:bodyPr/>
          <a:lstStyle/>
          <a:p>
            <a:r>
              <a:rPr lang="en-US" dirty="0"/>
              <a:t>Void * Pitfalls</a:t>
            </a:r>
          </a:p>
        </p:txBody>
      </p:sp>
      <p:sp>
        <p:nvSpPr>
          <p:cNvPr id="3" name="Content Placeholder 2">
            <a:extLst>
              <a:ext uri="{FF2B5EF4-FFF2-40B4-BE49-F238E27FC236}">
                <a16:creationId xmlns:a16="http://schemas.microsoft.com/office/drawing/2014/main" id="{654BC619-E668-164A-842F-65BD2424F613}"/>
              </a:ext>
            </a:extLst>
          </p:cNvPr>
          <p:cNvSpPr>
            <a:spLocks noGrp="1"/>
          </p:cNvSpPr>
          <p:nvPr>
            <p:ph idx="1"/>
          </p:nvPr>
        </p:nvSpPr>
        <p:spPr/>
        <p:txBody>
          <a:bodyPr/>
          <a:lstStyle/>
          <a:p>
            <a:r>
              <a:rPr lang="en-US" b="1" dirty="0"/>
              <a:t>void *</a:t>
            </a:r>
            <a:r>
              <a:rPr lang="en-US" dirty="0"/>
              <a:t>s are powerful, but dangerous - C cannot do as much checking!</a:t>
            </a:r>
          </a:p>
          <a:p>
            <a:r>
              <a:rPr lang="en-US" dirty="0"/>
              <a:t>E.g. with </a:t>
            </a:r>
            <a:r>
              <a:rPr lang="en-US" b="1" dirty="0" err="1"/>
              <a:t>int</a:t>
            </a:r>
            <a:r>
              <a:rPr lang="en-US" dirty="0"/>
              <a:t>, C would never let you swap </a:t>
            </a:r>
            <a:r>
              <a:rPr lang="en-US" i="1" dirty="0"/>
              <a:t>half</a:t>
            </a:r>
            <a:r>
              <a:rPr lang="en-US" dirty="0"/>
              <a:t> of an int.  With </a:t>
            </a:r>
            <a:r>
              <a:rPr lang="en-US" b="1" dirty="0"/>
              <a:t>void *s</a:t>
            </a:r>
            <a:r>
              <a:rPr lang="en-US" dirty="0"/>
              <a:t>, this can happen!</a:t>
            </a:r>
          </a:p>
          <a:p>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0xffffffff;</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 0xeeeeeeee;</a:t>
            </a:r>
          </a:p>
          <a:p>
            <a:pPr marL="0" indent="0">
              <a:spcBef>
                <a:spcPts val="0"/>
              </a:spcBef>
              <a:buNone/>
            </a:pPr>
            <a:r>
              <a:rPr lang="en-US" dirty="0">
                <a:latin typeface="Consolas" panose="020B0609020204030204" pitchFamily="49" charset="0"/>
                <a:cs typeface="Consolas" panose="020B0609020204030204" pitchFamily="49" charset="0"/>
              </a:rPr>
              <a:t>swap(&amp;x, &amp;y,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short</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now x = 0xffffeeee, y = 0xeeeeffff!</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("x = 0x%x, y = 0x%x\n", x, y);</a:t>
            </a:r>
          </a:p>
        </p:txBody>
      </p:sp>
    </p:spTree>
    <p:extLst>
      <p:ext uri="{BB962C8B-B14F-4D97-AF65-F5344CB8AC3E}">
        <p14:creationId xmlns:p14="http://schemas.microsoft.com/office/powerpoint/2010/main" val="3117987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D92A-5C01-A34E-8ACB-6B1EBAC4BBC9}"/>
              </a:ext>
            </a:extLst>
          </p:cNvPr>
          <p:cNvSpPr>
            <a:spLocks noGrp="1"/>
          </p:cNvSpPr>
          <p:nvPr>
            <p:ph type="title"/>
          </p:nvPr>
        </p:nvSpPr>
        <p:spPr/>
        <p:txBody>
          <a:bodyPr/>
          <a:lstStyle/>
          <a:p>
            <a:r>
              <a:rPr lang="en-US" dirty="0" err="1"/>
              <a:t>memset</a:t>
            </a:r>
            <a:endParaRPr lang="en-US" dirty="0"/>
          </a:p>
        </p:txBody>
      </p:sp>
      <p:sp>
        <p:nvSpPr>
          <p:cNvPr id="3" name="Content Placeholder 2">
            <a:extLst>
              <a:ext uri="{FF2B5EF4-FFF2-40B4-BE49-F238E27FC236}">
                <a16:creationId xmlns:a16="http://schemas.microsoft.com/office/drawing/2014/main" id="{D704598F-75C7-1649-AE0A-E9B0C55E94FF}"/>
              </a:ext>
            </a:extLst>
          </p:cNvPr>
          <p:cNvSpPr>
            <a:spLocks noGrp="1"/>
          </p:cNvSpPr>
          <p:nvPr>
            <p:ph idx="1"/>
          </p:nvPr>
        </p:nvSpPr>
        <p:spPr>
          <a:xfrm>
            <a:off x="152400" y="1295400"/>
            <a:ext cx="11811000" cy="5181600"/>
          </a:xfrm>
        </p:spPr>
        <p:txBody>
          <a:bodyPr/>
          <a:lstStyle/>
          <a:p>
            <a:pPr marL="0" indent="0">
              <a:buNone/>
            </a:pPr>
            <a:r>
              <a:rPr lang="en-US" b="1" dirty="0" err="1"/>
              <a:t>memset</a:t>
            </a:r>
            <a:r>
              <a:rPr lang="en-US" b="1" dirty="0"/>
              <a:t> </a:t>
            </a:r>
            <a:r>
              <a:rPr lang="en-US" dirty="0"/>
              <a:t>is a function that sets a specified amount of bytes at one address to a certain value.</a:t>
            </a:r>
          </a:p>
          <a:p>
            <a:pPr marL="0" indent="0">
              <a:buNone/>
            </a:pPr>
            <a:endParaRPr lang="en-US" b="1" dirty="0"/>
          </a:p>
          <a:p>
            <a:pPr marL="0" indent="0">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memset</a:t>
            </a:r>
            <a:r>
              <a:rPr lang="en-US" b="1" dirty="0">
                <a:latin typeface="Consolas" panose="020B0609020204030204" pitchFamily="49" charset="0"/>
                <a:cs typeface="Consolas" panose="020B0609020204030204" pitchFamily="49" charset="0"/>
              </a:rPr>
              <a:t>(void *s,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c,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n);</a:t>
            </a:r>
          </a:p>
          <a:p>
            <a:pPr marL="0" indent="0">
              <a:buNone/>
            </a:pPr>
            <a:endParaRPr lang="en-US" dirty="0"/>
          </a:p>
          <a:p>
            <a:pPr marL="0" indent="0">
              <a:buNone/>
            </a:pPr>
            <a:r>
              <a:rPr lang="en-US" dirty="0"/>
              <a:t>It fills n bytes starting at memory location </a:t>
            </a:r>
            <a:r>
              <a:rPr lang="en-US" b="1" dirty="0"/>
              <a:t>s</a:t>
            </a:r>
            <a:r>
              <a:rPr lang="en-US" dirty="0"/>
              <a:t> with the byte </a:t>
            </a:r>
            <a:r>
              <a:rPr lang="en-US" b="1" dirty="0"/>
              <a:t>c</a:t>
            </a:r>
            <a:r>
              <a:rPr lang="en-US" dirty="0"/>
              <a:t>.  (It also returns </a:t>
            </a:r>
            <a:r>
              <a:rPr lang="en-US" b="1" dirty="0"/>
              <a:t>s</a:t>
            </a:r>
            <a:r>
              <a:rPr lang="en-US" dirty="0"/>
              <a:t>).</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counts[5];</a:t>
            </a:r>
          </a:p>
          <a:p>
            <a:pPr marL="0" indent="0">
              <a:spcBef>
                <a:spcPts val="0"/>
              </a:spcBef>
              <a:buNone/>
            </a:pPr>
            <a:r>
              <a:rPr lang="en-US" dirty="0" err="1">
                <a:latin typeface="Consolas" panose="020B0609020204030204" pitchFamily="49" charset="0"/>
                <a:cs typeface="Consolas" panose="020B0609020204030204" pitchFamily="49" charset="0"/>
              </a:rPr>
              <a:t>memset</a:t>
            </a:r>
            <a:r>
              <a:rPr lang="en-US" dirty="0">
                <a:latin typeface="Consolas" panose="020B0609020204030204" pitchFamily="49" charset="0"/>
                <a:cs typeface="Consolas" panose="020B0609020204030204" pitchFamily="49" charset="0"/>
              </a:rPr>
              <a:t>(counts, 0, 3);	</a:t>
            </a:r>
            <a:r>
              <a:rPr lang="en-US" dirty="0">
                <a:solidFill>
                  <a:srgbClr val="00B050"/>
                </a:solidFill>
                <a:latin typeface="Consolas" panose="020B0609020204030204" pitchFamily="49" charset="0"/>
                <a:cs typeface="Consolas" panose="020B0609020204030204" pitchFamily="49" charset="0"/>
              </a:rPr>
              <a:t>// zero out first 3 bytes at counts</a:t>
            </a:r>
          </a:p>
          <a:p>
            <a:pPr marL="0" indent="0">
              <a:spcBef>
                <a:spcPts val="0"/>
              </a:spcBef>
              <a:buNone/>
            </a:pPr>
            <a:r>
              <a:rPr lang="en-US" dirty="0" err="1">
                <a:latin typeface="Consolas" panose="020B0609020204030204" pitchFamily="49" charset="0"/>
                <a:cs typeface="Consolas" panose="020B0609020204030204" pitchFamily="49" charset="0"/>
              </a:rPr>
              <a:t>memset</a:t>
            </a:r>
            <a:r>
              <a:rPr lang="en-US" dirty="0">
                <a:latin typeface="Consolas" panose="020B0609020204030204" pitchFamily="49" charset="0"/>
                <a:cs typeface="Consolas" panose="020B0609020204030204" pitchFamily="49" charset="0"/>
              </a:rPr>
              <a:t>(counts + 3, 0xff, 4)	</a:t>
            </a:r>
            <a:r>
              <a:rPr lang="en-US" dirty="0">
                <a:solidFill>
                  <a:srgbClr val="00B050"/>
                </a:solidFill>
                <a:latin typeface="Consolas" panose="020B0609020204030204" pitchFamily="49" charset="0"/>
                <a:cs typeface="Consolas" panose="020B0609020204030204" pitchFamily="49" charset="0"/>
              </a:rPr>
              <a:t>// set 3rd entry’s bytes to 1s</a:t>
            </a:r>
          </a:p>
        </p:txBody>
      </p:sp>
    </p:spTree>
    <p:extLst>
      <p:ext uri="{BB962C8B-B14F-4D97-AF65-F5344CB8AC3E}">
        <p14:creationId xmlns:p14="http://schemas.microsoft.com/office/powerpoint/2010/main" val="255849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24AC05-67BE-3E4A-9A7B-C30644568B2B}"/>
              </a:ext>
            </a:extLst>
          </p:cNvPr>
          <p:cNvSpPr>
            <a:spLocks noGrp="1"/>
          </p:cNvSpPr>
          <p:nvPr>
            <p:ph type="title"/>
          </p:nvPr>
        </p:nvSpPr>
        <p:spPr>
          <a:xfrm>
            <a:off x="623888" y="1736731"/>
            <a:ext cx="10958512" cy="1920870"/>
          </a:xfrm>
        </p:spPr>
        <p:txBody>
          <a:bodyPr/>
          <a:lstStyle/>
          <a:p>
            <a:r>
              <a:rPr lang="en-US" dirty="0"/>
              <a:t>Why are void * pointers useful?</a:t>
            </a:r>
          </a:p>
        </p:txBody>
      </p:sp>
      <p:sp>
        <p:nvSpPr>
          <p:cNvPr id="6" name="Title 3">
            <a:extLst>
              <a:ext uri="{FF2B5EF4-FFF2-40B4-BE49-F238E27FC236}">
                <a16:creationId xmlns:a16="http://schemas.microsoft.com/office/drawing/2014/main" id="{F14BC182-D348-A24F-A559-5920439F8939}"/>
              </a:ext>
            </a:extLst>
          </p:cNvPr>
          <p:cNvSpPr txBox="1">
            <a:spLocks/>
          </p:cNvSpPr>
          <p:nvPr/>
        </p:nvSpPr>
        <p:spPr>
          <a:xfrm>
            <a:off x="616744" y="4038600"/>
            <a:ext cx="10958512" cy="1920870"/>
          </a:xfrm>
          <a:prstGeom prst="rect">
            <a:avLst/>
          </a:prstGeom>
        </p:spPr>
        <p:txBody>
          <a:bodyPr anchor="ctr"/>
          <a:lstStyle>
            <a:lvl1pPr algn="ctr" defTabSz="914400" rtl="0" eaLnBrk="1" latinLnBrk="0" hangingPunct="1">
              <a:lnSpc>
                <a:spcPct val="90000"/>
              </a:lnSpc>
              <a:spcBef>
                <a:spcPct val="0"/>
              </a:spcBef>
              <a:buNone/>
              <a:defRPr sz="60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b="0" dirty="0"/>
              <a:t>Because each parameter and return type must be a </a:t>
            </a:r>
            <a:r>
              <a:rPr lang="en-US" b="0" i="1" dirty="0"/>
              <a:t>single</a:t>
            </a:r>
            <a:r>
              <a:rPr lang="en-US" b="0" dirty="0"/>
              <a:t> </a:t>
            </a:r>
            <a:r>
              <a:rPr lang="en-US" b="0" i="1" dirty="0"/>
              <a:t>type</a:t>
            </a:r>
            <a:r>
              <a:rPr lang="en-US" b="0" dirty="0"/>
              <a:t> with a </a:t>
            </a:r>
            <a:r>
              <a:rPr lang="en-US" b="0" i="1" dirty="0"/>
              <a:t>single size</a:t>
            </a:r>
            <a:r>
              <a:rPr lang="en-US" b="0" dirty="0"/>
              <a:t>.</a:t>
            </a:r>
          </a:p>
        </p:txBody>
      </p:sp>
    </p:spTree>
    <p:extLst>
      <p:ext uri="{BB962C8B-B14F-4D97-AF65-F5344CB8AC3E}">
        <p14:creationId xmlns:p14="http://schemas.microsoft.com/office/powerpoint/2010/main" val="1982836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EEEFE-3807-5341-B079-3C21A8199238}"/>
              </a:ext>
            </a:extLst>
          </p:cNvPr>
          <p:cNvSpPr>
            <a:spLocks noGrp="1"/>
          </p:cNvSpPr>
          <p:nvPr>
            <p:ph type="title"/>
          </p:nvPr>
        </p:nvSpPr>
        <p:spPr/>
        <p:txBody>
          <a:bodyPr/>
          <a:lstStyle/>
          <a:p>
            <a:r>
              <a:rPr lang="en-US" dirty="0"/>
              <a:t>Why Are void * Pointers Useful?</a:t>
            </a:r>
          </a:p>
        </p:txBody>
      </p:sp>
      <p:sp>
        <p:nvSpPr>
          <p:cNvPr id="3" name="Content Placeholder 2">
            <a:extLst>
              <a:ext uri="{FF2B5EF4-FFF2-40B4-BE49-F238E27FC236}">
                <a16:creationId xmlns:a16="http://schemas.microsoft.com/office/drawing/2014/main" id="{78F70A58-87B9-1840-AED0-B703B891BBA0}"/>
              </a:ext>
            </a:extLst>
          </p:cNvPr>
          <p:cNvSpPr>
            <a:spLocks noGrp="1"/>
          </p:cNvSpPr>
          <p:nvPr>
            <p:ph idx="1"/>
          </p:nvPr>
        </p:nvSpPr>
        <p:spPr/>
        <p:txBody>
          <a:bodyPr/>
          <a:lstStyle/>
          <a:p>
            <a:r>
              <a:rPr lang="en-US" dirty="0"/>
              <a:t>Each parameter and return type must be a </a:t>
            </a:r>
            <a:r>
              <a:rPr lang="en-US" i="1" dirty="0"/>
              <a:t>single</a:t>
            </a:r>
            <a:r>
              <a:rPr lang="en-US" dirty="0"/>
              <a:t> type with a </a:t>
            </a:r>
            <a:r>
              <a:rPr lang="en-US" i="1" dirty="0"/>
              <a:t>single</a:t>
            </a:r>
            <a:r>
              <a:rPr lang="en-US" dirty="0"/>
              <a:t> size.</a:t>
            </a:r>
          </a:p>
          <a:p>
            <a:r>
              <a:rPr lang="en-US" b="1" dirty="0"/>
              <a:t>Problem #1:</a:t>
            </a:r>
            <a:r>
              <a:rPr lang="en-US" dirty="0"/>
              <a:t> for a function parameter to accept multiple data types, it needs to be able to accept data of different sizes.</a:t>
            </a:r>
          </a:p>
          <a:p>
            <a:pPr lvl="1"/>
            <a:r>
              <a:rPr lang="en-US" b="1" dirty="0"/>
              <a:t>Key Idea #1:</a:t>
            </a:r>
            <a:r>
              <a:rPr lang="en-US" dirty="0"/>
              <a:t> pointers are all the same size regardless of what they point to.</a:t>
            </a:r>
            <a:r>
              <a:rPr lang="en-US" b="1" dirty="0"/>
              <a:t>  </a:t>
            </a:r>
            <a:r>
              <a:rPr lang="en-US" dirty="0"/>
              <a:t>To pass different sizes of data via a single parameter type, make the parameter be a pointer to the data instead.</a:t>
            </a:r>
          </a:p>
          <a:p>
            <a:r>
              <a:rPr lang="en-US" b="1" dirty="0"/>
              <a:t>Problem #2: </a:t>
            </a:r>
            <a:r>
              <a:rPr lang="en-US" dirty="0"/>
              <a:t>we still might pass either a char *, int *, etc.  These are the same size, but still different declared types.  What should the parameter type be?</a:t>
            </a:r>
            <a:endParaRPr lang="en-US" b="1" dirty="0"/>
          </a:p>
          <a:p>
            <a:pPr lvl="1"/>
            <a:r>
              <a:rPr lang="en-US" b="1" dirty="0"/>
              <a:t>Key Idea #2:</a:t>
            </a:r>
            <a:r>
              <a:rPr lang="en-US" dirty="0"/>
              <a:t> A void * encompasses all these types – it represents a “pointer to something”.  A char *, int *, etc. all implicitly cast to void *.</a:t>
            </a:r>
          </a:p>
          <a:p>
            <a:r>
              <a:rPr lang="en-US" b="1" dirty="0"/>
              <a:t>Solution: </a:t>
            </a:r>
            <a:r>
              <a:rPr lang="en-US" dirty="0"/>
              <a:t>to pass one of multiple types via a single parameter/return, that parameter/return’s type can be </a:t>
            </a:r>
            <a:r>
              <a:rPr lang="en-US" b="1" dirty="0"/>
              <a:t>void *</a:t>
            </a:r>
            <a:r>
              <a:rPr lang="en-US" dirty="0"/>
              <a:t>, and we can pass a pointer to the data.</a:t>
            </a:r>
            <a:endParaRPr lang="en-US" b="1" dirty="0"/>
          </a:p>
          <a:p>
            <a:endParaRPr lang="en-US" dirty="0"/>
          </a:p>
        </p:txBody>
      </p:sp>
    </p:spTree>
    <p:extLst>
      <p:ext uri="{BB962C8B-B14F-4D97-AF65-F5344CB8AC3E}">
        <p14:creationId xmlns:p14="http://schemas.microsoft.com/office/powerpoint/2010/main" val="76427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dirty="0"/>
              <a:t>Generics So Far	4</a:t>
            </a:r>
          </a:p>
          <a:p>
            <a:pPr>
              <a:tabLst>
                <a:tab pos="11525250" algn="r"/>
              </a:tabLst>
            </a:pPr>
            <a:r>
              <a:rPr lang="en-US" b="1" dirty="0">
                <a:solidFill>
                  <a:srgbClr val="C00000"/>
                </a:solidFill>
              </a:rPr>
              <a:t>Motivating Example: Bubble Sort</a:t>
            </a:r>
            <a:r>
              <a:rPr lang="en-US" dirty="0"/>
              <a:t>	12</a:t>
            </a:r>
          </a:p>
          <a:p>
            <a:pPr>
              <a:tabLst>
                <a:tab pos="11525250" algn="r"/>
              </a:tabLst>
            </a:pPr>
            <a:r>
              <a:rPr lang="en-US" dirty="0"/>
              <a:t>Function Pointers	37</a:t>
            </a:r>
          </a:p>
          <a:p>
            <a:pPr>
              <a:tabLst>
                <a:tab pos="11525250" algn="r"/>
              </a:tabLst>
            </a:pPr>
            <a:r>
              <a:rPr lang="en-US" b="1" dirty="0"/>
              <a:t>Example: </a:t>
            </a:r>
            <a:r>
              <a:rPr lang="en-US" dirty="0"/>
              <a:t>Generic Printing	62</a:t>
            </a:r>
          </a:p>
          <a:p>
            <a:pPr>
              <a:tabLst>
                <a:tab pos="11525250" algn="r"/>
              </a:tabLst>
            </a:pPr>
            <a:r>
              <a:rPr lang="en-US" dirty="0"/>
              <a:t>Partiality	72</a:t>
            </a:r>
          </a:p>
          <a:p>
            <a:pPr>
              <a:tabLst>
                <a:tab pos="11525250" algn="r"/>
              </a:tabLst>
            </a:pPr>
            <a:r>
              <a:rPr lang="en-US" dirty="0"/>
              <a:t>Live Session Slides	88</a:t>
            </a:r>
          </a:p>
          <a:p>
            <a:pPr>
              <a:tabLst>
                <a:tab pos="11525250" algn="r"/>
              </a:tabLst>
            </a:pPr>
            <a:endParaRPr lang="en-US" b="1"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/class/cs107/lecture-code/lect09 .</a:t>
            </a:r>
          </a:p>
        </p:txBody>
      </p:sp>
    </p:spTree>
    <p:extLst>
      <p:ext uri="{BB962C8B-B14F-4D97-AF65-F5344CB8AC3E}">
        <p14:creationId xmlns:p14="http://schemas.microsoft.com/office/powerpoint/2010/main" val="450285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4104131671"/>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Tree>
    <p:extLst>
      <p:ext uri="{BB962C8B-B14F-4D97-AF65-F5344CB8AC3E}">
        <p14:creationId xmlns:p14="http://schemas.microsoft.com/office/powerpoint/2010/main" val="360875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086314476"/>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075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72892796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a:extLst>
              <a:ext uri="{FF2B5EF4-FFF2-40B4-BE49-F238E27FC236}">
                <a16:creationId xmlns:a16="http://schemas.microsoft.com/office/drawing/2014/main" id="{11E8BC0B-2765-954B-BF2D-CB720D78D57B}"/>
              </a:ext>
            </a:extLst>
          </p:cNvPr>
          <p:cNvSpPr/>
          <p:nvPr/>
        </p:nvSpPr>
        <p:spPr>
          <a:xfrm>
            <a:off x="25908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00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55081845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00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8453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929114590"/>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324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7979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800177767"/>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324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432CB7EF-8D0C-7D41-BD2A-1BD5CD2DDE9E}"/>
              </a:ext>
            </a:extLst>
          </p:cNvPr>
          <p:cNvSpPr/>
          <p:nvPr/>
        </p:nvSpPr>
        <p:spPr>
          <a:xfrm>
            <a:off x="54102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8356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000923355"/>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7620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953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3602163352"/>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6111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692992281"/>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7DCDC569-2A2A-4646-8470-2F918286DFEE}"/>
              </a:ext>
            </a:extLst>
          </p:cNvPr>
          <p:cNvSpPr/>
          <p:nvPr/>
        </p:nvSpPr>
        <p:spPr>
          <a:xfrm>
            <a:off x="82296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996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163874186"/>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933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73037185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76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8841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823555057"/>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76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FF296834-F167-5D40-88A1-8DAAB90294E9}"/>
              </a:ext>
            </a:extLst>
          </p:cNvPr>
          <p:cNvSpPr/>
          <p:nvPr/>
        </p:nvSpPr>
        <p:spPr>
          <a:xfrm>
            <a:off x="39624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004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922293562"/>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2484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5192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343803310"/>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7620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302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2348027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EEA00B-9181-9C43-A0FB-504016DD4D76}"/>
              </a:ext>
            </a:extLst>
          </p:cNvPr>
          <p:cNvSpPr/>
          <p:nvPr/>
        </p:nvSpPr>
        <p:spPr bwMode="auto">
          <a:xfrm>
            <a:off x="1752600" y="5633720"/>
            <a:ext cx="9982200" cy="99568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In general, bubble sort requires up to n - 1 passes to sort an array of length n, though it may end sooner if a pass doesn’t swap anything.</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41042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487498363"/>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6" name="TextBox 5">
            <a:extLst>
              <a:ext uri="{FF2B5EF4-FFF2-40B4-BE49-F238E27FC236}">
                <a16:creationId xmlns:a16="http://schemas.microsoft.com/office/drawing/2014/main" id="{D919B98B-451D-9848-96B9-6ED759BECF04}"/>
              </a:ext>
            </a:extLst>
          </p:cNvPr>
          <p:cNvSpPr txBox="1"/>
          <p:nvPr/>
        </p:nvSpPr>
        <p:spPr>
          <a:xfrm>
            <a:off x="10883285" y="3304034"/>
            <a:ext cx="851515" cy="892552"/>
          </a:xfrm>
          <a:prstGeom prst="rect">
            <a:avLst/>
          </a:prstGeom>
          <a:noFill/>
        </p:spPr>
        <p:txBody>
          <a:bodyPr wrap="none" rtlCol="0">
            <a:spAutoFit/>
          </a:bodyPr>
          <a:lstStyle/>
          <a:p>
            <a:r>
              <a:rPr lang="en-US" sz="5200" dirty="0"/>
              <a:t>✅</a:t>
            </a:r>
          </a:p>
        </p:txBody>
      </p:sp>
      <p:sp>
        <p:nvSpPr>
          <p:cNvPr id="7" name="Rectangle 6">
            <a:extLst>
              <a:ext uri="{FF2B5EF4-FFF2-40B4-BE49-F238E27FC236}">
                <a16:creationId xmlns:a16="http://schemas.microsoft.com/office/drawing/2014/main" id="{17A07CE2-513A-2247-A832-15A5EF6706CE}"/>
              </a:ext>
            </a:extLst>
          </p:cNvPr>
          <p:cNvSpPr/>
          <p:nvPr/>
        </p:nvSpPr>
        <p:spPr bwMode="auto">
          <a:xfrm>
            <a:off x="1752600" y="5633720"/>
            <a:ext cx="9982200" cy="99568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Only two more passes are needed to arrive at the above.  The first exchanges the 2 and the -5, and the second leaves everything as is.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10751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Integer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swap_int</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make this function generic, to sort an array of </a:t>
            </a:r>
            <a:r>
              <a:rPr lang="en-US" sz="2800" i="1" dirty="0">
                <a:latin typeface="+mn-lt"/>
                <a:cs typeface="Courier New" panose="02070309020205020404" pitchFamily="49" charset="0"/>
              </a:rPr>
              <a:t>any type?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590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Integer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swap_int</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467716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solidFill>
                  <a:srgbClr val="FF0000"/>
                </a:solidFill>
                <a:latin typeface="Consolas" panose="020B0609020204030204" pitchFamily="49" charset="0"/>
                <a:cs typeface="Consolas" panose="020B0609020204030204" pitchFamily="49" charset="0"/>
              </a:rPr>
              <a:t>void *</a:t>
            </a:r>
            <a:r>
              <a:rPr lang="en-US" sz="2300" b="1" dirty="0" err="1">
                <a:solidFill>
                  <a:srgbClr val="FF0000"/>
                </a:solidFill>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solidFill>
                  <a:srgbClr val="FF0000"/>
                </a:solidFill>
                <a:latin typeface="Consolas" panose="020B0609020204030204" pitchFamily="49" charset="0"/>
                <a:cs typeface="Consolas" panose="020B0609020204030204" pitchFamily="49" charset="0"/>
              </a:rPr>
              <a:t>int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swap</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3051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D705-9FA5-0743-8AA5-687793818533}"/>
              </a:ext>
            </a:extLst>
          </p:cNvPr>
          <p:cNvSpPr>
            <a:spLocks noGrp="1"/>
          </p:cNvSpPr>
          <p:nvPr>
            <p:ph type="title"/>
          </p:nvPr>
        </p:nvSpPr>
        <p:spPr/>
        <p:txBody>
          <a:bodyPr/>
          <a:lstStyle/>
          <a:p>
            <a:r>
              <a:rPr lang="en-US" dirty="0"/>
              <a:t>Key Idea: Locating </a:t>
            </a:r>
            <a:r>
              <a:rPr lang="en-US" dirty="0" err="1"/>
              <a:t>i-th</a:t>
            </a:r>
            <a:r>
              <a:rPr lang="en-US" dirty="0"/>
              <a:t> Elem</a:t>
            </a:r>
          </a:p>
        </p:txBody>
      </p:sp>
      <p:sp>
        <p:nvSpPr>
          <p:cNvPr id="3" name="Content Placeholder 2">
            <a:extLst>
              <a:ext uri="{FF2B5EF4-FFF2-40B4-BE49-F238E27FC236}">
                <a16:creationId xmlns:a16="http://schemas.microsoft.com/office/drawing/2014/main" id="{DB4E81AC-EC3A-B74A-B15D-A7A932C09A4F}"/>
              </a:ext>
            </a:extLst>
          </p:cNvPr>
          <p:cNvSpPr>
            <a:spLocks noGrp="1"/>
          </p:cNvSpPr>
          <p:nvPr>
            <p:ph idx="1"/>
          </p:nvPr>
        </p:nvSpPr>
        <p:spPr/>
        <p:txBody>
          <a:bodyPr/>
          <a:lstStyle/>
          <a:p>
            <a:pPr marL="0" indent="0">
              <a:buNone/>
            </a:pPr>
            <a:r>
              <a:rPr lang="en-US" dirty="0"/>
              <a:t>A common generics idiom is getting a pointer to the </a:t>
            </a:r>
            <a:r>
              <a:rPr lang="en-US" dirty="0" err="1"/>
              <a:t>i-th</a:t>
            </a:r>
            <a:r>
              <a:rPr lang="en-US" dirty="0"/>
              <a:t> element of a generic array.  From last lecture, we know how to locate the </a:t>
            </a:r>
            <a:r>
              <a:rPr lang="en-US" b="1" dirty="0"/>
              <a:t>last </a:t>
            </a:r>
            <a:r>
              <a:rPr lang="en-US" dirty="0"/>
              <a:t>element:</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swap_ends</a:t>
            </a: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swap(</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r>
              <a:rPr lang="en-US" sz="2400" b="1" dirty="0">
                <a:solidFill>
                  <a:srgbClr val="FF0000"/>
                </a:solidFill>
                <a:latin typeface="Consolas" panose="020B0609020204030204" pitchFamily="49" charset="0"/>
                <a:cs typeface="Consolas" panose="020B0609020204030204" pitchFamily="49" charset="0"/>
              </a:rPr>
              <a:t>(char *)</a:t>
            </a:r>
            <a:r>
              <a:rPr lang="en-US" sz="2400" b="1" dirty="0" err="1">
                <a:solidFill>
                  <a:srgbClr val="FF0000"/>
                </a:solidFill>
                <a:latin typeface="Consolas" panose="020B0609020204030204" pitchFamily="49" charset="0"/>
                <a:cs typeface="Consolas" panose="020B0609020204030204" pitchFamily="49" charset="0"/>
              </a:rPr>
              <a:t>arr</a:t>
            </a:r>
            <a:r>
              <a:rPr lang="en-US" sz="2400" b="1" dirty="0">
                <a:solidFill>
                  <a:srgbClr val="FF0000"/>
                </a:solidFill>
                <a:latin typeface="Consolas" panose="020B0609020204030204" pitchFamily="49" charset="0"/>
                <a:cs typeface="Consolas" panose="020B0609020204030204" pitchFamily="49" charset="0"/>
              </a:rPr>
              <a:t> + (</a:t>
            </a:r>
            <a:r>
              <a:rPr lang="en-US" sz="2400" b="1" dirty="0" err="1">
                <a:solidFill>
                  <a:srgbClr val="FF0000"/>
                </a:solidFill>
                <a:latin typeface="Consolas" panose="020B0609020204030204" pitchFamily="49" charset="0"/>
                <a:cs typeface="Consolas" panose="020B0609020204030204" pitchFamily="49" charset="0"/>
              </a:rPr>
              <a:t>nelems</a:t>
            </a:r>
            <a:r>
              <a:rPr lang="en-US" sz="2400" b="1" dirty="0">
                <a:solidFill>
                  <a:srgbClr val="FF0000"/>
                </a:solidFill>
                <a:latin typeface="Consolas" panose="020B0609020204030204" pitchFamily="49" charset="0"/>
                <a:cs typeface="Consolas" panose="020B0609020204030204" pitchFamily="49" charset="0"/>
              </a:rPr>
              <a:t> – 1) * </a:t>
            </a:r>
            <a:r>
              <a:rPr lang="en-US" sz="2400" b="1" dirty="0" err="1">
                <a:solidFill>
                  <a:srgbClr val="FF0000"/>
                </a:solidFill>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p>
          <a:p>
            <a:pPr marL="0" indent="0">
              <a:buNone/>
            </a:pPr>
            <a:endParaRPr lang="en-US" dirty="0"/>
          </a:p>
          <a:p>
            <a:pPr marL="0" indent="0">
              <a:buNone/>
            </a:pPr>
            <a:r>
              <a:rPr lang="en-US" dirty="0"/>
              <a:t>How can we generalize this to get the location of the </a:t>
            </a:r>
            <a:r>
              <a:rPr lang="en-US" dirty="0" err="1"/>
              <a:t>i-th</a:t>
            </a:r>
            <a:r>
              <a:rPr lang="en-US" dirty="0"/>
              <a:t> element?</a:t>
            </a:r>
          </a:p>
          <a:p>
            <a:pPr marL="0" indent="0">
              <a:buNone/>
            </a:pPr>
            <a:endParaRPr lang="en-US" dirty="0"/>
          </a:p>
          <a:p>
            <a:pPr marL="0" indent="0" algn="ctr">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ith_elem</a:t>
            </a:r>
            <a:r>
              <a:rPr lang="en-US" dirty="0">
                <a:latin typeface="Consolas" panose="020B0609020204030204" pitchFamily="49" charset="0"/>
                <a:cs typeface="Consolas" panose="020B0609020204030204" pitchFamily="49" charset="0"/>
              </a:rPr>
              <a:t> = (char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elem_bytes</a:t>
            </a:r>
            <a:r>
              <a:rPr lang="en-US" dirty="0">
                <a:latin typeface="Consolas" panose="020B0609020204030204" pitchFamily="49" charset="0"/>
                <a:cs typeface="Consolas" panose="020B0609020204030204" pitchFamily="49" charset="0"/>
              </a:rPr>
              <a:t>;</a:t>
            </a:r>
            <a:endParaRPr lang="en-US" dirty="0"/>
          </a:p>
        </p:txBody>
      </p:sp>
    </p:spTree>
    <p:extLst>
      <p:ext uri="{BB962C8B-B14F-4D97-AF65-F5344CB8AC3E}">
        <p14:creationId xmlns:p14="http://schemas.microsoft.com/office/powerpoint/2010/main" val="255756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void *</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 (char *)</a:t>
            </a:r>
            <a:r>
              <a:rPr lang="en-US" sz="2300" b="1" dirty="0" err="1">
                <a:solidFill>
                  <a:srgbClr val="FF0000"/>
                </a:solidFill>
                <a:latin typeface="Consolas" panose="020B0609020204030204" pitchFamily="49" charset="0"/>
                <a:cs typeface="Consolas" panose="020B0609020204030204" pitchFamily="49" charset="0"/>
              </a:rPr>
              <a:t>arr</a:t>
            </a:r>
            <a:r>
              <a:rPr lang="en-US" sz="2300" b="1" dirty="0">
                <a:solidFill>
                  <a:srgbClr val="FF0000"/>
                </a:solidFill>
                <a:latin typeface="Consolas" panose="020B0609020204030204" pitchFamily="49" charset="0"/>
                <a:cs typeface="Consolas" panose="020B0609020204030204" pitchFamily="49" charset="0"/>
              </a:rPr>
              <a:t> + (</a:t>
            </a:r>
            <a:r>
              <a:rPr lang="en-US" sz="2300" b="1" dirty="0" err="1">
                <a:solidFill>
                  <a:srgbClr val="FF0000"/>
                </a:solidFill>
                <a:latin typeface="Consolas" panose="020B0609020204030204" pitchFamily="49" charset="0"/>
                <a:cs typeface="Consolas" panose="020B0609020204030204" pitchFamily="49" charset="0"/>
              </a:rPr>
              <a:t>i</a:t>
            </a:r>
            <a:r>
              <a:rPr lang="en-US" sz="2300" b="1" dirty="0">
                <a:solidFill>
                  <a:srgbClr val="FF0000"/>
                </a:solidFill>
                <a:latin typeface="Consolas" panose="020B0609020204030204" pitchFamily="49" charset="0"/>
                <a:cs typeface="Consolas" panose="020B0609020204030204" pitchFamily="49" charset="0"/>
              </a:rPr>
              <a:t> - 1) *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void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 = (char *)</a:t>
            </a:r>
            <a:r>
              <a:rPr lang="en-US" sz="2300" b="1" dirty="0" err="1">
                <a:solidFill>
                  <a:srgbClr val="FF0000"/>
                </a:solidFill>
                <a:latin typeface="Consolas" panose="020B0609020204030204" pitchFamily="49" charset="0"/>
                <a:cs typeface="Consolas" panose="020B0609020204030204" pitchFamily="49" charset="0"/>
              </a:rPr>
              <a:t>arr</a:t>
            </a:r>
            <a:r>
              <a:rPr lang="en-US" sz="2300" b="1" dirty="0">
                <a:solidFill>
                  <a:srgbClr val="FF0000"/>
                </a:solidFill>
                <a:latin typeface="Consolas" panose="020B0609020204030204" pitchFamily="49" charset="0"/>
                <a:cs typeface="Consolas" panose="020B0609020204030204" pitchFamily="49" charset="0"/>
              </a:rPr>
              <a:t> + </a:t>
            </a:r>
            <a:r>
              <a:rPr lang="en-US" sz="2300" b="1" dirty="0" err="1">
                <a:solidFill>
                  <a:srgbClr val="FF0000"/>
                </a:solidFill>
                <a:latin typeface="Consolas" panose="020B0609020204030204" pitchFamily="49" charset="0"/>
                <a:cs typeface="Consolas" panose="020B0609020204030204" pitchFamily="49" charset="0"/>
              </a:rPr>
              <a:t>i</a:t>
            </a:r>
            <a:r>
              <a:rPr lang="en-US" sz="2300" b="1" dirty="0">
                <a:solidFill>
                  <a:srgbClr val="FF0000"/>
                </a:solidFill>
                <a:latin typeface="Consolas" panose="020B0609020204030204" pitchFamily="49" charset="0"/>
                <a:cs typeface="Consolas" panose="020B0609020204030204" pitchFamily="49" charset="0"/>
              </a:rPr>
              <a:t> *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&gt;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b="1" dirty="0" err="1">
                <a:solidFill>
                  <a:srgbClr val="FF0000"/>
                </a:solidFill>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70335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&gt;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79631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&gt;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B725D459-EE7F-1B41-A278-942F5558A2F2}"/>
              </a:ext>
            </a:extLst>
          </p:cNvPr>
          <p:cNvSpPr/>
          <p:nvPr/>
        </p:nvSpPr>
        <p:spPr bwMode="auto">
          <a:xfrm>
            <a:off x="4876800" y="4876800"/>
            <a:ext cx="68580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Wait a minute…this doesn’t work!  We can’t dereference </a:t>
            </a:r>
            <a:r>
              <a:rPr lang="en-US" sz="2800" b="1" dirty="0">
                <a:latin typeface="+mn-lt"/>
                <a:cs typeface="Courier New" panose="02070309020205020404" pitchFamily="49" charset="0"/>
              </a:rPr>
              <a:t>void *</a:t>
            </a:r>
            <a:r>
              <a:rPr lang="en-US" sz="2800" dirty="0">
                <a:latin typeface="+mn-lt"/>
                <a:cs typeface="Courier New" panose="02070309020205020404" pitchFamily="49" charset="0"/>
              </a:rPr>
              <a:t>s OR compare any element with </a:t>
            </a:r>
            <a:r>
              <a:rPr lang="en-US" sz="2800" b="1" dirty="0">
                <a:latin typeface="+mn-lt"/>
                <a:cs typeface="Courier New" panose="02070309020205020404" pitchFamily="49" charset="0"/>
              </a:rPr>
              <a:t>&gt;</a:t>
            </a:r>
            <a:r>
              <a:rPr lang="en-US" sz="2800" dirty="0">
                <a:latin typeface="+mn-lt"/>
                <a:cs typeface="Courier New" panose="02070309020205020404" pitchFamily="49" charset="0"/>
              </a:rPr>
              <a:t>, since they may not be numbers!</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TextBox 4">
            <a:extLst>
              <a:ext uri="{FF2B5EF4-FFF2-40B4-BE49-F238E27FC236}">
                <a16:creationId xmlns:a16="http://schemas.microsoft.com/office/drawing/2014/main" id="{D65EA606-3FB7-1546-93F0-DB7D2172A70C}"/>
              </a:ext>
            </a:extLst>
          </p:cNvPr>
          <p:cNvSpPr txBox="1"/>
          <p:nvPr/>
        </p:nvSpPr>
        <p:spPr>
          <a:xfrm>
            <a:off x="10755439" y="5847546"/>
            <a:ext cx="902811" cy="954107"/>
          </a:xfrm>
          <a:prstGeom prst="rect">
            <a:avLst/>
          </a:prstGeom>
          <a:noFill/>
        </p:spPr>
        <p:txBody>
          <a:bodyPr wrap="none" rtlCol="0">
            <a:spAutoFit/>
          </a:bodyPr>
          <a:lstStyle/>
          <a:p>
            <a:r>
              <a:rPr lang="en-US" sz="5600" dirty="0"/>
              <a:t>🤔</a:t>
            </a:r>
          </a:p>
        </p:txBody>
      </p:sp>
    </p:spTree>
    <p:extLst>
      <p:ext uri="{BB962C8B-B14F-4D97-AF65-F5344CB8AC3E}">
        <p14:creationId xmlns:p14="http://schemas.microsoft.com/office/powerpoint/2010/main" val="183908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AE356-5D55-1C4A-9595-84E6CEDB0399}"/>
              </a:ext>
            </a:extLst>
          </p:cNvPr>
          <p:cNvSpPr>
            <a:spLocks noGrp="1"/>
          </p:cNvSpPr>
          <p:nvPr>
            <p:ph type="title"/>
          </p:nvPr>
        </p:nvSpPr>
        <p:spPr/>
        <p:txBody>
          <a:bodyPr/>
          <a:lstStyle/>
          <a:p>
            <a:r>
              <a:rPr lang="en-US" dirty="0"/>
              <a:t>A Generics Conundrum</a:t>
            </a:r>
          </a:p>
        </p:txBody>
      </p:sp>
      <p:sp>
        <p:nvSpPr>
          <p:cNvPr id="3" name="Content Placeholder 2">
            <a:extLst>
              <a:ext uri="{FF2B5EF4-FFF2-40B4-BE49-F238E27FC236}">
                <a16:creationId xmlns:a16="http://schemas.microsoft.com/office/drawing/2014/main" id="{4D393B1C-1EC8-124D-9995-FD9759117E57}"/>
              </a:ext>
            </a:extLst>
          </p:cNvPr>
          <p:cNvSpPr>
            <a:spLocks noGrp="1"/>
          </p:cNvSpPr>
          <p:nvPr>
            <p:ph idx="1"/>
          </p:nvPr>
        </p:nvSpPr>
        <p:spPr/>
        <p:txBody>
          <a:bodyPr/>
          <a:lstStyle/>
          <a:p>
            <a:r>
              <a:rPr lang="en-US" dirty="0"/>
              <a:t>We’ve hit a snag – there is no way to generically compare elements.  They could be any type and have complex ways to compare them.</a:t>
            </a:r>
          </a:p>
          <a:p>
            <a:r>
              <a:rPr lang="en-US" dirty="0"/>
              <a:t>How can we write code to compare </a:t>
            </a:r>
            <a:r>
              <a:rPr lang="en-US" i="1" dirty="0"/>
              <a:t>any two elements of the same type?</a:t>
            </a:r>
            <a:endParaRPr lang="en-US" dirty="0"/>
          </a:p>
          <a:p>
            <a:r>
              <a:rPr lang="en-US" dirty="0"/>
              <a:t>That’s not something that bubble sort can ever know how to do.  </a:t>
            </a:r>
            <a:r>
              <a:rPr lang="en-US" b="1" dirty="0"/>
              <a:t>BUT</a:t>
            </a:r>
            <a:r>
              <a:rPr lang="en-US" dirty="0"/>
              <a:t> – our caller should know how to do this, because they’re supplying the data….let’s ask them!</a:t>
            </a:r>
          </a:p>
        </p:txBody>
      </p:sp>
    </p:spTree>
    <p:extLst>
      <p:ext uri="{BB962C8B-B14F-4D97-AF65-F5344CB8AC3E}">
        <p14:creationId xmlns:p14="http://schemas.microsoft.com/office/powerpoint/2010/main" val="56875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dirty="0"/>
              <a:t>Generics So Far	4</a:t>
            </a:r>
          </a:p>
          <a:p>
            <a:pPr>
              <a:tabLst>
                <a:tab pos="11525250" algn="r"/>
              </a:tabLst>
            </a:pPr>
            <a:r>
              <a:rPr lang="en-US" b="1" dirty="0"/>
              <a:t>Motivating Example: </a:t>
            </a:r>
            <a:r>
              <a:rPr lang="en-US" dirty="0"/>
              <a:t>Bubble Sort	12</a:t>
            </a:r>
          </a:p>
          <a:p>
            <a:pPr>
              <a:tabLst>
                <a:tab pos="11525250" algn="r"/>
              </a:tabLst>
            </a:pPr>
            <a:r>
              <a:rPr lang="en-US" b="1" dirty="0">
                <a:solidFill>
                  <a:srgbClr val="C00000"/>
                </a:solidFill>
              </a:rPr>
              <a:t>Function Pointers</a:t>
            </a:r>
            <a:r>
              <a:rPr lang="en-US" dirty="0"/>
              <a:t>	37</a:t>
            </a:r>
          </a:p>
          <a:p>
            <a:pPr>
              <a:tabLst>
                <a:tab pos="11525250" algn="r"/>
              </a:tabLst>
            </a:pPr>
            <a:r>
              <a:rPr lang="en-US" b="1" dirty="0"/>
              <a:t>Example: </a:t>
            </a:r>
            <a:r>
              <a:rPr lang="en-US" dirty="0"/>
              <a:t>Generic Printing	62</a:t>
            </a:r>
          </a:p>
          <a:p>
            <a:pPr>
              <a:tabLst>
                <a:tab pos="11525250" algn="r"/>
              </a:tabLst>
            </a:pPr>
            <a:r>
              <a:rPr lang="en-US" dirty="0"/>
              <a:t>Partiality	72</a:t>
            </a:r>
          </a:p>
          <a:p>
            <a:pPr>
              <a:tabLst>
                <a:tab pos="11525250" algn="r"/>
              </a:tabLst>
            </a:pPr>
            <a:r>
              <a:rPr lang="en-US" dirty="0"/>
              <a:t>Live Session Slides	88</a:t>
            </a:r>
          </a:p>
          <a:p>
            <a:pPr>
              <a:tabLst>
                <a:tab pos="11525250" algn="r"/>
              </a:tabLst>
            </a:pPr>
            <a:endParaRPr lang="en-US" b="1"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/class/cs107/lecture-code/lect09 .</a:t>
            </a:r>
          </a:p>
        </p:txBody>
      </p:sp>
    </p:spTree>
    <p:extLst>
      <p:ext uri="{BB962C8B-B14F-4D97-AF65-F5344CB8AC3E}">
        <p14:creationId xmlns:p14="http://schemas.microsoft.com/office/powerpoint/2010/main" val="4252788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&gt;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ounded Rectangular Callout 5">
            <a:extLst>
              <a:ext uri="{FF2B5EF4-FFF2-40B4-BE49-F238E27FC236}">
                <a16:creationId xmlns:a16="http://schemas.microsoft.com/office/drawing/2014/main" id="{134EC2E4-00E7-0C45-B73E-553DCCAC4C37}"/>
              </a:ext>
            </a:extLst>
          </p:cNvPr>
          <p:cNvSpPr/>
          <p:nvPr/>
        </p:nvSpPr>
        <p:spPr bwMode="auto">
          <a:xfrm>
            <a:off x="3962400" y="4800599"/>
            <a:ext cx="4800600" cy="1821785"/>
          </a:xfrm>
          <a:prstGeom prst="wedgeRoundRectCallout">
            <a:avLst>
              <a:gd name="adj1" fmla="val -45959"/>
              <a:gd name="adj2" fmla="val 63375"/>
              <a:gd name="adj3" fmla="val 16667"/>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Arial" panose="020B0604020202020204" pitchFamily="34" charset="0"/>
              </a:rPr>
              <a:t>bubble_sort</a:t>
            </a:r>
            <a:r>
              <a:rPr kumimoji="0" lang="en-US" sz="2400" b="1" i="0" u="none" strike="noStrike" cap="none" normalizeH="0" baseline="0" dirty="0">
                <a:ln>
                  <a:noFill/>
                </a:ln>
                <a:solidFill>
                  <a:schemeClr val="tx1"/>
                </a:solidFill>
                <a:effectLst/>
                <a:latin typeface="Arial" panose="020B0604020202020204" pitchFamily="34" charset="0"/>
              </a:rPr>
              <a:t> (inner voice)</a:t>
            </a:r>
            <a:r>
              <a:rPr kumimoji="0" lang="en-US" sz="2400" i="0" u="none" strike="noStrike" cap="none" normalizeH="0" baseline="0" dirty="0">
                <a:ln>
                  <a:noFill/>
                </a:ln>
                <a:solidFill>
                  <a:schemeClr val="tx1"/>
                </a:solidFill>
                <a:effectLst/>
                <a:latin typeface="Arial" panose="020B0604020202020204" pitchFamily="34" charset="0"/>
              </a:rPr>
              <a:t>: hey, you, person who called us.  Do you know how to compare the items at these two addresses?</a:t>
            </a:r>
            <a:endParaRPr kumimoji="0" 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6903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&gt;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5" name="Rounded Rectangular Callout 4">
            <a:extLst>
              <a:ext uri="{FF2B5EF4-FFF2-40B4-BE49-F238E27FC236}">
                <a16:creationId xmlns:a16="http://schemas.microsoft.com/office/drawing/2014/main" id="{37EA6E22-4B2E-114F-8553-AF051F979419}"/>
              </a:ext>
            </a:extLst>
          </p:cNvPr>
          <p:cNvSpPr/>
          <p:nvPr/>
        </p:nvSpPr>
        <p:spPr bwMode="auto">
          <a:xfrm>
            <a:off x="5257800" y="4876800"/>
            <a:ext cx="6477000" cy="1665445"/>
          </a:xfrm>
          <a:prstGeom prst="wedgeRoundRectCallout">
            <a:avLst>
              <a:gd name="adj1" fmla="val 40585"/>
              <a:gd name="adj2" fmla="val 68782"/>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t>Caller: </a:t>
            </a:r>
            <a:r>
              <a:rPr lang="en-US" sz="2400" dirty="0"/>
              <a:t>yeah, I know how to compare them.  You don’t know what data type they are, but I do.  I have a function that can do the comparison for you and tell you the result.</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53151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a:t>
            </a:r>
            <a:r>
              <a:rPr lang="en-US" sz="2300" b="1" dirty="0">
                <a:solidFill>
                  <a:srgbClr val="C00000"/>
                </a:solidFill>
                <a:latin typeface="Consolas" panose="020B0609020204030204" pitchFamily="49" charset="0"/>
                <a:cs typeface="Consolas" panose="020B0609020204030204" pitchFamily="49" charset="0"/>
              </a:rPr>
              <a:t>function</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compare_fn</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ectangle 5">
            <a:extLst>
              <a:ext uri="{FF2B5EF4-FFF2-40B4-BE49-F238E27FC236}">
                <a16:creationId xmlns:a16="http://schemas.microsoft.com/office/drawing/2014/main" id="{9C843BBF-AB67-664B-BFAB-78191EA75F22}"/>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compare these elements?  They can pass us this </a:t>
            </a:r>
            <a:r>
              <a:rPr lang="en-US" sz="2800" b="1" dirty="0">
                <a:latin typeface="+mn-lt"/>
                <a:cs typeface="Courier New" panose="02070309020205020404" pitchFamily="49" charset="0"/>
              </a:rPr>
              <a:t>function as a parameter</a:t>
            </a:r>
            <a:r>
              <a:rPr lang="en-US" sz="2800" dirty="0">
                <a:latin typeface="+mn-lt"/>
                <a:cs typeface="Courier New" panose="02070309020205020404" pitchFamily="49" charset="0"/>
              </a:rPr>
              <a:t>.  The function’s job is to tell us how two elements compare.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26591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)(void *a, void *b)</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ectangle 5">
            <a:extLst>
              <a:ext uri="{FF2B5EF4-FFF2-40B4-BE49-F238E27FC236}">
                <a16:creationId xmlns:a16="http://schemas.microsoft.com/office/drawing/2014/main" id="{9C843BBF-AB67-664B-BFAB-78191EA75F22}"/>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compare these elements?  They can pass us this </a:t>
            </a:r>
            <a:r>
              <a:rPr lang="en-US" sz="2800" b="1" dirty="0">
                <a:latin typeface="+mn-lt"/>
                <a:cs typeface="Courier New" panose="02070309020205020404" pitchFamily="49" charset="0"/>
              </a:rPr>
              <a:t>function as a parameter</a:t>
            </a:r>
            <a:r>
              <a:rPr lang="en-US" sz="2800" dirty="0">
                <a:latin typeface="+mn-lt"/>
                <a:cs typeface="Courier New" panose="02070309020205020404" pitchFamily="49" charset="0"/>
              </a:rPr>
              <a:t>.  The function’s job is to tell us how two elements compare.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135111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400" b="1" dirty="0">
                <a:latin typeface="Consolas" panose="020B0609020204030204" pitchFamily="49" charset="0"/>
                <a:cs typeface="Consolas" panose="020B0609020204030204" pitchFamily="49" charset="0"/>
              </a:rPr>
              <a:t>bool (*</a:t>
            </a:r>
            <a:r>
              <a:rPr lang="en-US" sz="4400" b="1" dirty="0" err="1">
                <a:latin typeface="Consolas" panose="020B0609020204030204" pitchFamily="49" charset="0"/>
                <a:cs typeface="Consolas" panose="020B0609020204030204" pitchFamily="49" charset="0"/>
              </a:rPr>
              <a:t>compare_fn</a:t>
            </a:r>
            <a:r>
              <a:rPr lang="en-US" sz="4400" b="1" dirty="0">
                <a:latin typeface="Consolas" panose="020B0609020204030204" pitchFamily="49" charset="0"/>
                <a:cs typeface="Consolas" panose="020B0609020204030204" pitchFamily="49" charset="0"/>
              </a:rPr>
              <a:t>)(void *a, void *b)</a:t>
            </a: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13656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400" b="1" dirty="0">
                <a:solidFill>
                  <a:srgbClr val="FF0000"/>
                </a:solidFill>
                <a:latin typeface="Consolas" panose="020B0609020204030204" pitchFamily="49" charset="0"/>
                <a:cs typeface="Consolas" panose="020B0609020204030204" pitchFamily="49" charset="0"/>
              </a:rPr>
              <a:t>bool</a:t>
            </a:r>
            <a:r>
              <a:rPr lang="en-US" sz="4400" b="1" dirty="0">
                <a:latin typeface="Consolas" panose="020B0609020204030204" pitchFamily="49" charset="0"/>
                <a:cs typeface="Consolas" panose="020B0609020204030204" pitchFamily="49" charset="0"/>
              </a:rPr>
              <a:t> (*</a:t>
            </a:r>
            <a:r>
              <a:rPr lang="en-US" sz="4400" b="1" dirty="0" err="1">
                <a:latin typeface="Consolas" panose="020B0609020204030204" pitchFamily="49" charset="0"/>
                <a:cs typeface="Consolas" panose="020B0609020204030204" pitchFamily="49" charset="0"/>
              </a:rPr>
              <a:t>compare_fn</a:t>
            </a:r>
            <a:r>
              <a:rPr lang="en-US" sz="4400" b="1" dirty="0">
                <a:latin typeface="Consolas" panose="020B0609020204030204" pitchFamily="49" charset="0"/>
                <a:cs typeface="Consolas" panose="020B0609020204030204" pitchFamily="49" charset="0"/>
              </a:rPr>
              <a:t>)(void *a, void *b)</a:t>
            </a: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
        <p:nvSpPr>
          <p:cNvPr id="4" name="Up Arrow 3">
            <a:extLst>
              <a:ext uri="{FF2B5EF4-FFF2-40B4-BE49-F238E27FC236}">
                <a16:creationId xmlns:a16="http://schemas.microsoft.com/office/drawing/2014/main" id="{8FBE3A21-3678-A747-A697-228B6353C166}"/>
              </a:ext>
            </a:extLst>
          </p:cNvPr>
          <p:cNvSpPr/>
          <p:nvPr/>
        </p:nvSpPr>
        <p:spPr>
          <a:xfrm>
            <a:off x="920564" y="4354324"/>
            <a:ext cx="3048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B3E562-8904-0D46-A484-9FFF882B0808}"/>
              </a:ext>
            </a:extLst>
          </p:cNvPr>
          <p:cNvSpPr txBox="1"/>
          <p:nvPr/>
        </p:nvSpPr>
        <p:spPr>
          <a:xfrm>
            <a:off x="228600" y="5355848"/>
            <a:ext cx="1911164" cy="892552"/>
          </a:xfrm>
          <a:prstGeom prst="rect">
            <a:avLst/>
          </a:prstGeom>
          <a:noFill/>
        </p:spPr>
        <p:txBody>
          <a:bodyPr wrap="none" rtlCol="0">
            <a:spAutoFit/>
          </a:bodyPr>
          <a:lstStyle/>
          <a:p>
            <a:pPr algn="ctr"/>
            <a:r>
              <a:rPr lang="en-US" sz="2600" dirty="0"/>
              <a:t>Return type</a:t>
            </a:r>
          </a:p>
          <a:p>
            <a:pPr algn="ctr"/>
            <a:r>
              <a:rPr lang="en-US" sz="2600" dirty="0"/>
              <a:t>(bool)</a:t>
            </a:r>
          </a:p>
        </p:txBody>
      </p:sp>
    </p:spTree>
    <p:extLst>
      <p:ext uri="{BB962C8B-B14F-4D97-AF65-F5344CB8AC3E}">
        <p14:creationId xmlns:p14="http://schemas.microsoft.com/office/powerpoint/2010/main" val="21868731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400" b="1" dirty="0">
                <a:latin typeface="Consolas" panose="020B0609020204030204" pitchFamily="49" charset="0"/>
                <a:cs typeface="Consolas" panose="020B0609020204030204" pitchFamily="49" charset="0"/>
              </a:rPr>
              <a:t>bool </a:t>
            </a:r>
            <a:r>
              <a:rPr lang="en-US" sz="4400" b="1" dirty="0">
                <a:solidFill>
                  <a:srgbClr val="FF0000"/>
                </a:solidFill>
                <a:latin typeface="Consolas" panose="020B0609020204030204" pitchFamily="49" charset="0"/>
                <a:cs typeface="Consolas" panose="020B0609020204030204" pitchFamily="49" charset="0"/>
              </a:rPr>
              <a:t>(*</a:t>
            </a:r>
            <a:r>
              <a:rPr lang="en-US" sz="4400" b="1" dirty="0" err="1">
                <a:solidFill>
                  <a:srgbClr val="FF0000"/>
                </a:solidFill>
                <a:latin typeface="Consolas" panose="020B0609020204030204" pitchFamily="49" charset="0"/>
                <a:cs typeface="Consolas" panose="020B0609020204030204" pitchFamily="49" charset="0"/>
              </a:rPr>
              <a:t>compare_fn</a:t>
            </a:r>
            <a:r>
              <a:rPr lang="en-US" sz="4400" b="1" dirty="0">
                <a:solidFill>
                  <a:srgbClr val="FF0000"/>
                </a:solidFill>
                <a:latin typeface="Consolas" panose="020B0609020204030204" pitchFamily="49" charset="0"/>
                <a:cs typeface="Consolas" panose="020B0609020204030204" pitchFamily="49" charset="0"/>
              </a:rPr>
              <a:t>)</a:t>
            </a:r>
            <a:r>
              <a:rPr lang="en-US" sz="4400" b="1" dirty="0">
                <a:latin typeface="Consolas" panose="020B0609020204030204" pitchFamily="49" charset="0"/>
                <a:cs typeface="Consolas" panose="020B0609020204030204" pitchFamily="49" charset="0"/>
              </a:rPr>
              <a:t>(void *a, void *b)</a:t>
            </a: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
        <p:nvSpPr>
          <p:cNvPr id="4" name="Up Arrow 3">
            <a:extLst>
              <a:ext uri="{FF2B5EF4-FFF2-40B4-BE49-F238E27FC236}">
                <a16:creationId xmlns:a16="http://schemas.microsoft.com/office/drawing/2014/main" id="{8FBE3A21-3678-A747-A697-228B6353C166}"/>
              </a:ext>
            </a:extLst>
          </p:cNvPr>
          <p:cNvSpPr/>
          <p:nvPr/>
        </p:nvSpPr>
        <p:spPr>
          <a:xfrm>
            <a:off x="4113550" y="4441448"/>
            <a:ext cx="3048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B3E562-8904-0D46-A484-9FFF882B0808}"/>
              </a:ext>
            </a:extLst>
          </p:cNvPr>
          <p:cNvSpPr txBox="1"/>
          <p:nvPr/>
        </p:nvSpPr>
        <p:spPr>
          <a:xfrm>
            <a:off x="2512108" y="5355848"/>
            <a:ext cx="3507692" cy="892552"/>
          </a:xfrm>
          <a:prstGeom prst="rect">
            <a:avLst/>
          </a:prstGeom>
          <a:noFill/>
        </p:spPr>
        <p:txBody>
          <a:bodyPr wrap="none" rtlCol="0">
            <a:spAutoFit/>
          </a:bodyPr>
          <a:lstStyle/>
          <a:p>
            <a:pPr algn="ctr"/>
            <a:r>
              <a:rPr lang="en-US" sz="2600" dirty="0"/>
              <a:t>Function pointer name</a:t>
            </a:r>
          </a:p>
          <a:p>
            <a:pPr algn="ctr"/>
            <a:r>
              <a:rPr lang="en-US" sz="2600" dirty="0"/>
              <a:t>(</a:t>
            </a:r>
            <a:r>
              <a:rPr lang="en-US" sz="2600" dirty="0" err="1"/>
              <a:t>compare_fn</a:t>
            </a:r>
            <a:r>
              <a:rPr lang="en-US" sz="2600" dirty="0"/>
              <a:t>)</a:t>
            </a:r>
          </a:p>
        </p:txBody>
      </p:sp>
    </p:spTree>
    <p:extLst>
      <p:ext uri="{BB962C8B-B14F-4D97-AF65-F5344CB8AC3E}">
        <p14:creationId xmlns:p14="http://schemas.microsoft.com/office/powerpoint/2010/main" val="729439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400" b="1" dirty="0">
                <a:latin typeface="Consolas" panose="020B0609020204030204" pitchFamily="49" charset="0"/>
                <a:cs typeface="Consolas" panose="020B0609020204030204" pitchFamily="49" charset="0"/>
              </a:rPr>
              <a:t>bool (*</a:t>
            </a:r>
            <a:r>
              <a:rPr lang="en-US" sz="4400" b="1" dirty="0" err="1">
                <a:latin typeface="Consolas" panose="020B0609020204030204" pitchFamily="49" charset="0"/>
                <a:cs typeface="Consolas" panose="020B0609020204030204" pitchFamily="49" charset="0"/>
              </a:rPr>
              <a:t>compare_fn</a:t>
            </a:r>
            <a:r>
              <a:rPr lang="en-US" sz="4400" b="1" dirty="0">
                <a:latin typeface="Consolas" panose="020B0609020204030204" pitchFamily="49" charset="0"/>
                <a:cs typeface="Consolas" panose="020B0609020204030204" pitchFamily="49" charset="0"/>
              </a:rPr>
              <a:t>)</a:t>
            </a:r>
            <a:r>
              <a:rPr lang="en-US" sz="4400" b="1" dirty="0">
                <a:solidFill>
                  <a:srgbClr val="FF0000"/>
                </a:solidFill>
                <a:latin typeface="Consolas" panose="020B0609020204030204" pitchFamily="49" charset="0"/>
                <a:cs typeface="Consolas" panose="020B0609020204030204" pitchFamily="49" charset="0"/>
              </a:rPr>
              <a:t>(void *a, void *b)</a:t>
            </a:r>
            <a:endParaRPr lang="en-US" sz="4400"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
        <p:nvSpPr>
          <p:cNvPr id="4" name="Up Arrow 3">
            <a:extLst>
              <a:ext uri="{FF2B5EF4-FFF2-40B4-BE49-F238E27FC236}">
                <a16:creationId xmlns:a16="http://schemas.microsoft.com/office/drawing/2014/main" id="{8FBE3A21-3678-A747-A697-228B6353C166}"/>
              </a:ext>
            </a:extLst>
          </p:cNvPr>
          <p:cNvSpPr/>
          <p:nvPr/>
        </p:nvSpPr>
        <p:spPr>
          <a:xfrm>
            <a:off x="8816186" y="4441448"/>
            <a:ext cx="3048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B3E562-8904-0D46-A484-9FFF882B0808}"/>
              </a:ext>
            </a:extLst>
          </p:cNvPr>
          <p:cNvSpPr txBox="1"/>
          <p:nvPr/>
        </p:nvSpPr>
        <p:spPr>
          <a:xfrm>
            <a:off x="7345398" y="5355848"/>
            <a:ext cx="3246402" cy="892552"/>
          </a:xfrm>
          <a:prstGeom prst="rect">
            <a:avLst/>
          </a:prstGeom>
          <a:noFill/>
        </p:spPr>
        <p:txBody>
          <a:bodyPr wrap="none" rtlCol="0">
            <a:spAutoFit/>
          </a:bodyPr>
          <a:lstStyle/>
          <a:p>
            <a:pPr algn="ctr"/>
            <a:r>
              <a:rPr lang="en-US" sz="2600" dirty="0"/>
              <a:t>Function parameters</a:t>
            </a:r>
          </a:p>
          <a:p>
            <a:pPr algn="ctr"/>
            <a:r>
              <a:rPr lang="en-US" sz="2600" dirty="0"/>
              <a:t>(two void *s)</a:t>
            </a:r>
          </a:p>
        </p:txBody>
      </p:sp>
    </p:spTree>
    <p:extLst>
      <p:ext uri="{BB962C8B-B14F-4D97-AF65-F5344CB8AC3E}">
        <p14:creationId xmlns:p14="http://schemas.microsoft.com/office/powerpoint/2010/main" val="18492928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Here’s the general variable type syntax:</a:t>
            </a:r>
          </a:p>
          <a:p>
            <a:pPr marL="0" indent="0">
              <a:buNone/>
            </a:pPr>
            <a:endParaRPr lang="en-US" dirty="0"/>
          </a:p>
          <a:p>
            <a:pPr marL="0" indent="0">
              <a:buNone/>
            </a:pPr>
            <a:endParaRPr lang="en-US" dirty="0"/>
          </a:p>
          <a:p>
            <a:pPr marL="0" indent="0">
              <a:buNone/>
            </a:pPr>
            <a:endParaRPr lang="en-US" dirty="0"/>
          </a:p>
          <a:p>
            <a:pPr marL="0" indent="0" algn="ctr">
              <a:buNone/>
            </a:pPr>
            <a:r>
              <a:rPr lang="en-US" sz="4400" b="1" i="1" dirty="0">
                <a:latin typeface="Consolas" panose="020B0609020204030204" pitchFamily="49" charset="0"/>
                <a:cs typeface="Consolas" panose="020B0609020204030204" pitchFamily="49" charset="0"/>
              </a:rPr>
              <a:t>[return type] (*[name])([parameters])</a:t>
            </a:r>
          </a:p>
          <a:p>
            <a:pPr marL="0" indent="0" algn="ctr">
              <a:buNone/>
            </a:pPr>
            <a:endParaRPr lang="en-US" b="1" i="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02064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)(void *a, void *b)</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25693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integer_compare</a:t>
            </a:r>
            <a:r>
              <a:rPr lang="en-US" sz="2300" b="1" dirty="0">
                <a:solidFill>
                  <a:srgbClr val="FF0000"/>
                </a:solidFill>
                <a:latin typeface="Consolas" panose="020B0609020204030204" pitchFamily="49" charset="0"/>
                <a:cs typeface="Consolas" panose="020B0609020204030204" pitchFamily="49" charset="0"/>
              </a:rPr>
              <a:t>(void *ptr1, void *ptr2)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main(</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argc</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char *</a:t>
            </a:r>
            <a:r>
              <a:rPr lang="en-US" sz="2300" dirty="0" err="1">
                <a:latin typeface="Consolas" panose="020B0609020204030204" pitchFamily="49" charset="0"/>
                <a:cs typeface="Consolas" panose="020B0609020204030204" pitchFamily="49" charset="0"/>
              </a:rPr>
              <a:t>argv</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 {4, 2, -5, 1, 12, 56};</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nums_count</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[0]);</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nums_count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[0]), </a:t>
            </a:r>
            <a:r>
              <a:rPr lang="en-US" sz="2300" b="1" dirty="0" err="1">
                <a:solidFill>
                  <a:srgbClr val="FF0000"/>
                </a:solidFill>
                <a:latin typeface="Consolas" panose="020B0609020204030204" pitchFamily="49" charset="0"/>
                <a:cs typeface="Consolas" panose="020B0609020204030204" pitchFamily="49" charset="0"/>
              </a:rPr>
              <a:t>integer_compare</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D6C6BD9-2AA1-1948-9D9D-2F3E64A98999}"/>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err="1">
                <a:latin typeface="+mn-lt"/>
                <a:cs typeface="Courier New" panose="02070309020205020404" pitchFamily="49" charset="0"/>
              </a:rPr>
              <a:t>bubble_sort</a:t>
            </a:r>
            <a:r>
              <a:rPr lang="en-US" sz="2800" dirty="0">
                <a:latin typeface="+mn-lt"/>
                <a:cs typeface="Courier New" panose="02070309020205020404" pitchFamily="49" charset="0"/>
              </a:rPr>
              <a:t> is generic and works for any type.  But the </a:t>
            </a:r>
            <a:r>
              <a:rPr lang="en-US" sz="2800" b="1" dirty="0">
                <a:latin typeface="+mn-lt"/>
                <a:cs typeface="Courier New" panose="02070309020205020404" pitchFamily="49" charset="0"/>
              </a:rPr>
              <a:t>caller </a:t>
            </a:r>
            <a:r>
              <a:rPr lang="en-US" sz="2800" dirty="0">
                <a:latin typeface="+mn-lt"/>
                <a:cs typeface="Courier New" panose="02070309020205020404" pitchFamily="49" charset="0"/>
              </a:rPr>
              <a:t>knows the specific type of data being sorted and provides a comparison function specifically for that data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09264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string_compare</a:t>
            </a:r>
            <a:r>
              <a:rPr lang="en-US" sz="2300" b="1" dirty="0">
                <a:solidFill>
                  <a:srgbClr val="FF0000"/>
                </a:solidFill>
                <a:latin typeface="Consolas" panose="020B0609020204030204" pitchFamily="49" charset="0"/>
                <a:cs typeface="Consolas" panose="020B0609020204030204" pitchFamily="49" charset="0"/>
              </a:rPr>
              <a:t>(void *ptr1, void *ptr2)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main(</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argc</a:t>
            </a:r>
            <a:r>
              <a:rPr lang="en-US" sz="2300" dirty="0">
                <a:latin typeface="Consolas" panose="020B0609020204030204" pitchFamily="49" charset="0"/>
                <a:cs typeface="Consolas" panose="020B0609020204030204" pitchFamily="49" charset="0"/>
              </a:rPr>
              <a:t>, char *</a:t>
            </a:r>
            <a:r>
              <a:rPr lang="en-US" sz="2300" dirty="0" err="1">
                <a:latin typeface="Consolas" panose="020B0609020204030204" pitchFamily="49" charset="0"/>
                <a:cs typeface="Consolas" panose="020B0609020204030204" pitchFamily="49" charset="0"/>
              </a:rPr>
              <a:t>argv</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char *</a:t>
            </a:r>
            <a:r>
              <a:rPr lang="en-US" sz="2300" dirty="0">
                <a:latin typeface="Consolas" panose="020B0609020204030204" pitchFamily="49" charset="0"/>
                <a:cs typeface="Consolas" panose="020B0609020204030204" pitchFamily="49" charset="0"/>
              </a:rPr>
              <a:t>classes[] = {"CS106A", "CS106B", "CS107", "CS110"};</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arr_count</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(classes)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(classes[0]);</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(classes, </a:t>
            </a:r>
            <a:r>
              <a:rPr lang="en-US" sz="2300" dirty="0" err="1">
                <a:latin typeface="Consolas" panose="020B0609020204030204" pitchFamily="49" charset="0"/>
                <a:cs typeface="Consolas" panose="020B0609020204030204" pitchFamily="49" charset="0"/>
              </a:rPr>
              <a:t>arr_count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(classes[0]), </a:t>
            </a:r>
            <a:r>
              <a:rPr lang="en-US" sz="2300" b="1" dirty="0" err="1">
                <a:solidFill>
                  <a:srgbClr val="FF0000"/>
                </a:solidFill>
                <a:latin typeface="Consolas" panose="020B0609020204030204" pitchFamily="49" charset="0"/>
                <a:cs typeface="Consolas" panose="020B0609020204030204" pitchFamily="49" charset="0"/>
              </a:rPr>
              <a:t>string_compare</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D6C6BD9-2AA1-1948-9D9D-2F3E64A98999}"/>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err="1">
                <a:latin typeface="+mn-lt"/>
                <a:cs typeface="Courier New" panose="02070309020205020404" pitchFamily="49" charset="0"/>
              </a:rPr>
              <a:t>bubble_sort</a:t>
            </a:r>
            <a:r>
              <a:rPr lang="en-US" sz="2800" dirty="0">
                <a:latin typeface="+mn-lt"/>
                <a:cs typeface="Courier New" panose="02070309020205020404" pitchFamily="49" charset="0"/>
              </a:rPr>
              <a:t> is generic and works for any type.  But the </a:t>
            </a:r>
            <a:r>
              <a:rPr lang="en-US" sz="2800" b="1" dirty="0">
                <a:latin typeface="+mn-lt"/>
                <a:cs typeface="Courier New" panose="02070309020205020404" pitchFamily="49" charset="0"/>
              </a:rPr>
              <a:t>caller </a:t>
            </a:r>
            <a:r>
              <a:rPr lang="en-US" sz="2800" dirty="0">
                <a:latin typeface="+mn-lt"/>
                <a:cs typeface="Courier New" panose="02070309020205020404" pitchFamily="49" charset="0"/>
              </a:rPr>
              <a:t>knows the specific type of data being sorted and provides a comparison function specifically for that data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775169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B8C7B-B62D-604D-81F9-213BA9F70D86}"/>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5BAE5382-53BD-944E-BE47-BE711C2A9F2E}"/>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bubble_sort</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arr</a:t>
            </a:r>
            <a:r>
              <a:rPr lang="en-US" b="1" dirty="0">
                <a:latin typeface="Consolas" panose="020B0609020204030204" pitchFamily="49" charset="0"/>
                <a:cs typeface="Consolas" panose="020B0609020204030204" pitchFamily="49" charset="0"/>
              </a:rPr>
              <a:t>, int n, int </a:t>
            </a:r>
            <a:r>
              <a:rPr lang="en-US" b="1" dirty="0" err="1">
                <a:latin typeface="Consolas" panose="020B0609020204030204" pitchFamily="49" charset="0"/>
                <a:cs typeface="Consolas" panose="020B0609020204030204" pitchFamily="49" charset="0"/>
              </a:rPr>
              <a:t>elem_size_bytes</a:t>
            </a:r>
            <a:r>
              <a:rPr lang="en-US" b="1" dirty="0">
                <a:latin typeface="Consolas" panose="020B0609020204030204" pitchFamily="49" charset="0"/>
                <a:cs typeface="Consolas" panose="020B0609020204030204" pitchFamily="49" charset="0"/>
              </a:rPr>
              <a:t>, </a:t>
            </a:r>
          </a:p>
          <a:p>
            <a:pPr marL="0" indent="0">
              <a:spcBef>
                <a:spcPts val="0"/>
              </a:spcBef>
              <a:buNone/>
            </a:pPr>
            <a:r>
              <a:rPr lang="en-US" b="1" dirty="0">
                <a:latin typeface="Consolas" panose="020B0609020204030204" pitchFamily="49" charset="0"/>
                <a:cs typeface="Consolas" panose="020B0609020204030204" pitchFamily="49" charset="0"/>
              </a:rPr>
              <a:t>                 bool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*a, void *b))</a:t>
            </a:r>
          </a:p>
          <a:p>
            <a:pPr marL="0" indent="0">
              <a:spcBef>
                <a:spcPts val="0"/>
              </a:spcBef>
              <a:buNone/>
            </a:pPr>
            <a:endParaRPr lang="en-US" dirty="0">
              <a:latin typeface="Consolas" panose="020B0609020204030204" pitchFamily="49" charset="0"/>
              <a:cs typeface="Consolas" panose="020B0609020204030204" pitchFamily="49" charset="0"/>
            </a:endParaRPr>
          </a:p>
          <a:p>
            <a:r>
              <a:rPr lang="en-US" dirty="0"/>
              <a:t>Bubble Sort is written as a generic library function to be imported into potentially many programs to be used with many types.  It must have a single function signature but work with any type of data.</a:t>
            </a:r>
          </a:p>
          <a:p>
            <a:r>
              <a:rPr lang="en-US" dirty="0"/>
              <a:t>Its comparison function type is part of its function signature – the comparison function signature must use one set of types but accept any data of any size.  How do we do this?</a:t>
            </a:r>
          </a:p>
          <a:p>
            <a:pPr lvl="1">
              <a:spcBef>
                <a:spcPts val="1000"/>
              </a:spcBef>
            </a:pPr>
            <a:r>
              <a:rPr lang="en-US" b="1" dirty="0"/>
              <a:t>The function will instead accept pointers to the data via void * parameters</a:t>
            </a:r>
          </a:p>
          <a:p>
            <a:pPr lvl="1">
              <a:spcBef>
                <a:spcPts val="1000"/>
              </a:spcBef>
            </a:pPr>
            <a:r>
              <a:rPr lang="en-US" dirty="0"/>
              <a:t>This means that the functions must be written to handle parameters which are </a:t>
            </a:r>
            <a:r>
              <a:rPr lang="en-US" i="1" dirty="0"/>
              <a:t>pointers to the data</a:t>
            </a:r>
            <a:r>
              <a:rPr lang="en-US" dirty="0"/>
              <a:t> to be compared</a:t>
            </a:r>
          </a:p>
          <a:p>
            <a:pPr lvl="1">
              <a:spcBef>
                <a:spcPts val="0"/>
              </a:spcBef>
            </a:pP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p>
        </p:txBody>
      </p:sp>
    </p:spTree>
    <p:extLst>
      <p:ext uri="{BB962C8B-B14F-4D97-AF65-F5344CB8AC3E}">
        <p14:creationId xmlns:p14="http://schemas.microsoft.com/office/powerpoint/2010/main" val="1823472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9220200" cy="4648200"/>
          </a:xfrm>
        </p:spPr>
        <p:txBody>
          <a:bodyPr/>
          <a:lstStyle/>
          <a:p>
            <a:pPr marL="0" indent="0">
              <a:spcBef>
                <a:spcPts val="0"/>
              </a:spcBef>
              <a:buNone/>
            </a:pPr>
            <a:r>
              <a:rPr lang="en-US" sz="1800" b="1" dirty="0">
                <a:latin typeface="Consolas" panose="020B0609020204030204" pitchFamily="49" charset="0"/>
                <a:cs typeface="Consolas" panose="020B0609020204030204" pitchFamily="49" charset="0"/>
              </a:rPr>
              <a:t>void</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bubble_sort</a:t>
            </a:r>
            <a:r>
              <a:rPr lang="en-US" sz="1800" dirty="0">
                <a:latin typeface="Consolas" panose="020B0609020204030204" pitchFamily="49" charset="0"/>
                <a:cs typeface="Consolas" panose="020B0609020204030204" pitchFamily="49" charset="0"/>
              </a:rPr>
              <a:t>(</a:t>
            </a:r>
            <a:r>
              <a:rPr lang="en-US" sz="1800" b="1" dirty="0">
                <a:latin typeface="Consolas" panose="020B0609020204030204" pitchFamily="49" charset="0"/>
                <a:cs typeface="Consolas" panose="020B0609020204030204" pitchFamily="49" charset="0"/>
              </a:rPr>
              <a:t>void *</a:t>
            </a:r>
            <a:r>
              <a:rPr lang="en-US" sz="1800" dirty="0" err="1">
                <a:latin typeface="Consolas" panose="020B0609020204030204" pitchFamily="49" charset="0"/>
                <a:cs typeface="Consolas" panose="020B0609020204030204" pitchFamily="49" charset="0"/>
              </a:rPr>
              <a:t>arr</a:t>
            </a: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int</a:t>
            </a:r>
            <a:r>
              <a:rPr lang="en-US" sz="1800" dirty="0">
                <a:latin typeface="Consolas" panose="020B0609020204030204" pitchFamily="49" charset="0"/>
                <a:cs typeface="Consolas" panose="020B0609020204030204" pitchFamily="49" charset="0"/>
              </a:rPr>
              <a:t> n, </a:t>
            </a:r>
            <a:r>
              <a:rPr lang="en-US" sz="1800" b="1" dirty="0">
                <a:latin typeface="Consolas" panose="020B0609020204030204" pitchFamily="49" charset="0"/>
                <a:cs typeface="Consolas" panose="020B0609020204030204" pitchFamily="49" charset="0"/>
              </a:rPr>
              <a:t>int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elem_size_bytes</a:t>
            </a: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bool (*</a:t>
            </a:r>
            <a:r>
              <a:rPr lang="en-US" sz="1800" dirty="0" err="1">
                <a:latin typeface="Consolas" panose="020B0609020204030204" pitchFamily="49" charset="0"/>
                <a:cs typeface="Consolas" panose="020B0609020204030204" pitchFamily="49" charset="0"/>
              </a:rPr>
              <a:t>compare_fn</a:t>
            </a:r>
            <a:r>
              <a:rPr lang="en-US" sz="1800" dirty="0">
                <a:latin typeface="Consolas" panose="020B0609020204030204" pitchFamily="49" charset="0"/>
                <a:cs typeface="Consolas" panose="020B0609020204030204" pitchFamily="49" charset="0"/>
              </a:rPr>
              <a:t>)(void *a, void *b)) {</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while</a:t>
            </a:r>
            <a:r>
              <a:rPr lang="en-US" sz="1800" dirty="0">
                <a:latin typeface="Consolas" panose="020B0609020204030204" pitchFamily="49" charset="0"/>
                <a:cs typeface="Consolas" panose="020B0609020204030204" pitchFamily="49" charset="0"/>
              </a:rPr>
              <a:t> (true) {</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bool</a:t>
            </a:r>
            <a:r>
              <a:rPr lang="en-US" sz="1800" dirty="0">
                <a:latin typeface="Consolas" panose="020B0609020204030204" pitchFamily="49" charset="0"/>
                <a:cs typeface="Consolas" panose="020B0609020204030204" pitchFamily="49" charset="0"/>
              </a:rPr>
              <a:t> swapped = false;</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for</a:t>
            </a:r>
            <a:r>
              <a:rPr lang="en-US" sz="1800"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int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a:t>
            </a:r>
            <a:r>
              <a:rPr lang="en-US" sz="1800" dirty="0">
                <a:latin typeface="Consolas" panose="020B0609020204030204" pitchFamily="49" charset="0"/>
                <a:cs typeface="Consolas" panose="020B0609020204030204" pitchFamily="49" charset="0"/>
              </a:rPr>
              <a:t> = 1; </a:t>
            </a:r>
            <a:r>
              <a:rPr lang="en-US" sz="1800" dirty="0" err="1">
                <a:latin typeface="Consolas" panose="020B0609020204030204" pitchFamily="49" charset="0"/>
                <a:cs typeface="Consolas" panose="020B0609020204030204" pitchFamily="49" charset="0"/>
              </a:rPr>
              <a:t>i</a:t>
            </a:r>
            <a:r>
              <a:rPr lang="en-US" sz="1800" dirty="0">
                <a:latin typeface="Consolas" panose="020B0609020204030204" pitchFamily="49" charset="0"/>
                <a:cs typeface="Consolas" panose="020B0609020204030204" pitchFamily="49" charset="0"/>
              </a:rPr>
              <a:t> &lt; n; </a:t>
            </a:r>
            <a:r>
              <a:rPr lang="en-US" sz="1800" dirty="0" err="1">
                <a:latin typeface="Consolas" panose="020B0609020204030204" pitchFamily="49" charset="0"/>
                <a:cs typeface="Consolas" panose="020B0609020204030204" pitchFamily="49" charset="0"/>
              </a:rPr>
              <a:t>i</a:t>
            </a: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void *</a:t>
            </a:r>
            <a:r>
              <a:rPr lang="en-US" sz="1800" dirty="0" err="1">
                <a:latin typeface="Consolas" panose="020B0609020204030204" pitchFamily="49" charset="0"/>
                <a:cs typeface="Consolas" panose="020B0609020204030204" pitchFamily="49" charset="0"/>
              </a:rPr>
              <a:t>p_prev_elem</a:t>
            </a:r>
            <a:r>
              <a:rPr lang="en-US" sz="1800" dirty="0">
                <a:latin typeface="Consolas" panose="020B0609020204030204" pitchFamily="49" charset="0"/>
                <a:cs typeface="Consolas" panose="020B0609020204030204" pitchFamily="49" charset="0"/>
              </a:rPr>
              <a:t> = (char *)</a:t>
            </a:r>
            <a:r>
              <a:rPr lang="en-US" sz="1800" dirty="0" err="1">
                <a:latin typeface="Consolas" panose="020B0609020204030204" pitchFamily="49" charset="0"/>
                <a:cs typeface="Consolas" panose="020B0609020204030204" pitchFamily="49" charset="0"/>
              </a:rPr>
              <a:t>arr</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i</a:t>
            </a:r>
            <a:r>
              <a:rPr lang="en-US" sz="1800" dirty="0">
                <a:latin typeface="Consolas" panose="020B0609020204030204" pitchFamily="49" charset="0"/>
                <a:cs typeface="Consolas" panose="020B0609020204030204" pitchFamily="49" charset="0"/>
              </a:rPr>
              <a:t> - 1) * </a:t>
            </a:r>
            <a:r>
              <a:rPr lang="en-US" sz="1800" dirty="0" err="1">
                <a:latin typeface="Consolas" panose="020B0609020204030204" pitchFamily="49" charset="0"/>
                <a:cs typeface="Consolas" panose="020B0609020204030204" pitchFamily="49" charset="0"/>
              </a:rPr>
              <a:t>elem_size_bytes</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void *</a:t>
            </a:r>
            <a:r>
              <a:rPr lang="en-US" sz="1800" dirty="0" err="1">
                <a:latin typeface="Consolas" panose="020B0609020204030204" pitchFamily="49" charset="0"/>
                <a:cs typeface="Consolas" panose="020B0609020204030204" pitchFamily="49" charset="0"/>
              </a:rPr>
              <a:t>p_curr_elem</a:t>
            </a:r>
            <a:r>
              <a:rPr lang="en-US" sz="1800" dirty="0">
                <a:latin typeface="Consolas" panose="020B0609020204030204" pitchFamily="49" charset="0"/>
                <a:cs typeface="Consolas" panose="020B0609020204030204" pitchFamily="49" charset="0"/>
              </a:rPr>
              <a:t> = (char *)</a:t>
            </a:r>
            <a:r>
              <a:rPr lang="en-US" sz="1800" dirty="0" err="1">
                <a:latin typeface="Consolas" panose="020B0609020204030204" pitchFamily="49" charset="0"/>
                <a:cs typeface="Consolas" panose="020B0609020204030204" pitchFamily="49" charset="0"/>
              </a:rPr>
              <a:t>arr</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i</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elem_size_bytes</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if</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compare_fn</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p_prev_elem</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p_curr_elem</a:t>
            </a: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swapped = true;</a:t>
            </a:r>
          </a:p>
          <a:p>
            <a:pPr marL="0" indent="0">
              <a:spcBef>
                <a:spcPts val="0"/>
              </a:spcBef>
              <a:buNone/>
            </a:pPr>
            <a:r>
              <a:rPr lang="en-US" sz="1800" dirty="0">
                <a:latin typeface="Consolas" panose="020B0609020204030204" pitchFamily="49" charset="0"/>
                <a:cs typeface="Consolas" panose="020B0609020204030204" pitchFamily="49" charset="0"/>
              </a:rPr>
              <a:t>                swap(</a:t>
            </a:r>
            <a:r>
              <a:rPr lang="en-US" sz="1800" dirty="0" err="1">
                <a:latin typeface="Consolas" panose="020B0609020204030204" pitchFamily="49" charset="0"/>
                <a:cs typeface="Consolas" panose="020B0609020204030204" pitchFamily="49" charset="0"/>
              </a:rPr>
              <a:t>p_prev_elem</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p_curr_elem</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elem_size_bytes</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if</a:t>
            </a:r>
            <a:r>
              <a:rPr lang="en-US" sz="1800" dirty="0">
                <a:latin typeface="Consolas" panose="020B0609020204030204" pitchFamily="49" charset="0"/>
                <a:cs typeface="Consolas" panose="020B0609020204030204" pitchFamily="49" charset="0"/>
              </a:rPr>
              <a:t> (!swapped) {</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b="1" dirty="0">
                <a:latin typeface="Consolas" panose="020B0609020204030204" pitchFamily="49" charset="0"/>
                <a:cs typeface="Consolas" panose="020B0609020204030204" pitchFamily="49" charset="0"/>
              </a:rPr>
              <a:t>return</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sz="1800" dirty="0">
                <a:latin typeface="Consolas" panose="020B0609020204030204" pitchFamily="49" charset="0"/>
                <a:cs typeface="Consolas" panose="020B0609020204030204" pitchFamily="49" charset="0"/>
              </a:rPr>
              <a:t>}</a:t>
            </a:r>
          </a:p>
        </p:txBody>
      </p:sp>
      <p:sp>
        <p:nvSpPr>
          <p:cNvPr id="12" name="Rectangle 11">
            <a:extLst>
              <a:ext uri="{FF2B5EF4-FFF2-40B4-BE49-F238E27FC236}">
                <a16:creationId xmlns:a16="http://schemas.microsoft.com/office/drawing/2014/main" id="{3D83C64B-9A2B-BB43-96A3-8D2418863A68}"/>
              </a:ext>
            </a:extLst>
          </p:cNvPr>
          <p:cNvSpPr/>
          <p:nvPr/>
        </p:nvSpPr>
        <p:spPr>
          <a:xfrm>
            <a:off x="5867400" y="3886200"/>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a:solidFill>
                  <a:schemeClr val="tx1"/>
                </a:solidFill>
              </a:rPr>
              <a:t>Caller’s stack frame</a:t>
            </a:r>
          </a:p>
        </p:txBody>
      </p:sp>
      <p:graphicFrame>
        <p:nvGraphicFramePr>
          <p:cNvPr id="7" name="Table 6">
            <a:extLst>
              <a:ext uri="{FF2B5EF4-FFF2-40B4-BE49-F238E27FC236}">
                <a16:creationId xmlns:a16="http://schemas.microsoft.com/office/drawing/2014/main" id="{640AEA92-DCE4-0441-A275-5FF4F9E9FB1E}"/>
              </a:ext>
            </a:extLst>
          </p:cNvPr>
          <p:cNvGraphicFramePr>
            <a:graphicFrameLocks noGrp="1"/>
          </p:cNvGraphicFramePr>
          <p:nvPr>
            <p:extLst>
              <p:ext uri="{D42A27DB-BD31-4B8C-83A1-F6EECF244321}">
                <p14:modId xmlns:p14="http://schemas.microsoft.com/office/powerpoint/2010/main" val="1966327532"/>
              </p:ext>
            </p:extLst>
          </p:nvPr>
        </p:nvGraphicFramePr>
        <p:xfrm>
          <a:off x="7162800" y="4076700"/>
          <a:ext cx="4800600" cy="457200"/>
        </p:xfrm>
        <a:graphic>
          <a:graphicData uri="http://schemas.openxmlformats.org/drawingml/2006/table">
            <a:tbl>
              <a:tblPr firstRow="1" bandRow="1">
                <a:tableStyleId>{5C22544A-7EE6-4342-B048-85BDC9FD1C3A}</a:tableStyleId>
              </a:tblPr>
              <a:tblGrid>
                <a:gridCol w="1200150">
                  <a:extLst>
                    <a:ext uri="{9D8B030D-6E8A-4147-A177-3AD203B41FA5}">
                      <a16:colId xmlns:a16="http://schemas.microsoft.com/office/drawing/2014/main" val="3174393368"/>
                    </a:ext>
                  </a:extLst>
                </a:gridCol>
                <a:gridCol w="1200150">
                  <a:extLst>
                    <a:ext uri="{9D8B030D-6E8A-4147-A177-3AD203B41FA5}">
                      <a16:colId xmlns:a16="http://schemas.microsoft.com/office/drawing/2014/main" val="2994261057"/>
                    </a:ext>
                  </a:extLst>
                </a:gridCol>
                <a:gridCol w="1200150">
                  <a:extLst>
                    <a:ext uri="{9D8B030D-6E8A-4147-A177-3AD203B41FA5}">
                      <a16:colId xmlns:a16="http://schemas.microsoft.com/office/drawing/2014/main" val="2732921674"/>
                    </a:ext>
                  </a:extLst>
                </a:gridCol>
                <a:gridCol w="1200150">
                  <a:extLst>
                    <a:ext uri="{9D8B030D-6E8A-4147-A177-3AD203B41FA5}">
                      <a16:colId xmlns:a16="http://schemas.microsoft.com/office/drawing/2014/main" val="2141100256"/>
                    </a:ext>
                  </a:extLst>
                </a:gridCol>
              </a:tblGrid>
              <a:tr h="457200">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3644760887"/>
                  </a:ext>
                </a:extLst>
              </a:tr>
            </a:tbl>
          </a:graphicData>
        </a:graphic>
      </p:graphicFrame>
      <p:sp>
        <p:nvSpPr>
          <p:cNvPr id="13" name="Rectangle 12">
            <a:extLst>
              <a:ext uri="{FF2B5EF4-FFF2-40B4-BE49-F238E27FC236}">
                <a16:creationId xmlns:a16="http://schemas.microsoft.com/office/drawing/2014/main" id="{5548ADCD-3095-E24F-9AD4-B76EF6D351FB}"/>
              </a:ext>
            </a:extLst>
          </p:cNvPr>
          <p:cNvSpPr/>
          <p:nvPr/>
        </p:nvSpPr>
        <p:spPr>
          <a:xfrm>
            <a:off x="5867400" y="5263243"/>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p>
          <a:p>
            <a:pPr algn="ctr"/>
            <a:endParaRPr lang="en-US" dirty="0"/>
          </a:p>
          <a:p>
            <a:pPr algn="l"/>
            <a:r>
              <a:rPr lang="en-US" dirty="0" err="1">
                <a:solidFill>
                  <a:schemeClr val="tx1"/>
                </a:solidFill>
              </a:rPr>
              <a:t>bubble_sort</a:t>
            </a:r>
            <a:r>
              <a:rPr lang="en-US" dirty="0">
                <a:solidFill>
                  <a:schemeClr val="tx1"/>
                </a:solidFill>
              </a:rPr>
              <a:t>        </a:t>
            </a:r>
            <a:r>
              <a:rPr lang="en-US" i="1" dirty="0" err="1">
                <a:solidFill>
                  <a:schemeClr val="tx1"/>
                </a:solidFill>
              </a:rPr>
              <a:t>i</a:t>
            </a:r>
            <a:r>
              <a:rPr lang="en-US" i="1" dirty="0">
                <a:solidFill>
                  <a:schemeClr val="tx1"/>
                </a:solidFill>
              </a:rPr>
              <a:t>                       </a:t>
            </a:r>
            <a:r>
              <a:rPr lang="en-US" i="1" dirty="0" err="1">
                <a:solidFill>
                  <a:schemeClr val="tx1"/>
                </a:solidFill>
              </a:rPr>
              <a:t>arr</a:t>
            </a:r>
            <a:r>
              <a:rPr lang="en-US" i="1" dirty="0">
                <a:solidFill>
                  <a:schemeClr val="tx1"/>
                </a:solidFill>
              </a:rPr>
              <a:t>      </a:t>
            </a:r>
            <a:r>
              <a:rPr lang="en-US" i="1" dirty="0" err="1">
                <a:solidFill>
                  <a:schemeClr val="tx1"/>
                </a:solidFill>
              </a:rPr>
              <a:t>p_prev_elem</a:t>
            </a:r>
            <a:r>
              <a:rPr lang="en-US" i="1" dirty="0">
                <a:solidFill>
                  <a:schemeClr val="tx1"/>
                </a:solidFill>
              </a:rPr>
              <a:t>       </a:t>
            </a:r>
            <a:r>
              <a:rPr lang="en-US" i="1" dirty="0" err="1">
                <a:solidFill>
                  <a:schemeClr val="tx1"/>
                </a:solidFill>
              </a:rPr>
              <a:t>p_curr_elem</a:t>
            </a:r>
            <a:endParaRPr lang="en-US" dirty="0">
              <a:solidFill>
                <a:schemeClr val="tx1"/>
              </a:solidFill>
            </a:endParaRPr>
          </a:p>
        </p:txBody>
      </p:sp>
      <p:sp>
        <p:nvSpPr>
          <p:cNvPr id="14" name="Rectangle 13">
            <a:extLst>
              <a:ext uri="{FF2B5EF4-FFF2-40B4-BE49-F238E27FC236}">
                <a16:creationId xmlns:a16="http://schemas.microsoft.com/office/drawing/2014/main" id="{C7733734-BA1F-C04C-960D-04176147615C}"/>
              </a:ext>
            </a:extLst>
          </p:cNvPr>
          <p:cNvSpPr/>
          <p:nvPr/>
        </p:nvSpPr>
        <p:spPr>
          <a:xfrm>
            <a:off x="7181850" y="5418367"/>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5" name="Rectangle 14">
            <a:extLst>
              <a:ext uri="{FF2B5EF4-FFF2-40B4-BE49-F238E27FC236}">
                <a16:creationId xmlns:a16="http://schemas.microsoft.com/office/drawing/2014/main" id="{66006AF6-A9BB-394B-990A-73B0260C8E32}"/>
              </a:ext>
            </a:extLst>
          </p:cNvPr>
          <p:cNvSpPr/>
          <p:nvPr/>
        </p:nvSpPr>
        <p:spPr>
          <a:xfrm>
            <a:off x="8496300" y="5415643"/>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a16="http://schemas.microsoft.com/office/drawing/2014/main" id="{1CD389B8-463D-DE45-9716-1B34DC91DD24}"/>
              </a:ext>
            </a:extLst>
          </p:cNvPr>
          <p:cNvSpPr/>
          <p:nvPr/>
        </p:nvSpPr>
        <p:spPr>
          <a:xfrm>
            <a:off x="9810750" y="54102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97EFF4DD-121C-1345-B0AE-9E506EE6979F}"/>
              </a:ext>
            </a:extLst>
          </p:cNvPr>
          <p:cNvSpPr/>
          <p:nvPr/>
        </p:nvSpPr>
        <p:spPr>
          <a:xfrm>
            <a:off x="11125200" y="54102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Arrow Connector 18">
            <a:extLst>
              <a:ext uri="{FF2B5EF4-FFF2-40B4-BE49-F238E27FC236}">
                <a16:creationId xmlns:a16="http://schemas.microsoft.com/office/drawing/2014/main" id="{84871257-8FAA-0D4F-B68A-597B1EE83674}"/>
              </a:ext>
            </a:extLst>
          </p:cNvPr>
          <p:cNvCxnSpPr>
            <a:cxnSpLocks/>
          </p:cNvCxnSpPr>
          <p:nvPr/>
        </p:nvCxnSpPr>
        <p:spPr>
          <a:xfrm flipH="1" flipV="1">
            <a:off x="7177087" y="4499883"/>
            <a:ext cx="1681163" cy="12532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80C9E13-7DCB-CD43-9441-64A39B366C81}"/>
              </a:ext>
            </a:extLst>
          </p:cNvPr>
          <p:cNvCxnSpPr>
            <a:cxnSpLocks/>
          </p:cNvCxnSpPr>
          <p:nvPr/>
        </p:nvCxnSpPr>
        <p:spPr>
          <a:xfrm flipH="1" flipV="1">
            <a:off x="8343900" y="4533900"/>
            <a:ext cx="1828801" cy="12273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36587DD-6A1D-474B-B5E1-73558CB254E9}"/>
              </a:ext>
            </a:extLst>
          </p:cNvPr>
          <p:cNvCxnSpPr>
            <a:cxnSpLocks/>
            <a:endCxn id="7" idx="2"/>
          </p:cNvCxnSpPr>
          <p:nvPr/>
        </p:nvCxnSpPr>
        <p:spPr>
          <a:xfrm flipH="1" flipV="1">
            <a:off x="9563100" y="4533900"/>
            <a:ext cx="1928814" cy="126138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4746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F94B1-B35B-4A4F-AD89-CDB9EDA3C98D}"/>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AE851A71-8023-3248-B02C-B40023A2D14E}"/>
              </a:ext>
            </a:extLst>
          </p:cNvPr>
          <p:cNvSpPr>
            <a:spLocks noGrp="1"/>
          </p:cNvSpPr>
          <p:nvPr>
            <p:ph idx="1"/>
          </p:nvPr>
        </p:nvSpPr>
        <p:spPr/>
        <p:txBody>
          <a:bodyPr/>
          <a:lstStyle/>
          <a:p>
            <a:pPr marL="0" indent="0">
              <a:buNone/>
            </a:pPr>
            <a:r>
              <a:rPr lang="en-US" dirty="0"/>
              <a:t>This means that functions with generic parameters must always take </a:t>
            </a:r>
            <a:r>
              <a:rPr lang="en-US" i="1" dirty="0"/>
              <a:t>pointers to the data they care about.</a:t>
            </a:r>
          </a:p>
          <a:p>
            <a:pPr marL="0" indent="0">
              <a:buNone/>
            </a:pPr>
            <a:endParaRPr lang="en-US" dirty="0"/>
          </a:p>
          <a:p>
            <a:pPr marL="0" indent="0">
              <a:buNone/>
            </a:pPr>
            <a:r>
              <a:rPr lang="en-US" dirty="0"/>
              <a:t>We can use the following pattern:</a:t>
            </a:r>
          </a:p>
          <a:p>
            <a:pPr marL="514350" indent="-514350">
              <a:buAutoNum type="arabicParenR"/>
            </a:pPr>
            <a:r>
              <a:rPr lang="en-US" dirty="0"/>
              <a:t>Cast the void *argument(s) and set typed pointers equal to them.</a:t>
            </a:r>
          </a:p>
          <a:p>
            <a:pPr marL="514350" indent="-514350">
              <a:buAutoNum type="arabicParenR"/>
            </a:pPr>
            <a:r>
              <a:rPr lang="en-US" dirty="0"/>
              <a:t>Dereference the typed pointer(s) to access the values.</a:t>
            </a:r>
          </a:p>
          <a:p>
            <a:pPr marL="514350" indent="-514350">
              <a:buAutoNum type="arabicParenR"/>
            </a:pPr>
            <a:r>
              <a:rPr lang="en-US" dirty="0"/>
              <a:t>Perform the necessary operation.</a:t>
            </a:r>
          </a:p>
          <a:p>
            <a:pPr marL="514350" indent="-514350">
              <a:buAutoNum type="arabicParenR"/>
            </a:pPr>
            <a:endParaRPr lang="en-US" dirty="0"/>
          </a:p>
          <a:p>
            <a:pPr marL="0" indent="0">
              <a:buNone/>
            </a:pPr>
            <a:r>
              <a:rPr lang="en-US" dirty="0"/>
              <a:t>(steps 1 and 2 can often be combined into a single step)</a:t>
            </a:r>
          </a:p>
        </p:txBody>
      </p:sp>
    </p:spTree>
    <p:extLst>
      <p:ext uri="{BB962C8B-B14F-4D97-AF65-F5344CB8AC3E}">
        <p14:creationId xmlns:p14="http://schemas.microsoft.com/office/powerpoint/2010/main" val="40768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bool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1) cast arguments to int *s</a:t>
            </a:r>
          </a:p>
          <a:p>
            <a:pPr marL="0" indent="0">
              <a:spcBef>
                <a:spcPts val="0"/>
              </a:spcBef>
              <a:buNone/>
            </a:pPr>
            <a:r>
              <a:rPr lang="en-US" dirty="0">
                <a:latin typeface="Consolas" panose="020B0609020204030204" pitchFamily="49" charset="0"/>
                <a:cs typeface="Consolas" panose="020B0609020204030204" pitchFamily="49" charset="0"/>
              </a:rPr>
              <a:t>     int *num1ptr = (int *)ptr1;</a:t>
            </a:r>
          </a:p>
          <a:p>
            <a:pPr marL="0" indent="0">
              <a:spcBef>
                <a:spcPts val="0"/>
              </a:spcBef>
              <a:buNone/>
            </a:pPr>
            <a:r>
              <a:rPr lang="en-US" dirty="0">
                <a:latin typeface="Consolas" panose="020B0609020204030204" pitchFamily="49" charset="0"/>
                <a:cs typeface="Consolas" panose="020B0609020204030204" pitchFamily="49" charset="0"/>
              </a:rPr>
              <a:t>     int *num2ptr = (int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2) dereference typed points to access values</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 *num1ptr;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 *num2ptr;</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3) perform operation</a:t>
            </a:r>
          </a:p>
          <a:p>
            <a:pPr marL="0" indent="0">
              <a:spcBef>
                <a:spcPts val="0"/>
              </a:spcBef>
              <a:buNone/>
            </a:pPr>
            <a:r>
              <a:rPr lang="en-US" dirty="0">
                <a:latin typeface="Consolas" panose="020B0609020204030204" pitchFamily="49" charset="0"/>
                <a:cs typeface="Consolas" panose="020B0609020204030204" pitchFamily="49" charset="0"/>
              </a:rPr>
              <a:t>     return num1 &gt; num2;</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28B3057A-FB52-3048-BB8A-59184E43B5EE}"/>
              </a:ext>
            </a:extLst>
          </p:cNvPr>
          <p:cNvSpPr/>
          <p:nvPr/>
        </p:nvSpPr>
        <p:spPr bwMode="auto">
          <a:xfrm>
            <a:off x="5999747" y="4191000"/>
            <a:ext cx="5963653"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function is created by the caller </a:t>
            </a:r>
            <a:r>
              <a:rPr lang="en-US" sz="2800" i="1" dirty="0">
                <a:latin typeface="+mn-lt"/>
                <a:cs typeface="Courier New" panose="02070309020205020404" pitchFamily="49" charset="0"/>
              </a:rPr>
              <a:t>specifically</a:t>
            </a:r>
            <a:r>
              <a:rPr lang="en-US" sz="2800" dirty="0">
                <a:latin typeface="+mn-lt"/>
                <a:cs typeface="Courier New" panose="02070309020205020404" pitchFamily="49" charset="0"/>
              </a:rPr>
              <a:t> to compare integers, knowing their addresses are necessarily disguised as void *so that </a:t>
            </a:r>
            <a:r>
              <a:rPr lang="en-US" sz="2800" b="1" dirty="0" err="1">
                <a:latin typeface="+mn-lt"/>
                <a:cs typeface="Courier New" panose="02070309020205020404" pitchFamily="49" charset="0"/>
              </a:rPr>
              <a:t>bubble_sort</a:t>
            </a:r>
            <a:r>
              <a:rPr lang="en-US" sz="2800" b="1" dirty="0">
                <a:latin typeface="+mn-lt"/>
                <a:cs typeface="Courier New" panose="02070309020205020404" pitchFamily="49" charset="0"/>
              </a:rPr>
              <a:t> </a:t>
            </a:r>
            <a:r>
              <a:rPr lang="en-US" sz="2800" dirty="0">
                <a:latin typeface="+mn-lt"/>
                <a:cs typeface="Courier New" panose="02070309020205020404" pitchFamily="49" charset="0"/>
              </a:rPr>
              <a:t>can work for any array type.</a:t>
            </a:r>
          </a:p>
          <a:p>
            <a:pPr algn="l" eaLnBrk="1" hangingPunct="1"/>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5931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bool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1) cast arguments to int *s</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*num1ptr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*)ptr1;</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*num2ptr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2) dereference typed points to access values</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 *num1ptr;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 *num2ptr;</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3) perform operation</a:t>
            </a:r>
          </a:p>
          <a:p>
            <a:pPr marL="0" indent="0">
              <a:spcBef>
                <a:spcPts val="0"/>
              </a:spcBef>
              <a:buNone/>
            </a:pPr>
            <a:r>
              <a:rPr lang="en-US" dirty="0">
                <a:latin typeface="Consolas" panose="020B0609020204030204" pitchFamily="49" charset="0"/>
                <a:cs typeface="Consolas" panose="020B0609020204030204" pitchFamily="49" charset="0"/>
              </a:rPr>
              <a:t>     return num1 &gt; num2;</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CA22715-3344-8143-AE2B-6378A5B234FB}"/>
              </a:ext>
            </a:extLst>
          </p:cNvPr>
          <p:cNvSpPr/>
          <p:nvPr/>
        </p:nvSpPr>
        <p:spPr bwMode="auto">
          <a:xfrm>
            <a:off x="6248400" y="3962400"/>
            <a:ext cx="5486400" cy="2667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However, the type of the comparison function that e.g. </a:t>
            </a:r>
            <a:r>
              <a:rPr lang="en-US" sz="2800" b="1" dirty="0" err="1">
                <a:latin typeface="Consolas" panose="020B0609020204030204" pitchFamily="49" charset="0"/>
                <a:cs typeface="Consolas" panose="020B0609020204030204" pitchFamily="49" charset="0"/>
              </a:rPr>
              <a:t>bubble_sort</a:t>
            </a:r>
            <a:r>
              <a:rPr lang="en-US" sz="2800" b="1" dirty="0">
                <a:latin typeface="Consolas" panose="020B0609020204030204" pitchFamily="49" charset="0"/>
                <a:cs typeface="Consolas" panose="020B0609020204030204" pitchFamily="49" charset="0"/>
              </a:rPr>
              <a:t> </a:t>
            </a:r>
            <a:r>
              <a:rPr lang="en-US" sz="2800" dirty="0">
                <a:latin typeface="+mn-lt"/>
                <a:cs typeface="Courier New" panose="02070309020205020404" pitchFamily="49" charset="0"/>
              </a:rPr>
              <a:t>accepts must be generic, since we are writing one </a:t>
            </a:r>
            <a:r>
              <a:rPr lang="en-US" sz="2800" b="1" dirty="0" err="1">
                <a:latin typeface="Consolas" panose="020B0609020204030204" pitchFamily="49" charset="0"/>
                <a:cs typeface="Consolas" panose="020B0609020204030204" pitchFamily="49" charset="0"/>
              </a:rPr>
              <a:t>bubble_sort</a:t>
            </a:r>
            <a:r>
              <a:rPr lang="en-US" sz="2800" dirty="0">
                <a:latin typeface="+mn-lt"/>
                <a:cs typeface="Courier New" panose="02070309020205020404" pitchFamily="49" charset="0"/>
              </a:rPr>
              <a:t> function to work with any data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6831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bool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latin typeface="Consolas" panose="020B0609020204030204" pitchFamily="49" charset="0"/>
                <a:cs typeface="Consolas" panose="020B0609020204030204" pitchFamily="49" charset="0"/>
              </a:rPr>
              <a:t>    return *(int *)ptr1 &gt; *(int *)ptr2;</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2E4E10F-96E3-8C4E-A1AA-4B6FF3E4662C}"/>
              </a:ext>
            </a:extLst>
          </p:cNvPr>
          <p:cNvSpPr/>
          <p:nvPr/>
        </p:nvSpPr>
        <p:spPr>
          <a:xfrm>
            <a:off x="5693229" y="2590800"/>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a:solidFill>
                  <a:schemeClr val="tx1"/>
                </a:solidFill>
              </a:rPr>
              <a:t>Caller’s stack frame</a:t>
            </a:r>
          </a:p>
        </p:txBody>
      </p:sp>
      <p:graphicFrame>
        <p:nvGraphicFramePr>
          <p:cNvPr id="5" name="Table 4">
            <a:extLst>
              <a:ext uri="{FF2B5EF4-FFF2-40B4-BE49-F238E27FC236}">
                <a16:creationId xmlns:a16="http://schemas.microsoft.com/office/drawing/2014/main" id="{26804B5A-A3AD-EF4C-8CEA-3FBF021A0FEC}"/>
              </a:ext>
            </a:extLst>
          </p:cNvPr>
          <p:cNvGraphicFramePr>
            <a:graphicFrameLocks noGrp="1"/>
          </p:cNvGraphicFramePr>
          <p:nvPr>
            <p:extLst>
              <p:ext uri="{D42A27DB-BD31-4B8C-83A1-F6EECF244321}">
                <p14:modId xmlns:p14="http://schemas.microsoft.com/office/powerpoint/2010/main" val="1179199473"/>
              </p:ext>
            </p:extLst>
          </p:nvPr>
        </p:nvGraphicFramePr>
        <p:xfrm>
          <a:off x="6988629" y="2781300"/>
          <a:ext cx="4800600" cy="457200"/>
        </p:xfrm>
        <a:graphic>
          <a:graphicData uri="http://schemas.openxmlformats.org/drawingml/2006/table">
            <a:tbl>
              <a:tblPr firstRow="1" bandRow="1">
                <a:tableStyleId>{5C22544A-7EE6-4342-B048-85BDC9FD1C3A}</a:tableStyleId>
              </a:tblPr>
              <a:tblGrid>
                <a:gridCol w="1200150">
                  <a:extLst>
                    <a:ext uri="{9D8B030D-6E8A-4147-A177-3AD203B41FA5}">
                      <a16:colId xmlns:a16="http://schemas.microsoft.com/office/drawing/2014/main" val="3174393368"/>
                    </a:ext>
                  </a:extLst>
                </a:gridCol>
                <a:gridCol w="1200150">
                  <a:extLst>
                    <a:ext uri="{9D8B030D-6E8A-4147-A177-3AD203B41FA5}">
                      <a16:colId xmlns:a16="http://schemas.microsoft.com/office/drawing/2014/main" val="2994261057"/>
                    </a:ext>
                  </a:extLst>
                </a:gridCol>
                <a:gridCol w="1200150">
                  <a:extLst>
                    <a:ext uri="{9D8B030D-6E8A-4147-A177-3AD203B41FA5}">
                      <a16:colId xmlns:a16="http://schemas.microsoft.com/office/drawing/2014/main" val="2732921674"/>
                    </a:ext>
                  </a:extLst>
                </a:gridCol>
                <a:gridCol w="1200150">
                  <a:extLst>
                    <a:ext uri="{9D8B030D-6E8A-4147-A177-3AD203B41FA5}">
                      <a16:colId xmlns:a16="http://schemas.microsoft.com/office/drawing/2014/main" val="2141100256"/>
                    </a:ext>
                  </a:extLst>
                </a:gridCol>
              </a:tblGrid>
              <a:tr h="457200">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3644760887"/>
                  </a:ext>
                </a:extLst>
              </a:tr>
            </a:tbl>
          </a:graphicData>
        </a:graphic>
      </p:graphicFrame>
      <p:sp>
        <p:nvSpPr>
          <p:cNvPr id="6" name="Rectangle 5">
            <a:extLst>
              <a:ext uri="{FF2B5EF4-FFF2-40B4-BE49-F238E27FC236}">
                <a16:creationId xmlns:a16="http://schemas.microsoft.com/office/drawing/2014/main" id="{CE1374D8-5946-164B-AA85-D7E06B4F5C5F}"/>
              </a:ext>
            </a:extLst>
          </p:cNvPr>
          <p:cNvSpPr/>
          <p:nvPr/>
        </p:nvSpPr>
        <p:spPr>
          <a:xfrm>
            <a:off x="5693229" y="3967843"/>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p>
          <a:p>
            <a:pPr algn="ctr"/>
            <a:endParaRPr lang="en-US" dirty="0"/>
          </a:p>
          <a:p>
            <a:pPr algn="l"/>
            <a:r>
              <a:rPr lang="en-US" dirty="0" err="1">
                <a:solidFill>
                  <a:schemeClr val="tx1"/>
                </a:solidFill>
              </a:rPr>
              <a:t>bubble_sort</a:t>
            </a:r>
            <a:r>
              <a:rPr lang="en-US" dirty="0">
                <a:solidFill>
                  <a:schemeClr val="tx1"/>
                </a:solidFill>
              </a:rPr>
              <a:t>        </a:t>
            </a:r>
            <a:r>
              <a:rPr lang="en-US" i="1" dirty="0" err="1">
                <a:solidFill>
                  <a:schemeClr val="tx1"/>
                </a:solidFill>
              </a:rPr>
              <a:t>i</a:t>
            </a:r>
            <a:r>
              <a:rPr lang="en-US" i="1" dirty="0">
                <a:solidFill>
                  <a:schemeClr val="tx1"/>
                </a:solidFill>
              </a:rPr>
              <a:t>                       </a:t>
            </a:r>
            <a:r>
              <a:rPr lang="en-US" i="1" dirty="0" err="1">
                <a:solidFill>
                  <a:schemeClr val="tx1"/>
                </a:solidFill>
              </a:rPr>
              <a:t>arr</a:t>
            </a:r>
            <a:r>
              <a:rPr lang="en-US" i="1" dirty="0">
                <a:solidFill>
                  <a:schemeClr val="tx1"/>
                </a:solidFill>
              </a:rPr>
              <a:t>      </a:t>
            </a:r>
            <a:r>
              <a:rPr lang="en-US" i="1" dirty="0" err="1">
                <a:solidFill>
                  <a:schemeClr val="tx1"/>
                </a:solidFill>
              </a:rPr>
              <a:t>p_prev_elem</a:t>
            </a:r>
            <a:r>
              <a:rPr lang="en-US" i="1" dirty="0">
                <a:solidFill>
                  <a:schemeClr val="tx1"/>
                </a:solidFill>
              </a:rPr>
              <a:t>       </a:t>
            </a:r>
            <a:r>
              <a:rPr lang="en-US" i="1" dirty="0" err="1">
                <a:solidFill>
                  <a:schemeClr val="tx1"/>
                </a:solidFill>
              </a:rPr>
              <a:t>p_curr_elem</a:t>
            </a:r>
            <a:endParaRPr lang="en-US" dirty="0">
              <a:solidFill>
                <a:schemeClr val="tx1"/>
              </a:solidFill>
            </a:endParaRPr>
          </a:p>
        </p:txBody>
      </p:sp>
      <p:sp>
        <p:nvSpPr>
          <p:cNvPr id="7" name="Rectangle 6">
            <a:extLst>
              <a:ext uri="{FF2B5EF4-FFF2-40B4-BE49-F238E27FC236}">
                <a16:creationId xmlns:a16="http://schemas.microsoft.com/office/drawing/2014/main" id="{68E42665-1933-1742-B94D-82E8574E7EC6}"/>
              </a:ext>
            </a:extLst>
          </p:cNvPr>
          <p:cNvSpPr/>
          <p:nvPr/>
        </p:nvSpPr>
        <p:spPr>
          <a:xfrm>
            <a:off x="7007679" y="4122967"/>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Rectangle 7">
            <a:extLst>
              <a:ext uri="{FF2B5EF4-FFF2-40B4-BE49-F238E27FC236}">
                <a16:creationId xmlns:a16="http://schemas.microsoft.com/office/drawing/2014/main" id="{3FB285B4-68EC-A34A-B3FF-152E2A229B87}"/>
              </a:ext>
            </a:extLst>
          </p:cNvPr>
          <p:cNvSpPr/>
          <p:nvPr/>
        </p:nvSpPr>
        <p:spPr>
          <a:xfrm>
            <a:off x="8322129" y="4120243"/>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a:extLst>
              <a:ext uri="{FF2B5EF4-FFF2-40B4-BE49-F238E27FC236}">
                <a16:creationId xmlns:a16="http://schemas.microsoft.com/office/drawing/2014/main" id="{2B73287D-71EE-834B-86CB-0A1B60423006}"/>
              </a:ext>
            </a:extLst>
          </p:cNvPr>
          <p:cNvSpPr/>
          <p:nvPr/>
        </p:nvSpPr>
        <p:spPr>
          <a:xfrm>
            <a:off x="9636579" y="41148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D91E90F6-3114-BC40-A144-C4F3958FF58E}"/>
              </a:ext>
            </a:extLst>
          </p:cNvPr>
          <p:cNvSpPr/>
          <p:nvPr/>
        </p:nvSpPr>
        <p:spPr>
          <a:xfrm>
            <a:off x="10951029" y="41148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Arrow Connector 10">
            <a:extLst>
              <a:ext uri="{FF2B5EF4-FFF2-40B4-BE49-F238E27FC236}">
                <a16:creationId xmlns:a16="http://schemas.microsoft.com/office/drawing/2014/main" id="{802F6215-7A27-B04E-A72F-43EAA7362927}"/>
              </a:ext>
            </a:extLst>
          </p:cNvPr>
          <p:cNvCxnSpPr>
            <a:cxnSpLocks/>
          </p:cNvCxnSpPr>
          <p:nvPr/>
        </p:nvCxnSpPr>
        <p:spPr>
          <a:xfrm flipH="1" flipV="1">
            <a:off x="7002916" y="3204483"/>
            <a:ext cx="1681163" cy="12532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5CC57C6-9084-F24E-95A8-E803336B2E9B}"/>
              </a:ext>
            </a:extLst>
          </p:cNvPr>
          <p:cNvCxnSpPr>
            <a:cxnSpLocks/>
          </p:cNvCxnSpPr>
          <p:nvPr/>
        </p:nvCxnSpPr>
        <p:spPr>
          <a:xfrm flipH="1" flipV="1">
            <a:off x="8169729" y="3238500"/>
            <a:ext cx="1828801" cy="12273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0DD4E58-1293-E34A-BF69-6158FABC774B}"/>
              </a:ext>
            </a:extLst>
          </p:cNvPr>
          <p:cNvCxnSpPr>
            <a:cxnSpLocks/>
            <a:endCxn id="5" idx="2"/>
          </p:cNvCxnSpPr>
          <p:nvPr/>
        </p:nvCxnSpPr>
        <p:spPr>
          <a:xfrm flipH="1" flipV="1">
            <a:off x="9388929" y="3238500"/>
            <a:ext cx="1928814" cy="126138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FF967D6-1B7B-A54D-9AF2-22483455B1DB}"/>
              </a:ext>
            </a:extLst>
          </p:cNvPr>
          <p:cNvSpPr/>
          <p:nvPr/>
        </p:nvSpPr>
        <p:spPr>
          <a:xfrm>
            <a:off x="5693229" y="5344886"/>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err="1">
                <a:solidFill>
                  <a:schemeClr val="tx1"/>
                </a:solidFill>
              </a:rPr>
              <a:t>Cmp</a:t>
            </a:r>
            <a:r>
              <a:rPr lang="en-US" dirty="0">
                <a:solidFill>
                  <a:schemeClr val="tx1"/>
                </a:solidFill>
              </a:rPr>
              <a:t> </a:t>
            </a:r>
            <a:r>
              <a:rPr lang="en-US" dirty="0" err="1">
                <a:solidFill>
                  <a:schemeClr val="tx1"/>
                </a:solidFill>
              </a:rPr>
              <a:t>fn</a:t>
            </a:r>
            <a:r>
              <a:rPr lang="en-US" dirty="0">
                <a:solidFill>
                  <a:schemeClr val="tx1"/>
                </a:solidFill>
              </a:rPr>
              <a:t> stack frame                      </a:t>
            </a:r>
            <a:r>
              <a:rPr lang="en-US" i="1" dirty="0">
                <a:solidFill>
                  <a:schemeClr val="tx1"/>
                </a:solidFill>
              </a:rPr>
              <a:t>ptr1                 ptr2</a:t>
            </a:r>
            <a:endParaRPr lang="en-US" dirty="0">
              <a:solidFill>
                <a:schemeClr val="tx1"/>
              </a:solidFill>
            </a:endParaRPr>
          </a:p>
        </p:txBody>
      </p:sp>
      <p:sp>
        <p:nvSpPr>
          <p:cNvPr id="16" name="Rectangle 15">
            <a:extLst>
              <a:ext uri="{FF2B5EF4-FFF2-40B4-BE49-F238E27FC236}">
                <a16:creationId xmlns:a16="http://schemas.microsoft.com/office/drawing/2014/main" id="{4057E6A5-781A-C344-8F81-14D117BA355E}"/>
              </a:ext>
            </a:extLst>
          </p:cNvPr>
          <p:cNvSpPr/>
          <p:nvPr/>
        </p:nvSpPr>
        <p:spPr>
          <a:xfrm>
            <a:off x="8541204" y="55626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7490447-EF20-C64E-8E25-C6D07485CCFA}"/>
              </a:ext>
            </a:extLst>
          </p:cNvPr>
          <p:cNvSpPr/>
          <p:nvPr/>
        </p:nvSpPr>
        <p:spPr>
          <a:xfrm>
            <a:off x="9855654" y="55626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8" name="Straight Arrow Connector 17">
            <a:extLst>
              <a:ext uri="{FF2B5EF4-FFF2-40B4-BE49-F238E27FC236}">
                <a16:creationId xmlns:a16="http://schemas.microsoft.com/office/drawing/2014/main" id="{00500B10-9F17-124D-AF06-07159C36B576}"/>
              </a:ext>
            </a:extLst>
          </p:cNvPr>
          <p:cNvCxnSpPr>
            <a:cxnSpLocks/>
          </p:cNvCxnSpPr>
          <p:nvPr/>
        </p:nvCxnSpPr>
        <p:spPr>
          <a:xfrm flipH="1" flipV="1">
            <a:off x="8322129" y="3429000"/>
            <a:ext cx="581028" cy="259761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C0D85DD-DE20-884B-AC09-CE5B4563BA96}"/>
              </a:ext>
            </a:extLst>
          </p:cNvPr>
          <p:cNvCxnSpPr>
            <a:cxnSpLocks/>
          </p:cNvCxnSpPr>
          <p:nvPr/>
        </p:nvCxnSpPr>
        <p:spPr>
          <a:xfrm flipH="1" flipV="1">
            <a:off x="9525000" y="3429000"/>
            <a:ext cx="697369" cy="26316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48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5" grpId="0" animBg="1"/>
      <p:bldP spid="16" grpId="0" animBg="1"/>
      <p:bldP spid="1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88B2-D1C6-9C43-A351-0E6563ECA3AD}"/>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B5734D1A-5AC5-6A47-AA67-C931D9845213}"/>
              </a:ext>
            </a:extLst>
          </p:cNvPr>
          <p:cNvSpPr>
            <a:spLocks noGrp="1"/>
          </p:cNvSpPr>
          <p:nvPr>
            <p:ph idx="1"/>
          </p:nvPr>
        </p:nvSpPr>
        <p:spPr/>
        <p:txBody>
          <a:bodyPr/>
          <a:lstStyle/>
          <a:p>
            <a:r>
              <a:rPr lang="en-US" dirty="0"/>
              <a:t>Function pointers are used often in cases like this to compare two values of the same type.  These are called </a:t>
            </a:r>
            <a:r>
              <a:rPr lang="en-US" b="1" dirty="0"/>
              <a:t>comparison functions</a:t>
            </a:r>
            <a:r>
              <a:rPr lang="en-US" dirty="0"/>
              <a:t>.</a:t>
            </a:r>
          </a:p>
          <a:p>
            <a:r>
              <a:rPr lang="en-US" dirty="0"/>
              <a:t>The standard comparison function in many C functions provides even more information.  It should return:</a:t>
            </a:r>
          </a:p>
          <a:p>
            <a:pPr lvl="1"/>
            <a:r>
              <a:rPr lang="en-US" dirty="0"/>
              <a:t>&lt; 0 if first value should come before second value</a:t>
            </a:r>
          </a:p>
          <a:p>
            <a:pPr lvl="1"/>
            <a:r>
              <a:rPr lang="en-US" dirty="0"/>
              <a:t>&gt; 0 if first value should come after second value</a:t>
            </a:r>
          </a:p>
          <a:p>
            <a:pPr lvl="1"/>
            <a:r>
              <a:rPr lang="en-US" dirty="0"/>
              <a:t>0 if first value and second value are equivalent</a:t>
            </a:r>
          </a:p>
          <a:p>
            <a:r>
              <a:rPr lang="en-US" dirty="0"/>
              <a:t>This is the same return value format as </a:t>
            </a:r>
            <a:r>
              <a:rPr lang="en-US" b="1" dirty="0" err="1"/>
              <a:t>strcmp</a:t>
            </a:r>
            <a:r>
              <a:rPr lang="en-US" dirty="0"/>
              <a:t>!</a:t>
            </a:r>
          </a:p>
          <a:p>
            <a:pPr lvl="1"/>
            <a:endParaRPr lang="en-US" dirty="0"/>
          </a:p>
          <a:p>
            <a:pPr lvl="1"/>
            <a:endParaRPr lang="en-US" dirty="0"/>
          </a:p>
          <a:p>
            <a:pPr marL="0" indent="0" algn="ctr">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*a, void *b)</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55926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return *(int *)ptr1 – *(int *)ptr2;</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8534494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143000"/>
            <a:ext cx="11811000" cy="5562600"/>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int n, int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int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)(void *a, void *b)</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i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 &gt; 0</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8356335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88B2-D1C6-9C43-A351-0E6563ECA3AD}"/>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B5734D1A-5AC5-6A47-AA67-C931D9845213}"/>
              </a:ext>
            </a:extLst>
          </p:cNvPr>
          <p:cNvSpPr>
            <a:spLocks noGrp="1"/>
          </p:cNvSpPr>
          <p:nvPr>
            <p:ph idx="1"/>
          </p:nvPr>
        </p:nvSpPr>
        <p:spPr/>
        <p:txBody>
          <a:bodyPr/>
          <a:lstStyle/>
          <a:p>
            <a:r>
              <a:rPr lang="en-US" b="1" dirty="0"/>
              <a:t>Exercise: </a:t>
            </a:r>
            <a:r>
              <a:rPr lang="en-US" dirty="0"/>
              <a:t>how can we write a comparison function for bubble sort to sort strings in alphabetical order?</a:t>
            </a:r>
            <a:endParaRPr lang="en-US" b="1" dirty="0"/>
          </a:p>
          <a:p>
            <a:r>
              <a:rPr lang="en-US" dirty="0"/>
              <a:t>The common prototype provides even more information.  It should return:</a:t>
            </a:r>
          </a:p>
          <a:p>
            <a:pPr lvl="1"/>
            <a:r>
              <a:rPr lang="en-US" dirty="0"/>
              <a:t>&lt; 0 if first value should come before second value</a:t>
            </a:r>
          </a:p>
          <a:p>
            <a:pPr lvl="1"/>
            <a:r>
              <a:rPr lang="en-US" dirty="0"/>
              <a:t>&gt; 0 if first value should come after second value</a:t>
            </a:r>
          </a:p>
          <a:p>
            <a:pPr lvl="1"/>
            <a:r>
              <a:rPr lang="en-US" dirty="0"/>
              <a:t>0 if first value and second value are equivalent</a:t>
            </a:r>
          </a:p>
          <a:p>
            <a:pPr lvl="1"/>
            <a:endParaRPr lang="en-US" dirty="0"/>
          </a:p>
          <a:p>
            <a:pPr lvl="1"/>
            <a:endParaRPr lang="en-US" dirty="0"/>
          </a:p>
          <a:p>
            <a:pPr marL="0" indent="0" algn="ctr">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*a, void *b)</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15673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String Comparison Function</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string_compare</a:t>
            </a:r>
            <a:r>
              <a:rPr lang="en-US" sz="2400" dirty="0">
                <a:latin typeface="Consolas" panose="020B0609020204030204" pitchFamily="49" charset="0"/>
                <a:cs typeface="Consolas" panose="020B0609020204030204" pitchFamily="49" charset="0"/>
              </a:rPr>
              <a:t>(void *ptr1, void *ptr2)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cast arguments and dereference</a:t>
            </a:r>
          </a:p>
          <a:p>
            <a:pPr marL="0" indent="0">
              <a:spcBef>
                <a:spcPts val="0"/>
              </a:spcBef>
              <a:buNone/>
            </a:pPr>
            <a:r>
              <a:rPr lang="en-US" sz="2400" dirty="0">
                <a:latin typeface="Consolas" panose="020B0609020204030204" pitchFamily="49" charset="0"/>
                <a:cs typeface="Consolas" panose="020B0609020204030204" pitchFamily="49" charset="0"/>
              </a:rPr>
              <a:t>     char *str1 = *(char **)ptr1;</a:t>
            </a:r>
          </a:p>
          <a:p>
            <a:pPr marL="0" indent="0">
              <a:spcBef>
                <a:spcPts val="0"/>
              </a:spcBef>
              <a:buNone/>
            </a:pPr>
            <a:r>
              <a:rPr lang="en-US" sz="2400" dirty="0">
                <a:latin typeface="Consolas" panose="020B0609020204030204" pitchFamily="49" charset="0"/>
                <a:cs typeface="Consolas" panose="020B0609020204030204" pitchFamily="49" charset="0"/>
              </a:rPr>
              <a:t>     char *str2 = *(char **)ptr2;</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sz="2400" b="1" dirty="0">
                <a:latin typeface="Consolas" panose="020B0609020204030204" pitchFamily="49" charset="0"/>
                <a:cs typeface="Consolas" panose="020B0609020204030204" pitchFamily="49" charset="0"/>
              </a:rPr>
              <a:t>     return </a:t>
            </a:r>
            <a:r>
              <a:rPr lang="en-US" sz="2400" b="1" dirty="0" err="1">
                <a:latin typeface="Consolas" panose="020B0609020204030204" pitchFamily="49" charset="0"/>
                <a:cs typeface="Consolas" panose="020B0609020204030204" pitchFamily="49" charset="0"/>
              </a:rPr>
              <a:t>strcmp</a:t>
            </a:r>
            <a:r>
              <a:rPr lang="en-US" sz="2400" b="1" dirty="0">
                <a:latin typeface="Consolas" panose="020B0609020204030204" pitchFamily="49" charset="0"/>
                <a:cs typeface="Consolas" panose="020B0609020204030204" pitchFamily="49" charset="0"/>
              </a:rPr>
              <a:t>(str1, str2);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9527DAD9-E349-0C4F-A77F-49FE29186237}"/>
              </a:ext>
            </a:extLst>
          </p:cNvPr>
          <p:cNvSpPr/>
          <p:nvPr/>
        </p:nvSpPr>
        <p:spPr>
          <a:xfrm>
            <a:off x="5791200" y="2590800"/>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a:solidFill>
                  <a:schemeClr val="tx1"/>
                </a:solidFill>
              </a:rPr>
              <a:t>Caller’s stack frame</a:t>
            </a:r>
          </a:p>
        </p:txBody>
      </p:sp>
      <p:graphicFrame>
        <p:nvGraphicFramePr>
          <p:cNvPr id="20" name="Table 19">
            <a:extLst>
              <a:ext uri="{FF2B5EF4-FFF2-40B4-BE49-F238E27FC236}">
                <a16:creationId xmlns:a16="http://schemas.microsoft.com/office/drawing/2014/main" id="{99C73154-BA3E-0E49-8FD6-026B925C33FA}"/>
              </a:ext>
            </a:extLst>
          </p:cNvPr>
          <p:cNvGraphicFramePr>
            <a:graphicFrameLocks noGrp="1"/>
          </p:cNvGraphicFramePr>
          <p:nvPr>
            <p:extLst>
              <p:ext uri="{D42A27DB-BD31-4B8C-83A1-F6EECF244321}">
                <p14:modId xmlns:p14="http://schemas.microsoft.com/office/powerpoint/2010/main" val="899145243"/>
              </p:ext>
            </p:extLst>
          </p:nvPr>
        </p:nvGraphicFramePr>
        <p:xfrm>
          <a:off x="7086600" y="2781300"/>
          <a:ext cx="4800600" cy="457200"/>
        </p:xfrm>
        <a:graphic>
          <a:graphicData uri="http://schemas.openxmlformats.org/drawingml/2006/table">
            <a:tbl>
              <a:tblPr firstRow="1" bandRow="1">
                <a:tableStyleId>{5C22544A-7EE6-4342-B048-85BDC9FD1C3A}</a:tableStyleId>
              </a:tblPr>
              <a:tblGrid>
                <a:gridCol w="1200150">
                  <a:extLst>
                    <a:ext uri="{9D8B030D-6E8A-4147-A177-3AD203B41FA5}">
                      <a16:colId xmlns:a16="http://schemas.microsoft.com/office/drawing/2014/main" val="3174393368"/>
                    </a:ext>
                  </a:extLst>
                </a:gridCol>
                <a:gridCol w="1200150">
                  <a:extLst>
                    <a:ext uri="{9D8B030D-6E8A-4147-A177-3AD203B41FA5}">
                      <a16:colId xmlns:a16="http://schemas.microsoft.com/office/drawing/2014/main" val="2994261057"/>
                    </a:ext>
                  </a:extLst>
                </a:gridCol>
                <a:gridCol w="1200150">
                  <a:extLst>
                    <a:ext uri="{9D8B030D-6E8A-4147-A177-3AD203B41FA5}">
                      <a16:colId xmlns:a16="http://schemas.microsoft.com/office/drawing/2014/main" val="2732921674"/>
                    </a:ext>
                  </a:extLst>
                </a:gridCol>
                <a:gridCol w="1200150">
                  <a:extLst>
                    <a:ext uri="{9D8B030D-6E8A-4147-A177-3AD203B41FA5}">
                      <a16:colId xmlns:a16="http://schemas.microsoft.com/office/drawing/2014/main" val="2141100256"/>
                    </a:ext>
                  </a:extLst>
                </a:gridCol>
              </a:tblGrid>
              <a:tr h="457200">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tc>
                  <a:txBody>
                    <a:bodyPr/>
                    <a:lstStyle/>
                    <a:p>
                      <a:pPr algn="ctr"/>
                      <a:r>
                        <a:rPr lang="en-US" dirty="0">
                          <a:solidFill>
                            <a:schemeClr val="tx1"/>
                          </a:solidFill>
                        </a:rPr>
                        <a:t>?</a:t>
                      </a:r>
                    </a:p>
                  </a:txBody>
                  <a:tcPr anchor="ctr">
                    <a:lnL w="28575" cap="flat" cmpd="sng" algn="ctr">
                      <a:solidFill>
                        <a:schemeClr val="tx1"/>
                      </a:solidFill>
                      <a:prstDash val="sysDot"/>
                      <a:round/>
                      <a:headEnd type="none" w="med" len="med"/>
                      <a:tailEnd type="none" w="med" len="med"/>
                    </a:lnL>
                    <a:lnR w="28575" cap="flat" cmpd="sng" algn="ctr">
                      <a:solidFill>
                        <a:schemeClr val="tx1"/>
                      </a:solidFill>
                      <a:prstDash val="sysDot"/>
                      <a:round/>
                      <a:headEnd type="none" w="med" len="med"/>
                      <a:tailEnd type="none" w="med" len="med"/>
                    </a:lnR>
                    <a:lnT w="28575" cap="flat" cmpd="sng" algn="ctr">
                      <a:solidFill>
                        <a:schemeClr val="tx1"/>
                      </a:solidFill>
                      <a:prstDash val="sysDot"/>
                      <a:round/>
                      <a:headEnd type="none" w="med" len="med"/>
                      <a:tailEnd type="none" w="med" len="med"/>
                    </a:lnT>
                    <a:lnB w="28575"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3644760887"/>
                  </a:ext>
                </a:extLst>
              </a:tr>
            </a:tbl>
          </a:graphicData>
        </a:graphic>
      </p:graphicFrame>
      <p:sp>
        <p:nvSpPr>
          <p:cNvPr id="21" name="Rectangle 20">
            <a:extLst>
              <a:ext uri="{FF2B5EF4-FFF2-40B4-BE49-F238E27FC236}">
                <a16:creationId xmlns:a16="http://schemas.microsoft.com/office/drawing/2014/main" id="{3FFBC11C-FEFE-BC46-B30B-05EDF3950DF5}"/>
              </a:ext>
            </a:extLst>
          </p:cNvPr>
          <p:cNvSpPr/>
          <p:nvPr/>
        </p:nvSpPr>
        <p:spPr>
          <a:xfrm>
            <a:off x="5791200" y="3967843"/>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p>
          <a:p>
            <a:pPr algn="ctr"/>
            <a:endParaRPr lang="en-US" dirty="0"/>
          </a:p>
          <a:p>
            <a:pPr algn="l"/>
            <a:r>
              <a:rPr lang="en-US" dirty="0" err="1">
                <a:solidFill>
                  <a:schemeClr val="tx1"/>
                </a:solidFill>
              </a:rPr>
              <a:t>bubble_sort</a:t>
            </a:r>
            <a:r>
              <a:rPr lang="en-US" dirty="0">
                <a:solidFill>
                  <a:schemeClr val="tx1"/>
                </a:solidFill>
              </a:rPr>
              <a:t>        </a:t>
            </a:r>
            <a:r>
              <a:rPr lang="en-US" i="1" dirty="0" err="1">
                <a:solidFill>
                  <a:schemeClr val="tx1"/>
                </a:solidFill>
              </a:rPr>
              <a:t>i</a:t>
            </a:r>
            <a:r>
              <a:rPr lang="en-US" i="1" dirty="0">
                <a:solidFill>
                  <a:schemeClr val="tx1"/>
                </a:solidFill>
              </a:rPr>
              <a:t>                       </a:t>
            </a:r>
            <a:r>
              <a:rPr lang="en-US" i="1" dirty="0" err="1">
                <a:solidFill>
                  <a:schemeClr val="tx1"/>
                </a:solidFill>
              </a:rPr>
              <a:t>arr</a:t>
            </a:r>
            <a:r>
              <a:rPr lang="en-US" i="1" dirty="0">
                <a:solidFill>
                  <a:schemeClr val="tx1"/>
                </a:solidFill>
              </a:rPr>
              <a:t>      </a:t>
            </a:r>
            <a:r>
              <a:rPr lang="en-US" i="1" dirty="0" err="1">
                <a:solidFill>
                  <a:schemeClr val="tx1"/>
                </a:solidFill>
              </a:rPr>
              <a:t>p_prev_elem</a:t>
            </a:r>
            <a:r>
              <a:rPr lang="en-US" i="1" dirty="0">
                <a:solidFill>
                  <a:schemeClr val="tx1"/>
                </a:solidFill>
              </a:rPr>
              <a:t>       </a:t>
            </a:r>
            <a:r>
              <a:rPr lang="en-US" i="1" dirty="0" err="1">
                <a:solidFill>
                  <a:schemeClr val="tx1"/>
                </a:solidFill>
              </a:rPr>
              <a:t>p_curr_elem</a:t>
            </a:r>
            <a:endParaRPr lang="en-US" dirty="0">
              <a:solidFill>
                <a:schemeClr val="tx1"/>
              </a:solidFill>
            </a:endParaRPr>
          </a:p>
        </p:txBody>
      </p:sp>
      <p:sp>
        <p:nvSpPr>
          <p:cNvPr id="22" name="Rectangle 21">
            <a:extLst>
              <a:ext uri="{FF2B5EF4-FFF2-40B4-BE49-F238E27FC236}">
                <a16:creationId xmlns:a16="http://schemas.microsoft.com/office/drawing/2014/main" id="{15D9983B-94AE-264B-A09D-9834F78FACCF}"/>
              </a:ext>
            </a:extLst>
          </p:cNvPr>
          <p:cNvSpPr/>
          <p:nvPr/>
        </p:nvSpPr>
        <p:spPr>
          <a:xfrm>
            <a:off x="7105650" y="4122967"/>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3" name="Rectangle 22">
            <a:extLst>
              <a:ext uri="{FF2B5EF4-FFF2-40B4-BE49-F238E27FC236}">
                <a16:creationId xmlns:a16="http://schemas.microsoft.com/office/drawing/2014/main" id="{5B2EAF18-DE8F-9C42-A10C-9BB840E671A2}"/>
              </a:ext>
            </a:extLst>
          </p:cNvPr>
          <p:cNvSpPr/>
          <p:nvPr/>
        </p:nvSpPr>
        <p:spPr>
          <a:xfrm>
            <a:off x="8420100" y="4120243"/>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AD29DAC1-C11F-4443-9CE3-2D94E38AF026}"/>
              </a:ext>
            </a:extLst>
          </p:cNvPr>
          <p:cNvSpPr/>
          <p:nvPr/>
        </p:nvSpPr>
        <p:spPr>
          <a:xfrm>
            <a:off x="9734550" y="41148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a:extLst>
              <a:ext uri="{FF2B5EF4-FFF2-40B4-BE49-F238E27FC236}">
                <a16:creationId xmlns:a16="http://schemas.microsoft.com/office/drawing/2014/main" id="{303DF3E0-64B8-B047-9B28-38501C8138D1}"/>
              </a:ext>
            </a:extLst>
          </p:cNvPr>
          <p:cNvSpPr/>
          <p:nvPr/>
        </p:nvSpPr>
        <p:spPr>
          <a:xfrm>
            <a:off x="11049000" y="41148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6" name="Straight Arrow Connector 25">
            <a:extLst>
              <a:ext uri="{FF2B5EF4-FFF2-40B4-BE49-F238E27FC236}">
                <a16:creationId xmlns:a16="http://schemas.microsoft.com/office/drawing/2014/main" id="{3A29BCFF-0661-F847-93F6-4A6413632E41}"/>
              </a:ext>
            </a:extLst>
          </p:cNvPr>
          <p:cNvCxnSpPr>
            <a:cxnSpLocks/>
          </p:cNvCxnSpPr>
          <p:nvPr/>
        </p:nvCxnSpPr>
        <p:spPr>
          <a:xfrm flipH="1" flipV="1">
            <a:off x="7100887" y="3204483"/>
            <a:ext cx="1681163" cy="12532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D078A50-1F72-7D49-9CE4-F40D6FCA7E0C}"/>
              </a:ext>
            </a:extLst>
          </p:cNvPr>
          <p:cNvCxnSpPr>
            <a:cxnSpLocks/>
          </p:cNvCxnSpPr>
          <p:nvPr/>
        </p:nvCxnSpPr>
        <p:spPr>
          <a:xfrm flipH="1" flipV="1">
            <a:off x="8267700" y="3238500"/>
            <a:ext cx="1828801" cy="12273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F4781DD-E616-8B42-BF08-D5BBBD4DEA09}"/>
              </a:ext>
            </a:extLst>
          </p:cNvPr>
          <p:cNvCxnSpPr>
            <a:cxnSpLocks/>
            <a:endCxn id="20" idx="2"/>
          </p:cNvCxnSpPr>
          <p:nvPr/>
        </p:nvCxnSpPr>
        <p:spPr>
          <a:xfrm flipH="1" flipV="1">
            <a:off x="9486900" y="3238500"/>
            <a:ext cx="1928814" cy="126138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DE9EB21-3872-BD43-B98F-4344302E044D}"/>
              </a:ext>
            </a:extLst>
          </p:cNvPr>
          <p:cNvSpPr/>
          <p:nvPr/>
        </p:nvSpPr>
        <p:spPr>
          <a:xfrm>
            <a:off x="5791200" y="5344886"/>
            <a:ext cx="6324600" cy="12954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l"/>
            <a:r>
              <a:rPr lang="en-US" dirty="0">
                <a:solidFill>
                  <a:schemeClr val="tx1"/>
                </a:solidFill>
              </a:rPr>
              <a:t> . . . </a:t>
            </a:r>
            <a:endParaRPr lang="en-US" dirty="0"/>
          </a:p>
          <a:p>
            <a:pPr algn="ctr"/>
            <a:endParaRPr lang="en-US" dirty="0"/>
          </a:p>
          <a:p>
            <a:pPr algn="l"/>
            <a:r>
              <a:rPr lang="en-US" dirty="0" err="1">
                <a:solidFill>
                  <a:schemeClr val="tx1"/>
                </a:solidFill>
              </a:rPr>
              <a:t>Cmp</a:t>
            </a:r>
            <a:r>
              <a:rPr lang="en-US" dirty="0">
                <a:solidFill>
                  <a:schemeClr val="tx1"/>
                </a:solidFill>
              </a:rPr>
              <a:t> </a:t>
            </a:r>
            <a:r>
              <a:rPr lang="en-US" dirty="0" err="1">
                <a:solidFill>
                  <a:schemeClr val="tx1"/>
                </a:solidFill>
              </a:rPr>
              <a:t>fn</a:t>
            </a:r>
            <a:r>
              <a:rPr lang="en-US" dirty="0">
                <a:solidFill>
                  <a:schemeClr val="tx1"/>
                </a:solidFill>
              </a:rPr>
              <a:t> stack frame                     </a:t>
            </a:r>
            <a:r>
              <a:rPr lang="en-US" i="1" dirty="0">
                <a:solidFill>
                  <a:schemeClr val="tx1"/>
                </a:solidFill>
              </a:rPr>
              <a:t>ptr1                   ptr2</a:t>
            </a:r>
            <a:endParaRPr lang="en-US" dirty="0">
              <a:solidFill>
                <a:schemeClr val="tx1"/>
              </a:solidFill>
            </a:endParaRPr>
          </a:p>
        </p:txBody>
      </p:sp>
      <p:sp>
        <p:nvSpPr>
          <p:cNvPr id="30" name="Rectangle 29">
            <a:extLst>
              <a:ext uri="{FF2B5EF4-FFF2-40B4-BE49-F238E27FC236}">
                <a16:creationId xmlns:a16="http://schemas.microsoft.com/office/drawing/2014/main" id="{E818C767-2DDB-0642-877B-D2286E2D85FE}"/>
              </a:ext>
            </a:extLst>
          </p:cNvPr>
          <p:cNvSpPr/>
          <p:nvPr/>
        </p:nvSpPr>
        <p:spPr>
          <a:xfrm>
            <a:off x="8639175" y="55626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Rectangle 30">
            <a:extLst>
              <a:ext uri="{FF2B5EF4-FFF2-40B4-BE49-F238E27FC236}">
                <a16:creationId xmlns:a16="http://schemas.microsoft.com/office/drawing/2014/main" id="{7D270725-4614-3A4C-A683-64BDCEC2B8AA}"/>
              </a:ext>
            </a:extLst>
          </p:cNvPr>
          <p:cNvSpPr/>
          <p:nvPr/>
        </p:nvSpPr>
        <p:spPr>
          <a:xfrm>
            <a:off x="9953625" y="5562600"/>
            <a:ext cx="7239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2" name="Straight Arrow Connector 31">
            <a:extLst>
              <a:ext uri="{FF2B5EF4-FFF2-40B4-BE49-F238E27FC236}">
                <a16:creationId xmlns:a16="http://schemas.microsoft.com/office/drawing/2014/main" id="{641BBADB-9BDD-8D49-8CC7-2B801252F724}"/>
              </a:ext>
            </a:extLst>
          </p:cNvPr>
          <p:cNvCxnSpPr>
            <a:cxnSpLocks/>
          </p:cNvCxnSpPr>
          <p:nvPr/>
        </p:nvCxnSpPr>
        <p:spPr>
          <a:xfrm flipH="1" flipV="1">
            <a:off x="8420100" y="3429000"/>
            <a:ext cx="581028" cy="259761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F81F936-F3B7-9543-9740-B441BEADB2A8}"/>
              </a:ext>
            </a:extLst>
          </p:cNvPr>
          <p:cNvCxnSpPr>
            <a:cxnSpLocks/>
          </p:cNvCxnSpPr>
          <p:nvPr/>
        </p:nvCxnSpPr>
        <p:spPr>
          <a:xfrm flipH="1" flipV="1">
            <a:off x="9622971" y="3429000"/>
            <a:ext cx="697369" cy="26316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80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25" grpId="0" animBg="1"/>
      <p:bldP spid="29" grpId="0" animBg="1"/>
      <p:bldP spid="30" grpId="0" animBg="1"/>
      <p:bldP spid="3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51C9-E8E5-1F4C-B39A-6B8F04276E06}"/>
              </a:ext>
            </a:extLst>
          </p:cNvPr>
          <p:cNvSpPr>
            <a:spLocks noGrp="1"/>
          </p:cNvSpPr>
          <p:nvPr>
            <p:ph type="title"/>
          </p:nvPr>
        </p:nvSpPr>
        <p:spPr/>
        <p:txBody>
          <a:bodyPr/>
          <a:lstStyle/>
          <a:p>
            <a:r>
              <a:rPr lang="en-US" dirty="0"/>
              <a:t>Function Pointer Pitfalls</a:t>
            </a:r>
          </a:p>
        </p:txBody>
      </p:sp>
      <p:sp>
        <p:nvSpPr>
          <p:cNvPr id="3" name="Content Placeholder 2">
            <a:extLst>
              <a:ext uri="{FF2B5EF4-FFF2-40B4-BE49-F238E27FC236}">
                <a16:creationId xmlns:a16="http://schemas.microsoft.com/office/drawing/2014/main" id="{F701E9F8-CA95-1F42-A867-5C774D4A7039}"/>
              </a:ext>
            </a:extLst>
          </p:cNvPr>
          <p:cNvSpPr>
            <a:spLocks noGrp="1"/>
          </p:cNvSpPr>
          <p:nvPr>
            <p:ph idx="1"/>
          </p:nvPr>
        </p:nvSpPr>
        <p:spPr/>
        <p:txBody>
          <a:bodyPr/>
          <a:lstStyle/>
          <a:p>
            <a:r>
              <a:rPr lang="en-US" dirty="0"/>
              <a:t>If a function takes a function pointer as a parameter, it will accept it if it fits the specified signature.</a:t>
            </a:r>
          </a:p>
          <a:p>
            <a:r>
              <a:rPr lang="en-US" i="1" dirty="0"/>
              <a:t>This is dangerous</a:t>
            </a:r>
            <a:r>
              <a:rPr lang="en-US" dirty="0"/>
              <a:t>!  E.g. what happens if you pass in a string comparison function when sorting an integer array?</a:t>
            </a:r>
            <a:endParaRPr lang="en-US" i="1" dirty="0"/>
          </a:p>
        </p:txBody>
      </p:sp>
    </p:spTree>
    <p:extLst>
      <p:ext uri="{BB962C8B-B14F-4D97-AF65-F5344CB8AC3E}">
        <p14:creationId xmlns:p14="http://schemas.microsoft.com/office/powerpoint/2010/main" val="14152553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dirty="0"/>
              <a:t>Generics So Far	4</a:t>
            </a:r>
          </a:p>
          <a:p>
            <a:pPr>
              <a:tabLst>
                <a:tab pos="11525250" algn="r"/>
              </a:tabLst>
            </a:pPr>
            <a:r>
              <a:rPr lang="en-US" b="1" dirty="0"/>
              <a:t>Motivating Example: </a:t>
            </a:r>
            <a:r>
              <a:rPr lang="en-US" dirty="0"/>
              <a:t>Bubble Sort	12</a:t>
            </a:r>
          </a:p>
          <a:p>
            <a:pPr>
              <a:tabLst>
                <a:tab pos="11525250" algn="r"/>
              </a:tabLst>
            </a:pPr>
            <a:r>
              <a:rPr lang="en-US" dirty="0"/>
              <a:t>Function Pointers	37</a:t>
            </a:r>
          </a:p>
          <a:p>
            <a:pPr>
              <a:tabLst>
                <a:tab pos="11525250" algn="r"/>
              </a:tabLst>
            </a:pPr>
            <a:r>
              <a:rPr lang="en-US" b="1" dirty="0">
                <a:solidFill>
                  <a:srgbClr val="C00000"/>
                </a:solidFill>
              </a:rPr>
              <a:t>Example: Generic Printing</a:t>
            </a:r>
            <a:r>
              <a:rPr lang="en-US" dirty="0"/>
              <a:t>	62</a:t>
            </a:r>
          </a:p>
          <a:p>
            <a:pPr>
              <a:tabLst>
                <a:tab pos="11525250" algn="r"/>
              </a:tabLst>
            </a:pPr>
            <a:r>
              <a:rPr lang="en-US" dirty="0"/>
              <a:t>Partiality	72</a:t>
            </a:r>
          </a:p>
          <a:p>
            <a:pPr>
              <a:tabLst>
                <a:tab pos="11525250" algn="r"/>
              </a:tabLst>
            </a:pPr>
            <a:r>
              <a:rPr lang="en-US" dirty="0"/>
              <a:t>Live Session Slides	88</a:t>
            </a:r>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/class/cs107/lecture-code/lect09 .</a:t>
            </a:r>
          </a:p>
        </p:txBody>
      </p:sp>
    </p:spTree>
    <p:extLst>
      <p:ext uri="{BB962C8B-B14F-4D97-AF65-F5344CB8AC3E}">
        <p14:creationId xmlns:p14="http://schemas.microsoft.com/office/powerpoint/2010/main" val="28896000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DEC-DEAC-0E45-8E41-448760BA39A9}"/>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DCC39336-844F-F441-915D-053030DA9E40}"/>
              </a:ext>
            </a:extLst>
          </p:cNvPr>
          <p:cNvSpPr>
            <a:spLocks noGrp="1"/>
          </p:cNvSpPr>
          <p:nvPr>
            <p:ph idx="1"/>
          </p:nvPr>
        </p:nvSpPr>
        <p:spPr/>
        <p:txBody>
          <a:bodyPr/>
          <a:lstStyle/>
          <a:p>
            <a:r>
              <a:rPr lang="en-US" dirty="0"/>
              <a:t>Function pointers can be used in a variety of ways.  For instance, you could have:</a:t>
            </a:r>
          </a:p>
          <a:p>
            <a:pPr lvl="1"/>
            <a:r>
              <a:rPr lang="en-US" dirty="0"/>
              <a:t>A function to compare two elements of a given type</a:t>
            </a:r>
          </a:p>
          <a:p>
            <a:pPr lvl="1"/>
            <a:r>
              <a:rPr lang="en-US" dirty="0"/>
              <a:t>A function to print out an element of a given type</a:t>
            </a:r>
          </a:p>
          <a:p>
            <a:pPr lvl="1"/>
            <a:r>
              <a:rPr lang="en-US" dirty="0"/>
              <a:t>A function to free memory associated with a given type</a:t>
            </a:r>
          </a:p>
          <a:p>
            <a:pPr lvl="1"/>
            <a:r>
              <a:rPr lang="en-US" dirty="0"/>
              <a:t>And more…</a:t>
            </a:r>
          </a:p>
        </p:txBody>
      </p:sp>
    </p:spTree>
    <p:extLst>
      <p:ext uri="{BB962C8B-B14F-4D97-AF65-F5344CB8AC3E}">
        <p14:creationId xmlns:p14="http://schemas.microsoft.com/office/powerpoint/2010/main" val="15479814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DEC-DEAC-0E45-8E41-448760BA39A9}"/>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DCC39336-844F-F441-915D-053030DA9E40}"/>
              </a:ext>
            </a:extLst>
          </p:cNvPr>
          <p:cNvSpPr>
            <a:spLocks noGrp="1"/>
          </p:cNvSpPr>
          <p:nvPr>
            <p:ph idx="1"/>
          </p:nvPr>
        </p:nvSpPr>
        <p:spPr/>
        <p:txBody>
          <a:bodyPr/>
          <a:lstStyle/>
          <a:p>
            <a:r>
              <a:rPr lang="en-US" dirty="0"/>
              <a:t>Function pointers can be used in a variety of ways.  For instance, you could have:</a:t>
            </a:r>
          </a:p>
          <a:p>
            <a:pPr lvl="1"/>
            <a:r>
              <a:rPr lang="en-US" dirty="0"/>
              <a:t>A function to compare two elements of a given type</a:t>
            </a:r>
          </a:p>
          <a:p>
            <a:pPr lvl="1"/>
            <a:r>
              <a:rPr lang="en-US" b="1" dirty="0">
                <a:solidFill>
                  <a:srgbClr val="FF0000"/>
                </a:solidFill>
              </a:rPr>
              <a:t>A function to print out an element of a given type</a:t>
            </a:r>
          </a:p>
          <a:p>
            <a:pPr lvl="1"/>
            <a:r>
              <a:rPr lang="en-US" dirty="0"/>
              <a:t>A function to free memory associated with a given type</a:t>
            </a:r>
          </a:p>
          <a:p>
            <a:pPr lvl="1"/>
            <a:r>
              <a:rPr lang="en-US" dirty="0"/>
              <a:t>And more…</a:t>
            </a:r>
          </a:p>
        </p:txBody>
      </p:sp>
    </p:spTree>
    <p:extLst>
      <p:ext uri="{BB962C8B-B14F-4D97-AF65-F5344CB8AC3E}">
        <p14:creationId xmlns:p14="http://schemas.microsoft.com/office/powerpoint/2010/main" val="24559881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Generic Printing</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45E7EEB2-FD2A-A743-9300-7B06901CF3DD}"/>
              </a:ext>
            </a:extLst>
          </p:cNvPr>
          <p:cNvSpPr txBox="1"/>
          <p:nvPr/>
        </p:nvSpPr>
        <p:spPr>
          <a:xfrm>
            <a:off x="5187669" y="6324600"/>
            <a:ext cx="1830950"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print_array.c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483826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E7AA-35C0-014D-A9B2-795D87C36801}"/>
              </a:ext>
            </a:extLst>
          </p:cNvPr>
          <p:cNvSpPr>
            <a:spLocks noGrp="1"/>
          </p:cNvSpPr>
          <p:nvPr>
            <p:ph type="title"/>
          </p:nvPr>
        </p:nvSpPr>
        <p:spPr/>
        <p:txBody>
          <a:bodyPr/>
          <a:lstStyle/>
          <a:p>
            <a:r>
              <a:rPr lang="en-US" dirty="0"/>
              <a:t>Common Utility Callback Functions</a:t>
            </a:r>
          </a:p>
        </p:txBody>
      </p:sp>
      <p:sp>
        <p:nvSpPr>
          <p:cNvPr id="3" name="Content Placeholder 2">
            <a:extLst>
              <a:ext uri="{FF2B5EF4-FFF2-40B4-BE49-F238E27FC236}">
                <a16:creationId xmlns:a16="http://schemas.microsoft.com/office/drawing/2014/main" id="{DD877AE5-8C25-6D48-9615-21F7E2FD5C10}"/>
              </a:ext>
            </a:extLst>
          </p:cNvPr>
          <p:cNvSpPr>
            <a:spLocks noGrp="1"/>
          </p:cNvSpPr>
          <p:nvPr>
            <p:ph idx="1"/>
          </p:nvPr>
        </p:nvSpPr>
        <p:spPr/>
        <p:txBody>
          <a:bodyPr/>
          <a:lstStyle/>
          <a:p>
            <a:r>
              <a:rPr lang="en-US" dirty="0"/>
              <a:t>Comparison function – compares two elements of a given type.</a:t>
            </a:r>
          </a:p>
          <a:p>
            <a:endParaRPr lang="en-US" dirty="0"/>
          </a:p>
          <a:p>
            <a:pPr marL="0" indent="0" algn="ctr">
              <a:buNone/>
            </a:pPr>
            <a:r>
              <a:rPr lang="en-US" b="1" dirty="0">
                <a:latin typeface="Consolas" panose="020B0609020204030204" pitchFamily="49" charset="0"/>
                <a:cs typeface="Consolas" panose="020B0609020204030204" pitchFamily="49" charset="0"/>
              </a:rPr>
              <a:t>int (*</a:t>
            </a:r>
            <a:r>
              <a:rPr lang="en-US" b="1" dirty="0" err="1">
                <a:latin typeface="Consolas" panose="020B0609020204030204" pitchFamily="49" charset="0"/>
                <a:cs typeface="Consolas" panose="020B0609020204030204" pitchFamily="49" charset="0"/>
              </a:rPr>
              <a:t>cmp_fn</a:t>
            </a:r>
            <a:r>
              <a:rPr lang="en-US" b="1" dirty="0">
                <a:latin typeface="Consolas" panose="020B0609020204030204" pitchFamily="49" charset="0"/>
                <a:cs typeface="Consolas" panose="020B0609020204030204" pitchFamily="49" charset="0"/>
              </a:rPr>
              <a:t>)(void *addr1, void *addr2)</a:t>
            </a:r>
          </a:p>
          <a:p>
            <a:pPr marL="0" indent="0">
              <a:buNone/>
            </a:pPr>
            <a:endParaRPr lang="en-US" dirty="0"/>
          </a:p>
          <a:p>
            <a:r>
              <a:rPr lang="en-US" dirty="0"/>
              <a:t>Printing function – prints out an element of a given type</a:t>
            </a:r>
          </a:p>
          <a:p>
            <a:endParaRPr lang="en-US" dirty="0"/>
          </a:p>
          <a:p>
            <a:pPr marL="0" indent="0" algn="ctr">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print_fn</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addr</a:t>
            </a:r>
            <a:r>
              <a:rPr lang="en-US" b="1" dirty="0">
                <a:latin typeface="Consolas" panose="020B0609020204030204" pitchFamily="49" charset="0"/>
                <a:cs typeface="Consolas" panose="020B0609020204030204" pitchFamily="49" charset="0"/>
              </a:rPr>
              <a:t>)</a:t>
            </a:r>
          </a:p>
          <a:p>
            <a:pPr marL="0" indent="0">
              <a:buNone/>
            </a:pPr>
            <a:endParaRPr lang="en-US" dirty="0"/>
          </a:p>
          <a:p>
            <a:r>
              <a:rPr lang="en-US" dirty="0"/>
              <a:t>There are many more!  You can specify any functions you would like passed in when writing your own generic functions.</a:t>
            </a:r>
          </a:p>
        </p:txBody>
      </p:sp>
    </p:spTree>
    <p:extLst>
      <p:ext uri="{BB962C8B-B14F-4D97-AF65-F5344CB8AC3E}">
        <p14:creationId xmlns:p14="http://schemas.microsoft.com/office/powerpoint/2010/main" val="41643349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 As Variables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400" dirty="0"/>
              <a:t>In addition to parameters, you can make normal variables that are functions.</a:t>
            </a:r>
          </a:p>
          <a:p>
            <a:pPr marL="0" indent="0">
              <a:spcBef>
                <a:spcPts val="0"/>
              </a:spcBef>
              <a:buNone/>
            </a:pPr>
            <a:endParaRPr lang="en-US" sz="2400" dirty="0"/>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int </a:t>
            </a:r>
            <a:r>
              <a:rPr lang="en-US" sz="2300" dirty="0" err="1">
                <a:latin typeface="Consolas" panose="020B0609020204030204" pitchFamily="49" charset="0"/>
                <a:cs typeface="Consolas" panose="020B0609020204030204" pitchFamily="49" charset="0"/>
              </a:rPr>
              <a:t>do_something</a:t>
            </a:r>
            <a:r>
              <a:rPr lang="en-US" sz="2300" dirty="0">
                <a:latin typeface="Consolas" panose="020B0609020204030204" pitchFamily="49" charset="0"/>
                <a:cs typeface="Consolas" panose="020B0609020204030204" pitchFamily="49" charset="0"/>
              </a:rPr>
              <a:t>(char *str)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main(</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argc</a:t>
            </a:r>
            <a:r>
              <a:rPr lang="en-US" sz="2300" dirty="0">
                <a:latin typeface="Consolas" panose="020B0609020204030204" pitchFamily="49" charset="0"/>
                <a:cs typeface="Consolas" panose="020B0609020204030204" pitchFamily="49" charset="0"/>
              </a:rPr>
              <a:t>, char *</a:t>
            </a:r>
            <a:r>
              <a:rPr lang="en-US" sz="2300" dirty="0" err="1">
                <a:latin typeface="Consolas" panose="020B0609020204030204" pitchFamily="49" charset="0"/>
                <a:cs typeface="Consolas" panose="020B0609020204030204" pitchFamily="49" charset="0"/>
              </a:rPr>
              <a:t>argv</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int</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func_var</a:t>
            </a:r>
            <a:r>
              <a:rPr lang="en-US" sz="2300" b="1" dirty="0">
                <a:solidFill>
                  <a:srgbClr val="FF0000"/>
                </a:solidFill>
                <a:latin typeface="Consolas" panose="020B0609020204030204" pitchFamily="49" charset="0"/>
                <a:cs typeface="Consolas" panose="020B0609020204030204" pitchFamily="49" charset="0"/>
              </a:rPr>
              <a:t>)(char *) = </a:t>
            </a:r>
            <a:r>
              <a:rPr lang="en-US" sz="2300" b="1" dirty="0" err="1">
                <a:solidFill>
                  <a:srgbClr val="FF0000"/>
                </a:solidFill>
                <a:latin typeface="Consolas" panose="020B0609020204030204" pitchFamily="49" charset="0"/>
                <a:cs typeface="Consolas" panose="020B0609020204030204" pitchFamily="49" charset="0"/>
              </a:rPr>
              <a:t>do_something</a:t>
            </a: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func_var</a:t>
            </a:r>
            <a:r>
              <a:rPr lang="en-US" sz="2300" dirty="0">
                <a:latin typeface="Consolas" panose="020B0609020204030204" pitchFamily="49" charset="0"/>
                <a:cs typeface="Consolas" panose="020B0609020204030204" pitchFamily="49" charset="0"/>
              </a:rPr>
              <a:t>("testing");</a:t>
            </a:r>
          </a:p>
          <a:p>
            <a:pPr marL="0" indent="0">
              <a:spcBef>
                <a:spcPts val="0"/>
              </a:spcBef>
              <a:buNone/>
            </a:pPr>
            <a:r>
              <a:rPr lang="en-US" sz="2300" dirty="0">
                <a:latin typeface="Consolas" panose="020B0609020204030204" pitchFamily="49" charset="0"/>
                <a:cs typeface="Consolas" panose="020B0609020204030204" pitchFamily="49" charset="0"/>
              </a:rPr>
              <a:t>    return 0;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5987223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A409-00B1-2A4C-B620-9E5418CF69C2}"/>
              </a:ext>
            </a:extLst>
          </p:cNvPr>
          <p:cNvSpPr>
            <a:spLocks noGrp="1"/>
          </p:cNvSpPr>
          <p:nvPr>
            <p:ph type="title"/>
          </p:nvPr>
        </p:nvSpPr>
        <p:spPr/>
        <p:txBody>
          <a:bodyPr/>
          <a:lstStyle/>
          <a:p>
            <a:r>
              <a:rPr lang="en-US" dirty="0"/>
              <a:t>Generic C Standard Library Functions</a:t>
            </a:r>
          </a:p>
        </p:txBody>
      </p:sp>
      <p:sp>
        <p:nvSpPr>
          <p:cNvPr id="3" name="Content Placeholder 2">
            <a:extLst>
              <a:ext uri="{FF2B5EF4-FFF2-40B4-BE49-F238E27FC236}">
                <a16:creationId xmlns:a16="http://schemas.microsoft.com/office/drawing/2014/main" id="{8509DC44-F4A9-7143-BC66-223FD2449A04}"/>
              </a:ext>
            </a:extLst>
          </p:cNvPr>
          <p:cNvSpPr>
            <a:spLocks noGrp="1"/>
          </p:cNvSpPr>
          <p:nvPr>
            <p:ph idx="1"/>
          </p:nvPr>
        </p:nvSpPr>
        <p:spPr/>
        <p:txBody>
          <a:bodyPr/>
          <a:lstStyle/>
          <a:p>
            <a:r>
              <a:rPr lang="en-US" b="1" dirty="0" err="1"/>
              <a:t>qsort</a:t>
            </a:r>
            <a:r>
              <a:rPr lang="en-US" dirty="0"/>
              <a:t> – I can sort an array of any type!  To do that, I need you to provide me a function that can compare two elements of the kind you are asking me to sort.</a:t>
            </a:r>
          </a:p>
          <a:p>
            <a:r>
              <a:rPr lang="en-US" b="1" dirty="0" err="1"/>
              <a:t>bsearch</a:t>
            </a:r>
            <a:r>
              <a:rPr lang="en-US" b="1" dirty="0"/>
              <a:t> </a:t>
            </a:r>
            <a:r>
              <a:rPr lang="en-US" dirty="0"/>
              <a:t>– I can use binary search to search for a key in an array of any type!  To do that, I need you to provide me a function that can compare two elements of the kind you are asking me to search.</a:t>
            </a:r>
          </a:p>
          <a:p>
            <a:r>
              <a:rPr lang="en-US" b="1" dirty="0" err="1"/>
              <a:t>lfind</a:t>
            </a:r>
            <a:r>
              <a:rPr lang="en-US" b="1" dirty="0"/>
              <a:t> </a:t>
            </a:r>
            <a:r>
              <a:rPr lang="en-US" dirty="0"/>
              <a:t>– I can use linear search to search for a key in an array of any type!  To do that, I need you to provide me a function that can compare two elements of the kind you are asking me to search.</a:t>
            </a:r>
          </a:p>
          <a:p>
            <a:r>
              <a:rPr lang="en-US" b="1" dirty="0" err="1"/>
              <a:t>lsearch</a:t>
            </a:r>
            <a:r>
              <a:rPr lang="en-US" b="1" dirty="0"/>
              <a:t> </a:t>
            </a:r>
            <a:r>
              <a:rPr lang="en-US" dirty="0"/>
              <a:t>- I can use linear search to search for a key in an array of any type!  I will also add the key for you if I can’t find it.   In order to do that, I need you to provide me a function that can compare two elements of the kind you are asking me to search.</a:t>
            </a:r>
          </a:p>
        </p:txBody>
      </p:sp>
    </p:spTree>
    <p:extLst>
      <p:ext uri="{BB962C8B-B14F-4D97-AF65-F5344CB8AC3E}">
        <p14:creationId xmlns:p14="http://schemas.microsoft.com/office/powerpoint/2010/main" val="32886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A409-00B1-2A4C-B620-9E5418CF69C2}"/>
              </a:ext>
            </a:extLst>
          </p:cNvPr>
          <p:cNvSpPr>
            <a:spLocks noGrp="1"/>
          </p:cNvSpPr>
          <p:nvPr>
            <p:ph type="title"/>
          </p:nvPr>
        </p:nvSpPr>
        <p:spPr/>
        <p:txBody>
          <a:bodyPr/>
          <a:lstStyle/>
          <a:p>
            <a:r>
              <a:rPr lang="en-US" dirty="0"/>
              <a:t>Generic C Standard Library Functions</a:t>
            </a:r>
          </a:p>
        </p:txBody>
      </p:sp>
      <p:sp>
        <p:nvSpPr>
          <p:cNvPr id="3" name="Content Placeholder 2">
            <a:extLst>
              <a:ext uri="{FF2B5EF4-FFF2-40B4-BE49-F238E27FC236}">
                <a16:creationId xmlns:a16="http://schemas.microsoft.com/office/drawing/2014/main" id="{8509DC44-F4A9-7143-BC66-223FD2449A04}"/>
              </a:ext>
            </a:extLst>
          </p:cNvPr>
          <p:cNvSpPr>
            <a:spLocks noGrp="1"/>
          </p:cNvSpPr>
          <p:nvPr>
            <p:ph idx="1"/>
          </p:nvPr>
        </p:nvSpPr>
        <p:spPr/>
        <p:txBody>
          <a:bodyPr/>
          <a:lstStyle/>
          <a:p>
            <a:r>
              <a:rPr lang="en-US" b="1" dirty="0" err="1"/>
              <a:t>scandir</a:t>
            </a:r>
            <a:r>
              <a:rPr lang="en-US" dirty="0"/>
              <a:t> – I can create a directory listing with any order and contents!  To do that, I need you to provide me a function that tells me whether you want me to include a given directory entry in the listing.  I also need you to provide me a function that tells me the correct ordering of two given directory entries.</a:t>
            </a:r>
          </a:p>
        </p:txBody>
      </p:sp>
    </p:spTree>
    <p:extLst>
      <p:ext uri="{BB962C8B-B14F-4D97-AF65-F5344CB8AC3E}">
        <p14:creationId xmlns:p14="http://schemas.microsoft.com/office/powerpoint/2010/main" val="22090081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46500-56ED-5D41-AC82-2761A015DF1F}"/>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AAAB1BB5-06DE-BA4F-81F3-3BE388742EDA}"/>
              </a:ext>
            </a:extLst>
          </p:cNvPr>
          <p:cNvSpPr>
            <a:spLocks noGrp="1"/>
          </p:cNvSpPr>
          <p:nvPr>
            <p:ph idx="1"/>
          </p:nvPr>
        </p:nvSpPr>
        <p:spPr/>
        <p:txBody>
          <a:bodyPr/>
          <a:lstStyle/>
          <a:p>
            <a:r>
              <a:rPr lang="en-US" dirty="0"/>
              <a:t>We can pass functions as parameters to pass logic around in our programs.</a:t>
            </a:r>
          </a:p>
          <a:p>
            <a:r>
              <a:rPr lang="en-US" dirty="0"/>
              <a:t>Comparison functions are one common class of functions passed as parameters to generically compare the elements at two addresses.</a:t>
            </a:r>
          </a:p>
          <a:p>
            <a:r>
              <a:rPr lang="en-US" dirty="0"/>
              <a:t>Functions handling generic data must use </a:t>
            </a:r>
            <a:r>
              <a:rPr lang="en-US" i="1" dirty="0"/>
              <a:t>pointers to the data they care about</a:t>
            </a:r>
            <a:r>
              <a:rPr lang="en-US" dirty="0"/>
              <a:t>, since any parameters must have </a:t>
            </a:r>
            <a:r>
              <a:rPr lang="en-US" i="1" dirty="0"/>
              <a:t>one type</a:t>
            </a:r>
            <a:r>
              <a:rPr lang="en-US" dirty="0"/>
              <a:t> and </a:t>
            </a:r>
            <a:r>
              <a:rPr lang="en-US" i="1" dirty="0"/>
              <a:t>one size</a:t>
            </a:r>
            <a:r>
              <a:rPr lang="en-US" dirty="0"/>
              <a:t>.</a:t>
            </a:r>
          </a:p>
        </p:txBody>
      </p:sp>
    </p:spTree>
    <p:extLst>
      <p:ext uri="{BB962C8B-B14F-4D97-AF65-F5344CB8AC3E}">
        <p14:creationId xmlns:p14="http://schemas.microsoft.com/office/powerpoint/2010/main" val="37707322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E274-DF99-9544-9AA3-CC97F15C0D9C}"/>
              </a:ext>
            </a:extLst>
          </p:cNvPr>
          <p:cNvSpPr>
            <a:spLocks noGrp="1"/>
          </p:cNvSpPr>
          <p:nvPr>
            <p:ph type="title"/>
          </p:nvPr>
        </p:nvSpPr>
        <p:spPr/>
        <p:txBody>
          <a:bodyPr/>
          <a:lstStyle/>
          <a:p>
            <a:r>
              <a:rPr lang="en-US" dirty="0"/>
              <a:t>Generics Overview</a:t>
            </a:r>
          </a:p>
        </p:txBody>
      </p:sp>
      <p:sp>
        <p:nvSpPr>
          <p:cNvPr id="3" name="Content Placeholder 2">
            <a:extLst>
              <a:ext uri="{FF2B5EF4-FFF2-40B4-BE49-F238E27FC236}">
                <a16:creationId xmlns:a16="http://schemas.microsoft.com/office/drawing/2014/main" id="{54D012F5-21D2-E44D-97E3-EFFCCAEF7FEC}"/>
              </a:ext>
            </a:extLst>
          </p:cNvPr>
          <p:cNvSpPr>
            <a:spLocks noGrp="1"/>
          </p:cNvSpPr>
          <p:nvPr>
            <p:ph idx="1"/>
          </p:nvPr>
        </p:nvSpPr>
        <p:spPr/>
        <p:txBody>
          <a:bodyPr/>
          <a:lstStyle/>
          <a:p>
            <a:r>
              <a:rPr lang="en-US" dirty="0"/>
              <a:t>We use </a:t>
            </a:r>
            <a:r>
              <a:rPr lang="en-US" b="1" dirty="0"/>
              <a:t>void *</a:t>
            </a:r>
            <a:r>
              <a:rPr lang="en-US" dirty="0"/>
              <a:t> pointers and memory operations like </a:t>
            </a:r>
            <a:r>
              <a:rPr lang="en-US" b="1" dirty="0" err="1"/>
              <a:t>memcpy</a:t>
            </a:r>
            <a:r>
              <a:rPr lang="en-US" b="1" dirty="0"/>
              <a:t> </a:t>
            </a:r>
            <a:r>
              <a:rPr lang="en-US" dirty="0"/>
              <a:t>and </a:t>
            </a:r>
            <a:r>
              <a:rPr lang="en-US" b="1" dirty="0" err="1"/>
              <a:t>memmove</a:t>
            </a:r>
            <a:r>
              <a:rPr lang="en-US" dirty="0"/>
              <a:t> to make data operations generic.</a:t>
            </a:r>
          </a:p>
          <a:p>
            <a:r>
              <a:rPr lang="en-US" dirty="0"/>
              <a:t>We use </a:t>
            </a:r>
            <a:r>
              <a:rPr lang="en-US" b="1" dirty="0"/>
              <a:t>function pointers</a:t>
            </a:r>
            <a:r>
              <a:rPr lang="en-US" dirty="0"/>
              <a:t> to make logic/functionality operations generic.</a:t>
            </a:r>
          </a:p>
        </p:txBody>
      </p:sp>
    </p:spTree>
    <p:extLst>
      <p:ext uri="{BB962C8B-B14F-4D97-AF65-F5344CB8AC3E}">
        <p14:creationId xmlns:p14="http://schemas.microsoft.com/office/powerpoint/2010/main" val="1443408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25250" algn="r"/>
              </a:tabLst>
            </a:pPr>
            <a:r>
              <a:rPr lang="en-US" dirty="0"/>
              <a:t>Generics So Far	4</a:t>
            </a:r>
          </a:p>
          <a:p>
            <a:pPr>
              <a:tabLst>
                <a:tab pos="11525250" algn="r"/>
              </a:tabLst>
            </a:pPr>
            <a:r>
              <a:rPr lang="en-US" b="1" dirty="0"/>
              <a:t>Motivating Example: </a:t>
            </a:r>
            <a:r>
              <a:rPr lang="en-US" dirty="0"/>
              <a:t>Bubble Sort	12</a:t>
            </a:r>
          </a:p>
          <a:p>
            <a:pPr>
              <a:tabLst>
                <a:tab pos="11525250" algn="r"/>
              </a:tabLst>
            </a:pPr>
            <a:r>
              <a:rPr lang="en-US" dirty="0"/>
              <a:t>Function Pointers	37</a:t>
            </a:r>
          </a:p>
          <a:p>
            <a:pPr>
              <a:tabLst>
                <a:tab pos="11525250" algn="r"/>
              </a:tabLst>
            </a:pPr>
            <a:r>
              <a:rPr lang="en-US" b="1" dirty="0"/>
              <a:t>Example: </a:t>
            </a:r>
            <a:r>
              <a:rPr lang="en-US" dirty="0"/>
              <a:t>Generic Printing	62</a:t>
            </a:r>
          </a:p>
          <a:p>
            <a:pPr>
              <a:tabLst>
                <a:tab pos="11525250" algn="r"/>
              </a:tabLst>
            </a:pPr>
            <a:r>
              <a:rPr lang="en-US" b="1" dirty="0">
                <a:solidFill>
                  <a:srgbClr val="C00000"/>
                </a:solidFill>
              </a:rPr>
              <a:t>Partiality </a:t>
            </a:r>
            <a:r>
              <a:rPr lang="en-US" dirty="0"/>
              <a:t>	72</a:t>
            </a:r>
          </a:p>
          <a:p>
            <a:pPr>
              <a:tabLst>
                <a:tab pos="11525250" algn="r"/>
              </a:tabLst>
            </a:pPr>
            <a:r>
              <a:rPr lang="en-US" dirty="0"/>
              <a:t>Live Session Slides	88</a:t>
            </a:r>
          </a:p>
          <a:p>
            <a:pPr>
              <a:tabLst>
                <a:tab pos="11525250" algn="r"/>
              </a:tabLst>
            </a:pPr>
            <a:endParaRPr lang="en-US" b="1" dirty="0"/>
          </a:p>
        </p:txBody>
      </p:sp>
      <p:sp>
        <p:nvSpPr>
          <p:cNvPr id="4" name="TextBox 3">
            <a:extLst>
              <a:ext uri="{FF2B5EF4-FFF2-40B4-BE49-F238E27FC236}">
                <a16:creationId xmlns:a16="http://schemas.microsoft.com/office/drawing/2014/main" id="{A6B3D36B-FB03-CA4F-AE5E-C536DD05D4C4}"/>
              </a:ext>
            </a:extLst>
          </p:cNvPr>
          <p:cNvSpPr txBox="1"/>
          <p:nvPr/>
        </p:nvSpPr>
        <p:spPr>
          <a:xfrm>
            <a:off x="3027692" y="63246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/class/cs107/lecture-code/lect09 .</a:t>
            </a:r>
          </a:p>
        </p:txBody>
      </p:sp>
    </p:spTree>
    <p:extLst>
      <p:ext uri="{BB962C8B-B14F-4D97-AF65-F5344CB8AC3E}">
        <p14:creationId xmlns:p14="http://schemas.microsoft.com/office/powerpoint/2010/main" val="41687723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Vulnerabilities Equities Process</a:t>
            </a:r>
          </a:p>
        </p:txBody>
      </p:sp>
      <p:sp>
        <p:nvSpPr>
          <p:cNvPr id="3" name="Content Placeholder 2"/>
          <p:cNvSpPr>
            <a:spLocks noGrp="1"/>
          </p:cNvSpPr>
          <p:nvPr>
            <p:ph idx="1"/>
          </p:nvPr>
        </p:nvSpPr>
        <p:spPr>
          <a:xfrm>
            <a:off x="152400" y="1295400"/>
            <a:ext cx="11811000" cy="5562600"/>
          </a:xfrm>
        </p:spPr>
        <p:txBody>
          <a:bodyPr/>
          <a:lstStyle/>
          <a:p>
            <a:pPr marL="0" indent="0">
              <a:buNone/>
            </a:pPr>
            <a:r>
              <a:rPr lang="en-US" dirty="0"/>
              <a:t>The US federal government is one of the largest discoverers and purchasers of 0-day vulnerabilities. </a:t>
            </a:r>
          </a:p>
          <a:p>
            <a:pPr marL="0" indent="0">
              <a:buNone/>
            </a:pPr>
            <a:endParaRPr lang="en-US" dirty="0"/>
          </a:p>
          <a:p>
            <a:pPr marL="0" indent="0">
              <a:buNone/>
            </a:pPr>
            <a:r>
              <a:rPr lang="en-US" dirty="0"/>
              <a:t>It follows a “Vulnerabilities Equities Process” (VEP) to determine which vulnerabilities to responsibly disclose and which to keep secret and use for espionage or intelligence gathering.</a:t>
            </a:r>
          </a:p>
          <a:p>
            <a:pPr marL="0" indent="0">
              <a:buNone/>
            </a:pPr>
            <a:endParaRPr lang="en-US" dirty="0"/>
          </a:p>
          <a:p>
            <a:pPr marL="0" indent="0">
              <a:buNone/>
            </a:pPr>
            <a:r>
              <a:rPr lang="en-US" dirty="0"/>
              <a:t>VEP claimed in 2017 that 90% of vulnerabilities are disclosed, but it is not clear what the impact or scope of the un-disclosed 10% of vulnerabilities are. </a:t>
            </a:r>
          </a:p>
          <a:p>
            <a:pPr marL="0" indent="0">
              <a:buNone/>
            </a:pPr>
            <a:endParaRPr lang="en-US" dirty="0"/>
          </a:p>
        </p:txBody>
      </p:sp>
    </p:spTree>
    <p:extLst>
      <p:ext uri="{BB962C8B-B14F-4D97-AF65-F5344CB8AC3E}">
        <p14:creationId xmlns:p14="http://schemas.microsoft.com/office/powerpoint/2010/main" val="12206888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a:t>
            </a:r>
            <a:r>
              <a:rPr lang="en-US" dirty="0" err="1"/>
              <a:t>EternalBlue</a:t>
            </a:r>
            <a:endParaRPr lang="en-US" dirty="0"/>
          </a:p>
        </p:txBody>
      </p:sp>
      <p:graphicFrame>
        <p:nvGraphicFramePr>
          <p:cNvPr id="5" name="Content Placeholder 4"/>
          <p:cNvGraphicFramePr>
            <a:graphicFrameLocks noGrp="1"/>
          </p:cNvGraphicFramePr>
          <p:nvPr>
            <p:ph idx="1"/>
          </p:nvPr>
        </p:nvGraphicFramePr>
        <p:xfrm>
          <a:off x="0" y="1295400"/>
          <a:ext cx="121920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06236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 on </a:t>
            </a:r>
            <a:r>
              <a:rPr lang="en-US" dirty="0" err="1"/>
              <a:t>EternalBlue</a:t>
            </a:r>
            <a:endParaRPr lang="en-US" dirty="0"/>
          </a:p>
        </p:txBody>
      </p:sp>
      <p:sp>
        <p:nvSpPr>
          <p:cNvPr id="3" name="Content Placeholder 2"/>
          <p:cNvSpPr>
            <a:spLocks noGrp="1"/>
          </p:cNvSpPr>
          <p:nvPr>
            <p:ph idx="1"/>
          </p:nvPr>
        </p:nvSpPr>
        <p:spPr/>
        <p:txBody>
          <a:bodyPr/>
          <a:lstStyle/>
          <a:p>
            <a:pPr marL="0" indent="0">
              <a:buNone/>
            </a:pPr>
            <a:r>
              <a:rPr lang="en-US" dirty="0"/>
              <a:t>“[T]his attack provides yet another example of why the </a:t>
            </a:r>
            <a:r>
              <a:rPr lang="en-US" b="1" dirty="0"/>
              <a:t>stockpiling of vulnerabilities </a:t>
            </a:r>
            <a:r>
              <a:rPr lang="en-US" dirty="0"/>
              <a:t>by governments is such a problem. ... </a:t>
            </a:r>
          </a:p>
          <a:p>
            <a:pPr marL="0" indent="0">
              <a:buNone/>
            </a:pPr>
            <a:r>
              <a:rPr lang="en-US" dirty="0"/>
              <a:t>We need governments to consider the </a:t>
            </a:r>
            <a:r>
              <a:rPr lang="en-US" b="1" dirty="0"/>
              <a:t>damage to civilians </a:t>
            </a:r>
            <a:r>
              <a:rPr lang="en-US" dirty="0"/>
              <a:t>that comes from hoarding these vulnerabilities and the use of these exploits. </a:t>
            </a:r>
          </a:p>
          <a:p>
            <a:pPr marL="0" indent="0">
              <a:buNone/>
            </a:pPr>
            <a:r>
              <a:rPr lang="en-US" dirty="0"/>
              <a:t>This is one reason we called in February for a new “Digital Geneva Convention” to govern these issues, including a </a:t>
            </a:r>
            <a:r>
              <a:rPr lang="en-US" b="1" dirty="0"/>
              <a:t>new requirement for governments to report vulnerabilities to vendors</a:t>
            </a:r>
            <a:r>
              <a:rPr lang="en-US" dirty="0"/>
              <a:t>, rather than stockpile, sell, or exploit them. </a:t>
            </a:r>
          </a:p>
          <a:p>
            <a:pPr marL="0" indent="0">
              <a:buNone/>
            </a:pPr>
            <a:r>
              <a:rPr lang="en-US" dirty="0"/>
              <a:t>And it’s why we’ve pledged our support for </a:t>
            </a:r>
            <a:r>
              <a:rPr lang="en-US" b="1" dirty="0"/>
              <a:t>defending every customer everywher</a:t>
            </a:r>
            <a:r>
              <a:rPr lang="en-US" dirty="0"/>
              <a:t>e in the face of </a:t>
            </a:r>
            <a:r>
              <a:rPr lang="en-US" dirty="0" err="1"/>
              <a:t>cyberattacks</a:t>
            </a:r>
            <a:r>
              <a:rPr lang="en-US" b="1" dirty="0"/>
              <a:t>, regardless of their nationality</a:t>
            </a:r>
            <a:r>
              <a:rPr lang="en-US" dirty="0"/>
              <a:t>.”</a:t>
            </a:r>
          </a:p>
        </p:txBody>
      </p:sp>
    </p:spTree>
    <p:extLst>
      <p:ext uri="{BB962C8B-B14F-4D97-AF65-F5344CB8AC3E}">
        <p14:creationId xmlns:p14="http://schemas.microsoft.com/office/powerpoint/2010/main" val="2292498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If intentionally exploiting a vulnerability to access private or encrypted information would be wrong if a private citizen did it, is it equally wrong when a government does it?</a:t>
            </a:r>
          </a:p>
          <a:p>
            <a:pPr marL="0" indent="0">
              <a:buNone/>
            </a:pPr>
            <a:endParaRPr lang="en-US" dirty="0"/>
          </a:p>
          <a:p>
            <a:pPr marL="0" indent="0">
              <a:buNone/>
            </a:pPr>
            <a:r>
              <a:rPr lang="en-US" dirty="0"/>
              <a:t>Some people argue that we have special obligations to our own country or to other citizens of our own countries. </a:t>
            </a:r>
          </a:p>
          <a:p>
            <a:pPr marL="0" indent="0">
              <a:buNone/>
            </a:pPr>
            <a:endParaRPr lang="en-US" dirty="0"/>
          </a:p>
          <a:p>
            <a:pPr marL="0" indent="0">
              <a:buNone/>
            </a:pPr>
            <a:r>
              <a:rPr lang="en-US" dirty="0"/>
              <a:t>For example, President Obama described surveillance program PRISM as "a circumscribed, narrow system directed at </a:t>
            </a:r>
            <a:r>
              <a:rPr lang="en-US" b="1" dirty="0"/>
              <a:t>us being able to protect our people</a:t>
            </a:r>
            <a:r>
              <a:rPr lang="en-US" dirty="0"/>
              <a:t>.”</a:t>
            </a:r>
          </a:p>
          <a:p>
            <a:pPr marL="0" indent="0">
              <a:buNone/>
            </a:pPr>
            <a:endParaRPr lang="en-US" dirty="0"/>
          </a:p>
          <a:p>
            <a:pPr marL="0" indent="0">
              <a:buNone/>
            </a:pPr>
            <a:r>
              <a:rPr lang="en-US" dirty="0"/>
              <a:t>What would it mean to have special obligations to citizens of ones own country?</a:t>
            </a:r>
          </a:p>
          <a:p>
            <a:pPr marL="0" indent="0">
              <a:buNone/>
            </a:pP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2909668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736731"/>
            <a:ext cx="10958512" cy="2378070"/>
          </a:xfrm>
        </p:spPr>
        <p:txBody>
          <a:bodyPr/>
          <a:lstStyle/>
          <a:p>
            <a:r>
              <a:rPr lang="en-US" dirty="0"/>
              <a:t>Partiality </a:t>
            </a:r>
          </a:p>
        </p:txBody>
      </p:sp>
      <p:sp>
        <p:nvSpPr>
          <p:cNvPr id="3" name="Content Placeholder 2"/>
          <p:cNvSpPr>
            <a:spLocks noGrp="1"/>
          </p:cNvSpPr>
          <p:nvPr>
            <p:ph type="body" idx="1"/>
          </p:nvPr>
        </p:nvSpPr>
        <p:spPr>
          <a:xfrm>
            <a:off x="609600" y="4191000"/>
            <a:ext cx="10958512" cy="1500187"/>
          </a:xfrm>
        </p:spPr>
        <p:txBody>
          <a:bodyPr/>
          <a:lstStyle/>
          <a:p>
            <a:pPr marL="0" indent="0">
              <a:buNone/>
            </a:pPr>
            <a:r>
              <a:rPr lang="en-US" sz="2800" i="1" dirty="0"/>
              <a:t>Partiality</a:t>
            </a:r>
            <a:r>
              <a:rPr lang="en-US" sz="2800" dirty="0"/>
              <a:t> holds that it is acceptable to give preferential treatment to some people on the basis of our relationships to them or shared group membership with them.  </a:t>
            </a:r>
          </a:p>
          <a:p>
            <a:pPr marL="0" indent="0">
              <a:buNone/>
            </a:pPr>
            <a:r>
              <a:rPr lang="en-US" sz="2800" i="1" dirty="0"/>
              <a:t>Impartiality</a:t>
            </a:r>
            <a:r>
              <a:rPr lang="en-US" sz="2800" dirty="0"/>
              <a:t>, by contrast, involves “acting from a position that acknowledges that all persons are ... equally entitled to fundamental conditions of well-being and respect.”</a:t>
            </a:r>
          </a:p>
          <a:p>
            <a:pPr marL="0" indent="0">
              <a:buNone/>
            </a:pPr>
            <a:endParaRPr lang="en-US" sz="2800" dirty="0"/>
          </a:p>
        </p:txBody>
      </p:sp>
    </p:spTree>
    <p:extLst>
      <p:ext uri="{BB962C8B-B14F-4D97-AF65-F5344CB8AC3E}">
        <p14:creationId xmlns:p14="http://schemas.microsoft.com/office/powerpoint/2010/main" val="3130687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Partiality</a:t>
            </a:r>
          </a:p>
        </p:txBody>
      </p:sp>
      <p:pic>
        <p:nvPicPr>
          <p:cNvPr id="3" name="Picture 2" descr="circl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1210364"/>
            <a:ext cx="8118475" cy="5647635"/>
          </a:xfrm>
          <a:prstGeom prst="rect">
            <a:avLst/>
          </a:prstGeom>
        </p:spPr>
      </p:pic>
      <p:sp>
        <p:nvSpPr>
          <p:cNvPr id="4" name="TextBox 3"/>
          <p:cNvSpPr txBox="1"/>
          <p:nvPr/>
        </p:nvSpPr>
        <p:spPr>
          <a:xfrm>
            <a:off x="5867400" y="3733800"/>
            <a:ext cx="3430071" cy="369332"/>
          </a:xfrm>
          <a:prstGeom prst="rect">
            <a:avLst/>
          </a:prstGeom>
          <a:noFill/>
        </p:spPr>
        <p:txBody>
          <a:bodyPr wrap="none" rtlCol="0">
            <a:spAutoFit/>
          </a:bodyPr>
          <a:lstStyle/>
          <a:p>
            <a:r>
              <a:rPr lang="en-US" b="1" dirty="0"/>
              <a:t>self family friends state world</a:t>
            </a:r>
          </a:p>
        </p:txBody>
      </p:sp>
    </p:spTree>
    <p:extLst>
      <p:ext uri="{BB962C8B-B14F-4D97-AF65-F5344CB8AC3E}">
        <p14:creationId xmlns:p14="http://schemas.microsoft.com/office/powerpoint/2010/main" val="31337955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1066800"/>
          <a:ext cx="12192000" cy="6028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t>Degrees of Partiality</a:t>
            </a:r>
          </a:p>
        </p:txBody>
      </p:sp>
    </p:spTree>
    <p:extLst>
      <p:ext uri="{BB962C8B-B14F-4D97-AF65-F5344CB8AC3E}">
        <p14:creationId xmlns:p14="http://schemas.microsoft.com/office/powerpoint/2010/main" val="25887762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Kwame </a:t>
            </a:r>
            <a:r>
              <a:rPr lang="en-US" dirty="0" err="1"/>
              <a:t>Appiah’s</a:t>
            </a:r>
            <a:r>
              <a:rPr lang="en-US" dirty="0"/>
              <a:t> </a:t>
            </a:r>
            <a:br>
              <a:rPr lang="en-US" dirty="0"/>
            </a:br>
            <a:r>
              <a:rPr lang="en-US" dirty="0"/>
              <a:t>Partial Cosmopolitanism</a:t>
            </a:r>
          </a:p>
        </p:txBody>
      </p:sp>
      <p:sp>
        <p:nvSpPr>
          <p:cNvPr id="3" name="Content Placeholder 2"/>
          <p:cNvSpPr>
            <a:spLocks noGrp="1"/>
          </p:cNvSpPr>
          <p:nvPr>
            <p:ph idx="1"/>
          </p:nvPr>
        </p:nvSpPr>
        <p:spPr/>
        <p:txBody>
          <a:bodyPr/>
          <a:lstStyle/>
          <a:p>
            <a:pPr marL="0" indent="0">
              <a:buNone/>
            </a:pPr>
            <a:r>
              <a:rPr lang="en-US" sz="2800" dirty="0"/>
              <a:t>“In the final message my father left for me and my sisters, he wrote, ‘Remember you are citizens of the world.’ But as a leader of the independence movement in what was then the Gold Coast, he never saw a conflict between local partialities and a universal morality — between being part of the place you were and a part of a broader human community” (Cosmopolitanism xviii).</a:t>
            </a:r>
          </a:p>
          <a:p>
            <a:pPr marL="0" indent="0">
              <a:buNone/>
            </a:pPr>
            <a:r>
              <a:rPr lang="en-US" sz="2800" b="1" dirty="0" err="1"/>
              <a:t>Appiah</a:t>
            </a:r>
            <a:r>
              <a:rPr lang="en-US" sz="2800" b="1" dirty="0"/>
              <a:t> advocates consideration for compatriots, but within a recognition of broader human community that creates universal moral obligations.</a:t>
            </a:r>
          </a:p>
        </p:txBody>
      </p:sp>
      <p:pic>
        <p:nvPicPr>
          <p:cNvPr id="5" name="Picture 4" descr="Appiah.jpg"/>
          <p:cNvPicPr>
            <a:picLocks noChangeAspect="1"/>
          </p:cNvPicPr>
          <p:nvPr/>
        </p:nvPicPr>
        <p:blipFill rotWithShape="1">
          <a:blip r:embed="rId2">
            <a:extLst>
              <a:ext uri="{28A0092B-C50C-407E-A947-70E740481C1C}">
                <a14:useLocalDpi xmlns:a14="http://schemas.microsoft.com/office/drawing/2010/main" val="0"/>
              </a:ext>
            </a:extLst>
          </a:blip>
          <a:srcRect t="8509" r="843"/>
          <a:stretch/>
        </p:blipFill>
        <p:spPr>
          <a:xfrm>
            <a:off x="152400" y="1524000"/>
            <a:ext cx="3657600" cy="5062249"/>
          </a:xfrm>
          <a:prstGeom prst="rect">
            <a:avLst/>
          </a:prstGeom>
        </p:spPr>
      </p:pic>
    </p:spTree>
    <p:extLst>
      <p:ext uri="{BB962C8B-B14F-4D97-AF65-F5344CB8AC3E}">
        <p14:creationId xmlns:p14="http://schemas.microsoft.com/office/powerpoint/2010/main" val="24356530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Mozi’s</a:t>
            </a:r>
            <a:r>
              <a:rPr lang="en-US" dirty="0"/>
              <a:t> </a:t>
            </a:r>
            <a:br>
              <a:rPr lang="en-US" dirty="0"/>
            </a:br>
            <a:r>
              <a:rPr lang="en-US" dirty="0"/>
              <a:t>Inclusive Care (</a:t>
            </a:r>
            <a:r>
              <a:rPr lang="en-US" dirty="0" err="1"/>
              <a:t>jian</a:t>
            </a:r>
            <a:r>
              <a:rPr lang="en-US" dirty="0"/>
              <a:t> </a:t>
            </a:r>
            <a:r>
              <a:rPr lang="en-US" dirty="0" err="1"/>
              <a:t>ai</a:t>
            </a:r>
            <a:r>
              <a:rPr lang="en-US" dirty="0"/>
              <a:t>)</a:t>
            </a:r>
          </a:p>
        </p:txBody>
      </p:sp>
      <p:sp>
        <p:nvSpPr>
          <p:cNvPr id="4" name="Content Placeholder 3"/>
          <p:cNvSpPr>
            <a:spLocks noGrp="1"/>
          </p:cNvSpPr>
          <p:nvPr>
            <p:ph idx="1"/>
          </p:nvPr>
        </p:nvSpPr>
        <p:spPr>
          <a:xfrm>
            <a:off x="4343400" y="1371600"/>
            <a:ext cx="7848600" cy="5486400"/>
          </a:xfrm>
        </p:spPr>
        <p:txBody>
          <a:bodyPr/>
          <a:lstStyle/>
          <a:p>
            <a:pPr marL="0" indent="0">
              <a:buNone/>
            </a:pPr>
            <a:r>
              <a:rPr lang="en-US" sz="3000" dirty="0"/>
              <a:t>“Suppose people were for others’ states as for their own state (impartiality). Then who alone would deploy his state to attack others’ states? One would be for others as for oneself. </a:t>
            </a:r>
          </a:p>
          <a:p>
            <a:pPr marL="0" indent="0">
              <a:buNone/>
            </a:pPr>
            <a:r>
              <a:rPr lang="en-US" sz="3000" dirty="0"/>
              <a:t>... That being so, then states and cities not attacking and assaulting each other, people and clans not disordering and injuring each other, is this harm to the world? Or is it benefit to the world? We must say, It is benefit to the world.” </a:t>
            </a:r>
          </a:p>
          <a:p>
            <a:pPr marL="0" indent="0">
              <a:buNone/>
            </a:pPr>
            <a:r>
              <a:rPr lang="en-US" sz="3000" b="1" dirty="0" err="1"/>
              <a:t>Mozi</a:t>
            </a:r>
            <a:r>
              <a:rPr lang="en-US" sz="3000" b="1" dirty="0"/>
              <a:t> advocates for partiality towards family members but not partiality towards one state over another.</a:t>
            </a:r>
          </a:p>
        </p:txBody>
      </p:sp>
      <p:pic>
        <p:nvPicPr>
          <p:cNvPr id="6" name="Picture 5" descr="Mozi.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371600"/>
            <a:ext cx="3886200" cy="5186209"/>
          </a:xfrm>
          <a:prstGeom prst="rect">
            <a:avLst/>
          </a:prstGeom>
        </p:spPr>
      </p:pic>
    </p:spTree>
    <p:extLst>
      <p:ext uri="{BB962C8B-B14F-4D97-AF65-F5344CB8AC3E}">
        <p14:creationId xmlns:p14="http://schemas.microsoft.com/office/powerpoint/2010/main" val="36328032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Śāntideva’s</a:t>
            </a:r>
            <a:r>
              <a:rPr lang="en-US" dirty="0"/>
              <a:t> Argument for </a:t>
            </a:r>
            <a:br>
              <a:rPr lang="en-US" dirty="0"/>
            </a:br>
            <a:r>
              <a:rPr lang="en-US" dirty="0"/>
              <a:t>Impartial Benevolence</a:t>
            </a:r>
          </a:p>
        </p:txBody>
      </p:sp>
      <p:sp>
        <p:nvSpPr>
          <p:cNvPr id="3" name="Content Placeholder 2"/>
          <p:cNvSpPr>
            <a:spLocks noGrp="1"/>
          </p:cNvSpPr>
          <p:nvPr>
            <p:ph idx="1"/>
          </p:nvPr>
        </p:nvSpPr>
        <p:spPr>
          <a:xfrm>
            <a:off x="4343400" y="1143000"/>
            <a:ext cx="7600950" cy="5715000"/>
          </a:xfrm>
        </p:spPr>
        <p:txBody>
          <a:bodyPr/>
          <a:lstStyle/>
          <a:p>
            <a:pPr marL="0" indent="0">
              <a:buNone/>
            </a:pPr>
            <a:r>
              <a:rPr lang="en-US" sz="2600" dirty="0"/>
              <a:t>“I should dispel the suffering of others because it is suffering like my own suffering. I should help others too because of their nature as beings, which is like my own being.</a:t>
            </a:r>
          </a:p>
          <a:p>
            <a:pPr marL="0" indent="0">
              <a:buNone/>
            </a:pPr>
            <a:r>
              <a:rPr lang="en-US" sz="2600" dirty="0"/>
              <a:t>When happiness is dear to me and others equally, what is so special about me that I strive after happiness only for myself?</a:t>
            </a:r>
          </a:p>
          <a:p>
            <a:pPr marL="0" indent="0">
              <a:buNone/>
            </a:pPr>
            <a:r>
              <a:rPr lang="en-US" sz="2600" dirty="0"/>
              <a:t>When fear and suffering are disliked by me and others equally, what is so special about me that I protect myself and not the other?” (C&amp;S: 96)</a:t>
            </a:r>
          </a:p>
          <a:p>
            <a:pPr marL="0" indent="0">
              <a:buNone/>
            </a:pPr>
            <a:r>
              <a:rPr lang="en-US" sz="2600" b="1" dirty="0"/>
              <a:t>Impartial benevolence has no special role for partial relationships. All beings have an equal claim to my help in promoting happiness and diminishing suffering.</a:t>
            </a:r>
          </a:p>
        </p:txBody>
      </p:sp>
      <p:pic>
        <p:nvPicPr>
          <p:cNvPr id="5" name="Picture 4" descr="Shantideva(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8800"/>
            <a:ext cx="4000906" cy="4267200"/>
          </a:xfrm>
          <a:prstGeom prst="rect">
            <a:avLst/>
          </a:prstGeom>
        </p:spPr>
      </p:pic>
    </p:spTree>
    <p:extLst>
      <p:ext uri="{BB962C8B-B14F-4D97-AF65-F5344CB8AC3E}">
        <p14:creationId xmlns:p14="http://schemas.microsoft.com/office/powerpoint/2010/main" val="4088087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Should I be loyal to my country, a citizen of the world, or both?</a:t>
            </a:r>
            <a:br>
              <a:rPr lang="en-US" sz="4000" dirty="0"/>
            </a:br>
            <a:br>
              <a:rPr lang="en-US" sz="4000" dirty="0"/>
            </a:br>
            <a:r>
              <a:rPr lang="en-US" sz="4000" dirty="0"/>
              <a:t>When should I give preference to my family members and when should I strive to treat all equally?</a:t>
            </a:r>
          </a:p>
        </p:txBody>
      </p:sp>
      <p:sp>
        <p:nvSpPr>
          <p:cNvPr id="6" name="Text Placeholder 5"/>
          <p:cNvSpPr>
            <a:spLocks noGrp="1"/>
          </p:cNvSpPr>
          <p:nvPr>
            <p:ph type="body" idx="1"/>
          </p:nvPr>
        </p:nvSpPr>
        <p:spPr>
          <a:xfrm>
            <a:off x="609600" y="5029200"/>
            <a:ext cx="10958512" cy="1500187"/>
          </a:xfrm>
        </p:spPr>
        <p:txBody>
          <a:bodyPr/>
          <a:lstStyle/>
          <a:p>
            <a:pPr algn="ctr"/>
            <a:r>
              <a:rPr lang="en-US" sz="3200" dirty="0"/>
              <a:t>What you choose matters: </a:t>
            </a:r>
          </a:p>
          <a:p>
            <a:pPr algn="ctr"/>
            <a:r>
              <a:rPr lang="en-US" sz="3200" dirty="0"/>
              <a:t>the moral obligations you take on constitute who you are.</a:t>
            </a:r>
          </a:p>
        </p:txBody>
      </p:sp>
    </p:spTree>
    <p:extLst>
      <p:ext uri="{BB962C8B-B14F-4D97-AF65-F5344CB8AC3E}">
        <p14:creationId xmlns:p14="http://schemas.microsoft.com/office/powerpoint/2010/main" val="20852286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1066800"/>
          <a:ext cx="12192000" cy="6028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t>What would these four positions advocate in the case of </a:t>
            </a:r>
            <a:r>
              <a:rPr lang="en-US" dirty="0" err="1"/>
              <a:t>EternalBlue</a:t>
            </a:r>
            <a:r>
              <a:rPr lang="en-US" dirty="0"/>
              <a:t>?</a:t>
            </a:r>
          </a:p>
        </p:txBody>
      </p:sp>
      <p:sp>
        <p:nvSpPr>
          <p:cNvPr id="4" name="Down Arrow 3"/>
          <p:cNvSpPr/>
          <p:nvPr/>
        </p:nvSpPr>
        <p:spPr>
          <a:xfrm>
            <a:off x="1143000" y="2133600"/>
            <a:ext cx="5334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Down Arrow 4"/>
          <p:cNvSpPr/>
          <p:nvPr/>
        </p:nvSpPr>
        <p:spPr>
          <a:xfrm>
            <a:off x="10515600" y="2133600"/>
            <a:ext cx="5334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28600" y="1447800"/>
            <a:ext cx="2590800" cy="707886"/>
          </a:xfrm>
          <a:prstGeom prst="rect">
            <a:avLst/>
          </a:prstGeom>
          <a:noFill/>
        </p:spPr>
        <p:txBody>
          <a:bodyPr wrap="square" rtlCol="0">
            <a:spAutoFit/>
          </a:bodyPr>
          <a:lstStyle/>
          <a:p>
            <a:pPr algn="ctr"/>
            <a:r>
              <a:rPr lang="en-US" sz="2000" dirty="0"/>
              <a:t>basis of Obama’s </a:t>
            </a:r>
          </a:p>
          <a:p>
            <a:pPr algn="ctr"/>
            <a:r>
              <a:rPr lang="en-US" sz="2000" dirty="0"/>
              <a:t>moral claim</a:t>
            </a:r>
          </a:p>
        </p:txBody>
      </p:sp>
      <p:sp>
        <p:nvSpPr>
          <p:cNvPr id="7" name="TextBox 6"/>
          <p:cNvSpPr txBox="1"/>
          <p:nvPr/>
        </p:nvSpPr>
        <p:spPr>
          <a:xfrm>
            <a:off x="9448800" y="1447800"/>
            <a:ext cx="2590800" cy="707886"/>
          </a:xfrm>
          <a:prstGeom prst="rect">
            <a:avLst/>
          </a:prstGeom>
          <a:noFill/>
        </p:spPr>
        <p:txBody>
          <a:bodyPr wrap="square" rtlCol="0">
            <a:spAutoFit/>
          </a:bodyPr>
          <a:lstStyle/>
          <a:p>
            <a:pPr algn="ctr"/>
            <a:r>
              <a:rPr lang="en-US" sz="2000" dirty="0"/>
              <a:t>basis of Microsoft’s </a:t>
            </a:r>
          </a:p>
          <a:p>
            <a:pPr algn="ctr"/>
            <a:r>
              <a:rPr lang="en-US" sz="2000" dirty="0"/>
              <a:t>moral claim</a:t>
            </a:r>
          </a:p>
        </p:txBody>
      </p:sp>
    </p:spTree>
    <p:extLst>
      <p:ext uri="{BB962C8B-B14F-4D97-AF65-F5344CB8AC3E}">
        <p14:creationId xmlns:p14="http://schemas.microsoft.com/office/powerpoint/2010/main" val="1400990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This may depend on how morally bad the underlying violation of privacy is.</a:t>
            </a:r>
          </a:p>
        </p:txBody>
      </p:sp>
      <p:sp>
        <p:nvSpPr>
          <p:cNvPr id="8" name="Text Placeholder 7"/>
          <p:cNvSpPr>
            <a:spLocks noGrp="1"/>
          </p:cNvSpPr>
          <p:nvPr>
            <p:ph type="body" idx="1"/>
          </p:nvPr>
        </p:nvSpPr>
        <p:spPr/>
        <p:txBody>
          <a:bodyPr/>
          <a:lstStyle/>
          <a:p>
            <a:r>
              <a:rPr lang="en-US" dirty="0"/>
              <a:t>Even partiality theorists do not argue that you would behave with morally admirable partiality if you help your friend kill someone.  In fact, you are harming your friend (and the person killed!) by enabling your friend to do something morally wrong.</a:t>
            </a:r>
          </a:p>
          <a:p>
            <a:r>
              <a:rPr lang="en-US" dirty="0"/>
              <a:t>Where do violations of privacy fall?  Next time on Embedded </a:t>
            </a:r>
            <a:r>
              <a:rPr lang="en-US" dirty="0" err="1"/>
              <a:t>EthiCS</a:t>
            </a:r>
            <a:r>
              <a:rPr lang="en-US" dirty="0"/>
              <a:t> ... </a:t>
            </a:r>
          </a:p>
        </p:txBody>
      </p:sp>
    </p:spTree>
    <p:extLst>
      <p:ext uri="{BB962C8B-B14F-4D97-AF65-F5344CB8AC3E}">
        <p14:creationId xmlns:p14="http://schemas.microsoft.com/office/powerpoint/2010/main" val="40782221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 </a:t>
            </a:r>
          </a:p>
        </p:txBody>
      </p:sp>
      <p:sp>
        <p:nvSpPr>
          <p:cNvPr id="5" name="Subtitle 4"/>
          <p:cNvSpPr>
            <a:spLocks noGrp="1"/>
          </p:cNvSpPr>
          <p:nvPr>
            <p:ph type="subTitle" idx="1"/>
          </p:nvPr>
        </p:nvSpPr>
        <p:spPr/>
        <p:txBody>
          <a:bodyPr/>
          <a:lstStyle/>
          <a:p>
            <a:r>
              <a:rPr lang="en-US" sz="2800" dirty="0"/>
              <a:t>Office Hours: </a:t>
            </a:r>
            <a:r>
              <a:rPr lang="en-US" sz="2800" dirty="0" err="1"/>
              <a:t>calendly.com</a:t>
            </a:r>
            <a:r>
              <a:rPr lang="en-US" sz="2800" dirty="0"/>
              <a:t>/</a:t>
            </a:r>
            <a:r>
              <a:rPr lang="en-US" sz="2800" dirty="0" err="1"/>
              <a:t>kathleencreel</a:t>
            </a:r>
            <a:endParaRPr lang="en-US" sz="2800" dirty="0"/>
          </a:p>
        </p:txBody>
      </p:sp>
    </p:spTree>
    <p:extLst>
      <p:ext uri="{BB962C8B-B14F-4D97-AF65-F5344CB8AC3E}">
        <p14:creationId xmlns:p14="http://schemas.microsoft.com/office/powerpoint/2010/main" val="434836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Generics So Far</a:t>
            </a:r>
          </a:p>
          <a:p>
            <a:r>
              <a:rPr lang="en-US" b="1" dirty="0"/>
              <a:t>Motivating Example: </a:t>
            </a:r>
            <a:r>
              <a:rPr lang="en-US" dirty="0"/>
              <a:t>Bubble Sort</a:t>
            </a:r>
          </a:p>
          <a:p>
            <a:r>
              <a:rPr lang="en-US" dirty="0"/>
              <a:t>Function Pointers</a:t>
            </a:r>
          </a:p>
          <a:p>
            <a:r>
              <a:rPr lang="en-US" b="1" dirty="0"/>
              <a:t>Example: </a:t>
            </a:r>
            <a:r>
              <a:rPr lang="en-US" dirty="0"/>
              <a:t>Generic Printing</a:t>
            </a:r>
          </a:p>
          <a:p>
            <a:r>
              <a:rPr lang="en-US" dirty="0"/>
              <a:t>Partiality</a:t>
            </a:r>
            <a:endParaRPr lang="en-US" b="1" dirty="0"/>
          </a:p>
          <a:p>
            <a:endParaRPr lang="en-US" b="1" dirty="0"/>
          </a:p>
          <a:p>
            <a:endParaRPr lang="en-US" b="1" dirty="0"/>
          </a:p>
          <a:p>
            <a:endParaRPr lang="en-US" b="1" dirty="0"/>
          </a:p>
          <a:p>
            <a:endParaRPr lang="en-US" b="1" dirty="0"/>
          </a:p>
          <a:p>
            <a:pPr marL="0" indent="0">
              <a:buNone/>
            </a:pPr>
            <a:r>
              <a:rPr lang="en-US" b="1" dirty="0"/>
              <a:t>Next time: </a:t>
            </a:r>
            <a:r>
              <a:rPr lang="en-US" dirty="0"/>
              <a:t>assembly language</a:t>
            </a:r>
            <a:endParaRPr lang="en-US" b="1" dirty="0"/>
          </a:p>
        </p:txBody>
      </p:sp>
    </p:spTree>
    <p:extLst>
      <p:ext uri="{BB962C8B-B14F-4D97-AF65-F5344CB8AC3E}">
        <p14:creationId xmlns:p14="http://schemas.microsoft.com/office/powerpoint/2010/main" val="29849709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C4B6EE-CC36-C24B-BF48-B59797A450EF}"/>
              </a:ext>
            </a:extLst>
          </p:cNvPr>
          <p:cNvSpPr>
            <a:spLocks noGrp="1"/>
          </p:cNvSpPr>
          <p:nvPr>
            <p:ph type="title"/>
          </p:nvPr>
        </p:nvSpPr>
        <p:spPr/>
        <p:txBody>
          <a:bodyPr/>
          <a:lstStyle/>
          <a:p>
            <a:r>
              <a:rPr lang="en-US" dirty="0"/>
              <a:t>Live Session Slides</a:t>
            </a:r>
          </a:p>
        </p:txBody>
      </p:sp>
      <p:sp>
        <p:nvSpPr>
          <p:cNvPr id="5" name="Text Placeholder 4">
            <a:extLst>
              <a:ext uri="{FF2B5EF4-FFF2-40B4-BE49-F238E27FC236}">
                <a16:creationId xmlns:a16="http://schemas.microsoft.com/office/drawing/2014/main" id="{8719F3E3-86AA-D343-A7E5-489B10EFA8E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923739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609600" y="3462337"/>
            <a:ext cx="10972800" cy="304698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9 takeaway:</a:t>
            </a:r>
            <a:r>
              <a:rPr lang="en-US" sz="3200" dirty="0"/>
              <a:t> A function pointer is a type of variable that stores a function.  We can store functions in variables and pass them as parameters.  A common use case is to pass comparison functions to generic functions like bubble sort that need to compare elements.  We also learned about partiality and how it can influence security.</a:t>
            </a:r>
          </a:p>
        </p:txBody>
      </p:sp>
    </p:spTree>
    <p:extLst>
      <p:ext uri="{BB962C8B-B14F-4D97-AF65-F5344CB8AC3E}">
        <p14:creationId xmlns:p14="http://schemas.microsoft.com/office/powerpoint/2010/main" val="15528579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1717-83E3-944F-9D66-F43C92631F00}"/>
              </a:ext>
            </a:extLst>
          </p:cNvPr>
          <p:cNvSpPr>
            <a:spLocks noGrp="1"/>
          </p:cNvSpPr>
          <p:nvPr>
            <p:ph type="title"/>
          </p:nvPr>
        </p:nvSpPr>
        <p:spPr/>
        <p:txBody>
          <a:bodyPr/>
          <a:lstStyle/>
          <a:p>
            <a:r>
              <a:rPr lang="en-US" dirty="0"/>
              <a:t>🌟 Common code snippets</a:t>
            </a:r>
          </a:p>
        </p:txBody>
      </p:sp>
      <p:sp>
        <p:nvSpPr>
          <p:cNvPr id="3" name="Content Placeholder 2">
            <a:extLst>
              <a:ext uri="{FF2B5EF4-FFF2-40B4-BE49-F238E27FC236}">
                <a16:creationId xmlns:a16="http://schemas.microsoft.com/office/drawing/2014/main" id="{13121D97-BAAD-FD4C-9A82-C10292045CA7}"/>
              </a:ext>
            </a:extLst>
          </p:cNvPr>
          <p:cNvSpPr>
            <a:spLocks noGrp="1"/>
          </p:cNvSpPr>
          <p:nvPr>
            <p:ph idx="1"/>
          </p:nvPr>
        </p:nvSpPr>
        <p:spPr/>
        <p:txBody>
          <a:bodyPr/>
          <a:lstStyle/>
          <a:p>
            <a:pPr>
              <a:spcAft>
                <a:spcPts val="1200"/>
              </a:spcAft>
            </a:pPr>
            <a:r>
              <a:rPr lang="en-US" dirty="0"/>
              <a:t>Generic function: </a:t>
            </a:r>
            <a:r>
              <a:rPr lang="en-US" b="1" dirty="0"/>
              <a:t>Iterate through a generic array.</a:t>
            </a:r>
          </a:p>
          <a:p>
            <a:pPr marL="461963" indent="0">
              <a:spcBef>
                <a:spcPts val="0"/>
              </a:spcBef>
              <a:buNone/>
            </a:pPr>
            <a:r>
              <a:rPr lang="en-US" sz="2400" dirty="0">
                <a:latin typeface="Consolas" panose="020B0609020204030204" pitchFamily="49" charset="0"/>
                <a:cs typeface="Consolas" panose="020B0609020204030204" pitchFamily="49" charset="0"/>
              </a:rPr>
              <a:t>for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46196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curr_p</a:t>
            </a:r>
            <a:r>
              <a:rPr lang="en-US" sz="2400" dirty="0">
                <a:latin typeface="Consolas" panose="020B0609020204030204" pitchFamily="49" charset="0"/>
                <a:cs typeface="Consolas" panose="020B0609020204030204" pitchFamily="49" charset="0"/>
              </a:rPr>
              <a:t> = (char *)base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461963" indent="0">
              <a:spcBef>
                <a:spcPts val="0"/>
              </a:spcBef>
              <a:buNone/>
            </a:pPr>
            <a:r>
              <a:rPr lang="en-US" sz="2400" dirty="0">
                <a:latin typeface="Consolas" panose="020B0609020204030204" pitchFamily="49" charset="0"/>
                <a:cs typeface="Consolas" panose="020B0609020204030204" pitchFamily="49" charset="0"/>
              </a:rPr>
              <a:t>    …   </a:t>
            </a:r>
          </a:p>
          <a:p>
            <a:pPr marL="461963" indent="0">
              <a:spcBef>
                <a:spcPts val="0"/>
              </a:spcBef>
              <a:spcAft>
                <a:spcPts val="1200"/>
              </a:spcAft>
              <a:buNone/>
            </a:pPr>
            <a:r>
              <a:rPr lang="en-US" sz="2400" dirty="0">
                <a:latin typeface="Consolas" panose="020B0609020204030204" pitchFamily="49" charset="0"/>
                <a:cs typeface="Consolas" panose="020B0609020204030204" pitchFamily="49" charset="0"/>
              </a:rPr>
              <a:t>}   </a:t>
            </a:r>
            <a:endParaRPr lang="en-US" b="1" dirty="0"/>
          </a:p>
          <a:p>
            <a:pPr>
              <a:spcAft>
                <a:spcPts val="1200"/>
              </a:spcAft>
            </a:pPr>
            <a:r>
              <a:rPr lang="en-US" dirty="0"/>
              <a:t>User setup: </a:t>
            </a:r>
            <a:r>
              <a:rPr lang="en-US" b="1" dirty="0"/>
              <a:t>Compute the number of elements in a local array</a:t>
            </a:r>
            <a:r>
              <a:rPr lang="en-US" dirty="0"/>
              <a:t>.</a:t>
            </a:r>
          </a:p>
          <a:p>
            <a:pPr marL="461963"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int_array</a:t>
            </a:r>
            <a:r>
              <a:rPr lang="en-US" sz="2400" dirty="0">
                <a:latin typeface="Consolas" panose="020B0609020204030204" pitchFamily="49" charset="0"/>
                <a:cs typeface="Consolas" panose="020B0609020204030204" pitchFamily="49" charset="0"/>
              </a:rPr>
              <a:t>[] = …; </a:t>
            </a:r>
            <a:r>
              <a:rPr lang="en-US" sz="2400" dirty="0">
                <a:solidFill>
                  <a:srgbClr val="00B050"/>
                </a:solidFill>
                <a:latin typeface="Consolas" panose="020B0609020204030204" pitchFamily="49" charset="0"/>
                <a:cs typeface="Consolas" panose="020B0609020204030204" pitchFamily="49" charset="0"/>
              </a:rPr>
              <a:t>// declared locally</a:t>
            </a:r>
          </a:p>
          <a:p>
            <a:pPr marL="461963" indent="0">
              <a:spcBef>
                <a:spcPts val="0"/>
              </a:spcBef>
              <a:buNone/>
            </a:pPr>
            <a:r>
              <a:rPr lang="en-US" sz="2400" dirty="0" err="1">
                <a:solidFill>
                  <a:srgbClr val="0432FF"/>
                </a:solidFill>
                <a:latin typeface="Consolas" panose="020B0609020204030204" pitchFamily="49" charset="0"/>
                <a:cs typeface="Consolas" panose="020B0609020204030204" pitchFamily="49" charset="0"/>
              </a:rPr>
              <a:t>size_t</a:t>
            </a:r>
            <a:r>
              <a:rPr lang="en-US" sz="2400" dirty="0">
                <a:solidFill>
                  <a:srgbClr val="0432FF"/>
                </a:solidFill>
                <a:latin typeface="Consolas" panose="020B0609020204030204" pitchFamily="49" charset="0"/>
                <a:cs typeface="Consolas" panose="020B0609020204030204" pitchFamily="49" charset="0"/>
              </a:rPr>
              <a:t> </a:t>
            </a:r>
            <a:r>
              <a:rPr lang="en-US" sz="2400" dirty="0" err="1">
                <a:solidFill>
                  <a:schemeClr val="accent2"/>
                </a:solidFill>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int_array</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int_array</a:t>
            </a:r>
            <a:r>
              <a:rPr lang="en-US" sz="2400" dirty="0">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122252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F7F9-6CB7-924D-A4CB-F234C321B17E}"/>
              </a:ext>
            </a:extLst>
          </p:cNvPr>
          <p:cNvSpPr>
            <a:spLocks noGrp="1"/>
          </p:cNvSpPr>
          <p:nvPr>
            <p:ph type="title"/>
          </p:nvPr>
        </p:nvSpPr>
        <p:spPr/>
        <p:txBody>
          <a:bodyPr/>
          <a:lstStyle/>
          <a:p>
            <a:r>
              <a:rPr lang="en-US" dirty="0"/>
              <a:t>Function pointers as variables</a:t>
            </a:r>
          </a:p>
        </p:txBody>
      </p:sp>
      <p:sp>
        <p:nvSpPr>
          <p:cNvPr id="3" name="Content Placeholder 2">
            <a:extLst>
              <a:ext uri="{FF2B5EF4-FFF2-40B4-BE49-F238E27FC236}">
                <a16:creationId xmlns:a16="http://schemas.microsoft.com/office/drawing/2014/main" id="{3EBAA238-1574-9943-A5AD-02A3C9CB8F92}"/>
              </a:ext>
            </a:extLst>
          </p:cNvPr>
          <p:cNvSpPr>
            <a:spLocks noGrp="1"/>
          </p:cNvSpPr>
          <p:nvPr>
            <p:ph idx="1"/>
          </p:nvPr>
        </p:nvSpPr>
        <p:spPr>
          <a:xfrm>
            <a:off x="753623" y="1295400"/>
            <a:ext cx="10896600" cy="5181600"/>
          </a:xfrm>
        </p:spPr>
        <p:txBody>
          <a:bodyPr/>
          <a:lstStyle/>
          <a:p>
            <a:pPr marL="0" indent="0">
              <a:lnSpc>
                <a:spcPct val="100000"/>
              </a:lnSpc>
              <a:spcBef>
                <a:spcPts val="0"/>
              </a:spcBef>
              <a:buNone/>
            </a:pPr>
            <a:r>
              <a:rPr lang="en-US" sz="2200" dirty="0">
                <a:solidFill>
                  <a:srgbClr val="0432FF"/>
                </a:solidFill>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do_something</a:t>
            </a: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char</a:t>
            </a:r>
            <a:r>
              <a:rPr lang="en-US" sz="2200" dirty="0">
                <a:latin typeface="Consolas" panose="020B0609020204030204" pitchFamily="49" charset="0"/>
                <a:cs typeface="Consolas" panose="020B0609020204030204" pitchFamily="49" charset="0"/>
              </a:rPr>
              <a:t> *str) {</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("%s\n", str);</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return </a:t>
            </a:r>
            <a:r>
              <a:rPr lang="en-US" sz="2200" dirty="0" err="1">
                <a:latin typeface="Consolas" panose="020B0609020204030204" pitchFamily="49" charset="0"/>
                <a:cs typeface="Consolas" panose="020B0609020204030204" pitchFamily="49" charset="0"/>
              </a:rPr>
              <a:t>strlen</a:t>
            </a:r>
            <a:r>
              <a:rPr lang="en-US" sz="2200" dirty="0">
                <a:latin typeface="Consolas" panose="020B0609020204030204" pitchFamily="49" charset="0"/>
                <a:cs typeface="Consolas" panose="020B0609020204030204" pitchFamily="49" charset="0"/>
              </a:rPr>
              <a:t>(str);</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a:t>
            </a:r>
            <a:br>
              <a:rPr lang="en-US" sz="2200" dirty="0">
                <a:latin typeface="Consolas" panose="020B0609020204030204" pitchFamily="49" charset="0"/>
                <a:cs typeface="Consolas" panose="020B0609020204030204" pitchFamily="49" charset="0"/>
              </a:rPr>
            </a:br>
            <a:endParaRPr lang="en-US" sz="2200"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Do something with variables</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solidFill>
                  <a:schemeClr val="accent2"/>
                </a:solidFill>
                <a:latin typeface="Consolas" panose="020B0609020204030204" pitchFamily="49" charset="0"/>
                <a:cs typeface="Consolas" panose="020B0609020204030204" pitchFamily="49" charset="0"/>
              </a:rPr>
              <a:t>func_var</a:t>
            </a:r>
            <a:r>
              <a:rPr lang="en-US" sz="2200" dirty="0">
                <a:latin typeface="Consolas" panose="020B0609020204030204" pitchFamily="49" charset="0"/>
                <a:cs typeface="Consolas" panose="020B0609020204030204" pitchFamily="49" charset="0"/>
              </a:rPr>
              <a:t>)(char *) = </a:t>
            </a:r>
            <a:r>
              <a:rPr lang="en-US" sz="2200" dirty="0" err="1">
                <a:latin typeface="Consolas" panose="020B0609020204030204" pitchFamily="49" charset="0"/>
                <a:cs typeface="Consolas" panose="020B0609020204030204" pitchFamily="49" charset="0"/>
              </a:rPr>
              <a:t>do_something</a:t>
            </a:r>
            <a:r>
              <a:rPr lang="en-US" sz="2200"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char</a:t>
            </a:r>
            <a:r>
              <a:rPr lang="en-US" sz="2200" dirty="0">
                <a:latin typeface="Consolas" panose="020B0609020204030204" pitchFamily="49" charset="0"/>
                <a:cs typeface="Consolas" panose="020B0609020204030204" pitchFamily="49" charset="0"/>
              </a:rPr>
              <a:t> *str = "testing";</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retval</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func_var</a:t>
            </a:r>
            <a:r>
              <a:rPr lang="en-US" sz="2200" dirty="0">
                <a:latin typeface="Consolas" panose="020B0609020204030204" pitchFamily="49" charset="0"/>
                <a:cs typeface="Consolas" panose="020B0609020204030204" pitchFamily="49" charset="0"/>
              </a:rPr>
              <a:t>(str);</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("%d\n", </a:t>
            </a:r>
            <a:r>
              <a:rPr lang="en-US" sz="2200" dirty="0" err="1">
                <a:latin typeface="Consolas" panose="020B0609020204030204" pitchFamily="49" charset="0"/>
                <a:cs typeface="Consolas" panose="020B0609020204030204" pitchFamily="49" charset="0"/>
              </a:rPr>
              <a:t>retval</a:t>
            </a:r>
            <a:r>
              <a:rPr lang="en-US" sz="2200"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    return 0;</a:t>
            </a:r>
          </a:p>
          <a:p>
            <a:pPr marL="0" indent="0">
              <a:lnSpc>
                <a:spcPct val="100000"/>
              </a:lnSpc>
              <a:spcBef>
                <a:spcPts val="0"/>
              </a:spcBef>
              <a:buNone/>
            </a:pPr>
            <a:r>
              <a:rPr lang="en-US" sz="2200" dirty="0">
                <a:latin typeface="Consolas" panose="020B0609020204030204" pitchFamily="49" charset="0"/>
                <a:cs typeface="Consolas" panose="020B0609020204030204" pitchFamily="49" charset="0"/>
              </a:rPr>
              <a:t>}</a:t>
            </a:r>
          </a:p>
        </p:txBody>
      </p:sp>
      <p:sp>
        <p:nvSpPr>
          <p:cNvPr id="4" name="// file: strcmp_ex.c…">
            <a:extLst>
              <a:ext uri="{FF2B5EF4-FFF2-40B4-BE49-F238E27FC236}">
                <a16:creationId xmlns:a16="http://schemas.microsoft.com/office/drawing/2014/main" id="{4A0543B0-7DA2-7344-80BE-ACE1B6071EDF}"/>
              </a:ext>
            </a:extLst>
          </p:cNvPr>
          <p:cNvSpPr txBox="1"/>
          <p:nvPr/>
        </p:nvSpPr>
        <p:spPr>
          <a:xfrm flipH="1">
            <a:off x="138161" y="1295400"/>
            <a:ext cx="615462" cy="4503797"/>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endParaRPr lang="en-US" sz="2200" dirty="0">
              <a:latin typeface="Consolas" panose="020B0609020204030204" pitchFamily="49" charset="0"/>
              <a:cs typeface="Consolas" panose="020B0609020204030204" pitchFamily="49" charset="0"/>
            </a:endParaRP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11</a:t>
            </a:r>
          </a:p>
          <a:p>
            <a:pPr>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12</a:t>
            </a:r>
          </a:p>
        </p:txBody>
      </p:sp>
    </p:spTree>
    <p:extLst>
      <p:ext uri="{BB962C8B-B14F-4D97-AF65-F5344CB8AC3E}">
        <p14:creationId xmlns:p14="http://schemas.microsoft.com/office/powerpoint/2010/main" val="32902328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a:t>
            </a:r>
            <a:r>
              <a:rPr lang="en-US" sz="2300" b="1" dirty="0">
                <a:solidFill>
                  <a:srgbClr val="C00000"/>
                </a:solidFill>
                <a:latin typeface="Consolas" panose="020B0609020204030204" pitchFamily="49" charset="0"/>
                <a:cs typeface="Consolas" panose="020B0609020204030204" pitchFamily="49" charset="0"/>
              </a:rPr>
              <a:t>function</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compare_fn</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p_prev_elem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p_curr_elem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p_prev_elem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p_curr_elem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ectangle 5">
            <a:extLst>
              <a:ext uri="{FF2B5EF4-FFF2-40B4-BE49-F238E27FC236}">
                <a16:creationId xmlns:a16="http://schemas.microsoft.com/office/drawing/2014/main" id="{9C843BBF-AB67-664B-BFAB-78191EA75F22}"/>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compare these elements?  They can pass us this </a:t>
            </a:r>
            <a:r>
              <a:rPr lang="en-US" sz="2800" b="1" dirty="0">
                <a:latin typeface="+mn-lt"/>
                <a:cs typeface="Courier New" panose="02070309020205020404" pitchFamily="49" charset="0"/>
              </a:rPr>
              <a:t>function as a parameter</a:t>
            </a:r>
            <a:r>
              <a:rPr lang="en-US" sz="2800" dirty="0">
                <a:latin typeface="+mn-lt"/>
                <a:cs typeface="Courier New" panose="02070309020205020404" pitchFamily="49" charset="0"/>
              </a:rPr>
              <a:t>.  The function’s job is to tell us how two elements compare.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587453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834B-DAE5-2D47-9C3A-E896FBB0A90F}"/>
              </a:ext>
            </a:extLst>
          </p:cNvPr>
          <p:cNvSpPr>
            <a:spLocks noGrp="1"/>
          </p:cNvSpPr>
          <p:nvPr>
            <p:ph type="title"/>
          </p:nvPr>
        </p:nvSpPr>
        <p:spPr/>
        <p:txBody>
          <a:bodyPr/>
          <a:lstStyle/>
          <a:p>
            <a:r>
              <a:rPr lang="en-US" dirty="0"/>
              <a:t>Generic Bubble Sort</a:t>
            </a:r>
          </a:p>
        </p:txBody>
      </p:sp>
      <p:pic>
        <p:nvPicPr>
          <p:cNvPr id="5" name="Graphic 4" descr="Document outline">
            <a:extLst>
              <a:ext uri="{FF2B5EF4-FFF2-40B4-BE49-F238E27FC236}">
                <a16:creationId xmlns:a16="http://schemas.microsoft.com/office/drawing/2014/main" id="{42F3AD32-EBA0-B249-9E1F-74A5763F47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7000" y="3429000"/>
            <a:ext cx="1257300" cy="1257300"/>
          </a:xfrm>
          <a:prstGeom prst="rect">
            <a:avLst/>
          </a:prstGeom>
        </p:spPr>
      </p:pic>
      <p:sp>
        <p:nvSpPr>
          <p:cNvPr id="6" name="TextBox 5">
            <a:extLst>
              <a:ext uri="{FF2B5EF4-FFF2-40B4-BE49-F238E27FC236}">
                <a16:creationId xmlns:a16="http://schemas.microsoft.com/office/drawing/2014/main" id="{7D886FBC-8056-7242-93CF-EF73F812BCEF}"/>
              </a:ext>
            </a:extLst>
          </p:cNvPr>
          <p:cNvSpPr txBox="1"/>
          <p:nvPr/>
        </p:nvSpPr>
        <p:spPr>
          <a:xfrm>
            <a:off x="9734878" y="2998113"/>
            <a:ext cx="236154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bubblesort.h</a:t>
            </a:r>
            <a:r>
              <a:rPr lang="en-US" sz="2200" dirty="0">
                <a:latin typeface="Consolas" panose="020B0609020204030204" pitchFamily="49" charset="0"/>
                <a:cs typeface="Consolas" panose="020B0609020204030204" pitchFamily="49" charset="0"/>
              </a:rPr>
              <a:t>/c</a:t>
            </a:r>
          </a:p>
        </p:txBody>
      </p:sp>
      <p:sp>
        <p:nvSpPr>
          <p:cNvPr id="8" name="TextBox 7">
            <a:extLst>
              <a:ext uri="{FF2B5EF4-FFF2-40B4-BE49-F238E27FC236}">
                <a16:creationId xmlns:a16="http://schemas.microsoft.com/office/drawing/2014/main" id="{BD145B8F-6234-D64A-B524-E564023CA85B}"/>
              </a:ext>
            </a:extLst>
          </p:cNvPr>
          <p:cNvSpPr txBox="1"/>
          <p:nvPr/>
        </p:nvSpPr>
        <p:spPr>
          <a:xfrm>
            <a:off x="304800" y="1219200"/>
            <a:ext cx="360547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file_that_sorts_ints.c</a:t>
            </a:r>
            <a:endParaRPr lang="en-US" sz="2200"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3A9B295E-29A9-A544-AEC5-A6CB9273F79F}"/>
              </a:ext>
            </a:extLst>
          </p:cNvPr>
          <p:cNvSpPr txBox="1"/>
          <p:nvPr/>
        </p:nvSpPr>
        <p:spPr>
          <a:xfrm>
            <a:off x="304800" y="1673900"/>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0" name="TextBox 9">
            <a:extLst>
              <a:ext uri="{FF2B5EF4-FFF2-40B4-BE49-F238E27FC236}">
                <a16:creationId xmlns:a16="http://schemas.microsoft.com/office/drawing/2014/main" id="{A0E6B9D6-A5DE-9745-BDF2-A0D6F1EE70D6}"/>
              </a:ext>
            </a:extLst>
          </p:cNvPr>
          <p:cNvSpPr txBox="1"/>
          <p:nvPr/>
        </p:nvSpPr>
        <p:spPr>
          <a:xfrm>
            <a:off x="300037" y="31242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file_that_sorts_strings.c</a:t>
            </a:r>
            <a:endParaRPr lang="en-US" sz="22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58E5D391-D0D0-0D4E-814C-857D0E87FB84}"/>
              </a:ext>
            </a:extLst>
          </p:cNvPr>
          <p:cNvSpPr txBox="1"/>
          <p:nvPr/>
        </p:nvSpPr>
        <p:spPr>
          <a:xfrm>
            <a:off x="300037" y="35550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5" name="TextBox 14">
            <a:extLst>
              <a:ext uri="{FF2B5EF4-FFF2-40B4-BE49-F238E27FC236}">
                <a16:creationId xmlns:a16="http://schemas.microsoft.com/office/drawing/2014/main" id="{9AC279EC-AA1C-3545-AE31-C0737BD39DBB}"/>
              </a:ext>
            </a:extLst>
          </p:cNvPr>
          <p:cNvSpPr txBox="1"/>
          <p:nvPr/>
        </p:nvSpPr>
        <p:spPr>
          <a:xfrm>
            <a:off x="300037" y="50723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file_that_sorts_structs.c</a:t>
            </a:r>
            <a:endParaRPr lang="en-US" sz="22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58CF3016-BA9F-FC43-81DA-63CD3E49ADC2}"/>
              </a:ext>
            </a:extLst>
          </p:cNvPr>
          <p:cNvSpPr txBox="1"/>
          <p:nvPr/>
        </p:nvSpPr>
        <p:spPr>
          <a:xfrm>
            <a:off x="300037" y="55031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cxnSp>
        <p:nvCxnSpPr>
          <p:cNvPr id="18" name="Straight Arrow Connector 17">
            <a:extLst>
              <a:ext uri="{FF2B5EF4-FFF2-40B4-BE49-F238E27FC236}">
                <a16:creationId xmlns:a16="http://schemas.microsoft.com/office/drawing/2014/main" id="{F35E49BC-0BA5-0E40-B68D-9DFB47B034B8}"/>
              </a:ext>
            </a:extLst>
          </p:cNvPr>
          <p:cNvCxnSpPr>
            <a:stCxn id="9" idx="3"/>
          </p:cNvCxnSpPr>
          <p:nvPr/>
        </p:nvCxnSpPr>
        <p:spPr>
          <a:xfrm>
            <a:off x="4371986" y="2336007"/>
            <a:ext cx="5153014" cy="162639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093A7F76-A5F4-CC45-B6DC-A5DA5D1C5C1F}"/>
              </a:ext>
            </a:extLst>
          </p:cNvPr>
          <p:cNvCxnSpPr>
            <a:cxnSpLocks/>
            <a:stCxn id="14" idx="3"/>
          </p:cNvCxnSpPr>
          <p:nvPr/>
        </p:nvCxnSpPr>
        <p:spPr>
          <a:xfrm flipV="1">
            <a:off x="4367223" y="4114859"/>
            <a:ext cx="5157777" cy="10233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91DC179E-AB7E-1442-8CFA-A5E41C78B9CA}"/>
              </a:ext>
            </a:extLst>
          </p:cNvPr>
          <p:cNvCxnSpPr>
            <a:cxnSpLocks/>
            <a:stCxn id="16" idx="3"/>
          </p:cNvCxnSpPr>
          <p:nvPr/>
        </p:nvCxnSpPr>
        <p:spPr>
          <a:xfrm flipV="1">
            <a:off x="4367223" y="4261336"/>
            <a:ext cx="5157777" cy="190395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D21CDCA5-2D1B-5643-BF2B-0A3706ADA6F7}"/>
              </a:ext>
            </a:extLst>
          </p:cNvPr>
          <p:cNvSpPr/>
          <p:nvPr/>
        </p:nvSpPr>
        <p:spPr bwMode="auto">
          <a:xfrm>
            <a:off x="7095961" y="1351703"/>
            <a:ext cx="4858078" cy="1408836"/>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Goal:</a:t>
            </a:r>
            <a:r>
              <a:rPr lang="en-US" sz="2800" dirty="0">
                <a:latin typeface="+mn-lt"/>
                <a:cs typeface="Courier New" panose="02070309020205020404" pitchFamily="49" charset="0"/>
              </a:rPr>
              <a:t> write 1 implementation of </a:t>
            </a:r>
            <a:r>
              <a:rPr lang="en-US" sz="2800" dirty="0" err="1">
                <a:latin typeface="+mn-lt"/>
                <a:cs typeface="Courier New" panose="02070309020205020404" pitchFamily="49" charset="0"/>
              </a:rPr>
              <a:t>bubblesort</a:t>
            </a:r>
            <a:r>
              <a:rPr lang="en-US" sz="2800" dirty="0">
                <a:latin typeface="+mn-lt"/>
                <a:cs typeface="Courier New" panose="02070309020205020404" pitchFamily="49" charset="0"/>
              </a:rPr>
              <a:t> that any program can use to sort data of any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959FB504-251A-4C4D-8883-76F2ED98B33D}"/>
              </a:ext>
            </a:extLst>
          </p:cNvPr>
          <p:cNvSpPr/>
          <p:nvPr/>
        </p:nvSpPr>
        <p:spPr bwMode="auto">
          <a:xfrm>
            <a:off x="6319672" y="5525661"/>
            <a:ext cx="5638953" cy="79893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bubble_sort</a:t>
            </a: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int n, int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 function </a:t>
            </a:r>
            <a:r>
              <a:rPr lang="en-US" sz="2000" dirty="0" err="1">
                <a:latin typeface="Consolas" panose="020B0609020204030204" pitchFamily="49" charset="0"/>
                <a:cs typeface="Consolas" panose="020B0609020204030204" pitchFamily="49" charset="0"/>
              </a:rPr>
              <a:t>compare_fn</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1357887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834B-DAE5-2D47-9C3A-E896FBB0A90F}"/>
              </a:ext>
            </a:extLst>
          </p:cNvPr>
          <p:cNvSpPr>
            <a:spLocks noGrp="1"/>
          </p:cNvSpPr>
          <p:nvPr>
            <p:ph type="title"/>
          </p:nvPr>
        </p:nvSpPr>
        <p:spPr/>
        <p:txBody>
          <a:bodyPr/>
          <a:lstStyle/>
          <a:p>
            <a:r>
              <a:rPr lang="en-US" dirty="0"/>
              <a:t>Generic Bubble Sort</a:t>
            </a:r>
          </a:p>
        </p:txBody>
      </p:sp>
      <p:pic>
        <p:nvPicPr>
          <p:cNvPr id="5" name="Graphic 4" descr="Document outline">
            <a:extLst>
              <a:ext uri="{FF2B5EF4-FFF2-40B4-BE49-F238E27FC236}">
                <a16:creationId xmlns:a16="http://schemas.microsoft.com/office/drawing/2014/main" id="{42F3AD32-EBA0-B249-9E1F-74A5763F47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7000" y="3429000"/>
            <a:ext cx="1257300" cy="1257300"/>
          </a:xfrm>
          <a:prstGeom prst="rect">
            <a:avLst/>
          </a:prstGeom>
        </p:spPr>
      </p:pic>
      <p:sp>
        <p:nvSpPr>
          <p:cNvPr id="6" name="TextBox 5">
            <a:extLst>
              <a:ext uri="{FF2B5EF4-FFF2-40B4-BE49-F238E27FC236}">
                <a16:creationId xmlns:a16="http://schemas.microsoft.com/office/drawing/2014/main" id="{7D886FBC-8056-7242-93CF-EF73F812BCEF}"/>
              </a:ext>
            </a:extLst>
          </p:cNvPr>
          <p:cNvSpPr txBox="1"/>
          <p:nvPr/>
        </p:nvSpPr>
        <p:spPr>
          <a:xfrm>
            <a:off x="9734878" y="2998113"/>
            <a:ext cx="236154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bubblesort.h</a:t>
            </a:r>
            <a:r>
              <a:rPr lang="en-US" sz="2200" dirty="0">
                <a:latin typeface="Consolas" panose="020B0609020204030204" pitchFamily="49" charset="0"/>
                <a:cs typeface="Consolas" panose="020B0609020204030204" pitchFamily="49" charset="0"/>
              </a:rPr>
              <a:t>/c</a:t>
            </a:r>
          </a:p>
        </p:txBody>
      </p:sp>
      <p:sp>
        <p:nvSpPr>
          <p:cNvPr id="8" name="TextBox 7">
            <a:extLst>
              <a:ext uri="{FF2B5EF4-FFF2-40B4-BE49-F238E27FC236}">
                <a16:creationId xmlns:a16="http://schemas.microsoft.com/office/drawing/2014/main" id="{BD145B8F-6234-D64A-B524-E564023CA85B}"/>
              </a:ext>
            </a:extLst>
          </p:cNvPr>
          <p:cNvSpPr txBox="1"/>
          <p:nvPr/>
        </p:nvSpPr>
        <p:spPr>
          <a:xfrm>
            <a:off x="304800" y="1219200"/>
            <a:ext cx="360547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file_that_sorts_ints.c</a:t>
            </a:r>
            <a:endParaRPr lang="en-US" sz="2200"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3A9B295E-29A9-A544-AEC5-A6CB9273F79F}"/>
              </a:ext>
            </a:extLst>
          </p:cNvPr>
          <p:cNvSpPr txBox="1"/>
          <p:nvPr/>
        </p:nvSpPr>
        <p:spPr>
          <a:xfrm>
            <a:off x="304800" y="1673900"/>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0" name="TextBox 9">
            <a:extLst>
              <a:ext uri="{FF2B5EF4-FFF2-40B4-BE49-F238E27FC236}">
                <a16:creationId xmlns:a16="http://schemas.microsoft.com/office/drawing/2014/main" id="{A0E6B9D6-A5DE-9745-BDF2-A0D6F1EE70D6}"/>
              </a:ext>
            </a:extLst>
          </p:cNvPr>
          <p:cNvSpPr txBox="1"/>
          <p:nvPr/>
        </p:nvSpPr>
        <p:spPr>
          <a:xfrm>
            <a:off x="300037" y="31242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file_that_sorts_strings.c</a:t>
            </a:r>
            <a:endParaRPr lang="en-US" sz="22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58E5D391-D0D0-0D4E-814C-857D0E87FB84}"/>
              </a:ext>
            </a:extLst>
          </p:cNvPr>
          <p:cNvSpPr txBox="1"/>
          <p:nvPr/>
        </p:nvSpPr>
        <p:spPr>
          <a:xfrm>
            <a:off x="300037" y="35550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5" name="TextBox 14">
            <a:extLst>
              <a:ext uri="{FF2B5EF4-FFF2-40B4-BE49-F238E27FC236}">
                <a16:creationId xmlns:a16="http://schemas.microsoft.com/office/drawing/2014/main" id="{9AC279EC-AA1C-3545-AE31-C0737BD39DBB}"/>
              </a:ext>
            </a:extLst>
          </p:cNvPr>
          <p:cNvSpPr txBox="1"/>
          <p:nvPr/>
        </p:nvSpPr>
        <p:spPr>
          <a:xfrm>
            <a:off x="300037" y="50723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file_that_sorts_structs.c</a:t>
            </a:r>
            <a:endParaRPr lang="en-US" sz="22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58CF3016-BA9F-FC43-81DA-63CD3E49ADC2}"/>
              </a:ext>
            </a:extLst>
          </p:cNvPr>
          <p:cNvSpPr txBox="1"/>
          <p:nvPr/>
        </p:nvSpPr>
        <p:spPr>
          <a:xfrm>
            <a:off x="300037" y="55031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cxnSp>
        <p:nvCxnSpPr>
          <p:cNvPr id="18" name="Straight Arrow Connector 17">
            <a:extLst>
              <a:ext uri="{FF2B5EF4-FFF2-40B4-BE49-F238E27FC236}">
                <a16:creationId xmlns:a16="http://schemas.microsoft.com/office/drawing/2014/main" id="{F35E49BC-0BA5-0E40-B68D-9DFB47B034B8}"/>
              </a:ext>
            </a:extLst>
          </p:cNvPr>
          <p:cNvCxnSpPr>
            <a:stCxn id="9" idx="3"/>
          </p:cNvCxnSpPr>
          <p:nvPr/>
        </p:nvCxnSpPr>
        <p:spPr>
          <a:xfrm>
            <a:off x="4371986" y="2336007"/>
            <a:ext cx="5153014" cy="162639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093A7F76-A5F4-CC45-B6DC-A5DA5D1C5C1F}"/>
              </a:ext>
            </a:extLst>
          </p:cNvPr>
          <p:cNvCxnSpPr>
            <a:cxnSpLocks/>
            <a:stCxn id="14" idx="3"/>
          </p:cNvCxnSpPr>
          <p:nvPr/>
        </p:nvCxnSpPr>
        <p:spPr>
          <a:xfrm flipV="1">
            <a:off x="4367223" y="4114859"/>
            <a:ext cx="5157777" cy="10233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91DC179E-AB7E-1442-8CFA-A5E41C78B9CA}"/>
              </a:ext>
            </a:extLst>
          </p:cNvPr>
          <p:cNvCxnSpPr>
            <a:cxnSpLocks/>
            <a:stCxn id="16" idx="3"/>
          </p:cNvCxnSpPr>
          <p:nvPr/>
        </p:nvCxnSpPr>
        <p:spPr>
          <a:xfrm flipV="1">
            <a:off x="4367223" y="4261336"/>
            <a:ext cx="5157777" cy="190395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D21CDCA5-2D1B-5643-BF2B-0A3706ADA6F7}"/>
              </a:ext>
            </a:extLst>
          </p:cNvPr>
          <p:cNvSpPr/>
          <p:nvPr/>
        </p:nvSpPr>
        <p:spPr bwMode="auto">
          <a:xfrm>
            <a:off x="7095961" y="1351703"/>
            <a:ext cx="4858078" cy="1408836"/>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Goal:</a:t>
            </a:r>
            <a:r>
              <a:rPr lang="en-US" sz="2800" dirty="0">
                <a:latin typeface="+mn-lt"/>
                <a:cs typeface="Courier New" panose="02070309020205020404" pitchFamily="49" charset="0"/>
              </a:rPr>
              <a:t> write 1 implementation of </a:t>
            </a:r>
            <a:r>
              <a:rPr lang="en-US" sz="2800" dirty="0" err="1">
                <a:latin typeface="+mn-lt"/>
                <a:cs typeface="Courier New" panose="02070309020205020404" pitchFamily="49" charset="0"/>
              </a:rPr>
              <a:t>bubblesort</a:t>
            </a:r>
            <a:r>
              <a:rPr lang="en-US" sz="2800" dirty="0">
                <a:latin typeface="+mn-lt"/>
                <a:cs typeface="Courier New" panose="02070309020205020404" pitchFamily="49" charset="0"/>
              </a:rPr>
              <a:t> that any program can use to sort data of any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959FB504-251A-4C4D-8883-76F2ED98B33D}"/>
              </a:ext>
            </a:extLst>
          </p:cNvPr>
          <p:cNvSpPr/>
          <p:nvPr/>
        </p:nvSpPr>
        <p:spPr bwMode="auto">
          <a:xfrm>
            <a:off x="6946111" y="5211290"/>
            <a:ext cx="5024426" cy="1257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bubble_sort</a:t>
            </a: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int n, int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 </a:t>
            </a:r>
            <a:r>
              <a:rPr lang="en-US" sz="2000" b="1" dirty="0">
                <a:solidFill>
                  <a:srgbClr val="FF0000"/>
                </a:solidFill>
                <a:latin typeface="Consolas" panose="020B0609020204030204" pitchFamily="49" charset="0"/>
                <a:cs typeface="Consolas" panose="020B0609020204030204" pitchFamily="49" charset="0"/>
              </a:rPr>
              <a:t>int (*</a:t>
            </a:r>
            <a:r>
              <a:rPr lang="en-US" sz="2000" b="1" dirty="0" err="1">
                <a:solidFill>
                  <a:srgbClr val="FF0000"/>
                </a:solidFill>
                <a:latin typeface="Consolas" panose="020B0609020204030204" pitchFamily="49" charset="0"/>
                <a:cs typeface="Consolas" panose="020B0609020204030204" pitchFamily="49" charset="0"/>
              </a:rPr>
              <a:t>compare_fn</a:t>
            </a:r>
            <a:r>
              <a:rPr lang="en-US" sz="2000" b="1" dirty="0">
                <a:solidFill>
                  <a:srgbClr val="FF0000"/>
                </a:solidFill>
                <a:latin typeface="Consolas" panose="020B0609020204030204" pitchFamily="49" charset="0"/>
                <a:cs typeface="Consolas" panose="020B0609020204030204" pitchFamily="49" charset="0"/>
              </a:rPr>
              <a:t>)(void *a, void *b)</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120573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834B-DAE5-2D47-9C3A-E896FBB0A90F}"/>
              </a:ext>
            </a:extLst>
          </p:cNvPr>
          <p:cNvSpPr>
            <a:spLocks noGrp="1"/>
          </p:cNvSpPr>
          <p:nvPr>
            <p:ph type="title"/>
          </p:nvPr>
        </p:nvSpPr>
        <p:spPr/>
        <p:txBody>
          <a:bodyPr/>
          <a:lstStyle/>
          <a:p>
            <a:r>
              <a:rPr lang="en-US" dirty="0"/>
              <a:t>Generic Bubble Sort</a:t>
            </a:r>
          </a:p>
        </p:txBody>
      </p:sp>
      <p:pic>
        <p:nvPicPr>
          <p:cNvPr id="5" name="Graphic 4" descr="Document outline">
            <a:extLst>
              <a:ext uri="{FF2B5EF4-FFF2-40B4-BE49-F238E27FC236}">
                <a16:creationId xmlns:a16="http://schemas.microsoft.com/office/drawing/2014/main" id="{42F3AD32-EBA0-B249-9E1F-74A5763F47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7000" y="3429000"/>
            <a:ext cx="1257300" cy="1257300"/>
          </a:xfrm>
          <a:prstGeom prst="rect">
            <a:avLst/>
          </a:prstGeom>
        </p:spPr>
      </p:pic>
      <p:sp>
        <p:nvSpPr>
          <p:cNvPr id="6" name="TextBox 5">
            <a:extLst>
              <a:ext uri="{FF2B5EF4-FFF2-40B4-BE49-F238E27FC236}">
                <a16:creationId xmlns:a16="http://schemas.microsoft.com/office/drawing/2014/main" id="{7D886FBC-8056-7242-93CF-EF73F812BCEF}"/>
              </a:ext>
            </a:extLst>
          </p:cNvPr>
          <p:cNvSpPr txBox="1"/>
          <p:nvPr/>
        </p:nvSpPr>
        <p:spPr>
          <a:xfrm>
            <a:off x="9734878" y="2998113"/>
            <a:ext cx="236154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bubblesort.h</a:t>
            </a:r>
            <a:r>
              <a:rPr lang="en-US" sz="2200" dirty="0">
                <a:latin typeface="Consolas" panose="020B0609020204030204" pitchFamily="49" charset="0"/>
                <a:cs typeface="Consolas" panose="020B0609020204030204" pitchFamily="49" charset="0"/>
              </a:rPr>
              <a:t>/c</a:t>
            </a:r>
          </a:p>
        </p:txBody>
      </p:sp>
      <p:sp>
        <p:nvSpPr>
          <p:cNvPr id="8" name="TextBox 7">
            <a:extLst>
              <a:ext uri="{FF2B5EF4-FFF2-40B4-BE49-F238E27FC236}">
                <a16:creationId xmlns:a16="http://schemas.microsoft.com/office/drawing/2014/main" id="{BD145B8F-6234-D64A-B524-E564023CA85B}"/>
              </a:ext>
            </a:extLst>
          </p:cNvPr>
          <p:cNvSpPr txBox="1"/>
          <p:nvPr/>
        </p:nvSpPr>
        <p:spPr>
          <a:xfrm>
            <a:off x="304800" y="1219200"/>
            <a:ext cx="360547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file_that_sorts_ints.c</a:t>
            </a:r>
            <a:endParaRPr lang="en-US" sz="2200"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3A9B295E-29A9-A544-AEC5-A6CB9273F79F}"/>
              </a:ext>
            </a:extLst>
          </p:cNvPr>
          <p:cNvSpPr txBox="1"/>
          <p:nvPr/>
        </p:nvSpPr>
        <p:spPr>
          <a:xfrm>
            <a:off x="304800" y="1673900"/>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0" name="TextBox 9">
            <a:extLst>
              <a:ext uri="{FF2B5EF4-FFF2-40B4-BE49-F238E27FC236}">
                <a16:creationId xmlns:a16="http://schemas.microsoft.com/office/drawing/2014/main" id="{A0E6B9D6-A5DE-9745-BDF2-A0D6F1EE70D6}"/>
              </a:ext>
            </a:extLst>
          </p:cNvPr>
          <p:cNvSpPr txBox="1"/>
          <p:nvPr/>
        </p:nvSpPr>
        <p:spPr>
          <a:xfrm>
            <a:off x="300037" y="31242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file_that_sorts_strings.c</a:t>
            </a:r>
            <a:endParaRPr lang="en-US" sz="22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58E5D391-D0D0-0D4E-814C-857D0E87FB84}"/>
              </a:ext>
            </a:extLst>
          </p:cNvPr>
          <p:cNvSpPr txBox="1"/>
          <p:nvPr/>
        </p:nvSpPr>
        <p:spPr>
          <a:xfrm>
            <a:off x="300037" y="35550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5" name="TextBox 14">
            <a:extLst>
              <a:ext uri="{FF2B5EF4-FFF2-40B4-BE49-F238E27FC236}">
                <a16:creationId xmlns:a16="http://schemas.microsoft.com/office/drawing/2014/main" id="{9AC279EC-AA1C-3545-AE31-C0737BD39DBB}"/>
              </a:ext>
            </a:extLst>
          </p:cNvPr>
          <p:cNvSpPr txBox="1"/>
          <p:nvPr/>
        </p:nvSpPr>
        <p:spPr>
          <a:xfrm>
            <a:off x="300037" y="50723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file_that_sorts_structs.c</a:t>
            </a:r>
            <a:endParaRPr lang="en-US" sz="22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58CF3016-BA9F-FC43-81DA-63CD3E49ADC2}"/>
              </a:ext>
            </a:extLst>
          </p:cNvPr>
          <p:cNvSpPr txBox="1"/>
          <p:nvPr/>
        </p:nvSpPr>
        <p:spPr>
          <a:xfrm>
            <a:off x="300037" y="55031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cxnSp>
        <p:nvCxnSpPr>
          <p:cNvPr id="18" name="Straight Arrow Connector 17">
            <a:extLst>
              <a:ext uri="{FF2B5EF4-FFF2-40B4-BE49-F238E27FC236}">
                <a16:creationId xmlns:a16="http://schemas.microsoft.com/office/drawing/2014/main" id="{F35E49BC-0BA5-0E40-B68D-9DFB47B034B8}"/>
              </a:ext>
            </a:extLst>
          </p:cNvPr>
          <p:cNvCxnSpPr>
            <a:stCxn id="9" idx="3"/>
          </p:cNvCxnSpPr>
          <p:nvPr/>
        </p:nvCxnSpPr>
        <p:spPr>
          <a:xfrm>
            <a:off x="4371986" y="2336007"/>
            <a:ext cx="5153014" cy="162639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093A7F76-A5F4-CC45-B6DC-A5DA5D1C5C1F}"/>
              </a:ext>
            </a:extLst>
          </p:cNvPr>
          <p:cNvCxnSpPr>
            <a:cxnSpLocks/>
            <a:stCxn id="14" idx="3"/>
          </p:cNvCxnSpPr>
          <p:nvPr/>
        </p:nvCxnSpPr>
        <p:spPr>
          <a:xfrm flipV="1">
            <a:off x="4367223" y="4114859"/>
            <a:ext cx="5157777" cy="10233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91DC179E-AB7E-1442-8CFA-A5E41C78B9CA}"/>
              </a:ext>
            </a:extLst>
          </p:cNvPr>
          <p:cNvCxnSpPr>
            <a:cxnSpLocks/>
            <a:stCxn id="16" idx="3"/>
          </p:cNvCxnSpPr>
          <p:nvPr/>
        </p:nvCxnSpPr>
        <p:spPr>
          <a:xfrm flipV="1">
            <a:off x="4367223" y="4261336"/>
            <a:ext cx="5157777" cy="190395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D21CDCA5-2D1B-5643-BF2B-0A3706ADA6F7}"/>
              </a:ext>
            </a:extLst>
          </p:cNvPr>
          <p:cNvSpPr/>
          <p:nvPr/>
        </p:nvSpPr>
        <p:spPr bwMode="auto">
          <a:xfrm>
            <a:off x="7095961" y="1351703"/>
            <a:ext cx="4858078" cy="1408836"/>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Just like other types, the types of function parameters must match exactly.</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959FB504-251A-4C4D-8883-76F2ED98B33D}"/>
              </a:ext>
            </a:extLst>
          </p:cNvPr>
          <p:cNvSpPr/>
          <p:nvPr/>
        </p:nvSpPr>
        <p:spPr bwMode="auto">
          <a:xfrm>
            <a:off x="6946111" y="5211290"/>
            <a:ext cx="5024426" cy="1257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bubble_sort</a:t>
            </a: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int n, int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 </a:t>
            </a:r>
            <a:r>
              <a:rPr lang="en-US" sz="2000" b="1" dirty="0">
                <a:solidFill>
                  <a:srgbClr val="FF0000"/>
                </a:solidFill>
                <a:latin typeface="Consolas" panose="020B0609020204030204" pitchFamily="49" charset="0"/>
                <a:cs typeface="Consolas" panose="020B0609020204030204" pitchFamily="49" charset="0"/>
              </a:rPr>
              <a:t>int (*</a:t>
            </a:r>
            <a:r>
              <a:rPr lang="en-US" sz="2000" b="1" dirty="0" err="1">
                <a:solidFill>
                  <a:srgbClr val="FF0000"/>
                </a:solidFill>
                <a:latin typeface="Consolas" panose="020B0609020204030204" pitchFamily="49" charset="0"/>
                <a:cs typeface="Consolas" panose="020B0609020204030204" pitchFamily="49" charset="0"/>
              </a:rPr>
              <a:t>compare_fn</a:t>
            </a:r>
            <a:r>
              <a:rPr lang="en-US" sz="2000" b="1" dirty="0">
                <a:solidFill>
                  <a:srgbClr val="FF0000"/>
                </a:solidFill>
                <a:latin typeface="Consolas" panose="020B0609020204030204" pitchFamily="49" charset="0"/>
                <a:cs typeface="Consolas" panose="020B0609020204030204" pitchFamily="49" charset="0"/>
              </a:rPr>
              <a:t>)(void *a, void *b)</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615523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834B-DAE5-2D47-9C3A-E896FBB0A90F}"/>
              </a:ext>
            </a:extLst>
          </p:cNvPr>
          <p:cNvSpPr>
            <a:spLocks noGrp="1"/>
          </p:cNvSpPr>
          <p:nvPr>
            <p:ph type="title"/>
          </p:nvPr>
        </p:nvSpPr>
        <p:spPr/>
        <p:txBody>
          <a:bodyPr/>
          <a:lstStyle/>
          <a:p>
            <a:r>
              <a:rPr lang="en-US" dirty="0"/>
              <a:t>Generic Bubble Sort</a:t>
            </a:r>
          </a:p>
        </p:txBody>
      </p:sp>
      <p:pic>
        <p:nvPicPr>
          <p:cNvPr id="5" name="Graphic 4" descr="Document outline">
            <a:extLst>
              <a:ext uri="{FF2B5EF4-FFF2-40B4-BE49-F238E27FC236}">
                <a16:creationId xmlns:a16="http://schemas.microsoft.com/office/drawing/2014/main" id="{42F3AD32-EBA0-B249-9E1F-74A5763F47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7000" y="3429000"/>
            <a:ext cx="1257300" cy="1257300"/>
          </a:xfrm>
          <a:prstGeom prst="rect">
            <a:avLst/>
          </a:prstGeom>
        </p:spPr>
      </p:pic>
      <p:sp>
        <p:nvSpPr>
          <p:cNvPr id="6" name="TextBox 5">
            <a:extLst>
              <a:ext uri="{FF2B5EF4-FFF2-40B4-BE49-F238E27FC236}">
                <a16:creationId xmlns:a16="http://schemas.microsoft.com/office/drawing/2014/main" id="{7D886FBC-8056-7242-93CF-EF73F812BCEF}"/>
              </a:ext>
            </a:extLst>
          </p:cNvPr>
          <p:cNvSpPr txBox="1"/>
          <p:nvPr/>
        </p:nvSpPr>
        <p:spPr>
          <a:xfrm>
            <a:off x="9734878" y="2998113"/>
            <a:ext cx="236154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bubblesort.h</a:t>
            </a:r>
            <a:r>
              <a:rPr lang="en-US" sz="2200" dirty="0">
                <a:latin typeface="Consolas" panose="020B0609020204030204" pitchFamily="49" charset="0"/>
                <a:cs typeface="Consolas" panose="020B0609020204030204" pitchFamily="49" charset="0"/>
              </a:rPr>
              <a:t>/c</a:t>
            </a:r>
          </a:p>
        </p:txBody>
      </p:sp>
      <p:sp>
        <p:nvSpPr>
          <p:cNvPr id="8" name="TextBox 7">
            <a:extLst>
              <a:ext uri="{FF2B5EF4-FFF2-40B4-BE49-F238E27FC236}">
                <a16:creationId xmlns:a16="http://schemas.microsoft.com/office/drawing/2014/main" id="{BD145B8F-6234-D64A-B524-E564023CA85B}"/>
              </a:ext>
            </a:extLst>
          </p:cNvPr>
          <p:cNvSpPr txBox="1"/>
          <p:nvPr/>
        </p:nvSpPr>
        <p:spPr>
          <a:xfrm>
            <a:off x="304800" y="1219200"/>
            <a:ext cx="3605474"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file_that_sorts_ints.c</a:t>
            </a:r>
            <a:endParaRPr lang="en-US" sz="2200"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3A9B295E-29A9-A544-AEC5-A6CB9273F79F}"/>
              </a:ext>
            </a:extLst>
          </p:cNvPr>
          <p:cNvSpPr txBox="1"/>
          <p:nvPr/>
        </p:nvSpPr>
        <p:spPr>
          <a:xfrm>
            <a:off x="304800" y="1673900"/>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0" name="TextBox 9">
            <a:extLst>
              <a:ext uri="{FF2B5EF4-FFF2-40B4-BE49-F238E27FC236}">
                <a16:creationId xmlns:a16="http://schemas.microsoft.com/office/drawing/2014/main" id="{A0E6B9D6-A5DE-9745-BDF2-A0D6F1EE70D6}"/>
              </a:ext>
            </a:extLst>
          </p:cNvPr>
          <p:cNvSpPr txBox="1"/>
          <p:nvPr/>
        </p:nvSpPr>
        <p:spPr>
          <a:xfrm>
            <a:off x="300037" y="31242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file_that_sorts_strings.c</a:t>
            </a:r>
            <a:endParaRPr lang="en-US" sz="22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58E5D391-D0D0-0D4E-814C-857D0E87FB84}"/>
              </a:ext>
            </a:extLst>
          </p:cNvPr>
          <p:cNvSpPr txBox="1"/>
          <p:nvPr/>
        </p:nvSpPr>
        <p:spPr>
          <a:xfrm>
            <a:off x="300037" y="35550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sp>
        <p:nvSpPr>
          <p:cNvPr id="15" name="TextBox 14">
            <a:extLst>
              <a:ext uri="{FF2B5EF4-FFF2-40B4-BE49-F238E27FC236}">
                <a16:creationId xmlns:a16="http://schemas.microsoft.com/office/drawing/2014/main" id="{9AC279EC-AA1C-3545-AE31-C0737BD39DBB}"/>
              </a:ext>
            </a:extLst>
          </p:cNvPr>
          <p:cNvSpPr txBox="1"/>
          <p:nvPr/>
        </p:nvSpPr>
        <p:spPr>
          <a:xfrm>
            <a:off x="300037" y="5072300"/>
            <a:ext cx="4071949" cy="430887"/>
          </a:xfrm>
          <a:prstGeom prst="rect">
            <a:avLst/>
          </a:prstGeom>
          <a:noFill/>
        </p:spPr>
        <p:txBody>
          <a:bodyPr wrap="none" rtlCol="0">
            <a:spAutoFit/>
          </a:bodyPr>
          <a:lstStyle/>
          <a:p>
            <a:pPr algn="l"/>
            <a:r>
              <a:rPr lang="en-US" sz="2200" dirty="0" err="1">
                <a:latin typeface="Consolas" panose="020B0609020204030204" pitchFamily="49" charset="0"/>
                <a:cs typeface="Consolas" panose="020B0609020204030204" pitchFamily="49" charset="0"/>
              </a:rPr>
              <a:t>file_that_sorts_structs.c</a:t>
            </a:r>
            <a:endParaRPr lang="en-US" sz="22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58CF3016-BA9F-FC43-81DA-63CD3E49ADC2}"/>
              </a:ext>
            </a:extLst>
          </p:cNvPr>
          <p:cNvSpPr txBox="1"/>
          <p:nvPr/>
        </p:nvSpPr>
        <p:spPr>
          <a:xfrm>
            <a:off x="300037" y="5503187"/>
            <a:ext cx="4067186" cy="1324213"/>
          </a:xfrm>
          <a:prstGeom prst="rect">
            <a:avLst/>
          </a:prstGeom>
          <a:solidFill>
            <a:schemeClr val="bg1">
              <a:lumMod val="95000"/>
            </a:schemeClr>
          </a:solidFill>
          <a:ln>
            <a:solidFill>
              <a:schemeClr val="tx1"/>
            </a:solidFill>
          </a:ln>
        </p:spPr>
        <p:txBody>
          <a:bodyPr wrap="square" rtlCol="0">
            <a:spAutoFit/>
          </a:bodyPr>
          <a:lstStyle/>
          <a:p>
            <a:pPr algn="l"/>
            <a:r>
              <a:rPr lang="en-US" sz="1600" dirty="0">
                <a:latin typeface="Consolas" panose="020B0609020204030204" pitchFamily="49" charset="0"/>
                <a:cs typeface="Consolas" panose="020B0609020204030204" pitchFamily="49" charset="0"/>
              </a:rPr>
              <a:t>#include &lt;</a:t>
            </a:r>
            <a:r>
              <a:rPr lang="en-US" sz="1600" dirty="0" err="1">
                <a:latin typeface="Consolas" panose="020B0609020204030204" pitchFamily="49" charset="0"/>
                <a:cs typeface="Consolas" panose="020B0609020204030204" pitchFamily="49" charset="0"/>
              </a:rPr>
              <a:t>bubblesort.h</a:t>
            </a:r>
            <a:r>
              <a:rPr lang="en-US" sz="1600" dirty="0">
                <a:latin typeface="Consolas" panose="020B0609020204030204" pitchFamily="49" charset="0"/>
                <a:cs typeface="Consolas" panose="020B0609020204030204" pitchFamily="49" charset="0"/>
              </a:rPr>
              <a:t>&gt;</a:t>
            </a:r>
          </a:p>
          <a:p>
            <a:pPr algn="l"/>
            <a:endParaRPr lang="en-US" sz="1600" dirty="0">
              <a:latin typeface="Consolas" panose="020B0609020204030204" pitchFamily="49" charset="0"/>
              <a:cs typeface="Consolas" panose="020B0609020204030204" pitchFamily="49" charset="0"/>
            </a:endParaRPr>
          </a:p>
          <a:p>
            <a:pPr algn="l"/>
            <a:r>
              <a:rPr lang="en-US" sz="1600" dirty="0">
                <a:latin typeface="Consolas" panose="020B0609020204030204" pitchFamily="49" charset="0"/>
                <a:cs typeface="Consolas" panose="020B0609020204030204" pitchFamily="49" charset="0"/>
              </a:rPr>
              <a:t>int main(int </a:t>
            </a:r>
            <a:r>
              <a:rPr lang="en-US" sz="1600" dirty="0" err="1">
                <a:latin typeface="Consolas" panose="020B0609020204030204" pitchFamily="49" charset="0"/>
                <a:cs typeface="Consolas" panose="020B0609020204030204" pitchFamily="49" charset="0"/>
              </a:rPr>
              <a:t>argc</a:t>
            </a:r>
            <a:r>
              <a:rPr lang="en-US" sz="1600" dirty="0">
                <a:latin typeface="Consolas" panose="020B0609020204030204" pitchFamily="49" charset="0"/>
                <a:cs typeface="Consolas" panose="020B0609020204030204" pitchFamily="49" charset="0"/>
              </a:rPr>
              <a:t>, char *</a:t>
            </a:r>
            <a:r>
              <a:rPr lang="en-US" sz="1600" dirty="0" err="1">
                <a:latin typeface="Consolas" panose="020B0609020204030204" pitchFamily="49" charset="0"/>
                <a:cs typeface="Consolas" panose="020B0609020204030204" pitchFamily="49" charset="0"/>
              </a:rPr>
              <a:t>argv</a:t>
            </a:r>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    ...</a:t>
            </a:r>
          </a:p>
          <a:p>
            <a:pPr algn="l"/>
            <a:r>
              <a:rPr lang="en-US" sz="1600" dirty="0">
                <a:latin typeface="Consolas" panose="020B0609020204030204" pitchFamily="49" charset="0"/>
                <a:cs typeface="Consolas" panose="020B0609020204030204" pitchFamily="49" charset="0"/>
              </a:rPr>
              <a:t>}</a:t>
            </a:r>
          </a:p>
        </p:txBody>
      </p:sp>
      <p:cxnSp>
        <p:nvCxnSpPr>
          <p:cNvPr id="18" name="Straight Arrow Connector 17">
            <a:extLst>
              <a:ext uri="{FF2B5EF4-FFF2-40B4-BE49-F238E27FC236}">
                <a16:creationId xmlns:a16="http://schemas.microsoft.com/office/drawing/2014/main" id="{F35E49BC-0BA5-0E40-B68D-9DFB47B034B8}"/>
              </a:ext>
            </a:extLst>
          </p:cNvPr>
          <p:cNvCxnSpPr>
            <a:stCxn id="9" idx="3"/>
          </p:cNvCxnSpPr>
          <p:nvPr/>
        </p:nvCxnSpPr>
        <p:spPr>
          <a:xfrm>
            <a:off x="4371986" y="2336007"/>
            <a:ext cx="5153014" cy="162639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093A7F76-A5F4-CC45-B6DC-A5DA5D1C5C1F}"/>
              </a:ext>
            </a:extLst>
          </p:cNvPr>
          <p:cNvCxnSpPr>
            <a:cxnSpLocks/>
            <a:stCxn id="14" idx="3"/>
          </p:cNvCxnSpPr>
          <p:nvPr/>
        </p:nvCxnSpPr>
        <p:spPr>
          <a:xfrm flipV="1">
            <a:off x="4367223" y="4114859"/>
            <a:ext cx="5157777" cy="10233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91DC179E-AB7E-1442-8CFA-A5E41C78B9CA}"/>
              </a:ext>
            </a:extLst>
          </p:cNvPr>
          <p:cNvCxnSpPr>
            <a:cxnSpLocks/>
            <a:stCxn id="16" idx="3"/>
          </p:cNvCxnSpPr>
          <p:nvPr/>
        </p:nvCxnSpPr>
        <p:spPr>
          <a:xfrm flipV="1">
            <a:off x="4367223" y="4261336"/>
            <a:ext cx="5157777" cy="190395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D21CDCA5-2D1B-5643-BF2B-0A3706ADA6F7}"/>
              </a:ext>
            </a:extLst>
          </p:cNvPr>
          <p:cNvSpPr/>
          <p:nvPr/>
        </p:nvSpPr>
        <p:spPr bwMode="auto">
          <a:xfrm>
            <a:off x="7095961" y="1351703"/>
            <a:ext cx="4858078" cy="1408836"/>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Generic comparison functions take pointers </a:t>
            </a:r>
            <a:r>
              <a:rPr kumimoji="0" lang="en-US" sz="2800" i="1" u="none" strike="noStrike" cap="none" normalizeH="0" baseline="0" dirty="0">
                <a:ln>
                  <a:noFill/>
                </a:ln>
                <a:solidFill>
                  <a:schemeClr val="tx1"/>
                </a:solidFill>
                <a:effectLst/>
                <a:latin typeface="+mn-lt"/>
                <a:cs typeface="Courier New" panose="02070309020205020404" pitchFamily="49" charset="0"/>
              </a:rPr>
              <a:t>to the elements</a:t>
            </a:r>
            <a:r>
              <a:rPr kumimoji="0" lang="en-US" sz="2800" u="none" strike="noStrike" cap="none" normalizeH="0" baseline="0" dirty="0">
                <a:ln>
                  <a:noFill/>
                </a:ln>
                <a:solidFill>
                  <a:schemeClr val="tx1"/>
                </a:solidFill>
                <a:effectLst/>
                <a:latin typeface="+mn-lt"/>
                <a:cs typeface="Courier New" panose="02070309020205020404" pitchFamily="49" charset="0"/>
              </a:rPr>
              <a:t> to compare.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959FB504-251A-4C4D-8883-76F2ED98B33D}"/>
              </a:ext>
            </a:extLst>
          </p:cNvPr>
          <p:cNvSpPr/>
          <p:nvPr/>
        </p:nvSpPr>
        <p:spPr bwMode="auto">
          <a:xfrm>
            <a:off x="6946111" y="5211290"/>
            <a:ext cx="5024426" cy="1257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bubble_sort</a:t>
            </a: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int n, int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 </a:t>
            </a:r>
            <a:r>
              <a:rPr lang="en-US" sz="2000" b="1" dirty="0">
                <a:solidFill>
                  <a:srgbClr val="FF0000"/>
                </a:solidFill>
                <a:latin typeface="Consolas" panose="020B0609020204030204" pitchFamily="49" charset="0"/>
                <a:cs typeface="Consolas" panose="020B0609020204030204" pitchFamily="49" charset="0"/>
              </a:rPr>
              <a:t>int (*</a:t>
            </a:r>
            <a:r>
              <a:rPr lang="en-US" sz="2000" b="1" dirty="0" err="1">
                <a:solidFill>
                  <a:srgbClr val="FF0000"/>
                </a:solidFill>
                <a:latin typeface="Consolas" panose="020B0609020204030204" pitchFamily="49" charset="0"/>
                <a:cs typeface="Consolas" panose="020B0609020204030204" pitchFamily="49" charset="0"/>
              </a:rPr>
              <a:t>compare_fn</a:t>
            </a:r>
            <a:r>
              <a:rPr lang="en-US" sz="2000" b="1" dirty="0">
                <a:solidFill>
                  <a:srgbClr val="FF0000"/>
                </a:solidFill>
                <a:latin typeface="Consolas" panose="020B0609020204030204" pitchFamily="49" charset="0"/>
                <a:cs typeface="Consolas" panose="020B0609020204030204" pitchFamily="49" charset="0"/>
              </a:rPr>
              <a:t>)(void *a, void *b)</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145596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58B3F2-DB79-F940-BFB6-74FAB6292A3F}"/>
              </a:ext>
            </a:extLst>
          </p:cNvPr>
          <p:cNvSpPr>
            <a:spLocks noGrp="1"/>
          </p:cNvSpPr>
          <p:nvPr>
            <p:ph type="title"/>
          </p:nvPr>
        </p:nvSpPr>
        <p:spPr/>
        <p:txBody>
          <a:bodyPr/>
          <a:lstStyle/>
          <a:p>
            <a:r>
              <a:rPr lang="en-US" dirty="0"/>
              <a:t>The meaning of “callback” functions</a:t>
            </a:r>
          </a:p>
        </p:txBody>
      </p:sp>
      <p:sp>
        <p:nvSpPr>
          <p:cNvPr id="7" name="TextBox 6">
            <a:extLst>
              <a:ext uri="{FF2B5EF4-FFF2-40B4-BE49-F238E27FC236}">
                <a16:creationId xmlns:a16="http://schemas.microsoft.com/office/drawing/2014/main" id="{3BC49A65-546D-0B4C-9EAE-37A0F147DB77}"/>
              </a:ext>
            </a:extLst>
          </p:cNvPr>
          <p:cNvSpPr txBox="1"/>
          <p:nvPr/>
        </p:nvSpPr>
        <p:spPr>
          <a:xfrm>
            <a:off x="190500" y="1298824"/>
            <a:ext cx="4507043" cy="1938992"/>
          </a:xfrm>
          <a:prstGeom prst="rect">
            <a:avLst/>
          </a:prstGeom>
          <a:noFill/>
        </p:spPr>
        <p:txBody>
          <a:bodyPr wrap="square" rtlCol="0">
            <a:spAutoFit/>
          </a:bodyPr>
          <a:lstStyle/>
          <a:p>
            <a:pPr algn="l"/>
            <a:r>
              <a:rPr lang="en-US" sz="2400" b="1" dirty="0">
                <a:latin typeface="+mn-lt"/>
              </a:rPr>
              <a:t>Library writer</a:t>
            </a:r>
            <a:endParaRPr lang="en-US" sz="2400" dirty="0">
              <a:latin typeface="+mn-lt"/>
            </a:endParaRPr>
          </a:p>
          <a:p>
            <a:pPr marL="342900" indent="-342900" algn="l">
              <a:buFont typeface="Arial" panose="020B0604020202020204" pitchFamily="34" charset="0"/>
              <a:buChar char="•"/>
            </a:pPr>
            <a:r>
              <a:rPr lang="en-US" sz="2400" dirty="0">
                <a:latin typeface="+mn-lt"/>
              </a:rPr>
              <a:t>Writes generic algorithmic functions</a:t>
            </a:r>
          </a:p>
          <a:p>
            <a:pPr marL="342900" indent="-342900" algn="l">
              <a:buFont typeface="Arial" panose="020B0604020202020204" pitchFamily="34" charset="0"/>
              <a:buChar char="•"/>
            </a:pPr>
            <a:r>
              <a:rPr lang="en-US" sz="2400" dirty="0">
                <a:latin typeface="+mn-lt"/>
              </a:rPr>
              <a:t>Relies on user-provided </a:t>
            </a:r>
            <a:r>
              <a:rPr lang="en-US" sz="2400" dirty="0" err="1">
                <a:latin typeface="+mn-lt"/>
              </a:rPr>
              <a:t>nelems</a:t>
            </a:r>
            <a:r>
              <a:rPr lang="en-US" sz="2400" dirty="0">
                <a:latin typeface="+mn-lt"/>
              </a:rPr>
              <a:t>, </a:t>
            </a:r>
            <a:r>
              <a:rPr lang="en-US" sz="2400" dirty="0" err="1">
                <a:latin typeface="+mn-lt"/>
              </a:rPr>
              <a:t>sizeof</a:t>
            </a:r>
            <a:r>
              <a:rPr lang="en-US" sz="2400" dirty="0">
                <a:latin typeface="+mn-lt"/>
              </a:rPr>
              <a:t>(</a:t>
            </a:r>
            <a:r>
              <a:rPr lang="en-US" sz="2400" dirty="0" err="1">
                <a:latin typeface="+mn-lt"/>
              </a:rPr>
              <a:t>elem</a:t>
            </a:r>
            <a:r>
              <a:rPr lang="en-US" sz="2400" dirty="0">
                <a:latin typeface="+mn-lt"/>
              </a:rPr>
              <a:t>), function pointer</a:t>
            </a:r>
            <a:endParaRPr lang="en-US" sz="2400" b="1" dirty="0">
              <a:latin typeface="+mn-lt"/>
            </a:endParaRPr>
          </a:p>
        </p:txBody>
      </p:sp>
      <p:sp>
        <p:nvSpPr>
          <p:cNvPr id="8" name="Rectangle 7">
            <a:extLst>
              <a:ext uri="{FF2B5EF4-FFF2-40B4-BE49-F238E27FC236}">
                <a16:creationId xmlns:a16="http://schemas.microsoft.com/office/drawing/2014/main" id="{F047DC4A-7FF8-CC41-8C56-A8B8840BD572}"/>
              </a:ext>
            </a:extLst>
          </p:cNvPr>
          <p:cNvSpPr/>
          <p:nvPr/>
        </p:nvSpPr>
        <p:spPr>
          <a:xfrm>
            <a:off x="5183837" y="1397675"/>
            <a:ext cx="6096000" cy="1477328"/>
          </a:xfrm>
          <a:prstGeom prst="rect">
            <a:avLst/>
          </a:prstGeom>
        </p:spPr>
        <p:txBody>
          <a:bodyPr wrap="square">
            <a:spAutoFit/>
          </a:bodyPr>
          <a:lstStyle/>
          <a:p>
            <a:pPr algn="l"/>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print_array</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size_t</a:t>
            </a:r>
            <a:r>
              <a:rPr lang="en-US" dirty="0">
                <a:solidFill>
                  <a:srgbClr val="0432FF"/>
                </a:solidFill>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endParaRPr lang="en-US" dirty="0">
              <a:solidFill>
                <a:srgbClr val="0432FF"/>
              </a:solidFill>
              <a:latin typeface="Consolas" panose="020B0609020204030204" pitchFamily="49" charset="0"/>
              <a:cs typeface="Consolas" panose="020B0609020204030204" pitchFamily="49" charset="0"/>
            </a:endParaRPr>
          </a:p>
          <a:p>
            <a:pPr algn="l"/>
            <a:r>
              <a:rPr lang="en-US" dirty="0">
                <a:solidFill>
                  <a:srgbClr val="0432FF"/>
                </a:solidFill>
                <a:latin typeface="Consolas" panose="020B0609020204030204" pitchFamily="49" charset="0"/>
                <a:cs typeface="Consolas" panose="020B0609020204030204" pitchFamily="49" charset="0"/>
              </a:rPr>
              <a:t>                 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a:t>
            </a:r>
            <a:r>
              <a:rPr lang="en-US" dirty="0">
                <a:latin typeface="Consolas" panose="020B0609020204030204" pitchFamily="49" charset="0"/>
                <a:cs typeface="Consolas" panose="020B0609020204030204" pitchFamily="49" charset="0"/>
              </a:rPr>
              <a:t>,</a:t>
            </a:r>
          </a:p>
          <a:p>
            <a:pPr algn="l"/>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print_fn</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68C9C46D-B445-244E-A218-499F9C9242F7}"/>
              </a:ext>
            </a:extLst>
          </p:cNvPr>
          <p:cNvSpPr txBox="1"/>
          <p:nvPr/>
        </p:nvSpPr>
        <p:spPr>
          <a:xfrm>
            <a:off x="205787" y="3444295"/>
            <a:ext cx="4980548" cy="2308324"/>
          </a:xfrm>
          <a:prstGeom prst="rect">
            <a:avLst/>
          </a:prstGeom>
          <a:noFill/>
        </p:spPr>
        <p:txBody>
          <a:bodyPr wrap="square" rtlCol="0">
            <a:spAutoFit/>
          </a:bodyPr>
          <a:lstStyle/>
          <a:p>
            <a:pPr algn="l"/>
            <a:r>
              <a:rPr lang="en-US" sz="2400" b="1" dirty="0">
                <a:latin typeface="+mn-lt"/>
              </a:rPr>
              <a:t>User/caller</a:t>
            </a:r>
            <a:endParaRPr lang="en-US" sz="2400" dirty="0">
              <a:latin typeface="+mn-lt"/>
            </a:endParaRPr>
          </a:p>
          <a:p>
            <a:pPr marL="342900" indent="-342900" algn="l">
              <a:buFont typeface="Arial" panose="020B0604020202020204" pitchFamily="34" charset="0"/>
              <a:buChar char="•"/>
            </a:pPr>
            <a:r>
              <a:rPr lang="en-US" sz="2400" dirty="0">
                <a:latin typeface="+mn-lt"/>
              </a:rPr>
              <a:t>Knows the data</a:t>
            </a:r>
          </a:p>
          <a:p>
            <a:pPr marL="342900" indent="-342900" algn="l">
              <a:buFont typeface="Arial" panose="020B0604020202020204" pitchFamily="34" charset="0"/>
              <a:buChar char="•"/>
            </a:pPr>
            <a:r>
              <a:rPr lang="en-US" sz="2400" dirty="0">
                <a:latin typeface="+mn-lt"/>
              </a:rPr>
              <a:t>Might not know the algorithm (hence the use of library function)</a:t>
            </a:r>
          </a:p>
          <a:p>
            <a:pPr marL="342900" indent="-342900" algn="l">
              <a:buFont typeface="Arial" panose="020B0604020202020204" pitchFamily="34" charset="0"/>
              <a:buChar char="•"/>
            </a:pPr>
            <a:r>
              <a:rPr lang="en-US" sz="2400" dirty="0">
                <a:latin typeface="+mn-lt"/>
              </a:rPr>
              <a:t>Writes the callback function to pass into library function</a:t>
            </a:r>
            <a:endParaRPr lang="en-US" sz="2400" b="1" dirty="0">
              <a:latin typeface="+mn-lt"/>
            </a:endParaRPr>
          </a:p>
        </p:txBody>
      </p:sp>
      <p:sp>
        <p:nvSpPr>
          <p:cNvPr id="10" name="Rectangle 9">
            <a:extLst>
              <a:ext uri="{FF2B5EF4-FFF2-40B4-BE49-F238E27FC236}">
                <a16:creationId xmlns:a16="http://schemas.microsoft.com/office/drawing/2014/main" id="{B0F7BB24-EF98-934F-A81E-A5765E3B6987}"/>
              </a:ext>
            </a:extLst>
          </p:cNvPr>
          <p:cNvSpPr/>
          <p:nvPr/>
        </p:nvSpPr>
        <p:spPr>
          <a:xfrm>
            <a:off x="5186335" y="3629205"/>
            <a:ext cx="6096000" cy="2489912"/>
          </a:xfrm>
          <a:prstGeom prst="rect">
            <a:avLst/>
          </a:prstGeom>
        </p:spPr>
        <p:txBody>
          <a:bodyPr>
            <a:spAutoFit/>
          </a:bodyPr>
          <a:lstStyle/>
          <a:p>
            <a:pPr marL="15875" lvl="0" algn="l" fontAlgn="auto">
              <a:lnSpc>
                <a:spcPct val="90000"/>
              </a:lnSpc>
              <a:spcBef>
                <a:spcPts val="0"/>
              </a:spcBef>
              <a:spcAft>
                <a:spcPts val="0"/>
              </a:spcAft>
            </a:pP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print_string</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a:t>
            </a:r>
          </a:p>
          <a:p>
            <a:pPr marL="15875" lvl="0" algn="l" fontAlgn="auto">
              <a:lnSpc>
                <a:spcPct val="90000"/>
              </a:lnSpc>
              <a:spcBef>
                <a:spcPts val="1200"/>
              </a:spcBef>
              <a:spcAft>
                <a:spcPts val="0"/>
              </a:spcAft>
            </a:pPr>
            <a:r>
              <a:rPr lang="en-US" dirty="0">
                <a:solidFill>
                  <a:srgbClr val="0432FF"/>
                </a:solidFill>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main(int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print_array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str_array</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n_elems</a:t>
            </a:r>
            <a:r>
              <a:rPr lang="en-US" dirty="0">
                <a:latin typeface="Consolas" panose="020B0609020204030204" pitchFamily="49" charset="0"/>
                <a:cs typeface="Consolas" panose="020B0609020204030204" pitchFamily="49" charset="0"/>
              </a:rPr>
              <a:t>,</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str_array</a:t>
            </a:r>
            <a:r>
              <a:rPr lang="en-US" dirty="0">
                <a:latin typeface="Consolas" panose="020B0609020204030204" pitchFamily="49" charset="0"/>
                <a:cs typeface="Consolas" panose="020B0609020204030204" pitchFamily="49" charset="0"/>
              </a:rPr>
              <a:t>[0]), </a:t>
            </a:r>
            <a:r>
              <a:rPr lang="en-US" b="1" dirty="0" err="1">
                <a:solidFill>
                  <a:srgbClr val="C00000"/>
                </a:solidFill>
                <a:latin typeface="Consolas" panose="020B0609020204030204" pitchFamily="49" charset="0"/>
                <a:cs typeface="Consolas" panose="020B0609020204030204" pitchFamily="49" charset="0"/>
              </a:rPr>
              <a:t>print_string</a:t>
            </a:r>
            <a:r>
              <a:rPr lang="en-US" dirty="0">
                <a:latin typeface="Consolas" panose="020B0609020204030204" pitchFamily="49" charset="0"/>
                <a:cs typeface="Consolas" panose="020B0609020204030204" pitchFamily="49" charset="0"/>
              </a:rPr>
              <a:t>);</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dirty="0">
                <a:latin typeface="Consolas" panose="020B0609020204030204" pitchFamily="49" charset="0"/>
                <a:cs typeface="Consolas" panose="020B0609020204030204" pitchFamily="49" charset="0"/>
              </a:rPr>
              <a:t>}</a:t>
            </a:r>
          </a:p>
        </p:txBody>
      </p:sp>
      <p:sp>
        <p:nvSpPr>
          <p:cNvPr id="11" name="Rectangle 10">
            <a:extLst>
              <a:ext uri="{FF2B5EF4-FFF2-40B4-BE49-F238E27FC236}">
                <a16:creationId xmlns:a16="http://schemas.microsoft.com/office/drawing/2014/main" id="{7657388A-0854-4644-BDAE-D6FB5FBC8C50}"/>
              </a:ext>
            </a:extLst>
          </p:cNvPr>
          <p:cNvSpPr/>
          <p:nvPr/>
        </p:nvSpPr>
        <p:spPr bwMode="auto">
          <a:xfrm>
            <a:off x="6521840" y="5752619"/>
            <a:ext cx="4757997" cy="104186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r>
              <a:rPr lang="en-US" sz="2000" dirty="0">
                <a:latin typeface="Calibri" panose="020F0502020204030204" pitchFamily="34" charset="0"/>
                <a:cs typeface="Calibri" panose="020F0502020204030204" pitchFamily="34" charset="0"/>
              </a:rPr>
              <a:t>The library uses a user-written (and user-provided!) </a:t>
            </a:r>
            <a:r>
              <a:rPr lang="en-US" sz="2000" b="1" dirty="0">
                <a:latin typeface="Calibri" panose="020F0502020204030204" pitchFamily="34" charset="0"/>
                <a:cs typeface="Calibri" panose="020F0502020204030204" pitchFamily="34" charset="0"/>
              </a:rPr>
              <a:t>callback function</a:t>
            </a:r>
            <a:r>
              <a:rPr lang="en-US" sz="2000" dirty="0">
                <a:latin typeface="Calibri" panose="020F0502020204030204" pitchFamily="34" charset="0"/>
                <a:cs typeface="Calibri" panose="020F0502020204030204" pitchFamily="34" charset="0"/>
              </a:rPr>
              <a:t> to perform complex operations on generic data.</a:t>
            </a:r>
          </a:p>
        </p:txBody>
      </p:sp>
      <p:cxnSp>
        <p:nvCxnSpPr>
          <p:cNvPr id="13" name="Straight Connector 12">
            <a:extLst>
              <a:ext uri="{FF2B5EF4-FFF2-40B4-BE49-F238E27FC236}">
                <a16:creationId xmlns:a16="http://schemas.microsoft.com/office/drawing/2014/main" id="{2D0DC3EE-E8D7-8645-9330-A65009FAE413}"/>
              </a:ext>
            </a:extLst>
          </p:cNvPr>
          <p:cNvCxnSpPr/>
          <p:nvPr/>
        </p:nvCxnSpPr>
        <p:spPr>
          <a:xfrm>
            <a:off x="304800" y="3352800"/>
            <a:ext cx="114300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965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69524-57CB-6D4B-9DFB-1F01CB052E36}"/>
              </a:ext>
            </a:extLst>
          </p:cNvPr>
          <p:cNvSpPr>
            <a:spLocks noGrp="1"/>
          </p:cNvSpPr>
          <p:nvPr>
            <p:ph type="title"/>
          </p:nvPr>
        </p:nvSpPr>
        <p:spPr/>
        <p:txBody>
          <a:bodyPr/>
          <a:lstStyle/>
          <a:p>
            <a:r>
              <a:rPr lang="en-US" dirty="0"/>
              <a:t>Function Pointers and Generics</a:t>
            </a:r>
          </a:p>
        </p:txBody>
      </p:sp>
      <p:graphicFrame>
        <p:nvGraphicFramePr>
          <p:cNvPr id="6" name="Diagram 5">
            <a:extLst>
              <a:ext uri="{FF2B5EF4-FFF2-40B4-BE49-F238E27FC236}">
                <a16:creationId xmlns:a16="http://schemas.microsoft.com/office/drawing/2014/main" id="{D0FE35BC-4B8A-C747-9304-B31245441DE9}"/>
              </a:ext>
            </a:extLst>
          </p:cNvPr>
          <p:cNvGraphicFramePr/>
          <p:nvPr>
            <p:extLst>
              <p:ext uri="{D42A27DB-BD31-4B8C-83A1-F6EECF244321}">
                <p14:modId xmlns:p14="http://schemas.microsoft.com/office/powerpoint/2010/main" val="222794974"/>
              </p:ext>
            </p:extLst>
          </p:nvPr>
        </p:nvGraphicFramePr>
        <p:xfrm>
          <a:off x="685800" y="1447800"/>
          <a:ext cx="10744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53440F0A-C260-724A-8885-59463F57EF2F}"/>
              </a:ext>
            </a:extLst>
          </p:cNvPr>
          <p:cNvSpPr/>
          <p:nvPr/>
        </p:nvSpPr>
        <p:spPr>
          <a:xfrm>
            <a:off x="5943600" y="3581400"/>
            <a:ext cx="228600" cy="2286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F7C9F4-2811-814E-9FB1-43F144AAD0F8}"/>
              </a:ext>
            </a:extLst>
          </p:cNvPr>
          <p:cNvSpPr txBox="1"/>
          <p:nvPr/>
        </p:nvSpPr>
        <p:spPr>
          <a:xfrm>
            <a:off x="5486399" y="3810000"/>
            <a:ext cx="1143001" cy="830997"/>
          </a:xfrm>
          <a:prstGeom prst="rect">
            <a:avLst/>
          </a:prstGeom>
          <a:noFill/>
        </p:spPr>
        <p:txBody>
          <a:bodyPr wrap="square" rtlCol="0">
            <a:spAutoFit/>
          </a:bodyPr>
          <a:lstStyle/>
          <a:p>
            <a:pPr algn="ctr"/>
            <a:r>
              <a:rPr lang="en-US" sz="2400" dirty="0">
                <a:solidFill>
                  <a:schemeClr val="bg1"/>
                </a:solidFill>
                <a:latin typeface="+mn-lt"/>
              </a:rPr>
              <a:t>We are here</a:t>
            </a:r>
          </a:p>
        </p:txBody>
      </p:sp>
      <p:sp>
        <p:nvSpPr>
          <p:cNvPr id="9" name="Oval 8">
            <a:extLst>
              <a:ext uri="{FF2B5EF4-FFF2-40B4-BE49-F238E27FC236}">
                <a16:creationId xmlns:a16="http://schemas.microsoft.com/office/drawing/2014/main" id="{A57B37A9-7F0F-B342-B45E-B3BF2DC72A19}"/>
              </a:ext>
            </a:extLst>
          </p:cNvPr>
          <p:cNvSpPr/>
          <p:nvPr/>
        </p:nvSpPr>
        <p:spPr>
          <a:xfrm>
            <a:off x="3048001" y="5133201"/>
            <a:ext cx="228600" cy="228600"/>
          </a:xfrm>
          <a:prstGeom prst="ellipse">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260710C-1AEA-014F-8D50-0862DA69CBA9}"/>
              </a:ext>
            </a:extLst>
          </p:cNvPr>
          <p:cNvSpPr txBox="1"/>
          <p:nvPr/>
        </p:nvSpPr>
        <p:spPr>
          <a:xfrm>
            <a:off x="1676400" y="5297269"/>
            <a:ext cx="4495800" cy="646331"/>
          </a:xfrm>
          <a:prstGeom prst="rect">
            <a:avLst/>
          </a:prstGeom>
          <a:noFill/>
        </p:spPr>
        <p:txBody>
          <a:bodyPr wrap="square" rtlCol="0">
            <a:spAutoFit/>
          </a:bodyPr>
          <a:lstStyle/>
          <a:p>
            <a:pPr algn="ctr"/>
            <a:r>
              <a:rPr lang="en-US" dirty="0" err="1">
                <a:solidFill>
                  <a:schemeClr val="bg1"/>
                </a:solidFill>
                <a:latin typeface="Consolas" panose="020B0609020204030204" pitchFamily="49" charset="0"/>
                <a:cs typeface="Consolas" panose="020B0609020204030204" pitchFamily="49" charset="0"/>
              </a:rPr>
              <a:t>function_pointers</a:t>
            </a:r>
            <a:r>
              <a:rPr lang="en-US" dirty="0">
                <a:solidFill>
                  <a:schemeClr val="bg1"/>
                </a:solidFill>
                <a:latin typeface="Consolas" panose="020B0609020204030204" pitchFamily="49" charset="0"/>
                <a:cs typeface="Consolas" panose="020B0609020204030204" pitchFamily="49" charset="0"/>
              </a:rPr>
              <a:t>_</a:t>
            </a:r>
          </a:p>
          <a:p>
            <a:pPr algn="ctr"/>
            <a:r>
              <a:rPr lang="en-US" dirty="0" err="1">
                <a:solidFill>
                  <a:schemeClr val="bg1"/>
                </a:solidFill>
                <a:latin typeface="Consolas" panose="020B0609020204030204" pitchFamily="49" charset="0"/>
                <a:cs typeface="Consolas" panose="020B0609020204030204" pitchFamily="49" charset="0"/>
              </a:rPr>
              <a:t>no_generics.c</a:t>
            </a:r>
            <a:endParaRPr lang="en-US"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841095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8348C249-ABFD-4C48-A407-B2224BD30510}"/>
              </a:ext>
            </a:extLst>
          </p:cNvPr>
          <p:cNvSpPr txBox="1"/>
          <p:nvPr/>
        </p:nvSpPr>
        <p:spPr>
          <a:xfrm>
            <a:off x="609600" y="3462337"/>
            <a:ext cx="10972800" cy="304698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9 takeaway:</a:t>
            </a:r>
            <a:r>
              <a:rPr lang="en-US" sz="3200" dirty="0"/>
              <a:t> A function pointer is a type of variable that stores a function.  We can store functions in variables and pass them as parameters.  A common use case is to pass comparison functions to generic functions like bubble sort that need to compare elements.  We also learned about partiality and how it can influence security.</a:t>
            </a:r>
          </a:p>
        </p:txBody>
      </p:sp>
    </p:spTree>
    <p:extLst>
      <p:ext uri="{BB962C8B-B14F-4D97-AF65-F5344CB8AC3E}">
        <p14:creationId xmlns:p14="http://schemas.microsoft.com/office/powerpoint/2010/main" val="12303579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DF059139-AD53-2A4C-B9D4-73C0374EE624}"/>
              </a:ext>
            </a:extLst>
          </p:cNvPr>
          <p:cNvSpPr txBox="1"/>
          <p:nvPr/>
        </p:nvSpPr>
        <p:spPr>
          <a:xfrm>
            <a:off x="228600" y="1258701"/>
            <a:ext cx="9071714" cy="3600986"/>
          </a:xfrm>
          <a:prstGeom prst="rect">
            <a:avLst/>
          </a:prstGeom>
          <a:noFill/>
        </p:spPr>
        <p:txBody>
          <a:bodyPr wrap="none" rtlCol="0">
            <a:spAutoFit/>
          </a:bodyPr>
          <a:lstStyle/>
          <a:p>
            <a:pPr algn="l"/>
            <a:r>
              <a:rPr lang="en-US" sz="2800" dirty="0">
                <a:latin typeface="Calibri" panose="020F0502020204030204" pitchFamily="34" charset="0"/>
                <a:cs typeface="Calibri" panose="020F0502020204030204" pitchFamily="34" charset="0"/>
              </a:rPr>
              <a:t>Recall </a:t>
            </a:r>
            <a:r>
              <a:rPr lang="en-US" sz="2800" dirty="0" err="1">
                <a:latin typeface="Calibri" panose="020F0502020204030204" pitchFamily="34" charset="0"/>
                <a:cs typeface="Calibri" panose="020F0502020204030204" pitchFamily="34" charset="0"/>
              </a:rPr>
              <a:t>print_array</a:t>
            </a:r>
            <a:r>
              <a:rPr lang="en-US" sz="2800" dirty="0">
                <a:latin typeface="Calibri" panose="020F0502020204030204" pitchFamily="34" charset="0"/>
                <a:cs typeface="Calibri" panose="020F0502020204030204" pitchFamily="34" charset="0"/>
              </a:rPr>
              <a:t>:</a:t>
            </a:r>
          </a:p>
          <a:p>
            <a:pPr algn="l"/>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print_array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nelems</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a:t>
            </a:r>
          </a:p>
          <a:p>
            <a:pPr algn="l"/>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a:t>
            </a:r>
            <a:r>
              <a:rPr lang="en-US" sz="2000" b="1" dirty="0" err="1">
                <a:latin typeface="Consolas" panose="020B0609020204030204" pitchFamily="49" charset="0"/>
                <a:cs typeface="Consolas" panose="020B0609020204030204" pitchFamily="49" charset="0"/>
              </a:rPr>
              <a:t>print_fn</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 {</a:t>
            </a:r>
          </a:p>
          <a:p>
            <a:pPr algn="l"/>
            <a:r>
              <a:rPr lang="en-US" sz="2000" dirty="0">
                <a:latin typeface="Consolas" panose="020B0609020204030204" pitchFamily="49" charset="0"/>
                <a:cs typeface="Consolas" panose="020B0609020204030204" pitchFamily="49" charset="0"/>
              </a:rPr>
              <a:t>    for (int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a:t>
            </a:r>
            <a:r>
              <a:rPr lang="en-US" sz="2000" dirty="0" err="1">
                <a:latin typeface="Consolas" panose="020B0609020204030204" pitchFamily="49" charset="0"/>
                <a:cs typeface="Consolas" panose="020B0609020204030204" pitchFamily="49" charset="0"/>
              </a:rPr>
              <a:t>nelems</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a:t>
            </a:r>
          </a:p>
          <a:p>
            <a:pPr algn="l"/>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solidFill>
                  <a:schemeClr val="accent2"/>
                </a:solidFill>
                <a:latin typeface="Consolas" panose="020B0609020204030204" pitchFamily="49" charset="0"/>
                <a:cs typeface="Consolas" panose="020B0609020204030204" pitchFamily="49" charset="0"/>
              </a:rPr>
              <a:t>elem_ptr</a:t>
            </a:r>
            <a:r>
              <a:rPr lang="en-US" sz="2000" dirty="0">
                <a:solidFill>
                  <a:schemeClr val="accent2"/>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a:t>
            </a:r>
          </a:p>
          <a:p>
            <a:pPr algn="l"/>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("%d: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+ 1); </a:t>
            </a:r>
          </a:p>
          <a:p>
            <a:pPr algn="l"/>
            <a:r>
              <a:rPr lang="en-US" sz="2000" dirty="0">
                <a:latin typeface="Consolas" panose="020B0609020204030204" pitchFamily="49" charset="0"/>
                <a:cs typeface="Consolas" panose="020B0609020204030204" pitchFamily="49" charset="0"/>
              </a:rPr>
              <a:t>        </a:t>
            </a:r>
            <a:r>
              <a:rPr lang="en-US" sz="2000" b="1" dirty="0" err="1">
                <a:latin typeface="Consolas" panose="020B0609020204030204" pitchFamily="49" charset="0"/>
                <a:cs typeface="Consolas" panose="020B0609020204030204" pitchFamily="49" charset="0"/>
              </a:rPr>
              <a:t>print_fn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elem_ptr</a:t>
            </a:r>
            <a:r>
              <a:rPr lang="en-US" sz="2000" dirty="0">
                <a:latin typeface="Consolas" panose="020B0609020204030204" pitchFamily="49" charset="0"/>
                <a:cs typeface="Consolas" panose="020B0609020204030204" pitchFamily="49" charset="0"/>
              </a:rPr>
              <a:t>);</a:t>
            </a:r>
          </a:p>
          <a:p>
            <a:pPr algn="l"/>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("\n");</a:t>
            </a:r>
          </a:p>
          <a:p>
            <a:pPr algn="l"/>
            <a:r>
              <a:rPr lang="en-US" sz="2000" dirty="0">
                <a:latin typeface="Consolas" panose="020B0609020204030204" pitchFamily="49" charset="0"/>
                <a:cs typeface="Consolas" panose="020B0609020204030204" pitchFamily="49" charset="0"/>
              </a:rPr>
              <a:t>    }   </a:t>
            </a:r>
          </a:p>
          <a:p>
            <a:pPr algn="l"/>
            <a:endParaRPr lang="en-US" sz="2000" dirty="0">
              <a:latin typeface="Consolas" panose="020B0609020204030204" pitchFamily="49" charset="0"/>
              <a:cs typeface="Consolas" panose="020B0609020204030204" pitchFamily="49" charset="0"/>
            </a:endParaRPr>
          </a:p>
          <a:p>
            <a:pPr algn="l"/>
            <a:r>
              <a:rPr lang="en-US" sz="2000" dirty="0">
                <a:latin typeface="Consolas" panose="020B0609020204030204" pitchFamily="49" charset="0"/>
                <a:cs typeface="Consolas" panose="020B0609020204030204" pitchFamily="49" charset="0"/>
              </a:rPr>
              <a:t>}</a:t>
            </a:r>
          </a:p>
        </p:txBody>
      </p:sp>
      <p:sp>
        <p:nvSpPr>
          <p:cNvPr id="4" name="Title 3">
            <a:extLst>
              <a:ext uri="{FF2B5EF4-FFF2-40B4-BE49-F238E27FC236}">
                <a16:creationId xmlns:a16="http://schemas.microsoft.com/office/drawing/2014/main" id="{82A1C72A-36D2-3245-9EFF-7BAA4C99FEC5}"/>
              </a:ext>
            </a:extLst>
          </p:cNvPr>
          <p:cNvSpPr>
            <a:spLocks noGrp="1"/>
          </p:cNvSpPr>
          <p:nvPr>
            <p:ph type="title"/>
          </p:nvPr>
        </p:nvSpPr>
        <p:spPr/>
        <p:txBody>
          <a:bodyPr/>
          <a:lstStyle/>
          <a:p>
            <a:r>
              <a:rPr lang="en-US" dirty="0"/>
              <a:t>Pre-lecture Quiz 4 Q1</a:t>
            </a:r>
          </a:p>
        </p:txBody>
      </p:sp>
      <p:sp>
        <p:nvSpPr>
          <p:cNvPr id="6" name="// file: strcmp_ex.c…">
            <a:extLst>
              <a:ext uri="{FF2B5EF4-FFF2-40B4-BE49-F238E27FC236}">
                <a16:creationId xmlns:a16="http://schemas.microsoft.com/office/drawing/2014/main" id="{AED0E9D9-D00E-DC47-833F-54FD82E5B55F}"/>
              </a:ext>
            </a:extLst>
          </p:cNvPr>
          <p:cNvSpPr txBox="1"/>
          <p:nvPr/>
        </p:nvSpPr>
        <p:spPr>
          <a:xfrm flipH="1">
            <a:off x="138161" y="5084438"/>
            <a:ext cx="615462" cy="1321387"/>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p:txBody>
      </p:sp>
      <p:sp>
        <p:nvSpPr>
          <p:cNvPr id="7" name="TextBox 6">
            <a:extLst>
              <a:ext uri="{FF2B5EF4-FFF2-40B4-BE49-F238E27FC236}">
                <a16:creationId xmlns:a16="http://schemas.microsoft.com/office/drawing/2014/main" id="{3331EB84-263E-854F-B69F-7EA28395C69E}"/>
              </a:ext>
            </a:extLst>
          </p:cNvPr>
          <p:cNvSpPr txBox="1"/>
          <p:nvPr/>
        </p:nvSpPr>
        <p:spPr>
          <a:xfrm>
            <a:off x="773610" y="5105400"/>
            <a:ext cx="4865434" cy="1311128"/>
          </a:xfrm>
          <a:prstGeom prst="rect">
            <a:avLst/>
          </a:prstGeom>
          <a:noFill/>
        </p:spPr>
        <p:txBody>
          <a:bodyPr wrap="none" rtlCol="0">
            <a:spAutoFit/>
          </a:bodyPr>
          <a:lstStyle/>
          <a:p>
            <a:pPr marL="15875" lvl="0" algn="l" fontAlgn="auto">
              <a:lnSpc>
                <a:spcPct val="90000"/>
              </a:lnSpc>
              <a:spcBef>
                <a:spcPts val="0"/>
              </a:spcBef>
              <a:spcAft>
                <a:spcPts val="0"/>
              </a:spcAft>
            </a:pPr>
            <a:r>
              <a:rPr lang="en-US" sz="2200" dirty="0">
                <a:solidFill>
                  <a:srgbClr val="0432FF"/>
                </a:solidFill>
                <a:latin typeface="Consolas" panose="020B0609020204030204" pitchFamily="49" charset="0"/>
                <a:cs typeface="Consolas" panose="020B0609020204030204" pitchFamily="49" charset="0"/>
              </a:rPr>
              <a:t>void</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print_string</a:t>
            </a:r>
            <a:r>
              <a:rPr lang="en-US" sz="2200" dirty="0">
                <a:latin typeface="Consolas" panose="020B0609020204030204" pitchFamily="49" charset="0"/>
                <a:cs typeface="Consolas" panose="020B0609020204030204" pitchFamily="49" charset="0"/>
              </a:rPr>
              <a:t>(</a:t>
            </a:r>
            <a:r>
              <a:rPr lang="en-US" sz="2200" dirty="0">
                <a:solidFill>
                  <a:srgbClr val="0432FF"/>
                </a:solidFill>
                <a:latin typeface="Consolas" panose="020B0609020204030204" pitchFamily="49" charset="0"/>
                <a:cs typeface="Consolas" panose="020B0609020204030204" pitchFamily="49" charset="0"/>
              </a:rPr>
              <a:t>void</a:t>
            </a:r>
            <a:r>
              <a:rPr lang="en-US" sz="2200" dirty="0">
                <a:latin typeface="Consolas" panose="020B0609020204030204" pitchFamily="49" charset="0"/>
                <a:cs typeface="Consolas" panose="020B0609020204030204" pitchFamily="49" charset="0"/>
              </a:rPr>
              <a:t> *</a:t>
            </a:r>
            <a:r>
              <a:rPr lang="en-US" sz="2200" dirty="0" err="1">
                <a:solidFill>
                  <a:schemeClr val="accent2"/>
                </a:solidFill>
                <a:latin typeface="Consolas" panose="020B0609020204030204" pitchFamily="49" charset="0"/>
                <a:cs typeface="Consolas" panose="020B0609020204030204" pitchFamily="49" charset="0"/>
              </a:rPr>
              <a:t>ptr</a:t>
            </a:r>
            <a:r>
              <a:rPr lang="en-US" sz="2200"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char</a:t>
            </a:r>
            <a:r>
              <a:rPr lang="en-US" sz="2200" dirty="0">
                <a:latin typeface="Consolas" panose="020B0609020204030204" pitchFamily="49" charset="0"/>
                <a:cs typeface="Consolas" panose="020B0609020204030204" pitchFamily="49" charset="0"/>
              </a:rPr>
              <a:t> *</a:t>
            </a:r>
            <a:r>
              <a:rPr lang="en-US" sz="2200" dirty="0">
                <a:solidFill>
                  <a:schemeClr val="accent2"/>
                </a:solidFill>
                <a:latin typeface="Consolas" panose="020B0609020204030204" pitchFamily="49" charset="0"/>
                <a:cs typeface="Consolas" panose="020B0609020204030204" pitchFamily="49" charset="0"/>
              </a:rPr>
              <a:t>str</a:t>
            </a:r>
            <a:r>
              <a:rPr lang="en-US" sz="2200" dirty="0">
                <a:latin typeface="Consolas" panose="020B0609020204030204" pitchFamily="49" charset="0"/>
                <a:cs typeface="Consolas" panose="020B0609020204030204" pitchFamily="49" charset="0"/>
              </a:rPr>
              <a:t> = ____</a:t>
            </a:r>
            <a:r>
              <a:rPr lang="en-US" sz="2200" u="sng" dirty="0">
                <a:latin typeface="Consolas" panose="020B0609020204030204" pitchFamily="49" charset="0"/>
                <a:cs typeface="Consolas" panose="020B0609020204030204" pitchFamily="49" charset="0"/>
              </a:rPr>
              <a:t>???</a:t>
            </a:r>
            <a:r>
              <a:rPr lang="en-US" sz="2200" dirty="0">
                <a:latin typeface="Consolas" panose="020B0609020204030204" pitchFamily="49" charset="0"/>
                <a:cs typeface="Consolas" panose="020B0609020204030204" pitchFamily="49" charset="0"/>
              </a:rPr>
              <a:t>____;</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("%s", str);</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a:t>
            </a:r>
          </a:p>
        </p:txBody>
      </p:sp>
      <p:sp>
        <p:nvSpPr>
          <p:cNvPr id="9" name="Content Placeholder 2">
            <a:extLst>
              <a:ext uri="{FF2B5EF4-FFF2-40B4-BE49-F238E27FC236}">
                <a16:creationId xmlns:a16="http://schemas.microsoft.com/office/drawing/2014/main" id="{00FDE463-0234-4642-A431-D09EAC40D605}"/>
              </a:ext>
            </a:extLst>
          </p:cNvPr>
          <p:cNvSpPr>
            <a:spLocks noGrp="1"/>
          </p:cNvSpPr>
          <p:nvPr>
            <p:ph idx="1"/>
          </p:nvPr>
        </p:nvSpPr>
        <p:spPr>
          <a:xfrm>
            <a:off x="6054120" y="3200400"/>
            <a:ext cx="5680680" cy="2230762"/>
          </a:xfrm>
          <a:ln w="38100">
            <a:solidFill>
              <a:schemeClr val="accent2">
                <a:lumMod val="75000"/>
              </a:schemeClr>
            </a:solidFill>
          </a:ln>
        </p:spPr>
        <p:txBody>
          <a:bodyPr/>
          <a:lstStyle/>
          <a:p>
            <a:pPr marL="346075" indent="-334963">
              <a:spcBef>
                <a:spcPts val="0"/>
              </a:spcBef>
              <a:buClr>
                <a:schemeClr val="accent2"/>
              </a:buClr>
              <a:buFont typeface="+mj-lt"/>
              <a:buAutoNum type="arabicPeriod"/>
            </a:pPr>
            <a:r>
              <a:rPr lang="en-US" sz="2400" dirty="0"/>
              <a:t>Fill in the blank so that </a:t>
            </a:r>
            <a:r>
              <a:rPr lang="en-US" sz="2400" dirty="0" err="1">
                <a:latin typeface="Consolas" panose="020B0609020204030204" pitchFamily="49" charset="0"/>
                <a:cs typeface="Consolas" panose="020B0609020204030204" pitchFamily="49" charset="0"/>
              </a:rPr>
              <a:t>print_array</a:t>
            </a:r>
            <a:r>
              <a:rPr lang="en-US" sz="2400" dirty="0"/>
              <a:t> can print an array of strings.</a:t>
            </a:r>
          </a:p>
          <a:p>
            <a:pPr marL="346075" indent="-334963">
              <a:spcBef>
                <a:spcPts val="0"/>
              </a:spcBef>
              <a:buClr>
                <a:schemeClr val="accent2"/>
              </a:buClr>
              <a:buFont typeface="+mj-lt"/>
              <a:buAutoNum type="arabicPeriod"/>
            </a:pPr>
            <a:endParaRPr lang="en-US" sz="2400" dirty="0"/>
          </a:p>
          <a:p>
            <a:pPr marL="346075" indent="-334963">
              <a:spcBef>
                <a:spcPts val="0"/>
              </a:spcBef>
              <a:buClr>
                <a:schemeClr val="accent2"/>
              </a:buClr>
              <a:buFont typeface="+mj-lt"/>
              <a:buAutoNum type="arabicPeriod"/>
            </a:pPr>
            <a:endParaRPr lang="en-US" sz="2400" dirty="0"/>
          </a:p>
          <a:p>
            <a:pPr marL="11112" indent="0">
              <a:spcBef>
                <a:spcPts val="0"/>
              </a:spcBef>
              <a:buClr>
                <a:schemeClr val="accent2"/>
              </a:buClr>
              <a:buNone/>
            </a:pPr>
            <a:endParaRPr lang="en-US" sz="2400" dirty="0"/>
          </a:p>
          <a:p>
            <a:pPr marL="468312" indent="-457200">
              <a:spcBef>
                <a:spcPts val="0"/>
              </a:spcBef>
              <a:buClr>
                <a:schemeClr val="accent2"/>
              </a:buClr>
              <a:buFont typeface="+mj-lt"/>
              <a:buAutoNum type="arabicPeriod" startAt="2"/>
            </a:pPr>
            <a:r>
              <a:rPr lang="en-US" sz="2400" dirty="0"/>
              <a:t>Why would A or D </a:t>
            </a:r>
            <a:r>
              <a:rPr lang="en-US" sz="2400" b="1" i="1" u="sng" dirty="0"/>
              <a:t>not</a:t>
            </a:r>
            <a:r>
              <a:rPr lang="en-US" sz="2400" dirty="0"/>
              <a:t> “work”?</a:t>
            </a:r>
            <a:endParaRPr lang="en-US" sz="2400" dirty="0">
              <a:solidFill>
                <a:srgbClr val="954503"/>
              </a:solidFill>
              <a:latin typeface="Menlo" panose="020B0609030804020204" pitchFamily="49" charset="0"/>
            </a:endParaRPr>
          </a:p>
          <a:p>
            <a:pPr marL="346075" indent="-334963">
              <a:spcBef>
                <a:spcPts val="0"/>
              </a:spcBef>
              <a:buClr>
                <a:schemeClr val="accent2"/>
              </a:buClr>
              <a:buFont typeface="+mj-lt"/>
              <a:buAutoNum type="arabicPeriod" startAt="2"/>
            </a:pPr>
            <a:endParaRPr lang="en-US" sz="2400" dirty="0"/>
          </a:p>
        </p:txBody>
      </p:sp>
      <p:sp>
        <p:nvSpPr>
          <p:cNvPr id="10" name="TextBox 9">
            <a:extLst>
              <a:ext uri="{FF2B5EF4-FFF2-40B4-BE49-F238E27FC236}">
                <a16:creationId xmlns:a16="http://schemas.microsoft.com/office/drawing/2014/main" id="{70A92DEF-EC0C-0142-B12E-4451E7724468}"/>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3" name="TextBox 12">
            <a:extLst>
              <a:ext uri="{FF2B5EF4-FFF2-40B4-BE49-F238E27FC236}">
                <a16:creationId xmlns:a16="http://schemas.microsoft.com/office/drawing/2014/main" id="{ED23BEDF-8580-A149-BB32-A2E21DE162FC}"/>
              </a:ext>
            </a:extLst>
          </p:cNvPr>
          <p:cNvSpPr txBox="1"/>
          <p:nvPr/>
        </p:nvSpPr>
        <p:spPr>
          <a:xfrm>
            <a:off x="6211099" y="3934218"/>
            <a:ext cx="2518638" cy="707886"/>
          </a:xfrm>
          <a:prstGeom prst="rect">
            <a:avLst/>
          </a:prstGeom>
          <a:noFill/>
        </p:spPr>
        <p:txBody>
          <a:bodyPr wrap="none" rtlCol="0">
            <a:spAutoFit/>
          </a:bodyPr>
          <a:lstStyle/>
          <a:p>
            <a:pPr marL="298450" lvl="1" indent="-284163" algn="l">
              <a:spcBef>
                <a:spcPts val="0"/>
              </a:spcBef>
              <a:buClr>
                <a:schemeClr val="accent2"/>
              </a:buClr>
              <a:buFont typeface="+mj-lt"/>
              <a:buAutoNum type="alphaUcPeriod"/>
            </a:pPr>
            <a:r>
              <a:rPr lang="en-US" sz="2000" dirty="0">
                <a:latin typeface="Calibri" panose="020F0502020204030204" pitchFamily="34" charset="0"/>
                <a:cs typeface="Calibri" panose="020F0502020204030204" pitchFamily="34" charset="0"/>
              </a:rPr>
              <a:t> </a:t>
            </a:r>
            <a:r>
              <a:rPr lang="en-US" sz="2000" dirty="0">
                <a:latin typeface="Consolas" panose="020B0609020204030204" pitchFamily="49" charset="0"/>
                <a:cs typeface="Consolas" panose="020B0609020204030204" pitchFamily="49" charset="0"/>
              </a:rPr>
              <a:t>(char *) </a:t>
            </a:r>
            <a:r>
              <a:rPr lang="en-US" sz="2000" dirty="0" err="1">
                <a:latin typeface="Consolas" panose="020B0609020204030204" pitchFamily="49" charset="0"/>
                <a:cs typeface="Consolas" panose="020B0609020204030204" pitchFamily="49" charset="0"/>
              </a:rPr>
              <a:t>ptr</a:t>
            </a:r>
            <a:endParaRPr lang="en-US" sz="2400" dirty="0"/>
          </a:p>
          <a:p>
            <a:pPr marL="298450" lvl="1" indent="-284163" algn="l">
              <a:spcBef>
                <a:spcPts val="0"/>
              </a:spcBef>
              <a:buClr>
                <a:schemeClr val="accent2"/>
              </a:buClr>
              <a:buFont typeface="+mj-lt"/>
              <a:buAutoNum type="alphaUcPeriod"/>
            </a:pPr>
            <a:r>
              <a:rPr lang="en-US" sz="2000" dirty="0">
                <a:latin typeface="Calibri" panose="020F0502020204030204" pitchFamily="34" charset="0"/>
                <a:cs typeface="Calibri" panose="020F0502020204030204" pitchFamily="34" charset="0"/>
              </a:rPr>
              <a:t> </a:t>
            </a:r>
            <a:r>
              <a:rPr lang="en-US" sz="2000" dirty="0">
                <a:latin typeface="Consolas" panose="020B0609020204030204" pitchFamily="49" charset="0"/>
                <a:cs typeface="Consolas" panose="020B0609020204030204" pitchFamily="49" charset="0"/>
              </a:rPr>
              <a:t>*(char **) </a:t>
            </a:r>
            <a:r>
              <a:rPr lang="en-US" sz="2000" dirty="0" err="1">
                <a:latin typeface="Consolas" panose="020B0609020204030204" pitchFamily="49" charset="0"/>
                <a:cs typeface="Consolas" panose="020B0609020204030204" pitchFamily="49" charset="0"/>
              </a:rPr>
              <a:t>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39D5FFFB-4953-C04C-AA1C-B35F60C12970}"/>
              </a:ext>
            </a:extLst>
          </p:cNvPr>
          <p:cNvSpPr txBox="1"/>
          <p:nvPr/>
        </p:nvSpPr>
        <p:spPr>
          <a:xfrm>
            <a:off x="8894460" y="3934218"/>
            <a:ext cx="2800767" cy="707886"/>
          </a:xfrm>
          <a:prstGeom prst="rect">
            <a:avLst/>
          </a:prstGeom>
          <a:noFill/>
        </p:spPr>
        <p:txBody>
          <a:bodyPr wrap="none" rtlCol="0">
            <a:spAutoFit/>
          </a:bodyPr>
          <a:lstStyle/>
          <a:p>
            <a:pPr marL="471487" lvl="1" indent="-457200" algn="l">
              <a:spcBef>
                <a:spcPts val="0"/>
              </a:spcBef>
              <a:buClr>
                <a:schemeClr val="accent2"/>
              </a:buClr>
              <a:buFont typeface="+mj-lt"/>
              <a:buAutoNum type="alphaUcPeriod" startAt="3"/>
            </a:pPr>
            <a:r>
              <a:rPr lang="en-US" sz="2000" dirty="0">
                <a:latin typeface="Consolas" panose="020B0609020204030204" pitchFamily="49" charset="0"/>
                <a:cs typeface="Consolas" panose="020B0609020204030204" pitchFamily="49" charset="0"/>
              </a:rPr>
              <a:t>*(char *) </a:t>
            </a:r>
            <a:r>
              <a:rPr lang="en-US" sz="2000" dirty="0" err="1">
                <a:latin typeface="Consolas" panose="020B0609020204030204" pitchFamily="49" charset="0"/>
                <a:cs typeface="Consolas" panose="020B0609020204030204" pitchFamily="49" charset="0"/>
              </a:rPr>
              <a:t>ptr</a:t>
            </a:r>
            <a:endParaRPr lang="en-US" sz="2000" dirty="0"/>
          </a:p>
          <a:p>
            <a:pPr marL="298450" lvl="1" indent="-284163" algn="l">
              <a:spcBef>
                <a:spcPts val="0"/>
              </a:spcBef>
              <a:buClr>
                <a:schemeClr val="accent2"/>
              </a:buClr>
              <a:buFont typeface="+mj-lt"/>
              <a:buAutoNum type="alphaUcPeriod" startAt="3"/>
            </a:pPr>
            <a:r>
              <a:rPr lang="en-US" sz="2000" dirty="0">
                <a:latin typeface="Calibri" panose="020F0502020204030204" pitchFamily="34" charset="0"/>
                <a:cs typeface="Calibri" panose="020F0502020204030204" pitchFamily="34" charset="0"/>
              </a:rPr>
              <a:t> </a:t>
            </a:r>
            <a:r>
              <a:rPr lang="en-US" sz="2000" dirty="0">
                <a:latin typeface="Consolas" panose="020B0609020204030204" pitchFamily="49" charset="0"/>
                <a:cs typeface="Consolas" panose="020B0609020204030204" pitchFamily="49" charset="0"/>
              </a:rPr>
              <a:t>**(char ***) </a:t>
            </a:r>
            <a:r>
              <a:rPr lang="en-US" sz="2000" dirty="0" err="1">
                <a:latin typeface="Consolas" panose="020B0609020204030204" pitchFamily="49" charset="0"/>
                <a:cs typeface="Consolas" panose="020B0609020204030204" pitchFamily="49" charset="0"/>
              </a:rPr>
              <a:t>ptr</a:t>
            </a:r>
            <a:endParaRPr lang="en-US" sz="2000" dirty="0"/>
          </a:p>
        </p:txBody>
      </p:sp>
    </p:spTree>
    <p:extLst>
      <p:ext uri="{BB962C8B-B14F-4D97-AF65-F5344CB8AC3E}">
        <p14:creationId xmlns:p14="http://schemas.microsoft.com/office/powerpoint/2010/main" val="417367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13" grpId="0"/>
      <p:bldP spid="16"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A1C72A-36D2-3245-9EFF-7BAA4C99FEC5}"/>
              </a:ext>
            </a:extLst>
          </p:cNvPr>
          <p:cNvSpPr>
            <a:spLocks noGrp="1"/>
          </p:cNvSpPr>
          <p:nvPr>
            <p:ph type="title"/>
          </p:nvPr>
        </p:nvSpPr>
        <p:spPr/>
        <p:txBody>
          <a:bodyPr/>
          <a:lstStyle/>
          <a:p>
            <a:r>
              <a:rPr lang="en-US" dirty="0"/>
              <a:t>Caller: Pre-lecture Quiz 4 Q1</a:t>
            </a:r>
          </a:p>
        </p:txBody>
      </p:sp>
      <p:sp>
        <p:nvSpPr>
          <p:cNvPr id="7" name="TextBox 6">
            <a:extLst>
              <a:ext uri="{FF2B5EF4-FFF2-40B4-BE49-F238E27FC236}">
                <a16:creationId xmlns:a16="http://schemas.microsoft.com/office/drawing/2014/main" id="{3331EB84-263E-854F-B69F-7EA28395C69E}"/>
              </a:ext>
            </a:extLst>
          </p:cNvPr>
          <p:cNvSpPr txBox="1"/>
          <p:nvPr/>
        </p:nvSpPr>
        <p:spPr>
          <a:xfrm>
            <a:off x="125525" y="1192774"/>
            <a:ext cx="11085086" cy="5687711"/>
          </a:xfrm>
          <a:prstGeom prst="rect">
            <a:avLst/>
          </a:prstGeom>
          <a:noFill/>
        </p:spPr>
        <p:txBody>
          <a:bodyPr wrap="none" rtlCol="0">
            <a:spAutoFit/>
          </a:bodyPr>
          <a:lstStyle/>
          <a:p>
            <a:pPr algn="l"/>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print_array</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size_t</a:t>
            </a:r>
            <a:r>
              <a:rPr lang="en-US" dirty="0">
                <a:solidFill>
                  <a:srgbClr val="0432FF"/>
                </a:solidFill>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 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a:t>
            </a:r>
            <a:r>
              <a:rPr lang="en-US" dirty="0">
                <a:latin typeface="Consolas" panose="020B0609020204030204" pitchFamily="49" charset="0"/>
                <a:cs typeface="Consolas" panose="020B0609020204030204" pitchFamily="49" charset="0"/>
              </a:rPr>
              <a:t>,</a:t>
            </a:r>
          </a:p>
          <a:p>
            <a:pPr algn="l"/>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print_fn</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void *</a:t>
            </a:r>
            <a:r>
              <a:rPr lang="en-US" dirty="0" err="1">
                <a:latin typeface="Consolas" panose="020B0609020204030204" pitchFamily="49" charset="0"/>
                <a:cs typeface="Consolas" panose="020B0609020204030204" pitchFamily="49" charset="0"/>
              </a:rPr>
              <a:t>elem_ptr</a:t>
            </a:r>
            <a:r>
              <a:rPr lang="en-US" dirty="0">
                <a:latin typeface="Consolas" panose="020B0609020204030204" pitchFamily="49" charset="0"/>
                <a:cs typeface="Consolas" panose="020B0609020204030204" pitchFamily="49" charset="0"/>
              </a:rPr>
              <a:t> = (char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print_fn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elem_ptr</a:t>
            </a:r>
            <a:r>
              <a:rPr lang="en-US" dirty="0">
                <a:latin typeface="Consolas" panose="020B0609020204030204" pitchFamily="49" charset="0"/>
                <a:cs typeface="Consolas" panose="020B0609020204030204" pitchFamily="49" charset="0"/>
              </a:rPr>
              <a:t>);</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endParaRPr lang="en-US" dirty="0">
              <a:solidFill>
                <a:srgbClr val="0432FF"/>
              </a:solidFill>
              <a:latin typeface="Consolas" panose="020B0609020204030204" pitchFamily="49" charset="0"/>
              <a:cs typeface="Consolas" panose="020B0609020204030204" pitchFamily="49" charset="0"/>
            </a:endParaRPr>
          </a:p>
          <a:p>
            <a:pPr marL="15875" lvl="0" algn="l" fontAlgn="auto">
              <a:lnSpc>
                <a:spcPct val="90000"/>
              </a:lnSpc>
              <a:spcBef>
                <a:spcPts val="0"/>
              </a:spcBef>
              <a:spcAft>
                <a:spcPts val="0"/>
              </a:spcAft>
            </a:pPr>
            <a:endParaRPr lang="en-US" sz="2200" dirty="0">
              <a:solidFill>
                <a:srgbClr val="0432FF"/>
              </a:solidFill>
              <a:latin typeface="Consolas" panose="020B0609020204030204" pitchFamily="49" charset="0"/>
              <a:cs typeface="Consolas" panose="020B0609020204030204" pitchFamily="49" charset="0"/>
            </a:endParaRPr>
          </a:p>
          <a:p>
            <a:pPr marL="15875" lvl="0" algn="l" fontAlgn="auto">
              <a:lnSpc>
                <a:spcPct val="90000"/>
              </a:lnSpc>
              <a:spcBef>
                <a:spcPts val="0"/>
              </a:spcBef>
              <a:spcAft>
                <a:spcPts val="0"/>
              </a:spcAft>
            </a:pPr>
            <a:r>
              <a:rPr lang="en-US" sz="2200" dirty="0">
                <a:solidFill>
                  <a:srgbClr val="0432FF"/>
                </a:solidFill>
                <a:latin typeface="Consolas" panose="020B0609020204030204" pitchFamily="49" charset="0"/>
                <a:cs typeface="Consolas" panose="020B0609020204030204" pitchFamily="49" charset="0"/>
              </a:rPr>
              <a:t>void</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print_string</a:t>
            </a:r>
            <a:r>
              <a:rPr lang="en-US" sz="2200" dirty="0">
                <a:latin typeface="Consolas" panose="020B0609020204030204" pitchFamily="49" charset="0"/>
                <a:cs typeface="Consolas" panose="020B0609020204030204" pitchFamily="49" charset="0"/>
              </a:rPr>
              <a:t>(</a:t>
            </a:r>
            <a:r>
              <a:rPr lang="en-US" sz="2200" dirty="0">
                <a:solidFill>
                  <a:srgbClr val="0432FF"/>
                </a:solidFill>
                <a:latin typeface="Consolas" panose="020B0609020204030204" pitchFamily="49" charset="0"/>
                <a:cs typeface="Consolas" panose="020B0609020204030204" pitchFamily="49" charset="0"/>
              </a:rPr>
              <a:t>void</a:t>
            </a:r>
            <a:r>
              <a:rPr lang="en-US" sz="2200" dirty="0">
                <a:latin typeface="Consolas" panose="020B0609020204030204" pitchFamily="49" charset="0"/>
                <a:cs typeface="Consolas" panose="020B0609020204030204" pitchFamily="49" charset="0"/>
              </a:rPr>
              <a:t> *</a:t>
            </a:r>
            <a:r>
              <a:rPr lang="en-US" sz="2200" dirty="0" err="1">
                <a:solidFill>
                  <a:schemeClr val="accent2"/>
                </a:solidFill>
                <a:latin typeface="Consolas" panose="020B0609020204030204" pitchFamily="49" charset="0"/>
                <a:cs typeface="Consolas" panose="020B0609020204030204" pitchFamily="49" charset="0"/>
              </a:rPr>
              <a:t>ptr</a:t>
            </a:r>
            <a:r>
              <a:rPr lang="en-US" sz="2200"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char</a:t>
            </a:r>
            <a:r>
              <a:rPr lang="en-US" sz="2200" dirty="0">
                <a:latin typeface="Consolas" panose="020B0609020204030204" pitchFamily="49" charset="0"/>
                <a:cs typeface="Consolas" panose="020B0609020204030204" pitchFamily="49" charset="0"/>
              </a:rPr>
              <a:t> *</a:t>
            </a:r>
            <a:r>
              <a:rPr lang="en-US" sz="2200" dirty="0">
                <a:solidFill>
                  <a:schemeClr val="accent2"/>
                </a:solidFill>
                <a:latin typeface="Consolas" panose="020B0609020204030204" pitchFamily="49" charset="0"/>
                <a:cs typeface="Consolas" panose="020B0609020204030204" pitchFamily="49" charset="0"/>
              </a:rPr>
              <a:t>str</a:t>
            </a:r>
            <a:r>
              <a:rPr lang="en-US" sz="2200" dirty="0">
                <a:latin typeface="Consolas" panose="020B0609020204030204" pitchFamily="49" charset="0"/>
                <a:cs typeface="Consolas" panose="020B0609020204030204" pitchFamily="49" charset="0"/>
              </a:rPr>
              <a:t> = ____</a:t>
            </a:r>
            <a:r>
              <a:rPr lang="en-US" sz="2200" u="sng" dirty="0">
                <a:latin typeface="Consolas" panose="020B0609020204030204" pitchFamily="49" charset="0"/>
                <a:cs typeface="Consolas" panose="020B0609020204030204" pitchFamily="49" charset="0"/>
              </a:rPr>
              <a:t>???</a:t>
            </a:r>
            <a:r>
              <a:rPr lang="en-US" sz="2200" dirty="0">
                <a:latin typeface="Consolas" panose="020B0609020204030204" pitchFamily="49" charset="0"/>
                <a:cs typeface="Consolas" panose="020B0609020204030204" pitchFamily="49" charset="0"/>
              </a:rPr>
              <a:t>____;</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("%s", str);</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a:t>
            </a:r>
          </a:p>
          <a:p>
            <a:pPr marL="15875" lvl="0" algn="l" fontAlgn="auto">
              <a:lnSpc>
                <a:spcPct val="90000"/>
              </a:lnSpc>
              <a:spcBef>
                <a:spcPts val="0"/>
              </a:spcBef>
              <a:spcAft>
                <a:spcPts val="0"/>
              </a:spcAft>
            </a:pPr>
            <a:endParaRPr lang="en-US" sz="2200" dirty="0">
              <a:latin typeface="Consolas" panose="020B0609020204030204" pitchFamily="49" charset="0"/>
              <a:cs typeface="Consolas" panose="020B0609020204030204" pitchFamily="49" charset="0"/>
            </a:endParaRPr>
          </a:p>
          <a:p>
            <a:pPr marL="15875" lvl="0" algn="l" fontAlgn="auto">
              <a:lnSpc>
                <a:spcPct val="90000"/>
              </a:lnSpc>
              <a:spcBef>
                <a:spcPts val="0"/>
              </a:spcBef>
              <a:spcAft>
                <a:spcPts val="0"/>
              </a:spcAft>
            </a:pPr>
            <a:r>
              <a:rPr lang="en-US" sz="2200" dirty="0">
                <a:solidFill>
                  <a:srgbClr val="0432FF"/>
                </a:solidFill>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char</a:t>
            </a:r>
            <a:r>
              <a:rPr lang="en-US" sz="2200" dirty="0">
                <a:latin typeface="Consolas" panose="020B0609020204030204" pitchFamily="49" charset="0"/>
                <a:cs typeface="Consolas" panose="020B0609020204030204" pitchFamily="49" charset="0"/>
              </a:rPr>
              <a:t> *</a:t>
            </a:r>
            <a:r>
              <a:rPr lang="en-US" sz="2200" dirty="0" err="1">
                <a:solidFill>
                  <a:schemeClr val="accent2"/>
                </a:solidFill>
                <a:latin typeface="Consolas" panose="020B0609020204030204" pitchFamily="49" charset="0"/>
                <a:cs typeface="Consolas" panose="020B0609020204030204" pitchFamily="49" charset="0"/>
              </a:rPr>
              <a:t>str_array</a:t>
            </a:r>
            <a:r>
              <a:rPr lang="en-US" sz="2200" dirty="0">
                <a:latin typeface="Consolas" panose="020B0609020204030204" pitchFamily="49" charset="0"/>
                <a:cs typeface="Consolas" panose="020B0609020204030204" pitchFamily="49" charset="0"/>
              </a:rPr>
              <a:t>[] =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"aardvark"</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7030A0"/>
                </a:solidFill>
                <a:latin typeface="Consolas" panose="020B0609020204030204" pitchFamily="49" charset="0"/>
                <a:cs typeface="Consolas" panose="020B0609020204030204" pitchFamily="49" charset="0"/>
              </a:rPr>
              <a:t>"beaver"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7030A0"/>
                </a:solidFill>
                <a:latin typeface="Consolas" panose="020B0609020204030204" pitchFamily="49" charset="0"/>
                <a:cs typeface="Consolas" panose="020B0609020204030204" pitchFamily="49" charset="0"/>
              </a:rPr>
              <a:t>"capybara"</a:t>
            </a:r>
            <a:r>
              <a:rPr lang="en-US" sz="2200" dirty="0">
                <a:solidFill>
                  <a:srgbClr val="000000"/>
                </a:solidFill>
                <a:latin typeface="Consolas" panose="020B0609020204030204" pitchFamily="49" charset="0"/>
                <a:cs typeface="Consolas" panose="020B0609020204030204" pitchFamily="49" charset="0"/>
              </a:rPr>
              <a:t>};</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size_t</a:t>
            </a:r>
            <a:r>
              <a:rPr lang="en-US" sz="2200" dirty="0">
                <a:solidFill>
                  <a:srgbClr val="0432FF"/>
                </a:solidFill>
                <a:latin typeface="Consolas" panose="020B0609020204030204" pitchFamily="49" charset="0"/>
                <a:cs typeface="Consolas" panose="020B0609020204030204" pitchFamily="49" charset="0"/>
              </a:rPr>
              <a:t> </a:t>
            </a:r>
            <a:r>
              <a:rPr lang="en-US" sz="2200" dirty="0" err="1">
                <a:solidFill>
                  <a:schemeClr val="accent2"/>
                </a:solidFill>
                <a:latin typeface="Consolas" panose="020B0609020204030204" pitchFamily="49" charset="0"/>
                <a:cs typeface="Consolas" panose="020B0609020204030204" pitchFamily="49" charset="0"/>
              </a:rPr>
              <a:t>n_elems</a:t>
            </a:r>
            <a:r>
              <a:rPr lang="en-US" sz="2200" dirty="0">
                <a:solidFill>
                  <a:schemeClr val="accent2"/>
                </a:solidFill>
                <a:latin typeface="Consolas" panose="020B0609020204030204" pitchFamily="49" charset="0"/>
                <a:cs typeface="Consolas" panose="020B0609020204030204" pitchFamily="49" charset="0"/>
              </a:rPr>
              <a:t> </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str_array</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str_array</a:t>
            </a:r>
            <a:r>
              <a:rPr lang="en-US" sz="2200" dirty="0">
                <a:latin typeface="Consolas" panose="020B0609020204030204" pitchFamily="49" charset="0"/>
                <a:cs typeface="Consolas" panose="020B0609020204030204" pitchFamily="49" charset="0"/>
              </a:rPr>
              <a:t>[0]);</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print_array</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str_array</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n_elems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str_array</a:t>
            </a:r>
            <a:r>
              <a:rPr lang="en-US" sz="2200" dirty="0">
                <a:latin typeface="Consolas" panose="020B0609020204030204" pitchFamily="49" charset="0"/>
                <a:cs typeface="Consolas" panose="020B0609020204030204" pitchFamily="49" charset="0"/>
              </a:rPr>
              <a:t>[0]), </a:t>
            </a:r>
            <a:r>
              <a:rPr lang="en-US" sz="2200" dirty="0" err="1">
                <a:latin typeface="Consolas" panose="020B0609020204030204" pitchFamily="49" charset="0"/>
                <a:cs typeface="Consolas" panose="020B0609020204030204" pitchFamily="49" charset="0"/>
              </a:rPr>
              <a:t>print_string</a:t>
            </a:r>
            <a:r>
              <a:rPr lang="en-US" sz="2200" dirty="0">
                <a:latin typeface="Consolas" panose="020B0609020204030204" pitchFamily="49" charset="0"/>
                <a:cs typeface="Consolas" panose="020B0609020204030204" pitchFamily="49" charset="0"/>
              </a:rPr>
              <a:t>);</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  …</a:t>
            </a:r>
          </a:p>
          <a:p>
            <a:pPr marL="15875" lvl="0" algn="l" fontAlgn="auto">
              <a:lnSpc>
                <a:spcPct val="90000"/>
              </a:lnSpc>
              <a:spcBef>
                <a:spcPts val="0"/>
              </a:spcBef>
              <a:spcAft>
                <a:spcPts val="0"/>
              </a:spcAft>
            </a:pPr>
            <a:r>
              <a:rPr lang="en-US" sz="2200" dirty="0">
                <a:latin typeface="Consolas" panose="020B0609020204030204" pitchFamily="49" charset="0"/>
                <a:cs typeface="Consolas" panose="020B0609020204030204" pitchFamily="49" charset="0"/>
              </a:rPr>
              <a:t>}</a:t>
            </a:r>
          </a:p>
        </p:txBody>
      </p:sp>
      <p:sp>
        <p:nvSpPr>
          <p:cNvPr id="9" name="Content Placeholder 2">
            <a:extLst>
              <a:ext uri="{FF2B5EF4-FFF2-40B4-BE49-F238E27FC236}">
                <a16:creationId xmlns:a16="http://schemas.microsoft.com/office/drawing/2014/main" id="{00FDE463-0234-4642-A431-D09EAC40D605}"/>
              </a:ext>
            </a:extLst>
          </p:cNvPr>
          <p:cNvSpPr>
            <a:spLocks noGrp="1"/>
          </p:cNvSpPr>
          <p:nvPr>
            <p:ph idx="1"/>
          </p:nvPr>
        </p:nvSpPr>
        <p:spPr>
          <a:xfrm>
            <a:off x="8469175" y="2789552"/>
            <a:ext cx="3265625" cy="1142999"/>
          </a:xfrm>
          <a:ln w="38100">
            <a:solidFill>
              <a:schemeClr val="accent2">
                <a:lumMod val="75000"/>
              </a:schemeClr>
            </a:solidFill>
          </a:ln>
        </p:spPr>
        <p:txBody>
          <a:bodyPr/>
          <a:lstStyle/>
          <a:p>
            <a:pPr marL="11112" indent="0">
              <a:spcBef>
                <a:spcPts val="1800"/>
              </a:spcBef>
              <a:buClr>
                <a:schemeClr val="accent2"/>
              </a:buClr>
              <a:buNone/>
            </a:pPr>
            <a:r>
              <a:rPr lang="en-US" sz="2400" dirty="0"/>
              <a:t>What is the </a:t>
            </a:r>
            <a:r>
              <a:rPr lang="en-US" sz="2400" i="1" dirty="0"/>
              <a:t>actual</a:t>
            </a:r>
            <a:r>
              <a:rPr lang="en-US" sz="2400" dirty="0"/>
              <a:t> type of the parameter passed into </a:t>
            </a:r>
            <a:r>
              <a:rPr lang="en-US" sz="2400" dirty="0" err="1">
                <a:latin typeface="Consolas" panose="020B0609020204030204" pitchFamily="49" charset="0"/>
                <a:cs typeface="Consolas" panose="020B0609020204030204" pitchFamily="49" charset="0"/>
              </a:rPr>
              <a:t>print_string</a:t>
            </a:r>
            <a:r>
              <a:rPr lang="en-US" sz="2400" dirty="0"/>
              <a:t>?</a:t>
            </a:r>
            <a:endParaRPr lang="en-US" sz="2400" i="1" dirty="0">
              <a:solidFill>
                <a:srgbClr val="954503"/>
              </a:solidFill>
              <a:latin typeface="Menlo" panose="020B0609030804020204" pitchFamily="49" charset="0"/>
            </a:endParaRPr>
          </a:p>
          <a:p>
            <a:pPr marL="346075" indent="-334963">
              <a:buClr>
                <a:schemeClr val="accent2"/>
              </a:buClr>
              <a:buFont typeface="+mj-lt"/>
              <a:buAutoNum type="arabicPeriod"/>
            </a:pPr>
            <a:endParaRPr lang="en-US" sz="2400" dirty="0"/>
          </a:p>
        </p:txBody>
      </p:sp>
      <p:sp>
        <p:nvSpPr>
          <p:cNvPr id="10" name="TextBox 9">
            <a:extLst>
              <a:ext uri="{FF2B5EF4-FFF2-40B4-BE49-F238E27FC236}">
                <a16:creationId xmlns:a16="http://schemas.microsoft.com/office/drawing/2014/main" id="{70A92DEF-EC0C-0142-B12E-4451E7724468}"/>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1" name="Rectangle 10">
            <a:extLst>
              <a:ext uri="{FF2B5EF4-FFF2-40B4-BE49-F238E27FC236}">
                <a16:creationId xmlns:a16="http://schemas.microsoft.com/office/drawing/2014/main" id="{98C4E677-736E-1740-ACDC-61F0F08D887C}"/>
              </a:ext>
            </a:extLst>
          </p:cNvPr>
          <p:cNvSpPr/>
          <p:nvPr/>
        </p:nvSpPr>
        <p:spPr bwMode="auto">
          <a:xfrm>
            <a:off x="7352473" y="4011921"/>
            <a:ext cx="4417365" cy="68949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1" hangingPunct="1">
              <a:tabLst>
                <a:tab pos="730250" algn="l"/>
              </a:tabLst>
            </a:pPr>
            <a:r>
              <a:rPr kumimoji="0" lang="en-US" sz="2000" i="0" u="none" strike="noStrike" cap="none" normalizeH="0" baseline="0" dirty="0">
                <a:ln>
                  <a:noFill/>
                </a:ln>
                <a:solidFill>
                  <a:schemeClr val="tx1"/>
                </a:solidFill>
                <a:effectLst/>
                <a:latin typeface="+mn-lt"/>
                <a:cs typeface="Courier New" panose="02070309020205020404" pitchFamily="49" charset="0"/>
              </a:rPr>
              <a:t>As a caller: Remember what the true types of parameters are. </a:t>
            </a:r>
            <a:r>
              <a:rPr kumimoji="0" lang="en-US" sz="2000" b="1" i="0" u="none" strike="noStrike" cap="none" normalizeH="0" baseline="0" dirty="0">
                <a:ln>
                  <a:noFill/>
                </a:ln>
                <a:solidFill>
                  <a:schemeClr val="tx1"/>
                </a:solidFill>
                <a:effectLst/>
                <a:latin typeface="+mn-lt"/>
                <a:cs typeface="Courier New" panose="02070309020205020404" pitchFamily="49" charset="0"/>
              </a:rPr>
              <a:t>Draw pictures</a:t>
            </a:r>
            <a:r>
              <a:rPr kumimoji="0" lang="en-US" sz="2000" i="0" u="none" strike="noStrike" cap="none" normalizeH="0" baseline="0" dirty="0">
                <a:ln>
                  <a:noFill/>
                </a:ln>
                <a:solidFill>
                  <a:schemeClr val="tx1"/>
                </a:solidFill>
                <a:effectLst/>
                <a:latin typeface="+mn-lt"/>
                <a:cs typeface="Courier New" panose="02070309020205020404" pitchFamily="49" charset="0"/>
              </a:rPr>
              <a:t>!</a:t>
            </a:r>
          </a:p>
        </p:txBody>
      </p:sp>
      <p:cxnSp>
        <p:nvCxnSpPr>
          <p:cNvPr id="12" name="Straight Connector 11">
            <a:extLst>
              <a:ext uri="{FF2B5EF4-FFF2-40B4-BE49-F238E27FC236}">
                <a16:creationId xmlns:a16="http://schemas.microsoft.com/office/drawing/2014/main" id="{4CC0C357-319E-114B-8E21-9D8A3B634D08}"/>
              </a:ext>
            </a:extLst>
          </p:cNvPr>
          <p:cNvCxnSpPr>
            <a:cxnSpLocks/>
          </p:cNvCxnSpPr>
          <p:nvPr/>
        </p:nvCxnSpPr>
        <p:spPr>
          <a:xfrm>
            <a:off x="125525" y="3276600"/>
            <a:ext cx="764687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D6A95C6-B351-8949-B75F-26BEDB330D51}"/>
              </a:ext>
            </a:extLst>
          </p:cNvPr>
          <p:cNvSpPr txBox="1"/>
          <p:nvPr/>
        </p:nvSpPr>
        <p:spPr>
          <a:xfrm>
            <a:off x="7039483" y="3303473"/>
            <a:ext cx="915635" cy="461665"/>
          </a:xfrm>
          <a:prstGeom prst="rect">
            <a:avLst/>
          </a:prstGeom>
          <a:noFill/>
        </p:spPr>
        <p:txBody>
          <a:bodyPr wrap="none" rtlCol="0">
            <a:spAutoFit/>
          </a:bodyPr>
          <a:lstStyle/>
          <a:p>
            <a:r>
              <a:rPr lang="en-US" sz="2400" b="1" dirty="0">
                <a:latin typeface="+mn-lt"/>
              </a:rPr>
              <a:t>Caller</a:t>
            </a:r>
          </a:p>
        </p:txBody>
      </p:sp>
      <p:sp>
        <p:nvSpPr>
          <p:cNvPr id="15" name="TextBox 14">
            <a:extLst>
              <a:ext uri="{FF2B5EF4-FFF2-40B4-BE49-F238E27FC236}">
                <a16:creationId xmlns:a16="http://schemas.microsoft.com/office/drawing/2014/main" id="{F2B2AC8D-FCF2-4F44-B108-4D7BF242F7B7}"/>
              </a:ext>
            </a:extLst>
          </p:cNvPr>
          <p:cNvSpPr txBox="1"/>
          <p:nvPr/>
        </p:nvSpPr>
        <p:spPr>
          <a:xfrm>
            <a:off x="6889377" y="2792034"/>
            <a:ext cx="1065741" cy="461665"/>
          </a:xfrm>
          <a:prstGeom prst="rect">
            <a:avLst/>
          </a:prstGeom>
          <a:noFill/>
        </p:spPr>
        <p:txBody>
          <a:bodyPr wrap="none" rtlCol="0">
            <a:spAutoFit/>
          </a:bodyPr>
          <a:lstStyle/>
          <a:p>
            <a:r>
              <a:rPr lang="en-US" sz="2400" b="1" dirty="0">
                <a:latin typeface="+mn-lt"/>
              </a:rPr>
              <a:t>Library</a:t>
            </a:r>
          </a:p>
        </p:txBody>
      </p:sp>
    </p:spTree>
    <p:extLst>
      <p:ext uri="{BB962C8B-B14F-4D97-AF65-F5344CB8AC3E}">
        <p14:creationId xmlns:p14="http://schemas.microsoft.com/office/powerpoint/2010/main" val="143829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4" end="1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15" end="1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6" end="1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7" end="1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8" end="1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bg/>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1" grpId="0" animBg="1"/>
      <p:bldP spid="3" grpId="0"/>
      <p:bldP spid="1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1F9874-2FF5-634C-8DB3-56F433BCC45E}"/>
              </a:ext>
            </a:extLst>
          </p:cNvPr>
          <p:cNvSpPr>
            <a:spLocks noGrp="1"/>
          </p:cNvSpPr>
          <p:nvPr>
            <p:ph type="title"/>
          </p:nvPr>
        </p:nvSpPr>
        <p:spPr/>
        <p:txBody>
          <a:bodyPr/>
          <a:lstStyle/>
          <a:p>
            <a:r>
              <a:rPr lang="en-US" dirty="0"/>
              <a:t>Practice: Count Matches</a:t>
            </a:r>
          </a:p>
        </p:txBody>
      </p:sp>
      <p:sp>
        <p:nvSpPr>
          <p:cNvPr id="5" name="Content Placeholder 4">
            <a:extLst>
              <a:ext uri="{FF2B5EF4-FFF2-40B4-BE49-F238E27FC236}">
                <a16:creationId xmlns:a16="http://schemas.microsoft.com/office/drawing/2014/main" id="{8E88D649-E77E-0344-B54B-3FB30B68B803}"/>
              </a:ext>
            </a:extLst>
          </p:cNvPr>
          <p:cNvSpPr>
            <a:spLocks noGrp="1"/>
          </p:cNvSpPr>
          <p:nvPr>
            <p:ph idx="1"/>
          </p:nvPr>
        </p:nvSpPr>
        <p:spPr/>
        <p:txBody>
          <a:bodyPr/>
          <a:lstStyle/>
          <a:p>
            <a:r>
              <a:rPr lang="en-US" dirty="0"/>
              <a:t>Let’s write a generic function </a:t>
            </a:r>
            <a:r>
              <a:rPr lang="en-US" i="1" dirty="0" err="1"/>
              <a:t>count_matches</a:t>
            </a:r>
            <a:r>
              <a:rPr lang="en-US" dirty="0"/>
              <a:t> that can count the number of a certain type of element in a generic array.</a:t>
            </a:r>
          </a:p>
          <a:p>
            <a:r>
              <a:rPr lang="en-US" dirty="0"/>
              <a:t>It should take in as parameters information about the generic array, and a function parameter that can take in a pointer to a single array element and tell us if it’s a match.</a:t>
            </a:r>
          </a:p>
          <a:p>
            <a:endParaRPr lang="en-US" dirty="0"/>
          </a:p>
          <a:p>
            <a:endParaRPr lang="en-US" dirty="0"/>
          </a:p>
          <a:p>
            <a:pPr marL="0" indent="0">
              <a:spcBef>
                <a:spcPts val="0"/>
              </a:spcBef>
              <a:buNone/>
            </a:pPr>
            <a:r>
              <a:rPr lang="en-US" b="1" dirty="0">
                <a:latin typeface="Consolas" panose="020B0609020204030204" pitchFamily="49" charset="0"/>
                <a:cs typeface="Consolas" panose="020B0609020204030204" pitchFamily="49" charset="0"/>
              </a:rPr>
              <a:t>int </a:t>
            </a:r>
            <a:r>
              <a:rPr lang="en-US" b="1" dirty="0" err="1">
                <a:latin typeface="Consolas" panose="020B0609020204030204" pitchFamily="49" charset="0"/>
                <a:cs typeface="Consolas" panose="020B0609020204030204" pitchFamily="49" charset="0"/>
              </a:rPr>
              <a:t>count_matches</a:t>
            </a:r>
            <a:r>
              <a:rPr lang="en-US" b="1" dirty="0">
                <a:latin typeface="Consolas" panose="020B0609020204030204" pitchFamily="49" charset="0"/>
                <a:cs typeface="Consolas" panose="020B0609020204030204" pitchFamily="49" charset="0"/>
              </a:rPr>
              <a:t>(void *base, int </a:t>
            </a:r>
            <a:r>
              <a:rPr lang="en-US" b="1" dirty="0" err="1">
                <a:latin typeface="Consolas" panose="020B0609020204030204" pitchFamily="49" charset="0"/>
                <a:cs typeface="Consolas" panose="020B0609020204030204" pitchFamily="49" charset="0"/>
              </a:rPr>
              <a:t>nelems</a:t>
            </a:r>
            <a:r>
              <a:rPr lang="en-US" b="1" dirty="0">
                <a:latin typeface="Consolas" panose="020B0609020204030204" pitchFamily="49" charset="0"/>
                <a:cs typeface="Consolas" panose="020B0609020204030204" pitchFamily="49" charset="0"/>
              </a:rPr>
              <a:t>,</a:t>
            </a:r>
          </a:p>
          <a:p>
            <a:pPr marL="0" indent="0">
              <a:spcBef>
                <a:spcPts val="0"/>
              </a:spcBef>
              <a:buNone/>
            </a:pPr>
            <a:r>
              <a:rPr lang="en-US" b="1" dirty="0">
                <a:latin typeface="Consolas" panose="020B0609020204030204" pitchFamily="49" charset="0"/>
                <a:cs typeface="Consolas" panose="020B0609020204030204" pitchFamily="49" charset="0"/>
              </a:rPr>
              <a:t>                  int </a:t>
            </a:r>
            <a:r>
              <a:rPr lang="en-US" b="1" dirty="0" err="1">
                <a:latin typeface="Consolas" panose="020B0609020204030204" pitchFamily="49" charset="0"/>
                <a:cs typeface="Consolas" panose="020B0609020204030204" pitchFamily="49" charset="0"/>
              </a:rPr>
              <a:t>elem_size_bytes</a:t>
            </a:r>
            <a:r>
              <a:rPr lang="en-US" b="1" dirty="0">
                <a:latin typeface="Consolas" panose="020B0609020204030204" pitchFamily="49" charset="0"/>
                <a:cs typeface="Consolas" panose="020B0609020204030204" pitchFamily="49" charset="0"/>
              </a:rPr>
              <a:t>, </a:t>
            </a:r>
          </a:p>
          <a:p>
            <a:pPr marL="0" indent="0">
              <a:spcBef>
                <a:spcPts val="0"/>
              </a:spcBef>
              <a:buNone/>
            </a:pPr>
            <a:r>
              <a:rPr lang="en-US" b="1" dirty="0">
                <a:latin typeface="Consolas" panose="020B0609020204030204" pitchFamily="49" charset="0"/>
                <a:cs typeface="Consolas" panose="020B0609020204030204" pitchFamily="49" charset="0"/>
              </a:rPr>
              <a:t>                  bool (*</a:t>
            </a:r>
            <a:r>
              <a:rPr lang="en-US" b="1" dirty="0" err="1">
                <a:latin typeface="Consolas" panose="020B0609020204030204" pitchFamily="49" charset="0"/>
                <a:cs typeface="Consolas" panose="020B0609020204030204" pitchFamily="49" charset="0"/>
              </a:rPr>
              <a:t>match_fn</a:t>
            </a:r>
            <a:r>
              <a:rPr lang="en-US" b="1" dirty="0">
                <a:latin typeface="Consolas" panose="020B0609020204030204" pitchFamily="49" charset="0"/>
                <a:cs typeface="Consolas" panose="020B0609020204030204" pitchFamily="49" charset="0"/>
              </a:rPr>
              <a:t>)(void *));</a:t>
            </a:r>
          </a:p>
        </p:txBody>
      </p:sp>
      <p:sp>
        <p:nvSpPr>
          <p:cNvPr id="6" name="TextBox 5">
            <a:extLst>
              <a:ext uri="{FF2B5EF4-FFF2-40B4-BE49-F238E27FC236}">
                <a16:creationId xmlns:a16="http://schemas.microsoft.com/office/drawing/2014/main" id="{7CFE6A78-5526-2F40-8190-AA8964178C7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600752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8C13A-4C88-0C44-9C44-93DB9C0C2D63}"/>
              </a:ext>
            </a:extLst>
          </p:cNvPr>
          <p:cNvSpPr>
            <a:spLocks noGrp="1"/>
          </p:cNvSpPr>
          <p:nvPr>
            <p:ph type="title"/>
          </p:nvPr>
        </p:nvSpPr>
        <p:spPr/>
        <p:txBody>
          <a:bodyPr/>
          <a:lstStyle/>
          <a:p>
            <a:r>
              <a:rPr lang="en-US" dirty="0"/>
              <a:t>Practice: Count Matches</a:t>
            </a:r>
          </a:p>
        </p:txBody>
      </p:sp>
      <p:sp>
        <p:nvSpPr>
          <p:cNvPr id="3" name="Content Placeholder 2">
            <a:extLst>
              <a:ext uri="{FF2B5EF4-FFF2-40B4-BE49-F238E27FC236}">
                <a16:creationId xmlns:a16="http://schemas.microsoft.com/office/drawing/2014/main" id="{FFAF2839-E0EB-8749-9FF1-AB1DDB678C0B}"/>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count_matches</a:t>
            </a:r>
            <a:r>
              <a:rPr lang="en-US" sz="2400" dirty="0">
                <a:latin typeface="Consolas" panose="020B0609020204030204" pitchFamily="49" charset="0"/>
                <a:cs typeface="Consolas" panose="020B0609020204030204" pitchFamily="49" charset="0"/>
              </a:rPr>
              <a:t>(void *base, int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bool (*</a:t>
            </a:r>
            <a:r>
              <a:rPr lang="en-US" sz="2400" dirty="0" err="1">
                <a:latin typeface="Consolas" panose="020B0609020204030204" pitchFamily="49" charset="0"/>
                <a:cs typeface="Consolas" panose="020B0609020204030204" pitchFamily="49" charset="0"/>
              </a:rPr>
              <a:t>match_fn</a:t>
            </a:r>
            <a:r>
              <a:rPr lang="en-US" sz="2400" dirty="0">
                <a:latin typeface="Consolas" panose="020B0609020204030204" pitchFamily="49" charset="0"/>
                <a:cs typeface="Consolas" panose="020B0609020204030204" pitchFamily="49" charset="0"/>
              </a:rPr>
              <a:t>)(void *)) {</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match_count</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for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void *</a:t>
            </a:r>
            <a:r>
              <a:rPr lang="en-US" sz="2400" dirty="0" err="1">
                <a:latin typeface="Consolas" panose="020B0609020204030204" pitchFamily="49" charset="0"/>
                <a:cs typeface="Consolas" panose="020B0609020204030204" pitchFamily="49" charset="0"/>
              </a:rPr>
              <a:t>curr_p</a:t>
            </a:r>
            <a:r>
              <a:rPr lang="en-US" sz="2400" dirty="0">
                <a:latin typeface="Consolas" panose="020B0609020204030204" pitchFamily="49" charset="0"/>
                <a:cs typeface="Consolas" panose="020B0609020204030204" pitchFamily="49" charset="0"/>
              </a:rPr>
              <a:t> = (char *)base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match_fn</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curr_p</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match_count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dirty="0" err="1">
                <a:latin typeface="Consolas" panose="020B0609020204030204" pitchFamily="49" charset="0"/>
                <a:cs typeface="Consolas" panose="020B0609020204030204" pitchFamily="49" charset="0"/>
              </a:rPr>
              <a:t>match_count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5265228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400" dirty="0" smtClean="0">
            <a:latin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15285</TotalTime>
  <Words>9889</Words>
  <Application>Microsoft Macintosh PowerPoint</Application>
  <PresentationFormat>Widescreen</PresentationFormat>
  <Paragraphs>1217</Paragraphs>
  <Slides>103</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103</vt:i4>
      </vt:variant>
    </vt:vector>
  </HeadingPairs>
  <TitlesOfParts>
    <vt:vector size="113" baseType="lpstr">
      <vt:lpstr>Andale Mono</vt:lpstr>
      <vt:lpstr>Arial</vt:lpstr>
      <vt:lpstr>Calibri</vt:lpstr>
      <vt:lpstr>Calibri Light</vt:lpstr>
      <vt:lpstr>Consolas</vt:lpstr>
      <vt:lpstr>Courier New</vt:lpstr>
      <vt:lpstr>Menlo</vt:lpstr>
      <vt:lpstr>Tahoma</vt:lpstr>
      <vt:lpstr>Verdana</vt:lpstr>
      <vt:lpstr>Default Design</vt:lpstr>
      <vt:lpstr>CS107, Lecture 9 C Generics – Function Pointers</vt:lpstr>
      <vt:lpstr>Learning Goals</vt:lpstr>
      <vt:lpstr>Lecture Plan</vt:lpstr>
      <vt:lpstr>Lecture Plan</vt:lpstr>
      <vt:lpstr>Generics So Far</vt:lpstr>
      <vt:lpstr>Generic Swap</vt:lpstr>
      <vt:lpstr>Generic Array Swap</vt:lpstr>
      <vt:lpstr>Void * Pitfalls</vt:lpstr>
      <vt:lpstr>memset</vt:lpstr>
      <vt:lpstr>Why are void * pointers useful?</vt:lpstr>
      <vt:lpstr>Why Are void * Pointers Useful?</vt:lpstr>
      <vt:lpstr>Lecture Plan</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Integer Bubble Sort</vt:lpstr>
      <vt:lpstr>Integer Bubble Sort</vt:lpstr>
      <vt:lpstr>Generic Bubble Sort</vt:lpstr>
      <vt:lpstr>Key Idea: Locating i-th Elem</vt:lpstr>
      <vt:lpstr>Generic Bubble Sort</vt:lpstr>
      <vt:lpstr>Generic Bubble Sort</vt:lpstr>
      <vt:lpstr>Generic Bubble Sort</vt:lpstr>
      <vt:lpstr>A Generics Conundrum</vt:lpstr>
      <vt:lpstr>Lecture Plan</vt:lpstr>
      <vt:lpstr>Generic Bubble Sort</vt:lpstr>
      <vt:lpstr>Generic Bubble Sort</vt:lpstr>
      <vt:lpstr>Generic Bubble Sort</vt:lpstr>
      <vt:lpstr>Generic Bubble Sort</vt:lpstr>
      <vt:lpstr>Function Pointers</vt:lpstr>
      <vt:lpstr>Function Pointers</vt:lpstr>
      <vt:lpstr>Function Pointers</vt:lpstr>
      <vt:lpstr>Function Pointers</vt:lpstr>
      <vt:lpstr>Function Pointers</vt:lpstr>
      <vt:lpstr>Generic Bubble Sort</vt:lpstr>
      <vt:lpstr>Function Pointers</vt:lpstr>
      <vt:lpstr>Function Pointers</vt:lpstr>
      <vt:lpstr>Bubble Sort</vt:lpstr>
      <vt:lpstr>Generic Bubble Sort</vt:lpstr>
      <vt:lpstr>Function Pointers</vt:lpstr>
      <vt:lpstr>Function Pointers</vt:lpstr>
      <vt:lpstr>Function Pointers</vt:lpstr>
      <vt:lpstr>Function Pointers</vt:lpstr>
      <vt:lpstr>Comparison Functions</vt:lpstr>
      <vt:lpstr>Comparison Functions</vt:lpstr>
      <vt:lpstr>Generic Bubble Sort</vt:lpstr>
      <vt:lpstr>Comparison Functions</vt:lpstr>
      <vt:lpstr>String Comparison Function</vt:lpstr>
      <vt:lpstr>Function Pointer Pitfalls</vt:lpstr>
      <vt:lpstr>Lecture Plan</vt:lpstr>
      <vt:lpstr>Function Pointers</vt:lpstr>
      <vt:lpstr>Function Pointers</vt:lpstr>
      <vt:lpstr>Demo: Generic Printing</vt:lpstr>
      <vt:lpstr>Common Utility Callback Functions</vt:lpstr>
      <vt:lpstr>Function Pointers As Variables</vt:lpstr>
      <vt:lpstr>Generic C Standard Library Functions</vt:lpstr>
      <vt:lpstr>Generic C Standard Library Functions</vt:lpstr>
      <vt:lpstr>Recap</vt:lpstr>
      <vt:lpstr>Generics Overview</vt:lpstr>
      <vt:lpstr>Lecture Plan</vt:lpstr>
      <vt:lpstr>Recall: Vulnerabilities Equities Process</vt:lpstr>
      <vt:lpstr>Case Study: EternalBlue</vt:lpstr>
      <vt:lpstr>Microsoft on EternalBlue</vt:lpstr>
      <vt:lpstr>PowerPoint Presentation</vt:lpstr>
      <vt:lpstr>Partiality </vt:lpstr>
      <vt:lpstr>Partiality</vt:lpstr>
      <vt:lpstr>Degrees of Partiality</vt:lpstr>
      <vt:lpstr>Kwame Appiah’s  Partial Cosmopolitanism</vt:lpstr>
      <vt:lpstr>Mozi’s  Inclusive Care (jian ai)</vt:lpstr>
      <vt:lpstr>Śāntideva’s Argument for  Impartial Benevolence</vt:lpstr>
      <vt:lpstr>Should I be loyal to my country, a citizen of the world, or both?  When should I give preference to my family members and when should I strive to treat all equally?</vt:lpstr>
      <vt:lpstr>What would these four positions advocate in the case of EternalBlue?</vt:lpstr>
      <vt:lpstr>This may depend on how morally bad the underlying violation of privacy is.</vt:lpstr>
      <vt:lpstr>Thank you! </vt:lpstr>
      <vt:lpstr>Recap</vt:lpstr>
      <vt:lpstr>Live Session Slides</vt:lpstr>
      <vt:lpstr>Plan For Today</vt:lpstr>
      <vt:lpstr>🌟 Common code snippets</vt:lpstr>
      <vt:lpstr>Function pointers as variables</vt:lpstr>
      <vt:lpstr>Generic Bubble Sort</vt:lpstr>
      <vt:lpstr>Generic Bubble Sort</vt:lpstr>
      <vt:lpstr>Generic Bubble Sort</vt:lpstr>
      <vt:lpstr>Generic Bubble Sort</vt:lpstr>
      <vt:lpstr>Generic Bubble Sort</vt:lpstr>
      <vt:lpstr>The meaning of “callback” functions</vt:lpstr>
      <vt:lpstr>Function Pointers and Generics</vt:lpstr>
      <vt:lpstr>Plan For Today</vt:lpstr>
      <vt:lpstr>Pre-lecture Quiz 4 Q1</vt:lpstr>
      <vt:lpstr>Caller: Pre-lecture Quiz 4 Q1</vt:lpstr>
      <vt:lpstr>Practice: Count Matches</vt:lpstr>
      <vt:lpstr>Practice: Count Matches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1671</cp:revision>
  <cp:lastPrinted>2019-02-04T20:18:09Z</cp:lastPrinted>
  <dcterms:created xsi:type="dcterms:W3CDTF">2008-06-28T20:57:21Z</dcterms:created>
  <dcterms:modified xsi:type="dcterms:W3CDTF">2021-04-26T19:53:50Z</dcterms:modified>
</cp:coreProperties>
</file>