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5"/>
  </p:notesMasterIdLst>
  <p:handoutMasterIdLst>
    <p:handoutMasterId r:id="rId76"/>
  </p:handoutMasterIdLst>
  <p:sldIdLst>
    <p:sldId id="256" r:id="rId2"/>
    <p:sldId id="260" r:id="rId3"/>
    <p:sldId id="433" r:id="rId4"/>
    <p:sldId id="693" r:id="rId5"/>
    <p:sldId id="636" r:id="rId6"/>
    <p:sldId id="829" r:id="rId7"/>
    <p:sldId id="830" r:id="rId8"/>
    <p:sldId id="698" r:id="rId9"/>
    <p:sldId id="690" r:id="rId10"/>
    <p:sldId id="831" r:id="rId11"/>
    <p:sldId id="503" r:id="rId12"/>
    <p:sldId id="719" r:id="rId13"/>
    <p:sldId id="702" r:id="rId14"/>
    <p:sldId id="646" r:id="rId15"/>
    <p:sldId id="647" r:id="rId16"/>
    <p:sldId id="648" r:id="rId17"/>
    <p:sldId id="649" r:id="rId18"/>
    <p:sldId id="650" r:id="rId19"/>
    <p:sldId id="651" r:id="rId20"/>
    <p:sldId id="652" r:id="rId21"/>
    <p:sldId id="653" r:id="rId22"/>
    <p:sldId id="654" r:id="rId23"/>
    <p:sldId id="655" r:id="rId24"/>
    <p:sldId id="832" r:id="rId25"/>
    <p:sldId id="638" r:id="rId26"/>
    <p:sldId id="639" r:id="rId27"/>
    <p:sldId id="640" r:id="rId28"/>
    <p:sldId id="695" r:id="rId29"/>
    <p:sldId id="641" r:id="rId30"/>
    <p:sldId id="642" r:id="rId31"/>
    <p:sldId id="721" r:id="rId32"/>
    <p:sldId id="644" r:id="rId33"/>
    <p:sldId id="657" r:id="rId34"/>
    <p:sldId id="722" r:id="rId35"/>
    <p:sldId id="833" r:id="rId36"/>
    <p:sldId id="724" r:id="rId37"/>
    <p:sldId id="694" r:id="rId38"/>
    <p:sldId id="696" r:id="rId39"/>
    <p:sldId id="699" r:id="rId40"/>
    <p:sldId id="700" r:id="rId41"/>
    <p:sldId id="703" r:id="rId42"/>
    <p:sldId id="705" r:id="rId43"/>
    <p:sldId id="706" r:id="rId44"/>
    <p:sldId id="707" r:id="rId45"/>
    <p:sldId id="708" r:id="rId46"/>
    <p:sldId id="709" r:id="rId47"/>
    <p:sldId id="710" r:id="rId48"/>
    <p:sldId id="711" r:id="rId49"/>
    <p:sldId id="712" r:id="rId50"/>
    <p:sldId id="713" r:id="rId51"/>
    <p:sldId id="805" r:id="rId52"/>
    <p:sldId id="715" r:id="rId53"/>
    <p:sldId id="714" r:id="rId54"/>
    <p:sldId id="804" r:id="rId55"/>
    <p:sldId id="701" r:id="rId56"/>
    <p:sldId id="725" r:id="rId57"/>
    <p:sldId id="761" r:id="rId58"/>
    <p:sldId id="843" r:id="rId59"/>
    <p:sldId id="816" r:id="rId60"/>
    <p:sldId id="817" r:id="rId61"/>
    <p:sldId id="819" r:id="rId62"/>
    <p:sldId id="812" r:id="rId63"/>
    <p:sldId id="844" r:id="rId64"/>
    <p:sldId id="818" r:id="rId65"/>
    <p:sldId id="827" r:id="rId66"/>
    <p:sldId id="822" r:id="rId67"/>
    <p:sldId id="823" r:id="rId68"/>
    <p:sldId id="806" r:id="rId69"/>
    <p:sldId id="821" r:id="rId70"/>
    <p:sldId id="824" r:id="rId71"/>
    <p:sldId id="825" r:id="rId72"/>
    <p:sldId id="826" r:id="rId73"/>
    <p:sldId id="834" r:id="rId7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60"/>
            <p14:sldId id="433"/>
            <p14:sldId id="693"/>
            <p14:sldId id="636"/>
            <p14:sldId id="829"/>
          </p14:sldIdLst>
        </p14:section>
        <p14:section name="Overview" id="{6DFEA6F6-2A2B-C04B-AAF1-1EB26850646B}">
          <p14:sldIdLst>
            <p14:sldId id="830"/>
            <p14:sldId id="698"/>
            <p14:sldId id="690"/>
            <p14:sldId id="831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</p14:sldIdLst>
        </p14:section>
        <p14:section name="Registers" id="{4537FF12-6FE4-E241-9B79-C99450E802EB}">
          <p14:sldIdLst>
            <p14:sldId id="832"/>
            <p14:sldId id="638"/>
            <p14:sldId id="639"/>
            <p14:sldId id="640"/>
            <p14:sldId id="695"/>
            <p14:sldId id="641"/>
            <p14:sldId id="642"/>
            <p14:sldId id="721"/>
            <p14:sldId id="644"/>
            <p14:sldId id="657"/>
            <p14:sldId id="722"/>
          </p14:sldIdLst>
        </p14:section>
        <p14:section name="mov" id="{3355F34F-DD95-BF47-B13C-ACD710AC1E47}">
          <p14:sldIdLst>
            <p14:sldId id="833"/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805"/>
            <p14:sldId id="715"/>
            <p14:sldId id="714"/>
            <p14:sldId id="804"/>
            <p14:sldId id="701"/>
            <p14:sldId id="725"/>
            <p14:sldId id="761"/>
            <p14:sldId id="843"/>
            <p14:sldId id="816"/>
            <p14:sldId id="817"/>
            <p14:sldId id="819"/>
            <p14:sldId id="812"/>
            <p14:sldId id="844"/>
            <p14:sldId id="818"/>
            <p14:sldId id="827"/>
            <p14:sldId id="822"/>
            <p14:sldId id="823"/>
            <p14:sldId id="806"/>
            <p14:sldId id="821"/>
            <p14:sldId id="824"/>
            <p14:sldId id="825"/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834" autoAdjust="0"/>
  </p:normalViewPr>
  <p:slideViewPr>
    <p:cSldViewPr>
      <p:cViewPr varScale="1">
        <p:scale>
          <a:sx n="93" d="100"/>
          <a:sy n="93" d="100"/>
        </p:scale>
        <p:origin x="216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list everything, just pick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175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 is dealing with this encoding? Is it C? Is it something else? (it’s x86, the assembly language)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We’ve seen many data types so far: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› Integers: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char/int/long (encoding as unsigned or two’s complement signed)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Letters/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punctutation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ASCIIencoding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Real numbers: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float/double(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IEEEfloatingpointencoding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Memory addresses: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pointertypes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unsignedlongencoding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Now a new one.....the code itself!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Instructions(AMD64encoding)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Function pointers?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26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8514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96093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32 bit lol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986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10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3.1-3.4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703B-5F91-E244-830D-6F87023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9511B-6901-5647-AE2A-D9B5CCEA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Bits and Bytes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integer numbers?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Chars and C-Strings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and manipulate more complex data like text?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Pointers, Stack and Heap –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effectively manage all types of memory in our programs?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Generics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use our knowledge of memory and data representation to write code that works with any data type?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Assembly - </a:t>
            </a:r>
            <a:r>
              <a:rPr lang="en-US" i="1" dirty="0"/>
              <a:t>How does a computer interpret and execute C programs?</a:t>
            </a: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Heap Allocators - </a:t>
            </a:r>
            <a:r>
              <a:rPr lang="en-US" i="1" dirty="0"/>
              <a:t>How do core memory-allocation operations like malloc and free work?</a:t>
            </a:r>
            <a:r>
              <a:rPr lang="en-US" dirty="0"/>
              <a:t> 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3DBA31-150C-E24D-984E-0200CAEA8CFB}"/>
              </a:ext>
            </a:extLst>
          </p:cNvPr>
          <p:cNvCxnSpPr/>
          <p:nvPr/>
        </p:nvCxnSpPr>
        <p:spPr>
          <a:xfrm flipH="1">
            <a:off x="152400" y="4419600"/>
            <a:ext cx="1181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376001"/>
              </p:ext>
            </p:extLst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3E3C906-38C1-AF42-900E-0556BBA718F8}"/>
              </a:ext>
            </a:extLst>
          </p:cNvPr>
          <p:cNvSpPr txBox="1"/>
          <p:nvPr/>
        </p:nvSpPr>
        <p:spPr>
          <a:xfrm>
            <a:off x="234306" y="4267197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This Lecture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5CBAE-E9B4-B74C-84C5-EDE58C727048}"/>
              </a:ext>
            </a:extLst>
          </p:cNvPr>
          <p:cNvSpPr txBox="1"/>
          <p:nvPr/>
        </p:nvSpPr>
        <p:spPr>
          <a:xfrm>
            <a:off x="3487296" y="4267194"/>
            <a:ext cx="221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6494035" y="4267195"/>
            <a:ext cx="2233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E051C-C56F-164E-BF01-FF3C3778FBFA}"/>
              </a:ext>
            </a:extLst>
          </p:cNvPr>
          <p:cNvSpPr txBox="1"/>
          <p:nvPr/>
        </p:nvSpPr>
        <p:spPr>
          <a:xfrm>
            <a:off x="9539596" y="4268869"/>
            <a:ext cx="2233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13</a:t>
            </a:r>
          </a:p>
        </p:txBody>
      </p:sp>
    </p:spTree>
    <p:extLst>
      <p:ext uri="{BB962C8B-B14F-4D97-AF65-F5344CB8AC3E}">
        <p14:creationId xmlns:p14="http://schemas.microsoft.com/office/powerpoint/2010/main" val="156207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what assembly language is and why it is important</a:t>
            </a:r>
          </a:p>
          <a:p>
            <a:r>
              <a:rPr lang="en-US" dirty="0"/>
              <a:t>Become familiar with the format of human-readable assembly and x86</a:t>
            </a:r>
          </a:p>
          <a:p>
            <a:r>
              <a:rPr lang="en-US" dirty="0"/>
              <a:t>Learn the </a:t>
            </a:r>
            <a:r>
              <a:rPr lang="en-US" b="1" dirty="0" err="1"/>
              <a:t>mov</a:t>
            </a:r>
            <a:r>
              <a:rPr lang="en-US" dirty="0"/>
              <a:t> instruction and how data moves around at the assembly level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7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11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24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35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Live Session	57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628237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3076575" algn="l"/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Overview: GCC and Assembly</a:t>
            </a:r>
            <a:r>
              <a:rPr lang="en-US" dirty="0"/>
              <a:t>	7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11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24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35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Live Session	57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22835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B158-5336-E64D-9F84-16075F23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all the way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B269-B385-4E44-BAC5-D831909B0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Data representation so far </a:t>
            </a:r>
            <a:endParaRPr lang="en-US" dirty="0"/>
          </a:p>
          <a:p>
            <a:r>
              <a:rPr lang="en-US" dirty="0"/>
              <a:t>Integer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2’s complement signed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(ASCII)</a:t>
            </a:r>
          </a:p>
          <a:p>
            <a:r>
              <a:rPr lang="en-US" dirty="0"/>
              <a:t>Address (unsigned long)</a:t>
            </a:r>
          </a:p>
          <a:p>
            <a:r>
              <a:rPr lang="en-US" dirty="0"/>
              <a:t>Aggregates (arrays,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/>
              <a:t>s)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code itself is binary too! </a:t>
            </a:r>
            <a:endParaRPr lang="en-US" dirty="0"/>
          </a:p>
          <a:p>
            <a:r>
              <a:rPr lang="en-US" dirty="0"/>
              <a:t>Instructions (machine encoding)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7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Demo: Looking at an executable</a:t>
            </a:r>
            <a:r>
              <a:rPr lang="en-US" dirty="0"/>
              <a:t>	11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24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35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Live Session	57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1690106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“human-readable”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03 04 8f            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4005c8: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83 c2 01            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768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may be different byte lengths.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(“opcode”).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stCxn id="4" idx="0"/>
          </p:cNvCxnSpPr>
          <p:nvPr/>
        </p:nvCxnSpPr>
        <p:spPr>
          <a:xfrm flipV="1">
            <a:off x="6057900" y="3657600"/>
            <a:ext cx="1905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431116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(“operands”).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581900" y="312420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“immediate”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543800" y="3657600"/>
            <a:ext cx="68580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4005b6: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4005c0:   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09               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6388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register, a storage location on the CPU (e.g.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8382000" y="3657600"/>
            <a:ext cx="0" cy="1723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7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11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Registers and The Assembly Level of Abstraction</a:t>
            </a:r>
            <a:r>
              <a:rPr lang="en-US" dirty="0"/>
              <a:t>	24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35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40468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942366"/>
            <a:ext cx="5823857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not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located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 available, each with a unique name.</a:t>
            </a:r>
          </a:p>
          <a:p>
            <a:r>
              <a:rPr lang="en-US" dirty="0"/>
              <a:t>Registers are like “scratch paper” for the processor.  Data being calculated or manipulated is moved to registers first.  Operations are performed on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373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contract between program/compiler and hardware: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Defines operations that the processor (CPU) can execute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Data read/write/transfer operations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en-US" sz="2400" dirty="0"/>
              <a:t>Control mechanisms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Intel originally designed their instruction set back in 1978.</a:t>
            </a:r>
          </a:p>
          <a:p>
            <a:pPr marL="230188" lvl="1" indent="-230188"/>
            <a:r>
              <a:rPr lang="en-US" dirty="0"/>
              <a:t>Legacy support is a huge issue for x86-64</a:t>
            </a:r>
          </a:p>
          <a:p>
            <a:pPr marL="230188" lvl="1" indent="-230188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7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11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24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The mov Instruction</a:t>
            </a:r>
            <a:r>
              <a:rPr lang="en-US" dirty="0"/>
              <a:t>	35</a:t>
            </a:r>
          </a:p>
          <a:p>
            <a:pPr>
              <a:tabLst>
                <a:tab pos="11536363" algn="r"/>
              </a:tabLst>
            </a:pPr>
            <a:r>
              <a:rPr lang="en-US"/>
              <a:t>Live Session	57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1293247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similar to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FFA4-197A-E24F-AD3F-99475642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$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2745" r="-20043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2745" r="-9957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66000" r="-20043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66000" r="-9957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458621" r="-20043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58621" r="-9957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558621" r="-20043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58621" r="-9957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36667" r="-20043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36667" r="-9957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762069" r="-20043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762069" r="-9957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862069" r="-20043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862069" r="-9957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962069" r="-20043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962069" r="-9957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026667" r="-20043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6667" r="-9957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165517" r="-20043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165517" r="-9957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265517" r="-20043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65517" r="-9957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345E5E-6A96-1544-8A10-DE45182710D5}"/>
              </a:ext>
            </a:extLst>
          </p:cNvPr>
          <p:cNvSpPr txBox="1"/>
          <p:nvPr/>
        </p:nvSpPr>
        <p:spPr>
          <a:xfrm>
            <a:off x="152400" y="6283960"/>
            <a:ext cx="1181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Figure 3.3 from the book: “Operand forms. </a:t>
            </a:r>
            <a:r>
              <a:rPr lang="en-US" dirty="0"/>
              <a:t>Operands can denote immediate (constant) values, register values, or values from memory.   The scaling factor </a:t>
            </a:r>
            <a:r>
              <a:rPr lang="en-US" i="1" dirty="0"/>
              <a:t>s</a:t>
            </a:r>
            <a:r>
              <a:rPr lang="en-US" dirty="0"/>
              <a:t> must be either. 1, 2, 4, or 8.”</a:t>
            </a:r>
          </a:p>
        </p:txBody>
      </p:sp>
    </p:spTree>
    <p:extLst>
      <p:ext uri="{BB962C8B-B14F-4D97-AF65-F5344CB8AC3E}">
        <p14:creationId xmlns:p14="http://schemas.microsoft.com/office/powerpoint/2010/main" val="27353221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#3: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3CBC0A-6D12-AC43-B03E-620332AE5DDE}"/>
              </a:ext>
            </a:extLst>
          </p:cNvPr>
          <p:cNvGrpSpPr/>
          <p:nvPr/>
        </p:nvGrpSpPr>
        <p:grpSpPr>
          <a:xfrm>
            <a:off x="5993641" y="4795083"/>
            <a:ext cx="5969759" cy="1535034"/>
            <a:chOff x="228601" y="5170566"/>
            <a:chExt cx="5969759" cy="1535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B247A7-0866-6A44-A587-9C9484E340B4}"/>
                </a:ext>
              </a:extLst>
            </p:cNvPr>
            <p:cNvSpPr/>
            <p:nvPr/>
          </p:nvSpPr>
          <p:spPr bwMode="auto">
            <a:xfrm>
              <a:off x="228601" y="5170566"/>
              <a:ext cx="5969759" cy="14662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l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s)</a:t>
              </a:r>
              <a:r>
                <a: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is equivalent to address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]*s</a:t>
              </a:r>
              <a:endParaRPr lang="en-US" sz="28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BC169A-4B63-D94D-9319-7206A54576D7}"/>
                </a:ext>
              </a:extLst>
            </p:cNvPr>
            <p:cNvSpPr txBox="1"/>
            <p:nvPr/>
          </p:nvSpPr>
          <p:spPr>
            <a:xfrm>
              <a:off x="824363" y="5936159"/>
              <a:ext cx="1781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Displacement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DC75D3-5582-1248-9F2E-64565E5350E6}"/>
                </a:ext>
              </a:extLst>
            </p:cNvPr>
            <p:cNvSpPr txBox="1"/>
            <p:nvPr/>
          </p:nvSpPr>
          <p:spPr>
            <a:xfrm>
              <a:off x="2844629" y="5936159"/>
              <a:ext cx="73770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17E94-83D4-F449-B987-F752CCA8D908}"/>
                </a:ext>
              </a:extLst>
            </p:cNvPr>
            <p:cNvSpPr txBox="1"/>
            <p:nvPr/>
          </p:nvSpPr>
          <p:spPr>
            <a:xfrm>
              <a:off x="4232052" y="5936159"/>
              <a:ext cx="8294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12EAB-FEAF-B346-BFA0-1C9257A25507}"/>
                </a:ext>
              </a:extLst>
            </p:cNvPr>
            <p:cNvSpPr txBox="1"/>
            <p:nvPr/>
          </p:nvSpPr>
          <p:spPr>
            <a:xfrm>
              <a:off x="5061510" y="5936159"/>
              <a:ext cx="11368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Scale</a:t>
              </a:r>
              <a:b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(1,2,4,8)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indirect addressing: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Why are there so many forms of indirect addressing?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We see these indirect addressing paradigms in C as well!</a:t>
            </a:r>
          </a:p>
        </p:txBody>
      </p:sp>
    </p:spTree>
    <p:extLst>
      <p:ext uri="{BB962C8B-B14F-4D97-AF65-F5344CB8AC3E}">
        <p14:creationId xmlns:p14="http://schemas.microsoft.com/office/powerpoint/2010/main" val="32207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2285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1/4</a:t>
            </a:r>
            <a:r>
              <a:rPr lang="en-US" sz="2000" baseline="30000" dirty="0">
                <a:solidFill>
                  <a:schemeClr val="tx1"/>
                </a:solidFill>
              </a:rPr>
              <a:t>th</a:t>
            </a:r>
            <a:r>
              <a:rPr lang="en-US" sz="2000" dirty="0">
                <a:solidFill>
                  <a:schemeClr val="tx1"/>
                </a:solidFill>
              </a:rPr>
              <a:t> of the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Some notes: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copies</a:t>
            </a:r>
            <a:r>
              <a:rPr lang="en-US" sz="2000" dirty="0">
                <a:solidFill>
                  <a:schemeClr val="tx1"/>
                </a:solidFill>
              </a:rPr>
              <a:t> value into </a:t>
            </a:r>
            <a:r>
              <a:rPr lang="en-US" sz="2000" dirty="0" err="1">
                <a:solidFill>
                  <a:schemeClr val="tx1"/>
                </a:solidFill>
              </a:rPr>
              <a:t>dst</a:t>
            </a:r>
            <a:endParaRPr lang="en-US" sz="2000" dirty="0">
              <a:solidFill>
                <a:schemeClr val="tx1"/>
              </a:solidFill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</a:rPr>
              <a:t> is 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Instructions executed sequentially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FD1D8E-CCCF-B24D-A5D2-FCE156E624C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152400" y="5734709"/>
            <a:ext cx="4191000" cy="970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/>
              <a:t>Demo:</a:t>
            </a:r>
            <a:r>
              <a:rPr lang="en-US" dirty="0"/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diving deeper into assembly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8131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Session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1DE-17F9-244E-A518-B746B828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D0D5C-7890-BD41-A7C3-4AF7BD422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10 minutes: </a:t>
            </a:r>
            <a:r>
              <a:rPr lang="en-US" dirty="0">
                <a:solidFill>
                  <a:srgbClr val="FF0000"/>
                </a:solidFill>
              </a:rPr>
              <a:t>general review</a:t>
            </a:r>
          </a:p>
          <a:p>
            <a:r>
              <a:rPr lang="en-US" b="1" dirty="0"/>
              <a:t>5 minutes: </a:t>
            </a:r>
            <a:r>
              <a:rPr lang="en-US" dirty="0"/>
              <a:t>post questions or comments on Ed for what we should discuss</a:t>
            </a:r>
          </a:p>
          <a:p>
            <a:r>
              <a:rPr lang="en-US" b="1" dirty="0"/>
              <a:t>15 minutes</a:t>
            </a:r>
            <a:r>
              <a:rPr lang="en-US" dirty="0"/>
              <a:t>: open Q&amp;A</a:t>
            </a:r>
            <a:endParaRPr lang="en-US" b="1" dirty="0"/>
          </a:p>
          <a:p>
            <a:r>
              <a:rPr lang="en-US" b="1" dirty="0"/>
              <a:t>25 minutes</a:t>
            </a:r>
            <a:r>
              <a:rPr lang="en-US" dirty="0"/>
              <a:t>: extra practice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3484C-9B23-E64E-837C-7F323384B605}"/>
              </a:ext>
            </a:extLst>
          </p:cNvPr>
          <p:cNvSpPr txBox="1"/>
          <p:nvPr/>
        </p:nvSpPr>
        <p:spPr>
          <a:xfrm>
            <a:off x="609600" y="3462337"/>
            <a:ext cx="10972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10 takeaway: Assembly is the human-readable version of the form our programs are ultimately executed in by the processor.  The compiler translates source code to machine code.  The most common assembly instruction is </a:t>
            </a:r>
            <a:r>
              <a:rPr lang="en-US" sz="3200" b="1" i="1" dirty="0"/>
              <a:t>mov</a:t>
            </a:r>
            <a:r>
              <a:rPr lang="en-US" sz="3200" b="1" dirty="0"/>
              <a:t> to move data around.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28579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5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67CF-F4EE-BC42-969C-3E8C4439F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code in movies</a:t>
            </a:r>
          </a:p>
        </p:txBody>
      </p:sp>
      <p:pic>
        <p:nvPicPr>
          <p:cNvPr id="4" name="Picture 2" descr="http://40.media.tumblr.com/a70a01e273416ce0b19c2e0e4a47201c/tumblr_n42xmzNgWP1tognpro1_1280.jpg">
            <a:extLst>
              <a:ext uri="{FF2B5EF4-FFF2-40B4-BE49-F238E27FC236}">
                <a16:creationId xmlns:a16="http://schemas.microsoft.com/office/drawing/2014/main" id="{C3B03DEB-0378-EF48-A5BE-AF9B40279C6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452" y="1676400"/>
            <a:ext cx="7899116" cy="479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9801FB1-9416-8D47-8CEA-9BC28F48A22A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369568" y="2437209"/>
            <a:ext cx="3593832" cy="20501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Trinity saving the world by hacking into the power grid using Nmap Network Scanning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/>
              <a:t>The Matrix Reloaded</a:t>
            </a:r>
            <a:r>
              <a:rPr lang="en-US" sz="2400" dirty="0"/>
              <a:t>, 2003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3467628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It’s like study abroad:</a:t>
            </a:r>
          </a:p>
          <a:p>
            <a:pPr marL="460375" lvl="1" indent="-230188"/>
            <a:r>
              <a:rPr lang="en-US" dirty="0"/>
              <a:t>You took LANG 1A</a:t>
            </a:r>
          </a:p>
          <a:p>
            <a:pPr marL="460375" lvl="1" indent="-230188"/>
            <a:r>
              <a:rPr lang="en-US" dirty="0"/>
              <a:t>Your tools give too much/too little information</a:t>
            </a:r>
            <a:br>
              <a:rPr lang="en-US" dirty="0"/>
            </a:br>
            <a:r>
              <a:rPr lang="en-US" dirty="0"/>
              <a:t>(a book reference, a rudimentary translator)</a:t>
            </a:r>
          </a:p>
          <a:p>
            <a:pPr marL="460375" lvl="1" indent="-230188"/>
            <a:r>
              <a:rPr lang="en-US" dirty="0"/>
              <a:t>No one expects you to </a:t>
            </a:r>
            <a:r>
              <a:rPr lang="en-US" b="1" dirty="0"/>
              <a:t>speak </a:t>
            </a:r>
            <a:r>
              <a:rPr lang="en-US" dirty="0"/>
              <a:t>the language</a:t>
            </a:r>
            <a:br>
              <a:rPr lang="en-US" dirty="0"/>
            </a:br>
            <a:r>
              <a:rPr lang="en-US" dirty="0"/>
              <a:t>fluently…</a:t>
            </a:r>
          </a:p>
          <a:p>
            <a:pPr marL="460375" lvl="1" indent="-230188"/>
            <a:r>
              <a:rPr lang="en-US" dirty="0"/>
              <a:t>…But the more you internalize,</a:t>
            </a:r>
            <a:br>
              <a:rPr lang="en-US" dirty="0"/>
            </a:br>
            <a:r>
              <a:rPr lang="en-US" dirty="0"/>
              <a:t>the better you can use tools to </a:t>
            </a:r>
            <a:r>
              <a:rPr lang="en-US" b="1" dirty="0"/>
              <a:t>read</a:t>
            </a:r>
            <a:r>
              <a:rPr lang="en-US" dirty="0"/>
              <a:t> the language</a:t>
            </a:r>
            <a:endParaRPr lang="en-US" b="1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9F91492-13C7-B243-B698-920F363C7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1828800"/>
            <a:ext cx="5588000" cy="4191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871737-F389-A84C-BEC0-3B9B0BDB4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2895600"/>
            <a:ext cx="19177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613974-28F9-8245-9B8E-63FB05212F73}"/>
              </a:ext>
            </a:extLst>
          </p:cNvPr>
          <p:cNvSpPr/>
          <p:nvPr/>
        </p:nvSpPr>
        <p:spPr>
          <a:xfrm>
            <a:off x="7263938" y="6019800"/>
            <a:ext cx="3963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Chapter 3, Figures 3.2-3.3 (p. 180-181)</a:t>
            </a:r>
          </a:p>
        </p:txBody>
      </p:sp>
    </p:spTree>
    <p:extLst>
      <p:ext uri="{BB962C8B-B14F-4D97-AF65-F5344CB8AC3E}">
        <p14:creationId xmlns:p14="http://schemas.microsoft.com/office/powerpoint/2010/main" val="369634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more efficient, cleaner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1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1DE-17F9-244E-A518-B746B828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D0D5C-7890-BD41-A7C3-4AF7BD422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10 minutes:</a:t>
            </a:r>
            <a:r>
              <a:rPr lang="en-US" dirty="0"/>
              <a:t> general review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5 minutes: </a:t>
            </a:r>
            <a:r>
              <a:rPr lang="en-US" dirty="0">
                <a:solidFill>
                  <a:srgbClr val="FF0000"/>
                </a:solidFill>
              </a:rPr>
              <a:t>post questions or comments on Ed for what we should discuss</a:t>
            </a:r>
          </a:p>
          <a:p>
            <a:r>
              <a:rPr lang="en-US" b="1" dirty="0"/>
              <a:t>15 minutes</a:t>
            </a:r>
            <a:r>
              <a:rPr lang="en-US" dirty="0"/>
              <a:t>: open Q&amp;A</a:t>
            </a:r>
            <a:endParaRPr lang="en-US" b="1" dirty="0"/>
          </a:p>
          <a:p>
            <a:r>
              <a:rPr lang="en-US" b="1" dirty="0"/>
              <a:t>25 minutes</a:t>
            </a:r>
            <a:r>
              <a:rPr lang="en-US" dirty="0"/>
              <a:t>: extra practice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9ABB9D-2F7D-874F-AAB7-1684AEC5B3E3}"/>
              </a:ext>
            </a:extLst>
          </p:cNvPr>
          <p:cNvSpPr txBox="1"/>
          <p:nvPr/>
        </p:nvSpPr>
        <p:spPr>
          <a:xfrm>
            <a:off x="609600" y="3462337"/>
            <a:ext cx="10972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10 takeaway: Assembly is the human-readable version of the form our programs are ultimately executed in by the processor.  The compiler translates source code to machine code.  The most common assembly instruction is </a:t>
            </a:r>
            <a:r>
              <a:rPr lang="en-US" sz="3200" b="1" i="1" dirty="0"/>
              <a:t>mov</a:t>
            </a:r>
            <a:r>
              <a:rPr lang="en-US" sz="3200" b="1" dirty="0"/>
              <a:t> to move data around.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03579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Extended warmup: Information Synthesis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A1B56-1C10-8D4C-BCA5-5EC7E253834E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279075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Extended warmup: Information Synthesis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 -&gt; maybe long x = 0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y;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-&gt; maybe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0x42;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A1B56-1C10-8D4C-BCA5-5EC7E253834E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9296400" y="1993134"/>
            <a:ext cx="2667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urier New" panose="02070309020205020404" pitchFamily="49" charset="0"/>
              </a:rPr>
              <a:t>Indirect addressing is like pointer arithmetic/</a:t>
            </a:r>
            <a:r>
              <a:rPr lang="en-US" sz="2400" dirty="0" err="1">
                <a:latin typeface="+mn-lt"/>
                <a:cs typeface="Courier New" panose="02070309020205020404" pitchFamily="49" charset="0"/>
              </a:rPr>
              <a:t>deref</a:t>
            </a:r>
            <a:r>
              <a:rPr lang="en-US" sz="24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0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520EB9D-AC52-9044-B27A-A7C432A3105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0EB9D-AC52-9044-B27A-A7C432A3105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earlier)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AB40F-8FA6-714D-9DBD-330E237F67E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str[2]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+ 2)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Lecture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87721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944E0D-831A-7143-B7B0-1FAD74CEF8E0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Lecture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/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14085</TotalTime>
  <Words>5875</Words>
  <Application>Microsoft Macintosh PowerPoint</Application>
  <PresentationFormat>Widescreen</PresentationFormat>
  <Paragraphs>746</Paragraphs>
  <Slides>73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Andale Mono</vt:lpstr>
      <vt:lpstr>Arial</vt:lpstr>
      <vt:lpstr>Calibri</vt:lpstr>
      <vt:lpstr>Calibri Light</vt:lpstr>
      <vt:lpstr>Cambria Math</vt:lpstr>
      <vt:lpstr>Consolas</vt:lpstr>
      <vt:lpstr>Tahoma</vt:lpstr>
      <vt:lpstr>Verdana</vt:lpstr>
      <vt:lpstr>Default Design</vt:lpstr>
      <vt:lpstr>CS107, Lecture 10 Introduction to Assembly</vt:lpstr>
      <vt:lpstr>Course Overview</vt:lpstr>
      <vt:lpstr>CS107 Topic 5: How does a computer interpret and execute C programs?   </vt:lpstr>
      <vt:lpstr>Learning Assembly</vt:lpstr>
      <vt:lpstr>Learning Goals</vt:lpstr>
      <vt:lpstr>Lecture Plan</vt:lpstr>
      <vt:lpstr>Lecture Plan</vt:lpstr>
      <vt:lpstr>Bits all the way down</vt:lpstr>
      <vt:lpstr>GCC</vt:lpstr>
      <vt:lpstr>Lecture Plan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Lecture Plan</vt:lpstr>
      <vt:lpstr>Assembly Abstraction</vt:lpstr>
      <vt:lpstr>Registers</vt:lpstr>
      <vt:lpstr>Registers</vt:lpstr>
      <vt:lpstr>Registers</vt:lpstr>
      <vt:lpstr>Registers</vt:lpstr>
      <vt:lpstr>Machine-Level Code</vt:lpstr>
      <vt:lpstr>Computer architecture</vt:lpstr>
      <vt:lpstr>GCC And Assembly</vt:lpstr>
      <vt:lpstr>Assembly</vt:lpstr>
      <vt:lpstr>Instruction set architecture (ISA)</vt:lpstr>
      <vt:lpstr>Lecture Plan</vt:lpstr>
      <vt:lpstr>mov</vt:lpstr>
      <vt:lpstr>Operand Forms: Immediate</vt:lpstr>
      <vt:lpstr>Operand Forms: Registers</vt:lpstr>
      <vt:lpstr>Operand Forms: Absolute Addresses</vt:lpstr>
      <vt:lpstr>Practice #1: Operand Forms</vt:lpstr>
      <vt:lpstr>Operand Forms: Indirect</vt:lpstr>
      <vt:lpstr>Operand Forms: Base + Displacement</vt:lpstr>
      <vt:lpstr>Operand Forms: Indexed</vt:lpstr>
      <vt:lpstr>Operand Forms: Indexed</vt:lpstr>
      <vt:lpstr>Practice #2: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Most General Operand Form</vt:lpstr>
      <vt:lpstr>Operand Forms</vt:lpstr>
      <vt:lpstr>Practice #3: Operand Forms</vt:lpstr>
      <vt:lpstr>Goals of indirect addressing: C</vt:lpstr>
      <vt:lpstr>Our First Assembly</vt:lpstr>
      <vt:lpstr>Recap</vt:lpstr>
      <vt:lpstr>Live Session Slides</vt:lpstr>
      <vt:lpstr>Plan For Today</vt:lpstr>
      <vt:lpstr>Central Processing Units (CPUs)</vt:lpstr>
      <vt:lpstr>Assembly code in movies</vt:lpstr>
      <vt:lpstr>🌟 Keep a resource guide handy 🌟</vt:lpstr>
      <vt:lpstr>Why are we reading assembly?</vt:lpstr>
      <vt:lpstr>Plan For Today</vt:lpstr>
      <vt:lpstr>Extended warmup: Information Synthesis</vt:lpstr>
      <vt:lpstr>Extended warmup: Information Synthesis</vt:lpstr>
      <vt:lpstr>1. Extra Practice</vt:lpstr>
      <vt:lpstr>1. Extra Practice</vt:lpstr>
      <vt:lpstr>2. Extra Practice</vt:lpstr>
      <vt:lpstr>2. Extra Practice</vt:lpstr>
      <vt:lpstr>3. Extra Practice</vt:lpstr>
      <vt:lpstr>3. Extra Practice</vt:lpstr>
      <vt:lpstr>Bonus: Sneak peek into Lecture 11</vt:lpstr>
      <vt:lpstr>Bonus: Sneak peek into Lecture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1627</cp:revision>
  <cp:lastPrinted>2019-02-04T20:18:09Z</cp:lastPrinted>
  <dcterms:created xsi:type="dcterms:W3CDTF">2008-06-28T20:57:21Z</dcterms:created>
  <dcterms:modified xsi:type="dcterms:W3CDTF">2021-04-30T22:14:49Z</dcterms:modified>
</cp:coreProperties>
</file>