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3.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4.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5.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6.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3"/>
  </p:notesMasterIdLst>
  <p:handoutMasterIdLst>
    <p:handoutMasterId r:id="rId104"/>
  </p:handoutMasterIdLst>
  <p:sldIdLst>
    <p:sldId id="256" r:id="rId2"/>
    <p:sldId id="785" r:id="rId3"/>
    <p:sldId id="636" r:id="rId4"/>
    <p:sldId id="541" r:id="rId5"/>
    <p:sldId id="1018" r:id="rId6"/>
    <p:sldId id="784" r:id="rId7"/>
    <p:sldId id="799" r:id="rId8"/>
    <p:sldId id="801" r:id="rId9"/>
    <p:sldId id="802" r:id="rId10"/>
    <p:sldId id="803" r:id="rId11"/>
    <p:sldId id="862" r:id="rId12"/>
    <p:sldId id="863" r:id="rId13"/>
    <p:sldId id="864" r:id="rId14"/>
    <p:sldId id="865" r:id="rId15"/>
    <p:sldId id="866" r:id="rId16"/>
    <p:sldId id="867" r:id="rId17"/>
    <p:sldId id="868" r:id="rId18"/>
    <p:sldId id="869" r:id="rId19"/>
    <p:sldId id="1019" r:id="rId20"/>
    <p:sldId id="809" r:id="rId21"/>
    <p:sldId id="810" r:id="rId22"/>
    <p:sldId id="1020" r:id="rId23"/>
    <p:sldId id="870" r:id="rId24"/>
    <p:sldId id="875" r:id="rId25"/>
    <p:sldId id="876" r:id="rId26"/>
    <p:sldId id="877" r:id="rId27"/>
    <p:sldId id="878" r:id="rId28"/>
    <p:sldId id="816" r:id="rId29"/>
    <p:sldId id="885" r:id="rId30"/>
    <p:sldId id="886" r:id="rId31"/>
    <p:sldId id="887" r:id="rId32"/>
    <p:sldId id="888" r:id="rId33"/>
    <p:sldId id="889" r:id="rId34"/>
    <p:sldId id="954" r:id="rId35"/>
    <p:sldId id="821" r:id="rId36"/>
    <p:sldId id="1021" r:id="rId37"/>
    <p:sldId id="879" r:id="rId38"/>
    <p:sldId id="880" r:id="rId39"/>
    <p:sldId id="881" r:id="rId40"/>
    <p:sldId id="882" r:id="rId41"/>
    <p:sldId id="883" r:id="rId42"/>
    <p:sldId id="833" r:id="rId43"/>
    <p:sldId id="827" r:id="rId44"/>
    <p:sldId id="1022" r:id="rId45"/>
    <p:sldId id="828" r:id="rId46"/>
    <p:sldId id="893" r:id="rId47"/>
    <p:sldId id="894" r:id="rId48"/>
    <p:sldId id="895" r:id="rId49"/>
    <p:sldId id="896" r:id="rId50"/>
    <p:sldId id="898" r:id="rId51"/>
    <p:sldId id="899" r:id="rId52"/>
    <p:sldId id="900" r:id="rId53"/>
    <p:sldId id="897" r:id="rId54"/>
    <p:sldId id="901" r:id="rId55"/>
    <p:sldId id="903" r:id="rId56"/>
    <p:sldId id="904" r:id="rId57"/>
    <p:sldId id="905" r:id="rId58"/>
    <p:sldId id="906" r:id="rId59"/>
    <p:sldId id="909" r:id="rId60"/>
    <p:sldId id="910" r:id="rId61"/>
    <p:sldId id="911" r:id="rId62"/>
    <p:sldId id="912" r:id="rId63"/>
    <p:sldId id="913" r:id="rId64"/>
    <p:sldId id="914" r:id="rId65"/>
    <p:sldId id="1023" r:id="rId66"/>
    <p:sldId id="916" r:id="rId67"/>
    <p:sldId id="917" r:id="rId68"/>
    <p:sldId id="918" r:id="rId69"/>
    <p:sldId id="1024" r:id="rId70"/>
    <p:sldId id="919" r:id="rId71"/>
    <p:sldId id="962" r:id="rId72"/>
    <p:sldId id="920" r:id="rId73"/>
    <p:sldId id="964" r:id="rId74"/>
    <p:sldId id="966" r:id="rId75"/>
    <p:sldId id="965" r:id="rId76"/>
    <p:sldId id="967" r:id="rId77"/>
    <p:sldId id="968" r:id="rId78"/>
    <p:sldId id="1025" r:id="rId79"/>
    <p:sldId id="935" r:id="rId80"/>
    <p:sldId id="701" r:id="rId81"/>
    <p:sldId id="1026" r:id="rId82"/>
    <p:sldId id="979" r:id="rId83"/>
    <p:sldId id="774" r:id="rId84"/>
    <p:sldId id="980" r:id="rId85"/>
    <p:sldId id="981" r:id="rId86"/>
    <p:sldId id="982" r:id="rId87"/>
    <p:sldId id="983" r:id="rId88"/>
    <p:sldId id="984" r:id="rId89"/>
    <p:sldId id="985" r:id="rId90"/>
    <p:sldId id="1010" r:id="rId91"/>
    <p:sldId id="805" r:id="rId92"/>
    <p:sldId id="977" r:id="rId93"/>
    <p:sldId id="1033" r:id="rId94"/>
    <p:sldId id="843" r:id="rId95"/>
    <p:sldId id="1027" r:id="rId96"/>
    <p:sldId id="1028" r:id="rId97"/>
    <p:sldId id="1032" r:id="rId98"/>
    <p:sldId id="844" r:id="rId99"/>
    <p:sldId id="1017" r:id="rId100"/>
    <p:sldId id="1030" r:id="rId101"/>
    <p:sldId id="1031" r:id="rId102"/>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785"/>
            <p14:sldId id="636"/>
            <p14:sldId id="541"/>
          </p14:sldIdLst>
        </p14:section>
        <p14:section name="rip" id="{C501A7CB-EBE6-2D4B-8D00-98438CEA73A0}">
          <p14:sldIdLst>
            <p14:sldId id="1018"/>
            <p14:sldId id="784"/>
            <p14:sldId id="799"/>
            <p14:sldId id="801"/>
            <p14:sldId id="802"/>
            <p14:sldId id="803"/>
            <p14:sldId id="862"/>
            <p14:sldId id="863"/>
            <p14:sldId id="864"/>
            <p14:sldId id="865"/>
            <p14:sldId id="866"/>
            <p14:sldId id="867"/>
            <p14:sldId id="868"/>
            <p14:sldId id="869"/>
          </p14:sldIdLst>
        </p14:section>
        <p14:section name="Stack" id="{B34DF485-F020-BD41-A75E-21BB8A49DA00}">
          <p14:sldIdLst>
            <p14:sldId id="1019"/>
            <p14:sldId id="809"/>
            <p14:sldId id="810"/>
            <p14:sldId id="1020"/>
            <p14:sldId id="870"/>
            <p14:sldId id="875"/>
            <p14:sldId id="876"/>
            <p14:sldId id="877"/>
            <p14:sldId id="878"/>
            <p14:sldId id="816"/>
            <p14:sldId id="885"/>
            <p14:sldId id="886"/>
            <p14:sldId id="887"/>
            <p14:sldId id="888"/>
            <p14:sldId id="889"/>
            <p14:sldId id="954"/>
            <p14:sldId id="821"/>
            <p14:sldId id="1021"/>
            <p14:sldId id="879"/>
            <p14:sldId id="880"/>
            <p14:sldId id="881"/>
            <p14:sldId id="882"/>
            <p14:sldId id="883"/>
            <p14:sldId id="833"/>
            <p14:sldId id="827"/>
            <p14:sldId id="1022"/>
            <p14:sldId id="828"/>
            <p14:sldId id="893"/>
            <p14:sldId id="894"/>
            <p14:sldId id="895"/>
            <p14:sldId id="896"/>
            <p14:sldId id="898"/>
            <p14:sldId id="899"/>
            <p14:sldId id="900"/>
            <p14:sldId id="897"/>
            <p14:sldId id="901"/>
            <p14:sldId id="903"/>
            <p14:sldId id="904"/>
            <p14:sldId id="905"/>
            <p14:sldId id="906"/>
            <p14:sldId id="909"/>
            <p14:sldId id="910"/>
            <p14:sldId id="911"/>
            <p14:sldId id="912"/>
            <p14:sldId id="913"/>
            <p14:sldId id="914"/>
            <p14:sldId id="1023"/>
            <p14:sldId id="916"/>
            <p14:sldId id="917"/>
            <p14:sldId id="918"/>
          </p14:sldIdLst>
        </p14:section>
        <p14:section name="Owned" id="{80D0AD77-D12B-3949-94D9-90B59F69004B}">
          <p14:sldIdLst>
            <p14:sldId id="1024"/>
            <p14:sldId id="919"/>
            <p14:sldId id="962"/>
            <p14:sldId id="920"/>
            <p14:sldId id="964"/>
            <p14:sldId id="966"/>
            <p14:sldId id="965"/>
            <p14:sldId id="967"/>
            <p14:sldId id="968"/>
          </p14:sldIdLst>
        </p14:section>
        <p14:section name="Recursion" id="{13BECB0B-258C-1D4D-A42A-BD59A3F6DA19}">
          <p14:sldIdLst>
            <p14:sldId id="1025"/>
            <p14:sldId id="935"/>
            <p14:sldId id="701"/>
            <p14:sldId id="1026"/>
            <p14:sldId id="979"/>
            <p14:sldId id="774"/>
            <p14:sldId id="980"/>
            <p14:sldId id="981"/>
            <p14:sldId id="982"/>
            <p14:sldId id="983"/>
            <p14:sldId id="984"/>
            <p14:sldId id="985"/>
            <p14:sldId id="1010"/>
            <p14:sldId id="805"/>
            <p14:sldId id="977"/>
            <p14:sldId id="1033"/>
            <p14:sldId id="843"/>
            <p14:sldId id="1027"/>
            <p14:sldId id="1028"/>
            <p14:sldId id="1032"/>
            <p14:sldId id="844"/>
            <p14:sldId id="1017"/>
            <p14:sldId id="1030"/>
            <p14:sldId id="103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86812" autoAdjust="0"/>
  </p:normalViewPr>
  <p:slideViewPr>
    <p:cSldViewPr>
      <p:cViewPr varScale="1">
        <p:scale>
          <a:sx n="77" d="100"/>
          <a:sy n="77" d="100"/>
        </p:scale>
        <p:origin x="192" y="49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7506E-EA97-0147-A705-C3A33BE847FA}" type="doc">
      <dgm:prSet loTypeId="urn:microsoft.com/office/officeart/2005/8/layout/process1" loCatId="" qsTypeId="urn:microsoft.com/office/officeart/2005/8/quickstyle/simple1" qsCatId="simple" csTypeId="urn:microsoft.com/office/officeart/2005/8/colors/colorful3" csCatId="colorful" phldr="1"/>
      <dgm:spPr/>
      <dgm:t>
        <a:bodyPr/>
        <a:lstStyle/>
        <a:p>
          <a:endParaRPr lang="en-US"/>
        </a:p>
      </dgm:t>
    </dgm:pt>
    <dgm:pt modelId="{2851B483-45EB-0D47-8BDB-EA539FE02D12}">
      <dgm:prSet phldrT="[Text]"/>
      <dgm:spPr/>
      <dgm:t>
        <a:bodyPr/>
        <a:lstStyle/>
        <a:p>
          <a:r>
            <a:rPr lang="en-US" dirty="0"/>
            <a:t>Moving data around</a:t>
          </a:r>
        </a:p>
      </dgm:t>
    </dgm:pt>
    <dgm:pt modelId="{523221ED-B293-AE45-A2DA-D1F9C003A1C3}" type="parTrans" cxnId="{DA51456A-CDF4-2145-A015-59A484F3888A}">
      <dgm:prSet/>
      <dgm:spPr/>
      <dgm:t>
        <a:bodyPr/>
        <a:lstStyle/>
        <a:p>
          <a:endParaRPr lang="en-US"/>
        </a:p>
      </dgm:t>
    </dgm:pt>
    <dgm:pt modelId="{3BCC4DFE-84FC-1342-ADD3-FC6AC8ED3A2D}" type="sibTrans" cxnId="{DA51456A-CDF4-2145-A015-59A484F3888A}">
      <dgm:prSet/>
      <dgm:spPr/>
      <dgm:t>
        <a:bodyPr/>
        <a:lstStyle/>
        <a:p>
          <a:endParaRPr lang="en-US"/>
        </a:p>
      </dgm:t>
    </dgm:pt>
    <dgm:pt modelId="{59E49629-E984-EF4F-A951-4782B688C06C}">
      <dgm:prSet phldrT="[Text]"/>
      <dgm:spPr/>
      <dgm:t>
        <a:bodyPr/>
        <a:lstStyle/>
        <a:p>
          <a:r>
            <a:rPr lang="en-US" dirty="0"/>
            <a:t>Arithmetic and logical operations</a:t>
          </a:r>
        </a:p>
      </dgm:t>
    </dgm:pt>
    <dgm:pt modelId="{70EA6C1F-1055-A64E-A3DE-164FDD6DFDFF}" type="parTrans" cxnId="{3AC052A2-0176-9349-833B-0F779F89652B}">
      <dgm:prSet/>
      <dgm:spPr/>
      <dgm:t>
        <a:bodyPr/>
        <a:lstStyle/>
        <a:p>
          <a:endParaRPr lang="en-US"/>
        </a:p>
      </dgm:t>
    </dgm:pt>
    <dgm:pt modelId="{72481F86-9CE0-C742-AC5A-23D82D6A12A2}" type="sibTrans" cxnId="{3AC052A2-0176-9349-833B-0F779F89652B}">
      <dgm:prSet/>
      <dgm:spPr/>
      <dgm:t>
        <a:bodyPr/>
        <a:lstStyle/>
        <a:p>
          <a:endParaRPr lang="en-US"/>
        </a:p>
      </dgm:t>
    </dgm:pt>
    <dgm:pt modelId="{31D5531A-D5E9-B248-9E8B-66CB0ECF42EB}">
      <dgm:prSet phldrT="[Text]"/>
      <dgm:spPr/>
      <dgm:t>
        <a:bodyPr/>
        <a:lstStyle/>
        <a:p>
          <a:r>
            <a:rPr lang="en-US" dirty="0"/>
            <a:t>Control flow</a:t>
          </a:r>
        </a:p>
      </dgm:t>
    </dgm:pt>
    <dgm:pt modelId="{026DB6D5-DD6D-8B40-A5B6-98A70DD38BA4}" type="parTrans" cxnId="{22542B49-99A2-384F-A822-5565A283AA1D}">
      <dgm:prSet/>
      <dgm:spPr/>
      <dgm:t>
        <a:bodyPr/>
        <a:lstStyle/>
        <a:p>
          <a:endParaRPr lang="en-US"/>
        </a:p>
      </dgm:t>
    </dgm:pt>
    <dgm:pt modelId="{713E378B-E4DF-6D45-B257-C05A1C4E06E8}" type="sibTrans" cxnId="{22542B49-99A2-384F-A822-5565A283AA1D}">
      <dgm:prSet/>
      <dgm:spPr/>
      <dgm:t>
        <a:bodyPr/>
        <a:lstStyle/>
        <a:p>
          <a:endParaRPr lang="en-US"/>
        </a:p>
      </dgm:t>
    </dgm:pt>
    <dgm:pt modelId="{F1A84A0D-D7FF-7C4F-B917-A0382560978B}">
      <dgm:prSet/>
      <dgm:spPr/>
      <dgm:t>
        <a:bodyPr/>
        <a:lstStyle/>
        <a:p>
          <a:r>
            <a:rPr lang="en-US" dirty="0"/>
            <a:t>Function calls</a:t>
          </a:r>
        </a:p>
      </dgm:t>
    </dgm:pt>
    <dgm:pt modelId="{23596400-7414-D349-AF10-BFC11B6F0869}" type="parTrans" cxnId="{C361A79F-C344-6340-B7BC-250C3A2FDDAD}">
      <dgm:prSet/>
      <dgm:spPr/>
      <dgm:t>
        <a:bodyPr/>
        <a:lstStyle/>
        <a:p>
          <a:endParaRPr lang="en-US"/>
        </a:p>
      </dgm:t>
    </dgm:pt>
    <dgm:pt modelId="{937BC85C-2D2A-8F4C-BC00-B92EB8193ED9}" type="sibTrans" cxnId="{C361A79F-C344-6340-B7BC-250C3A2FDDAD}">
      <dgm:prSet/>
      <dgm:spPr/>
      <dgm:t>
        <a:bodyPr/>
        <a:lstStyle/>
        <a:p>
          <a:endParaRPr lang="en-US"/>
        </a:p>
      </dgm:t>
    </dgm:pt>
    <dgm:pt modelId="{0DAC5593-A9B2-DC48-BD34-0E8C48469E3F}" type="pres">
      <dgm:prSet presAssocID="{E487506E-EA97-0147-A705-C3A33BE847FA}" presName="Name0" presStyleCnt="0">
        <dgm:presLayoutVars>
          <dgm:dir/>
          <dgm:resizeHandles val="exact"/>
        </dgm:presLayoutVars>
      </dgm:prSet>
      <dgm:spPr/>
    </dgm:pt>
    <dgm:pt modelId="{1BC7C3E0-B075-294F-9F7C-EF30EB2ED142}" type="pres">
      <dgm:prSet presAssocID="{2851B483-45EB-0D47-8BDB-EA539FE02D12}" presName="node" presStyleLbl="node1" presStyleIdx="0" presStyleCnt="4">
        <dgm:presLayoutVars>
          <dgm:bulletEnabled val="1"/>
        </dgm:presLayoutVars>
      </dgm:prSet>
      <dgm:spPr/>
    </dgm:pt>
    <dgm:pt modelId="{BE1CA340-502F-4349-BC93-93B786FAD329}" type="pres">
      <dgm:prSet presAssocID="{3BCC4DFE-84FC-1342-ADD3-FC6AC8ED3A2D}" presName="sibTrans" presStyleLbl="sibTrans2D1" presStyleIdx="0" presStyleCnt="3"/>
      <dgm:spPr/>
    </dgm:pt>
    <dgm:pt modelId="{A0BACF3C-A14A-384A-86AF-341AD3A5B2B0}" type="pres">
      <dgm:prSet presAssocID="{3BCC4DFE-84FC-1342-ADD3-FC6AC8ED3A2D}" presName="connectorText" presStyleLbl="sibTrans2D1" presStyleIdx="0" presStyleCnt="3"/>
      <dgm:spPr/>
    </dgm:pt>
    <dgm:pt modelId="{EAEF9EE0-EA20-234B-B788-974838974D86}" type="pres">
      <dgm:prSet presAssocID="{59E49629-E984-EF4F-A951-4782B688C06C}" presName="node" presStyleLbl="node1" presStyleIdx="1" presStyleCnt="4">
        <dgm:presLayoutVars>
          <dgm:bulletEnabled val="1"/>
        </dgm:presLayoutVars>
      </dgm:prSet>
      <dgm:spPr/>
    </dgm:pt>
    <dgm:pt modelId="{AA9232A8-52C3-574D-967D-0C7851CC679A}" type="pres">
      <dgm:prSet presAssocID="{72481F86-9CE0-C742-AC5A-23D82D6A12A2}" presName="sibTrans" presStyleLbl="sibTrans2D1" presStyleIdx="1" presStyleCnt="3"/>
      <dgm:spPr/>
    </dgm:pt>
    <dgm:pt modelId="{4782C32B-B9B9-5D42-AA08-3ECB6C385011}" type="pres">
      <dgm:prSet presAssocID="{72481F86-9CE0-C742-AC5A-23D82D6A12A2}" presName="connectorText" presStyleLbl="sibTrans2D1" presStyleIdx="1" presStyleCnt="3"/>
      <dgm:spPr/>
    </dgm:pt>
    <dgm:pt modelId="{908051A3-0428-6D4D-A39A-E225E2361255}" type="pres">
      <dgm:prSet presAssocID="{31D5531A-D5E9-B248-9E8B-66CB0ECF42EB}" presName="node" presStyleLbl="node1" presStyleIdx="2" presStyleCnt="4">
        <dgm:presLayoutVars>
          <dgm:bulletEnabled val="1"/>
        </dgm:presLayoutVars>
      </dgm:prSet>
      <dgm:spPr/>
    </dgm:pt>
    <dgm:pt modelId="{209C8477-62E8-F24C-8E81-846C165396DB}" type="pres">
      <dgm:prSet presAssocID="{713E378B-E4DF-6D45-B257-C05A1C4E06E8}" presName="sibTrans" presStyleLbl="sibTrans2D1" presStyleIdx="2" presStyleCnt="3"/>
      <dgm:spPr/>
    </dgm:pt>
    <dgm:pt modelId="{BC42FEC3-1ED6-EC40-BED5-43F259CA20ED}" type="pres">
      <dgm:prSet presAssocID="{713E378B-E4DF-6D45-B257-C05A1C4E06E8}" presName="connectorText" presStyleLbl="sibTrans2D1" presStyleIdx="2" presStyleCnt="3"/>
      <dgm:spPr/>
    </dgm:pt>
    <dgm:pt modelId="{DB3FB318-B504-944B-9A4A-8E9D236851DE}" type="pres">
      <dgm:prSet presAssocID="{F1A84A0D-D7FF-7C4F-B917-A0382560978B}" presName="node" presStyleLbl="node1" presStyleIdx="3" presStyleCnt="4">
        <dgm:presLayoutVars>
          <dgm:bulletEnabled val="1"/>
        </dgm:presLayoutVars>
      </dgm:prSet>
      <dgm:spPr/>
    </dgm:pt>
  </dgm:ptLst>
  <dgm:cxnLst>
    <dgm:cxn modelId="{898D7C03-26A4-8746-9EA5-ED40DCCF9280}" type="presOf" srcId="{31D5531A-D5E9-B248-9E8B-66CB0ECF42EB}" destId="{908051A3-0428-6D4D-A39A-E225E2361255}" srcOrd="0" destOrd="0" presId="urn:microsoft.com/office/officeart/2005/8/layout/process1"/>
    <dgm:cxn modelId="{22542B49-99A2-384F-A822-5565A283AA1D}" srcId="{E487506E-EA97-0147-A705-C3A33BE847FA}" destId="{31D5531A-D5E9-B248-9E8B-66CB0ECF42EB}" srcOrd="2" destOrd="0" parTransId="{026DB6D5-DD6D-8B40-A5B6-98A70DD38BA4}" sibTransId="{713E378B-E4DF-6D45-B257-C05A1C4E06E8}"/>
    <dgm:cxn modelId="{B7442663-0D8E-5B4D-9917-0FA3AC0F321C}" type="presOf" srcId="{3BCC4DFE-84FC-1342-ADD3-FC6AC8ED3A2D}" destId="{A0BACF3C-A14A-384A-86AF-341AD3A5B2B0}" srcOrd="1" destOrd="0" presId="urn:microsoft.com/office/officeart/2005/8/layout/process1"/>
    <dgm:cxn modelId="{DA51456A-CDF4-2145-A015-59A484F3888A}" srcId="{E487506E-EA97-0147-A705-C3A33BE847FA}" destId="{2851B483-45EB-0D47-8BDB-EA539FE02D12}" srcOrd="0" destOrd="0" parTransId="{523221ED-B293-AE45-A2DA-D1F9C003A1C3}" sibTransId="{3BCC4DFE-84FC-1342-ADD3-FC6AC8ED3A2D}"/>
    <dgm:cxn modelId="{1C5C5575-9B5A-F24B-B4B8-6BF157C7A4B4}" type="presOf" srcId="{59E49629-E984-EF4F-A951-4782B688C06C}" destId="{EAEF9EE0-EA20-234B-B788-974838974D86}" srcOrd="0" destOrd="0" presId="urn:microsoft.com/office/officeart/2005/8/layout/process1"/>
    <dgm:cxn modelId="{22220196-E42C-3E44-8DBA-5E58FF851E29}" type="presOf" srcId="{3BCC4DFE-84FC-1342-ADD3-FC6AC8ED3A2D}" destId="{BE1CA340-502F-4349-BC93-93B786FAD329}" srcOrd="0" destOrd="0" presId="urn:microsoft.com/office/officeart/2005/8/layout/process1"/>
    <dgm:cxn modelId="{D279FF9D-FFE7-1A48-994B-C2CA6E17932A}" type="presOf" srcId="{2851B483-45EB-0D47-8BDB-EA539FE02D12}" destId="{1BC7C3E0-B075-294F-9F7C-EF30EB2ED142}" srcOrd="0" destOrd="0" presId="urn:microsoft.com/office/officeart/2005/8/layout/process1"/>
    <dgm:cxn modelId="{C361A79F-C344-6340-B7BC-250C3A2FDDAD}" srcId="{E487506E-EA97-0147-A705-C3A33BE847FA}" destId="{F1A84A0D-D7FF-7C4F-B917-A0382560978B}" srcOrd="3" destOrd="0" parTransId="{23596400-7414-D349-AF10-BFC11B6F0869}" sibTransId="{937BC85C-2D2A-8F4C-BC00-B92EB8193ED9}"/>
    <dgm:cxn modelId="{3AC052A2-0176-9349-833B-0F779F89652B}" srcId="{E487506E-EA97-0147-A705-C3A33BE847FA}" destId="{59E49629-E984-EF4F-A951-4782B688C06C}" srcOrd="1" destOrd="0" parTransId="{70EA6C1F-1055-A64E-A3DE-164FDD6DFDFF}" sibTransId="{72481F86-9CE0-C742-AC5A-23D82D6A12A2}"/>
    <dgm:cxn modelId="{E518E2AF-B654-FD4A-B930-B2665815FFFE}" type="presOf" srcId="{E487506E-EA97-0147-A705-C3A33BE847FA}" destId="{0DAC5593-A9B2-DC48-BD34-0E8C48469E3F}" srcOrd="0" destOrd="0" presId="urn:microsoft.com/office/officeart/2005/8/layout/process1"/>
    <dgm:cxn modelId="{B2A6B8B6-C2D5-AC42-9A85-2DC53B9F1FBA}" type="presOf" srcId="{F1A84A0D-D7FF-7C4F-B917-A0382560978B}" destId="{DB3FB318-B504-944B-9A4A-8E9D236851DE}" srcOrd="0" destOrd="0" presId="urn:microsoft.com/office/officeart/2005/8/layout/process1"/>
    <dgm:cxn modelId="{254780BA-1915-0445-81BE-C0D73F405244}" type="presOf" srcId="{713E378B-E4DF-6D45-B257-C05A1C4E06E8}" destId="{209C8477-62E8-F24C-8E81-846C165396DB}" srcOrd="0" destOrd="0" presId="urn:microsoft.com/office/officeart/2005/8/layout/process1"/>
    <dgm:cxn modelId="{863275C6-650E-954E-9F38-43E0E782FF9E}" type="presOf" srcId="{713E378B-E4DF-6D45-B257-C05A1C4E06E8}" destId="{BC42FEC3-1ED6-EC40-BED5-43F259CA20ED}" srcOrd="1" destOrd="0" presId="urn:microsoft.com/office/officeart/2005/8/layout/process1"/>
    <dgm:cxn modelId="{797A65E7-6C8D-4147-8760-19484571B897}" type="presOf" srcId="{72481F86-9CE0-C742-AC5A-23D82D6A12A2}" destId="{4782C32B-B9B9-5D42-AA08-3ECB6C385011}" srcOrd="1" destOrd="0" presId="urn:microsoft.com/office/officeart/2005/8/layout/process1"/>
    <dgm:cxn modelId="{864B66F1-825C-D44D-9135-1CA8660E48F8}" type="presOf" srcId="{72481F86-9CE0-C742-AC5A-23D82D6A12A2}" destId="{AA9232A8-52C3-574D-967D-0C7851CC679A}" srcOrd="0" destOrd="0" presId="urn:microsoft.com/office/officeart/2005/8/layout/process1"/>
    <dgm:cxn modelId="{36956255-6C19-844F-93B7-7E8BC1455C61}" type="presParOf" srcId="{0DAC5593-A9B2-DC48-BD34-0E8C48469E3F}" destId="{1BC7C3E0-B075-294F-9F7C-EF30EB2ED142}" srcOrd="0" destOrd="0" presId="urn:microsoft.com/office/officeart/2005/8/layout/process1"/>
    <dgm:cxn modelId="{877038B7-21A6-C846-9663-41AF6B6A7054}" type="presParOf" srcId="{0DAC5593-A9B2-DC48-BD34-0E8C48469E3F}" destId="{BE1CA340-502F-4349-BC93-93B786FAD329}" srcOrd="1" destOrd="0" presId="urn:microsoft.com/office/officeart/2005/8/layout/process1"/>
    <dgm:cxn modelId="{A58BEC63-2BEB-FD45-B6BF-55B6828A539C}" type="presParOf" srcId="{BE1CA340-502F-4349-BC93-93B786FAD329}" destId="{A0BACF3C-A14A-384A-86AF-341AD3A5B2B0}" srcOrd="0" destOrd="0" presId="urn:microsoft.com/office/officeart/2005/8/layout/process1"/>
    <dgm:cxn modelId="{A4690E2C-236C-C048-AFF1-52BC42AC51CB}" type="presParOf" srcId="{0DAC5593-A9B2-DC48-BD34-0E8C48469E3F}" destId="{EAEF9EE0-EA20-234B-B788-974838974D86}" srcOrd="2" destOrd="0" presId="urn:microsoft.com/office/officeart/2005/8/layout/process1"/>
    <dgm:cxn modelId="{4F83C4E1-A923-9048-B8C4-FFBA7BE4FC50}" type="presParOf" srcId="{0DAC5593-A9B2-DC48-BD34-0E8C48469E3F}" destId="{AA9232A8-52C3-574D-967D-0C7851CC679A}" srcOrd="3" destOrd="0" presId="urn:microsoft.com/office/officeart/2005/8/layout/process1"/>
    <dgm:cxn modelId="{A901DD31-C249-5F4D-B804-046B7B25AE1A}" type="presParOf" srcId="{AA9232A8-52C3-574D-967D-0C7851CC679A}" destId="{4782C32B-B9B9-5D42-AA08-3ECB6C385011}" srcOrd="0" destOrd="0" presId="urn:microsoft.com/office/officeart/2005/8/layout/process1"/>
    <dgm:cxn modelId="{7D70AFE6-327F-B04E-855E-919A7EDFC5AA}" type="presParOf" srcId="{0DAC5593-A9B2-DC48-BD34-0E8C48469E3F}" destId="{908051A3-0428-6D4D-A39A-E225E2361255}" srcOrd="4" destOrd="0" presId="urn:microsoft.com/office/officeart/2005/8/layout/process1"/>
    <dgm:cxn modelId="{1DCACD33-BEB1-EF4D-9D4F-4E697EBE87E2}" type="presParOf" srcId="{0DAC5593-A9B2-DC48-BD34-0E8C48469E3F}" destId="{209C8477-62E8-F24C-8E81-846C165396DB}" srcOrd="5" destOrd="0" presId="urn:microsoft.com/office/officeart/2005/8/layout/process1"/>
    <dgm:cxn modelId="{3125C206-07C1-FF40-8E8B-4692556A0E46}" type="presParOf" srcId="{209C8477-62E8-F24C-8E81-846C165396DB}" destId="{BC42FEC3-1ED6-EC40-BED5-43F259CA20ED}" srcOrd="0" destOrd="0" presId="urn:microsoft.com/office/officeart/2005/8/layout/process1"/>
    <dgm:cxn modelId="{E4D65543-65F9-FC46-8A57-1308C2B95227}" type="presParOf" srcId="{0DAC5593-A9B2-DC48-BD34-0E8C48469E3F}" destId="{DB3FB318-B504-944B-9A4A-8E9D236851D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7C3E0-B075-294F-9F7C-EF30EB2ED142}">
      <dsp:nvSpPr>
        <dsp:cNvPr id="0" name=""/>
        <dsp:cNvSpPr/>
      </dsp:nvSpPr>
      <dsp:spPr>
        <a:xfrm>
          <a:off x="4989" y="1860148"/>
          <a:ext cx="2181504" cy="13089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Moving data around</a:t>
          </a:r>
        </a:p>
      </dsp:txBody>
      <dsp:txXfrm>
        <a:off x="43325" y="1898484"/>
        <a:ext cx="2104832" cy="1232230"/>
      </dsp:txXfrm>
    </dsp:sp>
    <dsp:sp modelId="{BE1CA340-502F-4349-BC93-93B786FAD329}">
      <dsp:nvSpPr>
        <dsp:cNvPr id="0" name=""/>
        <dsp:cNvSpPr/>
      </dsp:nvSpPr>
      <dsp:spPr>
        <a:xfrm>
          <a:off x="2404643" y="2244093"/>
          <a:ext cx="462478" cy="54101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404643" y="2352296"/>
        <a:ext cx="323735" cy="324607"/>
      </dsp:txXfrm>
    </dsp:sp>
    <dsp:sp modelId="{EAEF9EE0-EA20-234B-B788-974838974D86}">
      <dsp:nvSpPr>
        <dsp:cNvPr id="0" name=""/>
        <dsp:cNvSpPr/>
      </dsp:nvSpPr>
      <dsp:spPr>
        <a:xfrm>
          <a:off x="3059095" y="1860148"/>
          <a:ext cx="2181504" cy="1308902"/>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Arithmetic and logical operations</a:t>
          </a:r>
        </a:p>
      </dsp:txBody>
      <dsp:txXfrm>
        <a:off x="3097431" y="1898484"/>
        <a:ext cx="2104832" cy="1232230"/>
      </dsp:txXfrm>
    </dsp:sp>
    <dsp:sp modelId="{AA9232A8-52C3-574D-967D-0C7851CC679A}">
      <dsp:nvSpPr>
        <dsp:cNvPr id="0" name=""/>
        <dsp:cNvSpPr/>
      </dsp:nvSpPr>
      <dsp:spPr>
        <a:xfrm>
          <a:off x="5458749" y="2244093"/>
          <a:ext cx="462478" cy="541013"/>
        </a:xfrm>
        <a:prstGeom prst="rightArrow">
          <a:avLst>
            <a:gd name="adj1" fmla="val 60000"/>
            <a:gd name="adj2" fmla="val 50000"/>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458749" y="2352296"/>
        <a:ext cx="323735" cy="324607"/>
      </dsp:txXfrm>
    </dsp:sp>
    <dsp:sp modelId="{908051A3-0428-6D4D-A39A-E225E2361255}">
      <dsp:nvSpPr>
        <dsp:cNvPr id="0" name=""/>
        <dsp:cNvSpPr/>
      </dsp:nvSpPr>
      <dsp:spPr>
        <a:xfrm>
          <a:off x="6113200" y="1860148"/>
          <a:ext cx="2181504" cy="1308902"/>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Control flow</a:t>
          </a:r>
        </a:p>
      </dsp:txBody>
      <dsp:txXfrm>
        <a:off x="6151536" y="1898484"/>
        <a:ext cx="2104832" cy="1232230"/>
      </dsp:txXfrm>
    </dsp:sp>
    <dsp:sp modelId="{209C8477-62E8-F24C-8E81-846C165396DB}">
      <dsp:nvSpPr>
        <dsp:cNvPr id="0" name=""/>
        <dsp:cNvSpPr/>
      </dsp:nvSpPr>
      <dsp:spPr>
        <a:xfrm>
          <a:off x="8512855" y="2244093"/>
          <a:ext cx="462478" cy="541013"/>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512855" y="2352296"/>
        <a:ext cx="323735" cy="324607"/>
      </dsp:txXfrm>
    </dsp:sp>
    <dsp:sp modelId="{DB3FB318-B504-944B-9A4A-8E9D236851DE}">
      <dsp:nvSpPr>
        <dsp:cNvPr id="0" name=""/>
        <dsp:cNvSpPr/>
      </dsp:nvSpPr>
      <dsp:spPr>
        <a:xfrm>
          <a:off x="9167306" y="1860148"/>
          <a:ext cx="2181504" cy="1308902"/>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Function calls</a:t>
          </a:r>
        </a:p>
      </dsp:txBody>
      <dsp:txXfrm>
        <a:off x="9205642" y="1898484"/>
        <a:ext cx="2104832" cy="12322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5960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4202613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3189728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1707280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3653761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929018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2149353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750401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1119165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2743556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901484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4151630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3627994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3682194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1267682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247953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 pointers!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2274063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3418958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4448566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338271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28021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89</a:t>
            </a:fld>
            <a:endParaRPr lang="en-US" altLang="x-none"/>
          </a:p>
        </p:txBody>
      </p:sp>
    </p:spTree>
    <p:extLst>
      <p:ext uri="{BB962C8B-B14F-4D97-AF65-F5344CB8AC3E}">
        <p14:creationId xmlns:p14="http://schemas.microsoft.com/office/powerpoint/2010/main" val="1936294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24.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s>
</file>

<file path=ppt/slides/_rels/slide25.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slideLayout" Target="../slideLayouts/slideLayout2.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tags" Target="../tags/tag3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26.xml.rels><?xml version="1.0" encoding="UTF-8" standalone="yes"?>
<Relationships xmlns="http://schemas.openxmlformats.org/package/2006/relationships"><Relationship Id="rId8" Type="http://schemas.openxmlformats.org/officeDocument/2006/relationships/tags" Target="../tags/tag41.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27.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Layout" Target="../slideLayouts/slideLayout2.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tags" Target="../tags/tag57.xml"/><Relationship Id="rId7"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63.xml"/><Relationship Id="rId7"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s/_rels/slide39.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69.xml"/><Relationship Id="rId7"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s>
</file>

<file path=ppt/slides/_rels/slide40.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75.xml"/><Relationship Id="rId7"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81.xml"/><Relationship Id="rId7"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47.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s>
</file>

<file path=ppt/slides/_rels/slide48.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s>
</file>

<file path=ppt/slides/_rels/slide49.xml.rels><?xml version="1.0" encoding="UTF-8" standalone="yes"?>
<Relationships xmlns="http://schemas.openxmlformats.org/package/2006/relationships"><Relationship Id="rId3" Type="http://schemas.openxmlformats.org/officeDocument/2006/relationships/tags" Target="../tags/tag101.xml"/><Relationship Id="rId7"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s>
</file>

<file path=ppt/slides/_rels/slide50.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51.xml.rels><?xml version="1.0" encoding="UTF-8" standalone="yes"?>
<Relationships xmlns="http://schemas.openxmlformats.org/package/2006/relationships"><Relationship Id="rId3" Type="http://schemas.openxmlformats.org/officeDocument/2006/relationships/tags" Target="../tags/tag113.xml"/><Relationship Id="rId7"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s>
</file>

<file path=ppt/slides/_rels/slide52.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s>
</file>

<file path=ppt/slides/_rels/slide53.xml.rels><?xml version="1.0" encoding="UTF-8" standalone="yes"?>
<Relationships xmlns="http://schemas.openxmlformats.org/package/2006/relationships"><Relationship Id="rId3" Type="http://schemas.openxmlformats.org/officeDocument/2006/relationships/tags" Target="../tags/tag125.xml"/><Relationship Id="rId7"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s>
</file>

<file path=ppt/slides/_rels/slide54.xml.rels><?xml version="1.0" encoding="UTF-8" standalone="yes"?>
<Relationships xmlns="http://schemas.openxmlformats.org/package/2006/relationships"><Relationship Id="rId3" Type="http://schemas.openxmlformats.org/officeDocument/2006/relationships/tags" Target="../tags/tag131.xml"/><Relationship Id="rId7"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s>
</file>

<file path=ppt/slides/_rels/slide55.xml.rels><?xml version="1.0" encoding="UTF-8" standalone="yes"?>
<Relationships xmlns="http://schemas.openxmlformats.org/package/2006/relationships"><Relationship Id="rId3" Type="http://schemas.openxmlformats.org/officeDocument/2006/relationships/tags" Target="../tags/tag137.xml"/><Relationship Id="rId7"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s>
</file>

<file path=ppt/slides/_rels/slide56.xml.rels><?xml version="1.0" encoding="UTF-8" standalone="yes"?>
<Relationships xmlns="http://schemas.openxmlformats.org/package/2006/relationships"><Relationship Id="rId3" Type="http://schemas.openxmlformats.org/officeDocument/2006/relationships/tags" Target="../tags/tag143.xml"/><Relationship Id="rId7"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s>
</file>

<file path=ppt/slides/_rels/slide57.xml.rels><?xml version="1.0" encoding="UTF-8" standalone="yes"?>
<Relationships xmlns="http://schemas.openxmlformats.org/package/2006/relationships"><Relationship Id="rId8" Type="http://schemas.openxmlformats.org/officeDocument/2006/relationships/tags" Target="../tags/tag154.xml"/><Relationship Id="rId3" Type="http://schemas.openxmlformats.org/officeDocument/2006/relationships/tags" Target="../tags/tag149.xml"/><Relationship Id="rId7" Type="http://schemas.openxmlformats.org/officeDocument/2006/relationships/tags" Target="../tags/tag15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tags" Target="../tags/tag162.xml"/><Relationship Id="rId3" Type="http://schemas.openxmlformats.org/officeDocument/2006/relationships/tags" Target="../tags/tag157.xml"/><Relationship Id="rId7" Type="http://schemas.openxmlformats.org/officeDocument/2006/relationships/tags" Target="../tags/tag161.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2.xml"/><Relationship Id="rId5" Type="http://schemas.openxmlformats.org/officeDocument/2006/relationships/tags" Target="../tags/tag15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s>
</file>

<file path=ppt/slides/_rels/slide59.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slideLayout" Target="../slideLayouts/slideLayout2.xml"/><Relationship Id="rId3" Type="http://schemas.openxmlformats.org/officeDocument/2006/relationships/tags" Target="../tags/tag167.xml"/><Relationship Id="rId7" Type="http://schemas.openxmlformats.org/officeDocument/2006/relationships/tags" Target="../tags/tag171.xml"/><Relationship Id="rId12" Type="http://schemas.openxmlformats.org/officeDocument/2006/relationships/tags" Target="../tags/tag17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tags" Target="../tags/tag175.xml"/><Relationship Id="rId5" Type="http://schemas.openxmlformats.org/officeDocument/2006/relationships/tags" Target="../tags/tag169.xml"/><Relationship Id="rId10" Type="http://schemas.openxmlformats.org/officeDocument/2006/relationships/tags" Target="../tags/tag174.xml"/><Relationship Id="rId4" Type="http://schemas.openxmlformats.org/officeDocument/2006/relationships/tags" Target="../tags/tag168.xml"/><Relationship Id="rId9" Type="http://schemas.openxmlformats.org/officeDocument/2006/relationships/tags" Target="../tags/tag173.xml"/></Relationships>
</file>

<file path=ppt/slides/_rels/slide60.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tags" Target="../tags/tag189.xml"/><Relationship Id="rId3" Type="http://schemas.openxmlformats.org/officeDocument/2006/relationships/tags" Target="../tags/tag179.xml"/><Relationship Id="rId7" Type="http://schemas.openxmlformats.org/officeDocument/2006/relationships/tags" Target="../tags/tag183.xml"/><Relationship Id="rId12" Type="http://schemas.openxmlformats.org/officeDocument/2006/relationships/tags" Target="../tags/tag188.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tags" Target="../tags/tag187.xml"/><Relationship Id="rId5" Type="http://schemas.openxmlformats.org/officeDocument/2006/relationships/tags" Target="../tags/tag181.xml"/><Relationship Id="rId15" Type="http://schemas.openxmlformats.org/officeDocument/2006/relationships/slideLayout" Target="../slideLayouts/slideLayout2.xml"/><Relationship Id="rId10" Type="http://schemas.openxmlformats.org/officeDocument/2006/relationships/tags" Target="../tags/tag186.xml"/><Relationship Id="rId4" Type="http://schemas.openxmlformats.org/officeDocument/2006/relationships/tags" Target="../tags/tag180.xml"/><Relationship Id="rId9" Type="http://schemas.openxmlformats.org/officeDocument/2006/relationships/tags" Target="../tags/tag185.xml"/><Relationship Id="rId14" Type="http://schemas.openxmlformats.org/officeDocument/2006/relationships/tags" Target="../tags/tag190.xml"/></Relationships>
</file>

<file path=ppt/slides/_rels/slide61.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tags" Target="../tags/tag203.xml"/><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slideLayout" Target="../slideLayouts/slideLayout2.xml"/><Relationship Id="rId2" Type="http://schemas.openxmlformats.org/officeDocument/2006/relationships/tags" Target="../tags/tag192.xml"/><Relationship Id="rId16" Type="http://schemas.openxmlformats.org/officeDocument/2006/relationships/tags" Target="../tags/tag206.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5" Type="http://schemas.openxmlformats.org/officeDocument/2006/relationships/tags" Target="../tags/tag195.xml"/><Relationship Id="rId15" Type="http://schemas.openxmlformats.org/officeDocument/2006/relationships/tags" Target="../tags/tag205.xml"/><Relationship Id="rId10" Type="http://schemas.openxmlformats.org/officeDocument/2006/relationships/tags" Target="../tags/tag200.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s>
</file>

<file path=ppt/slides/_rels/slide62.xml.rels><?xml version="1.0" encoding="UTF-8" standalone="yes"?>
<Relationships xmlns="http://schemas.openxmlformats.org/package/2006/relationships"><Relationship Id="rId8" Type="http://schemas.openxmlformats.org/officeDocument/2006/relationships/tags" Target="../tags/tag214.xml"/><Relationship Id="rId13" Type="http://schemas.openxmlformats.org/officeDocument/2006/relationships/tags" Target="../tags/tag219.xml"/><Relationship Id="rId18" Type="http://schemas.openxmlformats.org/officeDocument/2006/relationships/tags" Target="../tags/tag224.xml"/><Relationship Id="rId3" Type="http://schemas.openxmlformats.org/officeDocument/2006/relationships/tags" Target="../tags/tag209.xml"/><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tags" Target="../tags/tag223.xml"/><Relationship Id="rId2" Type="http://schemas.openxmlformats.org/officeDocument/2006/relationships/tags" Target="../tags/tag208.xml"/><Relationship Id="rId16" Type="http://schemas.openxmlformats.org/officeDocument/2006/relationships/tags" Target="../tags/tag222.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5" Type="http://schemas.openxmlformats.org/officeDocument/2006/relationships/tags" Target="../tags/tag211.xml"/><Relationship Id="rId15" Type="http://schemas.openxmlformats.org/officeDocument/2006/relationships/tags" Target="../tags/tag221.xml"/><Relationship Id="rId10" Type="http://schemas.openxmlformats.org/officeDocument/2006/relationships/tags" Target="../tags/tag216.xml"/><Relationship Id="rId19" Type="http://schemas.openxmlformats.org/officeDocument/2006/relationships/slideLayout" Target="../slideLayouts/slideLayout2.xml"/><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tags" Target="../tags/tag220.xml"/></Relationships>
</file>

<file path=ppt/slides/_rels/slide63.xml.rels><?xml version="1.0" encoding="UTF-8" standalone="yes"?>
<Relationships xmlns="http://schemas.openxmlformats.org/package/2006/relationships"><Relationship Id="rId8" Type="http://schemas.openxmlformats.org/officeDocument/2006/relationships/tags" Target="../tags/tag232.xml"/><Relationship Id="rId13" Type="http://schemas.openxmlformats.org/officeDocument/2006/relationships/tags" Target="../tags/tag237.xml"/><Relationship Id="rId18" Type="http://schemas.openxmlformats.org/officeDocument/2006/relationships/tags" Target="../tags/tag242.xml"/><Relationship Id="rId3" Type="http://schemas.openxmlformats.org/officeDocument/2006/relationships/tags" Target="../tags/tag227.xml"/><Relationship Id="rId7" Type="http://schemas.openxmlformats.org/officeDocument/2006/relationships/tags" Target="../tags/tag231.xml"/><Relationship Id="rId12" Type="http://schemas.openxmlformats.org/officeDocument/2006/relationships/tags" Target="../tags/tag236.xml"/><Relationship Id="rId17" Type="http://schemas.openxmlformats.org/officeDocument/2006/relationships/tags" Target="../tags/tag241.xml"/><Relationship Id="rId2" Type="http://schemas.openxmlformats.org/officeDocument/2006/relationships/tags" Target="../tags/tag226.xml"/><Relationship Id="rId16" Type="http://schemas.openxmlformats.org/officeDocument/2006/relationships/tags" Target="../tags/tag240.xml"/><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tags" Target="../tags/tag235.xml"/><Relationship Id="rId5" Type="http://schemas.openxmlformats.org/officeDocument/2006/relationships/tags" Target="../tags/tag229.xml"/><Relationship Id="rId15" Type="http://schemas.openxmlformats.org/officeDocument/2006/relationships/tags" Target="../tags/tag239.xml"/><Relationship Id="rId10" Type="http://schemas.openxmlformats.org/officeDocument/2006/relationships/tags" Target="../tags/tag234.xml"/><Relationship Id="rId19" Type="http://schemas.openxmlformats.org/officeDocument/2006/relationships/slideLayout" Target="../slideLayouts/slideLayout2.xml"/><Relationship Id="rId4" Type="http://schemas.openxmlformats.org/officeDocument/2006/relationships/tags" Target="../tags/tag228.xml"/><Relationship Id="rId9" Type="http://schemas.openxmlformats.org/officeDocument/2006/relationships/tags" Target="../tags/tag233.xml"/><Relationship Id="rId14" Type="http://schemas.openxmlformats.org/officeDocument/2006/relationships/tags" Target="../tags/tag238.xml"/></Relationships>
</file>

<file path=ppt/slides/_rels/slide64.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tags" Target="../tags/tag255.xml"/><Relationship Id="rId18" Type="http://schemas.openxmlformats.org/officeDocument/2006/relationships/tags" Target="../tags/tag260.xml"/><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tags" Target="../tags/tag254.xml"/><Relationship Id="rId17" Type="http://schemas.openxmlformats.org/officeDocument/2006/relationships/tags" Target="../tags/tag259.xml"/><Relationship Id="rId2" Type="http://schemas.openxmlformats.org/officeDocument/2006/relationships/tags" Target="../tags/tag244.xml"/><Relationship Id="rId16" Type="http://schemas.openxmlformats.org/officeDocument/2006/relationships/tags" Target="../tags/tag258.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tags" Target="../tags/tag253.xml"/><Relationship Id="rId5" Type="http://schemas.openxmlformats.org/officeDocument/2006/relationships/tags" Target="../tags/tag247.xml"/><Relationship Id="rId15" Type="http://schemas.openxmlformats.org/officeDocument/2006/relationships/tags" Target="../tags/tag257.xml"/><Relationship Id="rId10" Type="http://schemas.openxmlformats.org/officeDocument/2006/relationships/tags" Target="../tags/tag252.xml"/><Relationship Id="rId19" Type="http://schemas.openxmlformats.org/officeDocument/2006/relationships/slideLayout" Target="../slideLayouts/slideLayout2.xml"/><Relationship Id="rId4" Type="http://schemas.openxmlformats.org/officeDocument/2006/relationships/tags" Target="../tags/tag246.xml"/><Relationship Id="rId9" Type="http://schemas.openxmlformats.org/officeDocument/2006/relationships/tags" Target="../tags/tag251.xml"/><Relationship Id="rId14" Type="http://schemas.openxmlformats.org/officeDocument/2006/relationships/tags" Target="../tags/tag25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hyperlink" Target="https://stackoverflow.com/questions/33666617/what-is-the-best-way-to-set-a-register-to-zero-in-x86-assembly-xor-mov-or-and/33668295#33668295"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13</a:t>
            </a:r>
            <a:br>
              <a:rPr lang="en-US" dirty="0"/>
            </a:br>
            <a:r>
              <a:rPr lang="en-US" sz="3400" dirty="0"/>
              <a:t>Assembly: Function Calls and the Runtime Stack</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3.7</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1EA4-262F-8C4F-A512-0078F8924C2B}"/>
              </a:ext>
            </a:extLst>
          </p:cNvPr>
          <p:cNvSpPr>
            <a:spLocks noGrp="1"/>
          </p:cNvSpPr>
          <p:nvPr>
            <p:ph type="title"/>
          </p:nvPr>
        </p:nvSpPr>
        <p:spPr/>
        <p:txBody>
          <a:bodyPr/>
          <a:lstStyle/>
          <a:p>
            <a:r>
              <a:rPr lang="en-US" dirty="0"/>
              <a:t>Learning Assembly</a:t>
            </a:r>
          </a:p>
        </p:txBody>
      </p:sp>
      <p:graphicFrame>
        <p:nvGraphicFramePr>
          <p:cNvPr id="5" name="Diagram 4">
            <a:extLst>
              <a:ext uri="{FF2B5EF4-FFF2-40B4-BE49-F238E27FC236}">
                <a16:creationId xmlns:a16="http://schemas.microsoft.com/office/drawing/2014/main" id="{A6D7657A-C225-D245-9B8A-216876411316}"/>
              </a:ext>
            </a:extLst>
          </p:cNvPr>
          <p:cNvGraphicFramePr/>
          <p:nvPr/>
        </p:nvGraphicFramePr>
        <p:xfrm>
          <a:off x="419100" y="1066800"/>
          <a:ext cx="11353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3E3C906-38C1-AF42-900E-0556BBA718F8}"/>
              </a:ext>
            </a:extLst>
          </p:cNvPr>
          <p:cNvSpPr txBox="1"/>
          <p:nvPr/>
        </p:nvSpPr>
        <p:spPr>
          <a:xfrm>
            <a:off x="419100" y="4267193"/>
            <a:ext cx="2233304" cy="584775"/>
          </a:xfrm>
          <a:prstGeom prst="rect">
            <a:avLst/>
          </a:prstGeom>
          <a:noFill/>
        </p:spPr>
        <p:txBody>
          <a:bodyPr wrap="none" rtlCol="0">
            <a:spAutoFit/>
          </a:bodyPr>
          <a:lstStyle/>
          <a:p>
            <a:r>
              <a:rPr lang="en-US" sz="3200" b="1" dirty="0"/>
              <a:t>Lecture 10</a:t>
            </a:r>
          </a:p>
        </p:txBody>
      </p:sp>
      <p:sp>
        <p:nvSpPr>
          <p:cNvPr id="7" name="TextBox 6">
            <a:extLst>
              <a:ext uri="{FF2B5EF4-FFF2-40B4-BE49-F238E27FC236}">
                <a16:creationId xmlns:a16="http://schemas.microsoft.com/office/drawing/2014/main" id="{A175CBAE-E9B4-B74C-84C5-EDE58C727048}"/>
              </a:ext>
            </a:extLst>
          </p:cNvPr>
          <p:cNvSpPr txBox="1"/>
          <p:nvPr/>
        </p:nvSpPr>
        <p:spPr>
          <a:xfrm>
            <a:off x="3490913" y="4267193"/>
            <a:ext cx="2210670" cy="584775"/>
          </a:xfrm>
          <a:prstGeom prst="rect">
            <a:avLst/>
          </a:prstGeom>
          <a:noFill/>
        </p:spPr>
        <p:txBody>
          <a:bodyPr wrap="none" rtlCol="0">
            <a:spAutoFit/>
          </a:bodyPr>
          <a:lstStyle/>
          <a:p>
            <a:r>
              <a:rPr lang="en-US" sz="3200" b="1" dirty="0"/>
              <a:t>Lecture 11</a:t>
            </a:r>
          </a:p>
        </p:txBody>
      </p:sp>
      <p:sp>
        <p:nvSpPr>
          <p:cNvPr id="8" name="TextBox 7">
            <a:extLst>
              <a:ext uri="{FF2B5EF4-FFF2-40B4-BE49-F238E27FC236}">
                <a16:creationId xmlns:a16="http://schemas.microsoft.com/office/drawing/2014/main" id="{EA315F74-3037-144A-9BCC-9C73AEBF2B00}"/>
              </a:ext>
            </a:extLst>
          </p:cNvPr>
          <p:cNvSpPr txBox="1"/>
          <p:nvPr/>
        </p:nvSpPr>
        <p:spPr>
          <a:xfrm>
            <a:off x="6540092" y="4267193"/>
            <a:ext cx="2233304" cy="584775"/>
          </a:xfrm>
          <a:prstGeom prst="rect">
            <a:avLst/>
          </a:prstGeom>
          <a:noFill/>
        </p:spPr>
        <p:txBody>
          <a:bodyPr wrap="none" rtlCol="0">
            <a:spAutoFit/>
          </a:bodyPr>
          <a:lstStyle/>
          <a:p>
            <a:r>
              <a:rPr lang="en-US" sz="3200" b="1" dirty="0"/>
              <a:t>Lecture 12</a:t>
            </a:r>
          </a:p>
        </p:txBody>
      </p:sp>
      <p:sp>
        <p:nvSpPr>
          <p:cNvPr id="9" name="TextBox 8">
            <a:extLst>
              <a:ext uri="{FF2B5EF4-FFF2-40B4-BE49-F238E27FC236}">
                <a16:creationId xmlns:a16="http://schemas.microsoft.com/office/drawing/2014/main" id="{725E051C-C56F-164E-BF01-FF3C3778FBFA}"/>
              </a:ext>
            </a:extLst>
          </p:cNvPr>
          <p:cNvSpPr txBox="1"/>
          <p:nvPr/>
        </p:nvSpPr>
        <p:spPr>
          <a:xfrm>
            <a:off x="9343090" y="4267193"/>
            <a:ext cx="2619628" cy="584775"/>
          </a:xfrm>
          <a:prstGeom prst="rect">
            <a:avLst/>
          </a:prstGeom>
          <a:noFill/>
        </p:spPr>
        <p:txBody>
          <a:bodyPr wrap="none" rtlCol="0">
            <a:spAutoFit/>
          </a:bodyPr>
          <a:lstStyle/>
          <a:p>
            <a:r>
              <a:rPr lang="en-US" sz="3200" b="1" dirty="0"/>
              <a:t>This Lecture</a:t>
            </a:r>
          </a:p>
        </p:txBody>
      </p:sp>
      <p:sp>
        <p:nvSpPr>
          <p:cNvPr id="10" name="TextBox 9">
            <a:extLst>
              <a:ext uri="{FF2B5EF4-FFF2-40B4-BE49-F238E27FC236}">
                <a16:creationId xmlns:a16="http://schemas.microsoft.com/office/drawing/2014/main" id="{A3877214-1191-E845-BD11-B03F13C5796A}"/>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1360441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assembly calls functions and manages stack frames.</a:t>
            </a:r>
          </a:p>
          <a:p>
            <a:r>
              <a:rPr lang="en-US" dirty="0"/>
              <a:t>Learn the rules of register use when calling functions.</a:t>
            </a:r>
          </a:p>
        </p:txBody>
      </p:sp>
    </p:spTree>
    <p:extLst>
      <p:ext uri="{BB962C8B-B14F-4D97-AF65-F5344CB8AC3E}">
        <p14:creationId xmlns:p14="http://schemas.microsoft.com/office/powerpoint/2010/main" val="459992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%rip	5</a:t>
            </a:r>
          </a:p>
          <a:p>
            <a:pPr>
              <a:tabLst>
                <a:tab pos="11530584" algn="r"/>
              </a:tabLst>
            </a:pPr>
            <a:r>
              <a:rPr lang="en-US" dirty="0"/>
              <a:t>Calling Functions	19</a:t>
            </a:r>
          </a:p>
          <a:p>
            <a:pPr lvl="1">
              <a:tabLst>
                <a:tab pos="11530584" algn="r"/>
              </a:tabLst>
            </a:pPr>
            <a:r>
              <a:rPr lang="en-US" dirty="0"/>
              <a:t>The Stack	22</a:t>
            </a:r>
          </a:p>
          <a:p>
            <a:pPr lvl="1">
              <a:tabLst>
                <a:tab pos="11530584" algn="r"/>
              </a:tabLst>
            </a:pPr>
            <a:r>
              <a:rPr lang="en-US" dirty="0"/>
              <a:t>Passing Control	36</a:t>
            </a:r>
          </a:p>
          <a:p>
            <a:pPr lvl="1">
              <a:tabLst>
                <a:tab pos="11530584" algn="r"/>
              </a:tabLst>
            </a:pPr>
            <a:r>
              <a:rPr lang="en-US" dirty="0"/>
              <a:t>Passing Data	44</a:t>
            </a:r>
          </a:p>
          <a:p>
            <a:pPr lvl="1">
              <a:tabLst>
                <a:tab pos="11530584" algn="r"/>
              </a:tabLst>
            </a:pPr>
            <a:r>
              <a:rPr lang="en-US" dirty="0"/>
              <a:t>Local Storage	65</a:t>
            </a:r>
          </a:p>
          <a:p>
            <a:pPr>
              <a:tabLst>
                <a:tab pos="11530584" algn="r"/>
              </a:tabLst>
            </a:pPr>
            <a:r>
              <a:rPr lang="en-US" dirty="0"/>
              <a:t>Register Restrictions	69</a:t>
            </a:r>
          </a:p>
          <a:p>
            <a:pPr>
              <a:tabLst>
                <a:tab pos="11530584" algn="r"/>
              </a:tabLst>
            </a:pPr>
            <a:r>
              <a:rPr lang="en-US" dirty="0"/>
              <a:t>Pulling it all together: recursion example	78</a:t>
            </a:r>
          </a:p>
          <a:p>
            <a:pPr>
              <a:tabLst>
                <a:tab pos="11530584" algn="r"/>
              </a:tabLst>
            </a:pPr>
            <a:r>
              <a:rPr lang="en-US" dirty="0"/>
              <a:t>Optimizations	81</a:t>
            </a:r>
          </a:p>
          <a:p>
            <a:pPr>
              <a:tabLst>
                <a:tab pos="11530584" algn="r"/>
              </a:tabLst>
            </a:pPr>
            <a:r>
              <a:rPr lang="en-US" dirty="0"/>
              <a:t>Live session slides	93</a:t>
            </a:r>
          </a:p>
          <a:p>
            <a:pPr lvl="1"/>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317923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solidFill>
                  <a:srgbClr val="C00000"/>
                </a:solidFill>
              </a:rPr>
              <a:t>Revisiting %rip</a:t>
            </a:r>
            <a:r>
              <a:rPr lang="en-US" dirty="0"/>
              <a:t>	5</a:t>
            </a:r>
          </a:p>
          <a:p>
            <a:pPr>
              <a:tabLst>
                <a:tab pos="11530584" algn="r"/>
              </a:tabLst>
            </a:pPr>
            <a:r>
              <a:rPr lang="en-US" dirty="0"/>
              <a:t>Calling Functions	19</a:t>
            </a:r>
          </a:p>
          <a:p>
            <a:pPr lvl="1">
              <a:tabLst>
                <a:tab pos="11530584" algn="r"/>
              </a:tabLst>
            </a:pPr>
            <a:r>
              <a:rPr lang="en-US" dirty="0"/>
              <a:t>The Stack	22</a:t>
            </a:r>
          </a:p>
          <a:p>
            <a:pPr lvl="1">
              <a:tabLst>
                <a:tab pos="11530584" algn="r"/>
              </a:tabLst>
            </a:pPr>
            <a:r>
              <a:rPr lang="en-US" dirty="0"/>
              <a:t>Passing Control	36</a:t>
            </a:r>
          </a:p>
          <a:p>
            <a:pPr lvl="1">
              <a:tabLst>
                <a:tab pos="11530584" algn="r"/>
              </a:tabLst>
            </a:pPr>
            <a:r>
              <a:rPr lang="en-US" dirty="0"/>
              <a:t>Passing Data	44</a:t>
            </a:r>
          </a:p>
          <a:p>
            <a:pPr lvl="1">
              <a:tabLst>
                <a:tab pos="11530584" algn="r"/>
              </a:tabLst>
            </a:pPr>
            <a:r>
              <a:rPr lang="en-US" dirty="0"/>
              <a:t>Local Storage	65</a:t>
            </a:r>
          </a:p>
          <a:p>
            <a:pPr>
              <a:tabLst>
                <a:tab pos="11530584" algn="r"/>
              </a:tabLst>
            </a:pPr>
            <a:r>
              <a:rPr lang="en-US" dirty="0"/>
              <a:t>Register Restrictions	69</a:t>
            </a:r>
          </a:p>
          <a:p>
            <a:pPr>
              <a:tabLst>
                <a:tab pos="11530584" algn="r"/>
              </a:tabLst>
            </a:pPr>
            <a:r>
              <a:rPr lang="en-US" dirty="0"/>
              <a:t>Pulling it all together: recursion example	78</a:t>
            </a:r>
          </a:p>
          <a:p>
            <a:pPr>
              <a:tabLst>
                <a:tab pos="11530584" algn="r"/>
              </a:tabLst>
            </a:pPr>
            <a:r>
              <a:rPr lang="en-US" dirty="0"/>
              <a:t>Optimizations	81</a:t>
            </a:r>
          </a:p>
          <a:p>
            <a:pPr>
              <a:tabLst>
                <a:tab pos="11530584" algn="r"/>
              </a:tabLst>
            </a:pPr>
            <a:r>
              <a:rPr lang="en-US" dirty="0"/>
              <a:t>Live session slides	93</a:t>
            </a:r>
          </a:p>
          <a:p>
            <a:pPr lvl="1"/>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4150060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%rip </a:t>
            </a:r>
            <a:r>
              <a:rPr lang="en-US" dirty="0"/>
              <a:t>is a special register that points to the next instruction to execute.</a:t>
            </a:r>
          </a:p>
          <a:p>
            <a:r>
              <a:rPr lang="en-US" b="1" dirty="0"/>
              <a:t>Let’s dive deeper into how %rip works, and how jumps modify it</a:t>
            </a:r>
            <a:r>
              <a:rPr lang="en-US" dirty="0"/>
              <a:t>.</a:t>
            </a:r>
            <a:endParaRPr lang="en-US" b="1" dirty="0"/>
          </a:p>
        </p:txBody>
      </p:sp>
    </p:spTree>
    <p:extLst>
      <p:ext uri="{BB962C8B-B14F-4D97-AF65-F5344CB8AC3E}">
        <p14:creationId xmlns:p14="http://schemas.microsoft.com/office/powerpoint/2010/main" val="1522017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0x400570 &lt;+0&gt;:  b8 00 00 00 00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0x400575 &lt;+5&gt;:  </a:t>
            </a:r>
            <a:r>
              <a:rPr lang="en-US" sz="1800" dirty="0" err="1">
                <a:latin typeface="Consolas" panose="020B0609020204030204" pitchFamily="49" charset="0"/>
                <a:cs typeface="Consolas" panose="020B0609020204030204" pitchFamily="49" charset="0"/>
              </a:rPr>
              <a:t>eb</a:t>
            </a:r>
            <a:r>
              <a:rPr lang="en-US" sz="1800" dirty="0">
                <a:latin typeface="Consolas" panose="020B0609020204030204" pitchFamily="49" charset="0"/>
                <a:cs typeface="Consolas" panose="020B0609020204030204" pitchFamily="49" charset="0"/>
              </a:rPr>
              <a:t> 03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sz="1800" dirty="0">
                <a:latin typeface="Consolas" panose="020B0609020204030204" pitchFamily="49" charset="0"/>
                <a:cs typeface="Consolas" panose="020B0609020204030204" pitchFamily="49" charset="0"/>
              </a:rPr>
              <a:t>0x40057a &lt;+10&gt;: 83 f8 63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0x40057d &lt;+13&gt;: 73 f8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0x40057f &lt;+15&gt;: f3 c3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0505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0x400570 &lt;+0&gt;:  b8 00 00 00 00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0x400575 &lt;+5&gt;:  </a:t>
            </a:r>
            <a:r>
              <a:rPr lang="en-US" sz="1800" dirty="0" err="1">
                <a:latin typeface="Consolas" panose="020B0609020204030204" pitchFamily="49" charset="0"/>
                <a:cs typeface="Consolas" panose="020B0609020204030204" pitchFamily="49" charset="0"/>
              </a:rPr>
              <a:t>eb</a:t>
            </a:r>
            <a:r>
              <a:rPr lang="en-US" sz="1800" dirty="0">
                <a:latin typeface="Consolas" panose="020B0609020204030204" pitchFamily="49" charset="0"/>
                <a:cs typeface="Consolas" panose="020B0609020204030204" pitchFamily="49" charset="0"/>
              </a:rPr>
              <a:t> 03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sz="1800" dirty="0">
                <a:latin typeface="Consolas" panose="020B0609020204030204" pitchFamily="49" charset="0"/>
                <a:cs typeface="Consolas" panose="020B0609020204030204" pitchFamily="49" charset="0"/>
              </a:rPr>
              <a:t>0x40057a &lt;+10&gt;: 83 f8 63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0x40057d &lt;+13&gt;: 73 f8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0x40057f &lt;+15&gt;: f3 c3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812536" y="4648200"/>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These are 0-based offsets in bytes for each instruction relative to the start of this function.</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6096017" y="1295400"/>
            <a:ext cx="838183" cy="16764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1316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0x400570 &lt;+0&gt;:  b8 00 00 00 00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0x400575 &lt;+5&gt;:  </a:t>
            </a:r>
            <a:r>
              <a:rPr lang="en-US" sz="1800" dirty="0" err="1">
                <a:latin typeface="Consolas" panose="020B0609020204030204" pitchFamily="49" charset="0"/>
                <a:cs typeface="Consolas" panose="020B0609020204030204" pitchFamily="49" charset="0"/>
              </a:rPr>
              <a:t>eb</a:t>
            </a:r>
            <a:r>
              <a:rPr lang="en-US" sz="1800" dirty="0">
                <a:latin typeface="Consolas" panose="020B0609020204030204" pitchFamily="49" charset="0"/>
                <a:cs typeface="Consolas" panose="020B0609020204030204" pitchFamily="49" charset="0"/>
              </a:rPr>
              <a:t> 03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sz="1800" dirty="0">
                <a:latin typeface="Consolas" panose="020B0609020204030204" pitchFamily="49" charset="0"/>
                <a:cs typeface="Consolas" panose="020B0609020204030204" pitchFamily="49" charset="0"/>
              </a:rPr>
              <a:t>0x40057a &lt;+10&gt;: 83 f8 63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0x40057d &lt;+13&gt;: 73 f8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0x40057f &lt;+15&gt;: f3 c3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812536" y="4648200"/>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These are bytes for the machine code instructions.  Instructions are variable length.</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6934201" y="1295400"/>
            <a:ext cx="1904999" cy="16764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7697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0x400570 &lt;+0&gt;:  b8 00 00 00 00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b="1" dirty="0">
                <a:latin typeface="Consolas" panose="020B0609020204030204" pitchFamily="49" charset="0"/>
                <a:cs typeface="Consolas" panose="020B0609020204030204" pitchFamily="49" charset="0"/>
              </a:rPr>
              <a:t>0x400575 &lt;+5&gt;:  </a:t>
            </a:r>
            <a:r>
              <a:rPr lang="en-US" sz="1800" b="1" dirty="0" err="1">
                <a:latin typeface="Consolas" panose="020B0609020204030204" pitchFamily="49" charset="0"/>
                <a:cs typeface="Consolas" panose="020B0609020204030204" pitchFamily="49" charset="0"/>
              </a:rPr>
              <a:t>eb</a:t>
            </a:r>
            <a:r>
              <a:rPr lang="en-US" sz="1800" b="1" dirty="0">
                <a:latin typeface="Consolas" panose="020B0609020204030204" pitchFamily="49" charset="0"/>
                <a:cs typeface="Consolas" panose="020B0609020204030204" pitchFamily="49" charset="0"/>
              </a:rPr>
              <a:t> 03          </a:t>
            </a:r>
            <a:r>
              <a:rPr lang="en-US" sz="1800" b="1" dirty="0" err="1">
                <a:latin typeface="Consolas" panose="020B0609020204030204" pitchFamily="49" charset="0"/>
                <a:cs typeface="Consolas" panose="020B0609020204030204" pitchFamily="49" charset="0"/>
              </a:rPr>
              <a:t>jmp</a:t>
            </a:r>
            <a:r>
              <a:rPr lang="en-US" sz="1800" b="1"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sz="1800" dirty="0">
                <a:latin typeface="Consolas" panose="020B0609020204030204" pitchFamily="49" charset="0"/>
                <a:cs typeface="Consolas" panose="020B0609020204030204" pitchFamily="49" charset="0"/>
              </a:rPr>
              <a:t>0x40057a &lt;+10&gt;: 83 f8 63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0x40057d &lt;+13&gt;: 73 f8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0x40057f &lt;+15&gt;: f3 c3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4860036" y="1524000"/>
            <a:ext cx="7053071"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3439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b="1" dirty="0">
                <a:latin typeface="Consolas" panose="020B0609020204030204" pitchFamily="49" charset="0"/>
                <a:cs typeface="Consolas" panose="020B0609020204030204" pitchFamily="49" charset="0"/>
              </a:rPr>
              <a:t>0x400575 &lt;+5&gt;:  </a:t>
            </a:r>
            <a:r>
              <a:rPr lang="en-US" b="1" dirty="0" err="1">
                <a:latin typeface="Consolas" panose="020B0609020204030204" pitchFamily="49" charset="0"/>
                <a:cs typeface="Consolas" panose="020B0609020204030204" pitchFamily="49" charset="0"/>
              </a:rPr>
              <a:t>eb</a:t>
            </a:r>
            <a:r>
              <a:rPr lang="en-US" b="1" dirty="0">
                <a:latin typeface="Consolas" panose="020B0609020204030204" pitchFamily="49" charset="0"/>
                <a:cs typeface="Consolas" panose="020B0609020204030204" pitchFamily="49" charset="0"/>
              </a:rPr>
              <a:t> 03          </a:t>
            </a: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dirty="0">
                <a:latin typeface="Consolas" panose="020B0609020204030204" pitchFamily="49" charset="0"/>
                <a:cs typeface="Consolas" panose="020B0609020204030204" pitchFamily="49" charset="0"/>
              </a:rPr>
              <a:t>0x40057d &lt;+13&gt;: 73 f8          </a:t>
            </a: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1676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Tree>
    <p:extLst>
      <p:ext uri="{BB962C8B-B14F-4D97-AF65-F5344CB8AC3E}">
        <p14:creationId xmlns:p14="http://schemas.microsoft.com/office/powerpoint/2010/main" val="33716265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b="1" dirty="0">
                <a:latin typeface="Consolas" panose="020B0609020204030204" pitchFamily="49" charset="0"/>
                <a:cs typeface="Consolas" panose="020B0609020204030204" pitchFamily="49" charset="0"/>
              </a:rPr>
              <a:t>0x400575 &lt;+5&gt;:  </a:t>
            </a:r>
            <a:r>
              <a:rPr lang="en-US" b="1" dirty="0" err="1">
                <a:latin typeface="Consolas" panose="020B0609020204030204" pitchFamily="49" charset="0"/>
                <a:cs typeface="Consolas" panose="020B0609020204030204" pitchFamily="49" charset="0"/>
              </a:rPr>
              <a:t>eb</a:t>
            </a:r>
            <a:r>
              <a:rPr lang="en-US" b="1" dirty="0">
                <a:latin typeface="Consolas" panose="020B0609020204030204" pitchFamily="49" charset="0"/>
                <a:cs typeface="Consolas" panose="020B0609020204030204" pitchFamily="49" charset="0"/>
              </a:rPr>
              <a:t> 03          </a:t>
            </a: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dirty="0">
                <a:latin typeface="Consolas" panose="020B0609020204030204" pitchFamily="49" charset="0"/>
                <a:cs typeface="Consolas" panose="020B0609020204030204" pitchFamily="49" charset="0"/>
              </a:rPr>
              <a:t>0x40057d &lt;+13&gt;: 73 f8          </a:t>
            </a: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1676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6" name="Rectangle 5">
            <a:extLst>
              <a:ext uri="{FF2B5EF4-FFF2-40B4-BE49-F238E27FC236}">
                <a16:creationId xmlns:a16="http://schemas.microsoft.com/office/drawing/2014/main" id="{2B9F58CB-56A8-1146-9C80-AB9832135A86}"/>
              </a:ext>
            </a:extLst>
          </p:cNvPr>
          <p:cNvSpPr/>
          <p:nvPr/>
        </p:nvSpPr>
        <p:spPr bwMode="auto">
          <a:xfrm>
            <a:off x="457200" y="4167188"/>
            <a:ext cx="2743200" cy="609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0xeb</a:t>
            </a:r>
            <a:r>
              <a:rPr lang="en-US" sz="2800" dirty="0">
                <a:latin typeface="+mn-lt"/>
                <a:cs typeface="Courier New" panose="02070309020205020404" pitchFamily="49" charset="0"/>
              </a:rPr>
              <a:t> means </a:t>
            </a:r>
            <a:r>
              <a:rPr lang="en-US" sz="2800" b="1" dirty="0" err="1">
                <a:latin typeface="+mn-lt"/>
                <a:cs typeface="Courier New" panose="02070309020205020404" pitchFamily="49" charset="0"/>
              </a:rPr>
              <a:t>jmp</a:t>
            </a:r>
            <a:r>
              <a:rPr lang="en-US" sz="2800" dirty="0">
                <a:latin typeface="+mn-lt"/>
                <a:cs typeface="Courier New" panose="02070309020205020404" pitchFamily="49" charset="0"/>
              </a:rPr>
              <a:t>.  </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7" name="Straight Arrow Connector 6">
            <a:extLst>
              <a:ext uri="{FF2B5EF4-FFF2-40B4-BE49-F238E27FC236}">
                <a16:creationId xmlns:a16="http://schemas.microsoft.com/office/drawing/2014/main" id="{FA33479D-B814-154A-AAF0-49825CC8DDB0}"/>
              </a:ext>
            </a:extLst>
          </p:cNvPr>
          <p:cNvCxnSpPr>
            <a:cxnSpLocks/>
            <a:stCxn id="6" idx="0"/>
          </p:cNvCxnSpPr>
          <p:nvPr/>
        </p:nvCxnSpPr>
        <p:spPr>
          <a:xfrm flipV="1">
            <a:off x="1828800" y="1981200"/>
            <a:ext cx="1676400" cy="21859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177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b="1" dirty="0">
                <a:latin typeface="Consolas" panose="020B0609020204030204" pitchFamily="49" charset="0"/>
                <a:cs typeface="Consolas" panose="020B0609020204030204" pitchFamily="49" charset="0"/>
              </a:rPr>
              <a:t>0x400575 &lt;+5&gt;:  </a:t>
            </a:r>
            <a:r>
              <a:rPr lang="en-US" b="1" dirty="0" err="1">
                <a:latin typeface="Consolas" panose="020B0609020204030204" pitchFamily="49" charset="0"/>
                <a:cs typeface="Consolas" panose="020B0609020204030204" pitchFamily="49" charset="0"/>
              </a:rPr>
              <a:t>eb</a:t>
            </a:r>
            <a:r>
              <a:rPr lang="en-US" b="1" dirty="0">
                <a:latin typeface="Consolas" panose="020B0609020204030204" pitchFamily="49" charset="0"/>
                <a:cs typeface="Consolas" panose="020B0609020204030204" pitchFamily="49" charset="0"/>
              </a:rPr>
              <a:t> 03          </a:t>
            </a: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dirty="0">
                <a:latin typeface="Consolas" panose="020B0609020204030204" pitchFamily="49" charset="0"/>
                <a:cs typeface="Consolas" panose="020B0609020204030204" pitchFamily="49" charset="0"/>
              </a:rPr>
              <a:t>0x40057d &lt;+13&gt;: 73 f8          </a:t>
            </a: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1676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6" name="Rectangle 5">
            <a:extLst>
              <a:ext uri="{FF2B5EF4-FFF2-40B4-BE49-F238E27FC236}">
                <a16:creationId xmlns:a16="http://schemas.microsoft.com/office/drawing/2014/main" id="{2B9F58CB-56A8-1146-9C80-AB9832135A86}"/>
              </a:ext>
            </a:extLst>
          </p:cNvPr>
          <p:cNvSpPr/>
          <p:nvPr/>
        </p:nvSpPr>
        <p:spPr bwMode="auto">
          <a:xfrm>
            <a:off x="457200" y="4034118"/>
            <a:ext cx="365760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cs typeface="Courier New" panose="02070309020205020404" pitchFamily="49" charset="0"/>
              </a:rPr>
              <a:t>0x03</a:t>
            </a:r>
            <a:r>
              <a:rPr lang="en-US" sz="2800" dirty="0">
                <a:cs typeface="Courier New" panose="02070309020205020404" pitchFamily="49" charset="0"/>
              </a:rPr>
              <a:t> is the number of instruction bytes to jump relative to %rip.</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7" name="Straight Arrow Connector 6">
            <a:extLst>
              <a:ext uri="{FF2B5EF4-FFF2-40B4-BE49-F238E27FC236}">
                <a16:creationId xmlns:a16="http://schemas.microsoft.com/office/drawing/2014/main" id="{FA33479D-B814-154A-AAF0-49825CC8DDB0}"/>
              </a:ext>
            </a:extLst>
          </p:cNvPr>
          <p:cNvCxnSpPr>
            <a:cxnSpLocks/>
            <a:stCxn id="6" idx="0"/>
          </p:cNvCxnSpPr>
          <p:nvPr/>
        </p:nvCxnSpPr>
        <p:spPr>
          <a:xfrm flipV="1">
            <a:off x="2286000" y="1981200"/>
            <a:ext cx="1828800" cy="20529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52D2BD2B-3DBE-7749-BE7C-5BC213C7F2A0}"/>
              </a:ext>
            </a:extLst>
          </p:cNvPr>
          <p:cNvSpPr/>
          <p:nvPr/>
        </p:nvSpPr>
        <p:spPr bwMode="auto">
          <a:xfrm>
            <a:off x="7543800" y="4034118"/>
            <a:ext cx="43434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With no jump, %rip would advance to the next line.  This </a:t>
            </a:r>
            <a:r>
              <a:rPr lang="en-US" sz="2800" b="1" dirty="0" err="1">
                <a:cs typeface="Courier New" panose="02070309020205020404" pitchFamily="49" charset="0"/>
              </a:rPr>
              <a:t>jmp</a:t>
            </a:r>
            <a:r>
              <a:rPr lang="en-US" sz="2800" dirty="0">
                <a:cs typeface="Courier New" panose="02070309020205020404" pitchFamily="49" charset="0"/>
              </a:rPr>
              <a:t> says to </a:t>
            </a:r>
            <a:r>
              <a:rPr lang="en-US" sz="2800" u="sng" dirty="0">
                <a:cs typeface="Courier New" panose="02070309020205020404" pitchFamily="49" charset="0"/>
              </a:rPr>
              <a:t>then</a:t>
            </a:r>
            <a:r>
              <a:rPr lang="en-US" sz="2800" dirty="0">
                <a:cs typeface="Courier New" panose="02070309020205020404" pitchFamily="49" charset="0"/>
              </a:rPr>
              <a:t> go </a:t>
            </a:r>
            <a:r>
              <a:rPr lang="en-US" sz="2800" b="1" dirty="0">
                <a:cs typeface="Courier New" panose="02070309020205020404" pitchFamily="49" charset="0"/>
              </a:rPr>
              <a:t>3</a:t>
            </a:r>
            <a:r>
              <a:rPr lang="en-US" sz="2800" dirty="0">
                <a:cs typeface="Courier New" panose="02070309020205020404" pitchFamily="49" charset="0"/>
              </a:rPr>
              <a:t> bytes further!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417813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dirty="0">
                <a:latin typeface="Consolas" panose="020B0609020204030204" pitchFamily="49" charset="0"/>
                <a:cs typeface="Consolas" panose="020B0609020204030204" pitchFamily="49" charset="0"/>
              </a:rPr>
              <a:t>0x400575 &lt;+5&gt;:  </a:t>
            </a:r>
            <a:r>
              <a:rPr lang="en-US" dirty="0" err="1">
                <a:latin typeface="Consolas" panose="020B0609020204030204" pitchFamily="49" charset="0"/>
                <a:cs typeface="Consolas" panose="020B0609020204030204" pitchFamily="49" charset="0"/>
              </a:rPr>
              <a:t>eb</a:t>
            </a:r>
            <a:r>
              <a:rPr lang="en-US" dirty="0">
                <a:latin typeface="Consolas" panose="020B0609020204030204" pitchFamily="49" charset="0"/>
                <a:cs typeface="Consolas" panose="020B0609020204030204" pitchFamily="49" charset="0"/>
              </a:rPr>
              <a:t> 03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b="1" dirty="0">
                <a:latin typeface="Consolas" panose="020B0609020204030204" pitchFamily="49" charset="0"/>
                <a:cs typeface="Consolas" panose="020B0609020204030204" pitchFamily="49" charset="0"/>
              </a:rPr>
              <a:t>0x40057a &lt;+10&gt;: 83 f8 63       </a:t>
            </a:r>
            <a:r>
              <a:rPr lang="en-US" b="1" dirty="0" err="1">
                <a:latin typeface="Consolas" panose="020B0609020204030204" pitchFamily="49" charset="0"/>
                <a:cs typeface="Consolas" panose="020B0609020204030204" pitchFamily="49" charset="0"/>
              </a:rPr>
              <a:t>cmp</a:t>
            </a:r>
            <a:r>
              <a:rPr lang="en-US" b="1" dirty="0">
                <a:latin typeface="Consolas" panose="020B0609020204030204" pitchFamily="49" charset="0"/>
                <a:cs typeface="Consolas" panose="020B0609020204030204" pitchFamily="49" charset="0"/>
              </a:rPr>
              <a:t> $0x63,%eax</a:t>
            </a:r>
          </a:p>
          <a:p>
            <a:pPr marL="0" indent="0">
              <a:spcBef>
                <a:spcPts val="0"/>
              </a:spcBef>
              <a:buNone/>
            </a:pPr>
            <a:r>
              <a:rPr lang="en-US" dirty="0">
                <a:latin typeface="Consolas" panose="020B0609020204030204" pitchFamily="49" charset="0"/>
                <a:cs typeface="Consolas" panose="020B0609020204030204" pitchFamily="49" charset="0"/>
              </a:rPr>
              <a:t>0x40057d &lt;+13&gt;: 73 f8          </a:t>
            </a: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2438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6" name="Rectangle 5">
            <a:extLst>
              <a:ext uri="{FF2B5EF4-FFF2-40B4-BE49-F238E27FC236}">
                <a16:creationId xmlns:a16="http://schemas.microsoft.com/office/drawing/2014/main" id="{2B9F58CB-56A8-1146-9C80-AB9832135A86}"/>
              </a:ext>
            </a:extLst>
          </p:cNvPr>
          <p:cNvSpPr/>
          <p:nvPr/>
        </p:nvSpPr>
        <p:spPr bwMode="auto">
          <a:xfrm>
            <a:off x="457200" y="4034118"/>
            <a:ext cx="365760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cs typeface="Courier New" panose="02070309020205020404" pitchFamily="49" charset="0"/>
              </a:rPr>
              <a:t>0x03</a:t>
            </a:r>
            <a:r>
              <a:rPr lang="en-US" sz="2800" dirty="0">
                <a:cs typeface="Courier New" panose="02070309020205020404" pitchFamily="49" charset="0"/>
              </a:rPr>
              <a:t> is the number of instruction bytes to jump relative to %rip.</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7" name="Straight Arrow Connector 6">
            <a:extLst>
              <a:ext uri="{FF2B5EF4-FFF2-40B4-BE49-F238E27FC236}">
                <a16:creationId xmlns:a16="http://schemas.microsoft.com/office/drawing/2014/main" id="{FA33479D-B814-154A-AAF0-49825CC8DDB0}"/>
              </a:ext>
            </a:extLst>
          </p:cNvPr>
          <p:cNvCxnSpPr>
            <a:cxnSpLocks/>
            <a:stCxn id="6" idx="0"/>
          </p:cNvCxnSpPr>
          <p:nvPr/>
        </p:nvCxnSpPr>
        <p:spPr>
          <a:xfrm flipV="1">
            <a:off x="2286000" y="1981200"/>
            <a:ext cx="1828800" cy="20529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6C029C7-7825-984F-8638-4FDDD5F5B9FF}"/>
              </a:ext>
            </a:extLst>
          </p:cNvPr>
          <p:cNvSpPr/>
          <p:nvPr/>
        </p:nvSpPr>
        <p:spPr bwMode="auto">
          <a:xfrm>
            <a:off x="7543800" y="4034118"/>
            <a:ext cx="43434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With no jump, %rip would advance to the next line.  This </a:t>
            </a:r>
            <a:r>
              <a:rPr lang="en-US" sz="2800" b="1" dirty="0" err="1">
                <a:cs typeface="Courier New" panose="02070309020205020404" pitchFamily="49" charset="0"/>
              </a:rPr>
              <a:t>jmp</a:t>
            </a:r>
            <a:r>
              <a:rPr lang="en-US" sz="2800" dirty="0">
                <a:cs typeface="Courier New" panose="02070309020205020404" pitchFamily="49" charset="0"/>
              </a:rPr>
              <a:t> says to </a:t>
            </a:r>
            <a:r>
              <a:rPr lang="en-US" sz="2800" u="sng" dirty="0">
                <a:cs typeface="Courier New" panose="02070309020205020404" pitchFamily="49" charset="0"/>
              </a:rPr>
              <a:t>then</a:t>
            </a:r>
            <a:r>
              <a:rPr lang="en-US" sz="2800" dirty="0">
                <a:cs typeface="Courier New" panose="02070309020205020404" pitchFamily="49" charset="0"/>
              </a:rPr>
              <a:t> go </a:t>
            </a:r>
            <a:r>
              <a:rPr lang="en-US" sz="2800" b="1" dirty="0">
                <a:cs typeface="Courier New" panose="02070309020205020404" pitchFamily="49" charset="0"/>
              </a:rPr>
              <a:t>3</a:t>
            </a:r>
            <a:r>
              <a:rPr lang="en-US" sz="2800" dirty="0">
                <a:cs typeface="Courier New" panose="02070309020205020404" pitchFamily="49" charset="0"/>
              </a:rPr>
              <a:t> bytes further!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7861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dirty="0">
                <a:latin typeface="Consolas" panose="020B0609020204030204" pitchFamily="49" charset="0"/>
                <a:cs typeface="Consolas" panose="020B0609020204030204" pitchFamily="49" charset="0"/>
              </a:rPr>
              <a:t>0x400575 &lt;+5&gt;:  </a:t>
            </a:r>
            <a:r>
              <a:rPr lang="en-US" dirty="0" err="1">
                <a:latin typeface="Consolas" panose="020B0609020204030204" pitchFamily="49" charset="0"/>
                <a:cs typeface="Consolas" panose="020B0609020204030204" pitchFamily="49" charset="0"/>
              </a:rPr>
              <a:t>eb</a:t>
            </a:r>
            <a:r>
              <a:rPr lang="en-US" dirty="0">
                <a:latin typeface="Consolas" panose="020B0609020204030204" pitchFamily="49" charset="0"/>
                <a:cs typeface="Consolas" panose="020B0609020204030204" pitchFamily="49" charset="0"/>
              </a:rPr>
              <a:t> 03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b="1" dirty="0">
                <a:latin typeface="Consolas" panose="020B0609020204030204" pitchFamily="49" charset="0"/>
                <a:cs typeface="Consolas" panose="020B0609020204030204" pitchFamily="49" charset="0"/>
              </a:rPr>
              <a:t>0x40057d &lt;+13&gt;: 73 f8          </a:t>
            </a:r>
            <a:r>
              <a:rPr lang="en-US" b="1" dirty="0" err="1">
                <a:latin typeface="Consolas" panose="020B0609020204030204" pitchFamily="49" charset="0"/>
                <a:cs typeface="Consolas" panose="020B0609020204030204" pitchFamily="49" charset="0"/>
              </a:rPr>
              <a:t>jle</a:t>
            </a:r>
            <a:r>
              <a:rPr lang="en-US" b="1"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2819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6" name="Rectangle 5">
            <a:extLst>
              <a:ext uri="{FF2B5EF4-FFF2-40B4-BE49-F238E27FC236}">
                <a16:creationId xmlns:a16="http://schemas.microsoft.com/office/drawing/2014/main" id="{2B9F58CB-56A8-1146-9C80-AB9832135A86}"/>
              </a:ext>
            </a:extLst>
          </p:cNvPr>
          <p:cNvSpPr/>
          <p:nvPr/>
        </p:nvSpPr>
        <p:spPr bwMode="auto">
          <a:xfrm>
            <a:off x="457200" y="4034118"/>
            <a:ext cx="2895600" cy="457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cs typeface="Courier New" panose="02070309020205020404" pitchFamily="49" charset="0"/>
              </a:rPr>
              <a:t>0x73</a:t>
            </a:r>
            <a:r>
              <a:rPr lang="en-US" sz="2800" dirty="0">
                <a:cs typeface="Courier New" panose="02070309020205020404" pitchFamily="49" charset="0"/>
              </a:rPr>
              <a:t> means </a:t>
            </a:r>
            <a:r>
              <a:rPr lang="en-US" sz="2800" b="1" dirty="0" err="1">
                <a:cs typeface="Courier New" panose="02070309020205020404" pitchFamily="49" charset="0"/>
              </a:rPr>
              <a:t>jle</a:t>
            </a:r>
            <a:r>
              <a:rPr lang="en-US" sz="2800" dirty="0">
                <a:cs typeface="Courier New" panose="02070309020205020404" pitchFamily="49" charset="0"/>
              </a:rPr>
              <a: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7" name="Straight Arrow Connector 6">
            <a:extLst>
              <a:ext uri="{FF2B5EF4-FFF2-40B4-BE49-F238E27FC236}">
                <a16:creationId xmlns:a16="http://schemas.microsoft.com/office/drawing/2014/main" id="{FA33479D-B814-154A-AAF0-49825CC8DDB0}"/>
              </a:ext>
            </a:extLst>
          </p:cNvPr>
          <p:cNvCxnSpPr>
            <a:cxnSpLocks/>
            <a:stCxn id="6" idx="0"/>
          </p:cNvCxnSpPr>
          <p:nvPr/>
        </p:nvCxnSpPr>
        <p:spPr>
          <a:xfrm flipV="1">
            <a:off x="1905000" y="3124200"/>
            <a:ext cx="1676400" cy="9099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889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dirty="0">
                <a:latin typeface="Consolas" panose="020B0609020204030204" pitchFamily="49" charset="0"/>
                <a:cs typeface="Consolas" panose="020B0609020204030204" pitchFamily="49" charset="0"/>
              </a:rPr>
              <a:t>0x400575 &lt;+5&gt;:  </a:t>
            </a:r>
            <a:r>
              <a:rPr lang="en-US" dirty="0" err="1">
                <a:latin typeface="Consolas" panose="020B0609020204030204" pitchFamily="49" charset="0"/>
                <a:cs typeface="Consolas" panose="020B0609020204030204" pitchFamily="49" charset="0"/>
              </a:rPr>
              <a:t>eb</a:t>
            </a:r>
            <a:r>
              <a:rPr lang="en-US" dirty="0">
                <a:latin typeface="Consolas" panose="020B0609020204030204" pitchFamily="49" charset="0"/>
                <a:cs typeface="Consolas" panose="020B0609020204030204" pitchFamily="49" charset="0"/>
              </a:rPr>
              <a:t> 03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b="1" dirty="0">
                <a:latin typeface="Consolas" panose="020B0609020204030204" pitchFamily="49" charset="0"/>
                <a:cs typeface="Consolas" panose="020B0609020204030204" pitchFamily="49" charset="0"/>
              </a:rPr>
              <a:t>0x40057d &lt;+13&gt;: 73 f8          </a:t>
            </a:r>
            <a:r>
              <a:rPr lang="en-US" b="1" dirty="0" err="1">
                <a:latin typeface="Consolas" panose="020B0609020204030204" pitchFamily="49" charset="0"/>
                <a:cs typeface="Consolas" panose="020B0609020204030204" pitchFamily="49" charset="0"/>
              </a:rPr>
              <a:t>jle</a:t>
            </a:r>
            <a:r>
              <a:rPr lang="en-US" b="1"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2819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8" name="Rectangle 7">
            <a:extLst>
              <a:ext uri="{FF2B5EF4-FFF2-40B4-BE49-F238E27FC236}">
                <a16:creationId xmlns:a16="http://schemas.microsoft.com/office/drawing/2014/main" id="{EE7592A8-82C7-434D-9DE6-7E96236DA471}"/>
              </a:ext>
            </a:extLst>
          </p:cNvPr>
          <p:cNvSpPr/>
          <p:nvPr/>
        </p:nvSpPr>
        <p:spPr bwMode="auto">
          <a:xfrm>
            <a:off x="457200" y="4034118"/>
            <a:ext cx="43434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cs typeface="Courier New" panose="02070309020205020404" pitchFamily="49" charset="0"/>
              </a:rPr>
              <a:t>0xf8</a:t>
            </a:r>
            <a:r>
              <a:rPr lang="en-US" sz="2800" dirty="0">
                <a:cs typeface="Courier New" panose="02070309020205020404" pitchFamily="49" charset="0"/>
              </a:rPr>
              <a:t> is the number of instruction bytes to jump relative to %rip.  This is -8 (in two’s complement!).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9" name="Straight Arrow Connector 8">
            <a:extLst>
              <a:ext uri="{FF2B5EF4-FFF2-40B4-BE49-F238E27FC236}">
                <a16:creationId xmlns:a16="http://schemas.microsoft.com/office/drawing/2014/main" id="{4743459E-006F-064F-BBD8-218F5F52ECF3}"/>
              </a:ext>
            </a:extLst>
          </p:cNvPr>
          <p:cNvCxnSpPr>
            <a:cxnSpLocks/>
            <a:stCxn id="8" idx="0"/>
          </p:cNvCxnSpPr>
          <p:nvPr/>
        </p:nvCxnSpPr>
        <p:spPr>
          <a:xfrm flipV="1">
            <a:off x="2628900" y="3124200"/>
            <a:ext cx="1562100" cy="9099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1AE6C0D-686B-6645-B59C-0898CA4FC055}"/>
              </a:ext>
            </a:extLst>
          </p:cNvPr>
          <p:cNvSpPr/>
          <p:nvPr/>
        </p:nvSpPr>
        <p:spPr bwMode="auto">
          <a:xfrm>
            <a:off x="7696200" y="4034118"/>
            <a:ext cx="41910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With no jump, %rip would advance to the next line.  This </a:t>
            </a:r>
            <a:r>
              <a:rPr lang="en-US" sz="2800" b="1" dirty="0" err="1">
                <a:cs typeface="Courier New" panose="02070309020205020404" pitchFamily="49" charset="0"/>
              </a:rPr>
              <a:t>jmp</a:t>
            </a:r>
            <a:r>
              <a:rPr lang="en-US" sz="2800" dirty="0">
                <a:cs typeface="Courier New" panose="02070309020205020404" pitchFamily="49" charset="0"/>
              </a:rPr>
              <a:t> says to </a:t>
            </a:r>
            <a:r>
              <a:rPr lang="en-US" sz="2800" u="sng" dirty="0">
                <a:cs typeface="Courier New" panose="02070309020205020404" pitchFamily="49" charset="0"/>
              </a:rPr>
              <a:t>then</a:t>
            </a:r>
            <a:r>
              <a:rPr lang="en-US" sz="2800" dirty="0">
                <a:cs typeface="Courier New" panose="02070309020205020404" pitchFamily="49" charset="0"/>
              </a:rPr>
              <a:t> go </a:t>
            </a:r>
            <a:r>
              <a:rPr lang="en-US" sz="2800" b="1" dirty="0">
                <a:cs typeface="Courier New" panose="02070309020205020404" pitchFamily="49" charset="0"/>
              </a:rPr>
              <a:t>8 </a:t>
            </a:r>
            <a:r>
              <a:rPr lang="en-US" sz="2800" dirty="0">
                <a:cs typeface="Courier New" panose="02070309020205020404" pitchFamily="49" charset="0"/>
              </a:rPr>
              <a:t>bytes back!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77207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dirty="0">
                <a:latin typeface="Consolas" panose="020B0609020204030204" pitchFamily="49" charset="0"/>
                <a:cs typeface="Consolas" panose="020B0609020204030204" pitchFamily="49" charset="0"/>
              </a:rPr>
              <a:t>0x400575 &lt;+5&gt;:  </a:t>
            </a:r>
            <a:r>
              <a:rPr lang="en-US" dirty="0" err="1">
                <a:latin typeface="Consolas" panose="020B0609020204030204" pitchFamily="49" charset="0"/>
                <a:cs typeface="Consolas" panose="020B0609020204030204" pitchFamily="49" charset="0"/>
              </a:rPr>
              <a:t>eb</a:t>
            </a:r>
            <a:r>
              <a:rPr lang="en-US" dirty="0">
                <a:latin typeface="Consolas" panose="020B0609020204030204" pitchFamily="49" charset="0"/>
                <a:cs typeface="Consolas" panose="020B0609020204030204" pitchFamily="49" charset="0"/>
              </a:rPr>
              <a:t> 03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0x40057a &lt;loop+10&gt;</a:t>
            </a:r>
          </a:p>
          <a:p>
            <a:pPr marL="0" indent="0">
              <a:spcBef>
                <a:spcPts val="0"/>
              </a:spcBef>
              <a:buNone/>
            </a:pPr>
            <a:r>
              <a:rPr lang="en-US" b="1"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dirty="0">
                <a:latin typeface="Consolas" panose="020B0609020204030204" pitchFamily="49" charset="0"/>
                <a:cs typeface="Consolas" panose="020B0609020204030204" pitchFamily="49" charset="0"/>
              </a:rPr>
              <a:t>0x40057d &lt;+13&gt;: 73 f8          </a:t>
            </a: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2057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8" name="Rectangle 7">
            <a:extLst>
              <a:ext uri="{FF2B5EF4-FFF2-40B4-BE49-F238E27FC236}">
                <a16:creationId xmlns:a16="http://schemas.microsoft.com/office/drawing/2014/main" id="{EE7592A8-82C7-434D-9DE6-7E96236DA471}"/>
              </a:ext>
            </a:extLst>
          </p:cNvPr>
          <p:cNvSpPr/>
          <p:nvPr/>
        </p:nvSpPr>
        <p:spPr bwMode="auto">
          <a:xfrm>
            <a:off x="457200" y="4034118"/>
            <a:ext cx="43434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cs typeface="Courier New" panose="02070309020205020404" pitchFamily="49" charset="0"/>
              </a:rPr>
              <a:t>0xf8</a:t>
            </a:r>
            <a:r>
              <a:rPr lang="en-US" sz="2800" dirty="0">
                <a:cs typeface="Courier New" panose="02070309020205020404" pitchFamily="49" charset="0"/>
              </a:rPr>
              <a:t> is the number of instruction bytes to jump relative to %rip.  This is -8 (in two’s complement!).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9" name="Straight Arrow Connector 8">
            <a:extLst>
              <a:ext uri="{FF2B5EF4-FFF2-40B4-BE49-F238E27FC236}">
                <a16:creationId xmlns:a16="http://schemas.microsoft.com/office/drawing/2014/main" id="{4743459E-006F-064F-BBD8-218F5F52ECF3}"/>
              </a:ext>
            </a:extLst>
          </p:cNvPr>
          <p:cNvCxnSpPr>
            <a:cxnSpLocks/>
            <a:stCxn id="8" idx="0"/>
          </p:cNvCxnSpPr>
          <p:nvPr/>
        </p:nvCxnSpPr>
        <p:spPr>
          <a:xfrm flipV="1">
            <a:off x="2628900" y="3124200"/>
            <a:ext cx="1562100" cy="9099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1AE6C0D-686B-6645-B59C-0898CA4FC055}"/>
              </a:ext>
            </a:extLst>
          </p:cNvPr>
          <p:cNvSpPr/>
          <p:nvPr/>
        </p:nvSpPr>
        <p:spPr bwMode="auto">
          <a:xfrm>
            <a:off x="7696200" y="4034118"/>
            <a:ext cx="41910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With no jump, %rip would advance to the next line.  This </a:t>
            </a:r>
            <a:r>
              <a:rPr lang="en-US" sz="2800" b="1" dirty="0" err="1">
                <a:cs typeface="Courier New" panose="02070309020205020404" pitchFamily="49" charset="0"/>
              </a:rPr>
              <a:t>jmp</a:t>
            </a:r>
            <a:r>
              <a:rPr lang="en-US" sz="2800" dirty="0">
                <a:cs typeface="Courier New" panose="02070309020205020404" pitchFamily="49" charset="0"/>
              </a:rPr>
              <a:t> says to </a:t>
            </a:r>
            <a:r>
              <a:rPr lang="en-US" sz="2800" u="sng" dirty="0">
                <a:cs typeface="Courier New" panose="02070309020205020404" pitchFamily="49" charset="0"/>
              </a:rPr>
              <a:t>then</a:t>
            </a:r>
            <a:r>
              <a:rPr lang="en-US" sz="2800" dirty="0">
                <a:cs typeface="Courier New" panose="02070309020205020404" pitchFamily="49" charset="0"/>
              </a:rPr>
              <a:t> go </a:t>
            </a:r>
            <a:r>
              <a:rPr lang="en-US" sz="2800" b="1" dirty="0">
                <a:cs typeface="Courier New" panose="02070309020205020404" pitchFamily="49" charset="0"/>
              </a:rPr>
              <a:t>8 </a:t>
            </a:r>
            <a:r>
              <a:rPr lang="en-US" sz="2800" dirty="0">
                <a:cs typeface="Courier New" panose="02070309020205020404" pitchFamily="49" charset="0"/>
              </a:rPr>
              <a:t>bytes back!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4232842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6E8AE-88FB-C44D-AF4B-815820F345B8}"/>
              </a:ext>
            </a:extLst>
          </p:cNvPr>
          <p:cNvSpPr>
            <a:spLocks noGrp="1"/>
          </p:cNvSpPr>
          <p:nvPr>
            <p:ph type="title"/>
          </p:nvPr>
        </p:nvSpPr>
        <p:spPr/>
        <p:txBody>
          <a:bodyPr/>
          <a:lstStyle/>
          <a:p>
            <a:r>
              <a:rPr lang="en-US" dirty="0"/>
              <a:t>Summary: Instruction Pointer</a:t>
            </a:r>
          </a:p>
        </p:txBody>
      </p:sp>
      <p:sp>
        <p:nvSpPr>
          <p:cNvPr id="6" name="Content Placeholder 5">
            <a:extLst>
              <a:ext uri="{FF2B5EF4-FFF2-40B4-BE49-F238E27FC236}">
                <a16:creationId xmlns:a16="http://schemas.microsoft.com/office/drawing/2014/main" id="{7EA70795-55B3-5045-9C0E-437635FDADBD}"/>
              </a:ext>
            </a:extLst>
          </p:cNvPr>
          <p:cNvSpPr>
            <a:spLocks noGrp="1"/>
          </p:cNvSpPr>
          <p:nvPr>
            <p:ph idx="1"/>
          </p:nvPr>
        </p:nvSpPr>
        <p:spPr/>
        <p:txBody>
          <a:bodyPr/>
          <a:lstStyle/>
          <a:p>
            <a:r>
              <a:rPr lang="en-US" dirty="0"/>
              <a:t>Machine code instructions live in main memory, just like stack and heap data.</a:t>
            </a:r>
          </a:p>
          <a:p>
            <a:r>
              <a:rPr lang="en-US" dirty="0"/>
              <a:t>%rip is a register that stores a number (an address) of the next instruction to execute.  It marks our place in the program’s instructions. </a:t>
            </a:r>
          </a:p>
          <a:p>
            <a:r>
              <a:rPr lang="en-US" dirty="0"/>
              <a:t>To advance to the next instruction, special hardware adds the size of the current instruction in bytes.</a:t>
            </a:r>
          </a:p>
          <a:p>
            <a:r>
              <a:rPr lang="en-US" b="1" dirty="0" err="1"/>
              <a:t>jmp</a:t>
            </a:r>
            <a:r>
              <a:rPr lang="en-US" dirty="0"/>
              <a:t> instructions work by adjusting %rip by a specified amount.</a:t>
            </a:r>
          </a:p>
        </p:txBody>
      </p:sp>
    </p:spTree>
    <p:extLst>
      <p:ext uri="{BB962C8B-B14F-4D97-AF65-F5344CB8AC3E}">
        <p14:creationId xmlns:p14="http://schemas.microsoft.com/office/powerpoint/2010/main" val="137605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%rip	5</a:t>
            </a:r>
          </a:p>
          <a:p>
            <a:pPr>
              <a:tabLst>
                <a:tab pos="11530584" algn="r"/>
              </a:tabLst>
            </a:pPr>
            <a:r>
              <a:rPr lang="en-US" b="1" dirty="0">
                <a:solidFill>
                  <a:srgbClr val="C00000"/>
                </a:solidFill>
              </a:rPr>
              <a:t>Calling Functions</a:t>
            </a:r>
            <a:r>
              <a:rPr lang="en-US" dirty="0"/>
              <a:t>	19</a:t>
            </a:r>
          </a:p>
          <a:p>
            <a:pPr lvl="1">
              <a:tabLst>
                <a:tab pos="11530584" algn="r"/>
              </a:tabLst>
            </a:pPr>
            <a:r>
              <a:rPr lang="en-US" dirty="0"/>
              <a:t>The Stack	22</a:t>
            </a:r>
          </a:p>
          <a:p>
            <a:pPr lvl="1">
              <a:tabLst>
                <a:tab pos="11530584" algn="r"/>
              </a:tabLst>
            </a:pPr>
            <a:r>
              <a:rPr lang="en-US" dirty="0"/>
              <a:t>Passing Control	36</a:t>
            </a:r>
          </a:p>
          <a:p>
            <a:pPr lvl="1">
              <a:tabLst>
                <a:tab pos="11530584" algn="r"/>
              </a:tabLst>
            </a:pPr>
            <a:r>
              <a:rPr lang="en-US" dirty="0"/>
              <a:t>Passing Data	44</a:t>
            </a:r>
          </a:p>
          <a:p>
            <a:pPr lvl="1">
              <a:tabLst>
                <a:tab pos="11530584" algn="r"/>
              </a:tabLst>
            </a:pPr>
            <a:r>
              <a:rPr lang="en-US" dirty="0"/>
              <a:t>Local Storage	65</a:t>
            </a:r>
          </a:p>
          <a:p>
            <a:pPr>
              <a:tabLst>
                <a:tab pos="11530584" algn="r"/>
              </a:tabLst>
            </a:pPr>
            <a:r>
              <a:rPr lang="en-US" dirty="0"/>
              <a:t>Register Restrictions	69</a:t>
            </a:r>
          </a:p>
          <a:p>
            <a:pPr>
              <a:tabLst>
                <a:tab pos="11530584" algn="r"/>
              </a:tabLst>
            </a:pPr>
            <a:r>
              <a:rPr lang="en-US" dirty="0"/>
              <a:t>Pulling it all together: recursion example	78</a:t>
            </a:r>
          </a:p>
          <a:p>
            <a:pPr>
              <a:tabLst>
                <a:tab pos="11530584" algn="r"/>
              </a:tabLst>
            </a:pPr>
            <a:r>
              <a:rPr lang="en-US" dirty="0"/>
              <a:t>Optimizations	81</a:t>
            </a:r>
          </a:p>
          <a:p>
            <a:pPr>
              <a:tabLst>
                <a:tab pos="11530584" algn="r"/>
              </a:tabLst>
            </a:pPr>
            <a:r>
              <a:rPr lang="en-US" dirty="0"/>
              <a:t>Live session slides	93</a:t>
            </a:r>
          </a:p>
          <a:p>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3084472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D394C-4A15-7143-A9A0-ECB7C1F42E93}"/>
              </a:ext>
            </a:extLst>
          </p:cNvPr>
          <p:cNvSpPr>
            <a:spLocks noGrp="1"/>
          </p:cNvSpPr>
          <p:nvPr>
            <p:ph type="title"/>
          </p:nvPr>
        </p:nvSpPr>
        <p:spPr/>
        <p:txBody>
          <a:bodyPr/>
          <a:lstStyle/>
          <a:p>
            <a:r>
              <a:rPr lang="en-US" dirty="0"/>
              <a:t>How do we call functions in assembly?</a:t>
            </a:r>
          </a:p>
        </p:txBody>
      </p:sp>
    </p:spTree>
    <p:extLst>
      <p:ext uri="{BB962C8B-B14F-4D97-AF65-F5344CB8AC3E}">
        <p14:creationId xmlns:p14="http://schemas.microsoft.com/office/powerpoint/2010/main" val="2023118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%rip must be adjusted to execute the </a:t>
            </a:r>
            <a:r>
              <a:rPr lang="en-US" dirty="0" err="1"/>
              <a:t>callee’s</a:t>
            </a:r>
            <a:r>
              <a:rPr lang="en-US" dirty="0"/>
              <a:t> instructions, and then resume the caller’s instructions afterwards.</a:t>
            </a:r>
          </a:p>
          <a:p>
            <a:r>
              <a:rPr lang="en-US" b="1" dirty="0"/>
              <a:t>Pass Data </a:t>
            </a:r>
            <a:r>
              <a:rPr lang="en-US" dirty="0"/>
              <a:t>– we must pass any parameters and receive any return value.</a:t>
            </a:r>
          </a:p>
          <a:p>
            <a:r>
              <a:rPr lang="en-US" b="1" dirty="0"/>
              <a:t>Manage Memory </a:t>
            </a:r>
            <a:r>
              <a:rPr lang="en-US" dirty="0"/>
              <a:t>– we must handle any space needs of the </a:t>
            </a:r>
            <a:r>
              <a:rPr lang="en-US" dirty="0" err="1"/>
              <a:t>callee</a:t>
            </a:r>
            <a:r>
              <a:rPr lang="en-US" dirty="0"/>
              <a:t> on the stack.</a:t>
            </a:r>
          </a:p>
          <a:p>
            <a:endParaRPr lang="en-US" dirty="0"/>
          </a:p>
          <a:p>
            <a:endParaRPr lang="en-US" dirty="0"/>
          </a:p>
          <a:p>
            <a:endParaRPr lang="en-US" dirty="0"/>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
        <p:nvSpPr>
          <p:cNvPr id="4" name="Rectangle 3">
            <a:extLst>
              <a:ext uri="{FF2B5EF4-FFF2-40B4-BE49-F238E27FC236}">
                <a16:creationId xmlns:a16="http://schemas.microsoft.com/office/drawing/2014/main" id="{43142C1D-9162-C746-9CC9-9BB734BECE3C}"/>
              </a:ext>
            </a:extLst>
          </p:cNvPr>
          <p:cNvSpPr/>
          <p:nvPr/>
        </p:nvSpPr>
        <p:spPr bwMode="auto">
          <a:xfrm>
            <a:off x="4114800" y="3886200"/>
            <a:ext cx="3962400" cy="107128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How does assembly interact with the stack?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17892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%rip	5</a:t>
            </a:r>
          </a:p>
          <a:p>
            <a:pPr>
              <a:tabLst>
                <a:tab pos="11530584" algn="r"/>
              </a:tabLst>
            </a:pPr>
            <a:r>
              <a:rPr lang="en-US" b="1" dirty="0">
                <a:solidFill>
                  <a:srgbClr val="C00000"/>
                </a:solidFill>
              </a:rPr>
              <a:t>Calling Functions</a:t>
            </a:r>
            <a:r>
              <a:rPr lang="en-US" dirty="0"/>
              <a:t>	19</a:t>
            </a:r>
          </a:p>
          <a:p>
            <a:pPr lvl="1">
              <a:tabLst>
                <a:tab pos="11530584" algn="r"/>
              </a:tabLst>
            </a:pPr>
            <a:r>
              <a:rPr lang="en-US" b="1" dirty="0">
                <a:solidFill>
                  <a:srgbClr val="C00000"/>
                </a:solidFill>
              </a:rPr>
              <a:t>The Stack</a:t>
            </a:r>
            <a:r>
              <a:rPr lang="en-US" dirty="0"/>
              <a:t>	22</a:t>
            </a:r>
          </a:p>
          <a:p>
            <a:pPr lvl="1">
              <a:tabLst>
                <a:tab pos="11530584" algn="r"/>
              </a:tabLst>
            </a:pPr>
            <a:r>
              <a:rPr lang="en-US" dirty="0"/>
              <a:t>Passing Control	36</a:t>
            </a:r>
          </a:p>
          <a:p>
            <a:pPr lvl="1">
              <a:tabLst>
                <a:tab pos="11530584" algn="r"/>
              </a:tabLst>
            </a:pPr>
            <a:r>
              <a:rPr lang="en-US" dirty="0"/>
              <a:t>Passing Data	44</a:t>
            </a:r>
          </a:p>
          <a:p>
            <a:pPr lvl="1">
              <a:tabLst>
                <a:tab pos="11530584" algn="r"/>
              </a:tabLst>
            </a:pPr>
            <a:r>
              <a:rPr lang="en-US" dirty="0"/>
              <a:t>Local Storage	65</a:t>
            </a:r>
          </a:p>
          <a:p>
            <a:pPr>
              <a:tabLst>
                <a:tab pos="11530584" algn="r"/>
              </a:tabLst>
            </a:pPr>
            <a:r>
              <a:rPr lang="en-US" dirty="0"/>
              <a:t>Register Restrictions	69</a:t>
            </a:r>
          </a:p>
          <a:p>
            <a:pPr>
              <a:tabLst>
                <a:tab pos="11530584" algn="r"/>
              </a:tabLst>
            </a:pPr>
            <a:r>
              <a:rPr lang="en-US" dirty="0"/>
              <a:t>Pulling it all together: recursion example	78</a:t>
            </a:r>
          </a:p>
          <a:p>
            <a:pPr>
              <a:tabLst>
                <a:tab pos="11530584" algn="r"/>
              </a:tabLst>
            </a:pPr>
            <a:r>
              <a:rPr lang="en-US" dirty="0"/>
              <a:t>Optimizations	81</a:t>
            </a:r>
          </a:p>
          <a:p>
            <a:pPr>
              <a:tabLst>
                <a:tab pos="11530584" algn="r"/>
              </a:tabLst>
            </a:pPr>
            <a:r>
              <a:rPr lang="en-US" dirty="0"/>
              <a:t>Live session slides	93</a:t>
            </a:r>
          </a:p>
          <a:p>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2819755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2719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24455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9" grpId="0" animBg="1"/>
      <p:bldP spid="12" grpId="0" animBg="1"/>
      <p:bldP spid="13" grpId="0" animBg="1"/>
      <p:bldP spid="14" grpId="0" animBg="1"/>
      <p:bldP spid="15"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Tree>
    <p:extLst>
      <p:ext uri="{BB962C8B-B14F-4D97-AF65-F5344CB8AC3E}">
        <p14:creationId xmlns:p14="http://schemas.microsoft.com/office/powerpoint/2010/main" val="3060711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2023601"/>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6012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
        <p:nvSpPr>
          <p:cNvPr id="18" name="Rectangle 17">
            <a:extLst>
              <a:ext uri="{FF2B5EF4-FFF2-40B4-BE49-F238E27FC236}">
                <a16:creationId xmlns:a16="http://schemas.microsoft.com/office/drawing/2014/main" id="{96C67A1A-BC63-3143-8B4A-3E777A61C484}"/>
              </a:ext>
            </a:extLst>
          </p:cNvPr>
          <p:cNvSpPr/>
          <p:nvPr>
            <p:custDataLst>
              <p:tags r:id="rId12"/>
            </p:custDataLst>
          </p:nvPr>
        </p:nvSpPr>
        <p:spPr>
          <a:xfrm>
            <a:off x="4764085" y="44958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foo2()        </a:t>
            </a:r>
          </a:p>
        </p:txBody>
      </p:sp>
    </p:spTree>
    <p:extLst>
      <p:ext uri="{BB962C8B-B14F-4D97-AF65-F5344CB8AC3E}">
        <p14:creationId xmlns:p14="http://schemas.microsoft.com/office/powerpoint/2010/main" val="3571308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Tree>
    <p:extLst>
      <p:ext uri="{BB962C8B-B14F-4D97-AF65-F5344CB8AC3E}">
        <p14:creationId xmlns:p14="http://schemas.microsoft.com/office/powerpoint/2010/main" val="1023320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9361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9" name="Rectangle 18">
            <a:extLst>
              <a:ext uri="{FF2B5EF4-FFF2-40B4-BE49-F238E27FC236}">
                <a16:creationId xmlns:a16="http://schemas.microsoft.com/office/drawing/2014/main" id="{6E298DB9-223D-A04C-9FD8-A46E89A6B65B}"/>
              </a:ext>
            </a:extLst>
          </p:cNvPr>
          <p:cNvSpPr/>
          <p:nvPr/>
        </p:nvSpPr>
        <p:spPr bwMode="auto">
          <a:xfrm>
            <a:off x="7696200" y="3048000"/>
            <a:ext cx="4191000" cy="318486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b="1" dirty="0"/>
              <a:t>Key idea: %</a:t>
            </a:r>
            <a:r>
              <a:rPr lang="en-US" sz="2800" b="1" dirty="0" err="1"/>
              <a:t>rsp</a:t>
            </a:r>
            <a:r>
              <a:rPr lang="en-US" sz="2800" b="1" dirty="0"/>
              <a:t> </a:t>
            </a:r>
            <a:r>
              <a:rPr lang="en-US" sz="2800" dirty="0"/>
              <a:t>must point to the same place before a function is called and after that function returns, since stack frames go away when a function finishes.</a:t>
            </a:r>
          </a:p>
        </p:txBody>
      </p:sp>
    </p:spTree>
    <p:extLst>
      <p:ext uri="{BB962C8B-B14F-4D97-AF65-F5344CB8AC3E}">
        <p14:creationId xmlns:p14="http://schemas.microsoft.com/office/powerpoint/2010/main" val="3001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800860922"/>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347069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4063952364"/>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a:solidFill>
                            <a:srgbClr val="FF0000"/>
                          </a:solidFill>
                          <a:latin typeface="Consolas" panose="020B0609020204030204" pitchFamily="49" charset="0"/>
                          <a:cs typeface="Consolas" panose="020B0609020204030204" pitchFamily="49" charset="0"/>
                        </a:rPr>
                        <a:t>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8;</a:t>
                      </a:r>
                    </a:p>
                    <a:p>
                      <a:r>
                        <a:rPr lang="en-US" sz="2800" dirty="0">
                          <a:solidFill>
                            <a:schemeClr val="bg1">
                              <a:lumMod val="85000"/>
                            </a:schemeClr>
                          </a:solidFill>
                          <a:latin typeface="Consolas" panose="020B0609020204030204" pitchFamily="49" charset="0"/>
                          <a:cs typeface="Consolas" panose="020B0609020204030204" pitchFamily="49" charset="0"/>
                        </a:rPr>
                        <a:t>M[R[%</a:t>
                      </a:r>
                      <a:r>
                        <a:rPr lang="en-US" sz="2800" dirty="0" err="1">
                          <a:solidFill>
                            <a:schemeClr val="bg1">
                              <a:lumMod val="85000"/>
                            </a:schemeClr>
                          </a:solidFill>
                          <a:latin typeface="Consolas" panose="020B0609020204030204" pitchFamily="49" charset="0"/>
                          <a:cs typeface="Consolas" panose="020B0609020204030204" pitchFamily="49" charset="0"/>
                        </a:rPr>
                        <a:t>rsp</a:t>
                      </a:r>
                      <a:r>
                        <a:rPr lang="en-US" sz="2800" dirty="0">
                          <a:solidFill>
                            <a:schemeClr val="bg1">
                              <a:lumMod val="85000"/>
                            </a:schemeClr>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22969908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3387018735"/>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0" dirty="0">
                          <a:solidFill>
                            <a:schemeClr val="bg1">
                              <a:lumMod val="85000"/>
                            </a:schemeClr>
                          </a:solidFill>
                          <a:latin typeface="Consolas" panose="020B0609020204030204" pitchFamily="49" charset="0"/>
                          <a:cs typeface="Consolas" panose="020B0609020204030204" pitchFamily="49" charset="0"/>
                        </a:rPr>
                        <a:t>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8;</a:t>
                      </a:r>
                    </a:p>
                    <a:p>
                      <a:r>
                        <a:rPr lang="en-US" sz="2800" b="1" dirty="0">
                          <a:solidFill>
                            <a:srgbClr val="FF0000"/>
                          </a:solidFill>
                          <a:latin typeface="Consolas" panose="020B0609020204030204" pitchFamily="49" charset="0"/>
                          <a:cs typeface="Consolas" panose="020B0609020204030204" pitchFamily="49" charset="0"/>
                        </a:rPr>
                        <a:t>M[R[%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19577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562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a:p>
            <a:endParaRPr lang="en-US" dirty="0"/>
          </a:p>
          <a:p>
            <a:endParaRPr lang="en-US" dirty="0"/>
          </a:p>
          <a:p>
            <a:endParaRPr lang="en-US" dirty="0"/>
          </a:p>
          <a:p>
            <a:pPr marL="0" indent="0">
              <a:buNone/>
            </a:pPr>
            <a:endParaRPr lang="en-US" dirty="0"/>
          </a:p>
          <a:p>
            <a:pPr marL="0" indent="0">
              <a:buNone/>
            </a:pPr>
            <a:endParaRPr lang="en-US" sz="600" dirty="0"/>
          </a:p>
          <a:p>
            <a:r>
              <a:rPr lang="en-US" dirty="0"/>
              <a:t>This behavior is equivalent to the following, but </a:t>
            </a:r>
            <a:r>
              <a:rPr lang="en-US" dirty="0" err="1"/>
              <a:t>pushq</a:t>
            </a:r>
            <a:r>
              <a:rPr lang="en-US" dirty="0"/>
              <a:t> is a shorter instruction:</a:t>
            </a:r>
          </a:p>
          <a:p>
            <a:pPr marL="0" indent="0">
              <a:spcBef>
                <a:spcPts val="0"/>
              </a:spcBef>
              <a:buNone/>
            </a:pPr>
            <a:r>
              <a:rPr lang="en-US" dirty="0"/>
              <a:t>            </a:t>
            </a:r>
            <a:r>
              <a:rPr lang="en-US" b="1" dirty="0" err="1">
                <a:latin typeface="Consolas" panose="020B0609020204030204" pitchFamily="49" charset="0"/>
                <a:cs typeface="Consolas" panose="020B0609020204030204" pitchFamily="49" charset="0"/>
              </a:rPr>
              <a:t>subq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S</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p>
          <a:p>
            <a:r>
              <a:rPr lang="en-US" dirty="0"/>
              <a:t>Sometimes, you’ll see instructions just explicitly decrement the stack pointer to make room for future data.</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5626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endParaRPr lang="en-US" dirty="0"/>
          </a:p>
          <a:p>
            <a:r>
              <a:rPr lang="en-US" b="1" dirty="0"/>
              <a:t>Note</a:t>
            </a:r>
            <a:r>
              <a:rPr lang="en-US" dirty="0"/>
              <a:t>:</a:t>
            </a:r>
            <a:r>
              <a:rPr lang="en-US" b="1" dirty="0"/>
              <a:t> </a:t>
            </a:r>
            <a:r>
              <a:rPr lang="en-US" dirty="0"/>
              <a:t>this </a:t>
            </a:r>
            <a:r>
              <a:rPr lang="en-US" i="1" dirty="0"/>
              <a:t>does not</a:t>
            </a:r>
            <a:r>
              <a:rPr lang="en-US" dirty="0"/>
              <a:t> remove/clear out the data!  It just increments %</a:t>
            </a:r>
            <a:r>
              <a:rPr lang="en-US" dirty="0" err="1"/>
              <a:t>rsp</a:t>
            </a:r>
            <a:r>
              <a:rPr lang="en-US" dirty="0"/>
              <a:t> to indicate the next push can overwrite that location.</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1158629467"/>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45278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pPr marL="0" indent="0">
              <a:buNone/>
            </a:pPr>
            <a:endParaRPr lang="en-US" sz="1000" dirty="0"/>
          </a:p>
          <a:p>
            <a:r>
              <a:rPr lang="en-US" dirty="0"/>
              <a:t>This behavior is equivalent to the following, but </a:t>
            </a:r>
            <a:r>
              <a:rPr lang="en-US" dirty="0" err="1"/>
              <a:t>popq</a:t>
            </a:r>
            <a:r>
              <a:rPr lang="en-US" dirty="0"/>
              <a:t> is a shorter instruction: </a:t>
            </a: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D</a:t>
            </a:r>
          </a:p>
          <a:p>
            <a:pPr marL="0" indent="0">
              <a:spcBef>
                <a:spcPts val="0"/>
              </a:spcBef>
              <a:buNone/>
            </a:pPr>
            <a:r>
              <a:rPr lang="en-US" b="1" i="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addq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a:spcBef>
                <a:spcPts val="0"/>
              </a:spcBef>
            </a:pPr>
            <a:r>
              <a:rPr lang="en-US" dirty="0"/>
              <a:t>Sometimes, you’ll see instructions just explicitly increment the stack pointer to pop data.</a:t>
            </a:r>
            <a:endParaRPr lang="en-US" b="1" dirty="0"/>
          </a:p>
          <a:p>
            <a:pPr marL="0" indent="0">
              <a:spcBef>
                <a:spcPts val="0"/>
              </a:spcBef>
              <a:buNone/>
            </a:pPr>
            <a:endParaRPr lang="en-US" b="1" dirty="0">
              <a:latin typeface="Consolas" panose="020B0609020204030204" pitchFamily="49" charset="0"/>
              <a:cs typeface="Consolas" panose="020B0609020204030204" pitchFamily="49" charset="0"/>
            </a:endParaRP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0319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0BC-BD83-694F-808D-D13D9D9B6617}"/>
              </a:ext>
            </a:extLst>
          </p:cNvPr>
          <p:cNvSpPr>
            <a:spLocks noGrp="1"/>
          </p:cNvSpPr>
          <p:nvPr>
            <p:ph type="title"/>
          </p:nvPr>
        </p:nvSpPr>
        <p:spPr/>
        <p:txBody>
          <a:bodyPr/>
          <a:lstStyle/>
          <a:p>
            <a:r>
              <a:rPr lang="en-US" dirty="0"/>
              <a:t>Stack Example</a:t>
            </a:r>
          </a:p>
        </p:txBody>
      </p:sp>
      <p:graphicFrame>
        <p:nvGraphicFramePr>
          <p:cNvPr id="4" name="Table 3">
            <a:extLst>
              <a:ext uri="{FF2B5EF4-FFF2-40B4-BE49-F238E27FC236}">
                <a16:creationId xmlns:a16="http://schemas.microsoft.com/office/drawing/2014/main" id="{841BDA3F-B8B0-5E42-8E86-DEEA77837CF5}"/>
              </a:ext>
            </a:extLst>
          </p:cNvPr>
          <p:cNvGraphicFramePr>
            <a:graphicFrameLocks noGrp="1"/>
          </p:cNvGraphicFramePr>
          <p:nvPr>
            <p:extLst>
              <p:ext uri="{D42A27DB-BD31-4B8C-83A1-F6EECF244321}">
                <p14:modId xmlns:p14="http://schemas.microsoft.com/office/powerpoint/2010/main" val="3261945274"/>
              </p:ext>
            </p:extLst>
          </p:nvPr>
        </p:nvGraphicFramePr>
        <p:xfrm>
          <a:off x="689263"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a:t>Initially</a:t>
                      </a:r>
                      <a:endParaRPr lang="en-US" dirty="0"/>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5" name="Rectangle 4">
            <a:extLst>
              <a:ext uri="{FF2B5EF4-FFF2-40B4-BE49-F238E27FC236}">
                <a16:creationId xmlns:a16="http://schemas.microsoft.com/office/drawing/2014/main" id="{FD6B4310-2F7A-744E-83D8-67C33E4458EE}"/>
              </a:ext>
            </a:extLst>
          </p:cNvPr>
          <p:cNvSpPr/>
          <p:nvPr/>
        </p:nvSpPr>
        <p:spPr>
          <a:xfrm>
            <a:off x="1984663" y="3618222"/>
            <a:ext cx="18288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6872A60-12A6-DA46-A5F1-0E43612B97CD}"/>
              </a:ext>
            </a:extLst>
          </p:cNvPr>
          <p:cNvSpPr txBox="1"/>
          <p:nvPr/>
        </p:nvSpPr>
        <p:spPr>
          <a:xfrm>
            <a:off x="2054120" y="3262745"/>
            <a:ext cx="1689886" cy="369332"/>
          </a:xfrm>
          <a:prstGeom prst="rect">
            <a:avLst/>
          </a:prstGeom>
          <a:noFill/>
        </p:spPr>
        <p:txBody>
          <a:bodyPr wrap="none" rtlCol="0">
            <a:spAutoFit/>
          </a:bodyPr>
          <a:lstStyle/>
          <a:p>
            <a:r>
              <a:rPr lang="en-US" dirty="0"/>
              <a:t>Stack “bottom”</a:t>
            </a:r>
          </a:p>
        </p:txBody>
      </p:sp>
      <p:sp>
        <p:nvSpPr>
          <p:cNvPr id="7" name="TextBox 6">
            <a:extLst>
              <a:ext uri="{FF2B5EF4-FFF2-40B4-BE49-F238E27FC236}">
                <a16:creationId xmlns:a16="http://schemas.microsoft.com/office/drawing/2014/main" id="{80114253-AB4A-534E-94BF-0F6465DEBEFA}"/>
              </a:ext>
            </a:extLst>
          </p:cNvPr>
          <p:cNvSpPr txBox="1"/>
          <p:nvPr/>
        </p:nvSpPr>
        <p:spPr>
          <a:xfrm>
            <a:off x="2289463" y="5904222"/>
            <a:ext cx="1300357" cy="369332"/>
          </a:xfrm>
          <a:prstGeom prst="rect">
            <a:avLst/>
          </a:prstGeom>
          <a:noFill/>
        </p:spPr>
        <p:txBody>
          <a:bodyPr wrap="none" rtlCol="0">
            <a:spAutoFit/>
          </a:bodyPr>
          <a:lstStyle/>
          <a:p>
            <a:r>
              <a:rPr lang="en-US" dirty="0"/>
              <a:t>Stack “top”</a:t>
            </a:r>
          </a:p>
        </p:txBody>
      </p:sp>
      <p:sp>
        <p:nvSpPr>
          <p:cNvPr id="8" name="TextBox 7">
            <a:extLst>
              <a:ext uri="{FF2B5EF4-FFF2-40B4-BE49-F238E27FC236}">
                <a16:creationId xmlns:a16="http://schemas.microsoft.com/office/drawing/2014/main" id="{9DB97624-781A-1841-A059-9EC927D7D3ED}"/>
              </a:ext>
            </a:extLst>
          </p:cNvPr>
          <p:cNvSpPr txBox="1"/>
          <p:nvPr/>
        </p:nvSpPr>
        <p:spPr>
          <a:xfrm>
            <a:off x="1171620" y="5763306"/>
            <a:ext cx="813043" cy="369332"/>
          </a:xfrm>
          <a:prstGeom prst="rect">
            <a:avLst/>
          </a:prstGeom>
          <a:noFill/>
        </p:spPr>
        <p:txBody>
          <a:bodyPr wrap="none" rtlCol="0">
            <a:spAutoFit/>
          </a:bodyPr>
          <a:lstStyle/>
          <a:p>
            <a:r>
              <a:rPr lang="en-US" dirty="0"/>
              <a:t>0x108</a:t>
            </a:r>
          </a:p>
        </p:txBody>
      </p:sp>
      <p:cxnSp>
        <p:nvCxnSpPr>
          <p:cNvPr id="10" name="Straight Arrow Connector 9">
            <a:extLst>
              <a:ext uri="{FF2B5EF4-FFF2-40B4-BE49-F238E27FC236}">
                <a16:creationId xmlns:a16="http://schemas.microsoft.com/office/drawing/2014/main" id="{D5A55124-B771-B84B-B0EB-FDE752455191}"/>
              </a:ext>
            </a:extLst>
          </p:cNvPr>
          <p:cNvCxnSpPr/>
          <p:nvPr/>
        </p:nvCxnSpPr>
        <p:spPr>
          <a:xfrm flipV="1">
            <a:off x="994063"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1EF27E0-29E2-044E-8BCA-9AFAE0127D59}"/>
              </a:ext>
            </a:extLst>
          </p:cNvPr>
          <p:cNvSpPr txBox="1"/>
          <p:nvPr/>
        </p:nvSpPr>
        <p:spPr>
          <a:xfrm>
            <a:off x="369501"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2" name="Table 11">
            <a:extLst>
              <a:ext uri="{FF2B5EF4-FFF2-40B4-BE49-F238E27FC236}">
                <a16:creationId xmlns:a16="http://schemas.microsoft.com/office/drawing/2014/main" id="{E1FDD814-239C-5A40-AA91-E826C85AD0D2}"/>
              </a:ext>
            </a:extLst>
          </p:cNvPr>
          <p:cNvGraphicFramePr>
            <a:graphicFrameLocks noGrp="1"/>
          </p:cNvGraphicFramePr>
          <p:nvPr>
            <p:extLst>
              <p:ext uri="{D42A27DB-BD31-4B8C-83A1-F6EECF244321}">
                <p14:modId xmlns:p14="http://schemas.microsoft.com/office/powerpoint/2010/main" val="454840106"/>
              </p:ext>
            </p:extLst>
          </p:nvPr>
        </p:nvGraphicFramePr>
        <p:xfrm>
          <a:off x="4533900" y="1371600"/>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pushq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0x100</a:t>
                      </a:r>
                    </a:p>
                  </a:txBody>
                  <a:tcPr/>
                </a:tc>
                <a:extLst>
                  <a:ext uri="{0D108BD9-81ED-4DB2-BD59-A6C34878D82A}">
                    <a16:rowId xmlns:a16="http://schemas.microsoft.com/office/drawing/2014/main" val="3215293811"/>
                  </a:ext>
                </a:extLst>
              </a:tr>
            </a:tbl>
          </a:graphicData>
        </a:graphic>
      </p:graphicFrame>
      <p:sp>
        <p:nvSpPr>
          <p:cNvPr id="13" name="Rectangle 12">
            <a:extLst>
              <a:ext uri="{FF2B5EF4-FFF2-40B4-BE49-F238E27FC236}">
                <a16:creationId xmlns:a16="http://schemas.microsoft.com/office/drawing/2014/main" id="{6B8EFC49-D8EF-5741-BFAE-AF2DABFA6E54}"/>
              </a:ext>
            </a:extLst>
          </p:cNvPr>
          <p:cNvSpPr/>
          <p:nvPr/>
        </p:nvSpPr>
        <p:spPr>
          <a:xfrm>
            <a:off x="5829300" y="3632077"/>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6DFE428-B8ED-FE4A-ABB4-16C7E1CD91D6}"/>
              </a:ext>
            </a:extLst>
          </p:cNvPr>
          <p:cNvSpPr txBox="1"/>
          <p:nvPr/>
        </p:nvSpPr>
        <p:spPr>
          <a:xfrm>
            <a:off x="5898757" y="3276600"/>
            <a:ext cx="1689886" cy="369332"/>
          </a:xfrm>
          <a:prstGeom prst="rect">
            <a:avLst/>
          </a:prstGeom>
          <a:noFill/>
        </p:spPr>
        <p:txBody>
          <a:bodyPr wrap="none" rtlCol="0">
            <a:spAutoFit/>
          </a:bodyPr>
          <a:lstStyle/>
          <a:p>
            <a:r>
              <a:rPr lang="en-US" dirty="0"/>
              <a:t>Stack “bottom”</a:t>
            </a:r>
          </a:p>
        </p:txBody>
      </p:sp>
      <p:sp>
        <p:nvSpPr>
          <p:cNvPr id="15" name="TextBox 14">
            <a:extLst>
              <a:ext uri="{FF2B5EF4-FFF2-40B4-BE49-F238E27FC236}">
                <a16:creationId xmlns:a16="http://schemas.microsoft.com/office/drawing/2014/main" id="{B2A5E64F-AC0D-0A45-BD41-0BE83B960E82}"/>
              </a:ext>
            </a:extLst>
          </p:cNvPr>
          <p:cNvSpPr txBox="1"/>
          <p:nvPr/>
        </p:nvSpPr>
        <p:spPr>
          <a:xfrm>
            <a:off x="6134100" y="6336268"/>
            <a:ext cx="1300357" cy="369332"/>
          </a:xfrm>
          <a:prstGeom prst="rect">
            <a:avLst/>
          </a:prstGeom>
          <a:noFill/>
        </p:spPr>
        <p:txBody>
          <a:bodyPr wrap="none" rtlCol="0">
            <a:spAutoFit/>
          </a:bodyPr>
          <a:lstStyle/>
          <a:p>
            <a:r>
              <a:rPr lang="en-US" dirty="0"/>
              <a:t>Stack “top”</a:t>
            </a:r>
          </a:p>
        </p:txBody>
      </p:sp>
      <p:cxnSp>
        <p:nvCxnSpPr>
          <p:cNvPr id="17" name="Straight Arrow Connector 16">
            <a:extLst>
              <a:ext uri="{FF2B5EF4-FFF2-40B4-BE49-F238E27FC236}">
                <a16:creationId xmlns:a16="http://schemas.microsoft.com/office/drawing/2014/main" id="{0A7CB0C9-048F-294D-8425-3C0658F6B717}"/>
              </a:ext>
            </a:extLst>
          </p:cNvPr>
          <p:cNvCxnSpPr/>
          <p:nvPr/>
        </p:nvCxnSpPr>
        <p:spPr>
          <a:xfrm flipV="1">
            <a:off x="4838700" y="3632077"/>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B527712-CE44-2A46-A3F4-C7DB284A8889}"/>
              </a:ext>
            </a:extLst>
          </p:cNvPr>
          <p:cNvSpPr txBox="1"/>
          <p:nvPr/>
        </p:nvSpPr>
        <p:spPr>
          <a:xfrm>
            <a:off x="4214138" y="4367599"/>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9" name="Table 18">
            <a:extLst>
              <a:ext uri="{FF2B5EF4-FFF2-40B4-BE49-F238E27FC236}">
                <a16:creationId xmlns:a16="http://schemas.microsoft.com/office/drawing/2014/main" id="{3AD84AC3-895E-4F46-9BD4-98EF1CE3B802}"/>
              </a:ext>
            </a:extLst>
          </p:cNvPr>
          <p:cNvGraphicFramePr>
            <a:graphicFrameLocks noGrp="1"/>
          </p:cNvGraphicFramePr>
          <p:nvPr>
            <p:extLst>
              <p:ext uri="{D42A27DB-BD31-4B8C-83A1-F6EECF244321}">
                <p14:modId xmlns:p14="http://schemas.microsoft.com/office/powerpoint/2010/main" val="3813158629"/>
              </p:ext>
            </p:extLst>
          </p:nvPr>
        </p:nvGraphicFramePr>
        <p:xfrm>
          <a:off x="8378537"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popq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21" name="TextBox 20">
            <a:extLst>
              <a:ext uri="{FF2B5EF4-FFF2-40B4-BE49-F238E27FC236}">
                <a16:creationId xmlns:a16="http://schemas.microsoft.com/office/drawing/2014/main" id="{B8B6E59D-8DA9-1241-8481-522A99B75008}"/>
              </a:ext>
            </a:extLst>
          </p:cNvPr>
          <p:cNvSpPr txBox="1"/>
          <p:nvPr/>
        </p:nvSpPr>
        <p:spPr>
          <a:xfrm>
            <a:off x="9743394" y="3262745"/>
            <a:ext cx="1689886" cy="369332"/>
          </a:xfrm>
          <a:prstGeom prst="rect">
            <a:avLst/>
          </a:prstGeom>
          <a:noFill/>
        </p:spPr>
        <p:txBody>
          <a:bodyPr wrap="none" rtlCol="0">
            <a:spAutoFit/>
          </a:bodyPr>
          <a:lstStyle/>
          <a:p>
            <a:r>
              <a:rPr lang="en-US" dirty="0"/>
              <a:t>Stack “bottom”</a:t>
            </a:r>
          </a:p>
        </p:txBody>
      </p:sp>
      <p:sp>
        <p:nvSpPr>
          <p:cNvPr id="23" name="TextBox 22">
            <a:extLst>
              <a:ext uri="{FF2B5EF4-FFF2-40B4-BE49-F238E27FC236}">
                <a16:creationId xmlns:a16="http://schemas.microsoft.com/office/drawing/2014/main" id="{19463F6F-BF21-2C44-BC32-ED21E57D2EAE}"/>
              </a:ext>
            </a:extLst>
          </p:cNvPr>
          <p:cNvSpPr txBox="1"/>
          <p:nvPr/>
        </p:nvSpPr>
        <p:spPr>
          <a:xfrm>
            <a:off x="8860894" y="5763306"/>
            <a:ext cx="813043" cy="369332"/>
          </a:xfrm>
          <a:prstGeom prst="rect">
            <a:avLst/>
          </a:prstGeom>
          <a:noFill/>
        </p:spPr>
        <p:txBody>
          <a:bodyPr wrap="none" rtlCol="0">
            <a:spAutoFit/>
          </a:bodyPr>
          <a:lstStyle/>
          <a:p>
            <a:r>
              <a:rPr lang="en-US" dirty="0"/>
              <a:t>0x108</a:t>
            </a:r>
          </a:p>
        </p:txBody>
      </p:sp>
      <p:cxnSp>
        <p:nvCxnSpPr>
          <p:cNvPr id="24" name="Straight Arrow Connector 23">
            <a:extLst>
              <a:ext uri="{FF2B5EF4-FFF2-40B4-BE49-F238E27FC236}">
                <a16:creationId xmlns:a16="http://schemas.microsoft.com/office/drawing/2014/main" id="{F464A292-93B1-DF4B-894C-88008AAD6D90}"/>
              </a:ext>
            </a:extLst>
          </p:cNvPr>
          <p:cNvCxnSpPr/>
          <p:nvPr/>
        </p:nvCxnSpPr>
        <p:spPr>
          <a:xfrm flipV="1">
            <a:off x="8683337"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98BF990-1D62-D248-B566-1EFECDABF47D}"/>
              </a:ext>
            </a:extLst>
          </p:cNvPr>
          <p:cNvSpPr txBox="1"/>
          <p:nvPr/>
        </p:nvSpPr>
        <p:spPr>
          <a:xfrm>
            <a:off x="8058775"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sp>
        <p:nvSpPr>
          <p:cNvPr id="28" name="Rectangle 27">
            <a:extLst>
              <a:ext uri="{FF2B5EF4-FFF2-40B4-BE49-F238E27FC236}">
                <a16:creationId xmlns:a16="http://schemas.microsoft.com/office/drawing/2014/main" id="{BC0F2DEA-7E52-9644-B4D2-00C3DBA85FDE}"/>
              </a:ext>
            </a:extLst>
          </p:cNvPr>
          <p:cNvSpPr/>
          <p:nvPr/>
        </p:nvSpPr>
        <p:spPr>
          <a:xfrm>
            <a:off x="5829299" y="5918077"/>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
        <p:nvSpPr>
          <p:cNvPr id="30" name="TextBox 29">
            <a:extLst>
              <a:ext uri="{FF2B5EF4-FFF2-40B4-BE49-F238E27FC236}">
                <a16:creationId xmlns:a16="http://schemas.microsoft.com/office/drawing/2014/main" id="{A2CE2965-713C-D64D-83E0-8A13B0A051C2}"/>
              </a:ext>
            </a:extLst>
          </p:cNvPr>
          <p:cNvSpPr txBox="1"/>
          <p:nvPr/>
        </p:nvSpPr>
        <p:spPr>
          <a:xfrm>
            <a:off x="9978738" y="6336268"/>
            <a:ext cx="1300357" cy="369332"/>
          </a:xfrm>
          <a:prstGeom prst="rect">
            <a:avLst/>
          </a:prstGeom>
          <a:noFill/>
        </p:spPr>
        <p:txBody>
          <a:bodyPr wrap="none" rtlCol="0">
            <a:spAutoFit/>
          </a:bodyPr>
          <a:lstStyle/>
          <a:p>
            <a:r>
              <a:rPr lang="en-US" dirty="0"/>
              <a:t>Stack “top”</a:t>
            </a:r>
          </a:p>
        </p:txBody>
      </p:sp>
      <p:sp>
        <p:nvSpPr>
          <p:cNvPr id="34" name="TextBox 33">
            <a:extLst>
              <a:ext uri="{FF2B5EF4-FFF2-40B4-BE49-F238E27FC236}">
                <a16:creationId xmlns:a16="http://schemas.microsoft.com/office/drawing/2014/main" id="{E72B5C97-ACD0-1548-9574-6684C2621713}"/>
              </a:ext>
            </a:extLst>
          </p:cNvPr>
          <p:cNvSpPr txBox="1"/>
          <p:nvPr/>
        </p:nvSpPr>
        <p:spPr>
          <a:xfrm>
            <a:off x="5016257" y="5777161"/>
            <a:ext cx="813043" cy="369332"/>
          </a:xfrm>
          <a:prstGeom prst="rect">
            <a:avLst/>
          </a:prstGeom>
          <a:noFill/>
        </p:spPr>
        <p:txBody>
          <a:bodyPr wrap="none" rtlCol="0">
            <a:spAutoFit/>
          </a:bodyPr>
          <a:lstStyle/>
          <a:p>
            <a:r>
              <a:rPr lang="en-US" dirty="0"/>
              <a:t>0x108</a:t>
            </a:r>
          </a:p>
        </p:txBody>
      </p:sp>
      <p:sp>
        <p:nvSpPr>
          <p:cNvPr id="35" name="TextBox 34">
            <a:extLst>
              <a:ext uri="{FF2B5EF4-FFF2-40B4-BE49-F238E27FC236}">
                <a16:creationId xmlns:a16="http://schemas.microsoft.com/office/drawing/2014/main" id="{D8F1F0BF-12FA-7F4D-AE78-CE2FD40685B7}"/>
              </a:ext>
            </a:extLst>
          </p:cNvPr>
          <p:cNvSpPr txBox="1"/>
          <p:nvPr/>
        </p:nvSpPr>
        <p:spPr>
          <a:xfrm>
            <a:off x="5016256" y="6119336"/>
            <a:ext cx="813043" cy="369332"/>
          </a:xfrm>
          <a:prstGeom prst="rect">
            <a:avLst/>
          </a:prstGeom>
          <a:noFill/>
        </p:spPr>
        <p:txBody>
          <a:bodyPr wrap="none" rtlCol="0">
            <a:spAutoFit/>
          </a:bodyPr>
          <a:lstStyle/>
          <a:p>
            <a:r>
              <a:rPr lang="en-US" dirty="0"/>
              <a:t>0x100</a:t>
            </a:r>
          </a:p>
        </p:txBody>
      </p:sp>
      <p:sp>
        <p:nvSpPr>
          <p:cNvPr id="36" name="TextBox 35">
            <a:extLst>
              <a:ext uri="{FF2B5EF4-FFF2-40B4-BE49-F238E27FC236}">
                <a16:creationId xmlns:a16="http://schemas.microsoft.com/office/drawing/2014/main" id="{40D5A595-B328-744D-9566-750CD5E00255}"/>
              </a:ext>
            </a:extLst>
          </p:cNvPr>
          <p:cNvSpPr txBox="1"/>
          <p:nvPr/>
        </p:nvSpPr>
        <p:spPr>
          <a:xfrm>
            <a:off x="8860893" y="6139934"/>
            <a:ext cx="813043" cy="369332"/>
          </a:xfrm>
          <a:prstGeom prst="rect">
            <a:avLst/>
          </a:prstGeom>
          <a:noFill/>
        </p:spPr>
        <p:txBody>
          <a:bodyPr wrap="none" rtlCol="0">
            <a:spAutoFit/>
          </a:bodyPr>
          <a:lstStyle/>
          <a:p>
            <a:r>
              <a:rPr lang="en-US" dirty="0"/>
              <a:t>0x100</a:t>
            </a:r>
          </a:p>
        </p:txBody>
      </p:sp>
      <p:sp>
        <p:nvSpPr>
          <p:cNvPr id="38" name="Freeform 37">
            <a:extLst>
              <a:ext uri="{FF2B5EF4-FFF2-40B4-BE49-F238E27FC236}">
                <a16:creationId xmlns:a16="http://schemas.microsoft.com/office/drawing/2014/main" id="{EF5B1B33-AD07-B04C-BECC-02EED31579EF}"/>
              </a:ext>
            </a:extLst>
          </p:cNvPr>
          <p:cNvSpPr/>
          <p:nvPr/>
        </p:nvSpPr>
        <p:spPr>
          <a:xfrm>
            <a:off x="11158429" y="5890797"/>
            <a:ext cx="804971" cy="691432"/>
          </a:xfrm>
          <a:custGeom>
            <a:avLst/>
            <a:gdLst>
              <a:gd name="connsiteX0" fmla="*/ 0 w 666920"/>
              <a:gd name="connsiteY0" fmla="*/ 691432 h 691432"/>
              <a:gd name="connsiteX1" fmla="*/ 587829 w 666920"/>
              <a:gd name="connsiteY1" fmla="*/ 466460 h 691432"/>
              <a:gd name="connsiteX2" fmla="*/ 638629 w 666920"/>
              <a:gd name="connsiteY2" fmla="*/ 45546 h 691432"/>
              <a:gd name="connsiteX3" fmla="*/ 377372 w 666920"/>
              <a:gd name="connsiteY3" fmla="*/ 31032 h 691432"/>
            </a:gdLst>
            <a:ahLst/>
            <a:cxnLst>
              <a:cxn ang="0">
                <a:pos x="connsiteX0" y="connsiteY0"/>
              </a:cxn>
              <a:cxn ang="0">
                <a:pos x="connsiteX1" y="connsiteY1"/>
              </a:cxn>
              <a:cxn ang="0">
                <a:pos x="connsiteX2" y="connsiteY2"/>
              </a:cxn>
              <a:cxn ang="0">
                <a:pos x="connsiteX3" y="connsiteY3"/>
              </a:cxn>
            </a:cxnLst>
            <a:rect l="l" t="t" r="r" b="b"/>
            <a:pathLst>
              <a:path w="666920" h="691432">
                <a:moveTo>
                  <a:pt x="0" y="691432"/>
                </a:moveTo>
                <a:cubicBezTo>
                  <a:pt x="240695" y="632770"/>
                  <a:pt x="481391" y="574108"/>
                  <a:pt x="587829" y="466460"/>
                </a:cubicBezTo>
                <a:cubicBezTo>
                  <a:pt x="694267" y="358812"/>
                  <a:pt x="673705" y="118117"/>
                  <a:pt x="638629" y="45546"/>
                </a:cubicBezTo>
                <a:cubicBezTo>
                  <a:pt x="603553" y="-27025"/>
                  <a:pt x="490462" y="2003"/>
                  <a:pt x="377372" y="31032"/>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079D4C6-60D5-6D48-8875-8C195BD25AFD}"/>
              </a:ext>
            </a:extLst>
          </p:cNvPr>
          <p:cNvSpPr/>
          <p:nvPr/>
        </p:nvSpPr>
        <p:spPr>
          <a:xfrm>
            <a:off x="9673937" y="3618222"/>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9F1044C-9251-BC44-B5A3-77D15295AABF}"/>
              </a:ext>
            </a:extLst>
          </p:cNvPr>
          <p:cNvSpPr/>
          <p:nvPr/>
        </p:nvSpPr>
        <p:spPr>
          <a:xfrm>
            <a:off x="9673936" y="5904222"/>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Tree>
    <p:extLst>
      <p:ext uri="{BB962C8B-B14F-4D97-AF65-F5344CB8AC3E}">
        <p14:creationId xmlns:p14="http://schemas.microsoft.com/office/powerpoint/2010/main" val="153401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8" grpId="0" animBg="1"/>
      <p:bldP spid="21" grpId="0"/>
      <p:bldP spid="23" grpId="0"/>
      <p:bldP spid="25" grpId="0" animBg="1"/>
      <p:bldP spid="28" grpId="0" animBg="1"/>
      <p:bldP spid="30" grpId="0"/>
      <p:bldP spid="34" grpId="0"/>
      <p:bldP spid="35" grpId="0"/>
      <p:bldP spid="36" grpId="0"/>
      <p:bldP spid="38" grpId="0" animBg="1"/>
      <p:bldP spid="29" grpId="0" animBg="1"/>
      <p:bldP spid="3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%rip must be adjusted to execute the </a:t>
            </a:r>
            <a:r>
              <a:rPr lang="en-US" dirty="0" err="1"/>
              <a:t>callee’s</a:t>
            </a:r>
            <a:r>
              <a:rPr lang="en-US" dirty="0"/>
              <a:t> instructions, and then resume the caller’s instructions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5356828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%rip	5</a:t>
            </a:r>
          </a:p>
          <a:p>
            <a:pPr>
              <a:tabLst>
                <a:tab pos="11530584" algn="r"/>
              </a:tabLst>
            </a:pPr>
            <a:r>
              <a:rPr lang="en-US" b="1" dirty="0">
                <a:solidFill>
                  <a:srgbClr val="C00000"/>
                </a:solidFill>
              </a:rPr>
              <a:t>Calling Functions</a:t>
            </a:r>
            <a:r>
              <a:rPr lang="en-US" dirty="0"/>
              <a:t>	19</a:t>
            </a:r>
          </a:p>
          <a:p>
            <a:pPr lvl="1">
              <a:tabLst>
                <a:tab pos="11530584" algn="r"/>
              </a:tabLst>
            </a:pPr>
            <a:r>
              <a:rPr lang="en-US" dirty="0"/>
              <a:t>The Stack	22</a:t>
            </a:r>
          </a:p>
          <a:p>
            <a:pPr lvl="1">
              <a:tabLst>
                <a:tab pos="11530584" algn="r"/>
              </a:tabLst>
            </a:pPr>
            <a:r>
              <a:rPr lang="en-US" b="1" dirty="0">
                <a:solidFill>
                  <a:srgbClr val="C00000"/>
                </a:solidFill>
              </a:rPr>
              <a:t>Passing Control</a:t>
            </a:r>
            <a:r>
              <a:rPr lang="en-US" dirty="0"/>
              <a:t>	36</a:t>
            </a:r>
          </a:p>
          <a:p>
            <a:pPr lvl="1">
              <a:tabLst>
                <a:tab pos="11530584" algn="r"/>
              </a:tabLst>
            </a:pPr>
            <a:r>
              <a:rPr lang="en-US" dirty="0"/>
              <a:t>Passing Data	44</a:t>
            </a:r>
          </a:p>
          <a:p>
            <a:pPr lvl="1">
              <a:tabLst>
                <a:tab pos="11530584" algn="r"/>
              </a:tabLst>
            </a:pPr>
            <a:r>
              <a:rPr lang="en-US" dirty="0"/>
              <a:t>Local Storage	65</a:t>
            </a:r>
          </a:p>
          <a:p>
            <a:pPr>
              <a:tabLst>
                <a:tab pos="11530584" algn="r"/>
              </a:tabLst>
            </a:pPr>
            <a:r>
              <a:rPr lang="en-US" dirty="0"/>
              <a:t>Register Restrictions	69</a:t>
            </a:r>
          </a:p>
          <a:p>
            <a:pPr>
              <a:tabLst>
                <a:tab pos="11530584" algn="r"/>
              </a:tabLst>
            </a:pPr>
            <a:r>
              <a:rPr lang="en-US" dirty="0"/>
              <a:t>Pulling it all together: recursion example	78</a:t>
            </a:r>
          </a:p>
          <a:p>
            <a:pPr>
              <a:tabLst>
                <a:tab pos="11530584" algn="r"/>
              </a:tabLst>
            </a:pPr>
            <a:r>
              <a:rPr lang="en-US" dirty="0"/>
              <a:t>Optimizations	81</a:t>
            </a:r>
          </a:p>
          <a:p>
            <a:pPr>
              <a:tabLst>
                <a:tab pos="11530584" algn="r"/>
              </a:tabLst>
            </a:pPr>
            <a:r>
              <a:rPr lang="en-US" dirty="0"/>
              <a:t>Live session slides	93</a:t>
            </a:r>
          </a:p>
          <a:p>
            <a:pPr>
              <a:tabLst>
                <a:tab pos="11530584" algn="r"/>
              </a:tabLst>
            </a:pPr>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29224350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128435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sp>
        <p:nvSpPr>
          <p:cNvPr id="15" name="Rectangle 14">
            <a:extLst>
              <a:ext uri="{FF2B5EF4-FFF2-40B4-BE49-F238E27FC236}">
                <a16:creationId xmlns:a16="http://schemas.microsoft.com/office/drawing/2014/main" id="{B089E8C5-1A5D-B94F-B7D2-C76329162DAB}"/>
              </a:ext>
            </a:extLst>
          </p:cNvPr>
          <p:cNvSpPr/>
          <p:nvPr>
            <p:custDataLst>
              <p:tags r:id="rId2"/>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16" name="Rectangle 15">
            <a:extLst>
              <a:ext uri="{FF2B5EF4-FFF2-40B4-BE49-F238E27FC236}">
                <a16:creationId xmlns:a16="http://schemas.microsoft.com/office/drawing/2014/main" id="{08FD92BF-642D-2B4B-A9A6-48F41B18F2B2}"/>
              </a:ext>
            </a:extLst>
          </p:cNvPr>
          <p:cNvSpPr/>
          <p:nvPr>
            <p:custDataLst>
              <p:tags r:id="rId3"/>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7" name="Straight Arrow Connector 16">
            <a:extLst>
              <a:ext uri="{FF2B5EF4-FFF2-40B4-BE49-F238E27FC236}">
                <a16:creationId xmlns:a16="http://schemas.microsoft.com/office/drawing/2014/main" id="{9AFB68E3-E2E5-3847-AE52-AB81C1D207FA}"/>
              </a:ext>
            </a:extLst>
          </p:cNvPr>
          <p:cNvCxnSpPr>
            <a:cxnSpLocks/>
            <a:stCxn id="15" idx="3"/>
          </p:cNvCxnSpPr>
          <p:nvPr/>
        </p:nvCxnSpPr>
        <p:spPr>
          <a:xfrm flipV="1">
            <a:off x="6734099" y="3609019"/>
            <a:ext cx="1751554" cy="164945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4"/>
            </p:custDataLst>
          </p:nvPr>
        </p:nvCxnSpPr>
        <p:spPr>
          <a:xfrm>
            <a:off x="10123953" y="35928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ectangle 27">
            <a:extLst>
              <a:ext uri="{FF2B5EF4-FFF2-40B4-BE49-F238E27FC236}">
                <a16:creationId xmlns:a16="http://schemas.microsoft.com/office/drawing/2014/main" id="{F51DCB4A-EC5E-4E42-AAB7-0653F4A36DC6}"/>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29" name="Rectangle 28">
            <a:extLst>
              <a:ext uri="{FF2B5EF4-FFF2-40B4-BE49-F238E27FC236}">
                <a16:creationId xmlns:a16="http://schemas.microsoft.com/office/drawing/2014/main" id="{FE9E5C59-57D7-D44F-BE2A-81135B5240ED}"/>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0" name="Straight Arrow Connector 29">
            <a:extLst>
              <a:ext uri="{FF2B5EF4-FFF2-40B4-BE49-F238E27FC236}">
                <a16:creationId xmlns:a16="http://schemas.microsoft.com/office/drawing/2014/main" id="{B67C57FD-EC72-E54B-8A6F-E5461838B5B5}"/>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BC212FD-F1E9-6A43-BAA1-8B6229120F1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5699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4620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52428189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262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9B1B437-817B-D24F-94CE-C140156B990F}"/>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30" name="Rectangle 29">
            <a:extLst>
              <a:ext uri="{FF2B5EF4-FFF2-40B4-BE49-F238E27FC236}">
                <a16:creationId xmlns:a16="http://schemas.microsoft.com/office/drawing/2014/main" id="{79A91F31-C63F-C04D-A52B-3D1921A76E23}"/>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363F9294-0CC9-2A46-A2A3-1CA9F0CBC028}"/>
              </a:ext>
            </a:extLst>
          </p:cNvPr>
          <p:cNvCxnSpPr>
            <a:cxnSpLocks/>
            <a:stCxn id="29"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4C6D0083-5FA9-1548-BC50-9C108443DF7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33" name="Rectangle 32">
            <a:extLst>
              <a:ext uri="{FF2B5EF4-FFF2-40B4-BE49-F238E27FC236}">
                <a16:creationId xmlns:a16="http://schemas.microsoft.com/office/drawing/2014/main" id="{A4B37148-CFAD-674D-8AFD-87765D4E4AFE}"/>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4" name="Straight Arrow Connector 33">
            <a:extLst>
              <a:ext uri="{FF2B5EF4-FFF2-40B4-BE49-F238E27FC236}">
                <a16:creationId xmlns:a16="http://schemas.microsoft.com/office/drawing/2014/main" id="{E6494735-FC0E-844D-94E7-73E4999D068C}"/>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178D491-DEE3-2D4F-ABEA-EB0734E7F14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006604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1140391018"/>
              </p:ext>
            </p:extLst>
          </p:nvPr>
        </p:nvGraphicFramePr>
        <p:xfrm>
          <a:off x="8523753" y="1776963"/>
          <a:ext cx="3200400" cy="3381815"/>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r h="1043978">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72635436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51930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B6A68972-A4CB-5E40-8E9D-C5E4E114B511}"/>
              </a:ext>
            </a:extLst>
          </p:cNvPr>
          <p:cNvSpPr txBox="1"/>
          <p:nvPr/>
        </p:nvSpPr>
        <p:spPr>
          <a:xfrm>
            <a:off x="6935185" y="4344484"/>
            <a:ext cx="103425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foo()</a:t>
            </a:r>
          </a:p>
        </p:txBody>
      </p:sp>
      <p:sp>
        <p:nvSpPr>
          <p:cNvPr id="16" name="Left Bracket 15">
            <a:extLst>
              <a:ext uri="{FF2B5EF4-FFF2-40B4-BE49-F238E27FC236}">
                <a16:creationId xmlns:a16="http://schemas.microsoft.com/office/drawing/2014/main" id="{EBCC3E33-B9BE-B048-A25B-38F506034314}"/>
              </a:ext>
            </a:extLst>
          </p:cNvPr>
          <p:cNvSpPr/>
          <p:nvPr/>
        </p:nvSpPr>
        <p:spPr>
          <a:xfrm>
            <a:off x="8026100" y="4160444"/>
            <a:ext cx="355376" cy="944956"/>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0xff08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5193011"/>
            <a:ext cx="1789654" cy="6546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Left Bracket 37">
            <a:extLst>
              <a:ext uri="{FF2B5EF4-FFF2-40B4-BE49-F238E27FC236}">
                <a16:creationId xmlns:a16="http://schemas.microsoft.com/office/drawing/2014/main" id="{556F2592-27A2-BC43-9CE2-C08762B80B47}"/>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31D7D50E-14A3-C049-B3A5-8E990444D5A8}"/>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1329429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3822113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148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ED71D11-DCBC-1645-8A8B-6C7DE246940F}"/>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33" name="Left Bracket 32">
            <a:extLst>
              <a:ext uri="{FF2B5EF4-FFF2-40B4-BE49-F238E27FC236}">
                <a16:creationId xmlns:a16="http://schemas.microsoft.com/office/drawing/2014/main" id="{9B8B80A7-FDA1-C84A-9F66-55A64A0AAEE3}"/>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TextBox 15">
            <a:extLst>
              <a:ext uri="{FF2B5EF4-FFF2-40B4-BE49-F238E27FC236}">
                <a16:creationId xmlns:a16="http://schemas.microsoft.com/office/drawing/2014/main" id="{E37535CF-2DA2-174D-9101-A1DA3CCD0B0F}"/>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6313049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766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06929530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35814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3574721"/>
            <a:ext cx="1789654" cy="16837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0x3026</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3059718-D9E0-6947-8B1B-20B7986F1843}"/>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4020222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t>Call And Return</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%rip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a:t>
            </a:r>
            <a:r>
              <a:rPr lang="en-US" b="1" dirty="0"/>
              <a:t>ret</a:t>
            </a:r>
            <a:r>
              <a:rPr lang="en-US" dirty="0"/>
              <a:t> instruction pops this instruction address from the stack and stores it in %rip.</a:t>
            </a:r>
            <a:endParaRPr lang="en-US" u="sng" dirty="0"/>
          </a:p>
          <a:p>
            <a:pPr marL="0" indent="0" algn="ctr">
              <a:buNone/>
            </a:pPr>
            <a:r>
              <a:rPr lang="en-US" b="1" dirty="0">
                <a:latin typeface="Consolas" panose="020B0609020204030204" pitchFamily="49" charset="0"/>
                <a:cs typeface="Consolas" panose="020B0609020204030204" pitchFamily="49" charset="0"/>
              </a:rPr>
              <a:t>ret</a:t>
            </a:r>
            <a:endParaRPr lang="en-US" dirty="0"/>
          </a:p>
          <a:p>
            <a:pPr marL="0" indent="0">
              <a:buNone/>
            </a:pPr>
            <a:r>
              <a:rPr lang="en-US" dirty="0"/>
              <a:t>The stored %rip value for a function is called its </a:t>
            </a:r>
            <a:r>
              <a:rPr lang="en-US" b="1" dirty="0"/>
              <a:t>return address.  </a:t>
            </a:r>
            <a:r>
              <a:rPr lang="en-US" dirty="0"/>
              <a:t>It is the address of the instruction at which to resume the function’s execution. (not to be confused with </a:t>
            </a:r>
            <a:r>
              <a:rPr lang="en-US" b="1" dirty="0"/>
              <a:t>return value</a:t>
            </a:r>
            <a:r>
              <a:rPr lang="en-US" dirty="0"/>
              <a:t>, which is the value returned from a function). </a:t>
            </a:r>
          </a:p>
          <a:p>
            <a:pPr marL="0" indent="0" algn="ctr">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9781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solidFill>
                  <a:schemeClr val="bg1">
                    <a:lumMod val="85000"/>
                  </a:schemeClr>
                </a:solidFill>
              </a:rPr>
              <a:t>Pass Control </a:t>
            </a:r>
            <a:r>
              <a:rPr lang="en-US" dirty="0">
                <a:solidFill>
                  <a:schemeClr val="bg1">
                    <a:lumMod val="85000"/>
                  </a:schemeClr>
                </a:solidFill>
              </a:rPr>
              <a:t>– %rip must be adjusted to execute the function being called and then resume the caller function afterwards.</a:t>
            </a:r>
          </a:p>
          <a:p>
            <a:r>
              <a:rPr lang="en-US" b="1" dirty="0"/>
              <a:t>Pass Data </a:t>
            </a:r>
            <a:r>
              <a:rPr lang="en-US" dirty="0"/>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37634714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%rip	5</a:t>
            </a:r>
          </a:p>
          <a:p>
            <a:pPr>
              <a:tabLst>
                <a:tab pos="11530584" algn="r"/>
              </a:tabLst>
            </a:pPr>
            <a:r>
              <a:rPr lang="en-US" b="1" dirty="0">
                <a:solidFill>
                  <a:srgbClr val="C00000"/>
                </a:solidFill>
              </a:rPr>
              <a:t>Calling Functions</a:t>
            </a:r>
            <a:r>
              <a:rPr lang="en-US" dirty="0"/>
              <a:t>	19</a:t>
            </a:r>
          </a:p>
          <a:p>
            <a:pPr lvl="1">
              <a:tabLst>
                <a:tab pos="11530584" algn="r"/>
              </a:tabLst>
            </a:pPr>
            <a:r>
              <a:rPr lang="en-US" dirty="0"/>
              <a:t>The Stack	22</a:t>
            </a:r>
          </a:p>
          <a:p>
            <a:pPr lvl="1">
              <a:tabLst>
                <a:tab pos="11530584" algn="r"/>
              </a:tabLst>
            </a:pPr>
            <a:r>
              <a:rPr lang="en-US" dirty="0"/>
              <a:t>Passing Control	36</a:t>
            </a:r>
          </a:p>
          <a:p>
            <a:pPr lvl="1">
              <a:tabLst>
                <a:tab pos="11530584" algn="r"/>
              </a:tabLst>
            </a:pPr>
            <a:r>
              <a:rPr lang="en-US" b="1" dirty="0">
                <a:solidFill>
                  <a:srgbClr val="C00000"/>
                </a:solidFill>
              </a:rPr>
              <a:t>Passing Data</a:t>
            </a:r>
            <a:r>
              <a:rPr lang="en-US" dirty="0"/>
              <a:t>	44</a:t>
            </a:r>
          </a:p>
          <a:p>
            <a:pPr lvl="1">
              <a:tabLst>
                <a:tab pos="11530584" algn="r"/>
              </a:tabLst>
            </a:pPr>
            <a:r>
              <a:rPr lang="en-US" dirty="0"/>
              <a:t>Local Storage	65</a:t>
            </a:r>
          </a:p>
          <a:p>
            <a:pPr>
              <a:tabLst>
                <a:tab pos="11530584" algn="r"/>
              </a:tabLst>
            </a:pPr>
            <a:r>
              <a:rPr lang="en-US" dirty="0"/>
              <a:t>Register Restrictions	69</a:t>
            </a:r>
          </a:p>
          <a:p>
            <a:pPr>
              <a:tabLst>
                <a:tab pos="11530584" algn="r"/>
              </a:tabLst>
            </a:pPr>
            <a:r>
              <a:rPr lang="en-US" dirty="0"/>
              <a:t>Pulling it all together: recursion example	78</a:t>
            </a:r>
          </a:p>
          <a:p>
            <a:pPr>
              <a:tabLst>
                <a:tab pos="11530584" algn="r"/>
              </a:tabLst>
            </a:pPr>
            <a:r>
              <a:rPr lang="en-US" dirty="0"/>
              <a:t>Optimizations	81</a:t>
            </a:r>
          </a:p>
          <a:p>
            <a:pPr>
              <a:tabLst>
                <a:tab pos="11530584" algn="r"/>
              </a:tabLst>
            </a:pPr>
            <a:r>
              <a:rPr lang="en-US" dirty="0"/>
              <a:t>Live session slides	93</a:t>
            </a:r>
          </a:p>
          <a:p>
            <a:pPr>
              <a:tabLst>
                <a:tab pos="11530584" algn="r"/>
              </a:tabLst>
            </a:pPr>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27688679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56E59-8070-DA4F-91EC-15C7D1C33F07}"/>
              </a:ext>
            </a:extLst>
          </p:cNvPr>
          <p:cNvSpPr>
            <a:spLocks noGrp="1"/>
          </p:cNvSpPr>
          <p:nvPr>
            <p:ph type="title"/>
          </p:nvPr>
        </p:nvSpPr>
        <p:spPr/>
        <p:txBody>
          <a:bodyPr/>
          <a:lstStyle/>
          <a:p>
            <a:r>
              <a:rPr lang="en-US" dirty="0"/>
              <a:t>Parameters and Return</a:t>
            </a:r>
          </a:p>
        </p:txBody>
      </p:sp>
      <p:sp>
        <p:nvSpPr>
          <p:cNvPr id="3" name="Content Placeholder 2">
            <a:extLst>
              <a:ext uri="{FF2B5EF4-FFF2-40B4-BE49-F238E27FC236}">
                <a16:creationId xmlns:a16="http://schemas.microsoft.com/office/drawing/2014/main" id="{3B2005B2-F65D-CA4E-B996-7BE762E85575}"/>
              </a:ext>
            </a:extLst>
          </p:cNvPr>
          <p:cNvSpPr>
            <a:spLocks noGrp="1"/>
          </p:cNvSpPr>
          <p:nvPr>
            <p:ph idx="1"/>
          </p:nvPr>
        </p:nvSpPr>
        <p:spPr/>
        <p:txBody>
          <a:bodyPr/>
          <a:lstStyle/>
          <a:p>
            <a:r>
              <a:rPr lang="en-US" dirty="0"/>
              <a:t>There are special registers that store parameters and the return value.</a:t>
            </a:r>
          </a:p>
          <a:p>
            <a:r>
              <a:rPr lang="en-US" dirty="0"/>
              <a:t>To call a function, we must put any parameters we are passing into the correct registers. (%</a:t>
            </a:r>
            <a:r>
              <a:rPr lang="en-US" dirty="0" err="1"/>
              <a:t>rdi</a:t>
            </a:r>
            <a:r>
              <a:rPr lang="en-US" dirty="0"/>
              <a:t>, %</a:t>
            </a:r>
            <a:r>
              <a:rPr lang="en-US" dirty="0" err="1"/>
              <a:t>rsi</a:t>
            </a:r>
            <a:r>
              <a:rPr lang="en-US" dirty="0"/>
              <a:t>, %</a:t>
            </a:r>
            <a:r>
              <a:rPr lang="en-US" dirty="0" err="1"/>
              <a:t>rdx</a:t>
            </a:r>
            <a:r>
              <a:rPr lang="en-US" dirty="0"/>
              <a:t>, %</a:t>
            </a:r>
            <a:r>
              <a:rPr lang="en-US" dirty="0" err="1"/>
              <a:t>rcx</a:t>
            </a:r>
            <a:r>
              <a:rPr lang="en-US" dirty="0"/>
              <a:t>, %r8, %r9, in that order)</a:t>
            </a:r>
          </a:p>
          <a:p>
            <a:r>
              <a:rPr lang="en-US" dirty="0"/>
              <a:t>Parameters beyond the first 6 are put on the stack.</a:t>
            </a:r>
          </a:p>
          <a:p>
            <a:r>
              <a:rPr lang="en-US" dirty="0"/>
              <a:t>If the caller expects a return value, it looks in %</a:t>
            </a:r>
            <a:r>
              <a:rPr lang="en-US" dirty="0" err="1"/>
              <a:t>rax</a:t>
            </a:r>
            <a:r>
              <a:rPr lang="en-US" dirty="0"/>
              <a:t> after the </a:t>
            </a:r>
            <a:r>
              <a:rPr lang="en-US" dirty="0" err="1"/>
              <a:t>callee</a:t>
            </a:r>
            <a:r>
              <a:rPr lang="en-US" dirty="0"/>
              <a:t> completes.</a:t>
            </a:r>
          </a:p>
          <a:p>
            <a:endParaRPr lang="en-US" dirty="0"/>
          </a:p>
        </p:txBody>
      </p:sp>
    </p:spTree>
    <p:extLst>
      <p:ext uri="{BB962C8B-B14F-4D97-AF65-F5344CB8AC3E}">
        <p14:creationId xmlns:p14="http://schemas.microsoft.com/office/powerpoint/2010/main" val="183730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2969883792"/>
              </p:ext>
            </p:extLst>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7432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4247317"/>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294877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831237295"/>
              </p:ext>
            </p:extLst>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0xffea08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1524000"/>
            <a:ext cx="359278" cy="24815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0x40054f</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7432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01EE6ACC-4990-1D42-965D-4079A017FAA1}"/>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Tree>
    <p:extLst>
      <p:ext uri="{BB962C8B-B14F-4D97-AF65-F5344CB8AC3E}">
        <p14:creationId xmlns:p14="http://schemas.microsoft.com/office/powerpoint/2010/main" val="23853562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3063854470"/>
              </p:ext>
            </p:extLst>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166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20" name="Rectangle 19">
            <a:extLst>
              <a:ext uri="{FF2B5EF4-FFF2-40B4-BE49-F238E27FC236}">
                <a16:creationId xmlns:a16="http://schemas.microsoft.com/office/drawing/2014/main" id="{0BBBC659-3215-774E-95EC-407EC09876E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0160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2316150960"/>
              </p:ext>
            </p:extLst>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b="1" dirty="0">
                <a:solidFill>
                  <a:srgbClr val="FF0000"/>
                </a:solidFill>
                <a:latin typeface="Consolas" panose="020B0609020204030204" pitchFamily="49" charset="0"/>
                <a:cs typeface="Consolas" panose="020B0609020204030204" pitchFamily="49" charset="0"/>
              </a:rPr>
              <a:t>0x400553 &lt;+4&gt;: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$0x1,0xc(%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296A6451-09E6-3043-9D48-C302EFC4167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5010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3051114335"/>
              </p:ext>
            </p:extLst>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0x40055b &lt;+12&gt;: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$0x2,0x8(%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4400BFE-7D03-8C42-A48D-36C7EA389A7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71265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3122136682"/>
              </p:ext>
            </p:extLst>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22504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0x400563 &lt;+20&gt;: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$0x3,0x4(%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D0E65D2-B785-4C48-B23A-E1271233D047}"/>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87359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1353064892"/>
              </p:ext>
            </p:extLst>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2"/>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3"/>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4"/>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5"/>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0x40056b &lt;+28&gt;: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cxnSp>
        <p:nvCxnSpPr>
          <p:cNvPr id="18" name="Straight Arrow Connector 17">
            <a:extLst>
              <a:ext uri="{FF2B5EF4-FFF2-40B4-BE49-F238E27FC236}">
                <a16:creationId xmlns:a16="http://schemas.microsoft.com/office/drawing/2014/main" id="{EAFD27CF-0D7D-C94A-B178-F8224F9B45A0}"/>
              </a:ext>
            </a:extLst>
          </p:cNvPr>
          <p:cNvCxnSpPr>
            <a:cxnSpLocks/>
          </p:cNvCxnSpPr>
          <p:nvPr>
            <p:custDataLst>
              <p:tags r:id="rId6"/>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A07F4C9-D279-654F-8B90-0CE2D211783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3508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2428250753"/>
              </p:ext>
            </p:extLst>
          </p:nvPr>
        </p:nvGraphicFramePr>
        <p:xfrm>
          <a:off x="7467600" y="1243563"/>
          <a:ext cx="3200400" cy="320040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4507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43843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0x400574</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31760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0x400572 &lt;+35&gt;: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2EB3F4D-409C-3045-AD5F-C6F2B81FDC0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1189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1533495155"/>
              </p:ext>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b="1" dirty="0">
                <a:solidFill>
                  <a:srgbClr val="FF0000"/>
                </a:solidFill>
                <a:latin typeface="Consolas" panose="020B0609020204030204" pitchFamily="49" charset="0"/>
                <a:cs typeface="Consolas" panose="020B0609020204030204" pitchFamily="49" charset="0"/>
              </a:rPr>
              <a:t>0x400574 &lt;+37&gt;: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8F318450-BEB7-DA49-BBA0-D1624811860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53233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ECCDDDA5-4F88-BA41-B8FB-D5ED39FFC415}"/>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27967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34" name="Rectangle 33">
            <a:extLst>
              <a:ext uri="{FF2B5EF4-FFF2-40B4-BE49-F238E27FC236}">
                <a16:creationId xmlns:a16="http://schemas.microsoft.com/office/drawing/2014/main" id="{8636FD02-4EA7-CC4F-A2A3-F837B67ADAA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6461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114F7253-62F1-DC48-844F-9E47D879C6F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00148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b="1" dirty="0">
                <a:solidFill>
                  <a:srgbClr val="FF0000"/>
                </a:solidFill>
                <a:latin typeface="Consolas" panose="020B0609020204030204" pitchFamily="49" charset="0"/>
                <a:cs typeface="Consolas" panose="020B0609020204030204" pitchFamily="49" charset="0"/>
              </a:rPr>
              <a:t>0x40057c &lt;+45&gt;: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9FA4A76-5D0C-544D-B040-B32767488B6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6362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0x400587</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b="1" dirty="0">
                <a:solidFill>
                  <a:srgbClr val="FF0000"/>
                </a:solidFill>
                <a:latin typeface="Consolas" panose="020B0609020204030204" pitchFamily="49" charset="0"/>
                <a:cs typeface="Consolas" panose="020B0609020204030204" pitchFamily="49" charset="0"/>
              </a:rPr>
              <a:t>0x400582 &lt;+51&gt;:   lea    0x10(%</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rcx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9356D69C-D383-E34E-95A5-CECD2548323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30668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0x400587 &lt;+56&gt;:   lea    0x14(%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8A280093-FC83-0A42-AD0F-A3B4FCDC2A78}"/>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50616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0x400591</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0x40058c &lt;+61&gt;:   lea    0x18(%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rsi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5"/>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6"/>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195DA11-7118-6647-93DB-5870B951393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09610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0x400591 &lt;+66&gt;:   lea    0x1c(%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558015E-18D9-3043-A983-D47BF2E2FFE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78124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172248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574028161"/>
              </p:ext>
            </p:extLst>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901692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%rip	5</a:t>
            </a:r>
          </a:p>
          <a:p>
            <a:pPr>
              <a:tabLst>
                <a:tab pos="11530584" algn="r"/>
              </a:tabLst>
            </a:pPr>
            <a:r>
              <a:rPr lang="en-US" b="1" dirty="0">
                <a:solidFill>
                  <a:srgbClr val="C00000"/>
                </a:solidFill>
              </a:rPr>
              <a:t>Calling Functions</a:t>
            </a:r>
            <a:r>
              <a:rPr lang="en-US" dirty="0"/>
              <a:t>	19</a:t>
            </a:r>
          </a:p>
          <a:p>
            <a:pPr lvl="1">
              <a:tabLst>
                <a:tab pos="11530584" algn="r"/>
              </a:tabLst>
            </a:pPr>
            <a:r>
              <a:rPr lang="en-US" dirty="0"/>
              <a:t>The Stack	22</a:t>
            </a:r>
          </a:p>
          <a:p>
            <a:pPr lvl="1">
              <a:tabLst>
                <a:tab pos="11530584" algn="r"/>
              </a:tabLst>
            </a:pPr>
            <a:r>
              <a:rPr lang="en-US" dirty="0"/>
              <a:t>Passing Control	36</a:t>
            </a:r>
          </a:p>
          <a:p>
            <a:pPr lvl="1">
              <a:tabLst>
                <a:tab pos="11530584" algn="r"/>
              </a:tabLst>
            </a:pPr>
            <a:r>
              <a:rPr lang="en-US" dirty="0"/>
              <a:t>Passing Data	44</a:t>
            </a:r>
          </a:p>
          <a:p>
            <a:pPr lvl="1">
              <a:tabLst>
                <a:tab pos="11530584" algn="r"/>
              </a:tabLst>
            </a:pPr>
            <a:r>
              <a:rPr lang="en-US" b="1" dirty="0">
                <a:solidFill>
                  <a:srgbClr val="C00000"/>
                </a:solidFill>
              </a:rPr>
              <a:t>Local Storage</a:t>
            </a:r>
            <a:r>
              <a:rPr lang="en-US" dirty="0"/>
              <a:t>	65</a:t>
            </a:r>
          </a:p>
          <a:p>
            <a:pPr>
              <a:tabLst>
                <a:tab pos="11530584" algn="r"/>
              </a:tabLst>
            </a:pPr>
            <a:r>
              <a:rPr lang="en-US" dirty="0"/>
              <a:t>Register Restrictions	69</a:t>
            </a:r>
          </a:p>
          <a:p>
            <a:pPr>
              <a:tabLst>
                <a:tab pos="11530584" algn="r"/>
              </a:tabLst>
            </a:pPr>
            <a:r>
              <a:rPr lang="en-US" dirty="0"/>
              <a:t>Pulling it all together: recursion example	78</a:t>
            </a:r>
          </a:p>
          <a:p>
            <a:pPr>
              <a:tabLst>
                <a:tab pos="11530584" algn="r"/>
              </a:tabLst>
            </a:pPr>
            <a:r>
              <a:rPr lang="en-US" dirty="0"/>
              <a:t>Optimizations	81</a:t>
            </a:r>
          </a:p>
          <a:p>
            <a:pPr>
              <a:tabLst>
                <a:tab pos="11530584" algn="r"/>
              </a:tabLst>
            </a:pPr>
            <a:r>
              <a:rPr lang="en-US" dirty="0"/>
              <a:t>Live session slides	93</a:t>
            </a:r>
          </a:p>
          <a:p>
            <a:pPr>
              <a:tabLst>
                <a:tab pos="11530584" algn="r"/>
              </a:tabLst>
            </a:pPr>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1991152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solidFill>
                  <a:schemeClr val="bg1">
                    <a:lumMod val="85000"/>
                  </a:schemeClr>
                </a:solidFill>
              </a:rPr>
              <a:t>Pass Control </a:t>
            </a:r>
            <a:r>
              <a:rPr lang="en-US" dirty="0">
                <a:solidFill>
                  <a:schemeClr val="bg1">
                    <a:lumMod val="85000"/>
                  </a:schemeClr>
                </a:solidFill>
              </a:rPr>
              <a:t>– %rip must be adjusted to execute the function being called and then resume the caller function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t>Manage Memory </a:t>
            </a:r>
            <a:r>
              <a:rPr lang="en-US" dirty="0"/>
              <a:t>– we must handle any space needs of the </a:t>
            </a:r>
            <a:r>
              <a:rPr lang="en-US" dirty="0" err="1"/>
              <a:t>callee</a:t>
            </a:r>
            <a:r>
              <a:rPr lang="en-US" dirty="0"/>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11386454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1C04-9FDA-8D43-8297-73B306C56D3F}"/>
              </a:ext>
            </a:extLst>
          </p:cNvPr>
          <p:cNvSpPr>
            <a:spLocks noGrp="1"/>
          </p:cNvSpPr>
          <p:nvPr>
            <p:ph type="title"/>
          </p:nvPr>
        </p:nvSpPr>
        <p:spPr/>
        <p:txBody>
          <a:bodyPr/>
          <a:lstStyle/>
          <a:p>
            <a:r>
              <a:rPr lang="en-US" dirty="0"/>
              <a:t>Local Storage</a:t>
            </a:r>
          </a:p>
        </p:txBody>
      </p:sp>
      <p:sp>
        <p:nvSpPr>
          <p:cNvPr id="3" name="Content Placeholder 2">
            <a:extLst>
              <a:ext uri="{FF2B5EF4-FFF2-40B4-BE49-F238E27FC236}">
                <a16:creationId xmlns:a16="http://schemas.microsoft.com/office/drawing/2014/main" id="{948AB629-442E-1349-89FC-75F4960EF545}"/>
              </a:ext>
            </a:extLst>
          </p:cNvPr>
          <p:cNvSpPr>
            <a:spLocks noGrp="1"/>
          </p:cNvSpPr>
          <p:nvPr>
            <p:ph idx="1"/>
          </p:nvPr>
        </p:nvSpPr>
        <p:spPr/>
        <p:txBody>
          <a:bodyPr/>
          <a:lstStyle/>
          <a:p>
            <a:r>
              <a:rPr lang="en-US" dirty="0"/>
              <a:t>So far, we’ve often seen local variables stored directly in registers, rather than on the stack as we’d expect.  This is for optimization reasons.</a:t>
            </a:r>
          </a:p>
          <a:p>
            <a:r>
              <a:rPr lang="en-US" dirty="0"/>
              <a:t>There are </a:t>
            </a:r>
            <a:r>
              <a:rPr lang="en-US" b="1" dirty="0"/>
              <a:t>three</a:t>
            </a:r>
            <a:r>
              <a:rPr lang="en-US" dirty="0"/>
              <a:t> common reasons that local data must be in memory:</a:t>
            </a:r>
          </a:p>
          <a:p>
            <a:pPr lvl="1"/>
            <a:r>
              <a:rPr lang="en-US" dirty="0"/>
              <a:t>We’ve run out of registers</a:t>
            </a:r>
          </a:p>
          <a:p>
            <a:pPr lvl="1"/>
            <a:r>
              <a:rPr lang="en-US" dirty="0"/>
              <a:t>The ‘&amp;’ operator is used on it, so we must generate an address for it</a:t>
            </a:r>
          </a:p>
          <a:p>
            <a:pPr lvl="1"/>
            <a:r>
              <a:rPr lang="en-US" dirty="0"/>
              <a:t>They are arrays or structs (need to use address arithmetic)</a:t>
            </a:r>
          </a:p>
        </p:txBody>
      </p:sp>
    </p:spTree>
    <p:extLst>
      <p:ext uri="{BB962C8B-B14F-4D97-AF65-F5344CB8AC3E}">
        <p14:creationId xmlns:p14="http://schemas.microsoft.com/office/powerpoint/2010/main" val="41263202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D03F-2612-0F45-8735-A7C8E170B2CE}"/>
              </a:ext>
            </a:extLst>
          </p:cNvPr>
          <p:cNvSpPr>
            <a:spLocks noGrp="1"/>
          </p:cNvSpPr>
          <p:nvPr>
            <p:ph type="title"/>
          </p:nvPr>
        </p:nvSpPr>
        <p:spPr/>
        <p:txBody>
          <a:bodyPr/>
          <a:lstStyle/>
          <a:p>
            <a:r>
              <a:rPr lang="en-US" dirty="0"/>
              <a:t>Local Storage</a:t>
            </a:r>
          </a:p>
        </p:txBody>
      </p:sp>
      <p:sp>
        <p:nvSpPr>
          <p:cNvPr id="4" name="Content Placeholder 3">
            <a:extLst>
              <a:ext uri="{FF2B5EF4-FFF2-40B4-BE49-F238E27FC236}">
                <a16:creationId xmlns:a16="http://schemas.microsoft.com/office/drawing/2014/main" id="{1ECDAC58-6FAF-7C4C-AD65-C6DE6767A261}"/>
              </a:ext>
            </a:extLst>
          </p:cNvPr>
          <p:cNvSpPr>
            <a:spLocks noGrp="1"/>
          </p:cNvSpPr>
          <p:nvPr>
            <p:ph sz="half" idx="1"/>
          </p:nvPr>
        </p:nvSpPr>
        <p:spPr>
          <a:xfrm>
            <a:off x="228600" y="1295399"/>
            <a:ext cx="11734799" cy="2452253"/>
          </a:xfrm>
        </p:spPr>
        <p:txBody>
          <a:bodyPr/>
          <a:lstStyle/>
          <a:p>
            <a:pPr marL="0" indent="0">
              <a:spcBef>
                <a:spcPts val="0"/>
              </a:spcBef>
              <a:buNone/>
            </a:pPr>
            <a:r>
              <a:rPr lang="en-US" dirty="0">
                <a:latin typeface="Consolas" panose="020B0609020204030204" pitchFamily="49" charset="0"/>
                <a:cs typeface="Consolas" panose="020B0609020204030204" pitchFamily="49" charset="0"/>
              </a:rPr>
              <a:t>long caller() {</a:t>
            </a:r>
          </a:p>
          <a:p>
            <a:pPr marL="0" indent="0">
              <a:spcBef>
                <a:spcPts val="0"/>
              </a:spcBef>
              <a:buNone/>
            </a:pPr>
            <a:r>
              <a:rPr lang="en-US" dirty="0">
                <a:solidFill>
                  <a:schemeClr val="accent2"/>
                </a:solidFill>
                <a:latin typeface="Consolas" panose="020B0609020204030204" pitchFamily="49" charset="0"/>
                <a:cs typeface="Consolas" panose="020B0609020204030204" pitchFamily="49" charset="0"/>
              </a:rPr>
              <a:t>    long arg1 = 534;</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long arg2 = 1057;</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long sum =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(&amp;arg1, &amp;arg2);</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Content Placeholder 4">
            <a:extLst>
              <a:ext uri="{FF2B5EF4-FFF2-40B4-BE49-F238E27FC236}">
                <a16:creationId xmlns:a16="http://schemas.microsoft.com/office/drawing/2014/main" id="{844760CF-73B4-4243-82C9-F4A8C5444BB9}"/>
              </a:ext>
            </a:extLst>
          </p:cNvPr>
          <p:cNvSpPr>
            <a:spLocks noGrp="1"/>
          </p:cNvSpPr>
          <p:nvPr>
            <p:ph sz="half" idx="10"/>
          </p:nvPr>
        </p:nvSpPr>
        <p:spPr>
          <a:xfrm>
            <a:off x="228600" y="3740729"/>
            <a:ext cx="11734799" cy="2452254"/>
          </a:xfrm>
        </p:spPr>
        <p:txBody>
          <a:bodyPr/>
          <a:lstStyle/>
          <a:p>
            <a:pPr marL="0" indent="0">
              <a:spcBef>
                <a:spcPts val="0"/>
              </a:spcBef>
              <a:buNone/>
            </a:pPr>
            <a:r>
              <a:rPr lang="en-US" dirty="0">
                <a:latin typeface="Consolas" panose="020B0609020204030204" pitchFamily="49" charset="0"/>
                <a:cs typeface="Consolas" panose="020B0609020204030204" pitchFamily="49" charset="0"/>
              </a:rPr>
              <a:t>caller:</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subq</a:t>
            </a:r>
            <a:r>
              <a:rPr lang="en-US" dirty="0">
                <a:latin typeface="Consolas" panose="020B0609020204030204" pitchFamily="49" charset="0"/>
                <a:cs typeface="Consolas" panose="020B0609020204030204" pitchFamily="49" charset="0"/>
              </a:rPr>
              <a:t> $0x10, %</a:t>
            </a:r>
            <a:r>
              <a:rPr lang="en-US" dirty="0" err="1">
                <a:latin typeface="Consolas" panose="020B0609020204030204" pitchFamily="49" charset="0"/>
                <a:cs typeface="Consolas" panose="020B0609020204030204" pitchFamily="49" charset="0"/>
              </a:rPr>
              <a:t>rsp</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16 bytes for stack frame</a:t>
            </a:r>
          </a:p>
          <a:p>
            <a:pPr marL="0" indent="0">
              <a:spcBef>
                <a:spcPts val="0"/>
              </a:spcBef>
              <a:buNone/>
            </a:pPr>
            <a:r>
              <a:rPr lang="en-US" dirty="0">
                <a:solidFill>
                  <a:srgbClr val="D62ED6"/>
                </a:solidFill>
                <a:latin typeface="Consolas" panose="020B0609020204030204" pitchFamily="49" charset="0"/>
                <a:cs typeface="Consolas" panose="020B0609020204030204" pitchFamily="49" charset="0"/>
              </a:rPr>
              <a:t>    </a:t>
            </a:r>
            <a:r>
              <a:rPr lang="en-US" dirty="0" err="1">
                <a:solidFill>
                  <a:schemeClr val="accent2"/>
                </a:solidFill>
                <a:latin typeface="Consolas" panose="020B0609020204030204" pitchFamily="49" charset="0"/>
                <a:cs typeface="Consolas" panose="020B0609020204030204" pitchFamily="49" charset="0"/>
              </a:rPr>
              <a:t>movq</a:t>
            </a:r>
            <a:r>
              <a:rPr lang="en-US" dirty="0">
                <a:solidFill>
                  <a:schemeClr val="accent2"/>
                </a:solidFill>
                <a:latin typeface="Consolas" panose="020B0609020204030204" pitchFamily="49" charset="0"/>
                <a:cs typeface="Consolas" panose="020B0609020204030204" pitchFamily="49" charset="0"/>
              </a:rPr>
              <a:t> $0x216, (%</a:t>
            </a:r>
            <a:r>
              <a:rPr lang="en-US" dirty="0" err="1">
                <a:solidFill>
                  <a:schemeClr val="accent2"/>
                </a:solidFill>
                <a:latin typeface="Consolas" panose="020B0609020204030204" pitchFamily="49" charset="0"/>
                <a:cs typeface="Consolas" panose="020B0609020204030204" pitchFamily="49" charset="0"/>
              </a:rPr>
              <a:t>rsp</a:t>
            </a:r>
            <a:r>
              <a:rPr lang="en-US" dirty="0">
                <a:solidFill>
                  <a:schemeClr val="accent2"/>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534 in arg1</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movq</a:t>
            </a:r>
            <a:r>
              <a:rPr lang="en-US" dirty="0">
                <a:solidFill>
                  <a:srgbClr val="FF0000"/>
                </a:solidFill>
                <a:latin typeface="Consolas" panose="020B0609020204030204" pitchFamily="49" charset="0"/>
                <a:cs typeface="Consolas" panose="020B0609020204030204" pitchFamily="49" charset="0"/>
              </a:rPr>
              <a:t> $0x421, 8(%</a:t>
            </a:r>
            <a:r>
              <a:rPr lang="en-US" dirty="0" err="1">
                <a:solidFill>
                  <a:srgbClr val="FF0000"/>
                </a:solidFill>
                <a:latin typeface="Consolas" panose="020B0609020204030204" pitchFamily="49" charset="0"/>
                <a:cs typeface="Consolas" panose="020B0609020204030204" pitchFamily="49" charset="0"/>
              </a:rPr>
              <a:t>rsp</a:t>
            </a:r>
            <a:r>
              <a:rPr lang="en-US" dirty="0">
                <a:solidFill>
                  <a:srgbClr val="FF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1057 in arg2</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leaq</a:t>
            </a:r>
            <a:r>
              <a:rPr lang="en-US" dirty="0">
                <a:solidFill>
                  <a:srgbClr val="0432FF"/>
                </a:solidFill>
                <a:latin typeface="Consolas" panose="020B0609020204030204" pitchFamily="49" charset="0"/>
                <a:cs typeface="Consolas" panose="020B0609020204030204" pitchFamily="49" charset="0"/>
              </a:rPr>
              <a:t> 8(%</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rsi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&amp;arg2 as second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movq</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rdi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&amp;arg1 as first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call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call </a:t>
            </a:r>
            <a:r>
              <a:rPr lang="en-US" dirty="0" err="1">
                <a:solidFill>
                  <a:srgbClr val="00B050"/>
                </a:solidFill>
                <a:latin typeface="Consolas" panose="020B0609020204030204" pitchFamily="49" charset="0"/>
                <a:cs typeface="Consolas" panose="020B0609020204030204" pitchFamily="49" charset="0"/>
              </a:rPr>
              <a:t>swap_add</a:t>
            </a:r>
            <a:r>
              <a:rPr lang="en-US" dirty="0">
                <a:solidFill>
                  <a:srgbClr val="00B050"/>
                </a:solidFill>
                <a:latin typeface="Consolas" panose="020B0609020204030204" pitchFamily="49" charset="0"/>
                <a:cs typeface="Consolas" panose="020B0609020204030204" pitchFamily="49" charset="0"/>
              </a:rPr>
              <a:t>(&amp;arg1, &amp;arg2)</a:t>
            </a:r>
          </a:p>
        </p:txBody>
      </p:sp>
      <p:cxnSp>
        <p:nvCxnSpPr>
          <p:cNvPr id="7" name="Straight Connector 6">
            <a:extLst>
              <a:ext uri="{FF2B5EF4-FFF2-40B4-BE49-F238E27FC236}">
                <a16:creationId xmlns:a16="http://schemas.microsoft.com/office/drawing/2014/main" id="{EA0955F0-0255-824B-94B1-1FCA5C5B3672}"/>
              </a:ext>
            </a:extLst>
          </p:cNvPr>
          <p:cNvCxnSpPr>
            <a:cxnSpLocks/>
          </p:cNvCxnSpPr>
          <p:nvPr/>
        </p:nvCxnSpPr>
        <p:spPr>
          <a:xfrm flipH="1">
            <a:off x="0" y="3740729"/>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5754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%rip	5</a:t>
            </a:r>
          </a:p>
          <a:p>
            <a:pPr>
              <a:tabLst>
                <a:tab pos="11530584" algn="r"/>
              </a:tabLst>
            </a:pPr>
            <a:r>
              <a:rPr lang="en-US" dirty="0"/>
              <a:t>Calling Functions	19</a:t>
            </a:r>
          </a:p>
          <a:p>
            <a:pPr lvl="1">
              <a:tabLst>
                <a:tab pos="11530584" algn="r"/>
              </a:tabLst>
            </a:pPr>
            <a:r>
              <a:rPr lang="en-US" dirty="0"/>
              <a:t>The Stack	22</a:t>
            </a:r>
          </a:p>
          <a:p>
            <a:pPr lvl="1">
              <a:tabLst>
                <a:tab pos="11530584" algn="r"/>
              </a:tabLst>
            </a:pPr>
            <a:r>
              <a:rPr lang="en-US" dirty="0"/>
              <a:t>Passing Control	36</a:t>
            </a:r>
          </a:p>
          <a:p>
            <a:pPr lvl="1">
              <a:tabLst>
                <a:tab pos="11530584" algn="r"/>
              </a:tabLst>
            </a:pPr>
            <a:r>
              <a:rPr lang="en-US" dirty="0"/>
              <a:t>Passing Data	44</a:t>
            </a:r>
          </a:p>
          <a:p>
            <a:pPr lvl="1">
              <a:tabLst>
                <a:tab pos="11530584" algn="r"/>
              </a:tabLst>
            </a:pPr>
            <a:r>
              <a:rPr lang="en-US" dirty="0"/>
              <a:t>Local Storage	65</a:t>
            </a:r>
          </a:p>
          <a:p>
            <a:pPr>
              <a:tabLst>
                <a:tab pos="11530584" algn="r"/>
              </a:tabLst>
            </a:pPr>
            <a:r>
              <a:rPr lang="en-US" b="1" dirty="0">
                <a:solidFill>
                  <a:srgbClr val="C00000"/>
                </a:solidFill>
              </a:rPr>
              <a:t>Register Restrictions</a:t>
            </a:r>
            <a:r>
              <a:rPr lang="en-US" dirty="0"/>
              <a:t>	69</a:t>
            </a:r>
          </a:p>
          <a:p>
            <a:pPr>
              <a:tabLst>
                <a:tab pos="11530584" algn="r"/>
              </a:tabLst>
            </a:pPr>
            <a:r>
              <a:rPr lang="en-US" dirty="0"/>
              <a:t>Pulling it all together: recursion example	78</a:t>
            </a:r>
          </a:p>
          <a:p>
            <a:pPr>
              <a:tabLst>
                <a:tab pos="11530584" algn="r"/>
              </a:tabLst>
            </a:pPr>
            <a:r>
              <a:rPr lang="en-US" dirty="0"/>
              <a:t>Optimizations	81</a:t>
            </a:r>
          </a:p>
          <a:p>
            <a:pPr lvl="1"/>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1999281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3D27F-556C-B848-968B-1058C2A9D344}"/>
              </a:ext>
            </a:extLst>
          </p:cNvPr>
          <p:cNvSpPr>
            <a:spLocks noGrp="1"/>
          </p:cNvSpPr>
          <p:nvPr>
            <p:ph type="title"/>
          </p:nvPr>
        </p:nvSpPr>
        <p:spPr/>
        <p:txBody>
          <a:bodyPr/>
          <a:lstStyle/>
          <a:p>
            <a:r>
              <a:rPr lang="en-US" dirty="0"/>
              <a:t>Register Restrictions</a:t>
            </a:r>
          </a:p>
        </p:txBody>
      </p:sp>
      <p:sp>
        <p:nvSpPr>
          <p:cNvPr id="6" name="Content Placeholder 5">
            <a:extLst>
              <a:ext uri="{FF2B5EF4-FFF2-40B4-BE49-F238E27FC236}">
                <a16:creationId xmlns:a16="http://schemas.microsoft.com/office/drawing/2014/main" id="{79319C3F-DFD5-0649-9B24-E5158E9888DA}"/>
              </a:ext>
            </a:extLst>
          </p:cNvPr>
          <p:cNvSpPr>
            <a:spLocks noGrp="1"/>
          </p:cNvSpPr>
          <p:nvPr>
            <p:ph idx="1"/>
          </p:nvPr>
        </p:nvSpPr>
        <p:spPr/>
        <p:txBody>
          <a:bodyPr/>
          <a:lstStyle/>
          <a:p>
            <a:pPr marL="0" indent="0">
              <a:buNone/>
            </a:pPr>
            <a:r>
              <a:rPr lang="en-US" dirty="0"/>
              <a:t>There is only one copy of registers for all programs and functions.</a:t>
            </a:r>
          </a:p>
          <a:p>
            <a:r>
              <a:rPr lang="en-US" b="1" dirty="0"/>
              <a:t>Problem: </a:t>
            </a:r>
            <a:r>
              <a:rPr lang="en-US" dirty="0"/>
              <a:t>what if </a:t>
            </a:r>
            <a:r>
              <a:rPr lang="en-US" b="1" i="1" dirty="0" err="1"/>
              <a:t>funcA</a:t>
            </a:r>
            <a:r>
              <a:rPr lang="en-US" b="1" i="1" dirty="0"/>
              <a:t> </a:t>
            </a:r>
            <a:r>
              <a:rPr lang="en-US" dirty="0"/>
              <a:t>is building up a value in register %r10, and calls </a:t>
            </a:r>
            <a:r>
              <a:rPr lang="en-US" b="1" i="1" dirty="0" err="1"/>
              <a:t>funcB</a:t>
            </a:r>
            <a:r>
              <a:rPr lang="en-US" dirty="0"/>
              <a:t> in the middle, which also has instructions that modify %r10?  </a:t>
            </a:r>
            <a:r>
              <a:rPr lang="en-US" b="1" i="1" dirty="0" err="1"/>
              <a:t>funcA</a:t>
            </a:r>
            <a:r>
              <a:rPr lang="en-US" dirty="0" err="1"/>
              <a:t>’s</a:t>
            </a:r>
            <a:r>
              <a:rPr lang="en-US" dirty="0"/>
              <a:t> value will be overwritten!</a:t>
            </a:r>
          </a:p>
          <a:p>
            <a:r>
              <a:rPr lang="en-US" b="1" dirty="0"/>
              <a:t>Solution: </a:t>
            </a:r>
            <a:r>
              <a:rPr lang="en-US" dirty="0"/>
              <a:t>make some “rules of the road” that callers and </a:t>
            </a:r>
            <a:r>
              <a:rPr lang="en-US" dirty="0" err="1"/>
              <a:t>callees</a:t>
            </a:r>
            <a:r>
              <a:rPr lang="en-US" dirty="0"/>
              <a:t> must follow when using registers so they do not interfere with one another.</a:t>
            </a:r>
          </a:p>
          <a:p>
            <a:r>
              <a:rPr lang="en-US" dirty="0"/>
              <a:t>These rules define two types of registers: </a:t>
            </a:r>
            <a:r>
              <a:rPr lang="en-US" b="1" dirty="0"/>
              <a:t>caller-owned </a:t>
            </a:r>
            <a:r>
              <a:rPr lang="en-US" dirty="0"/>
              <a:t>and </a:t>
            </a:r>
            <a:r>
              <a:rPr lang="en-US" b="1" dirty="0" err="1"/>
              <a:t>callee</a:t>
            </a:r>
            <a:r>
              <a:rPr lang="en-US" b="1" dirty="0"/>
              <a:t>-owned</a:t>
            </a:r>
            <a:endParaRPr lang="en-US" dirty="0"/>
          </a:p>
          <a:p>
            <a:endParaRPr lang="en-US" dirty="0"/>
          </a:p>
        </p:txBody>
      </p:sp>
    </p:spTree>
    <p:extLst>
      <p:ext uri="{BB962C8B-B14F-4D97-AF65-F5344CB8AC3E}">
        <p14:creationId xmlns:p14="http://schemas.microsoft.com/office/powerpoint/2010/main" val="130260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a:t>
            </a:r>
            <a:r>
              <a:rPr lang="en-US" dirty="0" err="1"/>
              <a:t>Callee</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47625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47625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47625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60960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8CD67FA-0DCB-FE44-8BEE-0D7523CCA481}"/>
              </a:ext>
            </a:extLst>
          </p:cNvPr>
          <p:cNvSpPr/>
          <p:nvPr/>
        </p:nvSpPr>
        <p:spPr bwMode="auto">
          <a:xfrm>
            <a:off x="152400" y="1447800"/>
            <a:ext cx="3428993" cy="3962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b="1" dirty="0"/>
              <a:t>Caller/</a:t>
            </a:r>
            <a:r>
              <a:rPr lang="en-US" sz="2800" b="1" dirty="0" err="1"/>
              <a:t>callee</a:t>
            </a:r>
            <a:r>
              <a:rPr lang="en-US" sz="2800" b="1" dirty="0"/>
              <a:t> </a:t>
            </a:r>
            <a:r>
              <a:rPr lang="en-US" sz="2800" dirty="0"/>
              <a:t>is terminology that refers to a pair of functions.  A single function may be both a caller and </a:t>
            </a:r>
            <a:r>
              <a:rPr lang="en-US" sz="2800" dirty="0" err="1"/>
              <a:t>callee</a:t>
            </a:r>
            <a:r>
              <a:rPr lang="en-US" sz="2800" dirty="0"/>
              <a:t> simultaneously (e.g. </a:t>
            </a:r>
            <a:r>
              <a:rPr lang="en-US" sz="2800" dirty="0">
                <a:latin typeface="Consolas" panose="020B0609020204030204" pitchFamily="49" charset="0"/>
                <a:cs typeface="Consolas" panose="020B0609020204030204" pitchFamily="49" charset="0"/>
              </a:rPr>
              <a:t>function1</a:t>
            </a:r>
            <a:r>
              <a:rPr lang="en-US" sz="2800" dirty="0"/>
              <a:t> at right).</a:t>
            </a:r>
          </a:p>
        </p:txBody>
      </p: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60960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61652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6165272" y="4546661"/>
            <a:ext cx="646332" cy="369332"/>
          </a:xfrm>
          <a:prstGeom prst="rect">
            <a:avLst/>
          </a:prstGeom>
          <a:noFill/>
        </p:spPr>
        <p:txBody>
          <a:bodyPr wrap="none" rtlCol="0">
            <a:spAutoFit/>
          </a:bodyPr>
          <a:lstStyle/>
          <a:p>
            <a:r>
              <a:rPr lang="en-US" dirty="0"/>
              <a:t>calls</a:t>
            </a:r>
          </a:p>
        </p:txBody>
      </p:sp>
      <p:sp>
        <p:nvSpPr>
          <p:cNvPr id="16" name="Right Brace 15">
            <a:extLst>
              <a:ext uri="{FF2B5EF4-FFF2-40B4-BE49-F238E27FC236}">
                <a16:creationId xmlns:a16="http://schemas.microsoft.com/office/drawing/2014/main" id="{380865A4-FDCD-C24E-8BA7-775B4FC9A717}"/>
              </a:ext>
            </a:extLst>
          </p:cNvPr>
          <p:cNvSpPr/>
          <p:nvPr/>
        </p:nvSpPr>
        <p:spPr>
          <a:xfrm>
            <a:off x="7772400" y="1447800"/>
            <a:ext cx="533400" cy="2971800"/>
          </a:xfrm>
          <a:prstGeom prst="righ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ectangle 17">
            <a:extLst>
              <a:ext uri="{FF2B5EF4-FFF2-40B4-BE49-F238E27FC236}">
                <a16:creationId xmlns:a16="http://schemas.microsoft.com/office/drawing/2014/main" id="{B1C48C7E-8929-F946-8887-67AAC8597706}"/>
              </a:ext>
            </a:extLst>
          </p:cNvPr>
          <p:cNvSpPr/>
          <p:nvPr/>
        </p:nvSpPr>
        <p:spPr bwMode="auto">
          <a:xfrm>
            <a:off x="8460294" y="2193667"/>
            <a:ext cx="3045906" cy="13877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is the caller, and </a:t>
            </a:r>
            <a:r>
              <a:rPr lang="en-US" sz="2800" dirty="0">
                <a:latin typeface="Consolas" panose="020B0609020204030204" pitchFamily="49" charset="0"/>
                <a:cs typeface="Consolas" panose="020B0609020204030204" pitchFamily="49" charset="0"/>
              </a:rPr>
              <a:t>function1</a:t>
            </a:r>
            <a:r>
              <a:rPr lang="en-US" sz="2800" dirty="0"/>
              <a:t> is the </a:t>
            </a:r>
            <a:r>
              <a:rPr lang="en-US" sz="2800" dirty="0" err="1"/>
              <a:t>callee</a:t>
            </a:r>
            <a:r>
              <a:rPr lang="en-US" sz="2800" dirty="0"/>
              <a:t>.</a:t>
            </a:r>
          </a:p>
        </p:txBody>
      </p:sp>
      <p:sp>
        <p:nvSpPr>
          <p:cNvPr id="19" name="Right Brace 18">
            <a:extLst>
              <a:ext uri="{FF2B5EF4-FFF2-40B4-BE49-F238E27FC236}">
                <a16:creationId xmlns:a16="http://schemas.microsoft.com/office/drawing/2014/main" id="{AF0235BD-FF90-C24B-9391-33B48F38061A}"/>
              </a:ext>
            </a:extLst>
          </p:cNvPr>
          <p:cNvSpPr/>
          <p:nvPr/>
        </p:nvSpPr>
        <p:spPr>
          <a:xfrm>
            <a:off x="7407993" y="3276600"/>
            <a:ext cx="533400" cy="2971800"/>
          </a:xfrm>
          <a:prstGeom prst="rightBrace">
            <a:avLst>
              <a:gd name="adj1" fmla="val 8333"/>
              <a:gd name="adj2" fmla="val 79837"/>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ectangle 19">
            <a:extLst>
              <a:ext uri="{FF2B5EF4-FFF2-40B4-BE49-F238E27FC236}">
                <a16:creationId xmlns:a16="http://schemas.microsoft.com/office/drawing/2014/main" id="{F4E9F6AF-6517-4642-A657-EB78CE70EEFA}"/>
              </a:ext>
            </a:extLst>
          </p:cNvPr>
          <p:cNvSpPr/>
          <p:nvPr/>
        </p:nvSpPr>
        <p:spPr bwMode="auto">
          <a:xfrm>
            <a:off x="8042564" y="4645922"/>
            <a:ext cx="2582504" cy="187496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function1</a:t>
            </a:r>
            <a:r>
              <a:rPr lang="en-US" sz="2800" dirty="0"/>
              <a:t> is the caller, and </a:t>
            </a:r>
            <a:r>
              <a:rPr lang="en-US" sz="2800" dirty="0">
                <a:latin typeface="Consolas" panose="020B0609020204030204" pitchFamily="49" charset="0"/>
                <a:cs typeface="Consolas" panose="020B0609020204030204" pitchFamily="49" charset="0"/>
              </a:rPr>
              <a:t>function2</a:t>
            </a:r>
            <a:r>
              <a:rPr lang="en-US" sz="2800" dirty="0"/>
              <a:t> is the </a:t>
            </a:r>
            <a:r>
              <a:rPr lang="en-US" sz="2800" dirty="0" err="1"/>
              <a:t>callee</a:t>
            </a:r>
            <a:r>
              <a:rPr lang="en-US" sz="2800" dirty="0"/>
              <a:t>.</a:t>
            </a:r>
          </a:p>
        </p:txBody>
      </p:sp>
    </p:spTree>
    <p:extLst>
      <p:ext uri="{BB962C8B-B14F-4D97-AF65-F5344CB8AC3E}">
        <p14:creationId xmlns:p14="http://schemas.microsoft.com/office/powerpoint/2010/main" val="168010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8" grpId="0" animBg="1"/>
      <p:bldP spid="19" grpId="0" animBg="1"/>
      <p:bldP spid="20"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47F7B-FC11-964C-9064-DA2CAFDAC012}"/>
              </a:ext>
            </a:extLst>
          </p:cNvPr>
          <p:cNvSpPr>
            <a:spLocks noGrp="1"/>
          </p:cNvSpPr>
          <p:nvPr>
            <p:ph type="title"/>
          </p:nvPr>
        </p:nvSpPr>
        <p:spPr/>
        <p:txBody>
          <a:bodyPr/>
          <a:lstStyle/>
          <a:p>
            <a:r>
              <a:rPr lang="en-US" dirty="0"/>
              <a:t>Register Restrictions</a:t>
            </a:r>
          </a:p>
        </p:txBody>
      </p:sp>
      <p:sp>
        <p:nvSpPr>
          <p:cNvPr id="5" name="Content Placeholder 4">
            <a:extLst>
              <a:ext uri="{FF2B5EF4-FFF2-40B4-BE49-F238E27FC236}">
                <a16:creationId xmlns:a16="http://schemas.microsoft.com/office/drawing/2014/main" id="{1FB6852D-913D-DE4A-9FAC-1ECABCDB4C04}"/>
              </a:ext>
            </a:extLst>
          </p:cNvPr>
          <p:cNvSpPr>
            <a:spLocks noGrp="1"/>
          </p:cNvSpPr>
          <p:nvPr>
            <p:ph sz="half" idx="1"/>
          </p:nvPr>
        </p:nvSpPr>
        <p:spPr/>
        <p:txBody>
          <a:bodyPr/>
          <a:lstStyle/>
          <a:p>
            <a:r>
              <a:rPr lang="en-US" dirty="0" err="1"/>
              <a:t>Callee</a:t>
            </a:r>
            <a:r>
              <a:rPr lang="en-US" dirty="0"/>
              <a:t> must </a:t>
            </a:r>
            <a:r>
              <a:rPr lang="en-US" i="1" dirty="0"/>
              <a:t>save</a:t>
            </a:r>
            <a:r>
              <a:rPr lang="en-US" dirty="0"/>
              <a:t> the existing value and </a:t>
            </a:r>
            <a:r>
              <a:rPr lang="en-US" i="1" dirty="0"/>
              <a:t>restore</a:t>
            </a:r>
            <a:r>
              <a:rPr lang="en-US" dirty="0"/>
              <a:t> it when done.</a:t>
            </a:r>
          </a:p>
          <a:p>
            <a:r>
              <a:rPr lang="en-US" dirty="0"/>
              <a:t>Caller can store values and assume they will be preserved across function calls.</a:t>
            </a:r>
          </a:p>
        </p:txBody>
      </p:sp>
      <p:sp>
        <p:nvSpPr>
          <p:cNvPr id="6" name="Content Placeholder 5">
            <a:extLst>
              <a:ext uri="{FF2B5EF4-FFF2-40B4-BE49-F238E27FC236}">
                <a16:creationId xmlns:a16="http://schemas.microsoft.com/office/drawing/2014/main" id="{E5679340-A2F8-434C-B57D-3BDF0E6C1C45}"/>
              </a:ext>
            </a:extLst>
          </p:cNvPr>
          <p:cNvSpPr>
            <a:spLocks noGrp="1"/>
          </p:cNvSpPr>
          <p:nvPr>
            <p:ph sz="half" idx="10"/>
          </p:nvPr>
        </p:nvSpPr>
        <p:spPr>
          <a:xfrm>
            <a:off x="6172200" y="2316956"/>
            <a:ext cx="5833872" cy="4464844"/>
          </a:xfrm>
        </p:spPr>
        <p:txBody>
          <a:bodyPr/>
          <a:lstStyle/>
          <a:p>
            <a:r>
              <a:rPr lang="en-US" dirty="0" err="1"/>
              <a:t>Callee</a:t>
            </a:r>
            <a:r>
              <a:rPr lang="en-US" dirty="0"/>
              <a:t> does not need to save the existing value.</a:t>
            </a:r>
          </a:p>
          <a:p>
            <a:r>
              <a:rPr lang="en-US" dirty="0"/>
              <a:t>Caller’s values could be overwritten by a </a:t>
            </a:r>
            <a:r>
              <a:rPr lang="en-US" dirty="0" err="1"/>
              <a:t>callee</a:t>
            </a:r>
            <a:r>
              <a:rPr lang="en-US" dirty="0"/>
              <a:t>!   The caller may consider saving values elsewhere before calling functions.</a:t>
            </a:r>
          </a:p>
        </p:txBody>
      </p:sp>
      <p:sp>
        <p:nvSpPr>
          <p:cNvPr id="7" name="Text Placeholder 6">
            <a:extLst>
              <a:ext uri="{FF2B5EF4-FFF2-40B4-BE49-F238E27FC236}">
                <a16:creationId xmlns:a16="http://schemas.microsoft.com/office/drawing/2014/main" id="{161AF229-959A-2242-89F4-8FCD5FE7031B}"/>
              </a:ext>
            </a:extLst>
          </p:cNvPr>
          <p:cNvSpPr>
            <a:spLocks noGrp="1"/>
          </p:cNvSpPr>
          <p:nvPr>
            <p:ph type="body" idx="11"/>
          </p:nvPr>
        </p:nvSpPr>
        <p:spPr/>
        <p:txBody>
          <a:bodyPr/>
          <a:lstStyle/>
          <a:p>
            <a:r>
              <a:rPr lang="en-US" dirty="0"/>
              <a:t>Caller-Owned</a:t>
            </a:r>
          </a:p>
        </p:txBody>
      </p:sp>
      <p:sp>
        <p:nvSpPr>
          <p:cNvPr id="8" name="Text Placeholder 7">
            <a:extLst>
              <a:ext uri="{FF2B5EF4-FFF2-40B4-BE49-F238E27FC236}">
                <a16:creationId xmlns:a16="http://schemas.microsoft.com/office/drawing/2014/main" id="{33AD237C-E5D6-8244-BE89-EE4440F86DD2}"/>
              </a:ext>
            </a:extLst>
          </p:cNvPr>
          <p:cNvSpPr>
            <a:spLocks noGrp="1"/>
          </p:cNvSpPr>
          <p:nvPr>
            <p:ph type="body" idx="12"/>
          </p:nvPr>
        </p:nvSpPr>
        <p:spPr/>
        <p:txBody>
          <a:bodyPr/>
          <a:lstStyle/>
          <a:p>
            <a:r>
              <a:rPr lang="en-US" dirty="0" err="1"/>
              <a:t>Callee</a:t>
            </a:r>
            <a:r>
              <a:rPr lang="en-US" dirty="0"/>
              <a:t>-Owned</a:t>
            </a:r>
          </a:p>
        </p:txBody>
      </p:sp>
    </p:spTree>
    <p:extLst>
      <p:ext uri="{BB962C8B-B14F-4D97-AF65-F5344CB8AC3E}">
        <p14:creationId xmlns:p14="http://schemas.microsoft.com/office/powerpoint/2010/main" val="151940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21" name="Rounded Rectangle 20">
            <a:extLst>
              <a:ext uri="{FF2B5EF4-FFF2-40B4-BE49-F238E27FC236}">
                <a16:creationId xmlns:a16="http://schemas.microsoft.com/office/drawing/2014/main" id="{2268636C-2D24-4242-8923-D120F2B8D00A}"/>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22" name="Rounded Rectangle 21">
            <a:extLst>
              <a:ext uri="{FF2B5EF4-FFF2-40B4-BE49-F238E27FC236}">
                <a16:creationId xmlns:a16="http://schemas.microsoft.com/office/drawing/2014/main" id="{C7D7D41F-F588-3646-A995-1CFC4BB077DC}"/>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24" name="Straight Arrow Connector 23">
            <a:extLst>
              <a:ext uri="{FF2B5EF4-FFF2-40B4-BE49-F238E27FC236}">
                <a16:creationId xmlns:a16="http://schemas.microsoft.com/office/drawing/2014/main" id="{2FAC7D8C-FF9E-0446-B803-BE64369B8D38}"/>
              </a:ext>
            </a:extLst>
          </p:cNvPr>
          <p:cNvCxnSpPr>
            <a:stCxn id="21" idx="2"/>
            <a:endCxn id="22"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6FC0AFD-C95F-8C48-81C7-9D8699B53099}"/>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28" name="Rectangle 27">
            <a:extLst>
              <a:ext uri="{FF2B5EF4-FFF2-40B4-BE49-F238E27FC236}">
                <a16:creationId xmlns:a16="http://schemas.microsoft.com/office/drawing/2014/main" id="{50524C7C-1022-284A-8F17-1544A14E162C}"/>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can use caller-owned registers and know that </a:t>
            </a:r>
            <a:r>
              <a:rPr lang="en-US" sz="2800" dirty="0">
                <a:latin typeface="Consolas" panose="020B0609020204030204" pitchFamily="49" charset="0"/>
                <a:cs typeface="Consolas" panose="020B0609020204030204" pitchFamily="49" charset="0"/>
              </a:rPr>
              <a:t>function1</a:t>
            </a:r>
            <a:r>
              <a:rPr lang="en-US" sz="2800" dirty="0"/>
              <a:t> will not permanently modify their values.</a:t>
            </a:r>
          </a:p>
        </p:txBody>
      </p:sp>
      <p:sp>
        <p:nvSpPr>
          <p:cNvPr id="29" name="Rectangle 28">
            <a:extLst>
              <a:ext uri="{FF2B5EF4-FFF2-40B4-BE49-F238E27FC236}">
                <a16:creationId xmlns:a16="http://schemas.microsoft.com/office/drawing/2014/main" id="{277979A7-D19D-6141-A1E8-9B27F5567D7C}"/>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t>If function1 wants to use any caller-owned registers, it must save the existing values and restore them before returning.</a:t>
            </a:r>
          </a:p>
        </p:txBody>
      </p:sp>
    </p:spTree>
    <p:extLst>
      <p:ext uri="{BB962C8B-B14F-4D97-AF65-F5344CB8AC3E}">
        <p14:creationId xmlns:p14="http://schemas.microsoft.com/office/powerpoint/2010/main" val="73094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4" name="Rectangle 3">
            <a:extLst>
              <a:ext uri="{FF2B5EF4-FFF2-40B4-BE49-F238E27FC236}">
                <a16:creationId xmlns:a16="http://schemas.microsoft.com/office/drawing/2014/main" id="{F28AE07F-9599-AA44-9510-4756BADC16AE}"/>
              </a:ext>
            </a:extLst>
          </p:cNvPr>
          <p:cNvSpPr/>
          <p:nvPr/>
        </p:nvSpPr>
        <p:spPr>
          <a:xfrm>
            <a:off x="5867400" y="2116920"/>
            <a:ext cx="3886197" cy="3169228"/>
          </a:xfrm>
          <a:prstGeom prst="rect">
            <a:avLst/>
          </a:prstGeom>
          <a:ln>
            <a:solidFill>
              <a:schemeClr val="tx1"/>
            </a:solidFill>
          </a:ln>
        </p:spPr>
        <p:txBody>
          <a:bodyPr wrap="square">
            <a:spAutoFit/>
          </a:bodyPr>
          <a:lstStyle/>
          <a:p>
            <a:pPr marL="0" indent="0" algn="l">
              <a:spcBef>
                <a:spcPts val="0"/>
              </a:spcBef>
              <a:buNone/>
            </a:pPr>
            <a:r>
              <a:rPr lang="en-US" sz="2800" dirty="0">
                <a:latin typeface="Consolas" panose="020B0609020204030204" pitchFamily="49" charset="0"/>
                <a:cs typeface="Consolas" panose="020B0609020204030204" pitchFamily="49" charset="0"/>
              </a:rPr>
              <a:t>function1:</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retq</a:t>
            </a:r>
            <a:endParaRPr lang="en-US" sz="2800" dirty="0">
              <a:solidFill>
                <a:srgbClr val="008000"/>
              </a:solidFill>
              <a:latin typeface="Consolas" panose="020B0609020204030204" pitchFamily="49" charset="0"/>
              <a:cs typeface="Consolas" panose="020B0609020204030204" pitchFamily="49" charset="0"/>
            </a:endParaRPr>
          </a:p>
        </p:txBody>
      </p:sp>
      <p:sp>
        <p:nvSpPr>
          <p:cNvPr id="14" name="Rounded Rectangle 13">
            <a:extLst>
              <a:ext uri="{FF2B5EF4-FFF2-40B4-BE49-F238E27FC236}">
                <a16:creationId xmlns:a16="http://schemas.microsoft.com/office/drawing/2014/main" id="{361193E4-1D66-A949-9FEC-07914BC17F59}"/>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5" name="Rounded Rectangle 14">
            <a:extLst>
              <a:ext uri="{FF2B5EF4-FFF2-40B4-BE49-F238E27FC236}">
                <a16:creationId xmlns:a16="http://schemas.microsoft.com/office/drawing/2014/main" id="{A8567BAA-9713-1C41-9917-ACCD09F13F8D}"/>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6" name="Straight Arrow Connector 15">
            <a:extLst>
              <a:ext uri="{FF2B5EF4-FFF2-40B4-BE49-F238E27FC236}">
                <a16:creationId xmlns:a16="http://schemas.microsoft.com/office/drawing/2014/main" id="{811CE395-E321-DF44-9467-BA3AFE6C2739}"/>
              </a:ext>
            </a:extLst>
          </p:cNvPr>
          <p:cNvCxnSpPr>
            <a:stCxn id="14" idx="2"/>
            <a:endCxn id="15"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A5D45B4-6428-D444-A5F4-BAB9DCFC63EB}"/>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1532348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0" name="Rectangle 9">
            <a:extLst>
              <a:ext uri="{FF2B5EF4-FFF2-40B4-BE49-F238E27FC236}">
                <a16:creationId xmlns:a16="http://schemas.microsoft.com/office/drawing/2014/main" id="{DCE67071-DEA7-864F-A43A-4DBC4A878DE4}"/>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can use </a:t>
            </a:r>
            <a:r>
              <a:rPr lang="en-US" sz="2800" dirty="0" err="1"/>
              <a:t>callee</a:t>
            </a:r>
            <a:r>
              <a:rPr lang="en-US" sz="2800" dirty="0"/>
              <a:t>-owned registers but calling </a:t>
            </a:r>
            <a:r>
              <a:rPr lang="en-US" sz="2800" dirty="0">
                <a:latin typeface="Consolas" panose="020B0609020204030204" pitchFamily="49" charset="0"/>
                <a:cs typeface="Consolas" panose="020B0609020204030204" pitchFamily="49" charset="0"/>
              </a:rPr>
              <a:t>function1</a:t>
            </a:r>
            <a:r>
              <a:rPr lang="en-US" sz="2800" dirty="0"/>
              <a:t> may permanently modify their values.</a:t>
            </a:r>
          </a:p>
        </p:txBody>
      </p:sp>
      <p:sp>
        <p:nvSpPr>
          <p:cNvPr id="12" name="Rectangle 11">
            <a:extLst>
              <a:ext uri="{FF2B5EF4-FFF2-40B4-BE49-F238E27FC236}">
                <a16:creationId xmlns:a16="http://schemas.microsoft.com/office/drawing/2014/main" id="{EF270B96-B29C-0C42-8BB5-214D75C30967}"/>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t>If function1 wants to use any </a:t>
            </a:r>
            <a:r>
              <a:rPr lang="en-US" sz="2800" dirty="0" err="1"/>
              <a:t>callee</a:t>
            </a:r>
            <a:r>
              <a:rPr lang="en-US" sz="2800" dirty="0"/>
              <a:t>-owned registers, it can do so without saving the existing values.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81143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9" name="Content Placeholder 4">
            <a:extLst>
              <a:ext uri="{FF2B5EF4-FFF2-40B4-BE49-F238E27FC236}">
                <a16:creationId xmlns:a16="http://schemas.microsoft.com/office/drawing/2014/main" id="{6922B12C-1EA2-D749-96C0-879C2E5E5DAA}"/>
              </a:ext>
            </a:extLst>
          </p:cNvPr>
          <p:cNvSpPr txBox="1">
            <a:spLocks/>
          </p:cNvSpPr>
          <p:nvPr/>
        </p:nvSpPr>
        <p:spPr>
          <a:xfrm>
            <a:off x="5943600" y="2209800"/>
            <a:ext cx="4114798" cy="3424518"/>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main:</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push %r10</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push %r11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function1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pop %r11</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pop %r10</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endParaRPr lang="en-US" dirty="0">
              <a:solidFill>
                <a:srgbClr val="008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543455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A Day In the Life of </a:t>
            </a:r>
            <a:r>
              <a:rPr lang="en-US" dirty="0">
                <a:latin typeface="Consolas" panose="020B0609020204030204" pitchFamily="49" charset="0"/>
                <a:cs typeface="Consolas" panose="020B0609020204030204" pitchFamily="49" charset="0"/>
              </a:rPr>
              <a:t>function1</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5334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5334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5334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18669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18669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19361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1936172" y="4546661"/>
            <a:ext cx="646332" cy="369332"/>
          </a:xfrm>
          <a:prstGeom prst="rect">
            <a:avLst/>
          </a:prstGeom>
          <a:noFill/>
        </p:spPr>
        <p:txBody>
          <a:bodyPr wrap="none" rtlCol="0">
            <a:spAutoFit/>
          </a:bodyPr>
          <a:lstStyle/>
          <a:p>
            <a:r>
              <a:rPr lang="en-US" dirty="0"/>
              <a:t>calls</a:t>
            </a:r>
          </a:p>
        </p:txBody>
      </p:sp>
      <p:sp>
        <p:nvSpPr>
          <p:cNvPr id="17" name="Rectangle 16">
            <a:extLst>
              <a:ext uri="{FF2B5EF4-FFF2-40B4-BE49-F238E27FC236}">
                <a16:creationId xmlns:a16="http://schemas.microsoft.com/office/drawing/2014/main" id="{1965D141-69D4-1045-BCDC-5926020FF02C}"/>
              </a:ext>
            </a:extLst>
          </p:cNvPr>
          <p:cNvSpPr/>
          <p:nvPr/>
        </p:nvSpPr>
        <p:spPr bwMode="auto">
          <a:xfrm>
            <a:off x="3733803" y="1219200"/>
            <a:ext cx="7924797" cy="525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b="1" dirty="0"/>
              <a:t>Caller-owned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must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can assume that calling </a:t>
            </a:r>
            <a:r>
              <a:rPr lang="en-US" sz="2800" b="1" dirty="0">
                <a:latin typeface="Consolas" panose="020B0609020204030204" pitchFamily="49" charset="0"/>
                <a:cs typeface="Consolas" panose="020B0609020204030204" pitchFamily="49" charset="0"/>
              </a:rPr>
              <a:t>function2</a:t>
            </a:r>
            <a:r>
              <a:rPr lang="en-US" sz="2800" dirty="0"/>
              <a:t> will not permanently change their values.</a:t>
            </a:r>
          </a:p>
          <a:p>
            <a:pPr algn="l"/>
            <a:endParaRPr lang="en-US" sz="2800" dirty="0"/>
          </a:p>
          <a:p>
            <a:pPr algn="l"/>
            <a:r>
              <a:rPr lang="en-US" sz="2800" b="1" dirty="0" err="1"/>
              <a:t>Callee</a:t>
            </a:r>
            <a:r>
              <a:rPr lang="en-US" sz="2800" b="1" dirty="0"/>
              <a:t>-owned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does not need to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dirty="0"/>
              <a:t>calling </a:t>
            </a:r>
            <a:r>
              <a:rPr lang="en-US" sz="2800" b="1" dirty="0">
                <a:latin typeface="Consolas" panose="020B0609020204030204" pitchFamily="49" charset="0"/>
                <a:cs typeface="Consolas" panose="020B0609020204030204" pitchFamily="49" charset="0"/>
              </a:rPr>
              <a:t>function2</a:t>
            </a:r>
            <a:r>
              <a:rPr lang="en-US" sz="2800" dirty="0"/>
              <a:t> may permanently change their values.</a:t>
            </a:r>
          </a:p>
        </p:txBody>
      </p:sp>
    </p:spTree>
    <p:extLst>
      <p:ext uri="{BB962C8B-B14F-4D97-AF65-F5344CB8AC3E}">
        <p14:creationId xmlns:p14="http://schemas.microsoft.com/office/powerpoint/2010/main" val="393121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%rip	5</a:t>
            </a:r>
          </a:p>
          <a:p>
            <a:pPr>
              <a:tabLst>
                <a:tab pos="11530584" algn="r"/>
              </a:tabLst>
            </a:pPr>
            <a:r>
              <a:rPr lang="en-US" dirty="0"/>
              <a:t>Calling Functions	19</a:t>
            </a:r>
          </a:p>
          <a:p>
            <a:pPr lvl="1">
              <a:tabLst>
                <a:tab pos="11530584" algn="r"/>
              </a:tabLst>
            </a:pPr>
            <a:r>
              <a:rPr lang="en-US" dirty="0"/>
              <a:t>The Stack	22</a:t>
            </a:r>
          </a:p>
          <a:p>
            <a:pPr lvl="1">
              <a:tabLst>
                <a:tab pos="11530584" algn="r"/>
              </a:tabLst>
            </a:pPr>
            <a:r>
              <a:rPr lang="en-US" dirty="0"/>
              <a:t>Passing Control	36</a:t>
            </a:r>
          </a:p>
          <a:p>
            <a:pPr lvl="1">
              <a:tabLst>
                <a:tab pos="11530584" algn="r"/>
              </a:tabLst>
            </a:pPr>
            <a:r>
              <a:rPr lang="en-US" dirty="0"/>
              <a:t>Passing Data	44</a:t>
            </a:r>
          </a:p>
          <a:p>
            <a:pPr lvl="1">
              <a:tabLst>
                <a:tab pos="11530584" algn="r"/>
              </a:tabLst>
            </a:pPr>
            <a:r>
              <a:rPr lang="en-US" dirty="0"/>
              <a:t>Local Storage	65</a:t>
            </a:r>
          </a:p>
          <a:p>
            <a:pPr>
              <a:tabLst>
                <a:tab pos="11530584" algn="r"/>
              </a:tabLst>
            </a:pPr>
            <a:r>
              <a:rPr lang="en-US" dirty="0"/>
              <a:t>Register Restrictions	69</a:t>
            </a:r>
          </a:p>
          <a:p>
            <a:pPr>
              <a:tabLst>
                <a:tab pos="11530584" algn="r"/>
              </a:tabLst>
            </a:pPr>
            <a:r>
              <a:rPr lang="en-US" b="1" dirty="0">
                <a:solidFill>
                  <a:srgbClr val="C00000"/>
                </a:solidFill>
              </a:rPr>
              <a:t>Pulling it all together: recursion example</a:t>
            </a:r>
            <a:r>
              <a:rPr lang="en-US" dirty="0"/>
              <a:t>	78</a:t>
            </a:r>
          </a:p>
          <a:p>
            <a:pPr>
              <a:tabLst>
                <a:tab pos="11530584" algn="r"/>
              </a:tabLst>
            </a:pPr>
            <a:r>
              <a:rPr lang="en-US" dirty="0"/>
              <a:t>Optimizations	81</a:t>
            </a:r>
          </a:p>
          <a:p>
            <a:pPr>
              <a:tabLst>
                <a:tab pos="11530584" algn="r"/>
              </a:tabLst>
            </a:pPr>
            <a:r>
              <a:rPr lang="en-US" dirty="0"/>
              <a:t>Live session slides	93</a:t>
            </a:r>
          </a:p>
          <a:p>
            <a:pPr>
              <a:tabLst>
                <a:tab pos="11530584" algn="r"/>
              </a:tabLst>
            </a:pPr>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16554165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A48B1-099C-DC4E-A758-5CD0625E6ADE}"/>
              </a:ext>
            </a:extLst>
          </p:cNvPr>
          <p:cNvSpPr>
            <a:spLocks noGrp="1"/>
          </p:cNvSpPr>
          <p:nvPr>
            <p:ph type="title"/>
          </p:nvPr>
        </p:nvSpPr>
        <p:spPr/>
        <p:txBody>
          <a:bodyPr/>
          <a:lstStyle/>
          <a:p>
            <a:r>
              <a:rPr lang="en-US" dirty="0"/>
              <a:t>Example: Recursion</a:t>
            </a:r>
          </a:p>
        </p:txBody>
      </p:sp>
      <p:sp>
        <p:nvSpPr>
          <p:cNvPr id="3" name="Content Placeholder 2">
            <a:extLst>
              <a:ext uri="{FF2B5EF4-FFF2-40B4-BE49-F238E27FC236}">
                <a16:creationId xmlns:a16="http://schemas.microsoft.com/office/drawing/2014/main" id="{AE2AF72C-8CF5-FF41-B17B-1C33A77A041A}"/>
              </a:ext>
            </a:extLst>
          </p:cNvPr>
          <p:cNvSpPr>
            <a:spLocks noGrp="1"/>
          </p:cNvSpPr>
          <p:nvPr>
            <p:ph idx="1"/>
          </p:nvPr>
        </p:nvSpPr>
        <p:spPr/>
        <p:txBody>
          <a:bodyPr/>
          <a:lstStyle/>
          <a:p>
            <a:r>
              <a:rPr lang="en-US" dirty="0"/>
              <a:t>Let’s look at an example of recursion at the assembly level.</a:t>
            </a:r>
          </a:p>
          <a:p>
            <a:r>
              <a:rPr lang="en-US" dirty="0"/>
              <a:t>We’ll use everything we’ve learned about registers, the stack, function calls, parameters, and assembly instructions!</a:t>
            </a:r>
          </a:p>
          <a:p>
            <a:r>
              <a:rPr lang="en-US" dirty="0"/>
              <a:t>We’ll also see how helpful GDB can be when tracing through assembly.</a:t>
            </a:r>
          </a:p>
        </p:txBody>
      </p:sp>
      <p:pic>
        <p:nvPicPr>
          <p:cNvPr id="4" name="Picture 3">
            <a:extLst>
              <a:ext uri="{FF2B5EF4-FFF2-40B4-BE49-F238E27FC236}">
                <a16:creationId xmlns:a16="http://schemas.microsoft.com/office/drawing/2014/main" id="{9BECC1E9-9A0E-5B4D-AB13-B860F128A50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03850" y="4870450"/>
            <a:ext cx="1384300" cy="1384300"/>
          </a:xfrm>
          <a:prstGeom prst="rect">
            <a:avLst/>
          </a:prstGeom>
        </p:spPr>
      </p:pic>
      <p:sp>
        <p:nvSpPr>
          <p:cNvPr id="5" name="TextBox 4">
            <a:extLst>
              <a:ext uri="{FF2B5EF4-FFF2-40B4-BE49-F238E27FC236}">
                <a16:creationId xmlns:a16="http://schemas.microsoft.com/office/drawing/2014/main" id="{F5F52610-BB7D-3044-A74C-1374D8915BAC}"/>
              </a:ext>
            </a:extLst>
          </p:cNvPr>
          <p:cNvSpPr txBox="1"/>
          <p:nvPr/>
        </p:nvSpPr>
        <p:spPr>
          <a:xfrm>
            <a:off x="4420701" y="6403459"/>
            <a:ext cx="3350597"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factorial.c</a:t>
            </a:r>
            <a:r>
              <a:rPr lang="en-US" dirty="0">
                <a:latin typeface="Consolas" panose="020B0609020204030204" pitchFamily="49" charset="0"/>
                <a:cs typeface="Consolas" panose="020B0609020204030204" pitchFamily="49" charset="0"/>
              </a:rPr>
              <a:t> </a:t>
            </a:r>
            <a:r>
              <a:rPr lang="en-US" dirty="0">
                <a:latin typeface="+mn-lt"/>
                <a:cs typeface="Consolas" panose="020B0609020204030204" pitchFamily="49" charset="0"/>
              </a:rPr>
              <a:t>and</a:t>
            </a:r>
            <a:r>
              <a:rPr lang="en-US" dirty="0">
                <a:latin typeface="Consolas" panose="020B0609020204030204" pitchFamily="49" charset="0"/>
                <a:cs typeface="Consolas" panose="020B0609020204030204" pitchFamily="49" charset="0"/>
              </a:rPr>
              <a:t> factorial</a:t>
            </a:r>
          </a:p>
        </p:txBody>
      </p:sp>
    </p:spTree>
    <p:extLst>
      <p:ext uri="{BB962C8B-B14F-4D97-AF65-F5344CB8AC3E}">
        <p14:creationId xmlns:p14="http://schemas.microsoft.com/office/powerpoint/2010/main" val="193673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200" b="1" dirty="0">
                <a:solidFill>
                  <a:srgbClr val="00B0F0"/>
                </a:solidFill>
                <a:latin typeface="Consolas" panose="020B0609020204030204" pitchFamily="49" charset="0"/>
                <a:cs typeface="Consolas" panose="020B0609020204030204" pitchFamily="49" charset="0"/>
              </a:rPr>
              <a:t>00000000004005b6 &lt;</a:t>
            </a:r>
            <a:r>
              <a:rPr lang="en-US" sz="2200" b="1" dirty="0" err="1">
                <a:solidFill>
                  <a:srgbClr val="00B0F0"/>
                </a:solidFill>
                <a:latin typeface="Consolas" panose="020B0609020204030204" pitchFamily="49" charset="0"/>
                <a:cs typeface="Consolas" panose="020B0609020204030204" pitchFamily="49" charset="0"/>
              </a:rPr>
              <a:t>sum_array</a:t>
            </a:r>
            <a:r>
              <a:rPr lang="en-US" sz="2200" b="1" dirty="0">
                <a:solidFill>
                  <a:srgbClr val="00B0F0"/>
                </a:solidFill>
                <a:latin typeface="Consolas" panose="020B0609020204030204" pitchFamily="49" charset="0"/>
                <a:cs typeface="Consolas" panose="020B0609020204030204" pitchFamily="49" charset="0"/>
              </a:rPr>
              <a:t>&gt;:</a:t>
            </a:r>
          </a:p>
          <a:p>
            <a:pPr marL="0" indent="0">
              <a:spcBef>
                <a:spcPts val="0"/>
              </a:spcBef>
              <a:buNone/>
            </a:pPr>
            <a:r>
              <a:rPr lang="en-US" sz="2200" dirty="0">
                <a:latin typeface="Consolas" panose="020B0609020204030204" pitchFamily="49" charset="0"/>
                <a:cs typeface="Consolas" panose="020B0609020204030204" pitchFamily="49" charset="0"/>
              </a:rPr>
              <a:t>  4005b6:    </a:t>
            </a:r>
            <a:r>
              <a:rPr lang="en-US" sz="2200" dirty="0" err="1">
                <a:latin typeface="Consolas" panose="020B0609020204030204" pitchFamily="49" charset="0"/>
                <a:cs typeface="Consolas" panose="020B0609020204030204" pitchFamily="49" charset="0"/>
              </a:rPr>
              <a:t>ba</a:t>
            </a:r>
            <a:r>
              <a:rPr lang="en-US" sz="2200" dirty="0">
                <a:latin typeface="Consolas" panose="020B0609020204030204" pitchFamily="49" charset="0"/>
                <a:cs typeface="Consolas" panose="020B0609020204030204" pitchFamily="49" charset="0"/>
              </a:rPr>
              <a:t> 00 00 00 00       mov    $0x0,%edx</a:t>
            </a:r>
          </a:p>
          <a:p>
            <a:pPr marL="0" indent="0">
              <a:spcBef>
                <a:spcPts val="0"/>
              </a:spcBef>
              <a:buNone/>
            </a:pPr>
            <a:r>
              <a:rPr lang="en-US" sz="2200" dirty="0">
                <a:latin typeface="Consolas" panose="020B0609020204030204" pitchFamily="49" charset="0"/>
                <a:cs typeface="Consolas" panose="020B0609020204030204" pitchFamily="49" charset="0"/>
              </a:rPr>
              <a:t>  4005bb:    b8 00 00 00 00       mov    $0x0,%eax</a:t>
            </a:r>
          </a:p>
          <a:p>
            <a:pPr marL="0" indent="0">
              <a:spcBef>
                <a:spcPts val="0"/>
              </a:spcBef>
              <a:buNone/>
            </a:pPr>
            <a:r>
              <a:rPr lang="en-US" sz="2200" dirty="0">
                <a:latin typeface="Consolas" panose="020B0609020204030204" pitchFamily="49" charset="0"/>
                <a:cs typeface="Consolas" panose="020B0609020204030204" pitchFamily="49" charset="0"/>
              </a:rPr>
              <a:t>  4005c0:    eb 09                </a:t>
            </a:r>
            <a:r>
              <a:rPr lang="en-US" sz="2200" dirty="0" err="1">
                <a:latin typeface="Consolas" panose="020B0609020204030204" pitchFamily="49" charset="0"/>
                <a:cs typeface="Consolas" panose="020B0609020204030204" pitchFamily="49" charset="0"/>
              </a:rPr>
              <a:t>jmp</a:t>
            </a:r>
            <a:r>
              <a:rPr lang="en-US" sz="2200" dirty="0">
                <a:latin typeface="Consolas" panose="020B0609020204030204" pitchFamily="49" charset="0"/>
                <a:cs typeface="Consolas" panose="020B0609020204030204" pitchFamily="49" charset="0"/>
              </a:rPr>
              <a:t>    4005cb &lt;sum_array+0x15&gt;</a:t>
            </a:r>
          </a:p>
          <a:p>
            <a:pPr marL="0" indent="0">
              <a:spcBef>
                <a:spcPts val="0"/>
              </a:spcBef>
              <a:buNone/>
            </a:pPr>
            <a:r>
              <a:rPr lang="en-US" sz="2200" dirty="0">
                <a:latin typeface="Consolas" panose="020B0609020204030204" pitchFamily="49" charset="0"/>
                <a:cs typeface="Consolas" panose="020B0609020204030204" pitchFamily="49" charset="0"/>
              </a:rPr>
              <a:t>  4005c2:    48 63 ca             </a:t>
            </a:r>
            <a:r>
              <a:rPr lang="en-US" sz="2200" dirty="0" err="1">
                <a:latin typeface="Consolas" panose="020B0609020204030204" pitchFamily="49" charset="0"/>
                <a:cs typeface="Consolas" panose="020B0609020204030204" pitchFamily="49" charset="0"/>
              </a:rPr>
              <a:t>movslq</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edx</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rcx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4005c5:    03 04 8f             add    (%rdi,%rcx,4),%</a:t>
            </a:r>
            <a:r>
              <a:rPr lang="en-US" sz="2200" dirty="0" err="1">
                <a:latin typeface="Consolas" panose="020B0609020204030204" pitchFamily="49" charset="0"/>
                <a:cs typeface="Consolas" panose="020B0609020204030204" pitchFamily="49" charset="0"/>
              </a:rPr>
              <a:t>eax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4005c8:    83 c2 01             add    $0x1,%edx</a:t>
            </a:r>
          </a:p>
          <a:p>
            <a:pPr marL="0" indent="0">
              <a:spcBef>
                <a:spcPts val="0"/>
              </a:spcBef>
              <a:buNone/>
            </a:pPr>
            <a:r>
              <a:rPr lang="en-US" sz="2200" dirty="0">
                <a:latin typeface="Consolas" panose="020B0609020204030204" pitchFamily="49" charset="0"/>
                <a:cs typeface="Consolas" panose="020B0609020204030204" pitchFamily="49" charset="0"/>
              </a:rPr>
              <a:t>  4005cb:    39 f2                </a:t>
            </a:r>
            <a:r>
              <a:rPr lang="en-US" sz="2200" dirty="0" err="1">
                <a:latin typeface="Consolas" panose="020B0609020204030204" pitchFamily="49" charset="0"/>
                <a:cs typeface="Consolas" panose="020B0609020204030204" pitchFamily="49" charset="0"/>
              </a:rPr>
              <a:t>cmp</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esi</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edx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4005cd:    7c f3                </a:t>
            </a:r>
            <a:r>
              <a:rPr lang="en-US" sz="2200" dirty="0" err="1">
                <a:latin typeface="Consolas" panose="020B0609020204030204" pitchFamily="49" charset="0"/>
                <a:cs typeface="Consolas" panose="020B0609020204030204" pitchFamily="49" charset="0"/>
              </a:rPr>
              <a:t>jl</a:t>
            </a:r>
            <a:r>
              <a:rPr lang="en-US" sz="2200" dirty="0">
                <a:latin typeface="Consolas" panose="020B0609020204030204" pitchFamily="49" charset="0"/>
                <a:cs typeface="Consolas" panose="020B0609020204030204" pitchFamily="49" charset="0"/>
              </a:rPr>
              <a:t>     4005c2 &lt;sum_array+0xc&gt;</a:t>
            </a:r>
          </a:p>
          <a:p>
            <a:pPr marL="0" indent="0">
              <a:spcBef>
                <a:spcPts val="0"/>
              </a:spcBef>
              <a:buNone/>
            </a:pPr>
            <a:r>
              <a:rPr lang="en-US" sz="2200" dirty="0">
                <a:latin typeface="Consolas" panose="020B0609020204030204" pitchFamily="49" charset="0"/>
                <a:cs typeface="Consolas" panose="020B0609020204030204" pitchFamily="49" charset="0"/>
              </a:rPr>
              <a:t>  4005cf:    f3 c3                </a:t>
            </a:r>
            <a:r>
              <a:rPr lang="en-US" sz="2200" dirty="0" err="1">
                <a:latin typeface="Consolas" panose="020B0609020204030204" pitchFamily="49" charset="0"/>
                <a:cs typeface="Consolas" panose="020B0609020204030204" pitchFamily="49" charset="0"/>
              </a:rPr>
              <a:t>repz</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retq</a:t>
            </a:r>
            <a:r>
              <a:rPr lang="en-US" sz="22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a:off x="152400" y="3581400"/>
            <a:ext cx="67056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9F0F2A-95F7-FA45-9DB8-1FB92D48FDF1}"/>
              </a:ext>
            </a:extLst>
          </p:cNvPr>
          <p:cNvSpPr/>
          <p:nvPr/>
        </p:nvSpPr>
        <p:spPr>
          <a:xfrm>
            <a:off x="6400800" y="1295402"/>
            <a:ext cx="5562600" cy="1600198"/>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000" dirty="0">
                <a:solidFill>
                  <a:schemeClr val="tx1"/>
                </a:solidFill>
              </a:rPr>
              <a:t>We’re done with all our assembly lectures!  Now we can fully understand what’s going on in the assembly below, including how someone would call </a:t>
            </a:r>
            <a:r>
              <a:rPr lang="en-US" sz="2000" dirty="0" err="1">
                <a:solidFill>
                  <a:schemeClr val="tx1"/>
                </a:solidFill>
              </a:rPr>
              <a:t>sum_array</a:t>
            </a:r>
            <a:r>
              <a:rPr lang="en-US" sz="2000" dirty="0">
                <a:solidFill>
                  <a:schemeClr val="tx1"/>
                </a:solidFill>
              </a:rPr>
              <a:t> in assembly and what the </a:t>
            </a:r>
            <a:r>
              <a:rPr lang="en-US" sz="2000" b="1" dirty="0">
                <a:solidFill>
                  <a:schemeClr val="tx1"/>
                </a:solidFill>
              </a:rPr>
              <a:t>ret</a:t>
            </a:r>
            <a:r>
              <a:rPr lang="en-US" sz="2000" dirty="0">
                <a:solidFill>
                  <a:schemeClr val="tx1"/>
                </a:solidFill>
              </a:rPr>
              <a:t> instruction does.</a:t>
            </a:r>
          </a:p>
        </p:txBody>
      </p:sp>
    </p:spTree>
    <p:extLst>
      <p:ext uri="{BB962C8B-B14F-4D97-AF65-F5344CB8AC3E}">
        <p14:creationId xmlns:p14="http://schemas.microsoft.com/office/powerpoint/2010/main" val="344002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%rip	5</a:t>
            </a:r>
          </a:p>
          <a:p>
            <a:pPr>
              <a:tabLst>
                <a:tab pos="11530584" algn="r"/>
              </a:tabLst>
            </a:pPr>
            <a:r>
              <a:rPr lang="en-US" dirty="0"/>
              <a:t>Calling Functions	19</a:t>
            </a:r>
          </a:p>
          <a:p>
            <a:pPr lvl="1">
              <a:tabLst>
                <a:tab pos="11530584" algn="r"/>
              </a:tabLst>
            </a:pPr>
            <a:r>
              <a:rPr lang="en-US" dirty="0"/>
              <a:t>The Stack	22</a:t>
            </a:r>
          </a:p>
          <a:p>
            <a:pPr lvl="1">
              <a:tabLst>
                <a:tab pos="11530584" algn="r"/>
              </a:tabLst>
            </a:pPr>
            <a:r>
              <a:rPr lang="en-US" dirty="0"/>
              <a:t>Passing Control	36</a:t>
            </a:r>
          </a:p>
          <a:p>
            <a:pPr lvl="1">
              <a:tabLst>
                <a:tab pos="11530584" algn="r"/>
              </a:tabLst>
            </a:pPr>
            <a:r>
              <a:rPr lang="en-US" dirty="0"/>
              <a:t>Passing Data	44</a:t>
            </a:r>
          </a:p>
          <a:p>
            <a:pPr lvl="1">
              <a:tabLst>
                <a:tab pos="11530584" algn="r"/>
              </a:tabLst>
            </a:pPr>
            <a:r>
              <a:rPr lang="en-US" dirty="0"/>
              <a:t>Local Storage	65</a:t>
            </a:r>
          </a:p>
          <a:p>
            <a:pPr>
              <a:tabLst>
                <a:tab pos="11530584" algn="r"/>
              </a:tabLst>
            </a:pPr>
            <a:r>
              <a:rPr lang="en-US" dirty="0"/>
              <a:t>Register Restrictions	69</a:t>
            </a:r>
          </a:p>
          <a:p>
            <a:pPr>
              <a:tabLst>
                <a:tab pos="11530584" algn="r"/>
              </a:tabLst>
            </a:pPr>
            <a:r>
              <a:rPr lang="en-US" dirty="0"/>
              <a:t>Pulling it all together: recursion example	78</a:t>
            </a:r>
          </a:p>
          <a:p>
            <a:pPr>
              <a:tabLst>
                <a:tab pos="11530584" algn="r"/>
              </a:tabLst>
            </a:pPr>
            <a:r>
              <a:rPr lang="en-US" b="1" dirty="0">
                <a:solidFill>
                  <a:srgbClr val="C00000"/>
                </a:solidFill>
              </a:rPr>
              <a:t>Optimizations</a:t>
            </a:r>
            <a:r>
              <a:rPr lang="en-US" dirty="0"/>
              <a:t>	81</a:t>
            </a:r>
          </a:p>
          <a:p>
            <a:pPr>
              <a:tabLst>
                <a:tab pos="11530584" algn="r"/>
              </a:tabLst>
            </a:pPr>
            <a:r>
              <a:rPr lang="en-US" dirty="0"/>
              <a:t>Live session slides	93</a:t>
            </a:r>
          </a:p>
          <a:p>
            <a:pPr>
              <a:tabLst>
                <a:tab pos="11530584" algn="r"/>
              </a:tabLst>
            </a:pPr>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27348347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A25BA-3091-804C-96A2-DA0BB2714B72}"/>
              </a:ext>
            </a:extLst>
          </p:cNvPr>
          <p:cNvSpPr>
            <a:spLocks noGrp="1"/>
          </p:cNvSpPr>
          <p:nvPr>
            <p:ph type="title"/>
          </p:nvPr>
        </p:nvSpPr>
        <p:spPr/>
        <p:txBody>
          <a:bodyPr/>
          <a:lstStyle/>
          <a:p>
            <a:r>
              <a:rPr lang="en-US" dirty="0"/>
              <a:t>Optimizations you’ll see</a:t>
            </a:r>
          </a:p>
        </p:txBody>
      </p:sp>
      <p:sp>
        <p:nvSpPr>
          <p:cNvPr id="3" name="Content Placeholder 2">
            <a:extLst>
              <a:ext uri="{FF2B5EF4-FFF2-40B4-BE49-F238E27FC236}">
                <a16:creationId xmlns:a16="http://schemas.microsoft.com/office/drawing/2014/main" id="{954FC8C5-1076-2243-9762-04D4A97C705F}"/>
              </a:ext>
            </a:extLst>
          </p:cNvPr>
          <p:cNvSpPr>
            <a:spLocks noGrp="1"/>
          </p:cNvSpPr>
          <p:nvPr>
            <p:ph idx="1"/>
          </p:nvPr>
        </p:nvSpPr>
        <p:spPr>
          <a:xfrm>
            <a:off x="152400" y="1295400"/>
            <a:ext cx="11887200" cy="5181600"/>
          </a:xfrm>
        </p:spPr>
        <p:txBody>
          <a:bodyPr/>
          <a:lstStyle/>
          <a:p>
            <a:pPr marL="0" indent="0">
              <a:buNone/>
            </a:pPr>
            <a:r>
              <a:rPr lang="en-US" b="1" dirty="0" err="1">
                <a:latin typeface="Consolas" panose="020B0609020204030204" pitchFamily="49" charset="0"/>
                <a:cs typeface="Consolas" panose="020B0609020204030204" pitchFamily="49" charset="0"/>
              </a:rPr>
              <a:t>nop</a:t>
            </a:r>
            <a:endParaRPr lang="en-US" b="1" dirty="0"/>
          </a:p>
          <a:p>
            <a:r>
              <a:rPr lang="en-US" b="1" dirty="0" err="1">
                <a:latin typeface="Consolas" panose="020B0609020204030204" pitchFamily="49" charset="0"/>
                <a:cs typeface="Consolas" panose="020B0609020204030204" pitchFamily="49" charset="0"/>
              </a:rPr>
              <a:t>nop</a:t>
            </a:r>
            <a:r>
              <a:rPr lang="en-US" b="1" dirty="0"/>
              <a:t>/</a:t>
            </a:r>
            <a:r>
              <a:rPr lang="en-US" b="1" dirty="0" err="1">
                <a:latin typeface="Consolas" panose="020B0609020204030204" pitchFamily="49" charset="0"/>
                <a:cs typeface="Consolas" panose="020B0609020204030204" pitchFamily="49" charset="0"/>
              </a:rPr>
              <a:t>nopl</a:t>
            </a:r>
            <a:r>
              <a:rPr lang="en-US" dirty="0"/>
              <a:t> are “no-op” instructions – they do nothing!</a:t>
            </a:r>
          </a:p>
          <a:p>
            <a:r>
              <a:rPr lang="en-US" dirty="0"/>
              <a:t>Intent: Make functions align on address boundaries that are nice multiples of 8.</a:t>
            </a:r>
          </a:p>
          <a:p>
            <a:r>
              <a:rPr lang="en-US" dirty="0"/>
              <a:t>“Sometimes, doing nothing is how to be most productive” – Philosopher Nick</a:t>
            </a:r>
          </a:p>
          <a:p>
            <a:pPr marL="0" indent="0">
              <a:spcBef>
                <a:spcPts val="2800"/>
              </a:spcBef>
              <a:buNone/>
            </a:pPr>
            <a:r>
              <a:rPr lang="en-US" b="1" dirty="0">
                <a:latin typeface="Consolas" panose="020B0609020204030204" pitchFamily="49" charset="0"/>
                <a:cs typeface="Consolas" panose="020B0609020204030204" pitchFamily="49" charset="0"/>
              </a:rPr>
              <a:t>mov %</a:t>
            </a:r>
            <a:r>
              <a:rPr lang="en-US" b="1" dirty="0" err="1">
                <a:latin typeface="Consolas" panose="020B0609020204030204" pitchFamily="49" charset="0"/>
                <a:cs typeface="Consolas" panose="020B0609020204030204" pitchFamily="49" charset="0"/>
              </a:rPr>
              <a:t>ebx</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ebx</a:t>
            </a:r>
            <a:endParaRPr lang="en-US" b="1" dirty="0">
              <a:latin typeface="Consolas" panose="020B0609020204030204" pitchFamily="49" charset="0"/>
              <a:cs typeface="Consolas" panose="020B0609020204030204" pitchFamily="49" charset="0"/>
            </a:endParaRPr>
          </a:p>
          <a:p>
            <a:r>
              <a:rPr lang="en-US" dirty="0"/>
              <a:t>Zeros out the top 32 register bits (because a </a:t>
            </a:r>
            <a:r>
              <a:rPr lang="en-US" dirty="0">
                <a:latin typeface="Consolas" panose="020B0609020204030204" pitchFamily="49" charset="0"/>
                <a:cs typeface="Consolas" panose="020B0609020204030204" pitchFamily="49" charset="0"/>
              </a:rPr>
              <a:t>mov</a:t>
            </a:r>
            <a:r>
              <a:rPr lang="en-US" dirty="0"/>
              <a:t> on an </a:t>
            </a:r>
            <a:r>
              <a:rPr lang="en-US" dirty="0">
                <a:latin typeface="Consolas" panose="020B0609020204030204" pitchFamily="49" charset="0"/>
                <a:cs typeface="Consolas" panose="020B0609020204030204" pitchFamily="49" charset="0"/>
              </a:rPr>
              <a:t>e</a:t>
            </a:r>
            <a:r>
              <a:rPr lang="en-US" dirty="0"/>
              <a:t>-register zeros out rest of 64 bits).</a:t>
            </a:r>
            <a:endParaRPr lang="en-US" b="1" dirty="0">
              <a:latin typeface="Consolas" panose="020B0609020204030204" pitchFamily="49" charset="0"/>
              <a:cs typeface="Consolas" panose="020B0609020204030204" pitchFamily="49" charset="0"/>
            </a:endParaRPr>
          </a:p>
          <a:p>
            <a:pPr marL="0" indent="0">
              <a:spcBef>
                <a:spcPts val="2800"/>
              </a:spcBef>
              <a:buNone/>
            </a:pPr>
            <a:r>
              <a:rPr lang="en-US" b="1" dirty="0" err="1">
                <a:latin typeface="Consolas" panose="020B0609020204030204" pitchFamily="49" charset="0"/>
                <a:cs typeface="Consolas" panose="020B0609020204030204" pitchFamily="49" charset="0"/>
              </a:rPr>
              <a:t>xor</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ebx</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ebx</a:t>
            </a:r>
            <a:endParaRPr lang="en-US" b="1" dirty="0">
              <a:latin typeface="Consolas" panose="020B0609020204030204" pitchFamily="49" charset="0"/>
              <a:cs typeface="Consolas" panose="020B0609020204030204" pitchFamily="49" charset="0"/>
            </a:endParaRPr>
          </a:p>
          <a:p>
            <a:pPr fontAlgn="auto">
              <a:spcAft>
                <a:spcPts val="0"/>
              </a:spcAft>
            </a:pPr>
            <a:r>
              <a:rPr lang="en-US" dirty="0"/>
              <a:t>Optimizes for performance as well as code size (read more </a:t>
            </a:r>
            <a:r>
              <a:rPr lang="en-US" dirty="0">
                <a:hlinkClick r:id="rId2"/>
              </a:rPr>
              <a:t>here</a:t>
            </a:r>
            <a:r>
              <a:rPr lang="en-US" dirty="0"/>
              <a:t>):</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b8 00 00 00 00 		mov $0x0,%eax</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31 c0 				</a:t>
            </a:r>
            <a:r>
              <a:rPr lang="en-US" dirty="0" err="1">
                <a:latin typeface="Consolas" panose="020B0609020204030204" pitchFamily="49" charset="0"/>
                <a:cs typeface="Consolas" panose="020B0609020204030204" pitchFamily="49" charset="0"/>
              </a:rPr>
              <a:t>xor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b="1"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69394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fails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p:txBody>
          <a:bodyPr/>
          <a:lstStyle/>
          <a:p>
            <a:r>
              <a:rPr lang="en-US" dirty="0"/>
              <a:t>Possible Alternative? </a:t>
            </a:r>
          </a:p>
        </p:txBody>
      </p:sp>
    </p:spTree>
    <p:extLst>
      <p:ext uri="{BB962C8B-B14F-4D97-AF65-F5344CB8AC3E}">
        <p14:creationId xmlns:p14="http://schemas.microsoft.com/office/powerpoint/2010/main" val="27362589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fails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succeeds</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p:txBody>
          <a:bodyPr/>
          <a:lstStyle/>
          <a:p>
            <a:r>
              <a:rPr lang="en-US" dirty="0"/>
              <a:t>Optimized For Loop Output</a:t>
            </a:r>
          </a:p>
        </p:txBody>
      </p:sp>
      <p:sp>
        <p:nvSpPr>
          <p:cNvPr id="7" name="Rectangle 6">
            <a:extLst>
              <a:ext uri="{FF2B5EF4-FFF2-40B4-BE49-F238E27FC236}">
                <a16:creationId xmlns:a16="http://schemas.microsoft.com/office/drawing/2014/main" id="{C24F87E7-A88E-4C47-A5A4-A36C4B690628}"/>
              </a:ext>
            </a:extLst>
          </p:cNvPr>
          <p:cNvSpPr/>
          <p:nvPr/>
        </p:nvSpPr>
        <p:spPr bwMode="auto">
          <a:xfrm>
            <a:off x="52578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8403465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fails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succeeds</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p:txBody>
          <a:bodyPr/>
          <a:lstStyle/>
          <a:p>
            <a:r>
              <a:rPr lang="en-US" dirty="0"/>
              <a:t>Optimized For Loop Output</a:t>
            </a:r>
          </a:p>
        </p:txBody>
      </p:sp>
      <p:sp>
        <p:nvSpPr>
          <p:cNvPr id="7" name="Rectangle 6">
            <a:extLst>
              <a:ext uri="{FF2B5EF4-FFF2-40B4-BE49-F238E27FC236}">
                <a16:creationId xmlns:a16="http://schemas.microsoft.com/office/drawing/2014/main" id="{C24F87E7-A88E-4C47-A5A4-A36C4B690628}"/>
              </a:ext>
            </a:extLst>
          </p:cNvPr>
          <p:cNvSpPr/>
          <p:nvPr/>
        </p:nvSpPr>
        <p:spPr bwMode="auto">
          <a:xfrm>
            <a:off x="5257800" y="1295400"/>
            <a:ext cx="6248400" cy="5562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latin typeface="Consolas" panose="020B0609020204030204" pitchFamily="49" charset="0"/>
                <a:cs typeface="Consolas" panose="020B0609020204030204" pitchFamily="49" charset="0"/>
              </a:rPr>
              <a:t>Initialization</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4832018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fails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succeeds</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p:txBody>
          <a:bodyPr/>
          <a:lstStyle/>
          <a:p>
            <a:r>
              <a:rPr lang="en-US" dirty="0"/>
              <a:t>Optimized For Loop Output</a:t>
            </a:r>
          </a:p>
        </p:txBody>
      </p:sp>
      <p:sp>
        <p:nvSpPr>
          <p:cNvPr id="7" name="Rectangle 6">
            <a:extLst>
              <a:ext uri="{FF2B5EF4-FFF2-40B4-BE49-F238E27FC236}">
                <a16:creationId xmlns:a16="http://schemas.microsoft.com/office/drawing/2014/main" id="{C24F87E7-A88E-4C47-A5A4-A36C4B690628}"/>
              </a:ext>
            </a:extLst>
          </p:cNvPr>
          <p:cNvSpPr/>
          <p:nvPr/>
        </p:nvSpPr>
        <p:spPr bwMode="auto">
          <a:xfrm>
            <a:off x="5257800" y="1295400"/>
            <a:ext cx="6248400" cy="5562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Initialization</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body</a:t>
            </a:r>
          </a:p>
          <a:p>
            <a:pPr algn="l" eaLnBrk="1" hangingPunct="1"/>
            <a:r>
              <a:rPr lang="en-US" sz="2400" b="1" dirty="0">
                <a:latin typeface="Consolas" panose="020B0609020204030204" pitchFamily="49" charset="0"/>
                <a:cs typeface="Consolas" panose="020B0609020204030204" pitchFamily="49" charset="0"/>
              </a:rPr>
              <a:t>Body</a:t>
            </a:r>
          </a:p>
          <a:p>
            <a:pPr algn="l" eaLnBrk="1" hangingPunct="1"/>
            <a:r>
              <a:rPr lang="en-US" sz="2400" b="1" dirty="0">
                <a:latin typeface="Consolas" panose="020B0609020204030204" pitchFamily="49" charset="0"/>
                <a:cs typeface="Consolas" panose="020B0609020204030204" pitchFamily="49" charset="0"/>
              </a:rPr>
              <a:t>Update</a:t>
            </a:r>
          </a:p>
          <a:p>
            <a:pPr algn="l" eaLnBrk="1" hangingPunct="1"/>
            <a:r>
              <a:rPr lang="en-US" sz="2400" b="1" dirty="0">
                <a:latin typeface="Consolas" panose="020B0609020204030204" pitchFamily="49" charset="0"/>
                <a:cs typeface="Consolas" panose="020B0609020204030204" pitchFamily="49" charset="0"/>
              </a:rPr>
              <a:t>Test</a:t>
            </a:r>
          </a:p>
          <a:p>
            <a:pPr algn="l" eaLnBrk="1" hangingPunct="1"/>
            <a:r>
              <a:rPr lang="en-US" sz="2400" b="1" dirty="0">
                <a:latin typeface="Consolas" panose="020B0609020204030204" pitchFamily="49" charset="0"/>
                <a:cs typeface="Consolas" panose="020B0609020204030204" pitchFamily="49" charset="0"/>
              </a:rPr>
              <a:t>Jump to 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Update</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8488921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6967728" y="2316956"/>
            <a:ext cx="58338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fails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Standard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967728" y="1493044"/>
            <a:ext cx="5833872" cy="823912"/>
          </a:xfrm>
        </p:spPr>
        <p:txBody>
          <a:bodyPr/>
          <a:lstStyle/>
          <a:p>
            <a:r>
              <a:rPr lang="en-US" dirty="0"/>
              <a:t>Possible Alternative?</a:t>
            </a:r>
          </a:p>
        </p:txBody>
      </p:sp>
      <p:sp>
        <p:nvSpPr>
          <p:cNvPr id="8" name="Rectangle 7">
            <a:extLst>
              <a:ext uri="{FF2B5EF4-FFF2-40B4-BE49-F238E27FC236}">
                <a16:creationId xmlns:a16="http://schemas.microsoft.com/office/drawing/2014/main" id="{1C662A28-9F5F-4645-8FCA-8EC5B71DFDC6}"/>
              </a:ext>
            </a:extLst>
          </p:cNvPr>
          <p:cNvSpPr/>
          <p:nvPr/>
        </p:nvSpPr>
        <p:spPr bwMode="auto">
          <a:xfrm>
            <a:off x="2286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latin typeface="Consolas" panose="020B0609020204030204" pitchFamily="49" charset="0"/>
                <a:cs typeface="Consolas" panose="020B0609020204030204" pitchFamily="49" charset="0"/>
              </a:rPr>
              <a:t>Initialization</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No jump</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No jump</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448885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6967728" y="2316956"/>
            <a:ext cx="58338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fails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Standard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967728" y="1493044"/>
            <a:ext cx="5833872" cy="823912"/>
          </a:xfrm>
        </p:spPr>
        <p:txBody>
          <a:bodyPr/>
          <a:lstStyle/>
          <a:p>
            <a:r>
              <a:rPr lang="en-US" dirty="0"/>
              <a:t>Possible Alternative?</a:t>
            </a:r>
          </a:p>
        </p:txBody>
      </p:sp>
      <p:sp>
        <p:nvSpPr>
          <p:cNvPr id="8" name="Rectangle 7">
            <a:extLst>
              <a:ext uri="{FF2B5EF4-FFF2-40B4-BE49-F238E27FC236}">
                <a16:creationId xmlns:a16="http://schemas.microsoft.com/office/drawing/2014/main" id="{1C662A28-9F5F-4645-8FCA-8EC5B71DFDC6}"/>
              </a:ext>
            </a:extLst>
          </p:cNvPr>
          <p:cNvSpPr/>
          <p:nvPr/>
        </p:nvSpPr>
        <p:spPr bwMode="auto">
          <a:xfrm>
            <a:off x="2286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Initialization</a:t>
            </a:r>
          </a:p>
          <a:p>
            <a:pPr algn="l" eaLnBrk="1" hangingPunct="1"/>
            <a:r>
              <a:rPr lang="en-US" sz="2400" b="1" dirty="0">
                <a:latin typeface="Consolas" panose="020B0609020204030204" pitchFamily="49" charset="0"/>
                <a:cs typeface="Consolas" panose="020B0609020204030204" pitchFamily="49" charset="0"/>
              </a:rPr>
              <a:t>Test</a:t>
            </a:r>
          </a:p>
          <a:p>
            <a:pPr algn="l" eaLnBrk="1" hangingPunct="1"/>
            <a:r>
              <a:rPr lang="en-US" sz="2400" b="1" dirty="0">
                <a:latin typeface="Consolas" panose="020B0609020204030204" pitchFamily="49" charset="0"/>
                <a:cs typeface="Consolas" panose="020B0609020204030204" pitchFamily="49" charset="0"/>
              </a:rPr>
              <a:t>No jump</a:t>
            </a:r>
          </a:p>
          <a:p>
            <a:pPr algn="l" eaLnBrk="1" hangingPunct="1"/>
            <a:r>
              <a:rPr lang="en-US" sz="2400" b="1" dirty="0">
                <a:latin typeface="Consolas" panose="020B0609020204030204" pitchFamily="49" charset="0"/>
                <a:cs typeface="Consolas" panose="020B0609020204030204" pitchFamily="49" charset="0"/>
              </a:rPr>
              <a:t>Body</a:t>
            </a:r>
          </a:p>
          <a:p>
            <a:pPr algn="l" eaLnBrk="1" hangingPunct="1"/>
            <a:r>
              <a:rPr lang="en-US" sz="2400" b="1" dirty="0">
                <a:latin typeface="Consolas" panose="020B0609020204030204" pitchFamily="49" charset="0"/>
                <a:cs typeface="Consolas" panose="020B0609020204030204" pitchFamily="49" charset="0"/>
              </a:rPr>
              <a:t>Update</a:t>
            </a:r>
          </a:p>
          <a:p>
            <a:pPr algn="l" eaLnBrk="1" hangingPunct="1"/>
            <a:r>
              <a:rPr lang="en-US" sz="2400" b="1" dirty="0">
                <a:latin typeface="Consolas" panose="020B0609020204030204" pitchFamily="49" charset="0"/>
                <a:cs typeface="Consolas" panose="020B0609020204030204" pitchFamily="49" charset="0"/>
              </a:rPr>
              <a:t>Jump to 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No jump</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Update</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865818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fails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p:txBody>
          <a:bodyPr/>
          <a:lstStyle/>
          <a:p>
            <a:r>
              <a:rPr lang="en-US" dirty="0"/>
              <a:t>Possible Alternative? </a:t>
            </a:r>
          </a:p>
        </p:txBody>
      </p:sp>
      <p:sp>
        <p:nvSpPr>
          <p:cNvPr id="7" name="Rectangle 6">
            <a:extLst>
              <a:ext uri="{FF2B5EF4-FFF2-40B4-BE49-F238E27FC236}">
                <a16:creationId xmlns:a16="http://schemas.microsoft.com/office/drawing/2014/main" id="{F73EEC1F-3403-164C-80DD-155911C9F491}"/>
              </a:ext>
            </a:extLst>
          </p:cNvPr>
          <p:cNvSpPr/>
          <p:nvPr/>
        </p:nvSpPr>
        <p:spPr bwMode="auto">
          <a:xfrm>
            <a:off x="228600" y="5181600"/>
            <a:ext cx="11277600"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Which instructions are better when n = 0? </a:t>
            </a:r>
            <a:r>
              <a:rPr lang="en-US" sz="2800" dirty="0">
                <a:latin typeface="+mn-lt"/>
                <a:cs typeface="Courier New" panose="02070309020205020404" pitchFamily="49" charset="0"/>
              </a:rPr>
              <a:t>n = 1000?</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a:p>
            <a:pPr algn="l" eaLnBrk="1" hangingPunct="1"/>
            <a:endParaRPr lang="en-US" sz="2800" dirty="0">
              <a:latin typeface="+mn-lt"/>
              <a:cs typeface="Courier New" panose="02070309020205020404" pitchFamily="49" charset="0"/>
            </a:endParaRPr>
          </a:p>
          <a:p>
            <a:pPr algn="l"/>
            <a:r>
              <a:rPr lang="en-US" sz="2400" b="1" dirty="0">
                <a:cs typeface="Courier New" panose="02070309020205020404" pitchFamily="49" charset="0"/>
              </a:rPr>
              <a:t>for (int </a:t>
            </a:r>
            <a:r>
              <a:rPr lang="en-US" sz="2400" b="1" dirty="0" err="1">
                <a:cs typeface="Courier New" panose="02070309020205020404" pitchFamily="49" charset="0"/>
              </a:rPr>
              <a:t>i</a:t>
            </a:r>
            <a:r>
              <a:rPr lang="en-US" sz="2400" b="1" dirty="0">
                <a:cs typeface="Courier New" panose="02070309020205020404" pitchFamily="49" charset="0"/>
              </a:rPr>
              <a:t> = 0; </a:t>
            </a:r>
            <a:r>
              <a:rPr lang="en-US" sz="2400" b="1" dirty="0" err="1">
                <a:cs typeface="Courier New" panose="02070309020205020404" pitchFamily="49" charset="0"/>
              </a:rPr>
              <a:t>i</a:t>
            </a:r>
            <a:r>
              <a:rPr lang="en-US" sz="2400" b="1" dirty="0">
                <a:cs typeface="Courier New" panose="02070309020205020404" pitchFamily="49" charset="0"/>
              </a:rPr>
              <a:t> &lt; n; </a:t>
            </a:r>
            <a:r>
              <a:rPr lang="en-US" sz="2400" b="1" dirty="0" err="1">
                <a:cs typeface="Courier New" panose="02070309020205020404" pitchFamily="49" charset="0"/>
              </a:rPr>
              <a:t>i</a:t>
            </a:r>
            <a:r>
              <a:rPr lang="en-US" sz="2400" b="1" dirty="0">
                <a:cs typeface="Courier New" panose="02070309020205020404" pitchFamily="49" charset="0"/>
              </a:rPr>
              <a:t>++)		</a:t>
            </a:r>
          </a:p>
        </p:txBody>
      </p:sp>
    </p:spTree>
    <p:extLst>
      <p:ext uri="{BB962C8B-B14F-4D97-AF65-F5344CB8AC3E}">
        <p14:creationId xmlns:p14="http://schemas.microsoft.com/office/powerpoint/2010/main" val="25438830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2304B-7D3B-C84B-A717-AD0737275247}"/>
              </a:ext>
            </a:extLst>
          </p:cNvPr>
          <p:cNvSpPr>
            <a:spLocks noGrp="1"/>
          </p:cNvSpPr>
          <p:nvPr>
            <p:ph type="title"/>
          </p:nvPr>
        </p:nvSpPr>
        <p:spPr/>
        <p:txBody>
          <a:bodyPr/>
          <a:lstStyle/>
          <a:p>
            <a:r>
              <a:rPr lang="en-US" dirty="0"/>
              <a:t>Optimizing Instruction Counts</a:t>
            </a:r>
          </a:p>
        </p:txBody>
      </p:sp>
      <p:sp>
        <p:nvSpPr>
          <p:cNvPr id="3" name="Content Placeholder 2">
            <a:extLst>
              <a:ext uri="{FF2B5EF4-FFF2-40B4-BE49-F238E27FC236}">
                <a16:creationId xmlns:a16="http://schemas.microsoft.com/office/drawing/2014/main" id="{950B1540-CC40-334B-97DC-8BE722A8EEB5}"/>
              </a:ext>
            </a:extLst>
          </p:cNvPr>
          <p:cNvSpPr>
            <a:spLocks noGrp="1"/>
          </p:cNvSpPr>
          <p:nvPr>
            <p:ph idx="1"/>
          </p:nvPr>
        </p:nvSpPr>
        <p:spPr>
          <a:xfrm>
            <a:off x="152400" y="1295400"/>
            <a:ext cx="12039600" cy="5181600"/>
          </a:xfrm>
        </p:spPr>
        <p:txBody>
          <a:bodyPr/>
          <a:lstStyle/>
          <a:p>
            <a:r>
              <a:rPr lang="en-US" dirty="0"/>
              <a:t>Both versions have the same </a:t>
            </a:r>
            <a:r>
              <a:rPr lang="en-US" b="1" dirty="0">
                <a:solidFill>
                  <a:schemeClr val="accent2">
                    <a:lumMod val="75000"/>
                  </a:schemeClr>
                </a:solidFill>
              </a:rPr>
              <a:t>static</a:t>
            </a:r>
            <a:r>
              <a:rPr lang="en-US" b="1" dirty="0"/>
              <a:t> instruction count </a:t>
            </a:r>
            <a:r>
              <a:rPr lang="en-US" dirty="0"/>
              <a:t>(# of written instructions).</a:t>
            </a:r>
          </a:p>
          <a:p>
            <a:r>
              <a:rPr lang="en-US" dirty="0"/>
              <a:t>But they have different </a:t>
            </a:r>
            <a:r>
              <a:rPr lang="en-US" b="1" dirty="0">
                <a:solidFill>
                  <a:schemeClr val="accent1">
                    <a:lumMod val="75000"/>
                  </a:schemeClr>
                </a:solidFill>
              </a:rPr>
              <a:t>dynamic</a:t>
            </a:r>
            <a:r>
              <a:rPr lang="en-US" dirty="0"/>
              <a:t> </a:t>
            </a:r>
            <a:r>
              <a:rPr lang="en-US" b="1" dirty="0"/>
              <a:t>instruction counts </a:t>
            </a:r>
            <a:r>
              <a:rPr lang="en-US" dirty="0"/>
              <a:t>(# of executed instructions when program is run).</a:t>
            </a:r>
          </a:p>
          <a:p>
            <a:pPr lvl="1"/>
            <a:r>
              <a:rPr lang="en-US" dirty="0"/>
              <a:t>If n = 0, right (possible alternative) is best b/c fewer instructions</a:t>
            </a:r>
          </a:p>
          <a:p>
            <a:pPr lvl="1"/>
            <a:r>
              <a:rPr lang="en-US" dirty="0"/>
              <a:t>If n is large, left (</a:t>
            </a:r>
            <a:r>
              <a:rPr lang="en-US" dirty="0" err="1"/>
              <a:t>gcc</a:t>
            </a:r>
            <a:r>
              <a:rPr lang="en-US" dirty="0"/>
              <a:t> is best) is best b/c fewer instructions</a:t>
            </a:r>
          </a:p>
          <a:p>
            <a:r>
              <a:rPr lang="en-US" dirty="0"/>
              <a:t>The compiler may emit a static instruction count that is several times longer than an alternative, but it may be more efficient if loop executes many times.</a:t>
            </a:r>
          </a:p>
          <a:p>
            <a:pPr>
              <a:spcBef>
                <a:spcPts val="2200"/>
              </a:spcBef>
            </a:pPr>
            <a:r>
              <a:rPr lang="en-US" dirty="0"/>
              <a:t>Does the compiler </a:t>
            </a:r>
            <a:r>
              <a:rPr lang="en-US" i="1" dirty="0"/>
              <a:t>know</a:t>
            </a:r>
            <a:r>
              <a:rPr lang="en-US" dirty="0"/>
              <a:t> that a loop will execute many times? (in general, no)</a:t>
            </a:r>
          </a:p>
          <a:p>
            <a:r>
              <a:rPr lang="en-US" dirty="0"/>
              <a:t>So what if our code had loops that always execute a small number of times? How do we know when </a:t>
            </a:r>
            <a:r>
              <a:rPr lang="en-US" dirty="0" err="1"/>
              <a:t>gcc</a:t>
            </a:r>
            <a:r>
              <a:rPr lang="en-US" dirty="0"/>
              <a:t> makes a bad decision?</a:t>
            </a:r>
          </a:p>
          <a:p>
            <a:r>
              <a:rPr lang="en-US" dirty="0"/>
              <a:t>(take EE108, EE180, CS316 for more!)</a:t>
            </a:r>
          </a:p>
        </p:txBody>
      </p:sp>
    </p:spTree>
    <p:extLst>
      <p:ext uri="{BB962C8B-B14F-4D97-AF65-F5344CB8AC3E}">
        <p14:creationId xmlns:p14="http://schemas.microsoft.com/office/powerpoint/2010/main" val="34379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3004-48B5-5B42-95BF-49C993E0D8D6}"/>
              </a:ext>
            </a:extLst>
          </p:cNvPr>
          <p:cNvSpPr>
            <a:spLocks noGrp="1"/>
          </p:cNvSpPr>
          <p:nvPr>
            <p:ph type="title"/>
          </p:nvPr>
        </p:nvSpPr>
        <p:spPr/>
        <p:txBody>
          <a:bodyPr/>
          <a:lstStyle/>
          <a:p>
            <a:r>
              <a:rPr lang="en-US" dirty="0"/>
              <a:t>Optimizations</a:t>
            </a:r>
          </a:p>
        </p:txBody>
      </p:sp>
      <p:sp>
        <p:nvSpPr>
          <p:cNvPr id="3" name="Content Placeholder 2">
            <a:extLst>
              <a:ext uri="{FF2B5EF4-FFF2-40B4-BE49-F238E27FC236}">
                <a16:creationId xmlns:a16="http://schemas.microsoft.com/office/drawing/2014/main" id="{925E680E-1866-1B42-B30F-AEDB497B23E3}"/>
              </a:ext>
            </a:extLst>
          </p:cNvPr>
          <p:cNvSpPr>
            <a:spLocks noGrp="1"/>
          </p:cNvSpPr>
          <p:nvPr>
            <p:ph idx="1"/>
          </p:nvPr>
        </p:nvSpPr>
        <p:spPr/>
        <p:txBody>
          <a:bodyPr/>
          <a:lstStyle/>
          <a:p>
            <a:r>
              <a:rPr lang="en-US" b="1" dirty="0"/>
              <a:t>Conditional Moves</a:t>
            </a:r>
            <a:r>
              <a:rPr lang="en-US" dirty="0"/>
              <a:t> can sometimes eliminate “branches” (jumps), which are particularly inefficient on modern computer hardware.</a:t>
            </a:r>
          </a:p>
          <a:p>
            <a:r>
              <a:rPr lang="en-US" dirty="0"/>
              <a:t>Processors try to </a:t>
            </a:r>
            <a:r>
              <a:rPr lang="en-US" i="1" dirty="0"/>
              <a:t>predict</a:t>
            </a:r>
            <a:r>
              <a:rPr lang="en-US" dirty="0"/>
              <a:t> the future execution of instructions for maximum performance.  This is difficult to do with jumps.</a:t>
            </a:r>
          </a:p>
        </p:txBody>
      </p:sp>
    </p:spTree>
    <p:extLst>
      <p:ext uri="{BB962C8B-B14F-4D97-AF65-F5344CB8AC3E}">
        <p14:creationId xmlns:p14="http://schemas.microsoft.com/office/powerpoint/2010/main" val="3555528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Revisiting %rip</a:t>
            </a:r>
          </a:p>
          <a:p>
            <a:r>
              <a:rPr lang="en-US" dirty="0"/>
              <a:t>Calling Functions</a:t>
            </a:r>
          </a:p>
          <a:p>
            <a:pPr lvl="1"/>
            <a:r>
              <a:rPr lang="en-US" dirty="0"/>
              <a:t>The Stack</a:t>
            </a:r>
          </a:p>
          <a:p>
            <a:pPr lvl="1"/>
            <a:r>
              <a:rPr lang="en-US" dirty="0"/>
              <a:t>Passing Control</a:t>
            </a:r>
          </a:p>
          <a:p>
            <a:pPr lvl="1"/>
            <a:r>
              <a:rPr lang="en-US" dirty="0"/>
              <a:t>Passing Data</a:t>
            </a:r>
          </a:p>
          <a:p>
            <a:pPr lvl="1"/>
            <a:r>
              <a:rPr lang="en-US" dirty="0"/>
              <a:t>Local Storage</a:t>
            </a:r>
          </a:p>
          <a:p>
            <a:r>
              <a:rPr lang="en-US" dirty="0"/>
              <a:t>Register Restrictions</a:t>
            </a:r>
          </a:p>
          <a:p>
            <a:r>
              <a:rPr lang="en-US" dirty="0"/>
              <a:t>Pulling it all together: recursion example</a:t>
            </a:r>
          </a:p>
          <a:p>
            <a:r>
              <a:rPr lang="en-US" dirty="0"/>
              <a:t>Optimizations</a:t>
            </a:r>
          </a:p>
          <a:p>
            <a:pPr lvl="1"/>
            <a:endParaRPr lang="en-US" dirty="0"/>
          </a:p>
          <a:p>
            <a:pPr marL="0" indent="0">
              <a:buNone/>
            </a:pPr>
            <a:r>
              <a:rPr lang="en-US" i="1" dirty="0"/>
              <a:t>That’s it for assembly!  </a:t>
            </a:r>
            <a:r>
              <a:rPr lang="en-US" b="1" dirty="0"/>
              <a:t>Next time: </a:t>
            </a:r>
            <a:r>
              <a:rPr lang="en-US" dirty="0"/>
              <a:t>managing the heap</a:t>
            </a:r>
          </a:p>
          <a:p>
            <a:endParaRPr lang="en-US" dirty="0"/>
          </a:p>
        </p:txBody>
      </p:sp>
    </p:spTree>
    <p:extLst>
      <p:ext uri="{BB962C8B-B14F-4D97-AF65-F5344CB8AC3E}">
        <p14:creationId xmlns:p14="http://schemas.microsoft.com/office/powerpoint/2010/main" val="28198785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A5ED-DA77-4A4C-84F7-1D5884D9F926}"/>
              </a:ext>
            </a:extLst>
          </p:cNvPr>
          <p:cNvSpPr>
            <a:spLocks noGrp="1"/>
          </p:cNvSpPr>
          <p:nvPr>
            <p:ph type="title"/>
          </p:nvPr>
        </p:nvSpPr>
        <p:spPr/>
        <p:txBody>
          <a:bodyPr/>
          <a:lstStyle/>
          <a:p>
            <a:r>
              <a:rPr lang="en-US" dirty="0"/>
              <a:t>Live Session Slides</a:t>
            </a:r>
          </a:p>
        </p:txBody>
      </p:sp>
      <p:sp>
        <p:nvSpPr>
          <p:cNvPr id="3" name="Text Placeholder 2">
            <a:extLst>
              <a:ext uri="{FF2B5EF4-FFF2-40B4-BE49-F238E27FC236}">
                <a16:creationId xmlns:a16="http://schemas.microsoft.com/office/drawing/2014/main" id="{8E3DB5A7-C7F8-DE47-936A-D2F6705941D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7343252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10 minutes: </a:t>
            </a:r>
            <a:r>
              <a:rPr lang="en-US" dirty="0">
                <a:solidFill>
                  <a:srgbClr val="FF0000"/>
                </a:solidFill>
              </a:rPr>
              <a:t>general review</a:t>
            </a:r>
          </a:p>
          <a:p>
            <a:r>
              <a:rPr lang="en-US" b="1" dirty="0"/>
              <a:t>5 minutes: </a:t>
            </a:r>
            <a:r>
              <a:rPr lang="en-US" dirty="0"/>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0E13484C-9B23-E64E-837C-7F323384B605}"/>
              </a:ext>
            </a:extLst>
          </p:cNvPr>
          <p:cNvSpPr txBox="1"/>
          <p:nvPr/>
        </p:nvSpPr>
        <p:spPr>
          <a:xfrm>
            <a:off x="609600" y="3462337"/>
            <a:ext cx="10972800" cy="3046988"/>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13 takeaway: Function calls rely on the special %rip and %</a:t>
            </a:r>
            <a:r>
              <a:rPr lang="en-US" sz="3200" b="1" dirty="0" err="1"/>
              <a:t>rsp</a:t>
            </a:r>
            <a:r>
              <a:rPr lang="en-US" sz="3200" b="1" dirty="0"/>
              <a:t> registers to execute another function’s instructions and make stack space.  We rely on special registers to pass parameters and the return value between functions.  And there are caller and callee owned registers to manage use across functions.</a:t>
            </a:r>
            <a:endParaRPr lang="en-US" sz="3200" dirty="0"/>
          </a:p>
        </p:txBody>
      </p:sp>
    </p:spTree>
    <p:extLst>
      <p:ext uri="{BB962C8B-B14F-4D97-AF65-F5344CB8AC3E}">
        <p14:creationId xmlns:p14="http://schemas.microsoft.com/office/powerpoint/2010/main" val="15528579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0F74DD-1DAC-3A4F-992E-45A0E14E5884}"/>
              </a:ext>
            </a:extLst>
          </p:cNvPr>
          <p:cNvSpPr>
            <a:spLocks noGrp="1"/>
          </p:cNvSpPr>
          <p:nvPr>
            <p:ph type="title"/>
          </p:nvPr>
        </p:nvSpPr>
        <p:spPr/>
        <p:txBody>
          <a:bodyPr/>
          <a:lstStyle/>
          <a:p>
            <a:r>
              <a:rPr lang="en-US" dirty="0"/>
              <a:t>Key GDB Tips For Assembly</a:t>
            </a:r>
          </a:p>
        </p:txBody>
      </p:sp>
      <p:sp>
        <p:nvSpPr>
          <p:cNvPr id="5" name="Content Placeholder 4">
            <a:extLst>
              <a:ext uri="{FF2B5EF4-FFF2-40B4-BE49-F238E27FC236}">
                <a16:creationId xmlns:a16="http://schemas.microsoft.com/office/drawing/2014/main" id="{7227F741-D4C8-B547-A54A-E479F5AB1EAB}"/>
              </a:ext>
            </a:extLst>
          </p:cNvPr>
          <p:cNvSpPr>
            <a:spLocks noGrp="1"/>
          </p:cNvSpPr>
          <p:nvPr>
            <p:ph idx="1"/>
          </p:nvPr>
        </p:nvSpPr>
        <p:spPr/>
        <p:txBody>
          <a:bodyPr/>
          <a:lstStyle/>
          <a:p>
            <a:r>
              <a:rPr lang="en-US" dirty="0"/>
              <a:t>Examine 4 giant words (8 bytes) on the stack:</a:t>
            </a:r>
            <a:endParaRPr lang="en-US" dirty="0">
              <a:latin typeface="Consolas" panose="020B0609020204030204" pitchFamily="49" charset="0"/>
              <a:cs typeface="Consolas" panose="020B0609020204030204" pitchFamily="49" charset="0"/>
            </a:endParaRPr>
          </a:p>
          <a:p>
            <a:pPr marL="457200" lvl="1" indent="0">
              <a:buNone/>
            </a:pP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gdb</a:t>
            </a:r>
            <a:r>
              <a:rPr lang="en-US" dirty="0">
                <a:latin typeface="Consolas" panose="020B0609020204030204" pitchFamily="49" charset="0"/>
                <a:cs typeface="Consolas" panose="020B0609020204030204" pitchFamily="49" charset="0"/>
              </a:rPr>
              <a:t>) x/4g $</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p>
            <a:pPr marL="457200" lvl="1" indent="0">
              <a:buNone/>
            </a:pPr>
            <a:r>
              <a:rPr lang="en-US" dirty="0">
                <a:latin typeface="Consolas" panose="020B0609020204030204" pitchFamily="49" charset="0"/>
                <a:cs typeface="Consolas" panose="020B0609020204030204" pitchFamily="49" charset="0"/>
              </a:rPr>
              <a:t>0x7fffffffe870: 0x0000000000000005      0x0000000000400559</a:t>
            </a:r>
          </a:p>
          <a:p>
            <a:pPr marL="457200" lvl="1" indent="0">
              <a:buNone/>
            </a:pPr>
            <a:r>
              <a:rPr lang="en-US" dirty="0">
                <a:latin typeface="Consolas" panose="020B0609020204030204" pitchFamily="49" charset="0"/>
                <a:cs typeface="Consolas" panose="020B0609020204030204" pitchFamily="49" charset="0"/>
              </a:rPr>
              <a:t>0x7fffffffe880: 0x0000000000000000      0x0000000000400575</a:t>
            </a:r>
          </a:p>
          <a:p>
            <a:pPr marL="0" indent="0">
              <a:buNone/>
            </a:pPr>
            <a:endParaRPr lang="en-US" dirty="0"/>
          </a:p>
          <a:p>
            <a:r>
              <a:rPr lang="en-US" dirty="0"/>
              <a:t>display/undisplay (prints out things every time you step/next)</a:t>
            </a:r>
          </a:p>
          <a:p>
            <a:pPr marL="457200" lvl="1" indent="0">
              <a:buNone/>
            </a:pP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gdb</a:t>
            </a:r>
            <a:r>
              <a:rPr lang="en-US" dirty="0">
                <a:latin typeface="Consolas" panose="020B0609020204030204" pitchFamily="49" charset="0"/>
                <a:cs typeface="Consolas" panose="020B0609020204030204" pitchFamily="49" charset="0"/>
              </a:rPr>
              <a:t>) display/4w $</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p>
            <a:pPr marL="457200" lvl="1" indent="0">
              <a:buNone/>
            </a:pPr>
            <a:r>
              <a:rPr lang="en-US" dirty="0">
                <a:latin typeface="Consolas" panose="020B0609020204030204" pitchFamily="49" charset="0"/>
                <a:cs typeface="Consolas" panose="020B0609020204030204" pitchFamily="49" charset="0"/>
              </a:rPr>
              <a:t>1: x/4xw $</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p>
            <a:pPr marL="457200" lvl="1" indent="0">
              <a:buNone/>
            </a:pPr>
            <a:r>
              <a:rPr lang="en-US" dirty="0">
                <a:latin typeface="Consolas" panose="020B0609020204030204" pitchFamily="49" charset="0"/>
                <a:cs typeface="Consolas" panose="020B0609020204030204" pitchFamily="49" charset="0"/>
              </a:rPr>
              <a:t>0x7fffffffe8a8: 0xf7a2d830      0x00007fff      0x00000000      0x00000000</a:t>
            </a: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525374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0F74DD-1DAC-3A4F-992E-45A0E14E5884}"/>
              </a:ext>
            </a:extLst>
          </p:cNvPr>
          <p:cNvSpPr>
            <a:spLocks noGrp="1"/>
          </p:cNvSpPr>
          <p:nvPr>
            <p:ph type="title"/>
          </p:nvPr>
        </p:nvSpPr>
        <p:spPr/>
        <p:txBody>
          <a:bodyPr/>
          <a:lstStyle/>
          <a:p>
            <a:r>
              <a:rPr lang="en-US" dirty="0"/>
              <a:t>Key GDB Tips For Assembly</a:t>
            </a:r>
          </a:p>
        </p:txBody>
      </p:sp>
      <p:sp>
        <p:nvSpPr>
          <p:cNvPr id="5" name="Content Placeholder 4">
            <a:extLst>
              <a:ext uri="{FF2B5EF4-FFF2-40B4-BE49-F238E27FC236}">
                <a16:creationId xmlns:a16="http://schemas.microsoft.com/office/drawing/2014/main" id="{7227F741-D4C8-B547-A54A-E479F5AB1EAB}"/>
              </a:ext>
            </a:extLst>
          </p:cNvPr>
          <p:cNvSpPr>
            <a:spLocks noGrp="1"/>
          </p:cNvSpPr>
          <p:nvPr>
            <p:ph idx="1"/>
          </p:nvPr>
        </p:nvSpPr>
        <p:spPr/>
        <p:txBody>
          <a:bodyPr/>
          <a:lstStyle/>
          <a:p>
            <a:r>
              <a:rPr lang="en-US" dirty="0" err="1">
                <a:latin typeface="Consolas" panose="020B0609020204030204" pitchFamily="49" charset="0"/>
                <a:cs typeface="Consolas" panose="020B0609020204030204" pitchFamily="49" charset="0"/>
              </a:rPr>
              <a:t>stepi</a:t>
            </a:r>
            <a:r>
              <a:rPr lang="en-US" dirty="0">
                <a:latin typeface="Consolas" panose="020B0609020204030204" pitchFamily="49" charset="0"/>
                <a:cs typeface="Consolas" panose="020B0609020204030204" pitchFamily="49" charset="0"/>
              </a:rPr>
              <a:t>/</a:t>
            </a:r>
            <a:r>
              <a:rPr lang="en-US" dirty="0">
                <a:solidFill>
                  <a:srgbClr val="C00000"/>
                </a:solidFill>
                <a:latin typeface="Consolas" panose="020B0609020204030204" pitchFamily="49" charset="0"/>
                <a:cs typeface="Consolas" panose="020B0609020204030204" pitchFamily="49" charset="0"/>
              </a:rPr>
              <a:t>finish</a:t>
            </a:r>
            <a:r>
              <a:rPr lang="en-US" dirty="0"/>
              <a:t>: step into current function call/</a:t>
            </a:r>
            <a:r>
              <a:rPr lang="en-US" dirty="0">
                <a:solidFill>
                  <a:srgbClr val="C00000"/>
                </a:solidFill>
              </a:rPr>
              <a:t>return to caller</a:t>
            </a:r>
            <a:r>
              <a:rPr lang="en-US" dirty="0"/>
              <a:t>:</a:t>
            </a:r>
            <a:endParaRPr lang="en-US" dirty="0">
              <a:latin typeface="Consolas" panose="020B0609020204030204" pitchFamily="49" charset="0"/>
              <a:cs typeface="Consolas" panose="020B0609020204030204" pitchFamily="49" charset="0"/>
            </a:endParaRPr>
          </a:p>
          <a:p>
            <a:pPr marL="457200" lvl="1" indent="0">
              <a:buNone/>
            </a:pP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gdb</a:t>
            </a:r>
            <a:r>
              <a:rPr lang="en-US" dirty="0">
                <a:latin typeface="Consolas" panose="020B0609020204030204" pitchFamily="49" charset="0"/>
                <a:cs typeface="Consolas" panose="020B0609020204030204" pitchFamily="49" charset="0"/>
              </a:rPr>
              <a:t>) finish</a:t>
            </a:r>
          </a:p>
          <a:p>
            <a:r>
              <a:rPr lang="en-US" dirty="0"/>
              <a:t>Set register values during the run</a:t>
            </a:r>
          </a:p>
          <a:p>
            <a:pPr marL="457200" lvl="1" indent="0">
              <a:buNone/>
            </a:pP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gdb</a:t>
            </a:r>
            <a:r>
              <a:rPr lang="en-US" dirty="0">
                <a:latin typeface="Consolas" panose="020B0609020204030204" pitchFamily="49" charset="0"/>
                <a:cs typeface="Consolas" panose="020B0609020204030204" pitchFamily="49" charset="0"/>
              </a:rPr>
              <a:t>) p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 + 1</a:t>
            </a:r>
          </a:p>
          <a:p>
            <a:pPr marL="0" indent="0">
              <a:buNone/>
            </a:pPr>
            <a:r>
              <a:rPr lang="en-US" dirty="0"/>
              <a:t>(Might be useful to write down the original value of $</a:t>
            </a:r>
            <a:r>
              <a:rPr lang="en-US" dirty="0" err="1"/>
              <a:t>rdi</a:t>
            </a:r>
            <a:r>
              <a:rPr lang="en-US" dirty="0"/>
              <a:t> somewhere)</a:t>
            </a:r>
            <a:endParaRPr lang="en-US" dirty="0">
              <a:latin typeface="Consolas" panose="020B0609020204030204" pitchFamily="49" charset="0"/>
              <a:cs typeface="Consolas" panose="020B0609020204030204" pitchFamily="49" charset="0"/>
            </a:endParaRPr>
          </a:p>
          <a:p>
            <a:r>
              <a:rPr lang="en-US" dirty="0"/>
              <a:t>Tui things</a:t>
            </a:r>
          </a:p>
          <a:p>
            <a:pPr lvl="1"/>
            <a:r>
              <a:rPr lang="en-US" dirty="0">
                <a:latin typeface="Consolas" panose="020B0609020204030204" pitchFamily="49" charset="0"/>
                <a:cs typeface="Consolas" panose="020B0609020204030204" pitchFamily="49" charset="0"/>
              </a:rPr>
              <a:t>refresh</a:t>
            </a:r>
          </a:p>
          <a:p>
            <a:pPr lvl="1"/>
            <a:r>
              <a:rPr lang="en-US" dirty="0">
                <a:latin typeface="Consolas" panose="020B0609020204030204" pitchFamily="49" charset="0"/>
                <a:cs typeface="Consolas" panose="020B0609020204030204" pitchFamily="49" charset="0"/>
              </a:rPr>
              <a:t>focus </a:t>
            </a:r>
            <a:r>
              <a:rPr lang="en-US" dirty="0" err="1">
                <a:latin typeface="Consolas" panose="020B0609020204030204" pitchFamily="49" charset="0"/>
                <a:cs typeface="Consolas" panose="020B0609020204030204" pitchFamily="49" charset="0"/>
              </a:rPr>
              <a:t>cmd</a:t>
            </a:r>
            <a:r>
              <a:rPr lang="en-US" dirty="0"/>
              <a:t> – use up/down arrows on </a:t>
            </a:r>
            <a:r>
              <a:rPr lang="en-US" dirty="0" err="1"/>
              <a:t>gdb</a:t>
            </a:r>
            <a:r>
              <a:rPr lang="en-US" dirty="0"/>
              <a:t> command line (vs </a:t>
            </a:r>
            <a:r>
              <a:rPr lang="en-US" dirty="0">
                <a:latin typeface="Consolas" panose="020B0609020204030204" pitchFamily="49" charset="0"/>
                <a:cs typeface="Consolas" panose="020B0609020204030204" pitchFamily="49" charset="0"/>
              </a:rPr>
              <a:t>focus </a:t>
            </a:r>
            <a:r>
              <a:rPr lang="en-US" dirty="0" err="1">
                <a:latin typeface="Consolas" panose="020B0609020204030204" pitchFamily="49" charset="0"/>
                <a:cs typeface="Consolas" panose="020B0609020204030204" pitchFamily="49" charset="0"/>
              </a:rPr>
              <a:t>asm</a:t>
            </a:r>
            <a:r>
              <a:rPr lang="en-US" dirty="0"/>
              <a:t>, </a:t>
            </a:r>
            <a:r>
              <a:rPr lang="en-US" dirty="0">
                <a:latin typeface="Consolas" panose="020B0609020204030204" pitchFamily="49" charset="0"/>
                <a:cs typeface="Consolas" panose="020B0609020204030204" pitchFamily="49" charset="0"/>
              </a:rPr>
              <a:t>focus regs</a:t>
            </a:r>
            <a:r>
              <a:rPr lang="en-US" dirty="0"/>
              <a:t>)</a:t>
            </a:r>
          </a:p>
          <a:p>
            <a:pPr lvl="1"/>
            <a:r>
              <a:rPr lang="en-US" dirty="0">
                <a:latin typeface="Consolas" panose="020B0609020204030204" pitchFamily="49" charset="0"/>
                <a:cs typeface="Consolas" panose="020B0609020204030204" pitchFamily="49" charset="0"/>
              </a:rPr>
              <a:t>layout regs</a:t>
            </a:r>
            <a:r>
              <a:rPr lang="en-US" dirty="0"/>
              <a:t>, </a:t>
            </a:r>
            <a:r>
              <a:rPr lang="en-US" dirty="0">
                <a:latin typeface="Consolas" panose="020B0609020204030204" pitchFamily="49" charset="0"/>
                <a:cs typeface="Consolas" panose="020B0609020204030204" pitchFamily="49" charset="0"/>
              </a:rPr>
              <a:t>layout </a:t>
            </a:r>
            <a:r>
              <a:rPr lang="en-US" dirty="0" err="1">
                <a:latin typeface="Consolas" panose="020B0609020204030204" pitchFamily="49" charset="0"/>
                <a:cs typeface="Consolas" panose="020B0609020204030204" pitchFamily="49" charset="0"/>
              </a:rPr>
              <a:t>asm</a:t>
            </a: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6377088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B7D35-61AC-4F46-9F65-ACE4ED06D198}"/>
              </a:ext>
            </a:extLst>
          </p:cNvPr>
          <p:cNvSpPr>
            <a:spLocks noGrp="1"/>
          </p:cNvSpPr>
          <p:nvPr>
            <p:ph type="title"/>
          </p:nvPr>
        </p:nvSpPr>
        <p:spPr/>
        <p:txBody>
          <a:bodyPr/>
          <a:lstStyle/>
          <a:p>
            <a:r>
              <a:rPr lang="en-US" dirty="0"/>
              <a:t>Factorial review</a:t>
            </a:r>
          </a:p>
        </p:txBody>
      </p:sp>
      <p:sp>
        <p:nvSpPr>
          <p:cNvPr id="3" name="Content Placeholder 2">
            <a:extLst>
              <a:ext uri="{FF2B5EF4-FFF2-40B4-BE49-F238E27FC236}">
                <a16:creationId xmlns:a16="http://schemas.microsoft.com/office/drawing/2014/main" id="{CE82665D-BCC3-E649-85E8-88A1DF97EED0}"/>
              </a:ext>
            </a:extLst>
          </p:cNvPr>
          <p:cNvSpPr>
            <a:spLocks noGrp="1"/>
          </p:cNvSpPr>
          <p:nvPr>
            <p:ph sz="half" idx="1"/>
          </p:nvPr>
        </p:nvSpPr>
        <p:spPr>
          <a:xfrm>
            <a:off x="152400" y="1295400"/>
            <a:ext cx="5833872" cy="1367118"/>
          </a:xfrm>
        </p:spPr>
        <p:txBody>
          <a:bodyPr/>
          <a:lstStyle/>
          <a:p>
            <a:r>
              <a:rPr lang="en-US" dirty="0"/>
              <a:t>At the beginning of the </a:t>
            </a:r>
            <a:r>
              <a:rPr lang="en-US" b="1" dirty="0"/>
              <a:t>first</a:t>
            </a:r>
            <a:r>
              <a:rPr lang="en-US" dirty="0"/>
              <a:t> factorial call (factorial(5)), what does the stack look like?</a:t>
            </a:r>
          </a:p>
          <a:p>
            <a:endParaRPr lang="en-US" dirty="0"/>
          </a:p>
        </p:txBody>
      </p:sp>
      <p:sp>
        <p:nvSpPr>
          <p:cNvPr id="5" name="Content Placeholder 4">
            <a:extLst>
              <a:ext uri="{FF2B5EF4-FFF2-40B4-BE49-F238E27FC236}">
                <a16:creationId xmlns:a16="http://schemas.microsoft.com/office/drawing/2014/main" id="{C33316E2-38C7-1E48-B076-6D540DDD2B1B}"/>
              </a:ext>
            </a:extLst>
          </p:cNvPr>
          <p:cNvSpPr>
            <a:spLocks noGrp="1"/>
          </p:cNvSpPr>
          <p:nvPr>
            <p:ph sz="half" idx="10"/>
          </p:nvPr>
        </p:nvSpPr>
        <p:spPr>
          <a:xfrm>
            <a:off x="6172200" y="1299882"/>
            <a:ext cx="5833872" cy="1367118"/>
          </a:xfrm>
        </p:spPr>
        <p:txBody>
          <a:bodyPr/>
          <a:lstStyle/>
          <a:p>
            <a:r>
              <a:rPr lang="en-US" dirty="0"/>
              <a:t>At the beginning of the </a:t>
            </a:r>
            <a:r>
              <a:rPr lang="en-US" b="1" dirty="0"/>
              <a:t>second</a:t>
            </a:r>
            <a:r>
              <a:rPr lang="en-US" dirty="0"/>
              <a:t> factorial call (factorial(4)), what does the stack look like?</a:t>
            </a:r>
          </a:p>
          <a:p>
            <a:pPr marL="0" indent="0">
              <a:buNone/>
            </a:pPr>
            <a:endParaRPr lang="en-US" dirty="0"/>
          </a:p>
        </p:txBody>
      </p:sp>
      <p:graphicFrame>
        <p:nvGraphicFramePr>
          <p:cNvPr id="6" name="Table 6">
            <a:extLst>
              <a:ext uri="{FF2B5EF4-FFF2-40B4-BE49-F238E27FC236}">
                <a16:creationId xmlns:a16="http://schemas.microsoft.com/office/drawing/2014/main" id="{DACF55EB-B632-7F41-ABF9-82C1FD284046}"/>
              </a:ext>
            </a:extLst>
          </p:cNvPr>
          <p:cNvGraphicFramePr>
            <a:graphicFrameLocks noGrp="1"/>
          </p:cNvGraphicFramePr>
          <p:nvPr>
            <p:extLst>
              <p:ext uri="{D42A27DB-BD31-4B8C-83A1-F6EECF244321}">
                <p14:modId xmlns:p14="http://schemas.microsoft.com/office/powerpoint/2010/main" val="2449712086"/>
              </p:ext>
            </p:extLst>
          </p:nvPr>
        </p:nvGraphicFramePr>
        <p:xfrm>
          <a:off x="457200" y="2814918"/>
          <a:ext cx="3225800" cy="2225040"/>
        </p:xfrm>
        <a:graphic>
          <a:graphicData uri="http://schemas.openxmlformats.org/drawingml/2006/table">
            <a:tbl>
              <a:tblPr bandRow="1">
                <a:tableStyleId>{5C22544A-7EE6-4342-B048-85BDC9FD1C3A}</a:tableStyleId>
              </a:tblPr>
              <a:tblGrid>
                <a:gridCol w="3225800">
                  <a:extLst>
                    <a:ext uri="{9D8B030D-6E8A-4147-A177-3AD203B41FA5}">
                      <a16:colId xmlns:a16="http://schemas.microsoft.com/office/drawing/2014/main" val="2003860427"/>
                    </a:ext>
                  </a:extLst>
                </a:gridCol>
              </a:tblGrid>
              <a:tr h="370840">
                <a:tc>
                  <a:txBody>
                    <a:bodyPr/>
                    <a:lstStyle/>
                    <a:p>
                      <a:endParaRPr 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728171699"/>
                  </a:ext>
                </a:extLst>
              </a:tr>
              <a:tr h="370840">
                <a:tc>
                  <a:txBody>
                    <a:bodyPr/>
                    <a:lstStyle/>
                    <a:p>
                      <a:endParaRPr 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4234900232"/>
                  </a:ext>
                </a:extLst>
              </a:tr>
              <a:tr h="370840">
                <a:tc>
                  <a:txBody>
                    <a:bodyPr/>
                    <a:lstStyle/>
                    <a:p>
                      <a:endParaRPr 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839333726"/>
                  </a:ext>
                </a:extLst>
              </a:tr>
              <a:tr h="370840">
                <a:tc>
                  <a:txBody>
                    <a:bodyPr/>
                    <a:lstStyle/>
                    <a:p>
                      <a:endParaRPr 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3121505071"/>
                  </a:ext>
                </a:extLst>
              </a:tr>
              <a:tr h="370840">
                <a:tc>
                  <a:txBody>
                    <a:bodyPr/>
                    <a:lstStyle/>
                    <a:p>
                      <a:endParaRPr 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217238282"/>
                  </a:ext>
                </a:extLst>
              </a:tr>
              <a:tr h="370840">
                <a:tc>
                  <a:txBody>
                    <a:bodyPr/>
                    <a:lstStyle/>
                    <a:p>
                      <a:endParaRPr lang="en-US" dirty="0"/>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347216464"/>
                  </a:ext>
                </a:extLst>
              </a:tr>
            </a:tbl>
          </a:graphicData>
        </a:graphic>
      </p:graphicFrame>
      <p:graphicFrame>
        <p:nvGraphicFramePr>
          <p:cNvPr id="7" name="Table 6">
            <a:extLst>
              <a:ext uri="{FF2B5EF4-FFF2-40B4-BE49-F238E27FC236}">
                <a16:creationId xmlns:a16="http://schemas.microsoft.com/office/drawing/2014/main" id="{41067B7F-BB72-EC43-9969-08997F912735}"/>
              </a:ext>
            </a:extLst>
          </p:cNvPr>
          <p:cNvGraphicFramePr>
            <a:graphicFrameLocks noGrp="1"/>
          </p:cNvGraphicFramePr>
          <p:nvPr>
            <p:extLst>
              <p:ext uri="{D42A27DB-BD31-4B8C-83A1-F6EECF244321}">
                <p14:modId xmlns:p14="http://schemas.microsoft.com/office/powerpoint/2010/main" val="2682660356"/>
              </p:ext>
            </p:extLst>
          </p:nvPr>
        </p:nvGraphicFramePr>
        <p:xfrm>
          <a:off x="2362200" y="5214129"/>
          <a:ext cx="3225800" cy="370840"/>
        </p:xfrm>
        <a:graphic>
          <a:graphicData uri="http://schemas.openxmlformats.org/drawingml/2006/table">
            <a:tbl>
              <a:tblPr bandRow="1">
                <a:tableStyleId>{5C22544A-7EE6-4342-B048-85BDC9FD1C3A}</a:tableStyleId>
              </a:tblPr>
              <a:tblGrid>
                <a:gridCol w="3225800">
                  <a:extLst>
                    <a:ext uri="{9D8B030D-6E8A-4147-A177-3AD203B41FA5}">
                      <a16:colId xmlns:a16="http://schemas.microsoft.com/office/drawing/2014/main" val="2003860427"/>
                    </a:ext>
                  </a:extLst>
                </a:gridCol>
              </a:tblGrid>
              <a:tr h="370840">
                <a:tc>
                  <a:txBody>
                    <a:bodyPr/>
                    <a:lstStyle/>
                    <a:p>
                      <a:endParaRPr lang="en-US" dirty="0"/>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728171699"/>
                  </a:ext>
                </a:extLst>
              </a:tr>
            </a:tbl>
          </a:graphicData>
        </a:graphic>
      </p:graphicFrame>
      <p:graphicFrame>
        <p:nvGraphicFramePr>
          <p:cNvPr id="8" name="Table 7">
            <a:extLst>
              <a:ext uri="{FF2B5EF4-FFF2-40B4-BE49-F238E27FC236}">
                <a16:creationId xmlns:a16="http://schemas.microsoft.com/office/drawing/2014/main" id="{1830C53A-3727-EA4C-AD96-6430E1069579}"/>
              </a:ext>
            </a:extLst>
          </p:cNvPr>
          <p:cNvGraphicFramePr>
            <a:graphicFrameLocks noGrp="1"/>
          </p:cNvGraphicFramePr>
          <p:nvPr>
            <p:extLst>
              <p:ext uri="{D42A27DB-BD31-4B8C-83A1-F6EECF244321}">
                <p14:modId xmlns:p14="http://schemas.microsoft.com/office/powerpoint/2010/main" val="1476136104"/>
              </p:ext>
            </p:extLst>
          </p:nvPr>
        </p:nvGraphicFramePr>
        <p:xfrm>
          <a:off x="2362200" y="5695028"/>
          <a:ext cx="3225800" cy="370840"/>
        </p:xfrm>
        <a:graphic>
          <a:graphicData uri="http://schemas.openxmlformats.org/drawingml/2006/table">
            <a:tbl>
              <a:tblPr bandRow="1">
                <a:tableStyleId>{5C22544A-7EE6-4342-B048-85BDC9FD1C3A}</a:tableStyleId>
              </a:tblPr>
              <a:tblGrid>
                <a:gridCol w="3225800">
                  <a:extLst>
                    <a:ext uri="{9D8B030D-6E8A-4147-A177-3AD203B41FA5}">
                      <a16:colId xmlns:a16="http://schemas.microsoft.com/office/drawing/2014/main" val="2003860427"/>
                    </a:ext>
                  </a:extLst>
                </a:gridCol>
              </a:tblGrid>
              <a:tr h="370840">
                <a:tc>
                  <a:txBody>
                    <a:bodyPr/>
                    <a:lstStyle/>
                    <a:p>
                      <a:endParaRPr lang="en-US" dirty="0"/>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728171699"/>
                  </a:ext>
                </a:extLst>
              </a:tr>
            </a:tbl>
          </a:graphicData>
        </a:graphic>
      </p:graphicFrame>
      <p:graphicFrame>
        <p:nvGraphicFramePr>
          <p:cNvPr id="9" name="Table 8">
            <a:extLst>
              <a:ext uri="{FF2B5EF4-FFF2-40B4-BE49-F238E27FC236}">
                <a16:creationId xmlns:a16="http://schemas.microsoft.com/office/drawing/2014/main" id="{ADE45C28-6ADD-2243-A863-0940A943E8E6}"/>
              </a:ext>
            </a:extLst>
          </p:cNvPr>
          <p:cNvGraphicFramePr>
            <a:graphicFrameLocks noGrp="1"/>
          </p:cNvGraphicFramePr>
          <p:nvPr>
            <p:extLst>
              <p:ext uri="{D42A27DB-BD31-4B8C-83A1-F6EECF244321}">
                <p14:modId xmlns:p14="http://schemas.microsoft.com/office/powerpoint/2010/main" val="1324859682"/>
              </p:ext>
            </p:extLst>
          </p:nvPr>
        </p:nvGraphicFramePr>
        <p:xfrm>
          <a:off x="2362200" y="6175926"/>
          <a:ext cx="3225800" cy="370840"/>
        </p:xfrm>
        <a:graphic>
          <a:graphicData uri="http://schemas.openxmlformats.org/drawingml/2006/table">
            <a:tbl>
              <a:tblPr bandRow="1">
                <a:tableStyleId>{5C22544A-7EE6-4342-B048-85BDC9FD1C3A}</a:tableStyleId>
              </a:tblPr>
              <a:tblGrid>
                <a:gridCol w="3225800">
                  <a:extLst>
                    <a:ext uri="{9D8B030D-6E8A-4147-A177-3AD203B41FA5}">
                      <a16:colId xmlns:a16="http://schemas.microsoft.com/office/drawing/2014/main" val="2003860427"/>
                    </a:ext>
                  </a:extLst>
                </a:gridCol>
              </a:tblGrid>
              <a:tr h="370840">
                <a:tc>
                  <a:txBody>
                    <a:bodyPr/>
                    <a:lstStyle/>
                    <a:p>
                      <a:endParaRPr lang="en-US" dirty="0"/>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728171699"/>
                  </a:ext>
                </a:extLst>
              </a:tr>
            </a:tbl>
          </a:graphicData>
        </a:graphic>
      </p:graphicFrame>
      <p:sp>
        <p:nvSpPr>
          <p:cNvPr id="10" name="TextBox 9">
            <a:extLst>
              <a:ext uri="{FF2B5EF4-FFF2-40B4-BE49-F238E27FC236}">
                <a16:creationId xmlns:a16="http://schemas.microsoft.com/office/drawing/2014/main" id="{B403A458-D1C3-5D4A-B2C6-B43A30D2389B}"/>
              </a:ext>
            </a:extLst>
          </p:cNvPr>
          <p:cNvSpPr txBox="1"/>
          <p:nvPr/>
        </p:nvSpPr>
        <p:spPr>
          <a:xfrm>
            <a:off x="1768593" y="5214883"/>
            <a:ext cx="564578"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1" name="TextBox 10">
            <a:extLst>
              <a:ext uri="{FF2B5EF4-FFF2-40B4-BE49-F238E27FC236}">
                <a16:creationId xmlns:a16="http://schemas.microsoft.com/office/drawing/2014/main" id="{5B200B8A-9B01-2140-83EF-2C992B612BFC}"/>
              </a:ext>
            </a:extLst>
          </p:cNvPr>
          <p:cNvSpPr txBox="1"/>
          <p:nvPr/>
        </p:nvSpPr>
        <p:spPr>
          <a:xfrm>
            <a:off x="1895231" y="5695782"/>
            <a:ext cx="437940"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rbx</a:t>
            </a:r>
            <a:endParaRPr lang="en-US" dirty="0">
              <a:latin typeface="Consolas" panose="020B0609020204030204" pitchFamily="49" charset="0"/>
              <a:cs typeface="Consolas" panose="020B0609020204030204" pitchFamily="49" charset="0"/>
            </a:endParaRPr>
          </a:p>
        </p:txBody>
      </p:sp>
      <p:sp>
        <p:nvSpPr>
          <p:cNvPr id="12" name="TextBox 11">
            <a:extLst>
              <a:ext uri="{FF2B5EF4-FFF2-40B4-BE49-F238E27FC236}">
                <a16:creationId xmlns:a16="http://schemas.microsoft.com/office/drawing/2014/main" id="{3360C80A-7B7D-4B4C-8A5D-9C603036E1EC}"/>
              </a:ext>
            </a:extLst>
          </p:cNvPr>
          <p:cNvSpPr txBox="1"/>
          <p:nvPr/>
        </p:nvSpPr>
        <p:spPr>
          <a:xfrm>
            <a:off x="1768593" y="6176680"/>
            <a:ext cx="564578"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p:txBody>
      </p:sp>
      <p:graphicFrame>
        <p:nvGraphicFramePr>
          <p:cNvPr id="13" name="Table 6">
            <a:extLst>
              <a:ext uri="{FF2B5EF4-FFF2-40B4-BE49-F238E27FC236}">
                <a16:creationId xmlns:a16="http://schemas.microsoft.com/office/drawing/2014/main" id="{90C13286-8129-1B48-86C5-CF6F411BE02B}"/>
              </a:ext>
            </a:extLst>
          </p:cNvPr>
          <p:cNvGraphicFramePr>
            <a:graphicFrameLocks noGrp="1"/>
          </p:cNvGraphicFramePr>
          <p:nvPr>
            <p:extLst>
              <p:ext uri="{D42A27DB-BD31-4B8C-83A1-F6EECF244321}">
                <p14:modId xmlns:p14="http://schemas.microsoft.com/office/powerpoint/2010/main" val="1370967363"/>
              </p:ext>
            </p:extLst>
          </p:nvPr>
        </p:nvGraphicFramePr>
        <p:xfrm>
          <a:off x="6593114" y="2814164"/>
          <a:ext cx="3225800" cy="2225040"/>
        </p:xfrm>
        <a:graphic>
          <a:graphicData uri="http://schemas.openxmlformats.org/drawingml/2006/table">
            <a:tbl>
              <a:tblPr bandRow="1">
                <a:tableStyleId>{5C22544A-7EE6-4342-B048-85BDC9FD1C3A}</a:tableStyleId>
              </a:tblPr>
              <a:tblGrid>
                <a:gridCol w="3225800">
                  <a:extLst>
                    <a:ext uri="{9D8B030D-6E8A-4147-A177-3AD203B41FA5}">
                      <a16:colId xmlns:a16="http://schemas.microsoft.com/office/drawing/2014/main" val="2003860427"/>
                    </a:ext>
                  </a:extLst>
                </a:gridCol>
              </a:tblGrid>
              <a:tr h="370840">
                <a:tc>
                  <a:txBody>
                    <a:bodyPr/>
                    <a:lstStyle/>
                    <a:p>
                      <a:endParaRPr 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728171699"/>
                  </a:ext>
                </a:extLst>
              </a:tr>
              <a:tr h="370840">
                <a:tc>
                  <a:txBody>
                    <a:bodyPr/>
                    <a:lstStyle/>
                    <a:p>
                      <a:endParaRPr 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4234900232"/>
                  </a:ext>
                </a:extLst>
              </a:tr>
              <a:tr h="370840">
                <a:tc>
                  <a:txBody>
                    <a:bodyPr/>
                    <a:lstStyle/>
                    <a:p>
                      <a:endParaRPr 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839333726"/>
                  </a:ext>
                </a:extLst>
              </a:tr>
              <a:tr h="370840">
                <a:tc>
                  <a:txBody>
                    <a:bodyPr/>
                    <a:lstStyle/>
                    <a:p>
                      <a:endParaRPr 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3121505071"/>
                  </a:ext>
                </a:extLst>
              </a:tr>
              <a:tr h="370840">
                <a:tc>
                  <a:txBody>
                    <a:bodyPr/>
                    <a:lstStyle/>
                    <a:p>
                      <a:endParaRPr 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217238282"/>
                  </a:ext>
                </a:extLst>
              </a:tr>
              <a:tr h="370840">
                <a:tc>
                  <a:txBody>
                    <a:bodyPr/>
                    <a:lstStyle/>
                    <a:p>
                      <a:endParaRPr lang="en-US" dirty="0"/>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347216464"/>
                  </a:ext>
                </a:extLst>
              </a:tr>
            </a:tbl>
          </a:graphicData>
        </a:graphic>
      </p:graphicFrame>
      <p:graphicFrame>
        <p:nvGraphicFramePr>
          <p:cNvPr id="14" name="Table 13">
            <a:extLst>
              <a:ext uri="{FF2B5EF4-FFF2-40B4-BE49-F238E27FC236}">
                <a16:creationId xmlns:a16="http://schemas.microsoft.com/office/drawing/2014/main" id="{4D2021A8-0AE0-FF4C-A620-BED12ACECC96}"/>
              </a:ext>
            </a:extLst>
          </p:cNvPr>
          <p:cNvGraphicFramePr>
            <a:graphicFrameLocks noGrp="1"/>
          </p:cNvGraphicFramePr>
          <p:nvPr>
            <p:extLst>
              <p:ext uri="{D42A27DB-BD31-4B8C-83A1-F6EECF244321}">
                <p14:modId xmlns:p14="http://schemas.microsoft.com/office/powerpoint/2010/main" val="3996660347"/>
              </p:ext>
            </p:extLst>
          </p:nvPr>
        </p:nvGraphicFramePr>
        <p:xfrm>
          <a:off x="8498114" y="5213375"/>
          <a:ext cx="3225800" cy="370840"/>
        </p:xfrm>
        <a:graphic>
          <a:graphicData uri="http://schemas.openxmlformats.org/drawingml/2006/table">
            <a:tbl>
              <a:tblPr bandRow="1">
                <a:tableStyleId>{5C22544A-7EE6-4342-B048-85BDC9FD1C3A}</a:tableStyleId>
              </a:tblPr>
              <a:tblGrid>
                <a:gridCol w="3225800">
                  <a:extLst>
                    <a:ext uri="{9D8B030D-6E8A-4147-A177-3AD203B41FA5}">
                      <a16:colId xmlns:a16="http://schemas.microsoft.com/office/drawing/2014/main" val="2003860427"/>
                    </a:ext>
                  </a:extLst>
                </a:gridCol>
              </a:tblGrid>
              <a:tr h="370840">
                <a:tc>
                  <a:txBody>
                    <a:bodyPr/>
                    <a:lstStyle/>
                    <a:p>
                      <a:endParaRPr lang="en-US" dirty="0"/>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728171699"/>
                  </a:ext>
                </a:extLst>
              </a:tr>
            </a:tbl>
          </a:graphicData>
        </a:graphic>
      </p:graphicFrame>
      <p:graphicFrame>
        <p:nvGraphicFramePr>
          <p:cNvPr id="15" name="Table 14">
            <a:extLst>
              <a:ext uri="{FF2B5EF4-FFF2-40B4-BE49-F238E27FC236}">
                <a16:creationId xmlns:a16="http://schemas.microsoft.com/office/drawing/2014/main" id="{E4980262-F1B6-8747-8AFC-9B70FA23FF9E}"/>
              </a:ext>
            </a:extLst>
          </p:cNvPr>
          <p:cNvGraphicFramePr>
            <a:graphicFrameLocks noGrp="1"/>
          </p:cNvGraphicFramePr>
          <p:nvPr>
            <p:extLst>
              <p:ext uri="{D42A27DB-BD31-4B8C-83A1-F6EECF244321}">
                <p14:modId xmlns:p14="http://schemas.microsoft.com/office/powerpoint/2010/main" val="2681628991"/>
              </p:ext>
            </p:extLst>
          </p:nvPr>
        </p:nvGraphicFramePr>
        <p:xfrm>
          <a:off x="8498114" y="5694274"/>
          <a:ext cx="3225800" cy="370840"/>
        </p:xfrm>
        <a:graphic>
          <a:graphicData uri="http://schemas.openxmlformats.org/drawingml/2006/table">
            <a:tbl>
              <a:tblPr bandRow="1">
                <a:tableStyleId>{5C22544A-7EE6-4342-B048-85BDC9FD1C3A}</a:tableStyleId>
              </a:tblPr>
              <a:tblGrid>
                <a:gridCol w="3225800">
                  <a:extLst>
                    <a:ext uri="{9D8B030D-6E8A-4147-A177-3AD203B41FA5}">
                      <a16:colId xmlns:a16="http://schemas.microsoft.com/office/drawing/2014/main" val="2003860427"/>
                    </a:ext>
                  </a:extLst>
                </a:gridCol>
              </a:tblGrid>
              <a:tr h="370840">
                <a:tc>
                  <a:txBody>
                    <a:bodyPr/>
                    <a:lstStyle/>
                    <a:p>
                      <a:endParaRPr lang="en-US" dirty="0"/>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728171699"/>
                  </a:ext>
                </a:extLst>
              </a:tr>
            </a:tbl>
          </a:graphicData>
        </a:graphic>
      </p:graphicFrame>
      <p:graphicFrame>
        <p:nvGraphicFramePr>
          <p:cNvPr id="16" name="Table 15">
            <a:extLst>
              <a:ext uri="{FF2B5EF4-FFF2-40B4-BE49-F238E27FC236}">
                <a16:creationId xmlns:a16="http://schemas.microsoft.com/office/drawing/2014/main" id="{6397D41E-C363-FD4D-873B-B0FCB1262E88}"/>
              </a:ext>
            </a:extLst>
          </p:cNvPr>
          <p:cNvGraphicFramePr>
            <a:graphicFrameLocks noGrp="1"/>
          </p:cNvGraphicFramePr>
          <p:nvPr>
            <p:extLst>
              <p:ext uri="{D42A27DB-BD31-4B8C-83A1-F6EECF244321}">
                <p14:modId xmlns:p14="http://schemas.microsoft.com/office/powerpoint/2010/main" val="3985379675"/>
              </p:ext>
            </p:extLst>
          </p:nvPr>
        </p:nvGraphicFramePr>
        <p:xfrm>
          <a:off x="8498114" y="6175172"/>
          <a:ext cx="3225800" cy="370840"/>
        </p:xfrm>
        <a:graphic>
          <a:graphicData uri="http://schemas.openxmlformats.org/drawingml/2006/table">
            <a:tbl>
              <a:tblPr bandRow="1">
                <a:tableStyleId>{5C22544A-7EE6-4342-B048-85BDC9FD1C3A}</a:tableStyleId>
              </a:tblPr>
              <a:tblGrid>
                <a:gridCol w="3225800">
                  <a:extLst>
                    <a:ext uri="{9D8B030D-6E8A-4147-A177-3AD203B41FA5}">
                      <a16:colId xmlns:a16="http://schemas.microsoft.com/office/drawing/2014/main" val="2003860427"/>
                    </a:ext>
                  </a:extLst>
                </a:gridCol>
              </a:tblGrid>
              <a:tr h="370840">
                <a:tc>
                  <a:txBody>
                    <a:bodyPr/>
                    <a:lstStyle/>
                    <a:p>
                      <a:endParaRPr lang="en-US" dirty="0"/>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728171699"/>
                  </a:ext>
                </a:extLst>
              </a:tr>
            </a:tbl>
          </a:graphicData>
        </a:graphic>
      </p:graphicFrame>
      <p:sp>
        <p:nvSpPr>
          <p:cNvPr id="17" name="TextBox 16">
            <a:extLst>
              <a:ext uri="{FF2B5EF4-FFF2-40B4-BE49-F238E27FC236}">
                <a16:creationId xmlns:a16="http://schemas.microsoft.com/office/drawing/2014/main" id="{B408AFEF-8435-8044-B32C-DC4378A2393C}"/>
              </a:ext>
            </a:extLst>
          </p:cNvPr>
          <p:cNvSpPr txBox="1"/>
          <p:nvPr/>
        </p:nvSpPr>
        <p:spPr>
          <a:xfrm>
            <a:off x="7904507" y="5214129"/>
            <a:ext cx="564578"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F20FDFAA-4F5C-C043-A2FF-BCA30945AF5C}"/>
              </a:ext>
            </a:extLst>
          </p:cNvPr>
          <p:cNvSpPr txBox="1"/>
          <p:nvPr/>
        </p:nvSpPr>
        <p:spPr>
          <a:xfrm>
            <a:off x="8031145" y="5695028"/>
            <a:ext cx="437940"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rbx</a:t>
            </a:r>
            <a:endParaRPr lang="en-US" dirty="0">
              <a:latin typeface="Consolas" panose="020B0609020204030204" pitchFamily="49" charset="0"/>
              <a:cs typeface="Consolas" panose="020B0609020204030204" pitchFamily="49" charset="0"/>
            </a:endParaRPr>
          </a:p>
        </p:txBody>
      </p:sp>
      <p:sp>
        <p:nvSpPr>
          <p:cNvPr id="19" name="TextBox 18">
            <a:extLst>
              <a:ext uri="{FF2B5EF4-FFF2-40B4-BE49-F238E27FC236}">
                <a16:creationId xmlns:a16="http://schemas.microsoft.com/office/drawing/2014/main" id="{80E1146E-774A-CD4C-B433-F173C3DD9E4F}"/>
              </a:ext>
            </a:extLst>
          </p:cNvPr>
          <p:cNvSpPr txBox="1"/>
          <p:nvPr/>
        </p:nvSpPr>
        <p:spPr>
          <a:xfrm>
            <a:off x="7904507" y="6175926"/>
            <a:ext cx="564578" cy="369332"/>
          </a:xfrm>
          <a:prstGeom prst="rect">
            <a:avLst/>
          </a:prstGeom>
          <a:noFill/>
        </p:spPr>
        <p:txBody>
          <a:bodyPr wrap="none" rtlCol="0">
            <a:spAutoFit/>
          </a:bodyPr>
          <a:lstStyle/>
          <a:p>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3639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7" grpId="0"/>
      <p:bldP spid="18" grpId="0"/>
      <p:bldP spid="19"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t>10 minutes:</a:t>
            </a:r>
            <a:r>
              <a:rPr lang="en-US" dirty="0"/>
              <a:t> general review</a:t>
            </a:r>
            <a:endParaRPr lang="en-US" b="1" dirty="0">
              <a:solidFill>
                <a:srgbClr val="FF0000"/>
              </a:solidFill>
            </a:endParaRPr>
          </a:p>
          <a:p>
            <a:r>
              <a:rPr lang="en-US" b="1" dirty="0">
                <a:solidFill>
                  <a:srgbClr val="FF0000"/>
                </a:solidFill>
              </a:rPr>
              <a:t>5 minutes: </a:t>
            </a:r>
            <a:r>
              <a:rPr lang="en-US" dirty="0">
                <a:solidFill>
                  <a:srgbClr val="FF0000"/>
                </a:solidFill>
              </a:rPr>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6" name="TextBox 5">
            <a:extLst>
              <a:ext uri="{FF2B5EF4-FFF2-40B4-BE49-F238E27FC236}">
                <a16:creationId xmlns:a16="http://schemas.microsoft.com/office/drawing/2014/main" id="{E196251C-BF1E-C348-B042-8C48906A2186}"/>
              </a:ext>
            </a:extLst>
          </p:cNvPr>
          <p:cNvSpPr txBox="1"/>
          <p:nvPr/>
        </p:nvSpPr>
        <p:spPr>
          <a:xfrm>
            <a:off x="609600" y="3462337"/>
            <a:ext cx="10972800" cy="3046988"/>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13 takeaway: Function calls rely on the special %rip and %</a:t>
            </a:r>
            <a:r>
              <a:rPr lang="en-US" sz="3200" b="1" dirty="0" err="1"/>
              <a:t>rsp</a:t>
            </a:r>
            <a:r>
              <a:rPr lang="en-US" sz="3200" b="1" dirty="0"/>
              <a:t> registers to execute another function’s instructions and make stack space.  We rely on special registers to pass parameters and the return value between functions.  And there are caller and callee owned registers to manage use across functions.</a:t>
            </a:r>
            <a:endParaRPr lang="en-US" sz="3200" dirty="0"/>
          </a:p>
        </p:txBody>
      </p:sp>
    </p:spTree>
    <p:extLst>
      <p:ext uri="{BB962C8B-B14F-4D97-AF65-F5344CB8AC3E}">
        <p14:creationId xmlns:p14="http://schemas.microsoft.com/office/powerpoint/2010/main" val="12303579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6240EB-7897-1845-8732-CBF2EB7ECB72}"/>
              </a:ext>
            </a:extLst>
          </p:cNvPr>
          <p:cNvSpPr>
            <a:spLocks noGrp="1"/>
          </p:cNvSpPr>
          <p:nvPr>
            <p:ph type="title"/>
          </p:nvPr>
        </p:nvSpPr>
        <p:spPr/>
        <p:txBody>
          <a:bodyPr/>
          <a:lstStyle/>
          <a:p>
            <a:r>
              <a:rPr lang="en-US" dirty="0"/>
              <a:t>Extra Practice – Escape Room 2</a:t>
            </a:r>
          </a:p>
        </p:txBody>
      </p:sp>
      <p:pic>
        <p:nvPicPr>
          <p:cNvPr id="6" name="Picture 5">
            <a:extLst>
              <a:ext uri="{FF2B5EF4-FFF2-40B4-BE49-F238E27FC236}">
                <a16:creationId xmlns:a16="http://schemas.microsoft.com/office/drawing/2014/main" id="{9F0036B5-A092-C64E-93B4-2BA943242A0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03850" y="4870450"/>
            <a:ext cx="1384300" cy="1384300"/>
          </a:xfrm>
          <a:prstGeom prst="rect">
            <a:avLst/>
          </a:prstGeom>
        </p:spPr>
      </p:pic>
      <p:sp>
        <p:nvSpPr>
          <p:cNvPr id="7" name="TextBox 6">
            <a:extLst>
              <a:ext uri="{FF2B5EF4-FFF2-40B4-BE49-F238E27FC236}">
                <a16:creationId xmlns:a16="http://schemas.microsoft.com/office/drawing/2014/main" id="{9197D6CE-83B2-E74D-87DC-EE5D784D9BEE}"/>
              </a:ext>
            </a:extLst>
          </p:cNvPr>
          <p:cNvSpPr txBox="1"/>
          <p:nvPr/>
        </p:nvSpPr>
        <p:spPr>
          <a:xfrm>
            <a:off x="5307162" y="6351067"/>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escape_room</a:t>
            </a:r>
            <a:endParaRPr lang="en-US" dirty="0">
              <a:latin typeface="Consolas" panose="020B0609020204030204" pitchFamily="49" charset="0"/>
              <a:cs typeface="Consolas" panose="020B0609020204030204" pitchFamily="49" charset="0"/>
            </a:endParaRPr>
          </a:p>
        </p:txBody>
      </p:sp>
      <p:sp>
        <p:nvSpPr>
          <p:cNvPr id="2" name="Rectangle 1">
            <a:extLst>
              <a:ext uri="{FF2B5EF4-FFF2-40B4-BE49-F238E27FC236}">
                <a16:creationId xmlns:a16="http://schemas.microsoft.com/office/drawing/2014/main" id="{BA460CFA-5021-A647-894D-53FEE41179F0}"/>
              </a:ext>
            </a:extLst>
          </p:cNvPr>
          <p:cNvSpPr/>
          <p:nvPr/>
        </p:nvSpPr>
        <p:spPr>
          <a:xfrm>
            <a:off x="4413488" y="4404801"/>
            <a:ext cx="3365024" cy="369332"/>
          </a:xfrm>
          <a:prstGeom prst="rect">
            <a:avLst/>
          </a:prstGeom>
        </p:spPr>
        <p:txBody>
          <a:bodyPr wrap="none">
            <a:spAutoFit/>
          </a:bodyPr>
          <a:lstStyle/>
          <a:p>
            <a:r>
              <a:rPr lang="en-US" dirty="0"/>
              <a:t>https://</a:t>
            </a:r>
            <a:r>
              <a:rPr lang="en-US" dirty="0" err="1"/>
              <a:t>godbolt.org</a:t>
            </a:r>
            <a:r>
              <a:rPr lang="en-US" dirty="0"/>
              <a:t>/z/8e31fG4r5</a:t>
            </a:r>
          </a:p>
        </p:txBody>
      </p:sp>
    </p:spTree>
    <p:extLst>
      <p:ext uri="{BB962C8B-B14F-4D97-AF65-F5344CB8AC3E}">
        <p14:creationId xmlns:p14="http://schemas.microsoft.com/office/powerpoint/2010/main" val="13074630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DD01-1FEA-784D-9BE5-3B09FE963FAB}"/>
              </a:ext>
            </a:extLst>
          </p:cNvPr>
          <p:cNvSpPr>
            <a:spLocks noGrp="1"/>
          </p:cNvSpPr>
          <p:nvPr>
            <p:ph type="title"/>
          </p:nvPr>
        </p:nvSpPr>
        <p:spPr/>
        <p:txBody>
          <a:bodyPr/>
          <a:lstStyle/>
          <a:p>
            <a:r>
              <a:rPr lang="en-US" dirty="0"/>
              <a:t>Escape room assembly code</a:t>
            </a:r>
          </a:p>
        </p:txBody>
      </p:sp>
      <p:sp>
        <p:nvSpPr>
          <p:cNvPr id="3" name="Content Placeholder 2">
            <a:extLst>
              <a:ext uri="{FF2B5EF4-FFF2-40B4-BE49-F238E27FC236}">
                <a16:creationId xmlns:a16="http://schemas.microsoft.com/office/drawing/2014/main" id="{2A130710-BE08-694A-8929-6C8052E2A66B}"/>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000000000000115b &lt;</a:t>
            </a:r>
            <a:r>
              <a:rPr lang="en-US" sz="2400" dirty="0" err="1">
                <a:latin typeface="Consolas" panose="020B0609020204030204" pitchFamily="49" charset="0"/>
                <a:cs typeface="Consolas" panose="020B0609020204030204" pitchFamily="49" charset="0"/>
              </a:rPr>
              <a:t>escape_room</a:t>
            </a:r>
            <a:r>
              <a:rPr lang="en-US" sz="2400" dirty="0">
                <a:latin typeface="Consolas" panose="020B0609020204030204" pitchFamily="49" charset="0"/>
                <a:cs typeface="Consolas" panose="020B0609020204030204" pitchFamily="49" charset="0"/>
              </a:rPr>
              <a:t>&gt;:</a:t>
            </a:r>
          </a:p>
          <a:p>
            <a:pPr marL="0" indent="0">
              <a:spcBef>
                <a:spcPts val="0"/>
              </a:spcBef>
              <a:buNone/>
            </a:pPr>
            <a:r>
              <a:rPr lang="en-US" sz="2400" dirty="0">
                <a:latin typeface="Consolas" panose="020B0609020204030204" pitchFamily="49" charset="0"/>
                <a:cs typeface="Consolas" panose="020B0609020204030204" pitchFamily="49" charset="0"/>
              </a:rPr>
              <a:t>    115b:	48 83 </a:t>
            </a:r>
            <a:r>
              <a:rPr lang="en-US" sz="2400" dirty="0" err="1">
                <a:latin typeface="Consolas" panose="020B0609020204030204" pitchFamily="49" charset="0"/>
                <a:cs typeface="Consolas" panose="020B0609020204030204" pitchFamily="49" charset="0"/>
              </a:rPr>
              <a:t>ec</a:t>
            </a:r>
            <a:r>
              <a:rPr lang="en-US" sz="2400" dirty="0">
                <a:latin typeface="Consolas" panose="020B0609020204030204" pitchFamily="49" charset="0"/>
                <a:cs typeface="Consolas" panose="020B0609020204030204" pitchFamily="49" charset="0"/>
              </a:rPr>
              <a:t> 08          	sub    $0x8,%rsp</a:t>
            </a:r>
          </a:p>
          <a:p>
            <a:pPr marL="0" indent="0">
              <a:spcBef>
                <a:spcPts val="0"/>
              </a:spcBef>
              <a:buNone/>
            </a:pPr>
            <a:r>
              <a:rPr lang="en-US" sz="2400" dirty="0">
                <a:latin typeface="Consolas" panose="020B0609020204030204" pitchFamily="49" charset="0"/>
                <a:cs typeface="Consolas" panose="020B0609020204030204" pitchFamily="49" charset="0"/>
              </a:rPr>
              <a:t>    115f:	</a:t>
            </a:r>
            <a:r>
              <a:rPr lang="en-US" sz="2400" dirty="0" err="1">
                <a:latin typeface="Consolas" panose="020B0609020204030204" pitchFamily="49" charset="0"/>
                <a:cs typeface="Consolas" panose="020B0609020204030204" pitchFamily="49" charset="0"/>
              </a:rPr>
              <a:t>ba</a:t>
            </a:r>
            <a:r>
              <a:rPr lang="en-US" sz="2400" dirty="0">
                <a:latin typeface="Consolas" panose="020B0609020204030204" pitchFamily="49" charset="0"/>
                <a:cs typeface="Consolas" panose="020B0609020204030204" pitchFamily="49" charset="0"/>
              </a:rPr>
              <a:t> 0a 00 00 00       	mov    $0xa,%edx</a:t>
            </a:r>
          </a:p>
          <a:p>
            <a:pPr marL="0" indent="0">
              <a:spcBef>
                <a:spcPts val="0"/>
              </a:spcBef>
              <a:buNone/>
            </a:pPr>
            <a:r>
              <a:rPr lang="en-US" sz="2400" dirty="0">
                <a:latin typeface="Consolas" panose="020B0609020204030204" pitchFamily="49" charset="0"/>
                <a:cs typeface="Consolas" panose="020B0609020204030204" pitchFamily="49" charset="0"/>
              </a:rPr>
              <a:t>    1164:	be 00 00 00 00       	mov    $0x0,%esi</a:t>
            </a:r>
          </a:p>
          <a:p>
            <a:pPr marL="0" indent="0">
              <a:spcBef>
                <a:spcPts val="0"/>
              </a:spcBef>
              <a:buNone/>
            </a:pPr>
            <a:r>
              <a:rPr lang="en-US" sz="2400" dirty="0">
                <a:latin typeface="Consolas" panose="020B0609020204030204" pitchFamily="49" charset="0"/>
                <a:cs typeface="Consolas" panose="020B0609020204030204" pitchFamily="49" charset="0"/>
              </a:rPr>
              <a:t>    1169:	e8 d2 </a:t>
            </a:r>
            <a:r>
              <a:rPr lang="en-US" sz="2400" dirty="0" err="1">
                <a:latin typeface="Consolas" panose="020B0609020204030204" pitchFamily="49" charset="0"/>
                <a:cs typeface="Consolas" panose="020B0609020204030204" pitchFamily="49" charset="0"/>
              </a:rPr>
              <a:t>fe</a:t>
            </a:r>
            <a:r>
              <a:rPr lang="en-US" sz="2400" dirty="0">
                <a:latin typeface="Consolas" panose="020B0609020204030204" pitchFamily="49" charset="0"/>
                <a:cs typeface="Consolas" panose="020B0609020204030204" pitchFamily="49" charset="0"/>
              </a:rPr>
              <a:t> ff ff       	</a:t>
            </a:r>
            <a:r>
              <a:rPr lang="en-US" sz="2400" dirty="0" err="1">
                <a:latin typeface="Consolas" panose="020B0609020204030204" pitchFamily="49" charset="0"/>
                <a:cs typeface="Consolas" panose="020B0609020204030204" pitchFamily="49" charset="0"/>
              </a:rPr>
              <a:t>callq</a:t>
            </a:r>
            <a:r>
              <a:rPr lang="en-US" sz="2400" dirty="0">
                <a:latin typeface="Consolas" panose="020B0609020204030204" pitchFamily="49" charset="0"/>
                <a:cs typeface="Consolas" panose="020B0609020204030204" pitchFamily="49" charset="0"/>
              </a:rPr>
              <a:t>  1040 &lt;</a:t>
            </a:r>
            <a:r>
              <a:rPr lang="en-US" sz="2400" dirty="0" err="1">
                <a:latin typeface="Consolas" panose="020B0609020204030204" pitchFamily="49" charset="0"/>
                <a:cs typeface="Consolas" panose="020B0609020204030204" pitchFamily="49" charset="0"/>
              </a:rPr>
              <a:t>strtol@plt</a:t>
            </a:r>
            <a:r>
              <a:rPr lang="en-US" sz="2400" dirty="0">
                <a:latin typeface="Consolas" panose="020B0609020204030204" pitchFamily="49" charset="0"/>
                <a:cs typeface="Consolas" panose="020B0609020204030204" pitchFamily="49" charset="0"/>
              </a:rPr>
              <a:t>&gt;</a:t>
            </a:r>
          </a:p>
          <a:p>
            <a:pPr marL="0" indent="0">
              <a:spcBef>
                <a:spcPts val="0"/>
              </a:spcBef>
              <a:buNone/>
            </a:pPr>
            <a:r>
              <a:rPr lang="en-US" sz="2400" dirty="0">
                <a:latin typeface="Consolas" panose="020B0609020204030204" pitchFamily="49" charset="0"/>
                <a:cs typeface="Consolas" panose="020B0609020204030204" pitchFamily="49" charset="0"/>
              </a:rPr>
              <a:t>    116e:	48 89 c7             	mov    %</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rdi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1171:	e8 d3 ff ff ff       	</a:t>
            </a:r>
            <a:r>
              <a:rPr lang="en-US" sz="2400" dirty="0" err="1">
                <a:latin typeface="Consolas" panose="020B0609020204030204" pitchFamily="49" charset="0"/>
                <a:cs typeface="Consolas" panose="020B0609020204030204" pitchFamily="49" charset="0"/>
              </a:rPr>
              <a:t>callq</a:t>
            </a:r>
            <a:r>
              <a:rPr lang="en-US" sz="2400" dirty="0">
                <a:latin typeface="Consolas" panose="020B0609020204030204" pitchFamily="49" charset="0"/>
                <a:cs typeface="Consolas" panose="020B0609020204030204" pitchFamily="49" charset="0"/>
              </a:rPr>
              <a:t>  1149 &lt;transform&gt;</a:t>
            </a:r>
          </a:p>
          <a:p>
            <a:pPr marL="0" indent="0">
              <a:spcBef>
                <a:spcPts val="0"/>
              </a:spcBef>
              <a:buNone/>
            </a:pPr>
            <a:r>
              <a:rPr lang="en-US" sz="2400" dirty="0">
                <a:latin typeface="Consolas" panose="020B0609020204030204" pitchFamily="49" charset="0"/>
                <a:cs typeface="Consolas" panose="020B0609020204030204" pitchFamily="49" charset="0"/>
              </a:rPr>
              <a:t>    1176:	a8 01                	test   $0x1,%al</a:t>
            </a:r>
          </a:p>
          <a:p>
            <a:pPr marL="0" indent="0">
              <a:spcBef>
                <a:spcPts val="0"/>
              </a:spcBef>
              <a:buNone/>
            </a:pPr>
            <a:r>
              <a:rPr lang="en-US" sz="2400" dirty="0">
                <a:latin typeface="Consolas" panose="020B0609020204030204" pitchFamily="49" charset="0"/>
                <a:cs typeface="Consolas" panose="020B0609020204030204" pitchFamily="49" charset="0"/>
              </a:rPr>
              <a:t>    1178:	74 0a                	je     1184 &lt;escape_room+0x29&gt;</a:t>
            </a:r>
          </a:p>
          <a:p>
            <a:pPr marL="0" indent="0">
              <a:spcBef>
                <a:spcPts val="0"/>
              </a:spcBef>
              <a:buNone/>
            </a:pPr>
            <a:r>
              <a:rPr lang="en-US" sz="2400" dirty="0">
                <a:latin typeface="Consolas" panose="020B0609020204030204" pitchFamily="49" charset="0"/>
                <a:cs typeface="Consolas" panose="020B0609020204030204" pitchFamily="49" charset="0"/>
              </a:rPr>
              <a:t>    117a:	b8 00 00 00 00       	mov    $0x0,%eax</a:t>
            </a:r>
          </a:p>
          <a:p>
            <a:pPr marL="0" indent="0">
              <a:spcBef>
                <a:spcPts val="0"/>
              </a:spcBef>
              <a:buNone/>
            </a:pPr>
            <a:r>
              <a:rPr lang="en-US" sz="2400" dirty="0">
                <a:latin typeface="Consolas" panose="020B0609020204030204" pitchFamily="49" charset="0"/>
                <a:cs typeface="Consolas" panose="020B0609020204030204" pitchFamily="49" charset="0"/>
              </a:rPr>
              <a:t>    117f:	48 83 c4 08          	add    $0x8,%rsp</a:t>
            </a:r>
          </a:p>
          <a:p>
            <a:pPr marL="0" indent="0">
              <a:spcBef>
                <a:spcPts val="0"/>
              </a:spcBef>
              <a:buNone/>
            </a:pPr>
            <a:r>
              <a:rPr lang="en-US" sz="2400" dirty="0">
                <a:latin typeface="Consolas" panose="020B0609020204030204" pitchFamily="49" charset="0"/>
                <a:cs typeface="Consolas" panose="020B0609020204030204" pitchFamily="49" charset="0"/>
              </a:rPr>
              <a:t>    1183: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1184:	b8 01 00 00 00       	mov    $0x1,%eax</a:t>
            </a:r>
          </a:p>
          <a:p>
            <a:pPr marL="0" indent="0">
              <a:spcBef>
                <a:spcPts val="0"/>
              </a:spcBef>
              <a:buNone/>
            </a:pPr>
            <a:r>
              <a:rPr lang="en-US" sz="2400" dirty="0">
                <a:latin typeface="Consolas" panose="020B0609020204030204" pitchFamily="49" charset="0"/>
                <a:cs typeface="Consolas" panose="020B0609020204030204" pitchFamily="49" charset="0"/>
              </a:rPr>
              <a:t>    1189:	eb f4                	</a:t>
            </a:r>
            <a:r>
              <a:rPr lang="en-US" sz="2400" dirty="0" err="1">
                <a:latin typeface="Consolas" panose="020B0609020204030204" pitchFamily="49" charset="0"/>
                <a:cs typeface="Consolas" panose="020B0609020204030204" pitchFamily="49" charset="0"/>
              </a:rPr>
              <a:t>jmp</a:t>
            </a:r>
            <a:r>
              <a:rPr lang="en-US" sz="2400" dirty="0">
                <a:latin typeface="Consolas" panose="020B0609020204030204" pitchFamily="49" charset="0"/>
                <a:cs typeface="Consolas" panose="020B0609020204030204" pitchFamily="49" charset="0"/>
              </a:rPr>
              <a:t>    117f &lt;escape_room+0x24&gt;</a:t>
            </a:r>
          </a:p>
        </p:txBody>
      </p:sp>
    </p:spTree>
    <p:extLst>
      <p:ext uri="{BB962C8B-B14F-4D97-AF65-F5344CB8AC3E}">
        <p14:creationId xmlns:p14="http://schemas.microsoft.com/office/powerpoint/2010/main" val="8763649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703B-8D7E-244E-A9FB-8D5CB8E71124}"/>
              </a:ext>
            </a:extLst>
          </p:cNvPr>
          <p:cNvSpPr>
            <a:spLocks noGrp="1"/>
          </p:cNvSpPr>
          <p:nvPr>
            <p:ph type="title"/>
          </p:nvPr>
        </p:nvSpPr>
        <p:spPr/>
        <p:txBody>
          <a:bodyPr/>
          <a:lstStyle/>
          <a:p>
            <a:r>
              <a:rPr lang="en-US" dirty="0"/>
              <a:t>Escape room assembly code</a:t>
            </a:r>
          </a:p>
        </p:txBody>
      </p:sp>
      <p:sp>
        <p:nvSpPr>
          <p:cNvPr id="3" name="Content Placeholder 2">
            <a:extLst>
              <a:ext uri="{FF2B5EF4-FFF2-40B4-BE49-F238E27FC236}">
                <a16:creationId xmlns:a16="http://schemas.microsoft.com/office/drawing/2014/main" id="{DEE301A8-6147-814C-98A3-CB7801089B75}"/>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0000000000001149 &lt;transform&gt;:</a:t>
            </a:r>
          </a:p>
          <a:p>
            <a:pPr marL="0" indent="0">
              <a:spcBef>
                <a:spcPts val="0"/>
              </a:spcBef>
              <a:buNone/>
            </a:pPr>
            <a:r>
              <a:rPr lang="en-US" sz="2400" dirty="0">
                <a:latin typeface="Consolas" panose="020B0609020204030204" pitchFamily="49" charset="0"/>
                <a:cs typeface="Consolas" panose="020B0609020204030204" pitchFamily="49" charset="0"/>
              </a:rPr>
              <a:t>    1149:	8d 04 bd 00 00 00 00 	lea    0x0(,%rdi,4),%</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1150:	8d 50 01             	lea    0x1(%</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edx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1153:	83 fa 32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$0x32,%edx</a:t>
            </a:r>
          </a:p>
          <a:p>
            <a:pPr marL="0" indent="0">
              <a:spcBef>
                <a:spcPts val="0"/>
              </a:spcBef>
              <a:buNone/>
            </a:pPr>
            <a:r>
              <a:rPr lang="en-US" sz="2400" dirty="0">
                <a:latin typeface="Consolas" panose="020B0609020204030204" pitchFamily="49" charset="0"/>
                <a:cs typeface="Consolas" panose="020B0609020204030204" pitchFamily="49" charset="0"/>
              </a:rPr>
              <a:t>    1156:	7f 02                	</a:t>
            </a:r>
            <a:r>
              <a:rPr lang="en-US" sz="2400" dirty="0" err="1">
                <a:latin typeface="Consolas" panose="020B0609020204030204" pitchFamily="49" charset="0"/>
                <a:cs typeface="Consolas" panose="020B0609020204030204" pitchFamily="49" charset="0"/>
              </a:rPr>
              <a:t>jg</a:t>
            </a:r>
            <a:r>
              <a:rPr lang="en-US" sz="2400" dirty="0">
                <a:latin typeface="Consolas" panose="020B0609020204030204" pitchFamily="49" charset="0"/>
                <a:cs typeface="Consolas" panose="020B0609020204030204" pitchFamily="49" charset="0"/>
              </a:rPr>
              <a:t>     115a &lt;transform+0x11&gt;</a:t>
            </a:r>
          </a:p>
          <a:p>
            <a:pPr marL="0" indent="0">
              <a:spcBef>
                <a:spcPts val="0"/>
              </a:spcBef>
              <a:buNone/>
            </a:pPr>
            <a:r>
              <a:rPr lang="en-US" sz="2400" dirty="0">
                <a:latin typeface="Consolas" panose="020B0609020204030204" pitchFamily="49" charset="0"/>
                <a:cs typeface="Consolas" panose="020B0609020204030204" pitchFamily="49" charset="0"/>
              </a:rPr>
              <a:t>    1158:	89 d0                	mov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115a: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4896730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15032</TotalTime>
  <Words>10364</Words>
  <Application>Microsoft Macintosh PowerPoint</Application>
  <PresentationFormat>Widescreen</PresentationFormat>
  <Paragraphs>1750</Paragraphs>
  <Slides>101</Slides>
  <Notes>23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101</vt:i4>
      </vt:variant>
    </vt:vector>
  </HeadingPairs>
  <TitlesOfParts>
    <vt:vector size="108" baseType="lpstr">
      <vt:lpstr>Andale Mono</vt:lpstr>
      <vt:lpstr>Arial</vt:lpstr>
      <vt:lpstr>Calibri</vt:lpstr>
      <vt:lpstr>Consolas</vt:lpstr>
      <vt:lpstr>Tahoma</vt:lpstr>
      <vt:lpstr>Verdana</vt:lpstr>
      <vt:lpstr>Default Design</vt:lpstr>
      <vt:lpstr>CS107, Lecture 13 Assembly: Function Calls and the Runtime Stack</vt:lpstr>
      <vt:lpstr>Learning Assembly</vt:lpstr>
      <vt:lpstr>Learning Goals</vt:lpstr>
      <vt:lpstr>Lecture Plan</vt:lpstr>
      <vt:lpstr>Lecture Plan</vt:lpstr>
      <vt:lpstr>%rip</vt:lpstr>
      <vt:lpstr>%rip</vt:lpstr>
      <vt:lpstr>%rip</vt:lpstr>
      <vt:lpstr>%rip</vt:lpstr>
      <vt:lpstr>%rip</vt:lpstr>
      <vt:lpstr>%rip</vt:lpstr>
      <vt:lpstr>%rip</vt:lpstr>
      <vt:lpstr>%rip</vt:lpstr>
      <vt:lpstr>%rip</vt:lpstr>
      <vt:lpstr>%rip</vt:lpstr>
      <vt:lpstr>%rip</vt:lpstr>
      <vt:lpstr>%rip</vt:lpstr>
      <vt:lpstr>Summary: Instruction Pointer</vt:lpstr>
      <vt:lpstr>Lecture Plan</vt:lpstr>
      <vt:lpstr>How do we call functions in assembly?</vt:lpstr>
      <vt:lpstr>Calling Functions In Assembly</vt:lpstr>
      <vt:lpstr>Lecture Plan</vt:lpstr>
      <vt:lpstr>%rsp</vt:lpstr>
      <vt:lpstr>%rsp</vt:lpstr>
      <vt:lpstr>%rsp</vt:lpstr>
      <vt:lpstr>%rsp</vt:lpstr>
      <vt:lpstr>%rsp</vt:lpstr>
      <vt:lpstr>push</vt:lpstr>
      <vt:lpstr>push</vt:lpstr>
      <vt:lpstr>push</vt:lpstr>
      <vt:lpstr>push</vt:lpstr>
      <vt:lpstr>pop</vt:lpstr>
      <vt:lpstr>pop</vt:lpstr>
      <vt:lpstr>Stack Example</vt:lpstr>
      <vt:lpstr>Calling Functions In Assembly</vt:lpstr>
      <vt:lpstr>Lecture Plan</vt:lpstr>
      <vt:lpstr>Remembering Where We Left Off</vt:lpstr>
      <vt:lpstr>Remembering Where We Left Off</vt:lpstr>
      <vt:lpstr>Remembering Where We Left Off</vt:lpstr>
      <vt:lpstr>Remembering Where We Left Off</vt:lpstr>
      <vt:lpstr>Remembering Where We Left Off</vt:lpstr>
      <vt:lpstr>Call And Return</vt:lpstr>
      <vt:lpstr>Calling Functions In Assembly</vt:lpstr>
      <vt:lpstr>Lecture Plan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Lecture Plan</vt:lpstr>
      <vt:lpstr>Calling Functions In Assembly</vt:lpstr>
      <vt:lpstr>Local Storage</vt:lpstr>
      <vt:lpstr>Local Storage</vt:lpstr>
      <vt:lpstr>Lecture Plan</vt:lpstr>
      <vt:lpstr>Register Restrictions</vt:lpstr>
      <vt:lpstr>Caller/Callee</vt:lpstr>
      <vt:lpstr>Register Restrictions</vt:lpstr>
      <vt:lpstr>Caller-Owned Registers</vt:lpstr>
      <vt:lpstr>Caller-Owned Registers</vt:lpstr>
      <vt:lpstr>Callee-Owned Registers</vt:lpstr>
      <vt:lpstr>Callee-Owned Registers</vt:lpstr>
      <vt:lpstr>A Day In the Life of function1</vt:lpstr>
      <vt:lpstr>Lecture Plan</vt:lpstr>
      <vt:lpstr>Example: Recursion</vt:lpstr>
      <vt:lpstr>Our First Assembly</vt:lpstr>
      <vt:lpstr>Lecture Plan</vt:lpstr>
      <vt:lpstr>Optimizations you’ll see</vt:lpstr>
      <vt:lpstr>GCC For Loop Output</vt:lpstr>
      <vt:lpstr>GCC For Loop Output</vt:lpstr>
      <vt:lpstr>GCC For Loop Output</vt:lpstr>
      <vt:lpstr>GCC For Loop Output</vt:lpstr>
      <vt:lpstr>GCC For Loop Output</vt:lpstr>
      <vt:lpstr>GCC For Loop Output</vt:lpstr>
      <vt:lpstr>GCC For Loop Output</vt:lpstr>
      <vt:lpstr>Optimizing Instruction Counts</vt:lpstr>
      <vt:lpstr>Optimizations</vt:lpstr>
      <vt:lpstr>Recap</vt:lpstr>
      <vt:lpstr>Live Session Slides</vt:lpstr>
      <vt:lpstr>Plan For Today</vt:lpstr>
      <vt:lpstr>Key GDB Tips For Assembly</vt:lpstr>
      <vt:lpstr>Key GDB Tips For Assembly</vt:lpstr>
      <vt:lpstr>Factorial review</vt:lpstr>
      <vt:lpstr>Plan For Today</vt:lpstr>
      <vt:lpstr>Extra Practice – Escape Room 2</vt:lpstr>
      <vt:lpstr>Escape room assembly code</vt:lpstr>
      <vt:lpstr>Escape room assembly code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1769</cp:revision>
  <cp:lastPrinted>2019-05-20T19:08:43Z</cp:lastPrinted>
  <dcterms:created xsi:type="dcterms:W3CDTF">2008-06-28T20:57:21Z</dcterms:created>
  <dcterms:modified xsi:type="dcterms:W3CDTF">2021-05-10T19:59:27Z</dcterms:modified>
</cp:coreProperties>
</file>