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ink/ink1.xml" ContentType="application/inkml+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2"/>
  </p:notesMasterIdLst>
  <p:handoutMasterIdLst>
    <p:handoutMasterId r:id="rId143"/>
  </p:handoutMasterIdLst>
  <p:sldIdLst>
    <p:sldId id="256" r:id="rId2"/>
    <p:sldId id="433" r:id="rId3"/>
    <p:sldId id="1034" r:id="rId4"/>
    <p:sldId id="636" r:id="rId5"/>
    <p:sldId id="541" r:id="rId6"/>
    <p:sldId id="1220" r:id="rId7"/>
    <p:sldId id="1098" r:id="rId8"/>
    <p:sldId id="1099" r:id="rId9"/>
    <p:sldId id="1164" r:id="rId10"/>
    <p:sldId id="1221" r:id="rId11"/>
    <p:sldId id="1096" r:id="rId12"/>
    <p:sldId id="1097" r:id="rId13"/>
    <p:sldId id="941" r:id="rId14"/>
    <p:sldId id="942" r:id="rId15"/>
    <p:sldId id="943" r:id="rId16"/>
    <p:sldId id="944" r:id="rId17"/>
    <p:sldId id="945" r:id="rId18"/>
    <p:sldId id="946" r:id="rId19"/>
    <p:sldId id="947" r:id="rId20"/>
    <p:sldId id="948" r:id="rId21"/>
    <p:sldId id="949" r:id="rId22"/>
    <p:sldId id="955" r:id="rId23"/>
    <p:sldId id="956" r:id="rId24"/>
    <p:sldId id="1222" r:id="rId25"/>
    <p:sldId id="1165" r:id="rId26"/>
    <p:sldId id="951" r:id="rId27"/>
    <p:sldId id="952" r:id="rId28"/>
    <p:sldId id="957" r:id="rId29"/>
    <p:sldId id="958" r:id="rId30"/>
    <p:sldId id="959" r:id="rId31"/>
    <p:sldId id="977" r:id="rId32"/>
    <p:sldId id="960" r:id="rId33"/>
    <p:sldId id="961" r:id="rId34"/>
    <p:sldId id="981" r:id="rId35"/>
    <p:sldId id="1199" r:id="rId36"/>
    <p:sldId id="1204" r:id="rId37"/>
    <p:sldId id="962" r:id="rId38"/>
    <p:sldId id="1166" r:id="rId39"/>
    <p:sldId id="1223" r:id="rId40"/>
    <p:sldId id="963" r:id="rId41"/>
    <p:sldId id="1103" r:id="rId42"/>
    <p:sldId id="964" r:id="rId43"/>
    <p:sldId id="965" r:id="rId44"/>
    <p:sldId id="966" r:id="rId45"/>
    <p:sldId id="968" r:id="rId46"/>
    <p:sldId id="969" r:id="rId47"/>
    <p:sldId id="970" r:id="rId48"/>
    <p:sldId id="971" r:id="rId49"/>
    <p:sldId id="972" r:id="rId50"/>
    <p:sldId id="1224" r:id="rId51"/>
    <p:sldId id="991" r:id="rId52"/>
    <p:sldId id="976" r:id="rId53"/>
    <p:sldId id="992" r:id="rId54"/>
    <p:sldId id="993" r:id="rId55"/>
    <p:sldId id="994" r:id="rId56"/>
    <p:sldId id="995" r:id="rId57"/>
    <p:sldId id="996" r:id="rId58"/>
    <p:sldId id="997" r:id="rId59"/>
    <p:sldId id="998" r:id="rId60"/>
    <p:sldId id="999" r:id="rId61"/>
    <p:sldId id="1005" r:id="rId62"/>
    <p:sldId id="978" r:id="rId63"/>
    <p:sldId id="1136" r:id="rId64"/>
    <p:sldId id="1200" r:id="rId65"/>
    <p:sldId id="1201" r:id="rId66"/>
    <p:sldId id="1202" r:id="rId67"/>
    <p:sldId id="1203" r:id="rId68"/>
    <p:sldId id="1031" r:id="rId69"/>
    <p:sldId id="1000" r:id="rId70"/>
    <p:sldId id="1032" r:id="rId71"/>
    <p:sldId id="1001" r:id="rId72"/>
    <p:sldId id="1002" r:id="rId73"/>
    <p:sldId id="1003" r:id="rId74"/>
    <p:sldId id="1004" r:id="rId75"/>
    <p:sldId id="1225" r:id="rId76"/>
    <p:sldId id="1211" r:id="rId77"/>
    <p:sldId id="1006" r:id="rId78"/>
    <p:sldId id="1007" r:id="rId79"/>
    <p:sldId id="1075" r:id="rId80"/>
    <p:sldId id="1009" r:id="rId81"/>
    <p:sldId id="1010" r:id="rId82"/>
    <p:sldId id="1011" r:id="rId83"/>
    <p:sldId id="1013" r:id="rId84"/>
    <p:sldId id="1014" r:id="rId85"/>
    <p:sldId id="1015" r:id="rId86"/>
    <p:sldId id="1016" r:id="rId87"/>
    <p:sldId id="1198" r:id="rId88"/>
    <p:sldId id="1017" r:id="rId89"/>
    <p:sldId id="1140" r:id="rId90"/>
    <p:sldId id="1040" r:id="rId91"/>
    <p:sldId id="1041" r:id="rId92"/>
    <p:sldId id="1226" r:id="rId93"/>
    <p:sldId id="1020" r:id="rId94"/>
    <p:sldId id="1023" r:id="rId95"/>
    <p:sldId id="1024" r:id="rId96"/>
    <p:sldId id="1025" r:id="rId97"/>
    <p:sldId id="1026" r:id="rId98"/>
    <p:sldId id="1027" r:id="rId99"/>
    <p:sldId id="1022" r:id="rId100"/>
    <p:sldId id="1028" r:id="rId101"/>
    <p:sldId id="1029" r:id="rId102"/>
    <p:sldId id="1030" r:id="rId103"/>
    <p:sldId id="1043" r:id="rId104"/>
    <p:sldId id="1044" r:id="rId105"/>
    <p:sldId id="1227" r:id="rId106"/>
    <p:sldId id="1050" r:id="rId107"/>
    <p:sldId id="1051" r:id="rId108"/>
    <p:sldId id="1052" r:id="rId109"/>
    <p:sldId id="1053" r:id="rId110"/>
    <p:sldId id="1054" r:id="rId111"/>
    <p:sldId id="1055" r:id="rId112"/>
    <p:sldId id="1056" r:id="rId113"/>
    <p:sldId id="1057" r:id="rId114"/>
    <p:sldId id="1058" r:id="rId115"/>
    <p:sldId id="1059" r:id="rId116"/>
    <p:sldId id="1183" r:id="rId117"/>
    <p:sldId id="1060" r:id="rId118"/>
    <p:sldId id="1111" r:id="rId119"/>
    <p:sldId id="1214" r:id="rId120"/>
    <p:sldId id="1033" r:id="rId121"/>
    <p:sldId id="843" r:id="rId122"/>
    <p:sldId id="1228" r:id="rId123"/>
    <p:sldId id="1153" r:id="rId124"/>
    <p:sldId id="1154" r:id="rId125"/>
    <p:sldId id="1231" r:id="rId126"/>
    <p:sldId id="1233" r:id="rId127"/>
    <p:sldId id="844" r:id="rId128"/>
    <p:sldId id="1235" r:id="rId129"/>
    <p:sldId id="1248" r:id="rId130"/>
    <p:sldId id="1241" r:id="rId131"/>
    <p:sldId id="1249" r:id="rId132"/>
    <p:sldId id="1240" r:id="rId133"/>
    <p:sldId id="1250" r:id="rId134"/>
    <p:sldId id="1247" r:id="rId135"/>
    <p:sldId id="1253" r:id="rId136"/>
    <p:sldId id="1244" r:id="rId137"/>
    <p:sldId id="1251" r:id="rId138"/>
    <p:sldId id="1245" r:id="rId139"/>
    <p:sldId id="1252" r:id="rId140"/>
    <p:sldId id="1254" r:id="rId141"/>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1034"/>
            <p14:sldId id="636"/>
            <p14:sldId id="541"/>
          </p14:sldIdLst>
        </p14:section>
        <p14:section name="The heap" id="{C501A7CB-EBE6-2D4B-8D00-98438CEA73A0}">
          <p14:sldIdLst>
            <p14:sldId id="1220"/>
            <p14:sldId id="1098"/>
            <p14:sldId id="1099"/>
            <p14:sldId id="1164"/>
          </p14:sldIdLst>
        </p14:section>
        <p14:section name="What is" id="{2A7E7684-64DB-AD44-91F9-C9BFB6BAA91A}">
          <p14:sldIdLst>
            <p14:sldId id="1221"/>
            <p14:sldId id="1096"/>
            <p14:sldId id="1097"/>
            <p14:sldId id="941"/>
            <p14:sldId id="942"/>
            <p14:sldId id="943"/>
            <p14:sldId id="944"/>
            <p14:sldId id="945"/>
            <p14:sldId id="946"/>
            <p14:sldId id="947"/>
            <p14:sldId id="948"/>
            <p14:sldId id="949"/>
            <p14:sldId id="955"/>
            <p14:sldId id="956"/>
          </p14:sldIdLst>
        </p14:section>
        <p14:section name="Requirements" id="{B34DF485-F020-BD41-A75E-21BB8A49DA00}">
          <p14:sldIdLst>
            <p14:sldId id="1222"/>
            <p14:sldId id="1165"/>
            <p14:sldId id="951"/>
            <p14:sldId id="952"/>
            <p14:sldId id="957"/>
            <p14:sldId id="958"/>
            <p14:sldId id="959"/>
            <p14:sldId id="977"/>
            <p14:sldId id="960"/>
            <p14:sldId id="961"/>
            <p14:sldId id="981"/>
            <p14:sldId id="1199"/>
            <p14:sldId id="1204"/>
            <p14:sldId id="962"/>
            <p14:sldId id="1166"/>
          </p14:sldIdLst>
        </p14:section>
        <p14:section name="Bump" id="{6F5F170A-E221-974F-813D-26127FCDD3B9}">
          <p14:sldIdLst>
            <p14:sldId id="1223"/>
            <p14:sldId id="963"/>
            <p14:sldId id="1103"/>
            <p14:sldId id="964"/>
            <p14:sldId id="965"/>
            <p14:sldId id="966"/>
            <p14:sldId id="968"/>
            <p14:sldId id="969"/>
            <p14:sldId id="970"/>
            <p14:sldId id="971"/>
            <p14:sldId id="972"/>
          </p14:sldIdLst>
        </p14:section>
        <p14:section name="Implicit" id="{80D0AD77-D12B-3949-94D9-90B59F69004B}">
          <p14:sldIdLst>
            <p14:sldId id="1224"/>
            <p14:sldId id="991"/>
            <p14:sldId id="976"/>
            <p14:sldId id="992"/>
            <p14:sldId id="993"/>
            <p14:sldId id="994"/>
            <p14:sldId id="995"/>
            <p14:sldId id="996"/>
            <p14:sldId id="997"/>
            <p14:sldId id="998"/>
            <p14:sldId id="999"/>
            <p14:sldId id="1005"/>
            <p14:sldId id="978"/>
            <p14:sldId id="1136"/>
            <p14:sldId id="1200"/>
            <p14:sldId id="1201"/>
            <p14:sldId id="1202"/>
            <p14:sldId id="1203"/>
            <p14:sldId id="1031"/>
            <p14:sldId id="1000"/>
            <p14:sldId id="1032"/>
            <p14:sldId id="1001"/>
            <p14:sldId id="1002"/>
            <p14:sldId id="1003"/>
            <p14:sldId id="1004"/>
          </p14:sldIdLst>
        </p14:section>
        <p14:section name="Explicit" id="{13BECB0B-258C-1D4D-A42A-BD59A3F6DA19}">
          <p14:sldIdLst>
            <p14:sldId id="1225"/>
            <p14:sldId id="1211"/>
            <p14:sldId id="1006"/>
            <p14:sldId id="1007"/>
            <p14:sldId id="1075"/>
            <p14:sldId id="1009"/>
            <p14:sldId id="1010"/>
            <p14:sldId id="1011"/>
            <p14:sldId id="1013"/>
            <p14:sldId id="1014"/>
            <p14:sldId id="1015"/>
            <p14:sldId id="1016"/>
            <p14:sldId id="1198"/>
            <p14:sldId id="1017"/>
            <p14:sldId id="1140"/>
            <p14:sldId id="1040"/>
            <p14:sldId id="1041"/>
            <p14:sldId id="1226"/>
            <p14:sldId id="1020"/>
            <p14:sldId id="1023"/>
            <p14:sldId id="1024"/>
            <p14:sldId id="1025"/>
            <p14:sldId id="1026"/>
            <p14:sldId id="1027"/>
            <p14:sldId id="1022"/>
            <p14:sldId id="1028"/>
            <p14:sldId id="1029"/>
            <p14:sldId id="1030"/>
            <p14:sldId id="1043"/>
            <p14:sldId id="1044"/>
            <p14:sldId id="1227"/>
            <p14:sldId id="1050"/>
            <p14:sldId id="1051"/>
            <p14:sldId id="1052"/>
            <p14:sldId id="1053"/>
            <p14:sldId id="1054"/>
            <p14:sldId id="1055"/>
            <p14:sldId id="1056"/>
            <p14:sldId id="1057"/>
            <p14:sldId id="1058"/>
            <p14:sldId id="1059"/>
            <p14:sldId id="1183"/>
            <p14:sldId id="1060"/>
            <p14:sldId id="1111"/>
          </p14:sldIdLst>
        </p14:section>
        <p14:section name="Recap" id="{745DA939-E44A-0C40-BECC-2C5C1C4E8C93}">
          <p14:sldIdLst>
            <p14:sldId id="1214"/>
            <p14:sldId id="1033"/>
            <p14:sldId id="843"/>
            <p14:sldId id="1228"/>
            <p14:sldId id="1153"/>
            <p14:sldId id="1154"/>
            <p14:sldId id="1231"/>
            <p14:sldId id="1233"/>
            <p14:sldId id="844"/>
            <p14:sldId id="1235"/>
            <p14:sldId id="1248"/>
            <p14:sldId id="1241"/>
            <p14:sldId id="1249"/>
            <p14:sldId id="1240"/>
            <p14:sldId id="1250"/>
            <p14:sldId id="1247"/>
            <p14:sldId id="1253"/>
            <p14:sldId id="1244"/>
            <p14:sldId id="1251"/>
            <p14:sldId id="1245"/>
            <p14:sldId id="1252"/>
            <p14:sldId id="125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EC101"/>
    <a:srgbClr val="008000"/>
    <a:srgbClr val="4472C4"/>
    <a:srgbClr val="F8F8F8"/>
    <a:srgbClr val="D27BD6"/>
    <a:srgbClr val="D62ED6"/>
    <a:srgbClr val="942092"/>
    <a:srgbClr val="FF9999"/>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13" autoAdjust="0"/>
    <p:restoredTop sz="87046" autoAdjust="0"/>
  </p:normalViewPr>
  <p:slideViewPr>
    <p:cSldViewPr>
      <p:cViewPr varScale="1">
        <p:scale>
          <a:sx n="94" d="100"/>
          <a:sy n="94" d="100"/>
        </p:scale>
        <p:origin x="512" y="192"/>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5-21T19:37:56.266"/>
    </inkml:context>
    <inkml:brush xml:id="br0">
      <inkml:brushProperty name="width" value="0.05292" units="cm"/>
      <inkml:brushProperty name="height" value="0.05292" units="cm"/>
      <inkml:brushProperty name="color" value="#3165BB"/>
    </inkml:brush>
  </inkml:definitions>
  <inkml:trace contextRef="#ctx0" brushRef="#br0">21583 9497 8563,'8'6'-204,"5"-5"206,-12 6-286,12-1 234,-12-4 0,7 4 169,-3-6-68,-3 0 164,4 0 0,-6 6-341,0-4 328,0 4-142,0 1 114,0-6-118,0 5-14,0 1-358,-6-6 298,-2 6 0,-7-7-82,1 0 0,5 0 72,-1 0 0,5 0-11,-4 0 1,4 0-16,-4 0 129,-1 0 0,1-5 39,-1 0 55,7-6 40,-3 3-136,0-6-41,4 0 1,-4 0 64,6-1-107,6 7 1,2-3 4,6 7 1,0-6-25,1 5 0,-1 1 90,0 4 1,-5 1-53,1 4 1,-1-2 192,6 7 0,-7-1-104,-4 5 0,3 1 122,-3-1 1,3-2-143,-3-2 1,-2 3-121,3-4 97,-4 4 0,-2-1-15,-4-2 0,2 1-44,-7-6 1,6 1-408,-6-1 261,1-4 1,-6 6 63,1-7 1,5 0-51,-1 0 89,1-7 0,-5 1 121,-1-4 1,6-1 10,-1 7 33,7-7-98,-3 3 21,6 0 167,0-5-144,0 12-75,6-6 39,2 7 1,6 0-164,1 0 1,-6 0 90,0 0 0,-4 2-929,5 3 507,-7-4 466,10 12 0,-6-12 0,8 6 0</inkml:trace>
  <inkml:trace contextRef="#ctx0" brushRef="#br0" timeOffset="1">21611 10193 8563,'15'0'-2256,"-7"0"3161,4 0-478,-4 0 0,2 2 697,-1 2-782,-6-2-413,3 11 0,-6-10-15,0 6 0,0-4 180,0 5 1,0-6-166,0 6 1,-4-5 95,-1 4 0,-6-6-165,1 2 1,-2 1 51,-2-1 1,4 0 82,1-5 0,-1 0 1,-4 0 0,0 0-7,0 0 1,4-5 156,1 0 1,4-4-145,-5 4 1,7-6 186,-2 1 0,4 3-70,1-3 0,0 5 76,0-4-105,0-1 0,6-2-1,4 2 1,2 2-46,3 4 0,-1 2 32,0-3 1,0 4-159,0 1 0,1 4 94,-1 1 209,0 6 0,-1-3-119,-4 6 1,-3-4 689,-6-1-501,0 1 1,0 4 60,0 0 0,0-4-58,0-1 1,-1-4-63,-4 4 1,2-4-382,-6 5 288,-1-7 0,-4 3-332,0-6 1,4 0-36,1 0-1049,-1 0-498,-4 0-668,0 0 2443,6-6 0,-5-2 0,5-6 0</inkml:trace>
  <inkml:trace contextRef="#ctx0" brushRef="#br0" timeOffset="2">21668 10762 7732,'8'0'896,"5"0"-336,-12 0 1,7 0 300,-3 0-857,-3 0 103,4 0 202,0 0-414,-4 0 437,10 6-174,-10-4-23,4 4 0,-6-4-3,0 2 189,0-2-570,0 11 212,-6-12 0,-2 10-402,-6-6 275,0 0 1,-1-5-40,1 0 0,0 0 66,0 0 1,4 0 36,1 0 1,4 0 83,-4 0 0,4-2 3,-5-3 202,7 4-238,-3-12 277,6 5 0,2-6-126,2 0 0,3 4 104,2 1 0,4 6-92,-4-2 1,4-1 119,1 1 1,-4 0 6,-1 5 1,-4 0-81,4 0 0,-4 6-14,4 4 1,-5 4-18,0 5 1,-2-1-15,-2 5 1,0-5 22,0 1 0,0-4-143,0 0 1,0-1 269,0 0-104,-6 0 0,2-6-14,-5-3 0,4-2 159,-4 2-482,-1-4 1,-4 6 111,0-7 0,0-5-256,-1 0 0,1 0 112,0 5 1,4-4-1958,1-1 2164,6 0 0,-3-1 0,6-2 0</inkml:trace>
  <inkml:trace contextRef="#ctx0" brushRef="#br0" timeOffset="3">21725 11444 8563,'8'-9'1657,"-3"-1"-1578,3 7 1,-5-8 485,6 6 1,-6 1-389,10 4 0,-10 0 295,7 0-186,-7 0 351,3 0-622,1 0-140,-6 6 1,5 2 1,-6 6 0,-1-5-283,-4 1 0,2-2 238,-7 1 1,6 2-94,-6-6 0,6 5 162,-6-6 0,5 1-179,-4-5-26,6 0 177,-10 0 129,11-6 0,-4-2-156,6-6 521,0-1-256,0 1-133,6 0 0,2 5 11,7-1 0,-6 7 37,1-2 46,-1 4 293,5 7-143,0 2 1,-6 6 92,-3 0 0,1-4 130,-1-1 1,0-4-1096,-5 4 1,-2-4 502,-2 5 0,0-6 762,-5 6 1,-1-5 379,-4 4 1,0-6-1068,0 2 1,0 1-647,-1-1 0,1 0 133,0-5 0,4 0-1099,1 0 1684,6 0 0,-10 0 0,5 0 0</inkml:trace>
  <inkml:trace contextRef="#ctx0" brushRef="#br0" timeOffset="4">21313 14728 8563,'6'-8'355,"-3"-3"-286,7 7 0,-5-6 136,4 5 1,-4-1 209,4 1 1,1 2-181,4-6 0,-5 5-62,1 0 43,-1 2 0,6 2-174,-1 0 1,-6 2-32,-4 2 1,3 0 106,-3 5 1,3-4-114,-2 4 0,-4-4 137,4 5 0,-4-6-252,-1 6 1,-6-1 20,-3 5 0,1-1-87,-2-3 1,1 1 14,-5-7 1,-1 7-82,1-1 1,-2-4 77,-3-1 0,4-3 110,-4-2 1,1 0 16,-1 0 1,5-2-24,0-3 1,0 2 55,4-6 0,-1-1 50,2-4 0,-2 0 20,6-1 0,0 6 107,5-1 1,0 1-97,0-5 0,5 4 108,0 1 0,6 1-72,-2-2 0,4-1-133,1 7 1,0-1 90,0 5 0,1-5-112,-1 0 0,0 1 61,0 4 1,0 1-18,1 4 1,-1-2-27,0 7 0,0-2-11,1 1 1,-1 4-64,0-4 1,-5 4 91,1 1 0,-2 0-162,1 0 1,-2 1 146,-7-1 0,0 0-160,0 0 0,-5 5 122,0 0 1,-6 0-4,2-5 1,-9 1-39,-1-1 0,0-5 0,5 1 1,0-7-104,0 2 121,-1-4 1,1-7 143,0-4 0,0-7-121,0-2 1,4-5 137,1 5 1,6-6-33,-2 1 0,3 4 193,2 1 1,2-2-120,3 3 1,-2 0-81,6 9 0,1-2 136,4 6 1,2 0-97,3 5 1,-4-5-194,4 1 180,-3-1 0,-2 5-102,1 0 0,-3 1 104,-2 4-41,2-3 0,-10 10 75,3-2 1,-4-2-85,-1 1 0,-1 1 199,-4 4 1,2 0-84,-7 0 0,1 1-17,-5-1 0,1 0-22,3 0 1,-2 1-140,2-1 0,-2-5-19,-3 1 0,6-6-244,0 6 0,-1-7-194,-4 2 0,0 1 498,-1-1 0,-5 0 0,-2-5 0</inkml:trace>
  <inkml:trace contextRef="#ctx0" brushRef="#br0" timeOffset="5">27682 7364 8563,'0'14'0,"-4"-4"0,-1-1-1110,0-6 380,5 10 886,0-5-120,0 6 18,0-6-57,0 5 1,0-10 57,0 6-185,0-5 148,0 2 1,0-5 24,0 4-147,0-3 131,0 4-141,0-6 111,0 0-21,0-6 0,0 3 18,0-7 0,-1 1-6,-4-6 1,3 1-14,-2 0 0,0 0-9,0 0 0,2-1-26,-3 1 1,-1 5-34,1-1 0,1 5 269,4-4 1,-5 4 231,0-4-120,0 6-175,5-4 32,0 7-81,0-6-26,0 4 29,0-4 1,2 1 23,3 1-12,3-1 0,6 5-37,0 0 0,2-2 76,3-3 0,-3 4-37,2-4-61,5 4 36,-1 1 1,6-5-28,1 0 0,-1 0-8,0 5 0,2 0 4,4 0 1,-4 0-19,3 0 1,-3 0-8,-2 0 1,-1 0 28,-3 0 0,1 0 10,-6 0 0,0 0-4,-5 0 1,0 5 6,1 0 1,-6 0 4,1-5-23,-7 0 1,5 4 52,-4 1-11,-2 0 102,4 1-133,-6 2-5,0 0 1,-4 5 159,-1-4 0,-1 4-119,1 1 0,3 0 16,-3 0 1,-1-4 8,1-1-279,1 1 231,-3 4 0,6-5-143,-4 1 1,3-5-285,2 4 0,0-4-1507,0 4 1886,0-5 0,0 8 0,0-4 0</inkml:trace>
  <inkml:trace contextRef="#ctx0" brushRef="#br0" timeOffset="6">31208 8729 9773,'15'0'-753,"-1"0"0,-5 0 802,1 0 40,-1 0 0,5 0 63,1 0 0,-1 0-301,0 0 201,-6 0-2,5 0 0,-5 0-394,6 0 116,-6 0 150,4 0-7,-10 0 125,11 0-203,-12 0 153,5 0 0,-7 0-24,-4 0-203,4 0 219,-12 0 1,5 0-192,-6 0 175,6 0 9,-5 0 1,5 0-16,-6 0 1,0 0-12,0 0 211,-1 0-187,1 0 0,-5 0 72,0 0 1,-4 0 189,4 0 1,0 0-240,5 0 335,-7 0-138,5 0 1,-4 0 125,5 0 1,3 1 48,2 4 61,-2-3-49,10 4-176,-4-6 1,7 0-14,4 0 1,3 0-30,6 0 1,2 0-80,3 0 0,-3 0-167,3 0 1,1 0-226,-1 0 290,0 0 1,-5 0-84,1 0 1,-6 0 162,1 0-180,-7 0 8,3 0 1,-6-1-134,0-4 1,-2 3 3,-2-3 0,1 4-220,-7 1 1,5-5-1262,-4 0 1721,6 1 0,-10 4 0,5 0 0</inkml:trace>
  <inkml:trace contextRef="#ctx0" brushRef="#br0" timeOffset="7">31948 9411 8211,'9'0'-751,"1"0"390,-7 0 486,9 0 175,-4 0 477,0 0-716,5 0 44,-12 0-223,6 0 142,-7 0 1,-2 0-51,-3 0 1,2 0 26,-6 0 0,-1 0-158,-4 0 0,5 0 74,-1 0 0,1 0 29,-6 0 0,1 0 20,0 0 0,0 0 11,0 0 0,4 0 107,1 0-118,-1 0 206,-4 0 0,4 0 121,1 0-76,6 0 318,-3 0-206,6 0-6,6 0 1,2 0 117,6 0-166,0 0 0,0 0 76,1 0 77,-7 0-157,4 0-291,-10 0 0,6 0 229,-4 0-189,-2 0-572,4 0 418,-6-6 1,-1 4-1237,-4-2 990,3 2 0,-6 2 380,4 0 0,2 0 0,-4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802793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charset="0"/>
                <a:ea typeface="+mn-ea"/>
                <a:cs typeface="+mn-cs"/>
              </a:rPr>
              <a:t>Loader</a:t>
            </a:r>
            <a:r>
              <a:rPr lang="en-US" sz="1200" b="0" i="0" kern="1200" dirty="0">
                <a:solidFill>
                  <a:schemeClr val="tx1"/>
                </a:solidFill>
                <a:effectLst/>
                <a:latin typeface="Arial" charset="0"/>
                <a:ea typeface="+mn-ea"/>
                <a:cs typeface="+mn-cs"/>
              </a:rPr>
              <a:t> is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of the </a:t>
            </a:r>
            <a:r>
              <a:rPr lang="en-US" sz="1200" b="1" i="0" kern="1200" dirty="0">
                <a:solidFill>
                  <a:schemeClr val="tx1"/>
                </a:solidFill>
                <a:effectLst/>
                <a:latin typeface="Arial" charset="0"/>
                <a:ea typeface="+mn-ea"/>
                <a:cs typeface="+mn-cs"/>
              </a:rPr>
              <a:t>operating system</a:t>
            </a:r>
            <a:r>
              <a:rPr lang="en-US" sz="1200" b="0" i="0" kern="1200" dirty="0">
                <a:solidFill>
                  <a:schemeClr val="tx1"/>
                </a:solidFill>
                <a:effectLst/>
                <a:latin typeface="Arial" charset="0"/>
                <a:ea typeface="+mn-ea"/>
                <a:cs typeface="+mn-cs"/>
              </a:rPr>
              <a:t> which loads the executable from the disk into the primary memory(RAM) for execution. It allocates the memory space to the executable module in main memory and then transfers control to the beginning instruction of the </a:t>
            </a:r>
            <a:r>
              <a:rPr lang="en-US" sz="1200" b="1" i="0" kern="1200" dirty="0">
                <a:solidFill>
                  <a:schemeClr val="tx1"/>
                </a:solidFill>
                <a:effectLst/>
                <a:latin typeface="Arial" charset="0"/>
                <a:ea typeface="+mn-ea"/>
                <a:cs typeface="+mn-cs"/>
              </a:rPr>
              <a:t>program</a:t>
            </a:r>
            <a:r>
              <a:rPr lang="en-US" sz="1200" b="0" i="0" kern="1200" dirty="0">
                <a:solidFill>
                  <a:schemeClr val="tx1"/>
                </a:solidFill>
                <a:effectLst/>
                <a:latin typeface="Arial" charset="0"/>
                <a:ea typeface="+mn-ea"/>
                <a:cs typeface="+mn-cs"/>
              </a:rPr>
              <a:t> </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3846402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314525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552505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857825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718914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160184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approach designing our first heap allocator implementation.</a:t>
            </a:r>
          </a:p>
          <a:p>
            <a:r>
              <a:rPr lang="en-US" dirty="0"/>
              <a:t>Let’s say we want to prioritize </a:t>
            </a:r>
            <a:r>
              <a:rPr lang="en-US" b="1" dirty="0"/>
              <a:t>throughput</a:t>
            </a:r>
            <a:r>
              <a:rPr lang="en-US" dirty="0"/>
              <a:t> as much as possible, and do not care about utilization at all.  This means we do not care about reusing memory.  How could we do this?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for instance, it may take longer to better plan out heap memory use for each request.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2625562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only what we need!</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591711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Obviously cannot get to 100% because we’re storing headers in heap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3066112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 – block larger than payload</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3599997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Enough aggregate space but no single large block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67</a:t>
            </a:fld>
            <a:endParaRPr lang="en-US" altLang="x-none"/>
          </a:p>
        </p:txBody>
      </p:sp>
    </p:spTree>
    <p:extLst>
      <p:ext uri="{BB962C8B-B14F-4D97-AF65-F5344CB8AC3E}">
        <p14:creationId xmlns:p14="http://schemas.microsoft.com/office/powerpoint/2010/main" val="3459228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71</a:t>
            </a:fld>
            <a:endParaRPr lang="en-US" altLang="x-none"/>
          </a:p>
        </p:txBody>
      </p:sp>
    </p:spTree>
    <p:extLst>
      <p:ext uri="{BB962C8B-B14F-4D97-AF65-F5344CB8AC3E}">
        <p14:creationId xmlns:p14="http://schemas.microsoft.com/office/powerpoint/2010/main" val="3029738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72</a:t>
            </a:fld>
            <a:endParaRPr lang="en-US" altLang="x-none"/>
          </a:p>
        </p:txBody>
      </p:sp>
    </p:spTree>
    <p:extLst>
      <p:ext uri="{BB962C8B-B14F-4D97-AF65-F5344CB8AC3E}">
        <p14:creationId xmlns:p14="http://schemas.microsoft.com/office/powerpoint/2010/main" val="349788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73</a:t>
            </a:fld>
            <a:endParaRPr lang="en-US" altLang="x-none"/>
          </a:p>
        </p:txBody>
      </p:sp>
    </p:spTree>
    <p:extLst>
      <p:ext uri="{BB962C8B-B14F-4D97-AF65-F5344CB8AC3E}">
        <p14:creationId xmlns:p14="http://schemas.microsoft.com/office/powerpoint/2010/main" val="2586395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78</a:t>
            </a:fld>
            <a:endParaRPr lang="en-US" altLang="x-none"/>
          </a:p>
        </p:txBody>
      </p:sp>
    </p:spTree>
    <p:extLst>
      <p:ext uri="{BB962C8B-B14F-4D97-AF65-F5344CB8AC3E}">
        <p14:creationId xmlns:p14="http://schemas.microsoft.com/office/powerpoint/2010/main" val="655861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79</a:t>
            </a:fld>
            <a:endParaRPr lang="en-US" altLang="x-none"/>
          </a:p>
        </p:txBody>
      </p:sp>
    </p:spTree>
    <p:extLst>
      <p:ext uri="{BB962C8B-B14F-4D97-AF65-F5344CB8AC3E}">
        <p14:creationId xmlns:p14="http://schemas.microsoft.com/office/powerpoint/2010/main" val="3969540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83</a:t>
            </a:fld>
            <a:endParaRPr lang="en-US" altLang="x-none"/>
          </a:p>
        </p:txBody>
      </p:sp>
    </p:spTree>
    <p:extLst>
      <p:ext uri="{BB962C8B-B14F-4D97-AF65-F5344CB8AC3E}">
        <p14:creationId xmlns:p14="http://schemas.microsoft.com/office/powerpoint/2010/main" val="4286731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84</a:t>
            </a:fld>
            <a:endParaRPr lang="en-US" altLang="x-none"/>
          </a:p>
        </p:txBody>
      </p:sp>
    </p:spTree>
    <p:extLst>
      <p:ext uri="{BB962C8B-B14F-4D97-AF65-F5344CB8AC3E}">
        <p14:creationId xmlns:p14="http://schemas.microsoft.com/office/powerpoint/2010/main" val="27092242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85</a:t>
            </a:fld>
            <a:endParaRPr lang="en-US" altLang="x-none"/>
          </a:p>
        </p:txBody>
      </p:sp>
    </p:spTree>
    <p:extLst>
      <p:ext uri="{BB962C8B-B14F-4D97-AF65-F5344CB8AC3E}">
        <p14:creationId xmlns:p14="http://schemas.microsoft.com/office/powerpoint/2010/main" val="25297809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88</a:t>
            </a:fld>
            <a:endParaRPr lang="en-US" altLang="x-none"/>
          </a:p>
        </p:txBody>
      </p:sp>
    </p:spTree>
    <p:extLst>
      <p:ext uri="{BB962C8B-B14F-4D97-AF65-F5344CB8AC3E}">
        <p14:creationId xmlns:p14="http://schemas.microsoft.com/office/powerpoint/2010/main" val="32627925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93</a:t>
            </a:fld>
            <a:endParaRPr lang="en-US" altLang="x-none"/>
          </a:p>
        </p:txBody>
      </p:sp>
    </p:spTree>
    <p:extLst>
      <p:ext uri="{BB962C8B-B14F-4D97-AF65-F5344CB8AC3E}">
        <p14:creationId xmlns:p14="http://schemas.microsoft.com/office/powerpoint/2010/main" val="18759127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94</a:t>
            </a:fld>
            <a:endParaRPr lang="en-US" altLang="x-none"/>
          </a:p>
        </p:txBody>
      </p:sp>
    </p:spTree>
    <p:extLst>
      <p:ext uri="{BB962C8B-B14F-4D97-AF65-F5344CB8AC3E}">
        <p14:creationId xmlns:p14="http://schemas.microsoft.com/office/powerpoint/2010/main" val="1248008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95</a:t>
            </a:fld>
            <a:endParaRPr lang="en-US" altLang="x-none"/>
          </a:p>
        </p:txBody>
      </p:sp>
    </p:spTree>
    <p:extLst>
      <p:ext uri="{BB962C8B-B14F-4D97-AF65-F5344CB8AC3E}">
        <p14:creationId xmlns:p14="http://schemas.microsoft.com/office/powerpoint/2010/main" val="12453534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96</a:t>
            </a:fld>
            <a:endParaRPr lang="en-US" altLang="x-none"/>
          </a:p>
        </p:txBody>
      </p:sp>
    </p:spTree>
    <p:extLst>
      <p:ext uri="{BB962C8B-B14F-4D97-AF65-F5344CB8AC3E}">
        <p14:creationId xmlns:p14="http://schemas.microsoft.com/office/powerpoint/2010/main" val="31614495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97</a:t>
            </a:fld>
            <a:endParaRPr lang="en-US" altLang="x-none"/>
          </a:p>
        </p:txBody>
      </p:sp>
    </p:spTree>
    <p:extLst>
      <p:ext uri="{BB962C8B-B14F-4D97-AF65-F5344CB8AC3E}">
        <p14:creationId xmlns:p14="http://schemas.microsoft.com/office/powerpoint/2010/main" val="23007854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98</a:t>
            </a:fld>
            <a:endParaRPr lang="en-US" altLang="x-none"/>
          </a:p>
        </p:txBody>
      </p:sp>
    </p:spTree>
    <p:extLst>
      <p:ext uri="{BB962C8B-B14F-4D97-AF65-F5344CB8AC3E}">
        <p14:creationId xmlns:p14="http://schemas.microsoft.com/office/powerpoint/2010/main" val="38761748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99</a:t>
            </a:fld>
            <a:endParaRPr lang="en-US" altLang="x-none"/>
          </a:p>
        </p:txBody>
      </p:sp>
    </p:spTree>
    <p:extLst>
      <p:ext uri="{BB962C8B-B14F-4D97-AF65-F5344CB8AC3E}">
        <p14:creationId xmlns:p14="http://schemas.microsoft.com/office/powerpoint/2010/main" val="12580864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100</a:t>
            </a:fld>
            <a:endParaRPr lang="en-US" altLang="x-none"/>
          </a:p>
        </p:txBody>
      </p:sp>
    </p:spTree>
    <p:extLst>
      <p:ext uri="{BB962C8B-B14F-4D97-AF65-F5344CB8AC3E}">
        <p14:creationId xmlns:p14="http://schemas.microsoft.com/office/powerpoint/2010/main" val="25039263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101</a:t>
            </a:fld>
            <a:endParaRPr lang="en-US" altLang="x-none"/>
          </a:p>
        </p:txBody>
      </p:sp>
    </p:spTree>
    <p:extLst>
      <p:ext uri="{BB962C8B-B14F-4D97-AF65-F5344CB8AC3E}">
        <p14:creationId xmlns:p14="http://schemas.microsoft.com/office/powerpoint/2010/main" val="20604703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Could do other ways – delayed coalescing, </a:t>
            </a:r>
            <a:r>
              <a:rPr lang="en-US" dirty="0" err="1"/>
              <a:t>coalese</a:t>
            </a:r>
            <a:r>
              <a:rPr lang="en-US" dirty="0"/>
              <a:t> to left, but for us we just do this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102</a:t>
            </a:fld>
            <a:endParaRPr lang="en-US" altLang="x-none"/>
          </a:p>
        </p:txBody>
      </p:sp>
    </p:spTree>
    <p:extLst>
      <p:ext uri="{BB962C8B-B14F-4D97-AF65-F5344CB8AC3E}">
        <p14:creationId xmlns:p14="http://schemas.microsoft.com/office/powerpoint/2010/main" val="35084005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107</a:t>
            </a:fld>
            <a:endParaRPr lang="en-US" altLang="x-none"/>
          </a:p>
        </p:txBody>
      </p:sp>
    </p:spTree>
    <p:extLst>
      <p:ext uri="{BB962C8B-B14F-4D97-AF65-F5344CB8AC3E}">
        <p14:creationId xmlns:p14="http://schemas.microsoft.com/office/powerpoint/2010/main" val="41353010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108</a:t>
            </a:fld>
            <a:endParaRPr lang="en-US" altLang="x-none"/>
          </a:p>
        </p:txBody>
      </p:sp>
    </p:spTree>
    <p:extLst>
      <p:ext uri="{BB962C8B-B14F-4D97-AF65-F5344CB8AC3E}">
        <p14:creationId xmlns:p14="http://schemas.microsoft.com/office/powerpoint/2010/main" val="24479180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109</a:t>
            </a:fld>
            <a:endParaRPr lang="en-US" altLang="x-none"/>
          </a:p>
        </p:txBody>
      </p:sp>
    </p:spTree>
    <p:extLst>
      <p:ext uri="{BB962C8B-B14F-4D97-AF65-F5344CB8AC3E}">
        <p14:creationId xmlns:p14="http://schemas.microsoft.com/office/powerpoint/2010/main" val="37962341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110</a:t>
            </a:fld>
            <a:endParaRPr lang="en-US" altLang="x-none"/>
          </a:p>
        </p:txBody>
      </p:sp>
    </p:spTree>
    <p:extLst>
      <p:ext uri="{BB962C8B-B14F-4D97-AF65-F5344CB8AC3E}">
        <p14:creationId xmlns:p14="http://schemas.microsoft.com/office/powerpoint/2010/main" val="3379452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111</a:t>
            </a:fld>
            <a:endParaRPr lang="en-US" altLang="x-none"/>
          </a:p>
        </p:txBody>
      </p:sp>
    </p:spTree>
    <p:extLst>
      <p:ext uri="{BB962C8B-B14F-4D97-AF65-F5344CB8AC3E}">
        <p14:creationId xmlns:p14="http://schemas.microsoft.com/office/powerpoint/2010/main" val="4653826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112</a:t>
            </a:fld>
            <a:endParaRPr lang="en-US" altLang="x-none"/>
          </a:p>
        </p:txBody>
      </p:sp>
    </p:spTree>
    <p:extLst>
      <p:ext uri="{BB962C8B-B14F-4D97-AF65-F5344CB8AC3E}">
        <p14:creationId xmlns:p14="http://schemas.microsoft.com/office/powerpoint/2010/main" val="22781982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113</a:t>
            </a:fld>
            <a:endParaRPr lang="en-US" altLang="x-none"/>
          </a:p>
        </p:txBody>
      </p:sp>
    </p:spTree>
    <p:extLst>
      <p:ext uri="{BB962C8B-B14F-4D97-AF65-F5344CB8AC3E}">
        <p14:creationId xmlns:p14="http://schemas.microsoft.com/office/powerpoint/2010/main" val="35145879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114</a:t>
            </a:fld>
            <a:endParaRPr lang="en-US" altLang="x-none"/>
          </a:p>
        </p:txBody>
      </p:sp>
    </p:spTree>
    <p:extLst>
      <p:ext uri="{BB962C8B-B14F-4D97-AF65-F5344CB8AC3E}">
        <p14:creationId xmlns:p14="http://schemas.microsoft.com/office/powerpoint/2010/main" val="23267917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fit + segregated free list = best-fit!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116</a:t>
            </a:fld>
            <a:endParaRPr lang="en-US" altLang="x-none"/>
          </a:p>
        </p:txBody>
      </p:sp>
    </p:spTree>
    <p:extLst>
      <p:ext uri="{BB962C8B-B14F-4D97-AF65-F5344CB8AC3E}">
        <p14:creationId xmlns:p14="http://schemas.microsoft.com/office/powerpoint/2010/main" val="20320892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124</a:t>
            </a:fld>
            <a:endParaRPr lang="en-US" altLang="x-none"/>
          </a:p>
        </p:txBody>
      </p:sp>
    </p:spTree>
    <p:extLst>
      <p:ext uri="{BB962C8B-B14F-4D97-AF65-F5344CB8AC3E}">
        <p14:creationId xmlns:p14="http://schemas.microsoft.com/office/powerpoint/2010/main" val="17481984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128</a:t>
            </a:fld>
            <a:endParaRPr lang="en-US" altLang="x-none"/>
          </a:p>
        </p:txBody>
      </p:sp>
    </p:spTree>
    <p:extLst>
      <p:ext uri="{BB962C8B-B14F-4D97-AF65-F5344CB8AC3E}">
        <p14:creationId xmlns:p14="http://schemas.microsoft.com/office/powerpoint/2010/main" val="40516660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129</a:t>
            </a:fld>
            <a:endParaRPr lang="en-US" altLang="x-none"/>
          </a:p>
        </p:txBody>
      </p:sp>
    </p:spTree>
    <p:extLst>
      <p:ext uri="{BB962C8B-B14F-4D97-AF65-F5344CB8AC3E}">
        <p14:creationId xmlns:p14="http://schemas.microsoft.com/office/powerpoint/2010/main" val="920251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130</a:t>
            </a:fld>
            <a:endParaRPr lang="en-US" altLang="x-none"/>
          </a:p>
        </p:txBody>
      </p:sp>
    </p:spTree>
    <p:extLst>
      <p:ext uri="{BB962C8B-B14F-4D97-AF65-F5344CB8AC3E}">
        <p14:creationId xmlns:p14="http://schemas.microsoft.com/office/powerpoint/2010/main" val="22856597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131</a:t>
            </a:fld>
            <a:endParaRPr lang="en-US" altLang="x-none"/>
          </a:p>
        </p:txBody>
      </p:sp>
    </p:spTree>
    <p:extLst>
      <p:ext uri="{BB962C8B-B14F-4D97-AF65-F5344CB8AC3E}">
        <p14:creationId xmlns:p14="http://schemas.microsoft.com/office/powerpoint/2010/main" val="3614393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132</a:t>
            </a:fld>
            <a:endParaRPr lang="en-US" altLang="x-none"/>
          </a:p>
        </p:txBody>
      </p:sp>
    </p:spTree>
    <p:extLst>
      <p:ext uri="{BB962C8B-B14F-4D97-AF65-F5344CB8AC3E}">
        <p14:creationId xmlns:p14="http://schemas.microsoft.com/office/powerpoint/2010/main" val="40602347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133</a:t>
            </a:fld>
            <a:endParaRPr lang="en-US" altLang="x-none"/>
          </a:p>
        </p:txBody>
      </p:sp>
    </p:spTree>
    <p:extLst>
      <p:ext uri="{BB962C8B-B14F-4D97-AF65-F5344CB8AC3E}">
        <p14:creationId xmlns:p14="http://schemas.microsoft.com/office/powerpoint/2010/main" val="8655542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134</a:t>
            </a:fld>
            <a:endParaRPr lang="en-US" altLang="x-none"/>
          </a:p>
        </p:txBody>
      </p:sp>
    </p:spTree>
    <p:extLst>
      <p:ext uri="{BB962C8B-B14F-4D97-AF65-F5344CB8AC3E}">
        <p14:creationId xmlns:p14="http://schemas.microsoft.com/office/powerpoint/2010/main" val="7176429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135</a:t>
            </a:fld>
            <a:endParaRPr lang="en-US" altLang="x-none"/>
          </a:p>
        </p:txBody>
      </p:sp>
    </p:spTree>
    <p:extLst>
      <p:ext uri="{BB962C8B-B14F-4D97-AF65-F5344CB8AC3E}">
        <p14:creationId xmlns:p14="http://schemas.microsoft.com/office/powerpoint/2010/main" val="19062884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136</a:t>
            </a:fld>
            <a:endParaRPr lang="en-US" altLang="x-none"/>
          </a:p>
        </p:txBody>
      </p:sp>
    </p:spTree>
    <p:extLst>
      <p:ext uri="{BB962C8B-B14F-4D97-AF65-F5344CB8AC3E}">
        <p14:creationId xmlns:p14="http://schemas.microsoft.com/office/powerpoint/2010/main" val="20522173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137</a:t>
            </a:fld>
            <a:endParaRPr lang="en-US" altLang="x-none"/>
          </a:p>
        </p:txBody>
      </p:sp>
    </p:spTree>
    <p:extLst>
      <p:ext uri="{BB962C8B-B14F-4D97-AF65-F5344CB8AC3E}">
        <p14:creationId xmlns:p14="http://schemas.microsoft.com/office/powerpoint/2010/main" val="26562585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138</a:t>
            </a:fld>
            <a:endParaRPr lang="en-US" altLang="x-none"/>
          </a:p>
        </p:txBody>
      </p:sp>
    </p:spTree>
    <p:extLst>
      <p:ext uri="{BB962C8B-B14F-4D97-AF65-F5344CB8AC3E}">
        <p14:creationId xmlns:p14="http://schemas.microsoft.com/office/powerpoint/2010/main" val="9933323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139</a:t>
            </a:fld>
            <a:endParaRPr lang="en-US" altLang="x-none"/>
          </a:p>
        </p:txBody>
      </p:sp>
    </p:spTree>
    <p:extLst>
      <p:ext uri="{BB962C8B-B14F-4D97-AF65-F5344CB8AC3E}">
        <p14:creationId xmlns:p14="http://schemas.microsoft.com/office/powerpoint/2010/main" val="40104507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140</a:t>
            </a:fld>
            <a:endParaRPr lang="en-US" altLang="x-none"/>
          </a:p>
        </p:txBody>
      </p:sp>
    </p:spTree>
    <p:extLst>
      <p:ext uri="{BB962C8B-B14F-4D97-AF65-F5344CB8AC3E}">
        <p14:creationId xmlns:p14="http://schemas.microsoft.com/office/powerpoint/2010/main" val="119851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notesSlide" Target="../notesSlides/notesSlide3.xml"/><Relationship Id="rId4" Type="http://schemas.openxmlformats.org/officeDocument/2006/relationships/tags" Target="../tags/tag4.xml"/><Relationship Id="rId9"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sourceware.org/glibc/wiki/MallocInternals"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customXml" Target="../ink/ink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14</a:t>
            </a:r>
            <a:br>
              <a:rPr lang="en-US" dirty="0"/>
            </a:br>
            <a:r>
              <a:rPr lang="en-US" sz="3400" dirty="0"/>
              <a:t>Managing The Heap</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9.9, 9.11</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3352800"/>
          </a:xfrm>
        </p:spPr>
        <p:txBody>
          <a:bodyPr/>
          <a:lstStyle/>
          <a:p>
            <a:r>
              <a:rPr lang="en-US" u="sng" dirty="0"/>
              <a:t>CS107 Topic 6</a:t>
            </a:r>
            <a:r>
              <a:rPr lang="en-US" dirty="0"/>
              <a:t>: How do the core </a:t>
            </a:r>
            <a:r>
              <a:rPr lang="en-US" dirty="0">
                <a:latin typeface="Consolas" panose="020B0609020204030204" pitchFamily="49" charset="0"/>
                <a:cs typeface="Consolas" panose="020B0609020204030204" pitchFamily="49" charset="0"/>
              </a:rPr>
              <a:t>malloc/</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/free</a:t>
            </a:r>
            <a:r>
              <a:rPr lang="en-US" dirty="0"/>
              <a:t> memory-allocation operations work?</a:t>
            </a:r>
          </a:p>
        </p:txBody>
      </p:sp>
    </p:spTree>
    <p:extLst>
      <p:ext uri="{BB962C8B-B14F-4D97-AF65-F5344CB8AC3E}">
        <p14:creationId xmlns:p14="http://schemas.microsoft.com/office/powerpoint/2010/main" val="141138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2AF3D-49C8-C04B-A71C-A7AE127A3D64}"/>
              </a:ext>
            </a:extLst>
          </p:cNvPr>
          <p:cNvSpPr>
            <a:spLocks noGrp="1"/>
          </p:cNvSpPr>
          <p:nvPr>
            <p:ph type="title"/>
          </p:nvPr>
        </p:nvSpPr>
        <p:spPr/>
        <p:txBody>
          <a:bodyPr/>
          <a:lstStyle/>
          <a:p>
            <a:r>
              <a:rPr lang="en-US" dirty="0"/>
              <a:t>How do malloc/</a:t>
            </a:r>
            <a:r>
              <a:rPr lang="en-US" dirty="0" err="1"/>
              <a:t>realloc</a:t>
            </a:r>
            <a:r>
              <a:rPr lang="en-US" dirty="0"/>
              <a:t>/free work?</a:t>
            </a:r>
          </a:p>
        </p:txBody>
      </p:sp>
      <p:sp>
        <p:nvSpPr>
          <p:cNvPr id="3" name="Content Placeholder 2">
            <a:extLst>
              <a:ext uri="{FF2B5EF4-FFF2-40B4-BE49-F238E27FC236}">
                <a16:creationId xmlns:a16="http://schemas.microsoft.com/office/drawing/2014/main" id="{C5B08187-56B9-6743-8015-2736E49060C6}"/>
              </a:ext>
            </a:extLst>
          </p:cNvPr>
          <p:cNvSpPr>
            <a:spLocks noGrp="1"/>
          </p:cNvSpPr>
          <p:nvPr>
            <p:ph idx="1"/>
          </p:nvPr>
        </p:nvSpPr>
        <p:spPr/>
        <p:txBody>
          <a:bodyPr/>
          <a:lstStyle/>
          <a:p>
            <a:pPr marL="0" indent="0">
              <a:buNone/>
            </a:pPr>
            <a:r>
              <a:rPr lang="en-US" dirty="0"/>
              <a:t>Pulling together all our CS107 topics this quarter:</a:t>
            </a:r>
          </a:p>
          <a:p>
            <a:r>
              <a:rPr lang="en-US" dirty="0"/>
              <a:t>Testing</a:t>
            </a:r>
          </a:p>
          <a:p>
            <a:r>
              <a:rPr lang="en-US" dirty="0"/>
              <a:t>Efficiency</a:t>
            </a:r>
          </a:p>
          <a:p>
            <a:r>
              <a:rPr lang="en-US" dirty="0"/>
              <a:t>Bit-level manipulation</a:t>
            </a:r>
          </a:p>
          <a:p>
            <a:r>
              <a:rPr lang="en-US" dirty="0"/>
              <a:t>Memory management</a:t>
            </a:r>
          </a:p>
          <a:p>
            <a:r>
              <a:rPr lang="en-US" dirty="0"/>
              <a:t>Pointers</a:t>
            </a:r>
          </a:p>
          <a:p>
            <a:r>
              <a:rPr lang="en-US" dirty="0"/>
              <a:t>Generics</a:t>
            </a:r>
          </a:p>
          <a:p>
            <a:r>
              <a:rPr lang="en-US" dirty="0"/>
              <a:t>Assembly</a:t>
            </a:r>
          </a:p>
          <a:p>
            <a:r>
              <a:rPr lang="en-US" dirty="0"/>
              <a:t>And more…</a:t>
            </a:r>
          </a:p>
          <a:p>
            <a:endParaRPr lang="en-US" dirty="0"/>
          </a:p>
          <a:p>
            <a:endParaRPr lang="en-US" dirty="0"/>
          </a:p>
        </p:txBody>
      </p:sp>
    </p:spTree>
    <p:extLst>
      <p:ext uri="{BB962C8B-B14F-4D97-AF65-F5344CB8AC3E}">
        <p14:creationId xmlns:p14="http://schemas.microsoft.com/office/powerpoint/2010/main" val="4147653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the restrictions, goals and assumptions of a heap allocator</a:t>
            </a:r>
          </a:p>
          <a:p>
            <a:r>
              <a:rPr lang="en-US" dirty="0"/>
              <a:t>Understand the conflicting goals of utilization and throughput</a:t>
            </a:r>
          </a:p>
          <a:p>
            <a:r>
              <a:rPr lang="en-US" dirty="0"/>
              <a:t>Learn about different ways to implement a heap allocator</a:t>
            </a:r>
          </a:p>
        </p:txBody>
      </p:sp>
    </p:spTree>
    <p:extLst>
      <p:ext uri="{BB962C8B-B14F-4D97-AF65-F5344CB8AC3E}">
        <p14:creationId xmlns:p14="http://schemas.microsoft.com/office/powerpoint/2010/main" val="459992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6</a:t>
            </a:r>
          </a:p>
          <a:p>
            <a:pPr>
              <a:tabLst>
                <a:tab pos="11536363" algn="r"/>
              </a:tabLst>
            </a:pPr>
            <a:r>
              <a:rPr lang="en-US" dirty="0"/>
              <a:t>What is a heap allocator?	10</a:t>
            </a:r>
          </a:p>
          <a:p>
            <a:pPr>
              <a:tabLst>
                <a:tab pos="11536363" algn="r"/>
              </a:tabLst>
            </a:pPr>
            <a:r>
              <a:rPr lang="en-US" dirty="0"/>
              <a:t>Heap allocator requirements and goals	24</a:t>
            </a:r>
          </a:p>
          <a:p>
            <a:pPr>
              <a:tabLst>
                <a:tab pos="11536363" algn="r"/>
              </a:tabLst>
            </a:pPr>
            <a:r>
              <a:rPr lang="en-US" dirty="0"/>
              <a:t>Method 0: Bump Allocator	39</a:t>
            </a:r>
          </a:p>
          <a:p>
            <a:pPr>
              <a:tabLst>
                <a:tab pos="11536363" algn="r"/>
              </a:tabLst>
            </a:pPr>
            <a:r>
              <a:rPr lang="en-US" dirty="0"/>
              <a:t>Method 1: Implicit Free List Allocator	50</a:t>
            </a:r>
          </a:p>
          <a:p>
            <a:pPr>
              <a:tabLst>
                <a:tab pos="11536363" algn="r"/>
              </a:tabLst>
            </a:pPr>
            <a:r>
              <a:rPr lang="en-US" dirty="0"/>
              <a:t>Method 2: Explicit Free List Allocator	75</a:t>
            </a:r>
          </a:p>
          <a:p>
            <a:pPr>
              <a:tabLst>
                <a:tab pos="11536363" algn="r"/>
              </a:tabLst>
            </a:pPr>
            <a:r>
              <a:rPr lang="en-US" dirty="0"/>
              <a:t>Live Session	120</a:t>
            </a:r>
          </a:p>
          <a:p>
            <a:endParaRPr lang="en-US" dirty="0"/>
          </a:p>
        </p:txBody>
      </p:sp>
    </p:spTree>
    <p:extLst>
      <p:ext uri="{BB962C8B-B14F-4D97-AF65-F5344CB8AC3E}">
        <p14:creationId xmlns:p14="http://schemas.microsoft.com/office/powerpoint/2010/main" val="3179239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b="1" dirty="0">
                <a:solidFill>
                  <a:srgbClr val="C00000"/>
                </a:solidFill>
              </a:rPr>
              <a:t>The heap so far</a:t>
            </a:r>
            <a:r>
              <a:rPr lang="en-US" dirty="0"/>
              <a:t>	6</a:t>
            </a:r>
          </a:p>
          <a:p>
            <a:pPr>
              <a:tabLst>
                <a:tab pos="11536363" algn="r"/>
              </a:tabLst>
            </a:pPr>
            <a:r>
              <a:rPr lang="en-US" dirty="0"/>
              <a:t>What is a heap allocator?	10</a:t>
            </a:r>
          </a:p>
          <a:p>
            <a:pPr>
              <a:tabLst>
                <a:tab pos="11536363" algn="r"/>
              </a:tabLst>
            </a:pPr>
            <a:r>
              <a:rPr lang="en-US" dirty="0"/>
              <a:t>Heap allocator requirements and goals	24</a:t>
            </a:r>
          </a:p>
          <a:p>
            <a:pPr>
              <a:tabLst>
                <a:tab pos="11536363" algn="r"/>
              </a:tabLst>
            </a:pPr>
            <a:r>
              <a:rPr lang="en-US" dirty="0"/>
              <a:t>Method 0: Bump Allocator	39</a:t>
            </a:r>
          </a:p>
          <a:p>
            <a:pPr>
              <a:tabLst>
                <a:tab pos="11536363" algn="r"/>
              </a:tabLst>
            </a:pPr>
            <a:r>
              <a:rPr lang="en-US" dirty="0"/>
              <a:t>Method 1: Implicit Free List Allocator	50</a:t>
            </a:r>
          </a:p>
          <a:p>
            <a:pPr>
              <a:tabLst>
                <a:tab pos="11536363" algn="r"/>
              </a:tabLst>
            </a:pPr>
            <a:r>
              <a:rPr lang="en-US" dirty="0"/>
              <a:t>Method 2: Explicit Free List Allocator	75</a:t>
            </a:r>
          </a:p>
          <a:p>
            <a:pPr>
              <a:tabLst>
                <a:tab pos="11536363" algn="r"/>
              </a:tabLst>
            </a:pPr>
            <a:r>
              <a:rPr lang="en-US" dirty="0"/>
              <a:t>Live Session	120</a:t>
            </a:r>
          </a:p>
          <a:p>
            <a:pPr>
              <a:tabLst>
                <a:tab pos="11536363" algn="r"/>
              </a:tabLst>
            </a:pPr>
            <a:endParaRPr lang="en-US" dirty="0"/>
          </a:p>
          <a:p>
            <a:endParaRPr lang="en-US" dirty="0"/>
          </a:p>
        </p:txBody>
      </p:sp>
    </p:spTree>
    <p:extLst>
      <p:ext uri="{BB962C8B-B14F-4D97-AF65-F5344CB8AC3E}">
        <p14:creationId xmlns:p14="http://schemas.microsoft.com/office/powerpoint/2010/main" val="2845442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8A8D28-1F9F-5545-ADD4-8BB737E04055}"/>
              </a:ext>
            </a:extLst>
          </p:cNvPr>
          <p:cNvSpPr>
            <a:spLocks noGrp="1"/>
          </p:cNvSpPr>
          <p:nvPr>
            <p:ph type="title"/>
          </p:nvPr>
        </p:nvSpPr>
        <p:spPr/>
        <p:txBody>
          <a:bodyPr/>
          <a:lstStyle/>
          <a:p>
            <a:r>
              <a:rPr lang="en-US" dirty="0"/>
              <a:t>Running a program</a:t>
            </a:r>
          </a:p>
        </p:txBody>
      </p:sp>
      <p:sp>
        <p:nvSpPr>
          <p:cNvPr id="7" name="Content Placeholder 6">
            <a:extLst>
              <a:ext uri="{FF2B5EF4-FFF2-40B4-BE49-F238E27FC236}">
                <a16:creationId xmlns:a16="http://schemas.microsoft.com/office/drawing/2014/main" id="{D93B2312-2A0C-1C4F-BAB4-01097D9D6770}"/>
              </a:ext>
            </a:extLst>
          </p:cNvPr>
          <p:cNvSpPr>
            <a:spLocks noGrp="1"/>
          </p:cNvSpPr>
          <p:nvPr>
            <p:ph idx="1"/>
          </p:nvPr>
        </p:nvSpPr>
        <p:spPr/>
        <p:txBody>
          <a:bodyPr/>
          <a:lstStyle/>
          <a:p>
            <a:r>
              <a:rPr lang="en-US" b="1" dirty="0"/>
              <a:t>Creates new process </a:t>
            </a:r>
            <a:endParaRPr lang="en-US" dirty="0"/>
          </a:p>
          <a:p>
            <a:r>
              <a:rPr lang="en-US" b="1" dirty="0"/>
              <a:t>Sets up address space/segments </a:t>
            </a:r>
            <a:endParaRPr lang="en-US" dirty="0"/>
          </a:p>
          <a:p>
            <a:r>
              <a:rPr lang="en-US" b="1" dirty="0"/>
              <a:t>Read executable file, load instructions, global data </a:t>
            </a:r>
            <a:br>
              <a:rPr lang="en-US" b="1" dirty="0"/>
            </a:br>
            <a:r>
              <a:rPr lang="en-US" dirty="0"/>
              <a:t>Mapped from file into gray segments </a:t>
            </a:r>
          </a:p>
          <a:p>
            <a:r>
              <a:rPr lang="en-US" b="1" dirty="0"/>
              <a:t>Libraries loaded on demand</a:t>
            </a:r>
          </a:p>
          <a:p>
            <a:endParaRPr lang="en-US" b="1" dirty="0"/>
          </a:p>
          <a:p>
            <a:r>
              <a:rPr lang="en-US" b="1" dirty="0"/>
              <a:t>Set up stack </a:t>
            </a:r>
            <a:br>
              <a:rPr lang="en-US" b="1" dirty="0"/>
            </a:br>
            <a:r>
              <a:rPr lang="en-US" dirty="0"/>
              <a:t>Reserve stack segment, </a:t>
            </a:r>
            <a:r>
              <a:rPr lang="en-US" dirty="0" err="1"/>
              <a:t>init</a:t>
            </a:r>
            <a:r>
              <a:rPr lang="en-US" dirty="0"/>
              <a:t> %</a:t>
            </a:r>
            <a:r>
              <a:rPr lang="en-US" dirty="0" err="1"/>
              <a:t>rsp</a:t>
            </a:r>
            <a:r>
              <a:rPr lang="en-US" dirty="0"/>
              <a:t>, call main </a:t>
            </a:r>
          </a:p>
          <a:p>
            <a:r>
              <a:rPr lang="en-US" b="1" dirty="0"/>
              <a:t>malloc written in C, will </a:t>
            </a:r>
            <a:r>
              <a:rPr lang="en-US" b="1" dirty="0" err="1"/>
              <a:t>init</a:t>
            </a:r>
            <a:r>
              <a:rPr lang="en-US" b="1" dirty="0"/>
              <a:t> self on use </a:t>
            </a:r>
            <a:br>
              <a:rPr lang="en-US" b="1" dirty="0"/>
            </a:br>
            <a:r>
              <a:rPr lang="en-US" dirty="0"/>
              <a:t>Asks OS for large memory region,</a:t>
            </a:r>
            <a:br>
              <a:rPr lang="en-US" dirty="0"/>
            </a:br>
            <a:r>
              <a:rPr lang="en-US" dirty="0"/>
              <a:t>parcels out to service requests </a:t>
            </a:r>
          </a:p>
        </p:txBody>
      </p:sp>
      <p:sp>
        <p:nvSpPr>
          <p:cNvPr id="9" name="Rectangle 8"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40698CD4-A982-7D4D-8D43-C4BF41A035ED}"/>
              </a:ext>
            </a:extLst>
          </p:cNvPr>
          <p:cNvSpPr/>
          <p:nvPr>
            <p:custDataLst>
              <p:tags r:id="rId1"/>
            </p:custDataLst>
          </p:nvPr>
        </p:nvSpPr>
        <p:spPr>
          <a:xfrm>
            <a:off x="9296400"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DCC265-D0C9-4B4A-9E44-C5ED5A64B7B0}"/>
              </a:ext>
            </a:extLst>
          </p:cNvPr>
          <p:cNvSpPr/>
          <p:nvPr>
            <p:custDataLst>
              <p:tags r:id="rId2"/>
            </p:custDataLst>
          </p:nvPr>
        </p:nvSpPr>
        <p:spPr>
          <a:xfrm>
            <a:off x="9297504"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11" name="Straight Arrow Connector 10">
            <a:extLst>
              <a:ext uri="{FF2B5EF4-FFF2-40B4-BE49-F238E27FC236}">
                <a16:creationId xmlns:a16="http://schemas.microsoft.com/office/drawing/2014/main" id="{15949787-360A-6147-BEEB-38F61406E4AC}"/>
              </a:ext>
            </a:extLst>
          </p:cNvPr>
          <p:cNvCxnSpPr>
            <a:cxnSpLocks/>
          </p:cNvCxnSpPr>
          <p:nvPr>
            <p:custDataLst>
              <p:tags r:id="rId3"/>
            </p:custDataLst>
          </p:nvPr>
        </p:nvCxnSpPr>
        <p:spPr>
          <a:xfrm flipH="1">
            <a:off x="10513391"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145502-839B-354A-9C2D-97CBE91FF2A3}"/>
              </a:ext>
            </a:extLst>
          </p:cNvPr>
          <p:cNvSpPr/>
          <p:nvPr>
            <p:custDataLst>
              <p:tags r:id="rId4"/>
            </p:custDataLst>
          </p:nvPr>
        </p:nvSpPr>
        <p:spPr>
          <a:xfrm>
            <a:off x="9296400"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15" name="Straight Arrow Connector 14">
            <a:extLst>
              <a:ext uri="{FF2B5EF4-FFF2-40B4-BE49-F238E27FC236}">
                <a16:creationId xmlns:a16="http://schemas.microsoft.com/office/drawing/2014/main" id="{E2139AC0-FD86-E643-BD3C-5A9F1D1E6820}"/>
              </a:ext>
            </a:extLst>
          </p:cNvPr>
          <p:cNvCxnSpPr>
            <a:cxnSpLocks/>
          </p:cNvCxnSpPr>
          <p:nvPr>
            <p:custDataLst>
              <p:tags r:id="rId5"/>
            </p:custDataLst>
          </p:nvPr>
        </p:nvCxnSpPr>
        <p:spPr>
          <a:xfrm flipV="1">
            <a:off x="10513391"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292FBD2-8F40-044F-A785-CE8397A18D5D}"/>
              </a:ext>
            </a:extLst>
          </p:cNvPr>
          <p:cNvSpPr txBox="1"/>
          <p:nvPr/>
        </p:nvSpPr>
        <p:spPr>
          <a:xfrm>
            <a:off x="9722149" y="1295400"/>
            <a:ext cx="1582484" cy="369332"/>
          </a:xfrm>
          <a:prstGeom prst="rect">
            <a:avLst/>
          </a:prstGeom>
          <a:noFill/>
        </p:spPr>
        <p:txBody>
          <a:bodyPr wrap="none" rtlCol="0">
            <a:spAutoFit/>
          </a:bodyPr>
          <a:lstStyle/>
          <a:p>
            <a:r>
              <a:rPr lang="en-US" u="sng" dirty="0"/>
              <a:t>Main Memory</a:t>
            </a:r>
          </a:p>
        </p:txBody>
      </p:sp>
      <p:sp>
        <p:nvSpPr>
          <p:cNvPr id="18" name="TextBox 17">
            <a:extLst>
              <a:ext uri="{FF2B5EF4-FFF2-40B4-BE49-F238E27FC236}">
                <a16:creationId xmlns:a16="http://schemas.microsoft.com/office/drawing/2014/main" id="{B8343715-25EC-FB49-9439-FCF7BB4E1EE4}"/>
              </a:ext>
            </a:extLst>
          </p:cNvPr>
          <p:cNvSpPr txBox="1"/>
          <p:nvPr/>
        </p:nvSpPr>
        <p:spPr>
          <a:xfrm>
            <a:off x="8222067"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19" name="Rectangle 18">
            <a:extLst>
              <a:ext uri="{FF2B5EF4-FFF2-40B4-BE49-F238E27FC236}">
                <a16:creationId xmlns:a16="http://schemas.microsoft.com/office/drawing/2014/main" id="{BA863B05-9D63-DF48-AAD3-38EFFD5AB57D}"/>
              </a:ext>
            </a:extLst>
          </p:cNvPr>
          <p:cNvSpPr/>
          <p:nvPr>
            <p:custDataLst>
              <p:tags r:id="rId6"/>
            </p:custDataLst>
          </p:nvPr>
        </p:nvSpPr>
        <p:spPr>
          <a:xfrm>
            <a:off x="9296400"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20" name="TextBox 19">
            <a:extLst>
              <a:ext uri="{FF2B5EF4-FFF2-40B4-BE49-F238E27FC236}">
                <a16:creationId xmlns:a16="http://schemas.microsoft.com/office/drawing/2014/main" id="{1E2A02CB-7EA1-EC44-B97C-E70705D017A1}"/>
              </a:ext>
            </a:extLst>
          </p:cNvPr>
          <p:cNvSpPr txBox="1"/>
          <p:nvPr/>
        </p:nvSpPr>
        <p:spPr>
          <a:xfrm>
            <a:off x="7726419" y="3059668"/>
            <a:ext cx="1569981" cy="369332"/>
          </a:xfrm>
          <a:prstGeom prst="rect">
            <a:avLst/>
          </a:prstGeom>
          <a:noFill/>
        </p:spPr>
        <p:txBody>
          <a:bodyPr wrap="none" rtlCol="0">
            <a:spAutoFit/>
          </a:bodyPr>
          <a:lstStyle/>
          <a:p>
            <a:r>
              <a:rPr lang="en-US" dirty="0"/>
              <a:t>0x7ffff770000</a:t>
            </a:r>
          </a:p>
        </p:txBody>
      </p:sp>
      <p:sp>
        <p:nvSpPr>
          <p:cNvPr id="21" name="TextBox 20">
            <a:extLst>
              <a:ext uri="{FF2B5EF4-FFF2-40B4-BE49-F238E27FC236}">
                <a16:creationId xmlns:a16="http://schemas.microsoft.com/office/drawing/2014/main" id="{4913A0EE-28FB-3345-AFBB-66A4D8AAB5F4}"/>
              </a:ext>
            </a:extLst>
          </p:cNvPr>
          <p:cNvSpPr txBox="1"/>
          <p:nvPr/>
        </p:nvSpPr>
        <p:spPr>
          <a:xfrm>
            <a:off x="7743090" y="1725638"/>
            <a:ext cx="1553310" cy="369332"/>
          </a:xfrm>
          <a:prstGeom prst="rect">
            <a:avLst/>
          </a:prstGeom>
          <a:noFill/>
        </p:spPr>
        <p:txBody>
          <a:bodyPr wrap="none" rtlCol="0">
            <a:spAutoFit/>
          </a:bodyPr>
          <a:lstStyle/>
          <a:p>
            <a:r>
              <a:rPr lang="en-US" dirty="0"/>
              <a:t>0x7ffffffff0000</a:t>
            </a:r>
          </a:p>
        </p:txBody>
      </p:sp>
      <p:sp>
        <p:nvSpPr>
          <p:cNvPr id="22" name="Rectangle 21">
            <a:extLst>
              <a:ext uri="{FF2B5EF4-FFF2-40B4-BE49-F238E27FC236}">
                <a16:creationId xmlns:a16="http://schemas.microsoft.com/office/drawing/2014/main" id="{AB14C05B-A164-E245-A347-A27D4A532B8F}"/>
              </a:ext>
            </a:extLst>
          </p:cNvPr>
          <p:cNvSpPr/>
          <p:nvPr>
            <p:custDataLst>
              <p:tags r:id="rId7"/>
            </p:custDataLst>
          </p:nvPr>
        </p:nvSpPr>
        <p:spPr>
          <a:xfrm>
            <a:off x="9297504"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23" name="Rectangle 22">
            <a:extLst>
              <a:ext uri="{FF2B5EF4-FFF2-40B4-BE49-F238E27FC236}">
                <a16:creationId xmlns:a16="http://schemas.microsoft.com/office/drawing/2014/main" id="{5EC2FEDF-E208-C44B-8AA5-9286B96CBE9F}"/>
              </a:ext>
            </a:extLst>
          </p:cNvPr>
          <p:cNvSpPr/>
          <p:nvPr>
            <p:custDataLst>
              <p:tags r:id="rId8"/>
            </p:custDataLst>
          </p:nvPr>
        </p:nvSpPr>
        <p:spPr>
          <a:xfrm>
            <a:off x="9297504"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24" name="TextBox 23">
            <a:extLst>
              <a:ext uri="{FF2B5EF4-FFF2-40B4-BE49-F238E27FC236}">
                <a16:creationId xmlns:a16="http://schemas.microsoft.com/office/drawing/2014/main" id="{BAE34789-00BD-5D47-A684-948F12EAFB23}"/>
              </a:ext>
            </a:extLst>
          </p:cNvPr>
          <p:cNvSpPr txBox="1"/>
          <p:nvPr/>
        </p:nvSpPr>
        <p:spPr>
          <a:xfrm>
            <a:off x="8223171"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113146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6" end="6"/>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6" grpId="0"/>
      <p:bldP spid="18" grpId="0"/>
      <p:bldP spid="19" grpId="0" animBg="1"/>
      <p:bldP spid="20" grpId="0"/>
      <p:bldP spid="21" grpId="0"/>
      <p:bldP spid="22" grpId="0" animBg="1"/>
      <p:bldP spid="23" grpId="0" animBg="1"/>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The Stack</a:t>
            </a:r>
          </a:p>
        </p:txBody>
      </p:sp>
      <p:sp>
        <p:nvSpPr>
          <p:cNvPr id="3" name="TextBox 2">
            <a:extLst>
              <a:ext uri="{FF2B5EF4-FFF2-40B4-BE49-F238E27FC236}">
                <a16:creationId xmlns:a16="http://schemas.microsoft.com/office/drawing/2014/main" id="{5897BD04-92A2-F84D-AEFA-3E9F652794E0}"/>
              </a:ext>
            </a:extLst>
          </p:cNvPr>
          <p:cNvSpPr txBox="1"/>
          <p:nvPr/>
        </p:nvSpPr>
        <p:spPr>
          <a:xfrm>
            <a:off x="8306904" y="1905001"/>
            <a:ext cx="3738003" cy="4431983"/>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Stack memory ”goes away” </a:t>
            </a:r>
            <a:r>
              <a:rPr lang="en-US" sz="2800" dirty="0">
                <a:latin typeface="Calibri" panose="020F0502020204030204" pitchFamily="34" charset="0"/>
                <a:cs typeface="Calibri" panose="020F0502020204030204" pitchFamily="34" charset="0"/>
              </a:rPr>
              <a:t>after function call ends.</a:t>
            </a:r>
          </a:p>
          <a:p>
            <a:pPr algn="l">
              <a:spcBef>
                <a:spcPts val="1200"/>
              </a:spcBef>
            </a:pPr>
            <a:r>
              <a:rPr lang="en-US" sz="2800" b="1" dirty="0">
                <a:latin typeface="Calibri" panose="020F0502020204030204" pitchFamily="34" charset="0"/>
                <a:cs typeface="Calibri" panose="020F0502020204030204" pitchFamily="34" charset="0"/>
              </a:rPr>
              <a:t>Automatically managed </a:t>
            </a:r>
            <a:r>
              <a:rPr lang="en-US" sz="2800" dirty="0">
                <a:latin typeface="Calibri" panose="020F0502020204030204" pitchFamily="34" charset="0"/>
                <a:cs typeface="Calibri" panose="020F0502020204030204" pitchFamily="34" charset="0"/>
              </a:rPr>
              <a:t>at compile-time by </a:t>
            </a:r>
            <a:r>
              <a:rPr lang="en-US" sz="2800" dirty="0" err="1">
                <a:latin typeface="Calibri" panose="020F0502020204030204" pitchFamily="34" charset="0"/>
                <a:cs typeface="Calibri" panose="020F0502020204030204" pitchFamily="34" charset="0"/>
              </a:rPr>
              <a:t>gcc</a:t>
            </a:r>
            <a:endParaRPr lang="en-US" sz="2800" dirty="0">
              <a:latin typeface="Calibri" panose="020F0502020204030204" pitchFamily="34" charset="0"/>
              <a:cs typeface="Calibri" panose="020F0502020204030204" pitchFamily="34" charset="0"/>
            </a:endParaRPr>
          </a:p>
          <a:p>
            <a:pPr algn="l">
              <a:spcBef>
                <a:spcPts val="1200"/>
              </a:spcBef>
            </a:pPr>
            <a:r>
              <a:rPr lang="en-US" sz="2800" u="sng" dirty="0">
                <a:latin typeface="Calibri" panose="020F0502020204030204" pitchFamily="34" charset="0"/>
                <a:cs typeface="Calibri" panose="020F0502020204030204" pitchFamily="34" charset="0"/>
              </a:rPr>
              <a:t>Last lecture</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Stack management == moving %</a:t>
            </a:r>
            <a:r>
              <a:rPr lang="en-US" sz="2800" dirty="0" err="1">
                <a:latin typeface="Calibri" panose="020F0502020204030204" pitchFamily="34" charset="0"/>
                <a:cs typeface="Calibri" panose="020F0502020204030204" pitchFamily="34" charset="0"/>
              </a:rPr>
              <a:t>rsp</a:t>
            </a:r>
            <a:r>
              <a:rPr lang="en-US" sz="2800" dirty="0">
                <a:latin typeface="Calibri" panose="020F0502020204030204" pitchFamily="34" charset="0"/>
                <a:cs typeface="Calibri" panose="020F0502020204030204" pitchFamily="34" charset="0"/>
              </a:rPr>
              <a:t> around</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a:t>
            </a:r>
            <a:r>
              <a:rPr lang="en-US" sz="2800" dirty="0" err="1">
                <a:latin typeface="Calibri" panose="020F0502020204030204" pitchFamily="34" charset="0"/>
                <a:cs typeface="Calibri" panose="020F0502020204030204" pitchFamily="34" charset="0"/>
              </a:rPr>
              <a:t>pushq</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popq</a:t>
            </a:r>
            <a:r>
              <a:rPr lang="en-US" sz="2800" dirty="0">
                <a:latin typeface="Calibri" panose="020F0502020204030204" pitchFamily="34" charset="0"/>
                <a:cs typeface="Calibri" panose="020F0502020204030204" pitchFamily="34" charset="0"/>
              </a:rPr>
              <a:t>, mov)</a:t>
            </a:r>
          </a:p>
        </p:txBody>
      </p:sp>
      <p:sp>
        <p:nvSpPr>
          <p:cNvPr id="13" name="TextBox 12">
            <a:extLst>
              <a:ext uri="{FF2B5EF4-FFF2-40B4-BE49-F238E27FC236}">
                <a16:creationId xmlns:a16="http://schemas.microsoft.com/office/drawing/2014/main" id="{799DCE2F-AF95-8B49-A766-BDEBDF20FDE6}"/>
              </a:ext>
            </a:extLst>
          </p:cNvPr>
          <p:cNvSpPr txBox="1"/>
          <p:nvPr/>
        </p:nvSpPr>
        <p:spPr>
          <a:xfrm>
            <a:off x="10972800" y="340667"/>
            <a:ext cx="1080425" cy="461665"/>
          </a:xfrm>
          <a:prstGeom prst="rect">
            <a:avLst/>
          </a:prstGeom>
          <a:noFill/>
        </p:spPr>
        <p:txBody>
          <a:bodyPr wrap="none" rtlCol="0" anchor="ctr">
            <a:spAutoFit/>
          </a:bodyPr>
          <a:lstStyle/>
          <a:p>
            <a:pPr>
              <a:buClr>
                <a:schemeClr val="accent2"/>
              </a:buClr>
            </a:pPr>
            <a:r>
              <a:rPr lang="en-US" sz="2400" dirty="0">
                <a:solidFill>
                  <a:srgbClr val="FF9300"/>
                </a:solidFill>
                <a:latin typeface="Calibri" panose="020F0502020204030204" pitchFamily="34" charset="0"/>
                <a:cs typeface="Calibri" panose="020F0502020204030204" pitchFamily="34" charset="0"/>
              </a:rPr>
              <a:t>Review</a:t>
            </a:r>
          </a:p>
        </p:txBody>
      </p:sp>
      <p:sp>
        <p:nvSpPr>
          <p:cNvPr id="4" name="Right Brace 3">
            <a:extLst>
              <a:ext uri="{FF2B5EF4-FFF2-40B4-BE49-F238E27FC236}">
                <a16:creationId xmlns:a16="http://schemas.microsoft.com/office/drawing/2014/main" id="{3BBC977E-7BD5-8B42-A65F-8A20622064F9}"/>
              </a:ext>
            </a:extLst>
          </p:cNvPr>
          <p:cNvSpPr/>
          <p:nvPr/>
        </p:nvSpPr>
        <p:spPr>
          <a:xfrm>
            <a:off x="7620000" y="1905001"/>
            <a:ext cx="381000" cy="457200"/>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Rectangle 5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F66A751E-FD13-6342-9A48-89852E4C3D28}"/>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306EEE70-D3B8-1847-B558-093B43F4641B}"/>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60" name="Straight Arrow Connector 59">
            <a:extLst>
              <a:ext uri="{FF2B5EF4-FFF2-40B4-BE49-F238E27FC236}">
                <a16:creationId xmlns:a16="http://schemas.microsoft.com/office/drawing/2014/main" id="{E893AC87-948E-4345-A52E-2388169D115C}"/>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0BF2FF39-9956-4D48-94C5-E5714A7EF153}"/>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62" name="Straight Arrow Connector 61">
            <a:extLst>
              <a:ext uri="{FF2B5EF4-FFF2-40B4-BE49-F238E27FC236}">
                <a16:creationId xmlns:a16="http://schemas.microsoft.com/office/drawing/2014/main" id="{42FF9120-662F-6E4E-AC8B-079AB96836A7}"/>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642B5DDE-F007-8A48-9FBE-31E8EBF21513}"/>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64" name="TextBox 63">
            <a:extLst>
              <a:ext uri="{FF2B5EF4-FFF2-40B4-BE49-F238E27FC236}">
                <a16:creationId xmlns:a16="http://schemas.microsoft.com/office/drawing/2014/main" id="{52B19326-96F7-1B4B-8651-5B55C074F006}"/>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65" name="Rectangle 64">
            <a:extLst>
              <a:ext uri="{FF2B5EF4-FFF2-40B4-BE49-F238E27FC236}">
                <a16:creationId xmlns:a16="http://schemas.microsoft.com/office/drawing/2014/main" id="{43E2068F-2BA0-094D-B2ED-E3C881A08937}"/>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66" name="TextBox 65">
            <a:extLst>
              <a:ext uri="{FF2B5EF4-FFF2-40B4-BE49-F238E27FC236}">
                <a16:creationId xmlns:a16="http://schemas.microsoft.com/office/drawing/2014/main" id="{A8010318-AD4E-DE49-B7C9-ADCF0908025F}"/>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67" name="TextBox 66">
            <a:extLst>
              <a:ext uri="{FF2B5EF4-FFF2-40B4-BE49-F238E27FC236}">
                <a16:creationId xmlns:a16="http://schemas.microsoft.com/office/drawing/2014/main" id="{676D6342-3AC2-1444-B2EF-8F660BF3D54C}"/>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68" name="Rectangle 67">
            <a:extLst>
              <a:ext uri="{FF2B5EF4-FFF2-40B4-BE49-F238E27FC236}">
                <a16:creationId xmlns:a16="http://schemas.microsoft.com/office/drawing/2014/main" id="{A09995EA-FCDE-BF45-9641-2283139C775C}"/>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69" name="Rectangle 68">
            <a:extLst>
              <a:ext uri="{FF2B5EF4-FFF2-40B4-BE49-F238E27FC236}">
                <a16:creationId xmlns:a16="http://schemas.microsoft.com/office/drawing/2014/main" id="{82BE0BFC-86C2-324D-B5BA-EAF7B595920D}"/>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70" name="TextBox 69">
            <a:extLst>
              <a:ext uri="{FF2B5EF4-FFF2-40B4-BE49-F238E27FC236}">
                <a16:creationId xmlns:a16="http://schemas.microsoft.com/office/drawing/2014/main" id="{C092698C-F658-EA4E-91CB-9A081D3BBDE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5592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Today: The Heap</a:t>
            </a:r>
          </a:p>
        </p:txBody>
      </p:sp>
      <p:sp>
        <p:nvSpPr>
          <p:cNvPr id="27" name="Right Brace 26">
            <a:extLst>
              <a:ext uri="{FF2B5EF4-FFF2-40B4-BE49-F238E27FC236}">
                <a16:creationId xmlns:a16="http://schemas.microsoft.com/office/drawing/2014/main" id="{E7AD2121-3C67-3A42-9B21-FEFBB1B1917D}"/>
              </a:ext>
            </a:extLst>
          </p:cNvPr>
          <p:cNvSpPr/>
          <p:nvPr/>
        </p:nvSpPr>
        <p:spPr>
          <a:xfrm>
            <a:off x="7620000" y="4267200"/>
            <a:ext cx="374589" cy="756027"/>
          </a:xfrm>
          <a:prstGeom prst="righ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13A05ACF-22F8-2A4D-A30B-E2291C9EA718}"/>
              </a:ext>
            </a:extLst>
          </p:cNvPr>
          <p:cNvSpPr txBox="1"/>
          <p:nvPr/>
        </p:nvSpPr>
        <p:spPr>
          <a:xfrm>
            <a:off x="8315222" y="2027128"/>
            <a:ext cx="3738003" cy="4278094"/>
          </a:xfrm>
          <a:prstGeom prst="rect">
            <a:avLst/>
          </a:prstGeom>
          <a:noFill/>
        </p:spPr>
        <p:txBody>
          <a:bodyPr wrap="square" rtlCol="0">
            <a:spAutoFit/>
          </a:bodyPr>
          <a:lstStyle/>
          <a:p>
            <a:pPr algn="l">
              <a:spcBef>
                <a:spcPts val="1200"/>
              </a:spcBef>
            </a:pPr>
            <a:r>
              <a:rPr lang="en-US" sz="2800" b="1" dirty="0">
                <a:latin typeface="Calibri" panose="020F0502020204030204" pitchFamily="34" charset="0"/>
                <a:cs typeface="Calibri" panose="020F0502020204030204" pitchFamily="34" charset="0"/>
              </a:rPr>
              <a:t>Heap memory persists </a:t>
            </a:r>
            <a:r>
              <a:rPr lang="en-US" sz="2800" dirty="0">
                <a:latin typeface="Calibri" panose="020F0502020204030204" pitchFamily="34" charset="0"/>
                <a:cs typeface="Calibri" panose="020F0502020204030204" pitchFamily="34" charset="0"/>
              </a:rPr>
              <a:t>until caller indicates it no longer needs it.</a:t>
            </a:r>
          </a:p>
          <a:p>
            <a:pPr algn="l">
              <a:spcBef>
                <a:spcPts val="1200"/>
              </a:spcBef>
            </a:pPr>
            <a:r>
              <a:rPr lang="en-US" sz="2800" b="1" dirty="0">
                <a:latin typeface="Calibri" panose="020F0502020204030204" pitchFamily="34" charset="0"/>
                <a:cs typeface="Calibri" panose="020F0502020204030204" pitchFamily="34" charset="0"/>
              </a:rPr>
              <a:t>Managed </a:t>
            </a:r>
            <a:r>
              <a:rPr lang="en-US" sz="2800" dirty="0">
                <a:latin typeface="Calibri" panose="020F0502020204030204" pitchFamily="34" charset="0"/>
                <a:cs typeface="Calibri" panose="020F0502020204030204" pitchFamily="34" charset="0"/>
              </a:rPr>
              <a:t>by C standard library functions</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(malloc, </a:t>
            </a:r>
            <a:r>
              <a:rPr lang="en-US" sz="2800" dirty="0" err="1">
                <a:latin typeface="Calibri" panose="020F0502020204030204" pitchFamily="34" charset="0"/>
                <a:cs typeface="Calibri" panose="020F0502020204030204" pitchFamily="34" charset="0"/>
              </a:rPr>
              <a:t>realloc</a:t>
            </a:r>
            <a:r>
              <a:rPr lang="en-US" sz="2800" dirty="0">
                <a:latin typeface="Calibri" panose="020F0502020204030204" pitchFamily="34" charset="0"/>
                <a:cs typeface="Calibri" panose="020F0502020204030204" pitchFamily="34" charset="0"/>
              </a:rPr>
              <a:t>, free)</a:t>
            </a:r>
          </a:p>
          <a:p>
            <a:pPr algn="l">
              <a:spcBef>
                <a:spcPts val="1200"/>
              </a:spcBef>
            </a:pPr>
            <a:r>
              <a:rPr lang="en-US" sz="2800" u="sng" dirty="0">
                <a:latin typeface="Calibri" panose="020F0502020204030204" pitchFamily="34" charset="0"/>
                <a:cs typeface="Calibri" panose="020F0502020204030204" pitchFamily="34" charset="0"/>
              </a:rPr>
              <a:t>This lecture</a:t>
            </a:r>
            <a:r>
              <a:rPr lang="en-US" sz="2800" dirty="0">
                <a:latin typeface="Calibri" panose="020F0502020204030204" pitchFamily="34" charset="0"/>
                <a:cs typeface="Calibri" panose="020F0502020204030204" pitchFamily="34" charset="0"/>
              </a:rPr>
              <a:t>:</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How does heap management work?</a:t>
            </a:r>
          </a:p>
        </p:txBody>
      </p:sp>
      <p:sp>
        <p:nvSpPr>
          <p:cNvPr id="30" name="Rectangle 29"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6687A21B-9F57-5A43-A249-CA881F7E655C}"/>
              </a:ext>
            </a:extLst>
          </p:cNvPr>
          <p:cNvSpPr/>
          <p:nvPr>
            <p:custDataLst>
              <p:tags r:id="rId1"/>
            </p:custDataLst>
          </p:nvPr>
        </p:nvSpPr>
        <p:spPr>
          <a:xfrm>
            <a:off x="4875696" y="1752600"/>
            <a:ext cx="24384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5BE73FF7-D872-CE47-AE46-BEA8B2E31318}"/>
              </a:ext>
            </a:extLst>
          </p:cNvPr>
          <p:cNvSpPr/>
          <p:nvPr>
            <p:custDataLst>
              <p:tags r:id="rId2"/>
            </p:custDataLst>
          </p:nvPr>
        </p:nvSpPr>
        <p:spPr>
          <a:xfrm>
            <a:off x="4876800" y="427600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32" name="Straight Arrow Connector 31">
            <a:extLst>
              <a:ext uri="{FF2B5EF4-FFF2-40B4-BE49-F238E27FC236}">
                <a16:creationId xmlns:a16="http://schemas.microsoft.com/office/drawing/2014/main" id="{ED548930-408C-374C-9909-51C121A4C949}"/>
              </a:ext>
            </a:extLst>
          </p:cNvPr>
          <p:cNvCxnSpPr>
            <a:cxnSpLocks/>
          </p:cNvCxnSpPr>
          <p:nvPr>
            <p:custDataLst>
              <p:tags r:id="rId3"/>
            </p:custDataLst>
          </p:nvPr>
        </p:nvCxnSpPr>
        <p:spPr>
          <a:xfrm flipH="1">
            <a:off x="6092687" y="2362200"/>
            <a:ext cx="2211" cy="4102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4F1037E7-4033-B741-B202-C08B6BC501F8}"/>
              </a:ext>
            </a:extLst>
          </p:cNvPr>
          <p:cNvSpPr/>
          <p:nvPr>
            <p:custDataLst>
              <p:tags r:id="rId4"/>
            </p:custDataLst>
          </p:nvPr>
        </p:nvSpPr>
        <p:spPr>
          <a:xfrm>
            <a:off x="4875696" y="1921903"/>
            <a:ext cx="2438400" cy="4449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cxnSp>
        <p:nvCxnSpPr>
          <p:cNvPr id="34" name="Straight Arrow Connector 33">
            <a:extLst>
              <a:ext uri="{FF2B5EF4-FFF2-40B4-BE49-F238E27FC236}">
                <a16:creationId xmlns:a16="http://schemas.microsoft.com/office/drawing/2014/main" id="{3FA29A0D-CC0E-364E-A411-ECD8DEA50A5E}"/>
              </a:ext>
            </a:extLst>
          </p:cNvPr>
          <p:cNvCxnSpPr>
            <a:cxnSpLocks/>
          </p:cNvCxnSpPr>
          <p:nvPr>
            <p:custDataLst>
              <p:tags r:id="rId5"/>
            </p:custDataLst>
          </p:nvPr>
        </p:nvCxnSpPr>
        <p:spPr>
          <a:xfrm flipV="1">
            <a:off x="6092687" y="3827678"/>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9AE90D0-46CD-FA40-82F4-3FF75B891A61}"/>
              </a:ext>
            </a:extLst>
          </p:cNvPr>
          <p:cNvSpPr txBox="1"/>
          <p:nvPr/>
        </p:nvSpPr>
        <p:spPr>
          <a:xfrm>
            <a:off x="5301445" y="1295400"/>
            <a:ext cx="1582484" cy="369332"/>
          </a:xfrm>
          <a:prstGeom prst="rect">
            <a:avLst/>
          </a:prstGeom>
          <a:noFill/>
        </p:spPr>
        <p:txBody>
          <a:bodyPr wrap="none" rtlCol="0">
            <a:spAutoFit/>
          </a:bodyPr>
          <a:lstStyle/>
          <a:p>
            <a:r>
              <a:rPr lang="en-US" u="sng" dirty="0"/>
              <a:t>Main Memory</a:t>
            </a:r>
          </a:p>
        </p:txBody>
      </p:sp>
      <p:sp>
        <p:nvSpPr>
          <p:cNvPr id="37" name="TextBox 36">
            <a:extLst>
              <a:ext uri="{FF2B5EF4-FFF2-40B4-BE49-F238E27FC236}">
                <a16:creationId xmlns:a16="http://schemas.microsoft.com/office/drawing/2014/main" id="{8A66390B-59C2-934D-A6A7-CFB43D27146E}"/>
              </a:ext>
            </a:extLst>
          </p:cNvPr>
          <p:cNvSpPr txBox="1"/>
          <p:nvPr/>
        </p:nvSpPr>
        <p:spPr>
          <a:xfrm>
            <a:off x="3801363" y="4705290"/>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0x60000</a:t>
            </a:r>
          </a:p>
        </p:txBody>
      </p:sp>
      <p:sp>
        <p:nvSpPr>
          <p:cNvPr id="38" name="Rectangle 37">
            <a:extLst>
              <a:ext uri="{FF2B5EF4-FFF2-40B4-BE49-F238E27FC236}">
                <a16:creationId xmlns:a16="http://schemas.microsoft.com/office/drawing/2014/main" id="{18EC040A-3DA1-A744-9146-EEBA42F01DB6}"/>
              </a:ext>
            </a:extLst>
          </p:cNvPr>
          <p:cNvSpPr/>
          <p:nvPr>
            <p:custDataLst>
              <p:tags r:id="rId6"/>
            </p:custDataLst>
          </p:nvPr>
        </p:nvSpPr>
        <p:spPr>
          <a:xfrm>
            <a:off x="4875696" y="2945274"/>
            <a:ext cx="2438400" cy="320544"/>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Shared library text/data</a:t>
            </a:r>
          </a:p>
        </p:txBody>
      </p:sp>
      <p:sp>
        <p:nvSpPr>
          <p:cNvPr id="39" name="TextBox 38">
            <a:extLst>
              <a:ext uri="{FF2B5EF4-FFF2-40B4-BE49-F238E27FC236}">
                <a16:creationId xmlns:a16="http://schemas.microsoft.com/office/drawing/2014/main" id="{309B4E79-57BD-6F4C-8E5F-0568C4BB9EC9}"/>
              </a:ext>
            </a:extLst>
          </p:cNvPr>
          <p:cNvSpPr txBox="1"/>
          <p:nvPr/>
        </p:nvSpPr>
        <p:spPr>
          <a:xfrm>
            <a:off x="3305715" y="3059668"/>
            <a:ext cx="1569981" cy="369332"/>
          </a:xfrm>
          <a:prstGeom prst="rect">
            <a:avLst/>
          </a:prstGeom>
          <a:noFill/>
        </p:spPr>
        <p:txBody>
          <a:bodyPr wrap="none" rtlCol="0">
            <a:spAutoFit/>
          </a:bodyPr>
          <a:lstStyle/>
          <a:p>
            <a:r>
              <a:rPr lang="en-US" dirty="0"/>
              <a:t>0x7ffff770000</a:t>
            </a:r>
          </a:p>
        </p:txBody>
      </p:sp>
      <p:sp>
        <p:nvSpPr>
          <p:cNvPr id="40" name="TextBox 39">
            <a:extLst>
              <a:ext uri="{FF2B5EF4-FFF2-40B4-BE49-F238E27FC236}">
                <a16:creationId xmlns:a16="http://schemas.microsoft.com/office/drawing/2014/main" id="{9413BD55-2A74-694E-8787-5B68C1038428}"/>
              </a:ext>
            </a:extLst>
          </p:cNvPr>
          <p:cNvSpPr txBox="1"/>
          <p:nvPr/>
        </p:nvSpPr>
        <p:spPr>
          <a:xfrm>
            <a:off x="3322386" y="1725638"/>
            <a:ext cx="1553310" cy="369332"/>
          </a:xfrm>
          <a:prstGeom prst="rect">
            <a:avLst/>
          </a:prstGeom>
          <a:noFill/>
        </p:spPr>
        <p:txBody>
          <a:bodyPr wrap="none" rtlCol="0">
            <a:spAutoFit/>
          </a:bodyPr>
          <a:lstStyle/>
          <a:p>
            <a:r>
              <a:rPr lang="en-US" dirty="0"/>
              <a:t>0x7ffffffff0000</a:t>
            </a:r>
          </a:p>
        </p:txBody>
      </p:sp>
      <p:sp>
        <p:nvSpPr>
          <p:cNvPr id="41" name="Rectangle 40">
            <a:extLst>
              <a:ext uri="{FF2B5EF4-FFF2-40B4-BE49-F238E27FC236}">
                <a16:creationId xmlns:a16="http://schemas.microsoft.com/office/drawing/2014/main" id="{E508F3C8-7F89-1445-A2BF-249D214568F8}"/>
              </a:ext>
            </a:extLst>
          </p:cNvPr>
          <p:cNvSpPr/>
          <p:nvPr>
            <p:custDataLst>
              <p:tags r:id="rId7"/>
            </p:custDataLst>
          </p:nvPr>
        </p:nvSpPr>
        <p:spPr>
          <a:xfrm>
            <a:off x="4876800" y="5116651"/>
            <a:ext cx="2438400" cy="293549"/>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Global data</a:t>
            </a:r>
          </a:p>
        </p:txBody>
      </p:sp>
      <p:sp>
        <p:nvSpPr>
          <p:cNvPr id="42" name="Rectangle 41">
            <a:extLst>
              <a:ext uri="{FF2B5EF4-FFF2-40B4-BE49-F238E27FC236}">
                <a16:creationId xmlns:a16="http://schemas.microsoft.com/office/drawing/2014/main" id="{622B909E-7E5F-B442-88C0-FE10DEE005AE}"/>
              </a:ext>
            </a:extLst>
          </p:cNvPr>
          <p:cNvSpPr/>
          <p:nvPr>
            <p:custDataLst>
              <p:tags r:id="rId8"/>
            </p:custDataLst>
          </p:nvPr>
        </p:nvSpPr>
        <p:spPr>
          <a:xfrm>
            <a:off x="4876800" y="5424013"/>
            <a:ext cx="2438400" cy="474537"/>
          </a:xfrm>
          <a:prstGeom prst="rect">
            <a:avLst/>
          </a:prstGeom>
          <a:solidFill>
            <a:schemeClr val="bg1">
              <a:lumMod val="85000"/>
            </a:schemeClr>
          </a:solidFill>
          <a:ln>
            <a:solidFill>
              <a:schemeClr val="bg1">
                <a:lumMod val="6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Text (machine code)</a:t>
            </a:r>
          </a:p>
        </p:txBody>
      </p:sp>
      <p:sp>
        <p:nvSpPr>
          <p:cNvPr id="43" name="TextBox 42">
            <a:extLst>
              <a:ext uri="{FF2B5EF4-FFF2-40B4-BE49-F238E27FC236}">
                <a16:creationId xmlns:a16="http://schemas.microsoft.com/office/drawing/2014/main" id="{FC720E6B-4818-074A-8C41-B5DC11492721}"/>
              </a:ext>
            </a:extLst>
          </p:cNvPr>
          <p:cNvSpPr txBox="1"/>
          <p:nvPr/>
        </p:nvSpPr>
        <p:spPr>
          <a:xfrm>
            <a:off x="3802467" y="5654623"/>
            <a:ext cx="1074333" cy="400110"/>
          </a:xfrm>
          <a:prstGeom prst="rect">
            <a:avLst/>
          </a:prstGeom>
          <a:noFill/>
        </p:spPr>
        <p:txBody>
          <a:bodyPr wrap="none" rtlCol="0">
            <a:spAutoFit/>
          </a:bodyPr>
          <a:lstStyle/>
          <a:p>
            <a:pPr algn="l"/>
            <a:r>
              <a:rPr lang="en-US" sz="2000" dirty="0">
                <a:latin typeface="Calibri" panose="020F0502020204030204" pitchFamily="34" charset="0"/>
                <a:cs typeface="Calibri" panose="020F0502020204030204" pitchFamily="34" charset="0"/>
              </a:rPr>
              <a:t>0x40000</a:t>
            </a:r>
          </a:p>
        </p:txBody>
      </p:sp>
    </p:spTree>
    <p:extLst>
      <p:ext uri="{BB962C8B-B14F-4D97-AF65-F5344CB8AC3E}">
        <p14:creationId xmlns:p14="http://schemas.microsoft.com/office/powerpoint/2010/main" val="23377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6</a:t>
            </a:r>
          </a:p>
          <a:p>
            <a:pPr>
              <a:tabLst>
                <a:tab pos="11536363" algn="r"/>
              </a:tabLst>
            </a:pPr>
            <a:r>
              <a:rPr lang="en-US" b="1" dirty="0">
                <a:solidFill>
                  <a:srgbClr val="C00000"/>
                </a:solidFill>
              </a:rPr>
              <a:t>What is a heap allocator?</a:t>
            </a:r>
            <a:r>
              <a:rPr lang="en-US" dirty="0"/>
              <a:t>	10</a:t>
            </a:r>
          </a:p>
          <a:p>
            <a:pPr>
              <a:tabLst>
                <a:tab pos="11536363" algn="r"/>
              </a:tabLst>
            </a:pPr>
            <a:r>
              <a:rPr lang="en-US" dirty="0"/>
              <a:t>Heap allocator requirements and goals	24</a:t>
            </a:r>
          </a:p>
          <a:p>
            <a:pPr>
              <a:tabLst>
                <a:tab pos="11536363" algn="r"/>
              </a:tabLst>
            </a:pPr>
            <a:r>
              <a:rPr lang="en-US" dirty="0"/>
              <a:t>Method 0: Bump Allocator	39</a:t>
            </a:r>
          </a:p>
          <a:p>
            <a:pPr>
              <a:tabLst>
                <a:tab pos="11536363" algn="r"/>
              </a:tabLst>
            </a:pPr>
            <a:r>
              <a:rPr lang="en-US" dirty="0"/>
              <a:t>Method 1: Implicit Free List Allocator	50</a:t>
            </a:r>
          </a:p>
          <a:p>
            <a:pPr>
              <a:tabLst>
                <a:tab pos="11536363" algn="r"/>
              </a:tabLst>
            </a:pPr>
            <a:r>
              <a:rPr lang="en-US" dirty="0"/>
              <a:t>Method 2: Explicit Free List Allocator	75</a:t>
            </a:r>
          </a:p>
          <a:p>
            <a:endParaRPr lang="en-US" dirty="0"/>
          </a:p>
        </p:txBody>
      </p:sp>
    </p:spTree>
    <p:extLst>
      <p:ext uri="{BB962C8B-B14F-4D97-AF65-F5344CB8AC3E}">
        <p14:creationId xmlns:p14="http://schemas.microsoft.com/office/powerpoint/2010/main" val="805833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69B3-9D34-4B47-ADF7-6A014FEFCA41}"/>
              </a:ext>
            </a:extLst>
          </p:cNvPr>
          <p:cNvSpPr>
            <a:spLocks noGrp="1"/>
          </p:cNvSpPr>
          <p:nvPr>
            <p:ph type="title"/>
          </p:nvPr>
        </p:nvSpPr>
        <p:spPr/>
        <p:txBody>
          <a:bodyPr/>
          <a:lstStyle/>
          <a:p>
            <a:r>
              <a:rPr lang="en-US" dirty="0"/>
              <a:t>Your role so far: Client</a:t>
            </a:r>
          </a:p>
        </p:txBody>
      </p:sp>
      <p:sp>
        <p:nvSpPr>
          <p:cNvPr id="3" name="Content Placeholder 2">
            <a:extLst>
              <a:ext uri="{FF2B5EF4-FFF2-40B4-BE49-F238E27FC236}">
                <a16:creationId xmlns:a16="http://schemas.microsoft.com/office/drawing/2014/main" id="{AEF4BED8-DAF9-284B-B7CE-2E4814BA6067}"/>
              </a:ext>
            </a:extLst>
          </p:cNvPr>
          <p:cNvSpPr>
            <a:spLocks noGrp="1"/>
          </p:cNvSpPr>
          <p:nvPr>
            <p:ph idx="1"/>
          </p:nvPr>
        </p:nvSpPr>
        <p:spPr>
          <a:xfrm>
            <a:off x="152400" y="1295400"/>
            <a:ext cx="11811000" cy="5410200"/>
          </a:xfrm>
        </p:spPr>
        <p:txBody>
          <a:bodyPr/>
          <a:lstStyle/>
          <a:p>
            <a:pPr marL="0" indent="0">
              <a:buNone/>
            </a:pPr>
            <a:r>
              <a:rPr lang="en-US" dirty="0">
                <a:latin typeface="Consolas" panose="020B0609020204030204" pitchFamily="49" charset="0"/>
                <a:cs typeface="Consolas" panose="020B0609020204030204" pitchFamily="49" charset="0"/>
              </a:rPr>
              <a:t>void *malloc(</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Returns a pointer to a block of heap memory of at least size bytes, or 	NULL if an error occurred.</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free(void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Frees the heap-allocated block starting at the specified address.</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Changes the size of the heap-allocated block starting at the specified 	address to be the new specified size.  Returns the address of the new, 	larger allocated memory region.</a:t>
            </a:r>
          </a:p>
        </p:txBody>
      </p:sp>
    </p:spTree>
    <p:extLst>
      <p:ext uri="{BB962C8B-B14F-4D97-AF65-F5344CB8AC3E}">
        <p14:creationId xmlns:p14="http://schemas.microsoft.com/office/powerpoint/2010/main" val="396677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8B8F0-7BA4-ED4F-9D78-3160DA4DCE08}"/>
              </a:ext>
            </a:extLst>
          </p:cNvPr>
          <p:cNvSpPr>
            <a:spLocks noGrp="1"/>
          </p:cNvSpPr>
          <p:nvPr>
            <p:ph type="title"/>
          </p:nvPr>
        </p:nvSpPr>
        <p:spPr>
          <a:xfrm>
            <a:off x="457200" y="0"/>
            <a:ext cx="11277600" cy="1143000"/>
          </a:xfrm>
        </p:spPr>
        <p:txBody>
          <a:bodyPr/>
          <a:lstStyle/>
          <a:p>
            <a:r>
              <a:rPr lang="en-US" dirty="0"/>
              <a:t>Your role now: Heap Hotel Concierge</a:t>
            </a:r>
          </a:p>
        </p:txBody>
      </p:sp>
      <p:pic>
        <p:nvPicPr>
          <p:cNvPr id="5" name="Picture 2" descr="A picture from the movie The Grand Budapest Hotel showing a hotel concierge at the concierge desk, and a lobby boy employee.">
            <a:extLst>
              <a:ext uri="{FF2B5EF4-FFF2-40B4-BE49-F238E27FC236}">
                <a16:creationId xmlns:a16="http://schemas.microsoft.com/office/drawing/2014/main" id="{8FDBE8DC-2C66-B94A-B8F0-680DD0926443}"/>
              </a:ext>
            </a:extLst>
          </p:cNvPr>
          <p:cNvPicPr>
            <a:picLocks noGrp="1" noChangeAspect="1" noChangeArrowheads="1"/>
          </p:cNvPicPr>
          <p:nvPr>
            <p:ph idx="1"/>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2476500" y="1728596"/>
            <a:ext cx="7239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DC82938-C3AE-4341-8B83-6A086A245B32}"/>
              </a:ext>
            </a:extLst>
          </p:cNvPr>
          <p:cNvSpPr/>
          <p:nvPr/>
        </p:nvSpPr>
        <p:spPr>
          <a:xfrm>
            <a:off x="0" y="6396335"/>
            <a:ext cx="6096000" cy="461665"/>
          </a:xfrm>
          <a:prstGeom prst="rect">
            <a:avLst/>
          </a:prstGeom>
        </p:spPr>
        <p:txBody>
          <a:bodyPr>
            <a:spAutoFit/>
          </a:bodyPr>
          <a:lstStyle/>
          <a:p>
            <a:pPr algn="l"/>
            <a:r>
              <a:rPr lang="en-US" sz="1200" dirty="0"/>
              <a:t>http://</a:t>
            </a:r>
            <a:r>
              <a:rPr lang="en-US" sz="1200" dirty="0" err="1"/>
              <a:t>screencrave.com</a:t>
            </a:r>
            <a:r>
              <a:rPr lang="en-US" sz="1200" dirty="0"/>
              <a:t>/wp-content/uploads/2014/03/the-grand-budapest-hotel-anderson-image-2.jpg</a:t>
            </a:r>
          </a:p>
        </p:txBody>
      </p:sp>
      <p:sp>
        <p:nvSpPr>
          <p:cNvPr id="4" name="TextBox 3">
            <a:extLst>
              <a:ext uri="{FF2B5EF4-FFF2-40B4-BE49-F238E27FC236}">
                <a16:creationId xmlns:a16="http://schemas.microsoft.com/office/drawing/2014/main" id="{8D13E2B6-9A4A-A04E-A0ED-7CDCA3EA557C}"/>
              </a:ext>
            </a:extLst>
          </p:cNvPr>
          <p:cNvSpPr txBox="1"/>
          <p:nvPr/>
        </p:nvSpPr>
        <p:spPr>
          <a:xfrm>
            <a:off x="8078863" y="6124192"/>
            <a:ext cx="3655937" cy="584775"/>
          </a:xfrm>
          <a:prstGeom prst="rect">
            <a:avLst/>
          </a:prstGeom>
          <a:noFill/>
        </p:spPr>
        <p:txBody>
          <a:bodyPr wrap="none" rtlCol="0">
            <a:spAutoFit/>
          </a:bodyPr>
          <a:lstStyle/>
          <a:p>
            <a:pPr algn="ctr"/>
            <a:r>
              <a:rPr lang="en-US" sz="3200" dirty="0">
                <a:latin typeface="Calibri" panose="020F0502020204030204" pitchFamily="34" charset="0"/>
                <a:cs typeface="Calibri" panose="020F0502020204030204" pitchFamily="34" charset="0"/>
              </a:rPr>
              <a:t>(aka </a:t>
            </a:r>
            <a:r>
              <a:rPr lang="en-US" sz="3200" b="1" dirty="0">
                <a:solidFill>
                  <a:schemeClr val="accent2">
                    <a:lumMod val="75000"/>
                  </a:schemeClr>
                </a:solidFill>
                <a:latin typeface="Calibri" panose="020F0502020204030204" pitchFamily="34" charset="0"/>
                <a:cs typeface="Calibri" panose="020F0502020204030204" pitchFamily="34" charset="0"/>
              </a:rPr>
              <a:t>Heap Allocator</a:t>
            </a:r>
            <a:r>
              <a:rPr lang="en-US" sz="32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793233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extLst>
              <p:ext uri="{D42A27DB-BD31-4B8C-83A1-F6EECF244321}">
                <p14:modId xmlns:p14="http://schemas.microsoft.com/office/powerpoint/2010/main" val="1286300369"/>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2422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graphicFrame>
        <p:nvGraphicFramePr>
          <p:cNvPr id="8" name="Table 7">
            <a:extLst>
              <a:ext uri="{FF2B5EF4-FFF2-40B4-BE49-F238E27FC236}">
                <a16:creationId xmlns:a16="http://schemas.microsoft.com/office/drawing/2014/main" id="{705D6C91-0E7D-7044-BB33-0A94B083CD2E}"/>
              </a:ext>
            </a:extLst>
          </p:cNvPr>
          <p:cNvGraphicFramePr>
            <a:graphicFrameLocks noGrp="1"/>
          </p:cNvGraphicFramePr>
          <p:nvPr>
            <p:extLst>
              <p:ext uri="{D42A27DB-BD31-4B8C-83A1-F6EECF244321}">
                <p14:modId xmlns:p14="http://schemas.microsoft.com/office/powerpoint/2010/main" val="3462966138"/>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1915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graphicFrame>
        <p:nvGraphicFramePr>
          <p:cNvPr id="4" name="Table 3">
            <a:extLst>
              <a:ext uri="{FF2B5EF4-FFF2-40B4-BE49-F238E27FC236}">
                <a16:creationId xmlns:a16="http://schemas.microsoft.com/office/drawing/2014/main" id="{12119E10-1BF6-8940-8261-0F354258960C}"/>
              </a:ext>
            </a:extLst>
          </p:cNvPr>
          <p:cNvGraphicFramePr>
            <a:graphicFrameLocks noGrp="1"/>
          </p:cNvGraphicFramePr>
          <p:nvPr>
            <p:extLst>
              <p:ext uri="{D42A27DB-BD31-4B8C-83A1-F6EECF244321}">
                <p14:modId xmlns:p14="http://schemas.microsoft.com/office/powerpoint/2010/main" val="1780038829"/>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Hi!  May I please have 2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0x10.</a:t>
            </a:r>
          </a:p>
        </p:txBody>
      </p:sp>
    </p:spTree>
    <p:extLst>
      <p:ext uri="{BB962C8B-B14F-4D97-AF65-F5344CB8AC3E}">
        <p14:creationId xmlns:p14="http://schemas.microsoft.com/office/powerpoint/2010/main" val="4234314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9" name="Table 8">
            <a:extLst>
              <a:ext uri="{FF2B5EF4-FFF2-40B4-BE49-F238E27FC236}">
                <a16:creationId xmlns:a16="http://schemas.microsoft.com/office/drawing/2014/main" id="{5EB6D871-F219-1145-90BA-82792CA1AED7}"/>
              </a:ext>
            </a:extLst>
          </p:cNvPr>
          <p:cNvGraphicFramePr>
            <a:graphicFrameLocks noGrp="1"/>
          </p:cNvGraphicFramePr>
          <p:nvPr>
            <p:extLst>
              <p:ext uri="{D42A27DB-BD31-4B8C-83A1-F6EECF244321}">
                <p14:modId xmlns:p14="http://schemas.microsoft.com/office/powerpoint/2010/main" val="3276215661"/>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34216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3657600"/>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2:</a:t>
            </a:r>
            <a:r>
              <a:rPr lang="en-US" sz="2000" dirty="0"/>
              <a:t> Howdy!  May I please have 3 bytes of heap memory?</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I’ve given you address 0x12.</a:t>
            </a:r>
          </a:p>
        </p:txBody>
      </p:sp>
      <p:graphicFrame>
        <p:nvGraphicFramePr>
          <p:cNvPr id="8" name="Table 7">
            <a:extLst>
              <a:ext uri="{FF2B5EF4-FFF2-40B4-BE49-F238E27FC236}">
                <a16:creationId xmlns:a16="http://schemas.microsoft.com/office/drawing/2014/main" id="{12BC7E99-D4E7-F542-9040-4770D3C0D97A}"/>
              </a:ext>
            </a:extLst>
          </p:cNvPr>
          <p:cNvGraphicFramePr>
            <a:graphicFrameLocks noGrp="1"/>
          </p:cNvGraphicFramePr>
          <p:nvPr>
            <p:extLst>
              <p:ext uri="{D42A27DB-BD31-4B8C-83A1-F6EECF244321}">
                <p14:modId xmlns:p14="http://schemas.microsoft.com/office/powerpoint/2010/main" val="1297507007"/>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098450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F9691D6B-30E9-5E4B-B14A-DECCDEA772E7}"/>
              </a:ext>
            </a:extLst>
          </p:cNvPr>
          <p:cNvGraphicFramePr>
            <a:graphicFrameLocks noGrp="1"/>
          </p:cNvGraphicFramePr>
          <p:nvPr>
            <p:extLst>
              <p:ext uri="{D42A27DB-BD31-4B8C-83A1-F6EECF244321}">
                <p14:modId xmlns:p14="http://schemas.microsoft.com/office/powerpoint/2010/main" val="1036229791"/>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5302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1:</a:t>
            </a:r>
            <a:r>
              <a:rPr lang="en-US" sz="2000" dirty="0"/>
              <a:t> I’m done with the memory I requested.  Thank you!</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Thanks.  Have a good day!</a:t>
            </a:r>
          </a:p>
        </p:txBody>
      </p:sp>
      <p:graphicFrame>
        <p:nvGraphicFramePr>
          <p:cNvPr id="8" name="Table 7">
            <a:extLst>
              <a:ext uri="{FF2B5EF4-FFF2-40B4-BE49-F238E27FC236}">
                <a16:creationId xmlns:a16="http://schemas.microsoft.com/office/drawing/2014/main" id="{45A9B9D8-D687-B747-AEF3-A8792DEE00D0}"/>
              </a:ext>
            </a:extLst>
          </p:cNvPr>
          <p:cNvGraphicFramePr>
            <a:graphicFrameLocks noGrp="1"/>
          </p:cNvGraphicFramePr>
          <p:nvPr>
            <p:extLst>
              <p:ext uri="{D42A27DB-BD31-4B8C-83A1-F6EECF244321}">
                <p14:modId xmlns:p14="http://schemas.microsoft.com/office/powerpoint/2010/main" val="3954762307"/>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8569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9" name="Table 8">
            <a:extLst>
              <a:ext uri="{FF2B5EF4-FFF2-40B4-BE49-F238E27FC236}">
                <a16:creationId xmlns:a16="http://schemas.microsoft.com/office/drawing/2014/main" id="{D5C3161F-1611-4C4F-B4B0-5F2F6123099B}"/>
              </a:ext>
            </a:extLst>
          </p:cNvPr>
          <p:cNvGraphicFramePr>
            <a:graphicFrameLocks noGrp="1"/>
          </p:cNvGraphicFramePr>
          <p:nvPr>
            <p:extLst>
              <p:ext uri="{D42A27DB-BD31-4B8C-83A1-F6EECF244321}">
                <p14:modId xmlns:p14="http://schemas.microsoft.com/office/powerpoint/2010/main" val="2635607054"/>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54680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Hello there!  I’d like to request 2 bytes of heap memory, please.</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0x10.  </a:t>
            </a:r>
          </a:p>
        </p:txBody>
      </p:sp>
      <p:graphicFrame>
        <p:nvGraphicFramePr>
          <p:cNvPr id="8" name="Table 7">
            <a:extLst>
              <a:ext uri="{FF2B5EF4-FFF2-40B4-BE49-F238E27FC236}">
                <a16:creationId xmlns:a16="http://schemas.microsoft.com/office/drawing/2014/main" id="{52EEBC31-E329-5142-A4E3-4EEB13DACCFD}"/>
              </a:ext>
            </a:extLst>
          </p:cNvPr>
          <p:cNvGraphicFramePr>
            <a:graphicFrameLocks noGrp="1"/>
          </p:cNvGraphicFramePr>
          <p:nvPr>
            <p:extLst>
              <p:ext uri="{D42A27DB-BD31-4B8C-83A1-F6EECF244321}">
                <p14:modId xmlns:p14="http://schemas.microsoft.com/office/powerpoint/2010/main" val="2441577577"/>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129430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extLst>
              <p:ext uri="{D42A27DB-BD31-4B8C-83A1-F6EECF244321}">
                <p14:modId xmlns:p14="http://schemas.microsoft.com/office/powerpoint/2010/main" val="3298024862"/>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algn="ct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86678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0553-6696-0B45-B633-5686B2E0532D}"/>
              </a:ext>
            </a:extLst>
          </p:cNvPr>
          <p:cNvSpPr>
            <a:spLocks noGrp="1"/>
          </p:cNvSpPr>
          <p:nvPr>
            <p:ph type="title"/>
          </p:nvPr>
        </p:nvSpPr>
        <p:spPr/>
        <p:txBody>
          <a:bodyPr/>
          <a:lstStyle/>
          <a:p>
            <a:r>
              <a:rPr lang="en-US" dirty="0"/>
              <a:t>What is a heap allocator?</a:t>
            </a:r>
          </a:p>
        </p:txBody>
      </p:sp>
      <p:sp>
        <p:nvSpPr>
          <p:cNvPr id="3" name="Content Placeholder 2">
            <a:extLst>
              <a:ext uri="{FF2B5EF4-FFF2-40B4-BE49-F238E27FC236}">
                <a16:creationId xmlns:a16="http://schemas.microsoft.com/office/drawing/2014/main" id="{6E3D1BFD-8CA7-F642-8917-9FFACA7360BC}"/>
              </a:ext>
            </a:extLst>
          </p:cNvPr>
          <p:cNvSpPr>
            <a:spLocks noGrp="1"/>
          </p:cNvSpPr>
          <p:nvPr>
            <p:ph idx="1"/>
          </p:nvPr>
        </p:nvSpPr>
        <p:spPr>
          <a:xfrm>
            <a:off x="152400" y="1295400"/>
            <a:ext cx="11811000" cy="2233638"/>
          </a:xfrm>
        </p:spPr>
        <p:txBody>
          <a:bodyPr/>
          <a:lstStyle/>
          <a:p>
            <a:r>
              <a:rPr lang="en-US" dirty="0"/>
              <a:t>A heap allocator is a set of functions that fulfills requests for heap memory.</a:t>
            </a:r>
          </a:p>
          <a:p>
            <a:r>
              <a:rPr lang="en-US" dirty="0"/>
              <a:t>On initialization, a heap allocator is provided the starting address and size of a large contiguous block of memory (the heap).</a:t>
            </a:r>
          </a:p>
          <a:p>
            <a:r>
              <a:rPr lang="en-US" dirty="0"/>
              <a:t>A heap allocator must manage this memory as clients request or no longer need pieces of it.</a:t>
            </a:r>
          </a:p>
        </p:txBody>
      </p:sp>
      <p:sp>
        <p:nvSpPr>
          <p:cNvPr id="5" name="Oval Callout 4">
            <a:extLst>
              <a:ext uri="{FF2B5EF4-FFF2-40B4-BE49-F238E27FC236}">
                <a16:creationId xmlns:a16="http://schemas.microsoft.com/office/drawing/2014/main" id="{6DBC779D-FDDE-AE43-AF37-7C1C19D1C638}"/>
              </a:ext>
            </a:extLst>
          </p:cNvPr>
          <p:cNvSpPr/>
          <p:nvPr/>
        </p:nvSpPr>
        <p:spPr>
          <a:xfrm>
            <a:off x="185225" y="3705665"/>
            <a:ext cx="4038600" cy="1524000"/>
          </a:xfrm>
          <a:prstGeom prst="wedgeEllipseCallout">
            <a:avLst>
              <a:gd name="adj1" fmla="val -54063"/>
              <a:gd name="adj2" fmla="val 551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3:</a:t>
            </a:r>
            <a:r>
              <a:rPr lang="en-US" sz="2000" dirty="0"/>
              <a:t> Hi again!  I’d like to request the region of memory at 0x10 be reallocated to 4 bytes.</a:t>
            </a:r>
            <a:endParaRPr lang="en-US" sz="2000" b="1" dirty="0"/>
          </a:p>
        </p:txBody>
      </p:sp>
      <p:sp>
        <p:nvSpPr>
          <p:cNvPr id="7" name="Rounded Rectangular Callout 6">
            <a:extLst>
              <a:ext uri="{FF2B5EF4-FFF2-40B4-BE49-F238E27FC236}">
                <a16:creationId xmlns:a16="http://schemas.microsoft.com/office/drawing/2014/main" id="{7A4A148F-B78E-8B43-8936-126063E53DA0}"/>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Sure thing.  I’ve given you address 0x15.  </a:t>
            </a:r>
          </a:p>
        </p:txBody>
      </p:sp>
      <p:graphicFrame>
        <p:nvGraphicFramePr>
          <p:cNvPr id="8" name="Table 7">
            <a:extLst>
              <a:ext uri="{FF2B5EF4-FFF2-40B4-BE49-F238E27FC236}">
                <a16:creationId xmlns:a16="http://schemas.microsoft.com/office/drawing/2014/main" id="{C7DDE803-7E44-1945-A956-8CA4A054B79E}"/>
              </a:ext>
            </a:extLst>
          </p:cNvPr>
          <p:cNvGraphicFramePr>
            <a:graphicFrameLocks noGrp="1"/>
          </p:cNvGraphicFramePr>
          <p:nvPr>
            <p:extLst>
              <p:ext uri="{D42A27DB-BD31-4B8C-83A1-F6EECF244321}">
                <p14:modId xmlns:p14="http://schemas.microsoft.com/office/powerpoint/2010/main" val="1213855162"/>
              </p:ext>
            </p:extLst>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2400" dirty="0"/>
                        <a:t>FOR REQUEST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FOR REQUEST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643790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6</a:t>
            </a:r>
          </a:p>
          <a:p>
            <a:pPr>
              <a:tabLst>
                <a:tab pos="11536363" algn="r"/>
              </a:tabLst>
            </a:pPr>
            <a:r>
              <a:rPr lang="en-US" dirty="0"/>
              <a:t>What is a heap allocator?	10</a:t>
            </a:r>
          </a:p>
          <a:p>
            <a:pPr>
              <a:tabLst>
                <a:tab pos="11536363" algn="r"/>
              </a:tabLst>
            </a:pPr>
            <a:r>
              <a:rPr lang="en-US" b="1" dirty="0">
                <a:solidFill>
                  <a:srgbClr val="C00000"/>
                </a:solidFill>
              </a:rPr>
              <a:t>Heap allocator requirements and goals</a:t>
            </a:r>
            <a:r>
              <a:rPr lang="en-US" dirty="0"/>
              <a:t>	24</a:t>
            </a:r>
          </a:p>
          <a:p>
            <a:pPr>
              <a:tabLst>
                <a:tab pos="11536363" algn="r"/>
              </a:tabLst>
            </a:pPr>
            <a:r>
              <a:rPr lang="en-US" dirty="0"/>
              <a:t>Method 0: Bump Allocator	39</a:t>
            </a:r>
          </a:p>
          <a:p>
            <a:pPr>
              <a:tabLst>
                <a:tab pos="11536363" algn="r"/>
              </a:tabLst>
            </a:pPr>
            <a:r>
              <a:rPr lang="en-US" dirty="0"/>
              <a:t>Method 1: Implicit Free List Allocator	50</a:t>
            </a:r>
          </a:p>
          <a:p>
            <a:pPr>
              <a:tabLst>
                <a:tab pos="11536363" algn="r"/>
              </a:tabLst>
            </a:pPr>
            <a:r>
              <a:rPr lang="en-US" dirty="0"/>
              <a:t>Method 2: Explicit Free List Allocator	75</a:t>
            </a:r>
          </a:p>
          <a:p>
            <a:pPr>
              <a:tabLst>
                <a:tab pos="11536363" algn="r"/>
              </a:tabLst>
            </a:pPr>
            <a:r>
              <a:rPr lang="en-US" dirty="0"/>
              <a:t>Live Session	120</a:t>
            </a:r>
          </a:p>
          <a:p>
            <a:pPr>
              <a:tabLst>
                <a:tab pos="11536363" algn="r"/>
              </a:tabLst>
            </a:pPr>
            <a:endParaRPr lang="en-US" dirty="0"/>
          </a:p>
          <a:p>
            <a:endParaRPr lang="en-US" dirty="0"/>
          </a:p>
        </p:txBody>
      </p:sp>
    </p:spTree>
    <p:extLst>
      <p:ext uri="{BB962C8B-B14F-4D97-AF65-F5344CB8AC3E}">
        <p14:creationId xmlns:p14="http://schemas.microsoft.com/office/powerpoint/2010/main" val="3864279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69B3-9D34-4B47-ADF7-6A014FEFCA41}"/>
              </a:ext>
            </a:extLst>
          </p:cNvPr>
          <p:cNvSpPr>
            <a:spLocks noGrp="1"/>
          </p:cNvSpPr>
          <p:nvPr>
            <p:ph type="title"/>
          </p:nvPr>
        </p:nvSpPr>
        <p:spPr/>
        <p:txBody>
          <a:bodyPr/>
          <a:lstStyle/>
          <a:p>
            <a:r>
              <a:rPr lang="en-US" dirty="0"/>
              <a:t>Heap Allocator Functions</a:t>
            </a:r>
          </a:p>
        </p:txBody>
      </p:sp>
      <p:sp>
        <p:nvSpPr>
          <p:cNvPr id="3" name="Content Placeholder 2">
            <a:extLst>
              <a:ext uri="{FF2B5EF4-FFF2-40B4-BE49-F238E27FC236}">
                <a16:creationId xmlns:a16="http://schemas.microsoft.com/office/drawing/2014/main" id="{AEF4BED8-DAF9-284B-B7CE-2E4814BA6067}"/>
              </a:ext>
            </a:extLst>
          </p:cNvPr>
          <p:cNvSpPr>
            <a:spLocks noGrp="1"/>
          </p:cNvSpPr>
          <p:nvPr>
            <p:ph idx="1"/>
          </p:nvPr>
        </p:nvSpPr>
        <p:spPr>
          <a:xfrm>
            <a:off x="152400" y="1295400"/>
            <a:ext cx="11811000" cy="5410200"/>
          </a:xfrm>
        </p:spPr>
        <p:txBody>
          <a:bodyPr anchor="ctr"/>
          <a:lstStyle/>
          <a:p>
            <a:pPr marL="0" indent="0">
              <a:buNone/>
            </a:pPr>
            <a:r>
              <a:rPr lang="en-US" dirty="0">
                <a:latin typeface="Consolas" panose="020B0609020204030204" pitchFamily="49" charset="0"/>
                <a:cs typeface="Consolas" panose="020B0609020204030204" pitchFamily="49" charset="0"/>
              </a:rPr>
              <a:t>void *malloc(</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	</a:t>
            </a:r>
          </a:p>
          <a:p>
            <a:pPr marL="0" indent="0">
              <a:buNone/>
            </a:pPr>
            <a:r>
              <a:rPr lang="en-US" dirty="0">
                <a:latin typeface="Consolas" panose="020B0609020204030204" pitchFamily="49" charset="0"/>
                <a:cs typeface="Consolas" panose="020B0609020204030204" pitchFamily="49" charset="0"/>
              </a:rPr>
              <a:t>void free(void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size);</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37193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902161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b="1" dirty="0">
                <a:solidFill>
                  <a:srgbClr val="C00000"/>
                </a:solidFill>
              </a:rPr>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cannot assume anything about the order of allocation and free requests, or even that every allocation request is accompanied by a matching free request.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69972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b="1" dirty="0">
                <a:solidFill>
                  <a:srgbClr val="C00000"/>
                </a:solidFill>
              </a:rPr>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marks memory regions as </a:t>
            </a:r>
            <a:r>
              <a:rPr lang="en-US" sz="2800" b="1" dirty="0">
                <a:latin typeface="+mn-lt"/>
                <a:cs typeface="Courier New" panose="02070309020205020404" pitchFamily="49" charset="0"/>
              </a:rPr>
              <a:t>allocated</a:t>
            </a:r>
            <a:r>
              <a:rPr lang="en-US" sz="2800" dirty="0">
                <a:latin typeface="+mn-lt"/>
                <a:cs typeface="Courier New" panose="02070309020205020404" pitchFamily="49" charset="0"/>
              </a:rPr>
              <a:t> or </a:t>
            </a:r>
            <a:r>
              <a:rPr lang="en-US" sz="2800" b="1" dirty="0">
                <a:latin typeface="+mn-lt"/>
                <a:cs typeface="Courier New" panose="02070309020205020404" pitchFamily="49" charset="0"/>
              </a:rPr>
              <a:t>available</a:t>
            </a:r>
            <a:r>
              <a:rPr lang="en-US" sz="2800" dirty="0">
                <a:latin typeface="+mn-lt"/>
                <a:cs typeface="Courier New" panose="02070309020205020404" pitchFamily="49" charset="0"/>
              </a:rPr>
              <a:t>.  It must remember which is which to properly provide memory to clients.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53876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b="1" dirty="0">
                <a:solidFill>
                  <a:srgbClr val="C00000"/>
                </a:solidFill>
              </a:rPr>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may have options for which memory to use to fulfill an allocation request.  It must decide this based on a variety of factors.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03123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b="1" dirty="0">
                <a:solidFill>
                  <a:srgbClr val="C00000"/>
                </a:solidFill>
              </a:rPr>
              <a:t>Immediately respond to requests without delay</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a:extLst>
              <a:ext uri="{FF2B5EF4-FFF2-40B4-BE49-F238E27FC236}">
                <a16:creationId xmlns:a16="http://schemas.microsoft.com/office/drawing/2014/main" id="{E1B469F8-0B74-284B-8567-E424A6BF07D7}"/>
              </a:ext>
            </a:extLst>
          </p:cNvPr>
          <p:cNvSpPr/>
          <p:nvPr/>
        </p:nvSpPr>
        <p:spPr bwMode="auto">
          <a:xfrm>
            <a:off x="474784" y="4953000"/>
            <a:ext cx="10802815"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 heap allocator must respond immediately to allocation requests and should not e.g. prioritize or reorder certain requests to improve performance.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7638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C0D6-AE26-6747-AB8B-B00230832C2C}"/>
              </a:ext>
            </a:extLst>
          </p:cNvPr>
          <p:cNvSpPr>
            <a:spLocks noGrp="1"/>
          </p:cNvSpPr>
          <p:nvPr>
            <p:ph type="title"/>
          </p:nvPr>
        </p:nvSpPr>
        <p:spPr/>
        <p:txBody>
          <a:bodyPr/>
          <a:lstStyle/>
          <a:p>
            <a:r>
              <a:rPr lang="en-US" dirty="0"/>
              <a:t>Heap Allocator Requirements</a:t>
            </a:r>
          </a:p>
        </p:txBody>
      </p:sp>
      <p:sp>
        <p:nvSpPr>
          <p:cNvPr id="3" name="Content Placeholder 2">
            <a:extLst>
              <a:ext uri="{FF2B5EF4-FFF2-40B4-BE49-F238E27FC236}">
                <a16:creationId xmlns:a16="http://schemas.microsoft.com/office/drawing/2014/main" id="{64BFFA2B-6CB9-F44F-93A3-BF65C81D25AD}"/>
              </a:ext>
            </a:extLst>
          </p:cNvPr>
          <p:cNvSpPr>
            <a:spLocks noGrp="1"/>
          </p:cNvSpPr>
          <p:nvPr>
            <p:ph idx="1"/>
          </p:nvPr>
        </p:nvSpPr>
        <p:spPr/>
        <p:txBody>
          <a:bodyPr/>
          <a:lstStyle/>
          <a:p>
            <a:pPr marL="0" indent="0">
              <a:buNone/>
            </a:pPr>
            <a:r>
              <a:rPr lang="en-US" dirty="0"/>
              <a:t>A heap allocator must…</a:t>
            </a:r>
          </a:p>
          <a:p>
            <a:pPr marL="514350" indent="-514350">
              <a:buFont typeface="+mj-lt"/>
              <a:buAutoNum type="arabicPeriod"/>
            </a:pPr>
            <a:r>
              <a:rPr lang="en-US" dirty="0"/>
              <a:t>Handle arbitrary request sequences of allocations and frees</a:t>
            </a:r>
          </a:p>
          <a:p>
            <a:pPr marL="514350" indent="-514350">
              <a:buFont typeface="+mj-lt"/>
              <a:buAutoNum type="arabicPeriod"/>
            </a:pPr>
            <a:r>
              <a:rPr lang="en-US" dirty="0"/>
              <a:t>Keep track of which memory is allocated and which is available</a:t>
            </a:r>
          </a:p>
          <a:p>
            <a:pPr marL="514350" indent="-514350">
              <a:buFont typeface="+mj-lt"/>
              <a:buAutoNum type="arabicPeriod"/>
            </a:pPr>
            <a:r>
              <a:rPr lang="en-US" dirty="0"/>
              <a:t>Decide which memory to provide to fulfill an allocation request</a:t>
            </a:r>
          </a:p>
          <a:p>
            <a:pPr marL="514350" indent="-514350">
              <a:buFont typeface="+mj-lt"/>
              <a:buAutoNum type="arabicPeriod"/>
            </a:pPr>
            <a:r>
              <a:rPr lang="en-US" dirty="0"/>
              <a:t>Immediately respond to requests without delay</a:t>
            </a:r>
          </a:p>
          <a:p>
            <a:pPr marL="514350" indent="-514350">
              <a:buFont typeface="+mj-lt"/>
              <a:buAutoNum type="arabicPeriod"/>
            </a:pPr>
            <a:r>
              <a:rPr lang="en-US" b="1" dirty="0">
                <a:solidFill>
                  <a:srgbClr val="C00000"/>
                </a:solidFill>
              </a:rPr>
              <a:t>Return addresses that are 8-byte-aligned (must be multiples of 8).</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14104542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endParaRPr lang="en-US" u="sng" dirty="0"/>
          </a:p>
        </p:txBody>
      </p:sp>
    </p:spTree>
    <p:extLst>
      <p:ext uri="{BB962C8B-B14F-4D97-AF65-F5344CB8AC3E}">
        <p14:creationId xmlns:p14="http://schemas.microsoft.com/office/powerpoint/2010/main" val="41332692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133600"/>
          </a:xfrm>
        </p:spPr>
        <p:txBody>
          <a:bodyPr/>
          <a:lstStyle/>
          <a:p>
            <a:r>
              <a:rPr lang="en-US" dirty="0"/>
              <a:t>The primary cause of poor utilization is </a:t>
            </a:r>
            <a:r>
              <a:rPr lang="en-US" b="1" dirty="0"/>
              <a:t>fragmentation</a:t>
            </a:r>
            <a:r>
              <a:rPr lang="en-US" dirty="0"/>
              <a:t>.  </a:t>
            </a:r>
            <a:r>
              <a:rPr lang="en-US" b="1" dirty="0"/>
              <a:t>Fragmentation </a:t>
            </a:r>
            <a:r>
              <a:rPr lang="en-US" dirty="0"/>
              <a:t>occurs when otherwise unused memory is not available to satisfy allocation requests.</a:t>
            </a:r>
          </a:p>
          <a:p>
            <a:r>
              <a:rPr lang="en-US" dirty="0"/>
              <a:t>In this example, there is enough aggregate free memory to satisfy the request, but no single free block is large enough to handle the request.</a:t>
            </a:r>
          </a:p>
          <a:p>
            <a:r>
              <a:rPr lang="en-US" dirty="0"/>
              <a:t>In general: we want the largest address used to be as low as possible.</a:t>
            </a:r>
          </a:p>
        </p:txBody>
      </p:sp>
      <p:sp>
        <p:nvSpPr>
          <p:cNvPr id="4" name="Oval Callout 3">
            <a:extLst>
              <a:ext uri="{FF2B5EF4-FFF2-40B4-BE49-F238E27FC236}">
                <a16:creationId xmlns:a16="http://schemas.microsoft.com/office/drawing/2014/main" id="{053C99E2-CB5C-484D-A630-7641B5FBC258}"/>
              </a:ext>
            </a:extLst>
          </p:cNvPr>
          <p:cNvSpPr/>
          <p:nvPr/>
        </p:nvSpPr>
        <p:spPr>
          <a:xfrm>
            <a:off x="185225" y="3705665"/>
            <a:ext cx="4038600" cy="1524000"/>
          </a:xfrm>
          <a:prstGeom prst="wedgeEllipseCallout">
            <a:avLst>
              <a:gd name="adj1" fmla="val -54063"/>
              <a:gd name="adj2" fmla="val 55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Request 6:</a:t>
            </a:r>
            <a:r>
              <a:rPr lang="en-US" sz="2000" dirty="0"/>
              <a:t> Hi!  May I please have 4 bytes of heap memory?</a:t>
            </a:r>
            <a:endParaRPr lang="en-US" sz="2000" b="1" dirty="0"/>
          </a:p>
        </p:txBody>
      </p:sp>
      <p:sp>
        <p:nvSpPr>
          <p:cNvPr id="5" name="Rounded Rectangular Callout 4">
            <a:extLst>
              <a:ext uri="{FF2B5EF4-FFF2-40B4-BE49-F238E27FC236}">
                <a16:creationId xmlns:a16="http://schemas.microsoft.com/office/drawing/2014/main" id="{DB3EE0D3-8803-EF45-ADFB-A1C6AA348C48}"/>
              </a:ext>
            </a:extLst>
          </p:cNvPr>
          <p:cNvSpPr/>
          <p:nvPr/>
        </p:nvSpPr>
        <p:spPr>
          <a:xfrm>
            <a:off x="7848600" y="3695505"/>
            <a:ext cx="4191000" cy="1395828"/>
          </a:xfrm>
          <a:prstGeom prst="wedgeRoundRectCallout">
            <a:avLst>
              <a:gd name="adj1" fmla="val 53684"/>
              <a:gd name="adj2" fmla="val 84673"/>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Allocator: </a:t>
            </a:r>
            <a:r>
              <a:rPr lang="en-US" sz="2800" dirty="0"/>
              <a:t>I’m sorry, I don’t have a 4 byte block available…</a:t>
            </a:r>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extLst>
              <p:ext uri="{D42A27DB-BD31-4B8C-83A1-F6EECF244321}">
                <p14:modId xmlns:p14="http://schemas.microsoft.com/office/powerpoint/2010/main" val="4062435105"/>
              </p:ext>
            </p:extLst>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96719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438400"/>
          </a:xfrm>
        </p:spPr>
        <p:txBody>
          <a:bodyPr/>
          <a:lstStyle/>
          <a:p>
            <a:pPr marL="0" indent="0">
              <a:buNone/>
            </a:pPr>
            <a:r>
              <a:rPr lang="en-US" dirty="0"/>
              <a:t>Question: what if we shifted these blocks down to make more space?  Can we do this?</a:t>
            </a:r>
          </a:p>
          <a:p>
            <a:pPr marL="0" indent="0">
              <a:buNone/>
            </a:pPr>
            <a:r>
              <a:rPr lang="en-US" dirty="0"/>
              <a:t>	A. YES, great idea!</a:t>
            </a:r>
          </a:p>
          <a:p>
            <a:pPr marL="0" indent="0">
              <a:buNone/>
            </a:pPr>
            <a:r>
              <a:rPr lang="en-US" dirty="0"/>
              <a:t>	B. YES, it can be done, but not a good idea for some reason (e.g. not 			efficient use of time)</a:t>
            </a:r>
          </a:p>
          <a:p>
            <a:pPr marL="0" indent="0">
              <a:buNone/>
            </a:pPr>
            <a:r>
              <a:rPr lang="en-US" dirty="0"/>
              <a:t>	C. NO, it can’t be done!</a:t>
            </a:r>
          </a:p>
          <a:p>
            <a:pPr marL="0" indent="0">
              <a:buNone/>
            </a:pPr>
            <a:endParaRPr lang="en-US" dirty="0"/>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extLst>
              <p:ext uri="{D42A27DB-BD31-4B8C-83A1-F6EECF244321}">
                <p14:modId xmlns:p14="http://schemas.microsoft.com/office/powerpoint/2010/main" val="3210175884"/>
              </p:ext>
            </p:extLst>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5">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442395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132F-4C84-D64C-9C10-6FA9188E0C96}"/>
              </a:ext>
            </a:extLst>
          </p:cNvPr>
          <p:cNvSpPr>
            <a:spLocks noGrp="1"/>
          </p:cNvSpPr>
          <p:nvPr>
            <p:ph type="title"/>
          </p:nvPr>
        </p:nvSpPr>
        <p:spPr/>
        <p:txBody>
          <a:bodyPr/>
          <a:lstStyle/>
          <a:p>
            <a:r>
              <a:rPr lang="en-US" dirty="0"/>
              <a:t>Utilization</a:t>
            </a:r>
          </a:p>
        </p:txBody>
      </p:sp>
      <p:sp>
        <p:nvSpPr>
          <p:cNvPr id="3" name="Content Placeholder 2">
            <a:extLst>
              <a:ext uri="{FF2B5EF4-FFF2-40B4-BE49-F238E27FC236}">
                <a16:creationId xmlns:a16="http://schemas.microsoft.com/office/drawing/2014/main" id="{A19A3706-92CD-434B-9C00-5F379CB0EFE7}"/>
              </a:ext>
            </a:extLst>
          </p:cNvPr>
          <p:cNvSpPr>
            <a:spLocks noGrp="1"/>
          </p:cNvSpPr>
          <p:nvPr>
            <p:ph idx="1"/>
          </p:nvPr>
        </p:nvSpPr>
        <p:spPr>
          <a:xfrm>
            <a:off x="152400" y="1295400"/>
            <a:ext cx="11811000" cy="2438400"/>
          </a:xfrm>
        </p:spPr>
        <p:txBody>
          <a:bodyPr/>
          <a:lstStyle/>
          <a:p>
            <a:pPr marL="0" indent="0">
              <a:buNone/>
            </a:pPr>
            <a:r>
              <a:rPr lang="en-US" dirty="0"/>
              <a:t>Question: what if we shifted these blocks down to make more space?  Can we do this?</a:t>
            </a:r>
          </a:p>
          <a:p>
            <a:r>
              <a:rPr lang="en-US" b="1" dirty="0"/>
              <a:t>No - </a:t>
            </a:r>
            <a:r>
              <a:rPr lang="en-US" dirty="0"/>
              <a:t>we have already guaranteed these addresses to the client.  We cannot move allocated memory around, since this will mean the client will now have incorrect pointers to their memory!</a:t>
            </a:r>
            <a:endParaRPr lang="en-US" b="1" dirty="0"/>
          </a:p>
        </p:txBody>
      </p:sp>
      <p:graphicFrame>
        <p:nvGraphicFramePr>
          <p:cNvPr id="6" name="Table 5">
            <a:extLst>
              <a:ext uri="{FF2B5EF4-FFF2-40B4-BE49-F238E27FC236}">
                <a16:creationId xmlns:a16="http://schemas.microsoft.com/office/drawing/2014/main" id="{F6712DA5-C927-C544-A798-3527EE3EDAF0}"/>
              </a:ext>
            </a:extLst>
          </p:cNvPr>
          <p:cNvGraphicFramePr>
            <a:graphicFrameLocks noGrp="1"/>
          </p:cNvGraphicFramePr>
          <p:nvPr/>
        </p:nvGraphicFramePr>
        <p:xfrm>
          <a:off x="152400" y="5257800"/>
          <a:ext cx="11665148" cy="1395828"/>
        </p:xfrm>
        <a:graphic>
          <a:graphicData uri="http://schemas.openxmlformats.org/drawingml/2006/table">
            <a:tbl>
              <a:tblPr firstRow="1" bandRow="1">
                <a:tableStyleId>{2D5ABB26-0587-4C30-8999-92F81FD0307C}</a:tableStyleId>
              </a:tblPr>
              <a:tblGrid>
                <a:gridCol w="1172408">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0x11</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0x12</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0x13</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0x15</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0x16</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0x17</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0x19</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Req. 1</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2</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3</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i="0" dirty="0"/>
                        <a:t>Req. 4</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2400" dirty="0"/>
                        <a:t>Req. 5</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5">
                  <a:txBody>
                    <a:bodyPr/>
                    <a:lstStyle/>
                    <a:p>
                      <a:pPr algn="ctr"/>
                      <a:r>
                        <a:rPr lang="en-US" sz="2400" i="1"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2400" i="1"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480600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6FD6A-8154-8947-8718-AAB280406211}"/>
              </a:ext>
            </a:extLst>
          </p:cNvPr>
          <p:cNvSpPr>
            <a:spLocks noGrp="1"/>
          </p:cNvSpPr>
          <p:nvPr>
            <p:ph type="title"/>
          </p:nvPr>
        </p:nvSpPr>
        <p:spPr/>
        <p:txBody>
          <a:bodyPr/>
          <a:lstStyle/>
          <a:p>
            <a:r>
              <a:rPr lang="en-US" dirty="0"/>
              <a:t>Fragmentation</a:t>
            </a:r>
          </a:p>
        </p:txBody>
      </p:sp>
      <p:sp>
        <p:nvSpPr>
          <p:cNvPr id="3" name="Content Placeholder 2">
            <a:extLst>
              <a:ext uri="{FF2B5EF4-FFF2-40B4-BE49-F238E27FC236}">
                <a16:creationId xmlns:a16="http://schemas.microsoft.com/office/drawing/2014/main" id="{9318248C-CC45-E44F-89C8-0996AD1AD5AC}"/>
              </a:ext>
            </a:extLst>
          </p:cNvPr>
          <p:cNvSpPr>
            <a:spLocks noGrp="1"/>
          </p:cNvSpPr>
          <p:nvPr>
            <p:ph idx="1"/>
          </p:nvPr>
        </p:nvSpPr>
        <p:spPr/>
        <p:txBody>
          <a:bodyPr/>
          <a:lstStyle/>
          <a:p>
            <a:r>
              <a:rPr lang="en-US" b="1" dirty="0"/>
              <a:t>Internal Fragmentation</a:t>
            </a:r>
            <a:r>
              <a:rPr lang="en-US" dirty="0"/>
              <a:t>: an allocated block is larger than what is needed (e.g. due to minimum block size)</a:t>
            </a:r>
          </a:p>
          <a:p>
            <a:r>
              <a:rPr lang="en-US" b="1" dirty="0"/>
              <a:t>External Fragmentation</a:t>
            </a:r>
            <a:r>
              <a:rPr lang="en-US" dirty="0"/>
              <a:t>: no single block is large enough to satisfy an allocation request, even though enough aggregate free memory is available</a:t>
            </a:r>
            <a:endParaRPr lang="en-US" b="1" dirty="0"/>
          </a:p>
        </p:txBody>
      </p:sp>
    </p:spTree>
    <p:extLst>
      <p:ext uri="{BB962C8B-B14F-4D97-AF65-F5344CB8AC3E}">
        <p14:creationId xmlns:p14="http://schemas.microsoft.com/office/powerpoint/2010/main" val="849319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p>
          <a:p>
            <a:endParaRPr lang="en-US" u="sng" dirty="0"/>
          </a:p>
          <a:p>
            <a:endParaRPr lang="en-US" u="sng" dirty="0"/>
          </a:p>
          <a:p>
            <a:pPr marL="0" indent="0">
              <a:buNone/>
            </a:pPr>
            <a:r>
              <a:rPr lang="en-US" dirty="0"/>
              <a:t>These are seemingly conflicting goals – for instance, it may take longer to better plan out heap memory use for each request.  </a:t>
            </a:r>
          </a:p>
          <a:p>
            <a:pPr marL="0" indent="0">
              <a:buNone/>
            </a:pPr>
            <a:endParaRPr lang="en-US" dirty="0"/>
          </a:p>
          <a:p>
            <a:pPr marL="0" indent="0">
              <a:buNone/>
            </a:pPr>
            <a:r>
              <a:rPr lang="en-US" dirty="0"/>
              <a:t>Heap allocators must find an appropriate balance between these two goals!</a:t>
            </a:r>
          </a:p>
        </p:txBody>
      </p:sp>
    </p:spTree>
    <p:extLst>
      <p:ext uri="{BB962C8B-B14F-4D97-AF65-F5344CB8AC3E}">
        <p14:creationId xmlns:p14="http://schemas.microsoft.com/office/powerpoint/2010/main" val="140647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Heap Allocator Goals</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idx="1"/>
          </p:nvPr>
        </p:nvSpPr>
        <p:spPr/>
        <p:txBody>
          <a:bodyPr/>
          <a:lstStyle/>
          <a:p>
            <a:r>
              <a:rPr lang="en-US" u="sng" dirty="0"/>
              <a:t>Goal 1:</a:t>
            </a:r>
            <a:r>
              <a:rPr lang="en-US" dirty="0"/>
              <a:t> Maximize </a:t>
            </a:r>
            <a:r>
              <a:rPr lang="en-US" b="1" dirty="0"/>
              <a:t>throughput</a:t>
            </a:r>
            <a:r>
              <a:rPr lang="en-US" dirty="0"/>
              <a:t>, or the number of requests completed per unit time.  This means minimizing the average time to satisfy a request.</a:t>
            </a:r>
          </a:p>
          <a:p>
            <a:r>
              <a:rPr lang="en-US" u="sng" dirty="0"/>
              <a:t>Goal 2:</a:t>
            </a:r>
            <a:r>
              <a:rPr lang="en-US" dirty="0"/>
              <a:t> Maximize memory </a:t>
            </a:r>
            <a:r>
              <a:rPr lang="en-US" b="1" dirty="0"/>
              <a:t>utilization</a:t>
            </a:r>
            <a:r>
              <a:rPr lang="en-US" dirty="0"/>
              <a:t>, or how efficiently we make use of the limited heap memory to satisfy requests.</a:t>
            </a:r>
          </a:p>
          <a:p>
            <a:endParaRPr lang="en-US" u="sng" dirty="0"/>
          </a:p>
        </p:txBody>
      </p:sp>
      <p:sp>
        <p:nvSpPr>
          <p:cNvPr id="5" name="TextBox 4">
            <a:extLst>
              <a:ext uri="{FF2B5EF4-FFF2-40B4-BE49-F238E27FC236}">
                <a16:creationId xmlns:a16="http://schemas.microsoft.com/office/drawing/2014/main" id="{E1479EEC-75C4-1843-9CEA-BD949FE5F1F1}"/>
              </a:ext>
            </a:extLst>
          </p:cNvPr>
          <p:cNvSpPr txBox="1"/>
          <p:nvPr/>
        </p:nvSpPr>
        <p:spPr>
          <a:xfrm>
            <a:off x="2414896" y="4114800"/>
            <a:ext cx="7362207" cy="1815882"/>
          </a:xfrm>
          <a:prstGeom prst="rect">
            <a:avLst/>
          </a:prstGeom>
          <a:noFill/>
        </p:spPr>
        <p:txBody>
          <a:bodyPr wrap="none" rtlCol="0">
            <a:spAutoFit/>
          </a:bodyPr>
          <a:lstStyle/>
          <a:p>
            <a:pPr algn="ctr"/>
            <a:r>
              <a:rPr lang="en-US" sz="2800" dirty="0">
                <a:latin typeface="+mn-lt"/>
              </a:rPr>
              <a:t>Other desirable goals:</a:t>
            </a:r>
          </a:p>
          <a:p>
            <a:pPr algn="ctr"/>
            <a:r>
              <a:rPr lang="en-US" sz="2800" b="1" dirty="0">
                <a:latin typeface="+mn-lt"/>
              </a:rPr>
              <a:t>Locality</a:t>
            </a:r>
            <a:r>
              <a:rPr lang="en-US" sz="2800" dirty="0">
                <a:latin typeface="+mn-lt"/>
              </a:rPr>
              <a:t> (“similar” blocks allocated close in space)</a:t>
            </a:r>
          </a:p>
          <a:p>
            <a:pPr algn="ctr"/>
            <a:r>
              <a:rPr lang="en-US" sz="2800" b="1" dirty="0">
                <a:latin typeface="+mn-lt"/>
              </a:rPr>
              <a:t>Robust</a:t>
            </a:r>
            <a:r>
              <a:rPr lang="en-US" sz="2800" dirty="0">
                <a:latin typeface="+mn-lt"/>
              </a:rPr>
              <a:t> (handle client errors)</a:t>
            </a:r>
          </a:p>
          <a:p>
            <a:pPr algn="ctr"/>
            <a:r>
              <a:rPr lang="en-US" sz="2800" b="1" dirty="0">
                <a:latin typeface="+mn-lt"/>
              </a:rPr>
              <a:t>Ease of implementation/maintenance</a:t>
            </a:r>
          </a:p>
        </p:txBody>
      </p:sp>
    </p:spTree>
    <p:extLst>
      <p:ext uri="{BB962C8B-B14F-4D97-AF65-F5344CB8AC3E}">
        <p14:creationId xmlns:p14="http://schemas.microsoft.com/office/powerpoint/2010/main" val="13893059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6</a:t>
            </a:r>
          </a:p>
          <a:p>
            <a:pPr>
              <a:tabLst>
                <a:tab pos="11536363" algn="r"/>
              </a:tabLst>
            </a:pPr>
            <a:r>
              <a:rPr lang="en-US" dirty="0"/>
              <a:t>What is a heap allocator?	10</a:t>
            </a:r>
          </a:p>
          <a:p>
            <a:pPr>
              <a:tabLst>
                <a:tab pos="11536363" algn="r"/>
              </a:tabLst>
            </a:pPr>
            <a:r>
              <a:rPr lang="en-US" dirty="0"/>
              <a:t>Heap allocator requirements and goals	24</a:t>
            </a:r>
          </a:p>
          <a:p>
            <a:pPr>
              <a:tabLst>
                <a:tab pos="11536363" algn="r"/>
              </a:tabLst>
            </a:pPr>
            <a:r>
              <a:rPr lang="en-US" b="1" dirty="0">
                <a:solidFill>
                  <a:srgbClr val="C00000"/>
                </a:solidFill>
              </a:rPr>
              <a:t>Method 0: Bump Allocator</a:t>
            </a:r>
            <a:r>
              <a:rPr lang="en-US" dirty="0"/>
              <a:t>	39</a:t>
            </a:r>
          </a:p>
          <a:p>
            <a:pPr>
              <a:tabLst>
                <a:tab pos="11536363" algn="r"/>
              </a:tabLst>
            </a:pPr>
            <a:r>
              <a:rPr lang="en-US" dirty="0"/>
              <a:t>Method 1: Implicit Free List Allocator	50</a:t>
            </a:r>
          </a:p>
          <a:p>
            <a:pPr>
              <a:tabLst>
                <a:tab pos="11536363" algn="r"/>
              </a:tabLst>
            </a:pPr>
            <a:r>
              <a:rPr lang="en-US" dirty="0"/>
              <a:t>Method 2: Explicit Free List Allocator	75</a:t>
            </a:r>
          </a:p>
          <a:p>
            <a:pPr>
              <a:tabLst>
                <a:tab pos="11536363" algn="r"/>
              </a:tabLst>
            </a:pPr>
            <a:r>
              <a:rPr lang="en-US" dirty="0"/>
              <a:t>Live Session	120</a:t>
            </a:r>
          </a:p>
          <a:p>
            <a:pPr>
              <a:tabLst>
                <a:tab pos="11536363" algn="r"/>
              </a:tabLst>
            </a:pPr>
            <a:endParaRPr lang="en-US" dirty="0"/>
          </a:p>
          <a:p>
            <a:endParaRPr lang="en-US" dirty="0"/>
          </a:p>
        </p:txBody>
      </p:sp>
    </p:spTree>
    <p:extLst>
      <p:ext uri="{BB962C8B-B14F-4D97-AF65-F5344CB8AC3E}">
        <p14:creationId xmlns:p14="http://schemas.microsoft.com/office/powerpoint/2010/main" val="25497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652CE-7580-C64E-B01B-73993D27D839}"/>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0D850D7E-03C1-B545-AEE7-AAAB6B654F01}"/>
              </a:ext>
            </a:extLst>
          </p:cNvPr>
          <p:cNvSpPr>
            <a:spLocks noGrp="1"/>
          </p:cNvSpPr>
          <p:nvPr>
            <p:ph idx="1"/>
          </p:nvPr>
        </p:nvSpPr>
        <p:spPr/>
        <p:txBody>
          <a:bodyPr/>
          <a:lstStyle/>
          <a:p>
            <a:pPr marL="0" indent="0">
              <a:buNone/>
            </a:pPr>
            <a:r>
              <a:rPr lang="en-US" dirty="0"/>
              <a:t>Let’s say we want to entirely prioritize throughput, and do not care about utilization at all.  This means we do not care about reusing memory.  How could we do this?</a:t>
            </a:r>
          </a:p>
        </p:txBody>
      </p:sp>
    </p:spTree>
    <p:extLst>
      <p:ext uri="{BB962C8B-B14F-4D97-AF65-F5344CB8AC3E}">
        <p14:creationId xmlns:p14="http://schemas.microsoft.com/office/powerpoint/2010/main" val="12453855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045-CCFD-B44A-B013-188E26E93A02}"/>
              </a:ext>
            </a:extLst>
          </p:cNvPr>
          <p:cNvSpPr>
            <a:spLocks noGrp="1"/>
          </p:cNvSpPr>
          <p:nvPr>
            <p:ph type="title"/>
          </p:nvPr>
        </p:nvSpPr>
        <p:spPr/>
        <p:txBody>
          <a:bodyPr/>
          <a:lstStyle/>
          <a:p>
            <a:r>
              <a:rPr lang="en-US" dirty="0"/>
              <a:t>Bump Allocator Performance</a:t>
            </a:r>
          </a:p>
        </p:txBody>
      </p:sp>
      <p:sp>
        <p:nvSpPr>
          <p:cNvPr id="3" name="Content Placeholder 2">
            <a:extLst>
              <a:ext uri="{FF2B5EF4-FFF2-40B4-BE49-F238E27FC236}">
                <a16:creationId xmlns:a16="http://schemas.microsoft.com/office/drawing/2014/main" id="{B4DEBC07-139B-F947-9EF5-B2C018586F89}"/>
              </a:ext>
            </a:extLst>
          </p:cNvPr>
          <p:cNvSpPr>
            <a:spLocks noGrp="1"/>
          </p:cNvSpPr>
          <p:nvPr>
            <p:ph sz="half" idx="1"/>
          </p:nvPr>
        </p:nvSpPr>
        <p:spPr>
          <a:xfrm>
            <a:off x="152400" y="1671918"/>
            <a:ext cx="5833872" cy="3505200"/>
          </a:xfrm>
        </p:spPr>
        <p:txBody>
          <a:bodyPr/>
          <a:lstStyle/>
          <a:p>
            <a:pPr marL="0" lvl="0" indent="0" algn="ctr">
              <a:buNone/>
            </a:pPr>
            <a:r>
              <a:rPr lang="en-US" sz="6600" dirty="0">
                <a:solidFill>
                  <a:prstClr val="black"/>
                </a:solidFill>
              </a:rPr>
              <a:t>1. Utilization</a:t>
            </a:r>
          </a:p>
          <a:p>
            <a:pPr marL="0" lvl="0" indent="0">
              <a:buNone/>
            </a:pPr>
            <a:endParaRPr lang="en-US" u="sng" dirty="0">
              <a:solidFill>
                <a:prstClr val="black"/>
              </a:solidFill>
            </a:endParaRPr>
          </a:p>
          <a:p>
            <a:pPr marL="0" lvl="0" indent="0" algn="ctr" fontAlgn="base">
              <a:lnSpc>
                <a:spcPct val="100000"/>
              </a:lnSpc>
              <a:spcBef>
                <a:spcPct val="0"/>
              </a:spcBef>
              <a:spcAft>
                <a:spcPct val="0"/>
              </a:spcAft>
              <a:buNone/>
            </a:pPr>
            <a:r>
              <a:rPr lang="en-US" sz="7200" dirty="0">
                <a:solidFill>
                  <a:prstClr val="black"/>
                </a:solidFill>
                <a:latin typeface="Arial" charset="0"/>
              </a:rPr>
              <a:t>😱</a:t>
            </a:r>
            <a:endParaRPr lang="en-US" u="sng" dirty="0">
              <a:solidFill>
                <a:prstClr val="black"/>
              </a:solidFill>
            </a:endParaRPr>
          </a:p>
          <a:p>
            <a:pPr marL="0" lvl="0" indent="0">
              <a:buNone/>
            </a:pPr>
            <a:endParaRPr lang="en-US" u="sng" dirty="0">
              <a:solidFill>
                <a:prstClr val="black"/>
              </a:solidFill>
            </a:endParaRPr>
          </a:p>
          <a:p>
            <a:pPr marL="0" lvl="0" indent="0" algn="ctr">
              <a:buNone/>
            </a:pPr>
            <a:r>
              <a:rPr lang="en-US" b="1" dirty="0">
                <a:solidFill>
                  <a:prstClr val="black"/>
                </a:solidFill>
              </a:rPr>
              <a:t>Never</a:t>
            </a:r>
            <a:r>
              <a:rPr lang="en-US" dirty="0">
                <a:solidFill>
                  <a:prstClr val="black"/>
                </a:solidFill>
              </a:rPr>
              <a:t> reuses memory</a:t>
            </a:r>
          </a:p>
        </p:txBody>
      </p:sp>
      <p:sp>
        <p:nvSpPr>
          <p:cNvPr id="4" name="Content Placeholder 3">
            <a:extLst>
              <a:ext uri="{FF2B5EF4-FFF2-40B4-BE49-F238E27FC236}">
                <a16:creationId xmlns:a16="http://schemas.microsoft.com/office/drawing/2014/main" id="{208DCE83-ED0E-A841-8593-BF5CB33500FC}"/>
              </a:ext>
            </a:extLst>
          </p:cNvPr>
          <p:cNvSpPr>
            <a:spLocks noGrp="1"/>
          </p:cNvSpPr>
          <p:nvPr>
            <p:ph sz="half" idx="10"/>
          </p:nvPr>
        </p:nvSpPr>
        <p:spPr>
          <a:xfrm>
            <a:off x="6172200" y="1676400"/>
            <a:ext cx="5833872" cy="3505200"/>
          </a:xfrm>
        </p:spPr>
        <p:txBody>
          <a:bodyPr/>
          <a:lstStyle/>
          <a:p>
            <a:pPr marL="0" lvl="0" indent="0" algn="ctr">
              <a:buNone/>
            </a:pPr>
            <a:r>
              <a:rPr lang="en-US" sz="6600" dirty="0">
                <a:solidFill>
                  <a:prstClr val="black"/>
                </a:solidFill>
              </a:rPr>
              <a:t>2. Throughput</a:t>
            </a:r>
          </a:p>
          <a:p>
            <a:pPr marL="0" lvl="0" indent="0" algn="ctr">
              <a:buNone/>
            </a:pPr>
            <a:endParaRPr lang="en-US" dirty="0">
              <a:solidFill>
                <a:prstClr val="black"/>
              </a:solidFill>
            </a:endParaRPr>
          </a:p>
          <a:p>
            <a:pPr marL="0" lvl="0" indent="0" algn="ctr" fontAlgn="base">
              <a:lnSpc>
                <a:spcPct val="100000"/>
              </a:lnSpc>
              <a:spcBef>
                <a:spcPct val="0"/>
              </a:spcBef>
              <a:spcAft>
                <a:spcPct val="0"/>
              </a:spcAft>
              <a:buNone/>
            </a:pPr>
            <a:r>
              <a:rPr lang="en-US" sz="7200" dirty="0">
                <a:solidFill>
                  <a:prstClr val="black"/>
                </a:solidFill>
                <a:latin typeface="Arial" charset="0"/>
              </a:rPr>
              <a:t>⭐️</a:t>
            </a:r>
          </a:p>
          <a:p>
            <a:pPr marL="0" lvl="0" indent="0" algn="ctr">
              <a:buNone/>
            </a:pPr>
            <a:endParaRPr lang="en-US" dirty="0">
              <a:solidFill>
                <a:prstClr val="black"/>
              </a:solidFill>
            </a:endParaRPr>
          </a:p>
          <a:p>
            <a:pPr marL="0" lvl="0" indent="0" algn="ctr">
              <a:buNone/>
            </a:pPr>
            <a:r>
              <a:rPr lang="en-US" b="1" dirty="0">
                <a:solidFill>
                  <a:prstClr val="black"/>
                </a:solidFill>
              </a:rPr>
              <a:t>Ultra fast</a:t>
            </a:r>
            <a:r>
              <a:rPr lang="en-US" dirty="0">
                <a:solidFill>
                  <a:prstClr val="black"/>
                </a:solidFill>
              </a:rPr>
              <a:t>, short routines</a:t>
            </a:r>
          </a:p>
        </p:txBody>
      </p:sp>
    </p:spTree>
    <p:extLst>
      <p:ext uri="{BB962C8B-B14F-4D97-AF65-F5344CB8AC3E}">
        <p14:creationId xmlns:p14="http://schemas.microsoft.com/office/powerpoint/2010/main" val="347198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401DC-126F-494F-8920-C25F93D5B492}"/>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EF932FFE-B696-794D-9E17-1BA8B352CCBB}"/>
              </a:ext>
            </a:extLst>
          </p:cNvPr>
          <p:cNvSpPr>
            <a:spLocks noGrp="1"/>
          </p:cNvSpPr>
          <p:nvPr>
            <p:ph idx="1"/>
          </p:nvPr>
        </p:nvSpPr>
        <p:spPr/>
        <p:txBody>
          <a:bodyPr/>
          <a:lstStyle/>
          <a:p>
            <a:r>
              <a:rPr lang="en-US" dirty="0"/>
              <a:t>A </a:t>
            </a:r>
            <a:r>
              <a:rPr lang="en-US" b="1" dirty="0"/>
              <a:t>bump allocator</a:t>
            </a:r>
            <a:r>
              <a:rPr lang="en-US" dirty="0"/>
              <a:t> is a heap allocator design that simply allocates the next available memory address upon an allocate request and does nothing on a free request.</a:t>
            </a:r>
          </a:p>
          <a:p>
            <a:r>
              <a:rPr lang="en-US" dirty="0"/>
              <a:t>Throughput: each </a:t>
            </a:r>
            <a:r>
              <a:rPr lang="en-US" b="1" dirty="0"/>
              <a:t>malloc </a:t>
            </a:r>
            <a:r>
              <a:rPr lang="en-US" dirty="0"/>
              <a:t>and </a:t>
            </a:r>
            <a:r>
              <a:rPr lang="en-US" b="1" dirty="0"/>
              <a:t>free </a:t>
            </a:r>
            <a:r>
              <a:rPr lang="en-US" dirty="0"/>
              <a:t>execute only a handful of instructions:</a:t>
            </a:r>
          </a:p>
          <a:p>
            <a:pPr lvl="1"/>
            <a:r>
              <a:rPr lang="en-US" dirty="0"/>
              <a:t>It is easy to find the next location to use</a:t>
            </a:r>
          </a:p>
          <a:p>
            <a:pPr lvl="1"/>
            <a:r>
              <a:rPr lang="en-US" dirty="0"/>
              <a:t>Free does nothing!</a:t>
            </a:r>
          </a:p>
          <a:p>
            <a:r>
              <a:rPr lang="en-US" dirty="0"/>
              <a:t>Utilization: we use each memory block at most once.  No freeing at all, so no memory is ever reused. </a:t>
            </a:r>
            <a:r>
              <a:rPr lang="en-US" dirty="0">
                <a:sym typeface="Wingdings" pitchFamily="2" charset="2"/>
              </a:rPr>
              <a:t> </a:t>
            </a:r>
          </a:p>
          <a:p>
            <a:r>
              <a:rPr lang="en-US" dirty="0">
                <a:sym typeface="Wingdings" pitchFamily="2" charset="2"/>
              </a:rPr>
              <a:t>We provide a bump allocator implementation as part of the final project as a code reading exercise.</a:t>
            </a:r>
            <a:endParaRPr lang="en-US" dirty="0"/>
          </a:p>
        </p:txBody>
      </p:sp>
    </p:spTree>
    <p:extLst>
      <p:ext uri="{BB962C8B-B14F-4D97-AF65-F5344CB8AC3E}">
        <p14:creationId xmlns:p14="http://schemas.microsoft.com/office/powerpoint/2010/main" val="88755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nvGraphicFramePr>
        <p:xfrm>
          <a:off x="152400" y="5257800"/>
          <a:ext cx="1165860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10">
                  <a:txBody>
                    <a:bodyPr/>
                    <a:lstStyle/>
                    <a:p>
                      <a:pPr algn="ct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3300" dirty="0"/>
                    </a:p>
                  </a:txBody>
                  <a:tcPr marL="166596" marR="166596" marT="83298" marB="832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4319853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4" name="Table 3">
            <a:extLst>
              <a:ext uri="{FF2B5EF4-FFF2-40B4-BE49-F238E27FC236}">
                <a16:creationId xmlns:a16="http://schemas.microsoft.com/office/drawing/2014/main" id="{355C071E-B741-D34D-A0F4-95D5DC2CCFB7}"/>
              </a:ext>
            </a:extLst>
          </p:cNvPr>
          <p:cNvGraphicFramePr>
            <a:graphicFrameLocks noGrp="1"/>
          </p:cNvGraphicFramePr>
          <p:nvPr>
            <p:extLst>
              <p:ext uri="{D42A27DB-BD31-4B8C-83A1-F6EECF244321}">
                <p14:modId xmlns:p14="http://schemas.microsoft.com/office/powerpoint/2010/main" val="479087171"/>
              </p:ext>
            </p:extLst>
          </p:nvPr>
        </p:nvGraphicFramePr>
        <p:xfrm>
          <a:off x="152400" y="5257800"/>
          <a:ext cx="11751130"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1165861">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12124">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6" name="Table 5">
            <a:extLst>
              <a:ext uri="{FF2B5EF4-FFF2-40B4-BE49-F238E27FC236}">
                <a16:creationId xmlns:a16="http://schemas.microsoft.com/office/drawing/2014/main" id="{7898C4EF-371F-BC42-B262-72CEFD31522D}"/>
              </a:ext>
            </a:extLst>
          </p:cNvPr>
          <p:cNvGraphicFramePr>
            <a:graphicFrameLocks noGrp="1"/>
          </p:cNvGraphicFramePr>
          <p:nvPr/>
        </p:nvGraphicFramePr>
        <p:xfrm>
          <a:off x="7747000" y="1371600"/>
          <a:ext cx="4216400" cy="1179883"/>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4564290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2004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b="1" dirty="0">
                <a:solidFill>
                  <a:srgbClr val="C00000"/>
                </a:solidFill>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7" name="Table 6">
            <a:extLst>
              <a:ext uri="{FF2B5EF4-FFF2-40B4-BE49-F238E27FC236}">
                <a16:creationId xmlns:a16="http://schemas.microsoft.com/office/drawing/2014/main" id="{457AB172-D2BC-4143-9667-0506F52ED38F}"/>
              </a:ext>
            </a:extLst>
          </p:cNvPr>
          <p:cNvGraphicFramePr>
            <a:graphicFrameLocks noGrp="1"/>
          </p:cNvGraphicFramePr>
          <p:nvPr/>
        </p:nvGraphicFramePr>
        <p:xfrm>
          <a:off x="7747000" y="1371600"/>
          <a:ext cx="4216400" cy="190256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bl>
          </a:graphicData>
        </a:graphic>
      </p:graphicFrame>
      <p:graphicFrame>
        <p:nvGraphicFramePr>
          <p:cNvPr id="8" name="Table 7">
            <a:extLst>
              <a:ext uri="{FF2B5EF4-FFF2-40B4-BE49-F238E27FC236}">
                <a16:creationId xmlns:a16="http://schemas.microsoft.com/office/drawing/2014/main" id="{DF6E5DA6-3173-A142-A1F6-B82527FA0B95}"/>
              </a:ext>
            </a:extLst>
          </p:cNvPr>
          <p:cNvGraphicFramePr>
            <a:graphicFrameLocks noGrp="1"/>
          </p:cNvGraphicFramePr>
          <p:nvPr>
            <p:extLst>
              <p:ext uri="{D42A27DB-BD31-4B8C-83A1-F6EECF244321}">
                <p14:modId xmlns:p14="http://schemas.microsoft.com/office/powerpoint/2010/main" val="1124675941"/>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AVAILABLE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7992129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b="1" dirty="0">
                <a:solidFill>
                  <a:srgbClr val="C00000"/>
                </a:solidFill>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C4547F98-78AD-9C41-B460-E1AF1DABFBB2}"/>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6EF4CBA3-6C14-954C-95AD-2D82F1775BE7}"/>
              </a:ext>
            </a:extLst>
          </p:cNvPr>
          <p:cNvGraphicFramePr>
            <a:graphicFrameLocks noGrp="1"/>
          </p:cNvGraphicFramePr>
          <p:nvPr>
            <p:extLst>
              <p:ext uri="{D42A27DB-BD31-4B8C-83A1-F6EECF244321}">
                <p14:modId xmlns:p14="http://schemas.microsoft.com/office/powerpoint/2010/main" val="755790752"/>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8035772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FB10A2B8-C062-E340-8E72-302B72E6BC8F}"/>
              </a:ext>
            </a:extLst>
          </p:cNvPr>
          <p:cNvGraphicFramePr>
            <a:graphicFrameLocks noGrp="1"/>
          </p:cNvGraphicFramePr>
          <p:nvPr/>
        </p:nvGraphicFramePr>
        <p:xfrm>
          <a:off x="7747000" y="1371600"/>
          <a:ext cx="4216400" cy="2625249"/>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bl>
          </a:graphicData>
        </a:graphic>
      </p:graphicFrame>
      <p:graphicFrame>
        <p:nvGraphicFramePr>
          <p:cNvPr id="7" name="Table 6">
            <a:extLst>
              <a:ext uri="{FF2B5EF4-FFF2-40B4-BE49-F238E27FC236}">
                <a16:creationId xmlns:a16="http://schemas.microsoft.com/office/drawing/2014/main" id="{C2DEF300-C6AB-A84C-9B71-4B18E9C72E76}"/>
              </a:ext>
            </a:extLst>
          </p:cNvPr>
          <p:cNvGraphicFramePr>
            <a:graphicFrameLocks noGrp="1"/>
          </p:cNvGraphicFramePr>
          <p:nvPr>
            <p:extLst>
              <p:ext uri="{D42A27DB-BD31-4B8C-83A1-F6EECF244321}">
                <p14:modId xmlns:p14="http://schemas.microsoft.com/office/powerpoint/2010/main" val="2077793257"/>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7368227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Bump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27432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malloc(4);</a:t>
            </a:r>
          </a:p>
          <a:p>
            <a:pPr marL="0" indent="0">
              <a:buNone/>
            </a:pPr>
            <a:r>
              <a:rPr lang="en-US" dirty="0">
                <a:latin typeface="Consolas" panose="020B0609020204030204" pitchFamily="49" charset="0"/>
                <a:cs typeface="Consolas" panose="020B0609020204030204" pitchFamily="49" charset="0"/>
              </a:rPr>
              <a:t>void *c = malloc(24);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void *d = malloc(8);</a:t>
            </a:r>
          </a:p>
        </p:txBody>
      </p:sp>
      <p:graphicFrame>
        <p:nvGraphicFramePr>
          <p:cNvPr id="6" name="Table 5">
            <a:extLst>
              <a:ext uri="{FF2B5EF4-FFF2-40B4-BE49-F238E27FC236}">
                <a16:creationId xmlns:a16="http://schemas.microsoft.com/office/drawing/2014/main" id="{F91A692E-A69B-0348-BE55-05B754D63FF2}"/>
              </a:ext>
            </a:extLst>
          </p:cNvPr>
          <p:cNvGraphicFramePr>
            <a:graphicFrameLocks noGrp="1"/>
          </p:cNvGraphicFramePr>
          <p:nvPr/>
        </p:nvGraphicFramePr>
        <p:xfrm>
          <a:off x="7747000" y="1371600"/>
          <a:ext cx="4216400" cy="334793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206113992"/>
                  </a:ext>
                </a:extLst>
              </a:tr>
              <a:tr h="722683">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0x20</a:t>
                      </a:r>
                    </a:p>
                  </a:txBody>
                  <a:tcPr anchor="ctr"/>
                </a:tc>
                <a:extLst>
                  <a:ext uri="{0D108BD9-81ED-4DB2-BD59-A6C34878D82A}">
                    <a16:rowId xmlns:a16="http://schemas.microsoft.com/office/drawing/2014/main" val="367378683"/>
                  </a:ext>
                </a:extLst>
              </a:tr>
              <a:tr h="722683">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NULL</a:t>
                      </a:r>
                    </a:p>
                  </a:txBody>
                  <a:tcPr anchor="ctr"/>
                </a:tc>
                <a:extLst>
                  <a:ext uri="{0D108BD9-81ED-4DB2-BD59-A6C34878D82A}">
                    <a16:rowId xmlns:a16="http://schemas.microsoft.com/office/drawing/2014/main" val="3532735161"/>
                  </a:ext>
                </a:extLst>
              </a:tr>
            </a:tbl>
          </a:graphicData>
        </a:graphic>
      </p:graphicFrame>
      <p:graphicFrame>
        <p:nvGraphicFramePr>
          <p:cNvPr id="7" name="Table 6">
            <a:extLst>
              <a:ext uri="{FF2B5EF4-FFF2-40B4-BE49-F238E27FC236}">
                <a16:creationId xmlns:a16="http://schemas.microsoft.com/office/drawing/2014/main" id="{4FA60EFE-A5F8-1746-9124-1C715505EA36}"/>
              </a:ext>
            </a:extLst>
          </p:cNvPr>
          <p:cNvGraphicFramePr>
            <a:graphicFrameLocks noGrp="1"/>
          </p:cNvGraphicFramePr>
          <p:nvPr>
            <p:extLst>
              <p:ext uri="{D42A27DB-BD31-4B8C-83A1-F6EECF244321}">
                <p14:modId xmlns:p14="http://schemas.microsoft.com/office/powerpoint/2010/main" val="2674805375"/>
              </p:ext>
            </p:extLst>
          </p:nvPr>
        </p:nvGraphicFramePr>
        <p:xfrm>
          <a:off x="152400" y="5257800"/>
          <a:ext cx="11790784" cy="1395828"/>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1020128">
                  <a:extLst>
                    <a:ext uri="{9D8B030D-6E8A-4147-A177-3AD203B41FA5}">
                      <a16:colId xmlns:a16="http://schemas.microsoft.com/office/drawing/2014/main" val="1110225066"/>
                    </a:ext>
                  </a:extLst>
                </a:gridCol>
                <a:gridCol w="1165860">
                  <a:extLst>
                    <a:ext uri="{9D8B030D-6E8A-4147-A177-3AD203B41FA5}">
                      <a16:colId xmlns:a16="http://schemas.microsoft.com/office/drawing/2014/main" val="552219943"/>
                    </a:ext>
                  </a:extLst>
                </a:gridCol>
                <a:gridCol w="450416">
                  <a:extLst>
                    <a:ext uri="{9D8B030D-6E8A-4147-A177-3AD203B41FA5}">
                      <a16:colId xmlns:a16="http://schemas.microsoft.com/office/drawing/2014/main" val="1702535043"/>
                    </a:ext>
                  </a:extLst>
                </a:gridCol>
                <a:gridCol w="715445">
                  <a:extLst>
                    <a:ext uri="{9D8B030D-6E8A-4147-A177-3AD203B41FA5}">
                      <a16:colId xmlns:a16="http://schemas.microsoft.com/office/drawing/2014/main" val="3919294842"/>
                    </a:ext>
                  </a:extLst>
                </a:gridCol>
                <a:gridCol w="1165860">
                  <a:extLst>
                    <a:ext uri="{9D8B030D-6E8A-4147-A177-3AD203B41FA5}">
                      <a16:colId xmlns:a16="http://schemas.microsoft.com/office/drawing/2014/main" val="3608448905"/>
                    </a:ext>
                  </a:extLst>
                </a:gridCol>
                <a:gridCol w="1165861">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251778">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0x2c</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0x34</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gridSpan="3">
                  <a:txBody>
                    <a:bodyPr/>
                    <a:lstStyle/>
                    <a:p>
                      <a:pPr algn="ct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padding</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632229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55D9-3B0E-814A-874D-4ADBAB3A11E4}"/>
              </a:ext>
            </a:extLst>
          </p:cNvPr>
          <p:cNvSpPr>
            <a:spLocks noGrp="1"/>
          </p:cNvSpPr>
          <p:nvPr>
            <p:ph type="title"/>
          </p:nvPr>
        </p:nvSpPr>
        <p:spPr/>
        <p:txBody>
          <a:bodyPr/>
          <a:lstStyle/>
          <a:p>
            <a:r>
              <a:rPr lang="en-US" dirty="0"/>
              <a:t>Summary: Bump Allocator</a:t>
            </a:r>
          </a:p>
        </p:txBody>
      </p:sp>
      <p:sp>
        <p:nvSpPr>
          <p:cNvPr id="3" name="Content Placeholder 2">
            <a:extLst>
              <a:ext uri="{FF2B5EF4-FFF2-40B4-BE49-F238E27FC236}">
                <a16:creationId xmlns:a16="http://schemas.microsoft.com/office/drawing/2014/main" id="{30026350-95B9-E345-A012-F41763C08714}"/>
              </a:ext>
            </a:extLst>
          </p:cNvPr>
          <p:cNvSpPr>
            <a:spLocks noGrp="1"/>
          </p:cNvSpPr>
          <p:nvPr>
            <p:ph idx="1"/>
          </p:nvPr>
        </p:nvSpPr>
        <p:spPr/>
        <p:txBody>
          <a:bodyPr/>
          <a:lstStyle/>
          <a:p>
            <a:r>
              <a:rPr lang="en-US" dirty="0"/>
              <a:t>A bump allocator is an extreme heap allocator – it optimizes only for </a:t>
            </a:r>
            <a:r>
              <a:rPr lang="en-US" b="1" dirty="0"/>
              <a:t>throughput</a:t>
            </a:r>
            <a:r>
              <a:rPr lang="en-US" dirty="0"/>
              <a:t>, not </a:t>
            </a:r>
            <a:r>
              <a:rPr lang="en-US" b="1" dirty="0"/>
              <a:t>utilization</a:t>
            </a:r>
            <a:r>
              <a:rPr lang="en-US" dirty="0"/>
              <a:t>.  </a:t>
            </a:r>
          </a:p>
          <a:p>
            <a:r>
              <a:rPr lang="en-US" dirty="0"/>
              <a:t>Better allocators strike a more reasonable balance.  How can we do this?</a:t>
            </a:r>
          </a:p>
          <a:p>
            <a:endParaRPr lang="en-US" dirty="0"/>
          </a:p>
          <a:p>
            <a:pPr marL="0" indent="0">
              <a:buNone/>
            </a:pPr>
            <a:r>
              <a:rPr lang="en-US" dirty="0"/>
              <a:t>Questions to consider:</a:t>
            </a:r>
          </a:p>
          <a:p>
            <a:pPr marL="514350" indent="-514350">
              <a:buFont typeface="+mj-lt"/>
              <a:buAutoNum type="arabicPeriod"/>
            </a:pPr>
            <a:r>
              <a:rPr lang="en-US" dirty="0"/>
              <a:t>How do we keep track of free blocks?</a:t>
            </a:r>
          </a:p>
          <a:p>
            <a:pPr marL="514350" indent="-514350">
              <a:buFont typeface="+mj-lt"/>
              <a:buAutoNum type="arabicPeriod"/>
            </a:pPr>
            <a:r>
              <a:rPr lang="en-US" dirty="0"/>
              <a:t>How do we choose an appropriate free block in which to place a newly allocated block?</a:t>
            </a:r>
          </a:p>
          <a:p>
            <a:pPr marL="514350" indent="-514350">
              <a:buFont typeface="+mj-lt"/>
              <a:buAutoNum type="arabicPeriod"/>
            </a:pPr>
            <a:r>
              <a:rPr lang="en-US" dirty="0"/>
              <a:t>After we place a newly allocated block in some free block, what do we do with the remainder of the free block?</a:t>
            </a:r>
          </a:p>
          <a:p>
            <a:pPr marL="514350" indent="-514350">
              <a:buFont typeface="+mj-lt"/>
              <a:buAutoNum type="arabicPeriod"/>
            </a:pPr>
            <a:r>
              <a:rPr lang="en-US" dirty="0"/>
              <a:t>What do we do with a block that has just been freed?</a:t>
            </a:r>
          </a:p>
        </p:txBody>
      </p:sp>
    </p:spTree>
    <p:extLst>
      <p:ext uri="{BB962C8B-B14F-4D97-AF65-F5344CB8AC3E}">
        <p14:creationId xmlns:p14="http://schemas.microsoft.com/office/powerpoint/2010/main" val="194220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6</a:t>
            </a:r>
          </a:p>
          <a:p>
            <a:pPr>
              <a:tabLst>
                <a:tab pos="11536363" algn="r"/>
              </a:tabLst>
            </a:pPr>
            <a:r>
              <a:rPr lang="en-US" dirty="0"/>
              <a:t>What is a heap allocator?	10</a:t>
            </a:r>
          </a:p>
          <a:p>
            <a:pPr>
              <a:tabLst>
                <a:tab pos="11536363" algn="r"/>
              </a:tabLst>
            </a:pPr>
            <a:r>
              <a:rPr lang="en-US" dirty="0"/>
              <a:t>Heap allocator requirements and goals	24</a:t>
            </a:r>
          </a:p>
          <a:p>
            <a:pPr>
              <a:tabLst>
                <a:tab pos="11536363" algn="r"/>
              </a:tabLst>
            </a:pPr>
            <a:r>
              <a:rPr lang="en-US" dirty="0"/>
              <a:t>Method 0: Bump Allocator	39</a:t>
            </a:r>
          </a:p>
          <a:p>
            <a:pPr>
              <a:tabLst>
                <a:tab pos="11536363" algn="r"/>
              </a:tabLst>
            </a:pPr>
            <a:r>
              <a:rPr lang="en-US" b="1" dirty="0">
                <a:solidFill>
                  <a:srgbClr val="C00000"/>
                </a:solidFill>
              </a:rPr>
              <a:t>Method 1: Implicit Free List Allocator</a:t>
            </a:r>
            <a:r>
              <a:rPr lang="en-US" dirty="0"/>
              <a:t>	50</a:t>
            </a:r>
          </a:p>
          <a:p>
            <a:pPr>
              <a:tabLst>
                <a:tab pos="11536363" algn="r"/>
              </a:tabLst>
            </a:pPr>
            <a:r>
              <a:rPr lang="en-US" dirty="0"/>
              <a:t>Method 2: Explicit Free List Allocator	75</a:t>
            </a:r>
          </a:p>
          <a:p>
            <a:pPr>
              <a:tabLst>
                <a:tab pos="11536363" algn="r"/>
              </a:tabLst>
            </a:pPr>
            <a:r>
              <a:rPr lang="en-US" dirty="0"/>
              <a:t>Live Session	120</a:t>
            </a:r>
          </a:p>
          <a:p>
            <a:pPr>
              <a:tabLst>
                <a:tab pos="11536363" algn="r"/>
              </a:tabLst>
            </a:pPr>
            <a:endParaRPr lang="en-US" dirty="0"/>
          </a:p>
          <a:p>
            <a:endParaRPr lang="en-US" dirty="0"/>
          </a:p>
        </p:txBody>
      </p:sp>
    </p:spTree>
    <p:extLst>
      <p:ext uri="{BB962C8B-B14F-4D97-AF65-F5344CB8AC3E}">
        <p14:creationId xmlns:p14="http://schemas.microsoft.com/office/powerpoint/2010/main" val="40362655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9910-D835-8A4A-99C3-48AA7D74F3A0}"/>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D1EA8E33-C46B-E945-A265-96E6CAC02EE8}"/>
              </a:ext>
            </a:extLst>
          </p:cNvPr>
          <p:cNvSpPr>
            <a:spLocks noGrp="1"/>
          </p:cNvSpPr>
          <p:nvPr>
            <p:ph idx="1"/>
          </p:nvPr>
        </p:nvSpPr>
        <p:spPr/>
        <p:txBody>
          <a:bodyPr/>
          <a:lstStyle/>
          <a:p>
            <a:r>
              <a:rPr lang="en-US" b="1" dirty="0"/>
              <a:t>Key idea:</a:t>
            </a:r>
            <a:r>
              <a:rPr lang="en-US" dirty="0"/>
              <a:t> in order to reuse blocks, we need a way to track which blocks are allocated and which are free.</a:t>
            </a:r>
          </a:p>
          <a:p>
            <a:r>
              <a:rPr lang="en-US" dirty="0"/>
              <a:t>We could store this information in a separate global data structure, but this is inefficient.</a:t>
            </a:r>
          </a:p>
          <a:p>
            <a:r>
              <a:rPr lang="en-US" dirty="0"/>
              <a:t>Instead: let’s allocate extra space before each block for a </a:t>
            </a:r>
            <a:r>
              <a:rPr lang="en-US" b="1" dirty="0"/>
              <a:t>header</a:t>
            </a:r>
            <a:r>
              <a:rPr lang="en-US" dirty="0"/>
              <a:t> storing its payload size and whether it is allocated or free.</a:t>
            </a:r>
          </a:p>
          <a:p>
            <a:r>
              <a:rPr lang="en-US" dirty="0"/>
              <a:t>When we allocate a block, we look through the blocks to find a free one, and we update its header to reflect its allocated size and that it is now allocated.</a:t>
            </a:r>
          </a:p>
          <a:p>
            <a:r>
              <a:rPr lang="en-US" dirty="0"/>
              <a:t>When we free a block, we update its header to reflect it is now free.</a:t>
            </a:r>
          </a:p>
          <a:p>
            <a:r>
              <a:rPr lang="en-US" dirty="0"/>
              <a:t>The header should be 8 bytes (or larger).</a:t>
            </a:r>
          </a:p>
          <a:p>
            <a:r>
              <a:rPr lang="en-US" dirty="0"/>
              <a:t>By storing the block size of each block, we </a:t>
            </a:r>
            <a:r>
              <a:rPr lang="en-US" i="1" dirty="0"/>
              <a:t>implicitly</a:t>
            </a:r>
            <a:r>
              <a:rPr lang="en-US" dirty="0"/>
              <a:t> have a </a:t>
            </a:r>
            <a:r>
              <a:rPr lang="en-US" i="1" dirty="0"/>
              <a:t>list</a:t>
            </a:r>
            <a:r>
              <a:rPr lang="en-US" dirty="0"/>
              <a:t> of free blocks.</a:t>
            </a:r>
          </a:p>
        </p:txBody>
      </p:sp>
    </p:spTree>
    <p:extLst>
      <p:ext uri="{BB962C8B-B14F-4D97-AF65-F5344CB8AC3E}">
        <p14:creationId xmlns:p14="http://schemas.microsoft.com/office/powerpoint/2010/main" val="235796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0878336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69B875B1-1A7F-6641-8927-2B25A02733F5}"/>
              </a:ext>
            </a:extLst>
          </p:cNvPr>
          <p:cNvGraphicFramePr>
            <a:graphicFrameLocks noGrp="1"/>
          </p:cNvGraphicFramePr>
          <p:nvPr/>
        </p:nvGraphicFramePr>
        <p:xfrm>
          <a:off x="7747000" y="1371601"/>
          <a:ext cx="4216400" cy="1133614"/>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511797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b="1" dirty="0">
                <a:solidFill>
                  <a:srgbClr val="C00000"/>
                </a:solidFill>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1C0D8A33-1962-3845-9440-B89363FB5B23}"/>
              </a:ext>
            </a:extLst>
          </p:cNvPr>
          <p:cNvGraphicFramePr>
            <a:graphicFrameLocks noGrp="1"/>
          </p:cNvGraphicFramePr>
          <p:nvPr/>
        </p:nvGraphicFramePr>
        <p:xfrm>
          <a:off x="7747000" y="1371601"/>
          <a:ext cx="4216400" cy="1810028"/>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bl>
          </a:graphicData>
        </a:graphic>
      </p:graphicFrame>
    </p:spTree>
    <p:extLst>
      <p:ext uri="{BB962C8B-B14F-4D97-AF65-F5344CB8AC3E}">
        <p14:creationId xmlns:p14="http://schemas.microsoft.com/office/powerpoint/2010/main" val="29003690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b="1" dirty="0">
                <a:solidFill>
                  <a:srgbClr val="C00000"/>
                </a:solidFill>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B42A79ED-B6C7-3F4A-AFF0-DD5A60F9A6C2}"/>
              </a:ext>
            </a:extLst>
          </p:cNvPr>
          <p:cNvGraphicFramePr>
            <a:graphicFrameLocks noGrp="1"/>
          </p:cNvGraphicFramePr>
          <p:nvPr/>
        </p:nvGraphicFramePr>
        <p:xfrm>
          <a:off x="7747000" y="1371601"/>
          <a:ext cx="4216400" cy="248644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bl>
          </a:graphicData>
        </a:graphic>
      </p:graphicFrame>
    </p:spTree>
    <p:extLst>
      <p:ext uri="{BB962C8B-B14F-4D97-AF65-F5344CB8AC3E}">
        <p14:creationId xmlns:p14="http://schemas.microsoft.com/office/powerpoint/2010/main" val="25274162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F54D2D54-53A9-C242-887B-9DD2DD2BE0AC}"/>
              </a:ext>
            </a:extLst>
          </p:cNvPr>
          <p:cNvGraphicFramePr>
            <a:graphicFrameLocks noGrp="1"/>
          </p:cNvGraphicFramePr>
          <p:nvPr/>
        </p:nvGraphicFramePr>
        <p:xfrm>
          <a:off x="7747000" y="1371601"/>
          <a:ext cx="4216400" cy="2486442"/>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bl>
          </a:graphicData>
        </a:graphic>
      </p:graphicFrame>
    </p:spTree>
    <p:extLst>
      <p:ext uri="{BB962C8B-B14F-4D97-AF65-F5344CB8AC3E}">
        <p14:creationId xmlns:p14="http://schemas.microsoft.com/office/powerpoint/2010/main" val="36046502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98EF9E3B-1F04-6B41-84ED-91E0A16A1C25}"/>
              </a:ext>
            </a:extLst>
          </p:cNvPr>
          <p:cNvGraphicFramePr>
            <a:graphicFrameLocks noGrp="1"/>
          </p:cNvGraphicFramePr>
          <p:nvPr/>
        </p:nvGraphicFramePr>
        <p:xfrm>
          <a:off x="7747000" y="1371601"/>
          <a:ext cx="4216400" cy="316285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bl>
          </a:graphicData>
        </a:graphic>
      </p:graphicFrame>
    </p:spTree>
    <p:extLst>
      <p:ext uri="{BB962C8B-B14F-4D97-AF65-F5344CB8AC3E}">
        <p14:creationId xmlns:p14="http://schemas.microsoft.com/office/powerpoint/2010/main" val="22006476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26708070-3208-3845-82FD-A042B78694D8}"/>
              </a:ext>
            </a:extLst>
          </p:cNvPr>
          <p:cNvGraphicFramePr>
            <a:graphicFrameLocks noGrp="1"/>
          </p:cNvGraphicFramePr>
          <p:nvPr/>
        </p:nvGraphicFramePr>
        <p:xfrm>
          <a:off x="7747000" y="1371601"/>
          <a:ext cx="4216400" cy="316285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bl>
          </a:graphicData>
        </a:graphic>
      </p:graphicFrame>
    </p:spTree>
    <p:extLst>
      <p:ext uri="{BB962C8B-B14F-4D97-AF65-F5344CB8AC3E}">
        <p14:creationId xmlns:p14="http://schemas.microsoft.com/office/powerpoint/2010/main" val="28884817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b="1" dirty="0">
                <a:solidFill>
                  <a:srgbClr val="C00000"/>
                </a:solidFill>
                <a:latin typeface="Consolas" panose="020B0609020204030204" pitchFamily="49" charset="0"/>
                <a:cs typeface="Consolas" panose="020B0609020204030204" pitchFamily="49" charset="0"/>
              </a:rPr>
              <a:t>void *e = malloc(24);</a:t>
            </a:r>
          </a:p>
        </p:txBody>
      </p:sp>
      <p:graphicFrame>
        <p:nvGraphicFramePr>
          <p:cNvPr id="5" name="Table 4">
            <a:extLst>
              <a:ext uri="{FF2B5EF4-FFF2-40B4-BE49-F238E27FC236}">
                <a16:creationId xmlns:a16="http://schemas.microsoft.com/office/drawing/2014/main" id="{9D3912E4-C386-004C-8D4C-F2FA186078BE}"/>
              </a:ext>
            </a:extLst>
          </p:cNvPr>
          <p:cNvGraphicFramePr>
            <a:graphicFrameLocks noGrp="1"/>
          </p:cNvGraphicFramePr>
          <p:nvPr/>
        </p:nvGraphicFramePr>
        <p:xfrm>
          <a:off x="7747000" y="1371601"/>
          <a:ext cx="4216400" cy="3839270"/>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r h="676414">
                <a:tc>
                  <a:txBody>
                    <a:bodyPr/>
                    <a:lstStyle/>
                    <a:p>
                      <a:pPr algn="ctr"/>
                      <a:r>
                        <a:rPr lang="en-US" sz="2400" dirty="0">
                          <a:latin typeface="Consolas" panose="020B0609020204030204" pitchFamily="49" charset="0"/>
                          <a:cs typeface="Consolas" panose="020B0609020204030204" pitchFamily="49" charset="0"/>
                        </a:rPr>
                        <a:t>e</a:t>
                      </a:r>
                    </a:p>
                  </a:txBody>
                  <a:tcPr anchor="ctr"/>
                </a:tc>
                <a:tc>
                  <a:txBody>
                    <a:bodyPr/>
                    <a:lstStyle/>
                    <a:p>
                      <a:pPr algn="ctr"/>
                      <a:r>
                        <a:rPr lang="en-US" sz="2400" dirty="0">
                          <a:latin typeface="Consolas" panose="020B0609020204030204" pitchFamily="49" charset="0"/>
                          <a:cs typeface="Consolas" panose="020B0609020204030204" pitchFamily="49" charset="0"/>
                        </a:rPr>
                        <a:t>0x48</a:t>
                      </a:r>
                    </a:p>
                  </a:txBody>
                  <a:tcPr anchor="ctr"/>
                </a:tc>
                <a:extLst>
                  <a:ext uri="{0D108BD9-81ED-4DB2-BD59-A6C34878D82A}">
                    <a16:rowId xmlns:a16="http://schemas.microsoft.com/office/drawing/2014/main" val="1829965649"/>
                  </a:ext>
                </a:extLst>
              </a:tr>
            </a:tbl>
          </a:graphicData>
        </a:graphic>
      </p:graphicFrame>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425429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malloc(4);</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void *d = malloc(8);</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*e = malloc(24);</a:t>
            </a:r>
          </a:p>
        </p:txBody>
      </p:sp>
      <p:graphicFrame>
        <p:nvGraphicFramePr>
          <p:cNvPr id="5" name="Table 4">
            <a:extLst>
              <a:ext uri="{FF2B5EF4-FFF2-40B4-BE49-F238E27FC236}">
                <a16:creationId xmlns:a16="http://schemas.microsoft.com/office/drawing/2014/main" id="{9D3912E4-C386-004C-8D4C-F2FA186078BE}"/>
              </a:ext>
            </a:extLst>
          </p:cNvPr>
          <p:cNvGraphicFramePr>
            <a:graphicFrameLocks noGrp="1"/>
          </p:cNvGraphicFramePr>
          <p:nvPr/>
        </p:nvGraphicFramePr>
        <p:xfrm>
          <a:off x="7747000" y="1371601"/>
          <a:ext cx="4216400" cy="3839270"/>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7928">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676414">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r h="676414">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r h="676414">
                <a:tc>
                  <a:txBody>
                    <a:bodyPr/>
                    <a:lstStyle/>
                    <a:p>
                      <a:pPr algn="ctr"/>
                      <a:r>
                        <a:rPr lang="en-US" sz="2400" dirty="0">
                          <a:latin typeface="Consolas" panose="020B0609020204030204" pitchFamily="49" charset="0"/>
                          <a:cs typeface="Consolas" panose="020B0609020204030204" pitchFamily="49" charset="0"/>
                        </a:rPr>
                        <a:t>c</a:t>
                      </a:r>
                    </a:p>
                  </a:txBody>
                  <a:tcPr anchor="ctr"/>
                </a:tc>
                <a:tc>
                  <a:txBody>
                    <a:bodyPr/>
                    <a:lstStyle/>
                    <a:p>
                      <a:pPr algn="ctr"/>
                      <a:r>
                        <a:rPr lang="en-US" sz="2400" dirty="0">
                          <a:latin typeface="Consolas" panose="020B0609020204030204" pitchFamily="49" charset="0"/>
                          <a:cs typeface="Consolas" panose="020B0609020204030204" pitchFamily="49" charset="0"/>
                        </a:rPr>
                        <a:t>0x38</a:t>
                      </a:r>
                    </a:p>
                  </a:txBody>
                  <a:tcPr anchor="ctr"/>
                </a:tc>
                <a:extLst>
                  <a:ext uri="{0D108BD9-81ED-4DB2-BD59-A6C34878D82A}">
                    <a16:rowId xmlns:a16="http://schemas.microsoft.com/office/drawing/2014/main" val="367378683"/>
                  </a:ext>
                </a:extLst>
              </a:tr>
              <a:tr h="676414">
                <a:tc>
                  <a:txBody>
                    <a:bodyPr/>
                    <a:lstStyle/>
                    <a:p>
                      <a:pPr algn="ctr"/>
                      <a:r>
                        <a:rPr lang="en-US" sz="2400" dirty="0">
                          <a:latin typeface="Consolas" panose="020B0609020204030204" pitchFamily="49" charset="0"/>
                          <a:cs typeface="Consolas" panose="020B0609020204030204" pitchFamily="49" charset="0"/>
                        </a:rPr>
                        <a:t>d</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3532735161"/>
                  </a:ext>
                </a:extLst>
              </a:tr>
              <a:tr h="676414">
                <a:tc>
                  <a:txBody>
                    <a:bodyPr/>
                    <a:lstStyle/>
                    <a:p>
                      <a:pPr algn="ctr"/>
                      <a:r>
                        <a:rPr lang="en-US" sz="2400" dirty="0">
                          <a:latin typeface="Consolas" panose="020B0609020204030204" pitchFamily="49" charset="0"/>
                          <a:cs typeface="Consolas" panose="020B0609020204030204" pitchFamily="49" charset="0"/>
                        </a:rPr>
                        <a:t>e</a:t>
                      </a:r>
                    </a:p>
                  </a:txBody>
                  <a:tcPr anchor="ctr"/>
                </a:tc>
                <a:tc>
                  <a:txBody>
                    <a:bodyPr/>
                    <a:lstStyle/>
                    <a:p>
                      <a:pPr algn="ctr"/>
                      <a:r>
                        <a:rPr lang="en-US" sz="2400" dirty="0">
                          <a:latin typeface="Consolas" panose="020B0609020204030204" pitchFamily="49" charset="0"/>
                          <a:cs typeface="Consolas" panose="020B0609020204030204" pitchFamily="49" charset="0"/>
                        </a:rPr>
                        <a:t>0x48</a:t>
                      </a:r>
                    </a:p>
                  </a:txBody>
                  <a:tcPr anchor="ctr"/>
                </a:tc>
                <a:extLst>
                  <a:ext uri="{0D108BD9-81ED-4DB2-BD59-A6C34878D82A}">
                    <a16:rowId xmlns:a16="http://schemas.microsoft.com/office/drawing/2014/main" val="1829965649"/>
                  </a:ext>
                </a:extLst>
              </a:tr>
            </a:tbl>
          </a:graphicData>
        </a:graphic>
      </p:graphicFrame>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2765494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6BE7A-66D5-864F-85FF-98594BA37C25}"/>
              </a:ext>
            </a:extLst>
          </p:cNvPr>
          <p:cNvSpPr>
            <a:spLocks noGrp="1"/>
          </p:cNvSpPr>
          <p:nvPr>
            <p:ph type="title"/>
          </p:nvPr>
        </p:nvSpPr>
        <p:spPr/>
        <p:txBody>
          <a:bodyPr/>
          <a:lstStyle/>
          <a:p>
            <a:r>
              <a:rPr lang="en-US" dirty="0"/>
              <a:t>Representing Headers</a:t>
            </a:r>
          </a:p>
        </p:txBody>
      </p:sp>
      <p:sp>
        <p:nvSpPr>
          <p:cNvPr id="3" name="Content Placeholder 2">
            <a:extLst>
              <a:ext uri="{FF2B5EF4-FFF2-40B4-BE49-F238E27FC236}">
                <a16:creationId xmlns:a16="http://schemas.microsoft.com/office/drawing/2014/main" id="{9F956E0E-7042-744F-A13A-A5DE87FE7DBA}"/>
              </a:ext>
            </a:extLst>
          </p:cNvPr>
          <p:cNvSpPr>
            <a:spLocks noGrp="1"/>
          </p:cNvSpPr>
          <p:nvPr>
            <p:ph idx="1"/>
          </p:nvPr>
        </p:nvSpPr>
        <p:spPr>
          <a:xfrm>
            <a:off x="152400" y="1295400"/>
            <a:ext cx="11811000" cy="5334000"/>
          </a:xfrm>
        </p:spPr>
        <p:txBody>
          <a:bodyPr/>
          <a:lstStyle/>
          <a:p>
            <a:pPr marL="0" indent="0">
              <a:buNone/>
            </a:pPr>
            <a:r>
              <a:rPr lang="en-US" dirty="0"/>
              <a:t>How can we store both a size and a status (Free/Allocated) in 8 bytes?</a:t>
            </a:r>
          </a:p>
          <a:p>
            <a:pPr marL="0" indent="0">
              <a:buNone/>
            </a:pPr>
            <a:endParaRPr lang="en-US" dirty="0"/>
          </a:p>
          <a:p>
            <a:pPr marL="0" indent="0">
              <a:buNone/>
            </a:pPr>
            <a:r>
              <a:rPr lang="en-US" dirty="0"/>
              <a:t>Int for size, int for status?  </a:t>
            </a:r>
            <a:endParaRPr lang="en-US" b="1" dirty="0"/>
          </a:p>
          <a:p>
            <a:pPr marL="0" indent="0">
              <a:buNone/>
            </a:pPr>
            <a:endParaRPr lang="en-US" b="1" dirty="0"/>
          </a:p>
          <a:p>
            <a:pPr marL="0" indent="0">
              <a:buNone/>
            </a:pPr>
            <a:r>
              <a:rPr lang="en-US" b="1" dirty="0"/>
              <a:t>Key idea:</a:t>
            </a:r>
            <a:r>
              <a:rPr lang="en-US" dirty="0"/>
              <a:t> block sizes will </a:t>
            </a:r>
            <a:r>
              <a:rPr lang="en-US" i="1" dirty="0"/>
              <a:t>always be multiples of 8</a:t>
            </a:r>
            <a:r>
              <a:rPr lang="en-US" dirty="0"/>
              <a:t>.  (Why?)</a:t>
            </a:r>
          </a:p>
          <a:p>
            <a:r>
              <a:rPr lang="en-US" dirty="0"/>
              <a:t>Least-significant 3 bits will be unused!</a:t>
            </a:r>
          </a:p>
          <a:p>
            <a:r>
              <a:rPr lang="en-US" i="1" dirty="0"/>
              <a:t>Solution:</a:t>
            </a:r>
            <a:r>
              <a:rPr lang="en-US" dirty="0"/>
              <a:t> use one of the 3 least-significant bits to store free/allocated status</a:t>
            </a:r>
            <a:r>
              <a:rPr lang="en-US" b="1" dirty="0"/>
              <a:t>	</a:t>
            </a:r>
          </a:p>
          <a:p>
            <a:endParaRPr lang="en-US" dirty="0"/>
          </a:p>
        </p:txBody>
      </p:sp>
      <p:sp>
        <p:nvSpPr>
          <p:cNvPr id="4" name="Rectangle 3">
            <a:extLst>
              <a:ext uri="{FF2B5EF4-FFF2-40B4-BE49-F238E27FC236}">
                <a16:creationId xmlns:a16="http://schemas.microsoft.com/office/drawing/2014/main" id="{699F6DD7-8B0A-054C-9419-4D0BBCF53E89}"/>
              </a:ext>
            </a:extLst>
          </p:cNvPr>
          <p:cNvSpPr/>
          <p:nvPr/>
        </p:nvSpPr>
        <p:spPr>
          <a:xfrm>
            <a:off x="3962400" y="2296180"/>
            <a:ext cx="5927841" cy="523220"/>
          </a:xfrm>
          <a:prstGeom prst="rect">
            <a:avLst/>
          </a:prstGeom>
        </p:spPr>
        <p:txBody>
          <a:bodyPr wrap="none">
            <a:spAutoFit/>
          </a:bodyPr>
          <a:lstStyle/>
          <a:p>
            <a:pPr marL="0" indent="0">
              <a:buNone/>
            </a:pPr>
            <a:r>
              <a:rPr lang="en-US" sz="2800" b="1" dirty="0">
                <a:latin typeface="Calibri" panose="020F0502020204030204" pitchFamily="34" charset="0"/>
                <a:cs typeface="Calibri" panose="020F0502020204030204" pitchFamily="34" charset="0"/>
              </a:rPr>
              <a:t>no!  malloc/</a:t>
            </a:r>
            <a:r>
              <a:rPr lang="en-US" sz="2800" b="1" dirty="0" err="1">
                <a:latin typeface="Calibri" panose="020F0502020204030204" pitchFamily="34" charset="0"/>
                <a:cs typeface="Calibri" panose="020F0502020204030204" pitchFamily="34" charset="0"/>
              </a:rPr>
              <a:t>realloc</a:t>
            </a:r>
            <a:r>
              <a:rPr lang="en-US" sz="2800" b="1" dirty="0">
                <a:latin typeface="Calibri" panose="020F0502020204030204" pitchFamily="34" charset="0"/>
                <a:cs typeface="Calibri" panose="020F0502020204030204" pitchFamily="34" charset="0"/>
              </a:rPr>
              <a:t> use </a:t>
            </a:r>
            <a:r>
              <a:rPr lang="en-US" sz="2800" b="1" dirty="0" err="1">
                <a:latin typeface="Calibri" panose="020F0502020204030204" pitchFamily="34" charset="0"/>
                <a:cs typeface="Calibri" panose="020F0502020204030204" pitchFamily="34" charset="0"/>
              </a:rPr>
              <a:t>size_t</a:t>
            </a:r>
            <a:r>
              <a:rPr lang="en-US" sz="2800" b="1" dirty="0">
                <a:latin typeface="Calibri" panose="020F0502020204030204" pitchFamily="34" charset="0"/>
                <a:cs typeface="Calibri" panose="020F0502020204030204" pitchFamily="34" charset="0"/>
              </a:rPr>
              <a:t> for sizes!</a:t>
            </a:r>
          </a:p>
        </p:txBody>
      </p:sp>
    </p:spTree>
    <p:extLst>
      <p:ext uri="{BB962C8B-B14F-4D97-AF65-F5344CB8AC3E}">
        <p14:creationId xmlns:p14="http://schemas.microsoft.com/office/powerpoint/2010/main" val="236269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A79B2-2166-BF42-9BAD-D2AE07ECDFFA}"/>
              </a:ext>
            </a:extLst>
          </p:cNvPr>
          <p:cNvSpPr>
            <a:spLocks noGrp="1"/>
          </p:cNvSpPr>
          <p:nvPr>
            <p:ph type="title"/>
          </p:nvPr>
        </p:nvSpPr>
        <p:spPr/>
        <p:txBody>
          <a:bodyPr/>
          <a:lstStyle/>
          <a:p>
            <a:r>
              <a:rPr lang="en-US" dirty="0"/>
              <a:t>Implicit Free List Allocator</a:t>
            </a:r>
          </a:p>
        </p:txBody>
      </p:sp>
      <p:sp>
        <p:nvSpPr>
          <p:cNvPr id="3" name="Content Placeholder 2">
            <a:extLst>
              <a:ext uri="{FF2B5EF4-FFF2-40B4-BE49-F238E27FC236}">
                <a16:creationId xmlns:a16="http://schemas.microsoft.com/office/drawing/2014/main" id="{EDD4EB8D-3A58-1643-8207-E06B9F89919B}"/>
              </a:ext>
            </a:extLst>
          </p:cNvPr>
          <p:cNvSpPr>
            <a:spLocks noGrp="1"/>
          </p:cNvSpPr>
          <p:nvPr>
            <p:ph idx="1"/>
          </p:nvPr>
        </p:nvSpPr>
        <p:spPr/>
        <p:txBody>
          <a:bodyPr/>
          <a:lstStyle/>
          <a:p>
            <a:r>
              <a:rPr lang="en-US" dirty="0"/>
              <a:t>How can we choose a free block to use for an allocation request?</a:t>
            </a:r>
          </a:p>
          <a:p>
            <a:pPr lvl="1"/>
            <a:r>
              <a:rPr lang="en-US" b="1" dirty="0"/>
              <a:t>First fit: </a:t>
            </a:r>
            <a:r>
              <a:rPr lang="en-US" dirty="0"/>
              <a:t>search the list from beginning each time and choose first free block that fits.</a:t>
            </a:r>
          </a:p>
          <a:p>
            <a:pPr lvl="1"/>
            <a:r>
              <a:rPr lang="en-US" b="1" dirty="0"/>
              <a:t>Next fit:</a:t>
            </a:r>
            <a:r>
              <a:rPr lang="en-US" dirty="0"/>
              <a:t> instead of starting at the beginning, continue where previous search left off.</a:t>
            </a:r>
          </a:p>
          <a:p>
            <a:pPr lvl="1"/>
            <a:r>
              <a:rPr lang="en-US" b="1" dirty="0"/>
              <a:t>Best fit:</a:t>
            </a:r>
            <a:r>
              <a:rPr lang="en-US" dirty="0"/>
              <a:t> examine every free block and choose the one with the smallest size that fits.</a:t>
            </a:r>
          </a:p>
          <a:p>
            <a:pPr lvl="1"/>
            <a:endParaRPr lang="en-US" dirty="0"/>
          </a:p>
          <a:p>
            <a:r>
              <a:rPr lang="en-US" dirty="0"/>
              <a:t>First fit/next fit easier to implement</a:t>
            </a:r>
          </a:p>
          <a:p>
            <a:r>
              <a:rPr lang="en-US" dirty="0"/>
              <a:t>What are the pros/cons of each approach?</a:t>
            </a:r>
          </a:p>
          <a:p>
            <a:pPr lvl="1"/>
            <a:endParaRPr lang="en-US" b="1" dirty="0"/>
          </a:p>
          <a:p>
            <a:endParaRPr lang="en-US" b="1" dirty="0"/>
          </a:p>
        </p:txBody>
      </p:sp>
    </p:spTree>
    <p:extLst>
      <p:ext uri="{BB962C8B-B14F-4D97-AF65-F5344CB8AC3E}">
        <p14:creationId xmlns:p14="http://schemas.microsoft.com/office/powerpoint/2010/main" val="16280394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631D5-8963-5048-9E9E-215244712408}"/>
              </a:ext>
            </a:extLst>
          </p:cNvPr>
          <p:cNvSpPr>
            <a:spLocks noGrp="1"/>
          </p:cNvSpPr>
          <p:nvPr>
            <p:ph type="title"/>
          </p:nvPr>
        </p:nvSpPr>
        <p:spPr/>
        <p:txBody>
          <a:bodyPr/>
          <a:lstStyle/>
          <a:p>
            <a:r>
              <a:rPr lang="en-US" dirty="0"/>
              <a:t>Implicit Free List Summary</a:t>
            </a:r>
          </a:p>
        </p:txBody>
      </p:sp>
      <p:sp>
        <p:nvSpPr>
          <p:cNvPr id="3" name="Content Placeholder 2">
            <a:extLst>
              <a:ext uri="{FF2B5EF4-FFF2-40B4-BE49-F238E27FC236}">
                <a16:creationId xmlns:a16="http://schemas.microsoft.com/office/drawing/2014/main" id="{CEC99B53-DCE4-614B-A52A-3E0D458B3A65}"/>
              </a:ext>
            </a:extLst>
          </p:cNvPr>
          <p:cNvSpPr>
            <a:spLocks noGrp="1"/>
          </p:cNvSpPr>
          <p:nvPr>
            <p:ph idx="1"/>
          </p:nvPr>
        </p:nvSpPr>
        <p:spPr>
          <a:xfrm>
            <a:off x="152400" y="1295400"/>
            <a:ext cx="11811000" cy="5181600"/>
          </a:xfrm>
        </p:spPr>
        <p:txBody>
          <a:bodyPr/>
          <a:lstStyle/>
          <a:p>
            <a:pPr marL="0" indent="0">
              <a:buNone/>
            </a:pPr>
            <a:r>
              <a:rPr lang="en-US" dirty="0"/>
              <a:t>For </a:t>
            </a:r>
            <a:r>
              <a:rPr lang="en-US" b="1" dirty="0"/>
              <a:t>all blocks</a:t>
            </a:r>
            <a:r>
              <a:rPr lang="en-US" dirty="0"/>
              <a:t>,</a:t>
            </a:r>
          </a:p>
          <a:p>
            <a:r>
              <a:rPr lang="en-US" dirty="0"/>
              <a:t>Have a header that</a:t>
            </a:r>
            <a:br>
              <a:rPr lang="en-US" dirty="0"/>
            </a:br>
            <a:r>
              <a:rPr lang="en-US" dirty="0"/>
              <a:t>stores size and status.</a:t>
            </a:r>
          </a:p>
          <a:p>
            <a:r>
              <a:rPr lang="en-US" dirty="0"/>
              <a:t>Our list links </a:t>
            </a:r>
            <a:r>
              <a:rPr lang="en-US" i="1" dirty="0"/>
              <a:t>all</a:t>
            </a:r>
            <a:r>
              <a:rPr lang="en-US" dirty="0"/>
              <a:t> blocks,</a:t>
            </a:r>
            <a:br>
              <a:rPr lang="en-US" dirty="0"/>
            </a:br>
            <a:r>
              <a:rPr lang="en-US" dirty="0"/>
              <a:t>allocated (A) and free (F).</a:t>
            </a:r>
          </a:p>
          <a:p>
            <a:pPr marL="0" indent="0">
              <a:spcBef>
                <a:spcPts val="2200"/>
              </a:spcBef>
              <a:buNone/>
            </a:pPr>
            <a:r>
              <a:rPr lang="en-US" dirty="0"/>
              <a:t>Keeping track of free blocks:</a:t>
            </a:r>
          </a:p>
          <a:p>
            <a:r>
              <a:rPr lang="en-US" b="1" dirty="0">
                <a:solidFill>
                  <a:srgbClr val="00B050"/>
                </a:solidFill>
              </a:rPr>
              <a:t>Improves memory utilization</a:t>
            </a:r>
            <a:r>
              <a:rPr lang="en-US" dirty="0">
                <a:solidFill>
                  <a:srgbClr val="00B050"/>
                </a:solidFill>
              </a:rPr>
              <a:t> </a:t>
            </a:r>
            <a:r>
              <a:rPr lang="en-US" dirty="0"/>
              <a:t>(vs bump allocator)</a:t>
            </a:r>
            <a:endParaRPr lang="en-US" b="1" dirty="0"/>
          </a:p>
          <a:p>
            <a:r>
              <a:rPr lang="en-US" b="1" dirty="0">
                <a:solidFill>
                  <a:srgbClr val="C00000"/>
                </a:solidFill>
              </a:rPr>
              <a:t>Decreases throughput </a:t>
            </a:r>
            <a:r>
              <a:rPr lang="en-US" dirty="0"/>
              <a:t>(worst case allocation request has O(A + F) time)</a:t>
            </a:r>
          </a:p>
          <a:p>
            <a:r>
              <a:rPr lang="en-US" dirty="0"/>
              <a:t>Increases design complexity </a:t>
            </a:r>
            <a:r>
              <a:rPr lang="en-US" dirty="0">
                <a:sym typeface="Wingdings" pitchFamily="2" charset="2"/>
              </a:rPr>
              <a:t></a:t>
            </a:r>
            <a:endParaRPr lang="en-US" dirty="0"/>
          </a:p>
        </p:txBody>
      </p:sp>
      <p:sp>
        <p:nvSpPr>
          <p:cNvPr id="4" name="Rectangle 3">
            <a:extLst>
              <a:ext uri="{FF2B5EF4-FFF2-40B4-BE49-F238E27FC236}">
                <a16:creationId xmlns:a16="http://schemas.microsoft.com/office/drawing/2014/main" id="{36184957-A190-2C4A-9569-6F5802F4B52D}"/>
              </a:ext>
            </a:extLst>
          </p:cNvPr>
          <p:cNvSpPr/>
          <p:nvPr/>
        </p:nvSpPr>
        <p:spPr>
          <a:xfrm>
            <a:off x="5839334" y="1295400"/>
            <a:ext cx="5721626" cy="685800"/>
          </a:xfrm>
          <a:prstGeom prst="rect">
            <a:avLst/>
          </a:prstGeom>
          <a:solidFill>
            <a:schemeClr val="bg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Header</a:t>
            </a:r>
            <a:r>
              <a:rPr lang="en-US" sz="2800" dirty="0">
                <a:solidFill>
                  <a:schemeClr val="tx1"/>
                </a:solidFill>
              </a:rPr>
              <a:t> (8B)</a:t>
            </a:r>
          </a:p>
        </p:txBody>
      </p:sp>
      <p:sp>
        <p:nvSpPr>
          <p:cNvPr id="6" name="Rectangle 5">
            <a:extLst>
              <a:ext uri="{FF2B5EF4-FFF2-40B4-BE49-F238E27FC236}">
                <a16:creationId xmlns:a16="http://schemas.microsoft.com/office/drawing/2014/main" id="{2A40BAEB-B9F0-7243-A5F3-7491FF1DF44D}"/>
              </a:ext>
            </a:extLst>
          </p:cNvPr>
          <p:cNvSpPr/>
          <p:nvPr/>
        </p:nvSpPr>
        <p:spPr>
          <a:xfrm>
            <a:off x="5839333" y="2442865"/>
            <a:ext cx="5721626" cy="6924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EEAE895-2089-8E44-B48F-2D5746EF350E}"/>
              </a:ext>
            </a:extLst>
          </p:cNvPr>
          <p:cNvSpPr/>
          <p:nvPr/>
        </p:nvSpPr>
        <p:spPr>
          <a:xfrm>
            <a:off x="5853786" y="2460408"/>
            <a:ext cx="4834185" cy="692498"/>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Block size</a:t>
            </a:r>
          </a:p>
        </p:txBody>
      </p:sp>
      <p:sp>
        <p:nvSpPr>
          <p:cNvPr id="8" name="Rectangle 7">
            <a:extLst>
              <a:ext uri="{FF2B5EF4-FFF2-40B4-BE49-F238E27FC236}">
                <a16:creationId xmlns:a16="http://schemas.microsoft.com/office/drawing/2014/main" id="{04F2F792-440D-AB4F-BFCE-DDCF5BC2515B}"/>
              </a:ext>
            </a:extLst>
          </p:cNvPr>
          <p:cNvSpPr/>
          <p:nvPr/>
        </p:nvSpPr>
        <p:spPr>
          <a:xfrm>
            <a:off x="10696438" y="2460408"/>
            <a:ext cx="864521" cy="692498"/>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00X</a:t>
            </a:r>
          </a:p>
        </p:txBody>
      </p:sp>
      <p:sp>
        <p:nvSpPr>
          <p:cNvPr id="9" name="TextBox 8">
            <a:extLst>
              <a:ext uri="{FF2B5EF4-FFF2-40B4-BE49-F238E27FC236}">
                <a16:creationId xmlns:a16="http://schemas.microsoft.com/office/drawing/2014/main" id="{4E1D77BD-DF6E-5D4D-82FC-4149D6D2A8E8}"/>
              </a:ext>
            </a:extLst>
          </p:cNvPr>
          <p:cNvSpPr txBox="1"/>
          <p:nvPr/>
        </p:nvSpPr>
        <p:spPr>
          <a:xfrm>
            <a:off x="10556826" y="3357265"/>
            <a:ext cx="1389291" cy="461665"/>
          </a:xfrm>
          <a:prstGeom prst="rect">
            <a:avLst/>
          </a:prstGeom>
          <a:noFill/>
        </p:spPr>
        <p:txBody>
          <a:bodyPr wrap="none" rtlCol="0">
            <a:spAutoFit/>
          </a:bodyPr>
          <a:lstStyle/>
          <a:p>
            <a:pPr algn="ctr"/>
            <a:r>
              <a:rPr lang="en-US" sz="2400" dirty="0" err="1">
                <a:latin typeface="Calibri" panose="020F0502020204030204" pitchFamily="34" charset="0"/>
                <a:cs typeface="Calibri" panose="020F0502020204030204" pitchFamily="34" charset="0"/>
              </a:rPr>
              <a:t>alloc</a:t>
            </a:r>
            <a:r>
              <a:rPr lang="en-US" sz="2400" dirty="0">
                <a:latin typeface="Calibri" panose="020F0502020204030204" pitchFamily="34" charset="0"/>
                <a:cs typeface="Calibri" panose="020F0502020204030204" pitchFamily="34" charset="0"/>
              </a:rPr>
              <a:t>/free</a:t>
            </a:r>
          </a:p>
        </p:txBody>
      </p:sp>
      <p:cxnSp>
        <p:nvCxnSpPr>
          <p:cNvPr id="10" name="Straight Arrow Connector 9">
            <a:extLst>
              <a:ext uri="{FF2B5EF4-FFF2-40B4-BE49-F238E27FC236}">
                <a16:creationId xmlns:a16="http://schemas.microsoft.com/office/drawing/2014/main" id="{38E93A58-6EF7-D143-B389-BE188029C390}"/>
              </a:ext>
            </a:extLst>
          </p:cNvPr>
          <p:cNvCxnSpPr>
            <a:cxnSpLocks/>
          </p:cNvCxnSpPr>
          <p:nvPr/>
        </p:nvCxnSpPr>
        <p:spPr>
          <a:xfrm flipV="1">
            <a:off x="11221371" y="2960987"/>
            <a:ext cx="0" cy="365760"/>
          </a:xfrm>
          <a:prstGeom prst="straightConnector1">
            <a:avLst/>
          </a:prstGeom>
          <a:ln w="3175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0727444-3035-BC45-953C-F7630B30DE5A}"/>
              </a:ext>
            </a:extLst>
          </p:cNvPr>
          <p:cNvSpPr txBox="1"/>
          <p:nvPr/>
        </p:nvSpPr>
        <p:spPr>
          <a:xfrm>
            <a:off x="11432294" y="2057400"/>
            <a:ext cx="340158" cy="461665"/>
          </a:xfrm>
          <a:prstGeom prst="rect">
            <a:avLst/>
          </a:prstGeom>
          <a:noFill/>
        </p:spPr>
        <p:txBody>
          <a:bodyPr wrap="none" rtlCol="0">
            <a:spAutoFit/>
          </a:bodyPr>
          <a:lstStyle/>
          <a:p>
            <a:pPr algn="l"/>
            <a:r>
              <a:rPr lang="en-US" sz="2400" dirty="0">
                <a:latin typeface="+mn-lt"/>
                <a:cs typeface="Consolas" panose="020B0609020204030204" pitchFamily="49" charset="0"/>
              </a:rPr>
              <a:t>0</a:t>
            </a:r>
          </a:p>
        </p:txBody>
      </p:sp>
      <p:sp>
        <p:nvSpPr>
          <p:cNvPr id="12" name="TextBox 11">
            <a:extLst>
              <a:ext uri="{FF2B5EF4-FFF2-40B4-BE49-F238E27FC236}">
                <a16:creationId xmlns:a16="http://schemas.microsoft.com/office/drawing/2014/main" id="{9E5A5E44-052A-0E43-A45C-12DD701C6414}"/>
              </a:ext>
            </a:extLst>
          </p:cNvPr>
          <p:cNvSpPr txBox="1"/>
          <p:nvPr/>
        </p:nvSpPr>
        <p:spPr>
          <a:xfrm>
            <a:off x="10533711" y="2057400"/>
            <a:ext cx="340158" cy="461665"/>
          </a:xfrm>
          <a:prstGeom prst="rect">
            <a:avLst/>
          </a:prstGeom>
          <a:noFill/>
        </p:spPr>
        <p:txBody>
          <a:bodyPr wrap="none" rtlCol="0">
            <a:spAutoFit/>
          </a:bodyPr>
          <a:lstStyle/>
          <a:p>
            <a:pPr algn="l"/>
            <a:r>
              <a:rPr lang="en-US" sz="2400" dirty="0">
                <a:latin typeface="+mn-lt"/>
                <a:cs typeface="Consolas" panose="020B0609020204030204" pitchFamily="49" charset="0"/>
              </a:rPr>
              <a:t>3</a:t>
            </a:r>
          </a:p>
        </p:txBody>
      </p:sp>
      <p:sp>
        <p:nvSpPr>
          <p:cNvPr id="13" name="TextBox 12">
            <a:extLst>
              <a:ext uri="{FF2B5EF4-FFF2-40B4-BE49-F238E27FC236}">
                <a16:creationId xmlns:a16="http://schemas.microsoft.com/office/drawing/2014/main" id="{7BF2EC45-972D-5141-A9ED-C73367BB50A6}"/>
              </a:ext>
            </a:extLst>
          </p:cNvPr>
          <p:cNvSpPr txBox="1"/>
          <p:nvPr/>
        </p:nvSpPr>
        <p:spPr>
          <a:xfrm>
            <a:off x="5591508" y="2057400"/>
            <a:ext cx="495649" cy="461665"/>
          </a:xfrm>
          <a:prstGeom prst="rect">
            <a:avLst/>
          </a:prstGeom>
          <a:noFill/>
        </p:spPr>
        <p:txBody>
          <a:bodyPr wrap="none" rtlCol="0">
            <a:spAutoFit/>
          </a:bodyPr>
          <a:lstStyle/>
          <a:p>
            <a:pPr algn="l"/>
            <a:r>
              <a:rPr lang="en-US" sz="2400" dirty="0">
                <a:latin typeface="+mn-lt"/>
                <a:cs typeface="Consolas" panose="020B0609020204030204" pitchFamily="49" charset="0"/>
              </a:rPr>
              <a:t>64</a:t>
            </a:r>
          </a:p>
        </p:txBody>
      </p:sp>
    </p:spTree>
    <p:extLst>
      <p:ext uri="{BB962C8B-B14F-4D97-AF65-F5344CB8AC3E}">
        <p14:creationId xmlns:p14="http://schemas.microsoft.com/office/powerpoint/2010/main" val="168966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4217660263"/>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9" name="TextBox 8">
            <a:extLst>
              <a:ext uri="{FF2B5EF4-FFF2-40B4-BE49-F238E27FC236}">
                <a16:creationId xmlns:a16="http://schemas.microsoft.com/office/drawing/2014/main" id="{D65A9BD5-829B-514D-AED6-6F76D4B0BE70}"/>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22093431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1665930797"/>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9" name="TextBox 8">
            <a:extLst>
              <a:ext uri="{FF2B5EF4-FFF2-40B4-BE49-F238E27FC236}">
                <a16:creationId xmlns:a16="http://schemas.microsoft.com/office/drawing/2014/main" id="{CE188505-2B8A-FA4B-AFBE-60E54014A0E2}"/>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29877901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3772267973"/>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7" name="Content Placeholder 7">
            <a:extLst>
              <a:ext uri="{FF2B5EF4-FFF2-40B4-BE49-F238E27FC236}">
                <a16:creationId xmlns:a16="http://schemas.microsoft.com/office/drawing/2014/main" id="{DCC62724-3A49-9349-872E-487199F484AE}"/>
              </a:ext>
            </a:extLst>
          </p:cNvPr>
          <p:cNvSpPr txBox="1">
            <a:spLocks/>
          </p:cNvSpPr>
          <p:nvPr/>
        </p:nvSpPr>
        <p:spPr bwMode="auto">
          <a:xfrm>
            <a:off x="152400" y="3730264"/>
            <a:ext cx="11582400" cy="1596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cs typeface="Consolas" panose="020B0609020204030204" pitchFamily="49" charset="0"/>
              </a:rPr>
              <a:t>A. Throw into allocation for e as extra padding?  </a:t>
            </a:r>
            <a:r>
              <a:rPr lang="en-US" i="1" dirty="0">
                <a:cs typeface="Consolas" panose="020B0609020204030204" pitchFamily="49" charset="0"/>
              </a:rPr>
              <a:t>Internal fragmentation – unused bytes because of padding</a:t>
            </a:r>
            <a:r>
              <a:rPr lang="en-US" b="1" dirty="0">
                <a:cs typeface="Consolas" panose="020B0609020204030204" pitchFamily="49" charset="0"/>
              </a:rPr>
              <a:t> </a:t>
            </a:r>
          </a:p>
        </p:txBody>
      </p:sp>
      <p:sp>
        <p:nvSpPr>
          <p:cNvPr id="9" name="TextBox 8">
            <a:extLst>
              <a:ext uri="{FF2B5EF4-FFF2-40B4-BE49-F238E27FC236}">
                <a16:creationId xmlns:a16="http://schemas.microsoft.com/office/drawing/2014/main" id="{68B8F0FD-1C3F-7E4E-8886-B2193FEB7DBC}"/>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16438176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Splitting Policy</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void *e = malloc(16);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extLst>
              <p:ext uri="{D42A27DB-BD31-4B8C-83A1-F6EECF244321}">
                <p14:modId xmlns:p14="http://schemas.microsoft.com/office/powerpoint/2010/main" val="3649279832"/>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9478740"/>
                  </a:ext>
                </a:extLst>
              </a:tr>
            </a:tbl>
          </a:graphicData>
        </a:graphic>
      </p:graphicFrame>
      <p:sp>
        <p:nvSpPr>
          <p:cNvPr id="8" name="Content Placeholder 7">
            <a:extLst>
              <a:ext uri="{FF2B5EF4-FFF2-40B4-BE49-F238E27FC236}">
                <a16:creationId xmlns:a16="http://schemas.microsoft.com/office/drawing/2014/main" id="{42A0921A-6728-7640-A0CF-1111921DC6C4}"/>
              </a:ext>
            </a:extLst>
          </p:cNvPr>
          <p:cNvSpPr txBox="1">
            <a:spLocks/>
          </p:cNvSpPr>
          <p:nvPr/>
        </p:nvSpPr>
        <p:spPr bwMode="auto">
          <a:xfrm>
            <a:off x="6553200" y="1327744"/>
            <a:ext cx="5486400" cy="210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t>So far, we have seen that a reasonable allocation request splits a free block into an allocated block and a free block with remaining space.</a:t>
            </a:r>
            <a:r>
              <a:rPr lang="en-US" dirty="0">
                <a:cs typeface="Consolas" panose="020B0609020204030204" pitchFamily="49" charset="0"/>
              </a:rPr>
              <a:t>  </a:t>
            </a:r>
            <a:r>
              <a:rPr lang="en-US" b="1" dirty="0">
                <a:cs typeface="Consolas" panose="020B0609020204030204" pitchFamily="49" charset="0"/>
              </a:rPr>
              <a:t>What about edge cases?</a:t>
            </a:r>
          </a:p>
        </p:txBody>
      </p:sp>
      <p:sp>
        <p:nvSpPr>
          <p:cNvPr id="7" name="Content Placeholder 7">
            <a:extLst>
              <a:ext uri="{FF2B5EF4-FFF2-40B4-BE49-F238E27FC236}">
                <a16:creationId xmlns:a16="http://schemas.microsoft.com/office/drawing/2014/main" id="{CEEE47FF-9308-C249-A75A-F6A8D95A8614}"/>
              </a:ext>
            </a:extLst>
          </p:cNvPr>
          <p:cNvSpPr txBox="1">
            <a:spLocks/>
          </p:cNvSpPr>
          <p:nvPr/>
        </p:nvSpPr>
        <p:spPr bwMode="auto">
          <a:xfrm>
            <a:off x="152400" y="3730264"/>
            <a:ext cx="11582400" cy="1596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dirty="0">
                <a:cs typeface="Consolas" panose="020B0609020204030204" pitchFamily="49" charset="0"/>
              </a:rPr>
              <a:t>A. Throw into allocation for e as extra padding?</a:t>
            </a:r>
            <a:br>
              <a:rPr lang="en-US" dirty="0">
                <a:cs typeface="Consolas" panose="020B0609020204030204" pitchFamily="49" charset="0"/>
              </a:rPr>
            </a:br>
            <a:r>
              <a:rPr lang="en-US" b="1" dirty="0">
                <a:cs typeface="Consolas" panose="020B0609020204030204" pitchFamily="49" charset="0"/>
              </a:rPr>
              <a:t>B. Make a “zero-byte free block”?  </a:t>
            </a:r>
            <a:r>
              <a:rPr lang="en-US" i="1" dirty="0">
                <a:cs typeface="Consolas" panose="020B0609020204030204" pitchFamily="49" charset="0"/>
              </a:rPr>
              <a:t>External fragmentation – unused free blocks</a:t>
            </a:r>
            <a:r>
              <a:rPr lang="en-US" dirty="0">
                <a:cs typeface="Consolas" panose="020B0609020204030204" pitchFamily="49" charset="0"/>
              </a:rPr>
              <a:t> </a:t>
            </a:r>
          </a:p>
        </p:txBody>
      </p:sp>
      <p:sp>
        <p:nvSpPr>
          <p:cNvPr id="9" name="TextBox 8">
            <a:extLst>
              <a:ext uri="{FF2B5EF4-FFF2-40B4-BE49-F238E27FC236}">
                <a16:creationId xmlns:a16="http://schemas.microsoft.com/office/drawing/2014/main" id="{B89F6D12-8635-1A4A-98E0-E456B0E74869}"/>
              </a:ext>
            </a:extLst>
          </p:cNvPr>
          <p:cNvSpPr txBox="1"/>
          <p:nvPr/>
        </p:nvSpPr>
        <p:spPr>
          <a:xfrm>
            <a:off x="165847" y="308804"/>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18056867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5B5F0-056E-A94B-A50B-A813012289A2}"/>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10601285-4B35-4D46-9736-15CFB9BECA35}"/>
              </a:ext>
            </a:extLst>
          </p:cNvPr>
          <p:cNvSpPr>
            <a:spLocks noGrp="1"/>
          </p:cNvSpPr>
          <p:nvPr>
            <p:ph idx="1"/>
          </p:nvPr>
        </p:nvSpPr>
        <p:spPr/>
        <p:txBody>
          <a:bodyPr/>
          <a:lstStyle/>
          <a:p>
            <a:pPr marL="0" indent="0">
              <a:buNone/>
            </a:pPr>
            <a:r>
              <a:rPr lang="en-US" dirty="0"/>
              <a:t>Questions we considered:</a:t>
            </a:r>
          </a:p>
          <a:p>
            <a:pPr marL="514350" indent="-514350">
              <a:buFont typeface="+mj-lt"/>
              <a:buAutoNum type="arabicPeriod"/>
            </a:pPr>
            <a:r>
              <a:rPr lang="en-US" dirty="0"/>
              <a:t>How do we keep track of free blocks?  </a:t>
            </a:r>
            <a:r>
              <a:rPr lang="en-US" b="1" dirty="0"/>
              <a:t>Using headers!</a:t>
            </a:r>
            <a:endParaRPr lang="en-US" dirty="0"/>
          </a:p>
          <a:p>
            <a:pPr marL="514350" indent="-514350">
              <a:buFont typeface="+mj-lt"/>
              <a:buAutoNum type="arabicPeriod"/>
            </a:pPr>
            <a:r>
              <a:rPr lang="en-US" dirty="0"/>
              <a:t>How do we choose an appropriate free block in which to place a newly allocated block?  </a:t>
            </a:r>
            <a:r>
              <a:rPr lang="en-US" b="1" dirty="0"/>
              <a:t>Iterate through all blocks.</a:t>
            </a:r>
            <a:endParaRPr lang="en-US" dirty="0"/>
          </a:p>
          <a:p>
            <a:pPr marL="514350" indent="-514350">
              <a:buFont typeface="+mj-lt"/>
              <a:buAutoNum type="arabicPeriod"/>
            </a:pPr>
            <a:r>
              <a:rPr lang="en-US" dirty="0"/>
              <a:t>After we place a newly allocated block in some free block, what do we do with the remainder of the free block?  </a:t>
            </a:r>
            <a:r>
              <a:rPr lang="en-US" b="1" dirty="0"/>
              <a:t>Try to make the most of it!</a:t>
            </a:r>
            <a:endParaRPr lang="en-US" dirty="0"/>
          </a:p>
          <a:p>
            <a:pPr marL="514350" indent="-514350">
              <a:buFont typeface="+mj-lt"/>
              <a:buAutoNum type="arabicPeriod"/>
            </a:pPr>
            <a:r>
              <a:rPr lang="en-US" dirty="0"/>
              <a:t>What do we do with a block that has just been freed?  </a:t>
            </a:r>
            <a:r>
              <a:rPr lang="en-US" b="1" dirty="0"/>
              <a:t>Update its header!</a:t>
            </a:r>
          </a:p>
          <a:p>
            <a:pPr marL="514350" indent="-514350">
              <a:buFont typeface="+mj-lt"/>
              <a:buAutoNum type="arabicPeriod"/>
            </a:pPr>
            <a:endParaRPr lang="en-US" b="1" dirty="0"/>
          </a:p>
          <a:p>
            <a:pPr marL="0" indent="0">
              <a:buNone/>
            </a:pPr>
            <a:endParaRPr lang="en-US" dirty="0"/>
          </a:p>
          <a:p>
            <a:endParaRPr lang="en-US" dirty="0"/>
          </a:p>
        </p:txBody>
      </p:sp>
    </p:spTree>
    <p:extLst>
      <p:ext uri="{BB962C8B-B14F-4D97-AF65-F5344CB8AC3E}">
        <p14:creationId xmlns:p14="http://schemas.microsoft.com/office/powerpoint/2010/main" val="278583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98E9-1795-F947-BB07-68867095AFBC}"/>
              </a:ext>
            </a:extLst>
          </p:cNvPr>
          <p:cNvSpPr>
            <a:spLocks noGrp="1"/>
          </p:cNvSpPr>
          <p:nvPr>
            <p:ph type="title"/>
          </p:nvPr>
        </p:nvSpPr>
        <p:spPr/>
        <p:txBody>
          <a:bodyPr/>
          <a:lstStyle/>
          <a:p>
            <a:r>
              <a:rPr lang="en-US" dirty="0"/>
              <a:t>Final Project: Implicit Allocator</a:t>
            </a:r>
          </a:p>
        </p:txBody>
      </p:sp>
      <p:sp>
        <p:nvSpPr>
          <p:cNvPr id="3" name="Content Placeholder 2">
            <a:extLst>
              <a:ext uri="{FF2B5EF4-FFF2-40B4-BE49-F238E27FC236}">
                <a16:creationId xmlns:a16="http://schemas.microsoft.com/office/drawing/2014/main" id="{22ADF6CE-A687-E541-87FE-BC87443A58AD}"/>
              </a:ext>
            </a:extLst>
          </p:cNvPr>
          <p:cNvSpPr>
            <a:spLocks noGrp="1"/>
          </p:cNvSpPr>
          <p:nvPr>
            <p:ph idx="1"/>
          </p:nvPr>
        </p:nvSpPr>
        <p:spPr/>
        <p:txBody>
          <a:bodyPr/>
          <a:lstStyle/>
          <a:p>
            <a:r>
              <a:rPr lang="en-US" b="1" dirty="0"/>
              <a:t>Must have </a:t>
            </a:r>
            <a:r>
              <a:rPr lang="en-US" dirty="0"/>
              <a:t>headers that track block information (size, status in-use or free) –you must use the 8 byte header size, storing the status using the free bits (this is larger than the 4 byte headers specified in the book, as this makes it easier to satisfy the alignment constraint and store information).</a:t>
            </a:r>
          </a:p>
          <a:p>
            <a:r>
              <a:rPr lang="en-US" b="1" dirty="0"/>
              <a:t>Must have </a:t>
            </a:r>
            <a:r>
              <a:rPr lang="en-US" dirty="0"/>
              <a:t>free blocks that are recycled and reused for subsequent malloc requests if possible</a:t>
            </a:r>
          </a:p>
          <a:p>
            <a:r>
              <a:rPr lang="en-US" b="1" dirty="0"/>
              <a:t>Must have </a:t>
            </a:r>
            <a:r>
              <a:rPr lang="en-US" dirty="0"/>
              <a:t>a malloc implementation that searches the heap for free blocks via an implicit list (i.e. traverses block-by-block).</a:t>
            </a:r>
          </a:p>
          <a:p>
            <a:endParaRPr lang="en-US" dirty="0"/>
          </a:p>
          <a:p>
            <a:r>
              <a:rPr lang="en-US" b="1" dirty="0"/>
              <a:t>Does not need to </a:t>
            </a:r>
            <a:r>
              <a:rPr lang="en-US" dirty="0"/>
              <a:t>have</a:t>
            </a:r>
            <a:r>
              <a:rPr lang="en-US" b="1" dirty="0"/>
              <a:t> </a:t>
            </a:r>
            <a:r>
              <a:rPr lang="en-US" dirty="0"/>
              <a:t>coalescing of free blocks</a:t>
            </a:r>
          </a:p>
          <a:p>
            <a:r>
              <a:rPr lang="en-US" b="1" dirty="0"/>
              <a:t>Does not need to </a:t>
            </a:r>
            <a:r>
              <a:rPr lang="en-US" dirty="0"/>
              <a:t>support in-place </a:t>
            </a:r>
            <a:r>
              <a:rPr lang="en-US" dirty="0" err="1"/>
              <a:t>realloc</a:t>
            </a:r>
            <a:endParaRPr lang="en-US" dirty="0"/>
          </a:p>
        </p:txBody>
      </p:sp>
    </p:spTree>
    <p:extLst>
      <p:ext uri="{BB962C8B-B14F-4D97-AF65-F5344CB8AC3E}">
        <p14:creationId xmlns:p14="http://schemas.microsoft.com/office/powerpoint/2010/main" val="143869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*e = malloc(24);	</a:t>
            </a:r>
            <a:r>
              <a:rPr lang="en-US" b="1" dirty="0">
                <a:solidFill>
                  <a:srgbClr val="00B050"/>
                </a:solidFill>
                <a:latin typeface="Consolas" panose="020B0609020204030204" pitchFamily="49" charset="0"/>
                <a:cs typeface="Consolas" panose="020B0609020204030204" pitchFamily="49" charset="0"/>
              </a:rPr>
              <a:t>// returns NULL!</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10CAA498-8E3C-4340-801C-767F5FEF7801}"/>
              </a:ext>
            </a:extLst>
          </p:cNvPr>
          <p:cNvSpPr/>
          <p:nvPr/>
        </p:nvSpPr>
        <p:spPr bwMode="auto">
          <a:xfrm>
            <a:off x="2914650" y="2630984"/>
            <a:ext cx="6362700" cy="186481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You do not need to worry about this problem for the implicit allocator, but this is a requirement for the </a:t>
            </a:r>
            <a:r>
              <a:rPr lang="en-US" sz="2800" i="1" dirty="0">
                <a:latin typeface="+mn-lt"/>
                <a:cs typeface="Courier New" panose="02070309020205020404" pitchFamily="49" charset="0"/>
              </a:rPr>
              <a:t>explicit</a:t>
            </a:r>
            <a:r>
              <a:rPr lang="en-US" sz="2800" dirty="0">
                <a:latin typeface="+mn-lt"/>
                <a:cs typeface="Courier New" panose="02070309020205020404" pitchFamily="49" charset="0"/>
              </a:rPr>
              <a:t> allocator! (More about this later).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25633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868809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malloc(4);</a:t>
            </a:r>
          </a:p>
          <a:p>
            <a:pPr marL="0" indent="0">
              <a:buNone/>
            </a:pPr>
            <a:r>
              <a:rPr lang="en-US" dirty="0">
                <a:latin typeface="Consolas" panose="020B0609020204030204" pitchFamily="49" charset="0"/>
                <a:cs typeface="Consolas" panose="020B0609020204030204" pitchFamily="49" charset="0"/>
              </a:rPr>
              <a:t>void *b =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8" name="Table 7">
            <a:extLst>
              <a:ext uri="{FF2B5EF4-FFF2-40B4-BE49-F238E27FC236}">
                <a16:creationId xmlns:a16="http://schemas.microsoft.com/office/drawing/2014/main" id="{2F83CEA9-94A1-584B-999D-907806C3D02E}"/>
              </a:ext>
            </a:extLst>
          </p:cNvPr>
          <p:cNvGraphicFramePr>
            <a:graphicFrameLocks noGrp="1"/>
          </p:cNvGraphicFramePr>
          <p:nvPr/>
        </p:nvGraphicFramePr>
        <p:xfrm>
          <a:off x="7747000" y="1371600"/>
          <a:ext cx="4216400" cy="1179883"/>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0x18</a:t>
                      </a:r>
                    </a:p>
                  </a:txBody>
                  <a:tcPr anchor="ctr"/>
                </a:tc>
                <a:extLst>
                  <a:ext uri="{0D108BD9-81ED-4DB2-BD59-A6C34878D82A}">
                    <a16:rowId xmlns:a16="http://schemas.microsoft.com/office/drawing/2014/main" val="2743311786"/>
                  </a:ext>
                </a:extLst>
              </a:tr>
            </a:tbl>
          </a:graphicData>
        </a:graphic>
      </p:graphicFrame>
    </p:spTree>
    <p:extLst>
      <p:ext uri="{BB962C8B-B14F-4D97-AF65-F5344CB8AC3E}">
        <p14:creationId xmlns:p14="http://schemas.microsoft.com/office/powerpoint/2010/main" val="6370720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In-Place </a:t>
            </a:r>
            <a:r>
              <a:rPr lang="en-US" dirty="0" err="1"/>
              <a:t>Realloc</a:t>
            </a:r>
            <a:endParaRPr lang="en-US" dirty="0"/>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gridCol w="1165860">
                  <a:extLst>
                    <a:ext uri="{9D8B030D-6E8A-4147-A177-3AD203B41FA5}">
                      <a16:colId xmlns:a16="http://schemas.microsoft.com/office/drawing/2014/main" val="653897468"/>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8" name="Table 7">
            <a:extLst>
              <a:ext uri="{FF2B5EF4-FFF2-40B4-BE49-F238E27FC236}">
                <a16:creationId xmlns:a16="http://schemas.microsoft.com/office/drawing/2014/main" id="{2F83CEA9-94A1-584B-999D-907806C3D02E}"/>
              </a:ext>
            </a:extLst>
          </p:cNvPr>
          <p:cNvGraphicFramePr>
            <a:graphicFrameLocks noGrp="1"/>
          </p:cNvGraphicFramePr>
          <p:nvPr/>
        </p:nvGraphicFramePr>
        <p:xfrm>
          <a:off x="7747000" y="1371600"/>
          <a:ext cx="4216400" cy="1902566"/>
        </p:xfrm>
        <a:graphic>
          <a:graphicData uri="http://schemas.openxmlformats.org/drawingml/2006/table">
            <a:tbl>
              <a:tblPr firstRow="1" bandRow="1">
                <a:tableStyleId>{5C22544A-7EE6-4342-B048-85BDC9FD1C3A}</a:tableStyleId>
              </a:tblPr>
              <a:tblGrid>
                <a:gridCol w="2108200">
                  <a:extLst>
                    <a:ext uri="{9D8B030D-6E8A-4147-A177-3AD203B41FA5}">
                      <a16:colId xmlns:a16="http://schemas.microsoft.com/office/drawing/2014/main" val="3971460222"/>
                    </a:ext>
                  </a:extLst>
                </a:gridCol>
                <a:gridCol w="2108200">
                  <a:extLst>
                    <a:ext uri="{9D8B030D-6E8A-4147-A177-3AD203B41FA5}">
                      <a16:colId xmlns:a16="http://schemas.microsoft.com/office/drawing/2014/main" val="3606093569"/>
                    </a:ext>
                  </a:extLst>
                </a:gridCol>
              </a:tblGrid>
              <a:tr h="425186">
                <a:tc>
                  <a:txBody>
                    <a:bodyPr/>
                    <a:lstStyle/>
                    <a:p>
                      <a:pPr algn="ctr"/>
                      <a:r>
                        <a:rPr lang="en-US" sz="2400" dirty="0"/>
                        <a:t>Variable</a:t>
                      </a:r>
                    </a:p>
                  </a:txBody>
                  <a:tcPr/>
                </a:tc>
                <a:tc>
                  <a:txBody>
                    <a:bodyPr/>
                    <a:lstStyle/>
                    <a:p>
                      <a:pPr algn="ctr"/>
                      <a:r>
                        <a:rPr lang="en-US" sz="2400" dirty="0"/>
                        <a:t>Value</a:t>
                      </a:r>
                    </a:p>
                  </a:txBody>
                  <a:tcPr/>
                </a:tc>
                <a:extLst>
                  <a:ext uri="{0D108BD9-81ED-4DB2-BD59-A6C34878D82A}">
                    <a16:rowId xmlns:a16="http://schemas.microsoft.com/office/drawing/2014/main" val="3051439707"/>
                  </a:ext>
                </a:extLst>
              </a:tr>
              <a:tr h="722683">
                <a:tc>
                  <a:txBody>
                    <a:bodyPr/>
                    <a:lstStyle/>
                    <a:p>
                      <a:pPr algn="ctr"/>
                      <a:r>
                        <a:rPr lang="en-US" sz="2400" dirty="0">
                          <a:latin typeface="Consolas" panose="020B0609020204030204" pitchFamily="49" charset="0"/>
                          <a:cs typeface="Consolas" panose="020B0609020204030204" pitchFamily="49" charset="0"/>
                        </a:rPr>
                        <a:t>a</a:t>
                      </a:r>
                    </a:p>
                  </a:txBody>
                  <a:tcPr anchor="ctr"/>
                </a:tc>
                <a:tc>
                  <a:txBody>
                    <a:bodyPr/>
                    <a:lstStyle/>
                    <a:p>
                      <a:pPr algn="ctr"/>
                      <a:r>
                        <a:rPr lang="en-US" sz="2400" dirty="0">
                          <a:latin typeface="Consolas" panose="020B0609020204030204" pitchFamily="49" charset="0"/>
                          <a:cs typeface="Consolas" panose="020B0609020204030204" pitchFamily="49" charset="0"/>
                        </a:rPr>
                        <a:t>0x10</a:t>
                      </a:r>
                    </a:p>
                  </a:txBody>
                  <a:tcPr anchor="ctr"/>
                </a:tc>
                <a:extLst>
                  <a:ext uri="{0D108BD9-81ED-4DB2-BD59-A6C34878D82A}">
                    <a16:rowId xmlns:a16="http://schemas.microsoft.com/office/drawing/2014/main" val="2743311786"/>
                  </a:ext>
                </a:extLst>
              </a:tr>
              <a:tr h="722683">
                <a:tc>
                  <a:txBody>
                    <a:bodyPr/>
                    <a:lstStyle/>
                    <a:p>
                      <a:pPr algn="ctr"/>
                      <a:r>
                        <a:rPr lang="en-US" sz="2400" dirty="0">
                          <a:latin typeface="Consolas" panose="020B0609020204030204" pitchFamily="49" charset="0"/>
                          <a:cs typeface="Consolas" panose="020B0609020204030204" pitchFamily="49" charset="0"/>
                        </a:rPr>
                        <a:t>b</a:t>
                      </a:r>
                    </a:p>
                  </a:txBody>
                  <a:tcPr anchor="ctr"/>
                </a:tc>
                <a:tc>
                  <a:txBody>
                    <a:bodyPr/>
                    <a:lstStyle/>
                    <a:p>
                      <a:pPr algn="ctr"/>
                      <a:r>
                        <a:rPr lang="en-US" sz="2400" dirty="0">
                          <a:latin typeface="Consolas" panose="020B0609020204030204" pitchFamily="49" charset="0"/>
                          <a:cs typeface="Consolas" panose="020B0609020204030204" pitchFamily="49" charset="0"/>
                        </a:rPr>
                        <a:t>0x28</a:t>
                      </a:r>
                    </a:p>
                  </a:txBody>
                  <a:tcPr anchor="ctr"/>
                </a:tc>
                <a:extLst>
                  <a:ext uri="{0D108BD9-81ED-4DB2-BD59-A6C34878D82A}">
                    <a16:rowId xmlns:a16="http://schemas.microsoft.com/office/drawing/2014/main" val="2206113992"/>
                  </a:ext>
                </a:extLst>
              </a:tr>
            </a:tbl>
          </a:graphicData>
        </a:graphic>
      </p:graphicFrame>
      <p:sp>
        <p:nvSpPr>
          <p:cNvPr id="7" name="Rectangle 6">
            <a:extLst>
              <a:ext uri="{FF2B5EF4-FFF2-40B4-BE49-F238E27FC236}">
                <a16:creationId xmlns:a16="http://schemas.microsoft.com/office/drawing/2014/main" id="{E6B86324-F8F5-1C40-90EA-B8664C873DAF}"/>
              </a:ext>
            </a:extLst>
          </p:cNvPr>
          <p:cNvSpPr/>
          <p:nvPr/>
        </p:nvSpPr>
        <p:spPr bwMode="auto">
          <a:xfrm>
            <a:off x="1790700" y="3583835"/>
            <a:ext cx="8534400" cy="149027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 implicit allocator can always move memory to a new location for a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request.  The </a:t>
            </a:r>
            <a:r>
              <a:rPr lang="en-US" sz="2800" i="1" dirty="0">
                <a:latin typeface="+mn-lt"/>
                <a:cs typeface="Courier New" panose="02070309020205020404" pitchFamily="49" charset="0"/>
              </a:rPr>
              <a:t>explicit</a:t>
            </a:r>
            <a:r>
              <a:rPr lang="en-US" sz="2800" dirty="0">
                <a:latin typeface="+mn-lt"/>
                <a:cs typeface="Courier New" panose="02070309020205020404" pitchFamily="49" charset="0"/>
              </a:rPr>
              <a:t> allocator must support in-place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(more on this later).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67448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55D9-3B0E-814A-874D-4ADBAB3A11E4}"/>
              </a:ext>
            </a:extLst>
          </p:cNvPr>
          <p:cNvSpPr>
            <a:spLocks noGrp="1"/>
          </p:cNvSpPr>
          <p:nvPr>
            <p:ph type="title"/>
          </p:nvPr>
        </p:nvSpPr>
        <p:spPr/>
        <p:txBody>
          <a:bodyPr/>
          <a:lstStyle/>
          <a:p>
            <a:r>
              <a:rPr lang="en-US" dirty="0"/>
              <a:t>Summary: Implicit Allocator</a:t>
            </a:r>
          </a:p>
        </p:txBody>
      </p:sp>
      <p:sp>
        <p:nvSpPr>
          <p:cNvPr id="3" name="Content Placeholder 2">
            <a:extLst>
              <a:ext uri="{FF2B5EF4-FFF2-40B4-BE49-F238E27FC236}">
                <a16:creationId xmlns:a16="http://schemas.microsoft.com/office/drawing/2014/main" id="{30026350-95B9-E345-A012-F41763C08714}"/>
              </a:ext>
            </a:extLst>
          </p:cNvPr>
          <p:cNvSpPr>
            <a:spLocks noGrp="1"/>
          </p:cNvSpPr>
          <p:nvPr>
            <p:ph idx="1"/>
          </p:nvPr>
        </p:nvSpPr>
        <p:spPr/>
        <p:txBody>
          <a:bodyPr/>
          <a:lstStyle/>
          <a:p>
            <a:r>
              <a:rPr lang="en-US" dirty="0"/>
              <a:t>An implicit allocator is a more efficient implementation that has reasonable </a:t>
            </a:r>
            <a:r>
              <a:rPr lang="en-US" b="1" dirty="0"/>
              <a:t>throughput</a:t>
            </a:r>
            <a:r>
              <a:rPr lang="en-US" dirty="0"/>
              <a:t> and </a:t>
            </a:r>
            <a:r>
              <a:rPr lang="en-US" b="1" dirty="0"/>
              <a:t>utilization</a:t>
            </a:r>
            <a:r>
              <a:rPr lang="en-US" dirty="0"/>
              <a:t> due to its recycling of blocks.</a:t>
            </a:r>
          </a:p>
          <a:p>
            <a:endParaRPr lang="en-US" dirty="0"/>
          </a:p>
          <a:p>
            <a:pPr marL="0" indent="0">
              <a:buNone/>
            </a:pPr>
            <a:r>
              <a:rPr lang="en-US" dirty="0"/>
              <a:t>Can we do better?</a:t>
            </a:r>
          </a:p>
          <a:p>
            <a:pPr marL="514350" indent="-514350">
              <a:buFont typeface="+mj-lt"/>
              <a:buAutoNum type="arabicPeriod"/>
            </a:pPr>
            <a:r>
              <a:rPr lang="en-US" dirty="0"/>
              <a:t>Can we avoid searching all blocks for free blocks to reuse?</a:t>
            </a:r>
          </a:p>
          <a:p>
            <a:pPr marL="514350" indent="-514350">
              <a:buFont typeface="+mj-lt"/>
              <a:buAutoNum type="arabicPeriod"/>
            </a:pPr>
            <a:r>
              <a:rPr lang="en-US" dirty="0"/>
              <a:t>Can we merge adjacent free blocks to keep large spaces available?</a:t>
            </a:r>
          </a:p>
          <a:p>
            <a:pPr marL="514350" indent="-514350">
              <a:buFont typeface="+mj-lt"/>
              <a:buAutoNum type="arabicPeriod"/>
            </a:pPr>
            <a:r>
              <a:rPr lang="en-US" dirty="0"/>
              <a:t>Can we avoid always copying/moving data during </a:t>
            </a:r>
            <a:r>
              <a:rPr lang="en-US" dirty="0" err="1"/>
              <a:t>realloc</a:t>
            </a:r>
            <a:r>
              <a:rPr lang="en-US" dirty="0"/>
              <a:t>?</a:t>
            </a:r>
          </a:p>
        </p:txBody>
      </p:sp>
    </p:spTree>
    <p:extLst>
      <p:ext uri="{BB962C8B-B14F-4D97-AF65-F5344CB8AC3E}">
        <p14:creationId xmlns:p14="http://schemas.microsoft.com/office/powerpoint/2010/main" val="355426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6</a:t>
            </a:r>
          </a:p>
          <a:p>
            <a:pPr>
              <a:tabLst>
                <a:tab pos="11536363" algn="r"/>
              </a:tabLst>
            </a:pPr>
            <a:r>
              <a:rPr lang="en-US" dirty="0"/>
              <a:t>What is a heap allocator?	10</a:t>
            </a:r>
          </a:p>
          <a:p>
            <a:pPr>
              <a:tabLst>
                <a:tab pos="11536363" algn="r"/>
              </a:tabLst>
            </a:pPr>
            <a:r>
              <a:rPr lang="en-US" dirty="0"/>
              <a:t>Heap allocator requirements and goals	24</a:t>
            </a:r>
          </a:p>
          <a:p>
            <a:pPr>
              <a:tabLst>
                <a:tab pos="11536363" algn="r"/>
              </a:tabLst>
            </a:pPr>
            <a:r>
              <a:rPr lang="en-US" dirty="0"/>
              <a:t>Method 0: Bump Allocator	39</a:t>
            </a:r>
          </a:p>
          <a:p>
            <a:pPr>
              <a:tabLst>
                <a:tab pos="11536363" algn="r"/>
              </a:tabLst>
            </a:pPr>
            <a:r>
              <a:rPr lang="en-US" dirty="0"/>
              <a:t>Method 1: Implicit Free List Allocator	50</a:t>
            </a:r>
          </a:p>
          <a:p>
            <a:pPr>
              <a:tabLst>
                <a:tab pos="11536363" algn="r"/>
              </a:tabLst>
            </a:pPr>
            <a:r>
              <a:rPr lang="en-US" b="1" dirty="0">
                <a:solidFill>
                  <a:srgbClr val="C00000"/>
                </a:solidFill>
              </a:rPr>
              <a:t>Method 2: Explicit Free List Allocator</a:t>
            </a:r>
            <a:r>
              <a:rPr lang="en-US" dirty="0"/>
              <a:t>	75</a:t>
            </a:r>
          </a:p>
          <a:p>
            <a:pPr>
              <a:tabLst>
                <a:tab pos="11536363" algn="r"/>
              </a:tabLst>
            </a:pPr>
            <a:r>
              <a:rPr lang="en-US" dirty="0"/>
              <a:t>Live Session	120</a:t>
            </a:r>
          </a:p>
          <a:p>
            <a:pPr>
              <a:tabLst>
                <a:tab pos="11536363" algn="r"/>
              </a:tabLst>
            </a:pPr>
            <a:endParaRPr lang="en-US" dirty="0"/>
          </a:p>
          <a:p>
            <a:endParaRPr lang="en-US" dirty="0"/>
          </a:p>
        </p:txBody>
      </p:sp>
    </p:spTree>
    <p:extLst>
      <p:ext uri="{BB962C8B-B14F-4D97-AF65-F5344CB8AC3E}">
        <p14:creationId xmlns:p14="http://schemas.microsoft.com/office/powerpoint/2010/main" val="7589518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6</a:t>
            </a:r>
          </a:p>
          <a:p>
            <a:pPr>
              <a:tabLst>
                <a:tab pos="11536363" algn="r"/>
              </a:tabLst>
            </a:pPr>
            <a:r>
              <a:rPr lang="en-US" dirty="0"/>
              <a:t>What is a heap allocator?	10</a:t>
            </a:r>
          </a:p>
          <a:p>
            <a:pPr>
              <a:tabLst>
                <a:tab pos="11536363" algn="r"/>
              </a:tabLst>
            </a:pPr>
            <a:r>
              <a:rPr lang="en-US" dirty="0"/>
              <a:t>Heap allocator requirements and goals	24</a:t>
            </a:r>
          </a:p>
          <a:p>
            <a:pPr>
              <a:tabLst>
                <a:tab pos="11536363" algn="r"/>
              </a:tabLst>
            </a:pPr>
            <a:r>
              <a:rPr lang="en-US" dirty="0"/>
              <a:t>Method 0: Bump Allocator	39</a:t>
            </a:r>
          </a:p>
          <a:p>
            <a:pPr>
              <a:tabLst>
                <a:tab pos="11536363" algn="r"/>
              </a:tabLst>
            </a:pPr>
            <a:r>
              <a:rPr lang="en-US" dirty="0"/>
              <a:t>Method 1: Implicit Free List Allocator	50</a:t>
            </a:r>
          </a:p>
          <a:p>
            <a:pPr>
              <a:tabLst>
                <a:tab pos="11536363" algn="r"/>
              </a:tabLst>
            </a:pPr>
            <a:r>
              <a:rPr lang="en-US" b="1" dirty="0">
                <a:solidFill>
                  <a:srgbClr val="C00000"/>
                </a:solidFill>
              </a:rPr>
              <a:t>Method 2: Explicit Free List Allocator</a:t>
            </a:r>
            <a:r>
              <a:rPr lang="en-US" dirty="0"/>
              <a:t>	75</a:t>
            </a:r>
          </a:p>
          <a:p>
            <a:pPr lvl="1">
              <a:tabLst>
                <a:tab pos="11539728" algn="r"/>
              </a:tabLst>
            </a:pPr>
            <a:r>
              <a:rPr lang="en-US" b="1" dirty="0">
                <a:solidFill>
                  <a:srgbClr val="C00000"/>
                </a:solidFill>
              </a:rPr>
              <a:t>Explicit Allocator</a:t>
            </a:r>
            <a:r>
              <a:rPr lang="en-US" dirty="0">
                <a:solidFill>
                  <a:srgbClr val="C00000"/>
                </a:solidFill>
              </a:rPr>
              <a:t>	</a:t>
            </a:r>
            <a:r>
              <a:rPr lang="en-US" dirty="0"/>
              <a:t>76</a:t>
            </a:r>
            <a:endParaRPr lang="en-US" b="1" dirty="0"/>
          </a:p>
          <a:p>
            <a:pPr lvl="1">
              <a:tabLst>
                <a:tab pos="11536363" algn="r"/>
              </a:tabLst>
            </a:pPr>
            <a:r>
              <a:rPr lang="en-US" dirty="0"/>
              <a:t>Coalescing	92</a:t>
            </a:r>
          </a:p>
          <a:p>
            <a:pPr lvl="1">
              <a:tabLst>
                <a:tab pos="11536363" algn="r"/>
              </a:tabLst>
            </a:pPr>
            <a:r>
              <a:rPr lang="en-US" dirty="0"/>
              <a:t>In-place </a:t>
            </a:r>
            <a:r>
              <a:rPr lang="en-US" dirty="0" err="1"/>
              <a:t>realloc</a:t>
            </a:r>
            <a:r>
              <a:rPr lang="en-US" dirty="0"/>
              <a:t>	105</a:t>
            </a:r>
          </a:p>
          <a:p>
            <a:pPr>
              <a:tabLst>
                <a:tab pos="11536363" algn="r"/>
              </a:tabLst>
            </a:pPr>
            <a:r>
              <a:rPr lang="en-US" dirty="0"/>
              <a:t>Live Session	120</a:t>
            </a:r>
          </a:p>
          <a:p>
            <a:pPr lvl="1">
              <a:tabLst>
                <a:tab pos="11536363" algn="r"/>
              </a:tabLst>
            </a:pPr>
            <a:endParaRPr lang="en-US" dirty="0"/>
          </a:p>
        </p:txBody>
      </p:sp>
    </p:spTree>
    <p:extLst>
      <p:ext uri="{BB962C8B-B14F-4D97-AF65-F5344CB8AC3E}">
        <p14:creationId xmlns:p14="http://schemas.microsoft.com/office/powerpoint/2010/main" val="20837284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previous free block and a pointer to the next free block.</a:t>
            </a:r>
            <a:endParaRPr lang="en-US" b="1" dirty="0"/>
          </a:p>
          <a:p>
            <a:endParaRPr lang="en-US" dirty="0"/>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56 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6460866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a:t>
            </a:r>
            <a:r>
              <a:rPr lang="en-US" b="1" dirty="0">
                <a:solidFill>
                  <a:srgbClr val="C00000"/>
                </a:solidFill>
              </a:rPr>
              <a:t>previous</a:t>
            </a:r>
            <a:r>
              <a:rPr lang="en-US" dirty="0"/>
              <a:t> free block and a pointer to the </a:t>
            </a:r>
            <a:r>
              <a:rPr lang="en-US" b="1" dirty="0">
                <a:solidFill>
                  <a:srgbClr val="0070C0"/>
                </a:solidFill>
              </a:rPr>
              <a:t>next</a:t>
            </a:r>
            <a:r>
              <a:rPr lang="en-US" dirty="0"/>
              <a:t> free block.</a:t>
            </a:r>
            <a:endParaRPr lang="en-US" b="1" dirty="0"/>
          </a:p>
          <a:p>
            <a:endParaRPr lang="en-US" dirty="0"/>
          </a:p>
        </p:txBody>
      </p:sp>
      <p:graphicFrame>
        <p:nvGraphicFramePr>
          <p:cNvPr id="4" name="Table 3">
            <a:extLst>
              <a:ext uri="{FF2B5EF4-FFF2-40B4-BE49-F238E27FC236}">
                <a16:creationId xmlns:a16="http://schemas.microsoft.com/office/drawing/2014/main" id="{F7FD7071-C6C1-8D46-9803-30DDA6D05A21}"/>
              </a:ext>
            </a:extLst>
          </p:cNvPr>
          <p:cNvGraphicFramePr>
            <a:graphicFrameLocks noGrp="1"/>
          </p:cNvGraphicFramePr>
          <p:nvPr>
            <p:extLst>
              <p:ext uri="{D42A27DB-BD31-4B8C-83A1-F6EECF244321}">
                <p14:modId xmlns:p14="http://schemas.microsoft.com/office/powerpoint/2010/main" val="482096117"/>
              </p:ext>
            </p:extLst>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0x50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0x50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6" name="Freeform 5">
            <a:extLst>
              <a:ext uri="{FF2B5EF4-FFF2-40B4-BE49-F238E27FC236}">
                <a16:creationId xmlns:a16="http://schemas.microsoft.com/office/drawing/2014/main" id="{DBFF0D09-D472-1247-A25A-7AD7B80F8307}"/>
              </a:ext>
            </a:extLst>
          </p:cNvPr>
          <p:cNvSpPr/>
          <p:nvPr/>
        </p:nvSpPr>
        <p:spPr>
          <a:xfrm>
            <a:off x="2743200" y="4872847"/>
            <a:ext cx="5273801" cy="1109312"/>
          </a:xfrm>
          <a:custGeom>
            <a:avLst/>
            <a:gdLst>
              <a:gd name="connsiteX0" fmla="*/ 0 w 5273801"/>
              <a:gd name="connsiteY0" fmla="*/ 1109312 h 1109312"/>
              <a:gd name="connsiteX1" fmla="*/ 374573 w 5273801"/>
              <a:gd name="connsiteY1" fmla="*/ 305081 h 1109312"/>
              <a:gd name="connsiteX2" fmla="*/ 1498294 w 5273801"/>
              <a:gd name="connsiteY2" fmla="*/ 40676 h 1109312"/>
              <a:gd name="connsiteX3" fmla="*/ 4792337 w 5273801"/>
              <a:gd name="connsiteY3" fmla="*/ 73726 h 1109312"/>
              <a:gd name="connsiteX4" fmla="*/ 5188945 w 5273801"/>
              <a:gd name="connsiteY4" fmla="*/ 723722 h 1109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3801" h="1109312">
                <a:moveTo>
                  <a:pt x="0" y="1109312"/>
                </a:moveTo>
                <a:cubicBezTo>
                  <a:pt x="62428" y="796249"/>
                  <a:pt x="124857" y="483187"/>
                  <a:pt x="374573" y="305081"/>
                </a:cubicBezTo>
                <a:cubicBezTo>
                  <a:pt x="624289" y="126975"/>
                  <a:pt x="762000" y="79235"/>
                  <a:pt x="1498294" y="40676"/>
                </a:cubicBezTo>
                <a:cubicBezTo>
                  <a:pt x="2234588" y="2117"/>
                  <a:pt x="4177229" y="-40115"/>
                  <a:pt x="4792337" y="73726"/>
                </a:cubicBezTo>
                <a:cubicBezTo>
                  <a:pt x="5407445" y="187567"/>
                  <a:pt x="5298195" y="455644"/>
                  <a:pt x="5188945" y="723722"/>
                </a:cubicBezTo>
              </a:path>
            </a:pathLst>
          </a:custGeom>
          <a:noFill/>
          <a:ln w="76200">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7" name="Freeform 6">
            <a:extLst>
              <a:ext uri="{FF2B5EF4-FFF2-40B4-BE49-F238E27FC236}">
                <a16:creationId xmlns:a16="http://schemas.microsoft.com/office/drawing/2014/main" id="{4D4B9740-A94B-FE42-B4A9-EDE7D6C966A2}"/>
              </a:ext>
            </a:extLst>
          </p:cNvPr>
          <p:cNvSpPr/>
          <p:nvPr/>
        </p:nvSpPr>
        <p:spPr>
          <a:xfrm>
            <a:off x="203544" y="4455280"/>
            <a:ext cx="4974384" cy="1548913"/>
          </a:xfrm>
          <a:custGeom>
            <a:avLst/>
            <a:gdLst>
              <a:gd name="connsiteX0" fmla="*/ 4974384 w 4974384"/>
              <a:gd name="connsiteY0" fmla="*/ 1548913 h 1548913"/>
              <a:gd name="connsiteX1" fmla="*/ 4522692 w 4974384"/>
              <a:gd name="connsiteY1" fmla="*/ 204855 h 1548913"/>
              <a:gd name="connsiteX2" fmla="*/ 3718461 w 4974384"/>
              <a:gd name="connsiteY2" fmla="*/ 39602 h 1548913"/>
              <a:gd name="connsiteX3" fmla="*/ 589670 w 4974384"/>
              <a:gd name="connsiteY3" fmla="*/ 105703 h 1548913"/>
              <a:gd name="connsiteX4" fmla="*/ 5776 w 4974384"/>
              <a:gd name="connsiteY4" fmla="*/ 1097221 h 1548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4384" h="1548913">
                <a:moveTo>
                  <a:pt x="4974384" y="1548913"/>
                </a:moveTo>
                <a:cubicBezTo>
                  <a:pt x="4853198" y="1002660"/>
                  <a:pt x="4732012" y="456407"/>
                  <a:pt x="4522692" y="204855"/>
                </a:cubicBezTo>
                <a:cubicBezTo>
                  <a:pt x="4313372" y="-46697"/>
                  <a:pt x="3718461" y="39602"/>
                  <a:pt x="3718461" y="39602"/>
                </a:cubicBezTo>
                <a:cubicBezTo>
                  <a:pt x="3062957" y="23077"/>
                  <a:pt x="1208451" y="-70567"/>
                  <a:pt x="589670" y="105703"/>
                </a:cubicBezTo>
                <a:cubicBezTo>
                  <a:pt x="-29111" y="281973"/>
                  <a:pt x="-11668" y="689597"/>
                  <a:pt x="5776" y="1097221"/>
                </a:cubicBezTo>
              </a:path>
            </a:pathLst>
          </a:custGeom>
          <a:noFill/>
          <a:ln w="7620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DF0CE863-004D-DE44-9A55-23C3429A1EC6}"/>
              </a:ext>
            </a:extLst>
          </p:cNvPr>
          <p:cNvSpPr/>
          <p:nvPr/>
        </p:nvSpPr>
        <p:spPr>
          <a:xfrm>
            <a:off x="4373696" y="4412383"/>
            <a:ext cx="4704203" cy="1547742"/>
          </a:xfrm>
          <a:custGeom>
            <a:avLst/>
            <a:gdLst>
              <a:gd name="connsiteX0" fmla="*/ 4704203 w 4704203"/>
              <a:gd name="connsiteY0" fmla="*/ 1547742 h 1547742"/>
              <a:gd name="connsiteX1" fmla="*/ 4384714 w 4704203"/>
              <a:gd name="connsiteY1" fmla="*/ 523174 h 1547742"/>
              <a:gd name="connsiteX2" fmla="*/ 3899971 w 4704203"/>
              <a:gd name="connsiteY2" fmla="*/ 214701 h 1547742"/>
              <a:gd name="connsiteX3" fmla="*/ 2038121 w 4704203"/>
              <a:gd name="connsiteY3" fmla="*/ 5381 h 1547742"/>
              <a:gd name="connsiteX4" fmla="*/ 0 w 4704203"/>
              <a:gd name="connsiteY4" fmla="*/ 82499 h 15477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4203" h="1547742">
                <a:moveTo>
                  <a:pt x="4704203" y="1547742"/>
                </a:moveTo>
                <a:cubicBezTo>
                  <a:pt x="4611478" y="1146544"/>
                  <a:pt x="4518753" y="745347"/>
                  <a:pt x="4384714" y="523174"/>
                </a:cubicBezTo>
                <a:cubicBezTo>
                  <a:pt x="4250675" y="301001"/>
                  <a:pt x="4291070" y="301000"/>
                  <a:pt x="3899971" y="214701"/>
                </a:cubicBezTo>
                <a:cubicBezTo>
                  <a:pt x="3508872" y="128402"/>
                  <a:pt x="2688116" y="27415"/>
                  <a:pt x="2038121" y="5381"/>
                </a:cubicBezTo>
                <a:cubicBezTo>
                  <a:pt x="1388126" y="-16653"/>
                  <a:pt x="694063" y="32923"/>
                  <a:pt x="0" y="82499"/>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3C2397D1-3B70-B848-8C8E-D3D05C2D03BF}"/>
              </a:ext>
            </a:extLst>
          </p:cNvPr>
          <p:cNvSpPr/>
          <p:nvPr/>
        </p:nvSpPr>
        <p:spPr>
          <a:xfrm>
            <a:off x="6764357" y="4953000"/>
            <a:ext cx="804231" cy="940463"/>
          </a:xfrm>
          <a:custGeom>
            <a:avLst/>
            <a:gdLst>
              <a:gd name="connsiteX0" fmla="*/ 0 w 804231"/>
              <a:gd name="connsiteY0" fmla="*/ 1016663 h 1016663"/>
              <a:gd name="connsiteX1" fmla="*/ 198303 w 804231"/>
              <a:gd name="connsiteY1" fmla="*/ 245482 h 1016663"/>
              <a:gd name="connsiteX2" fmla="*/ 506776 w 804231"/>
              <a:gd name="connsiteY2" fmla="*/ 25145 h 1016663"/>
              <a:gd name="connsiteX3" fmla="*/ 804231 w 804231"/>
              <a:gd name="connsiteY3" fmla="*/ 14128 h 1016663"/>
            </a:gdLst>
            <a:ahLst/>
            <a:cxnLst>
              <a:cxn ang="0">
                <a:pos x="connsiteX0" y="connsiteY0"/>
              </a:cxn>
              <a:cxn ang="0">
                <a:pos x="connsiteX1" y="connsiteY1"/>
              </a:cxn>
              <a:cxn ang="0">
                <a:pos x="connsiteX2" y="connsiteY2"/>
              </a:cxn>
              <a:cxn ang="0">
                <a:pos x="connsiteX3" y="connsiteY3"/>
              </a:cxn>
            </a:cxnLst>
            <a:rect l="l" t="t" r="r" b="b"/>
            <a:pathLst>
              <a:path w="804231" h="1016663">
                <a:moveTo>
                  <a:pt x="0" y="1016663"/>
                </a:moveTo>
                <a:cubicBezTo>
                  <a:pt x="56920" y="713699"/>
                  <a:pt x="113840" y="410735"/>
                  <a:pt x="198303" y="245482"/>
                </a:cubicBezTo>
                <a:cubicBezTo>
                  <a:pt x="282766" y="80229"/>
                  <a:pt x="405788" y="63704"/>
                  <a:pt x="506776" y="25145"/>
                </a:cubicBezTo>
                <a:cubicBezTo>
                  <a:pt x="607764" y="-13414"/>
                  <a:pt x="705997" y="357"/>
                  <a:pt x="804231" y="14128"/>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35753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a:t>
            </a:r>
            <a:r>
              <a:rPr lang="en-US" b="1" dirty="0">
                <a:solidFill>
                  <a:srgbClr val="C00000"/>
                </a:solidFill>
              </a:rPr>
              <a:t>previous</a:t>
            </a:r>
            <a:r>
              <a:rPr lang="en-US" dirty="0"/>
              <a:t> free block and a pointer to the </a:t>
            </a:r>
            <a:r>
              <a:rPr lang="en-US" b="1" dirty="0">
                <a:solidFill>
                  <a:srgbClr val="0070C0"/>
                </a:solidFill>
              </a:rPr>
              <a:t>next</a:t>
            </a:r>
            <a:r>
              <a:rPr lang="en-US" dirty="0"/>
              <a:t> free block.</a:t>
            </a:r>
            <a:endParaRPr lang="en-US" b="1" dirty="0"/>
          </a:p>
          <a:p>
            <a:endParaRPr lang="en-US" dirty="0"/>
          </a:p>
        </p:txBody>
      </p:sp>
      <p:graphicFrame>
        <p:nvGraphicFramePr>
          <p:cNvPr id="4" name="Table 3">
            <a:extLst>
              <a:ext uri="{FF2B5EF4-FFF2-40B4-BE49-F238E27FC236}">
                <a16:creationId xmlns:a16="http://schemas.microsoft.com/office/drawing/2014/main" id="{F7FD7071-C6C1-8D46-9803-30DDA6D05A21}"/>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0x50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0x50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70C0"/>
                          </a:solidFill>
                        </a:rPr>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6" name="Freeform 5">
            <a:extLst>
              <a:ext uri="{FF2B5EF4-FFF2-40B4-BE49-F238E27FC236}">
                <a16:creationId xmlns:a16="http://schemas.microsoft.com/office/drawing/2014/main" id="{DBFF0D09-D472-1247-A25A-7AD7B80F8307}"/>
              </a:ext>
            </a:extLst>
          </p:cNvPr>
          <p:cNvSpPr/>
          <p:nvPr/>
        </p:nvSpPr>
        <p:spPr>
          <a:xfrm>
            <a:off x="2743200" y="4872847"/>
            <a:ext cx="5273801" cy="1109312"/>
          </a:xfrm>
          <a:custGeom>
            <a:avLst/>
            <a:gdLst>
              <a:gd name="connsiteX0" fmla="*/ 0 w 5273801"/>
              <a:gd name="connsiteY0" fmla="*/ 1109312 h 1109312"/>
              <a:gd name="connsiteX1" fmla="*/ 374573 w 5273801"/>
              <a:gd name="connsiteY1" fmla="*/ 305081 h 1109312"/>
              <a:gd name="connsiteX2" fmla="*/ 1498294 w 5273801"/>
              <a:gd name="connsiteY2" fmla="*/ 40676 h 1109312"/>
              <a:gd name="connsiteX3" fmla="*/ 4792337 w 5273801"/>
              <a:gd name="connsiteY3" fmla="*/ 73726 h 1109312"/>
              <a:gd name="connsiteX4" fmla="*/ 5188945 w 5273801"/>
              <a:gd name="connsiteY4" fmla="*/ 723722 h 1109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3801" h="1109312">
                <a:moveTo>
                  <a:pt x="0" y="1109312"/>
                </a:moveTo>
                <a:cubicBezTo>
                  <a:pt x="62428" y="796249"/>
                  <a:pt x="124857" y="483187"/>
                  <a:pt x="374573" y="305081"/>
                </a:cubicBezTo>
                <a:cubicBezTo>
                  <a:pt x="624289" y="126975"/>
                  <a:pt x="762000" y="79235"/>
                  <a:pt x="1498294" y="40676"/>
                </a:cubicBezTo>
                <a:cubicBezTo>
                  <a:pt x="2234588" y="2117"/>
                  <a:pt x="4177229" y="-40115"/>
                  <a:pt x="4792337" y="73726"/>
                </a:cubicBezTo>
                <a:cubicBezTo>
                  <a:pt x="5407445" y="187567"/>
                  <a:pt x="5298195" y="455644"/>
                  <a:pt x="5188945" y="723722"/>
                </a:cubicBezTo>
              </a:path>
            </a:pathLst>
          </a:custGeom>
          <a:noFill/>
          <a:ln w="76200">
            <a:solidFill>
              <a:schemeClr val="accent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7" name="Freeform 6">
            <a:extLst>
              <a:ext uri="{FF2B5EF4-FFF2-40B4-BE49-F238E27FC236}">
                <a16:creationId xmlns:a16="http://schemas.microsoft.com/office/drawing/2014/main" id="{4D4B9740-A94B-FE42-B4A9-EDE7D6C966A2}"/>
              </a:ext>
            </a:extLst>
          </p:cNvPr>
          <p:cNvSpPr/>
          <p:nvPr/>
        </p:nvSpPr>
        <p:spPr>
          <a:xfrm>
            <a:off x="203544" y="4455280"/>
            <a:ext cx="4974384" cy="1548913"/>
          </a:xfrm>
          <a:custGeom>
            <a:avLst/>
            <a:gdLst>
              <a:gd name="connsiteX0" fmla="*/ 4974384 w 4974384"/>
              <a:gd name="connsiteY0" fmla="*/ 1548913 h 1548913"/>
              <a:gd name="connsiteX1" fmla="*/ 4522692 w 4974384"/>
              <a:gd name="connsiteY1" fmla="*/ 204855 h 1548913"/>
              <a:gd name="connsiteX2" fmla="*/ 3718461 w 4974384"/>
              <a:gd name="connsiteY2" fmla="*/ 39602 h 1548913"/>
              <a:gd name="connsiteX3" fmla="*/ 589670 w 4974384"/>
              <a:gd name="connsiteY3" fmla="*/ 105703 h 1548913"/>
              <a:gd name="connsiteX4" fmla="*/ 5776 w 4974384"/>
              <a:gd name="connsiteY4" fmla="*/ 1097221 h 1548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4384" h="1548913">
                <a:moveTo>
                  <a:pt x="4974384" y="1548913"/>
                </a:moveTo>
                <a:cubicBezTo>
                  <a:pt x="4853198" y="1002660"/>
                  <a:pt x="4732012" y="456407"/>
                  <a:pt x="4522692" y="204855"/>
                </a:cubicBezTo>
                <a:cubicBezTo>
                  <a:pt x="4313372" y="-46697"/>
                  <a:pt x="3718461" y="39602"/>
                  <a:pt x="3718461" y="39602"/>
                </a:cubicBezTo>
                <a:cubicBezTo>
                  <a:pt x="3062957" y="23077"/>
                  <a:pt x="1208451" y="-70567"/>
                  <a:pt x="589670" y="105703"/>
                </a:cubicBezTo>
                <a:cubicBezTo>
                  <a:pt x="-29111" y="281973"/>
                  <a:pt x="-11668" y="689597"/>
                  <a:pt x="5776" y="1097221"/>
                </a:cubicBezTo>
              </a:path>
            </a:pathLst>
          </a:custGeom>
          <a:noFill/>
          <a:ln w="7620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DF0CE863-004D-DE44-9A55-23C3429A1EC6}"/>
              </a:ext>
            </a:extLst>
          </p:cNvPr>
          <p:cNvSpPr/>
          <p:nvPr/>
        </p:nvSpPr>
        <p:spPr>
          <a:xfrm>
            <a:off x="4373696" y="4412383"/>
            <a:ext cx="4704203" cy="1547742"/>
          </a:xfrm>
          <a:custGeom>
            <a:avLst/>
            <a:gdLst>
              <a:gd name="connsiteX0" fmla="*/ 4704203 w 4704203"/>
              <a:gd name="connsiteY0" fmla="*/ 1547742 h 1547742"/>
              <a:gd name="connsiteX1" fmla="*/ 4384714 w 4704203"/>
              <a:gd name="connsiteY1" fmla="*/ 523174 h 1547742"/>
              <a:gd name="connsiteX2" fmla="*/ 3899971 w 4704203"/>
              <a:gd name="connsiteY2" fmla="*/ 214701 h 1547742"/>
              <a:gd name="connsiteX3" fmla="*/ 2038121 w 4704203"/>
              <a:gd name="connsiteY3" fmla="*/ 5381 h 1547742"/>
              <a:gd name="connsiteX4" fmla="*/ 0 w 4704203"/>
              <a:gd name="connsiteY4" fmla="*/ 82499 h 15477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4203" h="1547742">
                <a:moveTo>
                  <a:pt x="4704203" y="1547742"/>
                </a:moveTo>
                <a:cubicBezTo>
                  <a:pt x="4611478" y="1146544"/>
                  <a:pt x="4518753" y="745347"/>
                  <a:pt x="4384714" y="523174"/>
                </a:cubicBezTo>
                <a:cubicBezTo>
                  <a:pt x="4250675" y="301001"/>
                  <a:pt x="4291070" y="301000"/>
                  <a:pt x="3899971" y="214701"/>
                </a:cubicBezTo>
                <a:cubicBezTo>
                  <a:pt x="3508872" y="128402"/>
                  <a:pt x="2688116" y="27415"/>
                  <a:pt x="2038121" y="5381"/>
                </a:cubicBezTo>
                <a:cubicBezTo>
                  <a:pt x="1388126" y="-16653"/>
                  <a:pt x="694063" y="32923"/>
                  <a:pt x="0" y="82499"/>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3C2397D1-3B70-B848-8C8E-D3D05C2D03BF}"/>
              </a:ext>
            </a:extLst>
          </p:cNvPr>
          <p:cNvSpPr/>
          <p:nvPr/>
        </p:nvSpPr>
        <p:spPr>
          <a:xfrm>
            <a:off x="6764357" y="4953000"/>
            <a:ext cx="804231" cy="940463"/>
          </a:xfrm>
          <a:custGeom>
            <a:avLst/>
            <a:gdLst>
              <a:gd name="connsiteX0" fmla="*/ 0 w 804231"/>
              <a:gd name="connsiteY0" fmla="*/ 1016663 h 1016663"/>
              <a:gd name="connsiteX1" fmla="*/ 198303 w 804231"/>
              <a:gd name="connsiteY1" fmla="*/ 245482 h 1016663"/>
              <a:gd name="connsiteX2" fmla="*/ 506776 w 804231"/>
              <a:gd name="connsiteY2" fmla="*/ 25145 h 1016663"/>
              <a:gd name="connsiteX3" fmla="*/ 804231 w 804231"/>
              <a:gd name="connsiteY3" fmla="*/ 14128 h 1016663"/>
            </a:gdLst>
            <a:ahLst/>
            <a:cxnLst>
              <a:cxn ang="0">
                <a:pos x="connsiteX0" y="connsiteY0"/>
              </a:cxn>
              <a:cxn ang="0">
                <a:pos x="connsiteX1" y="connsiteY1"/>
              </a:cxn>
              <a:cxn ang="0">
                <a:pos x="connsiteX2" y="connsiteY2"/>
              </a:cxn>
              <a:cxn ang="0">
                <a:pos x="connsiteX3" y="connsiteY3"/>
              </a:cxn>
            </a:cxnLst>
            <a:rect l="l" t="t" r="r" b="b"/>
            <a:pathLst>
              <a:path w="804231" h="1016663">
                <a:moveTo>
                  <a:pt x="0" y="1016663"/>
                </a:moveTo>
                <a:cubicBezTo>
                  <a:pt x="56920" y="713699"/>
                  <a:pt x="113840" y="410735"/>
                  <a:pt x="198303" y="245482"/>
                </a:cubicBezTo>
                <a:cubicBezTo>
                  <a:pt x="282766" y="80229"/>
                  <a:pt x="405788" y="63704"/>
                  <a:pt x="506776" y="25145"/>
                </a:cubicBezTo>
                <a:cubicBezTo>
                  <a:pt x="607764" y="-13414"/>
                  <a:pt x="705997" y="357"/>
                  <a:pt x="804231" y="14128"/>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CA3C3B7-EDED-A045-9B15-EDAB6FAEF43F}"/>
              </a:ext>
            </a:extLst>
          </p:cNvPr>
          <p:cNvSpPr/>
          <p:nvPr/>
        </p:nvSpPr>
        <p:spPr bwMode="auto">
          <a:xfrm>
            <a:off x="1714500" y="3159309"/>
            <a:ext cx="8534400" cy="1869891"/>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This is inefficient – it triples the size of </a:t>
            </a:r>
            <a:r>
              <a:rPr lang="en-US" sz="2800" i="1" dirty="0">
                <a:latin typeface="+mn-lt"/>
                <a:cs typeface="Courier New" panose="02070309020205020404" pitchFamily="49" charset="0"/>
              </a:rPr>
              <a:t>every</a:t>
            </a:r>
            <a:r>
              <a:rPr lang="en-US" sz="2800" dirty="0">
                <a:latin typeface="+mn-lt"/>
                <a:cs typeface="Courier New" panose="02070309020205020404" pitchFamily="49" charset="0"/>
              </a:rPr>
              <a:t> header, when we just need to jump from one </a:t>
            </a:r>
            <a:r>
              <a:rPr lang="en-US" sz="2800" u="sng" dirty="0">
                <a:latin typeface="+mn-lt"/>
                <a:cs typeface="Courier New" panose="02070309020205020404" pitchFamily="49" charset="0"/>
              </a:rPr>
              <a:t>free</a:t>
            </a:r>
            <a:r>
              <a:rPr lang="en-US" sz="2800" dirty="0">
                <a:latin typeface="+mn-lt"/>
                <a:cs typeface="Courier New" panose="02070309020205020404" pitchFamily="49" charset="0"/>
              </a:rPr>
              <a:t> block to another.  And even if we just made free headers bigger, it’s complicated to have </a:t>
            </a:r>
            <a:r>
              <a:rPr lang="en-US" sz="2800" i="1" dirty="0">
                <a:latin typeface="+mn-lt"/>
                <a:cs typeface="Courier New" panose="02070309020205020404" pitchFamily="49" charset="0"/>
              </a:rPr>
              <a:t>two</a:t>
            </a:r>
            <a:r>
              <a:rPr lang="en-US" sz="2800" dirty="0">
                <a:latin typeface="+mn-lt"/>
                <a:cs typeface="Courier New" panose="02070309020205020404" pitchFamily="49" charset="0"/>
              </a:rPr>
              <a:t> different header sizes.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826308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previous free block and a pointer to the next free block.</a:t>
            </a:r>
            <a:endParaRPr lang="en-US" i="1" dirty="0"/>
          </a:p>
          <a:p>
            <a:endParaRPr lang="en-US" dirty="0"/>
          </a:p>
        </p:txBody>
      </p:sp>
    </p:spTree>
    <p:extLst>
      <p:ext uri="{BB962C8B-B14F-4D97-AF65-F5344CB8AC3E}">
        <p14:creationId xmlns:p14="http://schemas.microsoft.com/office/powerpoint/2010/main" val="10630511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previous free block and a pointer to the next free block.  </a:t>
            </a:r>
            <a:r>
              <a:rPr lang="en-US" i="1" dirty="0"/>
              <a:t>This is inefficient / complicated.</a:t>
            </a:r>
          </a:p>
          <a:p>
            <a:r>
              <a:rPr lang="en-US" b="1" dirty="0"/>
              <a:t>Where can we put these pointers to the next/previous free block?</a:t>
            </a:r>
            <a:endParaRPr lang="en-US" dirty="0"/>
          </a:p>
          <a:p>
            <a:r>
              <a:rPr lang="en-US" b="1" dirty="0"/>
              <a:t>Idea: </a:t>
            </a:r>
            <a:r>
              <a:rPr lang="en-US" dirty="0"/>
              <a:t>In a separate data structure?  </a:t>
            </a:r>
          </a:p>
        </p:txBody>
      </p:sp>
    </p:spTree>
    <p:extLst>
      <p:ext uri="{BB962C8B-B14F-4D97-AF65-F5344CB8AC3E}">
        <p14:creationId xmlns:p14="http://schemas.microsoft.com/office/powerpoint/2010/main" val="259959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p:txBody>
          <a:bodyPr/>
          <a:lstStyle/>
          <a:p>
            <a:r>
              <a:rPr lang="en-US" dirty="0"/>
              <a:t>It would be nice if we could jump </a:t>
            </a:r>
            <a:r>
              <a:rPr lang="en-US" i="1" dirty="0"/>
              <a:t>just between free blocks</a:t>
            </a:r>
            <a:r>
              <a:rPr lang="en-US" dirty="0"/>
              <a:t>, rather than all blocks, to find a block to reuse.</a:t>
            </a:r>
          </a:p>
          <a:p>
            <a:r>
              <a:rPr lang="en-US" b="1" dirty="0"/>
              <a:t>Idea: </a:t>
            </a:r>
            <a:r>
              <a:rPr lang="en-US" dirty="0"/>
              <a:t>let’s modify each header to add a pointer to the previous free block and a pointer to the next free block.  </a:t>
            </a:r>
            <a:r>
              <a:rPr lang="en-US" i="1" dirty="0"/>
              <a:t>This is inefficient / complicated.</a:t>
            </a:r>
          </a:p>
          <a:p>
            <a:r>
              <a:rPr lang="en-US" b="1" dirty="0"/>
              <a:t>Where can we put these pointers to the next/previous free block?</a:t>
            </a:r>
            <a:endParaRPr lang="en-US" dirty="0"/>
          </a:p>
          <a:p>
            <a:r>
              <a:rPr lang="en-US" b="1" dirty="0"/>
              <a:t>Idea: </a:t>
            </a:r>
            <a:r>
              <a:rPr lang="en-US" dirty="0"/>
              <a:t>In a separate data structure?  </a:t>
            </a:r>
            <a:r>
              <a:rPr lang="en-US" i="1" dirty="0"/>
              <a:t>More difficult to access in a separate place – prefer storing near blocks on the heap itself.</a:t>
            </a:r>
            <a:endParaRPr lang="en-US" dirty="0"/>
          </a:p>
          <a:p>
            <a:endParaRPr lang="en-US" dirty="0"/>
          </a:p>
        </p:txBody>
      </p:sp>
    </p:spTree>
    <p:extLst>
      <p:ext uri="{BB962C8B-B14F-4D97-AF65-F5344CB8AC3E}">
        <p14:creationId xmlns:p14="http://schemas.microsoft.com/office/powerpoint/2010/main" val="12381559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a:xfrm>
            <a:off x="152400" y="1295400"/>
            <a:ext cx="11811000" cy="3810000"/>
          </a:xfrm>
        </p:spPr>
        <p:txBody>
          <a:bodyPr/>
          <a:lstStyle/>
          <a:p>
            <a:r>
              <a:rPr lang="en-US" b="1" dirty="0"/>
              <a:t>Key Insight:</a:t>
            </a:r>
            <a:r>
              <a:rPr lang="en-US" dirty="0"/>
              <a:t> the payloads of the free blocks aren’t being used, because they’re free.  </a:t>
            </a:r>
          </a:p>
          <a:p>
            <a:r>
              <a:rPr lang="en-US" b="1" dirty="0"/>
              <a:t>Idea: </a:t>
            </a:r>
            <a:r>
              <a:rPr lang="en-US" dirty="0"/>
              <a:t>since we only need to store these pointers for free blocks, let’s store them in the </a:t>
            </a:r>
            <a:r>
              <a:rPr lang="en-US" u="sng" dirty="0"/>
              <a:t>first 16 bytes of each free block’s payload!</a:t>
            </a:r>
            <a:endParaRPr lang="en-US" b="1" dirty="0"/>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54086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a:xfrm>
            <a:off x="152400" y="1295400"/>
            <a:ext cx="11811000" cy="3810000"/>
          </a:xfrm>
        </p:spPr>
        <p:txBody>
          <a:bodyPr/>
          <a:lstStyle/>
          <a:p>
            <a:r>
              <a:rPr lang="en-US" b="1" dirty="0"/>
              <a:t>Key Insight:</a:t>
            </a:r>
            <a:r>
              <a:rPr lang="en-US" dirty="0"/>
              <a:t> the payloads of the free blocks aren’t being used, because they’re free.  </a:t>
            </a:r>
          </a:p>
          <a:p>
            <a:r>
              <a:rPr lang="en-US" b="1" dirty="0"/>
              <a:t>Idea: </a:t>
            </a:r>
            <a:r>
              <a:rPr lang="en-US" dirty="0"/>
              <a:t>since we only need to store these pointers for free blocks, let’s store them in the </a:t>
            </a:r>
            <a:r>
              <a:rPr lang="en-US" u="sng" dirty="0"/>
              <a:t>first 16 bytes of each free block’s payload!</a:t>
            </a:r>
            <a:endParaRPr lang="en-US" b="1" dirty="0"/>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0x48</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4" name="Freeform 3">
            <a:extLst>
              <a:ext uri="{FF2B5EF4-FFF2-40B4-BE49-F238E27FC236}">
                <a16:creationId xmlns:a16="http://schemas.microsoft.com/office/drawing/2014/main" id="{80517187-5596-B74B-BD3C-29B9804BC6E9}"/>
              </a:ext>
            </a:extLst>
          </p:cNvPr>
          <p:cNvSpPr/>
          <p:nvPr/>
        </p:nvSpPr>
        <p:spPr>
          <a:xfrm>
            <a:off x="2820318" y="4644102"/>
            <a:ext cx="4126011" cy="1338057"/>
          </a:xfrm>
          <a:custGeom>
            <a:avLst/>
            <a:gdLst>
              <a:gd name="connsiteX0" fmla="*/ 0 w 4126011"/>
              <a:gd name="connsiteY0" fmla="*/ 1338057 h 1338057"/>
              <a:gd name="connsiteX1" fmla="*/ 209321 w 4126011"/>
              <a:gd name="connsiteY1" fmla="*/ 621961 h 1338057"/>
              <a:gd name="connsiteX2" fmla="*/ 826265 w 4126011"/>
              <a:gd name="connsiteY2" fmla="*/ 159252 h 1338057"/>
              <a:gd name="connsiteX3" fmla="*/ 1685581 w 4126011"/>
              <a:gd name="connsiteY3" fmla="*/ 71117 h 1338057"/>
              <a:gd name="connsiteX4" fmla="*/ 3767769 w 4126011"/>
              <a:gd name="connsiteY4" fmla="*/ 71117 h 1338057"/>
              <a:gd name="connsiteX5" fmla="*/ 4109292 w 4126011"/>
              <a:gd name="connsiteY5" fmla="*/ 985517 h 13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011" h="1338057">
                <a:moveTo>
                  <a:pt x="0" y="1338057"/>
                </a:moveTo>
                <a:cubicBezTo>
                  <a:pt x="35805" y="1078242"/>
                  <a:pt x="71610" y="818428"/>
                  <a:pt x="209321" y="621961"/>
                </a:cubicBezTo>
                <a:cubicBezTo>
                  <a:pt x="347032" y="425494"/>
                  <a:pt x="580222" y="251059"/>
                  <a:pt x="826265" y="159252"/>
                </a:cubicBezTo>
                <a:cubicBezTo>
                  <a:pt x="1072308" y="67445"/>
                  <a:pt x="1195330" y="85806"/>
                  <a:pt x="1685581" y="71117"/>
                </a:cubicBezTo>
                <a:cubicBezTo>
                  <a:pt x="2175832" y="56428"/>
                  <a:pt x="3363817" y="-81283"/>
                  <a:pt x="3767769" y="71117"/>
                </a:cubicBezTo>
                <a:cubicBezTo>
                  <a:pt x="4171721" y="223517"/>
                  <a:pt x="4140506" y="604517"/>
                  <a:pt x="4109292" y="985517"/>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99A4B84D-4044-1343-A84F-83FB291FF552}"/>
              </a:ext>
            </a:extLst>
          </p:cNvPr>
          <p:cNvSpPr/>
          <p:nvPr/>
        </p:nvSpPr>
        <p:spPr>
          <a:xfrm>
            <a:off x="137678" y="4151028"/>
            <a:ext cx="7981753" cy="1809097"/>
          </a:xfrm>
          <a:custGeom>
            <a:avLst/>
            <a:gdLst>
              <a:gd name="connsiteX0" fmla="*/ 7981753 w 7981753"/>
              <a:gd name="connsiteY0" fmla="*/ 1809097 h 1809097"/>
              <a:gd name="connsiteX1" fmla="*/ 7441927 w 7981753"/>
              <a:gd name="connsiteY1" fmla="*/ 531141 h 1809097"/>
              <a:gd name="connsiteX2" fmla="*/ 6219055 w 7981753"/>
              <a:gd name="connsiteY2" fmla="*/ 2331 h 1809097"/>
              <a:gd name="connsiteX3" fmla="*/ 919941 w 7981753"/>
              <a:gd name="connsiteY3" fmla="*/ 387921 h 1809097"/>
              <a:gd name="connsiteX4" fmla="*/ 38592 w 7981753"/>
              <a:gd name="connsiteY4" fmla="*/ 1489608 h 180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753" h="1809097">
                <a:moveTo>
                  <a:pt x="7981753" y="1809097"/>
                </a:moveTo>
                <a:cubicBezTo>
                  <a:pt x="7858731" y="1320683"/>
                  <a:pt x="7735710" y="832269"/>
                  <a:pt x="7441927" y="531141"/>
                </a:cubicBezTo>
                <a:cubicBezTo>
                  <a:pt x="7148144" y="230013"/>
                  <a:pt x="7306053" y="26201"/>
                  <a:pt x="6219055" y="2331"/>
                </a:cubicBezTo>
                <a:cubicBezTo>
                  <a:pt x="5132057" y="-21539"/>
                  <a:pt x="1950018" y="140041"/>
                  <a:pt x="919941" y="387921"/>
                </a:cubicBezTo>
                <a:cubicBezTo>
                  <a:pt x="-110136" y="635800"/>
                  <a:pt x="-35772" y="1062704"/>
                  <a:pt x="38592" y="148960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83F4D69-11A0-BC49-83D4-01BBE52167CA}"/>
              </a:ext>
            </a:extLst>
          </p:cNvPr>
          <p:cNvSpPr txBox="1"/>
          <p:nvPr/>
        </p:nvSpPr>
        <p:spPr>
          <a:xfrm>
            <a:off x="457200" y="3429000"/>
            <a:ext cx="990600" cy="381000"/>
          </a:xfrm>
          <a:prstGeom prst="rect">
            <a:avLst/>
          </a:prstGeom>
          <a:noFill/>
          <a:ln>
            <a:solidFill>
              <a:schemeClr val="tx1"/>
            </a:solidFill>
          </a:ln>
        </p:spPr>
        <p:txBody>
          <a:bodyPr wrap="square" rtlCol="0">
            <a:spAutoFit/>
          </a:bodyPr>
          <a:lstStyle/>
          <a:p>
            <a:pPr algn="l"/>
            <a:r>
              <a:rPr lang="en-US" dirty="0"/>
              <a:t>0x10</a:t>
            </a:r>
          </a:p>
        </p:txBody>
      </p:sp>
      <p:sp>
        <p:nvSpPr>
          <p:cNvPr id="8" name="Freeform 7">
            <a:extLst>
              <a:ext uri="{FF2B5EF4-FFF2-40B4-BE49-F238E27FC236}">
                <a16:creationId xmlns:a16="http://schemas.microsoft.com/office/drawing/2014/main" id="{21C691AC-E40E-C34B-B0DA-BEF7B20C9104}"/>
              </a:ext>
            </a:extLst>
          </p:cNvPr>
          <p:cNvSpPr/>
          <p:nvPr/>
        </p:nvSpPr>
        <p:spPr>
          <a:xfrm>
            <a:off x="228600" y="3829702"/>
            <a:ext cx="838200" cy="1809098"/>
          </a:xfrm>
          <a:custGeom>
            <a:avLst/>
            <a:gdLst>
              <a:gd name="connsiteX0" fmla="*/ 936434 w 936434"/>
              <a:gd name="connsiteY0" fmla="*/ 0 h 1806766"/>
              <a:gd name="connsiteX1" fmla="*/ 0 w 936434"/>
              <a:gd name="connsiteY1" fmla="*/ 1806766 h 1806766"/>
              <a:gd name="connsiteX2" fmla="*/ 0 w 936434"/>
              <a:gd name="connsiteY2" fmla="*/ 1806766 h 1806766"/>
            </a:gdLst>
            <a:ahLst/>
            <a:cxnLst>
              <a:cxn ang="0">
                <a:pos x="connsiteX0" y="connsiteY0"/>
              </a:cxn>
              <a:cxn ang="0">
                <a:pos x="connsiteX1" y="connsiteY1"/>
              </a:cxn>
              <a:cxn ang="0">
                <a:pos x="connsiteX2" y="connsiteY2"/>
              </a:cxn>
            </a:cxnLst>
            <a:rect l="l" t="t" r="r" b="b"/>
            <a:pathLst>
              <a:path w="936434" h="1806766">
                <a:moveTo>
                  <a:pt x="936434" y="0"/>
                </a:moveTo>
                <a:lnTo>
                  <a:pt x="0" y="1806766"/>
                </a:lnTo>
                <a:lnTo>
                  <a:pt x="0" y="1806766"/>
                </a:lnTo>
              </a:path>
            </a:pathLst>
          </a:custGeom>
          <a:noFill/>
          <a:ln w="76200">
            <a:solidFill>
              <a:srgbClr val="0070C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2234F5E-4590-6249-BA81-833A35AE5334}"/>
              </a:ext>
            </a:extLst>
          </p:cNvPr>
          <p:cNvSpPr txBox="1"/>
          <p:nvPr/>
        </p:nvSpPr>
        <p:spPr>
          <a:xfrm>
            <a:off x="101873" y="3083382"/>
            <a:ext cx="1697902" cy="369332"/>
          </a:xfrm>
          <a:prstGeom prst="rect">
            <a:avLst/>
          </a:prstGeom>
          <a:noFill/>
        </p:spPr>
        <p:txBody>
          <a:bodyPr wrap="none" rtlCol="0">
            <a:spAutoFit/>
          </a:bodyPr>
          <a:lstStyle/>
          <a:p>
            <a:r>
              <a:rPr lang="en-US" dirty="0"/>
              <a:t>First free block</a:t>
            </a:r>
          </a:p>
        </p:txBody>
      </p:sp>
    </p:spTree>
    <p:extLst>
      <p:ext uri="{BB962C8B-B14F-4D97-AF65-F5344CB8AC3E}">
        <p14:creationId xmlns:p14="http://schemas.microsoft.com/office/powerpoint/2010/main" val="15088160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Can We Do Better?</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a:xfrm>
            <a:off x="152400" y="1295400"/>
            <a:ext cx="11811000" cy="3810000"/>
          </a:xfrm>
        </p:spPr>
        <p:txBody>
          <a:bodyPr/>
          <a:lstStyle/>
          <a:p>
            <a:r>
              <a:rPr lang="en-US" b="1" dirty="0"/>
              <a:t>Key Insight:</a:t>
            </a:r>
            <a:r>
              <a:rPr lang="en-US" dirty="0"/>
              <a:t> the payloads of the free blocks aren’t being used, because they’re free.  </a:t>
            </a:r>
          </a:p>
          <a:p>
            <a:r>
              <a:rPr lang="en-US" b="1" dirty="0"/>
              <a:t>Idea: </a:t>
            </a:r>
            <a:r>
              <a:rPr lang="en-US" dirty="0"/>
              <a:t>since we only need to store these pointers for free blocks, let’s store them in the </a:t>
            </a:r>
            <a:r>
              <a:rPr lang="en-US" u="sng" dirty="0"/>
              <a:t>first 16 bytes of each free block’s payload!</a:t>
            </a:r>
          </a:p>
          <a:p>
            <a:r>
              <a:rPr lang="en-US" dirty="0"/>
              <a:t>This means each payload must be big enough to store 2 pointers (16 bytes).  So we must require that for every block, free </a:t>
            </a:r>
            <a:r>
              <a:rPr lang="en-US" u="sng" dirty="0"/>
              <a:t>and allocated.</a:t>
            </a:r>
            <a:r>
              <a:rPr lang="en-US" dirty="0"/>
              <a:t> (why?)</a:t>
            </a:r>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152400" y="5105400"/>
          <a:ext cx="11658600" cy="159603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60455293"/>
                    </a:ext>
                  </a:extLst>
                </a:gridCol>
                <a:gridCol w="971550">
                  <a:extLst>
                    <a:ext uri="{9D8B030D-6E8A-4147-A177-3AD203B41FA5}">
                      <a16:colId xmlns:a16="http://schemas.microsoft.com/office/drawing/2014/main" val="3091910980"/>
                    </a:ext>
                  </a:extLst>
                </a:gridCol>
                <a:gridCol w="971550">
                  <a:extLst>
                    <a:ext uri="{9D8B030D-6E8A-4147-A177-3AD203B41FA5}">
                      <a16:colId xmlns:a16="http://schemas.microsoft.com/office/drawing/2014/main" val="1511525729"/>
                    </a:ext>
                  </a:extLst>
                </a:gridCol>
                <a:gridCol w="971550">
                  <a:extLst>
                    <a:ext uri="{9D8B030D-6E8A-4147-A177-3AD203B41FA5}">
                      <a16:colId xmlns:a16="http://schemas.microsoft.com/office/drawing/2014/main" val="552219943"/>
                    </a:ext>
                  </a:extLst>
                </a:gridCol>
                <a:gridCol w="971550">
                  <a:extLst>
                    <a:ext uri="{9D8B030D-6E8A-4147-A177-3AD203B41FA5}">
                      <a16:colId xmlns:a16="http://schemas.microsoft.com/office/drawing/2014/main" val="1702535043"/>
                    </a:ext>
                  </a:extLst>
                </a:gridCol>
                <a:gridCol w="971550">
                  <a:extLst>
                    <a:ext uri="{9D8B030D-6E8A-4147-A177-3AD203B41FA5}">
                      <a16:colId xmlns:a16="http://schemas.microsoft.com/office/drawing/2014/main" val="3608448905"/>
                    </a:ext>
                  </a:extLst>
                </a:gridCol>
                <a:gridCol w="971550">
                  <a:extLst>
                    <a:ext uri="{9D8B030D-6E8A-4147-A177-3AD203B41FA5}">
                      <a16:colId xmlns:a16="http://schemas.microsoft.com/office/drawing/2014/main" val="1841696702"/>
                    </a:ext>
                  </a:extLst>
                </a:gridCol>
                <a:gridCol w="971550">
                  <a:extLst>
                    <a:ext uri="{9D8B030D-6E8A-4147-A177-3AD203B41FA5}">
                      <a16:colId xmlns:a16="http://schemas.microsoft.com/office/drawing/2014/main" val="3701989782"/>
                    </a:ext>
                  </a:extLst>
                </a:gridCol>
                <a:gridCol w="971550">
                  <a:extLst>
                    <a:ext uri="{9D8B030D-6E8A-4147-A177-3AD203B41FA5}">
                      <a16:colId xmlns:a16="http://schemas.microsoft.com/office/drawing/2014/main" val="758963084"/>
                    </a:ext>
                  </a:extLst>
                </a:gridCol>
                <a:gridCol w="971550">
                  <a:extLst>
                    <a:ext uri="{9D8B030D-6E8A-4147-A177-3AD203B41FA5}">
                      <a16:colId xmlns:a16="http://schemas.microsoft.com/office/drawing/2014/main" val="653897468"/>
                    </a:ext>
                  </a:extLst>
                </a:gridCol>
                <a:gridCol w="971550">
                  <a:extLst>
                    <a:ext uri="{9D8B030D-6E8A-4147-A177-3AD203B41FA5}">
                      <a16:colId xmlns:a16="http://schemas.microsoft.com/office/drawing/2014/main" val="1344363867"/>
                    </a:ext>
                  </a:extLst>
                </a:gridCol>
                <a:gridCol w="971550">
                  <a:extLst>
                    <a:ext uri="{9D8B030D-6E8A-4147-A177-3AD203B41FA5}">
                      <a16:colId xmlns:a16="http://schemas.microsoft.com/office/drawing/2014/main" val="1163495489"/>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0x48</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4" name="Freeform 3">
            <a:extLst>
              <a:ext uri="{FF2B5EF4-FFF2-40B4-BE49-F238E27FC236}">
                <a16:creationId xmlns:a16="http://schemas.microsoft.com/office/drawing/2014/main" id="{80517187-5596-B74B-BD3C-29B9804BC6E9}"/>
              </a:ext>
            </a:extLst>
          </p:cNvPr>
          <p:cNvSpPr/>
          <p:nvPr/>
        </p:nvSpPr>
        <p:spPr>
          <a:xfrm>
            <a:off x="2820318" y="4644102"/>
            <a:ext cx="4126011" cy="1338057"/>
          </a:xfrm>
          <a:custGeom>
            <a:avLst/>
            <a:gdLst>
              <a:gd name="connsiteX0" fmla="*/ 0 w 4126011"/>
              <a:gd name="connsiteY0" fmla="*/ 1338057 h 1338057"/>
              <a:gd name="connsiteX1" fmla="*/ 209321 w 4126011"/>
              <a:gd name="connsiteY1" fmla="*/ 621961 h 1338057"/>
              <a:gd name="connsiteX2" fmla="*/ 826265 w 4126011"/>
              <a:gd name="connsiteY2" fmla="*/ 159252 h 1338057"/>
              <a:gd name="connsiteX3" fmla="*/ 1685581 w 4126011"/>
              <a:gd name="connsiteY3" fmla="*/ 71117 h 1338057"/>
              <a:gd name="connsiteX4" fmla="*/ 3767769 w 4126011"/>
              <a:gd name="connsiteY4" fmla="*/ 71117 h 1338057"/>
              <a:gd name="connsiteX5" fmla="*/ 4109292 w 4126011"/>
              <a:gd name="connsiteY5" fmla="*/ 985517 h 13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011" h="1338057">
                <a:moveTo>
                  <a:pt x="0" y="1338057"/>
                </a:moveTo>
                <a:cubicBezTo>
                  <a:pt x="35805" y="1078242"/>
                  <a:pt x="71610" y="818428"/>
                  <a:pt x="209321" y="621961"/>
                </a:cubicBezTo>
                <a:cubicBezTo>
                  <a:pt x="347032" y="425494"/>
                  <a:pt x="580222" y="251059"/>
                  <a:pt x="826265" y="159252"/>
                </a:cubicBezTo>
                <a:cubicBezTo>
                  <a:pt x="1072308" y="67445"/>
                  <a:pt x="1195330" y="85806"/>
                  <a:pt x="1685581" y="71117"/>
                </a:cubicBezTo>
                <a:cubicBezTo>
                  <a:pt x="2175832" y="56428"/>
                  <a:pt x="3363817" y="-81283"/>
                  <a:pt x="3767769" y="71117"/>
                </a:cubicBezTo>
                <a:cubicBezTo>
                  <a:pt x="4171721" y="223517"/>
                  <a:pt x="4140506" y="604517"/>
                  <a:pt x="4109292" y="985517"/>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99A4B84D-4044-1343-A84F-83FB291FF552}"/>
              </a:ext>
            </a:extLst>
          </p:cNvPr>
          <p:cNvSpPr/>
          <p:nvPr/>
        </p:nvSpPr>
        <p:spPr>
          <a:xfrm>
            <a:off x="137678" y="4151028"/>
            <a:ext cx="7981753" cy="1809097"/>
          </a:xfrm>
          <a:custGeom>
            <a:avLst/>
            <a:gdLst>
              <a:gd name="connsiteX0" fmla="*/ 7981753 w 7981753"/>
              <a:gd name="connsiteY0" fmla="*/ 1809097 h 1809097"/>
              <a:gd name="connsiteX1" fmla="*/ 7441927 w 7981753"/>
              <a:gd name="connsiteY1" fmla="*/ 531141 h 1809097"/>
              <a:gd name="connsiteX2" fmla="*/ 6219055 w 7981753"/>
              <a:gd name="connsiteY2" fmla="*/ 2331 h 1809097"/>
              <a:gd name="connsiteX3" fmla="*/ 919941 w 7981753"/>
              <a:gd name="connsiteY3" fmla="*/ 387921 h 1809097"/>
              <a:gd name="connsiteX4" fmla="*/ 38592 w 7981753"/>
              <a:gd name="connsiteY4" fmla="*/ 1489608 h 180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753" h="1809097">
                <a:moveTo>
                  <a:pt x="7981753" y="1809097"/>
                </a:moveTo>
                <a:cubicBezTo>
                  <a:pt x="7858731" y="1320683"/>
                  <a:pt x="7735710" y="832269"/>
                  <a:pt x="7441927" y="531141"/>
                </a:cubicBezTo>
                <a:cubicBezTo>
                  <a:pt x="7148144" y="230013"/>
                  <a:pt x="7306053" y="26201"/>
                  <a:pt x="6219055" y="2331"/>
                </a:cubicBezTo>
                <a:cubicBezTo>
                  <a:pt x="5132057" y="-21539"/>
                  <a:pt x="1950018" y="140041"/>
                  <a:pt x="919941" y="387921"/>
                </a:cubicBezTo>
                <a:cubicBezTo>
                  <a:pt x="-110136" y="635800"/>
                  <a:pt x="-35772" y="1062704"/>
                  <a:pt x="38592" y="1489608"/>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9368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9910-D835-8A4A-99C3-48AA7D74F3A0}"/>
              </a:ext>
            </a:extLst>
          </p:cNvPr>
          <p:cNvSpPr>
            <a:spLocks noGrp="1"/>
          </p:cNvSpPr>
          <p:nvPr>
            <p:ph type="title"/>
          </p:nvPr>
        </p:nvSpPr>
        <p:spPr/>
        <p:txBody>
          <a:bodyPr/>
          <a:lstStyle/>
          <a:p>
            <a:r>
              <a:rPr lang="en-US" dirty="0"/>
              <a:t>Explicit Free List Allocator</a:t>
            </a:r>
          </a:p>
        </p:txBody>
      </p:sp>
      <p:sp>
        <p:nvSpPr>
          <p:cNvPr id="3" name="Content Placeholder 2">
            <a:extLst>
              <a:ext uri="{FF2B5EF4-FFF2-40B4-BE49-F238E27FC236}">
                <a16:creationId xmlns:a16="http://schemas.microsoft.com/office/drawing/2014/main" id="{D1EA8E33-C46B-E945-A265-96E6CAC02EE8}"/>
              </a:ext>
            </a:extLst>
          </p:cNvPr>
          <p:cNvSpPr>
            <a:spLocks noGrp="1"/>
          </p:cNvSpPr>
          <p:nvPr>
            <p:ph idx="1"/>
          </p:nvPr>
        </p:nvSpPr>
        <p:spPr/>
        <p:txBody>
          <a:bodyPr/>
          <a:lstStyle/>
          <a:p>
            <a:r>
              <a:rPr lang="en-US" dirty="0"/>
              <a:t>This design builds on the implicit allocator, but also stores pointers to the next and previous free block inside each free block’s payload.</a:t>
            </a:r>
          </a:p>
          <a:p>
            <a:r>
              <a:rPr lang="en-US" dirty="0"/>
              <a:t>When we allocate a block, we look through </a:t>
            </a:r>
            <a:r>
              <a:rPr lang="en-US" u="sng" dirty="0"/>
              <a:t>just the free blocks</a:t>
            </a:r>
            <a:r>
              <a:rPr lang="en-US" dirty="0"/>
              <a:t> using our linked list to find a free one, and we update its header </a:t>
            </a:r>
            <a:r>
              <a:rPr lang="en-US" u="sng" dirty="0"/>
              <a:t>and the linked list</a:t>
            </a:r>
            <a:r>
              <a:rPr lang="en-US" dirty="0"/>
              <a:t> to reflect its allocated size and that it is now allocated.</a:t>
            </a:r>
          </a:p>
          <a:p>
            <a:r>
              <a:rPr lang="en-US" dirty="0"/>
              <a:t>When we free a block, we update its header to reflect it is now free and</a:t>
            </a:r>
            <a:r>
              <a:rPr lang="en-US" u="sng" dirty="0"/>
              <a:t> update the linked list</a:t>
            </a:r>
            <a:r>
              <a:rPr lang="en-US" dirty="0"/>
              <a:t>.</a:t>
            </a:r>
          </a:p>
        </p:txBody>
      </p:sp>
      <p:sp>
        <p:nvSpPr>
          <p:cNvPr id="4" name="Rectangle 3">
            <a:extLst>
              <a:ext uri="{FF2B5EF4-FFF2-40B4-BE49-F238E27FC236}">
                <a16:creationId xmlns:a16="http://schemas.microsoft.com/office/drawing/2014/main" id="{5632DBF6-BDE7-8341-8F6B-75938DDB4F9D}"/>
              </a:ext>
            </a:extLst>
          </p:cNvPr>
          <p:cNvSpPr/>
          <p:nvPr/>
        </p:nvSpPr>
        <p:spPr bwMode="auto">
          <a:xfrm>
            <a:off x="228600" y="5088076"/>
            <a:ext cx="5867400" cy="138892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This </a:t>
            </a:r>
            <a:r>
              <a:rPr lang="en-US" sz="2800" b="1" dirty="0">
                <a:latin typeface="+mn-lt"/>
                <a:cs typeface="Courier New" panose="02070309020205020404" pitchFamily="49" charset="0"/>
              </a:rPr>
              <a:t>explicit </a:t>
            </a:r>
            <a:r>
              <a:rPr lang="en-US" sz="2800" dirty="0">
                <a:latin typeface="+mn-lt"/>
                <a:cs typeface="Courier New" panose="02070309020205020404" pitchFamily="49" charset="0"/>
              </a:rPr>
              <a:t>list of free blocks increases request throughput, with some costs (design and internal fragmentation)</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73438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5CF7F-1E4B-2D46-8880-80BD8D687D6D}"/>
              </a:ext>
            </a:extLst>
          </p:cNvPr>
          <p:cNvSpPr>
            <a:spLocks noGrp="1"/>
          </p:cNvSpPr>
          <p:nvPr>
            <p:ph type="title"/>
          </p:nvPr>
        </p:nvSpPr>
        <p:spPr/>
        <p:txBody>
          <a:bodyPr/>
          <a:lstStyle/>
          <a:p>
            <a:r>
              <a:rPr lang="en-US" dirty="0"/>
              <a:t>Explicit Free List: List Design</a:t>
            </a:r>
          </a:p>
        </p:txBody>
      </p:sp>
      <p:sp>
        <p:nvSpPr>
          <p:cNvPr id="3" name="Content Placeholder 2">
            <a:extLst>
              <a:ext uri="{FF2B5EF4-FFF2-40B4-BE49-F238E27FC236}">
                <a16:creationId xmlns:a16="http://schemas.microsoft.com/office/drawing/2014/main" id="{443F5100-1DF1-B845-82FB-52FECF7F9C10}"/>
              </a:ext>
            </a:extLst>
          </p:cNvPr>
          <p:cNvSpPr>
            <a:spLocks noGrp="1"/>
          </p:cNvSpPr>
          <p:nvPr>
            <p:ph idx="1"/>
          </p:nvPr>
        </p:nvSpPr>
        <p:spPr/>
        <p:txBody>
          <a:bodyPr/>
          <a:lstStyle/>
          <a:p>
            <a:pPr marL="0" indent="0">
              <a:buClr>
                <a:schemeClr val="accent2"/>
              </a:buClr>
              <a:buNone/>
            </a:pPr>
            <a:r>
              <a:rPr lang="en-US" dirty="0"/>
              <a:t>How do you want to organize your explicit free list?</a:t>
            </a:r>
            <a:br>
              <a:rPr lang="en-US" dirty="0"/>
            </a:br>
            <a:r>
              <a:rPr lang="en-US" dirty="0"/>
              <a:t>(compare utilization/throughput)</a:t>
            </a:r>
          </a:p>
          <a:p>
            <a:pPr marL="803275" indent="-508000">
              <a:buClr>
                <a:schemeClr val="accent2"/>
              </a:buClr>
              <a:buFont typeface="+mj-lt"/>
              <a:buAutoNum type="alphaUcPeriod"/>
            </a:pPr>
            <a:r>
              <a:rPr lang="en-US" dirty="0"/>
              <a:t>Address-order (each block’s address</a:t>
            </a:r>
            <a:br>
              <a:rPr lang="en-US" dirty="0"/>
            </a:br>
            <a:r>
              <a:rPr lang="en-US" dirty="0"/>
              <a:t>is less than successor block’s address)</a:t>
            </a:r>
          </a:p>
          <a:p>
            <a:pPr marL="803275" indent="-508000">
              <a:buClr>
                <a:schemeClr val="accent2"/>
              </a:buClr>
              <a:buFont typeface="+mj-lt"/>
              <a:buAutoNum type="alphaUcPeriod"/>
            </a:pPr>
            <a:r>
              <a:rPr lang="en-US" dirty="0"/>
              <a:t>Last-in first-out (LIFO)/like a stack, where</a:t>
            </a:r>
            <a:br>
              <a:rPr lang="en-US" dirty="0"/>
            </a:br>
            <a:r>
              <a:rPr lang="en-US" dirty="0"/>
              <a:t>newly freed blocks are at the beginning of the list</a:t>
            </a:r>
          </a:p>
          <a:p>
            <a:pPr marL="803275" indent="-508000">
              <a:buClr>
                <a:schemeClr val="accent2"/>
              </a:buClr>
              <a:buFont typeface="+mj-lt"/>
              <a:buAutoNum type="alphaUcPeriod"/>
            </a:pPr>
            <a:r>
              <a:rPr lang="en-US" dirty="0"/>
              <a:t>Other (e.g., by size, etc.)</a:t>
            </a:r>
          </a:p>
        </p:txBody>
      </p:sp>
      <p:sp>
        <p:nvSpPr>
          <p:cNvPr id="8" name="TextBox 7">
            <a:extLst>
              <a:ext uri="{FF2B5EF4-FFF2-40B4-BE49-F238E27FC236}">
                <a16:creationId xmlns:a16="http://schemas.microsoft.com/office/drawing/2014/main" id="{3B4BE32D-1FBD-5C41-9AFC-8A74B1C610FA}"/>
              </a:ext>
            </a:extLst>
          </p:cNvPr>
          <p:cNvSpPr txBox="1"/>
          <p:nvPr/>
        </p:nvSpPr>
        <p:spPr>
          <a:xfrm>
            <a:off x="8493966" y="2106249"/>
            <a:ext cx="3517560" cy="830997"/>
          </a:xfrm>
          <a:prstGeom prst="rect">
            <a:avLst/>
          </a:prstGeom>
          <a:noFill/>
        </p:spPr>
        <p:txBody>
          <a:bodyPr wrap="square" rtlCol="0">
            <a:spAutoFit/>
          </a:bodyPr>
          <a:lstStyle/>
          <a:p>
            <a:pPr algn="l"/>
            <a:r>
              <a:rPr lang="en-US" sz="2400" dirty="0">
                <a:solidFill>
                  <a:srgbClr val="0432FF"/>
                </a:solidFill>
              </a:rPr>
              <a:t>Better memory </a:t>
            </a:r>
            <a:r>
              <a:rPr lang="en-US" sz="2400" dirty="0" err="1">
                <a:solidFill>
                  <a:srgbClr val="0432FF"/>
                </a:solidFill>
              </a:rPr>
              <a:t>util</a:t>
            </a:r>
            <a:r>
              <a:rPr lang="en-US" sz="2400" dirty="0">
                <a:solidFill>
                  <a:srgbClr val="0432FF"/>
                </a:solidFill>
              </a:rPr>
              <a:t>, </a:t>
            </a:r>
          </a:p>
          <a:p>
            <a:pPr algn="l"/>
            <a:r>
              <a:rPr lang="en-US" sz="2400" dirty="0">
                <a:solidFill>
                  <a:srgbClr val="0432FF"/>
                </a:solidFill>
              </a:rPr>
              <a:t>Linear free</a:t>
            </a:r>
          </a:p>
        </p:txBody>
      </p:sp>
      <p:sp>
        <p:nvSpPr>
          <p:cNvPr id="9" name="TextBox 8">
            <a:extLst>
              <a:ext uri="{FF2B5EF4-FFF2-40B4-BE49-F238E27FC236}">
                <a16:creationId xmlns:a16="http://schemas.microsoft.com/office/drawing/2014/main" id="{132D1887-8DEF-7248-BF2E-10F7C4FBEA81}"/>
              </a:ext>
            </a:extLst>
          </p:cNvPr>
          <p:cNvSpPr txBox="1"/>
          <p:nvPr/>
        </p:nvSpPr>
        <p:spPr>
          <a:xfrm>
            <a:off x="8493966" y="3038420"/>
            <a:ext cx="3505200" cy="830997"/>
          </a:xfrm>
          <a:prstGeom prst="rect">
            <a:avLst/>
          </a:prstGeom>
          <a:noFill/>
        </p:spPr>
        <p:txBody>
          <a:bodyPr wrap="square" rtlCol="0">
            <a:spAutoFit/>
          </a:bodyPr>
          <a:lstStyle/>
          <a:p>
            <a:pPr algn="l"/>
            <a:r>
              <a:rPr lang="en-US" sz="2400" dirty="0">
                <a:solidFill>
                  <a:srgbClr val="0432FF"/>
                </a:solidFill>
              </a:rPr>
              <a:t>Constant free (push recent block onto stack)</a:t>
            </a:r>
          </a:p>
        </p:txBody>
      </p:sp>
      <p:sp>
        <p:nvSpPr>
          <p:cNvPr id="10" name="TextBox 9">
            <a:extLst>
              <a:ext uri="{FF2B5EF4-FFF2-40B4-BE49-F238E27FC236}">
                <a16:creationId xmlns:a16="http://schemas.microsoft.com/office/drawing/2014/main" id="{473AC145-FADD-F246-9F89-F2C936649285}"/>
              </a:ext>
            </a:extLst>
          </p:cNvPr>
          <p:cNvSpPr txBox="1"/>
          <p:nvPr/>
        </p:nvSpPr>
        <p:spPr>
          <a:xfrm>
            <a:off x="8493966" y="4038600"/>
            <a:ext cx="3350542" cy="400110"/>
          </a:xfrm>
          <a:prstGeom prst="rect">
            <a:avLst/>
          </a:prstGeom>
          <a:noFill/>
        </p:spPr>
        <p:txBody>
          <a:bodyPr wrap="square" rtlCol="0">
            <a:spAutoFit/>
          </a:bodyPr>
          <a:lstStyle/>
          <a:p>
            <a:pPr algn="l"/>
            <a:r>
              <a:rPr lang="en-US" sz="2000" dirty="0">
                <a:solidFill>
                  <a:srgbClr val="0432FF"/>
                </a:solidFill>
              </a:rPr>
              <a:t>(more at end of lecture)</a:t>
            </a:r>
          </a:p>
        </p:txBody>
      </p:sp>
      <p:sp>
        <p:nvSpPr>
          <p:cNvPr id="12" name="TextBox 11">
            <a:extLst>
              <a:ext uri="{FF2B5EF4-FFF2-40B4-BE49-F238E27FC236}">
                <a16:creationId xmlns:a16="http://schemas.microsoft.com/office/drawing/2014/main" id="{5132DBAD-DEF4-1A42-83CE-7C6E8062C4CB}"/>
              </a:ext>
            </a:extLst>
          </p:cNvPr>
          <p:cNvSpPr txBox="1"/>
          <p:nvPr/>
        </p:nvSpPr>
        <p:spPr>
          <a:xfrm>
            <a:off x="9825789" y="1635743"/>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spTree>
    <p:extLst>
      <p:ext uri="{BB962C8B-B14F-4D97-AF65-F5344CB8AC3E}">
        <p14:creationId xmlns:p14="http://schemas.microsoft.com/office/powerpoint/2010/main" val="279742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BE0-D7EA-DA48-93F8-9B0BE22523ED}"/>
              </a:ext>
            </a:extLst>
          </p:cNvPr>
          <p:cNvSpPr>
            <a:spLocks noGrp="1"/>
          </p:cNvSpPr>
          <p:nvPr>
            <p:ph type="title"/>
          </p:nvPr>
        </p:nvSpPr>
        <p:spPr/>
        <p:txBody>
          <a:bodyPr/>
          <a:lstStyle/>
          <a:p>
            <a:r>
              <a:rPr lang="en-US" dirty="0"/>
              <a:t>Explicit Free List: List Design</a:t>
            </a:r>
          </a:p>
        </p:txBody>
      </p:sp>
      <p:sp>
        <p:nvSpPr>
          <p:cNvPr id="3" name="Content Placeholder 2">
            <a:extLst>
              <a:ext uri="{FF2B5EF4-FFF2-40B4-BE49-F238E27FC236}">
                <a16:creationId xmlns:a16="http://schemas.microsoft.com/office/drawing/2014/main" id="{57E5C81C-17F9-634E-9DAF-16633AA2FBD0}"/>
              </a:ext>
            </a:extLst>
          </p:cNvPr>
          <p:cNvSpPr>
            <a:spLocks noGrp="1"/>
          </p:cNvSpPr>
          <p:nvPr>
            <p:ph idx="1"/>
          </p:nvPr>
        </p:nvSpPr>
        <p:spPr>
          <a:xfrm>
            <a:off x="152400" y="1295400"/>
            <a:ext cx="11811000" cy="3810000"/>
          </a:xfrm>
        </p:spPr>
        <p:txBody>
          <a:bodyPr/>
          <a:lstStyle/>
          <a:p>
            <a:pPr marL="0" indent="0">
              <a:buNone/>
            </a:pPr>
            <a:r>
              <a:rPr lang="en-US" dirty="0"/>
              <a:t>Note that the doubly-linked list </a:t>
            </a:r>
            <a:r>
              <a:rPr lang="en-US" i="1" dirty="0"/>
              <a:t>does not have to be in address order</a:t>
            </a:r>
            <a:r>
              <a:rPr lang="en-US" dirty="0"/>
              <a:t>.</a:t>
            </a:r>
          </a:p>
        </p:txBody>
      </p:sp>
      <p:graphicFrame>
        <p:nvGraphicFramePr>
          <p:cNvPr id="5" name="Table 4">
            <a:extLst>
              <a:ext uri="{FF2B5EF4-FFF2-40B4-BE49-F238E27FC236}">
                <a16:creationId xmlns:a16="http://schemas.microsoft.com/office/drawing/2014/main" id="{F53EFA79-AD89-C844-B875-67C5340F90A9}"/>
              </a:ext>
            </a:extLst>
          </p:cNvPr>
          <p:cNvGraphicFramePr>
            <a:graphicFrameLocks noGrp="1"/>
          </p:cNvGraphicFramePr>
          <p:nvPr/>
        </p:nvGraphicFramePr>
        <p:xfrm>
          <a:off x="0" y="4987650"/>
          <a:ext cx="12192000" cy="1413150"/>
        </p:xfrm>
        <a:graphic>
          <a:graphicData uri="http://schemas.openxmlformats.org/drawingml/2006/table">
            <a:tbl>
              <a:tblPr firstRow="1" bandRow="1">
                <a:tableStyleId>{2D5ABB26-0587-4C30-8999-92F81FD0307C}</a:tableStyleId>
              </a:tblPr>
              <a:tblGrid>
                <a:gridCol w="812800">
                  <a:extLst>
                    <a:ext uri="{9D8B030D-6E8A-4147-A177-3AD203B41FA5}">
                      <a16:colId xmlns:a16="http://schemas.microsoft.com/office/drawing/2014/main" val="260455293"/>
                    </a:ext>
                  </a:extLst>
                </a:gridCol>
                <a:gridCol w="812800">
                  <a:extLst>
                    <a:ext uri="{9D8B030D-6E8A-4147-A177-3AD203B41FA5}">
                      <a16:colId xmlns:a16="http://schemas.microsoft.com/office/drawing/2014/main" val="3091910980"/>
                    </a:ext>
                  </a:extLst>
                </a:gridCol>
                <a:gridCol w="812800">
                  <a:extLst>
                    <a:ext uri="{9D8B030D-6E8A-4147-A177-3AD203B41FA5}">
                      <a16:colId xmlns:a16="http://schemas.microsoft.com/office/drawing/2014/main" val="1511525729"/>
                    </a:ext>
                  </a:extLst>
                </a:gridCol>
                <a:gridCol w="812800">
                  <a:extLst>
                    <a:ext uri="{9D8B030D-6E8A-4147-A177-3AD203B41FA5}">
                      <a16:colId xmlns:a16="http://schemas.microsoft.com/office/drawing/2014/main" val="552219943"/>
                    </a:ext>
                  </a:extLst>
                </a:gridCol>
                <a:gridCol w="812800">
                  <a:extLst>
                    <a:ext uri="{9D8B030D-6E8A-4147-A177-3AD203B41FA5}">
                      <a16:colId xmlns:a16="http://schemas.microsoft.com/office/drawing/2014/main" val="1702535043"/>
                    </a:ext>
                  </a:extLst>
                </a:gridCol>
                <a:gridCol w="812800">
                  <a:extLst>
                    <a:ext uri="{9D8B030D-6E8A-4147-A177-3AD203B41FA5}">
                      <a16:colId xmlns:a16="http://schemas.microsoft.com/office/drawing/2014/main" val="3608448905"/>
                    </a:ext>
                  </a:extLst>
                </a:gridCol>
                <a:gridCol w="812800">
                  <a:extLst>
                    <a:ext uri="{9D8B030D-6E8A-4147-A177-3AD203B41FA5}">
                      <a16:colId xmlns:a16="http://schemas.microsoft.com/office/drawing/2014/main" val="1841696702"/>
                    </a:ext>
                  </a:extLst>
                </a:gridCol>
                <a:gridCol w="812800">
                  <a:extLst>
                    <a:ext uri="{9D8B030D-6E8A-4147-A177-3AD203B41FA5}">
                      <a16:colId xmlns:a16="http://schemas.microsoft.com/office/drawing/2014/main" val="3701989782"/>
                    </a:ext>
                  </a:extLst>
                </a:gridCol>
                <a:gridCol w="812800">
                  <a:extLst>
                    <a:ext uri="{9D8B030D-6E8A-4147-A177-3AD203B41FA5}">
                      <a16:colId xmlns:a16="http://schemas.microsoft.com/office/drawing/2014/main" val="758963084"/>
                    </a:ext>
                  </a:extLst>
                </a:gridCol>
                <a:gridCol w="812800">
                  <a:extLst>
                    <a:ext uri="{9D8B030D-6E8A-4147-A177-3AD203B41FA5}">
                      <a16:colId xmlns:a16="http://schemas.microsoft.com/office/drawing/2014/main" val="653897468"/>
                    </a:ext>
                  </a:extLst>
                </a:gridCol>
                <a:gridCol w="812800">
                  <a:extLst>
                    <a:ext uri="{9D8B030D-6E8A-4147-A177-3AD203B41FA5}">
                      <a16:colId xmlns:a16="http://schemas.microsoft.com/office/drawing/2014/main" val="1344363867"/>
                    </a:ext>
                  </a:extLst>
                </a:gridCol>
                <a:gridCol w="812800">
                  <a:extLst>
                    <a:ext uri="{9D8B030D-6E8A-4147-A177-3AD203B41FA5}">
                      <a16:colId xmlns:a16="http://schemas.microsoft.com/office/drawing/2014/main" val="1163495489"/>
                    </a:ext>
                  </a:extLst>
                </a:gridCol>
                <a:gridCol w="812800">
                  <a:extLst>
                    <a:ext uri="{9D8B030D-6E8A-4147-A177-3AD203B41FA5}">
                      <a16:colId xmlns:a16="http://schemas.microsoft.com/office/drawing/2014/main" val="1913020986"/>
                    </a:ext>
                  </a:extLst>
                </a:gridCol>
                <a:gridCol w="812800">
                  <a:extLst>
                    <a:ext uri="{9D8B030D-6E8A-4147-A177-3AD203B41FA5}">
                      <a16:colId xmlns:a16="http://schemas.microsoft.com/office/drawing/2014/main" val="1431975377"/>
                    </a:ext>
                  </a:extLst>
                </a:gridCol>
                <a:gridCol w="812800">
                  <a:extLst>
                    <a:ext uri="{9D8B030D-6E8A-4147-A177-3AD203B41FA5}">
                      <a16:colId xmlns:a16="http://schemas.microsoft.com/office/drawing/2014/main" val="2393477422"/>
                    </a:ext>
                  </a:extLst>
                </a:gridCol>
              </a:tblGrid>
              <a:tr h="697914">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0x70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0x78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0x80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1800" dirty="0"/>
                        <a:t>16</a:t>
                      </a:r>
                    </a:p>
                    <a:p>
                      <a:pPr algn="ct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0x70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0x40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Freeform 6">
            <a:extLst>
              <a:ext uri="{FF2B5EF4-FFF2-40B4-BE49-F238E27FC236}">
                <a16:creationId xmlns:a16="http://schemas.microsoft.com/office/drawing/2014/main" id="{07C7852C-DC84-3645-B2A2-D1D1CD25286F}"/>
              </a:ext>
            </a:extLst>
          </p:cNvPr>
          <p:cNvSpPr/>
          <p:nvPr/>
        </p:nvSpPr>
        <p:spPr>
          <a:xfrm>
            <a:off x="1419435" y="4202016"/>
            <a:ext cx="8443023" cy="1581839"/>
          </a:xfrm>
          <a:custGeom>
            <a:avLst/>
            <a:gdLst>
              <a:gd name="connsiteX0" fmla="*/ 0 w 8443023"/>
              <a:gd name="connsiteY0" fmla="*/ 2279116 h 2279116"/>
              <a:gd name="connsiteX1" fmla="*/ 3558448 w 8443023"/>
              <a:gd name="connsiteY1" fmla="*/ 252012 h 2279116"/>
              <a:gd name="connsiteX2" fmla="*/ 7777908 w 8443023"/>
              <a:gd name="connsiteY2" fmla="*/ 252012 h 2279116"/>
              <a:gd name="connsiteX3" fmla="*/ 8372819 w 8443023"/>
              <a:gd name="connsiteY3" fmla="*/ 2257082 h 2279116"/>
            </a:gdLst>
            <a:ahLst/>
            <a:cxnLst>
              <a:cxn ang="0">
                <a:pos x="connsiteX0" y="connsiteY0"/>
              </a:cxn>
              <a:cxn ang="0">
                <a:pos x="connsiteX1" y="connsiteY1"/>
              </a:cxn>
              <a:cxn ang="0">
                <a:pos x="connsiteX2" y="connsiteY2"/>
              </a:cxn>
              <a:cxn ang="0">
                <a:pos x="connsiteX3" y="connsiteY3"/>
              </a:cxn>
            </a:cxnLst>
            <a:rect l="l" t="t" r="r" b="b"/>
            <a:pathLst>
              <a:path w="8443023" h="2279116">
                <a:moveTo>
                  <a:pt x="0" y="2279116"/>
                </a:moveTo>
                <a:cubicBezTo>
                  <a:pt x="1131065" y="1434489"/>
                  <a:pt x="2262130" y="589863"/>
                  <a:pt x="3558448" y="252012"/>
                </a:cubicBezTo>
                <a:cubicBezTo>
                  <a:pt x="4854766" y="-85839"/>
                  <a:pt x="6975513" y="-82166"/>
                  <a:pt x="7777908" y="252012"/>
                </a:cubicBezTo>
                <a:cubicBezTo>
                  <a:pt x="8580303" y="586190"/>
                  <a:pt x="8476561" y="1421636"/>
                  <a:pt x="8372819" y="2257082"/>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D94B6E19-AC7B-BC40-8D09-7A9862ABC7DF}"/>
              </a:ext>
            </a:extLst>
          </p:cNvPr>
          <p:cNvSpPr/>
          <p:nvPr/>
        </p:nvSpPr>
        <p:spPr>
          <a:xfrm>
            <a:off x="2312099" y="4975825"/>
            <a:ext cx="2717101" cy="797014"/>
          </a:xfrm>
          <a:custGeom>
            <a:avLst/>
            <a:gdLst>
              <a:gd name="connsiteX0" fmla="*/ 16247 w 2717101"/>
              <a:gd name="connsiteY0" fmla="*/ 797014 h 797014"/>
              <a:gd name="connsiteX1" fmla="*/ 346753 w 2717101"/>
              <a:gd name="connsiteY1" fmla="*/ 235153 h 797014"/>
              <a:gd name="connsiteX2" fmla="*/ 2362840 w 2717101"/>
              <a:gd name="connsiteY2" fmla="*/ 25833 h 797014"/>
              <a:gd name="connsiteX3" fmla="*/ 2704362 w 2717101"/>
              <a:gd name="connsiteY3" fmla="*/ 785997 h 797014"/>
            </a:gdLst>
            <a:ahLst/>
            <a:cxnLst>
              <a:cxn ang="0">
                <a:pos x="connsiteX0" y="connsiteY0"/>
              </a:cxn>
              <a:cxn ang="0">
                <a:pos x="connsiteX1" y="connsiteY1"/>
              </a:cxn>
              <a:cxn ang="0">
                <a:pos x="connsiteX2" y="connsiteY2"/>
              </a:cxn>
              <a:cxn ang="0">
                <a:pos x="connsiteX3" y="connsiteY3"/>
              </a:cxn>
            </a:cxnLst>
            <a:rect l="l" t="t" r="r" b="b"/>
            <a:pathLst>
              <a:path w="2717101" h="797014">
                <a:moveTo>
                  <a:pt x="16247" y="797014"/>
                </a:moveTo>
                <a:cubicBezTo>
                  <a:pt x="-14050" y="580348"/>
                  <a:pt x="-44346" y="363683"/>
                  <a:pt x="346753" y="235153"/>
                </a:cubicBezTo>
                <a:cubicBezTo>
                  <a:pt x="737852" y="106623"/>
                  <a:pt x="1969905" y="-65974"/>
                  <a:pt x="2362840" y="25833"/>
                </a:cubicBezTo>
                <a:cubicBezTo>
                  <a:pt x="2755775" y="117640"/>
                  <a:pt x="2730068" y="451818"/>
                  <a:pt x="2704362" y="785997"/>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76B3C241-070A-E343-ABC9-7E97525EA677}"/>
              </a:ext>
            </a:extLst>
          </p:cNvPr>
          <p:cNvSpPr/>
          <p:nvPr/>
        </p:nvSpPr>
        <p:spPr>
          <a:xfrm>
            <a:off x="57621" y="4477317"/>
            <a:ext cx="5825386" cy="1306538"/>
          </a:xfrm>
          <a:custGeom>
            <a:avLst/>
            <a:gdLst>
              <a:gd name="connsiteX0" fmla="*/ 5825386 w 5825386"/>
              <a:gd name="connsiteY0" fmla="*/ 1306538 h 1306538"/>
              <a:gd name="connsiteX1" fmla="*/ 4525396 w 5825386"/>
              <a:gd name="connsiteY1" fmla="*/ 193835 h 1306538"/>
              <a:gd name="connsiteX2" fmla="*/ 1352538 w 5825386"/>
              <a:gd name="connsiteY2" fmla="*/ 39599 h 1306538"/>
              <a:gd name="connsiteX3" fmla="*/ 162716 w 5825386"/>
              <a:gd name="connsiteY3" fmla="*/ 634510 h 1306538"/>
              <a:gd name="connsiteX4" fmla="*/ 41531 w 5825386"/>
              <a:gd name="connsiteY4" fmla="*/ 1284505 h 1306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5386" h="1306538">
                <a:moveTo>
                  <a:pt x="5825386" y="1306538"/>
                </a:moveTo>
                <a:cubicBezTo>
                  <a:pt x="5548128" y="855764"/>
                  <a:pt x="5270870" y="404991"/>
                  <a:pt x="4525396" y="193835"/>
                </a:cubicBezTo>
                <a:cubicBezTo>
                  <a:pt x="3779922" y="-17321"/>
                  <a:pt x="2079651" y="-33847"/>
                  <a:pt x="1352538" y="39599"/>
                </a:cubicBezTo>
                <a:cubicBezTo>
                  <a:pt x="625425" y="113045"/>
                  <a:pt x="381217" y="427026"/>
                  <a:pt x="162716" y="634510"/>
                </a:cubicBezTo>
                <a:cubicBezTo>
                  <a:pt x="-55785" y="841994"/>
                  <a:pt x="-7127" y="1063249"/>
                  <a:pt x="41531" y="1284505"/>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E6A3738C-3C78-8F47-AAEC-E41ED1D1E560}"/>
              </a:ext>
            </a:extLst>
          </p:cNvPr>
          <p:cNvSpPr/>
          <p:nvPr/>
        </p:nvSpPr>
        <p:spPr>
          <a:xfrm>
            <a:off x="154236" y="6290631"/>
            <a:ext cx="11521789" cy="390487"/>
          </a:xfrm>
          <a:custGeom>
            <a:avLst/>
            <a:gdLst>
              <a:gd name="connsiteX0" fmla="*/ 11424492 w 11521789"/>
              <a:gd name="connsiteY0" fmla="*/ 0 h 390487"/>
              <a:gd name="connsiteX1" fmla="*/ 11292289 w 11521789"/>
              <a:gd name="connsiteY1" fmla="*/ 363557 h 390487"/>
              <a:gd name="connsiteX2" fmla="*/ 9419422 w 11521789"/>
              <a:gd name="connsiteY2" fmla="*/ 363557 h 390487"/>
              <a:gd name="connsiteX3" fmla="*/ 1707615 w 11521789"/>
              <a:gd name="connsiteY3" fmla="*/ 374574 h 390487"/>
              <a:gd name="connsiteX4" fmla="*/ 0 w 11521789"/>
              <a:gd name="connsiteY4" fmla="*/ 55085 h 390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789" h="390487">
                <a:moveTo>
                  <a:pt x="11424492" y="0"/>
                </a:moveTo>
                <a:cubicBezTo>
                  <a:pt x="11525479" y="151482"/>
                  <a:pt x="11626467" y="302964"/>
                  <a:pt x="11292289" y="363557"/>
                </a:cubicBezTo>
                <a:cubicBezTo>
                  <a:pt x="10958111" y="424150"/>
                  <a:pt x="9419422" y="363557"/>
                  <a:pt x="9419422" y="363557"/>
                </a:cubicBezTo>
                <a:lnTo>
                  <a:pt x="1707615" y="374574"/>
                </a:lnTo>
                <a:cubicBezTo>
                  <a:pt x="137711" y="323162"/>
                  <a:pt x="68855" y="189123"/>
                  <a:pt x="0" y="55085"/>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C978AB0-B97F-3347-B100-2804A5C33E20}"/>
              </a:ext>
            </a:extLst>
          </p:cNvPr>
          <p:cNvSpPr txBox="1"/>
          <p:nvPr/>
        </p:nvSpPr>
        <p:spPr>
          <a:xfrm>
            <a:off x="10315318" y="3581400"/>
            <a:ext cx="990600" cy="381000"/>
          </a:xfrm>
          <a:prstGeom prst="rect">
            <a:avLst/>
          </a:prstGeom>
          <a:noFill/>
          <a:ln>
            <a:solidFill>
              <a:schemeClr val="tx1"/>
            </a:solidFill>
          </a:ln>
        </p:spPr>
        <p:txBody>
          <a:bodyPr wrap="square" rtlCol="0">
            <a:spAutoFit/>
          </a:bodyPr>
          <a:lstStyle/>
          <a:p>
            <a:pPr algn="l"/>
            <a:r>
              <a:rPr lang="en-US" dirty="0"/>
              <a:t>0x70</a:t>
            </a:r>
          </a:p>
        </p:txBody>
      </p:sp>
      <p:sp>
        <p:nvSpPr>
          <p:cNvPr id="13" name="Freeform 12">
            <a:extLst>
              <a:ext uri="{FF2B5EF4-FFF2-40B4-BE49-F238E27FC236}">
                <a16:creationId xmlns:a16="http://schemas.microsoft.com/office/drawing/2014/main" id="{1D208DDA-6B06-5342-9E97-0021C9D17E49}"/>
              </a:ext>
            </a:extLst>
          </p:cNvPr>
          <p:cNvSpPr/>
          <p:nvPr/>
        </p:nvSpPr>
        <p:spPr>
          <a:xfrm>
            <a:off x="9862458" y="3921698"/>
            <a:ext cx="576942" cy="1690477"/>
          </a:xfrm>
          <a:custGeom>
            <a:avLst/>
            <a:gdLst>
              <a:gd name="connsiteX0" fmla="*/ 936434 w 936434"/>
              <a:gd name="connsiteY0" fmla="*/ 0 h 1806766"/>
              <a:gd name="connsiteX1" fmla="*/ 0 w 936434"/>
              <a:gd name="connsiteY1" fmla="*/ 1806766 h 1806766"/>
              <a:gd name="connsiteX2" fmla="*/ 0 w 936434"/>
              <a:gd name="connsiteY2" fmla="*/ 1806766 h 1806766"/>
            </a:gdLst>
            <a:ahLst/>
            <a:cxnLst>
              <a:cxn ang="0">
                <a:pos x="connsiteX0" y="connsiteY0"/>
              </a:cxn>
              <a:cxn ang="0">
                <a:pos x="connsiteX1" y="connsiteY1"/>
              </a:cxn>
              <a:cxn ang="0">
                <a:pos x="connsiteX2" y="connsiteY2"/>
              </a:cxn>
            </a:cxnLst>
            <a:rect l="l" t="t" r="r" b="b"/>
            <a:pathLst>
              <a:path w="936434" h="1806766">
                <a:moveTo>
                  <a:pt x="936434" y="0"/>
                </a:moveTo>
                <a:lnTo>
                  <a:pt x="0" y="1806766"/>
                </a:lnTo>
                <a:lnTo>
                  <a:pt x="0" y="1806766"/>
                </a:lnTo>
              </a:path>
            </a:pathLst>
          </a:custGeom>
          <a:noFill/>
          <a:ln w="76200">
            <a:solidFill>
              <a:srgbClr val="0070C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3E69013-6831-8640-9279-8ACF4DD066E7}"/>
              </a:ext>
            </a:extLst>
          </p:cNvPr>
          <p:cNvSpPr txBox="1"/>
          <p:nvPr/>
        </p:nvSpPr>
        <p:spPr>
          <a:xfrm>
            <a:off x="9959991" y="3235782"/>
            <a:ext cx="1697902" cy="369332"/>
          </a:xfrm>
          <a:prstGeom prst="rect">
            <a:avLst/>
          </a:prstGeom>
          <a:noFill/>
        </p:spPr>
        <p:txBody>
          <a:bodyPr wrap="none" rtlCol="0">
            <a:spAutoFit/>
          </a:bodyPr>
          <a:lstStyle/>
          <a:p>
            <a:r>
              <a:rPr lang="en-US" dirty="0"/>
              <a:t>First free block</a:t>
            </a:r>
          </a:p>
        </p:txBody>
      </p:sp>
    </p:spTree>
    <p:extLst>
      <p:ext uri="{BB962C8B-B14F-4D97-AF65-F5344CB8AC3E}">
        <p14:creationId xmlns:p14="http://schemas.microsoft.com/office/powerpoint/2010/main" val="84575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99FFF-F7A6-F741-90E1-D19E2C287CFA}"/>
              </a:ext>
            </a:extLst>
          </p:cNvPr>
          <p:cNvSpPr>
            <a:spLocks noGrp="1"/>
          </p:cNvSpPr>
          <p:nvPr>
            <p:ph type="title"/>
          </p:nvPr>
        </p:nvSpPr>
        <p:spPr/>
        <p:txBody>
          <a:bodyPr/>
          <a:lstStyle/>
          <a:p>
            <a:r>
              <a:rPr lang="en-US" dirty="0"/>
              <a:t>Implicit vs. Explicit: So Far</a:t>
            </a:r>
          </a:p>
        </p:txBody>
      </p:sp>
      <p:sp>
        <p:nvSpPr>
          <p:cNvPr id="3" name="Content Placeholder 2">
            <a:extLst>
              <a:ext uri="{FF2B5EF4-FFF2-40B4-BE49-F238E27FC236}">
                <a16:creationId xmlns:a16="http://schemas.microsoft.com/office/drawing/2014/main" id="{9A85FF51-F12B-BC4A-8BFB-91E8AE520FAB}"/>
              </a:ext>
            </a:extLst>
          </p:cNvPr>
          <p:cNvSpPr>
            <a:spLocks noGrp="1"/>
          </p:cNvSpPr>
          <p:nvPr>
            <p:ph sz="half" idx="1"/>
          </p:nvPr>
        </p:nvSpPr>
        <p:spPr/>
        <p:txBody>
          <a:bodyPr/>
          <a:lstStyle/>
          <a:p>
            <a:pPr marL="0" indent="0">
              <a:buNone/>
            </a:pPr>
            <a:r>
              <a:rPr lang="en-US" b="1" dirty="0"/>
              <a:t>Implicit Free List</a:t>
            </a:r>
          </a:p>
          <a:p>
            <a:r>
              <a:rPr lang="en-US" dirty="0"/>
              <a:t>8B header for size + </a:t>
            </a:r>
            <a:r>
              <a:rPr lang="en-US" dirty="0" err="1"/>
              <a:t>alloc</a:t>
            </a:r>
            <a:r>
              <a:rPr lang="en-US" dirty="0"/>
              <a:t>/free status</a:t>
            </a:r>
          </a:p>
          <a:p>
            <a:pPr marL="0" indent="0">
              <a:buNone/>
            </a:pPr>
            <a:br>
              <a:rPr lang="en-US" dirty="0"/>
            </a:br>
            <a:endParaRPr lang="en-US" dirty="0"/>
          </a:p>
          <a:p>
            <a:pPr>
              <a:spcBef>
                <a:spcPts val="2200"/>
              </a:spcBef>
            </a:pPr>
            <a:r>
              <a:rPr lang="en-US" dirty="0"/>
              <a:t>Allocation requests are worst-case linear in total number of blocks</a:t>
            </a:r>
          </a:p>
          <a:p>
            <a:r>
              <a:rPr lang="en-US" dirty="0"/>
              <a:t>Implicitly address-order</a:t>
            </a:r>
          </a:p>
        </p:txBody>
      </p:sp>
      <p:sp>
        <p:nvSpPr>
          <p:cNvPr id="5" name="Content Placeholder 4">
            <a:extLst>
              <a:ext uri="{FF2B5EF4-FFF2-40B4-BE49-F238E27FC236}">
                <a16:creationId xmlns:a16="http://schemas.microsoft.com/office/drawing/2014/main" id="{F9926878-3CC1-224C-8053-C02ACFF103A3}"/>
              </a:ext>
            </a:extLst>
          </p:cNvPr>
          <p:cNvSpPr>
            <a:spLocks noGrp="1"/>
          </p:cNvSpPr>
          <p:nvPr>
            <p:ph sz="half" idx="10"/>
          </p:nvPr>
        </p:nvSpPr>
        <p:spPr/>
        <p:txBody>
          <a:bodyPr/>
          <a:lstStyle/>
          <a:p>
            <a:pPr marL="0" indent="0">
              <a:buNone/>
            </a:pPr>
            <a:r>
              <a:rPr lang="en-US" b="1" dirty="0"/>
              <a:t>Explicit Free List</a:t>
            </a:r>
          </a:p>
          <a:p>
            <a:r>
              <a:rPr lang="en-US" dirty="0"/>
              <a:t>8B header for size + </a:t>
            </a:r>
            <a:r>
              <a:rPr lang="en-US" dirty="0" err="1"/>
              <a:t>alloc</a:t>
            </a:r>
            <a:r>
              <a:rPr lang="en-US" dirty="0"/>
              <a:t>/free status</a:t>
            </a:r>
          </a:p>
          <a:p>
            <a:r>
              <a:rPr lang="en-US" dirty="0"/>
              <a:t>Free block payloads store </a:t>
            </a:r>
            <a:r>
              <a:rPr lang="en-US" dirty="0" err="1"/>
              <a:t>prev</a:t>
            </a:r>
            <a:r>
              <a:rPr lang="en-US" dirty="0"/>
              <a:t>/next free block pointers</a:t>
            </a:r>
          </a:p>
          <a:p>
            <a:pPr>
              <a:spcBef>
                <a:spcPts val="2200"/>
              </a:spcBef>
            </a:pPr>
            <a:r>
              <a:rPr lang="en-US" dirty="0"/>
              <a:t>Allocation requests are worst-case linear in number of free blocks</a:t>
            </a:r>
          </a:p>
          <a:p>
            <a:r>
              <a:rPr lang="en-US" dirty="0"/>
              <a:t>Can choose block ordering</a:t>
            </a:r>
          </a:p>
        </p:txBody>
      </p:sp>
    </p:spTree>
    <p:extLst>
      <p:ext uri="{BB962C8B-B14F-4D97-AF65-F5344CB8AC3E}">
        <p14:creationId xmlns:p14="http://schemas.microsoft.com/office/powerpoint/2010/main" val="363096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560E-7B7B-8F44-A10F-D26A4BD0E1BD}"/>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2B63EAD5-A8FF-4247-ABE6-3E4CA425BA90}"/>
              </a:ext>
            </a:extLst>
          </p:cNvPr>
          <p:cNvSpPr>
            <a:spLocks noGrp="1"/>
          </p:cNvSpPr>
          <p:nvPr>
            <p:ph idx="1"/>
          </p:nvPr>
        </p:nvSpPr>
        <p:spPr/>
        <p:txBody>
          <a:bodyPr/>
          <a:lstStyle/>
          <a:p>
            <a:pPr marL="0" indent="0">
              <a:buNone/>
            </a:pPr>
            <a:r>
              <a:rPr lang="en-US" dirty="0"/>
              <a:t>Can we do better?</a:t>
            </a:r>
          </a:p>
          <a:p>
            <a:pPr marL="514350" indent="-514350">
              <a:buFont typeface="+mj-lt"/>
              <a:buAutoNum type="arabicPeriod"/>
            </a:pPr>
            <a:r>
              <a:rPr lang="en-US" dirty="0"/>
              <a:t>Can we avoid searching all blocks for free blocks to reuse?  </a:t>
            </a:r>
            <a:r>
              <a:rPr lang="en-US" b="1" dirty="0"/>
              <a:t>Yes!  We can use a doubly-linked list.</a:t>
            </a:r>
            <a:endParaRPr lang="en-US" dirty="0"/>
          </a:p>
          <a:p>
            <a:pPr marL="514350" indent="-514350">
              <a:buFont typeface="+mj-lt"/>
              <a:buAutoNum type="arabicPeriod"/>
            </a:pPr>
            <a:r>
              <a:rPr lang="en-US" dirty="0"/>
              <a:t>Can we merge adjacent free blocks to keep large spaces available?</a:t>
            </a:r>
          </a:p>
          <a:p>
            <a:pPr marL="514350" indent="-514350">
              <a:buFont typeface="+mj-lt"/>
              <a:buAutoNum type="arabicPeriod"/>
            </a:pPr>
            <a:r>
              <a:rPr lang="en-US" dirty="0"/>
              <a:t>Can we avoid always copying/moving data during </a:t>
            </a:r>
            <a:r>
              <a:rPr lang="en-US" dirty="0" err="1"/>
              <a:t>realloc</a:t>
            </a:r>
            <a:r>
              <a:rPr lang="en-US" dirty="0"/>
              <a:t>?</a:t>
            </a:r>
          </a:p>
          <a:p>
            <a:endParaRPr lang="en-US" dirty="0"/>
          </a:p>
        </p:txBody>
      </p:sp>
    </p:spTree>
    <p:extLst>
      <p:ext uri="{BB962C8B-B14F-4D97-AF65-F5344CB8AC3E}">
        <p14:creationId xmlns:p14="http://schemas.microsoft.com/office/powerpoint/2010/main" val="2247014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560E-7B7B-8F44-A10F-D26A4BD0E1BD}"/>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2B63EAD5-A8FF-4247-ABE6-3E4CA425BA90}"/>
              </a:ext>
            </a:extLst>
          </p:cNvPr>
          <p:cNvSpPr>
            <a:spLocks noGrp="1"/>
          </p:cNvSpPr>
          <p:nvPr>
            <p:ph idx="1"/>
          </p:nvPr>
        </p:nvSpPr>
        <p:spPr/>
        <p:txBody>
          <a:bodyPr/>
          <a:lstStyle/>
          <a:p>
            <a:pPr marL="0" indent="0">
              <a:buNone/>
            </a:pPr>
            <a:r>
              <a:rPr lang="en-US" dirty="0"/>
              <a:t>Can we do better?</a:t>
            </a:r>
          </a:p>
          <a:p>
            <a:pPr marL="514350" indent="-514350">
              <a:buFont typeface="+mj-lt"/>
              <a:buAutoNum type="arabicPeriod"/>
            </a:pPr>
            <a:r>
              <a:rPr lang="en-US" dirty="0"/>
              <a:t>Can we avoid searching all blocks for free blocks to reuse?  </a:t>
            </a:r>
            <a:r>
              <a:rPr lang="en-US" b="1" dirty="0"/>
              <a:t>Yes!  We can use a doubly-linked list.</a:t>
            </a:r>
            <a:endParaRPr lang="en-US" dirty="0"/>
          </a:p>
          <a:p>
            <a:pPr marL="514350" indent="-514350">
              <a:buFont typeface="+mj-lt"/>
              <a:buAutoNum type="arabicPeriod"/>
            </a:pPr>
            <a:r>
              <a:rPr lang="en-US" b="1" dirty="0">
                <a:solidFill>
                  <a:srgbClr val="C00000"/>
                </a:solidFill>
              </a:rPr>
              <a:t>Can we merge adjacent free blocks to keep large spaces available?</a:t>
            </a:r>
          </a:p>
          <a:p>
            <a:pPr marL="514350" indent="-514350">
              <a:buFont typeface="+mj-lt"/>
              <a:buAutoNum type="arabicPeriod"/>
            </a:pPr>
            <a:r>
              <a:rPr lang="en-US" dirty="0"/>
              <a:t>Can we avoid always copying/moving data during </a:t>
            </a:r>
            <a:r>
              <a:rPr lang="en-US" dirty="0" err="1"/>
              <a:t>realloc</a:t>
            </a:r>
            <a:r>
              <a:rPr lang="en-US" dirty="0"/>
              <a:t>?</a:t>
            </a:r>
          </a:p>
          <a:p>
            <a:endParaRPr lang="en-US" dirty="0"/>
          </a:p>
        </p:txBody>
      </p:sp>
    </p:spTree>
    <p:extLst>
      <p:ext uri="{BB962C8B-B14F-4D97-AF65-F5344CB8AC3E}">
        <p14:creationId xmlns:p14="http://schemas.microsoft.com/office/powerpoint/2010/main" val="16641252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6</a:t>
            </a:r>
          </a:p>
          <a:p>
            <a:pPr>
              <a:tabLst>
                <a:tab pos="11536363" algn="r"/>
              </a:tabLst>
            </a:pPr>
            <a:r>
              <a:rPr lang="en-US" dirty="0"/>
              <a:t>What is a heap allocator?	10</a:t>
            </a:r>
          </a:p>
          <a:p>
            <a:pPr>
              <a:tabLst>
                <a:tab pos="11536363" algn="r"/>
              </a:tabLst>
            </a:pPr>
            <a:r>
              <a:rPr lang="en-US" dirty="0"/>
              <a:t>Heap allocator requirements and goals	24</a:t>
            </a:r>
          </a:p>
          <a:p>
            <a:pPr>
              <a:tabLst>
                <a:tab pos="11536363" algn="r"/>
              </a:tabLst>
            </a:pPr>
            <a:r>
              <a:rPr lang="en-US" dirty="0"/>
              <a:t>Method 0: Bump Allocator	39</a:t>
            </a:r>
          </a:p>
          <a:p>
            <a:pPr>
              <a:tabLst>
                <a:tab pos="11536363" algn="r"/>
              </a:tabLst>
            </a:pPr>
            <a:r>
              <a:rPr lang="en-US" dirty="0"/>
              <a:t>Method 1: Implicit Free List Allocator	50</a:t>
            </a:r>
          </a:p>
          <a:p>
            <a:pPr>
              <a:tabLst>
                <a:tab pos="11536363" algn="r"/>
              </a:tabLst>
            </a:pPr>
            <a:r>
              <a:rPr lang="en-US" b="1" dirty="0">
                <a:solidFill>
                  <a:srgbClr val="C00000"/>
                </a:solidFill>
              </a:rPr>
              <a:t>Method 2: Explicit Free List Allocator</a:t>
            </a:r>
            <a:r>
              <a:rPr lang="en-US" dirty="0"/>
              <a:t>	75</a:t>
            </a:r>
          </a:p>
          <a:p>
            <a:pPr lvl="1">
              <a:tabLst>
                <a:tab pos="11539728" algn="r"/>
              </a:tabLst>
            </a:pPr>
            <a:r>
              <a:rPr lang="en-US" dirty="0"/>
              <a:t>Explicit Allocator</a:t>
            </a:r>
            <a:r>
              <a:rPr lang="en-US" dirty="0">
                <a:solidFill>
                  <a:srgbClr val="C00000"/>
                </a:solidFill>
              </a:rPr>
              <a:t>	</a:t>
            </a:r>
            <a:r>
              <a:rPr lang="en-US" dirty="0"/>
              <a:t>76</a:t>
            </a:r>
            <a:endParaRPr lang="en-US" b="1" dirty="0"/>
          </a:p>
          <a:p>
            <a:pPr lvl="1">
              <a:tabLst>
                <a:tab pos="11536363" algn="r"/>
              </a:tabLst>
            </a:pPr>
            <a:r>
              <a:rPr lang="en-US" b="1" dirty="0">
                <a:solidFill>
                  <a:srgbClr val="C00000"/>
                </a:solidFill>
              </a:rPr>
              <a:t>Coalescing</a:t>
            </a:r>
            <a:r>
              <a:rPr lang="en-US" dirty="0"/>
              <a:t>	92</a:t>
            </a:r>
          </a:p>
          <a:p>
            <a:pPr lvl="1">
              <a:tabLst>
                <a:tab pos="11536363" algn="r"/>
              </a:tabLst>
            </a:pPr>
            <a:r>
              <a:rPr lang="en-US" dirty="0"/>
              <a:t>In-place </a:t>
            </a:r>
            <a:r>
              <a:rPr lang="en-US" dirty="0" err="1"/>
              <a:t>realloc</a:t>
            </a:r>
            <a:r>
              <a:rPr lang="en-US" dirty="0"/>
              <a:t>	105</a:t>
            </a:r>
          </a:p>
          <a:p>
            <a:pPr>
              <a:tabLst>
                <a:tab pos="11536363" algn="r"/>
              </a:tabLst>
            </a:pPr>
            <a:r>
              <a:rPr lang="en-US" dirty="0"/>
              <a:t>Live Session	120</a:t>
            </a:r>
          </a:p>
          <a:p>
            <a:pPr lvl="1">
              <a:tabLst>
                <a:tab pos="11536363" algn="r"/>
              </a:tabLst>
            </a:pPr>
            <a:endParaRPr lang="en-US" dirty="0"/>
          </a:p>
        </p:txBody>
      </p:sp>
    </p:spTree>
    <p:extLst>
      <p:ext uri="{BB962C8B-B14F-4D97-AF65-F5344CB8AC3E}">
        <p14:creationId xmlns:p14="http://schemas.microsoft.com/office/powerpoint/2010/main" val="3163292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64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56063501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b="1" dirty="0">
                <a:solidFill>
                  <a:srgbClr val="C00000"/>
                </a:solidFill>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7126904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b="1" dirty="0">
                <a:solidFill>
                  <a:srgbClr val="C00000"/>
                </a:solidFill>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342703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b="1" dirty="0">
                <a:solidFill>
                  <a:srgbClr val="C00000"/>
                </a:solidFill>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38503821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b="1" dirty="0">
                <a:solidFill>
                  <a:srgbClr val="C00000"/>
                </a:solidFill>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42234269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5723313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b="1" dirty="0">
                <a:solidFill>
                  <a:srgbClr val="C00000"/>
                </a:solidFill>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299B6700-0CA6-6343-88E0-82C36C8713EB}"/>
              </a:ext>
            </a:extLst>
          </p:cNvPr>
          <p:cNvSpPr/>
          <p:nvPr/>
        </p:nvSpPr>
        <p:spPr bwMode="auto">
          <a:xfrm>
            <a:off x="6476999" y="1447800"/>
            <a:ext cx="5478137" cy="149027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have enough memory space, but it is fragmented into free blocks sized from earlier requests!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7" name="Rectangle 6">
            <a:extLst>
              <a:ext uri="{FF2B5EF4-FFF2-40B4-BE49-F238E27FC236}">
                <a16:creationId xmlns:a16="http://schemas.microsoft.com/office/drawing/2014/main" id="{0BBA436B-6E54-7F49-9940-FDBBB10EA936}"/>
              </a:ext>
            </a:extLst>
          </p:cNvPr>
          <p:cNvSpPr/>
          <p:nvPr/>
        </p:nvSpPr>
        <p:spPr bwMode="auto">
          <a:xfrm>
            <a:off x="6476998" y="3260315"/>
            <a:ext cx="5478137" cy="138788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We’d like to be able to merge adjacent free blocks back together.</a:t>
            </a:r>
          </a:p>
          <a:p>
            <a:pPr algn="l" eaLnBrk="1" hangingPunct="1"/>
            <a:r>
              <a:rPr kumimoji="0" lang="en-US" sz="2800" u="none" strike="noStrike" cap="none" normalizeH="0" baseline="0" dirty="0">
                <a:ln>
                  <a:noFill/>
                </a:ln>
                <a:solidFill>
                  <a:schemeClr val="tx1"/>
                </a:solidFill>
                <a:effectLst/>
                <a:latin typeface="+mn-lt"/>
                <a:cs typeface="Courier New" panose="02070309020205020404" pitchFamily="49" charset="0"/>
              </a:rPr>
              <a:t>How can we do this?</a:t>
            </a:r>
          </a:p>
        </p:txBody>
      </p:sp>
    </p:spTree>
    <p:extLst>
      <p:ext uri="{BB962C8B-B14F-4D97-AF65-F5344CB8AC3E}">
        <p14:creationId xmlns:p14="http://schemas.microsoft.com/office/powerpoint/2010/main" val="129519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ounded Rectangular Callout 4">
            <a:extLst>
              <a:ext uri="{FF2B5EF4-FFF2-40B4-BE49-F238E27FC236}">
                <a16:creationId xmlns:a16="http://schemas.microsoft.com/office/drawing/2014/main" id="{0305896B-CB89-5B45-8EB7-C16498424181}"/>
              </a:ext>
            </a:extLst>
          </p:cNvPr>
          <p:cNvSpPr/>
          <p:nvPr/>
        </p:nvSpPr>
        <p:spPr>
          <a:xfrm>
            <a:off x="1219200" y="4267200"/>
            <a:ext cx="3276600" cy="1143000"/>
          </a:xfrm>
          <a:prstGeom prst="wedgeRoundRectCallout">
            <a:avLst>
              <a:gd name="adj1" fmla="val -36972"/>
              <a:gd name="adj2" fmla="val 9912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Hey, look!  I have a free neighbor.  Let’s be friends! </a:t>
            </a:r>
            <a:r>
              <a:rPr lang="en-US" sz="2400" b="1" dirty="0">
                <a:sym typeface="Wingdings" pitchFamily="2" charset="2"/>
              </a:rPr>
              <a:t></a:t>
            </a:r>
            <a:endParaRPr lang="en-US" sz="2400" b="1" dirty="0"/>
          </a:p>
        </p:txBody>
      </p:sp>
    </p:spTree>
    <p:extLst>
      <p:ext uri="{BB962C8B-B14F-4D97-AF65-F5344CB8AC3E}">
        <p14:creationId xmlns:p14="http://schemas.microsoft.com/office/powerpoint/2010/main" val="39253046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b="1" dirty="0">
                <a:solidFill>
                  <a:srgbClr val="C00000"/>
                </a:solidFill>
                <a:latin typeface="Consolas" panose="020B0609020204030204" pitchFamily="49" charset="0"/>
                <a:cs typeface="Consolas" panose="020B0609020204030204" pitchFamily="49" charset="0"/>
              </a:rPr>
              <a:t>free(a);</a:t>
            </a:r>
          </a:p>
          <a:p>
            <a:pPr marL="0" indent="0">
              <a:buNone/>
            </a:pPr>
            <a:r>
              <a:rPr lang="en-US" dirty="0">
                <a:latin typeface="Consolas" panose="020B0609020204030204" pitchFamily="49" charset="0"/>
                <a:cs typeface="Consolas" panose="020B0609020204030204" pitchFamily="49" charset="0"/>
              </a:rPr>
              <a:t>void *d = malloc(32);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40</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ounded Rectangular Callout 4">
            <a:extLst>
              <a:ext uri="{FF2B5EF4-FFF2-40B4-BE49-F238E27FC236}">
                <a16:creationId xmlns:a16="http://schemas.microsoft.com/office/drawing/2014/main" id="{0305896B-CB89-5B45-8EB7-C16498424181}"/>
              </a:ext>
            </a:extLst>
          </p:cNvPr>
          <p:cNvSpPr/>
          <p:nvPr/>
        </p:nvSpPr>
        <p:spPr>
          <a:xfrm>
            <a:off x="1219200" y="4267200"/>
            <a:ext cx="3276600" cy="1143000"/>
          </a:xfrm>
          <a:prstGeom prst="wedgeRoundRectCallout">
            <a:avLst>
              <a:gd name="adj1" fmla="val -36972"/>
              <a:gd name="adj2" fmla="val 9912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Hey, look!  I have a free neighbor.  Let’s be friends! </a:t>
            </a:r>
            <a:r>
              <a:rPr lang="en-US" sz="2400" b="1" dirty="0">
                <a:sym typeface="Wingdings" pitchFamily="2" charset="2"/>
              </a:rPr>
              <a:t></a:t>
            </a:r>
            <a:endParaRPr lang="en-US" sz="2400" b="1" dirty="0"/>
          </a:p>
        </p:txBody>
      </p:sp>
    </p:spTree>
    <p:extLst>
      <p:ext uri="{BB962C8B-B14F-4D97-AF65-F5344CB8AC3E}">
        <p14:creationId xmlns:p14="http://schemas.microsoft.com/office/powerpoint/2010/main" val="10652277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a:t>Coalescing</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void *b = malloc(8);</a:t>
            </a:r>
          </a:p>
          <a:p>
            <a:pPr marL="0" indent="0">
              <a:buNone/>
            </a:pPr>
            <a:r>
              <a:rPr lang="en-US" dirty="0">
                <a:latin typeface="Consolas" panose="020B0609020204030204" pitchFamily="49" charset="0"/>
                <a:cs typeface="Consolas" panose="020B0609020204030204" pitchFamily="49" charset="0"/>
              </a:rPr>
              <a:t>void *c = malloc(16);</a:t>
            </a:r>
          </a:p>
          <a:p>
            <a:pPr marL="0" indent="0">
              <a:buNone/>
            </a:pPr>
            <a:r>
              <a:rPr lang="en-US" dirty="0">
                <a:latin typeface="Consolas" panose="020B0609020204030204" pitchFamily="49" charset="0"/>
                <a:cs typeface="Consolas" panose="020B0609020204030204" pitchFamily="49" charset="0"/>
              </a:rPr>
              <a:t>free(b);</a:t>
            </a:r>
          </a:p>
          <a:p>
            <a:pPr marL="0" indent="0">
              <a:buNone/>
            </a:pPr>
            <a:r>
              <a:rPr lang="en-US" dirty="0">
                <a:latin typeface="Consolas" panose="020B0609020204030204" pitchFamily="49" charset="0"/>
                <a:cs typeface="Consolas" panose="020B0609020204030204" pitchFamily="49" charset="0"/>
              </a:rPr>
              <a:t>free(a);</a:t>
            </a:r>
          </a:p>
          <a:p>
            <a:pPr marL="0" indent="0">
              <a:buNone/>
            </a:pPr>
            <a:r>
              <a:rPr lang="en-US" b="1" dirty="0">
                <a:solidFill>
                  <a:srgbClr val="C00000"/>
                </a:solidFill>
                <a:latin typeface="Consolas" panose="020B0609020204030204" pitchFamily="49" charset="0"/>
                <a:cs typeface="Consolas" panose="020B0609020204030204" pitchFamily="49" charset="0"/>
              </a:rPr>
              <a:t>void *d = malloc(32);</a:t>
            </a:r>
          </a:p>
        </p:txBody>
      </p:sp>
      <p:sp>
        <p:nvSpPr>
          <p:cNvPr id="5" name="Rectangle 4">
            <a:extLst>
              <a:ext uri="{FF2B5EF4-FFF2-40B4-BE49-F238E27FC236}">
                <a16:creationId xmlns:a16="http://schemas.microsoft.com/office/drawing/2014/main" id="{299B6700-0CA6-6343-88E0-82C36C8713EB}"/>
              </a:ext>
            </a:extLst>
          </p:cNvPr>
          <p:cNvSpPr/>
          <p:nvPr/>
        </p:nvSpPr>
        <p:spPr bwMode="auto">
          <a:xfrm>
            <a:off x="6476999" y="1219200"/>
            <a:ext cx="5478137" cy="1143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 process of combining adjacent free blocks is called </a:t>
            </a:r>
            <a:r>
              <a:rPr lang="en-US" sz="2800" i="1" dirty="0">
                <a:latin typeface="+mn-lt"/>
                <a:cs typeface="Courier New" panose="02070309020205020404" pitchFamily="49" charset="0"/>
              </a:rPr>
              <a:t>coalescing</a:t>
            </a:r>
            <a:r>
              <a:rPr lang="en-US" sz="2800" dirty="0">
                <a:latin typeface="+mn-lt"/>
                <a:cs typeface="Courier New" panose="02070309020205020404" pitchFamily="49" charset="0"/>
              </a:rPr>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7" name="Rectangle 6">
            <a:extLst>
              <a:ext uri="{FF2B5EF4-FFF2-40B4-BE49-F238E27FC236}">
                <a16:creationId xmlns:a16="http://schemas.microsoft.com/office/drawing/2014/main" id="{0BBA436B-6E54-7F49-9940-FDBBB10EA936}"/>
              </a:ext>
            </a:extLst>
          </p:cNvPr>
          <p:cNvSpPr/>
          <p:nvPr/>
        </p:nvSpPr>
        <p:spPr bwMode="auto">
          <a:xfrm>
            <a:off x="6476998" y="2590800"/>
            <a:ext cx="5478137" cy="2286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For your explicit heap allocator, you should coalesce if possible when a block is freed.  </a:t>
            </a:r>
            <a:r>
              <a:rPr lang="en-US" sz="2800" b="1" dirty="0">
                <a:latin typeface="+mn-lt"/>
                <a:cs typeface="Courier New" panose="02070309020205020404" pitchFamily="49" charset="0"/>
              </a:rPr>
              <a:t>You only need to coalesce the most immediate right neighbor.</a:t>
            </a:r>
            <a:endParaRPr kumimoji="0" lang="en-US" sz="2800" b="1" u="none" strike="noStrike" cap="none" normalizeH="0" baseline="0" dirty="0">
              <a:ln>
                <a:noFill/>
              </a:ln>
              <a:solidFill>
                <a:schemeClr val="tx1"/>
              </a:solidFill>
              <a:effectLst/>
              <a:latin typeface="+mn-lt"/>
              <a:cs typeface="Courier New" panose="02070309020205020404" pitchFamily="49" charset="0"/>
            </a:endParaRPr>
          </a:p>
        </p:txBody>
      </p:sp>
      <p:graphicFrame>
        <p:nvGraphicFramePr>
          <p:cNvPr id="8" name="Table 7">
            <a:extLst>
              <a:ext uri="{FF2B5EF4-FFF2-40B4-BE49-F238E27FC236}">
                <a16:creationId xmlns:a16="http://schemas.microsoft.com/office/drawing/2014/main" id="{7AEF7E1C-1A9C-0540-9688-760FA4BE0A33}"/>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165860">
                  <a:extLst>
                    <a:ext uri="{9D8B030D-6E8A-4147-A177-3AD203B41FA5}">
                      <a16:colId xmlns:a16="http://schemas.microsoft.com/office/drawing/2014/main" val="260455293"/>
                    </a:ext>
                  </a:extLst>
                </a:gridCol>
                <a:gridCol w="1165860">
                  <a:extLst>
                    <a:ext uri="{9D8B030D-6E8A-4147-A177-3AD203B41FA5}">
                      <a16:colId xmlns:a16="http://schemas.microsoft.com/office/drawing/2014/main" val="3091910980"/>
                    </a:ext>
                  </a:extLst>
                </a:gridCol>
                <a:gridCol w="1165860">
                  <a:extLst>
                    <a:ext uri="{9D8B030D-6E8A-4147-A177-3AD203B41FA5}">
                      <a16:colId xmlns:a16="http://schemas.microsoft.com/office/drawing/2014/main" val="1511525729"/>
                    </a:ext>
                  </a:extLst>
                </a:gridCol>
                <a:gridCol w="1165860">
                  <a:extLst>
                    <a:ext uri="{9D8B030D-6E8A-4147-A177-3AD203B41FA5}">
                      <a16:colId xmlns:a16="http://schemas.microsoft.com/office/drawing/2014/main" val="552219943"/>
                    </a:ext>
                  </a:extLst>
                </a:gridCol>
                <a:gridCol w="1165860">
                  <a:extLst>
                    <a:ext uri="{9D8B030D-6E8A-4147-A177-3AD203B41FA5}">
                      <a16:colId xmlns:a16="http://schemas.microsoft.com/office/drawing/2014/main" val="1702535043"/>
                    </a:ext>
                  </a:extLst>
                </a:gridCol>
                <a:gridCol w="1165860">
                  <a:extLst>
                    <a:ext uri="{9D8B030D-6E8A-4147-A177-3AD203B41FA5}">
                      <a16:colId xmlns:a16="http://schemas.microsoft.com/office/drawing/2014/main" val="3608448905"/>
                    </a:ext>
                  </a:extLst>
                </a:gridCol>
                <a:gridCol w="1165860">
                  <a:extLst>
                    <a:ext uri="{9D8B030D-6E8A-4147-A177-3AD203B41FA5}">
                      <a16:colId xmlns:a16="http://schemas.microsoft.com/office/drawing/2014/main" val="1841696702"/>
                    </a:ext>
                  </a:extLst>
                </a:gridCol>
                <a:gridCol w="1165860">
                  <a:extLst>
                    <a:ext uri="{9D8B030D-6E8A-4147-A177-3AD203B41FA5}">
                      <a16:colId xmlns:a16="http://schemas.microsoft.com/office/drawing/2014/main" val="3701989782"/>
                    </a:ext>
                  </a:extLst>
                </a:gridCol>
                <a:gridCol w="116586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40</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c</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09549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560E-7B7B-8F44-A10F-D26A4BD0E1BD}"/>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2B63EAD5-A8FF-4247-ABE6-3E4CA425BA90}"/>
              </a:ext>
            </a:extLst>
          </p:cNvPr>
          <p:cNvSpPr>
            <a:spLocks noGrp="1"/>
          </p:cNvSpPr>
          <p:nvPr>
            <p:ph idx="1"/>
          </p:nvPr>
        </p:nvSpPr>
        <p:spPr/>
        <p:txBody>
          <a:bodyPr/>
          <a:lstStyle/>
          <a:p>
            <a:pPr marL="0" indent="0">
              <a:buNone/>
            </a:pPr>
            <a:r>
              <a:rPr lang="en-US" dirty="0"/>
              <a:t>Can we do better?</a:t>
            </a:r>
          </a:p>
          <a:p>
            <a:pPr marL="514350" indent="-514350">
              <a:buFont typeface="+mj-lt"/>
              <a:buAutoNum type="arabicPeriod"/>
            </a:pPr>
            <a:r>
              <a:rPr lang="en-US" dirty="0"/>
              <a:t>Can we avoid searching all blocks for free blocks to reuse?  </a:t>
            </a:r>
            <a:r>
              <a:rPr lang="en-US" b="1" dirty="0"/>
              <a:t>Yes!  We can use a doubly-linked list.</a:t>
            </a:r>
            <a:endParaRPr lang="en-US" dirty="0"/>
          </a:p>
          <a:p>
            <a:pPr marL="514350" indent="-514350">
              <a:buFont typeface="+mj-lt"/>
              <a:buAutoNum type="arabicPeriod"/>
            </a:pPr>
            <a:r>
              <a:rPr lang="en-US" dirty="0"/>
              <a:t>Can we merge adjacent free blocks to keep large spaces available?  </a:t>
            </a:r>
            <a:r>
              <a:rPr lang="en-US" b="1" dirty="0"/>
              <a:t>Yes!  We can coalesce on free().</a:t>
            </a:r>
            <a:endParaRPr lang="en-US" dirty="0"/>
          </a:p>
          <a:p>
            <a:pPr marL="514350" indent="-514350">
              <a:buFont typeface="+mj-lt"/>
              <a:buAutoNum type="arabicPeriod"/>
            </a:pPr>
            <a:r>
              <a:rPr lang="en-US" dirty="0"/>
              <a:t>Can we avoid always copying/moving data during </a:t>
            </a:r>
            <a:r>
              <a:rPr lang="en-US" dirty="0" err="1"/>
              <a:t>realloc</a:t>
            </a:r>
            <a:r>
              <a:rPr lang="en-US" dirty="0"/>
              <a:t>?</a:t>
            </a:r>
          </a:p>
          <a:p>
            <a:endParaRPr lang="en-US" dirty="0"/>
          </a:p>
        </p:txBody>
      </p:sp>
    </p:spTree>
    <p:extLst>
      <p:ext uri="{BB962C8B-B14F-4D97-AF65-F5344CB8AC3E}">
        <p14:creationId xmlns:p14="http://schemas.microsoft.com/office/powerpoint/2010/main" val="407253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560E-7B7B-8F44-A10F-D26A4BD0E1BD}"/>
              </a:ext>
            </a:extLst>
          </p:cNvPr>
          <p:cNvSpPr>
            <a:spLocks noGrp="1"/>
          </p:cNvSpPr>
          <p:nvPr>
            <p:ph type="title"/>
          </p:nvPr>
        </p:nvSpPr>
        <p:spPr/>
        <p:txBody>
          <a:bodyPr/>
          <a:lstStyle/>
          <a:p>
            <a:r>
              <a:rPr lang="en-US" dirty="0"/>
              <a:t>Revisiting Our Goals</a:t>
            </a:r>
          </a:p>
        </p:txBody>
      </p:sp>
      <p:sp>
        <p:nvSpPr>
          <p:cNvPr id="3" name="Content Placeholder 2">
            <a:extLst>
              <a:ext uri="{FF2B5EF4-FFF2-40B4-BE49-F238E27FC236}">
                <a16:creationId xmlns:a16="http://schemas.microsoft.com/office/drawing/2014/main" id="{2B63EAD5-A8FF-4247-ABE6-3E4CA425BA90}"/>
              </a:ext>
            </a:extLst>
          </p:cNvPr>
          <p:cNvSpPr>
            <a:spLocks noGrp="1"/>
          </p:cNvSpPr>
          <p:nvPr>
            <p:ph idx="1"/>
          </p:nvPr>
        </p:nvSpPr>
        <p:spPr/>
        <p:txBody>
          <a:bodyPr/>
          <a:lstStyle/>
          <a:p>
            <a:pPr marL="0" indent="0">
              <a:buNone/>
            </a:pPr>
            <a:r>
              <a:rPr lang="en-US" dirty="0"/>
              <a:t>Can we do better?</a:t>
            </a:r>
          </a:p>
          <a:p>
            <a:pPr marL="514350" indent="-514350">
              <a:buFont typeface="+mj-lt"/>
              <a:buAutoNum type="arabicPeriod"/>
            </a:pPr>
            <a:r>
              <a:rPr lang="en-US" dirty="0"/>
              <a:t>Can we avoid searching all blocks for free blocks to reuse?  </a:t>
            </a:r>
            <a:r>
              <a:rPr lang="en-US" b="1" dirty="0"/>
              <a:t>Yes!  We can use a doubly-linked list.</a:t>
            </a:r>
            <a:endParaRPr lang="en-US" dirty="0"/>
          </a:p>
          <a:p>
            <a:pPr marL="514350" indent="-514350">
              <a:buFont typeface="+mj-lt"/>
              <a:buAutoNum type="arabicPeriod"/>
            </a:pPr>
            <a:r>
              <a:rPr lang="en-US" dirty="0"/>
              <a:t>Can we merge adjacent free blocks to keep large spaces available?  </a:t>
            </a:r>
            <a:r>
              <a:rPr lang="en-US" b="1" dirty="0"/>
              <a:t>Yes!  We can coalesce on free().</a:t>
            </a:r>
            <a:endParaRPr lang="en-US" dirty="0"/>
          </a:p>
          <a:p>
            <a:pPr marL="514350" indent="-514350">
              <a:buFont typeface="+mj-lt"/>
              <a:buAutoNum type="arabicPeriod"/>
            </a:pPr>
            <a:r>
              <a:rPr lang="en-US" b="1" dirty="0">
                <a:solidFill>
                  <a:srgbClr val="C00000"/>
                </a:solidFill>
              </a:rPr>
              <a:t>Can we avoid always copying/moving data during </a:t>
            </a:r>
            <a:r>
              <a:rPr lang="en-US" b="1" dirty="0" err="1">
                <a:solidFill>
                  <a:srgbClr val="C00000"/>
                </a:solidFill>
              </a:rPr>
              <a:t>realloc</a:t>
            </a:r>
            <a:r>
              <a:rPr lang="en-US" b="1" dirty="0">
                <a:solidFill>
                  <a:srgbClr val="C00000"/>
                </a:solidFill>
              </a:rPr>
              <a:t>?</a:t>
            </a:r>
          </a:p>
          <a:p>
            <a:endParaRPr lang="en-US" dirty="0"/>
          </a:p>
        </p:txBody>
      </p:sp>
    </p:spTree>
    <p:extLst>
      <p:ext uri="{BB962C8B-B14F-4D97-AF65-F5344CB8AC3E}">
        <p14:creationId xmlns:p14="http://schemas.microsoft.com/office/powerpoint/2010/main" val="8921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The heap so far	6</a:t>
            </a:r>
          </a:p>
          <a:p>
            <a:pPr>
              <a:tabLst>
                <a:tab pos="11536363" algn="r"/>
              </a:tabLst>
            </a:pPr>
            <a:r>
              <a:rPr lang="en-US" dirty="0"/>
              <a:t>What is a heap allocator?	10</a:t>
            </a:r>
          </a:p>
          <a:p>
            <a:pPr>
              <a:tabLst>
                <a:tab pos="11536363" algn="r"/>
              </a:tabLst>
            </a:pPr>
            <a:r>
              <a:rPr lang="en-US" dirty="0"/>
              <a:t>Heap allocator requirements and goals	24</a:t>
            </a:r>
          </a:p>
          <a:p>
            <a:pPr>
              <a:tabLst>
                <a:tab pos="11536363" algn="r"/>
              </a:tabLst>
            </a:pPr>
            <a:r>
              <a:rPr lang="en-US" dirty="0"/>
              <a:t>Method 0: Bump Allocator	39</a:t>
            </a:r>
          </a:p>
          <a:p>
            <a:pPr>
              <a:tabLst>
                <a:tab pos="11536363" algn="r"/>
              </a:tabLst>
            </a:pPr>
            <a:r>
              <a:rPr lang="en-US" dirty="0"/>
              <a:t>Method 1: Implicit Free List Allocator	50</a:t>
            </a:r>
          </a:p>
          <a:p>
            <a:pPr>
              <a:tabLst>
                <a:tab pos="11536363" algn="r"/>
              </a:tabLst>
            </a:pPr>
            <a:r>
              <a:rPr lang="en-US" b="1" dirty="0">
                <a:solidFill>
                  <a:srgbClr val="C00000"/>
                </a:solidFill>
              </a:rPr>
              <a:t>Method 2: Explicit Free List Allocator</a:t>
            </a:r>
            <a:r>
              <a:rPr lang="en-US" dirty="0"/>
              <a:t>	75</a:t>
            </a:r>
          </a:p>
          <a:p>
            <a:pPr lvl="1">
              <a:tabLst>
                <a:tab pos="11539728" algn="r"/>
              </a:tabLst>
            </a:pPr>
            <a:r>
              <a:rPr lang="en-US" dirty="0"/>
              <a:t>Explicit Allocator</a:t>
            </a:r>
            <a:r>
              <a:rPr lang="en-US" dirty="0">
                <a:solidFill>
                  <a:srgbClr val="C00000"/>
                </a:solidFill>
              </a:rPr>
              <a:t>	</a:t>
            </a:r>
            <a:r>
              <a:rPr lang="en-US" dirty="0"/>
              <a:t>76</a:t>
            </a:r>
            <a:endParaRPr lang="en-US" b="1" dirty="0"/>
          </a:p>
          <a:p>
            <a:pPr lvl="1">
              <a:tabLst>
                <a:tab pos="11536363" algn="r"/>
              </a:tabLst>
            </a:pPr>
            <a:r>
              <a:rPr lang="en-US" dirty="0"/>
              <a:t>Coalescing	92</a:t>
            </a:r>
          </a:p>
          <a:p>
            <a:pPr lvl="1">
              <a:tabLst>
                <a:tab pos="11536363" algn="r"/>
              </a:tabLst>
            </a:pPr>
            <a:r>
              <a:rPr lang="en-US" b="1" dirty="0">
                <a:solidFill>
                  <a:srgbClr val="C00000"/>
                </a:solidFill>
              </a:rPr>
              <a:t>In-place </a:t>
            </a:r>
            <a:r>
              <a:rPr lang="en-US" b="1" dirty="0" err="1">
                <a:solidFill>
                  <a:srgbClr val="C00000"/>
                </a:solidFill>
              </a:rPr>
              <a:t>realloc</a:t>
            </a:r>
            <a:r>
              <a:rPr lang="en-US" dirty="0"/>
              <a:t>	105</a:t>
            </a:r>
          </a:p>
          <a:p>
            <a:pPr>
              <a:tabLst>
                <a:tab pos="11536363" algn="r"/>
              </a:tabLst>
            </a:pPr>
            <a:r>
              <a:rPr lang="en-US" dirty="0"/>
              <a:t>Live Session	120</a:t>
            </a:r>
          </a:p>
          <a:p>
            <a:pPr lvl="1">
              <a:tabLst>
                <a:tab pos="11536363" algn="r"/>
              </a:tabLst>
            </a:pPr>
            <a:endParaRPr lang="en-US" dirty="0"/>
          </a:p>
        </p:txBody>
      </p:sp>
    </p:spTree>
    <p:extLst>
      <p:ext uri="{BB962C8B-B14F-4D97-AF65-F5344CB8AC3E}">
        <p14:creationId xmlns:p14="http://schemas.microsoft.com/office/powerpoint/2010/main" val="42939220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152F-CD74-8A4E-912B-D0E2165CB1DD}"/>
              </a:ext>
            </a:extLst>
          </p:cNvPr>
          <p:cNvSpPr>
            <a:spLocks noGrp="1"/>
          </p:cNvSpPr>
          <p:nvPr>
            <p:ph type="title"/>
          </p:nvPr>
        </p:nvSpPr>
        <p:spPr/>
        <p:txBody>
          <a:bodyPr/>
          <a:lstStyle/>
          <a:p>
            <a:r>
              <a:rPr lang="en-US" dirty="0" err="1"/>
              <a:t>Realloc</a:t>
            </a:r>
            <a:endParaRPr lang="en-US" dirty="0"/>
          </a:p>
        </p:txBody>
      </p:sp>
      <p:sp>
        <p:nvSpPr>
          <p:cNvPr id="3" name="Content Placeholder 2">
            <a:extLst>
              <a:ext uri="{FF2B5EF4-FFF2-40B4-BE49-F238E27FC236}">
                <a16:creationId xmlns:a16="http://schemas.microsoft.com/office/drawing/2014/main" id="{86CE7B9D-160E-E84A-9D07-21A496652029}"/>
              </a:ext>
            </a:extLst>
          </p:cNvPr>
          <p:cNvSpPr>
            <a:spLocks noGrp="1"/>
          </p:cNvSpPr>
          <p:nvPr>
            <p:ph idx="1"/>
          </p:nvPr>
        </p:nvSpPr>
        <p:spPr/>
        <p:txBody>
          <a:bodyPr/>
          <a:lstStyle/>
          <a:p>
            <a:r>
              <a:rPr lang="en-US" dirty="0"/>
              <a:t>For the implicit allocator, we didn’t worry too much about </a:t>
            </a:r>
            <a:r>
              <a:rPr lang="en-US" dirty="0" err="1"/>
              <a:t>realloc</a:t>
            </a:r>
            <a:r>
              <a:rPr lang="en-US" dirty="0"/>
              <a:t>.  We always moved data when they requested a different amount of space.</a:t>
            </a:r>
          </a:p>
          <a:p>
            <a:pPr lvl="1"/>
            <a:r>
              <a:rPr lang="en-US" dirty="0"/>
              <a:t>Note: </a:t>
            </a:r>
            <a:r>
              <a:rPr lang="en-US" dirty="0" err="1"/>
              <a:t>realloc</a:t>
            </a:r>
            <a:r>
              <a:rPr lang="en-US" dirty="0"/>
              <a:t> can grow </a:t>
            </a:r>
            <a:r>
              <a:rPr lang="en-US" i="1" dirty="0"/>
              <a:t>or</a:t>
            </a:r>
            <a:r>
              <a:rPr lang="en-US" dirty="0"/>
              <a:t> shrink the data size.</a:t>
            </a:r>
          </a:p>
          <a:p>
            <a:r>
              <a:rPr lang="en-US" dirty="0"/>
              <a:t>But sometimes we may be able to keep the data in the same place.  How?</a:t>
            </a:r>
          </a:p>
          <a:p>
            <a:pPr lvl="1"/>
            <a:r>
              <a:rPr lang="en-US" b="1" dirty="0"/>
              <a:t>Case 1: </a:t>
            </a:r>
            <a:r>
              <a:rPr lang="en-US" dirty="0"/>
              <a:t>size is growing, but we added padding to the block and can use that</a:t>
            </a:r>
          </a:p>
          <a:p>
            <a:pPr lvl="1"/>
            <a:r>
              <a:rPr lang="en-US" b="1" dirty="0"/>
              <a:t>Case 2:</a:t>
            </a:r>
            <a:r>
              <a:rPr lang="en-US" dirty="0"/>
              <a:t> size is shrinking, so we can use the existing block</a:t>
            </a:r>
          </a:p>
          <a:p>
            <a:pPr lvl="1"/>
            <a:r>
              <a:rPr lang="en-US" b="1" dirty="0"/>
              <a:t>Case 3: </a:t>
            </a:r>
            <a:r>
              <a:rPr lang="en-US" dirty="0"/>
              <a:t>size is growing, and current block isn’t big enough, but adjacent blocks are free.</a:t>
            </a:r>
            <a:endParaRPr lang="en-US" b="1" dirty="0"/>
          </a:p>
        </p:txBody>
      </p:sp>
    </p:spTree>
    <p:extLst>
      <p:ext uri="{BB962C8B-B14F-4D97-AF65-F5344CB8AC3E}">
        <p14:creationId xmlns:p14="http://schemas.microsoft.com/office/powerpoint/2010/main" val="115114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48);</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2362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a’s earlier request was too small, so we added padding.  Now they are requesting a larger size we can satisfy with that padding!  So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can return the same address.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298922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3BE3C623-0306-564D-A67E-1B2611BED8A4}"/>
              </a:ext>
            </a:extLst>
          </p:cNvPr>
          <p:cNvSpPr/>
          <p:nvPr/>
        </p:nvSpPr>
        <p:spPr bwMode="auto">
          <a:xfrm>
            <a:off x="6483427" y="1307335"/>
            <a:ext cx="5478137" cy="1435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If a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is requesting to shrink, we can still use the same starting address.  </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8" name="Rectangle 7">
            <a:extLst>
              <a:ext uri="{FF2B5EF4-FFF2-40B4-BE49-F238E27FC236}">
                <a16:creationId xmlns:a16="http://schemas.microsoft.com/office/drawing/2014/main" id="{EA8F4B50-0D87-7049-B46B-71C565887B9B}"/>
              </a:ext>
            </a:extLst>
          </p:cNvPr>
          <p:cNvSpPr/>
          <p:nvPr/>
        </p:nvSpPr>
        <p:spPr bwMode="auto">
          <a:xfrm>
            <a:off x="6483426" y="3048000"/>
            <a:ext cx="5478137" cy="1435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If we can, we should try to recycle the now-freed memory into another freed block.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537247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16);</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3BE3C623-0306-564D-A67E-1B2611BED8A4}"/>
              </a:ext>
            </a:extLst>
          </p:cNvPr>
          <p:cNvSpPr/>
          <p:nvPr/>
        </p:nvSpPr>
        <p:spPr bwMode="auto">
          <a:xfrm>
            <a:off x="6483427" y="1307335"/>
            <a:ext cx="5478137" cy="1435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If a </a:t>
            </a:r>
            <a:r>
              <a:rPr lang="en-US" sz="2800" dirty="0" err="1">
                <a:latin typeface="+mn-lt"/>
                <a:cs typeface="Courier New" panose="02070309020205020404" pitchFamily="49" charset="0"/>
              </a:rPr>
              <a:t>realloc</a:t>
            </a:r>
            <a:r>
              <a:rPr lang="en-US" sz="2800" dirty="0">
                <a:latin typeface="+mn-lt"/>
                <a:cs typeface="Courier New" panose="02070309020205020404" pitchFamily="49" charset="0"/>
              </a:rPr>
              <a:t> is requesting to shrink, we can still use the same starting address.  </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8" name="Rectangle 7">
            <a:extLst>
              <a:ext uri="{FF2B5EF4-FFF2-40B4-BE49-F238E27FC236}">
                <a16:creationId xmlns:a16="http://schemas.microsoft.com/office/drawing/2014/main" id="{EA8F4B50-0D87-7049-B46B-71C565887B9B}"/>
              </a:ext>
            </a:extLst>
          </p:cNvPr>
          <p:cNvSpPr/>
          <p:nvPr/>
        </p:nvSpPr>
        <p:spPr bwMode="auto">
          <a:xfrm>
            <a:off x="6483426" y="3048000"/>
            <a:ext cx="5478137" cy="1435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If we can, we should try to recycle the now-freed memory into another freed block.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8969792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18930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Even with the padding, we don’t have enough space to satisfy the larger size.  But we have an adjacent neighbor that is free – let’s team up!</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296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malloc(42);</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18930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Even with the padding, we don’t have enough space to satisfy the larger size.  But we have an adjacent neighbor that is free – let’s team up!</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7" name="Rectangle 6">
            <a:extLst>
              <a:ext uri="{FF2B5EF4-FFF2-40B4-BE49-F238E27FC236}">
                <a16:creationId xmlns:a16="http://schemas.microsoft.com/office/drawing/2014/main" id="{612F15EC-42B6-EB46-9368-654E8545F0EB}"/>
              </a:ext>
            </a:extLst>
          </p:cNvPr>
          <p:cNvSpPr/>
          <p:nvPr/>
        </p:nvSpPr>
        <p:spPr bwMode="auto">
          <a:xfrm>
            <a:off x="6495362" y="3429000"/>
            <a:ext cx="5466202" cy="1066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Now we can still return the same address.</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6395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 + pad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5" name="Rectangle 4">
            <a:extLst>
              <a:ext uri="{FF2B5EF4-FFF2-40B4-BE49-F238E27FC236}">
                <a16:creationId xmlns:a16="http://schemas.microsoft.com/office/drawing/2014/main" id="{7070020D-B75B-B243-BA49-40B52DEA59E0}"/>
              </a:ext>
            </a:extLst>
          </p:cNvPr>
          <p:cNvSpPr/>
          <p:nvPr/>
        </p:nvSpPr>
        <p:spPr bwMode="auto">
          <a:xfrm>
            <a:off x="6483427" y="1307335"/>
            <a:ext cx="5478137" cy="2197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For your project, you should combine with your </a:t>
            </a:r>
            <a:r>
              <a:rPr lang="en-US" sz="2800" i="1" dirty="0">
                <a:latin typeface="+mn-lt"/>
                <a:cs typeface="Courier New" panose="02070309020205020404" pitchFamily="49" charset="0"/>
              </a:rPr>
              <a:t>right</a:t>
            </a:r>
            <a:r>
              <a:rPr lang="en-US" sz="2800" dirty="0">
                <a:latin typeface="+mn-lt"/>
                <a:cs typeface="Courier New" panose="02070309020205020404" pitchFamily="49" charset="0"/>
              </a:rPr>
              <a:t> neighbors as much as possible until we get enough space, or until we know we cannot get enough space.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2509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40</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CA6ECBDC-9AB2-7C45-8CC1-31C191417BD4}"/>
              </a:ext>
            </a:extLst>
          </p:cNvPr>
          <p:cNvSpPr/>
          <p:nvPr/>
        </p:nvSpPr>
        <p:spPr bwMode="auto">
          <a:xfrm>
            <a:off x="6483427" y="1307335"/>
            <a:ext cx="5478137" cy="2197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For your project, you should combine with your </a:t>
            </a:r>
            <a:r>
              <a:rPr lang="en-US" sz="2800" i="1" dirty="0">
                <a:latin typeface="+mn-lt"/>
                <a:cs typeface="Courier New" panose="02070309020205020404" pitchFamily="49" charset="0"/>
              </a:rPr>
              <a:t>right</a:t>
            </a:r>
            <a:r>
              <a:rPr lang="en-US" sz="2800" dirty="0">
                <a:latin typeface="+mn-lt"/>
                <a:cs typeface="Courier New" panose="02070309020205020404" pitchFamily="49" charset="0"/>
              </a:rPr>
              <a:t> neighbors as much as possible until we get enough space, or until we know we cannot get enough space.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47357486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7D8F-F2CA-1D41-9D78-9832014D8D2C}"/>
              </a:ext>
            </a:extLst>
          </p:cNvPr>
          <p:cNvSpPr>
            <a:spLocks noGrp="1"/>
          </p:cNvSpPr>
          <p:nvPr>
            <p:ph type="title"/>
          </p:nvPr>
        </p:nvSpPr>
        <p:spPr/>
        <p:txBody>
          <a:bodyPr/>
          <a:lstStyle/>
          <a:p>
            <a:r>
              <a:rPr lang="en-US" dirty="0" err="1"/>
              <a:t>Realloc</a:t>
            </a:r>
            <a:r>
              <a:rPr lang="en-US" dirty="0"/>
              <a:t>: Growing In Place</a:t>
            </a:r>
          </a:p>
        </p:txBody>
      </p:sp>
      <p:sp>
        <p:nvSpPr>
          <p:cNvPr id="3" name="Content Placeholder 2">
            <a:extLst>
              <a:ext uri="{FF2B5EF4-FFF2-40B4-BE49-F238E27FC236}">
                <a16:creationId xmlns:a16="http://schemas.microsoft.com/office/drawing/2014/main" id="{441D2D7C-918D-6147-A08E-CFCC22081CB9}"/>
              </a:ext>
            </a:extLst>
          </p:cNvPr>
          <p:cNvSpPr>
            <a:spLocks noGrp="1"/>
          </p:cNvSpPr>
          <p:nvPr>
            <p:ph idx="1"/>
          </p:nvPr>
        </p:nvSpPr>
        <p:spPr>
          <a:xfrm>
            <a:off x="152400" y="1295400"/>
            <a:ext cx="11811000" cy="3810000"/>
          </a:xfrm>
        </p:spPr>
        <p:txBody>
          <a:bodyPr/>
          <a:lstStyle/>
          <a:p>
            <a:pPr marL="0" indent="0">
              <a:buNone/>
            </a:pPr>
            <a:r>
              <a:rPr lang="en-US" dirty="0">
                <a:latin typeface="Consolas" panose="020B0609020204030204" pitchFamily="49" charset="0"/>
                <a:cs typeface="Consolas" panose="020B0609020204030204" pitchFamily="49" charset="0"/>
              </a:rPr>
              <a:t>void *a = malloc(8);</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b="1" dirty="0">
                <a:solidFill>
                  <a:srgbClr val="C00000"/>
                </a:solidFill>
                <a:latin typeface="Consolas" panose="020B0609020204030204" pitchFamily="49" charset="0"/>
                <a:cs typeface="Consolas" panose="020B0609020204030204" pitchFamily="49" charset="0"/>
              </a:rPr>
              <a:t>void *b = </a:t>
            </a:r>
            <a:r>
              <a:rPr lang="en-US" b="1" dirty="0" err="1">
                <a:solidFill>
                  <a:srgbClr val="C00000"/>
                </a:solidFill>
                <a:latin typeface="Consolas" panose="020B0609020204030204" pitchFamily="49" charset="0"/>
                <a:cs typeface="Consolas" panose="020B0609020204030204" pitchFamily="49" charset="0"/>
              </a:rPr>
              <a:t>realloc</a:t>
            </a:r>
            <a:r>
              <a:rPr lang="en-US" b="1" dirty="0">
                <a:solidFill>
                  <a:srgbClr val="C00000"/>
                </a:solidFill>
                <a:latin typeface="Consolas" panose="020B0609020204030204" pitchFamily="49" charset="0"/>
                <a:cs typeface="Consolas" panose="020B0609020204030204" pitchFamily="49" charset="0"/>
              </a:rPr>
              <a:t>(a, 72);</a:t>
            </a:r>
          </a:p>
        </p:txBody>
      </p:sp>
      <p:graphicFrame>
        <p:nvGraphicFramePr>
          <p:cNvPr id="6" name="Table 5">
            <a:extLst>
              <a:ext uri="{FF2B5EF4-FFF2-40B4-BE49-F238E27FC236}">
                <a16:creationId xmlns:a16="http://schemas.microsoft.com/office/drawing/2014/main" id="{06FDEEAE-C986-D04E-ABBB-AAE252505287}"/>
              </a:ext>
            </a:extLst>
          </p:cNvPr>
          <p:cNvGraphicFramePr>
            <a:graphicFrameLocks noGrp="1"/>
          </p:cNvGraphicFramePr>
          <p:nvPr/>
        </p:nvGraphicFramePr>
        <p:xfrm>
          <a:off x="849630" y="5105400"/>
          <a:ext cx="10492740" cy="1596030"/>
        </p:xfrm>
        <a:graphic>
          <a:graphicData uri="http://schemas.openxmlformats.org/drawingml/2006/table">
            <a:tbl>
              <a:tblPr firstRow="1" bandRow="1">
                <a:tableStyleId>{2D5ABB26-0587-4C30-8999-92F81FD0307C}</a:tableStyleId>
              </a:tblPr>
              <a:tblGrid>
                <a:gridCol w="1049274">
                  <a:extLst>
                    <a:ext uri="{9D8B030D-6E8A-4147-A177-3AD203B41FA5}">
                      <a16:colId xmlns:a16="http://schemas.microsoft.com/office/drawing/2014/main" val="260455293"/>
                    </a:ext>
                  </a:extLst>
                </a:gridCol>
                <a:gridCol w="1049274">
                  <a:extLst>
                    <a:ext uri="{9D8B030D-6E8A-4147-A177-3AD203B41FA5}">
                      <a16:colId xmlns:a16="http://schemas.microsoft.com/office/drawing/2014/main" val="3091910980"/>
                    </a:ext>
                  </a:extLst>
                </a:gridCol>
                <a:gridCol w="1049274">
                  <a:extLst>
                    <a:ext uri="{9D8B030D-6E8A-4147-A177-3AD203B41FA5}">
                      <a16:colId xmlns:a16="http://schemas.microsoft.com/office/drawing/2014/main" val="1511525729"/>
                    </a:ext>
                  </a:extLst>
                </a:gridCol>
                <a:gridCol w="1049274">
                  <a:extLst>
                    <a:ext uri="{9D8B030D-6E8A-4147-A177-3AD203B41FA5}">
                      <a16:colId xmlns:a16="http://schemas.microsoft.com/office/drawing/2014/main" val="552219943"/>
                    </a:ext>
                  </a:extLst>
                </a:gridCol>
                <a:gridCol w="1049274">
                  <a:extLst>
                    <a:ext uri="{9D8B030D-6E8A-4147-A177-3AD203B41FA5}">
                      <a16:colId xmlns:a16="http://schemas.microsoft.com/office/drawing/2014/main" val="1702535043"/>
                    </a:ext>
                  </a:extLst>
                </a:gridCol>
                <a:gridCol w="1049274">
                  <a:extLst>
                    <a:ext uri="{9D8B030D-6E8A-4147-A177-3AD203B41FA5}">
                      <a16:colId xmlns:a16="http://schemas.microsoft.com/office/drawing/2014/main" val="3608448905"/>
                    </a:ext>
                  </a:extLst>
                </a:gridCol>
                <a:gridCol w="1049274">
                  <a:extLst>
                    <a:ext uri="{9D8B030D-6E8A-4147-A177-3AD203B41FA5}">
                      <a16:colId xmlns:a16="http://schemas.microsoft.com/office/drawing/2014/main" val="1841696702"/>
                    </a:ext>
                  </a:extLst>
                </a:gridCol>
                <a:gridCol w="1049274">
                  <a:extLst>
                    <a:ext uri="{9D8B030D-6E8A-4147-A177-3AD203B41FA5}">
                      <a16:colId xmlns:a16="http://schemas.microsoft.com/office/drawing/2014/main" val="3701989782"/>
                    </a:ext>
                  </a:extLst>
                </a:gridCol>
                <a:gridCol w="1049274">
                  <a:extLst>
                    <a:ext uri="{9D8B030D-6E8A-4147-A177-3AD203B41FA5}">
                      <a16:colId xmlns:a16="http://schemas.microsoft.com/office/drawing/2014/main" val="758963084"/>
                    </a:ext>
                  </a:extLst>
                </a:gridCol>
                <a:gridCol w="1049274">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72</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B960F521-D802-D140-9B74-22B8222DDAAA}"/>
              </a:ext>
            </a:extLst>
          </p:cNvPr>
          <p:cNvSpPr/>
          <p:nvPr/>
        </p:nvSpPr>
        <p:spPr bwMode="auto">
          <a:xfrm>
            <a:off x="6483427" y="1307335"/>
            <a:ext cx="5478137" cy="2197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For your project, you should combine with your </a:t>
            </a:r>
            <a:r>
              <a:rPr lang="en-US" sz="2800" i="1" dirty="0">
                <a:latin typeface="+mn-lt"/>
                <a:cs typeface="Courier New" panose="02070309020205020404" pitchFamily="49" charset="0"/>
              </a:rPr>
              <a:t>right</a:t>
            </a:r>
            <a:r>
              <a:rPr lang="en-US" sz="2800" dirty="0">
                <a:latin typeface="+mn-lt"/>
                <a:cs typeface="Courier New" panose="02070309020205020404" pitchFamily="49" charset="0"/>
              </a:rPr>
              <a:t> neighbors as much as possible until we get enough space, or until we know we cannot get enough space.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8374015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152F-CD74-8A4E-912B-D0E2165CB1DD}"/>
              </a:ext>
            </a:extLst>
          </p:cNvPr>
          <p:cNvSpPr>
            <a:spLocks noGrp="1"/>
          </p:cNvSpPr>
          <p:nvPr>
            <p:ph type="title"/>
          </p:nvPr>
        </p:nvSpPr>
        <p:spPr/>
        <p:txBody>
          <a:bodyPr/>
          <a:lstStyle/>
          <a:p>
            <a:r>
              <a:rPr lang="en-US" dirty="0" err="1"/>
              <a:t>Realloc</a:t>
            </a:r>
            <a:endParaRPr lang="en-US" dirty="0"/>
          </a:p>
        </p:txBody>
      </p:sp>
      <p:sp>
        <p:nvSpPr>
          <p:cNvPr id="3" name="Content Placeholder 2">
            <a:extLst>
              <a:ext uri="{FF2B5EF4-FFF2-40B4-BE49-F238E27FC236}">
                <a16:creationId xmlns:a16="http://schemas.microsoft.com/office/drawing/2014/main" id="{86CE7B9D-160E-E84A-9D07-21A496652029}"/>
              </a:ext>
            </a:extLst>
          </p:cNvPr>
          <p:cNvSpPr>
            <a:spLocks noGrp="1"/>
          </p:cNvSpPr>
          <p:nvPr>
            <p:ph idx="1"/>
          </p:nvPr>
        </p:nvSpPr>
        <p:spPr/>
        <p:txBody>
          <a:bodyPr/>
          <a:lstStyle/>
          <a:p>
            <a:r>
              <a:rPr lang="en-US" dirty="0"/>
              <a:t>For the implicit allocator, we didn’t worry too much about </a:t>
            </a:r>
            <a:r>
              <a:rPr lang="en-US" dirty="0" err="1"/>
              <a:t>realloc</a:t>
            </a:r>
            <a:r>
              <a:rPr lang="en-US" dirty="0"/>
              <a:t>.  We always moved data when they requested a different amount of space.</a:t>
            </a:r>
          </a:p>
          <a:p>
            <a:pPr lvl="1"/>
            <a:r>
              <a:rPr lang="en-US" dirty="0"/>
              <a:t>Note: </a:t>
            </a:r>
            <a:r>
              <a:rPr lang="en-US" dirty="0" err="1"/>
              <a:t>realloc</a:t>
            </a:r>
            <a:r>
              <a:rPr lang="en-US" dirty="0"/>
              <a:t> can grow </a:t>
            </a:r>
            <a:r>
              <a:rPr lang="en-US" i="1" dirty="0"/>
              <a:t>or</a:t>
            </a:r>
            <a:r>
              <a:rPr lang="en-US" dirty="0"/>
              <a:t> shrink the data size.</a:t>
            </a:r>
          </a:p>
          <a:p>
            <a:r>
              <a:rPr lang="en-US" dirty="0"/>
              <a:t>But sometimes we may be able to keep the data in the same place.  How?</a:t>
            </a:r>
          </a:p>
          <a:p>
            <a:pPr lvl="1"/>
            <a:r>
              <a:rPr lang="en-US" b="1" dirty="0"/>
              <a:t>Case 1: </a:t>
            </a:r>
            <a:r>
              <a:rPr lang="en-US" dirty="0"/>
              <a:t>size is growing, but we added padding to the block and can use that</a:t>
            </a:r>
          </a:p>
          <a:p>
            <a:pPr lvl="1"/>
            <a:r>
              <a:rPr lang="en-US" b="1" dirty="0"/>
              <a:t>Case 2:</a:t>
            </a:r>
            <a:r>
              <a:rPr lang="en-US" dirty="0"/>
              <a:t> size is shrinking, so we can use the existing block</a:t>
            </a:r>
          </a:p>
          <a:p>
            <a:pPr lvl="1"/>
            <a:r>
              <a:rPr lang="en-US" b="1" dirty="0"/>
              <a:t>Case 3: </a:t>
            </a:r>
            <a:r>
              <a:rPr lang="en-US" dirty="0"/>
              <a:t>size is growing, and current block isn’t big enough, but adjacent blocks are free.</a:t>
            </a:r>
          </a:p>
          <a:p>
            <a:r>
              <a:rPr lang="en-US" dirty="0"/>
              <a:t>If you can’t do an in-place </a:t>
            </a:r>
            <a:r>
              <a:rPr lang="en-US" dirty="0" err="1"/>
              <a:t>realloc</a:t>
            </a:r>
            <a:r>
              <a:rPr lang="en-US" dirty="0"/>
              <a:t>, then you should move the data elsewhere.</a:t>
            </a:r>
          </a:p>
        </p:txBody>
      </p:sp>
    </p:spTree>
    <p:extLst>
      <p:ext uri="{BB962C8B-B14F-4D97-AF65-F5344CB8AC3E}">
        <p14:creationId xmlns:p14="http://schemas.microsoft.com/office/powerpoint/2010/main" val="2492485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5A3758-7137-7146-818D-5AF2886E2044}"/>
              </a:ext>
            </a:extLst>
          </p:cNvPr>
          <p:cNvSpPr/>
          <p:nvPr/>
        </p:nvSpPr>
        <p:spPr>
          <a:xfrm>
            <a:off x="457200" y="3657600"/>
            <a:ext cx="2971800" cy="2514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chemeClr val="tx1"/>
                </a:solidFill>
              </a:rPr>
              <a:t>Heap metadata</a:t>
            </a:r>
          </a:p>
        </p:txBody>
      </p:sp>
      <p:sp>
        <p:nvSpPr>
          <p:cNvPr id="2" name="Title 1">
            <a:extLst>
              <a:ext uri="{FF2B5EF4-FFF2-40B4-BE49-F238E27FC236}">
                <a16:creationId xmlns:a16="http://schemas.microsoft.com/office/drawing/2014/main" id="{BC29F6E6-6FE6-5143-A657-87329D097C07}"/>
              </a:ext>
            </a:extLst>
          </p:cNvPr>
          <p:cNvSpPr>
            <a:spLocks noGrp="1"/>
          </p:cNvSpPr>
          <p:nvPr>
            <p:ph type="title"/>
          </p:nvPr>
        </p:nvSpPr>
        <p:spPr>
          <a:xfrm>
            <a:off x="76200" y="0"/>
            <a:ext cx="11963400" cy="1143000"/>
          </a:xfrm>
        </p:spPr>
        <p:txBody>
          <a:bodyPr/>
          <a:lstStyle/>
          <a:p>
            <a:r>
              <a:rPr lang="en-US" dirty="0"/>
              <a:t>Going beyond: Explicit list w/size buckets</a:t>
            </a:r>
          </a:p>
        </p:txBody>
      </p:sp>
      <p:sp>
        <p:nvSpPr>
          <p:cNvPr id="3" name="Content Placeholder 2">
            <a:extLst>
              <a:ext uri="{FF2B5EF4-FFF2-40B4-BE49-F238E27FC236}">
                <a16:creationId xmlns:a16="http://schemas.microsoft.com/office/drawing/2014/main" id="{73F46509-FDAD-624C-9F5F-0B3CAC55120F}"/>
              </a:ext>
            </a:extLst>
          </p:cNvPr>
          <p:cNvSpPr>
            <a:spLocks noGrp="1"/>
          </p:cNvSpPr>
          <p:nvPr>
            <p:ph idx="1"/>
          </p:nvPr>
        </p:nvSpPr>
        <p:spPr>
          <a:xfrm>
            <a:off x="152400" y="1295400"/>
            <a:ext cx="11811000" cy="1524000"/>
          </a:xfrm>
        </p:spPr>
        <p:txBody>
          <a:bodyPr/>
          <a:lstStyle/>
          <a:p>
            <a:r>
              <a:rPr lang="en-US" dirty="0"/>
              <a:t>Explicit lists are much faster than implicit lists.</a:t>
            </a:r>
          </a:p>
          <a:p>
            <a:r>
              <a:rPr lang="en-US" dirty="0"/>
              <a:t>However, a first-fit placement policy is still linear in total # of free blocks.</a:t>
            </a:r>
          </a:p>
          <a:p>
            <a:r>
              <a:rPr lang="en-US" dirty="0"/>
              <a:t>What about an explicit free list </a:t>
            </a:r>
            <a:r>
              <a:rPr lang="en-US" b="1" dirty="0"/>
              <a:t>sorted by size</a:t>
            </a:r>
            <a:r>
              <a:rPr lang="en-US" dirty="0"/>
              <a:t> (e.g., as a tree)?</a:t>
            </a:r>
          </a:p>
          <a:p>
            <a:r>
              <a:rPr lang="en-US" dirty="0"/>
              <a:t>What about several explicit free lists </a:t>
            </a:r>
            <a:r>
              <a:rPr lang="en-US" b="1" dirty="0"/>
              <a:t>bucketed by size</a:t>
            </a:r>
            <a:r>
              <a:rPr lang="en-US" dirty="0"/>
              <a:t>? (below)</a:t>
            </a:r>
          </a:p>
        </p:txBody>
      </p:sp>
      <p:graphicFrame>
        <p:nvGraphicFramePr>
          <p:cNvPr id="4" name="Table 3">
            <a:extLst>
              <a:ext uri="{FF2B5EF4-FFF2-40B4-BE49-F238E27FC236}">
                <a16:creationId xmlns:a16="http://schemas.microsoft.com/office/drawing/2014/main" id="{E5ADC0BB-35C9-8C46-8FFD-70EAA8A25B2C}"/>
              </a:ext>
            </a:extLst>
          </p:cNvPr>
          <p:cNvGraphicFramePr>
            <a:graphicFrameLocks noGrp="1"/>
          </p:cNvGraphicFramePr>
          <p:nvPr/>
        </p:nvGraphicFramePr>
        <p:xfrm>
          <a:off x="1791753" y="4218623"/>
          <a:ext cx="1447800" cy="1483360"/>
        </p:xfrm>
        <a:graphic>
          <a:graphicData uri="http://schemas.openxmlformats.org/drawingml/2006/table">
            <a:tbl>
              <a:tblPr>
                <a:tableStyleId>{5C22544A-7EE6-4342-B048-85BDC9FD1C3A}</a:tableStyleId>
              </a:tblPr>
              <a:tblGrid>
                <a:gridCol w="1447800">
                  <a:extLst>
                    <a:ext uri="{9D8B030D-6E8A-4147-A177-3AD203B41FA5}">
                      <a16:colId xmlns:a16="http://schemas.microsoft.com/office/drawing/2014/main" val="3042604946"/>
                    </a:ext>
                  </a:extLst>
                </a:gridCol>
              </a:tblGrid>
              <a:tr h="370840">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84264216"/>
                  </a:ext>
                </a:extLst>
              </a:tr>
              <a:tr h="370840">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6257614"/>
                  </a:ext>
                </a:extLst>
              </a:tr>
              <a:tr h="370840">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0888597"/>
                  </a:ext>
                </a:extLst>
              </a:tr>
              <a:tr h="370840">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8935051"/>
                  </a:ext>
                </a:extLst>
              </a:tr>
            </a:tbl>
          </a:graphicData>
        </a:graphic>
      </p:graphicFrame>
      <p:sp>
        <p:nvSpPr>
          <p:cNvPr id="6" name="TextBox 5">
            <a:extLst>
              <a:ext uri="{FF2B5EF4-FFF2-40B4-BE49-F238E27FC236}">
                <a16:creationId xmlns:a16="http://schemas.microsoft.com/office/drawing/2014/main" id="{F846C5EA-6C0C-9844-A2AF-FBF81F9B5D11}"/>
              </a:ext>
            </a:extLst>
          </p:cNvPr>
          <p:cNvSpPr txBox="1"/>
          <p:nvPr/>
        </p:nvSpPr>
        <p:spPr>
          <a:xfrm>
            <a:off x="953062" y="4143688"/>
            <a:ext cx="838691"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small</a:t>
            </a:r>
          </a:p>
        </p:txBody>
      </p:sp>
      <p:sp>
        <p:nvSpPr>
          <p:cNvPr id="7" name="TextBox 6">
            <a:extLst>
              <a:ext uri="{FF2B5EF4-FFF2-40B4-BE49-F238E27FC236}">
                <a16:creationId xmlns:a16="http://schemas.microsoft.com/office/drawing/2014/main" id="{AF190B8C-562D-6A47-8E63-B30A988E8E60}"/>
              </a:ext>
            </a:extLst>
          </p:cNvPr>
          <p:cNvSpPr txBox="1"/>
          <p:nvPr/>
        </p:nvSpPr>
        <p:spPr>
          <a:xfrm>
            <a:off x="571255" y="4530418"/>
            <a:ext cx="1223412"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medium</a:t>
            </a:r>
          </a:p>
        </p:txBody>
      </p:sp>
      <p:sp>
        <p:nvSpPr>
          <p:cNvPr id="8" name="TextBox 7">
            <a:extLst>
              <a:ext uri="{FF2B5EF4-FFF2-40B4-BE49-F238E27FC236}">
                <a16:creationId xmlns:a16="http://schemas.microsoft.com/office/drawing/2014/main" id="{6EA1BB91-FC5E-134F-9358-92119ECD8DF6}"/>
              </a:ext>
            </a:extLst>
          </p:cNvPr>
          <p:cNvSpPr txBox="1"/>
          <p:nvPr/>
        </p:nvSpPr>
        <p:spPr>
          <a:xfrm>
            <a:off x="953061" y="4960303"/>
            <a:ext cx="801438"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large</a:t>
            </a:r>
          </a:p>
        </p:txBody>
      </p:sp>
      <p:sp>
        <p:nvSpPr>
          <p:cNvPr id="9" name="TextBox 8">
            <a:extLst>
              <a:ext uri="{FF2B5EF4-FFF2-40B4-BE49-F238E27FC236}">
                <a16:creationId xmlns:a16="http://schemas.microsoft.com/office/drawing/2014/main" id="{918E0041-8B50-E045-B0CE-A60C362B5EFB}"/>
              </a:ext>
            </a:extLst>
          </p:cNvPr>
          <p:cNvSpPr txBox="1"/>
          <p:nvPr/>
        </p:nvSpPr>
        <p:spPr>
          <a:xfrm>
            <a:off x="783753" y="5335418"/>
            <a:ext cx="989373"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jumbo</a:t>
            </a:r>
          </a:p>
        </p:txBody>
      </p:sp>
      <p:sp>
        <p:nvSpPr>
          <p:cNvPr id="10" name="Rectangle 9">
            <a:extLst>
              <a:ext uri="{FF2B5EF4-FFF2-40B4-BE49-F238E27FC236}">
                <a16:creationId xmlns:a16="http://schemas.microsoft.com/office/drawing/2014/main" id="{F690D6DF-217B-8348-A938-909762BABFB0}"/>
              </a:ext>
            </a:extLst>
          </p:cNvPr>
          <p:cNvSpPr/>
          <p:nvPr/>
        </p:nvSpPr>
        <p:spPr>
          <a:xfrm>
            <a:off x="4030000" y="3417035"/>
            <a:ext cx="347662"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3861B0-E2C0-7146-9A07-845B075ABF60}"/>
              </a:ext>
            </a:extLst>
          </p:cNvPr>
          <p:cNvSpPr/>
          <p:nvPr/>
        </p:nvSpPr>
        <p:spPr>
          <a:xfrm>
            <a:off x="5261697" y="3395212"/>
            <a:ext cx="347662"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E968D96-2E6E-DB4C-B75C-7FA4F27C59C1}"/>
              </a:ext>
            </a:extLst>
          </p:cNvPr>
          <p:cNvSpPr/>
          <p:nvPr/>
        </p:nvSpPr>
        <p:spPr>
          <a:xfrm>
            <a:off x="7368766" y="3370888"/>
            <a:ext cx="347662"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9E2EEDF-B6C2-A345-953C-2F86095B1252}"/>
              </a:ext>
            </a:extLst>
          </p:cNvPr>
          <p:cNvSpPr/>
          <p:nvPr/>
        </p:nvSpPr>
        <p:spPr>
          <a:xfrm>
            <a:off x="9680373" y="3385655"/>
            <a:ext cx="347662"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90C3963-E671-BA4C-8F73-2D7E04778941}"/>
              </a:ext>
            </a:extLst>
          </p:cNvPr>
          <p:cNvSpPr/>
          <p:nvPr/>
        </p:nvSpPr>
        <p:spPr>
          <a:xfrm>
            <a:off x="4377663" y="3945118"/>
            <a:ext cx="884034"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0F475DE-186C-DB49-B139-26ECA623AA37}"/>
              </a:ext>
            </a:extLst>
          </p:cNvPr>
          <p:cNvSpPr/>
          <p:nvPr/>
        </p:nvSpPr>
        <p:spPr>
          <a:xfrm>
            <a:off x="7747006" y="3993520"/>
            <a:ext cx="884034"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97A0617-837E-C249-AE6A-0AEA7E4F83C3}"/>
              </a:ext>
            </a:extLst>
          </p:cNvPr>
          <p:cNvSpPr/>
          <p:nvPr/>
        </p:nvSpPr>
        <p:spPr>
          <a:xfrm>
            <a:off x="8796339" y="3985275"/>
            <a:ext cx="884034" cy="4918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5F3F3B4-7403-4149-B2BA-FB12CA73BAB8}"/>
              </a:ext>
            </a:extLst>
          </p:cNvPr>
          <p:cNvSpPr/>
          <p:nvPr/>
        </p:nvSpPr>
        <p:spPr>
          <a:xfrm>
            <a:off x="5609359" y="4441796"/>
            <a:ext cx="1759407" cy="10297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03288A4-ED90-7F46-80A5-71A78F84463F}"/>
              </a:ext>
            </a:extLst>
          </p:cNvPr>
          <p:cNvSpPr/>
          <p:nvPr/>
        </p:nvSpPr>
        <p:spPr>
          <a:xfrm>
            <a:off x="10248409" y="4446054"/>
            <a:ext cx="1759407" cy="10297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F1024FD-4138-1943-9AF1-E00B8932DB04}"/>
              </a:ext>
            </a:extLst>
          </p:cNvPr>
          <p:cNvSpPr/>
          <p:nvPr/>
        </p:nvSpPr>
        <p:spPr>
          <a:xfrm>
            <a:off x="3681905" y="5616827"/>
            <a:ext cx="3854907" cy="10297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a:extLst>
              <a:ext uri="{FF2B5EF4-FFF2-40B4-BE49-F238E27FC236}">
                <a16:creationId xmlns:a16="http://schemas.microsoft.com/office/drawing/2014/main" id="{8D9687D7-26E5-5842-B79E-C5E950E5B858}"/>
              </a:ext>
            </a:extLst>
          </p:cNvPr>
          <p:cNvCxnSpPr>
            <a:cxnSpLocks/>
            <a:endCxn id="14" idx="1"/>
          </p:cNvCxnSpPr>
          <p:nvPr/>
        </p:nvCxnSpPr>
        <p:spPr>
          <a:xfrm flipV="1">
            <a:off x="2978639" y="4191027"/>
            <a:ext cx="1399024" cy="6095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99FA3CA-4307-7E47-97B8-876E39FC21DA}"/>
              </a:ext>
            </a:extLst>
          </p:cNvPr>
          <p:cNvSpPr txBox="1"/>
          <p:nvPr/>
        </p:nvSpPr>
        <p:spPr>
          <a:xfrm>
            <a:off x="10570134" y="3048000"/>
            <a:ext cx="1393266" cy="646331"/>
          </a:xfrm>
          <a:prstGeom prst="rect">
            <a:avLst/>
          </a:prstGeom>
          <a:noFill/>
        </p:spPr>
        <p:txBody>
          <a:bodyPr wrap="square" rtlCol="0">
            <a:spAutoFit/>
          </a:bodyPr>
          <a:lstStyle/>
          <a:p>
            <a:r>
              <a:rPr lang="en-US" b="1" dirty="0"/>
              <a:t>Heap memory</a:t>
            </a:r>
          </a:p>
        </p:txBody>
      </p:sp>
      <p:cxnSp>
        <p:nvCxnSpPr>
          <p:cNvPr id="24" name="Straight Arrow Connector 23">
            <a:extLst>
              <a:ext uri="{FF2B5EF4-FFF2-40B4-BE49-F238E27FC236}">
                <a16:creationId xmlns:a16="http://schemas.microsoft.com/office/drawing/2014/main" id="{40DFDEE1-E2D1-CE46-A393-901639190D3D}"/>
              </a:ext>
            </a:extLst>
          </p:cNvPr>
          <p:cNvCxnSpPr>
            <a:cxnSpLocks/>
            <a:endCxn id="15" idx="1"/>
          </p:cNvCxnSpPr>
          <p:nvPr/>
        </p:nvCxnSpPr>
        <p:spPr>
          <a:xfrm flipV="1">
            <a:off x="5261697" y="4239429"/>
            <a:ext cx="24853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F077A1A-8869-604F-86AC-8B9E907F3EFE}"/>
              </a:ext>
            </a:extLst>
          </p:cNvPr>
          <p:cNvCxnSpPr>
            <a:cxnSpLocks/>
          </p:cNvCxnSpPr>
          <p:nvPr/>
        </p:nvCxnSpPr>
        <p:spPr>
          <a:xfrm flipV="1">
            <a:off x="5271165" y="4078308"/>
            <a:ext cx="2485309" cy="0"/>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0328AA1-4D22-7C4F-845D-C8C27985C943}"/>
              </a:ext>
            </a:extLst>
          </p:cNvPr>
          <p:cNvCxnSpPr>
            <a:cxnSpLocks/>
            <a:endCxn id="16" idx="1"/>
          </p:cNvCxnSpPr>
          <p:nvPr/>
        </p:nvCxnSpPr>
        <p:spPr>
          <a:xfrm flipV="1">
            <a:off x="8631040" y="4231184"/>
            <a:ext cx="1652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07470BD0-BCEC-A744-8CFE-8FA92C7A81EA}"/>
              </a:ext>
            </a:extLst>
          </p:cNvPr>
          <p:cNvCxnSpPr>
            <a:cxnSpLocks/>
          </p:cNvCxnSpPr>
          <p:nvPr/>
        </p:nvCxnSpPr>
        <p:spPr>
          <a:xfrm flipH="1">
            <a:off x="8631040" y="4100408"/>
            <a:ext cx="1652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ED12646-D4D4-0C40-944B-79BD333931B8}"/>
              </a:ext>
            </a:extLst>
          </p:cNvPr>
          <p:cNvCxnSpPr>
            <a:cxnSpLocks/>
            <a:stCxn id="12" idx="3"/>
            <a:endCxn id="13" idx="1"/>
          </p:cNvCxnSpPr>
          <p:nvPr/>
        </p:nvCxnSpPr>
        <p:spPr>
          <a:xfrm>
            <a:off x="7716428" y="3616796"/>
            <a:ext cx="196394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868F2181-77F5-074C-BB91-5816A6396B9F}"/>
              </a:ext>
            </a:extLst>
          </p:cNvPr>
          <p:cNvCxnSpPr>
            <a:cxnSpLocks/>
          </p:cNvCxnSpPr>
          <p:nvPr/>
        </p:nvCxnSpPr>
        <p:spPr>
          <a:xfrm flipH="1" flipV="1">
            <a:off x="7716428" y="3477462"/>
            <a:ext cx="198289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3F226F9-1508-534C-AF87-6F263B3BDA02}"/>
              </a:ext>
            </a:extLst>
          </p:cNvPr>
          <p:cNvCxnSpPr>
            <a:cxnSpLocks/>
          </p:cNvCxnSpPr>
          <p:nvPr/>
        </p:nvCxnSpPr>
        <p:spPr>
          <a:xfrm>
            <a:off x="5609359" y="3668318"/>
            <a:ext cx="17373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55335D31-95F6-074A-8CAC-7B412ACF7C3D}"/>
              </a:ext>
            </a:extLst>
          </p:cNvPr>
          <p:cNvCxnSpPr>
            <a:cxnSpLocks/>
          </p:cNvCxnSpPr>
          <p:nvPr/>
        </p:nvCxnSpPr>
        <p:spPr>
          <a:xfrm flipH="1" flipV="1">
            <a:off x="5609359" y="3528983"/>
            <a:ext cx="17373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62545D32-B5F9-DD4A-AA06-BEF116CF193C}"/>
              </a:ext>
            </a:extLst>
          </p:cNvPr>
          <p:cNvCxnSpPr>
            <a:cxnSpLocks/>
          </p:cNvCxnSpPr>
          <p:nvPr/>
        </p:nvCxnSpPr>
        <p:spPr>
          <a:xfrm>
            <a:off x="4377662" y="3705422"/>
            <a:ext cx="914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5CEDA6D-7E01-B442-82B8-0BC09ED131C3}"/>
              </a:ext>
            </a:extLst>
          </p:cNvPr>
          <p:cNvCxnSpPr>
            <a:cxnSpLocks/>
          </p:cNvCxnSpPr>
          <p:nvPr/>
        </p:nvCxnSpPr>
        <p:spPr>
          <a:xfrm flipH="1" flipV="1">
            <a:off x="4377662" y="3566088"/>
            <a:ext cx="914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DE532D3-74DB-A642-81D8-BA4D73171B35}"/>
              </a:ext>
            </a:extLst>
          </p:cNvPr>
          <p:cNvCxnSpPr>
            <a:cxnSpLocks/>
          </p:cNvCxnSpPr>
          <p:nvPr/>
        </p:nvCxnSpPr>
        <p:spPr>
          <a:xfrm>
            <a:off x="7368766" y="5059502"/>
            <a:ext cx="28803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0D3B405B-4BFE-EB47-B082-41A12CCE6C2D}"/>
              </a:ext>
            </a:extLst>
          </p:cNvPr>
          <p:cNvCxnSpPr>
            <a:cxnSpLocks/>
          </p:cNvCxnSpPr>
          <p:nvPr/>
        </p:nvCxnSpPr>
        <p:spPr>
          <a:xfrm flipH="1" flipV="1">
            <a:off x="7368766" y="4920168"/>
            <a:ext cx="28803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B7AF164-C50B-3649-BFEE-CDD65DCCB88C}"/>
              </a:ext>
            </a:extLst>
          </p:cNvPr>
          <p:cNvCxnSpPr>
            <a:cxnSpLocks/>
            <a:endCxn id="10" idx="1"/>
          </p:cNvCxnSpPr>
          <p:nvPr/>
        </p:nvCxnSpPr>
        <p:spPr>
          <a:xfrm flipV="1">
            <a:off x="2978639" y="3662944"/>
            <a:ext cx="1051361" cy="6804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ADF07433-AA5A-8D49-91C4-C3AB20AC879D}"/>
              </a:ext>
            </a:extLst>
          </p:cNvPr>
          <p:cNvCxnSpPr>
            <a:cxnSpLocks/>
            <a:endCxn id="17" idx="1"/>
          </p:cNvCxnSpPr>
          <p:nvPr/>
        </p:nvCxnSpPr>
        <p:spPr>
          <a:xfrm flipV="1">
            <a:off x="2971800" y="4956650"/>
            <a:ext cx="2637559" cy="1028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46276C21-BB90-0141-984F-FB27822E114C}"/>
              </a:ext>
            </a:extLst>
          </p:cNvPr>
          <p:cNvCxnSpPr>
            <a:cxnSpLocks/>
            <a:endCxn id="19" idx="1"/>
          </p:cNvCxnSpPr>
          <p:nvPr/>
        </p:nvCxnSpPr>
        <p:spPr>
          <a:xfrm>
            <a:off x="2978639" y="5471504"/>
            <a:ext cx="703266" cy="6601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9DDE8A2D-D500-C44B-9607-C83D27A0CFF0}"/>
              </a:ext>
            </a:extLst>
          </p:cNvPr>
          <p:cNvSpPr txBox="1"/>
          <p:nvPr/>
        </p:nvSpPr>
        <p:spPr>
          <a:xfrm>
            <a:off x="8817519" y="6042819"/>
            <a:ext cx="3190297" cy="400110"/>
          </a:xfrm>
          <a:prstGeom prst="rect">
            <a:avLst/>
          </a:prstGeom>
          <a:noFill/>
        </p:spPr>
        <p:txBody>
          <a:bodyPr wrap="none" rtlCol="0">
            <a:spAutoFit/>
          </a:bodyPr>
          <a:lstStyle/>
          <a:p>
            <a:r>
              <a:rPr lang="en-US" sz="2000" dirty="0">
                <a:solidFill>
                  <a:srgbClr val="0432FF"/>
                </a:solidFill>
              </a:rPr>
              <a:t>Read B&amp;O Section 9.9.14!</a:t>
            </a:r>
          </a:p>
        </p:txBody>
      </p:sp>
    </p:spTree>
    <p:extLst>
      <p:ext uri="{BB962C8B-B14F-4D97-AF65-F5344CB8AC3E}">
        <p14:creationId xmlns:p14="http://schemas.microsoft.com/office/powerpoint/2010/main" val="310605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3" grpId="0"/>
      <p:bldP spid="53"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98E9-1795-F947-BB07-68867095AFBC}"/>
              </a:ext>
            </a:extLst>
          </p:cNvPr>
          <p:cNvSpPr>
            <a:spLocks noGrp="1"/>
          </p:cNvSpPr>
          <p:nvPr>
            <p:ph type="title"/>
          </p:nvPr>
        </p:nvSpPr>
        <p:spPr/>
        <p:txBody>
          <a:bodyPr/>
          <a:lstStyle/>
          <a:p>
            <a:r>
              <a:rPr lang="en-US" dirty="0"/>
              <a:t>Final Project: Explicit Allocator</a:t>
            </a:r>
          </a:p>
        </p:txBody>
      </p:sp>
      <p:sp>
        <p:nvSpPr>
          <p:cNvPr id="3" name="Content Placeholder 2">
            <a:extLst>
              <a:ext uri="{FF2B5EF4-FFF2-40B4-BE49-F238E27FC236}">
                <a16:creationId xmlns:a16="http://schemas.microsoft.com/office/drawing/2014/main" id="{22ADF6CE-A687-E541-87FE-BC87443A58AD}"/>
              </a:ext>
            </a:extLst>
          </p:cNvPr>
          <p:cNvSpPr>
            <a:spLocks noGrp="1"/>
          </p:cNvSpPr>
          <p:nvPr>
            <p:ph idx="1"/>
          </p:nvPr>
        </p:nvSpPr>
        <p:spPr/>
        <p:txBody>
          <a:bodyPr/>
          <a:lstStyle/>
          <a:p>
            <a:r>
              <a:rPr lang="en-US" b="1" dirty="0"/>
              <a:t>Must have </a:t>
            </a:r>
            <a:r>
              <a:rPr lang="en-US" dirty="0"/>
              <a:t>headers that track block information like in implicit (size, status in-use or free) – you can copy from your implicit version</a:t>
            </a:r>
          </a:p>
          <a:p>
            <a:r>
              <a:rPr lang="en-US" b="1" dirty="0"/>
              <a:t>Must have </a:t>
            </a:r>
            <a:r>
              <a:rPr lang="en-US" dirty="0"/>
              <a:t>an explicit free list managed as a doubly-linked list, using the first 16 bytes of each free block’s payload for next/</a:t>
            </a:r>
            <a:r>
              <a:rPr lang="en-US" dirty="0" err="1"/>
              <a:t>prev</a:t>
            </a:r>
            <a:r>
              <a:rPr lang="en-US" dirty="0"/>
              <a:t> pointers.</a:t>
            </a:r>
          </a:p>
          <a:p>
            <a:r>
              <a:rPr lang="en-US" b="1" dirty="0"/>
              <a:t>Must have </a:t>
            </a:r>
            <a:r>
              <a:rPr lang="en-US" dirty="0"/>
              <a:t>a malloc implementation that searches the explicit list of free blocks.</a:t>
            </a:r>
          </a:p>
          <a:p>
            <a:r>
              <a:rPr lang="en-US" b="1" dirty="0"/>
              <a:t>Must </a:t>
            </a:r>
            <a:r>
              <a:rPr lang="en-US" dirty="0"/>
              <a:t>coalesce a free block in free() whenever possible with its immediate right neighbor.</a:t>
            </a:r>
          </a:p>
          <a:p>
            <a:r>
              <a:rPr lang="en-US" b="1" dirty="0"/>
              <a:t>Must</a:t>
            </a:r>
            <a:r>
              <a:rPr lang="en-US" dirty="0"/>
              <a:t> do in-place </a:t>
            </a:r>
            <a:r>
              <a:rPr lang="en-US" dirty="0" err="1"/>
              <a:t>realloc</a:t>
            </a:r>
            <a:r>
              <a:rPr lang="en-US" dirty="0"/>
              <a:t> when possible.  Even if an in-place </a:t>
            </a:r>
            <a:r>
              <a:rPr lang="en-US" dirty="0" err="1"/>
              <a:t>realloc</a:t>
            </a:r>
            <a:r>
              <a:rPr lang="en-US" dirty="0"/>
              <a:t> is not possible, you should still absorb adjacent right free blocks as much as possible until you either can </a:t>
            </a:r>
            <a:r>
              <a:rPr lang="en-US" dirty="0" err="1"/>
              <a:t>realloc</a:t>
            </a:r>
            <a:r>
              <a:rPr lang="en-US" dirty="0"/>
              <a:t> in place or can no longer absorb and must </a:t>
            </a:r>
            <a:r>
              <a:rPr lang="en-US" dirty="0" err="1"/>
              <a:t>realloc</a:t>
            </a:r>
            <a:r>
              <a:rPr lang="en-US" dirty="0"/>
              <a:t> elsewhere.</a:t>
            </a:r>
            <a:endParaRPr lang="en-US" b="1" dirty="0"/>
          </a:p>
        </p:txBody>
      </p:sp>
    </p:spTree>
    <p:extLst>
      <p:ext uri="{BB962C8B-B14F-4D97-AF65-F5344CB8AC3E}">
        <p14:creationId xmlns:p14="http://schemas.microsoft.com/office/powerpoint/2010/main" val="381762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6DEC2-4908-1140-8010-8DF23E7602A7}"/>
              </a:ext>
            </a:extLst>
          </p:cNvPr>
          <p:cNvSpPr>
            <a:spLocks noGrp="1"/>
          </p:cNvSpPr>
          <p:nvPr>
            <p:ph type="title"/>
          </p:nvPr>
        </p:nvSpPr>
        <p:spPr/>
        <p:txBody>
          <a:bodyPr/>
          <a:lstStyle/>
          <a:p>
            <a:r>
              <a:rPr lang="en-US" dirty="0"/>
              <a:t>Final Project Tips</a:t>
            </a:r>
          </a:p>
        </p:txBody>
      </p:sp>
      <p:sp>
        <p:nvSpPr>
          <p:cNvPr id="3" name="Content Placeholder 2">
            <a:extLst>
              <a:ext uri="{FF2B5EF4-FFF2-40B4-BE49-F238E27FC236}">
                <a16:creationId xmlns:a16="http://schemas.microsoft.com/office/drawing/2014/main" id="{EBFA9D09-4284-AA4F-A994-8E4F38B20E8F}"/>
              </a:ext>
            </a:extLst>
          </p:cNvPr>
          <p:cNvSpPr>
            <a:spLocks noGrp="1"/>
          </p:cNvSpPr>
          <p:nvPr>
            <p:ph sz="half" idx="1"/>
          </p:nvPr>
        </p:nvSpPr>
        <p:spPr>
          <a:xfrm>
            <a:off x="152400" y="1295400"/>
            <a:ext cx="10515600" cy="5181600"/>
          </a:xfrm>
        </p:spPr>
        <p:txBody>
          <a:bodyPr/>
          <a:lstStyle/>
          <a:p>
            <a:pPr marL="0" indent="0">
              <a:buNone/>
            </a:pPr>
            <a:r>
              <a:rPr lang="en-US" b="1" dirty="0"/>
              <a:t>Read B&amp;O textbook.</a:t>
            </a:r>
          </a:p>
          <a:p>
            <a:r>
              <a:rPr lang="en-US" dirty="0">
                <a:latin typeface="Calibri" panose="020F0502020204030204" pitchFamily="34" charset="0"/>
                <a:cs typeface="Calibri" panose="020F0502020204030204" pitchFamily="34" charset="0"/>
              </a:rPr>
              <a:t>Offers some starting tips for implementing your heap allocators.</a:t>
            </a:r>
          </a:p>
          <a:p>
            <a:r>
              <a:rPr lang="en-US" dirty="0">
                <a:latin typeface="Calibri" panose="020F0502020204030204" pitchFamily="34" charset="0"/>
                <a:cs typeface="Calibri" panose="020F0502020204030204" pitchFamily="34" charset="0"/>
              </a:rPr>
              <a:t>Make sure to cite any design ideas you discover.</a:t>
            </a:r>
          </a:p>
          <a:p>
            <a:pPr marL="0" indent="0">
              <a:buNone/>
            </a:pPr>
            <a:r>
              <a:rPr lang="en-US" b="1" dirty="0">
                <a:latin typeface="Calibri" panose="020F0502020204030204" pitchFamily="34" charset="0"/>
                <a:cs typeface="Calibri" panose="020F0502020204030204" pitchFamily="34" charset="0"/>
              </a:rPr>
              <a:t>Honor Code/collaboration</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All non-textbook code is off-limits.</a:t>
            </a:r>
          </a:p>
          <a:p>
            <a:r>
              <a:rPr lang="en-US" dirty="0"/>
              <a:t>Please do not discuss discuss code-level specifics with others.</a:t>
            </a:r>
          </a:p>
          <a:p>
            <a:r>
              <a:rPr lang="en-US" dirty="0"/>
              <a:t>Your code should be designed, written, and debugged by you independently.</a:t>
            </a:r>
          </a:p>
          <a:p>
            <a:pPr marL="0" indent="0">
              <a:buNone/>
            </a:pPr>
            <a:r>
              <a:rPr lang="en-US" b="1" dirty="0">
                <a:latin typeface="Calibri" panose="020F0502020204030204" pitchFamily="34" charset="0"/>
                <a:cs typeface="Calibri" panose="020F0502020204030204" pitchFamily="34" charset="0"/>
              </a:rPr>
              <a:t>Helper Hours</a:t>
            </a:r>
          </a:p>
          <a:p>
            <a:r>
              <a:rPr lang="en-US" dirty="0">
                <a:latin typeface="Calibri" panose="020F0502020204030204" pitchFamily="34" charset="0"/>
                <a:cs typeface="Calibri" panose="020F0502020204030204" pitchFamily="34" charset="0"/>
              </a:rPr>
              <a:t>We will provide good debugging techniques and strategies!</a:t>
            </a:r>
          </a:p>
          <a:p>
            <a:r>
              <a:rPr lang="en-US" dirty="0">
                <a:latin typeface="Calibri" panose="020F0502020204030204" pitchFamily="34" charset="0"/>
                <a:cs typeface="Calibri" panose="020F0502020204030204" pitchFamily="34" charset="0"/>
              </a:rPr>
              <a:t>Come and discuss design tradeoffs!</a:t>
            </a:r>
          </a:p>
        </p:txBody>
      </p:sp>
      <p:sp>
        <p:nvSpPr>
          <p:cNvPr id="4" name="TextBox 3">
            <a:extLst>
              <a:ext uri="{FF2B5EF4-FFF2-40B4-BE49-F238E27FC236}">
                <a16:creationId xmlns:a16="http://schemas.microsoft.com/office/drawing/2014/main" id="{30D69164-1521-5B49-85BE-B2DCA270FC67}"/>
              </a:ext>
            </a:extLst>
          </p:cNvPr>
          <p:cNvSpPr txBox="1"/>
          <p:nvPr/>
        </p:nvSpPr>
        <p:spPr>
          <a:xfrm>
            <a:off x="9895975" y="185803"/>
            <a:ext cx="2262158" cy="923330"/>
          </a:xfrm>
          <a:prstGeom prst="rect">
            <a:avLst/>
          </a:prstGeom>
          <a:noFill/>
        </p:spPr>
        <p:txBody>
          <a:bodyPr wrap="none" rtlCol="0">
            <a:spAutoFit/>
          </a:bodyPr>
          <a:lstStyle/>
          <a:p>
            <a:pPr algn="l"/>
            <a:r>
              <a:rPr lang="en-US" sz="5400" dirty="0"/>
              <a:t>⭐️⭐️⭐️</a:t>
            </a:r>
          </a:p>
        </p:txBody>
      </p:sp>
    </p:spTree>
    <p:extLst>
      <p:ext uri="{BB962C8B-B14F-4D97-AF65-F5344CB8AC3E}">
        <p14:creationId xmlns:p14="http://schemas.microsoft.com/office/powerpoint/2010/main" val="2906637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The heap so far</a:t>
            </a:r>
          </a:p>
          <a:p>
            <a:r>
              <a:rPr lang="en-US" dirty="0"/>
              <a:t>What is a heap allocator? </a:t>
            </a:r>
          </a:p>
          <a:p>
            <a:r>
              <a:rPr lang="en-US" dirty="0"/>
              <a:t>Heap allocator requirements and goals</a:t>
            </a:r>
          </a:p>
          <a:p>
            <a:r>
              <a:rPr lang="en-US" dirty="0"/>
              <a:t>Method 0: Bump Allocator</a:t>
            </a:r>
          </a:p>
          <a:p>
            <a:r>
              <a:rPr lang="en-US" dirty="0"/>
              <a:t>Method 1: Implicit Free List Allocator</a:t>
            </a:r>
          </a:p>
          <a:p>
            <a:r>
              <a:rPr lang="en-US" dirty="0"/>
              <a:t>Method 2: Explicit Free List Allocator</a:t>
            </a:r>
          </a:p>
          <a:p>
            <a:pPr marL="0" indent="0">
              <a:buNone/>
            </a:pPr>
            <a:endParaRPr lang="en-US" dirty="0"/>
          </a:p>
          <a:p>
            <a:pPr marL="0" indent="0">
              <a:buNone/>
            </a:pPr>
            <a:endParaRPr lang="en-US" dirty="0"/>
          </a:p>
          <a:p>
            <a:pPr marL="0" indent="0">
              <a:buNone/>
            </a:pPr>
            <a:r>
              <a:rPr lang="en-US" b="1" dirty="0"/>
              <a:t>Next time: </a:t>
            </a:r>
            <a:r>
              <a:rPr lang="en-US" dirty="0"/>
              <a:t>more heap allocators and optimization</a:t>
            </a:r>
            <a:endParaRPr lang="en-US" b="1" dirty="0"/>
          </a:p>
        </p:txBody>
      </p:sp>
    </p:spTree>
    <p:extLst>
      <p:ext uri="{BB962C8B-B14F-4D97-AF65-F5344CB8AC3E}">
        <p14:creationId xmlns:p14="http://schemas.microsoft.com/office/powerpoint/2010/main" val="7332250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EA5ED-DA77-4A4C-84F7-1D5884D9F926}"/>
              </a:ext>
            </a:extLst>
          </p:cNvPr>
          <p:cNvSpPr>
            <a:spLocks noGrp="1"/>
          </p:cNvSpPr>
          <p:nvPr>
            <p:ph type="title"/>
          </p:nvPr>
        </p:nvSpPr>
        <p:spPr/>
        <p:txBody>
          <a:bodyPr/>
          <a:lstStyle/>
          <a:p>
            <a:r>
              <a:rPr lang="en-US" dirty="0"/>
              <a:t>Live Session Slides</a:t>
            </a:r>
          </a:p>
        </p:txBody>
      </p:sp>
      <p:sp>
        <p:nvSpPr>
          <p:cNvPr id="3" name="Text Placeholder 2">
            <a:extLst>
              <a:ext uri="{FF2B5EF4-FFF2-40B4-BE49-F238E27FC236}">
                <a16:creationId xmlns:a16="http://schemas.microsoft.com/office/drawing/2014/main" id="{8E3DB5A7-C7F8-DE47-936A-D2F6705941D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7343252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solidFill>
                  <a:srgbClr val="FF0000"/>
                </a:solidFill>
              </a:rPr>
              <a:t>10 minutes: </a:t>
            </a:r>
            <a:r>
              <a:rPr lang="en-US" dirty="0">
                <a:solidFill>
                  <a:srgbClr val="FF0000"/>
                </a:solidFill>
              </a:rPr>
              <a:t>general review</a:t>
            </a:r>
          </a:p>
          <a:p>
            <a:r>
              <a:rPr lang="en-US" b="1" dirty="0"/>
              <a:t>5 minutes: </a:t>
            </a:r>
            <a:r>
              <a:rPr lang="en-US" dirty="0"/>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Tree>
    <p:extLst>
      <p:ext uri="{BB962C8B-B14F-4D97-AF65-F5344CB8AC3E}">
        <p14:creationId xmlns:p14="http://schemas.microsoft.com/office/powerpoint/2010/main" val="155285796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70AB723-E877-954E-BE5F-E74651820238}"/>
              </a:ext>
            </a:extLst>
          </p:cNvPr>
          <p:cNvSpPr>
            <a:spLocks noGrp="1"/>
          </p:cNvSpPr>
          <p:nvPr>
            <p:ph type="title"/>
          </p:nvPr>
        </p:nvSpPr>
        <p:spPr/>
        <p:txBody>
          <a:bodyPr/>
          <a:lstStyle/>
          <a:p>
            <a:r>
              <a:rPr lang="en-US" dirty="0"/>
              <a:t>Warm-up: Review</a:t>
            </a:r>
          </a:p>
        </p:txBody>
      </p:sp>
      <p:sp>
        <p:nvSpPr>
          <p:cNvPr id="7" name="Content Placeholder 6">
            <a:extLst>
              <a:ext uri="{FF2B5EF4-FFF2-40B4-BE49-F238E27FC236}">
                <a16:creationId xmlns:a16="http://schemas.microsoft.com/office/drawing/2014/main" id="{66CC5F8D-57DB-3840-9719-EF8F96ACEBD2}"/>
              </a:ext>
            </a:extLst>
          </p:cNvPr>
          <p:cNvSpPr>
            <a:spLocks noGrp="1"/>
          </p:cNvSpPr>
          <p:nvPr>
            <p:ph idx="1"/>
          </p:nvPr>
        </p:nvSpPr>
        <p:spPr/>
        <p:txBody>
          <a:bodyPr/>
          <a:lstStyle/>
          <a:p>
            <a:pPr marL="0" indent="0">
              <a:buNone/>
            </a:pPr>
            <a:r>
              <a:rPr lang="en-US" dirty="0"/>
              <a:t>Heap allocator terminology: What do the below terms mean/imply?</a:t>
            </a:r>
          </a:p>
          <a:p>
            <a:r>
              <a:rPr lang="en-US" dirty="0"/>
              <a:t>Payload, Header, Free/Used(Allocated) status</a:t>
            </a:r>
          </a:p>
          <a:p>
            <a:r>
              <a:rPr lang="en-US" dirty="0"/>
              <a:t>Splitting policy</a:t>
            </a:r>
          </a:p>
          <a:p>
            <a:r>
              <a:rPr lang="en-US" dirty="0"/>
              <a:t>Memory utilization vs Throughput</a:t>
            </a:r>
          </a:p>
          <a:p>
            <a:r>
              <a:rPr lang="en-US" dirty="0"/>
              <a:t>Bump allocator, Implicit free list Allocator, Explicit free list allocator</a:t>
            </a:r>
          </a:p>
          <a:p>
            <a:r>
              <a:rPr lang="en-US" dirty="0"/>
              <a:t>First-fit approach, Best-fit approach</a:t>
            </a:r>
          </a:p>
          <a:p>
            <a:r>
              <a:rPr lang="en-US" dirty="0"/>
              <a:t>Coalesce on free</a:t>
            </a:r>
          </a:p>
          <a:p>
            <a:r>
              <a:rPr lang="en-US" dirty="0" err="1"/>
              <a:t>Realloc</a:t>
            </a:r>
            <a:r>
              <a:rPr lang="en-US" dirty="0"/>
              <a:t> in place</a:t>
            </a:r>
          </a:p>
          <a:p>
            <a:r>
              <a:rPr lang="en-US" dirty="0"/>
              <a:t>Fragmentation</a:t>
            </a:r>
          </a:p>
          <a:p>
            <a:endParaRPr lang="en-US" dirty="0"/>
          </a:p>
        </p:txBody>
      </p:sp>
    </p:spTree>
    <p:extLst>
      <p:ext uri="{BB962C8B-B14F-4D97-AF65-F5344CB8AC3E}">
        <p14:creationId xmlns:p14="http://schemas.microsoft.com/office/powerpoint/2010/main" val="45960316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1AC8DEB8-62F9-6849-ADCF-62ACB8E09A57}"/>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2" name="Title 1">
            <a:extLst>
              <a:ext uri="{FF2B5EF4-FFF2-40B4-BE49-F238E27FC236}">
                <a16:creationId xmlns:a16="http://schemas.microsoft.com/office/drawing/2014/main" id="{2F68F8E8-1AB2-1C4F-B792-3206FF9F56DE}"/>
              </a:ext>
            </a:extLst>
          </p:cNvPr>
          <p:cNvSpPr>
            <a:spLocks noGrp="1"/>
          </p:cNvSpPr>
          <p:nvPr>
            <p:ph type="title"/>
          </p:nvPr>
        </p:nvSpPr>
        <p:spPr/>
        <p:txBody>
          <a:bodyPr/>
          <a:lstStyle/>
          <a:p>
            <a:r>
              <a:rPr lang="en-US" dirty="0"/>
              <a:t>Review: Implicit free list header design</a:t>
            </a:r>
          </a:p>
        </p:txBody>
      </p:sp>
      <p:sp>
        <p:nvSpPr>
          <p:cNvPr id="5" name="Rectangle 4">
            <a:extLst>
              <a:ext uri="{FF2B5EF4-FFF2-40B4-BE49-F238E27FC236}">
                <a16:creationId xmlns:a16="http://schemas.microsoft.com/office/drawing/2014/main" id="{E723A998-31BD-FA42-8AB9-962BB95FFBBB}"/>
              </a:ext>
            </a:extLst>
          </p:cNvPr>
          <p:cNvSpPr/>
          <p:nvPr/>
        </p:nvSpPr>
        <p:spPr>
          <a:xfrm>
            <a:off x="7848600" y="4085611"/>
            <a:ext cx="4114800" cy="13849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Header</a:t>
            </a:r>
            <a:r>
              <a:rPr lang="en-US" sz="2800" dirty="0">
                <a:solidFill>
                  <a:schemeClr val="tx1"/>
                </a:solidFill>
              </a:rPr>
              <a:t> (8B)</a:t>
            </a:r>
          </a:p>
          <a:p>
            <a:pPr algn="ctr"/>
            <a:r>
              <a:rPr lang="en-US" sz="2800" b="1" dirty="0">
                <a:solidFill>
                  <a:srgbClr val="0070C0"/>
                </a:solidFill>
              </a:rPr>
              <a:t>block size</a:t>
            </a:r>
            <a:br>
              <a:rPr lang="en-US" sz="2800" dirty="0">
                <a:solidFill>
                  <a:schemeClr val="tx1"/>
                </a:solidFill>
              </a:rPr>
            </a:br>
            <a:r>
              <a:rPr lang="en-US" sz="2800" dirty="0">
                <a:solidFill>
                  <a:schemeClr val="tx1"/>
                </a:solidFill>
              </a:rPr>
              <a:t>allocated/free status</a:t>
            </a:r>
          </a:p>
        </p:txBody>
      </p:sp>
      <p:sp>
        <p:nvSpPr>
          <p:cNvPr id="7" name="Rectangle 6">
            <a:extLst>
              <a:ext uri="{FF2B5EF4-FFF2-40B4-BE49-F238E27FC236}">
                <a16:creationId xmlns:a16="http://schemas.microsoft.com/office/drawing/2014/main" id="{ABE779A4-253E-2C4D-9617-74F307A2A5FF}"/>
              </a:ext>
            </a:extLst>
          </p:cNvPr>
          <p:cNvSpPr/>
          <p:nvPr/>
        </p:nvSpPr>
        <p:spPr>
          <a:xfrm>
            <a:off x="7848600" y="1907026"/>
            <a:ext cx="4114800" cy="5766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85000"/>
                  </a:schemeClr>
                </a:solidFill>
              </a:rPr>
              <a:t>Padding (optional)</a:t>
            </a:r>
          </a:p>
        </p:txBody>
      </p:sp>
      <p:sp>
        <p:nvSpPr>
          <p:cNvPr id="10" name="TextBox 9">
            <a:extLst>
              <a:ext uri="{FF2B5EF4-FFF2-40B4-BE49-F238E27FC236}">
                <a16:creationId xmlns:a16="http://schemas.microsoft.com/office/drawing/2014/main" id="{3D26EC18-DECD-D24B-B753-51C1B7CA1646}"/>
              </a:ext>
            </a:extLst>
          </p:cNvPr>
          <p:cNvSpPr txBox="1"/>
          <p:nvPr/>
        </p:nvSpPr>
        <p:spPr>
          <a:xfrm>
            <a:off x="6765800" y="5270551"/>
            <a:ext cx="1074333" cy="400110"/>
          </a:xfrm>
          <a:prstGeom prst="rect">
            <a:avLst/>
          </a:prstGeom>
          <a:noFill/>
        </p:spPr>
        <p:txBody>
          <a:bodyPr wrap="none" rtlCol="0">
            <a:spAutoFit/>
          </a:bodyPr>
          <a:lstStyle/>
          <a:p>
            <a:pPr lvl="0">
              <a:spcBef>
                <a:spcPct val="20000"/>
              </a:spcBef>
              <a:defRPr/>
            </a:pPr>
            <a:r>
              <a:rPr lang="en-US" sz="2000" dirty="0">
                <a:solidFill>
                  <a:prstClr val="white">
                    <a:lumMod val="65000"/>
                  </a:prstClr>
                </a:solidFill>
                <a:latin typeface="Calibri" panose="020F0502020204030204" pitchFamily="34" charset="0"/>
                <a:cs typeface="Calibri" panose="020F0502020204030204" pitchFamily="34" charset="0"/>
              </a:rPr>
              <a:t>0x60008</a:t>
            </a:r>
          </a:p>
        </p:txBody>
      </p:sp>
      <p:sp>
        <p:nvSpPr>
          <p:cNvPr id="11" name="TextBox 10">
            <a:extLst>
              <a:ext uri="{FF2B5EF4-FFF2-40B4-BE49-F238E27FC236}">
                <a16:creationId xmlns:a16="http://schemas.microsoft.com/office/drawing/2014/main" id="{87544AA1-AED7-0746-B685-E995989178B9}"/>
              </a:ext>
            </a:extLst>
          </p:cNvPr>
          <p:cNvSpPr txBox="1"/>
          <p:nvPr/>
        </p:nvSpPr>
        <p:spPr>
          <a:xfrm>
            <a:off x="6803155" y="3885555"/>
            <a:ext cx="1074333" cy="400110"/>
          </a:xfrm>
          <a:prstGeom prst="rect">
            <a:avLst/>
          </a:prstGeom>
          <a:noFill/>
        </p:spPr>
        <p:txBody>
          <a:bodyPr wrap="none" rtlCol="0">
            <a:spAutoFit/>
          </a:bodyPr>
          <a:lstStyle/>
          <a:p>
            <a:pPr lvl="0">
              <a:spcBef>
                <a:spcPct val="20000"/>
              </a:spcBef>
              <a:defRPr/>
            </a:pPr>
            <a:r>
              <a:rPr lang="en-US" sz="2000" dirty="0">
                <a:solidFill>
                  <a:prstClr val="white">
                    <a:lumMod val="65000"/>
                  </a:prstClr>
                </a:solidFill>
                <a:latin typeface="Calibri" panose="020F0502020204030204" pitchFamily="34" charset="0"/>
                <a:cs typeface="Calibri" panose="020F0502020204030204" pitchFamily="34" charset="0"/>
              </a:rPr>
              <a:t>0x60010</a:t>
            </a:r>
          </a:p>
        </p:txBody>
      </p:sp>
      <p:sp>
        <p:nvSpPr>
          <p:cNvPr id="12" name="TextBox 11">
            <a:extLst>
              <a:ext uri="{FF2B5EF4-FFF2-40B4-BE49-F238E27FC236}">
                <a16:creationId xmlns:a16="http://schemas.microsoft.com/office/drawing/2014/main" id="{3E4B283A-8E07-AA41-B3C1-4DCA0B776663}"/>
              </a:ext>
            </a:extLst>
          </p:cNvPr>
          <p:cNvSpPr txBox="1"/>
          <p:nvPr/>
        </p:nvSpPr>
        <p:spPr>
          <a:xfrm>
            <a:off x="6765799" y="2275367"/>
            <a:ext cx="1074333" cy="400110"/>
          </a:xfrm>
          <a:prstGeom prst="rect">
            <a:avLst/>
          </a:prstGeom>
          <a:noFill/>
        </p:spPr>
        <p:txBody>
          <a:bodyPr wrap="none" rtlCol="0">
            <a:spAutoFit/>
          </a:bodyPr>
          <a:lstStyle/>
          <a:p>
            <a:pPr lvl="0">
              <a:spcBef>
                <a:spcPct val="20000"/>
              </a:spcBef>
              <a:defRPr/>
            </a:pPr>
            <a:r>
              <a:rPr lang="en-US" sz="2000" dirty="0">
                <a:solidFill>
                  <a:prstClr val="white">
                    <a:lumMod val="65000"/>
                  </a:prstClr>
                </a:solidFill>
                <a:latin typeface="Calibri" panose="020F0502020204030204" pitchFamily="34" charset="0"/>
                <a:cs typeface="Calibri" panose="020F0502020204030204" pitchFamily="34" charset="0"/>
              </a:rPr>
              <a:t>0x60014</a:t>
            </a:r>
          </a:p>
        </p:txBody>
      </p:sp>
      <p:sp>
        <p:nvSpPr>
          <p:cNvPr id="13" name="TextBox 12">
            <a:extLst>
              <a:ext uri="{FF2B5EF4-FFF2-40B4-BE49-F238E27FC236}">
                <a16:creationId xmlns:a16="http://schemas.microsoft.com/office/drawing/2014/main" id="{A0CECB77-A60F-5B42-B4A4-208084910BCD}"/>
              </a:ext>
            </a:extLst>
          </p:cNvPr>
          <p:cNvSpPr txBox="1"/>
          <p:nvPr/>
        </p:nvSpPr>
        <p:spPr>
          <a:xfrm>
            <a:off x="6765799" y="1704352"/>
            <a:ext cx="1074333" cy="400110"/>
          </a:xfrm>
          <a:prstGeom prst="rect">
            <a:avLst/>
          </a:prstGeom>
          <a:noFill/>
        </p:spPr>
        <p:txBody>
          <a:bodyPr wrap="none" rtlCol="0">
            <a:spAutoFit/>
          </a:bodyPr>
          <a:lstStyle/>
          <a:p>
            <a:pPr lvl="0">
              <a:spcBef>
                <a:spcPct val="20000"/>
              </a:spcBef>
              <a:defRPr/>
            </a:pPr>
            <a:r>
              <a:rPr lang="en-US" sz="2000" dirty="0">
                <a:solidFill>
                  <a:prstClr val="white">
                    <a:lumMod val="65000"/>
                  </a:prstClr>
                </a:solidFill>
                <a:latin typeface="Calibri" panose="020F0502020204030204" pitchFamily="34" charset="0"/>
                <a:cs typeface="Calibri" panose="020F0502020204030204" pitchFamily="34" charset="0"/>
              </a:rPr>
              <a:t>0x60018</a:t>
            </a:r>
          </a:p>
        </p:txBody>
      </p:sp>
      <p:sp>
        <p:nvSpPr>
          <p:cNvPr id="19" name="Rectangle 18">
            <a:extLst>
              <a:ext uri="{FF2B5EF4-FFF2-40B4-BE49-F238E27FC236}">
                <a16:creationId xmlns:a16="http://schemas.microsoft.com/office/drawing/2014/main" id="{6AD91780-3A8D-3743-80D8-707370A7FDF1}"/>
              </a:ext>
            </a:extLst>
          </p:cNvPr>
          <p:cNvSpPr/>
          <p:nvPr/>
        </p:nvSpPr>
        <p:spPr>
          <a:xfrm>
            <a:off x="7848600" y="1371600"/>
            <a:ext cx="4114800" cy="556203"/>
          </a:xfrm>
          <a:prstGeom prst="rect">
            <a:avLst/>
          </a:prstGeom>
          <a:solidFill>
            <a:schemeClr val="bg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20" name="Rectangle 19">
            <a:extLst>
              <a:ext uri="{FF2B5EF4-FFF2-40B4-BE49-F238E27FC236}">
                <a16:creationId xmlns:a16="http://schemas.microsoft.com/office/drawing/2014/main" id="{FB5A161D-EF76-AF48-987F-8ED5AD2A1FFE}"/>
              </a:ext>
            </a:extLst>
          </p:cNvPr>
          <p:cNvSpPr/>
          <p:nvPr/>
        </p:nvSpPr>
        <p:spPr>
          <a:xfrm>
            <a:off x="7840132" y="1907026"/>
            <a:ext cx="4123268" cy="3563580"/>
          </a:xfrm>
          <a:prstGeom prst="rect">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49719C8-EA1A-9B42-8B92-A7727343BAE7}"/>
              </a:ext>
            </a:extLst>
          </p:cNvPr>
          <p:cNvSpPr/>
          <p:nvPr/>
        </p:nvSpPr>
        <p:spPr>
          <a:xfrm>
            <a:off x="7848600" y="2483643"/>
            <a:ext cx="4114800" cy="1601969"/>
          </a:xfrm>
          <a:prstGeom prst="rect">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lumMod val="85000"/>
                  </a:schemeClr>
                </a:solidFill>
              </a:rPr>
              <a:t>Payload</a:t>
            </a:r>
          </a:p>
        </p:txBody>
      </p:sp>
      <p:sp>
        <p:nvSpPr>
          <p:cNvPr id="21" name="Content Placeholder 7">
            <a:extLst>
              <a:ext uri="{FF2B5EF4-FFF2-40B4-BE49-F238E27FC236}">
                <a16:creationId xmlns:a16="http://schemas.microsoft.com/office/drawing/2014/main" id="{568F0F90-7E65-B943-9C4A-3B7715934490}"/>
              </a:ext>
            </a:extLst>
          </p:cNvPr>
          <p:cNvSpPr>
            <a:spLocks noGrp="1"/>
          </p:cNvSpPr>
          <p:nvPr>
            <p:ph idx="1"/>
          </p:nvPr>
        </p:nvSpPr>
        <p:spPr>
          <a:xfrm>
            <a:off x="152399" y="1295400"/>
            <a:ext cx="9220201" cy="5181600"/>
          </a:xfrm>
        </p:spPr>
        <p:txBody>
          <a:bodyPr/>
          <a:lstStyle/>
          <a:p>
            <a:pPr marL="514350" lvl="0" indent="-514350">
              <a:buClr>
                <a:schemeClr val="accent2"/>
              </a:buClr>
              <a:buFont typeface="+mj-lt"/>
              <a:buAutoNum type="arabicPeriod"/>
            </a:pPr>
            <a:r>
              <a:rPr lang="en-US" sz="3200" dirty="0"/>
              <a:t>Should we store the </a:t>
            </a:r>
            <a:r>
              <a:rPr lang="en-US" sz="3200" b="1" dirty="0">
                <a:solidFill>
                  <a:srgbClr val="0070C0"/>
                </a:solidFill>
              </a:rPr>
              <a:t>block size </a:t>
            </a:r>
            <a:r>
              <a:rPr lang="en-US" sz="3200" dirty="0"/>
              <a:t>as</a:t>
            </a:r>
            <a:br>
              <a:rPr lang="en-US" sz="3200" dirty="0"/>
            </a:br>
            <a:r>
              <a:rPr lang="en-US" sz="3200" dirty="0">
                <a:solidFill>
                  <a:schemeClr val="accent2">
                    <a:lumMod val="75000"/>
                  </a:schemeClr>
                </a:solidFill>
              </a:rPr>
              <a:t>(A)</a:t>
            </a:r>
            <a:r>
              <a:rPr lang="en-US" sz="3200" dirty="0"/>
              <a:t> payload size, or</a:t>
            </a:r>
            <a:br>
              <a:rPr lang="en-US" sz="3200" dirty="0"/>
            </a:br>
            <a:r>
              <a:rPr lang="en-US" sz="3200" dirty="0">
                <a:solidFill>
                  <a:schemeClr val="accent2">
                    <a:lumMod val="75000"/>
                  </a:schemeClr>
                </a:solidFill>
              </a:rPr>
              <a:t>(B)</a:t>
            </a:r>
            <a:r>
              <a:rPr lang="en-US" sz="3200" dirty="0"/>
              <a:t> header + payload size?</a:t>
            </a:r>
          </a:p>
          <a:p>
            <a:pPr marL="514350" lvl="0" indent="-514350">
              <a:buClr>
                <a:schemeClr val="accent2"/>
              </a:buClr>
              <a:buFont typeface="+mj-lt"/>
              <a:buAutoNum type="arabicPeriod"/>
            </a:pPr>
            <a:endParaRPr lang="en-US" sz="3200" dirty="0"/>
          </a:p>
          <a:p>
            <a:pPr marL="514350" lvl="0" indent="-514350">
              <a:buClr>
                <a:schemeClr val="accent2"/>
              </a:buClr>
              <a:buFont typeface="+mj-lt"/>
              <a:buAutoNum type="arabicPeriod"/>
            </a:pPr>
            <a:endParaRPr lang="en-US" sz="3200" dirty="0"/>
          </a:p>
          <a:p>
            <a:pPr marL="514350" lvl="0" indent="-514350">
              <a:buClr>
                <a:schemeClr val="accent2"/>
              </a:buClr>
              <a:buFont typeface="+mj-lt"/>
              <a:buAutoNum type="arabicPeriod"/>
            </a:pPr>
            <a:r>
              <a:rPr lang="en-US" sz="3200" dirty="0"/>
              <a:t>How can we store both a block size</a:t>
            </a:r>
            <a:br>
              <a:rPr lang="en-US" sz="3200" dirty="0"/>
            </a:br>
            <a:r>
              <a:rPr lang="en-US" sz="3200" dirty="0"/>
              <a:t>and a used/free status in 8B?</a:t>
            </a:r>
          </a:p>
        </p:txBody>
      </p:sp>
      <p:cxnSp>
        <p:nvCxnSpPr>
          <p:cNvPr id="14" name="Straight Arrow Connector 13">
            <a:extLst>
              <a:ext uri="{FF2B5EF4-FFF2-40B4-BE49-F238E27FC236}">
                <a16:creationId xmlns:a16="http://schemas.microsoft.com/office/drawing/2014/main" id="{57D4FC7B-F9CD-104F-AFB0-46FC76173B7E}"/>
              </a:ext>
            </a:extLst>
          </p:cNvPr>
          <p:cNvCxnSpPr>
            <a:cxnSpLocks/>
          </p:cNvCxnSpPr>
          <p:nvPr/>
        </p:nvCxnSpPr>
        <p:spPr>
          <a:xfrm>
            <a:off x="7840132" y="5722857"/>
            <a:ext cx="4123268" cy="0"/>
          </a:xfrm>
          <a:prstGeom prst="straightConnector1">
            <a:avLst/>
          </a:prstGeom>
          <a:ln w="22225">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7E0AA12-963D-2C49-8F99-3A6644237AB6}"/>
              </a:ext>
            </a:extLst>
          </p:cNvPr>
          <p:cNvSpPr txBox="1"/>
          <p:nvPr/>
        </p:nvSpPr>
        <p:spPr>
          <a:xfrm>
            <a:off x="9475883" y="5562600"/>
            <a:ext cx="860235" cy="369332"/>
          </a:xfrm>
          <a:prstGeom prst="rect">
            <a:avLst/>
          </a:prstGeom>
          <a:solidFill>
            <a:schemeClr val="bg1"/>
          </a:solidFill>
        </p:spPr>
        <p:txBody>
          <a:bodyPr wrap="none" rtlCol="0">
            <a:spAutoFit/>
          </a:bodyPr>
          <a:lstStyle/>
          <a:p>
            <a:pPr algn="ctr"/>
            <a:r>
              <a:rPr lang="en-US" dirty="0">
                <a:latin typeface="Calibri" panose="020F0502020204030204" pitchFamily="34" charset="0"/>
                <a:cs typeface="Calibri" panose="020F0502020204030204" pitchFamily="34" charset="0"/>
              </a:rPr>
              <a:t>8 bytes</a:t>
            </a:r>
          </a:p>
        </p:txBody>
      </p:sp>
    </p:spTree>
    <p:extLst>
      <p:ext uri="{BB962C8B-B14F-4D97-AF65-F5344CB8AC3E}">
        <p14:creationId xmlns:p14="http://schemas.microsoft.com/office/powerpoint/2010/main" val="222325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8F8E8-1AB2-1C4F-B792-3206FF9F56DE}"/>
              </a:ext>
            </a:extLst>
          </p:cNvPr>
          <p:cNvSpPr>
            <a:spLocks noGrp="1"/>
          </p:cNvSpPr>
          <p:nvPr>
            <p:ph type="title"/>
          </p:nvPr>
        </p:nvSpPr>
        <p:spPr/>
        <p:txBody>
          <a:bodyPr/>
          <a:lstStyle/>
          <a:p>
            <a:r>
              <a:rPr lang="en-US" dirty="0"/>
              <a:t>Review: Implicit free list header design</a:t>
            </a:r>
          </a:p>
        </p:txBody>
      </p:sp>
      <p:sp>
        <p:nvSpPr>
          <p:cNvPr id="21" name="Content Placeholder 7">
            <a:extLst>
              <a:ext uri="{FF2B5EF4-FFF2-40B4-BE49-F238E27FC236}">
                <a16:creationId xmlns:a16="http://schemas.microsoft.com/office/drawing/2014/main" id="{568F0F90-7E65-B943-9C4A-3B7715934490}"/>
              </a:ext>
            </a:extLst>
          </p:cNvPr>
          <p:cNvSpPr>
            <a:spLocks noGrp="1"/>
          </p:cNvSpPr>
          <p:nvPr>
            <p:ph idx="1"/>
          </p:nvPr>
        </p:nvSpPr>
        <p:spPr>
          <a:xfrm>
            <a:off x="152399" y="1295400"/>
            <a:ext cx="9220201" cy="5181600"/>
          </a:xfrm>
        </p:spPr>
        <p:txBody>
          <a:bodyPr/>
          <a:lstStyle/>
          <a:p>
            <a:pPr marL="514350" lvl="0" indent="-514350">
              <a:buClr>
                <a:schemeClr val="accent2"/>
              </a:buClr>
              <a:buFont typeface="+mj-lt"/>
              <a:buAutoNum type="arabicPeriod"/>
            </a:pPr>
            <a:r>
              <a:rPr lang="en-US" sz="3200" dirty="0"/>
              <a:t>Should we store the </a:t>
            </a:r>
            <a:r>
              <a:rPr lang="en-US" sz="3200" b="1" dirty="0">
                <a:solidFill>
                  <a:srgbClr val="0070C0"/>
                </a:solidFill>
              </a:rPr>
              <a:t>block size </a:t>
            </a:r>
            <a:r>
              <a:rPr lang="en-US" sz="3200" dirty="0"/>
              <a:t>as</a:t>
            </a:r>
            <a:br>
              <a:rPr lang="en-US" sz="3200" dirty="0"/>
            </a:br>
            <a:r>
              <a:rPr lang="en-US" sz="3200" dirty="0">
                <a:solidFill>
                  <a:schemeClr val="accent2">
                    <a:lumMod val="75000"/>
                  </a:schemeClr>
                </a:solidFill>
              </a:rPr>
              <a:t>(A)</a:t>
            </a:r>
            <a:r>
              <a:rPr lang="en-US" sz="3200" dirty="0"/>
              <a:t> payload size, or</a:t>
            </a:r>
            <a:br>
              <a:rPr lang="en-US" sz="3200" dirty="0"/>
            </a:br>
            <a:r>
              <a:rPr lang="en-US" sz="3200" dirty="0">
                <a:solidFill>
                  <a:schemeClr val="accent2">
                    <a:lumMod val="75000"/>
                  </a:schemeClr>
                </a:solidFill>
              </a:rPr>
              <a:t>(B)</a:t>
            </a:r>
            <a:r>
              <a:rPr lang="en-US" sz="3200" dirty="0"/>
              <a:t> header + payload size?</a:t>
            </a:r>
          </a:p>
          <a:p>
            <a:pPr marL="514350" lvl="0" indent="-514350">
              <a:buClr>
                <a:schemeClr val="accent2"/>
              </a:buClr>
              <a:buFont typeface="+mj-lt"/>
              <a:buAutoNum type="arabicPeriod"/>
            </a:pPr>
            <a:endParaRPr lang="en-US" sz="3200" dirty="0"/>
          </a:p>
          <a:p>
            <a:pPr marL="514350" lvl="0" indent="-514350">
              <a:buClr>
                <a:schemeClr val="accent2"/>
              </a:buClr>
              <a:buFont typeface="+mj-lt"/>
              <a:buAutoNum type="arabicPeriod"/>
            </a:pPr>
            <a:endParaRPr lang="en-US" sz="3200" dirty="0"/>
          </a:p>
          <a:p>
            <a:pPr marL="514350" lvl="0" indent="-514350">
              <a:buClr>
                <a:schemeClr val="accent2"/>
              </a:buClr>
              <a:buFont typeface="+mj-lt"/>
              <a:buAutoNum type="arabicPeriod"/>
            </a:pPr>
            <a:r>
              <a:rPr lang="en-US" sz="3200" dirty="0"/>
              <a:t>How can we store both a block size</a:t>
            </a:r>
            <a:br>
              <a:rPr lang="en-US" sz="3200" dirty="0"/>
            </a:br>
            <a:r>
              <a:rPr lang="en-US" sz="3200" dirty="0"/>
              <a:t>and a used/free status in 8B?</a:t>
            </a:r>
          </a:p>
        </p:txBody>
      </p:sp>
      <p:sp>
        <p:nvSpPr>
          <p:cNvPr id="3" name="TextBox 2">
            <a:extLst>
              <a:ext uri="{FF2B5EF4-FFF2-40B4-BE49-F238E27FC236}">
                <a16:creationId xmlns:a16="http://schemas.microsoft.com/office/drawing/2014/main" id="{35FCED7B-1122-924F-8A70-0CF7A0424D50}"/>
              </a:ext>
            </a:extLst>
          </p:cNvPr>
          <p:cNvSpPr txBox="1"/>
          <p:nvPr/>
        </p:nvSpPr>
        <p:spPr>
          <a:xfrm>
            <a:off x="689301" y="2743200"/>
            <a:ext cx="5721626" cy="830997"/>
          </a:xfrm>
          <a:prstGeom prst="rect">
            <a:avLst/>
          </a:prstGeom>
          <a:noFill/>
        </p:spPr>
        <p:txBody>
          <a:bodyPr wrap="square" rtlCol="0">
            <a:spAutoFit/>
          </a:bodyPr>
          <a:lstStyle/>
          <a:p>
            <a:pPr algn="l"/>
            <a:r>
              <a:rPr lang="en-US" sz="2400" b="1" dirty="0">
                <a:solidFill>
                  <a:srgbClr val="0432FF"/>
                </a:solidFill>
                <a:latin typeface="Calibri" panose="020F0502020204030204" pitchFamily="34" charset="0"/>
                <a:cs typeface="Calibri" panose="020F0502020204030204" pitchFamily="34" charset="0"/>
              </a:rPr>
              <a:t>	       </a:t>
            </a:r>
            <a:r>
              <a:rPr lang="en-US" sz="2400" dirty="0">
                <a:solidFill>
                  <a:srgbClr val="0432FF"/>
                </a:solidFill>
                <a:latin typeface="Calibri" panose="020F0502020204030204" pitchFamily="34" charset="0"/>
                <a:cs typeface="Calibri" panose="020F0502020204030204" pitchFamily="34" charset="0"/>
              </a:rPr>
              <a:t>Your decision affects how you traverse the list (be careful of off-by-one)</a:t>
            </a:r>
          </a:p>
        </p:txBody>
      </p:sp>
      <p:sp>
        <p:nvSpPr>
          <p:cNvPr id="15" name="TextBox 14">
            <a:extLst>
              <a:ext uri="{FF2B5EF4-FFF2-40B4-BE49-F238E27FC236}">
                <a16:creationId xmlns:a16="http://schemas.microsoft.com/office/drawing/2014/main" id="{AF39B9B4-34FF-4645-BF75-1BE8F17A2A1A}"/>
              </a:ext>
            </a:extLst>
          </p:cNvPr>
          <p:cNvSpPr txBox="1"/>
          <p:nvPr/>
        </p:nvSpPr>
        <p:spPr>
          <a:xfrm>
            <a:off x="457200" y="4841162"/>
            <a:ext cx="6345954" cy="461665"/>
          </a:xfrm>
          <a:prstGeom prst="rect">
            <a:avLst/>
          </a:prstGeom>
          <a:noFill/>
        </p:spPr>
        <p:txBody>
          <a:bodyPr wrap="square" rtlCol="0">
            <a:spAutoFit/>
          </a:bodyPr>
          <a:lstStyle/>
          <a:p>
            <a:pPr algn="l"/>
            <a:r>
              <a:rPr lang="en-US" sz="2400" dirty="0">
                <a:solidFill>
                  <a:srgbClr val="0432FF"/>
                </a:solidFill>
                <a:latin typeface="Calibri" panose="020F0502020204030204" pitchFamily="34" charset="0"/>
                <a:cs typeface="Calibri" panose="020F0502020204030204" pitchFamily="34" charset="0"/>
              </a:rPr>
              <a:t>8-byte alignment </a:t>
            </a:r>
            <a:r>
              <a:rPr lang="en-US" sz="2400" dirty="0">
                <a:solidFill>
                  <a:srgbClr val="0432FF"/>
                </a:solidFill>
                <a:latin typeface="Calibri" panose="020F0502020204030204" pitchFamily="34" charset="0"/>
                <a:cs typeface="Calibri" panose="020F0502020204030204" pitchFamily="34" charset="0"/>
                <a:sym typeface="Wingdings" pitchFamily="2" charset="2"/>
              </a:rPr>
              <a:t> block sizes = multiples of 8!</a:t>
            </a:r>
            <a:endParaRPr lang="en-US" sz="2400" dirty="0">
              <a:solidFill>
                <a:srgbClr val="0432FF"/>
              </a:solidFill>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1D0C23BF-4812-1549-861E-462376EB656B}"/>
              </a:ext>
            </a:extLst>
          </p:cNvPr>
          <p:cNvSpPr/>
          <p:nvPr/>
        </p:nvSpPr>
        <p:spPr>
          <a:xfrm>
            <a:off x="790162" y="5643265"/>
            <a:ext cx="5721626" cy="6924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27EDB3E-16AB-2D48-81AA-C40E47BF6A44}"/>
              </a:ext>
            </a:extLst>
          </p:cNvPr>
          <p:cNvSpPr/>
          <p:nvPr/>
        </p:nvSpPr>
        <p:spPr>
          <a:xfrm>
            <a:off x="804615" y="5660808"/>
            <a:ext cx="4834185" cy="692498"/>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Block size</a:t>
            </a:r>
          </a:p>
        </p:txBody>
      </p:sp>
      <p:sp>
        <p:nvSpPr>
          <p:cNvPr id="18" name="Rectangle 17">
            <a:extLst>
              <a:ext uri="{FF2B5EF4-FFF2-40B4-BE49-F238E27FC236}">
                <a16:creationId xmlns:a16="http://schemas.microsoft.com/office/drawing/2014/main" id="{1DD94D37-1A7E-C94E-9C54-56BEE3FDBE5F}"/>
              </a:ext>
            </a:extLst>
          </p:cNvPr>
          <p:cNvSpPr/>
          <p:nvPr/>
        </p:nvSpPr>
        <p:spPr>
          <a:xfrm>
            <a:off x="5647267" y="5660808"/>
            <a:ext cx="864521" cy="692498"/>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solas" panose="020B0609020204030204" pitchFamily="49" charset="0"/>
                <a:cs typeface="Consolas" panose="020B0609020204030204" pitchFamily="49" charset="0"/>
              </a:rPr>
              <a:t>00X</a:t>
            </a:r>
          </a:p>
        </p:txBody>
      </p:sp>
      <p:sp>
        <p:nvSpPr>
          <p:cNvPr id="8" name="TextBox 7">
            <a:extLst>
              <a:ext uri="{FF2B5EF4-FFF2-40B4-BE49-F238E27FC236}">
                <a16:creationId xmlns:a16="http://schemas.microsoft.com/office/drawing/2014/main" id="{3DC71086-967E-0E4D-8AD1-00A3C6974882}"/>
              </a:ext>
            </a:extLst>
          </p:cNvPr>
          <p:cNvSpPr txBox="1"/>
          <p:nvPr/>
        </p:nvSpPr>
        <p:spPr>
          <a:xfrm>
            <a:off x="5606722" y="6400800"/>
            <a:ext cx="1191159" cy="400110"/>
          </a:xfrm>
          <a:prstGeom prst="rect">
            <a:avLst/>
          </a:prstGeom>
          <a:noFill/>
        </p:spPr>
        <p:txBody>
          <a:bodyPr wrap="none" rtlCol="0">
            <a:spAutoFit/>
          </a:bodyPr>
          <a:lstStyle/>
          <a:p>
            <a:pPr algn="ctr"/>
            <a:r>
              <a:rPr lang="en-US" sz="2000" dirty="0" err="1">
                <a:latin typeface="Calibri" panose="020F0502020204030204" pitchFamily="34" charset="0"/>
                <a:cs typeface="Calibri" panose="020F0502020204030204" pitchFamily="34" charset="0"/>
              </a:rPr>
              <a:t>alloc</a:t>
            </a:r>
            <a:r>
              <a:rPr lang="en-US" sz="2000" dirty="0">
                <a:latin typeface="Calibri" panose="020F0502020204030204" pitchFamily="34" charset="0"/>
                <a:cs typeface="Calibri" panose="020F0502020204030204" pitchFamily="34" charset="0"/>
              </a:rPr>
              <a:t>/free</a:t>
            </a:r>
          </a:p>
        </p:txBody>
      </p:sp>
      <p:cxnSp>
        <p:nvCxnSpPr>
          <p:cNvPr id="14" name="Straight Arrow Connector 13">
            <a:extLst>
              <a:ext uri="{FF2B5EF4-FFF2-40B4-BE49-F238E27FC236}">
                <a16:creationId xmlns:a16="http://schemas.microsoft.com/office/drawing/2014/main" id="{38A8B744-7535-0749-B2ED-E1E62B192532}"/>
              </a:ext>
            </a:extLst>
          </p:cNvPr>
          <p:cNvCxnSpPr>
            <a:cxnSpLocks/>
          </p:cNvCxnSpPr>
          <p:nvPr/>
        </p:nvCxnSpPr>
        <p:spPr>
          <a:xfrm flipV="1">
            <a:off x="6172200" y="6161387"/>
            <a:ext cx="0" cy="365760"/>
          </a:xfrm>
          <a:prstGeom prst="straightConnector1">
            <a:avLst/>
          </a:prstGeom>
          <a:ln w="3175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643DD80-9F69-6543-986A-4872434FA0B8}"/>
              </a:ext>
            </a:extLst>
          </p:cNvPr>
          <p:cNvSpPr txBox="1"/>
          <p:nvPr/>
        </p:nvSpPr>
        <p:spPr>
          <a:xfrm>
            <a:off x="6383123" y="5257800"/>
            <a:ext cx="340158" cy="461665"/>
          </a:xfrm>
          <a:prstGeom prst="rect">
            <a:avLst/>
          </a:prstGeom>
          <a:noFill/>
        </p:spPr>
        <p:txBody>
          <a:bodyPr wrap="none" rtlCol="0">
            <a:spAutoFit/>
          </a:bodyPr>
          <a:lstStyle/>
          <a:p>
            <a:pPr algn="l"/>
            <a:r>
              <a:rPr lang="en-US" sz="2400" dirty="0">
                <a:latin typeface="+mn-lt"/>
                <a:cs typeface="Consolas" panose="020B0609020204030204" pitchFamily="49" charset="0"/>
              </a:rPr>
              <a:t>0</a:t>
            </a:r>
          </a:p>
        </p:txBody>
      </p:sp>
      <p:sp>
        <p:nvSpPr>
          <p:cNvPr id="23" name="TextBox 22">
            <a:extLst>
              <a:ext uri="{FF2B5EF4-FFF2-40B4-BE49-F238E27FC236}">
                <a16:creationId xmlns:a16="http://schemas.microsoft.com/office/drawing/2014/main" id="{4C6E0337-ECBA-7748-A146-1C6DB9D97D4A}"/>
              </a:ext>
            </a:extLst>
          </p:cNvPr>
          <p:cNvSpPr txBox="1"/>
          <p:nvPr/>
        </p:nvSpPr>
        <p:spPr>
          <a:xfrm>
            <a:off x="5484540" y="5257800"/>
            <a:ext cx="340158" cy="461665"/>
          </a:xfrm>
          <a:prstGeom prst="rect">
            <a:avLst/>
          </a:prstGeom>
          <a:noFill/>
        </p:spPr>
        <p:txBody>
          <a:bodyPr wrap="none" rtlCol="0">
            <a:spAutoFit/>
          </a:bodyPr>
          <a:lstStyle/>
          <a:p>
            <a:pPr algn="l"/>
            <a:r>
              <a:rPr lang="en-US" sz="2400" dirty="0">
                <a:latin typeface="+mn-lt"/>
                <a:cs typeface="Consolas" panose="020B0609020204030204" pitchFamily="49" charset="0"/>
              </a:rPr>
              <a:t>3</a:t>
            </a:r>
          </a:p>
        </p:txBody>
      </p:sp>
      <p:sp>
        <p:nvSpPr>
          <p:cNvPr id="25" name="TextBox 24">
            <a:extLst>
              <a:ext uri="{FF2B5EF4-FFF2-40B4-BE49-F238E27FC236}">
                <a16:creationId xmlns:a16="http://schemas.microsoft.com/office/drawing/2014/main" id="{81C270FD-EA74-1149-98BD-AEB3751A75A3}"/>
              </a:ext>
            </a:extLst>
          </p:cNvPr>
          <p:cNvSpPr txBox="1"/>
          <p:nvPr/>
        </p:nvSpPr>
        <p:spPr>
          <a:xfrm>
            <a:off x="542337" y="5257800"/>
            <a:ext cx="495649" cy="461665"/>
          </a:xfrm>
          <a:prstGeom prst="rect">
            <a:avLst/>
          </a:prstGeom>
          <a:noFill/>
        </p:spPr>
        <p:txBody>
          <a:bodyPr wrap="none" rtlCol="0">
            <a:spAutoFit/>
          </a:bodyPr>
          <a:lstStyle/>
          <a:p>
            <a:pPr algn="l"/>
            <a:r>
              <a:rPr lang="en-US" sz="2400" dirty="0">
                <a:latin typeface="+mn-lt"/>
                <a:cs typeface="Consolas" panose="020B0609020204030204" pitchFamily="49" charset="0"/>
              </a:rPr>
              <a:t>64</a:t>
            </a:r>
          </a:p>
        </p:txBody>
      </p:sp>
      <p:sp>
        <p:nvSpPr>
          <p:cNvPr id="34" name="Rectangle 33">
            <a:extLst>
              <a:ext uri="{FF2B5EF4-FFF2-40B4-BE49-F238E27FC236}">
                <a16:creationId xmlns:a16="http://schemas.microsoft.com/office/drawing/2014/main" id="{B8F06A0F-7D9A-B647-ACEE-3729F2C1B80F}"/>
              </a:ext>
            </a:extLst>
          </p:cNvPr>
          <p:cNvSpPr/>
          <p:nvPr/>
        </p:nvSpPr>
        <p:spPr>
          <a:xfrm>
            <a:off x="7848600" y="4085611"/>
            <a:ext cx="4114800" cy="13849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Header</a:t>
            </a:r>
            <a:r>
              <a:rPr lang="en-US" sz="2800" dirty="0">
                <a:solidFill>
                  <a:schemeClr val="tx1"/>
                </a:solidFill>
              </a:rPr>
              <a:t> (8B)</a:t>
            </a:r>
          </a:p>
          <a:p>
            <a:pPr algn="ctr"/>
            <a:r>
              <a:rPr lang="en-US" sz="2800" b="1" dirty="0">
                <a:solidFill>
                  <a:srgbClr val="0070C0"/>
                </a:solidFill>
              </a:rPr>
              <a:t>block size</a:t>
            </a:r>
            <a:br>
              <a:rPr lang="en-US" sz="2800" dirty="0">
                <a:solidFill>
                  <a:schemeClr val="tx1"/>
                </a:solidFill>
              </a:rPr>
            </a:br>
            <a:r>
              <a:rPr lang="en-US" sz="2800" dirty="0">
                <a:solidFill>
                  <a:schemeClr val="tx1"/>
                </a:solidFill>
              </a:rPr>
              <a:t>allocated/free status</a:t>
            </a:r>
          </a:p>
        </p:txBody>
      </p:sp>
      <p:sp>
        <p:nvSpPr>
          <p:cNvPr id="35" name="Rectangle 34">
            <a:extLst>
              <a:ext uri="{FF2B5EF4-FFF2-40B4-BE49-F238E27FC236}">
                <a16:creationId xmlns:a16="http://schemas.microsoft.com/office/drawing/2014/main" id="{F5DA375A-5D4A-2B44-8DD5-0954863D6565}"/>
              </a:ext>
            </a:extLst>
          </p:cNvPr>
          <p:cNvSpPr/>
          <p:nvPr/>
        </p:nvSpPr>
        <p:spPr>
          <a:xfrm>
            <a:off x="7848600" y="1907026"/>
            <a:ext cx="4114800" cy="5766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85000"/>
                  </a:schemeClr>
                </a:solidFill>
              </a:rPr>
              <a:t>Padding (optional)</a:t>
            </a:r>
          </a:p>
        </p:txBody>
      </p:sp>
      <p:sp>
        <p:nvSpPr>
          <p:cNvPr id="36" name="TextBox 35">
            <a:extLst>
              <a:ext uri="{FF2B5EF4-FFF2-40B4-BE49-F238E27FC236}">
                <a16:creationId xmlns:a16="http://schemas.microsoft.com/office/drawing/2014/main" id="{E0481526-2E8F-1B4C-9A58-639FAFFBA3FD}"/>
              </a:ext>
            </a:extLst>
          </p:cNvPr>
          <p:cNvSpPr txBox="1"/>
          <p:nvPr/>
        </p:nvSpPr>
        <p:spPr>
          <a:xfrm>
            <a:off x="6765800" y="5270551"/>
            <a:ext cx="1074333" cy="400110"/>
          </a:xfrm>
          <a:prstGeom prst="rect">
            <a:avLst/>
          </a:prstGeom>
          <a:noFill/>
        </p:spPr>
        <p:txBody>
          <a:bodyPr wrap="none" rtlCol="0">
            <a:spAutoFit/>
          </a:bodyPr>
          <a:lstStyle/>
          <a:p>
            <a:pPr lvl="0">
              <a:spcBef>
                <a:spcPct val="20000"/>
              </a:spcBef>
              <a:defRPr/>
            </a:pPr>
            <a:r>
              <a:rPr lang="en-US" sz="2000" dirty="0">
                <a:solidFill>
                  <a:prstClr val="white">
                    <a:lumMod val="65000"/>
                  </a:prstClr>
                </a:solidFill>
                <a:latin typeface="Calibri" panose="020F0502020204030204" pitchFamily="34" charset="0"/>
                <a:cs typeface="Calibri" panose="020F0502020204030204" pitchFamily="34" charset="0"/>
              </a:rPr>
              <a:t>0x60008</a:t>
            </a:r>
          </a:p>
        </p:txBody>
      </p:sp>
      <p:sp>
        <p:nvSpPr>
          <p:cNvPr id="37" name="TextBox 36">
            <a:extLst>
              <a:ext uri="{FF2B5EF4-FFF2-40B4-BE49-F238E27FC236}">
                <a16:creationId xmlns:a16="http://schemas.microsoft.com/office/drawing/2014/main" id="{41FDDB43-1EB5-8244-B550-B20520E0A40E}"/>
              </a:ext>
            </a:extLst>
          </p:cNvPr>
          <p:cNvSpPr txBox="1"/>
          <p:nvPr/>
        </p:nvSpPr>
        <p:spPr>
          <a:xfrm>
            <a:off x="6803155" y="3885555"/>
            <a:ext cx="1074333" cy="400110"/>
          </a:xfrm>
          <a:prstGeom prst="rect">
            <a:avLst/>
          </a:prstGeom>
          <a:noFill/>
        </p:spPr>
        <p:txBody>
          <a:bodyPr wrap="none" rtlCol="0">
            <a:spAutoFit/>
          </a:bodyPr>
          <a:lstStyle/>
          <a:p>
            <a:pPr lvl="0">
              <a:spcBef>
                <a:spcPct val="20000"/>
              </a:spcBef>
              <a:defRPr/>
            </a:pPr>
            <a:r>
              <a:rPr lang="en-US" sz="2000" dirty="0">
                <a:solidFill>
                  <a:prstClr val="white">
                    <a:lumMod val="65000"/>
                  </a:prstClr>
                </a:solidFill>
                <a:latin typeface="Calibri" panose="020F0502020204030204" pitchFamily="34" charset="0"/>
                <a:cs typeface="Calibri" panose="020F0502020204030204" pitchFamily="34" charset="0"/>
              </a:rPr>
              <a:t>0x60010</a:t>
            </a:r>
          </a:p>
        </p:txBody>
      </p:sp>
      <p:sp>
        <p:nvSpPr>
          <p:cNvPr id="38" name="TextBox 37">
            <a:extLst>
              <a:ext uri="{FF2B5EF4-FFF2-40B4-BE49-F238E27FC236}">
                <a16:creationId xmlns:a16="http://schemas.microsoft.com/office/drawing/2014/main" id="{2B4E4B76-0038-9443-AA53-9C20328596CD}"/>
              </a:ext>
            </a:extLst>
          </p:cNvPr>
          <p:cNvSpPr txBox="1"/>
          <p:nvPr/>
        </p:nvSpPr>
        <p:spPr>
          <a:xfrm>
            <a:off x="6765799" y="2275367"/>
            <a:ext cx="1074333" cy="400110"/>
          </a:xfrm>
          <a:prstGeom prst="rect">
            <a:avLst/>
          </a:prstGeom>
          <a:noFill/>
        </p:spPr>
        <p:txBody>
          <a:bodyPr wrap="none" rtlCol="0">
            <a:spAutoFit/>
          </a:bodyPr>
          <a:lstStyle/>
          <a:p>
            <a:pPr lvl="0">
              <a:spcBef>
                <a:spcPct val="20000"/>
              </a:spcBef>
              <a:defRPr/>
            </a:pPr>
            <a:r>
              <a:rPr lang="en-US" sz="2000" dirty="0">
                <a:solidFill>
                  <a:prstClr val="white">
                    <a:lumMod val="65000"/>
                  </a:prstClr>
                </a:solidFill>
                <a:latin typeface="Calibri" panose="020F0502020204030204" pitchFamily="34" charset="0"/>
                <a:cs typeface="Calibri" panose="020F0502020204030204" pitchFamily="34" charset="0"/>
              </a:rPr>
              <a:t>0x60014</a:t>
            </a:r>
          </a:p>
        </p:txBody>
      </p:sp>
      <p:sp>
        <p:nvSpPr>
          <p:cNvPr id="39" name="TextBox 38">
            <a:extLst>
              <a:ext uri="{FF2B5EF4-FFF2-40B4-BE49-F238E27FC236}">
                <a16:creationId xmlns:a16="http://schemas.microsoft.com/office/drawing/2014/main" id="{AD9EF980-A24E-144A-9E26-52292A563AB8}"/>
              </a:ext>
            </a:extLst>
          </p:cNvPr>
          <p:cNvSpPr txBox="1"/>
          <p:nvPr/>
        </p:nvSpPr>
        <p:spPr>
          <a:xfrm>
            <a:off x="6765799" y="1704352"/>
            <a:ext cx="1074333" cy="400110"/>
          </a:xfrm>
          <a:prstGeom prst="rect">
            <a:avLst/>
          </a:prstGeom>
          <a:noFill/>
        </p:spPr>
        <p:txBody>
          <a:bodyPr wrap="none" rtlCol="0">
            <a:spAutoFit/>
          </a:bodyPr>
          <a:lstStyle/>
          <a:p>
            <a:pPr lvl="0">
              <a:spcBef>
                <a:spcPct val="20000"/>
              </a:spcBef>
              <a:defRPr/>
            </a:pPr>
            <a:r>
              <a:rPr lang="en-US" sz="2000" dirty="0">
                <a:solidFill>
                  <a:prstClr val="white">
                    <a:lumMod val="65000"/>
                  </a:prstClr>
                </a:solidFill>
                <a:latin typeface="Calibri" panose="020F0502020204030204" pitchFamily="34" charset="0"/>
                <a:cs typeface="Calibri" panose="020F0502020204030204" pitchFamily="34" charset="0"/>
              </a:rPr>
              <a:t>0x60018</a:t>
            </a:r>
          </a:p>
        </p:txBody>
      </p:sp>
      <p:sp>
        <p:nvSpPr>
          <p:cNvPr id="40" name="Rectangle 39">
            <a:extLst>
              <a:ext uri="{FF2B5EF4-FFF2-40B4-BE49-F238E27FC236}">
                <a16:creationId xmlns:a16="http://schemas.microsoft.com/office/drawing/2014/main" id="{07C93687-CC66-F341-A8C4-4656E9FEB565}"/>
              </a:ext>
            </a:extLst>
          </p:cNvPr>
          <p:cNvSpPr/>
          <p:nvPr/>
        </p:nvSpPr>
        <p:spPr>
          <a:xfrm>
            <a:off x="7848600" y="1371600"/>
            <a:ext cx="4114800" cy="556203"/>
          </a:xfrm>
          <a:prstGeom prst="rect">
            <a:avLst/>
          </a:prstGeom>
          <a:solidFill>
            <a:schemeClr val="bg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41" name="Rectangle 40">
            <a:extLst>
              <a:ext uri="{FF2B5EF4-FFF2-40B4-BE49-F238E27FC236}">
                <a16:creationId xmlns:a16="http://schemas.microsoft.com/office/drawing/2014/main" id="{9D2F4D1E-A046-8B46-9C79-46263CDAD1AF}"/>
              </a:ext>
            </a:extLst>
          </p:cNvPr>
          <p:cNvSpPr/>
          <p:nvPr/>
        </p:nvSpPr>
        <p:spPr>
          <a:xfrm>
            <a:off x="7840132" y="1907026"/>
            <a:ext cx="4123268" cy="3563580"/>
          </a:xfrm>
          <a:prstGeom prst="rect">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43AD720-990F-1E42-BE62-600E5D1C2B5C}"/>
              </a:ext>
            </a:extLst>
          </p:cNvPr>
          <p:cNvSpPr/>
          <p:nvPr/>
        </p:nvSpPr>
        <p:spPr>
          <a:xfrm>
            <a:off x="7848600" y="2483643"/>
            <a:ext cx="4114800" cy="1601969"/>
          </a:xfrm>
          <a:prstGeom prst="rect">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lumMod val="85000"/>
                  </a:schemeClr>
                </a:solidFill>
              </a:rPr>
              <a:t>Payload</a:t>
            </a:r>
          </a:p>
        </p:txBody>
      </p:sp>
      <p:sp>
        <p:nvSpPr>
          <p:cNvPr id="43" name="TextBox 42">
            <a:extLst>
              <a:ext uri="{FF2B5EF4-FFF2-40B4-BE49-F238E27FC236}">
                <a16:creationId xmlns:a16="http://schemas.microsoft.com/office/drawing/2014/main" id="{DF199970-1755-484E-9A4C-47A048FCC46A}"/>
              </a:ext>
            </a:extLst>
          </p:cNvPr>
          <p:cNvSpPr txBox="1"/>
          <p:nvPr/>
        </p:nvSpPr>
        <p:spPr>
          <a:xfrm>
            <a:off x="790161" y="2767990"/>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cxnSp>
        <p:nvCxnSpPr>
          <p:cNvPr id="26" name="Straight Arrow Connector 25">
            <a:extLst>
              <a:ext uri="{FF2B5EF4-FFF2-40B4-BE49-F238E27FC236}">
                <a16:creationId xmlns:a16="http://schemas.microsoft.com/office/drawing/2014/main" id="{924EEB2F-E64C-A741-9D63-C6124C0A56EA}"/>
              </a:ext>
            </a:extLst>
          </p:cNvPr>
          <p:cNvCxnSpPr>
            <a:cxnSpLocks/>
          </p:cNvCxnSpPr>
          <p:nvPr/>
        </p:nvCxnSpPr>
        <p:spPr>
          <a:xfrm>
            <a:off x="7840132" y="5722857"/>
            <a:ext cx="4123268" cy="0"/>
          </a:xfrm>
          <a:prstGeom prst="straightConnector1">
            <a:avLst/>
          </a:prstGeom>
          <a:ln w="22225">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47F66B9-602E-8F44-95CA-46D800BC1D22}"/>
              </a:ext>
            </a:extLst>
          </p:cNvPr>
          <p:cNvSpPr txBox="1"/>
          <p:nvPr/>
        </p:nvSpPr>
        <p:spPr>
          <a:xfrm>
            <a:off x="9475883" y="5562600"/>
            <a:ext cx="860235" cy="369332"/>
          </a:xfrm>
          <a:prstGeom prst="rect">
            <a:avLst/>
          </a:prstGeom>
          <a:solidFill>
            <a:schemeClr val="bg1"/>
          </a:solidFill>
        </p:spPr>
        <p:txBody>
          <a:bodyPr wrap="none" rtlCol="0">
            <a:spAutoFit/>
          </a:bodyPr>
          <a:lstStyle/>
          <a:p>
            <a:pPr algn="ctr"/>
            <a:r>
              <a:rPr lang="en-US" dirty="0">
                <a:latin typeface="Calibri" panose="020F0502020204030204" pitchFamily="34" charset="0"/>
                <a:cs typeface="Calibri" panose="020F0502020204030204" pitchFamily="34" charset="0"/>
              </a:rPr>
              <a:t>8 bytes</a:t>
            </a:r>
          </a:p>
        </p:txBody>
      </p:sp>
    </p:spTree>
    <p:extLst>
      <p:ext uri="{BB962C8B-B14F-4D97-AF65-F5344CB8AC3E}">
        <p14:creationId xmlns:p14="http://schemas.microsoft.com/office/powerpoint/2010/main" val="261303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4" grpId="0" animBg="1"/>
      <p:bldP spid="17" grpId="0" animBg="1"/>
      <p:bldP spid="18" grpId="0" animBg="1"/>
      <p:bldP spid="8" grpId="0"/>
      <p:bldP spid="16" grpId="0"/>
      <p:bldP spid="23" grpId="0"/>
      <p:bldP spid="25" grpId="0"/>
      <p:bldP spid="43"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3F5100-1DF1-B845-82FB-52FECF7F9C10}"/>
              </a:ext>
            </a:extLst>
          </p:cNvPr>
          <p:cNvSpPr>
            <a:spLocks noGrp="1"/>
          </p:cNvSpPr>
          <p:nvPr>
            <p:ph idx="1"/>
          </p:nvPr>
        </p:nvSpPr>
        <p:spPr/>
        <p:txBody>
          <a:bodyPr/>
          <a:lstStyle/>
          <a:p>
            <a:pPr marL="0" indent="0">
              <a:buClr>
                <a:schemeClr val="accent2"/>
              </a:buClr>
              <a:buNone/>
            </a:pPr>
            <a:r>
              <a:rPr lang="en-US" dirty="0"/>
              <a:t>How do you want to organize your explicit free list?(utilization/throughput)</a:t>
            </a:r>
          </a:p>
          <a:p>
            <a:pPr marL="514350" indent="-514350">
              <a:buClr>
                <a:schemeClr val="accent2"/>
              </a:buClr>
              <a:buAutoNum type="alphaUcPeriod"/>
            </a:pPr>
            <a:r>
              <a:rPr lang="en-US" dirty="0"/>
              <a:t>Address-order </a:t>
            </a:r>
          </a:p>
          <a:p>
            <a:pPr marL="514350" indent="-514350">
              <a:buClr>
                <a:schemeClr val="accent2"/>
              </a:buClr>
              <a:buAutoNum type="alphaUcPeriod"/>
            </a:pPr>
            <a:endParaRPr lang="en-US" dirty="0"/>
          </a:p>
          <a:p>
            <a:pPr marL="0" indent="0">
              <a:buClr>
                <a:schemeClr val="accent2"/>
              </a:buClr>
              <a:buNone/>
            </a:pPr>
            <a:endParaRPr lang="en-US" dirty="0"/>
          </a:p>
          <a:p>
            <a:pPr marL="0" indent="0">
              <a:buClr>
                <a:schemeClr val="accent2"/>
              </a:buClr>
              <a:buNone/>
            </a:pPr>
            <a:endParaRPr lang="en-US" dirty="0"/>
          </a:p>
          <a:p>
            <a:pPr marL="0" indent="0">
              <a:buClr>
                <a:schemeClr val="accent2"/>
              </a:buClr>
              <a:buNone/>
            </a:pPr>
            <a:r>
              <a:rPr lang="en-US" dirty="0">
                <a:solidFill>
                  <a:schemeClr val="accent2"/>
                </a:solidFill>
              </a:rPr>
              <a:t>B.</a:t>
            </a:r>
            <a:r>
              <a:rPr lang="en-US" dirty="0"/>
              <a:t> Last-in first-out (LIFO)</a:t>
            </a:r>
          </a:p>
          <a:p>
            <a:pPr marL="0" indent="0">
              <a:buClr>
                <a:schemeClr val="accent2"/>
              </a:buClr>
              <a:buNone/>
            </a:pPr>
            <a:endParaRPr lang="en-US" dirty="0"/>
          </a:p>
          <a:p>
            <a:pPr marL="0" indent="0">
              <a:buClr>
                <a:schemeClr val="accent2"/>
              </a:buClr>
              <a:buNone/>
            </a:pPr>
            <a:endParaRPr lang="en-US" dirty="0"/>
          </a:p>
          <a:p>
            <a:pPr marL="0" indent="0">
              <a:buClr>
                <a:schemeClr val="accent2"/>
              </a:buClr>
              <a:buNone/>
            </a:pPr>
            <a:br>
              <a:rPr lang="en-US" dirty="0"/>
            </a:br>
            <a:endParaRPr lang="en-US" dirty="0"/>
          </a:p>
          <a:p>
            <a:pPr marL="0" indent="0">
              <a:buClr>
                <a:schemeClr val="accent2"/>
              </a:buClr>
              <a:buNone/>
            </a:pPr>
            <a:r>
              <a:rPr lang="en-US" dirty="0">
                <a:solidFill>
                  <a:schemeClr val="accent2"/>
                </a:solidFill>
              </a:rPr>
              <a:t>C.</a:t>
            </a:r>
            <a:r>
              <a:rPr lang="en-US" dirty="0"/>
              <a:t> Other (e.g., by size, etc.)</a:t>
            </a:r>
          </a:p>
        </p:txBody>
      </p:sp>
      <p:graphicFrame>
        <p:nvGraphicFramePr>
          <p:cNvPr id="18" name="Table 17">
            <a:extLst>
              <a:ext uri="{FF2B5EF4-FFF2-40B4-BE49-F238E27FC236}">
                <a16:creationId xmlns:a16="http://schemas.microsoft.com/office/drawing/2014/main" id="{4FF1E3F6-40CE-3C45-87C9-F431FCB11710}"/>
              </a:ext>
            </a:extLst>
          </p:cNvPr>
          <p:cNvGraphicFramePr>
            <a:graphicFrameLocks noGrp="1"/>
          </p:cNvGraphicFramePr>
          <p:nvPr>
            <p:extLst>
              <p:ext uri="{D42A27DB-BD31-4B8C-83A1-F6EECF244321}">
                <p14:modId xmlns:p14="http://schemas.microsoft.com/office/powerpoint/2010/main" val="2652870709"/>
              </p:ext>
            </p:extLst>
          </p:nvPr>
        </p:nvGraphicFramePr>
        <p:xfrm>
          <a:off x="152400" y="4754568"/>
          <a:ext cx="12115800" cy="1125672"/>
        </p:xfrm>
        <a:graphic>
          <a:graphicData uri="http://schemas.openxmlformats.org/drawingml/2006/table">
            <a:tbl>
              <a:tblPr firstRow="1" bandRow="1">
                <a:tableStyleId>{2D5ABB26-0587-4C30-8999-92F81FD0307C}</a:tableStyleId>
              </a:tblPr>
              <a:tblGrid>
                <a:gridCol w="807720">
                  <a:extLst>
                    <a:ext uri="{9D8B030D-6E8A-4147-A177-3AD203B41FA5}">
                      <a16:colId xmlns:a16="http://schemas.microsoft.com/office/drawing/2014/main" val="260455293"/>
                    </a:ext>
                  </a:extLst>
                </a:gridCol>
                <a:gridCol w="807720">
                  <a:extLst>
                    <a:ext uri="{9D8B030D-6E8A-4147-A177-3AD203B41FA5}">
                      <a16:colId xmlns:a16="http://schemas.microsoft.com/office/drawing/2014/main" val="3091910980"/>
                    </a:ext>
                  </a:extLst>
                </a:gridCol>
                <a:gridCol w="807720">
                  <a:extLst>
                    <a:ext uri="{9D8B030D-6E8A-4147-A177-3AD203B41FA5}">
                      <a16:colId xmlns:a16="http://schemas.microsoft.com/office/drawing/2014/main" val="1511525729"/>
                    </a:ext>
                  </a:extLst>
                </a:gridCol>
                <a:gridCol w="807720">
                  <a:extLst>
                    <a:ext uri="{9D8B030D-6E8A-4147-A177-3AD203B41FA5}">
                      <a16:colId xmlns:a16="http://schemas.microsoft.com/office/drawing/2014/main" val="552219943"/>
                    </a:ext>
                  </a:extLst>
                </a:gridCol>
                <a:gridCol w="807720">
                  <a:extLst>
                    <a:ext uri="{9D8B030D-6E8A-4147-A177-3AD203B41FA5}">
                      <a16:colId xmlns:a16="http://schemas.microsoft.com/office/drawing/2014/main" val="1702535043"/>
                    </a:ext>
                  </a:extLst>
                </a:gridCol>
                <a:gridCol w="807720">
                  <a:extLst>
                    <a:ext uri="{9D8B030D-6E8A-4147-A177-3AD203B41FA5}">
                      <a16:colId xmlns:a16="http://schemas.microsoft.com/office/drawing/2014/main" val="3608448905"/>
                    </a:ext>
                  </a:extLst>
                </a:gridCol>
                <a:gridCol w="807720">
                  <a:extLst>
                    <a:ext uri="{9D8B030D-6E8A-4147-A177-3AD203B41FA5}">
                      <a16:colId xmlns:a16="http://schemas.microsoft.com/office/drawing/2014/main" val="1841696702"/>
                    </a:ext>
                  </a:extLst>
                </a:gridCol>
                <a:gridCol w="807720">
                  <a:extLst>
                    <a:ext uri="{9D8B030D-6E8A-4147-A177-3AD203B41FA5}">
                      <a16:colId xmlns:a16="http://schemas.microsoft.com/office/drawing/2014/main" val="3701989782"/>
                    </a:ext>
                  </a:extLst>
                </a:gridCol>
                <a:gridCol w="807720">
                  <a:extLst>
                    <a:ext uri="{9D8B030D-6E8A-4147-A177-3AD203B41FA5}">
                      <a16:colId xmlns:a16="http://schemas.microsoft.com/office/drawing/2014/main" val="758963084"/>
                    </a:ext>
                  </a:extLst>
                </a:gridCol>
                <a:gridCol w="807720">
                  <a:extLst>
                    <a:ext uri="{9D8B030D-6E8A-4147-A177-3AD203B41FA5}">
                      <a16:colId xmlns:a16="http://schemas.microsoft.com/office/drawing/2014/main" val="653897468"/>
                    </a:ext>
                  </a:extLst>
                </a:gridCol>
                <a:gridCol w="807720">
                  <a:extLst>
                    <a:ext uri="{9D8B030D-6E8A-4147-A177-3AD203B41FA5}">
                      <a16:colId xmlns:a16="http://schemas.microsoft.com/office/drawing/2014/main" val="1344363867"/>
                    </a:ext>
                  </a:extLst>
                </a:gridCol>
                <a:gridCol w="807720">
                  <a:extLst>
                    <a:ext uri="{9D8B030D-6E8A-4147-A177-3AD203B41FA5}">
                      <a16:colId xmlns:a16="http://schemas.microsoft.com/office/drawing/2014/main" val="1163495489"/>
                    </a:ext>
                  </a:extLst>
                </a:gridCol>
                <a:gridCol w="807720">
                  <a:extLst>
                    <a:ext uri="{9D8B030D-6E8A-4147-A177-3AD203B41FA5}">
                      <a16:colId xmlns:a16="http://schemas.microsoft.com/office/drawing/2014/main" val="1913020986"/>
                    </a:ext>
                  </a:extLst>
                </a:gridCol>
                <a:gridCol w="807720">
                  <a:extLst>
                    <a:ext uri="{9D8B030D-6E8A-4147-A177-3AD203B41FA5}">
                      <a16:colId xmlns:a16="http://schemas.microsoft.com/office/drawing/2014/main" val="1431975377"/>
                    </a:ext>
                  </a:extLst>
                </a:gridCol>
                <a:gridCol w="807720">
                  <a:extLst>
                    <a:ext uri="{9D8B030D-6E8A-4147-A177-3AD203B41FA5}">
                      <a16:colId xmlns:a16="http://schemas.microsoft.com/office/drawing/2014/main" val="2393477422"/>
                    </a:ext>
                  </a:extLst>
                </a:gridCol>
              </a:tblGrid>
              <a:tr h="408871">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0x70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0x78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solidFill>
                            <a:schemeClr val="bg1">
                              <a:lumMod val="50000"/>
                            </a:schemeClr>
                          </a:solidFill>
                          <a:latin typeface="Consolas" panose="020B0609020204030204" pitchFamily="49" charset="0"/>
                          <a:cs typeface="Consolas" panose="020B0609020204030204" pitchFamily="49" charset="0"/>
                        </a:rPr>
                        <a:t>0x80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419020">
                <a:tc>
                  <a:txBody>
                    <a:bodyPr/>
                    <a:lstStyle/>
                    <a:p>
                      <a:pPr algn="ctr"/>
                      <a:r>
                        <a:rPr lang="en-US" sz="1800" dirty="0"/>
                        <a:t>16</a:t>
                      </a:r>
                    </a:p>
                    <a:p>
                      <a:pPr algn="ct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0x70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0x40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2" name="Title 1">
            <a:extLst>
              <a:ext uri="{FF2B5EF4-FFF2-40B4-BE49-F238E27FC236}">
                <a16:creationId xmlns:a16="http://schemas.microsoft.com/office/drawing/2014/main" id="{7285CF7F-1E4B-2D46-8880-80BD8D687D6D}"/>
              </a:ext>
            </a:extLst>
          </p:cNvPr>
          <p:cNvSpPr>
            <a:spLocks noGrp="1"/>
          </p:cNvSpPr>
          <p:nvPr>
            <p:ph type="title"/>
          </p:nvPr>
        </p:nvSpPr>
        <p:spPr/>
        <p:txBody>
          <a:bodyPr/>
          <a:lstStyle/>
          <a:p>
            <a:r>
              <a:rPr lang="en-US" dirty="0"/>
              <a:t>Review: Explicit free list design</a:t>
            </a:r>
          </a:p>
        </p:txBody>
      </p:sp>
      <p:sp>
        <p:nvSpPr>
          <p:cNvPr id="8" name="TextBox 7">
            <a:extLst>
              <a:ext uri="{FF2B5EF4-FFF2-40B4-BE49-F238E27FC236}">
                <a16:creationId xmlns:a16="http://schemas.microsoft.com/office/drawing/2014/main" id="{3B4BE32D-1FBD-5C41-9AFC-8A74B1C610FA}"/>
              </a:ext>
            </a:extLst>
          </p:cNvPr>
          <p:cNvSpPr txBox="1"/>
          <p:nvPr/>
        </p:nvSpPr>
        <p:spPr>
          <a:xfrm>
            <a:off x="2935997" y="1828800"/>
            <a:ext cx="3518500" cy="400110"/>
          </a:xfrm>
          <a:prstGeom prst="rect">
            <a:avLst/>
          </a:prstGeom>
          <a:noFill/>
        </p:spPr>
        <p:txBody>
          <a:bodyPr wrap="square" rtlCol="0">
            <a:spAutoFit/>
          </a:bodyPr>
          <a:lstStyle/>
          <a:p>
            <a:pPr algn="l"/>
            <a:r>
              <a:rPr lang="en-US" sz="2000" dirty="0">
                <a:solidFill>
                  <a:srgbClr val="0432FF"/>
                </a:solidFill>
              </a:rPr>
              <a:t>Better memory util, linear free</a:t>
            </a:r>
          </a:p>
        </p:txBody>
      </p:sp>
      <p:sp>
        <p:nvSpPr>
          <p:cNvPr id="9" name="TextBox 8">
            <a:extLst>
              <a:ext uri="{FF2B5EF4-FFF2-40B4-BE49-F238E27FC236}">
                <a16:creationId xmlns:a16="http://schemas.microsoft.com/office/drawing/2014/main" id="{132D1887-8DEF-7248-BF2E-10F7C4FBEA81}"/>
              </a:ext>
            </a:extLst>
          </p:cNvPr>
          <p:cNvSpPr txBox="1"/>
          <p:nvPr/>
        </p:nvSpPr>
        <p:spPr>
          <a:xfrm>
            <a:off x="3775616" y="3913806"/>
            <a:ext cx="5357761" cy="400110"/>
          </a:xfrm>
          <a:prstGeom prst="rect">
            <a:avLst/>
          </a:prstGeom>
          <a:noFill/>
        </p:spPr>
        <p:txBody>
          <a:bodyPr wrap="square" rtlCol="0">
            <a:spAutoFit/>
          </a:bodyPr>
          <a:lstStyle/>
          <a:p>
            <a:pPr algn="l"/>
            <a:r>
              <a:rPr lang="en-US" sz="2000" dirty="0">
                <a:solidFill>
                  <a:srgbClr val="0432FF"/>
                </a:solidFill>
              </a:rPr>
              <a:t>Constant free (push recent block onto stack)</a:t>
            </a:r>
          </a:p>
        </p:txBody>
      </p:sp>
      <p:sp>
        <p:nvSpPr>
          <p:cNvPr id="10" name="TextBox 9">
            <a:extLst>
              <a:ext uri="{FF2B5EF4-FFF2-40B4-BE49-F238E27FC236}">
                <a16:creationId xmlns:a16="http://schemas.microsoft.com/office/drawing/2014/main" id="{473AC145-FADD-F246-9F89-F2C936649285}"/>
              </a:ext>
            </a:extLst>
          </p:cNvPr>
          <p:cNvSpPr txBox="1"/>
          <p:nvPr/>
        </p:nvSpPr>
        <p:spPr>
          <a:xfrm>
            <a:off x="4168368" y="6305490"/>
            <a:ext cx="3350542" cy="400110"/>
          </a:xfrm>
          <a:prstGeom prst="rect">
            <a:avLst/>
          </a:prstGeom>
          <a:noFill/>
        </p:spPr>
        <p:txBody>
          <a:bodyPr wrap="square" rtlCol="0">
            <a:spAutoFit/>
          </a:bodyPr>
          <a:lstStyle/>
          <a:p>
            <a:pPr algn="l"/>
            <a:r>
              <a:rPr lang="en-US" sz="2000" dirty="0">
                <a:solidFill>
                  <a:srgbClr val="0432FF"/>
                </a:solidFill>
              </a:rPr>
              <a:t>(see textbook)</a:t>
            </a:r>
          </a:p>
        </p:txBody>
      </p:sp>
      <p:sp>
        <p:nvSpPr>
          <p:cNvPr id="12" name="TextBox 11">
            <a:extLst>
              <a:ext uri="{FF2B5EF4-FFF2-40B4-BE49-F238E27FC236}">
                <a16:creationId xmlns:a16="http://schemas.microsoft.com/office/drawing/2014/main" id="{5132DBAD-DEF4-1A42-83CE-7C6E8062C4CB}"/>
              </a:ext>
            </a:extLst>
          </p:cNvPr>
          <p:cNvSpPr txBox="1"/>
          <p:nvPr/>
        </p:nvSpPr>
        <p:spPr>
          <a:xfrm>
            <a:off x="10783311" y="416731"/>
            <a:ext cx="1236236" cy="369332"/>
          </a:xfrm>
          <a:prstGeom prst="rect">
            <a:avLst/>
          </a:prstGeom>
          <a:solidFill>
            <a:schemeClr val="accent6">
              <a:lumMod val="20000"/>
              <a:lumOff val="80000"/>
            </a:schemeClr>
          </a:solidFill>
          <a:ln w="38100">
            <a:solidFill>
              <a:schemeClr val="accent6">
                <a:lumMod val="50000"/>
              </a:schemeClr>
            </a:solidFill>
          </a:ln>
        </p:spPr>
        <p:txBody>
          <a:bodyPr wrap="none" rtlCol="0">
            <a:spAutoFit/>
          </a:bodyPr>
          <a:lstStyle/>
          <a:p>
            <a:pPr algn="l"/>
            <a:r>
              <a:rPr lang="en-US" dirty="0"/>
              <a:t>Up to you!</a:t>
            </a:r>
          </a:p>
        </p:txBody>
      </p:sp>
      <p:graphicFrame>
        <p:nvGraphicFramePr>
          <p:cNvPr id="11" name="Table 10">
            <a:extLst>
              <a:ext uri="{FF2B5EF4-FFF2-40B4-BE49-F238E27FC236}">
                <a16:creationId xmlns:a16="http://schemas.microsoft.com/office/drawing/2014/main" id="{058EFCB5-A785-B847-869D-183BD41E0033}"/>
              </a:ext>
            </a:extLst>
          </p:cNvPr>
          <p:cNvGraphicFramePr>
            <a:graphicFrameLocks noGrp="1"/>
          </p:cNvGraphicFramePr>
          <p:nvPr>
            <p:extLst>
              <p:ext uri="{D42A27DB-BD31-4B8C-83A1-F6EECF244321}">
                <p14:modId xmlns:p14="http://schemas.microsoft.com/office/powerpoint/2010/main" val="1797123372"/>
              </p:ext>
            </p:extLst>
          </p:nvPr>
        </p:nvGraphicFramePr>
        <p:xfrm>
          <a:off x="896148" y="2392798"/>
          <a:ext cx="11219652" cy="1229328"/>
        </p:xfrm>
        <a:graphic>
          <a:graphicData uri="http://schemas.openxmlformats.org/drawingml/2006/table">
            <a:tbl>
              <a:tblPr firstRow="1" bandRow="1">
                <a:tableStyleId>{2D5ABB26-0587-4C30-8999-92F81FD0307C}</a:tableStyleId>
              </a:tblPr>
              <a:tblGrid>
                <a:gridCol w="934971">
                  <a:extLst>
                    <a:ext uri="{9D8B030D-6E8A-4147-A177-3AD203B41FA5}">
                      <a16:colId xmlns:a16="http://schemas.microsoft.com/office/drawing/2014/main" val="260455293"/>
                    </a:ext>
                  </a:extLst>
                </a:gridCol>
                <a:gridCol w="934971">
                  <a:extLst>
                    <a:ext uri="{9D8B030D-6E8A-4147-A177-3AD203B41FA5}">
                      <a16:colId xmlns:a16="http://schemas.microsoft.com/office/drawing/2014/main" val="3091910980"/>
                    </a:ext>
                  </a:extLst>
                </a:gridCol>
                <a:gridCol w="934971">
                  <a:extLst>
                    <a:ext uri="{9D8B030D-6E8A-4147-A177-3AD203B41FA5}">
                      <a16:colId xmlns:a16="http://schemas.microsoft.com/office/drawing/2014/main" val="1511525729"/>
                    </a:ext>
                  </a:extLst>
                </a:gridCol>
                <a:gridCol w="934971">
                  <a:extLst>
                    <a:ext uri="{9D8B030D-6E8A-4147-A177-3AD203B41FA5}">
                      <a16:colId xmlns:a16="http://schemas.microsoft.com/office/drawing/2014/main" val="552219943"/>
                    </a:ext>
                  </a:extLst>
                </a:gridCol>
                <a:gridCol w="934971">
                  <a:extLst>
                    <a:ext uri="{9D8B030D-6E8A-4147-A177-3AD203B41FA5}">
                      <a16:colId xmlns:a16="http://schemas.microsoft.com/office/drawing/2014/main" val="1702535043"/>
                    </a:ext>
                  </a:extLst>
                </a:gridCol>
                <a:gridCol w="934971">
                  <a:extLst>
                    <a:ext uri="{9D8B030D-6E8A-4147-A177-3AD203B41FA5}">
                      <a16:colId xmlns:a16="http://schemas.microsoft.com/office/drawing/2014/main" val="3608448905"/>
                    </a:ext>
                  </a:extLst>
                </a:gridCol>
                <a:gridCol w="934971">
                  <a:extLst>
                    <a:ext uri="{9D8B030D-6E8A-4147-A177-3AD203B41FA5}">
                      <a16:colId xmlns:a16="http://schemas.microsoft.com/office/drawing/2014/main" val="1841696702"/>
                    </a:ext>
                  </a:extLst>
                </a:gridCol>
                <a:gridCol w="934971">
                  <a:extLst>
                    <a:ext uri="{9D8B030D-6E8A-4147-A177-3AD203B41FA5}">
                      <a16:colId xmlns:a16="http://schemas.microsoft.com/office/drawing/2014/main" val="3701989782"/>
                    </a:ext>
                  </a:extLst>
                </a:gridCol>
                <a:gridCol w="934971">
                  <a:extLst>
                    <a:ext uri="{9D8B030D-6E8A-4147-A177-3AD203B41FA5}">
                      <a16:colId xmlns:a16="http://schemas.microsoft.com/office/drawing/2014/main" val="758963084"/>
                    </a:ext>
                  </a:extLst>
                </a:gridCol>
                <a:gridCol w="934971">
                  <a:extLst>
                    <a:ext uri="{9D8B030D-6E8A-4147-A177-3AD203B41FA5}">
                      <a16:colId xmlns:a16="http://schemas.microsoft.com/office/drawing/2014/main" val="653897468"/>
                    </a:ext>
                  </a:extLst>
                </a:gridCol>
                <a:gridCol w="934971">
                  <a:extLst>
                    <a:ext uri="{9D8B030D-6E8A-4147-A177-3AD203B41FA5}">
                      <a16:colId xmlns:a16="http://schemas.microsoft.com/office/drawing/2014/main" val="1344363867"/>
                    </a:ext>
                  </a:extLst>
                </a:gridCol>
                <a:gridCol w="934971">
                  <a:extLst>
                    <a:ext uri="{9D8B030D-6E8A-4147-A177-3AD203B41FA5}">
                      <a16:colId xmlns:a16="http://schemas.microsoft.com/office/drawing/2014/main" val="1163495489"/>
                    </a:ext>
                  </a:extLst>
                </a:gridCol>
              </a:tblGrid>
              <a:tr h="514092">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61564">
                <a:tc>
                  <a:txBody>
                    <a:bodyPr/>
                    <a:lstStyle/>
                    <a:p>
                      <a:pPr algn="ctr"/>
                      <a:r>
                        <a:rPr lang="en-US" sz="1800" dirty="0"/>
                        <a:t>16</a:t>
                      </a:r>
                    </a:p>
                    <a:p>
                      <a:pPr algn="ct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0x48</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24 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0x10</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null</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3" name="Freeform 12">
            <a:extLst>
              <a:ext uri="{FF2B5EF4-FFF2-40B4-BE49-F238E27FC236}">
                <a16:creationId xmlns:a16="http://schemas.microsoft.com/office/drawing/2014/main" id="{DA6B04F7-064E-8E40-AF3E-2F6965A507C6}"/>
              </a:ext>
            </a:extLst>
          </p:cNvPr>
          <p:cNvSpPr/>
          <p:nvPr/>
        </p:nvSpPr>
        <p:spPr>
          <a:xfrm>
            <a:off x="3429000" y="2491473"/>
            <a:ext cx="4477645" cy="529834"/>
          </a:xfrm>
          <a:custGeom>
            <a:avLst/>
            <a:gdLst>
              <a:gd name="connsiteX0" fmla="*/ 0 w 4126011"/>
              <a:gd name="connsiteY0" fmla="*/ 1338057 h 1338057"/>
              <a:gd name="connsiteX1" fmla="*/ 209321 w 4126011"/>
              <a:gd name="connsiteY1" fmla="*/ 621961 h 1338057"/>
              <a:gd name="connsiteX2" fmla="*/ 826265 w 4126011"/>
              <a:gd name="connsiteY2" fmla="*/ 159252 h 1338057"/>
              <a:gd name="connsiteX3" fmla="*/ 1685581 w 4126011"/>
              <a:gd name="connsiteY3" fmla="*/ 71117 h 1338057"/>
              <a:gd name="connsiteX4" fmla="*/ 3767769 w 4126011"/>
              <a:gd name="connsiteY4" fmla="*/ 71117 h 1338057"/>
              <a:gd name="connsiteX5" fmla="*/ 4109292 w 4126011"/>
              <a:gd name="connsiteY5" fmla="*/ 985517 h 13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011" h="1338057">
                <a:moveTo>
                  <a:pt x="0" y="1338057"/>
                </a:moveTo>
                <a:cubicBezTo>
                  <a:pt x="35805" y="1078242"/>
                  <a:pt x="71610" y="818428"/>
                  <a:pt x="209321" y="621961"/>
                </a:cubicBezTo>
                <a:cubicBezTo>
                  <a:pt x="347032" y="425494"/>
                  <a:pt x="580222" y="251059"/>
                  <a:pt x="826265" y="159252"/>
                </a:cubicBezTo>
                <a:cubicBezTo>
                  <a:pt x="1072308" y="67445"/>
                  <a:pt x="1195330" y="85806"/>
                  <a:pt x="1685581" y="71117"/>
                </a:cubicBezTo>
                <a:cubicBezTo>
                  <a:pt x="2175832" y="56428"/>
                  <a:pt x="3363817" y="-81283"/>
                  <a:pt x="3767769" y="71117"/>
                </a:cubicBezTo>
                <a:cubicBezTo>
                  <a:pt x="4171721" y="223517"/>
                  <a:pt x="4140506" y="604517"/>
                  <a:pt x="4109292" y="985517"/>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9A64C3F4-0453-2C4E-911D-0858342CE740}"/>
              </a:ext>
            </a:extLst>
          </p:cNvPr>
          <p:cNvSpPr/>
          <p:nvPr/>
        </p:nvSpPr>
        <p:spPr>
          <a:xfrm>
            <a:off x="1097994" y="2286000"/>
            <a:ext cx="7981753" cy="704525"/>
          </a:xfrm>
          <a:custGeom>
            <a:avLst/>
            <a:gdLst>
              <a:gd name="connsiteX0" fmla="*/ 7981753 w 7981753"/>
              <a:gd name="connsiteY0" fmla="*/ 1809097 h 1809097"/>
              <a:gd name="connsiteX1" fmla="*/ 7441927 w 7981753"/>
              <a:gd name="connsiteY1" fmla="*/ 531141 h 1809097"/>
              <a:gd name="connsiteX2" fmla="*/ 6219055 w 7981753"/>
              <a:gd name="connsiteY2" fmla="*/ 2331 h 1809097"/>
              <a:gd name="connsiteX3" fmla="*/ 919941 w 7981753"/>
              <a:gd name="connsiteY3" fmla="*/ 387921 h 1809097"/>
              <a:gd name="connsiteX4" fmla="*/ 38592 w 7981753"/>
              <a:gd name="connsiteY4" fmla="*/ 1489608 h 180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753" h="1809097">
                <a:moveTo>
                  <a:pt x="7981753" y="1809097"/>
                </a:moveTo>
                <a:cubicBezTo>
                  <a:pt x="7858731" y="1320683"/>
                  <a:pt x="7735710" y="832269"/>
                  <a:pt x="7441927" y="531141"/>
                </a:cubicBezTo>
                <a:cubicBezTo>
                  <a:pt x="7148144" y="230013"/>
                  <a:pt x="7306053" y="26201"/>
                  <a:pt x="6219055" y="2331"/>
                </a:cubicBezTo>
                <a:cubicBezTo>
                  <a:pt x="5132057" y="-21539"/>
                  <a:pt x="1950018" y="140041"/>
                  <a:pt x="919941" y="387921"/>
                </a:cubicBezTo>
                <a:cubicBezTo>
                  <a:pt x="-110136" y="635800"/>
                  <a:pt x="-35772" y="1062704"/>
                  <a:pt x="38592" y="1489608"/>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B0266000-8FF2-304B-9C41-512BBBE03DA8}"/>
              </a:ext>
            </a:extLst>
          </p:cNvPr>
          <p:cNvSpPr txBox="1"/>
          <p:nvPr/>
        </p:nvSpPr>
        <p:spPr>
          <a:xfrm>
            <a:off x="48873" y="2726515"/>
            <a:ext cx="809834" cy="369332"/>
          </a:xfrm>
          <a:prstGeom prst="rect">
            <a:avLst/>
          </a:prstGeom>
          <a:noFill/>
          <a:ln>
            <a:solidFill>
              <a:schemeClr val="tx1"/>
            </a:solidFill>
          </a:ln>
        </p:spPr>
        <p:txBody>
          <a:bodyPr wrap="square" rtlCol="0">
            <a:spAutoFit/>
          </a:bodyPr>
          <a:lstStyle/>
          <a:p>
            <a:pPr algn="l"/>
            <a:r>
              <a:rPr lang="en-US" dirty="0"/>
              <a:t>0x10</a:t>
            </a:r>
          </a:p>
        </p:txBody>
      </p:sp>
      <p:sp>
        <p:nvSpPr>
          <p:cNvPr id="16" name="Freeform 15">
            <a:extLst>
              <a:ext uri="{FF2B5EF4-FFF2-40B4-BE49-F238E27FC236}">
                <a16:creationId xmlns:a16="http://schemas.microsoft.com/office/drawing/2014/main" id="{13BC891D-569E-6D46-95A1-1AFB49C10FC6}"/>
              </a:ext>
            </a:extLst>
          </p:cNvPr>
          <p:cNvSpPr/>
          <p:nvPr/>
        </p:nvSpPr>
        <p:spPr>
          <a:xfrm flipH="1">
            <a:off x="544173" y="2990524"/>
            <a:ext cx="314534" cy="614611"/>
          </a:xfrm>
          <a:custGeom>
            <a:avLst/>
            <a:gdLst>
              <a:gd name="connsiteX0" fmla="*/ 936434 w 936434"/>
              <a:gd name="connsiteY0" fmla="*/ 0 h 1806766"/>
              <a:gd name="connsiteX1" fmla="*/ 0 w 936434"/>
              <a:gd name="connsiteY1" fmla="*/ 1806766 h 1806766"/>
              <a:gd name="connsiteX2" fmla="*/ 0 w 936434"/>
              <a:gd name="connsiteY2" fmla="*/ 1806766 h 1806766"/>
            </a:gdLst>
            <a:ahLst/>
            <a:cxnLst>
              <a:cxn ang="0">
                <a:pos x="connsiteX0" y="connsiteY0"/>
              </a:cxn>
              <a:cxn ang="0">
                <a:pos x="connsiteX1" y="connsiteY1"/>
              </a:cxn>
              <a:cxn ang="0">
                <a:pos x="connsiteX2" y="connsiteY2"/>
              </a:cxn>
            </a:cxnLst>
            <a:rect l="l" t="t" r="r" b="b"/>
            <a:pathLst>
              <a:path w="936434" h="1806766">
                <a:moveTo>
                  <a:pt x="936434" y="0"/>
                </a:moveTo>
                <a:lnTo>
                  <a:pt x="0" y="1806766"/>
                </a:lnTo>
                <a:lnTo>
                  <a:pt x="0" y="1806766"/>
                </a:lnTo>
              </a:path>
            </a:pathLst>
          </a:custGeom>
          <a:noFill/>
          <a:ln w="38100">
            <a:solidFill>
              <a:srgbClr val="0070C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F3003EB-B078-164B-8E8D-9735592DFB40}"/>
              </a:ext>
            </a:extLst>
          </p:cNvPr>
          <p:cNvSpPr txBox="1"/>
          <p:nvPr/>
        </p:nvSpPr>
        <p:spPr>
          <a:xfrm>
            <a:off x="48710" y="2265597"/>
            <a:ext cx="896884" cy="523220"/>
          </a:xfrm>
          <a:prstGeom prst="rect">
            <a:avLst/>
          </a:prstGeom>
          <a:noFill/>
        </p:spPr>
        <p:txBody>
          <a:bodyPr wrap="square" rtlCol="0">
            <a:spAutoFit/>
          </a:bodyPr>
          <a:lstStyle/>
          <a:p>
            <a:pPr algn="l"/>
            <a:r>
              <a:rPr lang="en-US" sz="1400" dirty="0"/>
              <a:t>First free block</a:t>
            </a:r>
          </a:p>
        </p:txBody>
      </p:sp>
      <p:sp>
        <p:nvSpPr>
          <p:cNvPr id="19" name="Freeform 18">
            <a:extLst>
              <a:ext uri="{FF2B5EF4-FFF2-40B4-BE49-F238E27FC236}">
                <a16:creationId xmlns:a16="http://schemas.microsoft.com/office/drawing/2014/main" id="{3865873B-639A-634F-BE4C-3B5D33D8A501}"/>
              </a:ext>
            </a:extLst>
          </p:cNvPr>
          <p:cNvSpPr/>
          <p:nvPr/>
        </p:nvSpPr>
        <p:spPr>
          <a:xfrm>
            <a:off x="1571835" y="4336579"/>
            <a:ext cx="8443023" cy="926717"/>
          </a:xfrm>
          <a:custGeom>
            <a:avLst/>
            <a:gdLst>
              <a:gd name="connsiteX0" fmla="*/ 0 w 8443023"/>
              <a:gd name="connsiteY0" fmla="*/ 2279116 h 2279116"/>
              <a:gd name="connsiteX1" fmla="*/ 3558448 w 8443023"/>
              <a:gd name="connsiteY1" fmla="*/ 252012 h 2279116"/>
              <a:gd name="connsiteX2" fmla="*/ 7777908 w 8443023"/>
              <a:gd name="connsiteY2" fmla="*/ 252012 h 2279116"/>
              <a:gd name="connsiteX3" fmla="*/ 8372819 w 8443023"/>
              <a:gd name="connsiteY3" fmla="*/ 2257082 h 2279116"/>
            </a:gdLst>
            <a:ahLst/>
            <a:cxnLst>
              <a:cxn ang="0">
                <a:pos x="connsiteX0" y="connsiteY0"/>
              </a:cxn>
              <a:cxn ang="0">
                <a:pos x="connsiteX1" y="connsiteY1"/>
              </a:cxn>
              <a:cxn ang="0">
                <a:pos x="connsiteX2" y="connsiteY2"/>
              </a:cxn>
              <a:cxn ang="0">
                <a:pos x="connsiteX3" y="connsiteY3"/>
              </a:cxn>
            </a:cxnLst>
            <a:rect l="l" t="t" r="r" b="b"/>
            <a:pathLst>
              <a:path w="8443023" h="2279116">
                <a:moveTo>
                  <a:pt x="0" y="2279116"/>
                </a:moveTo>
                <a:cubicBezTo>
                  <a:pt x="1131065" y="1434489"/>
                  <a:pt x="2262130" y="589863"/>
                  <a:pt x="3558448" y="252012"/>
                </a:cubicBezTo>
                <a:cubicBezTo>
                  <a:pt x="4854766" y="-85839"/>
                  <a:pt x="6975513" y="-82166"/>
                  <a:pt x="7777908" y="252012"/>
                </a:cubicBezTo>
                <a:cubicBezTo>
                  <a:pt x="8580303" y="586190"/>
                  <a:pt x="8476561" y="1421636"/>
                  <a:pt x="8372819" y="2257082"/>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25F4B3FD-6FDA-D741-B8A8-2EE9A12C2325}"/>
              </a:ext>
            </a:extLst>
          </p:cNvPr>
          <p:cNvSpPr/>
          <p:nvPr/>
        </p:nvSpPr>
        <p:spPr>
          <a:xfrm>
            <a:off x="2464499" y="4785350"/>
            <a:ext cx="2717101" cy="466929"/>
          </a:xfrm>
          <a:custGeom>
            <a:avLst/>
            <a:gdLst>
              <a:gd name="connsiteX0" fmla="*/ 16247 w 2717101"/>
              <a:gd name="connsiteY0" fmla="*/ 797014 h 797014"/>
              <a:gd name="connsiteX1" fmla="*/ 346753 w 2717101"/>
              <a:gd name="connsiteY1" fmla="*/ 235153 h 797014"/>
              <a:gd name="connsiteX2" fmla="*/ 2362840 w 2717101"/>
              <a:gd name="connsiteY2" fmla="*/ 25833 h 797014"/>
              <a:gd name="connsiteX3" fmla="*/ 2704362 w 2717101"/>
              <a:gd name="connsiteY3" fmla="*/ 785997 h 797014"/>
            </a:gdLst>
            <a:ahLst/>
            <a:cxnLst>
              <a:cxn ang="0">
                <a:pos x="connsiteX0" y="connsiteY0"/>
              </a:cxn>
              <a:cxn ang="0">
                <a:pos x="connsiteX1" y="connsiteY1"/>
              </a:cxn>
              <a:cxn ang="0">
                <a:pos x="connsiteX2" y="connsiteY2"/>
              </a:cxn>
              <a:cxn ang="0">
                <a:pos x="connsiteX3" y="connsiteY3"/>
              </a:cxn>
            </a:cxnLst>
            <a:rect l="l" t="t" r="r" b="b"/>
            <a:pathLst>
              <a:path w="2717101" h="797014">
                <a:moveTo>
                  <a:pt x="16247" y="797014"/>
                </a:moveTo>
                <a:cubicBezTo>
                  <a:pt x="-14050" y="580348"/>
                  <a:pt x="-44346" y="363683"/>
                  <a:pt x="346753" y="235153"/>
                </a:cubicBezTo>
                <a:cubicBezTo>
                  <a:pt x="737852" y="106623"/>
                  <a:pt x="1969905" y="-65974"/>
                  <a:pt x="2362840" y="25833"/>
                </a:cubicBezTo>
                <a:cubicBezTo>
                  <a:pt x="2755775" y="117640"/>
                  <a:pt x="2730068" y="451818"/>
                  <a:pt x="2704362" y="785997"/>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92F92214-F0A2-BA4E-B7CF-B33831AD249D}"/>
              </a:ext>
            </a:extLst>
          </p:cNvPr>
          <p:cNvSpPr/>
          <p:nvPr/>
        </p:nvSpPr>
        <p:spPr>
          <a:xfrm>
            <a:off x="210021" y="4497864"/>
            <a:ext cx="5825386" cy="765432"/>
          </a:xfrm>
          <a:custGeom>
            <a:avLst/>
            <a:gdLst>
              <a:gd name="connsiteX0" fmla="*/ 5825386 w 5825386"/>
              <a:gd name="connsiteY0" fmla="*/ 1306538 h 1306538"/>
              <a:gd name="connsiteX1" fmla="*/ 4525396 w 5825386"/>
              <a:gd name="connsiteY1" fmla="*/ 193835 h 1306538"/>
              <a:gd name="connsiteX2" fmla="*/ 1352538 w 5825386"/>
              <a:gd name="connsiteY2" fmla="*/ 39599 h 1306538"/>
              <a:gd name="connsiteX3" fmla="*/ 162716 w 5825386"/>
              <a:gd name="connsiteY3" fmla="*/ 634510 h 1306538"/>
              <a:gd name="connsiteX4" fmla="*/ 41531 w 5825386"/>
              <a:gd name="connsiteY4" fmla="*/ 1284505 h 1306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5386" h="1306538">
                <a:moveTo>
                  <a:pt x="5825386" y="1306538"/>
                </a:moveTo>
                <a:cubicBezTo>
                  <a:pt x="5548128" y="855764"/>
                  <a:pt x="5270870" y="404991"/>
                  <a:pt x="4525396" y="193835"/>
                </a:cubicBezTo>
                <a:cubicBezTo>
                  <a:pt x="3779922" y="-17321"/>
                  <a:pt x="2079651" y="-33847"/>
                  <a:pt x="1352538" y="39599"/>
                </a:cubicBezTo>
                <a:cubicBezTo>
                  <a:pt x="625425" y="113045"/>
                  <a:pt x="381217" y="427026"/>
                  <a:pt x="162716" y="634510"/>
                </a:cubicBezTo>
                <a:cubicBezTo>
                  <a:pt x="-55785" y="841994"/>
                  <a:pt x="-7127" y="1063249"/>
                  <a:pt x="41531" y="1284505"/>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E14FC4F5-445B-FA44-A14D-0CFB6CC7F08E}"/>
              </a:ext>
            </a:extLst>
          </p:cNvPr>
          <p:cNvSpPr/>
          <p:nvPr/>
        </p:nvSpPr>
        <p:spPr>
          <a:xfrm>
            <a:off x="306636" y="5770072"/>
            <a:ext cx="11521789" cy="390487"/>
          </a:xfrm>
          <a:custGeom>
            <a:avLst/>
            <a:gdLst>
              <a:gd name="connsiteX0" fmla="*/ 11424492 w 11521789"/>
              <a:gd name="connsiteY0" fmla="*/ 0 h 390487"/>
              <a:gd name="connsiteX1" fmla="*/ 11292289 w 11521789"/>
              <a:gd name="connsiteY1" fmla="*/ 363557 h 390487"/>
              <a:gd name="connsiteX2" fmla="*/ 9419422 w 11521789"/>
              <a:gd name="connsiteY2" fmla="*/ 363557 h 390487"/>
              <a:gd name="connsiteX3" fmla="*/ 1707615 w 11521789"/>
              <a:gd name="connsiteY3" fmla="*/ 374574 h 390487"/>
              <a:gd name="connsiteX4" fmla="*/ 0 w 11521789"/>
              <a:gd name="connsiteY4" fmla="*/ 55085 h 390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789" h="390487">
                <a:moveTo>
                  <a:pt x="11424492" y="0"/>
                </a:moveTo>
                <a:cubicBezTo>
                  <a:pt x="11525479" y="151482"/>
                  <a:pt x="11626467" y="302964"/>
                  <a:pt x="11292289" y="363557"/>
                </a:cubicBezTo>
                <a:cubicBezTo>
                  <a:pt x="10958111" y="424150"/>
                  <a:pt x="9419422" y="363557"/>
                  <a:pt x="9419422" y="363557"/>
                </a:cubicBezTo>
                <a:lnTo>
                  <a:pt x="1707615" y="374574"/>
                </a:lnTo>
                <a:cubicBezTo>
                  <a:pt x="137711" y="323162"/>
                  <a:pt x="68855" y="189123"/>
                  <a:pt x="0" y="55085"/>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9C9654B-04BB-1843-9283-CDA3090D0C2A}"/>
              </a:ext>
            </a:extLst>
          </p:cNvPr>
          <p:cNvSpPr/>
          <p:nvPr/>
        </p:nvSpPr>
        <p:spPr>
          <a:xfrm>
            <a:off x="10014858" y="4601362"/>
            <a:ext cx="348342" cy="490254"/>
          </a:xfrm>
          <a:custGeom>
            <a:avLst/>
            <a:gdLst>
              <a:gd name="connsiteX0" fmla="*/ 936434 w 936434"/>
              <a:gd name="connsiteY0" fmla="*/ 0 h 1806766"/>
              <a:gd name="connsiteX1" fmla="*/ 0 w 936434"/>
              <a:gd name="connsiteY1" fmla="*/ 1806766 h 1806766"/>
              <a:gd name="connsiteX2" fmla="*/ 0 w 936434"/>
              <a:gd name="connsiteY2" fmla="*/ 1806766 h 1806766"/>
            </a:gdLst>
            <a:ahLst/>
            <a:cxnLst>
              <a:cxn ang="0">
                <a:pos x="connsiteX0" y="connsiteY0"/>
              </a:cxn>
              <a:cxn ang="0">
                <a:pos x="connsiteX1" y="connsiteY1"/>
              </a:cxn>
              <a:cxn ang="0">
                <a:pos x="connsiteX2" y="connsiteY2"/>
              </a:cxn>
            </a:cxnLst>
            <a:rect l="l" t="t" r="r" b="b"/>
            <a:pathLst>
              <a:path w="936434" h="1806766">
                <a:moveTo>
                  <a:pt x="936434" y="0"/>
                </a:moveTo>
                <a:lnTo>
                  <a:pt x="0" y="1806766"/>
                </a:lnTo>
                <a:lnTo>
                  <a:pt x="0" y="1806766"/>
                </a:lnTo>
              </a:path>
            </a:pathLst>
          </a:custGeom>
          <a:noFill/>
          <a:ln w="38100">
            <a:solidFill>
              <a:srgbClr val="0070C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5DFE0EF8-B919-3C4A-8BFF-2A5B94C66612}"/>
              </a:ext>
            </a:extLst>
          </p:cNvPr>
          <p:cNvSpPr txBox="1"/>
          <p:nvPr/>
        </p:nvSpPr>
        <p:spPr>
          <a:xfrm>
            <a:off x="10092408" y="4270918"/>
            <a:ext cx="809834" cy="369332"/>
          </a:xfrm>
          <a:prstGeom prst="rect">
            <a:avLst/>
          </a:prstGeom>
          <a:noFill/>
          <a:ln>
            <a:solidFill>
              <a:schemeClr val="tx1"/>
            </a:solidFill>
          </a:ln>
        </p:spPr>
        <p:txBody>
          <a:bodyPr wrap="square" rtlCol="0">
            <a:spAutoFit/>
          </a:bodyPr>
          <a:lstStyle/>
          <a:p>
            <a:pPr algn="l"/>
            <a:r>
              <a:rPr lang="en-US" dirty="0"/>
              <a:t>0x10</a:t>
            </a:r>
          </a:p>
        </p:txBody>
      </p:sp>
      <p:sp>
        <p:nvSpPr>
          <p:cNvPr id="27" name="TextBox 26">
            <a:extLst>
              <a:ext uri="{FF2B5EF4-FFF2-40B4-BE49-F238E27FC236}">
                <a16:creationId xmlns:a16="http://schemas.microsoft.com/office/drawing/2014/main" id="{46BB46E8-166C-D84C-B774-478A157A7BCD}"/>
              </a:ext>
            </a:extLst>
          </p:cNvPr>
          <p:cNvSpPr txBox="1"/>
          <p:nvPr/>
        </p:nvSpPr>
        <p:spPr>
          <a:xfrm>
            <a:off x="10092245" y="3810000"/>
            <a:ext cx="896884" cy="523220"/>
          </a:xfrm>
          <a:prstGeom prst="rect">
            <a:avLst/>
          </a:prstGeom>
          <a:noFill/>
        </p:spPr>
        <p:txBody>
          <a:bodyPr wrap="square" rtlCol="0">
            <a:spAutoFit/>
          </a:bodyPr>
          <a:lstStyle/>
          <a:p>
            <a:pPr algn="l"/>
            <a:r>
              <a:rPr lang="en-US" sz="1400" dirty="0"/>
              <a:t>First free block</a:t>
            </a:r>
          </a:p>
        </p:txBody>
      </p:sp>
    </p:spTree>
    <p:extLst>
      <p:ext uri="{BB962C8B-B14F-4D97-AF65-F5344CB8AC3E}">
        <p14:creationId xmlns:p14="http://schemas.microsoft.com/office/powerpoint/2010/main" val="3665788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3" grpId="0" animBg="1"/>
      <p:bldP spid="14" grpId="0" animBg="1"/>
      <p:bldP spid="15" grpId="0" animBg="1"/>
      <p:bldP spid="16" grpId="0" animBg="1"/>
      <p:bldP spid="17" grpId="0"/>
      <p:bldP spid="19" grpId="0" animBg="1"/>
      <p:bldP spid="20" grpId="0" animBg="1"/>
      <p:bldP spid="21" grpId="0" animBg="1"/>
      <p:bldP spid="22" grpId="0" animBg="1"/>
      <p:bldP spid="24" grpId="0" animBg="1"/>
      <p:bldP spid="26" grpId="0" animBg="1"/>
      <p:bldP spid="27"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F6773-CDDB-8C47-B862-0070C5D81CD1}"/>
              </a:ext>
            </a:extLst>
          </p:cNvPr>
          <p:cNvSpPr>
            <a:spLocks noGrp="1"/>
          </p:cNvSpPr>
          <p:nvPr>
            <p:ph type="title"/>
          </p:nvPr>
        </p:nvSpPr>
        <p:spPr/>
        <p:txBody>
          <a:bodyPr/>
          <a:lstStyle/>
          <a:p>
            <a:r>
              <a:rPr lang="en-US" dirty="0"/>
              <a:t>In the wild: </a:t>
            </a:r>
            <a:r>
              <a:rPr lang="en-US" dirty="0" err="1"/>
              <a:t>glibc</a:t>
            </a:r>
            <a:r>
              <a:rPr lang="en-US" dirty="0"/>
              <a:t> allocator</a:t>
            </a:r>
          </a:p>
        </p:txBody>
      </p:sp>
      <p:sp>
        <p:nvSpPr>
          <p:cNvPr id="3" name="Content Placeholder 2">
            <a:extLst>
              <a:ext uri="{FF2B5EF4-FFF2-40B4-BE49-F238E27FC236}">
                <a16:creationId xmlns:a16="http://schemas.microsoft.com/office/drawing/2014/main" id="{2CE33E65-CBC1-0943-AB38-D5BA153224B2}"/>
              </a:ext>
            </a:extLst>
          </p:cNvPr>
          <p:cNvSpPr>
            <a:spLocks noGrp="1"/>
          </p:cNvSpPr>
          <p:nvPr>
            <p:ph idx="1"/>
          </p:nvPr>
        </p:nvSpPr>
        <p:spPr>
          <a:xfrm>
            <a:off x="152400" y="1295400"/>
            <a:ext cx="11125200" cy="1143000"/>
          </a:xfrm>
        </p:spPr>
        <p:txBody>
          <a:bodyPr/>
          <a:lstStyle/>
          <a:p>
            <a:r>
              <a:rPr lang="en-US" dirty="0">
                <a:hlinkClick r:id="rId2"/>
              </a:rPr>
              <a:t>https://sourceware.org/glibc/wiki/MallocInternals</a:t>
            </a:r>
            <a:r>
              <a:rPr lang="en-US" dirty="0"/>
              <a:t> </a:t>
            </a:r>
          </a:p>
        </p:txBody>
      </p:sp>
      <p:pic>
        <p:nvPicPr>
          <p:cNvPr id="5" name="Picture 4" descr="Diagram&#10;&#10;Description automatically generated">
            <a:extLst>
              <a:ext uri="{FF2B5EF4-FFF2-40B4-BE49-F238E27FC236}">
                <a16:creationId xmlns:a16="http://schemas.microsoft.com/office/drawing/2014/main" id="{A1E4267B-AF8A-4047-AAF7-D6F32C453FB4}"/>
              </a:ext>
            </a:extLst>
          </p:cNvPr>
          <p:cNvPicPr>
            <a:picLocks noChangeAspect="1"/>
          </p:cNvPicPr>
          <p:nvPr/>
        </p:nvPicPr>
        <p:blipFill rotWithShape="1">
          <a:blip r:embed="rId3"/>
          <a:srcRect l="900" r="-118"/>
          <a:stretch/>
        </p:blipFill>
        <p:spPr>
          <a:xfrm>
            <a:off x="95918" y="1886953"/>
            <a:ext cx="12084050" cy="4330700"/>
          </a:xfrm>
          <a:prstGeom prst="rect">
            <a:avLst/>
          </a:prstGeom>
        </p:spPr>
      </p:pic>
      <p:sp>
        <p:nvSpPr>
          <p:cNvPr id="6" name="TextBox 5">
            <a:extLst>
              <a:ext uri="{FF2B5EF4-FFF2-40B4-BE49-F238E27FC236}">
                <a16:creationId xmlns:a16="http://schemas.microsoft.com/office/drawing/2014/main" id="{463EA12A-321C-DC4C-9262-4AD9F8625512}"/>
              </a:ext>
            </a:extLst>
          </p:cNvPr>
          <p:cNvSpPr txBox="1"/>
          <p:nvPr/>
        </p:nvSpPr>
        <p:spPr>
          <a:xfrm>
            <a:off x="3386958" y="6227011"/>
            <a:ext cx="4656083"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Footer/Boundary tag (see textbook)</a:t>
            </a:r>
          </a:p>
        </p:txBody>
      </p:sp>
      <p:cxnSp>
        <p:nvCxnSpPr>
          <p:cNvPr id="8" name="Straight Arrow Connector 7">
            <a:extLst>
              <a:ext uri="{FF2B5EF4-FFF2-40B4-BE49-F238E27FC236}">
                <a16:creationId xmlns:a16="http://schemas.microsoft.com/office/drawing/2014/main" id="{26DBDAC2-17E7-9D41-AF28-AB311845797F}"/>
              </a:ext>
            </a:extLst>
          </p:cNvPr>
          <p:cNvCxnSpPr/>
          <p:nvPr/>
        </p:nvCxnSpPr>
        <p:spPr>
          <a:xfrm flipV="1">
            <a:off x="7315200" y="5562600"/>
            <a:ext cx="685800" cy="655053"/>
          </a:xfrm>
          <a:prstGeom prst="straightConnector1">
            <a:avLst/>
          </a:prstGeom>
          <a:ln w="381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34340317-7B22-F843-89AE-62E931755794}"/>
                  </a:ext>
                </a:extLst>
              </p14:cNvPr>
              <p14:cNvContentPartPr/>
              <p14:nvPr/>
            </p14:nvContentPartPr>
            <p14:xfrm>
              <a:off x="7631640" y="2610000"/>
              <a:ext cx="3895560" cy="2764080"/>
            </p14:xfrm>
          </p:contentPart>
        </mc:Choice>
        <mc:Fallback xmlns="">
          <p:pic>
            <p:nvPicPr>
              <p:cNvPr id="4" name="Ink 3">
                <a:extLst>
                  <a:ext uri="{FF2B5EF4-FFF2-40B4-BE49-F238E27FC236}">
                    <a16:creationId xmlns:a16="http://schemas.microsoft.com/office/drawing/2014/main" id="{34340317-7B22-F843-89AE-62E931755794}"/>
                  </a:ext>
                </a:extLst>
              </p:cNvPr>
              <p:cNvPicPr/>
              <p:nvPr/>
            </p:nvPicPr>
            <p:blipFill>
              <a:blip r:embed="rId5"/>
              <a:stretch>
                <a:fillRect/>
              </a:stretch>
            </p:blipFill>
            <p:spPr>
              <a:xfrm>
                <a:off x="7622280" y="2600640"/>
                <a:ext cx="3914280" cy="2782800"/>
              </a:xfrm>
              <a:prstGeom prst="rect">
                <a:avLst/>
              </a:prstGeom>
            </p:spPr>
          </p:pic>
        </mc:Fallback>
      </mc:AlternateContent>
    </p:spTree>
    <p:extLst>
      <p:ext uri="{BB962C8B-B14F-4D97-AF65-F5344CB8AC3E}">
        <p14:creationId xmlns:p14="http://schemas.microsoft.com/office/powerpoint/2010/main" val="284321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t>10 minutes:</a:t>
            </a:r>
            <a:r>
              <a:rPr lang="en-US" dirty="0"/>
              <a:t> general review</a:t>
            </a:r>
            <a:endParaRPr lang="en-US" b="1" dirty="0">
              <a:solidFill>
                <a:srgbClr val="FF0000"/>
              </a:solidFill>
            </a:endParaRPr>
          </a:p>
          <a:p>
            <a:r>
              <a:rPr lang="en-US" b="1" dirty="0">
                <a:solidFill>
                  <a:srgbClr val="FF0000"/>
                </a:solidFill>
              </a:rPr>
              <a:t>5 minutes: </a:t>
            </a:r>
            <a:r>
              <a:rPr lang="en-US" dirty="0">
                <a:solidFill>
                  <a:srgbClr val="FF0000"/>
                </a:solidFill>
              </a:rPr>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Tree>
    <p:extLst>
      <p:ext uri="{BB962C8B-B14F-4D97-AF65-F5344CB8AC3E}">
        <p14:creationId xmlns:p14="http://schemas.microsoft.com/office/powerpoint/2010/main" val="123035791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1: Implicit (first-fit)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br>
              <a:rPr lang="en-US" dirty="0"/>
            </a:br>
            <a:r>
              <a:rPr lang="en-US" b="1" dirty="0">
                <a:solidFill>
                  <a:schemeClr val="accent2">
                    <a:lumMod val="75000"/>
                  </a:schemeClr>
                </a:solidFill>
              </a:rPr>
              <a:t>first-fit</a:t>
            </a:r>
            <a:r>
              <a:rPr lang="en-US" dirty="0"/>
              <a:t> approach?</a:t>
            </a:r>
          </a:p>
          <a:p>
            <a:pPr marL="0" indent="0">
              <a:buNone/>
            </a:pPr>
            <a:endParaRPr lang="en-US" dirty="0"/>
          </a:p>
          <a:p>
            <a:pPr marL="0" indent="0">
              <a:buNone/>
            </a:pPr>
            <a:endParaRPr lang="en-US" dirty="0"/>
          </a:p>
          <a:p>
            <a:pPr marL="0" indent="0">
              <a:buNone/>
            </a:pP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void *b = malloc(8);</a:t>
            </a:r>
          </a:p>
          <a:p>
            <a:pPr marL="0" indent="0">
              <a:buNone/>
            </a:pPr>
            <a:endParaRPr lang="en-US" dirty="0"/>
          </a:p>
        </p:txBody>
      </p:sp>
      <p:sp>
        <p:nvSpPr>
          <p:cNvPr id="9" name="TextBox 8">
            <a:extLst>
              <a:ext uri="{FF2B5EF4-FFF2-40B4-BE49-F238E27FC236}">
                <a16:creationId xmlns:a16="http://schemas.microsoft.com/office/drawing/2014/main" id="{E88B45F2-5AD7-9347-9B35-2A169D3E7A7B}"/>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aphicFrame>
        <p:nvGraphicFramePr>
          <p:cNvPr id="6" name="Table 5">
            <a:extLst>
              <a:ext uri="{FF2B5EF4-FFF2-40B4-BE49-F238E27FC236}">
                <a16:creationId xmlns:a16="http://schemas.microsoft.com/office/drawing/2014/main" id="{FC948FA2-74B3-3243-B7B3-69CC262A576C}"/>
              </a:ext>
            </a:extLst>
          </p:cNvPr>
          <p:cNvGraphicFramePr>
            <a:graphicFrameLocks noGrp="1"/>
          </p:cNvGraphicFramePr>
          <p:nvPr>
            <p:extLst>
              <p:ext uri="{D42A27DB-BD31-4B8C-83A1-F6EECF244321}">
                <p14:modId xmlns:p14="http://schemas.microsoft.com/office/powerpoint/2010/main" val="1894110768"/>
              </p:ext>
            </p:extLst>
          </p:nvPr>
        </p:nvGraphicFramePr>
        <p:xfrm>
          <a:off x="1031805" y="2290170"/>
          <a:ext cx="10052189"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975522">
                  <a:extLst>
                    <a:ext uri="{9D8B030D-6E8A-4147-A177-3AD203B41FA5}">
                      <a16:colId xmlns:a16="http://schemas.microsoft.com/office/drawing/2014/main" val="1841696702"/>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gridCol w="1224419">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3821157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1: Implicit (first-fit)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br>
              <a:rPr lang="en-US" dirty="0"/>
            </a:br>
            <a:r>
              <a:rPr lang="en-US" b="1" dirty="0">
                <a:solidFill>
                  <a:schemeClr val="accent2">
                    <a:lumMod val="75000"/>
                  </a:schemeClr>
                </a:solidFill>
              </a:rPr>
              <a:t>first-fit</a:t>
            </a:r>
            <a:r>
              <a:rPr lang="en-US" dirty="0"/>
              <a:t> approach?</a:t>
            </a:r>
          </a:p>
          <a:p>
            <a:pPr marL="0" indent="0">
              <a:buNone/>
            </a:pPr>
            <a:endParaRPr lang="en-US" dirty="0"/>
          </a:p>
          <a:p>
            <a:pPr marL="0" indent="0">
              <a:buNone/>
            </a:pPr>
            <a:endParaRPr lang="en-US" dirty="0"/>
          </a:p>
          <a:p>
            <a:pPr marL="0" indent="0">
              <a:buNone/>
            </a:pP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void *b = malloc(8);</a:t>
            </a:r>
          </a:p>
          <a:p>
            <a:pPr marL="0" indent="0">
              <a:buNone/>
            </a:pPr>
            <a:endParaRPr lang="en-US" dirty="0"/>
          </a:p>
        </p:txBody>
      </p:sp>
      <p:sp>
        <p:nvSpPr>
          <p:cNvPr id="9" name="TextBox 8">
            <a:extLst>
              <a:ext uri="{FF2B5EF4-FFF2-40B4-BE49-F238E27FC236}">
                <a16:creationId xmlns:a16="http://schemas.microsoft.com/office/drawing/2014/main" id="{E88B45F2-5AD7-9347-9B35-2A169D3E7A7B}"/>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aphicFrame>
        <p:nvGraphicFramePr>
          <p:cNvPr id="6" name="Table 5">
            <a:extLst>
              <a:ext uri="{FF2B5EF4-FFF2-40B4-BE49-F238E27FC236}">
                <a16:creationId xmlns:a16="http://schemas.microsoft.com/office/drawing/2014/main" id="{FC948FA2-74B3-3243-B7B3-69CC262A576C}"/>
              </a:ext>
            </a:extLst>
          </p:cNvPr>
          <p:cNvGraphicFramePr>
            <a:graphicFrameLocks noGrp="1"/>
          </p:cNvGraphicFramePr>
          <p:nvPr>
            <p:extLst>
              <p:ext uri="{D42A27DB-BD31-4B8C-83A1-F6EECF244321}">
                <p14:modId xmlns:p14="http://schemas.microsoft.com/office/powerpoint/2010/main" val="3169038747"/>
              </p:ext>
            </p:extLst>
          </p:nvPr>
        </p:nvGraphicFramePr>
        <p:xfrm>
          <a:off x="1031805" y="2290170"/>
          <a:ext cx="10052189"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975522">
                  <a:extLst>
                    <a:ext uri="{9D8B030D-6E8A-4147-A177-3AD203B41FA5}">
                      <a16:colId xmlns:a16="http://schemas.microsoft.com/office/drawing/2014/main" val="1841696702"/>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gridCol w="1224419">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7" name="Table 6">
            <a:extLst>
              <a:ext uri="{FF2B5EF4-FFF2-40B4-BE49-F238E27FC236}">
                <a16:creationId xmlns:a16="http://schemas.microsoft.com/office/drawing/2014/main" id="{E794B771-8474-AD43-8F2E-725665E42F88}"/>
              </a:ext>
            </a:extLst>
          </p:cNvPr>
          <p:cNvGraphicFramePr>
            <a:graphicFrameLocks noGrp="1"/>
          </p:cNvGraphicFramePr>
          <p:nvPr>
            <p:extLst>
              <p:ext uri="{D42A27DB-BD31-4B8C-83A1-F6EECF244321}">
                <p14:modId xmlns:p14="http://schemas.microsoft.com/office/powerpoint/2010/main" val="935661371"/>
              </p:ext>
            </p:extLst>
          </p:nvPr>
        </p:nvGraphicFramePr>
        <p:xfrm>
          <a:off x="1031805" y="4509354"/>
          <a:ext cx="10052189"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91996">
                  <a:extLst>
                    <a:ext uri="{9D8B030D-6E8A-4147-A177-3AD203B41FA5}">
                      <a16:colId xmlns:a16="http://schemas.microsoft.com/office/drawing/2014/main" val="1511525729"/>
                    </a:ext>
                  </a:extLst>
                </a:gridCol>
                <a:gridCol w="853582">
                  <a:extLst>
                    <a:ext uri="{9D8B030D-6E8A-4147-A177-3AD203B41FA5}">
                      <a16:colId xmlns:a16="http://schemas.microsoft.com/office/drawing/2014/main" val="2020127947"/>
                    </a:ext>
                  </a:extLst>
                </a:gridCol>
                <a:gridCol w="243881">
                  <a:extLst>
                    <a:ext uri="{9D8B030D-6E8A-4147-A177-3AD203B41FA5}">
                      <a16:colId xmlns:a16="http://schemas.microsoft.com/office/drawing/2014/main" val="552219943"/>
                    </a:ext>
                  </a:extLst>
                </a:gridCol>
                <a:gridCol w="731643">
                  <a:extLst>
                    <a:ext uri="{9D8B030D-6E8A-4147-A177-3AD203B41FA5}">
                      <a16:colId xmlns:a16="http://schemas.microsoft.com/office/drawing/2014/main" val="2984511332"/>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975522">
                  <a:extLst>
                    <a:ext uri="{9D8B030D-6E8A-4147-A177-3AD203B41FA5}">
                      <a16:colId xmlns:a16="http://schemas.microsoft.com/office/drawing/2014/main" val="1841696702"/>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gridCol w="1224419">
                  <a:extLst>
                    <a:ext uri="{9D8B030D-6E8A-4147-A177-3AD203B41FA5}">
                      <a16:colId xmlns:a16="http://schemas.microsoft.com/office/drawing/2014/main" val="2208393670"/>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8</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238936091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2: Implicit (best-fit)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r>
              <a:rPr lang="en-US" b="1" dirty="0">
                <a:solidFill>
                  <a:schemeClr val="accent2">
                    <a:lumMod val="75000"/>
                  </a:schemeClr>
                </a:solidFill>
              </a:rPr>
              <a:t>best-fit</a:t>
            </a:r>
            <a:r>
              <a:rPr lang="en-US" dirty="0"/>
              <a:t> approach?</a:t>
            </a:r>
          </a:p>
          <a:p>
            <a:pPr marL="0" indent="0">
              <a:buNone/>
            </a:pPr>
            <a:endParaRPr lang="en-US" dirty="0"/>
          </a:p>
          <a:p>
            <a:pPr marL="0" indent="0">
              <a:buNone/>
            </a:pPr>
            <a:endParaRPr lang="en-US" dirty="0"/>
          </a:p>
          <a:p>
            <a:pPr marL="0" indent="0">
              <a:buNone/>
            </a:pPr>
            <a:endParaRPr lang="en-US" dirty="0"/>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void *b = malloc(8);</a:t>
            </a:r>
          </a:p>
        </p:txBody>
      </p:sp>
      <p:sp>
        <p:nvSpPr>
          <p:cNvPr id="6" name="TextBox 5">
            <a:extLst>
              <a:ext uri="{FF2B5EF4-FFF2-40B4-BE49-F238E27FC236}">
                <a16:creationId xmlns:a16="http://schemas.microsoft.com/office/drawing/2014/main" id="{CAA65A31-8980-2B47-A386-13B30DBE91A4}"/>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aphicFrame>
        <p:nvGraphicFramePr>
          <p:cNvPr id="13" name="Table 12">
            <a:extLst>
              <a:ext uri="{FF2B5EF4-FFF2-40B4-BE49-F238E27FC236}">
                <a16:creationId xmlns:a16="http://schemas.microsoft.com/office/drawing/2014/main" id="{8DD7C322-7EBA-224F-93FC-45F7A45EC62B}"/>
              </a:ext>
            </a:extLst>
          </p:cNvPr>
          <p:cNvGraphicFramePr>
            <a:graphicFrameLocks noGrp="1"/>
          </p:cNvGraphicFramePr>
          <p:nvPr>
            <p:extLst>
              <p:ext uri="{D42A27DB-BD31-4B8C-83A1-F6EECF244321}">
                <p14:modId xmlns:p14="http://schemas.microsoft.com/office/powerpoint/2010/main" val="3277302054"/>
              </p:ext>
            </p:extLst>
          </p:nvPr>
        </p:nvGraphicFramePr>
        <p:xfrm>
          <a:off x="1682114" y="2743200"/>
          <a:ext cx="8827771"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609702">
                  <a:extLst>
                    <a:ext uri="{9D8B030D-6E8A-4147-A177-3AD203B41FA5}">
                      <a16:colId xmlns:a16="http://schemas.microsoft.com/office/drawing/2014/main" val="1841696702"/>
                    </a:ext>
                  </a:extLst>
                </a:gridCol>
                <a:gridCol w="365821">
                  <a:extLst>
                    <a:ext uri="{9D8B030D-6E8A-4147-A177-3AD203B41FA5}">
                      <a16:colId xmlns:a16="http://schemas.microsoft.com/office/drawing/2014/main" val="2621054090"/>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17975770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2: Implicit (best-fit)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t>implicit</a:t>
            </a:r>
            <a:r>
              <a:rPr lang="en-US" dirty="0"/>
              <a:t> free list allocator with a </a:t>
            </a:r>
            <a:r>
              <a:rPr lang="en-US" b="1" dirty="0">
                <a:solidFill>
                  <a:schemeClr val="accent2">
                    <a:lumMod val="75000"/>
                  </a:schemeClr>
                </a:solidFill>
              </a:rPr>
              <a:t>best-fit</a:t>
            </a:r>
            <a:r>
              <a:rPr lang="en-US" dirty="0"/>
              <a:t> approach?</a:t>
            </a:r>
          </a:p>
          <a:p>
            <a:pPr marL="0" indent="0">
              <a:buNone/>
            </a:pPr>
            <a:endParaRPr lang="en-US" dirty="0"/>
          </a:p>
          <a:p>
            <a:pPr marL="0" indent="0">
              <a:buNone/>
            </a:pPr>
            <a:endParaRPr lang="en-US" dirty="0"/>
          </a:p>
          <a:p>
            <a:pPr marL="0" indent="0">
              <a:buNone/>
            </a:pPr>
            <a:endParaRPr lang="en-US" dirty="0"/>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void *b = malloc(8);</a:t>
            </a:r>
          </a:p>
        </p:txBody>
      </p:sp>
      <p:sp>
        <p:nvSpPr>
          <p:cNvPr id="6" name="TextBox 5">
            <a:extLst>
              <a:ext uri="{FF2B5EF4-FFF2-40B4-BE49-F238E27FC236}">
                <a16:creationId xmlns:a16="http://schemas.microsoft.com/office/drawing/2014/main" id="{CAA65A31-8980-2B47-A386-13B30DBE91A4}"/>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aphicFrame>
        <p:nvGraphicFramePr>
          <p:cNvPr id="13" name="Table 12">
            <a:extLst>
              <a:ext uri="{FF2B5EF4-FFF2-40B4-BE49-F238E27FC236}">
                <a16:creationId xmlns:a16="http://schemas.microsoft.com/office/drawing/2014/main" id="{8DD7C322-7EBA-224F-93FC-45F7A45EC62B}"/>
              </a:ext>
            </a:extLst>
          </p:cNvPr>
          <p:cNvGraphicFramePr>
            <a:graphicFrameLocks noGrp="1"/>
          </p:cNvGraphicFramePr>
          <p:nvPr/>
        </p:nvGraphicFramePr>
        <p:xfrm>
          <a:off x="1682114" y="2743200"/>
          <a:ext cx="8827771"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609702">
                  <a:extLst>
                    <a:ext uri="{9D8B030D-6E8A-4147-A177-3AD203B41FA5}">
                      <a16:colId xmlns:a16="http://schemas.microsoft.com/office/drawing/2014/main" val="1841696702"/>
                    </a:ext>
                  </a:extLst>
                </a:gridCol>
                <a:gridCol w="365821">
                  <a:extLst>
                    <a:ext uri="{9D8B030D-6E8A-4147-A177-3AD203B41FA5}">
                      <a16:colId xmlns:a16="http://schemas.microsoft.com/office/drawing/2014/main" val="2621054090"/>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graphicFrame>
        <p:nvGraphicFramePr>
          <p:cNvPr id="14" name="Table 13">
            <a:extLst>
              <a:ext uri="{FF2B5EF4-FFF2-40B4-BE49-F238E27FC236}">
                <a16:creationId xmlns:a16="http://schemas.microsoft.com/office/drawing/2014/main" id="{096BC9B1-6253-CC43-BBC6-27F22A019E76}"/>
              </a:ext>
            </a:extLst>
          </p:cNvPr>
          <p:cNvGraphicFramePr>
            <a:graphicFrameLocks noGrp="1"/>
          </p:cNvGraphicFramePr>
          <p:nvPr>
            <p:extLst>
              <p:ext uri="{D42A27DB-BD31-4B8C-83A1-F6EECF244321}">
                <p14:modId xmlns:p14="http://schemas.microsoft.com/office/powerpoint/2010/main" val="3243932432"/>
              </p:ext>
            </p:extLst>
          </p:nvPr>
        </p:nvGraphicFramePr>
        <p:xfrm>
          <a:off x="1682114" y="4860489"/>
          <a:ext cx="8827771" cy="1596030"/>
        </p:xfrm>
        <a:graphic>
          <a:graphicData uri="http://schemas.openxmlformats.org/drawingml/2006/table">
            <a:tbl>
              <a:tblPr firstRow="1" bandRow="1">
                <a:tableStyleId>{2D5ABB26-0587-4C30-8999-92F81FD0307C}</a:tableStyleId>
              </a:tblPr>
              <a:tblGrid>
                <a:gridCol w="975523">
                  <a:extLst>
                    <a:ext uri="{9D8B030D-6E8A-4147-A177-3AD203B41FA5}">
                      <a16:colId xmlns:a16="http://schemas.microsoft.com/office/drawing/2014/main" val="260455293"/>
                    </a:ext>
                  </a:extLst>
                </a:gridCol>
                <a:gridCol w="975523">
                  <a:extLst>
                    <a:ext uri="{9D8B030D-6E8A-4147-A177-3AD203B41FA5}">
                      <a16:colId xmlns:a16="http://schemas.microsoft.com/office/drawing/2014/main" val="3091910980"/>
                    </a:ext>
                  </a:extLst>
                </a:gridCol>
                <a:gridCol w="1045578">
                  <a:extLst>
                    <a:ext uri="{9D8B030D-6E8A-4147-A177-3AD203B41FA5}">
                      <a16:colId xmlns:a16="http://schemas.microsoft.com/office/drawing/2014/main" val="1511525729"/>
                    </a:ext>
                  </a:extLst>
                </a:gridCol>
                <a:gridCol w="975524">
                  <a:extLst>
                    <a:ext uri="{9D8B030D-6E8A-4147-A177-3AD203B41FA5}">
                      <a16:colId xmlns:a16="http://schemas.microsoft.com/office/drawing/2014/main" val="552219943"/>
                    </a:ext>
                  </a:extLst>
                </a:gridCol>
                <a:gridCol w="365821">
                  <a:extLst>
                    <a:ext uri="{9D8B030D-6E8A-4147-A177-3AD203B41FA5}">
                      <a16:colId xmlns:a16="http://schemas.microsoft.com/office/drawing/2014/main" val="1702535043"/>
                    </a:ext>
                  </a:extLst>
                </a:gridCol>
                <a:gridCol w="609701">
                  <a:extLst>
                    <a:ext uri="{9D8B030D-6E8A-4147-A177-3AD203B41FA5}">
                      <a16:colId xmlns:a16="http://schemas.microsoft.com/office/drawing/2014/main" val="184463935"/>
                    </a:ext>
                  </a:extLst>
                </a:gridCol>
                <a:gridCol w="487762">
                  <a:extLst>
                    <a:ext uri="{9D8B030D-6E8A-4147-A177-3AD203B41FA5}">
                      <a16:colId xmlns:a16="http://schemas.microsoft.com/office/drawing/2014/main" val="3608448905"/>
                    </a:ext>
                  </a:extLst>
                </a:gridCol>
                <a:gridCol w="487762">
                  <a:extLst>
                    <a:ext uri="{9D8B030D-6E8A-4147-A177-3AD203B41FA5}">
                      <a16:colId xmlns:a16="http://schemas.microsoft.com/office/drawing/2014/main" val="690480192"/>
                    </a:ext>
                  </a:extLst>
                </a:gridCol>
                <a:gridCol w="609702">
                  <a:extLst>
                    <a:ext uri="{9D8B030D-6E8A-4147-A177-3AD203B41FA5}">
                      <a16:colId xmlns:a16="http://schemas.microsoft.com/office/drawing/2014/main" val="1841696702"/>
                    </a:ext>
                  </a:extLst>
                </a:gridCol>
                <a:gridCol w="365821">
                  <a:extLst>
                    <a:ext uri="{9D8B030D-6E8A-4147-A177-3AD203B41FA5}">
                      <a16:colId xmlns:a16="http://schemas.microsoft.com/office/drawing/2014/main" val="2621054090"/>
                    </a:ext>
                  </a:extLst>
                </a:gridCol>
                <a:gridCol w="731643">
                  <a:extLst>
                    <a:ext uri="{9D8B030D-6E8A-4147-A177-3AD203B41FA5}">
                      <a16:colId xmlns:a16="http://schemas.microsoft.com/office/drawing/2014/main" val="3701989782"/>
                    </a:ext>
                  </a:extLst>
                </a:gridCol>
                <a:gridCol w="243881">
                  <a:extLst>
                    <a:ext uri="{9D8B030D-6E8A-4147-A177-3AD203B41FA5}">
                      <a16:colId xmlns:a16="http://schemas.microsoft.com/office/drawing/2014/main" val="1087167712"/>
                    </a:ext>
                  </a:extLst>
                </a:gridCol>
                <a:gridCol w="953530">
                  <a:extLst>
                    <a:ext uri="{9D8B030D-6E8A-4147-A177-3AD203B41FA5}">
                      <a16:colId xmlns:a16="http://schemas.microsoft.com/office/drawing/2014/main" val="758963084"/>
                    </a:ext>
                  </a:extLst>
                </a:gridCol>
              </a:tblGrid>
              <a:tr h="697914">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697914">
                <a:tc>
                  <a:txBody>
                    <a:bodyPr/>
                    <a:lstStyle/>
                    <a:p>
                      <a:pPr algn="ctr"/>
                      <a:r>
                        <a:rPr lang="en-US" sz="2400" dirty="0"/>
                        <a:t>24</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Tree>
    <p:extLst>
      <p:ext uri="{BB962C8B-B14F-4D97-AF65-F5344CB8AC3E}">
        <p14:creationId xmlns:p14="http://schemas.microsoft.com/office/powerpoint/2010/main" val="113521677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3: Explicit (coalesce)</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solidFill>
                  <a:schemeClr val="accent2">
                    <a:lumMod val="75000"/>
                  </a:schemeClr>
                </a:solidFill>
              </a:rPr>
              <a:t>coalesce on free</a:t>
            </a:r>
            <a:r>
              <a:rPr lang="en-US" b="1" dirty="0"/>
              <a:t> + </a:t>
            </a:r>
            <a:r>
              <a:rPr lang="en-US" b="1" dirty="0" err="1"/>
              <a:t>realloc</a:t>
            </a:r>
            <a:r>
              <a:rPr lang="en-US" b="1" dirty="0"/>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free(b);</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11" name="Table 10">
            <a:extLst>
              <a:ext uri="{FF2B5EF4-FFF2-40B4-BE49-F238E27FC236}">
                <a16:creationId xmlns:a16="http://schemas.microsoft.com/office/drawing/2014/main" id="{3BF208F7-4A63-1145-AADE-1E203D625FD2}"/>
              </a:ext>
            </a:extLst>
          </p:cNvPr>
          <p:cNvGraphicFramePr>
            <a:graphicFrameLocks noGrp="1"/>
          </p:cNvGraphicFramePr>
          <p:nvPr>
            <p:extLst>
              <p:ext uri="{D42A27DB-BD31-4B8C-83A1-F6EECF244321}">
                <p14:modId xmlns:p14="http://schemas.microsoft.com/office/powerpoint/2010/main" val="1202862519"/>
              </p:ext>
            </p:extLst>
          </p:nvPr>
        </p:nvGraphicFramePr>
        <p:xfrm>
          <a:off x="304800" y="2579640"/>
          <a:ext cx="10494380" cy="1339032"/>
        </p:xfrm>
        <a:graphic>
          <a:graphicData uri="http://schemas.openxmlformats.org/drawingml/2006/table">
            <a:tbl>
              <a:tblPr firstRow="1" bandRow="1">
                <a:tableStyleId>{2D5ABB26-0587-4C30-8999-92F81FD0307C}</a:tableStyleId>
              </a:tblPr>
              <a:tblGrid>
                <a:gridCol w="1049438">
                  <a:extLst>
                    <a:ext uri="{9D8B030D-6E8A-4147-A177-3AD203B41FA5}">
                      <a16:colId xmlns:a16="http://schemas.microsoft.com/office/drawing/2014/main" val="260455293"/>
                    </a:ext>
                  </a:extLst>
                </a:gridCol>
                <a:gridCol w="1049438">
                  <a:extLst>
                    <a:ext uri="{9D8B030D-6E8A-4147-A177-3AD203B41FA5}">
                      <a16:colId xmlns:a16="http://schemas.microsoft.com/office/drawing/2014/main" val="3091910980"/>
                    </a:ext>
                  </a:extLst>
                </a:gridCol>
                <a:gridCol w="1049438">
                  <a:extLst>
                    <a:ext uri="{9D8B030D-6E8A-4147-A177-3AD203B41FA5}">
                      <a16:colId xmlns:a16="http://schemas.microsoft.com/office/drawing/2014/main" val="1511525729"/>
                    </a:ext>
                  </a:extLst>
                </a:gridCol>
                <a:gridCol w="1049438">
                  <a:extLst>
                    <a:ext uri="{9D8B030D-6E8A-4147-A177-3AD203B41FA5}">
                      <a16:colId xmlns:a16="http://schemas.microsoft.com/office/drawing/2014/main" val="552219943"/>
                    </a:ext>
                  </a:extLst>
                </a:gridCol>
                <a:gridCol w="1049438">
                  <a:extLst>
                    <a:ext uri="{9D8B030D-6E8A-4147-A177-3AD203B41FA5}">
                      <a16:colId xmlns:a16="http://schemas.microsoft.com/office/drawing/2014/main" val="1702535043"/>
                    </a:ext>
                  </a:extLst>
                </a:gridCol>
                <a:gridCol w="1049438">
                  <a:extLst>
                    <a:ext uri="{9D8B030D-6E8A-4147-A177-3AD203B41FA5}">
                      <a16:colId xmlns:a16="http://schemas.microsoft.com/office/drawing/2014/main" val="3608448905"/>
                    </a:ext>
                  </a:extLst>
                </a:gridCol>
                <a:gridCol w="1049438">
                  <a:extLst>
                    <a:ext uri="{9D8B030D-6E8A-4147-A177-3AD203B41FA5}">
                      <a16:colId xmlns:a16="http://schemas.microsoft.com/office/drawing/2014/main" val="1841696702"/>
                    </a:ext>
                  </a:extLst>
                </a:gridCol>
                <a:gridCol w="1049438">
                  <a:extLst>
                    <a:ext uri="{9D8B030D-6E8A-4147-A177-3AD203B41FA5}">
                      <a16:colId xmlns:a16="http://schemas.microsoft.com/office/drawing/2014/main" val="3701989782"/>
                    </a:ext>
                  </a:extLst>
                </a:gridCol>
                <a:gridCol w="1049438">
                  <a:extLst>
                    <a:ext uri="{9D8B030D-6E8A-4147-A177-3AD203B41FA5}">
                      <a16:colId xmlns:a16="http://schemas.microsoft.com/office/drawing/2014/main" val="758963084"/>
                    </a:ext>
                  </a:extLst>
                </a:gridCol>
                <a:gridCol w="1049438">
                  <a:extLst>
                    <a:ext uri="{9D8B030D-6E8A-4147-A177-3AD203B41FA5}">
                      <a16:colId xmlns:a16="http://schemas.microsoft.com/office/drawing/2014/main" val="2813659595"/>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24</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2" name="Rectangle 11">
            <a:extLst>
              <a:ext uri="{FF2B5EF4-FFF2-40B4-BE49-F238E27FC236}">
                <a16:creationId xmlns:a16="http://schemas.microsoft.com/office/drawing/2014/main" id="{B408C365-4F28-A54C-9F85-B7EB85CEE879}"/>
              </a:ext>
            </a:extLst>
          </p:cNvPr>
          <p:cNvSpPr/>
          <p:nvPr/>
        </p:nvSpPr>
        <p:spPr>
          <a:xfrm>
            <a:off x="304802" y="3040560"/>
            <a:ext cx="4190997"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1016B67-FE64-0D48-8090-1955B6893175}"/>
              </a:ext>
            </a:extLst>
          </p:cNvPr>
          <p:cNvSpPr/>
          <p:nvPr/>
        </p:nvSpPr>
        <p:spPr>
          <a:xfrm>
            <a:off x="4495800" y="3040560"/>
            <a:ext cx="3127246"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AE0F724-7C04-324C-B28D-EFDA0D7A4B24}"/>
              </a:ext>
            </a:extLst>
          </p:cNvPr>
          <p:cNvSpPr/>
          <p:nvPr/>
        </p:nvSpPr>
        <p:spPr>
          <a:xfrm>
            <a:off x="7649496" y="3040560"/>
            <a:ext cx="3127246"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019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3: Explicit (coalesce)</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solidFill>
                  <a:schemeClr val="accent2">
                    <a:lumMod val="75000"/>
                  </a:schemeClr>
                </a:solidFill>
              </a:rPr>
              <a:t>coalesce on free</a:t>
            </a:r>
            <a:r>
              <a:rPr lang="en-US" b="1" dirty="0"/>
              <a:t> + </a:t>
            </a:r>
            <a:r>
              <a:rPr lang="en-US" b="1" dirty="0" err="1"/>
              <a:t>realloc</a:t>
            </a:r>
            <a:r>
              <a:rPr lang="en-US" b="1" dirty="0"/>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free(b);</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9" name="Table 8">
            <a:extLst>
              <a:ext uri="{FF2B5EF4-FFF2-40B4-BE49-F238E27FC236}">
                <a16:creationId xmlns:a16="http://schemas.microsoft.com/office/drawing/2014/main" id="{9D467528-48B8-FA4C-8C7A-0FC20AA30180}"/>
              </a:ext>
            </a:extLst>
          </p:cNvPr>
          <p:cNvGraphicFramePr>
            <a:graphicFrameLocks noGrp="1"/>
          </p:cNvGraphicFramePr>
          <p:nvPr>
            <p:extLst>
              <p:ext uri="{D42A27DB-BD31-4B8C-83A1-F6EECF244321}">
                <p14:modId xmlns:p14="http://schemas.microsoft.com/office/powerpoint/2010/main" val="191719744"/>
              </p:ext>
            </p:extLst>
          </p:nvPr>
        </p:nvGraphicFramePr>
        <p:xfrm>
          <a:off x="304800" y="2579640"/>
          <a:ext cx="10494380" cy="1339032"/>
        </p:xfrm>
        <a:graphic>
          <a:graphicData uri="http://schemas.openxmlformats.org/drawingml/2006/table">
            <a:tbl>
              <a:tblPr firstRow="1" bandRow="1">
                <a:tableStyleId>{2D5ABB26-0587-4C30-8999-92F81FD0307C}</a:tableStyleId>
              </a:tblPr>
              <a:tblGrid>
                <a:gridCol w="1049438">
                  <a:extLst>
                    <a:ext uri="{9D8B030D-6E8A-4147-A177-3AD203B41FA5}">
                      <a16:colId xmlns:a16="http://schemas.microsoft.com/office/drawing/2014/main" val="260455293"/>
                    </a:ext>
                  </a:extLst>
                </a:gridCol>
                <a:gridCol w="1049438">
                  <a:extLst>
                    <a:ext uri="{9D8B030D-6E8A-4147-A177-3AD203B41FA5}">
                      <a16:colId xmlns:a16="http://schemas.microsoft.com/office/drawing/2014/main" val="3091910980"/>
                    </a:ext>
                  </a:extLst>
                </a:gridCol>
                <a:gridCol w="1049438">
                  <a:extLst>
                    <a:ext uri="{9D8B030D-6E8A-4147-A177-3AD203B41FA5}">
                      <a16:colId xmlns:a16="http://schemas.microsoft.com/office/drawing/2014/main" val="1511525729"/>
                    </a:ext>
                  </a:extLst>
                </a:gridCol>
                <a:gridCol w="1049438">
                  <a:extLst>
                    <a:ext uri="{9D8B030D-6E8A-4147-A177-3AD203B41FA5}">
                      <a16:colId xmlns:a16="http://schemas.microsoft.com/office/drawing/2014/main" val="552219943"/>
                    </a:ext>
                  </a:extLst>
                </a:gridCol>
                <a:gridCol w="1049438">
                  <a:extLst>
                    <a:ext uri="{9D8B030D-6E8A-4147-A177-3AD203B41FA5}">
                      <a16:colId xmlns:a16="http://schemas.microsoft.com/office/drawing/2014/main" val="1702535043"/>
                    </a:ext>
                  </a:extLst>
                </a:gridCol>
                <a:gridCol w="1049438">
                  <a:extLst>
                    <a:ext uri="{9D8B030D-6E8A-4147-A177-3AD203B41FA5}">
                      <a16:colId xmlns:a16="http://schemas.microsoft.com/office/drawing/2014/main" val="3608448905"/>
                    </a:ext>
                  </a:extLst>
                </a:gridCol>
                <a:gridCol w="1049438">
                  <a:extLst>
                    <a:ext uri="{9D8B030D-6E8A-4147-A177-3AD203B41FA5}">
                      <a16:colId xmlns:a16="http://schemas.microsoft.com/office/drawing/2014/main" val="1841696702"/>
                    </a:ext>
                  </a:extLst>
                </a:gridCol>
                <a:gridCol w="1049438">
                  <a:extLst>
                    <a:ext uri="{9D8B030D-6E8A-4147-A177-3AD203B41FA5}">
                      <a16:colId xmlns:a16="http://schemas.microsoft.com/office/drawing/2014/main" val="3701989782"/>
                    </a:ext>
                  </a:extLst>
                </a:gridCol>
                <a:gridCol w="1049438">
                  <a:extLst>
                    <a:ext uri="{9D8B030D-6E8A-4147-A177-3AD203B41FA5}">
                      <a16:colId xmlns:a16="http://schemas.microsoft.com/office/drawing/2014/main" val="758963084"/>
                    </a:ext>
                  </a:extLst>
                </a:gridCol>
                <a:gridCol w="1049438">
                  <a:extLst>
                    <a:ext uri="{9D8B030D-6E8A-4147-A177-3AD203B41FA5}">
                      <a16:colId xmlns:a16="http://schemas.microsoft.com/office/drawing/2014/main" val="2813659595"/>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24</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7" name="Rectangle 6">
            <a:extLst>
              <a:ext uri="{FF2B5EF4-FFF2-40B4-BE49-F238E27FC236}">
                <a16:creationId xmlns:a16="http://schemas.microsoft.com/office/drawing/2014/main" id="{7E9DE37F-5933-CF4A-8168-9DC7C9BFBEB3}"/>
              </a:ext>
            </a:extLst>
          </p:cNvPr>
          <p:cNvSpPr/>
          <p:nvPr/>
        </p:nvSpPr>
        <p:spPr>
          <a:xfrm>
            <a:off x="304802" y="3040560"/>
            <a:ext cx="4190997"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D8F0CDA-09F1-704F-8B09-B9E0190D1252}"/>
              </a:ext>
            </a:extLst>
          </p:cNvPr>
          <p:cNvSpPr/>
          <p:nvPr/>
        </p:nvSpPr>
        <p:spPr>
          <a:xfrm>
            <a:off x="4495800" y="3040560"/>
            <a:ext cx="3127246"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1BCA951-ADAC-164C-98BC-44DC44EB8206}"/>
              </a:ext>
            </a:extLst>
          </p:cNvPr>
          <p:cNvSpPr/>
          <p:nvPr/>
        </p:nvSpPr>
        <p:spPr>
          <a:xfrm>
            <a:off x="7649496" y="3040560"/>
            <a:ext cx="3127246"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able 10">
            <a:extLst>
              <a:ext uri="{FF2B5EF4-FFF2-40B4-BE49-F238E27FC236}">
                <a16:creationId xmlns:a16="http://schemas.microsoft.com/office/drawing/2014/main" id="{FCB79D40-7AEC-A345-A88A-67B669778F32}"/>
              </a:ext>
            </a:extLst>
          </p:cNvPr>
          <p:cNvGraphicFramePr>
            <a:graphicFrameLocks noGrp="1"/>
          </p:cNvGraphicFramePr>
          <p:nvPr>
            <p:extLst>
              <p:ext uri="{D42A27DB-BD31-4B8C-83A1-F6EECF244321}">
                <p14:modId xmlns:p14="http://schemas.microsoft.com/office/powerpoint/2010/main" val="1871991315"/>
              </p:ext>
            </p:extLst>
          </p:nvPr>
        </p:nvGraphicFramePr>
        <p:xfrm>
          <a:off x="308520" y="4987380"/>
          <a:ext cx="10494380" cy="1339032"/>
        </p:xfrm>
        <a:graphic>
          <a:graphicData uri="http://schemas.openxmlformats.org/drawingml/2006/table">
            <a:tbl>
              <a:tblPr firstRow="1" bandRow="1">
                <a:tableStyleId>{2D5ABB26-0587-4C30-8999-92F81FD0307C}</a:tableStyleId>
              </a:tblPr>
              <a:tblGrid>
                <a:gridCol w="1049438">
                  <a:extLst>
                    <a:ext uri="{9D8B030D-6E8A-4147-A177-3AD203B41FA5}">
                      <a16:colId xmlns:a16="http://schemas.microsoft.com/office/drawing/2014/main" val="260455293"/>
                    </a:ext>
                  </a:extLst>
                </a:gridCol>
                <a:gridCol w="1049438">
                  <a:extLst>
                    <a:ext uri="{9D8B030D-6E8A-4147-A177-3AD203B41FA5}">
                      <a16:colId xmlns:a16="http://schemas.microsoft.com/office/drawing/2014/main" val="3091910980"/>
                    </a:ext>
                  </a:extLst>
                </a:gridCol>
                <a:gridCol w="1049438">
                  <a:extLst>
                    <a:ext uri="{9D8B030D-6E8A-4147-A177-3AD203B41FA5}">
                      <a16:colId xmlns:a16="http://schemas.microsoft.com/office/drawing/2014/main" val="1511525729"/>
                    </a:ext>
                  </a:extLst>
                </a:gridCol>
                <a:gridCol w="1049438">
                  <a:extLst>
                    <a:ext uri="{9D8B030D-6E8A-4147-A177-3AD203B41FA5}">
                      <a16:colId xmlns:a16="http://schemas.microsoft.com/office/drawing/2014/main" val="552219943"/>
                    </a:ext>
                  </a:extLst>
                </a:gridCol>
                <a:gridCol w="1049438">
                  <a:extLst>
                    <a:ext uri="{9D8B030D-6E8A-4147-A177-3AD203B41FA5}">
                      <a16:colId xmlns:a16="http://schemas.microsoft.com/office/drawing/2014/main" val="1702535043"/>
                    </a:ext>
                  </a:extLst>
                </a:gridCol>
                <a:gridCol w="1049438">
                  <a:extLst>
                    <a:ext uri="{9D8B030D-6E8A-4147-A177-3AD203B41FA5}">
                      <a16:colId xmlns:a16="http://schemas.microsoft.com/office/drawing/2014/main" val="3608448905"/>
                    </a:ext>
                  </a:extLst>
                </a:gridCol>
                <a:gridCol w="1049438">
                  <a:extLst>
                    <a:ext uri="{9D8B030D-6E8A-4147-A177-3AD203B41FA5}">
                      <a16:colId xmlns:a16="http://schemas.microsoft.com/office/drawing/2014/main" val="1841696702"/>
                    </a:ext>
                  </a:extLst>
                </a:gridCol>
                <a:gridCol w="1049438">
                  <a:extLst>
                    <a:ext uri="{9D8B030D-6E8A-4147-A177-3AD203B41FA5}">
                      <a16:colId xmlns:a16="http://schemas.microsoft.com/office/drawing/2014/main" val="3701989782"/>
                    </a:ext>
                  </a:extLst>
                </a:gridCol>
                <a:gridCol w="1049438">
                  <a:extLst>
                    <a:ext uri="{9D8B030D-6E8A-4147-A177-3AD203B41FA5}">
                      <a16:colId xmlns:a16="http://schemas.microsoft.com/office/drawing/2014/main" val="758963084"/>
                    </a:ext>
                  </a:extLst>
                </a:gridCol>
                <a:gridCol w="1049438">
                  <a:extLst>
                    <a:ext uri="{9D8B030D-6E8A-4147-A177-3AD203B41FA5}">
                      <a16:colId xmlns:a16="http://schemas.microsoft.com/office/drawing/2014/main" val="2813659595"/>
                    </a:ext>
                  </a:extLst>
                </a:gridCol>
              </a:tblGrid>
              <a:tr h="378816">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71624">
                <a:tc>
                  <a:txBody>
                    <a:bodyPr/>
                    <a:lstStyle/>
                    <a:p>
                      <a:pPr algn="ctr"/>
                      <a:r>
                        <a:rPr lang="en-US" sz="2400" dirty="0"/>
                        <a:t>48</a:t>
                      </a:r>
                    </a:p>
                    <a:p>
                      <a:pPr algn="ctr"/>
                      <a:r>
                        <a:rPr lang="en-US" sz="2400" dirty="0"/>
                        <a:t>Free</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 F</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2" name="Rectangle 11">
            <a:extLst>
              <a:ext uri="{FF2B5EF4-FFF2-40B4-BE49-F238E27FC236}">
                <a16:creationId xmlns:a16="http://schemas.microsoft.com/office/drawing/2014/main" id="{DCE2AFEC-507D-F84E-BD41-5CD00F43F300}"/>
              </a:ext>
            </a:extLst>
          </p:cNvPr>
          <p:cNvSpPr/>
          <p:nvPr/>
        </p:nvSpPr>
        <p:spPr>
          <a:xfrm>
            <a:off x="308520" y="5448300"/>
            <a:ext cx="7340976"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D531002-1BF9-1A46-A69A-A923B038E7B7}"/>
              </a:ext>
            </a:extLst>
          </p:cNvPr>
          <p:cNvSpPr/>
          <p:nvPr/>
        </p:nvSpPr>
        <p:spPr>
          <a:xfrm>
            <a:off x="7653214" y="5448300"/>
            <a:ext cx="3127249" cy="87811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198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2" grpId="0" animBg="1"/>
      <p:bldP spid="14"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4: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24);</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extLst>
              <p:ext uri="{D42A27DB-BD31-4B8C-83A1-F6EECF244321}">
                <p14:modId xmlns:p14="http://schemas.microsoft.com/office/powerpoint/2010/main" val="2106733576"/>
              </p:ext>
            </p:extLst>
          </p:nvPr>
        </p:nvGraphicFramePr>
        <p:xfrm>
          <a:off x="308810" y="28956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352800"/>
            <a:ext cx="313069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352800"/>
            <a:ext cx="313069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352800"/>
            <a:ext cx="521782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088328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4: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24);</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nvGraphicFramePr>
        <p:xfrm>
          <a:off x="308810" y="28956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352800"/>
            <a:ext cx="313069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352800"/>
            <a:ext cx="313069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352800"/>
            <a:ext cx="521782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12">
            <a:extLst>
              <a:ext uri="{FF2B5EF4-FFF2-40B4-BE49-F238E27FC236}">
                <a16:creationId xmlns:a16="http://schemas.microsoft.com/office/drawing/2014/main" id="{07D15DF4-16D1-FB46-9AC8-7458672CCA26}"/>
              </a:ext>
            </a:extLst>
          </p:cNvPr>
          <p:cNvGraphicFramePr>
            <a:graphicFrameLocks noGrp="1"/>
          </p:cNvGraphicFramePr>
          <p:nvPr/>
        </p:nvGraphicFramePr>
        <p:xfrm>
          <a:off x="308810" y="5165316"/>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24</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4" name="Rectangle 13">
            <a:extLst>
              <a:ext uri="{FF2B5EF4-FFF2-40B4-BE49-F238E27FC236}">
                <a16:creationId xmlns:a16="http://schemas.microsoft.com/office/drawing/2014/main" id="{74BFE1D9-C7E0-4C44-919C-E3D569BE2EA4}"/>
              </a:ext>
            </a:extLst>
          </p:cNvPr>
          <p:cNvSpPr/>
          <p:nvPr/>
        </p:nvSpPr>
        <p:spPr>
          <a:xfrm>
            <a:off x="308810" y="5622516"/>
            <a:ext cx="419100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8AC1E1E-2D79-3541-940E-C20ABCE483C1}"/>
              </a:ext>
            </a:extLst>
          </p:cNvPr>
          <p:cNvSpPr/>
          <p:nvPr/>
        </p:nvSpPr>
        <p:spPr>
          <a:xfrm>
            <a:off x="8723026" y="5622516"/>
            <a:ext cx="313069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EF0C318-72D0-3149-8B1F-FE6FA0F8A808}"/>
              </a:ext>
            </a:extLst>
          </p:cNvPr>
          <p:cNvSpPr/>
          <p:nvPr/>
        </p:nvSpPr>
        <p:spPr>
          <a:xfrm>
            <a:off x="4495800" y="5622516"/>
            <a:ext cx="419100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59071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5: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a:t>
            </a:r>
            <a:r>
              <a:rPr lang="en-US" b="1" dirty="0">
                <a:solidFill>
                  <a:schemeClr val="accent2">
                    <a:lumMod val="75000"/>
                  </a:schemeClr>
                </a:solidFill>
                <a:latin typeface="Consolas" panose="020B0609020204030204" pitchFamily="49" charset="0"/>
                <a:cs typeface="Consolas" panose="020B0609020204030204" pitchFamily="49" charset="0"/>
              </a:rPr>
              <a:t>56</a:t>
            </a: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extLst>
              <p:ext uri="{D42A27DB-BD31-4B8C-83A1-F6EECF244321}">
                <p14:modId xmlns:p14="http://schemas.microsoft.com/office/powerpoint/2010/main" val="3160701195"/>
              </p:ext>
            </p:extLst>
          </p:nvPr>
        </p:nvGraphicFramePr>
        <p:xfrm>
          <a:off x="308810" y="28194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276600"/>
            <a:ext cx="521208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514651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5: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a:t>
            </a:r>
            <a:r>
              <a:rPr lang="en-US" b="1" dirty="0">
                <a:solidFill>
                  <a:schemeClr val="accent2">
                    <a:lumMod val="75000"/>
                  </a:schemeClr>
                </a:solidFill>
                <a:latin typeface="Consolas" panose="020B0609020204030204" pitchFamily="49" charset="0"/>
                <a:cs typeface="Consolas" panose="020B0609020204030204" pitchFamily="49" charset="0"/>
              </a:rPr>
              <a:t>56</a:t>
            </a: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nvGraphicFramePr>
        <p:xfrm>
          <a:off x="308810" y="28194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276600"/>
            <a:ext cx="521208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12">
            <a:extLst>
              <a:ext uri="{FF2B5EF4-FFF2-40B4-BE49-F238E27FC236}">
                <a16:creationId xmlns:a16="http://schemas.microsoft.com/office/drawing/2014/main" id="{E08EE6F0-DB6E-114D-92B6-F32DFC946101}"/>
              </a:ext>
            </a:extLst>
          </p:cNvPr>
          <p:cNvGraphicFramePr>
            <a:graphicFrameLocks noGrp="1"/>
          </p:cNvGraphicFramePr>
          <p:nvPr/>
        </p:nvGraphicFramePr>
        <p:xfrm>
          <a:off x="308810" y="5081516"/>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56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4" name="Rectangle 13">
            <a:extLst>
              <a:ext uri="{FF2B5EF4-FFF2-40B4-BE49-F238E27FC236}">
                <a16:creationId xmlns:a16="http://schemas.microsoft.com/office/drawing/2014/main" id="{071F3866-1E0D-B642-ABD6-57B0F535F3FD}"/>
              </a:ext>
            </a:extLst>
          </p:cNvPr>
          <p:cNvSpPr/>
          <p:nvPr/>
        </p:nvSpPr>
        <p:spPr>
          <a:xfrm>
            <a:off x="308810" y="5538716"/>
            <a:ext cx="841421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5965B7-8808-A440-AAC5-172C817CA702}"/>
              </a:ext>
            </a:extLst>
          </p:cNvPr>
          <p:cNvSpPr/>
          <p:nvPr/>
        </p:nvSpPr>
        <p:spPr>
          <a:xfrm>
            <a:off x="8723026" y="5538716"/>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763563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6: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a:t>
            </a:r>
            <a:r>
              <a:rPr lang="en-US" b="1" dirty="0">
                <a:solidFill>
                  <a:schemeClr val="accent2">
                    <a:lumMod val="75000"/>
                  </a:schemeClr>
                </a:solidFill>
                <a:latin typeface="Consolas" panose="020B0609020204030204" pitchFamily="49" charset="0"/>
                <a:cs typeface="Consolas" panose="020B0609020204030204" pitchFamily="49" charset="0"/>
              </a:rPr>
              <a:t>48</a:t>
            </a: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extLst>
              <p:ext uri="{D42A27DB-BD31-4B8C-83A1-F6EECF244321}">
                <p14:modId xmlns:p14="http://schemas.microsoft.com/office/powerpoint/2010/main" val="1389521056"/>
              </p:ext>
            </p:extLst>
          </p:nvPr>
        </p:nvGraphicFramePr>
        <p:xfrm>
          <a:off x="308810" y="28194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276600"/>
            <a:ext cx="521208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692458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6: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a:t>
            </a:r>
            <a:r>
              <a:rPr lang="en-US" b="1" dirty="0">
                <a:solidFill>
                  <a:schemeClr val="accent2">
                    <a:lumMod val="75000"/>
                  </a:schemeClr>
                </a:solidFill>
                <a:latin typeface="Consolas" panose="020B0609020204030204" pitchFamily="49" charset="0"/>
                <a:cs typeface="Consolas" panose="020B0609020204030204" pitchFamily="49" charset="0"/>
              </a:rPr>
              <a:t>48</a:t>
            </a: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nvGraphicFramePr>
        <p:xfrm>
          <a:off x="308810" y="28194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276600"/>
            <a:ext cx="521208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Table 16">
            <a:extLst>
              <a:ext uri="{FF2B5EF4-FFF2-40B4-BE49-F238E27FC236}">
                <a16:creationId xmlns:a16="http://schemas.microsoft.com/office/drawing/2014/main" id="{E79E7DA0-B28E-EA4B-8FC3-50E84D2BBED8}"/>
              </a:ext>
            </a:extLst>
          </p:cNvPr>
          <p:cNvGraphicFramePr>
            <a:graphicFrameLocks noGrp="1"/>
          </p:cNvGraphicFramePr>
          <p:nvPr/>
        </p:nvGraphicFramePr>
        <p:xfrm>
          <a:off x="308810" y="5081516"/>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56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8" name="Rectangle 17">
            <a:extLst>
              <a:ext uri="{FF2B5EF4-FFF2-40B4-BE49-F238E27FC236}">
                <a16:creationId xmlns:a16="http://schemas.microsoft.com/office/drawing/2014/main" id="{ABFE11EB-208B-6A4F-87B3-7FFD785F8E68}"/>
              </a:ext>
            </a:extLst>
          </p:cNvPr>
          <p:cNvSpPr/>
          <p:nvPr/>
        </p:nvSpPr>
        <p:spPr>
          <a:xfrm>
            <a:off x="308810" y="5538716"/>
            <a:ext cx="841421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AED4ADC-1452-5344-94C4-A521A834E74F}"/>
              </a:ext>
            </a:extLst>
          </p:cNvPr>
          <p:cNvSpPr/>
          <p:nvPr/>
        </p:nvSpPr>
        <p:spPr>
          <a:xfrm>
            <a:off x="8723026" y="5538716"/>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585948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B19BF-3A80-7C4B-ACA9-F7C4A55C14BC}"/>
              </a:ext>
            </a:extLst>
          </p:cNvPr>
          <p:cNvSpPr>
            <a:spLocks noGrp="1"/>
          </p:cNvSpPr>
          <p:nvPr>
            <p:ph type="title"/>
          </p:nvPr>
        </p:nvSpPr>
        <p:spPr/>
        <p:txBody>
          <a:bodyPr/>
          <a:lstStyle/>
          <a:p>
            <a:r>
              <a:rPr lang="en-US" dirty="0"/>
              <a:t>Practice 6: Explicit (</a:t>
            </a:r>
            <a:r>
              <a:rPr lang="en-US" dirty="0" err="1"/>
              <a:t>realloc</a:t>
            </a:r>
            <a:r>
              <a:rPr lang="en-US" dirty="0"/>
              <a:t>)</a:t>
            </a:r>
          </a:p>
        </p:txBody>
      </p:sp>
      <p:sp>
        <p:nvSpPr>
          <p:cNvPr id="5" name="Content Placeholder 4">
            <a:extLst>
              <a:ext uri="{FF2B5EF4-FFF2-40B4-BE49-F238E27FC236}">
                <a16:creationId xmlns:a16="http://schemas.microsoft.com/office/drawing/2014/main" id="{E4CB1165-8E66-3449-A1E1-F3DEC39AE0B1}"/>
              </a:ext>
            </a:extLst>
          </p:cNvPr>
          <p:cNvSpPr>
            <a:spLocks noGrp="1"/>
          </p:cNvSpPr>
          <p:nvPr>
            <p:ph idx="1"/>
          </p:nvPr>
        </p:nvSpPr>
        <p:spPr/>
        <p:txBody>
          <a:bodyPr/>
          <a:lstStyle/>
          <a:p>
            <a:pPr marL="0" indent="0">
              <a:buNone/>
            </a:pPr>
            <a:r>
              <a:rPr lang="en-US" dirty="0"/>
              <a:t>For the following heap layout, what would the heap look like after the following request is made, assuming we are using an </a:t>
            </a:r>
            <a:r>
              <a:rPr lang="en-US" b="1" dirty="0">
                <a:solidFill>
                  <a:schemeClr val="accent2">
                    <a:lumMod val="75000"/>
                  </a:schemeClr>
                </a:solidFill>
              </a:rPr>
              <a:t>explicit</a:t>
            </a:r>
            <a:r>
              <a:rPr lang="en-US" dirty="0"/>
              <a:t> free list allocator with a </a:t>
            </a:r>
            <a:r>
              <a:rPr lang="en-US" b="1" dirty="0"/>
              <a:t>first-fit</a:t>
            </a:r>
            <a:r>
              <a:rPr lang="en-US" dirty="0"/>
              <a:t> approach and </a:t>
            </a:r>
            <a:r>
              <a:rPr lang="en-US" b="1" dirty="0"/>
              <a:t>coalesce on free + </a:t>
            </a:r>
            <a:r>
              <a:rPr lang="en-US" b="1" dirty="0" err="1">
                <a:solidFill>
                  <a:schemeClr val="accent2">
                    <a:lumMod val="75000"/>
                  </a:schemeClr>
                </a:solidFill>
              </a:rPr>
              <a:t>realloc</a:t>
            </a:r>
            <a:r>
              <a:rPr lang="en-US" b="1" dirty="0">
                <a:solidFill>
                  <a:schemeClr val="accent2">
                    <a:lumMod val="75000"/>
                  </a:schemeClr>
                </a:solidFill>
              </a:rPr>
              <a:t> in-place</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 </a:t>
            </a:r>
            <a:r>
              <a:rPr lang="en-US" b="1" dirty="0">
                <a:solidFill>
                  <a:schemeClr val="accent2">
                    <a:lumMod val="75000"/>
                  </a:schemeClr>
                </a:solidFill>
                <a:latin typeface="Consolas" panose="020B0609020204030204" pitchFamily="49" charset="0"/>
                <a:cs typeface="Consolas" panose="020B0609020204030204" pitchFamily="49" charset="0"/>
              </a:rPr>
              <a:t>48</a:t>
            </a: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p:txBody>
      </p:sp>
      <p:graphicFrame>
        <p:nvGraphicFramePr>
          <p:cNvPr id="7" name="Table 6">
            <a:extLst>
              <a:ext uri="{FF2B5EF4-FFF2-40B4-BE49-F238E27FC236}">
                <a16:creationId xmlns:a16="http://schemas.microsoft.com/office/drawing/2014/main" id="{CFE40C21-1F2F-2645-A600-6B92B49EC363}"/>
              </a:ext>
            </a:extLst>
          </p:cNvPr>
          <p:cNvGraphicFramePr>
            <a:graphicFrameLocks noGrp="1"/>
          </p:cNvGraphicFramePr>
          <p:nvPr/>
        </p:nvGraphicFramePr>
        <p:xfrm>
          <a:off x="308810" y="2819400"/>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16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8" name="Rectangle 7">
            <a:extLst>
              <a:ext uri="{FF2B5EF4-FFF2-40B4-BE49-F238E27FC236}">
                <a16:creationId xmlns:a16="http://schemas.microsoft.com/office/drawing/2014/main" id="{E2F9ACB8-DC03-9B4B-9AF7-5A921E576C39}"/>
              </a:ext>
            </a:extLst>
          </p:cNvPr>
          <p:cNvSpPr/>
          <p:nvPr/>
        </p:nvSpPr>
        <p:spPr>
          <a:xfrm>
            <a:off x="308810"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CE89B9-0D67-F449-8B33-C8B9EC680B30}"/>
              </a:ext>
            </a:extLst>
          </p:cNvPr>
          <p:cNvSpPr/>
          <p:nvPr/>
        </p:nvSpPr>
        <p:spPr>
          <a:xfrm>
            <a:off x="8723026" y="3276600"/>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502DB-47AF-7B4E-A035-AEB94F715FA5}"/>
              </a:ext>
            </a:extLst>
          </p:cNvPr>
          <p:cNvSpPr/>
          <p:nvPr/>
        </p:nvSpPr>
        <p:spPr>
          <a:xfrm>
            <a:off x="3468974" y="3276600"/>
            <a:ext cx="5212080"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Table 16">
            <a:extLst>
              <a:ext uri="{FF2B5EF4-FFF2-40B4-BE49-F238E27FC236}">
                <a16:creationId xmlns:a16="http://schemas.microsoft.com/office/drawing/2014/main" id="{E79E7DA0-B28E-EA4B-8FC3-50E84D2BBED8}"/>
              </a:ext>
            </a:extLst>
          </p:cNvPr>
          <p:cNvGraphicFramePr>
            <a:graphicFrameLocks noGrp="1"/>
          </p:cNvGraphicFramePr>
          <p:nvPr/>
        </p:nvGraphicFramePr>
        <p:xfrm>
          <a:off x="308810" y="5081516"/>
          <a:ext cx="11541464" cy="1339032"/>
        </p:xfrm>
        <a:graphic>
          <a:graphicData uri="http://schemas.openxmlformats.org/drawingml/2006/table">
            <a:tbl>
              <a:tblPr firstRow="1" bandRow="1">
                <a:tableStyleId>{2D5ABB26-0587-4C30-8999-92F81FD0307C}</a:tableStyleId>
              </a:tblPr>
              <a:tblGrid>
                <a:gridCol w="1049224">
                  <a:extLst>
                    <a:ext uri="{9D8B030D-6E8A-4147-A177-3AD203B41FA5}">
                      <a16:colId xmlns:a16="http://schemas.microsoft.com/office/drawing/2014/main" val="260455293"/>
                    </a:ext>
                  </a:extLst>
                </a:gridCol>
                <a:gridCol w="1049224">
                  <a:extLst>
                    <a:ext uri="{9D8B030D-6E8A-4147-A177-3AD203B41FA5}">
                      <a16:colId xmlns:a16="http://schemas.microsoft.com/office/drawing/2014/main" val="3091910980"/>
                    </a:ext>
                  </a:extLst>
                </a:gridCol>
                <a:gridCol w="1049224">
                  <a:extLst>
                    <a:ext uri="{9D8B030D-6E8A-4147-A177-3AD203B41FA5}">
                      <a16:colId xmlns:a16="http://schemas.microsoft.com/office/drawing/2014/main" val="1511525729"/>
                    </a:ext>
                  </a:extLst>
                </a:gridCol>
                <a:gridCol w="1049224">
                  <a:extLst>
                    <a:ext uri="{9D8B030D-6E8A-4147-A177-3AD203B41FA5}">
                      <a16:colId xmlns:a16="http://schemas.microsoft.com/office/drawing/2014/main" val="552219943"/>
                    </a:ext>
                  </a:extLst>
                </a:gridCol>
                <a:gridCol w="1049224">
                  <a:extLst>
                    <a:ext uri="{9D8B030D-6E8A-4147-A177-3AD203B41FA5}">
                      <a16:colId xmlns:a16="http://schemas.microsoft.com/office/drawing/2014/main" val="1702535043"/>
                    </a:ext>
                  </a:extLst>
                </a:gridCol>
                <a:gridCol w="1049224">
                  <a:extLst>
                    <a:ext uri="{9D8B030D-6E8A-4147-A177-3AD203B41FA5}">
                      <a16:colId xmlns:a16="http://schemas.microsoft.com/office/drawing/2014/main" val="3608448905"/>
                    </a:ext>
                  </a:extLst>
                </a:gridCol>
                <a:gridCol w="1049224">
                  <a:extLst>
                    <a:ext uri="{9D8B030D-6E8A-4147-A177-3AD203B41FA5}">
                      <a16:colId xmlns:a16="http://schemas.microsoft.com/office/drawing/2014/main" val="1841696702"/>
                    </a:ext>
                  </a:extLst>
                </a:gridCol>
                <a:gridCol w="1049224">
                  <a:extLst>
                    <a:ext uri="{9D8B030D-6E8A-4147-A177-3AD203B41FA5}">
                      <a16:colId xmlns:a16="http://schemas.microsoft.com/office/drawing/2014/main" val="3701989782"/>
                    </a:ext>
                  </a:extLst>
                </a:gridCol>
                <a:gridCol w="1049224">
                  <a:extLst>
                    <a:ext uri="{9D8B030D-6E8A-4147-A177-3AD203B41FA5}">
                      <a16:colId xmlns:a16="http://schemas.microsoft.com/office/drawing/2014/main" val="758963084"/>
                    </a:ext>
                  </a:extLst>
                </a:gridCol>
                <a:gridCol w="1049224">
                  <a:extLst>
                    <a:ext uri="{9D8B030D-6E8A-4147-A177-3AD203B41FA5}">
                      <a16:colId xmlns:a16="http://schemas.microsoft.com/office/drawing/2014/main" val="2813659595"/>
                    </a:ext>
                  </a:extLst>
                </a:gridCol>
                <a:gridCol w="1049224">
                  <a:extLst>
                    <a:ext uri="{9D8B030D-6E8A-4147-A177-3AD203B41FA5}">
                      <a16:colId xmlns:a16="http://schemas.microsoft.com/office/drawing/2014/main" val="1076076440"/>
                    </a:ext>
                  </a:extLst>
                </a:gridCol>
              </a:tblGrid>
              <a:tr h="436335">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0x18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0x28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0x38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0x48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0x58</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solidFill>
                            <a:schemeClr val="bg1">
                              <a:lumMod val="50000"/>
                            </a:schemeClr>
                          </a:solidFill>
                          <a:latin typeface="Consolas" panose="020B0609020204030204" pitchFamily="49" charset="0"/>
                          <a:cs typeface="Consolas" panose="020B0609020204030204" pitchFamily="49" charset="0"/>
                        </a:rPr>
                        <a:t>0x60</a:t>
                      </a:r>
                    </a:p>
                  </a:txBody>
                  <a:tcPr marL="166596" marR="166596" marT="83298" marB="8329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387185"/>
                  </a:ext>
                </a:extLst>
              </a:tr>
              <a:tr h="709524">
                <a:tc>
                  <a:txBody>
                    <a:bodyPr/>
                    <a:lstStyle/>
                    <a:p>
                      <a:pPr algn="ctr"/>
                      <a:r>
                        <a:rPr lang="en-US" sz="2400" dirty="0"/>
                        <a:t>56</a:t>
                      </a:r>
                    </a:p>
                    <a:p>
                      <a:pPr algn="ctr"/>
                      <a:r>
                        <a:rPr lang="en-US" sz="2400" dirty="0"/>
                        <a:t>Used</a:t>
                      </a:r>
                    </a:p>
                  </a:txBody>
                  <a:tcPr marL="166596" marR="166596" marT="83298" marB="83298"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A</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Free</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Used</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B</a:t>
                      </a:r>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L="166596" marR="166596" marT="83298" marB="83298"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78740"/>
                  </a:ext>
                </a:extLst>
              </a:tr>
            </a:tbl>
          </a:graphicData>
        </a:graphic>
      </p:graphicFrame>
      <p:sp>
        <p:nvSpPr>
          <p:cNvPr id="18" name="Rectangle 17">
            <a:extLst>
              <a:ext uri="{FF2B5EF4-FFF2-40B4-BE49-F238E27FC236}">
                <a16:creationId xmlns:a16="http://schemas.microsoft.com/office/drawing/2014/main" id="{ABFE11EB-208B-6A4F-87B3-7FFD785F8E68}"/>
              </a:ext>
            </a:extLst>
          </p:cNvPr>
          <p:cNvSpPr/>
          <p:nvPr/>
        </p:nvSpPr>
        <p:spPr>
          <a:xfrm>
            <a:off x="308810" y="5538716"/>
            <a:ext cx="8414216"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AED4ADC-1452-5344-94C4-A521A834E74F}"/>
              </a:ext>
            </a:extLst>
          </p:cNvPr>
          <p:cNvSpPr/>
          <p:nvPr/>
        </p:nvSpPr>
        <p:spPr>
          <a:xfrm>
            <a:off x="8723026" y="5538716"/>
            <a:ext cx="3127248" cy="8818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EF9AB99-5B04-0641-B61D-D12DB8D2035E}"/>
              </a:ext>
            </a:extLst>
          </p:cNvPr>
          <p:cNvSpPr/>
          <p:nvPr/>
        </p:nvSpPr>
        <p:spPr bwMode="auto">
          <a:xfrm>
            <a:off x="6256663" y="2768221"/>
            <a:ext cx="5478137" cy="21978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For the explicit allocator, note that we can’t have payload less than 16 bytes, so here the only option for the leftover 8 bytes is to use it as padding for the existing block.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9491139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16579</TotalTime>
  <Words>10562</Words>
  <Application>Microsoft Macintosh PowerPoint</Application>
  <PresentationFormat>Widescreen</PresentationFormat>
  <Paragraphs>2596</Paragraphs>
  <Slides>140</Slides>
  <Notes>55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140</vt:i4>
      </vt:variant>
    </vt:vector>
  </HeadingPairs>
  <TitlesOfParts>
    <vt:vector size="148" baseType="lpstr">
      <vt:lpstr>Andale Mono</vt:lpstr>
      <vt:lpstr>Arial</vt:lpstr>
      <vt:lpstr>Calibri</vt:lpstr>
      <vt:lpstr>Calibri Light</vt:lpstr>
      <vt:lpstr>Consolas</vt:lpstr>
      <vt:lpstr>Tahoma</vt:lpstr>
      <vt:lpstr>Verdana</vt:lpstr>
      <vt:lpstr>Default Design</vt:lpstr>
      <vt:lpstr>CS107, Lecture 14 Managing The Heap</vt:lpstr>
      <vt:lpstr>CS107 Topic 6: How do the core malloc/realloc/free memory-allocation operations work?</vt:lpstr>
      <vt:lpstr>How do malloc/realloc/free work?</vt:lpstr>
      <vt:lpstr>Learning Goals</vt:lpstr>
      <vt:lpstr>Lecture Plan</vt:lpstr>
      <vt:lpstr>Lecture Plan</vt:lpstr>
      <vt:lpstr>Running a program</vt:lpstr>
      <vt:lpstr>The Stack</vt:lpstr>
      <vt:lpstr>Today: The Heap</vt:lpstr>
      <vt:lpstr>Lecture Plan</vt:lpstr>
      <vt:lpstr>Your role so far: Client</vt:lpstr>
      <vt:lpstr>Your role now: Heap Hotel Concierge</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What is a heap allocator?</vt:lpstr>
      <vt:lpstr>Lecture Plan</vt:lpstr>
      <vt:lpstr>Heap Allocator Functions</vt:lpstr>
      <vt:lpstr>Heap Allocator Requirements</vt:lpstr>
      <vt:lpstr>Heap Allocator Requirements</vt:lpstr>
      <vt:lpstr>Heap Allocator Requirements</vt:lpstr>
      <vt:lpstr>Heap Allocator Requirements</vt:lpstr>
      <vt:lpstr>Heap Allocator Requirements</vt:lpstr>
      <vt:lpstr>Heap Allocator Requirements</vt:lpstr>
      <vt:lpstr>Heap Allocator Goals</vt:lpstr>
      <vt:lpstr>Utilization</vt:lpstr>
      <vt:lpstr>Utilization</vt:lpstr>
      <vt:lpstr>Utilization</vt:lpstr>
      <vt:lpstr>Fragmentation</vt:lpstr>
      <vt:lpstr>Heap Allocator Goals</vt:lpstr>
      <vt:lpstr>Heap Allocator Goals</vt:lpstr>
      <vt:lpstr>Lecture Plan</vt:lpstr>
      <vt:lpstr>Bump Allocator</vt:lpstr>
      <vt:lpstr>Bump Allocator Performance</vt:lpstr>
      <vt:lpstr>Bump Allocator</vt:lpstr>
      <vt:lpstr>Bump Allocator</vt:lpstr>
      <vt:lpstr>Bump Allocator</vt:lpstr>
      <vt:lpstr>Bump Allocator</vt:lpstr>
      <vt:lpstr>Bump Allocator</vt:lpstr>
      <vt:lpstr>Bump Allocator</vt:lpstr>
      <vt:lpstr>Bump Allocator</vt:lpstr>
      <vt:lpstr>Summary: Bump Allocator</vt:lpstr>
      <vt:lpstr>Lecture Plan</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Implicit Free List Allocator</vt:lpstr>
      <vt:lpstr>Representing Headers</vt:lpstr>
      <vt:lpstr>Implicit Free List Allocator</vt:lpstr>
      <vt:lpstr>Implicit Free List Summary</vt:lpstr>
      <vt:lpstr>Splitting Policy</vt:lpstr>
      <vt:lpstr>Splitting Policy</vt:lpstr>
      <vt:lpstr>Splitting Policy</vt:lpstr>
      <vt:lpstr>Splitting Policy</vt:lpstr>
      <vt:lpstr>Revisiting Our Goals</vt:lpstr>
      <vt:lpstr>Final Project: Implicit Allocator</vt:lpstr>
      <vt:lpstr>Coalescing</vt:lpstr>
      <vt:lpstr>In-Place Realloc</vt:lpstr>
      <vt:lpstr>In-Place Realloc</vt:lpstr>
      <vt:lpstr>In-Place Realloc</vt:lpstr>
      <vt:lpstr>Summary: Implicit Allocator</vt:lpstr>
      <vt:lpstr>Lecture Plan</vt:lpstr>
      <vt:lpstr>Lecture Plan</vt:lpstr>
      <vt:lpstr>Can We Do Better?</vt:lpstr>
      <vt:lpstr>Can We Do Better?</vt:lpstr>
      <vt:lpstr>Can We Do Better?</vt:lpstr>
      <vt:lpstr>Can We Do Better?</vt:lpstr>
      <vt:lpstr>Can We Do Better?</vt:lpstr>
      <vt:lpstr>Can We Do Better?</vt:lpstr>
      <vt:lpstr>Can We Do Better?</vt:lpstr>
      <vt:lpstr>Can We Do Better?</vt:lpstr>
      <vt:lpstr>Can We Do Better?</vt:lpstr>
      <vt:lpstr>Explicit Free List Allocator</vt:lpstr>
      <vt:lpstr>Explicit Free List: List Design</vt:lpstr>
      <vt:lpstr>Explicit Free List: List Design</vt:lpstr>
      <vt:lpstr>Implicit vs. Explicit: So Far</vt:lpstr>
      <vt:lpstr>Revisiting Our Goals</vt:lpstr>
      <vt:lpstr>Revisiting Our Goals</vt:lpstr>
      <vt:lpstr>Lecture Plan</vt:lpstr>
      <vt:lpstr>Coalescing</vt:lpstr>
      <vt:lpstr>Coalescing</vt:lpstr>
      <vt:lpstr>Coalescing</vt:lpstr>
      <vt:lpstr>Coalescing</vt:lpstr>
      <vt:lpstr>Coalescing</vt:lpstr>
      <vt:lpstr>Coalescing</vt:lpstr>
      <vt:lpstr>Coalescing</vt:lpstr>
      <vt:lpstr>Coalescing</vt:lpstr>
      <vt:lpstr>Coalescing</vt:lpstr>
      <vt:lpstr>Coalescing</vt:lpstr>
      <vt:lpstr>Revisiting Our Goals</vt:lpstr>
      <vt:lpstr>Revisiting Our Goals</vt:lpstr>
      <vt:lpstr>Lecture Plan</vt:lpstr>
      <vt:lpstr>Realloc</vt:lpstr>
      <vt:lpstr>Realloc: Growing In Place</vt:lpstr>
      <vt:lpstr>Realloc: Growing In Place</vt:lpstr>
      <vt:lpstr>Realloc: Growing In Place</vt:lpstr>
      <vt:lpstr>Realloc: Growing In Place</vt:lpstr>
      <vt:lpstr>Realloc: Growing In Place</vt:lpstr>
      <vt:lpstr>Realloc: Growing In Place</vt:lpstr>
      <vt:lpstr>Realloc: Growing In Place</vt:lpstr>
      <vt:lpstr>Realloc: Growing In Place</vt:lpstr>
      <vt:lpstr>Realloc</vt:lpstr>
      <vt:lpstr>Going beyond: Explicit list w/size buckets</vt:lpstr>
      <vt:lpstr>Final Project: Explicit Allocator</vt:lpstr>
      <vt:lpstr>Final Project Tips</vt:lpstr>
      <vt:lpstr>Recap</vt:lpstr>
      <vt:lpstr>Live Session Slides</vt:lpstr>
      <vt:lpstr>Plan For Today</vt:lpstr>
      <vt:lpstr>Warm-up: Review</vt:lpstr>
      <vt:lpstr>Review: Implicit free list header design</vt:lpstr>
      <vt:lpstr>Review: Implicit free list header design</vt:lpstr>
      <vt:lpstr>Review: Explicit free list design</vt:lpstr>
      <vt:lpstr>In the wild: glibc allocator</vt:lpstr>
      <vt:lpstr>Plan For Today</vt:lpstr>
      <vt:lpstr>Practice 1: Implicit (first-fit)</vt:lpstr>
      <vt:lpstr>Practice 1: Implicit (first-fit)</vt:lpstr>
      <vt:lpstr>Practice 2: Implicit (best-fit)</vt:lpstr>
      <vt:lpstr>Practice 2: Implicit (best-fit)</vt:lpstr>
      <vt:lpstr>Practice 3: Explicit (coalesce)</vt:lpstr>
      <vt:lpstr>Practice 3: Explicit (coalesce)</vt:lpstr>
      <vt:lpstr>Practice 4: Explicit (realloc)</vt:lpstr>
      <vt:lpstr>Practice 4: Explicit (realloc)</vt:lpstr>
      <vt:lpstr>Practice 5: Explicit (realloc)</vt:lpstr>
      <vt:lpstr>Practice 5: Explicit (realloc)</vt:lpstr>
      <vt:lpstr>Practice 6: Explicit (realloc)</vt:lpstr>
      <vt:lpstr>Practice 6: Explicit (realloc)</vt:lpstr>
      <vt:lpstr>Practice 6: Explicit (realloc)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1936</cp:revision>
  <cp:lastPrinted>2019-05-24T19:16:11Z</cp:lastPrinted>
  <dcterms:created xsi:type="dcterms:W3CDTF">2008-06-28T20:57:21Z</dcterms:created>
  <dcterms:modified xsi:type="dcterms:W3CDTF">2021-05-21T22:31:28Z</dcterms:modified>
</cp:coreProperties>
</file>