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5"/>
  </p:notesMasterIdLst>
  <p:handoutMasterIdLst>
    <p:handoutMasterId r:id="rId56"/>
  </p:handoutMasterIdLst>
  <p:sldIdLst>
    <p:sldId id="256" r:id="rId2"/>
    <p:sldId id="433" r:id="rId3"/>
    <p:sldId id="636" r:id="rId4"/>
    <p:sldId id="541" r:id="rId5"/>
    <p:sldId id="1120" r:id="rId6"/>
    <p:sldId id="1062" r:id="rId7"/>
    <p:sldId id="1063" r:id="rId8"/>
    <p:sldId id="1121" r:id="rId9"/>
    <p:sldId id="1064" r:id="rId10"/>
    <p:sldId id="1065" r:id="rId11"/>
    <p:sldId id="1066" r:id="rId12"/>
    <p:sldId id="1067" r:id="rId13"/>
    <p:sldId id="1091" r:id="rId14"/>
    <p:sldId id="1084" r:id="rId15"/>
    <p:sldId id="1068" r:id="rId16"/>
    <p:sldId id="1069" r:id="rId17"/>
    <p:sldId id="1070" r:id="rId18"/>
    <p:sldId id="1071" r:id="rId19"/>
    <p:sldId id="1085" r:id="rId20"/>
    <p:sldId id="1072" r:id="rId21"/>
    <p:sldId id="1083" r:id="rId22"/>
    <p:sldId id="1086" r:id="rId23"/>
    <p:sldId id="1118" r:id="rId24"/>
    <p:sldId id="1117" r:id="rId25"/>
    <p:sldId id="1089" r:id="rId26"/>
    <p:sldId id="1090" r:id="rId27"/>
    <p:sldId id="1073" r:id="rId28"/>
    <p:sldId id="1093" r:id="rId29"/>
    <p:sldId id="1094" r:id="rId30"/>
    <p:sldId id="1095" r:id="rId31"/>
    <p:sldId id="1096" r:id="rId32"/>
    <p:sldId id="1097" r:id="rId33"/>
    <p:sldId id="1098" r:id="rId34"/>
    <p:sldId id="1122" r:id="rId35"/>
    <p:sldId id="1099" r:id="rId36"/>
    <p:sldId id="1102" r:id="rId37"/>
    <p:sldId id="1116" r:id="rId38"/>
    <p:sldId id="1123" r:id="rId39"/>
    <p:sldId id="1106" r:id="rId40"/>
    <p:sldId id="1107" r:id="rId41"/>
    <p:sldId id="1108" r:id="rId42"/>
    <p:sldId id="396" r:id="rId43"/>
    <p:sldId id="1074" r:id="rId44"/>
    <p:sldId id="1113" r:id="rId45"/>
    <p:sldId id="1033" r:id="rId46"/>
    <p:sldId id="843" r:id="rId47"/>
    <p:sldId id="1125" r:id="rId48"/>
    <p:sldId id="1124" r:id="rId49"/>
    <p:sldId id="1119" r:id="rId50"/>
    <p:sldId id="844" r:id="rId51"/>
    <p:sldId id="1127" r:id="rId52"/>
    <p:sldId id="1129" r:id="rId53"/>
    <p:sldId id="1130" r:id="rId5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636"/>
            <p14:sldId id="541"/>
          </p14:sldIdLst>
        </p14:section>
        <p14:section name="Optimization" id="{FBD55031-DED5-9445-8340-34E75A703C74}">
          <p14:sldIdLst>
            <p14:sldId id="1120"/>
            <p14:sldId id="1062"/>
            <p14:sldId id="1063"/>
            <p14:sldId id="1121"/>
            <p14:sldId id="1064"/>
            <p14:sldId id="1065"/>
            <p14:sldId id="1066"/>
            <p14:sldId id="1067"/>
            <p14:sldId id="1091"/>
            <p14:sldId id="1084"/>
            <p14:sldId id="1068"/>
            <p14:sldId id="1069"/>
            <p14:sldId id="1070"/>
            <p14:sldId id="1071"/>
            <p14:sldId id="1085"/>
            <p14:sldId id="1072"/>
            <p14:sldId id="1083"/>
            <p14:sldId id="1086"/>
            <p14:sldId id="1118"/>
            <p14:sldId id="1117"/>
            <p14:sldId id="1089"/>
            <p14:sldId id="1090"/>
            <p14:sldId id="1073"/>
            <p14:sldId id="1093"/>
            <p14:sldId id="1094"/>
            <p14:sldId id="1095"/>
            <p14:sldId id="1096"/>
            <p14:sldId id="1097"/>
            <p14:sldId id="1098"/>
            <p14:sldId id="1122"/>
            <p14:sldId id="1099"/>
            <p14:sldId id="1102"/>
            <p14:sldId id="1116"/>
            <p14:sldId id="1123"/>
            <p14:sldId id="1106"/>
            <p14:sldId id="1107"/>
            <p14:sldId id="1108"/>
            <p14:sldId id="396"/>
            <p14:sldId id="1074"/>
          </p14:sldIdLst>
        </p14:section>
        <p14:section name="Recap" id="{745DA939-E44A-0C40-BECC-2C5C1C4E8C93}">
          <p14:sldIdLst>
            <p14:sldId id="1113"/>
            <p14:sldId id="1033"/>
            <p14:sldId id="843"/>
            <p14:sldId id="1125"/>
            <p14:sldId id="1124"/>
            <p14:sldId id="1119"/>
            <p14:sldId id="844"/>
            <p14:sldId id="1127"/>
            <p14:sldId id="1129"/>
            <p14:sldId id="113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2ED6"/>
    <a:srgbClr val="0432FF"/>
    <a:srgbClr val="008000"/>
    <a:srgbClr val="4472C4"/>
    <a:srgbClr val="F8F8F8"/>
    <a:srgbClr val="D27BD6"/>
    <a:srgbClr val="942092"/>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92" autoAdjust="0"/>
    <p:restoredTop sz="86813" autoAdjust="0"/>
  </p:normalViewPr>
  <p:slideViewPr>
    <p:cSldViewPr>
      <p:cViewPr varScale="1">
        <p:scale>
          <a:sx n="95" d="100"/>
          <a:sy n="95" d="100"/>
        </p:scale>
        <p:origin x="472" y="168"/>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5-24T19:03:05.834"/>
    </inkml:context>
    <inkml:brush xml:id="br0">
      <inkml:brushProperty name="width" value="0.05292" units="cm"/>
      <inkml:brushProperty name="height" value="0.05292" units="cm"/>
      <inkml:brushProperty name="color" value="#3165BB"/>
    </inkml:brush>
  </inkml:definitions>
  <inkml:trace contextRef="#ctx0" brushRef="#br0">6541 11501 7939,'-15'0'0,"-4"-1"-449,0-4 211,1 3 79,3-10 1308,7 10-357,-4-4-257,10-1 17,-4-1-265,6 1 0,6 0 286,4 7-339,-4 0 1,11 0 23,-2 0 1,7 0 37,-3 0 0,6 13 28,-1 6 1,7 8-70,2 6 1,5 5 0,-5 9 1,7 4-314,-2 6 1,8-1 51,1 1 0,0 0 5,-4 0 0,0-3-94,-1-7 0,-7-6 90,-6-12 0,-3-3 69,-7-2 1,0-3-160,-4-7 1,-7-5-173,-4 1-168,4-7 160,-6 3 399,4-6 0,-12 0-250,-4 0 0,-2 0-59,-3 0 0,1-6 100,0-3 1,-2-4-7,-3-1 1,2 1 90,-7 4 0,7-4-74,-2 3 0,1-2 142,-1-2 1,4 1-66,-4 3 1,3 3 97,2 2 1,-1 2-39,1-7 1,5 7 192,-1-2-101,1 4-93,1 1-103,2 0 76,18 0 0,-1-8-151,13-6 0,0-2-8,4-8 0,5 2-114,0-2 0,2-3 200,-2 4 1,-3 2 15,4 2 1,-4 5 175,-2 5 0,0 2-69,1 7 0,-7 0 148,-3 0 0,-5 11-60,-4 4 1,1 8 27,-7 1 0,3 3 19,-2 1 0,-4-4 57,4 0 1,-4-1-119,-1 6 0,-1-6-48,-4 1 0,-3-2 115,-6 2 0,0-2-78,0-3 1,-1-5-234,1 0 1,0 1 69,0-6-2232,-1-3 2246,8 1 0,0-14 0,7 0 0</inkml:trace>
  <inkml:trace contextRef="#ctx0" brushRef="#br0" timeOffset="1">11687 10065 8073,'-20'0'0,"3"0"0,-7 0 0,6 0 1007,-1 0-133,4 0-541,7 0 0,1 7-156,7 2 1,7 4-1,2 1 1,10 6 71,5 4 0,4 9-1,6 5 1,-1 11-30,9 8 1,-4 8-328,-17-28 0,1 2 0,0-3 1,-1 2 219,-2 2 1,-1 0 0,1-2 0,-1-1 34,1 1 0,0-1 0,8 28-24,1-8 1,-9-10 116,0-13 0,-3-7 290,-2-13-90,-6-6-137,-2-2-328,-6-6 0,-1-5-230,-4 0 0,-3-6-233,-6 2 1,-7-4-226,-2-1 0,-4-5 348,-2 0 1,-4 0 231,0 5 0,-7 1 106,2 4 1,4-4 220,1 4 1,3 2-129,1 3 1,7-3 415,3 3-304,10-1 0,2 3-180,7-2 0,13 0 92,6-5 0,6 4-125,4-4 0,5-2-82,4-8 0,8-2 51,1-3 1,1-2-40,-6 2 1,1-3 74,0-1 0,3 6 240,-4 3 1,-9 4-94,-14 6 0,-4 12 415,-6 16 0,-4 11-114,-10 17 1,-4 6 57,-10 8 1,-4 4-379,-5 6 0,1-6 22,3-4 0,4-10-1631,6-8 1250,6-13 1,13-16 260,9-9 0,3-4 0,-3-1 0</inkml:trace>
  <inkml:trace contextRef="#ctx0" brushRef="#br0" timeOffset="2">16237 9951 7884,'0'-22'0,"-5"-3"426,1 6-159,-1-6 0,5 4-37,0-2 1,0-3-3,0 7 1,0 0 183,0 5 1,6 6-76,4 4 0,2 2 20,3 2 0,-1 10-112,0 8 0,0 11 13,0 14 1,5 7-101,0 7 1,0 11-256,-5 8 0,1 0 130,-1-5 0,2 4 130,3 1 0,-5-3-276,0-11 1,0-4 108,-4-15 1,1 1-214,-2-11 0,2-6-113,-6-8 112,0-3 0,-7-4 98,-2-2 0,-4-4 39,-7-6 0,1 0 275,0 0 1,-5-3-250,0-7 0,-1-1-140,1-12 1,3-1 119,-3-4 0,3-6 89,2 1 0,4-5-20,1 5 0,6 0 111,-2 5 0,3-1-86,2 1 1,2 6 16,3 3 1,3 4-15,6 6 1,5-2-6,0 6 1,8-1-46,1 1 0,2 3 42,8-2 0,0 2-96,5 2 0,-6 0 68,1 0 0,-6 2 197,1 2 1,-9 4 17,-5 7 1,-5 5 134,-5 4 1,-4 3 143,-10 1 0,-4 12-165,-10 2 0,0 4-62,-9-3 1,1-1-3,-11 1 0,6 3-210,-1-4 0,3-4-142,2-14 1,6-8-643,3-7-16,9-6 0,4 2 759,6-10 0,12-15 0,4-10 0</inkml:trace>
  <inkml:trace contextRef="#ctx0" brushRef="#br0" timeOffset="3">20602 10094 7900,'-24'-10'0,"1"1"0,5-1 1349,-2-4-850,5 6 1,3 3-90,2 10 1,6 11-190,8 12 1,6 7 130,9 8 56,3 6-534,6 8 1,7 7 271,3 7 0,-17-32 1,1 0 29,1 1 0,1 0-1027,-2 0 1,0-2 856,6-2 0,0-1 0,-6-1 0,0 0 218,25 27-1337,-3-5 1025,-7-7 1,-9-13-131,-9-3-468,-9-3 482,-4-1 1,-6 4-128,0 0-372,-6 0 436,-9-4 0,-7-3 398,-6-2-247,-1-3 1,-4-13 736,0-4 1,-6-4-582,1-4 1,1-11 571,-1-8 0,8-4-491,2-2 1,7 1 248,12-1 1,-2 3-129,6 2 0,4-1-120,10 6 0,2-5 6,13 5 1,-1-5 80,6 5 0,1-4-45,3 4 0,-1 0 145,6 5 1,-5 4-43,5 1 1,-11 5-118,1 0 0,-9 8 312,0 6 0,-10 15-56,-4 8 0,-3 7-55,-2 3 0,-8-1-36,-6 1 1,-2-1 61,-8 1 1,0-8-364,-4-7 1,0-2 93,-1-12 1,5 3-381,1-7 248,5-4-1773,4 0 0,8-12 1797,6-4 0,19-2 0,4-2 0</inkml:trace>
  <inkml:trace contextRef="#ctx0" brushRef="#br0" timeOffset="4">26559 9582 7815,'-14'8'1605,"0"4"1,4-8-745,1 5 0,6 2-1205,-2 8 0,5 3 387,5 7 1,4 1 357,10 3 1,2 0-235,2 10 1,9-2-178,-4 11 0,6 2-149,-1 7 1,-2-1 251,7 6 0,0 2-67,-17-30 1,1 0 0,19 30-87,-3 3 1,-4-11-56,-5-3 0,-2-6 14,-4-9 1,-4-7-5,-9-7 1,1-5-2,-6-9 0,-2 2-166,-8 3 0,-3-8 97,-6 3 0,-5-9-17,0-1 1,-6-2 529,1-2 0,-3-2-377,-1-2 1,-5-9 160,-1-6 0,-3-6 42,3 1 0,-2 2 33,8-2 0,-4 5-75,8-4 1,-1 5-15,1-1 0,4 8-42,6 2-45,6 6-364,1-4 0,9 7 167,3 0 1,7 0-82,7 0 1,7 0 76,-3 0 1,4 0 108,2 0 0,4-5-17,0 1 0,5-6 129,-5 6 1,2-6 31,-2 5 1,-5-1 317,1 1 0,2 4 317,-7-4 1,0 3-305,-10 2 1,-6 7 463,-3 2 0,-4 5-323,-1 5 1,-1-1-140,-4 5 0,-5 0-149,-9 0 0,4 4-66,-4-3 0,-2-4-245,2-1 0,0-3 130,5-2 1,0-1-1228,0-4 0,4-2-44,1-7-2430,6 0 3625,-4-7 0,14-7 0,0-8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802793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2167223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overflow etc.</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3273784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97 for hits, 300 for misses!  300 / 397 = 75%</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434856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overflow etc.</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70896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 a + b * a</a:t>
            </a:r>
          </a:p>
          <a:p>
            <a:r>
              <a:rPr lang="en-US" dirty="0"/>
              <a:t>a * a + (param1 * a + a) * a</a:t>
            </a:r>
          </a:p>
          <a:p>
            <a:r>
              <a:rPr lang="en-US" dirty="0"/>
              <a:t>a^2 + param1 * a^2 + a^2</a:t>
            </a:r>
          </a:p>
          <a:p>
            <a:r>
              <a:rPr lang="en-US" dirty="0"/>
              <a:t>2a^2 + param1 * a^2</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2226281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4184003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479773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gcc.gnu.org/onlinedocs/gcc/Optimize-Options.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stackoverflow.com/questions/1778538/how-many-gcc-optimization-levels-are-there"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web.stanford.edu/class/cs107/lab6/extra.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15</a:t>
            </a:r>
            <a:br>
              <a:rPr lang="en-US" dirty="0"/>
            </a:br>
            <a:r>
              <a:rPr lang="en-US" sz="3400" dirty="0"/>
              <a:t>Optimization</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5</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3352800"/>
          </a:xfrm>
        </p:spPr>
        <p:txBody>
          <a:bodyPr/>
          <a:lstStyle/>
          <a:p>
            <a:r>
              <a:rPr lang="en-US" u="sng" dirty="0"/>
              <a:t>CS107 Topic 6</a:t>
            </a:r>
            <a:r>
              <a:rPr lang="en-US" dirty="0"/>
              <a:t>: How do the core </a:t>
            </a:r>
            <a:r>
              <a:rPr lang="en-US" dirty="0">
                <a:latin typeface="Consolas" panose="020B0609020204030204" pitchFamily="49" charset="0"/>
                <a:cs typeface="Consolas" panose="020B0609020204030204" pitchFamily="49" charset="0"/>
              </a:rPr>
              <a:t>malloc/</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/free</a:t>
            </a:r>
            <a:r>
              <a:rPr lang="en-US" dirty="0"/>
              <a:t> memory-allocation operations work?</a:t>
            </a:r>
          </a:p>
        </p:txBody>
      </p:sp>
    </p:spTree>
    <p:extLst>
      <p:ext uri="{BB962C8B-B14F-4D97-AF65-F5344CB8AC3E}">
        <p14:creationId xmlns:p14="http://schemas.microsoft.com/office/powerpoint/2010/main" val="141138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Understand how we can optimize our code to improve efficiency and speed</a:t>
            </a:r>
          </a:p>
          <a:p>
            <a:r>
              <a:rPr lang="en-US" dirty="0"/>
              <a:t>Learn about the optimizations GCC can perform</a:t>
            </a:r>
          </a:p>
        </p:txBody>
      </p:sp>
    </p:spTree>
    <p:extLst>
      <p:ext uri="{BB962C8B-B14F-4D97-AF65-F5344CB8AC3E}">
        <p14:creationId xmlns:p14="http://schemas.microsoft.com/office/powerpoint/2010/main" val="459992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What is optimization?	5</a:t>
            </a:r>
          </a:p>
          <a:p>
            <a:pPr>
              <a:tabLst>
                <a:tab pos="11536363" algn="r"/>
              </a:tabLst>
            </a:pPr>
            <a:r>
              <a:rPr lang="en-US" dirty="0"/>
              <a:t>GCC Optimization	8</a:t>
            </a:r>
          </a:p>
          <a:p>
            <a:pPr>
              <a:tabLst>
                <a:tab pos="11536363" algn="r"/>
              </a:tabLst>
            </a:pPr>
            <a:r>
              <a:rPr lang="en-US" dirty="0"/>
              <a:t>Limitations of GCC Optimization	34</a:t>
            </a:r>
          </a:p>
          <a:p>
            <a:pPr>
              <a:tabLst>
                <a:tab pos="11536363" algn="r"/>
              </a:tabLst>
            </a:pPr>
            <a:r>
              <a:rPr lang="en-US" dirty="0"/>
              <a:t>Caching	38</a:t>
            </a:r>
          </a:p>
          <a:p>
            <a:pPr>
              <a:tabLst>
                <a:tab pos="11536363" algn="r"/>
              </a:tabLst>
            </a:pPr>
            <a:r>
              <a:rPr lang="en-US" dirty="0"/>
              <a:t>Live Session Slides	45</a:t>
            </a:r>
          </a:p>
          <a:p>
            <a:endParaRPr lang="en-US" dirty="0"/>
          </a:p>
        </p:txBody>
      </p:sp>
      <p:sp>
        <p:nvSpPr>
          <p:cNvPr id="4" name="TextBox 3">
            <a:extLst>
              <a:ext uri="{FF2B5EF4-FFF2-40B4-BE49-F238E27FC236}">
                <a16:creationId xmlns:a16="http://schemas.microsoft.com/office/drawing/2014/main" id="{06663749-6E10-C241-B5DD-C61DAEBEF866}"/>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/class/cs107/lecture-code/lect15 .</a:t>
            </a:r>
          </a:p>
        </p:txBody>
      </p:sp>
    </p:spTree>
    <p:extLst>
      <p:ext uri="{BB962C8B-B14F-4D97-AF65-F5344CB8AC3E}">
        <p14:creationId xmlns:p14="http://schemas.microsoft.com/office/powerpoint/2010/main" val="3179239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b="1" dirty="0">
                <a:solidFill>
                  <a:srgbClr val="C00000"/>
                </a:solidFill>
              </a:rPr>
              <a:t>What is optimization?</a:t>
            </a:r>
            <a:r>
              <a:rPr lang="en-US" dirty="0"/>
              <a:t>	5</a:t>
            </a:r>
          </a:p>
          <a:p>
            <a:pPr>
              <a:tabLst>
                <a:tab pos="11536363" algn="r"/>
              </a:tabLst>
            </a:pPr>
            <a:r>
              <a:rPr lang="en-US" dirty="0"/>
              <a:t>GCC Optimization	8</a:t>
            </a:r>
          </a:p>
          <a:p>
            <a:pPr>
              <a:tabLst>
                <a:tab pos="11536363" algn="r"/>
              </a:tabLst>
            </a:pPr>
            <a:r>
              <a:rPr lang="en-US" dirty="0"/>
              <a:t>Limitations of GCC Optimization	34</a:t>
            </a:r>
          </a:p>
          <a:p>
            <a:pPr>
              <a:tabLst>
                <a:tab pos="11536363" algn="r"/>
              </a:tabLst>
            </a:pPr>
            <a:r>
              <a:rPr lang="en-US" dirty="0"/>
              <a:t>Caching	38</a:t>
            </a:r>
            <a:endParaRPr lang="en-US" b="1" dirty="0"/>
          </a:p>
          <a:p>
            <a:pPr>
              <a:tabLst>
                <a:tab pos="11536363" algn="r"/>
              </a:tabLst>
            </a:pPr>
            <a:r>
              <a:rPr lang="en-US" dirty="0"/>
              <a:t>Live Session Slides	45</a:t>
            </a:r>
          </a:p>
          <a:p>
            <a:endParaRPr lang="en-US" dirty="0"/>
          </a:p>
        </p:txBody>
      </p:sp>
      <p:sp>
        <p:nvSpPr>
          <p:cNvPr id="4" name="TextBox 3">
            <a:extLst>
              <a:ext uri="{FF2B5EF4-FFF2-40B4-BE49-F238E27FC236}">
                <a16:creationId xmlns:a16="http://schemas.microsoft.com/office/drawing/2014/main" id="{E5DAB0B9-9F09-F842-B46C-7630AC7C27BE}"/>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/class/cs107/lecture-code/lect15 .</a:t>
            </a:r>
          </a:p>
        </p:txBody>
      </p:sp>
    </p:spTree>
    <p:extLst>
      <p:ext uri="{BB962C8B-B14F-4D97-AF65-F5344CB8AC3E}">
        <p14:creationId xmlns:p14="http://schemas.microsoft.com/office/powerpoint/2010/main" val="3282807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A366D-A4A6-1B46-BA88-AD6CBE62C120}"/>
              </a:ext>
            </a:extLst>
          </p:cNvPr>
          <p:cNvSpPr>
            <a:spLocks noGrp="1"/>
          </p:cNvSpPr>
          <p:nvPr>
            <p:ph type="title"/>
          </p:nvPr>
        </p:nvSpPr>
        <p:spPr/>
        <p:txBody>
          <a:bodyPr/>
          <a:lstStyle/>
          <a:p>
            <a:r>
              <a:rPr lang="en-US" dirty="0"/>
              <a:t>Optimization</a:t>
            </a:r>
          </a:p>
        </p:txBody>
      </p:sp>
      <p:sp>
        <p:nvSpPr>
          <p:cNvPr id="3" name="Content Placeholder 2">
            <a:extLst>
              <a:ext uri="{FF2B5EF4-FFF2-40B4-BE49-F238E27FC236}">
                <a16:creationId xmlns:a16="http://schemas.microsoft.com/office/drawing/2014/main" id="{E4F9B36C-E5D1-2147-B1CD-D6D4C2E17574}"/>
              </a:ext>
            </a:extLst>
          </p:cNvPr>
          <p:cNvSpPr>
            <a:spLocks noGrp="1"/>
          </p:cNvSpPr>
          <p:nvPr>
            <p:ph idx="1"/>
          </p:nvPr>
        </p:nvSpPr>
        <p:spPr/>
        <p:txBody>
          <a:bodyPr/>
          <a:lstStyle/>
          <a:p>
            <a:r>
              <a:rPr lang="en-US" dirty="0"/>
              <a:t>Optimization is the task of making your program faster or more efficient with space or time.  You’ve seen explorations of efficiency with Big-O notation!</a:t>
            </a:r>
          </a:p>
          <a:p>
            <a:r>
              <a:rPr lang="en-US" i="1" dirty="0"/>
              <a:t>Targeted, intentional</a:t>
            </a:r>
            <a:r>
              <a:rPr lang="en-US" dirty="0"/>
              <a:t> optimizations to alleviate bottlenecks can result in big gains.  But it’s important to only work to optimize where necessary.</a:t>
            </a:r>
            <a:endParaRPr lang="en-US" i="1" dirty="0"/>
          </a:p>
          <a:p>
            <a:endParaRPr lang="en-US" dirty="0"/>
          </a:p>
        </p:txBody>
      </p:sp>
    </p:spTree>
    <p:extLst>
      <p:ext uri="{BB962C8B-B14F-4D97-AF65-F5344CB8AC3E}">
        <p14:creationId xmlns:p14="http://schemas.microsoft.com/office/powerpoint/2010/main" val="1658427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E2723-29DC-1C47-8D8B-7B69150456CD}"/>
              </a:ext>
            </a:extLst>
          </p:cNvPr>
          <p:cNvSpPr>
            <a:spLocks noGrp="1"/>
          </p:cNvSpPr>
          <p:nvPr>
            <p:ph type="title"/>
          </p:nvPr>
        </p:nvSpPr>
        <p:spPr/>
        <p:txBody>
          <a:bodyPr/>
          <a:lstStyle/>
          <a:p>
            <a:r>
              <a:rPr lang="en-US" dirty="0"/>
              <a:t>Optimization</a:t>
            </a:r>
          </a:p>
        </p:txBody>
      </p:sp>
      <p:sp>
        <p:nvSpPr>
          <p:cNvPr id="3" name="Content Placeholder 2">
            <a:extLst>
              <a:ext uri="{FF2B5EF4-FFF2-40B4-BE49-F238E27FC236}">
                <a16:creationId xmlns:a16="http://schemas.microsoft.com/office/drawing/2014/main" id="{796F7559-A195-2441-B951-A255F4F78851}"/>
              </a:ext>
            </a:extLst>
          </p:cNvPr>
          <p:cNvSpPr>
            <a:spLocks noGrp="1"/>
          </p:cNvSpPr>
          <p:nvPr>
            <p:ph idx="1"/>
          </p:nvPr>
        </p:nvSpPr>
        <p:spPr/>
        <p:txBody>
          <a:bodyPr/>
          <a:lstStyle/>
          <a:p>
            <a:pPr marL="14605" lvl="1" indent="0">
              <a:buNone/>
            </a:pPr>
            <a:r>
              <a:rPr lang="en-US" sz="2800" dirty="0"/>
              <a:t>Most of what </a:t>
            </a:r>
            <a:r>
              <a:rPr lang="en-US" sz="2800" u="sng" dirty="0"/>
              <a:t>you</a:t>
            </a:r>
            <a:r>
              <a:rPr lang="en-US" sz="2800" dirty="0"/>
              <a:t> need to do with optimization can be summarized by:</a:t>
            </a:r>
          </a:p>
          <a:p>
            <a:pPr marL="14605" lvl="1" indent="0">
              <a:buNone/>
            </a:pPr>
            <a:endParaRPr lang="en-US" sz="2800" dirty="0"/>
          </a:p>
          <a:p>
            <a:pPr marL="471805" lvl="1" indent="-457200">
              <a:buAutoNum type="arabicParenR"/>
            </a:pPr>
            <a:r>
              <a:rPr lang="en-US" sz="2800" dirty="0"/>
              <a:t>If doing something seldom and only on small inputs, do whatever is simplest to code, understand, and debug</a:t>
            </a:r>
          </a:p>
          <a:p>
            <a:pPr marL="471805" lvl="1" indent="-457200">
              <a:buAutoNum type="arabicParenR"/>
            </a:pPr>
            <a:r>
              <a:rPr lang="en-US" sz="2800" dirty="0"/>
              <a:t>If doing things thing a lot, or on big inputs, make the primary algorithm’s Big-O cost reasonable </a:t>
            </a:r>
          </a:p>
          <a:p>
            <a:pPr marL="471805" lvl="1" indent="-457200">
              <a:buAutoNum type="arabicParenR"/>
            </a:pPr>
            <a:r>
              <a:rPr lang="en-US" sz="2800" b="1" dirty="0"/>
              <a:t>Let </a:t>
            </a:r>
            <a:r>
              <a:rPr lang="en-US" sz="2800" b="1" dirty="0" err="1"/>
              <a:t>gcc</a:t>
            </a:r>
            <a:r>
              <a:rPr lang="en-US" sz="2800" b="1" dirty="0"/>
              <a:t> do its magic from there</a:t>
            </a:r>
          </a:p>
          <a:p>
            <a:pPr marL="471805" lvl="1" indent="-457200">
              <a:buAutoNum type="arabicParenR"/>
            </a:pPr>
            <a:r>
              <a:rPr lang="en-US" sz="2800" dirty="0"/>
              <a:t>Optimize explicitly as a last resort</a:t>
            </a:r>
          </a:p>
          <a:p>
            <a:endParaRPr lang="en-US" dirty="0"/>
          </a:p>
        </p:txBody>
      </p:sp>
    </p:spTree>
    <p:extLst>
      <p:ext uri="{BB962C8B-B14F-4D97-AF65-F5344CB8AC3E}">
        <p14:creationId xmlns:p14="http://schemas.microsoft.com/office/powerpoint/2010/main" val="2981812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What is optimization?	5</a:t>
            </a:r>
          </a:p>
          <a:p>
            <a:pPr>
              <a:tabLst>
                <a:tab pos="11536363" algn="r"/>
              </a:tabLst>
            </a:pPr>
            <a:r>
              <a:rPr lang="en-US" b="1" dirty="0">
                <a:solidFill>
                  <a:srgbClr val="C00000"/>
                </a:solidFill>
              </a:rPr>
              <a:t>GCC Optimization</a:t>
            </a:r>
            <a:r>
              <a:rPr lang="en-US" dirty="0"/>
              <a:t>	8</a:t>
            </a:r>
          </a:p>
          <a:p>
            <a:pPr>
              <a:tabLst>
                <a:tab pos="11536363" algn="r"/>
              </a:tabLst>
            </a:pPr>
            <a:r>
              <a:rPr lang="en-US" dirty="0"/>
              <a:t>Limitations of GCC Optimization	34</a:t>
            </a:r>
          </a:p>
          <a:p>
            <a:pPr>
              <a:tabLst>
                <a:tab pos="11536363" algn="r"/>
              </a:tabLst>
            </a:pPr>
            <a:r>
              <a:rPr lang="en-US" dirty="0"/>
              <a:t>Caching	38</a:t>
            </a:r>
          </a:p>
          <a:p>
            <a:pPr>
              <a:tabLst>
                <a:tab pos="11536363" algn="r"/>
              </a:tabLst>
            </a:pPr>
            <a:r>
              <a:rPr lang="en-US" dirty="0"/>
              <a:t>Live Session Slides	45</a:t>
            </a:r>
          </a:p>
          <a:p>
            <a:pPr>
              <a:tabLst>
                <a:tab pos="11536363" algn="r"/>
              </a:tabLst>
            </a:pPr>
            <a:endParaRPr lang="en-US" b="1" dirty="0"/>
          </a:p>
        </p:txBody>
      </p:sp>
      <p:sp>
        <p:nvSpPr>
          <p:cNvPr id="4" name="TextBox 3">
            <a:extLst>
              <a:ext uri="{FF2B5EF4-FFF2-40B4-BE49-F238E27FC236}">
                <a16:creationId xmlns:a16="http://schemas.microsoft.com/office/drawing/2014/main" id="{9CA87F0A-FCAF-5042-AB12-E78321BC9B37}"/>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/class/cs107/lecture-code/lect15 .</a:t>
            </a:r>
          </a:p>
        </p:txBody>
      </p:sp>
    </p:spTree>
    <p:extLst>
      <p:ext uri="{BB962C8B-B14F-4D97-AF65-F5344CB8AC3E}">
        <p14:creationId xmlns:p14="http://schemas.microsoft.com/office/powerpoint/2010/main" val="2098734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60C8-53DB-124A-8E86-17D910ABBF95}"/>
              </a:ext>
            </a:extLst>
          </p:cNvPr>
          <p:cNvSpPr>
            <a:spLocks noGrp="1"/>
          </p:cNvSpPr>
          <p:nvPr>
            <p:ph type="title"/>
          </p:nvPr>
        </p:nvSpPr>
        <p:spPr>
          <a:xfrm>
            <a:off x="457200" y="0"/>
            <a:ext cx="11277600" cy="1143000"/>
          </a:xfrm>
        </p:spPr>
        <p:txBody>
          <a:bodyPr/>
          <a:lstStyle/>
          <a:p>
            <a:r>
              <a:rPr lang="en-US" dirty="0"/>
              <a:t>GCC Optimization</a:t>
            </a:r>
          </a:p>
        </p:txBody>
      </p:sp>
      <p:sp>
        <p:nvSpPr>
          <p:cNvPr id="3" name="Content Placeholder 2">
            <a:extLst>
              <a:ext uri="{FF2B5EF4-FFF2-40B4-BE49-F238E27FC236}">
                <a16:creationId xmlns:a16="http://schemas.microsoft.com/office/drawing/2014/main" id="{FFA1F511-4B1E-2C48-84AE-4FD675B56D00}"/>
              </a:ext>
            </a:extLst>
          </p:cNvPr>
          <p:cNvSpPr>
            <a:spLocks noGrp="1"/>
          </p:cNvSpPr>
          <p:nvPr>
            <p:ph idx="1"/>
          </p:nvPr>
        </p:nvSpPr>
        <p:spPr/>
        <p:txBody>
          <a:bodyPr/>
          <a:lstStyle/>
          <a:p>
            <a:pPr marL="357505" lvl="1"/>
            <a:r>
              <a:rPr lang="en-US" dirty="0"/>
              <a:t>Today, we’ll be comparing two levels of optimization in the </a:t>
            </a:r>
            <a:r>
              <a:rPr lang="en-US" dirty="0" err="1"/>
              <a:t>gcc</a:t>
            </a:r>
            <a:r>
              <a:rPr lang="en-US" dirty="0"/>
              <a:t> compiler:</a:t>
            </a:r>
          </a:p>
          <a:p>
            <a:pPr marL="638493" lvl="2"/>
            <a:r>
              <a:rPr lang="en-US" dirty="0" err="1">
                <a:latin typeface="Consolas" panose="020B0609020204030204" pitchFamily="49" charset="0"/>
                <a:cs typeface="Consolas" panose="020B0609020204030204" pitchFamily="49" charset="0"/>
              </a:rPr>
              <a:t>gcc</a:t>
            </a:r>
            <a:r>
              <a:rPr lang="en-US" dirty="0">
                <a:latin typeface="Consolas" panose="020B0609020204030204" pitchFamily="49" charset="0"/>
                <a:cs typeface="Consolas" panose="020B0609020204030204" pitchFamily="49" charset="0"/>
              </a:rPr>
              <a:t> –O0  // mostly just literal translation of C</a:t>
            </a:r>
          </a:p>
          <a:p>
            <a:pPr marL="638493" lvl="2"/>
            <a:r>
              <a:rPr lang="en-US" dirty="0" err="1">
                <a:latin typeface="Consolas" panose="020B0609020204030204" pitchFamily="49" charset="0"/>
                <a:cs typeface="Consolas" panose="020B0609020204030204" pitchFamily="49" charset="0"/>
              </a:rPr>
              <a:t>gcc</a:t>
            </a:r>
            <a:r>
              <a:rPr lang="en-US" dirty="0">
                <a:latin typeface="Consolas" panose="020B0609020204030204" pitchFamily="49" charset="0"/>
                <a:cs typeface="Consolas" panose="020B0609020204030204" pitchFamily="49" charset="0"/>
              </a:rPr>
              <a:t> –O2  // enable nearly all reasonable optimizations </a:t>
            </a:r>
          </a:p>
          <a:p>
            <a:pPr marL="638493" lvl="2"/>
            <a:r>
              <a:rPr lang="en-US" dirty="0"/>
              <a:t>(we use –</a:t>
            </a:r>
            <a:r>
              <a:rPr lang="en-US" dirty="0" err="1"/>
              <a:t>Og</a:t>
            </a:r>
            <a:r>
              <a:rPr lang="en-US" dirty="0"/>
              <a:t>, like –O0 but with less needless use of the stack)</a:t>
            </a:r>
          </a:p>
          <a:p>
            <a:pPr marL="357505" lvl="1"/>
            <a:endParaRPr lang="en-US" dirty="0"/>
          </a:p>
          <a:p>
            <a:pPr marL="357505" lvl="1"/>
            <a:r>
              <a:rPr lang="en-US" dirty="0"/>
              <a:t>There are other custom and more aggressive levels of optimization, e.g.:</a:t>
            </a:r>
          </a:p>
          <a:p>
            <a:pPr marL="638493" lvl="2"/>
            <a:r>
              <a:rPr lang="en-US" dirty="0">
                <a:latin typeface="Consolas" panose="020B0609020204030204" pitchFamily="49" charset="0"/>
                <a:cs typeface="Consolas" panose="020B0609020204030204" pitchFamily="49" charset="0"/>
              </a:rPr>
              <a:t>-O3     //more aggressive than O2, trade size for speed</a:t>
            </a:r>
          </a:p>
          <a:p>
            <a:pPr marL="638493" lvl="2"/>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Os</a:t>
            </a:r>
            <a:r>
              <a:rPr lang="en-US" dirty="0">
                <a:latin typeface="Consolas" panose="020B0609020204030204" pitchFamily="49" charset="0"/>
                <a:cs typeface="Consolas" panose="020B0609020204030204" pitchFamily="49" charset="0"/>
              </a:rPr>
              <a:t>     //optimize for size</a:t>
            </a:r>
          </a:p>
          <a:p>
            <a:pPr marL="638493" lvl="2"/>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Ofast</a:t>
            </a:r>
            <a:r>
              <a:rPr lang="en-US" dirty="0">
                <a:latin typeface="Consolas" panose="020B0609020204030204" pitchFamily="49" charset="0"/>
                <a:cs typeface="Consolas" panose="020B0609020204030204" pitchFamily="49" charset="0"/>
              </a:rPr>
              <a:t>  //disregard standards compliance (!!)</a:t>
            </a:r>
          </a:p>
          <a:p>
            <a:pPr marL="638493" lvl="2"/>
            <a:endParaRPr lang="en-US" dirty="0">
              <a:latin typeface="Consolas" panose="020B0609020204030204" pitchFamily="49" charset="0"/>
              <a:cs typeface="Consolas" panose="020B0609020204030204" pitchFamily="49" charset="0"/>
            </a:endParaRPr>
          </a:p>
          <a:p>
            <a:pPr marL="357505" lvl="1"/>
            <a:r>
              <a:rPr lang="en-US" dirty="0">
                <a:latin typeface="Source Sans Pro "/>
                <a:cs typeface="Consolas" panose="020B0609020204030204" pitchFamily="49" charset="0"/>
              </a:rPr>
              <a:t>Exhaustive list of </a:t>
            </a:r>
            <a:r>
              <a:rPr lang="en-US" dirty="0" err="1">
                <a:latin typeface="Source Sans Pro "/>
                <a:cs typeface="Consolas" panose="020B0609020204030204" pitchFamily="49" charset="0"/>
              </a:rPr>
              <a:t>gcc</a:t>
            </a:r>
            <a:r>
              <a:rPr lang="en-US" dirty="0">
                <a:latin typeface="Source Sans Pro "/>
                <a:cs typeface="Consolas" panose="020B0609020204030204" pitchFamily="49" charset="0"/>
              </a:rPr>
              <a:t> optimization-related flags:</a:t>
            </a:r>
          </a:p>
          <a:p>
            <a:pPr marL="638493" lvl="2"/>
            <a:r>
              <a:rPr lang="en-US" dirty="0">
                <a:cs typeface="Consolas" panose="020B0609020204030204" pitchFamily="49" charset="0"/>
                <a:hlinkClick r:id="rId2"/>
              </a:rPr>
              <a:t>https://gcc.gnu.org/onlinedocs/gcc/Optimize-Options.html</a:t>
            </a:r>
            <a:endParaRPr lang="en-US" dirty="0">
              <a:cs typeface="Consolas" panose="020B0609020204030204" pitchFamily="49" charset="0"/>
            </a:endParaRPr>
          </a:p>
          <a:p>
            <a:pPr marL="357505" lvl="1"/>
            <a:endParaRPr lang="en-US" dirty="0">
              <a:latin typeface="Consolas" panose="020B0609020204030204" pitchFamily="49" charset="0"/>
              <a:cs typeface="Consolas" panose="020B0609020204030204" pitchFamily="49" charset="0"/>
            </a:endParaRPr>
          </a:p>
          <a:p>
            <a:endParaRPr lang="en-US" dirty="0"/>
          </a:p>
        </p:txBody>
      </p:sp>
    </p:spTree>
    <p:extLst>
      <p:ext uri="{BB962C8B-B14F-4D97-AF65-F5344CB8AC3E}">
        <p14:creationId xmlns:p14="http://schemas.microsoft.com/office/powerpoint/2010/main" val="3697804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2875A-0A5F-154A-8B30-ADBFC6353617}"/>
              </a:ext>
            </a:extLst>
          </p:cNvPr>
          <p:cNvSpPr>
            <a:spLocks noGrp="1"/>
          </p:cNvSpPr>
          <p:nvPr>
            <p:ph type="title"/>
          </p:nvPr>
        </p:nvSpPr>
        <p:spPr/>
        <p:txBody>
          <a:bodyPr/>
          <a:lstStyle/>
          <a:p>
            <a:r>
              <a:rPr lang="en-US" dirty="0"/>
              <a:t>Example: Matrix Multiplication</a:t>
            </a:r>
          </a:p>
        </p:txBody>
      </p:sp>
      <p:sp>
        <p:nvSpPr>
          <p:cNvPr id="3" name="Content Placeholder 2">
            <a:extLst>
              <a:ext uri="{FF2B5EF4-FFF2-40B4-BE49-F238E27FC236}">
                <a16:creationId xmlns:a16="http://schemas.microsoft.com/office/drawing/2014/main" id="{E3CECCC4-8EA5-D64B-A391-F5E594CABD3A}"/>
              </a:ext>
            </a:extLst>
          </p:cNvPr>
          <p:cNvSpPr>
            <a:spLocks noGrp="1"/>
          </p:cNvSpPr>
          <p:nvPr>
            <p:ph idx="1"/>
          </p:nvPr>
        </p:nvSpPr>
        <p:spPr/>
        <p:txBody>
          <a:bodyPr/>
          <a:lstStyle/>
          <a:p>
            <a:pPr marL="0" lvl="1" indent="-44132">
              <a:buNone/>
            </a:pPr>
            <a:r>
              <a:rPr lang="en-US" dirty="0">
                <a:cs typeface="Consolas" panose="020B0609020204030204" pitchFamily="49" charset="0"/>
              </a:rPr>
              <a:t>Here’s a standard matrix multiply, a triply-nested for loop:</a:t>
            </a:r>
          </a:p>
          <a:p>
            <a:pPr marL="413068" lvl="2" indent="0">
              <a:buNone/>
            </a:pPr>
            <a:endParaRPr lang="en-US" sz="2400" dirty="0">
              <a:latin typeface="Consolas" panose="020B0609020204030204" pitchFamily="49" charset="0"/>
              <a:cs typeface="Consolas" panose="020B0609020204030204" pitchFamily="49" charset="0"/>
            </a:endParaRPr>
          </a:p>
          <a:p>
            <a:pPr marL="757555" lvl="3" indent="0">
              <a:buNone/>
            </a:pPr>
            <a:r>
              <a:rPr lang="en-US" sz="2000" dirty="0">
                <a:latin typeface="Consolas" panose="020B0609020204030204" pitchFamily="49" charset="0"/>
                <a:cs typeface="Consolas" panose="020B0609020204030204" pitchFamily="49" charset="0"/>
              </a:rPr>
              <a:t>void mmm(double a[][DIM], double b[][DIM], double c[][DIM],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n) {</a:t>
            </a:r>
          </a:p>
          <a:p>
            <a:pPr marL="757555" lvl="3" indent="0">
              <a:buNone/>
            </a:pPr>
            <a:r>
              <a:rPr lang="en-US" sz="2000" dirty="0">
                <a:latin typeface="Consolas" panose="020B0609020204030204" pitchFamily="49" charset="0"/>
                <a:cs typeface="Consolas" panose="020B0609020204030204" pitchFamily="49" charset="0"/>
              </a:rPr>
              <a:t>    for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for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j = 0; j &lt; n; </a:t>
            </a:r>
            <a:r>
              <a:rPr lang="en-US" sz="2000" dirty="0" err="1">
                <a:latin typeface="Consolas" panose="020B0609020204030204" pitchFamily="49" charset="0"/>
                <a:cs typeface="Consolas" panose="020B0609020204030204" pitchFamily="49" charset="0"/>
              </a:rPr>
              <a:t>j++</a:t>
            </a: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for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k = 0; k &lt; n; k++) {</a:t>
            </a:r>
          </a:p>
          <a:p>
            <a:pPr marL="757555" lvl="3" indent="0">
              <a:buNone/>
            </a:pPr>
            <a:r>
              <a:rPr lang="en-US" sz="2000" dirty="0">
                <a:latin typeface="Consolas" panose="020B0609020204030204" pitchFamily="49" charset="0"/>
                <a:cs typeface="Consolas" panose="020B0609020204030204" pitchFamily="49" charset="0"/>
              </a:rPr>
              <a:t>                c[</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][j] += a[</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][k] * b[k][j];</a:t>
            </a:r>
          </a:p>
          <a:p>
            <a:pPr marL="757555" lvl="3" indent="0">
              <a:buNone/>
            </a:pP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a:t>
            </a:r>
          </a:p>
          <a:p>
            <a:endParaRPr lang="en-US" dirty="0"/>
          </a:p>
        </p:txBody>
      </p:sp>
      <p:sp>
        <p:nvSpPr>
          <p:cNvPr id="5" name="Rectangle 4">
            <a:extLst>
              <a:ext uri="{FF2B5EF4-FFF2-40B4-BE49-F238E27FC236}">
                <a16:creationId xmlns:a16="http://schemas.microsoft.com/office/drawing/2014/main" id="{046C5B5F-901A-1E4D-998A-BE4B5E3B6640}"/>
              </a:ext>
            </a:extLst>
          </p:cNvPr>
          <p:cNvSpPr/>
          <p:nvPr/>
        </p:nvSpPr>
        <p:spPr bwMode="auto">
          <a:xfrm>
            <a:off x="304800" y="5429071"/>
            <a:ext cx="5478137" cy="120032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indent="-275907" algn="l"/>
            <a:r>
              <a:rPr lang="fr-FR" dirty="0">
                <a:latin typeface="Consolas" panose="020B0609020204030204" pitchFamily="49" charset="0"/>
                <a:cs typeface="Consolas" panose="020B0609020204030204" pitchFamily="49" charset="0"/>
              </a:rPr>
              <a:t>./</a:t>
            </a:r>
            <a:r>
              <a:rPr lang="fr-FR" dirty="0" err="1">
                <a:latin typeface="Consolas" panose="020B0609020204030204" pitchFamily="49" charset="0"/>
                <a:cs typeface="Consolas" panose="020B0609020204030204" pitchFamily="49" charset="0"/>
              </a:rPr>
              <a:t>mult</a:t>
            </a:r>
            <a:r>
              <a:rPr lang="fr-FR" dirty="0">
                <a:latin typeface="Consolas" panose="020B0609020204030204" pitchFamily="49" charset="0"/>
                <a:cs typeface="Consolas" panose="020B0609020204030204" pitchFamily="49" charset="0"/>
              </a:rPr>
              <a:t>		// -O0 (no </a:t>
            </a:r>
            <a:r>
              <a:rPr lang="fr-FR" dirty="0" err="1">
                <a:latin typeface="Consolas" panose="020B0609020204030204" pitchFamily="49" charset="0"/>
                <a:cs typeface="Consolas" panose="020B0609020204030204" pitchFamily="49" charset="0"/>
              </a:rPr>
              <a:t>optimization</a:t>
            </a:r>
            <a:r>
              <a:rPr lang="fr-FR" dirty="0">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25^2: cycles   </a:t>
            </a:r>
            <a:r>
              <a:rPr lang="fr-FR" dirty="0">
                <a:solidFill>
                  <a:srgbClr val="FF0000"/>
                </a:solidFill>
                <a:latin typeface="Consolas" panose="020B0609020204030204" pitchFamily="49" charset="0"/>
                <a:cs typeface="Consolas" panose="020B0609020204030204" pitchFamily="49" charset="0"/>
              </a:rPr>
              <a:t>0.43M </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50^2: cycles   </a:t>
            </a:r>
            <a:r>
              <a:rPr lang="fr-FR" dirty="0">
                <a:solidFill>
                  <a:srgbClr val="FF0000"/>
                </a:solidFill>
                <a:latin typeface="Consolas" panose="020B0609020204030204" pitchFamily="49" charset="0"/>
                <a:cs typeface="Consolas" panose="020B0609020204030204" pitchFamily="49" charset="0"/>
              </a:rPr>
              <a:t>3.02M </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100^2: cycles  </a:t>
            </a:r>
            <a:r>
              <a:rPr lang="fr-FR" dirty="0">
                <a:solidFill>
                  <a:srgbClr val="FF0000"/>
                </a:solidFill>
                <a:latin typeface="Consolas" panose="020B0609020204030204" pitchFamily="49" charset="0"/>
                <a:cs typeface="Consolas" panose="020B0609020204030204" pitchFamily="49" charset="0"/>
              </a:rPr>
              <a:t>24.82M </a:t>
            </a:r>
          </a:p>
        </p:txBody>
      </p:sp>
      <p:sp>
        <p:nvSpPr>
          <p:cNvPr id="6" name="Rectangle 5">
            <a:extLst>
              <a:ext uri="{FF2B5EF4-FFF2-40B4-BE49-F238E27FC236}">
                <a16:creationId xmlns:a16="http://schemas.microsoft.com/office/drawing/2014/main" id="{4AAF466A-12C9-4446-BF51-D6F4FEB06BF2}"/>
              </a:ext>
            </a:extLst>
          </p:cNvPr>
          <p:cNvSpPr/>
          <p:nvPr/>
        </p:nvSpPr>
        <p:spPr bwMode="auto">
          <a:xfrm>
            <a:off x="6019800" y="5429070"/>
            <a:ext cx="5715000" cy="120032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indent="-275907" algn="l"/>
            <a:r>
              <a:rPr lang="fr-FR" dirty="0">
                <a:latin typeface="Consolas" panose="020B0609020204030204" pitchFamily="49" charset="0"/>
                <a:cs typeface="Consolas" panose="020B0609020204030204" pitchFamily="49" charset="0"/>
              </a:rPr>
              <a:t>./</a:t>
            </a:r>
            <a:r>
              <a:rPr lang="fr-FR" dirty="0" err="1">
                <a:latin typeface="Consolas" panose="020B0609020204030204" pitchFamily="49" charset="0"/>
                <a:cs typeface="Consolas" panose="020B0609020204030204" pitchFamily="49" charset="0"/>
              </a:rPr>
              <a:t>mult_opt</a:t>
            </a:r>
            <a:r>
              <a:rPr lang="fr-FR" dirty="0">
                <a:latin typeface="Consolas" panose="020B0609020204030204" pitchFamily="49" charset="0"/>
                <a:cs typeface="Consolas" panose="020B0609020204030204" pitchFamily="49" charset="0"/>
              </a:rPr>
              <a:t>	// -O2 (</a:t>
            </a:r>
            <a:r>
              <a:rPr lang="fr-FR" dirty="0" err="1">
                <a:latin typeface="Consolas" panose="020B0609020204030204" pitchFamily="49" charset="0"/>
                <a:cs typeface="Consolas" panose="020B0609020204030204" pitchFamily="49" charset="0"/>
              </a:rPr>
              <a:t>with</a:t>
            </a:r>
            <a:r>
              <a:rPr lang="fr-FR" dirty="0">
                <a:latin typeface="Consolas" panose="020B0609020204030204" pitchFamily="49" charset="0"/>
                <a:cs typeface="Consolas" panose="020B0609020204030204" pitchFamily="49" charset="0"/>
              </a:rPr>
              <a:t> </a:t>
            </a:r>
            <a:r>
              <a:rPr lang="fr-FR" dirty="0" err="1">
                <a:latin typeface="Consolas" panose="020B0609020204030204" pitchFamily="49" charset="0"/>
                <a:cs typeface="Consolas" panose="020B0609020204030204" pitchFamily="49" charset="0"/>
              </a:rPr>
              <a:t>optimization</a:t>
            </a:r>
            <a:r>
              <a:rPr lang="fr-FR" dirty="0">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25^2: cycles   </a:t>
            </a:r>
            <a:r>
              <a:rPr lang="fr-FR" dirty="0">
                <a:solidFill>
                  <a:srgbClr val="FF0000"/>
                </a:solidFill>
                <a:latin typeface="Consolas" panose="020B0609020204030204" pitchFamily="49" charset="0"/>
                <a:cs typeface="Consolas" panose="020B0609020204030204" pitchFamily="49" charset="0"/>
              </a:rPr>
              <a:t>0.13M (</a:t>
            </a:r>
            <a:r>
              <a:rPr lang="fr-FR" dirty="0" err="1">
                <a:solidFill>
                  <a:srgbClr val="FF0000"/>
                </a:solidFill>
                <a:latin typeface="Consolas" panose="020B0609020204030204" pitchFamily="49" charset="0"/>
                <a:cs typeface="Consolas" panose="020B0609020204030204" pitchFamily="49" charset="0"/>
              </a:rPr>
              <a:t>opt</a:t>
            </a:r>
            <a:r>
              <a:rPr lang="fr-FR" dirty="0">
                <a:solidFill>
                  <a:srgbClr val="FF0000"/>
                </a:solidFill>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50^2: cycles   </a:t>
            </a:r>
            <a:r>
              <a:rPr lang="fr-FR" dirty="0">
                <a:solidFill>
                  <a:srgbClr val="FF0000"/>
                </a:solidFill>
                <a:latin typeface="Consolas" panose="020B0609020204030204" pitchFamily="49" charset="0"/>
                <a:cs typeface="Consolas" panose="020B0609020204030204" pitchFamily="49" charset="0"/>
              </a:rPr>
              <a:t>0.66M (</a:t>
            </a:r>
            <a:r>
              <a:rPr lang="fr-FR" dirty="0" err="1">
                <a:solidFill>
                  <a:srgbClr val="FF0000"/>
                </a:solidFill>
                <a:latin typeface="Consolas" panose="020B0609020204030204" pitchFamily="49" charset="0"/>
                <a:cs typeface="Consolas" panose="020B0609020204030204" pitchFamily="49" charset="0"/>
              </a:rPr>
              <a:t>opt</a:t>
            </a:r>
            <a:r>
              <a:rPr lang="fr-FR" dirty="0">
                <a:solidFill>
                  <a:srgbClr val="FF0000"/>
                </a:solidFill>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100^2: cycles   </a:t>
            </a:r>
            <a:r>
              <a:rPr lang="fr-FR" dirty="0">
                <a:solidFill>
                  <a:srgbClr val="FF0000"/>
                </a:solidFill>
                <a:latin typeface="Consolas" panose="020B0609020204030204" pitchFamily="49" charset="0"/>
                <a:cs typeface="Consolas" panose="020B0609020204030204" pitchFamily="49" charset="0"/>
              </a:rPr>
              <a:t>5.55M (</a:t>
            </a:r>
            <a:r>
              <a:rPr lang="fr-FR" dirty="0" err="1">
                <a:solidFill>
                  <a:srgbClr val="FF0000"/>
                </a:solidFill>
                <a:latin typeface="Consolas" panose="020B0609020204030204" pitchFamily="49" charset="0"/>
                <a:cs typeface="Consolas" panose="020B0609020204030204" pitchFamily="49" charset="0"/>
              </a:rPr>
              <a:t>opt</a:t>
            </a:r>
            <a:r>
              <a:rPr lang="fr-FR" dirty="0">
                <a:solidFill>
                  <a:srgbClr val="FF0000"/>
                </a:solidFill>
                <a:latin typeface="Consolas" panose="020B0609020204030204" pitchFamily="49" charset="0"/>
                <a:cs typeface="Consolas" panose="020B0609020204030204" pitchFamily="49" charset="0"/>
              </a:rPr>
              <a:t>)</a:t>
            </a:r>
            <a:endParaRPr lang="en-US"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10091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a:p>
            <a:r>
              <a:rPr lang="en-US" dirty="0"/>
              <a:t>Psychic Powers</a:t>
            </a:r>
          </a:p>
        </p:txBody>
      </p:sp>
    </p:spTree>
    <p:extLst>
      <p:ext uri="{BB962C8B-B14F-4D97-AF65-F5344CB8AC3E}">
        <p14:creationId xmlns:p14="http://schemas.microsoft.com/office/powerpoint/2010/main" val="3894691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a:p>
            <a:r>
              <a:rPr lang="en-US" strike="sngStrike" dirty="0"/>
              <a:t>Psychic Powers</a:t>
            </a:r>
          </a:p>
        </p:txBody>
      </p:sp>
      <p:sp>
        <p:nvSpPr>
          <p:cNvPr id="4" name="Rectangle 3">
            <a:extLst>
              <a:ext uri="{FF2B5EF4-FFF2-40B4-BE49-F238E27FC236}">
                <a16:creationId xmlns:a16="http://schemas.microsoft.com/office/drawing/2014/main" id="{5B46F4ED-C512-D041-9497-74760AF2F8C2}"/>
              </a:ext>
            </a:extLst>
          </p:cNvPr>
          <p:cNvSpPr/>
          <p:nvPr/>
        </p:nvSpPr>
        <p:spPr bwMode="auto">
          <a:xfrm>
            <a:off x="2971800" y="4800600"/>
            <a:ext cx="1669973" cy="5976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mn-lt"/>
                <a:cs typeface="Courier New" panose="02070309020205020404" pitchFamily="49" charset="0"/>
              </a:rPr>
              <a:t>(kidding)</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93626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pPr marL="0" indent="0">
              <a:buNone/>
            </a:pPr>
            <a:r>
              <a:rPr lang="en-US" dirty="0"/>
              <a:t>Optimizations may target one or more of:</a:t>
            </a:r>
          </a:p>
          <a:p>
            <a:r>
              <a:rPr lang="en-US" dirty="0"/>
              <a:t>Static instruction count</a:t>
            </a:r>
          </a:p>
          <a:p>
            <a:r>
              <a:rPr lang="en-US" dirty="0"/>
              <a:t>Dynamic instruction count</a:t>
            </a:r>
          </a:p>
          <a:p>
            <a:r>
              <a:rPr lang="en-US" dirty="0"/>
              <a:t>Cycle count / execution time</a:t>
            </a:r>
          </a:p>
        </p:txBody>
      </p:sp>
    </p:spTree>
    <p:extLst>
      <p:ext uri="{BB962C8B-B14F-4D97-AF65-F5344CB8AC3E}">
        <p14:creationId xmlns:p14="http://schemas.microsoft.com/office/powerpoint/2010/main" val="2568317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b="1" u="sng"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p:txBody>
      </p:sp>
    </p:spTree>
    <p:extLst>
      <p:ext uri="{BB962C8B-B14F-4D97-AF65-F5344CB8AC3E}">
        <p14:creationId xmlns:p14="http://schemas.microsoft.com/office/powerpoint/2010/main" val="2143594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Constant Folding</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Constant Folding</a:t>
            </a:r>
            <a:r>
              <a:rPr lang="en-US" dirty="0"/>
              <a:t> pre-calculates constants at compile-time where possible.</a:t>
            </a:r>
          </a:p>
          <a:p>
            <a:pPr marL="0" indent="0">
              <a:buNone/>
            </a:pPr>
            <a:endParaRPr lang="en-US" b="1" dirty="0"/>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seconds = 60 * 60 * 24 * </a:t>
            </a:r>
            <a:r>
              <a:rPr lang="en-US" dirty="0" err="1">
                <a:latin typeface="Consolas" panose="020B0609020204030204" pitchFamily="49" charset="0"/>
                <a:cs typeface="Consolas" panose="020B0609020204030204" pitchFamily="49" charset="0"/>
              </a:rPr>
              <a:t>n_days</a:t>
            </a:r>
            <a:r>
              <a:rPr lang="en-US" dirty="0">
                <a:latin typeface="Consolas" panose="020B0609020204030204" pitchFamily="49" charset="0"/>
                <a:cs typeface="Consolas" panose="020B0609020204030204" pitchFamily="49" charset="0"/>
              </a:rPr>
              <a:t>;</a:t>
            </a: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r>
              <a:rPr lang="en-US" dirty="0"/>
              <a:t>What is the consequence of this for you as a programmer?  What should you do differently or the same knowing that compilers can do this for you?</a:t>
            </a:r>
          </a:p>
        </p:txBody>
      </p:sp>
    </p:spTree>
    <p:extLst>
      <p:ext uri="{BB962C8B-B14F-4D97-AF65-F5344CB8AC3E}">
        <p14:creationId xmlns:p14="http://schemas.microsoft.com/office/powerpoint/2010/main" val="2675261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0C3B4-D3C7-814B-8252-354CD38B29FD}"/>
              </a:ext>
            </a:extLst>
          </p:cNvPr>
          <p:cNvSpPr>
            <a:spLocks noGrp="1"/>
          </p:cNvSpPr>
          <p:nvPr>
            <p:ph type="title"/>
          </p:nvPr>
        </p:nvSpPr>
        <p:spPr/>
        <p:txBody>
          <a:bodyPr/>
          <a:lstStyle/>
          <a:p>
            <a:r>
              <a:rPr lang="en-US" dirty="0"/>
              <a:t>Constant Folding</a:t>
            </a:r>
          </a:p>
        </p:txBody>
      </p:sp>
      <p:sp>
        <p:nvSpPr>
          <p:cNvPr id="3" name="Content Placeholder 2">
            <a:extLst>
              <a:ext uri="{FF2B5EF4-FFF2-40B4-BE49-F238E27FC236}">
                <a16:creationId xmlns:a16="http://schemas.microsoft.com/office/drawing/2014/main" id="{8CD2DD3B-BDD4-9B4C-93A4-D36440102323}"/>
              </a:ext>
            </a:extLst>
          </p:cNvPr>
          <p:cNvSpPr>
            <a:spLocks noGrp="1"/>
          </p:cNvSpPr>
          <p:nvPr>
            <p:ph idx="1"/>
          </p:nvPr>
        </p:nvSpPr>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int fold(int param) {</a:t>
            </a:r>
          </a:p>
          <a:p>
            <a:pPr marL="0" indent="0">
              <a:spcBef>
                <a:spcPts val="0"/>
              </a:spcBef>
              <a:buNone/>
            </a:pPr>
            <a:r>
              <a:rPr lang="en-US" sz="2300" dirty="0">
                <a:latin typeface="Consolas" panose="020B0609020204030204" pitchFamily="49" charset="0"/>
                <a:cs typeface="Consolas" panose="020B0609020204030204" pitchFamily="49" charset="0"/>
              </a:rPr>
              <a:t>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[5];</a:t>
            </a:r>
          </a:p>
          <a:p>
            <a:pPr marL="0" indent="0">
              <a:spcBef>
                <a:spcPts val="0"/>
              </a:spcBef>
              <a:buNone/>
            </a:pPr>
            <a:r>
              <a:rPr lang="en-US" sz="2300" dirty="0">
                <a:latin typeface="Consolas" panose="020B0609020204030204" pitchFamily="49" charset="0"/>
                <a:cs typeface="Consolas" panose="020B0609020204030204" pitchFamily="49" charset="0"/>
              </a:rPr>
              <a:t>    int a = 0x107;</a:t>
            </a:r>
          </a:p>
          <a:p>
            <a:pPr marL="0" indent="0">
              <a:spcBef>
                <a:spcPts val="0"/>
              </a:spcBef>
              <a:buNone/>
            </a:pPr>
            <a:r>
              <a:rPr lang="en-US" sz="2300" dirty="0">
                <a:latin typeface="Consolas" panose="020B0609020204030204" pitchFamily="49" charset="0"/>
                <a:cs typeface="Consolas" panose="020B0609020204030204" pitchFamily="49" charset="0"/>
              </a:rPr>
              <a:t>    int b = a *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int c = sqrt(2.0);</a:t>
            </a:r>
          </a:p>
          <a:p>
            <a:pPr marL="0" indent="0">
              <a:spcBef>
                <a:spcPts val="0"/>
              </a:spcBef>
              <a:buNone/>
            </a:pPr>
            <a:r>
              <a:rPr lang="en-US" sz="2300" dirty="0">
                <a:latin typeface="Consolas" panose="020B0609020204030204" pitchFamily="49" charset="0"/>
                <a:cs typeface="Consolas" panose="020B0609020204030204" pitchFamily="49" charset="0"/>
              </a:rPr>
              <a:t>    return a * param + (a + 0x15 / c + </a:t>
            </a:r>
            <a:r>
              <a:rPr lang="en-US" sz="2300" dirty="0" err="1">
                <a:latin typeface="Consolas" panose="020B0609020204030204" pitchFamily="49" charset="0"/>
                <a:cs typeface="Consolas" panose="020B0609020204030204" pitchFamily="49" charset="0"/>
              </a:rPr>
              <a:t>strlen</a:t>
            </a:r>
            <a:r>
              <a:rPr lang="en-US" sz="2300" dirty="0">
                <a:latin typeface="Consolas" panose="020B0609020204030204" pitchFamily="49" charset="0"/>
                <a:cs typeface="Consolas" panose="020B0609020204030204" pitchFamily="49" charset="0"/>
              </a:rPr>
              <a:t>(</a:t>
            </a:r>
            <a:r>
              <a:rPr lang="en-US" sz="2300" dirty="0">
                <a:solidFill>
                  <a:srgbClr val="0432FF"/>
                </a:solidFill>
                <a:latin typeface="Consolas" panose="020B0609020204030204" pitchFamily="49" charset="0"/>
                <a:cs typeface="Consolas" panose="020B0609020204030204" pitchFamily="49" charset="0"/>
              </a:rPr>
              <a:t>"Hello"</a:t>
            </a:r>
            <a:r>
              <a:rPr lang="en-US" sz="2300" dirty="0">
                <a:latin typeface="Consolas" panose="020B0609020204030204" pitchFamily="49" charset="0"/>
                <a:cs typeface="Consolas" panose="020B0609020204030204" pitchFamily="49" charset="0"/>
              </a:rPr>
              <a:t>) * b - 0x37) / 4;</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561500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Constant Folding: Before (-O0)</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8305800" cy="54834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0000000000400626 &lt;fold&gt;:</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400626:	55                   	push   %</a:t>
            </a:r>
            <a:r>
              <a:rPr lang="en-US" sz="1500" dirty="0" err="1">
                <a:latin typeface="Consolas" panose="020B0609020204030204" pitchFamily="49" charset="0"/>
                <a:cs typeface="Consolas" panose="020B0609020204030204" pitchFamily="49" charset="0"/>
              </a:rPr>
              <a:t>rbp</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400627:	53                   	push   %</a:t>
            </a:r>
            <a:r>
              <a:rPr lang="en-US" sz="1500" dirty="0" err="1">
                <a:latin typeface="Consolas" panose="020B0609020204030204" pitchFamily="49" charset="0"/>
                <a:cs typeface="Consolas" panose="020B0609020204030204" pitchFamily="49" charset="0"/>
              </a:rPr>
              <a:t>rbx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400628:	48 83 </a:t>
            </a:r>
            <a:r>
              <a:rPr lang="en-US" sz="1500" dirty="0" err="1">
                <a:latin typeface="Consolas" panose="020B0609020204030204" pitchFamily="49" charset="0"/>
                <a:cs typeface="Consolas" panose="020B0609020204030204" pitchFamily="49" charset="0"/>
              </a:rPr>
              <a:t>ec</a:t>
            </a:r>
            <a:r>
              <a:rPr lang="en-US" sz="1500" dirty="0">
                <a:latin typeface="Consolas" panose="020B0609020204030204" pitchFamily="49" charset="0"/>
                <a:cs typeface="Consolas" panose="020B0609020204030204" pitchFamily="49" charset="0"/>
              </a:rPr>
              <a:t> 08          	sub    $0x8,%rsp</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40062c:	89 </a:t>
            </a:r>
            <a:r>
              <a:rPr lang="en-US" sz="1500" dirty="0" err="1">
                <a:latin typeface="Consolas" panose="020B0609020204030204" pitchFamily="49" charset="0"/>
                <a:cs typeface="Consolas" panose="020B0609020204030204" pitchFamily="49" charset="0"/>
              </a:rPr>
              <a:t>fd</a:t>
            </a:r>
            <a:r>
              <a:rPr lang="en-US" sz="1500" dirty="0">
                <a:latin typeface="Consolas" panose="020B0609020204030204" pitchFamily="49" charset="0"/>
                <a:cs typeface="Consolas" panose="020B0609020204030204" pitchFamily="49" charset="0"/>
              </a:rPr>
              <a:t>                	mov    %</a:t>
            </a:r>
            <a:r>
              <a:rPr lang="en-US" sz="1500" dirty="0" err="1">
                <a:latin typeface="Consolas" panose="020B0609020204030204" pitchFamily="49" charset="0"/>
                <a:cs typeface="Consolas" panose="020B0609020204030204" pitchFamily="49" charset="0"/>
              </a:rPr>
              <a:t>edi</a:t>
            </a:r>
            <a:r>
              <a:rPr lang="en-US" sz="1500" dirty="0">
                <a:latin typeface="Consolas" panose="020B0609020204030204" pitchFamily="49" charset="0"/>
                <a:cs typeface="Consolas" panose="020B0609020204030204" pitchFamily="49" charset="0"/>
              </a:rPr>
              <a:t>,%</a:t>
            </a:r>
            <a:r>
              <a:rPr lang="en-US" sz="1500" dirty="0" err="1">
                <a:latin typeface="Consolas" panose="020B0609020204030204" pitchFamily="49" charset="0"/>
                <a:cs typeface="Consolas" panose="020B0609020204030204" pitchFamily="49" charset="0"/>
              </a:rPr>
              <a:t>ebp</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40062e:	f2 0f 10 05 da 00 00 	</a:t>
            </a:r>
            <a:r>
              <a:rPr lang="en-US" sz="1500" dirty="0" err="1">
                <a:latin typeface="Consolas" panose="020B0609020204030204" pitchFamily="49" charset="0"/>
                <a:cs typeface="Consolas" panose="020B0609020204030204" pitchFamily="49" charset="0"/>
              </a:rPr>
              <a:t>movsd</a:t>
            </a:r>
            <a:r>
              <a:rPr lang="en-US" sz="1500" dirty="0">
                <a:latin typeface="Consolas" panose="020B0609020204030204" pitchFamily="49" charset="0"/>
                <a:cs typeface="Consolas" panose="020B0609020204030204" pitchFamily="49" charset="0"/>
              </a:rPr>
              <a:t>  0xda(%rip),%xmm0</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400635:	00 </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400636:	e8 d5 </a:t>
            </a:r>
            <a:r>
              <a:rPr lang="en-US" sz="1500" dirty="0" err="1">
                <a:latin typeface="Consolas" panose="020B0609020204030204" pitchFamily="49" charset="0"/>
                <a:cs typeface="Consolas" panose="020B0609020204030204" pitchFamily="49" charset="0"/>
              </a:rPr>
              <a:t>fe</a:t>
            </a:r>
            <a:r>
              <a:rPr lang="en-US" sz="1500" dirty="0">
                <a:latin typeface="Consolas" panose="020B0609020204030204" pitchFamily="49" charset="0"/>
                <a:cs typeface="Consolas" panose="020B0609020204030204" pitchFamily="49" charset="0"/>
              </a:rPr>
              <a:t> ff ff       	</a:t>
            </a:r>
            <a:r>
              <a:rPr lang="en-US" sz="1500" dirty="0" err="1">
                <a:latin typeface="Consolas" panose="020B0609020204030204" pitchFamily="49" charset="0"/>
                <a:cs typeface="Consolas" panose="020B0609020204030204" pitchFamily="49" charset="0"/>
              </a:rPr>
              <a:t>callq</a:t>
            </a:r>
            <a:r>
              <a:rPr lang="en-US" sz="1500" dirty="0">
                <a:latin typeface="Consolas" panose="020B0609020204030204" pitchFamily="49" charset="0"/>
                <a:cs typeface="Consolas" panose="020B0609020204030204" pitchFamily="49" charset="0"/>
              </a:rPr>
              <a:t>  400510 &lt;</a:t>
            </a:r>
            <a:r>
              <a:rPr lang="en-US" sz="1500" dirty="0" err="1">
                <a:latin typeface="Consolas" panose="020B0609020204030204" pitchFamily="49" charset="0"/>
                <a:cs typeface="Consolas" panose="020B0609020204030204" pitchFamily="49" charset="0"/>
              </a:rPr>
              <a:t>sqrt@plt</a:t>
            </a:r>
            <a:r>
              <a:rPr lang="en-US" sz="150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40063b:	f2 0f 2c c8          	cvttsd2si %xmm0,%ecx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40063f:	69 ed 07 01 00 00    	</a:t>
            </a:r>
            <a:r>
              <a:rPr lang="en-US" sz="1500" dirty="0" err="1">
                <a:latin typeface="Consolas" panose="020B0609020204030204" pitchFamily="49" charset="0"/>
                <a:cs typeface="Consolas" panose="020B0609020204030204" pitchFamily="49" charset="0"/>
              </a:rPr>
              <a:t>imul</a:t>
            </a:r>
            <a:r>
              <a:rPr lang="en-US" sz="1500" dirty="0">
                <a:latin typeface="Consolas" panose="020B0609020204030204" pitchFamily="49" charset="0"/>
                <a:cs typeface="Consolas" panose="020B0609020204030204" pitchFamily="49" charset="0"/>
              </a:rPr>
              <a:t>   $0x107,%ebp,%ebp</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400645:	b8 15 00 00 00       	mov    $0x15,%eax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40064a:	99                   	</a:t>
            </a:r>
            <a:r>
              <a:rPr lang="en-US" sz="1500" dirty="0" err="1">
                <a:latin typeface="Consolas" panose="020B0609020204030204" pitchFamily="49" charset="0"/>
                <a:cs typeface="Consolas" panose="020B0609020204030204" pitchFamily="49" charset="0"/>
              </a:rPr>
              <a:t>cltd</a:t>
            </a:r>
            <a:r>
              <a:rPr lang="en-US" sz="1500"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40064b:	f7 f9                	</a:t>
            </a:r>
            <a:r>
              <a:rPr lang="en-US" sz="1500" dirty="0" err="1">
                <a:latin typeface="Consolas" panose="020B0609020204030204" pitchFamily="49" charset="0"/>
                <a:cs typeface="Consolas" panose="020B0609020204030204" pitchFamily="49" charset="0"/>
              </a:rPr>
              <a:t>idiv</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ecx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40064d:	8d 98 07 01 00 00    	lea    0x107(%</a:t>
            </a:r>
            <a:r>
              <a:rPr lang="en-US" sz="1500" dirty="0" err="1">
                <a:latin typeface="Consolas" panose="020B0609020204030204" pitchFamily="49" charset="0"/>
                <a:cs typeface="Consolas" panose="020B0609020204030204" pitchFamily="49" charset="0"/>
              </a:rPr>
              <a:t>rax</a:t>
            </a:r>
            <a:r>
              <a:rPr lang="en-US" sz="1500" dirty="0">
                <a:latin typeface="Consolas" panose="020B0609020204030204" pitchFamily="49" charset="0"/>
                <a:cs typeface="Consolas" panose="020B0609020204030204" pitchFamily="49" charset="0"/>
              </a:rPr>
              <a:t>),%</a:t>
            </a:r>
            <a:r>
              <a:rPr lang="en-US" sz="1500" dirty="0" err="1">
                <a:latin typeface="Consolas" panose="020B0609020204030204" pitchFamily="49" charset="0"/>
                <a:cs typeface="Consolas" panose="020B0609020204030204" pitchFamily="49" charset="0"/>
              </a:rPr>
              <a:t>ebx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400653:	bf 04 07 40 00       	mov    $0x400704,%edi</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400658:	e8 93 </a:t>
            </a:r>
            <a:r>
              <a:rPr lang="en-US" sz="1500" dirty="0" err="1">
                <a:latin typeface="Consolas" panose="020B0609020204030204" pitchFamily="49" charset="0"/>
                <a:cs typeface="Consolas" panose="020B0609020204030204" pitchFamily="49" charset="0"/>
              </a:rPr>
              <a:t>fe</a:t>
            </a:r>
            <a:r>
              <a:rPr lang="en-US" sz="1500" dirty="0">
                <a:latin typeface="Consolas" panose="020B0609020204030204" pitchFamily="49" charset="0"/>
                <a:cs typeface="Consolas" panose="020B0609020204030204" pitchFamily="49" charset="0"/>
              </a:rPr>
              <a:t> ff ff       	</a:t>
            </a:r>
            <a:r>
              <a:rPr lang="en-US" sz="1500" dirty="0" err="1">
                <a:latin typeface="Consolas" panose="020B0609020204030204" pitchFamily="49" charset="0"/>
                <a:cs typeface="Consolas" panose="020B0609020204030204" pitchFamily="49" charset="0"/>
              </a:rPr>
              <a:t>callq</a:t>
            </a:r>
            <a:r>
              <a:rPr lang="en-US" sz="1500" dirty="0">
                <a:latin typeface="Consolas" panose="020B0609020204030204" pitchFamily="49" charset="0"/>
                <a:cs typeface="Consolas" panose="020B0609020204030204" pitchFamily="49" charset="0"/>
              </a:rPr>
              <a:t>  4004f0 &lt;</a:t>
            </a:r>
            <a:r>
              <a:rPr lang="en-US" sz="1500" dirty="0" err="1">
                <a:latin typeface="Consolas" panose="020B0609020204030204" pitchFamily="49" charset="0"/>
                <a:cs typeface="Consolas" panose="020B0609020204030204" pitchFamily="49" charset="0"/>
              </a:rPr>
              <a:t>strlen@plt</a:t>
            </a:r>
            <a:r>
              <a:rPr lang="en-US" sz="150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40065d:	48 69 c0 23 05 00 00 	</a:t>
            </a:r>
            <a:r>
              <a:rPr lang="en-US" sz="1500" dirty="0" err="1">
                <a:latin typeface="Consolas" panose="020B0609020204030204" pitchFamily="49" charset="0"/>
                <a:cs typeface="Consolas" panose="020B0609020204030204" pitchFamily="49" charset="0"/>
              </a:rPr>
              <a:t>imul</a:t>
            </a:r>
            <a:r>
              <a:rPr lang="en-US" sz="1500" dirty="0">
                <a:latin typeface="Consolas" panose="020B0609020204030204" pitchFamily="49" charset="0"/>
                <a:cs typeface="Consolas" panose="020B0609020204030204" pitchFamily="49" charset="0"/>
              </a:rPr>
              <a:t>   $0x523,%rax,%rax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400664:	48 63 </a:t>
            </a:r>
            <a:r>
              <a:rPr lang="en-US" sz="1500" dirty="0" err="1">
                <a:latin typeface="Consolas" panose="020B0609020204030204" pitchFamily="49" charset="0"/>
                <a:cs typeface="Consolas" panose="020B0609020204030204" pitchFamily="49" charset="0"/>
              </a:rPr>
              <a:t>db</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movslq</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ebx</a:t>
            </a:r>
            <a:r>
              <a:rPr lang="en-US" sz="1500" dirty="0">
                <a:latin typeface="Consolas" panose="020B0609020204030204" pitchFamily="49" charset="0"/>
                <a:cs typeface="Consolas" panose="020B0609020204030204" pitchFamily="49" charset="0"/>
              </a:rPr>
              <a:t>,%</a:t>
            </a:r>
            <a:r>
              <a:rPr lang="en-US" sz="1500" dirty="0" err="1">
                <a:latin typeface="Consolas" panose="020B0609020204030204" pitchFamily="49" charset="0"/>
                <a:cs typeface="Consolas" panose="020B0609020204030204" pitchFamily="49" charset="0"/>
              </a:rPr>
              <a:t>rbx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400667:	48 8d 44 18 c9       	lea    -0x37(%rax,%rbx,1),%</a:t>
            </a:r>
            <a:r>
              <a:rPr lang="en-US" sz="1500" dirty="0" err="1">
                <a:latin typeface="Consolas" panose="020B0609020204030204" pitchFamily="49" charset="0"/>
                <a:cs typeface="Consolas" panose="020B0609020204030204" pitchFamily="49" charset="0"/>
              </a:rPr>
              <a:t>rax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40066c:	48 c1 e8 02          	</a:t>
            </a:r>
            <a:r>
              <a:rPr lang="en-US" sz="1500" dirty="0" err="1">
                <a:latin typeface="Consolas" panose="020B0609020204030204" pitchFamily="49" charset="0"/>
                <a:cs typeface="Consolas" panose="020B0609020204030204" pitchFamily="49" charset="0"/>
              </a:rPr>
              <a:t>shr</a:t>
            </a:r>
            <a:r>
              <a:rPr lang="en-US" sz="1500" dirty="0">
                <a:latin typeface="Consolas" panose="020B0609020204030204" pitchFamily="49" charset="0"/>
                <a:cs typeface="Consolas" panose="020B0609020204030204" pitchFamily="49" charset="0"/>
              </a:rPr>
              <a:t>    $0x2,%rax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400670:	01 e8                	add    %</a:t>
            </a:r>
            <a:r>
              <a:rPr lang="en-US" sz="1500" dirty="0" err="1">
                <a:latin typeface="Consolas" panose="020B0609020204030204" pitchFamily="49" charset="0"/>
                <a:cs typeface="Consolas" panose="020B0609020204030204" pitchFamily="49" charset="0"/>
              </a:rPr>
              <a:t>ebp</a:t>
            </a:r>
            <a:r>
              <a:rPr lang="en-US" sz="1500" dirty="0">
                <a:latin typeface="Consolas" panose="020B0609020204030204" pitchFamily="49" charset="0"/>
                <a:cs typeface="Consolas" panose="020B0609020204030204" pitchFamily="49" charset="0"/>
              </a:rPr>
              <a:t>,%</a:t>
            </a:r>
            <a:r>
              <a:rPr lang="en-US" sz="1500" dirty="0" err="1">
                <a:latin typeface="Consolas" panose="020B0609020204030204" pitchFamily="49" charset="0"/>
                <a:cs typeface="Consolas" panose="020B0609020204030204" pitchFamily="49" charset="0"/>
              </a:rPr>
              <a:t>eax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400672:	48 83 c4 08          	add    $0x8,%rsp</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400676:	5b                   	pop    %</a:t>
            </a:r>
            <a:r>
              <a:rPr lang="en-US" sz="1500" dirty="0" err="1">
                <a:latin typeface="Consolas" panose="020B0609020204030204" pitchFamily="49" charset="0"/>
                <a:cs typeface="Consolas" panose="020B0609020204030204" pitchFamily="49" charset="0"/>
              </a:rPr>
              <a:t>rbx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400677:	5d                   	pop    %</a:t>
            </a:r>
            <a:r>
              <a:rPr lang="en-US" sz="1500" dirty="0" err="1">
                <a:latin typeface="Consolas" panose="020B0609020204030204" pitchFamily="49" charset="0"/>
                <a:cs typeface="Consolas" panose="020B0609020204030204" pitchFamily="49" charset="0"/>
              </a:rPr>
              <a:t>rbp</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400678:	c3                   	</a:t>
            </a:r>
            <a:r>
              <a:rPr lang="en-US" sz="1500" dirty="0" err="1">
                <a:latin typeface="Consolas" panose="020B0609020204030204" pitchFamily="49" charset="0"/>
                <a:cs typeface="Consolas" panose="020B0609020204030204" pitchFamily="49" charset="0"/>
              </a:rPr>
              <a:t>retq</a:t>
            </a:r>
            <a:r>
              <a:rPr lang="en-US" sz="1500" dirty="0">
                <a:latin typeface="Consolas" panose="020B0609020204030204" pitchFamily="49" charset="0"/>
                <a:cs typeface="Consolas" panose="020B0609020204030204" pitchFamily="49" charset="0"/>
              </a:rPr>
              <a:t> </a:t>
            </a:r>
            <a:endParaRPr lang="en-US" dirty="0"/>
          </a:p>
        </p:txBody>
      </p:sp>
    </p:spTree>
    <p:extLst>
      <p:ext uri="{BB962C8B-B14F-4D97-AF65-F5344CB8AC3E}">
        <p14:creationId xmlns:p14="http://schemas.microsoft.com/office/powerpoint/2010/main" val="3681483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Constant Folding: After (-O2)</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7700963" cy="54834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00000000004004f0 &lt;fold&gt;:</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4004f0:	69 c7 07 01 00 00    	</a:t>
            </a:r>
            <a:r>
              <a:rPr lang="en-US" sz="1500" dirty="0" err="1">
                <a:latin typeface="Consolas" panose="020B0609020204030204" pitchFamily="49" charset="0"/>
                <a:cs typeface="Consolas" panose="020B0609020204030204" pitchFamily="49" charset="0"/>
              </a:rPr>
              <a:t>imul</a:t>
            </a:r>
            <a:r>
              <a:rPr lang="en-US" sz="1500" dirty="0">
                <a:latin typeface="Consolas" panose="020B0609020204030204" pitchFamily="49" charset="0"/>
                <a:cs typeface="Consolas" panose="020B0609020204030204" pitchFamily="49" charset="0"/>
              </a:rPr>
              <a:t>   $0x107,%edi,%eax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4004f6:	05 a5 06 00 00       	add    $0x6a5,%eax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4004fb:	c3                   	</a:t>
            </a:r>
            <a:r>
              <a:rPr lang="en-US" sz="1500" dirty="0" err="1">
                <a:latin typeface="Consolas" panose="020B0609020204030204" pitchFamily="49" charset="0"/>
                <a:cs typeface="Consolas" panose="020B0609020204030204" pitchFamily="49" charset="0"/>
              </a:rPr>
              <a:t>retq</a:t>
            </a:r>
            <a:r>
              <a:rPr lang="en-US" sz="1500"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4004fc:	0f 1f 40 00          	</a:t>
            </a:r>
            <a:r>
              <a:rPr lang="en-US" sz="1500" dirty="0" err="1">
                <a:latin typeface="Consolas" panose="020B0609020204030204" pitchFamily="49" charset="0"/>
                <a:cs typeface="Consolas" panose="020B0609020204030204" pitchFamily="49" charset="0"/>
              </a:rPr>
              <a:t>nopl</a:t>
            </a:r>
            <a:r>
              <a:rPr lang="en-US" sz="1500" dirty="0">
                <a:latin typeface="Consolas" panose="020B0609020204030204" pitchFamily="49" charset="0"/>
                <a:cs typeface="Consolas" panose="020B0609020204030204" pitchFamily="49" charset="0"/>
              </a:rPr>
              <a:t>   0x0(%</a:t>
            </a:r>
            <a:r>
              <a:rPr lang="en-US" sz="1500" dirty="0" err="1">
                <a:latin typeface="Consolas" panose="020B0609020204030204" pitchFamily="49" charset="0"/>
                <a:cs typeface="Consolas" panose="020B0609020204030204" pitchFamily="49" charset="0"/>
              </a:rPr>
              <a:t>rax</a:t>
            </a:r>
            <a:r>
              <a:rPr lang="en-US" sz="15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534539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b="1" u="sng"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p:txBody>
      </p:sp>
    </p:spTree>
    <p:extLst>
      <p:ext uri="{BB962C8B-B14F-4D97-AF65-F5344CB8AC3E}">
        <p14:creationId xmlns:p14="http://schemas.microsoft.com/office/powerpoint/2010/main" val="2375145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Common Sub-Expression Elimination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Common Sub-Expression Elimination </a:t>
            </a:r>
            <a:r>
              <a:rPr lang="en-US" dirty="0"/>
              <a:t>prevents the recalculation of the same thing many times by doing it once and saving the result.</a:t>
            </a:r>
          </a:p>
          <a:p>
            <a:pPr marL="0" indent="0">
              <a:buNone/>
            </a:pPr>
            <a:endParaRPr lang="en-US" b="1" dirty="0"/>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param1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endParaRPr lang="pt-BR"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064717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Common Sub-Expression Elimination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Common Sub-Expression Elimination </a:t>
            </a:r>
            <a:r>
              <a:rPr lang="en-US" dirty="0"/>
              <a:t>prevents the recalculation of the same thing many times by doing it once and saving the result.</a:t>
            </a:r>
          </a:p>
          <a:p>
            <a:pPr marL="0" indent="0">
              <a:buNone/>
            </a:pPr>
            <a:endParaRPr lang="en-US" b="1" dirty="0"/>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param1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endParaRPr lang="pt-BR" dirty="0">
              <a:latin typeface="Consolas" panose="020B0609020204030204" pitchFamily="49" charset="0"/>
              <a:cs typeface="Consolas" panose="020B0609020204030204" pitchFamily="49" charset="0"/>
            </a:endParaRPr>
          </a:p>
          <a:p>
            <a:pPr marL="0" lvl="1" indent="-158433">
              <a:buNone/>
            </a:pPr>
            <a:r>
              <a:rPr lang="en-US" dirty="0">
                <a:latin typeface="Consolas" panose="020B0609020204030204" pitchFamily="49" charset="0"/>
                <a:cs typeface="Consolas" panose="020B0609020204030204" pitchFamily="49" charset="0"/>
              </a:rPr>
              <a:t>00000000004004f0 &lt;</a:t>
            </a:r>
            <a:r>
              <a:rPr lang="en-US" dirty="0" err="1">
                <a:latin typeface="Consolas" panose="020B0609020204030204" pitchFamily="49" charset="0"/>
                <a:cs typeface="Consolas" panose="020B0609020204030204" pitchFamily="49" charset="0"/>
              </a:rPr>
              <a:t>subexp</a:t>
            </a:r>
            <a:r>
              <a:rPr lang="en-US" dirty="0">
                <a:latin typeface="Consolas" panose="020B0609020204030204" pitchFamily="49" charset="0"/>
                <a:cs typeface="Consolas" panose="020B0609020204030204" pitchFamily="49" charset="0"/>
              </a:rPr>
              <a:t>&gt;:</a:t>
            </a:r>
          </a:p>
          <a:p>
            <a:pPr marL="0" lvl="1" indent="-158433">
              <a:buNone/>
            </a:pPr>
            <a:r>
              <a:rPr lang="en-US" dirty="0">
                <a:latin typeface="Consolas" panose="020B0609020204030204" pitchFamily="49" charset="0"/>
                <a:cs typeface="Consolas" panose="020B0609020204030204" pitchFamily="49" charset="0"/>
              </a:rPr>
              <a:t>  4004f0:	81 c6 07 01 00 00    	add    $0x107,%esi</a:t>
            </a:r>
          </a:p>
          <a:p>
            <a:pPr marL="0" lvl="1" indent="-158433">
              <a:buNone/>
            </a:pPr>
            <a:r>
              <a:rPr lang="en-US" dirty="0">
                <a:latin typeface="Consolas" panose="020B0609020204030204" pitchFamily="49" charset="0"/>
                <a:cs typeface="Consolas" panose="020B0609020204030204" pitchFamily="49" charset="0"/>
              </a:rPr>
              <a:t>  4004f6:	0f </a:t>
            </a:r>
            <a:r>
              <a:rPr lang="en-US" dirty="0" err="1">
                <a:latin typeface="Consolas" panose="020B0609020204030204" pitchFamily="49" charset="0"/>
                <a:cs typeface="Consolas" panose="020B0609020204030204" pitchFamily="49" charset="0"/>
              </a:rPr>
              <a:t>af</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imul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esi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lvl="1" indent="-158433">
              <a:buNone/>
            </a:pPr>
            <a:r>
              <a:rPr lang="en-US" dirty="0">
                <a:latin typeface="Consolas" panose="020B0609020204030204" pitchFamily="49" charset="0"/>
                <a:cs typeface="Consolas" panose="020B0609020204030204" pitchFamily="49" charset="0"/>
              </a:rPr>
              <a:t>  4004f9:	8d 04 77             	lea    (%rdi,%rsi,2),%</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lvl="1" indent="-158433">
              <a:buNone/>
            </a:pPr>
            <a:r>
              <a:rPr lang="en-US" dirty="0">
                <a:latin typeface="Consolas" panose="020B0609020204030204" pitchFamily="49" charset="0"/>
                <a:cs typeface="Consolas" panose="020B0609020204030204" pitchFamily="49" charset="0"/>
              </a:rPr>
              <a:t>  4004fc:	0f </a:t>
            </a:r>
            <a:r>
              <a:rPr lang="en-US" dirty="0" err="1">
                <a:latin typeface="Consolas" panose="020B0609020204030204" pitchFamily="49" charset="0"/>
                <a:cs typeface="Consolas" panose="020B0609020204030204" pitchFamily="49" charset="0"/>
              </a:rPr>
              <a:t>af</a:t>
            </a:r>
            <a:r>
              <a:rPr lang="en-US" dirty="0">
                <a:latin typeface="Consolas" panose="020B0609020204030204" pitchFamily="49" charset="0"/>
                <a:cs typeface="Consolas" panose="020B0609020204030204" pitchFamily="49" charset="0"/>
              </a:rPr>
              <a:t> c6             	</a:t>
            </a:r>
            <a:r>
              <a:rPr lang="en-US" dirty="0" err="1">
                <a:latin typeface="Consolas" panose="020B0609020204030204" pitchFamily="49" charset="0"/>
                <a:cs typeface="Consolas" panose="020B0609020204030204" pitchFamily="49" charset="0"/>
              </a:rPr>
              <a:t>imul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esi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lvl="1" indent="-158433">
              <a:buNone/>
            </a:pPr>
            <a:r>
              <a:rPr lang="en-US" dirty="0">
                <a:latin typeface="Consolas" panose="020B0609020204030204" pitchFamily="49" charset="0"/>
                <a:cs typeface="Consolas" panose="020B0609020204030204" pitchFamily="49" charset="0"/>
              </a:rPr>
              <a:t>  4004ff:	c3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4" name="Rectangle 3">
            <a:extLst>
              <a:ext uri="{FF2B5EF4-FFF2-40B4-BE49-F238E27FC236}">
                <a16:creationId xmlns:a16="http://schemas.microsoft.com/office/drawing/2014/main" id="{D92161D6-E48B-1843-94F3-62ACE2DF4D4C}"/>
              </a:ext>
            </a:extLst>
          </p:cNvPr>
          <p:cNvSpPr/>
          <p:nvPr/>
        </p:nvSpPr>
        <p:spPr bwMode="auto">
          <a:xfrm>
            <a:off x="8458200" y="1981200"/>
            <a:ext cx="3505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mn-lt"/>
                <a:cs typeface="Courier New" panose="02070309020205020404" pitchFamily="49" charset="0"/>
              </a:rPr>
              <a:t>This optimization is done even at –O0!</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98592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b="1" u="sng" dirty="0"/>
              <a:t>Dead Code</a:t>
            </a:r>
          </a:p>
          <a:p>
            <a:r>
              <a:rPr lang="en-US" dirty="0"/>
              <a:t>Strength Reduction</a:t>
            </a:r>
          </a:p>
          <a:p>
            <a:r>
              <a:rPr lang="en-US" dirty="0"/>
              <a:t>Code Motion</a:t>
            </a:r>
          </a:p>
          <a:p>
            <a:r>
              <a:rPr lang="en-US" dirty="0"/>
              <a:t>Tail Recursion</a:t>
            </a:r>
          </a:p>
          <a:p>
            <a:r>
              <a:rPr lang="en-US" dirty="0"/>
              <a:t>Loop Unrolling</a:t>
            </a:r>
          </a:p>
        </p:txBody>
      </p:sp>
    </p:spTree>
    <p:extLst>
      <p:ext uri="{BB962C8B-B14F-4D97-AF65-F5344CB8AC3E}">
        <p14:creationId xmlns:p14="http://schemas.microsoft.com/office/powerpoint/2010/main" val="1372154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Dead Code</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a:xfrm>
            <a:off x="152400" y="1295400"/>
            <a:ext cx="11811000" cy="6248400"/>
          </a:xfrm>
        </p:spPr>
        <p:txBody>
          <a:bodyPr/>
          <a:lstStyle/>
          <a:p>
            <a:pPr marL="0" indent="0">
              <a:buNone/>
            </a:pPr>
            <a:r>
              <a:rPr lang="en-US" b="1" dirty="0"/>
              <a:t>Dead code elimination </a:t>
            </a:r>
            <a:r>
              <a:rPr lang="en-US" dirty="0"/>
              <a:t>removes code that doesn’t serve a purpose:</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latin typeface="Consolas" panose="020B0609020204030204" pitchFamily="49" charset="0"/>
                <a:cs typeface="Consolas" panose="020B0609020204030204" pitchFamily="49" charset="0"/>
              </a:rPr>
              <a:t>if (param1 &lt; param2 &amp;&amp; param1 &gt; param2) {</a:t>
            </a:r>
          </a:p>
          <a:p>
            <a:pPr marL="0" indent="0">
              <a:spcBef>
                <a:spcPts val="0"/>
              </a:spcBef>
              <a:buNone/>
            </a:pPr>
            <a:r>
              <a:rPr lang="en-US" sz="1800" dirty="0">
                <a:latin typeface="Consolas" panose="020B0609020204030204" pitchFamily="49" charset="0"/>
                <a:cs typeface="Consolas" panose="020B0609020204030204" pitchFamily="49" charset="0"/>
              </a:rPr>
              <a:t>    printf(</a:t>
            </a:r>
            <a:r>
              <a:rPr lang="en-US" sz="1800" dirty="0">
                <a:solidFill>
                  <a:srgbClr val="0432FF"/>
                </a:solidFill>
                <a:latin typeface="Consolas" panose="020B0609020204030204" pitchFamily="49" charset="0"/>
                <a:cs typeface="Consolas" panose="020B0609020204030204" pitchFamily="49" charset="0"/>
              </a:rPr>
              <a:t>"This test can never be true!\n"</a:t>
            </a:r>
            <a:r>
              <a:rPr lang="en-US" sz="1800" dirty="0">
                <a:latin typeface="Consolas" panose="020B0609020204030204" pitchFamily="49" charset="0"/>
                <a:cs typeface="Consolas" panose="020B0609020204030204" pitchFamily="49" charset="0"/>
              </a:rPr>
              <a:t>);</a:t>
            </a:r>
          </a:p>
          <a:p>
            <a:pPr marL="0" indent="0">
              <a:spcBef>
                <a:spcPts val="0"/>
              </a:spcBef>
              <a:buNone/>
            </a:pPr>
            <a:r>
              <a:rPr lang="en-US" sz="1800" dirty="0">
                <a:latin typeface="Consolas" panose="020B0609020204030204" pitchFamily="49" charset="0"/>
                <a:cs typeface="Consolas" panose="020B0609020204030204" pitchFamily="49" charset="0"/>
              </a:rPr>
              <a:t>}</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solidFill>
                  <a:srgbClr val="00B050"/>
                </a:solidFill>
                <a:latin typeface="Consolas" panose="020B0609020204030204" pitchFamily="49" charset="0"/>
                <a:cs typeface="Consolas" panose="020B0609020204030204" pitchFamily="49" charset="0"/>
              </a:rPr>
              <a:t>// Empty for loop</a:t>
            </a:r>
          </a:p>
          <a:p>
            <a:pPr marL="0" indent="0">
              <a:spcBef>
                <a:spcPts val="0"/>
              </a:spcBef>
              <a:buNone/>
            </a:pPr>
            <a:r>
              <a:rPr lang="en-US" sz="1800" dirty="0">
                <a:solidFill>
                  <a:srgbClr val="FF0000"/>
                </a:solidFill>
                <a:latin typeface="Consolas" panose="020B0609020204030204" pitchFamily="49" charset="0"/>
                <a:cs typeface="Consolas" panose="020B0609020204030204" pitchFamily="49" charset="0"/>
              </a:rPr>
              <a:t>for (int </a:t>
            </a:r>
            <a:r>
              <a:rPr lang="en-US" sz="1800" dirty="0" err="1">
                <a:solidFill>
                  <a:srgbClr val="FF0000"/>
                </a:solidFill>
                <a:latin typeface="Consolas" panose="020B0609020204030204" pitchFamily="49" charset="0"/>
                <a:cs typeface="Consolas" panose="020B0609020204030204" pitchFamily="49" charset="0"/>
              </a:rPr>
              <a:t>i</a:t>
            </a:r>
            <a:r>
              <a:rPr lang="en-US" sz="1800" dirty="0">
                <a:solidFill>
                  <a:srgbClr val="FF0000"/>
                </a:solidFill>
                <a:latin typeface="Consolas" panose="020B0609020204030204" pitchFamily="49" charset="0"/>
                <a:cs typeface="Consolas" panose="020B0609020204030204" pitchFamily="49" charset="0"/>
              </a:rPr>
              <a:t> = 0; </a:t>
            </a:r>
            <a:r>
              <a:rPr lang="en-US" sz="1800" dirty="0" err="1">
                <a:solidFill>
                  <a:srgbClr val="FF0000"/>
                </a:solidFill>
                <a:latin typeface="Consolas" panose="020B0609020204030204" pitchFamily="49" charset="0"/>
                <a:cs typeface="Consolas" panose="020B0609020204030204" pitchFamily="49" charset="0"/>
              </a:rPr>
              <a:t>i</a:t>
            </a:r>
            <a:r>
              <a:rPr lang="en-US" sz="1800" dirty="0">
                <a:solidFill>
                  <a:srgbClr val="FF0000"/>
                </a:solidFill>
                <a:latin typeface="Consolas" panose="020B0609020204030204" pitchFamily="49" charset="0"/>
                <a:cs typeface="Consolas" panose="020B0609020204030204" pitchFamily="49" charset="0"/>
              </a:rPr>
              <a:t> &lt; 1000; </a:t>
            </a:r>
            <a:r>
              <a:rPr lang="en-US" sz="1800" dirty="0" err="1">
                <a:solidFill>
                  <a:srgbClr val="FF0000"/>
                </a:solidFill>
                <a:latin typeface="Consolas" panose="020B0609020204030204" pitchFamily="49" charset="0"/>
                <a:cs typeface="Consolas" panose="020B0609020204030204" pitchFamily="49" charset="0"/>
              </a:rPr>
              <a:t>i</a:t>
            </a:r>
            <a:r>
              <a:rPr lang="en-US" sz="1800"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solidFill>
                  <a:srgbClr val="00B050"/>
                </a:solidFill>
                <a:latin typeface="Consolas" panose="020B0609020204030204" pitchFamily="49" charset="0"/>
                <a:cs typeface="Consolas" panose="020B0609020204030204" pitchFamily="49" charset="0"/>
              </a:rPr>
              <a:t>// If/else that does the same operation in both cases</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if (param1 == param2) {</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    param1++;</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 else {</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    param1++;</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solidFill>
                  <a:srgbClr val="00B050"/>
                </a:solidFill>
                <a:latin typeface="Consolas" panose="020B0609020204030204" pitchFamily="49" charset="0"/>
                <a:cs typeface="Consolas" panose="020B0609020204030204" pitchFamily="49" charset="0"/>
              </a:rPr>
              <a:t>// If/else that more trickily does the same operation in both cases</a:t>
            </a:r>
          </a:p>
          <a:p>
            <a:pPr marL="0" indent="0">
              <a:spcBef>
                <a:spcPts val="0"/>
              </a:spcBef>
              <a:buNone/>
            </a:pPr>
            <a:r>
              <a:rPr lang="en-US" sz="1800" dirty="0">
                <a:latin typeface="Consolas" panose="020B0609020204030204" pitchFamily="49" charset="0"/>
                <a:cs typeface="Consolas" panose="020B0609020204030204" pitchFamily="49" charset="0"/>
              </a:rPr>
              <a:t>if (param1 == 0) {</a:t>
            </a:r>
          </a:p>
          <a:p>
            <a:pPr marL="0" indent="0">
              <a:spcBef>
                <a:spcPts val="0"/>
              </a:spcBef>
              <a:buNone/>
            </a:pPr>
            <a:r>
              <a:rPr lang="en-US" sz="1800" dirty="0">
                <a:latin typeface="Consolas" panose="020B0609020204030204" pitchFamily="49" charset="0"/>
                <a:cs typeface="Consolas" panose="020B0609020204030204" pitchFamily="49" charset="0"/>
              </a:rPr>
              <a:t>    return 0;</a:t>
            </a:r>
          </a:p>
          <a:p>
            <a:pPr marL="0" indent="0">
              <a:spcBef>
                <a:spcPts val="0"/>
              </a:spcBef>
              <a:buNone/>
            </a:pPr>
            <a:r>
              <a:rPr lang="en-US" sz="1800" dirty="0">
                <a:latin typeface="Consolas" panose="020B0609020204030204" pitchFamily="49" charset="0"/>
                <a:cs typeface="Consolas" panose="020B0609020204030204" pitchFamily="49" charset="0"/>
              </a:rPr>
              <a:t>} else {</a:t>
            </a:r>
          </a:p>
          <a:p>
            <a:pPr marL="0" indent="0">
              <a:spcBef>
                <a:spcPts val="0"/>
              </a:spcBef>
              <a:buNone/>
            </a:pPr>
            <a:r>
              <a:rPr lang="en-US" sz="1800" dirty="0">
                <a:latin typeface="Consolas" panose="020B0609020204030204" pitchFamily="49" charset="0"/>
                <a:cs typeface="Consolas" panose="020B0609020204030204" pitchFamily="49" charset="0"/>
              </a:rPr>
              <a:t>    return param1;</a:t>
            </a:r>
          </a:p>
          <a:p>
            <a:pPr marL="0" indent="0">
              <a:spcBef>
                <a:spcPts val="0"/>
              </a:spcBef>
              <a:buNone/>
            </a:pPr>
            <a:r>
              <a:rPr lang="en-US" sz="1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84808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Dead Code: Before (-O0)</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11582400" cy="54834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00000000004004d6 &lt;</a:t>
            </a:r>
            <a:r>
              <a:rPr lang="en-US" sz="2000" dirty="0" err="1">
                <a:latin typeface="Consolas" panose="020B0609020204030204" pitchFamily="49" charset="0"/>
                <a:cs typeface="Consolas" panose="020B0609020204030204" pitchFamily="49" charset="0"/>
              </a:rPr>
              <a:t>dead_code</a:t>
            </a:r>
            <a:r>
              <a:rPr lang="en-US" sz="200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a:t>
            </a:r>
            <a:r>
              <a:rPr lang="en-US" sz="2000" dirty="0">
                <a:solidFill>
                  <a:srgbClr val="FF0000"/>
                </a:solidFill>
                <a:latin typeface="Consolas" panose="020B0609020204030204" pitchFamily="49" charset="0"/>
                <a:cs typeface="Consolas" panose="020B0609020204030204" pitchFamily="49" charset="0"/>
              </a:rPr>
              <a:t>4004d6:	b8 00 00 00 00       	mov    $0x0,%eax</a:t>
            </a:r>
          </a:p>
          <a:p>
            <a:pPr marL="0" indent="0" fontAlgn="auto">
              <a:spcBef>
                <a:spcPts val="0"/>
              </a:spcBef>
              <a:spcAft>
                <a:spcPts val="0"/>
              </a:spcAft>
              <a:buNone/>
            </a:pPr>
            <a:r>
              <a:rPr lang="en-US" sz="2000" dirty="0">
                <a:solidFill>
                  <a:srgbClr val="FF0000"/>
                </a:solidFill>
                <a:latin typeface="Consolas" panose="020B0609020204030204" pitchFamily="49" charset="0"/>
                <a:cs typeface="Consolas" panose="020B0609020204030204" pitchFamily="49" charset="0"/>
              </a:rPr>
              <a:t>  4004db:	eb 03                	</a:t>
            </a:r>
            <a:r>
              <a:rPr lang="en-US" sz="2000" dirty="0" err="1">
                <a:solidFill>
                  <a:srgbClr val="FF0000"/>
                </a:solidFill>
                <a:latin typeface="Consolas" panose="020B0609020204030204" pitchFamily="49" charset="0"/>
                <a:cs typeface="Consolas" panose="020B0609020204030204" pitchFamily="49" charset="0"/>
              </a:rPr>
              <a:t>jmp</a:t>
            </a:r>
            <a:r>
              <a:rPr lang="en-US" sz="2000" dirty="0">
                <a:solidFill>
                  <a:srgbClr val="FF0000"/>
                </a:solidFill>
                <a:latin typeface="Consolas" panose="020B0609020204030204" pitchFamily="49" charset="0"/>
                <a:cs typeface="Consolas" panose="020B0609020204030204" pitchFamily="49" charset="0"/>
              </a:rPr>
              <a:t>    4004e0 &lt;dead_code+0xa&gt;</a:t>
            </a:r>
          </a:p>
          <a:p>
            <a:pPr marL="0" indent="0" fontAlgn="auto">
              <a:spcBef>
                <a:spcPts val="0"/>
              </a:spcBef>
              <a:spcAft>
                <a:spcPts val="0"/>
              </a:spcAft>
              <a:buNone/>
            </a:pPr>
            <a:r>
              <a:rPr lang="en-US" sz="2000" dirty="0">
                <a:solidFill>
                  <a:srgbClr val="FF0000"/>
                </a:solidFill>
                <a:latin typeface="Consolas" panose="020B0609020204030204" pitchFamily="49" charset="0"/>
                <a:cs typeface="Consolas" panose="020B0609020204030204" pitchFamily="49" charset="0"/>
              </a:rPr>
              <a:t>  4004dd:	83 c0 01             	add    $0x1,%eax</a:t>
            </a:r>
          </a:p>
          <a:p>
            <a:pPr marL="0" indent="0" fontAlgn="auto">
              <a:spcBef>
                <a:spcPts val="0"/>
              </a:spcBef>
              <a:spcAft>
                <a:spcPts val="0"/>
              </a:spcAft>
              <a:buNone/>
            </a:pPr>
            <a:r>
              <a:rPr lang="en-US" sz="2000" dirty="0">
                <a:solidFill>
                  <a:srgbClr val="FF0000"/>
                </a:solidFill>
                <a:latin typeface="Consolas" panose="020B0609020204030204" pitchFamily="49" charset="0"/>
                <a:cs typeface="Consolas" panose="020B0609020204030204" pitchFamily="49" charset="0"/>
              </a:rPr>
              <a:t>  4004e0:	3d e7 03 00 00       	</a:t>
            </a:r>
            <a:r>
              <a:rPr lang="en-US" sz="2000" dirty="0" err="1">
                <a:solidFill>
                  <a:srgbClr val="FF0000"/>
                </a:solidFill>
                <a:latin typeface="Consolas" panose="020B0609020204030204" pitchFamily="49" charset="0"/>
                <a:cs typeface="Consolas" panose="020B0609020204030204" pitchFamily="49" charset="0"/>
              </a:rPr>
              <a:t>cmp</a:t>
            </a:r>
            <a:r>
              <a:rPr lang="en-US" sz="2000" dirty="0">
                <a:solidFill>
                  <a:srgbClr val="FF0000"/>
                </a:solidFill>
                <a:latin typeface="Consolas" panose="020B0609020204030204" pitchFamily="49" charset="0"/>
                <a:cs typeface="Consolas" panose="020B0609020204030204" pitchFamily="49" charset="0"/>
              </a:rPr>
              <a:t>    $0x3e7,%eax</a:t>
            </a:r>
          </a:p>
          <a:p>
            <a:pPr marL="0" indent="0" fontAlgn="auto">
              <a:spcBef>
                <a:spcPts val="0"/>
              </a:spcBef>
              <a:spcAft>
                <a:spcPts val="0"/>
              </a:spcAft>
              <a:buNone/>
            </a:pPr>
            <a:r>
              <a:rPr lang="en-US" sz="2000" dirty="0">
                <a:solidFill>
                  <a:srgbClr val="FF0000"/>
                </a:solidFill>
                <a:latin typeface="Consolas" panose="020B0609020204030204" pitchFamily="49" charset="0"/>
                <a:cs typeface="Consolas" panose="020B0609020204030204" pitchFamily="49" charset="0"/>
              </a:rPr>
              <a:t>  4004e5:	7e f6                	</a:t>
            </a:r>
            <a:r>
              <a:rPr lang="en-US" sz="2000" dirty="0" err="1">
                <a:solidFill>
                  <a:srgbClr val="FF0000"/>
                </a:solidFill>
                <a:latin typeface="Consolas" panose="020B0609020204030204" pitchFamily="49" charset="0"/>
                <a:cs typeface="Consolas" panose="020B0609020204030204" pitchFamily="49" charset="0"/>
              </a:rPr>
              <a:t>jle</a:t>
            </a:r>
            <a:r>
              <a:rPr lang="en-US" sz="2000" dirty="0">
                <a:solidFill>
                  <a:srgbClr val="FF0000"/>
                </a:solidFill>
                <a:latin typeface="Consolas" panose="020B0609020204030204" pitchFamily="49" charset="0"/>
                <a:cs typeface="Consolas" panose="020B0609020204030204" pitchFamily="49" charset="0"/>
              </a:rPr>
              <a:t>    4004dd &lt;dead_code+0x7&gt;</a:t>
            </a:r>
          </a:p>
          <a:p>
            <a:pPr marL="0" indent="0" fontAlgn="auto">
              <a:spcBef>
                <a:spcPts val="0"/>
              </a:spcBef>
              <a:spcAft>
                <a:spcPts val="0"/>
              </a:spcAft>
              <a:buNone/>
            </a:pPr>
            <a:r>
              <a:rPr lang="en-US" sz="2000" dirty="0">
                <a:solidFill>
                  <a:srgbClr val="942092"/>
                </a:solidFill>
                <a:latin typeface="Consolas" panose="020B0609020204030204" pitchFamily="49" charset="0"/>
                <a:cs typeface="Consolas" panose="020B0609020204030204" pitchFamily="49" charset="0"/>
              </a:rPr>
              <a:t>  4004e7:	39 f7                	</a:t>
            </a:r>
            <a:r>
              <a:rPr lang="en-US" sz="2000" dirty="0" err="1">
                <a:solidFill>
                  <a:srgbClr val="942092"/>
                </a:solidFill>
                <a:latin typeface="Consolas" panose="020B0609020204030204" pitchFamily="49" charset="0"/>
                <a:cs typeface="Consolas" panose="020B0609020204030204" pitchFamily="49" charset="0"/>
              </a:rPr>
              <a:t>cmp</a:t>
            </a:r>
            <a:r>
              <a:rPr lang="en-US" sz="2000" dirty="0">
                <a:solidFill>
                  <a:srgbClr val="942092"/>
                </a:solidFill>
                <a:latin typeface="Consolas" panose="020B0609020204030204" pitchFamily="49" charset="0"/>
                <a:cs typeface="Consolas" panose="020B0609020204030204" pitchFamily="49" charset="0"/>
              </a:rPr>
              <a:t>    %</a:t>
            </a:r>
            <a:r>
              <a:rPr lang="en-US" sz="2000" dirty="0" err="1">
                <a:solidFill>
                  <a:srgbClr val="942092"/>
                </a:solidFill>
                <a:latin typeface="Consolas" panose="020B0609020204030204" pitchFamily="49" charset="0"/>
                <a:cs typeface="Consolas" panose="020B0609020204030204" pitchFamily="49" charset="0"/>
              </a:rPr>
              <a:t>esi</a:t>
            </a:r>
            <a:r>
              <a:rPr lang="en-US" sz="2000" dirty="0">
                <a:solidFill>
                  <a:srgbClr val="942092"/>
                </a:solidFill>
                <a:latin typeface="Consolas" panose="020B0609020204030204" pitchFamily="49" charset="0"/>
                <a:cs typeface="Consolas" panose="020B0609020204030204" pitchFamily="49" charset="0"/>
              </a:rPr>
              <a:t>,%</a:t>
            </a:r>
            <a:r>
              <a:rPr lang="en-US" sz="2000" dirty="0" err="1">
                <a:solidFill>
                  <a:srgbClr val="942092"/>
                </a:solidFill>
                <a:latin typeface="Consolas" panose="020B0609020204030204" pitchFamily="49" charset="0"/>
                <a:cs typeface="Consolas" panose="020B0609020204030204" pitchFamily="49" charset="0"/>
              </a:rPr>
              <a:t>edi</a:t>
            </a:r>
            <a:endParaRPr lang="en-US" sz="2000" dirty="0">
              <a:solidFill>
                <a:srgbClr val="942092"/>
              </a:solidFill>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solidFill>
                  <a:srgbClr val="942092"/>
                </a:solidFill>
                <a:latin typeface="Consolas" panose="020B0609020204030204" pitchFamily="49" charset="0"/>
                <a:cs typeface="Consolas" panose="020B0609020204030204" pitchFamily="49" charset="0"/>
              </a:rPr>
              <a:t>  4004e9:	75 05                	</a:t>
            </a:r>
            <a:r>
              <a:rPr lang="en-US" sz="2000" dirty="0" err="1">
                <a:solidFill>
                  <a:srgbClr val="942092"/>
                </a:solidFill>
                <a:latin typeface="Consolas" panose="020B0609020204030204" pitchFamily="49" charset="0"/>
                <a:cs typeface="Consolas" panose="020B0609020204030204" pitchFamily="49" charset="0"/>
              </a:rPr>
              <a:t>jne</a:t>
            </a:r>
            <a:r>
              <a:rPr lang="en-US" sz="2000" dirty="0">
                <a:solidFill>
                  <a:srgbClr val="942092"/>
                </a:solidFill>
                <a:latin typeface="Consolas" panose="020B0609020204030204" pitchFamily="49" charset="0"/>
                <a:cs typeface="Consolas" panose="020B0609020204030204" pitchFamily="49" charset="0"/>
              </a:rPr>
              <a:t>    4004f0 &lt;dead_code+0x1a&gt;</a:t>
            </a:r>
          </a:p>
          <a:p>
            <a:pPr marL="0" indent="0" fontAlgn="auto">
              <a:spcBef>
                <a:spcPts val="0"/>
              </a:spcBef>
              <a:spcAft>
                <a:spcPts val="0"/>
              </a:spcAft>
              <a:buNone/>
            </a:pPr>
            <a:r>
              <a:rPr lang="en-US" sz="2000" dirty="0">
                <a:solidFill>
                  <a:srgbClr val="942092"/>
                </a:solidFill>
                <a:latin typeface="Consolas" panose="020B0609020204030204" pitchFamily="49" charset="0"/>
                <a:cs typeface="Consolas" panose="020B0609020204030204" pitchFamily="49" charset="0"/>
              </a:rPr>
              <a:t>  4004eb:	8d 47 01             	lea    0x1(%</a:t>
            </a:r>
            <a:r>
              <a:rPr lang="en-US" sz="2000" dirty="0" err="1">
                <a:solidFill>
                  <a:srgbClr val="942092"/>
                </a:solidFill>
                <a:latin typeface="Consolas" panose="020B0609020204030204" pitchFamily="49" charset="0"/>
                <a:cs typeface="Consolas" panose="020B0609020204030204" pitchFamily="49" charset="0"/>
              </a:rPr>
              <a:t>rdi</a:t>
            </a:r>
            <a:r>
              <a:rPr lang="en-US" sz="2000" dirty="0">
                <a:solidFill>
                  <a:srgbClr val="942092"/>
                </a:solidFill>
                <a:latin typeface="Consolas" panose="020B0609020204030204" pitchFamily="49" charset="0"/>
                <a:cs typeface="Consolas" panose="020B0609020204030204" pitchFamily="49" charset="0"/>
              </a:rPr>
              <a:t>),%</a:t>
            </a:r>
            <a:r>
              <a:rPr lang="en-US" sz="2000" dirty="0" err="1">
                <a:solidFill>
                  <a:srgbClr val="942092"/>
                </a:solidFill>
                <a:latin typeface="Consolas" panose="020B0609020204030204" pitchFamily="49" charset="0"/>
                <a:cs typeface="Consolas" panose="020B0609020204030204" pitchFamily="49" charset="0"/>
              </a:rPr>
              <a:t>eax</a:t>
            </a:r>
            <a:endParaRPr lang="en-US" sz="2000" dirty="0">
              <a:solidFill>
                <a:srgbClr val="942092"/>
              </a:solidFill>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solidFill>
                  <a:srgbClr val="942092"/>
                </a:solidFill>
                <a:latin typeface="Consolas" panose="020B0609020204030204" pitchFamily="49" charset="0"/>
                <a:cs typeface="Consolas" panose="020B0609020204030204" pitchFamily="49" charset="0"/>
              </a:rPr>
              <a:t>  4004ee:	eb 03                	</a:t>
            </a:r>
            <a:r>
              <a:rPr lang="en-US" sz="2000" dirty="0" err="1">
                <a:solidFill>
                  <a:srgbClr val="942092"/>
                </a:solidFill>
                <a:latin typeface="Consolas" panose="020B0609020204030204" pitchFamily="49" charset="0"/>
                <a:cs typeface="Consolas" panose="020B0609020204030204" pitchFamily="49" charset="0"/>
              </a:rPr>
              <a:t>jmp</a:t>
            </a:r>
            <a:r>
              <a:rPr lang="en-US" sz="2000" dirty="0">
                <a:solidFill>
                  <a:srgbClr val="942092"/>
                </a:solidFill>
                <a:latin typeface="Consolas" panose="020B0609020204030204" pitchFamily="49" charset="0"/>
                <a:cs typeface="Consolas" panose="020B0609020204030204" pitchFamily="49" charset="0"/>
              </a:rPr>
              <a:t>    4004f3 &lt;dead_code+0x1d&gt;</a:t>
            </a:r>
          </a:p>
          <a:p>
            <a:pPr marL="0" indent="0" fontAlgn="auto">
              <a:spcBef>
                <a:spcPts val="0"/>
              </a:spcBef>
              <a:spcAft>
                <a:spcPts val="0"/>
              </a:spcAft>
              <a:buNone/>
            </a:pPr>
            <a:r>
              <a:rPr lang="en-US" sz="2000" dirty="0">
                <a:solidFill>
                  <a:srgbClr val="942092"/>
                </a:solidFill>
                <a:latin typeface="Consolas" panose="020B0609020204030204" pitchFamily="49" charset="0"/>
                <a:cs typeface="Consolas" panose="020B0609020204030204" pitchFamily="49" charset="0"/>
              </a:rPr>
              <a:t>  4004f0:	8d 47 01             	lea    0x1(%</a:t>
            </a:r>
            <a:r>
              <a:rPr lang="en-US" sz="2000" dirty="0" err="1">
                <a:solidFill>
                  <a:srgbClr val="942092"/>
                </a:solidFill>
                <a:latin typeface="Consolas" panose="020B0609020204030204" pitchFamily="49" charset="0"/>
                <a:cs typeface="Consolas" panose="020B0609020204030204" pitchFamily="49" charset="0"/>
              </a:rPr>
              <a:t>rdi</a:t>
            </a:r>
            <a:r>
              <a:rPr lang="en-US" sz="2000" dirty="0">
                <a:solidFill>
                  <a:srgbClr val="942092"/>
                </a:solidFill>
                <a:latin typeface="Consolas" panose="020B0609020204030204" pitchFamily="49" charset="0"/>
                <a:cs typeface="Consolas" panose="020B0609020204030204" pitchFamily="49" charset="0"/>
              </a:rPr>
              <a:t>),%</a:t>
            </a:r>
            <a:r>
              <a:rPr lang="en-US" sz="2000" dirty="0" err="1">
                <a:solidFill>
                  <a:srgbClr val="942092"/>
                </a:solidFill>
                <a:latin typeface="Consolas" panose="020B0609020204030204" pitchFamily="49" charset="0"/>
                <a:cs typeface="Consolas" panose="020B0609020204030204" pitchFamily="49" charset="0"/>
              </a:rPr>
              <a:t>eax</a:t>
            </a:r>
            <a:endParaRPr lang="en-US" sz="2000" dirty="0">
              <a:solidFill>
                <a:srgbClr val="942092"/>
              </a:solidFill>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4004f3:	f3 c3                	</a:t>
            </a:r>
            <a:r>
              <a:rPr lang="en-US" sz="2000" dirty="0" err="1">
                <a:latin typeface="Consolas" panose="020B0609020204030204" pitchFamily="49" charset="0"/>
                <a:cs typeface="Consolas" panose="020B0609020204030204" pitchFamily="49" charset="0"/>
              </a:rPr>
              <a:t>repz</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retq</a:t>
            </a:r>
            <a:endParaRPr lang="en-US" sz="4000" dirty="0"/>
          </a:p>
        </p:txBody>
      </p:sp>
    </p:spTree>
    <p:extLst>
      <p:ext uri="{BB962C8B-B14F-4D97-AF65-F5344CB8AC3E}">
        <p14:creationId xmlns:p14="http://schemas.microsoft.com/office/powerpoint/2010/main" val="5237810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Dead Code: After (-O2)</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10668000" cy="54834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00000000004004f0 &lt;</a:t>
            </a:r>
            <a:r>
              <a:rPr lang="en-US" sz="2000" dirty="0" err="1">
                <a:latin typeface="Consolas" panose="020B0609020204030204" pitchFamily="49" charset="0"/>
                <a:cs typeface="Consolas" panose="020B0609020204030204" pitchFamily="49" charset="0"/>
              </a:rPr>
              <a:t>dead_code</a:t>
            </a:r>
            <a:r>
              <a:rPr lang="en-US" sz="200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4004f0: 8d 47 01              lea    0x1(%</a:t>
            </a:r>
            <a:r>
              <a:rPr lang="en-US" sz="2000" dirty="0" err="1">
                <a:latin typeface="Consolas" panose="020B0609020204030204" pitchFamily="49" charset="0"/>
                <a:cs typeface="Consolas" panose="020B0609020204030204" pitchFamily="49" charset="0"/>
              </a:rPr>
              <a:t>rdi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4004f3: c3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4004f4: 66 2e 0f 1f 84 00 00  </a:t>
            </a:r>
            <a:r>
              <a:rPr lang="en-US" sz="2000" dirty="0" err="1">
                <a:latin typeface="Consolas" panose="020B0609020204030204" pitchFamily="49" charset="0"/>
                <a:cs typeface="Consolas" panose="020B0609020204030204" pitchFamily="49" charset="0"/>
              </a:rPr>
              <a:t>nopw</a:t>
            </a:r>
            <a:r>
              <a:rPr lang="en-US" sz="2000" dirty="0">
                <a:latin typeface="Consolas" panose="020B0609020204030204" pitchFamily="49" charset="0"/>
                <a:cs typeface="Consolas" panose="020B0609020204030204" pitchFamily="49" charset="0"/>
              </a:rPr>
              <a:t>   %cs:0x0(%rax,%rax,1)</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4004fb: 00 00 00 </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4004fe: 66 90                 </a:t>
            </a:r>
            <a:r>
              <a:rPr lang="en-US" sz="2000" dirty="0" err="1">
                <a:latin typeface="Consolas" panose="020B0609020204030204" pitchFamily="49" charset="0"/>
                <a:cs typeface="Consolas" panose="020B0609020204030204" pitchFamily="49" charset="0"/>
              </a:rPr>
              <a:t>xchg</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ax,%ax</a:t>
            </a: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736015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b="1" u="sng" dirty="0"/>
              <a:t>Strength Reduction</a:t>
            </a:r>
          </a:p>
          <a:p>
            <a:r>
              <a:rPr lang="en-US" dirty="0"/>
              <a:t>Code Motion</a:t>
            </a:r>
          </a:p>
          <a:p>
            <a:r>
              <a:rPr lang="en-US" dirty="0"/>
              <a:t>Tail Recursion</a:t>
            </a:r>
          </a:p>
          <a:p>
            <a:r>
              <a:rPr lang="en-US" dirty="0"/>
              <a:t>Loop Unrolling</a:t>
            </a:r>
          </a:p>
        </p:txBody>
      </p:sp>
    </p:spTree>
    <p:extLst>
      <p:ext uri="{BB962C8B-B14F-4D97-AF65-F5344CB8AC3E}">
        <p14:creationId xmlns:p14="http://schemas.microsoft.com/office/powerpoint/2010/main" val="2785892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BB0BD-E6EE-8242-817B-8E1A826F97F3}"/>
              </a:ext>
            </a:extLst>
          </p:cNvPr>
          <p:cNvSpPr>
            <a:spLocks noGrp="1"/>
          </p:cNvSpPr>
          <p:nvPr>
            <p:ph type="title"/>
          </p:nvPr>
        </p:nvSpPr>
        <p:spPr/>
        <p:txBody>
          <a:bodyPr/>
          <a:lstStyle/>
          <a:p>
            <a:r>
              <a:rPr lang="en-US" dirty="0"/>
              <a:t>Strength Reduction</a:t>
            </a:r>
          </a:p>
        </p:txBody>
      </p:sp>
      <p:sp>
        <p:nvSpPr>
          <p:cNvPr id="3" name="Content Placeholder 2">
            <a:extLst>
              <a:ext uri="{FF2B5EF4-FFF2-40B4-BE49-F238E27FC236}">
                <a16:creationId xmlns:a16="http://schemas.microsoft.com/office/drawing/2014/main" id="{17CF3ED9-3E71-E04D-9572-BCC4151B7A9A}"/>
              </a:ext>
            </a:extLst>
          </p:cNvPr>
          <p:cNvSpPr>
            <a:spLocks noGrp="1"/>
          </p:cNvSpPr>
          <p:nvPr>
            <p:ph idx="1"/>
          </p:nvPr>
        </p:nvSpPr>
        <p:spPr>
          <a:xfrm>
            <a:off x="152400" y="1295400"/>
            <a:ext cx="11811000" cy="5562600"/>
          </a:xfrm>
        </p:spPr>
        <p:txBody>
          <a:bodyPr/>
          <a:lstStyle/>
          <a:p>
            <a:pPr marL="0" indent="0">
              <a:buNone/>
            </a:pPr>
            <a:r>
              <a:rPr lang="en-US" b="1" dirty="0"/>
              <a:t>Strength reduction</a:t>
            </a:r>
            <a:r>
              <a:rPr lang="en-US" dirty="0"/>
              <a:t> changes divide to multiply, multiply to add/shift, and mod to AND to avoid using instructions that cost many cycles (multiply and divide).</a:t>
            </a:r>
          </a:p>
          <a:p>
            <a:pPr marL="0" indent="0">
              <a:buNone/>
            </a:pPr>
            <a:endParaRPr lang="en-US" dirty="0">
              <a:latin typeface="Consolas" panose="020B0609020204030204" pitchFamily="49" charset="0"/>
              <a:cs typeface="Consolas" panose="020B0609020204030204" pitchFamily="49" charset="0"/>
            </a:endParaRPr>
          </a:p>
          <a:p>
            <a:pPr marL="0" indent="0">
              <a:spcBef>
                <a:spcPts val="500"/>
              </a:spcBef>
              <a:buNone/>
            </a:pPr>
            <a:r>
              <a:rPr lang="en-US" dirty="0">
                <a:latin typeface="Consolas" panose="020B0609020204030204" pitchFamily="49" charset="0"/>
                <a:cs typeface="Consolas" panose="020B0609020204030204" pitchFamily="49" charset="0"/>
              </a:rPr>
              <a:t>int a = param2 * 32;</a:t>
            </a:r>
          </a:p>
          <a:p>
            <a:pPr marL="0" indent="0">
              <a:spcBef>
                <a:spcPts val="500"/>
              </a:spcBef>
              <a:buNone/>
            </a:pPr>
            <a:r>
              <a:rPr lang="en-US" dirty="0">
                <a:latin typeface="Consolas" panose="020B0609020204030204" pitchFamily="49" charset="0"/>
                <a:cs typeface="Consolas" panose="020B0609020204030204" pitchFamily="49" charset="0"/>
              </a:rPr>
              <a:t>int b = a * 7;</a:t>
            </a:r>
          </a:p>
          <a:p>
            <a:pPr marL="0" indent="0">
              <a:spcBef>
                <a:spcPts val="500"/>
              </a:spcBef>
              <a:buNone/>
            </a:pPr>
            <a:r>
              <a:rPr lang="en-US" dirty="0">
                <a:latin typeface="Consolas" panose="020B0609020204030204" pitchFamily="49" charset="0"/>
                <a:cs typeface="Consolas" panose="020B0609020204030204" pitchFamily="49" charset="0"/>
              </a:rPr>
              <a:t>int c = b / 3;</a:t>
            </a:r>
          </a:p>
          <a:p>
            <a:pPr marL="0" indent="0">
              <a:spcBef>
                <a:spcPts val="500"/>
              </a:spcBef>
              <a:buNone/>
            </a:pPr>
            <a:r>
              <a:rPr lang="en-US" dirty="0">
                <a:latin typeface="Consolas" panose="020B0609020204030204" pitchFamily="49" charset="0"/>
                <a:cs typeface="Consolas" panose="020B0609020204030204" pitchFamily="49" charset="0"/>
              </a:rPr>
              <a:t>int d = param2 % 2;</a:t>
            </a:r>
          </a:p>
          <a:p>
            <a:pPr marL="0" indent="0">
              <a:spcBef>
                <a:spcPts val="500"/>
              </a:spcBef>
              <a:buNone/>
            </a:pPr>
            <a:endParaRPr lang="en-US" dirty="0">
              <a:latin typeface="Consolas" panose="020B0609020204030204" pitchFamily="49" charset="0"/>
              <a:cs typeface="Consolas" panose="020B0609020204030204" pitchFamily="49" charset="0"/>
            </a:endParaRPr>
          </a:p>
          <a:p>
            <a:pPr marL="0" indent="0">
              <a:spcBef>
                <a:spcPts val="500"/>
              </a:spcBef>
              <a:buNone/>
            </a:pPr>
            <a:r>
              <a:rPr lang="en-US" dirty="0">
                <a:latin typeface="Consolas" panose="020B0609020204030204" pitchFamily="49" charset="0"/>
                <a:cs typeface="Consolas" panose="020B0609020204030204" pitchFamily="49" charset="0"/>
              </a:rPr>
              <a:t>for (int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param2;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500"/>
              </a:spcBef>
              <a:buNone/>
            </a:pPr>
            <a:r>
              <a:rPr lang="en-US" dirty="0">
                <a:latin typeface="Consolas" panose="020B0609020204030204" pitchFamily="49" charset="0"/>
                <a:cs typeface="Consolas" panose="020B0609020204030204" pitchFamily="49" charset="0"/>
              </a:rPr>
              <a:t>    c += param1[</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+ 0x107 *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return c + d;</a:t>
            </a:r>
          </a:p>
        </p:txBody>
      </p:sp>
    </p:spTree>
    <p:extLst>
      <p:ext uri="{BB962C8B-B14F-4D97-AF65-F5344CB8AC3E}">
        <p14:creationId xmlns:p14="http://schemas.microsoft.com/office/powerpoint/2010/main" val="3845110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b="1" u="sng" dirty="0"/>
              <a:t>Code Motion</a:t>
            </a:r>
          </a:p>
          <a:p>
            <a:r>
              <a:rPr lang="en-US" dirty="0"/>
              <a:t>Tail Recursion</a:t>
            </a:r>
          </a:p>
          <a:p>
            <a:r>
              <a:rPr lang="en-US" dirty="0"/>
              <a:t>Loop Unrolling</a:t>
            </a:r>
          </a:p>
        </p:txBody>
      </p:sp>
    </p:spTree>
    <p:extLst>
      <p:ext uri="{BB962C8B-B14F-4D97-AF65-F5344CB8AC3E}">
        <p14:creationId xmlns:p14="http://schemas.microsoft.com/office/powerpoint/2010/main" val="586384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Code Motion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Code motion </a:t>
            </a:r>
            <a:r>
              <a:rPr lang="en-US" dirty="0"/>
              <a:t>moves code outside of a loop if possible.</a:t>
            </a:r>
          </a:p>
          <a:p>
            <a:pPr marL="0" indent="0">
              <a:buNone/>
            </a:pPr>
            <a:endParaRPr lang="en-US" b="1" dirty="0"/>
          </a:p>
          <a:p>
            <a:pPr marL="0" lvl="1" indent="-158433">
              <a:buNone/>
            </a:pPr>
            <a:r>
              <a:rPr lang="pt-BR" dirty="0">
                <a:latin typeface="Consolas" panose="020B0609020204030204" pitchFamily="49" charset="0"/>
                <a:cs typeface="Consolas" panose="020B0609020204030204" pitchFamily="49" charset="0"/>
              </a:rPr>
              <a:t>for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a:t>
            </a:r>
            <a:r>
              <a:rPr lang="pt-BR" dirty="0">
                <a:latin typeface="Consolas" panose="020B0609020204030204" pitchFamily="49" charset="0"/>
                <a:cs typeface="Consolas" panose="020B0609020204030204" pitchFamily="49" charset="0"/>
              </a:rPr>
              <a:t> = 0; </a:t>
            </a:r>
            <a:r>
              <a:rPr lang="pt-BR" dirty="0" err="1">
                <a:latin typeface="Consolas" panose="020B0609020204030204" pitchFamily="49" charset="0"/>
                <a:cs typeface="Consolas" panose="020B0609020204030204" pitchFamily="49" charset="0"/>
              </a:rPr>
              <a:t>i</a:t>
            </a:r>
            <a:r>
              <a:rPr lang="pt-BR" dirty="0">
                <a:latin typeface="Consolas" panose="020B0609020204030204" pitchFamily="49" charset="0"/>
                <a:cs typeface="Consolas" panose="020B0609020204030204" pitchFamily="49" charset="0"/>
              </a:rPr>
              <a:t> &lt; </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a:t>
            </a:r>
            <a:r>
              <a:rPr lang="pt-BR" dirty="0">
                <a:latin typeface="Consolas" panose="020B0609020204030204" pitchFamily="49" charset="0"/>
                <a:cs typeface="Consolas" panose="020B0609020204030204" pitchFamily="49" charset="0"/>
              </a:rPr>
              <a:t>++) {</a:t>
            </a:r>
          </a:p>
          <a:p>
            <a:pPr marL="0" lvl="1" indent="-158433">
              <a:buNone/>
            </a:pPr>
            <a:r>
              <a:rPr lang="pt-BR" dirty="0">
                <a:latin typeface="Consolas" panose="020B0609020204030204" pitchFamily="49" charset="0"/>
                <a:cs typeface="Consolas" panose="020B0609020204030204" pitchFamily="49" charset="0"/>
              </a:rPr>
              <a:t>  sum += </a:t>
            </a:r>
            <a:r>
              <a:rPr lang="pt-BR" dirty="0" err="1">
                <a:latin typeface="Consolas" panose="020B0609020204030204" pitchFamily="49" charset="0"/>
                <a:cs typeface="Consolas" panose="020B0609020204030204" pitchFamily="49" charset="0"/>
              </a:rPr>
              <a:t>arr</a:t>
            </a:r>
            <a:r>
              <a:rPr lang="pt-BR" dirty="0">
                <a:latin typeface="Consolas" panose="020B0609020204030204" pitchFamily="49" charset="0"/>
                <a:cs typeface="Consolas" panose="020B0609020204030204" pitchFamily="49" charset="0"/>
              </a:rPr>
              <a:t>[</a:t>
            </a:r>
            <a:r>
              <a:rPr lang="pt-BR" dirty="0" err="1">
                <a:latin typeface="Consolas" panose="020B0609020204030204" pitchFamily="49" charset="0"/>
                <a:cs typeface="Consolas" panose="020B0609020204030204" pitchFamily="49" charset="0"/>
              </a:rPr>
              <a:t>i</a:t>
            </a:r>
            <a:r>
              <a:rPr lang="pt-BR" dirty="0">
                <a:latin typeface="Consolas" panose="020B0609020204030204" pitchFamily="49" charset="0"/>
                <a:cs typeface="Consolas" panose="020B0609020204030204" pitchFamily="49" charset="0"/>
              </a:rPr>
              <a:t>] + </a:t>
            </a:r>
            <a:r>
              <a:rPr lang="pt-BR" b="1" dirty="0" err="1">
                <a:solidFill>
                  <a:srgbClr val="FF0000"/>
                </a:solidFill>
                <a:latin typeface="Consolas" panose="020B0609020204030204" pitchFamily="49" charset="0"/>
                <a:cs typeface="Consolas" panose="020B0609020204030204" pitchFamily="49" charset="0"/>
              </a:rPr>
              <a:t>foo</a:t>
            </a:r>
            <a:r>
              <a:rPr lang="pt-BR" b="1" dirty="0">
                <a:solidFill>
                  <a:srgbClr val="FF0000"/>
                </a:solidFill>
                <a:latin typeface="Consolas" panose="020B0609020204030204" pitchFamily="49" charset="0"/>
                <a:cs typeface="Consolas" panose="020B0609020204030204" pitchFamily="49" charset="0"/>
              </a:rPr>
              <a:t> * (bar + 3)</a:t>
            </a:r>
            <a:r>
              <a:rPr lang="pt-BR" dirty="0">
                <a:latin typeface="Consolas" panose="020B0609020204030204" pitchFamily="49" charset="0"/>
                <a:cs typeface="Consolas" panose="020B0609020204030204" pitchFamily="49" charset="0"/>
              </a:rPr>
              <a:t>; </a:t>
            </a:r>
          </a:p>
          <a:p>
            <a:pPr marL="0" lvl="1" indent="-158433">
              <a:buNone/>
            </a:pPr>
            <a:r>
              <a:rPr lang="pt-BR" dirty="0">
                <a:latin typeface="Consolas" panose="020B0609020204030204" pitchFamily="49" charset="0"/>
                <a:cs typeface="Consolas" panose="020B0609020204030204" pitchFamily="49" charset="0"/>
              </a:rPr>
              <a:t>}</a:t>
            </a:r>
          </a:p>
          <a:p>
            <a:pPr marL="0" lvl="1" indent="-158433">
              <a:buNone/>
            </a:pPr>
            <a:endParaRPr lang="pt-BR" dirty="0">
              <a:latin typeface="Consolas" panose="020B0609020204030204" pitchFamily="49" charset="0"/>
              <a:cs typeface="Consolas" panose="020B0609020204030204" pitchFamily="49" charset="0"/>
            </a:endParaRPr>
          </a:p>
          <a:p>
            <a:pPr marL="0" indent="0">
              <a:buNone/>
            </a:pPr>
            <a:r>
              <a:rPr lang="en-US" dirty="0"/>
              <a:t>Common subexpression elimination deals with expressions that appear multiple times in the code.  Here, the expression appears once, but is calculated each loop iteration.</a:t>
            </a:r>
          </a:p>
          <a:p>
            <a:pPr marL="0" lvl="1" indent="-158433">
              <a:buNone/>
            </a:pPr>
            <a:endParaRPr lang="pt-BR"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01118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b="1" u="sng" dirty="0"/>
              <a:t>Tail Recursion</a:t>
            </a:r>
          </a:p>
          <a:p>
            <a:r>
              <a:rPr lang="en-US" dirty="0"/>
              <a:t>Loop Unrolling</a:t>
            </a:r>
          </a:p>
        </p:txBody>
      </p:sp>
    </p:spTree>
    <p:extLst>
      <p:ext uri="{BB962C8B-B14F-4D97-AF65-F5344CB8AC3E}">
        <p14:creationId xmlns:p14="http://schemas.microsoft.com/office/powerpoint/2010/main" val="1176565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Tail Recursion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Tail recursion </a:t>
            </a:r>
            <a:r>
              <a:rPr lang="en-US" dirty="0"/>
              <a:t>is an example of where GCC can identify recursive patterns that can be more efficiently implemented iteratively.</a:t>
            </a:r>
          </a:p>
          <a:p>
            <a:pPr marL="0" indent="0">
              <a:buNone/>
            </a:pPr>
            <a:endParaRPr lang="en-US" b="1" dirty="0"/>
          </a:p>
          <a:p>
            <a:pPr marL="0" lvl="1" indent="-158433">
              <a:buNone/>
            </a:pPr>
            <a:r>
              <a:rPr lang="pt-BR" dirty="0" err="1">
                <a:latin typeface="Consolas" panose="020B0609020204030204" pitchFamily="49" charset="0"/>
                <a:cs typeface="Consolas" panose="020B0609020204030204" pitchFamily="49" charset="0"/>
              </a:rPr>
              <a:t>long</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factorial</a:t>
            </a:r>
            <a:r>
              <a:rPr lang="pt-BR" dirty="0">
                <a:latin typeface="Consolas" panose="020B0609020204030204" pitchFamily="49" charset="0"/>
                <a:cs typeface="Consolas" panose="020B0609020204030204" pitchFamily="49" charset="0"/>
              </a:rPr>
              <a:t>(</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if</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&lt;= 1) {</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1;</a:t>
            </a:r>
          </a:p>
          <a:p>
            <a:pPr marL="0" lvl="1" indent="-158433">
              <a:buNone/>
            </a:pPr>
            <a:r>
              <a:rPr lang="pt-BR" dirty="0">
                <a:latin typeface="Consolas" panose="020B0609020204030204" pitchFamily="49" charset="0"/>
                <a:cs typeface="Consolas" panose="020B0609020204030204" pitchFamily="49" charset="0"/>
              </a:rPr>
              <a:t>  }</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else</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 </a:t>
            </a:r>
            <a:r>
              <a:rPr lang="pt-BR" dirty="0" err="1">
                <a:latin typeface="Consolas" panose="020B0609020204030204" pitchFamily="49" charset="0"/>
                <a:cs typeface="Consolas" panose="020B0609020204030204" pitchFamily="49" charset="0"/>
              </a:rPr>
              <a:t>factorial</a:t>
            </a:r>
            <a:r>
              <a:rPr lang="pt-BR" dirty="0">
                <a:latin typeface="Consolas" panose="020B0609020204030204" pitchFamily="49" charset="0"/>
                <a:cs typeface="Consolas" panose="020B0609020204030204" pitchFamily="49" charset="0"/>
              </a:rPr>
              <a:t>(</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- 1);</a:t>
            </a:r>
          </a:p>
          <a:p>
            <a:pPr marL="0" lvl="1" indent="-158433">
              <a:buNone/>
            </a:pPr>
            <a:r>
              <a:rPr lang="pt-BR" dirty="0">
                <a:latin typeface="Consolas" panose="020B0609020204030204" pitchFamily="49" charset="0"/>
                <a:cs typeface="Consolas" panose="020B0609020204030204" pitchFamily="49" charset="0"/>
              </a:rPr>
              <a:t>}</a:t>
            </a:r>
          </a:p>
          <a:p>
            <a:pPr marL="0" indent="0">
              <a:buNone/>
            </a:pPr>
            <a:endParaRPr lang="en-US" dirty="0"/>
          </a:p>
          <a:p>
            <a:pPr marL="0" indent="0">
              <a:buNone/>
            </a:pPr>
            <a:r>
              <a:rPr lang="en-US" dirty="0"/>
              <a:t>You saw this in the last lab!</a:t>
            </a:r>
          </a:p>
          <a:p>
            <a:pPr marL="0" lvl="1" indent="-158433">
              <a:buNone/>
            </a:pPr>
            <a:endParaRPr lang="pt-BR"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2007339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b="1" u="sng" dirty="0"/>
              <a:t>Loop Unrolling</a:t>
            </a:r>
          </a:p>
        </p:txBody>
      </p:sp>
    </p:spTree>
    <p:extLst>
      <p:ext uri="{BB962C8B-B14F-4D97-AF65-F5344CB8AC3E}">
        <p14:creationId xmlns:p14="http://schemas.microsoft.com/office/powerpoint/2010/main" val="482864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Loop Unrolling</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Loop Unrolling: </a:t>
            </a:r>
            <a:r>
              <a:rPr lang="en-US" dirty="0"/>
              <a:t>Do </a:t>
            </a:r>
            <a:r>
              <a:rPr lang="en-US" b="1" dirty="0"/>
              <a:t>n</a:t>
            </a:r>
            <a:r>
              <a:rPr lang="en-US" dirty="0"/>
              <a:t> loop iterations’ worth of work per actual loop iteration, so we save ourselves from doing the loop overhead (test and jump) every time, and instead incur overhead only every n-</a:t>
            </a:r>
            <a:r>
              <a:rPr lang="en-US" dirty="0" err="1"/>
              <a:t>th</a:t>
            </a:r>
            <a:r>
              <a:rPr lang="en-US" dirty="0"/>
              <a:t> time.</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for (int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a:t>
            </a:r>
            <a:r>
              <a:rPr lang="en-US" b="1" dirty="0">
                <a:solidFill>
                  <a:srgbClr val="FF0000"/>
                </a:solidFill>
                <a:latin typeface="Consolas" panose="020B0609020204030204" pitchFamily="49" charset="0"/>
                <a:cs typeface="Consolas" panose="020B0609020204030204" pitchFamily="49" charset="0"/>
              </a:rPr>
              <a:t>n - 4</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b="1" dirty="0">
                <a:solidFill>
                  <a:srgbClr val="FF0000"/>
                </a:solidFill>
                <a:latin typeface="Consolas" panose="020B0609020204030204" pitchFamily="49" charset="0"/>
                <a:cs typeface="Consolas" panose="020B0609020204030204" pitchFamily="49" charset="0"/>
              </a:rPr>
              <a:t>4</a:t>
            </a:r>
            <a:r>
              <a:rPr lang="en-US" dirty="0">
                <a:latin typeface="Consolas" panose="020B0609020204030204" pitchFamily="49" charset="0"/>
                <a:cs typeface="Consolas" panose="020B0609020204030204" pitchFamily="49" charset="0"/>
              </a:rPr>
              <a:t>) { </a:t>
            </a:r>
          </a:p>
          <a:p>
            <a:pPr marL="0" indent="0">
              <a:buNone/>
            </a:pP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+ 1];</a:t>
            </a:r>
          </a:p>
          <a:p>
            <a:pPr marL="0" indent="0">
              <a:buNone/>
            </a:pP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+ 2];</a:t>
            </a:r>
          </a:p>
          <a:p>
            <a:pPr marL="0" indent="0">
              <a:buNone/>
            </a:pP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+ 3];</a:t>
            </a:r>
          </a:p>
          <a:p>
            <a:pPr marL="0" indent="0">
              <a:buNone/>
            </a:pP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after the loop handle any leftovers</a:t>
            </a:r>
          </a:p>
        </p:txBody>
      </p:sp>
    </p:spTree>
    <p:extLst>
      <p:ext uri="{BB962C8B-B14F-4D97-AF65-F5344CB8AC3E}">
        <p14:creationId xmlns:p14="http://schemas.microsoft.com/office/powerpoint/2010/main" val="4171481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What is optimization?	5</a:t>
            </a:r>
          </a:p>
          <a:p>
            <a:pPr>
              <a:tabLst>
                <a:tab pos="11536363" algn="r"/>
              </a:tabLst>
            </a:pPr>
            <a:r>
              <a:rPr lang="en-US" dirty="0"/>
              <a:t>GCC Optimization	8</a:t>
            </a:r>
          </a:p>
          <a:p>
            <a:pPr>
              <a:tabLst>
                <a:tab pos="11536363" algn="r"/>
              </a:tabLst>
            </a:pPr>
            <a:r>
              <a:rPr lang="en-US" b="1" dirty="0">
                <a:solidFill>
                  <a:srgbClr val="C00000"/>
                </a:solidFill>
              </a:rPr>
              <a:t>Limitations of GCC Optimization</a:t>
            </a:r>
            <a:r>
              <a:rPr lang="en-US" dirty="0"/>
              <a:t>	34</a:t>
            </a:r>
          </a:p>
          <a:p>
            <a:pPr>
              <a:tabLst>
                <a:tab pos="11536363" algn="r"/>
              </a:tabLst>
            </a:pPr>
            <a:r>
              <a:rPr lang="en-US" dirty="0"/>
              <a:t>Caching	38</a:t>
            </a:r>
          </a:p>
          <a:p>
            <a:pPr>
              <a:tabLst>
                <a:tab pos="11536363" algn="r"/>
              </a:tabLst>
            </a:pPr>
            <a:r>
              <a:rPr lang="en-US" dirty="0"/>
              <a:t>Live Session Slides	45</a:t>
            </a:r>
          </a:p>
          <a:p>
            <a:pPr>
              <a:tabLst>
                <a:tab pos="11536363" algn="r"/>
              </a:tabLst>
            </a:pPr>
            <a:endParaRPr lang="en-US" b="1" dirty="0"/>
          </a:p>
        </p:txBody>
      </p:sp>
      <p:sp>
        <p:nvSpPr>
          <p:cNvPr id="4" name="TextBox 3">
            <a:extLst>
              <a:ext uri="{FF2B5EF4-FFF2-40B4-BE49-F238E27FC236}">
                <a16:creationId xmlns:a16="http://schemas.microsoft.com/office/drawing/2014/main" id="{E472785D-0510-C44C-BBED-EC2ACF3728CF}"/>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/class/cs107/lecture-code/lect15 .</a:t>
            </a:r>
          </a:p>
        </p:txBody>
      </p:sp>
    </p:spTree>
    <p:extLst>
      <p:ext uri="{BB962C8B-B14F-4D97-AF65-F5344CB8AC3E}">
        <p14:creationId xmlns:p14="http://schemas.microsoft.com/office/powerpoint/2010/main" val="117494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8757B-95D3-6146-AE2C-BF31BEEF8D79}"/>
              </a:ext>
            </a:extLst>
          </p:cNvPr>
          <p:cNvSpPr>
            <a:spLocks noGrp="1"/>
          </p:cNvSpPr>
          <p:nvPr>
            <p:ph type="title"/>
          </p:nvPr>
        </p:nvSpPr>
        <p:spPr/>
        <p:txBody>
          <a:bodyPr/>
          <a:lstStyle/>
          <a:p>
            <a:r>
              <a:rPr lang="en-US" dirty="0"/>
              <a:t>Limitations of GCC Optimization</a:t>
            </a:r>
          </a:p>
        </p:txBody>
      </p:sp>
      <p:sp>
        <p:nvSpPr>
          <p:cNvPr id="3" name="Content Placeholder 2">
            <a:extLst>
              <a:ext uri="{FF2B5EF4-FFF2-40B4-BE49-F238E27FC236}">
                <a16:creationId xmlns:a16="http://schemas.microsoft.com/office/drawing/2014/main" id="{0FF3C8BD-4363-F148-9641-9B7B67436D5F}"/>
              </a:ext>
            </a:extLst>
          </p:cNvPr>
          <p:cNvSpPr>
            <a:spLocks noGrp="1"/>
          </p:cNvSpPr>
          <p:nvPr>
            <p:ph idx="1"/>
          </p:nvPr>
        </p:nvSpPr>
        <p:spPr/>
        <p:txBody>
          <a:bodyPr/>
          <a:lstStyle/>
          <a:p>
            <a:pPr marL="0" indent="0">
              <a:buNone/>
            </a:pPr>
            <a:r>
              <a:rPr lang="en-US" dirty="0"/>
              <a:t>GCC can’t optimize everything!  You ultimately may know more than GCC does.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char_sum</a:t>
            </a:r>
            <a:r>
              <a:rPr lang="en-US" dirty="0">
                <a:latin typeface="Consolas" panose="020B0609020204030204" pitchFamily="49" charset="0"/>
                <a:cs typeface="Consolas" panose="020B0609020204030204" pitchFamily="49" charset="0"/>
              </a:rPr>
              <a:t>(char *s) {</a:t>
            </a:r>
          </a:p>
          <a:p>
            <a:pPr marL="0" indent="0">
              <a:spcBef>
                <a:spcPts val="0"/>
              </a:spcBef>
              <a:buNone/>
            </a:pPr>
            <a:r>
              <a:rPr lang="en-US" dirty="0">
                <a:latin typeface="Consolas" panose="020B0609020204030204" pitchFamily="49" charset="0"/>
                <a:cs typeface="Consolas" panose="020B0609020204030204" pitchFamily="49" charset="0"/>
              </a:rPr>
              <a:t>    int sum = 0;</a:t>
            </a:r>
          </a:p>
          <a:p>
            <a:pPr marL="0" indent="0">
              <a:spcBef>
                <a:spcPts val="0"/>
              </a:spcBef>
              <a:buNone/>
            </a:pPr>
            <a:r>
              <a:rPr lang="en-US" dirty="0">
                <a:latin typeface="Consolas" panose="020B0609020204030204" pitchFamily="49" charset="0"/>
                <a:cs typeface="Consolas" panose="020B0609020204030204" pitchFamily="49" charset="0"/>
              </a:rPr>
              <a:t>    for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(s);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sum += s[</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sum;</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p>
          <a:p>
            <a:pPr marL="0" indent="0">
              <a:spcBef>
                <a:spcPts val="0"/>
              </a:spcBef>
              <a:buNone/>
            </a:pPr>
            <a:r>
              <a:rPr lang="en-US" dirty="0"/>
              <a:t>What is the bottleneck?</a:t>
            </a:r>
          </a:p>
          <a:p>
            <a:pPr marL="0" indent="0">
              <a:spcBef>
                <a:spcPts val="0"/>
              </a:spcBef>
              <a:buNone/>
            </a:pPr>
            <a:r>
              <a:rPr lang="en-US" dirty="0"/>
              <a:t>What can GCC do?</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98B3643D-1FA2-CD40-AD6B-B50DD3563973}"/>
              </a:ext>
            </a:extLst>
          </p:cNvPr>
          <p:cNvSpPr/>
          <p:nvPr/>
        </p:nvSpPr>
        <p:spPr>
          <a:xfrm>
            <a:off x="3810000" y="5592618"/>
            <a:ext cx="4897431" cy="523220"/>
          </a:xfrm>
          <a:prstGeom prst="rect">
            <a:avLst/>
          </a:prstGeom>
        </p:spPr>
        <p:txBody>
          <a:bodyPr wrap="none" anchor="b">
            <a:spAutoFit/>
          </a:bodyPr>
          <a:lstStyle/>
          <a:p>
            <a:pPr algn="l"/>
            <a:r>
              <a:rPr lang="en-US" sz="2800" b="1" dirty="0" err="1">
                <a:latin typeface="Calibri" panose="020F0502020204030204" pitchFamily="34" charset="0"/>
                <a:cs typeface="Calibri" panose="020F0502020204030204" pitchFamily="34" charset="0"/>
              </a:rPr>
              <a:t>strlen</a:t>
            </a:r>
            <a:r>
              <a:rPr lang="en-US" sz="2800" b="1" dirty="0">
                <a:latin typeface="Calibri" panose="020F0502020204030204" pitchFamily="34" charset="0"/>
                <a:cs typeface="Calibri" panose="020F0502020204030204" pitchFamily="34" charset="0"/>
              </a:rPr>
              <a:t> called for every character</a:t>
            </a:r>
            <a:endParaRPr lang="en-US" sz="280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10791663-0597-1D42-9DC4-7FAEC9B6A749}"/>
              </a:ext>
            </a:extLst>
          </p:cNvPr>
          <p:cNvSpPr/>
          <p:nvPr/>
        </p:nvSpPr>
        <p:spPr>
          <a:xfrm>
            <a:off x="3810000" y="5953780"/>
            <a:ext cx="5629105" cy="523220"/>
          </a:xfrm>
          <a:prstGeom prst="rect">
            <a:avLst/>
          </a:prstGeom>
        </p:spPr>
        <p:txBody>
          <a:bodyPr wrap="none" anchor="b">
            <a:spAutoFit/>
          </a:bodyPr>
          <a:lstStyle/>
          <a:p>
            <a:pPr algn="l"/>
            <a:r>
              <a:rPr lang="en-US" sz="2800" b="1" dirty="0">
                <a:latin typeface="Calibri" panose="020F0502020204030204" pitchFamily="34" charset="0"/>
                <a:cs typeface="Calibri" panose="020F0502020204030204" pitchFamily="34" charset="0"/>
              </a:rPr>
              <a:t>code motion – pull </a:t>
            </a:r>
            <a:r>
              <a:rPr lang="en-US" sz="2800" b="1" dirty="0" err="1">
                <a:latin typeface="Calibri" panose="020F0502020204030204" pitchFamily="34" charset="0"/>
                <a:cs typeface="Calibri" panose="020F0502020204030204" pitchFamily="34" charset="0"/>
              </a:rPr>
              <a:t>strlen</a:t>
            </a:r>
            <a:r>
              <a:rPr lang="en-US" sz="2800" b="1" dirty="0">
                <a:latin typeface="Calibri" panose="020F0502020204030204" pitchFamily="34" charset="0"/>
                <a:cs typeface="Calibri" panose="020F0502020204030204" pitchFamily="34" charset="0"/>
              </a:rPr>
              <a:t> out of loop</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957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8757B-95D3-6146-AE2C-BF31BEEF8D79}"/>
              </a:ext>
            </a:extLst>
          </p:cNvPr>
          <p:cNvSpPr>
            <a:spLocks noGrp="1"/>
          </p:cNvSpPr>
          <p:nvPr>
            <p:ph type="title"/>
          </p:nvPr>
        </p:nvSpPr>
        <p:spPr/>
        <p:txBody>
          <a:bodyPr/>
          <a:lstStyle/>
          <a:p>
            <a:r>
              <a:rPr lang="en-US" dirty="0"/>
              <a:t>Limitations of GCC Optimization</a:t>
            </a:r>
          </a:p>
        </p:txBody>
      </p:sp>
      <p:sp>
        <p:nvSpPr>
          <p:cNvPr id="3" name="Content Placeholder 2">
            <a:extLst>
              <a:ext uri="{FF2B5EF4-FFF2-40B4-BE49-F238E27FC236}">
                <a16:creationId xmlns:a16="http://schemas.microsoft.com/office/drawing/2014/main" id="{0FF3C8BD-4363-F148-9641-9B7B67436D5F}"/>
              </a:ext>
            </a:extLst>
          </p:cNvPr>
          <p:cNvSpPr>
            <a:spLocks noGrp="1"/>
          </p:cNvSpPr>
          <p:nvPr>
            <p:ph idx="1"/>
          </p:nvPr>
        </p:nvSpPr>
        <p:spPr/>
        <p:txBody>
          <a:bodyPr/>
          <a:lstStyle/>
          <a:p>
            <a:pPr marL="0" indent="0">
              <a:buNone/>
            </a:pPr>
            <a:r>
              <a:rPr lang="en-US" dirty="0"/>
              <a:t>GCC can’t optimize everything!  You ultimately may know more than GCC does.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lower1(char *s) {</a:t>
            </a:r>
          </a:p>
          <a:p>
            <a:pPr marL="0" indent="0">
              <a:spcBef>
                <a:spcPts val="0"/>
              </a:spcBef>
              <a:buNone/>
            </a:pPr>
            <a:r>
              <a:rPr lang="en-US" dirty="0">
                <a:latin typeface="Consolas" panose="020B0609020204030204" pitchFamily="49" charset="0"/>
                <a:cs typeface="Consolas" panose="020B0609020204030204" pitchFamily="49" charset="0"/>
              </a:rPr>
              <a:t>    for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(s);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if (s[</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&gt;= 'A' &amp;&amp; s[</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'Z') {</a:t>
            </a:r>
          </a:p>
          <a:p>
            <a:pPr marL="0" indent="0">
              <a:spcBef>
                <a:spcPts val="0"/>
              </a:spcBef>
              <a:buNone/>
            </a:pPr>
            <a:r>
              <a:rPr lang="en-US" dirty="0">
                <a:latin typeface="Consolas" panose="020B0609020204030204" pitchFamily="49" charset="0"/>
                <a:cs typeface="Consolas" panose="020B0609020204030204" pitchFamily="49" charset="0"/>
              </a:rPr>
              <a:t>            s[</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 - 'a');</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p>
          <a:p>
            <a:pPr marL="0" indent="0">
              <a:spcBef>
                <a:spcPts val="0"/>
              </a:spcBef>
              <a:buNone/>
            </a:pPr>
            <a:r>
              <a:rPr lang="en-US" dirty="0"/>
              <a:t>What is the bottleneck?</a:t>
            </a:r>
          </a:p>
          <a:p>
            <a:pPr marL="0" indent="0">
              <a:spcBef>
                <a:spcPts val="0"/>
              </a:spcBef>
              <a:buNone/>
            </a:pPr>
            <a:r>
              <a:rPr lang="en-US" dirty="0"/>
              <a:t>What can GCC do?</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F9759A43-9029-4C4F-9635-A5F5F2C0C9E5}"/>
              </a:ext>
            </a:extLst>
          </p:cNvPr>
          <p:cNvSpPr/>
          <p:nvPr/>
        </p:nvSpPr>
        <p:spPr>
          <a:xfrm>
            <a:off x="3890211" y="5216485"/>
            <a:ext cx="4897431" cy="523220"/>
          </a:xfrm>
          <a:prstGeom prst="rect">
            <a:avLst/>
          </a:prstGeom>
        </p:spPr>
        <p:txBody>
          <a:bodyPr wrap="none" anchor="b">
            <a:spAutoFit/>
          </a:bodyPr>
          <a:lstStyle/>
          <a:p>
            <a:pPr algn="l"/>
            <a:r>
              <a:rPr lang="en-US" sz="2700" b="1" dirty="0" err="1">
                <a:latin typeface="Calibri" panose="020F0502020204030204" pitchFamily="34" charset="0"/>
                <a:cs typeface="Calibri" panose="020F0502020204030204" pitchFamily="34" charset="0"/>
              </a:rPr>
              <a:t>strlen</a:t>
            </a:r>
            <a:r>
              <a:rPr lang="en-US" sz="2800" b="1" dirty="0">
                <a:latin typeface="Calibri" panose="020F0502020204030204" pitchFamily="34" charset="0"/>
                <a:cs typeface="Calibri" panose="020F0502020204030204" pitchFamily="34" charset="0"/>
              </a:rPr>
              <a:t> called for every character</a:t>
            </a:r>
            <a:endParaRPr lang="en-US" sz="280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0D213F25-0172-854A-8A47-7EA2A4E56B72}"/>
              </a:ext>
            </a:extLst>
          </p:cNvPr>
          <p:cNvSpPr/>
          <p:nvPr/>
        </p:nvSpPr>
        <p:spPr>
          <a:xfrm>
            <a:off x="3890211" y="5574632"/>
            <a:ext cx="8686800" cy="1384995"/>
          </a:xfrm>
          <a:prstGeom prst="rect">
            <a:avLst/>
          </a:prstGeom>
        </p:spPr>
        <p:txBody>
          <a:bodyPr wrap="square" anchor="b">
            <a:spAutoFit/>
          </a:bodyPr>
          <a:lstStyle/>
          <a:p>
            <a:pPr marL="0" indent="0" algn="l">
              <a:spcBef>
                <a:spcPts val="0"/>
              </a:spcBef>
              <a:buNone/>
            </a:pPr>
            <a:r>
              <a:rPr lang="en-US" sz="2700" b="1" dirty="0">
                <a:latin typeface="Calibri" panose="020F0502020204030204" pitchFamily="34" charset="0"/>
                <a:cs typeface="Calibri" panose="020F0502020204030204" pitchFamily="34" charset="0"/>
              </a:rPr>
              <a:t>nothing!  s is changing, so GCC doesn’t know if length is constant across iterations. But </a:t>
            </a:r>
            <a:r>
              <a:rPr lang="en-US" sz="2700" b="1" i="1" u="sng" dirty="0">
                <a:latin typeface="Calibri" panose="020F0502020204030204" pitchFamily="34" charset="0"/>
                <a:cs typeface="Calibri" panose="020F0502020204030204" pitchFamily="34" charset="0"/>
              </a:rPr>
              <a:t>we</a:t>
            </a:r>
            <a:r>
              <a:rPr lang="en-US" sz="2700" b="1" dirty="0">
                <a:latin typeface="Calibri" panose="020F0502020204030204" pitchFamily="34" charset="0"/>
                <a:cs typeface="Calibri" panose="020F0502020204030204" pitchFamily="34" charset="0"/>
              </a:rPr>
              <a:t> know its length doesn’t change.</a:t>
            </a:r>
            <a:endParaRPr lang="en-US" sz="27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2309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a:t>
            </a:r>
            <a:r>
              <a:rPr lang="en-US" dirty="0" err="1">
                <a:latin typeface="Consolas" panose="020B0609020204030204" pitchFamily="49" charset="0"/>
                <a:cs typeface="Consolas" panose="020B0609020204030204" pitchFamily="49" charset="0"/>
              </a:rPr>
              <a:t>limitations.c</a:t>
            </a:r>
            <a:endParaRPr lang="en-US" dirty="0">
              <a:latin typeface="Consolas" panose="020B0609020204030204" pitchFamily="49" charset="0"/>
              <a:cs typeface="Consolas" panose="020B0609020204030204" pitchFamily="49" charset="0"/>
            </a:endParaRPr>
          </a:p>
        </p:txBody>
      </p:sp>
      <p:pic>
        <p:nvPicPr>
          <p:cNvPr id="4" name="Image" descr="Image">
            <a:extLst>
              <a:ext uri="{FF2B5EF4-FFF2-40B4-BE49-F238E27FC236}">
                <a16:creationId xmlns:a16="http://schemas.microsoft.com/office/drawing/2014/main" id="{A7B04C4C-B20E-B241-ACBE-DE7B19342D7C}"/>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Tree>
    <p:extLst>
      <p:ext uri="{BB962C8B-B14F-4D97-AF65-F5344CB8AC3E}">
        <p14:creationId xmlns:p14="http://schemas.microsoft.com/office/powerpoint/2010/main" val="2462278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What is optimization?	5</a:t>
            </a:r>
          </a:p>
          <a:p>
            <a:pPr>
              <a:tabLst>
                <a:tab pos="11536363" algn="r"/>
              </a:tabLst>
            </a:pPr>
            <a:r>
              <a:rPr lang="en-US" dirty="0"/>
              <a:t>GCC Optimization	8</a:t>
            </a:r>
          </a:p>
          <a:p>
            <a:pPr>
              <a:tabLst>
                <a:tab pos="11536363" algn="r"/>
              </a:tabLst>
            </a:pPr>
            <a:r>
              <a:rPr lang="en-US" dirty="0"/>
              <a:t>Limitations of GCC Optimization	34</a:t>
            </a:r>
          </a:p>
          <a:p>
            <a:pPr>
              <a:tabLst>
                <a:tab pos="11536363" algn="r"/>
              </a:tabLst>
            </a:pPr>
            <a:r>
              <a:rPr lang="en-US" b="1" dirty="0">
                <a:solidFill>
                  <a:srgbClr val="C00000"/>
                </a:solidFill>
              </a:rPr>
              <a:t>Caching</a:t>
            </a:r>
            <a:r>
              <a:rPr lang="en-US" dirty="0"/>
              <a:t>	38</a:t>
            </a:r>
          </a:p>
          <a:p>
            <a:pPr>
              <a:tabLst>
                <a:tab pos="11536363" algn="r"/>
              </a:tabLst>
            </a:pPr>
            <a:r>
              <a:rPr lang="en-US" dirty="0"/>
              <a:t>Live Session Slides	45</a:t>
            </a:r>
          </a:p>
          <a:p>
            <a:pPr>
              <a:tabLst>
                <a:tab pos="11536363" algn="r"/>
              </a:tabLst>
            </a:pPr>
            <a:endParaRPr lang="en-US" b="1" dirty="0"/>
          </a:p>
        </p:txBody>
      </p:sp>
      <p:sp>
        <p:nvSpPr>
          <p:cNvPr id="4" name="TextBox 3">
            <a:extLst>
              <a:ext uri="{FF2B5EF4-FFF2-40B4-BE49-F238E27FC236}">
                <a16:creationId xmlns:a16="http://schemas.microsoft.com/office/drawing/2014/main" id="{D87B7922-5387-3547-8238-39C9DBC4F4A2}"/>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/class/cs107/lecture-code/lect15 .</a:t>
            </a:r>
          </a:p>
        </p:txBody>
      </p:sp>
    </p:spTree>
    <p:extLst>
      <p:ext uri="{BB962C8B-B14F-4D97-AF65-F5344CB8AC3E}">
        <p14:creationId xmlns:p14="http://schemas.microsoft.com/office/powerpoint/2010/main" val="20639775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E7AD9-1F85-364E-9800-EE680C869122}"/>
              </a:ext>
            </a:extLst>
          </p:cNvPr>
          <p:cNvSpPr>
            <a:spLocks noGrp="1"/>
          </p:cNvSpPr>
          <p:nvPr>
            <p:ph type="title"/>
          </p:nvPr>
        </p:nvSpPr>
        <p:spPr/>
        <p:txBody>
          <a:bodyPr/>
          <a:lstStyle/>
          <a:p>
            <a:r>
              <a:rPr lang="en-US" dirty="0"/>
              <a:t>Caching</a:t>
            </a:r>
          </a:p>
        </p:txBody>
      </p:sp>
      <p:sp>
        <p:nvSpPr>
          <p:cNvPr id="3" name="Content Placeholder 2">
            <a:extLst>
              <a:ext uri="{FF2B5EF4-FFF2-40B4-BE49-F238E27FC236}">
                <a16:creationId xmlns:a16="http://schemas.microsoft.com/office/drawing/2014/main" id="{215BE226-DEE7-B441-AC42-9AE5ED280D67}"/>
              </a:ext>
            </a:extLst>
          </p:cNvPr>
          <p:cNvSpPr>
            <a:spLocks noGrp="1"/>
          </p:cNvSpPr>
          <p:nvPr>
            <p:ph idx="1"/>
          </p:nvPr>
        </p:nvSpPr>
        <p:spPr/>
        <p:txBody>
          <a:bodyPr/>
          <a:lstStyle/>
          <a:p>
            <a:r>
              <a:rPr lang="en-US" dirty="0"/>
              <a:t>Processor speed is not the only bottleneck in program performance – memory access is perhaps even more of a bottleneck!</a:t>
            </a:r>
          </a:p>
          <a:p>
            <a:r>
              <a:rPr lang="en-US" dirty="0"/>
              <a:t>Memory exists in levels and goes from </a:t>
            </a:r>
            <a:r>
              <a:rPr lang="en-US" i="1" dirty="0"/>
              <a:t>really fast </a:t>
            </a:r>
            <a:r>
              <a:rPr lang="en-US" dirty="0"/>
              <a:t>(registers) to </a:t>
            </a:r>
            <a:r>
              <a:rPr lang="en-US" i="1" dirty="0"/>
              <a:t>really slow </a:t>
            </a:r>
            <a:r>
              <a:rPr lang="en-US" dirty="0"/>
              <a:t>(disk).</a:t>
            </a:r>
          </a:p>
          <a:p>
            <a:r>
              <a:rPr lang="en-US" dirty="0"/>
              <a:t>As data is more frequently used, it ends up in faster and faster memory.</a:t>
            </a:r>
          </a:p>
        </p:txBody>
      </p:sp>
      <p:pic>
        <p:nvPicPr>
          <p:cNvPr id="4" name="Content Placeholder 3">
            <a:extLst>
              <a:ext uri="{FF2B5EF4-FFF2-40B4-BE49-F238E27FC236}">
                <a16:creationId xmlns:a16="http://schemas.microsoft.com/office/drawing/2014/main" id="{A7D23060-D8FA-F749-84F9-B3C0EEE025B5}"/>
              </a:ext>
            </a:extLst>
          </p:cNvPr>
          <p:cNvPicPr>
            <a:picLocks noChangeAspect="1"/>
          </p:cNvPicPr>
          <p:nvPr/>
        </p:nvPicPr>
        <p:blipFill>
          <a:blip r:embed="rId2"/>
          <a:stretch>
            <a:fillRect/>
          </a:stretch>
        </p:blipFill>
        <p:spPr bwMode="auto">
          <a:xfrm>
            <a:off x="869950" y="3581400"/>
            <a:ext cx="10452100"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B906B2D3-2CF4-0940-9E1A-473A54B37ED5}"/>
                  </a:ext>
                </a:extLst>
              </p14:cNvPr>
              <p14:cNvContentPartPr/>
              <p14:nvPr/>
            </p14:nvContentPartPr>
            <p14:xfrm>
              <a:off x="2313720" y="3449520"/>
              <a:ext cx="7441920" cy="967680"/>
            </p14:xfrm>
          </p:contentPart>
        </mc:Choice>
        <mc:Fallback xmlns="">
          <p:pic>
            <p:nvPicPr>
              <p:cNvPr id="5" name="Ink 4">
                <a:extLst>
                  <a:ext uri="{FF2B5EF4-FFF2-40B4-BE49-F238E27FC236}">
                    <a16:creationId xmlns:a16="http://schemas.microsoft.com/office/drawing/2014/main" id="{B906B2D3-2CF4-0940-9E1A-473A54B37ED5}"/>
                  </a:ext>
                </a:extLst>
              </p:cNvPr>
              <p:cNvPicPr/>
              <p:nvPr/>
            </p:nvPicPr>
            <p:blipFill>
              <a:blip r:embed="rId4"/>
              <a:stretch>
                <a:fillRect/>
              </a:stretch>
            </p:blipFill>
            <p:spPr>
              <a:xfrm>
                <a:off x="2304360" y="3440160"/>
                <a:ext cx="7460640" cy="986400"/>
              </a:xfrm>
              <a:prstGeom prst="rect">
                <a:avLst/>
              </a:prstGeom>
            </p:spPr>
          </p:pic>
        </mc:Fallback>
      </mc:AlternateContent>
    </p:spTree>
    <p:extLst>
      <p:ext uri="{BB962C8B-B14F-4D97-AF65-F5344CB8AC3E}">
        <p14:creationId xmlns:p14="http://schemas.microsoft.com/office/powerpoint/2010/main" val="12396019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23FCE-A5F5-C547-BCC4-A3D179D4F5C1}"/>
              </a:ext>
            </a:extLst>
          </p:cNvPr>
          <p:cNvSpPr>
            <a:spLocks noGrp="1"/>
          </p:cNvSpPr>
          <p:nvPr>
            <p:ph type="title"/>
          </p:nvPr>
        </p:nvSpPr>
        <p:spPr/>
        <p:txBody>
          <a:bodyPr/>
          <a:lstStyle/>
          <a:p>
            <a:r>
              <a:rPr lang="en-US" dirty="0"/>
              <a:t>Caching</a:t>
            </a:r>
          </a:p>
        </p:txBody>
      </p:sp>
      <p:sp>
        <p:nvSpPr>
          <p:cNvPr id="3" name="Content Placeholder 2">
            <a:extLst>
              <a:ext uri="{FF2B5EF4-FFF2-40B4-BE49-F238E27FC236}">
                <a16:creationId xmlns:a16="http://schemas.microsoft.com/office/drawing/2014/main" id="{881B621E-9462-7D43-83A7-0349AFA79844}"/>
              </a:ext>
            </a:extLst>
          </p:cNvPr>
          <p:cNvSpPr>
            <a:spLocks noGrp="1"/>
          </p:cNvSpPr>
          <p:nvPr>
            <p:ph idx="1"/>
          </p:nvPr>
        </p:nvSpPr>
        <p:spPr/>
        <p:txBody>
          <a:bodyPr/>
          <a:lstStyle/>
          <a:p>
            <a:pPr marL="0" indent="0">
              <a:buNone/>
            </a:pPr>
            <a:r>
              <a:rPr lang="en-US" dirty="0"/>
              <a:t>All caching depends on locality.</a:t>
            </a:r>
          </a:p>
          <a:p>
            <a:pPr marL="0" indent="0">
              <a:buNone/>
            </a:pPr>
            <a:endParaRPr lang="en-US" b="1" dirty="0"/>
          </a:p>
          <a:p>
            <a:pPr marL="0" indent="0">
              <a:buNone/>
            </a:pPr>
            <a:r>
              <a:rPr lang="en-US" b="1" dirty="0"/>
              <a:t>Temporal locality</a:t>
            </a:r>
          </a:p>
          <a:p>
            <a:r>
              <a:rPr lang="en-US" dirty="0"/>
              <a:t>Repeat access to the same data tends to be co-located in TIME </a:t>
            </a:r>
          </a:p>
          <a:p>
            <a:r>
              <a:rPr lang="en-US" dirty="0"/>
              <a:t>Intuitively: things I have used recently, I am likely to use again soon </a:t>
            </a:r>
          </a:p>
          <a:p>
            <a:pPr marL="0" indent="0">
              <a:buNone/>
            </a:pPr>
            <a:endParaRPr lang="en-US" b="1" dirty="0"/>
          </a:p>
          <a:p>
            <a:pPr marL="0" indent="0">
              <a:buNone/>
            </a:pPr>
            <a:r>
              <a:rPr lang="en-US" b="1" dirty="0"/>
              <a:t>Spatial locality</a:t>
            </a:r>
          </a:p>
          <a:p>
            <a:r>
              <a:rPr lang="en-US" dirty="0"/>
              <a:t>Related data tends to be co-located in SPACE </a:t>
            </a:r>
          </a:p>
          <a:p>
            <a:r>
              <a:rPr lang="en-US" dirty="0"/>
              <a:t>Intuitively: data that is near a used item is more likely to also be accessed</a:t>
            </a:r>
          </a:p>
        </p:txBody>
      </p:sp>
    </p:spTree>
    <p:extLst>
      <p:ext uri="{BB962C8B-B14F-4D97-AF65-F5344CB8AC3E}">
        <p14:creationId xmlns:p14="http://schemas.microsoft.com/office/powerpoint/2010/main" val="18047924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23FCE-A5F5-C547-BCC4-A3D179D4F5C1}"/>
              </a:ext>
            </a:extLst>
          </p:cNvPr>
          <p:cNvSpPr>
            <a:spLocks noGrp="1"/>
          </p:cNvSpPr>
          <p:nvPr>
            <p:ph type="title"/>
          </p:nvPr>
        </p:nvSpPr>
        <p:spPr/>
        <p:txBody>
          <a:bodyPr/>
          <a:lstStyle/>
          <a:p>
            <a:r>
              <a:rPr lang="en-US" dirty="0"/>
              <a:t>Caching</a:t>
            </a:r>
          </a:p>
        </p:txBody>
      </p:sp>
      <p:sp>
        <p:nvSpPr>
          <p:cNvPr id="3" name="Content Placeholder 2">
            <a:extLst>
              <a:ext uri="{FF2B5EF4-FFF2-40B4-BE49-F238E27FC236}">
                <a16:creationId xmlns:a16="http://schemas.microsoft.com/office/drawing/2014/main" id="{881B621E-9462-7D43-83A7-0349AFA79844}"/>
              </a:ext>
            </a:extLst>
          </p:cNvPr>
          <p:cNvSpPr>
            <a:spLocks noGrp="1"/>
          </p:cNvSpPr>
          <p:nvPr>
            <p:ph idx="1"/>
          </p:nvPr>
        </p:nvSpPr>
        <p:spPr/>
        <p:txBody>
          <a:bodyPr/>
          <a:lstStyle/>
          <a:p>
            <a:pPr marL="0" indent="0">
              <a:buNone/>
            </a:pPr>
            <a:r>
              <a:rPr lang="en-US" dirty="0"/>
              <a:t>All caching depends on locality.</a:t>
            </a:r>
          </a:p>
          <a:p>
            <a:pPr marL="0" indent="0">
              <a:buNone/>
            </a:pPr>
            <a:endParaRPr lang="en-US" b="1" dirty="0"/>
          </a:p>
          <a:p>
            <a:pPr marL="0" indent="0">
              <a:buNone/>
            </a:pPr>
            <a:r>
              <a:rPr lang="en-US" b="1" dirty="0"/>
              <a:t>Realistic scenario:</a:t>
            </a:r>
          </a:p>
          <a:p>
            <a:r>
              <a:rPr lang="en-US" dirty="0"/>
              <a:t> 97% cache hit rate </a:t>
            </a:r>
          </a:p>
          <a:p>
            <a:r>
              <a:rPr lang="en-US" dirty="0"/>
              <a:t>Cache hit costs 1 cycle </a:t>
            </a:r>
          </a:p>
          <a:p>
            <a:r>
              <a:rPr lang="en-US" dirty="0"/>
              <a:t>Cache miss costs 100 cycles </a:t>
            </a:r>
          </a:p>
          <a:p>
            <a:r>
              <a:rPr lang="en-US" dirty="0"/>
              <a:t>How much of your memory access time is spent on 3% of accesses that are cache misses?</a:t>
            </a:r>
          </a:p>
        </p:txBody>
      </p:sp>
    </p:spTree>
    <p:extLst>
      <p:ext uri="{BB962C8B-B14F-4D97-AF65-F5344CB8AC3E}">
        <p14:creationId xmlns:p14="http://schemas.microsoft.com/office/powerpoint/2010/main" val="40694893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a:t>
            </a:r>
            <a:r>
              <a:rPr lang="en-US" dirty="0" err="1">
                <a:latin typeface="Consolas" panose="020B0609020204030204" pitchFamily="49" charset="0"/>
                <a:cs typeface="Consolas" panose="020B0609020204030204" pitchFamily="49" charset="0"/>
              </a:rPr>
              <a:t>cache.c</a:t>
            </a:r>
            <a:endParaRPr lang="en-US" dirty="0">
              <a:latin typeface="Consolas" panose="020B0609020204030204" pitchFamily="49" charset="0"/>
              <a:cs typeface="Consolas" panose="020B0609020204030204" pitchFamily="49" charset="0"/>
            </a:endParaRPr>
          </a:p>
        </p:txBody>
      </p:sp>
      <p:pic>
        <p:nvPicPr>
          <p:cNvPr id="4" name="Image" descr="Image">
            <a:extLst>
              <a:ext uri="{FF2B5EF4-FFF2-40B4-BE49-F238E27FC236}">
                <a16:creationId xmlns:a16="http://schemas.microsoft.com/office/drawing/2014/main" id="{A7B04C4C-B20E-B241-ACBE-DE7B19342D7C}"/>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Tree>
    <p:extLst>
      <p:ext uri="{BB962C8B-B14F-4D97-AF65-F5344CB8AC3E}">
        <p14:creationId xmlns:p14="http://schemas.microsoft.com/office/powerpoint/2010/main" val="30963394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60C8-53DB-124A-8E86-17D910ABBF95}"/>
              </a:ext>
            </a:extLst>
          </p:cNvPr>
          <p:cNvSpPr>
            <a:spLocks noGrp="1"/>
          </p:cNvSpPr>
          <p:nvPr>
            <p:ph type="title"/>
          </p:nvPr>
        </p:nvSpPr>
        <p:spPr>
          <a:xfrm>
            <a:off x="457200" y="0"/>
            <a:ext cx="11277600" cy="1143000"/>
          </a:xfrm>
        </p:spPr>
        <p:txBody>
          <a:bodyPr/>
          <a:lstStyle/>
          <a:p>
            <a:r>
              <a:rPr lang="en-US" dirty="0"/>
              <a:t>Optimizing Your Code</a:t>
            </a:r>
          </a:p>
        </p:txBody>
      </p:sp>
      <p:sp>
        <p:nvSpPr>
          <p:cNvPr id="3" name="Content Placeholder 2">
            <a:extLst>
              <a:ext uri="{FF2B5EF4-FFF2-40B4-BE49-F238E27FC236}">
                <a16:creationId xmlns:a16="http://schemas.microsoft.com/office/drawing/2014/main" id="{FFA1F511-4B1E-2C48-84AE-4FD675B56D00}"/>
              </a:ext>
            </a:extLst>
          </p:cNvPr>
          <p:cNvSpPr>
            <a:spLocks noGrp="1"/>
          </p:cNvSpPr>
          <p:nvPr>
            <p:ph idx="1"/>
          </p:nvPr>
        </p:nvSpPr>
        <p:spPr/>
        <p:txBody>
          <a:bodyPr/>
          <a:lstStyle/>
          <a:p>
            <a:r>
              <a:rPr lang="en-US" dirty="0"/>
              <a:t>Explore various optimizations you can make to your code to reduce instruction count and runtime.</a:t>
            </a:r>
          </a:p>
          <a:p>
            <a:pPr lvl="1"/>
            <a:r>
              <a:rPr lang="en-US" dirty="0"/>
              <a:t>More efficient Big-O for your algorithms</a:t>
            </a:r>
          </a:p>
          <a:p>
            <a:pPr lvl="1"/>
            <a:r>
              <a:rPr lang="en-US" dirty="0"/>
              <a:t>Explore other ways to reduce instruction count</a:t>
            </a:r>
          </a:p>
          <a:p>
            <a:pPr lvl="2"/>
            <a:r>
              <a:rPr lang="en-US" dirty="0"/>
              <a:t>Look for hotspots using </a:t>
            </a:r>
            <a:r>
              <a:rPr lang="en-US" dirty="0" err="1"/>
              <a:t>callgrind</a:t>
            </a:r>
            <a:endParaRPr lang="en-US" dirty="0"/>
          </a:p>
          <a:p>
            <a:pPr lvl="2"/>
            <a:r>
              <a:rPr lang="en-US" dirty="0"/>
              <a:t>Optimize using –O2</a:t>
            </a:r>
          </a:p>
          <a:p>
            <a:pPr lvl="2"/>
            <a:r>
              <a:rPr lang="en-US" dirty="0"/>
              <a:t>And more…</a:t>
            </a:r>
          </a:p>
        </p:txBody>
      </p:sp>
    </p:spTree>
    <p:extLst>
      <p:ext uri="{BB962C8B-B14F-4D97-AF65-F5344CB8AC3E}">
        <p14:creationId xmlns:p14="http://schemas.microsoft.com/office/powerpoint/2010/main" val="19353233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What is optimization?</a:t>
            </a:r>
          </a:p>
          <a:p>
            <a:r>
              <a:rPr lang="en-US" dirty="0"/>
              <a:t>GCC Optimization</a:t>
            </a:r>
          </a:p>
          <a:p>
            <a:r>
              <a:rPr lang="en-US" dirty="0"/>
              <a:t>Limitations of GCC Optimization</a:t>
            </a:r>
          </a:p>
          <a:p>
            <a:r>
              <a:rPr lang="en-US" dirty="0"/>
              <a:t>Caching</a:t>
            </a:r>
          </a:p>
          <a:p>
            <a:endParaRPr lang="en-US" b="1" dirty="0"/>
          </a:p>
          <a:p>
            <a:endParaRPr lang="en-US" b="1" dirty="0"/>
          </a:p>
          <a:p>
            <a:endParaRPr lang="en-US" b="1" dirty="0"/>
          </a:p>
          <a:p>
            <a:pPr marL="0" indent="0">
              <a:buNone/>
            </a:pPr>
            <a:endParaRPr lang="en-US" b="1" dirty="0"/>
          </a:p>
          <a:p>
            <a:pPr marL="0" indent="0">
              <a:buNone/>
            </a:pPr>
            <a:r>
              <a:rPr lang="en-US" b="1" dirty="0"/>
              <a:t>Next time</a:t>
            </a:r>
            <a:r>
              <a:rPr lang="en-US" dirty="0"/>
              <a:t>: wrap up</a:t>
            </a:r>
          </a:p>
          <a:p>
            <a:endParaRPr lang="en-US" dirty="0"/>
          </a:p>
        </p:txBody>
      </p:sp>
    </p:spTree>
    <p:extLst>
      <p:ext uri="{BB962C8B-B14F-4D97-AF65-F5344CB8AC3E}">
        <p14:creationId xmlns:p14="http://schemas.microsoft.com/office/powerpoint/2010/main" val="492382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EA5ED-DA77-4A4C-84F7-1D5884D9F926}"/>
              </a:ext>
            </a:extLst>
          </p:cNvPr>
          <p:cNvSpPr>
            <a:spLocks noGrp="1"/>
          </p:cNvSpPr>
          <p:nvPr>
            <p:ph type="title"/>
          </p:nvPr>
        </p:nvSpPr>
        <p:spPr/>
        <p:txBody>
          <a:bodyPr/>
          <a:lstStyle/>
          <a:p>
            <a:r>
              <a:rPr lang="en-US" dirty="0"/>
              <a:t>Live Session Slides</a:t>
            </a:r>
          </a:p>
        </p:txBody>
      </p:sp>
      <p:sp>
        <p:nvSpPr>
          <p:cNvPr id="4" name="Text Placeholder 2">
            <a:extLst>
              <a:ext uri="{FF2B5EF4-FFF2-40B4-BE49-F238E27FC236}">
                <a16:creationId xmlns:a16="http://schemas.microsoft.com/office/drawing/2014/main" id="{961038B5-71F3-BE40-B698-0F34460272AD}"/>
              </a:ext>
            </a:extLst>
          </p:cNvPr>
          <p:cNvSpPr>
            <a:spLocks noGrp="1"/>
          </p:cNvSpPr>
          <p:nvPr>
            <p:ph type="body" idx="1"/>
          </p:nvPr>
        </p:nvSpPr>
        <p:spPr>
          <a:xfrm>
            <a:off x="623888" y="4589467"/>
            <a:ext cx="10958512" cy="1500187"/>
          </a:xfrm>
        </p:spPr>
        <p:txBody>
          <a:bodyPr/>
          <a:lstStyle/>
          <a:p>
            <a:pPr algn="ctr"/>
            <a:r>
              <a:rPr lang="en-US" dirty="0"/>
              <a:t>Post any questions you have to today’s lecture thread on the discussion forum!</a:t>
            </a:r>
          </a:p>
        </p:txBody>
      </p:sp>
    </p:spTree>
    <p:extLst>
      <p:ext uri="{BB962C8B-B14F-4D97-AF65-F5344CB8AC3E}">
        <p14:creationId xmlns:p14="http://schemas.microsoft.com/office/powerpoint/2010/main" val="12734325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solidFill>
                  <a:srgbClr val="FF0000"/>
                </a:solidFill>
              </a:rPr>
              <a:t>10 minutes: </a:t>
            </a:r>
            <a:r>
              <a:rPr lang="en-US" dirty="0">
                <a:solidFill>
                  <a:srgbClr val="FF0000"/>
                </a:solidFill>
              </a:rPr>
              <a:t>general review</a:t>
            </a:r>
          </a:p>
          <a:p>
            <a:r>
              <a:rPr lang="en-US" b="1" dirty="0"/>
              <a:t>5 minutes: </a:t>
            </a:r>
            <a:r>
              <a:rPr lang="en-US" dirty="0"/>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5" name="TextBox 4">
            <a:extLst>
              <a:ext uri="{FF2B5EF4-FFF2-40B4-BE49-F238E27FC236}">
                <a16:creationId xmlns:a16="http://schemas.microsoft.com/office/drawing/2014/main" id="{0E13484C-9B23-E64E-837C-7F323384B605}"/>
              </a:ext>
            </a:extLst>
          </p:cNvPr>
          <p:cNvSpPr txBox="1"/>
          <p:nvPr/>
        </p:nvSpPr>
        <p:spPr>
          <a:xfrm>
            <a:off x="609600" y="3462337"/>
            <a:ext cx="10972800" cy="255454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15 takeaway: Compilers can apply various optimizations to make our code more efficient, without us having to rewrite code.  However, there are limitations to these optimizations, and sometimes we must optimize ourselves, using tools like </a:t>
            </a:r>
            <a:r>
              <a:rPr lang="en-US" sz="3200" b="1" dirty="0" err="1"/>
              <a:t>Callgrind</a:t>
            </a:r>
            <a:r>
              <a:rPr lang="en-US" sz="3200" b="1" dirty="0"/>
              <a:t>.</a:t>
            </a:r>
            <a:endParaRPr lang="en-US" sz="3200" dirty="0"/>
          </a:p>
        </p:txBody>
      </p:sp>
    </p:spTree>
    <p:extLst>
      <p:ext uri="{BB962C8B-B14F-4D97-AF65-F5344CB8AC3E}">
        <p14:creationId xmlns:p14="http://schemas.microsoft.com/office/powerpoint/2010/main" val="15528579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E2723-29DC-1C47-8D8B-7B69150456CD}"/>
              </a:ext>
            </a:extLst>
          </p:cNvPr>
          <p:cNvSpPr>
            <a:spLocks noGrp="1"/>
          </p:cNvSpPr>
          <p:nvPr>
            <p:ph type="title"/>
          </p:nvPr>
        </p:nvSpPr>
        <p:spPr/>
        <p:txBody>
          <a:bodyPr/>
          <a:lstStyle/>
          <a:p>
            <a:r>
              <a:rPr lang="en-US" dirty="0"/>
              <a:t>Optimization</a:t>
            </a:r>
          </a:p>
        </p:txBody>
      </p:sp>
      <p:sp>
        <p:nvSpPr>
          <p:cNvPr id="3" name="Content Placeholder 2">
            <a:extLst>
              <a:ext uri="{FF2B5EF4-FFF2-40B4-BE49-F238E27FC236}">
                <a16:creationId xmlns:a16="http://schemas.microsoft.com/office/drawing/2014/main" id="{796F7559-A195-2441-B951-A255F4F78851}"/>
              </a:ext>
            </a:extLst>
          </p:cNvPr>
          <p:cNvSpPr>
            <a:spLocks noGrp="1"/>
          </p:cNvSpPr>
          <p:nvPr>
            <p:ph idx="1"/>
          </p:nvPr>
        </p:nvSpPr>
        <p:spPr/>
        <p:txBody>
          <a:bodyPr/>
          <a:lstStyle/>
          <a:p>
            <a:pPr marL="14605" lvl="1" indent="0">
              <a:buNone/>
            </a:pPr>
            <a:r>
              <a:rPr lang="en-US" sz="2800" dirty="0"/>
              <a:t>Most of what </a:t>
            </a:r>
            <a:r>
              <a:rPr lang="en-US" sz="2800" u="sng" dirty="0"/>
              <a:t>you</a:t>
            </a:r>
            <a:r>
              <a:rPr lang="en-US" sz="2800" dirty="0"/>
              <a:t> need to do with optimization can be summarized by:</a:t>
            </a:r>
          </a:p>
          <a:p>
            <a:pPr marL="14605" lvl="1" indent="0">
              <a:buNone/>
            </a:pPr>
            <a:endParaRPr lang="en-US" sz="2800" dirty="0"/>
          </a:p>
          <a:p>
            <a:pPr marL="471805" lvl="1" indent="-457200">
              <a:buAutoNum type="arabicParenR"/>
            </a:pPr>
            <a:r>
              <a:rPr lang="en-US" sz="2800" dirty="0"/>
              <a:t>If doing something seldom and only on small inputs, do whatever</a:t>
            </a:r>
            <a:br>
              <a:rPr lang="en-US" sz="2800" dirty="0"/>
            </a:br>
            <a:r>
              <a:rPr lang="en-US" sz="2800" dirty="0"/>
              <a:t>is simplest to code, understand, and debug</a:t>
            </a:r>
          </a:p>
          <a:p>
            <a:pPr marL="471805" lvl="1" indent="-457200">
              <a:buAutoNum type="arabicParenR"/>
            </a:pPr>
            <a:r>
              <a:rPr lang="en-US" sz="2800" dirty="0"/>
              <a:t>If doing things thing a lot, or on big inputs, make the primary</a:t>
            </a:r>
            <a:br>
              <a:rPr lang="en-US" sz="2800" dirty="0"/>
            </a:br>
            <a:r>
              <a:rPr lang="en-US" sz="2800" dirty="0"/>
              <a:t>algorithm’s Big-O cost reasonable </a:t>
            </a:r>
          </a:p>
          <a:p>
            <a:pPr marL="471805" lvl="1" indent="-457200">
              <a:buAutoNum type="arabicParenR"/>
            </a:pPr>
            <a:r>
              <a:rPr lang="en-US" sz="2800" b="1" dirty="0"/>
              <a:t>Let </a:t>
            </a:r>
            <a:r>
              <a:rPr lang="en-US" sz="2800" b="1" dirty="0" err="1"/>
              <a:t>gcc</a:t>
            </a:r>
            <a:r>
              <a:rPr lang="en-US" sz="2800" b="1" dirty="0"/>
              <a:t> do its magic from there</a:t>
            </a:r>
          </a:p>
          <a:p>
            <a:pPr marL="471805" lvl="1" indent="-457200">
              <a:buAutoNum type="arabicParenR"/>
            </a:pPr>
            <a:r>
              <a:rPr lang="en-US" sz="2800" dirty="0"/>
              <a:t>Optimize explicitly as a last resort</a:t>
            </a:r>
          </a:p>
          <a:p>
            <a:endParaRPr lang="en-US" dirty="0"/>
          </a:p>
        </p:txBody>
      </p:sp>
      <p:sp>
        <p:nvSpPr>
          <p:cNvPr id="5" name="Right Brace 4">
            <a:extLst>
              <a:ext uri="{FF2B5EF4-FFF2-40B4-BE49-F238E27FC236}">
                <a16:creationId xmlns:a16="http://schemas.microsoft.com/office/drawing/2014/main" id="{3966E0A2-03FF-654B-B941-532BB022B991}"/>
              </a:ext>
            </a:extLst>
          </p:cNvPr>
          <p:cNvSpPr/>
          <p:nvPr/>
        </p:nvSpPr>
        <p:spPr>
          <a:xfrm>
            <a:off x="10287000" y="2209800"/>
            <a:ext cx="457200" cy="1600200"/>
          </a:xfrm>
          <a:prstGeom prst="rightBrace">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55FA8E95-97D8-524D-AD0A-88156648A17D}"/>
              </a:ext>
            </a:extLst>
          </p:cNvPr>
          <p:cNvSpPr txBox="1"/>
          <p:nvPr/>
        </p:nvSpPr>
        <p:spPr>
          <a:xfrm>
            <a:off x="10834997" y="2814935"/>
            <a:ext cx="1357003" cy="461665"/>
          </a:xfrm>
          <a:prstGeom prst="rect">
            <a:avLst/>
          </a:prstGeom>
          <a:noFill/>
        </p:spPr>
        <p:txBody>
          <a:bodyPr wrap="square" rtlCol="0">
            <a:spAutoFit/>
          </a:bodyPr>
          <a:lstStyle/>
          <a:p>
            <a:pPr algn="l"/>
            <a:r>
              <a:rPr lang="en-US" sz="2400" dirty="0">
                <a:latin typeface="Calibri" panose="020F0502020204030204" pitchFamily="34" charset="0"/>
                <a:cs typeface="Calibri" panose="020F0502020204030204" pitchFamily="34" charset="0"/>
              </a:rPr>
              <a:t>Use </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Og</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19CF3DF4-4CB6-6041-9F19-1E0F834B704E}"/>
              </a:ext>
            </a:extLst>
          </p:cNvPr>
          <p:cNvSpPr txBox="1"/>
          <p:nvPr/>
        </p:nvSpPr>
        <p:spPr>
          <a:xfrm>
            <a:off x="11290891" y="-19110"/>
            <a:ext cx="872354" cy="400110"/>
          </a:xfrm>
          <a:prstGeom prst="rect">
            <a:avLst/>
          </a:prstGeom>
          <a:noFill/>
        </p:spPr>
        <p:txBody>
          <a:bodyPr wrap="none" rtlCol="0">
            <a:spAutoFit/>
          </a:bodyPr>
          <a:lstStyle/>
          <a:p>
            <a:r>
              <a:rPr lang="en-US" sz="2000" dirty="0">
                <a:solidFill>
                  <a:schemeClr val="accent2"/>
                </a:solidFill>
                <a:latin typeface="Calibri" panose="020F0502020204030204" pitchFamily="34" charset="0"/>
                <a:cs typeface="Calibri" panose="020F0502020204030204" pitchFamily="34" charset="0"/>
              </a:rPr>
              <a:t>Slide 7</a:t>
            </a:r>
          </a:p>
        </p:txBody>
      </p:sp>
    </p:spTree>
    <p:extLst>
      <p:ext uri="{BB962C8B-B14F-4D97-AF65-F5344CB8AC3E}">
        <p14:creationId xmlns:p14="http://schemas.microsoft.com/office/powerpoint/2010/main" val="36455934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5A17D-6D35-C84E-973E-D4EC45EB08DC}"/>
              </a:ext>
            </a:extLst>
          </p:cNvPr>
          <p:cNvSpPr>
            <a:spLocks noGrp="1"/>
          </p:cNvSpPr>
          <p:nvPr>
            <p:ph type="title"/>
          </p:nvPr>
        </p:nvSpPr>
        <p:spPr/>
        <p:txBody>
          <a:bodyPr/>
          <a:lstStyle/>
          <a:p>
            <a:r>
              <a:rPr lang="en-US" dirty="0"/>
              <a:t>Compiler optimizations</a:t>
            </a:r>
          </a:p>
        </p:txBody>
      </p:sp>
      <p:sp>
        <p:nvSpPr>
          <p:cNvPr id="3" name="Content Placeholder 2">
            <a:extLst>
              <a:ext uri="{FF2B5EF4-FFF2-40B4-BE49-F238E27FC236}">
                <a16:creationId xmlns:a16="http://schemas.microsoft.com/office/drawing/2014/main" id="{664DA26E-2A47-2940-9750-31F65B0C7012}"/>
              </a:ext>
            </a:extLst>
          </p:cNvPr>
          <p:cNvSpPr>
            <a:spLocks noGrp="1"/>
          </p:cNvSpPr>
          <p:nvPr>
            <p:ph idx="1"/>
          </p:nvPr>
        </p:nvSpPr>
        <p:spPr>
          <a:xfrm>
            <a:off x="8001000" y="4648200"/>
            <a:ext cx="3962400" cy="1828800"/>
          </a:xfrm>
        </p:spPr>
        <p:txBody>
          <a:bodyPr/>
          <a:lstStyle/>
          <a:p>
            <a:pPr marL="0" indent="0">
              <a:buNone/>
            </a:pPr>
            <a:r>
              <a:rPr lang="en-US" dirty="0">
                <a:hlinkClick r:id="rId2"/>
              </a:rPr>
              <a:t>https://stackoverflow.com/questions/1778538/how-many-gcc-optimization-levels-are-there</a:t>
            </a:r>
            <a:r>
              <a:rPr lang="en-US" dirty="0"/>
              <a:t> </a:t>
            </a:r>
          </a:p>
        </p:txBody>
      </p:sp>
      <p:pic>
        <p:nvPicPr>
          <p:cNvPr id="5" name="Picture 4" descr="Graphical user interface, text, application, email&#10;&#10;Description automatically generated">
            <a:extLst>
              <a:ext uri="{FF2B5EF4-FFF2-40B4-BE49-F238E27FC236}">
                <a16:creationId xmlns:a16="http://schemas.microsoft.com/office/drawing/2014/main" id="{129C4A70-26FF-204A-95F3-D4CBEEE23D23}"/>
              </a:ext>
            </a:extLst>
          </p:cNvPr>
          <p:cNvPicPr>
            <a:picLocks noChangeAspect="1"/>
          </p:cNvPicPr>
          <p:nvPr/>
        </p:nvPicPr>
        <p:blipFill>
          <a:blip r:embed="rId3"/>
          <a:stretch>
            <a:fillRect/>
          </a:stretch>
        </p:blipFill>
        <p:spPr>
          <a:xfrm>
            <a:off x="228601" y="1391968"/>
            <a:ext cx="7315200" cy="5118100"/>
          </a:xfrm>
          <a:prstGeom prst="rect">
            <a:avLst/>
          </a:prstGeom>
        </p:spPr>
      </p:pic>
      <p:sp>
        <p:nvSpPr>
          <p:cNvPr id="6" name="TextBox 5">
            <a:extLst>
              <a:ext uri="{FF2B5EF4-FFF2-40B4-BE49-F238E27FC236}">
                <a16:creationId xmlns:a16="http://schemas.microsoft.com/office/drawing/2014/main" id="{93DF9EC3-0327-F340-B68F-30A5BB7ED404}"/>
              </a:ext>
            </a:extLst>
          </p:cNvPr>
          <p:cNvSpPr txBox="1"/>
          <p:nvPr/>
        </p:nvSpPr>
        <p:spPr>
          <a:xfrm>
            <a:off x="8009626" y="1634727"/>
            <a:ext cx="3725174" cy="1200329"/>
          </a:xfrm>
          <a:prstGeom prst="rect">
            <a:avLst/>
          </a:prstGeom>
          <a:noFill/>
        </p:spPr>
        <p:txBody>
          <a:bodyPr wrap="square" rtlCol="0">
            <a:spAutoFit/>
          </a:bodyPr>
          <a:lstStyle/>
          <a:p>
            <a:pPr algn="l"/>
            <a:r>
              <a:rPr lang="en-US" sz="2400" dirty="0" err="1">
                <a:latin typeface="Calibri" panose="020F0502020204030204" pitchFamily="34" charset="0"/>
                <a:cs typeface="Calibri" panose="020F0502020204030204" pitchFamily="34" charset="0"/>
              </a:rPr>
              <a:t>Gcc</a:t>
            </a:r>
            <a:r>
              <a:rPr lang="en-US" sz="2400" dirty="0">
                <a:latin typeface="Calibri" panose="020F0502020204030204" pitchFamily="34" charset="0"/>
                <a:cs typeface="Calibri" panose="020F0502020204030204" pitchFamily="34" charset="0"/>
              </a:rPr>
              <a:t> supports numbers up to 3. Anything above is interpreted as 3</a:t>
            </a:r>
          </a:p>
        </p:txBody>
      </p:sp>
    </p:spTree>
    <p:extLst>
      <p:ext uri="{BB962C8B-B14F-4D97-AF65-F5344CB8AC3E}">
        <p14:creationId xmlns:p14="http://schemas.microsoft.com/office/powerpoint/2010/main" val="37548990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00317E-12AC-4E4F-8522-67DBB73CC31F}"/>
              </a:ext>
            </a:extLst>
          </p:cNvPr>
          <p:cNvSpPr>
            <a:spLocks noGrp="1"/>
          </p:cNvSpPr>
          <p:nvPr>
            <p:ph type="title"/>
          </p:nvPr>
        </p:nvSpPr>
        <p:spPr/>
        <p:txBody>
          <a:bodyPr/>
          <a:lstStyle/>
          <a:p>
            <a:r>
              <a:rPr lang="en-US" dirty="0"/>
              <a:t>Questions you may have</a:t>
            </a:r>
          </a:p>
        </p:txBody>
      </p:sp>
      <p:sp>
        <p:nvSpPr>
          <p:cNvPr id="5" name="Content Placeholder 4">
            <a:extLst>
              <a:ext uri="{FF2B5EF4-FFF2-40B4-BE49-F238E27FC236}">
                <a16:creationId xmlns:a16="http://schemas.microsoft.com/office/drawing/2014/main" id="{C3C92035-F1BC-F848-9D8A-9C281515FCF6}"/>
              </a:ext>
            </a:extLst>
          </p:cNvPr>
          <p:cNvSpPr>
            <a:spLocks noGrp="1"/>
          </p:cNvSpPr>
          <p:nvPr>
            <p:ph idx="1"/>
          </p:nvPr>
        </p:nvSpPr>
        <p:spPr/>
        <p:txBody>
          <a:bodyPr/>
          <a:lstStyle/>
          <a:p>
            <a:pPr marL="0" indent="0">
              <a:buNone/>
            </a:pPr>
            <a:r>
              <a:rPr lang="en-US" i="1" dirty="0"/>
              <a:t>Why not always just compile with –O2?</a:t>
            </a:r>
          </a:p>
          <a:p>
            <a:r>
              <a:rPr lang="en-US" dirty="0"/>
              <a:t>Difficult to debug optimized executables – only optimize when complete</a:t>
            </a:r>
          </a:p>
          <a:p>
            <a:r>
              <a:rPr lang="en-US" dirty="0"/>
              <a:t>Optimizations may not </a:t>
            </a:r>
            <a:r>
              <a:rPr lang="en-US" i="1" dirty="0"/>
              <a:t>always</a:t>
            </a:r>
            <a:r>
              <a:rPr lang="en-US" dirty="0"/>
              <a:t> improve your program.  The compiler does its best, but may not work, or slow things down, etc.  Experiment to see what works best!</a:t>
            </a:r>
          </a:p>
          <a:p>
            <a:endParaRPr lang="en-US" dirty="0"/>
          </a:p>
          <a:p>
            <a:pPr marL="0" indent="0">
              <a:buNone/>
            </a:pPr>
            <a:r>
              <a:rPr lang="en-US" i="1" dirty="0"/>
              <a:t>Why should we bother saving repeated calculations in variables if the compiler has common subexpression elimination?</a:t>
            </a:r>
            <a:endParaRPr lang="en-US" dirty="0"/>
          </a:p>
          <a:p>
            <a:r>
              <a:rPr lang="en-US" dirty="0"/>
              <a:t>The compiler may not always be able to optimize every instance.  Plus, it can help reduce redundancy!</a:t>
            </a:r>
          </a:p>
          <a:p>
            <a:r>
              <a:rPr lang="en-US" dirty="0"/>
              <a:t>Humans read your code too—not just computers </a:t>
            </a:r>
            <a:r>
              <a:rPr lang="en-US" dirty="0">
                <a:sym typeface="Wingdings" pitchFamily="2" charset="2"/>
              </a:rPr>
              <a:t> </a:t>
            </a:r>
            <a:endParaRPr lang="en-US" dirty="0"/>
          </a:p>
        </p:txBody>
      </p:sp>
    </p:spTree>
    <p:extLst>
      <p:ext uri="{BB962C8B-B14F-4D97-AF65-F5344CB8AC3E}">
        <p14:creationId xmlns:p14="http://schemas.microsoft.com/office/powerpoint/2010/main" val="353683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t>10 minutes:</a:t>
            </a:r>
            <a:r>
              <a:rPr lang="en-US" dirty="0"/>
              <a:t> general review</a:t>
            </a:r>
            <a:endParaRPr lang="en-US" b="1" dirty="0">
              <a:solidFill>
                <a:srgbClr val="FF0000"/>
              </a:solidFill>
            </a:endParaRPr>
          </a:p>
          <a:p>
            <a:r>
              <a:rPr lang="en-US" b="1" dirty="0">
                <a:solidFill>
                  <a:srgbClr val="FF0000"/>
                </a:solidFill>
              </a:rPr>
              <a:t>5 minutes: </a:t>
            </a:r>
            <a:r>
              <a:rPr lang="en-US" dirty="0">
                <a:solidFill>
                  <a:srgbClr val="FF0000"/>
                </a:solidFill>
              </a:rPr>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6" name="TextBox 5">
            <a:extLst>
              <a:ext uri="{FF2B5EF4-FFF2-40B4-BE49-F238E27FC236}">
                <a16:creationId xmlns:a16="http://schemas.microsoft.com/office/drawing/2014/main" id="{E196251C-BF1E-C348-B042-8C48906A2186}"/>
              </a:ext>
            </a:extLst>
          </p:cNvPr>
          <p:cNvSpPr txBox="1"/>
          <p:nvPr/>
        </p:nvSpPr>
        <p:spPr>
          <a:xfrm>
            <a:off x="609600" y="3462337"/>
            <a:ext cx="10972800" cy="255454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15 takeaway: Compilers can apply various optimizations to make our code more efficient, without us having to rewrite code.  However, there are limitations to these optimizations, and sometimes we must optimize ourselves, using tools like </a:t>
            </a:r>
            <a:r>
              <a:rPr lang="en-US" sz="3200" b="1" dirty="0" err="1"/>
              <a:t>Callgrind</a:t>
            </a:r>
            <a:r>
              <a:rPr lang="en-US" sz="3200" b="1" dirty="0"/>
              <a:t>.</a:t>
            </a:r>
            <a:endParaRPr lang="en-US" sz="3200" dirty="0"/>
          </a:p>
        </p:txBody>
      </p:sp>
    </p:spTree>
    <p:extLst>
      <p:ext uri="{BB962C8B-B14F-4D97-AF65-F5344CB8AC3E}">
        <p14:creationId xmlns:p14="http://schemas.microsoft.com/office/powerpoint/2010/main" val="12303579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Common Sub-Expression Elimination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Common Sub-Expression Elimination </a:t>
            </a:r>
            <a:r>
              <a:rPr lang="en-US" dirty="0"/>
              <a:t>prevents the recalculation of the same thing many times by doing it once and saving the result.</a:t>
            </a:r>
            <a:endParaRPr lang="en-US" b="1" dirty="0"/>
          </a:p>
          <a:p>
            <a:pPr marL="0" lvl="1" indent="-158433">
              <a:buNone/>
            </a:pPr>
            <a:endParaRPr lang="pt-BR" dirty="0">
              <a:latin typeface="Consolas" panose="020B0609020204030204" pitchFamily="49" charset="0"/>
              <a:cs typeface="Consolas" panose="020B0609020204030204" pitchFamily="49" charset="0"/>
            </a:endParaRP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 = (</a:t>
            </a:r>
            <a:r>
              <a:rPr lang="pt-BR" b="1" dirty="0">
                <a:solidFill>
                  <a:srgbClr val="C0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param1 * (</a:t>
            </a:r>
            <a:r>
              <a:rPr lang="pt-BR" b="1" dirty="0">
                <a:solidFill>
                  <a:srgbClr val="C0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a * (</a:t>
            </a:r>
            <a:r>
              <a:rPr lang="pt-BR" b="1" dirty="0">
                <a:solidFill>
                  <a:srgbClr val="C0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a:t>
            </a:r>
            <a:r>
              <a:rPr lang="pt-BR" b="1" dirty="0">
                <a:solidFill>
                  <a:srgbClr val="C0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r>
              <a:rPr lang="pt-BR" dirty="0">
                <a:solidFill>
                  <a:srgbClr val="00B050"/>
                </a:solidFill>
                <a:latin typeface="Consolas" panose="020B0609020204030204" pitchFamily="49" charset="0"/>
                <a:cs typeface="Consolas" panose="020B0609020204030204" pitchFamily="49" charset="0"/>
              </a:rPr>
              <a:t> // = </a:t>
            </a:r>
            <a:r>
              <a:rPr lang="en-US" dirty="0">
                <a:solidFill>
                  <a:srgbClr val="00B050"/>
                </a:solidFill>
              </a:rPr>
              <a:t>2 * a * a + param1 * a * a</a:t>
            </a:r>
            <a:endParaRPr lang="pt-BR" dirty="0">
              <a:solidFill>
                <a:srgbClr val="00B050"/>
              </a:solidFill>
              <a:latin typeface="Consolas" panose="020B0609020204030204" pitchFamily="49" charset="0"/>
              <a:cs typeface="Consolas" panose="020B0609020204030204" pitchFamily="49" charset="0"/>
            </a:endParaRPr>
          </a:p>
          <a:p>
            <a:pPr marL="0" lvl="1" indent="-158433">
              <a:buNone/>
            </a:pPr>
            <a:endParaRPr lang="en-US" dirty="0">
              <a:latin typeface="Consolas" panose="020B0609020204030204" pitchFamily="49" charset="0"/>
              <a:cs typeface="Consolas" panose="020B0609020204030204" pitchFamily="49" charset="0"/>
            </a:endParaRPr>
          </a:p>
          <a:p>
            <a:pPr marL="0" lvl="1" indent="-158433">
              <a:buNone/>
            </a:pPr>
            <a:r>
              <a:rPr lang="en-US" dirty="0">
                <a:latin typeface="Consolas" panose="020B0609020204030204" pitchFamily="49" charset="0"/>
                <a:cs typeface="Consolas" panose="020B0609020204030204" pitchFamily="49" charset="0"/>
              </a:rPr>
              <a:t>00000000000011b0 &lt;</a:t>
            </a:r>
            <a:r>
              <a:rPr lang="en-US" dirty="0" err="1">
                <a:latin typeface="Consolas" panose="020B0609020204030204" pitchFamily="49" charset="0"/>
                <a:cs typeface="Consolas" panose="020B0609020204030204" pitchFamily="49" charset="0"/>
              </a:rPr>
              <a:t>subexp</a:t>
            </a:r>
            <a:r>
              <a:rPr lang="en-US" dirty="0">
                <a:latin typeface="Consolas" panose="020B0609020204030204" pitchFamily="49" charset="0"/>
                <a:cs typeface="Consolas" panose="020B0609020204030204" pitchFamily="49" charset="0"/>
              </a:rPr>
              <a:t>&gt;:  </a:t>
            </a:r>
            <a:r>
              <a:rPr lang="en-US" dirty="0">
                <a:solidFill>
                  <a:srgbClr val="00B050"/>
                </a:solidFill>
                <a:latin typeface="Consolas" panose="020B0609020204030204" pitchFamily="49" charset="0"/>
                <a:cs typeface="Consolas" panose="020B0609020204030204" pitchFamily="49" charset="0"/>
              </a:rPr>
              <a:t>// param1 in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param2 in %</a:t>
            </a:r>
            <a:r>
              <a:rPr lang="en-US" dirty="0" err="1">
                <a:solidFill>
                  <a:srgbClr val="00B050"/>
                </a:solidFill>
                <a:latin typeface="Consolas" panose="020B0609020204030204" pitchFamily="49" charset="0"/>
                <a:cs typeface="Consolas" panose="020B0609020204030204" pitchFamily="49" charset="0"/>
              </a:rPr>
              <a:t>esi</a:t>
            </a:r>
            <a:endParaRPr lang="en-US" dirty="0">
              <a:solidFill>
                <a:srgbClr val="00B050"/>
              </a:solidFill>
              <a:latin typeface="Consolas" panose="020B0609020204030204" pitchFamily="49" charset="0"/>
              <a:cs typeface="Consolas" panose="020B0609020204030204" pitchFamily="49" charset="0"/>
            </a:endParaRPr>
          </a:p>
          <a:p>
            <a:pPr marL="0" lvl="1" indent="-158433">
              <a:buNone/>
            </a:pPr>
            <a:r>
              <a:rPr lang="en-US" dirty="0">
                <a:latin typeface="Consolas" panose="020B0609020204030204" pitchFamily="49" charset="0"/>
                <a:cs typeface="Consolas" panose="020B0609020204030204" pitchFamily="49" charset="0"/>
              </a:rPr>
              <a:t>    11b0:	lea    0x107(%</a:t>
            </a:r>
            <a:r>
              <a:rPr lang="en-US" dirty="0" err="1">
                <a:latin typeface="Consolas" panose="020B0609020204030204" pitchFamily="49" charset="0"/>
                <a:cs typeface="Consolas" panose="020B0609020204030204" pitchFamily="49" charset="0"/>
              </a:rPr>
              <a:t>rsi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eax</a:t>
            </a:r>
            <a:r>
              <a:rPr lang="en-US" dirty="0">
                <a:solidFill>
                  <a:srgbClr val="00B050"/>
                </a:solidFill>
                <a:latin typeface="Consolas" panose="020B0609020204030204" pitchFamily="49" charset="0"/>
                <a:cs typeface="Consolas" panose="020B0609020204030204" pitchFamily="49" charset="0"/>
              </a:rPr>
              <a:t> stores a</a:t>
            </a:r>
          </a:p>
          <a:p>
            <a:pPr marL="0" lvl="1" indent="-158433">
              <a:buNone/>
            </a:pPr>
            <a:r>
              <a:rPr lang="en-US" dirty="0">
                <a:latin typeface="Consolas" panose="020B0609020204030204" pitchFamily="49" charset="0"/>
                <a:cs typeface="Consolas" panose="020B0609020204030204" pitchFamily="49" charset="0"/>
              </a:rPr>
              <a:t>    11b6:	</a:t>
            </a:r>
            <a:r>
              <a:rPr lang="en-US" dirty="0" err="1">
                <a:latin typeface="Consolas" panose="020B0609020204030204" pitchFamily="49" charset="0"/>
                <a:cs typeface="Consolas" panose="020B0609020204030204" pitchFamily="49" charset="0"/>
              </a:rPr>
              <a:t>imul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param1 * a</a:t>
            </a:r>
          </a:p>
          <a:p>
            <a:pPr marL="0" lvl="1" indent="-158433">
              <a:buNone/>
            </a:pPr>
            <a:r>
              <a:rPr lang="en-US" dirty="0">
                <a:latin typeface="Consolas" panose="020B0609020204030204" pitchFamily="49" charset="0"/>
                <a:cs typeface="Consolas" panose="020B0609020204030204" pitchFamily="49" charset="0"/>
              </a:rPr>
              <a:t>    11b9:	lea    (%rdi,%rax,2),%</a:t>
            </a:r>
            <a:r>
              <a:rPr lang="en-US" dirty="0" err="1">
                <a:latin typeface="Consolas" panose="020B0609020204030204" pitchFamily="49" charset="0"/>
                <a:cs typeface="Consolas" panose="020B0609020204030204" pitchFamily="49" charset="0"/>
              </a:rPr>
              <a:t>esi</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2 * a + param1 * a</a:t>
            </a:r>
          </a:p>
          <a:p>
            <a:pPr marL="0" lvl="1" indent="-158433">
              <a:buNone/>
            </a:pPr>
            <a:r>
              <a:rPr lang="en-US" dirty="0">
                <a:latin typeface="Consolas" panose="020B0609020204030204" pitchFamily="49" charset="0"/>
                <a:cs typeface="Consolas" panose="020B0609020204030204" pitchFamily="49" charset="0"/>
              </a:rPr>
              <a:t>    11bc:	</a:t>
            </a:r>
            <a:r>
              <a:rPr lang="en-US" dirty="0" err="1">
                <a:latin typeface="Consolas" panose="020B0609020204030204" pitchFamily="49" charset="0"/>
                <a:cs typeface="Consolas" panose="020B0609020204030204" pitchFamily="49" charset="0"/>
              </a:rPr>
              <a:t>imul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esi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 * (2 * a + param1 * a)</a:t>
            </a:r>
          </a:p>
          <a:p>
            <a:pPr marL="0" lvl="1" indent="-158433">
              <a:buNone/>
            </a:pPr>
            <a:r>
              <a:rPr lang="en-US" dirty="0">
                <a:latin typeface="Consolas" panose="020B0609020204030204" pitchFamily="49" charset="0"/>
                <a:cs typeface="Consolas" panose="020B0609020204030204" pitchFamily="49" charset="0"/>
              </a:rPr>
              <a:t>    11bf: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4" name="Rectangle 3">
            <a:extLst>
              <a:ext uri="{FF2B5EF4-FFF2-40B4-BE49-F238E27FC236}">
                <a16:creationId xmlns:a16="http://schemas.microsoft.com/office/drawing/2014/main" id="{D92161D6-E48B-1843-94F3-62ACE2DF4D4C}"/>
              </a:ext>
            </a:extLst>
          </p:cNvPr>
          <p:cNvSpPr/>
          <p:nvPr/>
        </p:nvSpPr>
        <p:spPr bwMode="auto">
          <a:xfrm>
            <a:off x="8458200" y="1981200"/>
            <a:ext cx="3505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mn-lt"/>
                <a:cs typeface="Courier New" panose="02070309020205020404" pitchFamily="49" charset="0"/>
              </a:rPr>
              <a:t>This optimization is </a:t>
            </a:r>
            <a:r>
              <a:rPr lang="en-US" sz="2800" i="1" dirty="0">
                <a:latin typeface="+mn-lt"/>
                <a:cs typeface="Courier New" panose="02070309020205020404" pitchFamily="49" charset="0"/>
              </a:rPr>
              <a:t>not</a:t>
            </a:r>
            <a:r>
              <a:rPr lang="en-US" sz="2800" dirty="0">
                <a:latin typeface="+mn-lt"/>
                <a:cs typeface="Courier New" panose="02070309020205020404" pitchFamily="49" charset="0"/>
              </a:rPr>
              <a:t> done at –O0.</a:t>
            </a:r>
            <a:endParaRPr kumimoji="0" lang="en-US" sz="2800" i="1" u="none" strike="noStrike" cap="none" normalizeH="0" baseline="0" dirty="0">
              <a:ln>
                <a:noFill/>
              </a:ln>
              <a:solidFill>
                <a:schemeClr val="tx1"/>
              </a:solidFill>
              <a:effectLst/>
              <a:latin typeface="+mn-lt"/>
              <a:cs typeface="Courier New" panose="02070309020205020404" pitchFamily="49" charset="0"/>
            </a:endParaRPr>
          </a:p>
        </p:txBody>
      </p:sp>
      <p:sp>
        <p:nvSpPr>
          <p:cNvPr id="5" name="TextBox 4">
            <a:extLst>
              <a:ext uri="{FF2B5EF4-FFF2-40B4-BE49-F238E27FC236}">
                <a16:creationId xmlns:a16="http://schemas.microsoft.com/office/drawing/2014/main" id="{377F6DBB-7503-4F4A-AD57-66491CB78D1D}"/>
              </a:ext>
            </a:extLst>
          </p:cNvPr>
          <p:cNvSpPr txBox="1"/>
          <p:nvPr/>
        </p:nvSpPr>
        <p:spPr>
          <a:xfrm>
            <a:off x="11161048" y="-19110"/>
            <a:ext cx="1002197" cy="400110"/>
          </a:xfrm>
          <a:prstGeom prst="rect">
            <a:avLst/>
          </a:prstGeom>
          <a:noFill/>
        </p:spPr>
        <p:txBody>
          <a:bodyPr wrap="none" rtlCol="0">
            <a:spAutoFit/>
          </a:bodyPr>
          <a:lstStyle/>
          <a:p>
            <a:r>
              <a:rPr lang="en-US" sz="2000" dirty="0">
                <a:solidFill>
                  <a:schemeClr val="accent2"/>
                </a:solidFill>
                <a:latin typeface="Calibri" panose="020F0502020204030204" pitchFamily="34" charset="0"/>
                <a:cs typeface="Calibri" panose="020F0502020204030204" pitchFamily="34" charset="0"/>
              </a:rPr>
              <a:t>Slide 21</a:t>
            </a:r>
          </a:p>
        </p:txBody>
      </p:sp>
    </p:spTree>
    <p:extLst>
      <p:ext uri="{BB962C8B-B14F-4D97-AF65-F5344CB8AC3E}">
        <p14:creationId xmlns:p14="http://schemas.microsoft.com/office/powerpoint/2010/main" val="109494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9A5C6-D2B5-354C-89CD-D0C05FAD27B1}"/>
              </a:ext>
            </a:extLst>
          </p:cNvPr>
          <p:cNvSpPr>
            <a:spLocks noGrp="1"/>
          </p:cNvSpPr>
          <p:nvPr>
            <p:ph type="title"/>
          </p:nvPr>
        </p:nvSpPr>
        <p:spPr/>
        <p:txBody>
          <a:bodyPr/>
          <a:lstStyle/>
          <a:p>
            <a:r>
              <a:rPr lang="en-US" dirty="0"/>
              <a:t>Tail recursion example: Lab6 bonus</a:t>
            </a:r>
          </a:p>
        </p:txBody>
      </p:sp>
      <p:sp>
        <p:nvSpPr>
          <p:cNvPr id="3" name="Content Placeholder 2">
            <a:extLst>
              <a:ext uri="{FF2B5EF4-FFF2-40B4-BE49-F238E27FC236}">
                <a16:creationId xmlns:a16="http://schemas.microsoft.com/office/drawing/2014/main" id="{45130F25-CA29-214D-BE58-D34E9793A31B}"/>
              </a:ext>
            </a:extLst>
          </p:cNvPr>
          <p:cNvSpPr>
            <a:spLocks noGrp="1"/>
          </p:cNvSpPr>
          <p:nvPr>
            <p:ph idx="1"/>
          </p:nvPr>
        </p:nvSpPr>
        <p:spPr/>
        <p:txBody>
          <a:bodyPr/>
          <a:lstStyle/>
          <a:p>
            <a:pPr marL="0" indent="0">
              <a:buNone/>
            </a:pPr>
            <a:r>
              <a:rPr lang="en-US" dirty="0"/>
              <a:t>Recall the factorial problem from Lecture 13:</a:t>
            </a:r>
          </a:p>
          <a:p>
            <a:pPr marL="0" indent="0">
              <a:buNone/>
            </a:pPr>
            <a:endParaRPr lang="en-US" dirty="0"/>
          </a:p>
          <a:p>
            <a:pPr marL="0" indent="0">
              <a:lnSpc>
                <a:spcPct val="100000"/>
              </a:lnSpc>
              <a:spcBef>
                <a:spcPts val="0"/>
              </a:spcBef>
              <a:buNone/>
            </a:pPr>
            <a:r>
              <a:rPr lang="en-US" dirty="0">
                <a:solidFill>
                  <a:srgbClr val="0432FF"/>
                </a:solidFill>
                <a:latin typeface="Consolas" panose="020B0609020204030204" pitchFamily="49" charset="0"/>
                <a:cs typeface="Consolas" panose="020B0609020204030204" pitchFamily="49" charset="0"/>
              </a:rPr>
              <a:t>unsigned int </a:t>
            </a:r>
            <a:r>
              <a:rPr lang="en-US" dirty="0">
                <a:latin typeface="Consolas" panose="020B0609020204030204" pitchFamily="49" charset="0"/>
                <a:cs typeface="Consolas" panose="020B0609020204030204" pitchFamily="49" charset="0"/>
              </a:rPr>
              <a:t>factorial(</a:t>
            </a:r>
            <a:r>
              <a:rPr lang="en-US" dirty="0">
                <a:solidFill>
                  <a:srgbClr val="0432FF"/>
                </a:solidFill>
                <a:latin typeface="Consolas" panose="020B0609020204030204" pitchFamily="49" charset="0"/>
                <a:cs typeface="Consolas" panose="020B0609020204030204" pitchFamily="49" charset="0"/>
              </a:rPr>
              <a:t>unsigned int</a:t>
            </a:r>
            <a:r>
              <a:rPr lang="en-US" dirty="0">
                <a:latin typeface="Consolas" panose="020B0609020204030204" pitchFamily="49" charset="0"/>
                <a:cs typeface="Consolas" panose="020B0609020204030204" pitchFamily="49" charset="0"/>
              </a:rPr>
              <a:t> n) {</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a:t>
            </a:r>
            <a:r>
              <a:rPr lang="en-US" dirty="0">
                <a:solidFill>
                  <a:srgbClr val="D62ED6"/>
                </a:solidFill>
                <a:latin typeface="Consolas" panose="020B0609020204030204" pitchFamily="49" charset="0"/>
                <a:cs typeface="Consolas" panose="020B0609020204030204" pitchFamily="49" charset="0"/>
              </a:rPr>
              <a:t>if</a:t>
            </a:r>
            <a:r>
              <a:rPr lang="en-US" dirty="0">
                <a:latin typeface="Consolas" panose="020B0609020204030204" pitchFamily="49" charset="0"/>
                <a:cs typeface="Consolas" panose="020B0609020204030204" pitchFamily="49" charset="0"/>
              </a:rPr>
              <a:t> (n &lt;= 1) {</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return 1;</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   </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a:t>
            </a:r>
            <a:r>
              <a:rPr lang="en-US" dirty="0">
                <a:solidFill>
                  <a:srgbClr val="D62ED6"/>
                </a:solidFill>
                <a:latin typeface="Consolas" panose="020B0609020204030204" pitchFamily="49" charset="0"/>
                <a:cs typeface="Consolas" panose="020B0609020204030204" pitchFamily="49" charset="0"/>
              </a:rPr>
              <a:t>return</a:t>
            </a:r>
            <a:r>
              <a:rPr lang="en-US" dirty="0">
                <a:latin typeface="Consolas" panose="020B0609020204030204" pitchFamily="49" charset="0"/>
                <a:cs typeface="Consolas" panose="020B0609020204030204" pitchFamily="49" charset="0"/>
              </a:rPr>
              <a:t> n * factorial(n - 1); </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a:p>
            <a:pPr marL="0" indent="0">
              <a:buNone/>
            </a:pPr>
            <a:r>
              <a:rPr lang="en-US" dirty="0"/>
              <a:t>What happens with </a:t>
            </a:r>
            <a:r>
              <a:rPr lang="en-US" b="1" dirty="0">
                <a:latin typeface="Consolas" panose="020B0609020204030204" pitchFamily="49" charset="0"/>
                <a:cs typeface="Consolas" panose="020B0609020204030204" pitchFamily="49" charset="0"/>
              </a:rPr>
              <a:t>factorial(-1)</a:t>
            </a:r>
            <a:r>
              <a:rPr lang="en-US" dirty="0"/>
              <a:t>?</a:t>
            </a:r>
          </a:p>
          <a:p>
            <a:pPr marL="0" indent="0">
              <a:buNone/>
            </a:pPr>
            <a:endParaRPr lang="en-US" dirty="0"/>
          </a:p>
          <a:p>
            <a:pPr marL="0" indent="0">
              <a:buNone/>
            </a:pPr>
            <a:endParaRPr lang="en-US" dirty="0"/>
          </a:p>
        </p:txBody>
      </p:sp>
      <p:sp>
        <p:nvSpPr>
          <p:cNvPr id="5" name="Rectangle 4">
            <a:extLst>
              <a:ext uri="{FF2B5EF4-FFF2-40B4-BE49-F238E27FC236}">
                <a16:creationId xmlns:a16="http://schemas.microsoft.com/office/drawing/2014/main" id="{9BF9BBD2-EB2C-4447-8E75-9EF9F1C6BA11}"/>
              </a:ext>
            </a:extLst>
          </p:cNvPr>
          <p:cNvSpPr/>
          <p:nvPr/>
        </p:nvSpPr>
        <p:spPr bwMode="auto">
          <a:xfrm>
            <a:off x="7010400" y="5029200"/>
            <a:ext cx="4495800" cy="160451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461963" indent="-342900" algn="l" eaLnBrk="1" hangingPunct="1">
              <a:buFont typeface="Arial" panose="020B0604020202020204" pitchFamily="34" charset="0"/>
              <a:buChar char="•"/>
            </a:pPr>
            <a:r>
              <a:rPr lang="en-US" sz="2800" dirty="0">
                <a:latin typeface="Calibri" panose="020F0502020204030204" pitchFamily="34" charset="0"/>
                <a:cs typeface="Calibri" panose="020F0502020204030204" pitchFamily="34" charset="0"/>
              </a:rPr>
              <a:t>Infinite recursion </a:t>
            </a:r>
            <a:r>
              <a:rPr lang="en-US" sz="2800" dirty="0">
                <a:latin typeface="Calibri" panose="020F0502020204030204" pitchFamily="34" charset="0"/>
                <a:cs typeface="Calibri" panose="020F0502020204030204" pitchFamily="34" charset="0"/>
                <a:sym typeface="Wingdings" pitchFamily="2" charset="2"/>
              </a:rPr>
              <a:t> </a:t>
            </a:r>
            <a:r>
              <a:rPr lang="en-US" sz="2800" dirty="0">
                <a:latin typeface="Calibri" panose="020F0502020204030204" pitchFamily="34" charset="0"/>
                <a:cs typeface="Calibri" panose="020F0502020204030204" pitchFamily="34" charset="0"/>
              </a:rPr>
              <a:t>Literal stack overflow!</a:t>
            </a:r>
          </a:p>
          <a:p>
            <a:pPr marL="461963" indent="-342900" algn="l">
              <a:buFont typeface="Arial" panose="020B0604020202020204" pitchFamily="34" charset="0"/>
              <a:buChar char="•"/>
            </a:pPr>
            <a:r>
              <a:rPr lang="en-US" sz="2800" dirty="0">
                <a:latin typeface="Calibri" panose="020F0502020204030204" pitchFamily="34" charset="0"/>
                <a:cs typeface="Calibri" panose="020F0502020204030204" pitchFamily="34" charset="0"/>
              </a:rPr>
              <a:t>Compiled with </a:t>
            </a:r>
            <a:r>
              <a:rPr lang="en-US" sz="2800" dirty="0">
                <a:latin typeface="Consolas" panose="020B0609020204030204" pitchFamily="49" charset="0"/>
                <a:cs typeface="Consolas" panose="020B0609020204030204" pitchFamily="49" charset="0"/>
              </a:rPr>
              <a:t>-0g</a:t>
            </a:r>
            <a:r>
              <a:rPr lang="en-US" sz="2800" dirty="0">
                <a:latin typeface="Calibri" panose="020F0502020204030204" pitchFamily="34" charset="0"/>
                <a:cs typeface="Calibri" panose="020F0502020204030204" pitchFamily="34" charset="0"/>
              </a:rPr>
              <a:t>!</a:t>
            </a:r>
          </a:p>
        </p:txBody>
      </p:sp>
      <p:sp>
        <p:nvSpPr>
          <p:cNvPr id="7" name="Rectangle 6">
            <a:extLst>
              <a:ext uri="{FF2B5EF4-FFF2-40B4-BE49-F238E27FC236}">
                <a16:creationId xmlns:a16="http://schemas.microsoft.com/office/drawing/2014/main" id="{0D0C3D5F-E338-8C4F-AF20-17558D19104D}"/>
              </a:ext>
            </a:extLst>
          </p:cNvPr>
          <p:cNvSpPr/>
          <p:nvPr/>
        </p:nvSpPr>
        <p:spPr>
          <a:xfrm>
            <a:off x="152400" y="6276945"/>
            <a:ext cx="5884047" cy="400110"/>
          </a:xfrm>
          <a:prstGeom prst="rect">
            <a:avLst/>
          </a:prstGeom>
        </p:spPr>
        <p:txBody>
          <a:bodyPr wrap="none">
            <a:spAutoFit/>
          </a:bodyPr>
          <a:lstStyle/>
          <a:p>
            <a:pPr marL="0" indent="0" algn="l">
              <a:buNone/>
            </a:pPr>
            <a:r>
              <a:rPr lang="en-US" sz="2000" dirty="0">
                <a:latin typeface="Calibri" panose="020F0502020204030204" pitchFamily="34" charset="0"/>
                <a:cs typeface="Calibri" panose="020F0502020204030204" pitchFamily="34" charset="0"/>
                <a:hlinkClick r:id="rId3"/>
              </a:rPr>
              <a:t>https://web.stanford.edu/class/cs107/lab6/extra.html</a:t>
            </a:r>
            <a:r>
              <a:rPr lang="en-US" sz="2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403801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7AC5A-3263-8F48-BC7D-0AE6C7779D38}"/>
              </a:ext>
            </a:extLst>
          </p:cNvPr>
          <p:cNvSpPr>
            <a:spLocks noGrp="1"/>
          </p:cNvSpPr>
          <p:nvPr>
            <p:ph type="title"/>
          </p:nvPr>
        </p:nvSpPr>
        <p:spPr>
          <a:xfrm>
            <a:off x="457200" y="0"/>
            <a:ext cx="9372600" cy="1143000"/>
          </a:xfrm>
        </p:spPr>
        <p:txBody>
          <a:bodyPr/>
          <a:lstStyle/>
          <a:p>
            <a:r>
              <a:rPr lang="en-US" dirty="0"/>
              <a:t>Factorial: </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Og</a:t>
            </a:r>
            <a:endParaRPr lang="en-US" dirty="0"/>
          </a:p>
        </p:txBody>
      </p:sp>
      <p:sp>
        <p:nvSpPr>
          <p:cNvPr id="3" name="Content Placeholder 2">
            <a:extLst>
              <a:ext uri="{FF2B5EF4-FFF2-40B4-BE49-F238E27FC236}">
                <a16:creationId xmlns:a16="http://schemas.microsoft.com/office/drawing/2014/main" id="{DB96CCDC-6EF3-A148-8048-C20147E845D5}"/>
              </a:ext>
            </a:extLst>
          </p:cNvPr>
          <p:cNvSpPr>
            <a:spLocks noGrp="1"/>
          </p:cNvSpPr>
          <p:nvPr>
            <p:ph idx="1"/>
          </p:nvPr>
        </p:nvSpPr>
        <p:spPr>
          <a:xfrm>
            <a:off x="152400" y="1295400"/>
            <a:ext cx="7086600" cy="3505200"/>
          </a:xfrm>
        </p:spPr>
        <p:txBody>
          <a:bodyPr/>
          <a:lstStyle/>
          <a:p>
            <a:pPr marL="0" indent="0">
              <a:spcBef>
                <a:spcPts val="0"/>
              </a:spcBef>
              <a:buNone/>
            </a:pPr>
            <a:r>
              <a:rPr lang="en-US" sz="2000" dirty="0">
                <a:latin typeface="Consolas" panose="020B0609020204030204" pitchFamily="49" charset="0"/>
                <a:cs typeface="Consolas" panose="020B0609020204030204" pitchFamily="49" charset="0"/>
              </a:rPr>
              <a:t>401146 &lt;+0&gt;: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$0x1,%edi</a:t>
            </a:r>
          </a:p>
          <a:p>
            <a:pPr marL="0" indent="0">
              <a:spcBef>
                <a:spcPts val="0"/>
              </a:spcBef>
              <a:buNone/>
            </a:pPr>
            <a:r>
              <a:rPr lang="en-US" sz="2000" dirty="0">
                <a:latin typeface="Consolas" panose="020B0609020204030204" pitchFamily="49" charset="0"/>
                <a:cs typeface="Consolas" panose="020B0609020204030204" pitchFamily="49" charset="0"/>
              </a:rPr>
              <a:t>401149 &lt;+3&gt;:	</a:t>
            </a:r>
            <a:r>
              <a:rPr lang="en-US" sz="2000" dirty="0" err="1">
                <a:latin typeface="Consolas" panose="020B0609020204030204" pitchFamily="49" charset="0"/>
                <a:cs typeface="Consolas" panose="020B0609020204030204" pitchFamily="49" charset="0"/>
              </a:rPr>
              <a:t>jbe</a:t>
            </a:r>
            <a:r>
              <a:rPr lang="en-US" sz="2000" dirty="0">
                <a:latin typeface="Consolas" panose="020B0609020204030204" pitchFamily="49" charset="0"/>
                <a:cs typeface="Consolas" panose="020B0609020204030204" pitchFamily="49" charset="0"/>
              </a:rPr>
              <a:t>    0x40115b &lt;factorial+21&gt;</a:t>
            </a:r>
          </a:p>
          <a:p>
            <a:pPr marL="0" indent="0">
              <a:spcBef>
                <a:spcPts val="0"/>
              </a:spcBef>
              <a:buNone/>
            </a:pPr>
            <a:r>
              <a:rPr lang="en-US" sz="2000" dirty="0">
                <a:latin typeface="Consolas" panose="020B0609020204030204" pitchFamily="49" charset="0"/>
                <a:cs typeface="Consolas" panose="020B0609020204030204" pitchFamily="49" charset="0"/>
              </a:rPr>
              <a:t>40114b &lt;+5&gt;:	push   %</a:t>
            </a:r>
            <a:r>
              <a:rPr lang="en-US" sz="2000" dirty="0" err="1">
                <a:latin typeface="Consolas" panose="020B0609020204030204" pitchFamily="49" charset="0"/>
                <a:cs typeface="Consolas" panose="020B0609020204030204" pitchFamily="49" charset="0"/>
              </a:rPr>
              <a:t>rbx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40114c &lt;+6&gt;:	mov    %</a:t>
            </a:r>
            <a:r>
              <a:rPr lang="en-US" sz="2000" dirty="0" err="1">
                <a:latin typeface="Consolas" panose="020B0609020204030204" pitchFamily="49" charset="0"/>
                <a:cs typeface="Consolas" panose="020B0609020204030204" pitchFamily="49" charset="0"/>
              </a:rPr>
              <a:t>edi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ebx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40114e &lt;+8&gt;:	lea    -0x1(%</a:t>
            </a:r>
            <a:r>
              <a:rPr lang="en-US" sz="2000" dirty="0" err="1">
                <a:latin typeface="Consolas" panose="020B0609020204030204" pitchFamily="49" charset="0"/>
                <a:cs typeface="Consolas" panose="020B0609020204030204" pitchFamily="49" charset="0"/>
              </a:rPr>
              <a:t>rdi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edi</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b="1" dirty="0">
                <a:solidFill>
                  <a:srgbClr val="FF0000"/>
                </a:solidFill>
                <a:latin typeface="Consolas" panose="020B0609020204030204" pitchFamily="49" charset="0"/>
                <a:cs typeface="Consolas" panose="020B0609020204030204" pitchFamily="49" charset="0"/>
              </a:rPr>
              <a:t>401151 &lt;+11&gt;:	</a:t>
            </a:r>
            <a:r>
              <a:rPr lang="en-US" sz="2000" b="1" dirty="0" err="1">
                <a:solidFill>
                  <a:srgbClr val="FF0000"/>
                </a:solidFill>
                <a:latin typeface="Consolas" panose="020B0609020204030204" pitchFamily="49" charset="0"/>
                <a:cs typeface="Consolas" panose="020B0609020204030204" pitchFamily="49" charset="0"/>
              </a:rPr>
              <a:t>callq</a:t>
            </a:r>
            <a:r>
              <a:rPr lang="en-US" sz="2000" b="1" dirty="0">
                <a:solidFill>
                  <a:srgbClr val="FF0000"/>
                </a:solidFill>
                <a:latin typeface="Consolas" panose="020B0609020204030204" pitchFamily="49" charset="0"/>
                <a:cs typeface="Consolas" panose="020B0609020204030204" pitchFamily="49" charset="0"/>
              </a:rPr>
              <a:t>  0x401146 &lt;factorial&gt;</a:t>
            </a:r>
          </a:p>
          <a:p>
            <a:pPr marL="0" indent="0">
              <a:spcBef>
                <a:spcPts val="0"/>
              </a:spcBef>
              <a:buNone/>
            </a:pPr>
            <a:r>
              <a:rPr lang="en-US" sz="2000" dirty="0">
                <a:latin typeface="Consolas" panose="020B0609020204030204" pitchFamily="49" charset="0"/>
                <a:cs typeface="Consolas" panose="020B0609020204030204" pitchFamily="49" charset="0"/>
              </a:rPr>
              <a:t>401156 &lt;+16&gt;:	</a:t>
            </a:r>
            <a:r>
              <a:rPr lang="en-US" sz="2000" dirty="0" err="1">
                <a:latin typeface="Consolas" panose="020B0609020204030204" pitchFamily="49" charset="0"/>
                <a:cs typeface="Consolas" panose="020B0609020204030204" pitchFamily="49" charset="0"/>
              </a:rPr>
              <a:t>imul</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ebx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401159 &lt;+19&gt;:	pop    %</a:t>
            </a:r>
            <a:r>
              <a:rPr lang="en-US" sz="2000" dirty="0" err="1">
                <a:latin typeface="Consolas" panose="020B0609020204030204" pitchFamily="49" charset="0"/>
                <a:cs typeface="Consolas" panose="020B0609020204030204" pitchFamily="49" charset="0"/>
              </a:rPr>
              <a:t>rbx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40115a &lt;+20&gt;: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40115b &lt;+21&gt;:	mov    $0x1,%eax</a:t>
            </a:r>
          </a:p>
          <a:p>
            <a:pPr marL="0" indent="0">
              <a:spcBef>
                <a:spcPts val="0"/>
              </a:spcBef>
              <a:buNone/>
            </a:pPr>
            <a:r>
              <a:rPr lang="en-US" sz="2000" dirty="0">
                <a:latin typeface="Consolas" panose="020B0609020204030204" pitchFamily="49" charset="0"/>
                <a:cs typeface="Consolas" panose="020B0609020204030204" pitchFamily="49" charset="0"/>
              </a:rPr>
              <a:t>401160 &lt;+26&gt;: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p>
        </p:txBody>
      </p:sp>
      <p:sp>
        <p:nvSpPr>
          <p:cNvPr id="4" name="Content Placeholder 2">
            <a:extLst>
              <a:ext uri="{FF2B5EF4-FFF2-40B4-BE49-F238E27FC236}">
                <a16:creationId xmlns:a16="http://schemas.microsoft.com/office/drawing/2014/main" id="{04C5653D-E393-C249-A53C-8140B8943EA3}"/>
              </a:ext>
            </a:extLst>
          </p:cNvPr>
          <p:cNvSpPr txBox="1">
            <a:spLocks/>
          </p:cNvSpPr>
          <p:nvPr/>
        </p:nvSpPr>
        <p:spPr bwMode="auto">
          <a:xfrm>
            <a:off x="5124091" y="3962400"/>
            <a:ext cx="6915509" cy="28956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4011e0 &lt;+0&gt;:	mov    $0x1,%eax</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4011e5 &lt;+5&gt;: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$0x1,%edi</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4011e8 &lt;+8&gt;:	</a:t>
            </a:r>
            <a:r>
              <a:rPr lang="en-US" sz="2000" dirty="0" err="1">
                <a:latin typeface="Consolas" panose="020B0609020204030204" pitchFamily="49" charset="0"/>
                <a:cs typeface="Consolas" panose="020B0609020204030204" pitchFamily="49" charset="0"/>
              </a:rPr>
              <a:t>jbe</a:t>
            </a:r>
            <a:r>
              <a:rPr lang="en-US" sz="2000" dirty="0">
                <a:latin typeface="Consolas" panose="020B0609020204030204" pitchFamily="49" charset="0"/>
                <a:cs typeface="Consolas" panose="020B0609020204030204" pitchFamily="49" charset="0"/>
              </a:rPr>
              <a:t>    0x4011fd &lt;factorial+29&gt;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4011ea &lt;+10&gt;:	</a:t>
            </a:r>
            <a:r>
              <a:rPr lang="en-US" sz="2000" dirty="0" err="1">
                <a:latin typeface="Consolas" panose="020B0609020204030204" pitchFamily="49" charset="0"/>
                <a:cs typeface="Consolas" panose="020B0609020204030204" pitchFamily="49" charset="0"/>
              </a:rPr>
              <a:t>nopw</a:t>
            </a:r>
            <a:r>
              <a:rPr lang="en-US" sz="2000" dirty="0">
                <a:latin typeface="Consolas" panose="020B0609020204030204" pitchFamily="49" charset="0"/>
                <a:cs typeface="Consolas" panose="020B0609020204030204" pitchFamily="49" charset="0"/>
              </a:rPr>
              <a:t>   0x0(%rax,%rax,1)</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4011f0 &lt;+16&gt;:	mov    %</a:t>
            </a:r>
            <a:r>
              <a:rPr lang="en-US" sz="2000" dirty="0" err="1">
                <a:latin typeface="Consolas" panose="020B0609020204030204" pitchFamily="49" charset="0"/>
                <a:cs typeface="Consolas" panose="020B0609020204030204" pitchFamily="49" charset="0"/>
              </a:rPr>
              <a:t>edi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edx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4011f2 &lt;+18&gt;:	sub    $0x1,%edi</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4011f5 &lt;+21&gt;:	</a:t>
            </a:r>
            <a:r>
              <a:rPr lang="en-US" sz="2000" dirty="0" err="1">
                <a:latin typeface="Consolas" panose="020B0609020204030204" pitchFamily="49" charset="0"/>
                <a:cs typeface="Consolas" panose="020B0609020204030204" pitchFamily="49" charset="0"/>
              </a:rPr>
              <a:t>imul</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edx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4011f8 &lt;+24&gt;: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$0x1,%edi</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4011fb &lt;+27&gt;:	</a:t>
            </a:r>
            <a:r>
              <a:rPr lang="en-US" sz="2000" dirty="0" err="1">
                <a:latin typeface="Consolas" panose="020B0609020204030204" pitchFamily="49" charset="0"/>
                <a:cs typeface="Consolas" panose="020B0609020204030204" pitchFamily="49" charset="0"/>
              </a:rPr>
              <a:t>jne</a:t>
            </a:r>
            <a:r>
              <a:rPr lang="en-US" sz="2000" dirty="0">
                <a:latin typeface="Consolas" panose="020B0609020204030204" pitchFamily="49" charset="0"/>
                <a:cs typeface="Consolas" panose="020B0609020204030204" pitchFamily="49" charset="0"/>
              </a:rPr>
              <a:t>    0x4011f0 &lt;factorial+16&gt;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4011fd &lt;+29&gt;: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p>
        </p:txBody>
      </p:sp>
      <p:sp>
        <p:nvSpPr>
          <p:cNvPr id="5" name="TextBox 4">
            <a:extLst>
              <a:ext uri="{FF2B5EF4-FFF2-40B4-BE49-F238E27FC236}">
                <a16:creationId xmlns:a16="http://schemas.microsoft.com/office/drawing/2014/main" id="{0EC721B6-6CE7-6140-B15B-B8B13A7A8AF3}"/>
              </a:ext>
            </a:extLst>
          </p:cNvPr>
          <p:cNvSpPr txBox="1"/>
          <p:nvPr/>
        </p:nvSpPr>
        <p:spPr>
          <a:xfrm>
            <a:off x="7543800" y="2138690"/>
            <a:ext cx="4495800" cy="1818620"/>
          </a:xfrm>
          <a:prstGeom prst="rect">
            <a:avLst/>
          </a:prstGeom>
          <a:noFill/>
          <a:ln w="28575">
            <a:solidFill>
              <a:schemeClr val="accent2"/>
            </a:solidFill>
          </a:ln>
        </p:spPr>
        <p:txBody>
          <a:bodyPr wrap="square" rtlCol="0">
            <a:spAutoFit/>
          </a:bodyPr>
          <a:lstStyle/>
          <a:p>
            <a:pPr algn="l"/>
            <a:r>
              <a:rPr lang="en-US" sz="2800" dirty="0">
                <a:latin typeface="Calibri" panose="020F0502020204030204" pitchFamily="34" charset="0"/>
                <a:cs typeface="Calibri" panose="020F0502020204030204" pitchFamily="34" charset="0"/>
              </a:rPr>
              <a:t>-02:</a:t>
            </a:r>
          </a:p>
          <a:p>
            <a:pPr marL="457200" indent="-338138" algn="l">
              <a:buFont typeface="Arial" panose="020B0604020202020204" pitchFamily="34" charset="0"/>
              <a:buChar char="•"/>
            </a:pPr>
            <a:r>
              <a:rPr lang="en-US" sz="2800" dirty="0">
                <a:latin typeface="Calibri" panose="020F0502020204030204" pitchFamily="34" charset="0"/>
                <a:cs typeface="Calibri" panose="020F0502020204030204" pitchFamily="34" charset="0"/>
              </a:rPr>
              <a:t>What happened?</a:t>
            </a:r>
          </a:p>
          <a:p>
            <a:pPr marL="457200" indent="-338138" algn="l">
              <a:buFont typeface="Arial" panose="020B0604020202020204" pitchFamily="34" charset="0"/>
              <a:buChar char="•"/>
            </a:pPr>
            <a:r>
              <a:rPr lang="en-US" sz="2800" dirty="0">
                <a:latin typeface="Calibri" panose="020F0502020204030204" pitchFamily="34" charset="0"/>
                <a:cs typeface="Calibri" panose="020F0502020204030204" pitchFamily="34" charset="0"/>
              </a:rPr>
              <a:t>Did the compiler “fix” the infinite recursion?</a:t>
            </a:r>
          </a:p>
        </p:txBody>
      </p:sp>
      <p:sp>
        <p:nvSpPr>
          <p:cNvPr id="7" name="TextBox 6">
            <a:extLst>
              <a:ext uri="{FF2B5EF4-FFF2-40B4-BE49-F238E27FC236}">
                <a16:creationId xmlns:a16="http://schemas.microsoft.com/office/drawing/2014/main" id="{0CE097F8-3D18-7B49-8660-2A02EC656471}"/>
              </a:ext>
            </a:extLst>
          </p:cNvPr>
          <p:cNvSpPr txBox="1"/>
          <p:nvPr/>
        </p:nvSpPr>
        <p:spPr>
          <a:xfrm>
            <a:off x="11258051" y="1295400"/>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8" name="Rectangle 7">
            <a:extLst>
              <a:ext uri="{FF2B5EF4-FFF2-40B4-BE49-F238E27FC236}">
                <a16:creationId xmlns:a16="http://schemas.microsoft.com/office/drawing/2014/main" id="{C42C838C-BF0C-0142-9F37-5D8CDBA7FCD0}"/>
              </a:ext>
            </a:extLst>
          </p:cNvPr>
          <p:cNvSpPr/>
          <p:nvPr/>
        </p:nvSpPr>
        <p:spPr>
          <a:xfrm>
            <a:off x="7091720" y="154509"/>
            <a:ext cx="1899880" cy="769441"/>
          </a:xfrm>
          <a:prstGeom prst="rect">
            <a:avLst/>
          </a:prstGeom>
        </p:spPr>
        <p:txBody>
          <a:bodyPr wrap="none">
            <a:spAutoFit/>
          </a:bodyPr>
          <a:lstStyle/>
          <a:p>
            <a:r>
              <a:rPr lang="en-US" sz="4400" b="1" dirty="0">
                <a:solidFill>
                  <a:prstClr val="white"/>
                </a:solidFill>
                <a:latin typeface="Tahoma" panose="020B0604030504040204" pitchFamily="34" charset="0"/>
                <a:ea typeface="Tahoma" panose="020B0604030504040204" pitchFamily="34" charset="0"/>
                <a:cs typeface="Tahoma" panose="020B0604030504040204" pitchFamily="34" charset="0"/>
              </a:rPr>
              <a:t>vs </a:t>
            </a:r>
            <a:r>
              <a:rPr lang="en-US" sz="4400" b="1" dirty="0">
                <a:solidFill>
                  <a:prstClr val="white"/>
                </a:solidFill>
                <a:latin typeface="Consolas" panose="020B0609020204030204" pitchFamily="49" charset="0"/>
                <a:ea typeface="Tahoma" panose="020B0604030504040204" pitchFamily="34" charset="0"/>
                <a:cs typeface="Consolas" panose="020B0609020204030204" pitchFamily="49" charset="0"/>
              </a:rPr>
              <a:t>–O2</a:t>
            </a:r>
            <a:endParaRPr lang="en-US" dirty="0"/>
          </a:p>
        </p:txBody>
      </p:sp>
    </p:spTree>
    <p:extLst>
      <p:ext uri="{BB962C8B-B14F-4D97-AF65-F5344CB8AC3E}">
        <p14:creationId xmlns:p14="http://schemas.microsoft.com/office/powerpoint/2010/main" val="116560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15943</TotalTime>
  <Words>3655</Words>
  <Application>Microsoft Macintosh PowerPoint</Application>
  <PresentationFormat>Widescreen</PresentationFormat>
  <Paragraphs>502</Paragraphs>
  <Slides>53</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Andale Mono</vt:lpstr>
      <vt:lpstr>Arial</vt:lpstr>
      <vt:lpstr>Calibri</vt:lpstr>
      <vt:lpstr>Calibri Light</vt:lpstr>
      <vt:lpstr>Consolas</vt:lpstr>
      <vt:lpstr>Source Sans Pro </vt:lpstr>
      <vt:lpstr>Tahoma</vt:lpstr>
      <vt:lpstr>Verdana</vt:lpstr>
      <vt:lpstr>Default Design</vt:lpstr>
      <vt:lpstr>CS107, Lecture 15 Optimization</vt:lpstr>
      <vt:lpstr>CS107 Topic 6: How do the core malloc/realloc/free memory-allocation operations work?</vt:lpstr>
      <vt:lpstr>Learning Goals</vt:lpstr>
      <vt:lpstr>Lecture Plan</vt:lpstr>
      <vt:lpstr>Lecture Plan</vt:lpstr>
      <vt:lpstr>Optimization</vt:lpstr>
      <vt:lpstr>Optimization</vt:lpstr>
      <vt:lpstr>Lecture Plan</vt:lpstr>
      <vt:lpstr>GCC Optimization</vt:lpstr>
      <vt:lpstr>Example: Matrix Multiplication</vt:lpstr>
      <vt:lpstr>GCC Optimizations</vt:lpstr>
      <vt:lpstr>GCC Optimizations</vt:lpstr>
      <vt:lpstr>GCC Optimizations</vt:lpstr>
      <vt:lpstr>GCC Optimizations</vt:lpstr>
      <vt:lpstr>Constant Folding</vt:lpstr>
      <vt:lpstr>Constant Folding</vt:lpstr>
      <vt:lpstr>Constant Folding: Before (-O0)</vt:lpstr>
      <vt:lpstr>Constant Folding: After (-O2)</vt:lpstr>
      <vt:lpstr>GCC Optimizations</vt:lpstr>
      <vt:lpstr>Common Sub-Expression Elimination</vt:lpstr>
      <vt:lpstr>Common Sub-Expression Elimination</vt:lpstr>
      <vt:lpstr>GCC Optimizations</vt:lpstr>
      <vt:lpstr>Dead Code</vt:lpstr>
      <vt:lpstr>Dead Code: Before (-O0)</vt:lpstr>
      <vt:lpstr>Dead Code: After (-O2)</vt:lpstr>
      <vt:lpstr>GCC Optimizations</vt:lpstr>
      <vt:lpstr>Strength Reduction</vt:lpstr>
      <vt:lpstr>GCC Optimizations</vt:lpstr>
      <vt:lpstr>Code Motion</vt:lpstr>
      <vt:lpstr>GCC Optimizations</vt:lpstr>
      <vt:lpstr>Tail Recursion</vt:lpstr>
      <vt:lpstr>GCC Optimizations</vt:lpstr>
      <vt:lpstr>Loop Unrolling</vt:lpstr>
      <vt:lpstr>Lecture Plan</vt:lpstr>
      <vt:lpstr>Limitations of GCC Optimization</vt:lpstr>
      <vt:lpstr>Limitations of GCC Optimization</vt:lpstr>
      <vt:lpstr>Demo: limitations.c</vt:lpstr>
      <vt:lpstr>Lecture Plan</vt:lpstr>
      <vt:lpstr>Caching</vt:lpstr>
      <vt:lpstr>Caching</vt:lpstr>
      <vt:lpstr>Caching</vt:lpstr>
      <vt:lpstr>Demo: cache.c</vt:lpstr>
      <vt:lpstr>Optimizing Your Code</vt:lpstr>
      <vt:lpstr>Recap</vt:lpstr>
      <vt:lpstr>Live Session Slides</vt:lpstr>
      <vt:lpstr>Plan For Today</vt:lpstr>
      <vt:lpstr>Optimization</vt:lpstr>
      <vt:lpstr>Compiler optimizations</vt:lpstr>
      <vt:lpstr>Questions you may have</vt:lpstr>
      <vt:lpstr>Plan For Today</vt:lpstr>
      <vt:lpstr>Common Sub-Expression Elimination</vt:lpstr>
      <vt:lpstr>Tail recursion example: Lab6 bonus</vt:lpstr>
      <vt:lpstr>Factorial: -Og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1843</cp:revision>
  <cp:lastPrinted>2019-05-24T19:16:11Z</cp:lastPrinted>
  <dcterms:created xsi:type="dcterms:W3CDTF">2008-06-28T20:57:21Z</dcterms:created>
  <dcterms:modified xsi:type="dcterms:W3CDTF">2021-05-24T20:00:16Z</dcterms:modified>
</cp:coreProperties>
</file>