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1" r:id="rId2"/>
  </p:sldMasterIdLst>
  <p:notesMasterIdLst>
    <p:notesMasterId r:id="rId62"/>
  </p:notesMasterIdLst>
  <p:handoutMasterIdLst>
    <p:handoutMasterId r:id="rId63"/>
  </p:handoutMasterIdLst>
  <p:sldIdLst>
    <p:sldId id="257" r:id="rId3"/>
    <p:sldId id="433" r:id="rId4"/>
    <p:sldId id="636" r:id="rId5"/>
    <p:sldId id="541" r:id="rId6"/>
    <p:sldId id="868" r:id="rId7"/>
    <p:sldId id="851" r:id="rId8"/>
    <p:sldId id="873" r:id="rId9"/>
    <p:sldId id="852" r:id="rId10"/>
    <p:sldId id="800" r:id="rId11"/>
    <p:sldId id="733" r:id="rId12"/>
    <p:sldId id="805" r:id="rId13"/>
    <p:sldId id="776" r:id="rId14"/>
    <p:sldId id="807" r:id="rId15"/>
    <p:sldId id="808" r:id="rId16"/>
    <p:sldId id="867" r:id="rId17"/>
    <p:sldId id="809" r:id="rId18"/>
    <p:sldId id="810" r:id="rId19"/>
    <p:sldId id="841" r:id="rId20"/>
    <p:sldId id="813" r:id="rId21"/>
    <p:sldId id="812" r:id="rId22"/>
    <p:sldId id="814" r:id="rId23"/>
    <p:sldId id="815" r:id="rId24"/>
    <p:sldId id="816" r:id="rId25"/>
    <p:sldId id="817" r:id="rId26"/>
    <p:sldId id="842" r:id="rId27"/>
    <p:sldId id="844" r:id="rId28"/>
    <p:sldId id="849" r:id="rId29"/>
    <p:sldId id="866" r:id="rId30"/>
    <p:sldId id="799" r:id="rId31"/>
    <p:sldId id="865" r:id="rId32"/>
    <p:sldId id="824" r:id="rId33"/>
    <p:sldId id="871" r:id="rId34"/>
    <p:sldId id="872" r:id="rId35"/>
    <p:sldId id="860" r:id="rId36"/>
    <p:sldId id="861" r:id="rId37"/>
    <p:sldId id="854" r:id="rId38"/>
    <p:sldId id="863" r:id="rId39"/>
    <p:sldId id="821" r:id="rId40"/>
    <p:sldId id="840" r:id="rId41"/>
    <p:sldId id="761" r:id="rId42"/>
    <p:sldId id="864" r:id="rId43"/>
    <p:sldId id="827" r:id="rId44"/>
    <p:sldId id="834" r:id="rId45"/>
    <p:sldId id="798" r:id="rId46"/>
    <p:sldId id="503" r:id="rId47"/>
    <p:sldId id="794" r:id="rId48"/>
    <p:sldId id="777" r:id="rId49"/>
    <p:sldId id="778" r:id="rId50"/>
    <p:sldId id="828" r:id="rId51"/>
    <p:sldId id="870" r:id="rId52"/>
    <p:sldId id="832" r:id="rId53"/>
    <p:sldId id="855" r:id="rId54"/>
    <p:sldId id="833" r:id="rId55"/>
    <p:sldId id="780" r:id="rId56"/>
    <p:sldId id="835" r:id="rId57"/>
    <p:sldId id="781" r:id="rId58"/>
    <p:sldId id="773" r:id="rId59"/>
    <p:sldId id="836" r:id="rId60"/>
    <p:sldId id="793" r:id="rId61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7"/>
            <p14:sldId id="433"/>
            <p14:sldId id="636"/>
            <p14:sldId id="541"/>
            <p14:sldId id="868"/>
            <p14:sldId id="851"/>
            <p14:sldId id="873"/>
            <p14:sldId id="852"/>
            <p14:sldId id="800"/>
            <p14:sldId id="733"/>
            <p14:sldId id="805"/>
            <p14:sldId id="776"/>
            <p14:sldId id="807"/>
            <p14:sldId id="808"/>
            <p14:sldId id="867"/>
            <p14:sldId id="809"/>
            <p14:sldId id="810"/>
            <p14:sldId id="841"/>
            <p14:sldId id="813"/>
            <p14:sldId id="812"/>
            <p14:sldId id="814"/>
            <p14:sldId id="815"/>
            <p14:sldId id="816"/>
            <p14:sldId id="817"/>
            <p14:sldId id="842"/>
            <p14:sldId id="844"/>
            <p14:sldId id="849"/>
            <p14:sldId id="866"/>
            <p14:sldId id="799"/>
            <p14:sldId id="865"/>
            <p14:sldId id="824"/>
            <p14:sldId id="871"/>
            <p14:sldId id="872"/>
            <p14:sldId id="860"/>
            <p14:sldId id="861"/>
            <p14:sldId id="854"/>
            <p14:sldId id="863"/>
            <p14:sldId id="821"/>
            <p14:sldId id="840"/>
            <p14:sldId id="761"/>
            <p14:sldId id="864"/>
            <p14:sldId id="827"/>
            <p14:sldId id="834"/>
            <p14:sldId id="798"/>
            <p14:sldId id="503"/>
            <p14:sldId id="794"/>
            <p14:sldId id="777"/>
            <p14:sldId id="778"/>
            <p14:sldId id="828"/>
            <p14:sldId id="870"/>
            <p14:sldId id="832"/>
            <p14:sldId id="855"/>
            <p14:sldId id="833"/>
            <p14:sldId id="780"/>
            <p14:sldId id="835"/>
            <p14:sldId id="781"/>
            <p14:sldId id="773"/>
            <p14:sldId id="836"/>
            <p14:sldId id="7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D62ED6"/>
    <a:srgbClr val="FF9300"/>
    <a:srgbClr val="008000"/>
    <a:srgbClr val="F8F8F8"/>
    <a:srgbClr val="D27BD6"/>
    <a:srgbClr val="942092"/>
    <a:srgbClr val="FF9999"/>
    <a:srgbClr val="DDDDDD"/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70225" autoAdjust="0"/>
  </p:normalViewPr>
  <p:slideViewPr>
    <p:cSldViewPr>
      <p:cViewPr varScale="1">
        <p:scale>
          <a:sx n="80" d="100"/>
          <a:sy n="80" d="100"/>
        </p:scale>
        <p:origin x="28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etrocomputing.stackexchange.com/questions/13493/where-did-the-free-parameters-of-ieee-754-come-from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retrocomputing.stackexchange.com/questions/13493/where-did-the-free-parameters-of-ieee-754-come-from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00417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9423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3464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68625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82113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say we had a fixed with of 8 bits to work with.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48233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very large, not very small, integer ops are actually not too hard to implement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1922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 Avogadro number, sometimes denoted N or N0, is the number of constituent particles (usually molecules, atoms or ions) that are contained in one mole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Planck's constant, denoted h, is a physical constant that is the quantum of electromagnetic action, which relates the energy carried by a photon to its frequency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18312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86317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(received Turing award, 1989) William “</a:t>
            </a:r>
            <a:r>
              <a:rPr lang="en-US" dirty="0" err="1"/>
              <a:t>kahn</a:t>
            </a:r>
            <a:r>
              <a:rPr lang="en-US" dirty="0"/>
              <a:t>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125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uhhhhh</a:t>
            </a:r>
            <a:r>
              <a:rPr lang="en-US" dirty="0"/>
              <a:t>, this is going to be complicated”</a:t>
            </a:r>
          </a:p>
          <a:p>
            <a:r>
              <a:rPr lang="en-US" dirty="0"/>
              <a:t>“we’ll go through it slowly, and remember our goal is to appreciate this particular floating point encoding and what design choices it made.”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It is based on decisions and choices that were made, with good reason (we will discuss those reasons).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It is efficient, and attempts to eek out as much as it can from those 32 or 64 bits — computing is often about efficiency, and the people who came up with the standard really thought hard about it.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We don't want you to think "I could never come up with that!" — rather, we want you to appreciate it for what it 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57457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59024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0914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– A</a:t>
            </a:r>
          </a:p>
          <a:p>
            <a:r>
              <a:rPr lang="en-US" dirty="0"/>
              <a:t>2 – B</a:t>
            </a:r>
          </a:p>
          <a:p>
            <a:r>
              <a:rPr lang="en-US" dirty="0"/>
              <a:t>1.0 × 2^(−1)=0.5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677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– A</a:t>
            </a:r>
          </a:p>
          <a:p>
            <a:r>
              <a:rPr lang="en-US" dirty="0"/>
              <a:t>2 – B</a:t>
            </a:r>
          </a:p>
          <a:p>
            <a:endParaRPr lang="en-US" dirty="0"/>
          </a:p>
          <a:p>
            <a:r>
              <a:rPr lang="en-US" dirty="0"/>
              <a:t>0.5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68739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742258-FB98-3F4C-92C7-D00F89B753B5}" type="slidenum">
              <a:rPr kumimoji="0" lang="en-US" altLang="x-none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6525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77846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2656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64768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665617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51355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Number of atoms in universe: 10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82</a:t>
            </a:r>
          </a:p>
          <a:p>
            <a:endParaRPr lang="en-US" sz="1200" b="0" i="0" kern="1200" baseline="300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dirty="0"/>
              <a:t>They figured multiplying 8 different floats together shouldn’t overflow a double.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https://retrocomputing.stackexchange.com/questions/13493/where-did-the-free-parameters-of-ieee-754-come-from</a:t>
            </a:r>
            <a:endParaRPr lang="en-US" dirty="0"/>
          </a:p>
          <a:p>
            <a:endParaRPr lang="en-US" dirty="0"/>
          </a:p>
          <a:p>
            <a:pPr algn="l"/>
            <a:r>
              <a:rPr lang="en-US" dirty="0"/>
              <a:t>Designed in collaboration with numerical analysts!</a:t>
            </a:r>
          </a:p>
          <a:p>
            <a:pPr algn="l"/>
            <a:r>
              <a:rPr lang="en-US" dirty="0"/>
              <a:t>Planck’s constant 6.626070040 × 10</a:t>
            </a:r>
            <a:r>
              <a:rPr lang="en-US" baseline="30000" dirty="0"/>
              <a:t>-34</a:t>
            </a:r>
          </a:p>
          <a:p>
            <a:pPr algn="l"/>
            <a:r>
              <a:rPr lang="en-US" dirty="0"/>
              <a:t>Avogadro’s constant 6.022140857 × 10</a:t>
            </a:r>
            <a:r>
              <a:rPr lang="en-US" baseline="30000" dirty="0"/>
              <a:t>23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5556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figured multiplying 8 different floats together shouldn’t overflow a double.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https://retrocomputing.stackexchange.com/questions/13493/where-did-the-free-parameters-of-ieee-754-come-from</a:t>
            </a:r>
            <a:endParaRPr lang="en-US" dirty="0"/>
          </a:p>
          <a:p>
            <a:endParaRPr lang="en-US" dirty="0"/>
          </a:p>
          <a:p>
            <a:pPr algn="l"/>
            <a:r>
              <a:rPr lang="en-US" dirty="0"/>
              <a:t>Designed in collaboration with numerical analysts!</a:t>
            </a:r>
          </a:p>
          <a:p>
            <a:pPr algn="l"/>
            <a:r>
              <a:rPr lang="en-US" dirty="0"/>
              <a:t>Planck’s constant 6.626070040 × 10</a:t>
            </a:r>
            <a:r>
              <a:rPr lang="en-US" baseline="30000" dirty="0"/>
              <a:t>-34</a:t>
            </a:r>
          </a:p>
          <a:p>
            <a:pPr algn="l"/>
            <a:r>
              <a:rPr lang="en-US" dirty="0"/>
              <a:t>Avogadro’s constant 6.022140857 × 10</a:t>
            </a:r>
            <a:r>
              <a:rPr lang="en-US" baseline="30000" dirty="0"/>
              <a:t>23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28431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million dollars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9235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62398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152017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%e      Scientific notation (mantissa/exponent), lowercase3.9265e+2</a:t>
            </a:r>
          </a:p>
          <a:p>
            <a:r>
              <a:rPr lang="en-US" dirty="0">
                <a:effectLst/>
              </a:rPr>
              <a:t>%E      Scientific notation (mantissa/exponent), uppercase3.9265E+2</a:t>
            </a:r>
          </a:p>
          <a:p>
            <a:r>
              <a:rPr lang="en-US" dirty="0">
                <a:effectLst/>
              </a:rPr>
              <a:t>%g      Use the shortest representation: %e or %f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983255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/>
              <a:t>The rounding that happens during the calculation of 0.1 + 0.2 produces a different number than 0.3!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8641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6491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0670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000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8688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8945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1473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8057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6143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46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4653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73B3-87A4-7A4B-8728-2C42D7D83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0E07A-315A-3E41-9879-4FE9534F2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9345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41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h-schmidt.net/FloatConverter/IEEE754.html" TargetMode="External"/><Relationship Id="rId4" Type="http://schemas.openxmlformats.org/officeDocument/2006/relationships/hyperlink" Target="https://www.smbc-comics.com/comic/2013-06-05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-schmidt.net/FloatConverter/IEEE754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www.shadertoy.com/view/4tVyDK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://geocar.sdf1.org/numbers.html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25F6C19-DB9A-1E4B-B9D3-F171C68A9758}"/>
              </a:ext>
            </a:extLst>
          </p:cNvPr>
          <p:cNvSpPr txBox="1">
            <a:spLocks/>
          </p:cNvSpPr>
          <p:nvPr/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  <a:latin typeface="Calibri" charset="0"/>
                <a:ea typeface="+mj-ea"/>
                <a:cs typeface="+mj-cs"/>
              </a:rPr>
              <a:t>CS107 Lecture 17</a:t>
            </a:r>
            <a:br>
              <a:rPr lang="en-US" dirty="0">
                <a:solidFill>
                  <a:schemeClr val="tx1"/>
                </a:solidFill>
                <a:latin typeface="Calibri" charset="0"/>
                <a:ea typeface="+mj-ea"/>
                <a:cs typeface="+mj-cs"/>
              </a:rPr>
            </a:br>
            <a:r>
              <a:rPr lang="en-US" sz="3400" dirty="0">
                <a:solidFill>
                  <a:prstClr val="black"/>
                </a:solidFill>
                <a:latin typeface="Calibri" charset="0"/>
                <a:ea typeface="+mj-ea"/>
                <a:cs typeface="+mj-cs"/>
              </a:rPr>
              <a:t>Floating Point</a:t>
            </a:r>
            <a:endParaRPr lang="en-US" sz="3400" dirty="0">
              <a:solidFill>
                <a:schemeClr val="tx1"/>
              </a:solidFill>
              <a:latin typeface="Courier" pitchFamily="2" charset="0"/>
              <a:cs typeface="Calibri" panose="020F050202020403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BE6E2CE-1E03-A045-853A-B039037E1600}"/>
              </a:ext>
            </a:extLst>
          </p:cNvPr>
          <p:cNvSpPr txBox="1">
            <a:spLocks/>
          </p:cNvSpPr>
          <p:nvPr/>
        </p:nvSpPr>
        <p:spPr>
          <a:xfrm>
            <a:off x="0" y="6448269"/>
            <a:ext cx="10363200" cy="40973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Slides by Jerry Cain and Lisa Yan, who leveraged prior work by Nick </a:t>
            </a:r>
            <a:r>
              <a:rPr lang="en-US" sz="1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Troccoli</a:t>
            </a: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Julie </a:t>
            </a:r>
            <a:r>
              <a:rPr lang="en-US" sz="1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Zelenski</a:t>
            </a: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Marty Stepp, Cynthia Lee, Chris Gregg, and others.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CFAA73-28F8-AB4D-AB73-2F38CFEB7ABC}"/>
              </a:ext>
            </a:extLst>
          </p:cNvPr>
          <p:cNvSpPr txBox="1">
            <a:spLocks/>
          </p:cNvSpPr>
          <p:nvPr/>
        </p:nvSpPr>
        <p:spPr bwMode="auto">
          <a:xfrm>
            <a:off x="2895600" y="4114800"/>
            <a:ext cx="6400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dirty="0"/>
              <a:t>reading: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en-US" sz="2400" i="1" dirty="0"/>
              <a:t>B&amp;O 2.4</a:t>
            </a:r>
          </a:p>
        </p:txBody>
      </p:sp>
    </p:spTree>
    <p:extLst>
      <p:ext uri="{BB962C8B-B14F-4D97-AF65-F5344CB8AC3E}">
        <p14:creationId xmlns:p14="http://schemas.microsoft.com/office/powerpoint/2010/main" val="215583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CD580-B2C6-7244-909F-1578D0A9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" y="2362200"/>
            <a:ext cx="10958512" cy="2852737"/>
          </a:xfrm>
        </p:spPr>
        <p:txBody>
          <a:bodyPr/>
          <a:lstStyle/>
          <a:p>
            <a:r>
              <a:rPr lang="en-US" dirty="0"/>
              <a:t>How can a computer represent real numbers? </a:t>
            </a:r>
          </a:p>
        </p:txBody>
      </p:sp>
    </p:spTree>
    <p:extLst>
      <p:ext uri="{BB962C8B-B14F-4D97-AF65-F5344CB8AC3E}">
        <p14:creationId xmlns:p14="http://schemas.microsoft.com/office/powerpoint/2010/main" val="2039172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Understand the design and compromises of the floating point representation, including:</a:t>
            </a:r>
          </a:p>
          <a:p>
            <a:r>
              <a:rPr lang="en-US" dirty="0"/>
              <a:t>Fixed point vs. floating point</a:t>
            </a:r>
          </a:p>
          <a:p>
            <a:r>
              <a:rPr lang="en-US" dirty="0"/>
              <a:t>How a floating point number is represented in binary</a:t>
            </a:r>
          </a:p>
          <a:p>
            <a:r>
              <a:rPr lang="en-US" dirty="0"/>
              <a:t>Issues with floating point imprecision</a:t>
            </a:r>
          </a:p>
          <a:p>
            <a:r>
              <a:rPr lang="en-US" dirty="0"/>
              <a:t>Other potential pitfalls using floating point numbers in programs</a:t>
            </a:r>
          </a:p>
        </p:txBody>
      </p:sp>
    </p:spTree>
    <p:extLst>
      <p:ext uri="{BB962C8B-B14F-4D97-AF65-F5344CB8AC3E}">
        <p14:creationId xmlns:p14="http://schemas.microsoft.com/office/powerpoint/2010/main" val="4008454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Representing real numbers and (thought experiment) fixed point</a:t>
            </a:r>
          </a:p>
          <a:p>
            <a:r>
              <a:rPr lang="en-US" dirty="0"/>
              <a:t>Floating Point: Normalized values</a:t>
            </a:r>
          </a:p>
          <a:p>
            <a:r>
              <a:rPr lang="en-US" b="1" dirty="0"/>
              <a:t>Joke Break</a:t>
            </a:r>
            <a:endParaRPr lang="en-US" dirty="0"/>
          </a:p>
          <a:p>
            <a:r>
              <a:rPr lang="en-US" dirty="0"/>
              <a:t>Floating Point: Special/denormalized values</a:t>
            </a:r>
          </a:p>
          <a:p>
            <a:r>
              <a:rPr lang="en-US" dirty="0"/>
              <a:t>Floating Point Arithmetic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AF2653-8662-1A4E-8399-EF555DEB6BB0}"/>
              </a:ext>
            </a:extLst>
          </p:cNvPr>
          <p:cNvSpPr txBox="1"/>
          <p:nvPr/>
        </p:nvSpPr>
        <p:spPr>
          <a:xfrm>
            <a:off x="2736317" y="6248400"/>
            <a:ext cx="66431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cp -r 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afs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/class/cs107/samples/lectures/lect10 .</a:t>
            </a:r>
          </a:p>
        </p:txBody>
      </p:sp>
    </p:spTree>
    <p:extLst>
      <p:ext uri="{BB962C8B-B14F-4D97-AF65-F5344CB8AC3E}">
        <p14:creationId xmlns:p14="http://schemas.microsoft.com/office/powerpoint/2010/main" val="1442709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Representing real numbers and (thought experiment) fixed point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Normalized values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Joke Break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Special/denormalized values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Number representations in C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1510188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9414-1870-B447-82E1-0505BF54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2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6DD3-932D-8D40-9C0E-581C13C17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Convert the following number/fractions to base 10 (decimal) and base 2.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None/>
              <a:tabLst>
                <a:tab pos="619125" algn="l"/>
              </a:tabLst>
            </a:pPr>
            <a:r>
              <a:rPr lang="en-US" dirty="0"/>
              <a:t>		</a:t>
            </a:r>
            <a:r>
              <a:rPr lang="en-US" u="sng" dirty="0"/>
              <a:t>Number/fraction</a:t>
            </a:r>
            <a:r>
              <a:rPr lang="en-US" dirty="0"/>
              <a:t>		</a:t>
            </a:r>
            <a:r>
              <a:rPr lang="en-US" u="sng" dirty="0"/>
              <a:t>Base 10</a:t>
            </a:r>
            <a:r>
              <a:rPr lang="en-US" dirty="0"/>
              <a:t>			</a:t>
            </a:r>
            <a:r>
              <a:rPr lang="en-US" u="sng" dirty="0"/>
              <a:t>Base 2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1/2				0.5 				0.1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				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9/8			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1/3 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1/10</a:t>
            </a:r>
            <a:r>
              <a:rPr lang="en-US" dirty="0">
                <a:cs typeface="Consolas" panose="020B0609020204030204" pitchFamily="49" charset="0"/>
              </a:rPr>
              <a:t> (bonus)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1C645-85BE-9840-9466-B2C35CB5C57E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3088879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9414-1870-B447-82E1-0505BF54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2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6DD3-932D-8D40-9C0E-581C13C17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Convert the following number/fractions to base 10 (decimal) and base 2.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None/>
              <a:tabLst>
                <a:tab pos="619125" algn="l"/>
              </a:tabLst>
            </a:pPr>
            <a:r>
              <a:rPr lang="en-US" dirty="0"/>
              <a:t>		</a:t>
            </a:r>
            <a:r>
              <a:rPr lang="en-US" u="sng" dirty="0"/>
              <a:t>Number/fraction</a:t>
            </a:r>
            <a:r>
              <a:rPr lang="en-US" dirty="0"/>
              <a:t>		</a:t>
            </a:r>
            <a:r>
              <a:rPr lang="en-US" u="sng" dirty="0"/>
              <a:t>Base 10</a:t>
            </a:r>
            <a:r>
              <a:rPr lang="en-US" dirty="0"/>
              <a:t>			</a:t>
            </a:r>
            <a:r>
              <a:rPr lang="en-US" u="sng" dirty="0"/>
              <a:t>Base 2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1/2				0.5 				0.1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				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9/8			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1/3 			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1/10</a:t>
            </a:r>
            <a:r>
              <a:rPr lang="en-US" dirty="0">
                <a:cs typeface="Consolas" panose="020B0609020204030204" pitchFamily="49" charset="0"/>
              </a:rPr>
              <a:t> (bonus)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5DD53-87A3-AF42-88BF-0C9F1DF57BCB}"/>
              </a:ext>
            </a:extLst>
          </p:cNvPr>
          <p:cNvSpPr txBox="1"/>
          <p:nvPr/>
        </p:nvSpPr>
        <p:spPr>
          <a:xfrm>
            <a:off x="4724400" y="3305752"/>
            <a:ext cx="4863832" cy="996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tabLst>
                <a:tab pos="619125" algn="l"/>
              </a:tabLst>
            </a:pPr>
            <a:r>
              <a:rPr lang="en-US" sz="2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5.0					101.0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tabLst>
                <a:tab pos="619125" algn="l"/>
              </a:tabLst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1.125			1.001</a:t>
            </a:r>
          </a:p>
        </p:txBody>
      </p:sp>
    </p:spTree>
    <p:extLst>
      <p:ext uri="{BB962C8B-B14F-4D97-AF65-F5344CB8AC3E}">
        <p14:creationId xmlns:p14="http://schemas.microsoft.com/office/powerpoint/2010/main" val="145633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9414-1870-B447-82E1-0505BF54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2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6DD3-932D-8D40-9C0E-581C13C17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Convert the following number/fractions to base 10 (decimal) and base 2.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None/>
              <a:tabLst>
                <a:tab pos="619125" algn="l"/>
              </a:tabLst>
            </a:pPr>
            <a:r>
              <a:rPr lang="en-US" dirty="0"/>
              <a:t>		</a:t>
            </a:r>
            <a:r>
              <a:rPr lang="en-US" u="sng" dirty="0"/>
              <a:t>Number/fraction</a:t>
            </a:r>
            <a:r>
              <a:rPr lang="en-US" dirty="0"/>
              <a:t>		</a:t>
            </a:r>
            <a:r>
              <a:rPr lang="en-US" u="sng" dirty="0"/>
              <a:t>Base 10</a:t>
            </a:r>
            <a:r>
              <a:rPr lang="en-US" dirty="0"/>
              <a:t>			</a:t>
            </a:r>
            <a:r>
              <a:rPr lang="en-US" u="sng" dirty="0"/>
              <a:t>Base 2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1/2				0.5 				0.1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				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9/8			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1/3 				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  <a:tabLst>
                <a:tab pos="619125" algn="l"/>
              </a:tabLst>
            </a:pP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1/10</a:t>
            </a:r>
            <a:r>
              <a:rPr lang="en-US" dirty="0">
                <a:cs typeface="Consolas" panose="020B0609020204030204" pitchFamily="49" charset="0"/>
              </a:rPr>
              <a:t> (bonus)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		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C5BA33-9C48-444E-A5EE-52BBF33FC0DF}"/>
              </a:ext>
            </a:extLst>
          </p:cNvPr>
          <p:cNvSpPr txBox="1"/>
          <p:nvPr/>
        </p:nvSpPr>
        <p:spPr>
          <a:xfrm>
            <a:off x="103460" y="5751493"/>
            <a:ext cx="121647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Conceptual goal: How can we represent real numbers with a </a:t>
            </a:r>
            <a:r>
              <a:rPr 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fixed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number of bits?</a:t>
            </a:r>
          </a:p>
          <a:p>
            <a:pPr algn="l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</a:rPr>
              <a:t>Learning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</a:rPr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</a:rPr>
              <a:t>goal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: Appreciate the IEEE floating point format!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5DD53-87A3-AF42-88BF-0C9F1DF57BCB}"/>
              </a:ext>
            </a:extLst>
          </p:cNvPr>
          <p:cNvSpPr txBox="1"/>
          <p:nvPr/>
        </p:nvSpPr>
        <p:spPr>
          <a:xfrm>
            <a:off x="4724400" y="3305752"/>
            <a:ext cx="6638356" cy="2028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tabLst>
                <a:tab pos="619125" algn="l"/>
              </a:tabLst>
            </a:pPr>
            <a:r>
              <a:rPr lang="en-US" sz="2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5.0					101.0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tabLst>
                <a:tab pos="619125" algn="l"/>
              </a:tabLst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1.125			1.001</a:t>
            </a:r>
          </a:p>
          <a:p>
            <a:pPr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tabLst>
                <a:tab pos="619125" algn="l"/>
              </a:tabLst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0.3333…			0.01010101…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tabLst>
                <a:tab pos="619125" algn="l"/>
              </a:tabLst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0.1					0.00011001100…</a:t>
            </a:r>
            <a:endParaRPr lang="en-US" sz="28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40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C59D-1AD3-C541-9FBA-A55293CC7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real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7BE42-6F7B-BA47-A371-369111605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98" y="1354484"/>
            <a:ext cx="11811000" cy="527491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can we represent real numbers with a </a:t>
            </a:r>
            <a:r>
              <a:rPr lang="en-US" b="1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fixed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number of bits?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the world of real numbers:</a:t>
            </a:r>
          </a:p>
          <a:p>
            <a:r>
              <a:rPr lang="en-US" sz="2400" dirty="0"/>
              <a:t>The real number line extends forever (infinite </a:t>
            </a:r>
            <a:r>
              <a:rPr lang="en-US" sz="2400" b="1" dirty="0"/>
              <a:t>range</a:t>
            </a:r>
            <a:r>
              <a:rPr lang="en-US" sz="2400" dirty="0"/>
              <a:t>).</a:t>
            </a:r>
          </a:p>
          <a:p>
            <a:r>
              <a:rPr lang="en-US" sz="2400" dirty="0"/>
              <a:t>Real numbers have infinite resolution (infinite </a:t>
            </a:r>
            <a:r>
              <a:rPr lang="en-US" sz="2400" b="1" dirty="0"/>
              <a:t>precision</a:t>
            </a:r>
            <a:r>
              <a:rPr lang="en-US" sz="2400" dirty="0"/>
              <a:t>).</a:t>
            </a:r>
          </a:p>
          <a:p>
            <a:pPr marL="0" indent="0">
              <a:buNone/>
            </a:pPr>
            <a:r>
              <a:rPr lang="en-US" dirty="0"/>
              <a:t>In the base-2 world of computers, we must </a:t>
            </a:r>
            <a:r>
              <a:rPr lang="en-US" b="1" dirty="0">
                <a:solidFill>
                  <a:srgbClr val="C00000"/>
                </a:solidFill>
              </a:rPr>
              <a:t>approximate</a:t>
            </a:r>
            <a:r>
              <a:rPr lang="en-US" dirty="0"/>
              <a:t>:</a:t>
            </a:r>
          </a:p>
          <a:p>
            <a:r>
              <a:rPr lang="en-US" sz="2400" dirty="0"/>
              <a:t>Each variable type is fixed width (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sz="2400" dirty="0"/>
              <a:t>: 32 bits,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sz="2400" dirty="0"/>
              <a:t>: 64 bits).</a:t>
            </a:r>
          </a:p>
          <a:p>
            <a:r>
              <a:rPr lang="en-US" sz="2400" dirty="0"/>
              <a:t>Compromises are inevitable (</a:t>
            </a:r>
            <a:r>
              <a:rPr lang="en-US" sz="2400" b="1" dirty="0"/>
              <a:t>range</a:t>
            </a:r>
            <a:r>
              <a:rPr lang="en-US" sz="2400" dirty="0"/>
              <a:t> and </a:t>
            </a:r>
            <a:r>
              <a:rPr lang="en-US" sz="2400" b="1" dirty="0"/>
              <a:t>precision</a:t>
            </a:r>
            <a:r>
              <a:rPr lang="en-US" sz="2400" dirty="0"/>
              <a:t>). Like with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/>
              <a:t>, we need to make choices about which numbers make the cut and which don’t.</a:t>
            </a:r>
            <a:endParaRPr lang="en-US" dirty="0"/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B68D79-5522-A740-85B2-E25D03592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39"/>
          <a:stretch/>
        </p:blipFill>
        <p:spPr>
          <a:xfrm>
            <a:off x="1981200" y="1807219"/>
            <a:ext cx="7920562" cy="8508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E1B8C2-F428-D044-8FE0-0CD3008C7292}"/>
              </a:ext>
            </a:extLst>
          </p:cNvPr>
          <p:cNvSpPr txBox="1"/>
          <p:nvPr/>
        </p:nvSpPr>
        <p:spPr>
          <a:xfrm>
            <a:off x="9829800" y="1900535"/>
            <a:ext cx="1341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range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sym typeface="Wingdings" pitchFamily="2" charset="2"/>
              </a:rPr>
              <a:t> 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251F8D-AF8E-414F-87F4-D48C699D0C0C}"/>
              </a:ext>
            </a:extLst>
          </p:cNvPr>
          <p:cNvSpPr txBox="1"/>
          <p:nvPr/>
        </p:nvSpPr>
        <p:spPr>
          <a:xfrm>
            <a:off x="3200400" y="2891135"/>
            <a:ext cx="1343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precision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E0514B3C-8599-E44C-ABCE-D2697847BA05}"/>
              </a:ext>
            </a:extLst>
          </p:cNvPr>
          <p:cNvSpPr/>
          <p:nvPr/>
        </p:nvSpPr>
        <p:spPr>
          <a:xfrm rot="16200000">
            <a:off x="3667930" y="2442051"/>
            <a:ext cx="305284" cy="740861"/>
          </a:xfrm>
          <a:prstGeom prst="leftBrac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C31240-31D4-6143-86C5-34DAC82DA09D}"/>
              </a:ext>
            </a:extLst>
          </p:cNvPr>
          <p:cNvSpPr txBox="1"/>
          <p:nvPr/>
        </p:nvSpPr>
        <p:spPr>
          <a:xfrm>
            <a:off x="639614" y="1900535"/>
            <a:ext cx="1341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sym typeface="Wingdings" pitchFamily="2" charset="2"/>
              </a:rPr>
              <a:t>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range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sym typeface="Wingdings" pitchFamily="2" charset="2"/>
              </a:rPr>
              <a:t> 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03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8D7B-DF3F-3E4A-AFC0-8F46D8F4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 experiment: Fixed point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24694E-32B0-C240-9039-47F8D1F187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Base 10, decimal case: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51CB81A-F45B-A349-B24E-5501937B5B08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Base 2, binary case: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35F4C15-C55A-2F48-9DCF-32304A3F3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68465"/>
              </p:ext>
            </p:extLst>
          </p:nvPr>
        </p:nvGraphicFramePr>
        <p:xfrm>
          <a:off x="457200" y="3390784"/>
          <a:ext cx="5038164" cy="1719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796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508200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611392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4058893834"/>
                    </a:ext>
                  </a:extLst>
                </a:gridCol>
              </a:tblGrid>
              <a:tr h="886265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71393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0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en-US" sz="20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0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en-US" sz="20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0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0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-1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-2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-3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-4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2D57787-29BB-2846-BBCB-4CB4CE515AE4}"/>
              </a:ext>
            </a:extLst>
          </p:cNvPr>
          <p:cNvSpPr txBox="1"/>
          <p:nvPr/>
        </p:nvSpPr>
        <p:spPr>
          <a:xfrm>
            <a:off x="1553158" y="2105025"/>
            <a:ext cx="3199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5934.216123121…</a:t>
            </a:r>
            <a:r>
              <a:rPr lang="en-US" sz="2800" baseline="-25000" dirty="0">
                <a:latin typeface="+mn-lt"/>
              </a:rPr>
              <a:t>10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64865C0-A048-FF48-B04B-939BE448D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135082"/>
              </p:ext>
            </p:extLst>
          </p:nvPr>
        </p:nvGraphicFramePr>
        <p:xfrm>
          <a:off x="6667590" y="3390784"/>
          <a:ext cx="5038164" cy="1719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796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508200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611392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4058893834"/>
                    </a:ext>
                  </a:extLst>
                </a:gridCol>
              </a:tblGrid>
              <a:tr h="886265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71393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-1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-2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-3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-4</a:t>
                      </a:r>
                      <a:endParaRPr lang="en-US" sz="18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EDECC8-5C7E-9447-B216-558600143C35}"/>
              </a:ext>
            </a:extLst>
          </p:cNvPr>
          <p:cNvCxnSpPr/>
          <p:nvPr/>
        </p:nvCxnSpPr>
        <p:spPr>
          <a:xfrm flipH="1">
            <a:off x="5867400" y="1295400"/>
            <a:ext cx="0" cy="534296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own Arrow 17">
            <a:extLst>
              <a:ext uri="{FF2B5EF4-FFF2-40B4-BE49-F238E27FC236}">
                <a16:creationId xmlns:a16="http://schemas.microsoft.com/office/drawing/2014/main" id="{A0D31C3A-6C58-464B-93F6-543574D06296}"/>
              </a:ext>
            </a:extLst>
          </p:cNvPr>
          <p:cNvSpPr/>
          <p:nvPr/>
        </p:nvSpPr>
        <p:spPr>
          <a:xfrm>
            <a:off x="2612136" y="2742814"/>
            <a:ext cx="914400" cy="5334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2AFEC9-D4D5-E049-AD2C-D943C9BCEAD6}"/>
              </a:ext>
            </a:extLst>
          </p:cNvPr>
          <p:cNvSpPr txBox="1"/>
          <p:nvPr/>
        </p:nvSpPr>
        <p:spPr>
          <a:xfrm>
            <a:off x="7586715" y="2105025"/>
            <a:ext cx="3199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1011.0101010101…</a:t>
            </a:r>
            <a:r>
              <a:rPr lang="en-US" sz="2800" baseline="-25000" dirty="0">
                <a:latin typeface="+mn-lt"/>
              </a:rPr>
              <a:t>2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A26AFB2C-1CB3-9643-89A3-BF4027205B20}"/>
              </a:ext>
            </a:extLst>
          </p:cNvPr>
          <p:cNvSpPr/>
          <p:nvPr/>
        </p:nvSpPr>
        <p:spPr>
          <a:xfrm>
            <a:off x="8729472" y="2742815"/>
            <a:ext cx="914400" cy="5334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E72DA1-6004-9E46-A8D5-A840A0EB315D}"/>
              </a:ext>
            </a:extLst>
          </p:cNvPr>
          <p:cNvSpPr txBox="1"/>
          <p:nvPr/>
        </p:nvSpPr>
        <p:spPr>
          <a:xfrm>
            <a:off x="6066563" y="5558118"/>
            <a:ext cx="5998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Decide on fixed granularity, e.g., 1/16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Assign bits to represent powers from 2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to 2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293925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9" grpId="0"/>
      <p:bldP spid="20" grpId="0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8D7B-DF3F-3E4A-AFC0-8F46D8F4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 experiment: Fixed point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24694E-32B0-C240-9039-47F8D1F18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5715000" cy="4519216"/>
          </a:xfrm>
          <a:ln w="38100">
            <a:solidFill>
              <a:schemeClr val="accent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u="sng" dirty="0"/>
              <a:t>Strategy evaluation</a:t>
            </a:r>
          </a:p>
          <a:p>
            <a:pPr marL="0" indent="0">
              <a:buNone/>
            </a:pPr>
            <a:r>
              <a:rPr lang="en-US" b="1" dirty="0"/>
              <a:t>What values can be represented? </a:t>
            </a:r>
            <a:endParaRPr lang="en-US" dirty="0"/>
          </a:p>
          <a:p>
            <a:r>
              <a:rPr lang="en-US" sz="2400" dirty="0"/>
              <a:t>Largest magnitude? Smallest? To what precision? </a:t>
            </a:r>
          </a:p>
          <a:p>
            <a:pPr marL="0" indent="0">
              <a:buNone/>
            </a:pPr>
            <a:r>
              <a:rPr lang="en-US" b="1" dirty="0"/>
              <a:t>How hard to implement? </a:t>
            </a:r>
            <a:endParaRPr lang="en-US" dirty="0"/>
          </a:p>
          <a:p>
            <a:r>
              <a:rPr lang="en-US" sz="2400" dirty="0"/>
              <a:t>How to convert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/>
              <a:t> into 32-bit fixed point? 32-bit fixed point to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/>
              <a:t>?</a:t>
            </a:r>
          </a:p>
          <a:p>
            <a:r>
              <a:rPr lang="en-US" sz="2400" dirty="0"/>
              <a:t>Can existing integer ops (add, multiply, shift) be repurposed? </a:t>
            </a:r>
          </a:p>
          <a:p>
            <a:pPr marL="0" indent="0">
              <a:buNone/>
            </a:pPr>
            <a:r>
              <a:rPr lang="en-US" b="1" dirty="0"/>
              <a:t>How well does this meet our needs?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B2786-C7C7-FE45-A2C2-5720AFED324D}"/>
              </a:ext>
            </a:extLst>
          </p:cNvPr>
          <p:cNvSpPr txBox="1"/>
          <p:nvPr/>
        </p:nvSpPr>
        <p:spPr>
          <a:xfrm>
            <a:off x="152400" y="6010870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007B92DE-63E8-134C-B7E0-B36896E0E440}"/>
              </a:ext>
            </a:extLst>
          </p:cNvPr>
          <p:cNvSpPr txBox="1">
            <a:spLocks/>
          </p:cNvSpPr>
          <p:nvPr/>
        </p:nvSpPr>
        <p:spPr>
          <a:xfrm>
            <a:off x="6172200" y="1299882"/>
            <a:ext cx="5833872" cy="5181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Base 2, binary case: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D2CDDC6-2E93-4C41-A9BE-0BCEA95B5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378319"/>
              </p:ext>
            </p:extLst>
          </p:nvPr>
        </p:nvGraphicFramePr>
        <p:xfrm>
          <a:off x="6667590" y="3390784"/>
          <a:ext cx="5038164" cy="1719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796">
                  <a:extLst>
                    <a:ext uri="{9D8B030D-6E8A-4147-A177-3AD203B41FA5}">
                      <a16:colId xmlns:a16="http://schemas.microsoft.com/office/drawing/2014/main" val="2671355953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185906855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449151836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3770557711"/>
                    </a:ext>
                  </a:extLst>
                </a:gridCol>
                <a:gridCol w="508200">
                  <a:extLst>
                    <a:ext uri="{9D8B030D-6E8A-4147-A177-3AD203B41FA5}">
                      <a16:colId xmlns:a16="http://schemas.microsoft.com/office/drawing/2014/main" val="2083574209"/>
                    </a:ext>
                  </a:extLst>
                </a:gridCol>
                <a:gridCol w="611392">
                  <a:extLst>
                    <a:ext uri="{9D8B030D-6E8A-4147-A177-3AD203B41FA5}">
                      <a16:colId xmlns:a16="http://schemas.microsoft.com/office/drawing/2014/main" val="3719654664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809560638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1437481329"/>
                    </a:ext>
                  </a:extLst>
                </a:gridCol>
                <a:gridCol w="559796">
                  <a:extLst>
                    <a:ext uri="{9D8B030D-6E8A-4147-A177-3AD203B41FA5}">
                      <a16:colId xmlns:a16="http://schemas.microsoft.com/office/drawing/2014/main" val="4058893834"/>
                    </a:ext>
                  </a:extLst>
                </a:gridCol>
              </a:tblGrid>
              <a:tr h="886265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029161"/>
                  </a:ext>
                </a:extLst>
              </a:tr>
              <a:tr h="71393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-1</a:t>
                      </a:r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-2</a:t>
                      </a:r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-3</a:t>
                      </a:r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-4</a:t>
                      </a:r>
                      <a:endParaRPr lang="en-US" sz="1600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98182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39D9EB1-B092-6244-BA1F-CF43E65D30E4}"/>
              </a:ext>
            </a:extLst>
          </p:cNvPr>
          <p:cNvSpPr txBox="1"/>
          <p:nvPr/>
        </p:nvSpPr>
        <p:spPr>
          <a:xfrm>
            <a:off x="7586715" y="2105025"/>
            <a:ext cx="3199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1011.0101010101…</a:t>
            </a:r>
            <a:r>
              <a:rPr lang="en-US" sz="2800" baseline="-25000" dirty="0">
                <a:latin typeface="+mn-lt"/>
              </a:rPr>
              <a:t>2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9D36232A-8CA9-FD4C-A698-D8E05BB11313}"/>
              </a:ext>
            </a:extLst>
          </p:cNvPr>
          <p:cNvSpPr/>
          <p:nvPr/>
        </p:nvSpPr>
        <p:spPr>
          <a:xfrm>
            <a:off x="8729472" y="2742815"/>
            <a:ext cx="914400" cy="5334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0E1A77-E51C-924D-8407-FEE80B61FEC4}"/>
              </a:ext>
            </a:extLst>
          </p:cNvPr>
          <p:cNvSpPr txBox="1"/>
          <p:nvPr/>
        </p:nvSpPr>
        <p:spPr>
          <a:xfrm>
            <a:off x="6066563" y="5558118"/>
            <a:ext cx="5998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Decide on fixed granularity, e.g., 1/16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Assign bits to represent powers from 2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to 2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3502960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922F8-55C4-1D4A-9152-9A2C4532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fixed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16A4F-65E2-A048-B372-FE927E88C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Problem: </a:t>
            </a:r>
            <a:r>
              <a:rPr lang="en-US" dirty="0"/>
              <a:t>We must fix where the decimal point is in our representation.  This fixes our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precision</a:t>
            </a:r>
            <a:r>
              <a:rPr lang="en-US" dirty="0"/>
              <a:t>.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7B0F41-467F-0949-B364-F4565BB866A3}"/>
              </a:ext>
            </a:extLst>
          </p:cNvPr>
          <p:cNvSpPr txBox="1"/>
          <p:nvPr/>
        </p:nvSpPr>
        <p:spPr>
          <a:xfrm>
            <a:off x="6511604" y="2274332"/>
            <a:ext cx="37753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11</a:t>
            </a:r>
            <a:r>
              <a:rPr lang="en-US" sz="7200" dirty="0">
                <a:solidFill>
                  <a:schemeClr val="bg1">
                    <a:lumMod val="75000"/>
                  </a:schemeClr>
                </a:solidFill>
              </a:rPr>
              <a:t>.....</a:t>
            </a:r>
            <a:r>
              <a:rPr lang="en-US" sz="7200" dirty="0"/>
              <a:t>0.0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886FB414-3B21-5E43-9025-C548B8A58886}"/>
              </a:ext>
            </a:extLst>
          </p:cNvPr>
          <p:cNvSpPr/>
          <p:nvPr/>
        </p:nvSpPr>
        <p:spPr>
          <a:xfrm rot="16200000">
            <a:off x="7847090" y="2063450"/>
            <a:ext cx="436418" cy="2767003"/>
          </a:xfrm>
          <a:prstGeom prst="lef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D46587-FEA0-0D48-92E4-D1BA517274E8}"/>
              </a:ext>
            </a:extLst>
          </p:cNvPr>
          <p:cNvSpPr txBox="1"/>
          <p:nvPr/>
        </p:nvSpPr>
        <p:spPr>
          <a:xfrm>
            <a:off x="7697249" y="3668597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79 bits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88E7E0-CBA3-CD4D-B3F2-F7E1DD7074C0}"/>
              </a:ext>
            </a:extLst>
          </p:cNvPr>
          <p:cNvSpPr txBox="1"/>
          <p:nvPr/>
        </p:nvSpPr>
        <p:spPr>
          <a:xfrm>
            <a:off x="1854834" y="2274332"/>
            <a:ext cx="4826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</a:rPr>
              <a:t>6.022e23 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E37E55-F6A5-0842-BBA3-D0687821D4CB}"/>
              </a:ext>
            </a:extLst>
          </p:cNvPr>
          <p:cNvSpPr txBox="1"/>
          <p:nvPr/>
        </p:nvSpPr>
        <p:spPr>
          <a:xfrm>
            <a:off x="285173" y="35814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(base 10)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39698-FB50-5C43-BF20-889AED38AD87}"/>
              </a:ext>
            </a:extLst>
          </p:cNvPr>
          <p:cNvSpPr txBox="1"/>
          <p:nvPr/>
        </p:nvSpPr>
        <p:spPr>
          <a:xfrm>
            <a:off x="10686404" y="3581400"/>
            <a:ext cx="103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(base 2)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93DA7F-BA78-4D4B-AA69-9B4BE8172947}"/>
              </a:ext>
            </a:extLst>
          </p:cNvPr>
          <p:cNvSpPr txBox="1"/>
          <p:nvPr/>
        </p:nvSpPr>
        <p:spPr>
          <a:xfrm>
            <a:off x="6511607" y="3985052"/>
            <a:ext cx="37753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0.0</a:t>
            </a:r>
            <a:r>
              <a:rPr lang="en-US" sz="7200" dirty="0">
                <a:solidFill>
                  <a:schemeClr val="bg1">
                    <a:lumMod val="75000"/>
                  </a:schemeClr>
                </a:solidFill>
              </a:rPr>
              <a:t>.....</a:t>
            </a:r>
            <a:r>
              <a:rPr lang="en-US" sz="7200" dirty="0"/>
              <a:t>01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AD2C823A-2284-4542-A30D-DA0711DCB275}"/>
              </a:ext>
            </a:extLst>
          </p:cNvPr>
          <p:cNvSpPr/>
          <p:nvPr/>
        </p:nvSpPr>
        <p:spPr>
          <a:xfrm rot="16200000">
            <a:off x="8595033" y="3906682"/>
            <a:ext cx="302462" cy="2624267"/>
          </a:xfrm>
          <a:prstGeom prst="lef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66F976-BB85-D944-AEC9-50B1C7FC83AB}"/>
              </a:ext>
            </a:extLst>
          </p:cNvPr>
          <p:cNvSpPr txBox="1"/>
          <p:nvPr/>
        </p:nvSpPr>
        <p:spPr>
          <a:xfrm>
            <a:off x="8340593" y="5388103"/>
            <a:ext cx="975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111 bits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1C666D-F095-D74D-B8C6-F59E4D12706B}"/>
              </a:ext>
            </a:extLst>
          </p:cNvPr>
          <p:cNvSpPr txBox="1"/>
          <p:nvPr/>
        </p:nvSpPr>
        <p:spPr>
          <a:xfrm>
            <a:off x="1444465" y="3985052"/>
            <a:ext cx="52373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</a:rPr>
              <a:t>6.626e-34 =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42CB84-BEDB-514B-B32D-0F7FCBC50408}"/>
              </a:ext>
            </a:extLst>
          </p:cNvPr>
          <p:cNvSpPr/>
          <p:nvPr/>
        </p:nvSpPr>
        <p:spPr bwMode="auto">
          <a:xfrm>
            <a:off x="228600" y="5815889"/>
            <a:ext cx="11488856" cy="9116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To store both these numbers in the same fixed-point representation, the bit width of the type would need to be at least 190 bits wide!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73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138EC-2AF2-F546-AEFF-593FC51AF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notation to the rescue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00FC0-547F-244F-B04D-1AAC044D1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have a need for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relative</a:t>
            </a:r>
            <a:r>
              <a:rPr lang="en-US" dirty="0"/>
              <a:t> rather than absolute precision.</a:t>
            </a:r>
          </a:p>
          <a:p>
            <a:r>
              <a:rPr lang="en-US" sz="2400" dirty="0"/>
              <a:t>How much error/approximation is tolerable? Radius of atom, bowling ball, planet?</a:t>
            </a:r>
            <a:endParaRPr lang="en-US" dirty="0"/>
          </a:p>
          <a:p>
            <a:pPr marL="0" indent="0">
              <a:spcBef>
                <a:spcPts val="2200"/>
              </a:spcBef>
              <a:buNone/>
            </a:pPr>
            <a:r>
              <a:rPr lang="en-US" dirty="0"/>
              <a:t>Consider for decimal values:</a:t>
            </a:r>
          </a:p>
          <a:p>
            <a:pPr marL="0" indent="0">
              <a:buNone/>
            </a:pPr>
            <a:r>
              <a:rPr lang="en-US" sz="3600" dirty="0"/>
              <a:t>	</a:t>
            </a:r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3,650,123		</a:t>
            </a:r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    3.65 x 10</a:t>
            </a:r>
            <a:r>
              <a:rPr lang="en-US" sz="3600" baseline="30000" dirty="0"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6</a:t>
            </a:r>
            <a:endParaRPr lang="en-US" sz="3600" baseline="30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	0.0000072491	</a:t>
            </a:r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    7.25 x 10</a:t>
            </a:r>
            <a:r>
              <a:rPr lang="en-US" sz="3600" baseline="30000" dirty="0"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-6</a:t>
            </a:r>
            <a:endParaRPr lang="en-US" sz="3600" baseline="30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As a datatype, store mantissa and exponent separately</a:t>
            </a:r>
          </a:p>
          <a:p>
            <a:r>
              <a:rPr lang="en-US" dirty="0"/>
              <a:t>Allocations of bits to exponent and mantissa (respectively)</a:t>
            </a:r>
            <a:br>
              <a:rPr lang="en-US" dirty="0"/>
            </a:br>
            <a:r>
              <a:rPr lang="en-US" dirty="0"/>
              <a:t>determines range and precision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3DD237-0163-1541-B74C-31443721E9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7973" y="4800600"/>
            <a:ext cx="2533041" cy="1676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5FA39B-EF93-1B4E-A2FC-CD23E6EB5BD3}"/>
              </a:ext>
            </a:extLst>
          </p:cNvPr>
          <p:cNvSpPr txBox="1"/>
          <p:nvPr/>
        </p:nvSpPr>
        <p:spPr>
          <a:xfrm>
            <a:off x="6096000" y="4400490"/>
            <a:ext cx="4169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3 digits for mantissa (and round)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0ADBB6FE-AA59-EC4F-87E5-E407F252E2FF}"/>
              </a:ext>
            </a:extLst>
          </p:cNvPr>
          <p:cNvSpPr/>
          <p:nvPr/>
        </p:nvSpPr>
        <p:spPr>
          <a:xfrm rot="16200000">
            <a:off x="6615322" y="3670311"/>
            <a:ext cx="256903" cy="1145879"/>
          </a:xfrm>
          <a:prstGeom prst="leftBrac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344477-E711-9A4E-A21C-F229DCBE103E}"/>
              </a:ext>
            </a:extLst>
          </p:cNvPr>
          <p:cNvSpPr txBox="1"/>
          <p:nvPr/>
        </p:nvSpPr>
        <p:spPr>
          <a:xfrm>
            <a:off x="9646796" y="3505200"/>
            <a:ext cx="1350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1 digit for</a:t>
            </a:r>
            <a:b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exponent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89027D6-4F72-D941-B724-6803437F3A81}"/>
              </a:ext>
            </a:extLst>
          </p:cNvPr>
          <p:cNvCxnSpPr/>
          <p:nvPr/>
        </p:nvCxnSpPr>
        <p:spPr>
          <a:xfrm flipH="1">
            <a:off x="8915400" y="3733800"/>
            <a:ext cx="609600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2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DE419-F970-DE4A-8CFD-4FE4E7618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floating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3FCDC-34C2-184F-B4A0-16F9151DC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IEEE Standard 754 </a:t>
            </a:r>
            <a:endParaRPr lang="en-US" dirty="0"/>
          </a:p>
          <a:p>
            <a:r>
              <a:rPr lang="en-US" dirty="0"/>
              <a:t>Established in 1985 as a uniform standard for</a:t>
            </a:r>
            <a:br>
              <a:rPr lang="en-US" dirty="0"/>
            </a:br>
            <a:r>
              <a:rPr lang="en-US" dirty="0"/>
              <a:t>floating point arithmetic </a:t>
            </a:r>
          </a:p>
          <a:p>
            <a:r>
              <a:rPr lang="en-US" dirty="0"/>
              <a:t>Supported by all major systems today</a:t>
            </a:r>
            <a:br>
              <a:rPr lang="en-US" dirty="0"/>
            </a:br>
            <a:r>
              <a:rPr lang="en-US" sz="2400" dirty="0"/>
              <a:t>Hardware: specialized co-processor vs. integrated into main chip  </a:t>
            </a:r>
          </a:p>
          <a:p>
            <a:pPr marL="0" indent="0">
              <a:buNone/>
            </a:pPr>
            <a:r>
              <a:rPr lang="en-US" b="1" dirty="0"/>
              <a:t>Driven by numerical concerns </a:t>
            </a:r>
            <a:endParaRPr lang="en-US" dirty="0"/>
          </a:p>
          <a:p>
            <a:r>
              <a:rPr lang="en-US" dirty="0"/>
              <a:t>Behavior defined in mathematical terms</a:t>
            </a:r>
          </a:p>
          <a:p>
            <a:r>
              <a:rPr lang="en-US" dirty="0"/>
              <a:t>Clear standards for rounding, overflow, underflow</a:t>
            </a:r>
          </a:p>
          <a:p>
            <a:r>
              <a:rPr lang="en-US" dirty="0"/>
              <a:t>Support for transcendental functions (roots, trig, exponentials, logs) </a:t>
            </a:r>
          </a:p>
          <a:p>
            <a:r>
              <a:rPr lang="en-US" dirty="0"/>
              <a:t>Hard to make fast in hardware</a:t>
            </a:r>
            <a:br>
              <a:rPr lang="en-US" dirty="0"/>
            </a:br>
            <a:r>
              <a:rPr lang="en-US" sz="2400" b="1" dirty="0"/>
              <a:t>Numerical analysts </a:t>
            </a:r>
            <a:r>
              <a:rPr lang="en-US" sz="2400" dirty="0"/>
              <a:t>predominated over hardware designers in defining standard </a:t>
            </a:r>
          </a:p>
        </p:txBody>
      </p:sp>
      <p:pic>
        <p:nvPicPr>
          <p:cNvPr id="5" name="Picture 4" descr="A close up of a newspaper&#10;&#10;Description automatically generated">
            <a:extLst>
              <a:ext uri="{FF2B5EF4-FFF2-40B4-BE49-F238E27FC236}">
                <a16:creationId xmlns:a16="http://schemas.microsoft.com/office/drawing/2014/main" id="{423D4A7F-87C7-6E41-BCAC-20C09F3A4C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7473" y="1295400"/>
            <a:ext cx="2422480" cy="30211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166073-198A-A140-BFDE-B1682C82F5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2987" y="4844567"/>
            <a:ext cx="988345" cy="143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2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Representing real numbers and fixed point</a:t>
            </a:r>
          </a:p>
          <a:p>
            <a:r>
              <a:rPr lang="en-US" dirty="0"/>
              <a:t>Floating Point: Normalized values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Joke Break 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Special/denormalized values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Number representations in C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18443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BF3279-408E-AE4E-8B13-013EA783D0D0}"/>
              </a:ext>
            </a:extLst>
          </p:cNvPr>
          <p:cNvSpPr/>
          <p:nvPr/>
        </p:nvSpPr>
        <p:spPr>
          <a:xfrm>
            <a:off x="5715000" y="2057400"/>
            <a:ext cx="457200" cy="533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A0AE1-7A06-F64D-A02A-6157371DEB33}"/>
              </a:ext>
            </a:extLst>
          </p:cNvPr>
          <p:cNvSpPr/>
          <p:nvPr/>
        </p:nvSpPr>
        <p:spPr>
          <a:xfrm>
            <a:off x="9296400" y="2057400"/>
            <a:ext cx="4572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BA5D32-6D7D-F84D-91C3-0EBD3E577BED}"/>
              </a:ext>
            </a:extLst>
          </p:cNvPr>
          <p:cNvSpPr/>
          <p:nvPr/>
        </p:nvSpPr>
        <p:spPr>
          <a:xfrm>
            <a:off x="7010400" y="2057400"/>
            <a:ext cx="914400" cy="876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1EC9BE-6B4E-2045-AEAD-4B6695CA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Floating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AF2808-E072-3141-B812-0F8EEF397E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95400"/>
                <a:ext cx="11811000" cy="2590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Let’s aim to represent numbers of the following scientific-notation-like format:</a:t>
                </a:r>
                <a:br>
                  <a:rPr lang="en-US" dirty="0"/>
                </a:b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6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6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6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6600" b="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AF2808-E072-3141-B812-0F8EEF397E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95400"/>
                <a:ext cx="11811000" cy="2590800"/>
              </a:xfrm>
              <a:blipFill>
                <a:blip r:embed="rId2"/>
                <a:stretch>
                  <a:fillRect l="-1183" t="-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9452B97-CABA-A34E-AF85-1B02A5C846AA}"/>
                  </a:ext>
                </a:extLst>
              </p:cNvPr>
              <p:cNvSpPr/>
              <p:nvPr/>
            </p:nvSpPr>
            <p:spPr>
              <a:xfrm>
                <a:off x="2971800" y="3083854"/>
                <a:ext cx="2743200" cy="16405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sz="2800" dirty="0">
                    <a:solidFill>
                      <a:schemeClr val="tx1"/>
                    </a:solidFill>
                  </a:rPr>
                  <a:t>Sign bit,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:</a:t>
                </a:r>
              </a:p>
              <a:p>
                <a:pPr algn="l"/>
                <a:r>
                  <a:rPr lang="en-US" sz="2800" dirty="0">
                    <a:solidFill>
                      <a:schemeClr val="tx1"/>
                    </a:solidFill>
                  </a:rPr>
                  <a:t>negative (s == 1)</a:t>
                </a:r>
              </a:p>
              <a:p>
                <a:pPr algn="l"/>
                <a:r>
                  <a:rPr lang="en-US" sz="2800" dirty="0">
                    <a:solidFill>
                      <a:schemeClr val="tx1"/>
                    </a:solidFill>
                  </a:rPr>
                  <a:t>positive (s == 0)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9452B97-CABA-A34E-AF85-1B02A5C846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3083854"/>
                <a:ext cx="2743200" cy="1640545"/>
              </a:xfrm>
              <a:prstGeom prst="rect">
                <a:avLst/>
              </a:prstGeom>
              <a:blipFill>
                <a:blip r:embed="rId3"/>
                <a:stretch>
                  <a:fillRect l="-4147" b="-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32E4D66-07A6-A34C-9AD2-79959609FE7D}"/>
                  </a:ext>
                </a:extLst>
              </p:cNvPr>
              <p:cNvSpPr/>
              <p:nvPr/>
            </p:nvSpPr>
            <p:spPr>
              <a:xfrm>
                <a:off x="5876364" y="3083855"/>
                <a:ext cx="2743200" cy="164054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sz="2800" dirty="0">
                    <a:solidFill>
                      <a:schemeClr val="tx1"/>
                    </a:solidFill>
                  </a:rPr>
                  <a:t>Mantissa,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:</a:t>
                </a:r>
              </a:p>
              <a:p>
                <a:pPr algn="l"/>
                <a:r>
                  <a:rPr lang="en-US" sz="2800" dirty="0">
                    <a:solidFill>
                      <a:schemeClr val="tx1"/>
                    </a:solidFill>
                  </a:rPr>
                  <a:t>Significant digits, also called significand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32E4D66-07A6-A34C-9AD2-79959609FE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364" y="3083855"/>
                <a:ext cx="2743200" cy="1640545"/>
              </a:xfrm>
              <a:prstGeom prst="rect">
                <a:avLst/>
              </a:prstGeom>
              <a:blipFill>
                <a:blip r:embed="rId4"/>
                <a:stretch>
                  <a:fillRect l="-4608" t="-8462" r="-2304" b="-146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37D3982-FCD6-8046-AD8E-D3A51609F402}"/>
                  </a:ext>
                </a:extLst>
              </p:cNvPr>
              <p:cNvSpPr/>
              <p:nvPr/>
            </p:nvSpPr>
            <p:spPr>
              <a:xfrm>
                <a:off x="8857129" y="3083855"/>
                <a:ext cx="2895600" cy="164054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sz="2800" dirty="0">
                    <a:solidFill>
                      <a:schemeClr val="tx1"/>
                    </a:solidFill>
                  </a:rPr>
                  <a:t>Exponent,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:</a:t>
                </a:r>
              </a:p>
              <a:p>
                <a:pPr algn="l"/>
                <a:r>
                  <a:rPr lang="en-US" sz="2800" dirty="0">
                    <a:solidFill>
                      <a:schemeClr val="tx1"/>
                    </a:solidFill>
                  </a:rPr>
                  <a:t>Scales value by (possibly negative) power of 2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37D3982-FCD6-8046-AD8E-D3A51609F4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7129" y="3083855"/>
                <a:ext cx="2895600" cy="1640545"/>
              </a:xfrm>
              <a:prstGeom prst="rect">
                <a:avLst/>
              </a:prstGeom>
              <a:blipFill>
                <a:blip r:embed="rId5"/>
                <a:stretch>
                  <a:fillRect l="-3930" t="-8462" r="-6114" b="-146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443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BF3279-408E-AE4E-8B13-013EA783D0D0}"/>
              </a:ext>
            </a:extLst>
          </p:cNvPr>
          <p:cNvSpPr/>
          <p:nvPr/>
        </p:nvSpPr>
        <p:spPr>
          <a:xfrm>
            <a:off x="5715000" y="2057400"/>
            <a:ext cx="457200" cy="533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A0AE1-7A06-F64D-A02A-6157371DEB33}"/>
              </a:ext>
            </a:extLst>
          </p:cNvPr>
          <p:cNvSpPr/>
          <p:nvPr/>
        </p:nvSpPr>
        <p:spPr>
          <a:xfrm>
            <a:off x="9296400" y="2057400"/>
            <a:ext cx="4572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BA5D32-6D7D-F84D-91C3-0EBD3E577BED}"/>
              </a:ext>
            </a:extLst>
          </p:cNvPr>
          <p:cNvSpPr/>
          <p:nvPr/>
        </p:nvSpPr>
        <p:spPr>
          <a:xfrm>
            <a:off x="7010400" y="2057400"/>
            <a:ext cx="914400" cy="876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1EC9BE-6B4E-2045-AEAD-4B6695CA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Floating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AF2808-E072-3141-B812-0F8EEF397E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95400"/>
                <a:ext cx="11811000" cy="5410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Let’s aim to represent numbers of the following scientific-notation-like format:</a:t>
                </a:r>
                <a:br>
                  <a:rPr lang="en-US" dirty="0"/>
                </a:b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6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6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6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6600" b="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AF2808-E072-3141-B812-0F8EEF397E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95400"/>
                <a:ext cx="11811000" cy="5410200"/>
              </a:xfrm>
              <a:blipFill>
                <a:blip r:embed="rId3"/>
                <a:stretch>
                  <a:fillRect l="-1183" t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AEC1EC0-E88C-194F-B675-70FC99119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61902"/>
              </p:ext>
            </p:extLst>
          </p:nvPr>
        </p:nvGraphicFramePr>
        <p:xfrm>
          <a:off x="398934" y="4433048"/>
          <a:ext cx="11429990" cy="1180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19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6437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exponent (8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fraction (23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537111"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</a:tbl>
          </a:graphicData>
        </a:graphic>
      </p:graphicFrame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54539448-41B5-2648-89F7-60474056658E}"/>
              </a:ext>
            </a:extLst>
          </p:cNvPr>
          <p:cNvCxnSpPr>
            <a:cxnSpLocks/>
          </p:cNvCxnSpPr>
          <p:nvPr/>
        </p:nvCxnSpPr>
        <p:spPr>
          <a:xfrm rot="5400000">
            <a:off x="2135280" y="1534545"/>
            <a:ext cx="1524000" cy="4263840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2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FC3BE889-EF65-0040-A2D2-A98D9CA1A818}"/>
              </a:ext>
            </a:extLst>
          </p:cNvPr>
          <p:cNvCxnSpPr>
            <a:cxnSpLocks/>
          </p:cNvCxnSpPr>
          <p:nvPr/>
        </p:nvCxnSpPr>
        <p:spPr>
          <a:xfrm rot="5400000">
            <a:off x="5520154" y="503009"/>
            <a:ext cx="1527088" cy="6312270"/>
          </a:xfrm>
          <a:prstGeom prst="bentConnector3">
            <a:avLst>
              <a:gd name="adj1" fmla="val 72014"/>
            </a:avLst>
          </a:prstGeom>
          <a:ln w="31750">
            <a:solidFill>
              <a:schemeClr val="accent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05BBFB0C-52D7-9C47-B19A-E9E4499850E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5294" y="3176770"/>
            <a:ext cx="1524000" cy="979390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6">
                <a:lumMod val="75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4CF8D22-3235-C149-8C46-EBB38721DE3E}"/>
                  </a:ext>
                </a:extLst>
              </p:cNvPr>
              <p:cNvSpPr/>
              <p:nvPr/>
            </p:nvSpPr>
            <p:spPr bwMode="auto">
              <a:xfrm>
                <a:off x="4343400" y="5804648"/>
                <a:ext cx="6905062" cy="900952"/>
              </a:xfrm>
              <a:prstGeom prst="rect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l" eaLnBrk="1" hangingPunct="1"/>
                <a:r>
                  <a:rPr lang="en-US" sz="2800" dirty="0"/>
                  <a:t>⚠️</a:t>
                </a:r>
                <a:r>
                  <a:rPr lang="en-US" sz="2800" dirty="0">
                    <a:latin typeface="+mn-lt"/>
                    <a:cs typeface="Courier New" panose="02070309020205020404" pitchFamily="49" charset="0"/>
                  </a:rPr>
                  <a:t>Quirky! Exponent and fraction are not encoded as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800" dirty="0">
                    <a:latin typeface="+mn-lt"/>
                    <a:cs typeface="Courier New" panose="02070309020205020404" pitchFamily="49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800" dirty="0">
                    <a:latin typeface="+mn-lt"/>
                    <a:cs typeface="Courier New" panose="02070309020205020404" pitchFamily="49" charset="0"/>
                  </a:rPr>
                  <a:t> in 2’s complement!</a:t>
                </a:r>
                <a:endParaRPr kumimoji="0" lang="en-US" sz="2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Courier New" panose="02070309020205020404" pitchFamily="49" charset="0"/>
                </a:endParaRPr>
              </a:p>
            </p:txBody>
          </p:sp>
        </mc:Choice>
        <mc:Fallback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4CF8D22-3235-C149-8C46-EBB38721DE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5804648"/>
                <a:ext cx="6905062" cy="900952"/>
              </a:xfrm>
              <a:prstGeom prst="rect">
                <a:avLst/>
              </a:prstGeom>
              <a:blipFill>
                <a:blip r:embed="rId4"/>
                <a:stretch>
                  <a:fillRect l="-1645" t="-6757" b="-20270"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37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5362E-7FFC-A043-AD6F-6B785A51B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for the next few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AFEF0-5A37-7B41-980A-91B4269DA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number represented by the following 32-bit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A1AED2D-1259-0E46-9385-6C0419650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323955"/>
              </p:ext>
            </p:extLst>
          </p:nvPr>
        </p:nvGraphicFramePr>
        <p:xfrm>
          <a:off x="1664370" y="2971800"/>
          <a:ext cx="8863260" cy="1311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881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301351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525886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1000 0000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0100 0000 0000 0000 0000 000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91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985EAC-DD8E-BE4B-8A01-ED9E5BBFD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58376"/>
              </p:ext>
            </p:extLst>
          </p:nvPr>
        </p:nvGraphicFramePr>
        <p:xfrm>
          <a:off x="320409" y="2193844"/>
          <a:ext cx="2979420" cy="45720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79420">
                  <a:extLst>
                    <a:ext uri="{9D8B030D-6E8A-4147-A177-3AD203B41FA5}">
                      <a16:colId xmlns:a16="http://schemas.microsoft.com/office/drawing/2014/main" val="218537102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exponent (Binary)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135454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11111111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453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1307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94896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11111100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745225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0684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325781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3019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00000001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70739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00000000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635379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3E644A-06DB-CA46-A3E4-E5E47323C2ED}"/>
              </a:ext>
            </a:extLst>
          </p:cNvPr>
          <p:cNvGraphicFramePr>
            <a:graphicFrameLocks noGrp="1"/>
          </p:cNvGraphicFramePr>
          <p:nvPr/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7" name="Frame 6">
            <a:extLst>
              <a:ext uri="{FF2B5EF4-FFF2-40B4-BE49-F238E27FC236}">
                <a16:creationId xmlns:a16="http://schemas.microsoft.com/office/drawing/2014/main" id="{2A078100-7D2D-8A43-B2B8-E03E7AABEF41}"/>
              </a:ext>
            </a:extLst>
          </p:cNvPr>
          <p:cNvSpPr/>
          <p:nvPr/>
        </p:nvSpPr>
        <p:spPr>
          <a:xfrm>
            <a:off x="2514600" y="1230948"/>
            <a:ext cx="29718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AC12841A-53CD-EB41-B89A-9F47D51AECE8}"/>
              </a:ext>
            </a:extLst>
          </p:cNvPr>
          <p:cNvSpPr/>
          <p:nvPr/>
        </p:nvSpPr>
        <p:spPr>
          <a:xfrm flipH="1">
            <a:off x="6295388" y="3133165"/>
            <a:ext cx="304800" cy="3124200"/>
          </a:xfrm>
          <a:prstGeom prst="leftBrace">
            <a:avLst>
              <a:gd name="adj1" fmla="val 8333"/>
              <a:gd name="adj2" fmla="val 17397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3EFFC9-7E8D-4D42-B895-865C43CA8834}"/>
              </a:ext>
            </a:extLst>
          </p:cNvPr>
          <p:cNvSpPr txBox="1"/>
          <p:nvPr/>
        </p:nvSpPr>
        <p:spPr>
          <a:xfrm>
            <a:off x="6768203" y="3486090"/>
            <a:ext cx="1537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normalized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30337A-E10A-5242-BF03-174C7D5C36B1}"/>
              </a:ext>
            </a:extLst>
          </p:cNvPr>
          <p:cNvSpPr txBox="1"/>
          <p:nvPr/>
        </p:nvSpPr>
        <p:spPr>
          <a:xfrm>
            <a:off x="6468441" y="2724090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special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E6C97E-6DFA-534E-A071-646F6D05163D}"/>
              </a:ext>
            </a:extLst>
          </p:cNvPr>
          <p:cNvSpPr txBox="1"/>
          <p:nvPr/>
        </p:nvSpPr>
        <p:spPr>
          <a:xfrm>
            <a:off x="6468441" y="6365734"/>
            <a:ext cx="1837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denormalized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64A5C0DE-62AC-D045-8997-A93B2B2CD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8595004"/>
                  </p:ext>
                </p:extLst>
              </p:nvPr>
            </p:nvGraphicFramePr>
            <p:xfrm>
              <a:off x="320409" y="2193844"/>
              <a:ext cx="5775588" cy="45720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79420">
                      <a:extLst>
                        <a:ext uri="{9D8B030D-6E8A-4147-A177-3AD203B41FA5}">
                          <a16:colId xmlns:a16="http://schemas.microsoft.com/office/drawing/2014/main" val="2185371020"/>
                        </a:ext>
                      </a:extLst>
                    </a:gridCol>
                    <a:gridCol w="2796168">
                      <a:extLst>
                        <a:ext uri="{9D8B030D-6E8A-4147-A177-3AD203B41FA5}">
                          <a16:colId xmlns:a16="http://schemas.microsoft.com/office/drawing/2014/main" val="2694595313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exponent (Binary)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oMath>
                          </a14:m>
                          <a:r>
                            <a:rPr lang="en-US" sz="2400" dirty="0"/>
                            <a:t> (Base 10)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61354548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11111111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264530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11111110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77130757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11111101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9489657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11111100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0745225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13068404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00000011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23257819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00000010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3301906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00000001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9707391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00000000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63537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64A5C0DE-62AC-D045-8997-A93B2B2CD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8595004"/>
                  </p:ext>
                </p:extLst>
              </p:nvPr>
            </p:nvGraphicFramePr>
            <p:xfrm>
              <a:off x="320409" y="2193844"/>
              <a:ext cx="5775588" cy="45720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79420">
                      <a:extLst>
                        <a:ext uri="{9D8B030D-6E8A-4147-A177-3AD203B41FA5}">
                          <a16:colId xmlns:a16="http://schemas.microsoft.com/office/drawing/2014/main" val="2185371020"/>
                        </a:ext>
                      </a:extLst>
                    </a:gridCol>
                    <a:gridCol w="2796168">
                      <a:extLst>
                        <a:ext uri="{9D8B030D-6E8A-4147-A177-3AD203B41FA5}">
                          <a16:colId xmlns:a16="http://schemas.microsoft.com/office/drawing/2014/main" val="269459531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exponent (Binary)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7273" t="-11111" b="-92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13545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11111111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26453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11111110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7713075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11111101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948965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11111100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0745225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130684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00000011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2325781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00000010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3301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00000001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970739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00000000</a:t>
                          </a:r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635379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616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Exponent: Normalized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985EAC-DD8E-BE4B-8A01-ED9E5BBFDB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5869122"/>
                  </p:ext>
                </p:extLst>
              </p:nvPr>
            </p:nvGraphicFramePr>
            <p:xfrm>
              <a:off x="320409" y="2193844"/>
              <a:ext cx="5775588" cy="45720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79420">
                      <a:extLst>
                        <a:ext uri="{9D8B030D-6E8A-4147-A177-3AD203B41FA5}">
                          <a16:colId xmlns:a16="http://schemas.microsoft.com/office/drawing/2014/main" val="2185371020"/>
                        </a:ext>
                      </a:extLst>
                    </a:gridCol>
                    <a:gridCol w="2796168">
                      <a:extLst>
                        <a:ext uri="{9D8B030D-6E8A-4147-A177-3AD203B41FA5}">
                          <a16:colId xmlns:a16="http://schemas.microsoft.com/office/drawing/2014/main" val="2694595313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exponent (Binary)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oMath>
                          </a14:m>
                          <a:r>
                            <a:rPr lang="en-US" sz="2400" dirty="0"/>
                            <a:t> (Base 10)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61354548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11111111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64530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77130757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9489657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0745225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13068404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23257819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3301906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9707391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00000000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63537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985EAC-DD8E-BE4B-8A01-ED9E5BBFDB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5869122"/>
                  </p:ext>
                </p:extLst>
              </p:nvPr>
            </p:nvGraphicFramePr>
            <p:xfrm>
              <a:off x="320409" y="2193844"/>
              <a:ext cx="5775588" cy="45720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79420">
                      <a:extLst>
                        <a:ext uri="{9D8B030D-6E8A-4147-A177-3AD203B41FA5}">
                          <a16:colId xmlns:a16="http://schemas.microsoft.com/office/drawing/2014/main" val="2185371020"/>
                        </a:ext>
                      </a:extLst>
                    </a:gridCol>
                    <a:gridCol w="2796168">
                      <a:extLst>
                        <a:ext uri="{9D8B030D-6E8A-4147-A177-3AD203B41FA5}">
                          <a16:colId xmlns:a16="http://schemas.microsoft.com/office/drawing/2014/main" val="269459531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exponent (Binary)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7273" t="-11111" b="-92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13545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11111111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6453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7713075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948965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0745225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130684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2325781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3301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970739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00000000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635379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3E644A-06DB-CA46-A3E4-E5E47323C2ED}"/>
              </a:ext>
            </a:extLst>
          </p:cNvPr>
          <p:cNvGraphicFramePr>
            <a:graphicFrameLocks noGrp="1"/>
          </p:cNvGraphicFramePr>
          <p:nvPr/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7" name="Frame 6">
            <a:extLst>
              <a:ext uri="{FF2B5EF4-FFF2-40B4-BE49-F238E27FC236}">
                <a16:creationId xmlns:a16="http://schemas.microsoft.com/office/drawing/2014/main" id="{2A078100-7D2D-8A43-B2B8-E03E7AABEF41}"/>
              </a:ext>
            </a:extLst>
          </p:cNvPr>
          <p:cNvSpPr/>
          <p:nvPr/>
        </p:nvSpPr>
        <p:spPr>
          <a:xfrm>
            <a:off x="2514600" y="1230948"/>
            <a:ext cx="29718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0F9C7B20-FDA4-D14C-834D-E491F15D410D}"/>
              </a:ext>
            </a:extLst>
          </p:cNvPr>
          <p:cNvSpPr/>
          <p:nvPr/>
        </p:nvSpPr>
        <p:spPr>
          <a:xfrm flipH="1">
            <a:off x="6295388" y="3133165"/>
            <a:ext cx="304800" cy="3124200"/>
          </a:xfrm>
          <a:prstGeom prst="leftBrace">
            <a:avLst>
              <a:gd name="adj1" fmla="val 8333"/>
              <a:gd name="adj2" fmla="val 17397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41A572-D7B0-8F40-B9F3-D51F40192E46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2FD2ABE1-85B4-EA48-9EF9-274BCD89E74A}"/>
              </a:ext>
            </a:extLst>
          </p:cNvPr>
          <p:cNvSpPr txBox="1">
            <a:spLocks/>
          </p:cNvSpPr>
          <p:nvPr/>
        </p:nvSpPr>
        <p:spPr bwMode="auto">
          <a:xfrm>
            <a:off x="6617720" y="3042604"/>
            <a:ext cx="5316774" cy="2490914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Based on this table, how do we compute an exponent from a binary value?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Why would this be a good idea? (hint: what if we wanted to compare two floats with &gt;, &lt;, =?)</a:t>
            </a:r>
          </a:p>
        </p:txBody>
      </p:sp>
    </p:spTree>
    <p:extLst>
      <p:ext uri="{BB962C8B-B14F-4D97-AF65-F5344CB8AC3E}">
        <p14:creationId xmlns:p14="http://schemas.microsoft.com/office/powerpoint/2010/main" val="106856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Exponent: Normalized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9B3B2D-B1ED-884A-951F-E5F79335F9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99578" y="2514600"/>
                <a:ext cx="5163821" cy="3962400"/>
              </a:xfrm>
            </p:spPr>
            <p:txBody>
              <a:bodyPr/>
              <a:lstStyle/>
              <a:p>
                <a:r>
                  <a:rPr lang="en-US" dirty="0"/>
                  <a:t>Not 2’s complement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= exponent – </a:t>
                </a:r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bias</a:t>
                </a:r>
                <a:r>
                  <a:rPr lang="en-US" dirty="0"/>
                  <a:t>,</a:t>
                </a:r>
                <a:br>
                  <a:rPr lang="en-US" dirty="0"/>
                </a:br>
                <a:r>
                  <a:rPr lang="en-US" dirty="0"/>
                  <a:t>where </a:t>
                </a:r>
                <a:r>
                  <a:rPr lang="en-US" sz="2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float</a:t>
                </a:r>
                <a:r>
                  <a:rPr lang="en-US" dirty="0"/>
                  <a:t> </a:t>
                </a:r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bias</a:t>
                </a:r>
                <a:r>
                  <a:rPr lang="en-US" dirty="0"/>
                  <a:t> = 2</a:t>
                </a:r>
                <a:r>
                  <a:rPr lang="en-US" baseline="30000" dirty="0"/>
                  <a:t>8-1</a:t>
                </a:r>
                <a:r>
                  <a:rPr lang="en-US" dirty="0"/>
                  <a:t> – 1 = 127</a:t>
                </a:r>
              </a:p>
              <a:p>
                <a:r>
                  <a:rPr lang="en-US" dirty="0"/>
                  <a:t>Exponents are sequentially represented starting from 000…1 (most negative) to 111…10 (most positive).</a:t>
                </a:r>
              </a:p>
              <a:p>
                <a:r>
                  <a:rPr lang="en-US" dirty="0"/>
                  <a:t>Bit-level comparison is fast!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9B3B2D-B1ED-884A-951F-E5F79335F9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99578" y="2514600"/>
                <a:ext cx="5163821" cy="3962400"/>
              </a:xfrm>
              <a:blipFill>
                <a:blip r:embed="rId2"/>
                <a:stretch>
                  <a:fillRect l="-1966" t="-2556" r="-2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985EAC-DD8E-BE4B-8A01-ED9E5BBFDB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7588054"/>
                  </p:ext>
                </p:extLst>
              </p:nvPr>
            </p:nvGraphicFramePr>
            <p:xfrm>
              <a:off x="320409" y="2193844"/>
              <a:ext cx="5775588" cy="45720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79420">
                      <a:extLst>
                        <a:ext uri="{9D8B030D-6E8A-4147-A177-3AD203B41FA5}">
                          <a16:colId xmlns:a16="http://schemas.microsoft.com/office/drawing/2014/main" val="2185371020"/>
                        </a:ext>
                      </a:extLst>
                    </a:gridCol>
                    <a:gridCol w="2796168">
                      <a:extLst>
                        <a:ext uri="{9D8B030D-6E8A-4147-A177-3AD203B41FA5}">
                          <a16:colId xmlns:a16="http://schemas.microsoft.com/office/drawing/2014/main" val="2694595313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exponent (Binary)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oMath>
                          </a14:m>
                          <a:r>
                            <a:rPr lang="en-US" sz="2400" dirty="0"/>
                            <a:t> (Base 10)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61354548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11111111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64530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77130757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9489657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0745225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13068404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23257819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3301906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9707391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00000000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63537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985EAC-DD8E-BE4B-8A01-ED9E5BBFDB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7588054"/>
                  </p:ext>
                </p:extLst>
              </p:nvPr>
            </p:nvGraphicFramePr>
            <p:xfrm>
              <a:off x="320409" y="2193844"/>
              <a:ext cx="5775588" cy="45720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79420">
                      <a:extLst>
                        <a:ext uri="{9D8B030D-6E8A-4147-A177-3AD203B41FA5}">
                          <a16:colId xmlns:a16="http://schemas.microsoft.com/office/drawing/2014/main" val="2185371020"/>
                        </a:ext>
                      </a:extLst>
                    </a:gridCol>
                    <a:gridCol w="2796168">
                      <a:extLst>
                        <a:ext uri="{9D8B030D-6E8A-4147-A177-3AD203B41FA5}">
                          <a16:colId xmlns:a16="http://schemas.microsoft.com/office/drawing/2014/main" val="269459531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exponent (Binary)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7273" t="-11111" b="-92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13545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11111111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6453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7713075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948965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11111100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0745225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130684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2325781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3301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00000001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-126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970739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00000000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635379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3E644A-06DB-CA46-A3E4-E5E47323C2ED}"/>
              </a:ext>
            </a:extLst>
          </p:cNvPr>
          <p:cNvGraphicFramePr>
            <a:graphicFrameLocks noGrp="1"/>
          </p:cNvGraphicFramePr>
          <p:nvPr/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7" name="Frame 6">
            <a:extLst>
              <a:ext uri="{FF2B5EF4-FFF2-40B4-BE49-F238E27FC236}">
                <a16:creationId xmlns:a16="http://schemas.microsoft.com/office/drawing/2014/main" id="{2A078100-7D2D-8A43-B2B8-E03E7AABEF41}"/>
              </a:ext>
            </a:extLst>
          </p:cNvPr>
          <p:cNvSpPr/>
          <p:nvPr/>
        </p:nvSpPr>
        <p:spPr>
          <a:xfrm>
            <a:off x="2514600" y="1230948"/>
            <a:ext cx="29718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0F9C7B20-FDA4-D14C-834D-E491F15D410D}"/>
              </a:ext>
            </a:extLst>
          </p:cNvPr>
          <p:cNvSpPr/>
          <p:nvPr/>
        </p:nvSpPr>
        <p:spPr>
          <a:xfrm flipH="1">
            <a:off x="6295388" y="3133165"/>
            <a:ext cx="304800" cy="3124200"/>
          </a:xfrm>
          <a:prstGeom prst="leftBrace">
            <a:avLst>
              <a:gd name="adj1" fmla="val 8333"/>
              <a:gd name="adj2" fmla="val 17397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59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Fraction: Normalized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CE2493B-73B0-EC4B-BF77-15377D5373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2417148"/>
                <a:ext cx="11811000" cy="4059852"/>
              </a:xfrm>
            </p:spPr>
            <p:txBody>
              <a:bodyPr/>
              <a:lstStyle/>
              <a:p>
                <a:pPr marL="0" indent="0">
                  <a:buNone/>
                  <a:tabLst>
                    <a:tab pos="2397125" algn="l"/>
                  </a:tabLst>
                </a:pPr>
                <a:r>
                  <a:rPr lang="en-US" dirty="0"/>
                  <a:t>We could just encode </a:t>
                </a:r>
                <a:r>
                  <a:rPr lang="en-US" dirty="0">
                    <a:solidFill>
                      <a:schemeClr val="tx1"/>
                    </a:solidFill>
                  </a:rPr>
                  <a:t>whatever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in </a:t>
                </a:r>
                <a:r>
                  <a:rPr lang="en-US" dirty="0"/>
                  <a:t>the fraction field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).  But there’s a trick we can use to make the most out of the bits we have… </a:t>
                </a:r>
              </a:p>
              <a:p>
                <a:pPr marL="0" indent="0">
                  <a:buNone/>
                  <a:tabLst>
                    <a:tab pos="2397125" algn="l"/>
                  </a:tabLst>
                </a:pPr>
                <a:endParaRPr lang="en-US" dirty="0"/>
              </a:p>
              <a:p>
                <a:pPr marL="0" indent="0">
                  <a:buNone/>
                  <a:tabLst>
                    <a:tab pos="239712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=1.[</m:t>
                      </m:r>
                      <m:r>
                        <m:rPr>
                          <m:nor/>
                        </m:rPr>
                        <a:rPr lang="en-US" sz="3200" b="0" i="0" smtClean="0"/>
                        <m:t>fraction</m:t>
                      </m:r>
                      <m:r>
                        <m:rPr>
                          <m:nor/>
                        </m:rPr>
                        <a:rPr lang="en-US" sz="3200" b="0" i="0" smtClean="0"/>
                        <m:t> </m:t>
                      </m:r>
                      <m:r>
                        <m:rPr>
                          <m:nor/>
                        </m:rPr>
                        <a:rPr lang="en-US" sz="3200" b="0" i="0" smtClean="0"/>
                        <m:t>bits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CE2493B-73B0-EC4B-BF77-15377D5373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417148"/>
                <a:ext cx="11811000" cy="4059852"/>
              </a:xfrm>
              <a:blipFill>
                <a:blip r:embed="rId3"/>
                <a:stretch>
                  <a:fillRect l="-1183" t="-2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1B6714C-5399-8745-B708-CC8C68296D9E}"/>
              </a:ext>
            </a:extLst>
          </p:cNvPr>
          <p:cNvGraphicFramePr>
            <a:graphicFrameLocks noGrp="1"/>
          </p:cNvGraphicFramePr>
          <p:nvPr/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9" name="Frame 8">
            <a:extLst>
              <a:ext uri="{FF2B5EF4-FFF2-40B4-BE49-F238E27FC236}">
                <a16:creationId xmlns:a16="http://schemas.microsoft.com/office/drawing/2014/main" id="{50614A9F-0067-2445-B800-94D0C88EBE76}"/>
              </a:ext>
            </a:extLst>
          </p:cNvPr>
          <p:cNvSpPr/>
          <p:nvPr/>
        </p:nvSpPr>
        <p:spPr>
          <a:xfrm>
            <a:off x="5257800" y="1225074"/>
            <a:ext cx="49530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026B60-1DFA-B840-90EF-57F80A1B6569}"/>
              </a:ext>
            </a:extLst>
          </p:cNvPr>
          <p:cNvSpPr txBox="1"/>
          <p:nvPr/>
        </p:nvSpPr>
        <p:spPr>
          <a:xfrm>
            <a:off x="9067800" y="5477371"/>
            <a:ext cx="1670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latin typeface="+mn-lt"/>
              </a:rPr>
              <a:t>What???</a:t>
            </a:r>
          </a:p>
        </p:txBody>
      </p:sp>
    </p:spTree>
    <p:extLst>
      <p:ext uri="{BB962C8B-B14F-4D97-AF65-F5344CB8AC3E}">
        <p14:creationId xmlns:p14="http://schemas.microsoft.com/office/powerpoint/2010/main" val="39450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97FD-FEB4-9249-BE67-F078ACB7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notation to the rescue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CB4AD-E8FA-E348-8C10-C0A5AE3B6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Correct scientific notation:</a:t>
            </a:r>
            <a:br>
              <a:rPr lang="en-US" dirty="0"/>
            </a:br>
            <a:r>
              <a:rPr lang="en-US" dirty="0"/>
              <a:t>In the mantissa, always keep one non-zero digit to the left of the decimal point.</a:t>
            </a:r>
          </a:p>
          <a:p>
            <a:pPr marL="0" indent="0">
              <a:buNone/>
              <a:tabLst>
                <a:tab pos="2682875" algn="l"/>
                <a:tab pos="4111625" algn="l"/>
                <a:tab pos="6858000" algn="l"/>
              </a:tabLst>
            </a:pPr>
            <a:r>
              <a:rPr lang="en-US" dirty="0"/>
              <a:t>For base 10: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42.4    x 10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 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.24  x 10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pPr marL="0" indent="0">
              <a:buNone/>
              <a:tabLst>
                <a:tab pos="2682875" algn="l"/>
                <a:tab pos="4111625" algn="l"/>
                <a:tab pos="6858000" algn="l"/>
              </a:tabLst>
            </a:pP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324.5   x 10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 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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.245 x 10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</a:p>
          <a:p>
            <a:pPr marL="0" indent="0">
              <a:buNone/>
              <a:tabLst>
                <a:tab pos="2682875" algn="l"/>
                <a:tab pos="4111625" algn="l"/>
                <a:tab pos="6858000" algn="l"/>
              </a:tabLst>
            </a:pP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  0.624 x 10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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.24  x 10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 marL="0" indent="0">
              <a:buNone/>
              <a:tabLst>
                <a:tab pos="2682875" algn="l"/>
                <a:tab pos="4111625" algn="l"/>
                <a:tab pos="6858000" algn="l"/>
              </a:tabLst>
            </a:pPr>
            <a:endParaRPr lang="en-US" baseline="300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tabLst>
                <a:tab pos="2682875" algn="l"/>
                <a:tab pos="4111625" algn="l"/>
                <a:tab pos="6858000" algn="l"/>
              </a:tabLst>
            </a:pPr>
            <a:r>
              <a:rPr lang="en-US" dirty="0"/>
              <a:t>For base 2:	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10.1   x 2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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.01   x 2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pPr marL="0" indent="0">
              <a:buNone/>
              <a:tabLst>
                <a:tab pos="2682875" algn="l"/>
                <a:tab pos="4111625" algn="l"/>
                <a:tab pos="6858000" algn="l"/>
              </a:tabLst>
            </a:pP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1011.1   x 2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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.0111 x 2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</a:t>
            </a:r>
          </a:p>
          <a:p>
            <a:pPr marL="0" indent="0">
              <a:buNone/>
              <a:tabLst>
                <a:tab pos="2682875" algn="l"/>
                <a:tab pos="4111625" algn="l"/>
                <a:tab pos="6858000" algn="l"/>
              </a:tabLst>
            </a:pP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0.110 x 2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	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itchFamily="2" charset="2"/>
              </a:rPr>
              <a:t>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.10   x 2</a:t>
            </a:r>
            <a:r>
              <a:rPr lang="en-US" baseline="30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BA126F-EA3A-B648-A670-B223664E2BE2}"/>
              </a:ext>
            </a:extLst>
          </p:cNvPr>
          <p:cNvSpPr/>
          <p:nvPr/>
        </p:nvSpPr>
        <p:spPr bwMode="auto">
          <a:xfrm>
            <a:off x="4724400" y="5753100"/>
            <a:ext cx="6477000" cy="876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Observation: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in base 2, this means there is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always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a 1 to the left of the decimal point!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37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Fraction: Normalized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CE2493B-73B0-EC4B-BF77-15377D5373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2417148"/>
                <a:ext cx="11811000" cy="4059852"/>
              </a:xfrm>
            </p:spPr>
            <p:txBody>
              <a:bodyPr/>
              <a:lstStyle/>
              <a:p>
                <a:pPr marL="0" indent="0">
                  <a:buNone/>
                  <a:tabLst>
                    <a:tab pos="2397125" algn="l"/>
                  </a:tabLst>
                </a:pPr>
                <a:r>
                  <a:rPr lang="en-US" dirty="0"/>
                  <a:t>We could just encode </a:t>
                </a:r>
                <a:r>
                  <a:rPr lang="en-US" dirty="0">
                    <a:solidFill>
                      <a:schemeClr val="tx1"/>
                    </a:solidFill>
                  </a:rPr>
                  <a:t>whatever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in </a:t>
                </a:r>
                <a:r>
                  <a:rPr lang="en-US" dirty="0"/>
                  <a:t>the fraction field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).  But there’s a trick we can use to make the most out of the bits we have… </a:t>
                </a:r>
              </a:p>
              <a:p>
                <a:pPr marL="0" indent="0">
                  <a:buNone/>
                  <a:tabLst>
                    <a:tab pos="2397125" algn="l"/>
                  </a:tabLst>
                </a:pPr>
                <a:endParaRPr lang="en-US" dirty="0"/>
              </a:p>
              <a:p>
                <a:pPr marL="0" indent="0">
                  <a:buNone/>
                  <a:tabLst>
                    <a:tab pos="239712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=1.[</m:t>
                      </m:r>
                      <m:r>
                        <m:rPr>
                          <m:nor/>
                        </m:rPr>
                        <a:rPr lang="en-US" sz="3200" b="0" i="0" smtClean="0"/>
                        <m:t>fraction</m:t>
                      </m:r>
                      <m:r>
                        <m:rPr>
                          <m:nor/>
                        </m:rPr>
                        <a:rPr lang="en-US" sz="3200" b="0" i="0" smtClean="0"/>
                        <m:t> </m:t>
                      </m:r>
                      <m:r>
                        <m:rPr>
                          <m:nor/>
                        </m:rPr>
                        <a:rPr lang="en-US" sz="3200" b="0" i="0" smtClean="0"/>
                        <m:t>bits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3200" dirty="0"/>
              </a:p>
              <a:p>
                <a:pPr marL="0" indent="0">
                  <a:buNone/>
                  <a:tabLst>
                    <a:tab pos="2397125" algn="l"/>
                  </a:tabLst>
                </a:pPr>
                <a:endParaRPr lang="en-US" sz="3200" dirty="0"/>
              </a:p>
              <a:p>
                <a:pPr>
                  <a:tabLst>
                    <a:tab pos="2397125" algn="l"/>
                  </a:tabLst>
                </a:pPr>
                <a:r>
                  <a:rPr lang="en-US" dirty="0"/>
                  <a:t>An “implied leading 1” representation</a:t>
                </a:r>
              </a:p>
              <a:p>
                <a:pPr>
                  <a:tabLst>
                    <a:tab pos="2397125" algn="l"/>
                  </a:tabLst>
                </a:pPr>
                <a:r>
                  <a:rPr lang="en-US" dirty="0"/>
                  <a:t>Means: we get one additional bit of precision for free!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CE2493B-73B0-EC4B-BF77-15377D5373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417148"/>
                <a:ext cx="11811000" cy="4059852"/>
              </a:xfrm>
              <a:blipFill>
                <a:blip r:embed="rId3"/>
                <a:stretch>
                  <a:fillRect l="-1183" t="-2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1B6714C-5399-8745-B708-CC8C68296D9E}"/>
              </a:ext>
            </a:extLst>
          </p:cNvPr>
          <p:cNvGraphicFramePr>
            <a:graphicFrameLocks noGrp="1"/>
          </p:cNvGraphicFramePr>
          <p:nvPr/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9" name="Frame 8">
            <a:extLst>
              <a:ext uri="{FF2B5EF4-FFF2-40B4-BE49-F238E27FC236}">
                <a16:creationId xmlns:a16="http://schemas.microsoft.com/office/drawing/2014/main" id="{50614A9F-0067-2445-B800-94D0C88EBE76}"/>
              </a:ext>
            </a:extLst>
          </p:cNvPr>
          <p:cNvSpPr/>
          <p:nvPr/>
        </p:nvSpPr>
        <p:spPr>
          <a:xfrm>
            <a:off x="5257800" y="1225074"/>
            <a:ext cx="49530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FB8994-C3DC-5A44-9F7A-EAFEB63C6C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6803" y="4147066"/>
            <a:ext cx="988345" cy="14360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8B2BC-C776-1347-A814-6B2B132EAD20}"/>
              </a:ext>
            </a:extLst>
          </p:cNvPr>
          <p:cNvSpPr txBox="1"/>
          <p:nvPr/>
        </p:nvSpPr>
        <p:spPr>
          <a:xfrm>
            <a:off x="10304319" y="5706900"/>
            <a:ext cx="1392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Thanks, Will!</a:t>
            </a:r>
          </a:p>
        </p:txBody>
      </p:sp>
    </p:spTree>
    <p:extLst>
      <p:ext uri="{BB962C8B-B14F-4D97-AF65-F5344CB8AC3E}">
        <p14:creationId xmlns:p14="http://schemas.microsoft.com/office/powerpoint/2010/main" val="279341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5362E-7FFC-A043-AD6F-6B785A51B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from the past few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AFEF0-5A37-7B41-980A-91B4269DA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number represented by the following 32-bit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D51930C-B82B-0245-9808-3C778D51337C}"/>
                  </a:ext>
                </a:extLst>
              </p:cNvPr>
              <p:cNvSpPr txBox="1"/>
              <p:nvPr/>
            </p:nvSpPr>
            <p:spPr>
              <a:xfrm>
                <a:off x="1618793" y="4664651"/>
                <a:ext cx="3258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=128−127=1</m:t>
                      </m:r>
                    </m:oMath>
                  </m:oMathPara>
                </a14:m>
                <a:endParaRPr 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D51930C-B82B-0245-9808-3C778D513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793" y="4664651"/>
                <a:ext cx="3258007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own Arrow 5">
            <a:extLst>
              <a:ext uri="{FF2B5EF4-FFF2-40B4-BE49-F238E27FC236}">
                <a16:creationId xmlns:a16="http://schemas.microsoft.com/office/drawing/2014/main" id="{D6F5AB7B-2FDD-9649-9C72-FD7573AC7F11}"/>
              </a:ext>
            </a:extLst>
          </p:cNvPr>
          <p:cNvSpPr/>
          <p:nvPr/>
        </p:nvSpPr>
        <p:spPr>
          <a:xfrm>
            <a:off x="3362496" y="3542788"/>
            <a:ext cx="609600" cy="88007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25A1B-AAA9-4B4A-AD8D-53C56DBBC238}"/>
              </a:ext>
            </a:extLst>
          </p:cNvPr>
          <p:cNvSpPr txBox="1"/>
          <p:nvPr/>
        </p:nvSpPr>
        <p:spPr>
          <a:xfrm>
            <a:off x="1371600" y="3505200"/>
            <a:ext cx="20024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Subtract bias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(2</a:t>
            </a:r>
            <a:r>
              <a:rPr lang="en-US" sz="2400" baseline="30000" dirty="0">
                <a:latin typeface="+mn-lt"/>
              </a:rPr>
              <a:t>8-1</a:t>
            </a:r>
            <a:r>
              <a:rPr lang="en-US" sz="2400" dirty="0">
                <a:latin typeface="+mn-lt"/>
              </a:rPr>
              <a:t> – 1 = 127)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0A6ED75-329A-AE45-B0D8-167DEEC4F3BD}"/>
                  </a:ext>
                </a:extLst>
              </p:cNvPr>
              <p:cNvSpPr/>
              <p:nvPr/>
            </p:nvSpPr>
            <p:spPr>
              <a:xfrm>
                <a:off x="2116160" y="5851585"/>
                <a:ext cx="7959679" cy="830997"/>
              </a:xfrm>
              <a:prstGeom prst="rect">
                <a:avLst/>
              </a:prstGeom>
              <a:ln w="38100">
                <a:solidFill>
                  <a:schemeClr val="accent2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48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sz="48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1.25</m:t>
                      </m:r>
                      <m:r>
                        <a:rPr lang="en-US" sz="4800" i="1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2.5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0A6ED75-329A-AE45-B0D8-167DEEC4F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160" y="5851585"/>
                <a:ext cx="7959679" cy="830997"/>
              </a:xfrm>
              <a:prstGeom prst="rect">
                <a:avLst/>
              </a:prstGeom>
              <a:blipFill>
                <a:blip r:embed="rId3"/>
                <a:stretch>
                  <a:fillRect b="-27536"/>
                </a:stretch>
              </a:blipFill>
              <a:ln w="381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4585DD-9B5B-BF4F-AD11-2FCF60D6E36E}"/>
                  </a:ext>
                </a:extLst>
              </p:cNvPr>
              <p:cNvSpPr txBox="1"/>
              <p:nvPr/>
            </p:nvSpPr>
            <p:spPr>
              <a:xfrm>
                <a:off x="5450018" y="4664651"/>
                <a:ext cx="561101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tabLst>
                    <a:tab pos="396875" algn="l"/>
                  </a:tabLst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1.01</m:t>
                            </m:r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 algn="l">
                  <a:tabLst>
                    <a:tab pos="396875" algn="l"/>
                  </a:tabLst>
                </a:pPr>
                <a:r>
                  <a:rPr lang="en-US" sz="2800" dirty="0"/>
                  <a:t>	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1+0×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+1×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1.25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4585DD-9B5B-BF4F-AD11-2FCF60D6E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018" y="4664651"/>
                <a:ext cx="5611013" cy="954107"/>
              </a:xfrm>
              <a:prstGeom prst="rect">
                <a:avLst/>
              </a:prstGeom>
              <a:blipFill>
                <a:blip r:embed="rId4"/>
                <a:stretch>
                  <a:fillRect l="-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own Arrow 10">
            <a:extLst>
              <a:ext uri="{FF2B5EF4-FFF2-40B4-BE49-F238E27FC236}">
                <a16:creationId xmlns:a16="http://schemas.microsoft.com/office/drawing/2014/main" id="{042AC7DD-6703-9443-840A-2BCA71ADFFBC}"/>
              </a:ext>
            </a:extLst>
          </p:cNvPr>
          <p:cNvSpPr/>
          <p:nvPr/>
        </p:nvSpPr>
        <p:spPr>
          <a:xfrm>
            <a:off x="6983123" y="3562830"/>
            <a:ext cx="609600" cy="88007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A89771-4A69-2E41-B80F-E200C6341197}"/>
              </a:ext>
            </a:extLst>
          </p:cNvPr>
          <p:cNvSpPr txBox="1"/>
          <p:nvPr/>
        </p:nvSpPr>
        <p:spPr>
          <a:xfrm>
            <a:off x="10565328" y="4696672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(base 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0AB75F-24C4-1941-8DD9-F503D8FF8139}"/>
              </a:ext>
            </a:extLst>
          </p:cNvPr>
          <p:cNvSpPr txBox="1"/>
          <p:nvPr/>
        </p:nvSpPr>
        <p:spPr>
          <a:xfrm>
            <a:off x="10565328" y="5162490"/>
            <a:ext cx="1266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(base 10)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4C0915-2D88-744C-8CD8-12335FD323DE}"/>
              </a:ext>
            </a:extLst>
          </p:cNvPr>
          <p:cNvSpPr txBox="1"/>
          <p:nvPr/>
        </p:nvSpPr>
        <p:spPr>
          <a:xfrm>
            <a:off x="7772400" y="3689866"/>
            <a:ext cx="190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Add implicit 1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58AD23B-E041-4341-A2D4-E7C55E66E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560085"/>
              </p:ext>
            </p:extLst>
          </p:nvPr>
        </p:nvGraphicFramePr>
        <p:xfrm>
          <a:off x="1664370" y="1965180"/>
          <a:ext cx="8863260" cy="1311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0881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301351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525886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1000 0000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0100 0000 0000 0000 0000 000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0254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D59FFD7-E17D-254F-B404-AC27B33F2E05}"/>
              </a:ext>
            </a:extLst>
          </p:cNvPr>
          <p:cNvSpPr/>
          <p:nvPr/>
        </p:nvSpPr>
        <p:spPr>
          <a:xfrm>
            <a:off x="8610600" y="196203"/>
            <a:ext cx="3441070" cy="7943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9384A-CF04-A64D-A506-EAF7913E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#1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E1C853-1B1F-0B43-B401-89A87D624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200400"/>
            <a:ext cx="11811000" cy="3505200"/>
          </a:xfrm>
        </p:spPr>
        <p:txBody>
          <a:bodyPr/>
          <a:lstStyle/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Is this number:</a:t>
            </a:r>
            <a:br>
              <a:rPr lang="en-US" dirty="0"/>
            </a:br>
            <a:br>
              <a:rPr lang="en-US" b="1" dirty="0"/>
            </a:br>
            <a:endParaRPr lang="en-US" b="1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 startAt="2"/>
            </a:pPr>
            <a:r>
              <a:rPr lang="en-US" dirty="0"/>
              <a:t>Is this number: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 startAt="2"/>
            </a:pPr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 startAt="2"/>
            </a:pPr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 startAt="2"/>
            </a:pPr>
            <a:r>
              <a:rPr lang="en-US" dirty="0"/>
              <a:t>Bonus: What is the number?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F8C8DAE-C9A4-A444-A54A-96A3780D1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92620"/>
              </p:ext>
            </p:extLst>
          </p:nvPr>
        </p:nvGraphicFramePr>
        <p:xfrm>
          <a:off x="990600" y="1486513"/>
          <a:ext cx="10210800" cy="1311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071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3471675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605840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0111 1110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0000 0000 0000 0000 0000 000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B3D8222-7A31-6840-96E5-BC1E1DAB087F}"/>
              </a:ext>
            </a:extLst>
          </p:cNvPr>
          <p:cNvSpPr txBox="1"/>
          <p:nvPr/>
        </p:nvSpPr>
        <p:spPr>
          <a:xfrm>
            <a:off x="4063183" y="3200400"/>
            <a:ext cx="2998834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Greater than 0?</a:t>
            </a:r>
          </a:p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Less than 0?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904410-1BA2-B847-AEA2-0C81B9063269}"/>
              </a:ext>
            </a:extLst>
          </p:cNvPr>
          <p:cNvSpPr txBox="1"/>
          <p:nvPr/>
        </p:nvSpPr>
        <p:spPr>
          <a:xfrm>
            <a:off x="4063183" y="4495800"/>
            <a:ext cx="3432093" cy="12557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Less than -1?</a:t>
            </a:r>
          </a:p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Between -1 and 1?</a:t>
            </a:r>
          </a:p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Greater than 1?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224CA3-BFE5-2C4E-8E37-3D879B3A3FE2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EC77E63-474D-D547-AE59-3D83CBBB98C9}"/>
                  </a:ext>
                </a:extLst>
              </p:cNvPr>
              <p:cNvSpPr txBox="1"/>
              <p:nvPr/>
            </p:nvSpPr>
            <p:spPr>
              <a:xfrm>
                <a:off x="8638345" y="336891"/>
                <a:ext cx="34410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EC77E63-474D-D547-AE59-3D83CBBB9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345" y="336891"/>
                <a:ext cx="3441070" cy="523220"/>
              </a:xfrm>
              <a:prstGeom prst="rect">
                <a:avLst/>
              </a:prstGeom>
              <a:blipFill>
                <a:blip r:embed="rId3"/>
                <a:stretch>
                  <a:fillRect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92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9384A-CF04-A64D-A506-EAF7913E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#1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E1C853-1B1F-0B43-B401-89A87D624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200400"/>
            <a:ext cx="11811000" cy="3505200"/>
          </a:xfrm>
        </p:spPr>
        <p:txBody>
          <a:bodyPr/>
          <a:lstStyle/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Is this number:</a:t>
            </a:r>
            <a:br>
              <a:rPr lang="en-US" dirty="0"/>
            </a:br>
            <a:br>
              <a:rPr lang="en-US" b="1" dirty="0"/>
            </a:br>
            <a:endParaRPr lang="en-US" b="1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 startAt="2"/>
            </a:pPr>
            <a:r>
              <a:rPr lang="en-US" dirty="0"/>
              <a:t>Is this number: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 startAt="2"/>
            </a:pPr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 startAt="2"/>
            </a:pPr>
            <a:endParaRPr lang="en-US" dirty="0"/>
          </a:p>
          <a:p>
            <a:pPr marL="514350" indent="-514350">
              <a:buClr>
                <a:schemeClr val="accent2"/>
              </a:buClr>
              <a:buFont typeface="+mj-lt"/>
              <a:buAutoNum type="arabicPeriod" startAt="2"/>
            </a:pPr>
            <a:r>
              <a:rPr lang="en-US" dirty="0"/>
              <a:t>Bonus: What is the number?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F8C8DAE-C9A4-A444-A54A-96A3780D1E03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1486513"/>
          <a:ext cx="10210800" cy="1311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071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3471675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605840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0111 1110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0000 0000 0000 0000 0000 000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B3D8222-7A31-6840-96E5-BC1E1DAB087F}"/>
              </a:ext>
            </a:extLst>
          </p:cNvPr>
          <p:cNvSpPr txBox="1"/>
          <p:nvPr/>
        </p:nvSpPr>
        <p:spPr>
          <a:xfrm>
            <a:off x="4063183" y="3200400"/>
            <a:ext cx="2998834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Greater than 0?</a:t>
            </a:r>
          </a:p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Less than 0?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904410-1BA2-B847-AEA2-0C81B9063269}"/>
              </a:ext>
            </a:extLst>
          </p:cNvPr>
          <p:cNvSpPr txBox="1"/>
          <p:nvPr/>
        </p:nvSpPr>
        <p:spPr>
          <a:xfrm>
            <a:off x="4063183" y="4495800"/>
            <a:ext cx="3432093" cy="12557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Less than -1?</a:t>
            </a:r>
          </a:p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Between -1 and 1?</a:t>
            </a:r>
          </a:p>
          <a:p>
            <a:pPr marL="514350" lvl="0" indent="-51435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Font typeface="+mj-lt"/>
              <a:buAutoNum type="alphaU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Greater than 1?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1EE763F-3C51-CD41-9EDF-874DEDAFA7B3}"/>
                  </a:ext>
                </a:extLst>
              </p:cNvPr>
              <p:cNvSpPr/>
              <p:nvPr/>
            </p:nvSpPr>
            <p:spPr>
              <a:xfrm>
                <a:off x="5249321" y="5936159"/>
                <a:ext cx="5952079" cy="76944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×1.0</m:t>
                      </m:r>
                      <m:r>
                        <a:rPr lang="en-US" sz="4400" i="1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1EE763F-3C51-CD41-9EDF-874DEDAFA7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321" y="5936159"/>
                <a:ext cx="5952079" cy="769441"/>
              </a:xfrm>
              <a:prstGeom prst="rect">
                <a:avLst/>
              </a:prstGeom>
              <a:blipFill>
                <a:blip r:embed="rId3"/>
                <a:stretch>
                  <a:fillRect b="-311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002E268B-7A96-D343-8542-A974CFCCEBFE}"/>
              </a:ext>
            </a:extLst>
          </p:cNvPr>
          <p:cNvSpPr/>
          <p:nvPr/>
        </p:nvSpPr>
        <p:spPr>
          <a:xfrm>
            <a:off x="8610600" y="196203"/>
            <a:ext cx="3441070" cy="7943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0D32EE7-E3A3-534E-87E9-F59C8349974A}"/>
                  </a:ext>
                </a:extLst>
              </p:cNvPr>
              <p:cNvSpPr txBox="1"/>
              <p:nvPr/>
            </p:nvSpPr>
            <p:spPr>
              <a:xfrm>
                <a:off x="8638345" y="336891"/>
                <a:ext cx="34410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0D32EE7-E3A3-534E-87E9-F59C83499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345" y="336891"/>
                <a:ext cx="3441070" cy="523220"/>
              </a:xfrm>
              <a:prstGeom prst="rect">
                <a:avLst/>
              </a:prstGeom>
              <a:blipFill>
                <a:blip r:embed="rId4"/>
                <a:stretch>
                  <a:fillRect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114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Representing real numbers and fixed point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Normalized values</a:t>
            </a:r>
          </a:p>
          <a:p>
            <a:r>
              <a:rPr lang="en-US" b="1" dirty="0"/>
              <a:t>Joke Break</a:t>
            </a:r>
            <a:endParaRPr lang="en-US" dirty="0"/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Special/denormalized values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Number representations in C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711026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30881-08C7-AA47-8A8A-D9DDB1E25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Joke break</a:t>
            </a:r>
          </a:p>
        </p:txBody>
      </p:sp>
      <p:pic>
        <p:nvPicPr>
          <p:cNvPr id="8" name="Picture 7" descr="Cartoon - pane 1 is a robot staring at a comptuer screen.  Pane 2 is the robot looking at the screen displaying the text &quot;Welcome to the secret robot internet&quot;.  Pane 3 has the title &quot;Earlier...&quot; and shows a screen with the text &quot;Prove you are human: 0.1 + 0.2 = ?&quot; and a filled-in text box with the value 0.30000000000000004.">
            <a:extLst>
              <a:ext uri="{FF2B5EF4-FFF2-40B4-BE49-F238E27FC236}">
                <a16:creationId xmlns:a16="http://schemas.microsoft.com/office/drawing/2014/main" id="{745CCBF4-1DDC-6241-AC42-53B126B54C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295400"/>
            <a:ext cx="4495800" cy="53305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77A435-CA4F-BE40-AAC2-55C64628C81A}"/>
              </a:ext>
            </a:extLst>
          </p:cNvPr>
          <p:cNvSpPr/>
          <p:nvPr/>
        </p:nvSpPr>
        <p:spPr>
          <a:xfrm>
            <a:off x="8305800" y="4419600"/>
            <a:ext cx="342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>
                <a:hlinkClick r:id="rId4"/>
              </a:rPr>
              <a:t>https://www.smbc-comics.com/comic/2013-06-05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B04206-05FE-5840-A0D3-8033A6130B01}"/>
              </a:ext>
            </a:extLst>
          </p:cNvPr>
          <p:cNvSpPr txBox="1"/>
          <p:nvPr/>
        </p:nvSpPr>
        <p:spPr>
          <a:xfrm>
            <a:off x="8305801" y="5870449"/>
            <a:ext cx="3581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en-US" dirty="0">
                <a:hlinkClick r:id="rId5"/>
              </a:rPr>
              <a:t>https://www.h-schmidt.net/FloatConverter/IEEE754.html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061743-6374-2F47-9378-577437642CCB}"/>
              </a:ext>
            </a:extLst>
          </p:cNvPr>
          <p:cNvSpPr txBox="1"/>
          <p:nvPr/>
        </p:nvSpPr>
        <p:spPr>
          <a:xfrm>
            <a:off x="8323163" y="5065931"/>
            <a:ext cx="2649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accent2"/>
              </a:buClr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Slightly off from the real float 0.3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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615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Representing real numbers and fixed point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Normalized values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Joke Break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/>
              <a:t>Floating Point: Special/denormalized values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Number representations in C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1696156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A717-D33E-2643-8471-1B145F7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Reserved exponent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985EAC-DD8E-BE4B-8A01-ED9E5BBFDB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2083862"/>
                  </p:ext>
                </p:extLst>
              </p:nvPr>
            </p:nvGraphicFramePr>
            <p:xfrm>
              <a:off x="320409" y="2193844"/>
              <a:ext cx="5775588" cy="45720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79420">
                      <a:extLst>
                        <a:ext uri="{9D8B030D-6E8A-4147-A177-3AD203B41FA5}">
                          <a16:colId xmlns:a16="http://schemas.microsoft.com/office/drawing/2014/main" val="2185371020"/>
                        </a:ext>
                      </a:extLst>
                    </a:gridCol>
                    <a:gridCol w="2796168">
                      <a:extLst>
                        <a:ext uri="{9D8B030D-6E8A-4147-A177-3AD203B41FA5}">
                          <a16:colId xmlns:a16="http://schemas.microsoft.com/office/drawing/2014/main" val="2694595313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exponent (Binary)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oMath>
                          </a14:m>
                          <a:r>
                            <a:rPr lang="en-US" sz="2400" dirty="0"/>
                            <a:t> (Base 10)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61354548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11111111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64530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11111110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127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77130757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11111101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9489657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11111100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0745225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13068404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00000011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-124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23257819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00000010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-125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3301906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00000001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-126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9707391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00000000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63537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985EAC-DD8E-BE4B-8A01-ED9E5BBFDB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2083862"/>
                  </p:ext>
                </p:extLst>
              </p:nvPr>
            </p:nvGraphicFramePr>
            <p:xfrm>
              <a:off x="320409" y="2193844"/>
              <a:ext cx="5775588" cy="45720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2979420">
                      <a:extLst>
                        <a:ext uri="{9D8B030D-6E8A-4147-A177-3AD203B41FA5}">
                          <a16:colId xmlns:a16="http://schemas.microsoft.com/office/drawing/2014/main" val="2185371020"/>
                        </a:ext>
                      </a:extLst>
                    </a:gridCol>
                    <a:gridCol w="2796168">
                      <a:extLst>
                        <a:ext uri="{9D8B030D-6E8A-4147-A177-3AD203B41FA5}">
                          <a16:colId xmlns:a16="http://schemas.microsoft.com/office/drawing/2014/main" val="269459531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exponent (Binary)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7273" t="-11111" b="-92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13545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11111111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6453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11111110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127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7713075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11111101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948965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11111100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0745225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130684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00000011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-124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2325781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00000010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-125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33019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00000001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a:rPr>
                            <a:t>-126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970739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00000000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RESERVED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7635379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3E644A-06DB-CA46-A3E4-E5E47323C2ED}"/>
              </a:ext>
            </a:extLst>
          </p:cNvPr>
          <p:cNvGraphicFramePr>
            <a:graphicFrameLocks noGrp="1"/>
          </p:cNvGraphicFramePr>
          <p:nvPr/>
        </p:nvGraphicFramePr>
        <p:xfrm>
          <a:off x="2095501" y="1348545"/>
          <a:ext cx="8000993" cy="655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3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72034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747256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55710"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7" name="Frame 6">
            <a:extLst>
              <a:ext uri="{FF2B5EF4-FFF2-40B4-BE49-F238E27FC236}">
                <a16:creationId xmlns:a16="http://schemas.microsoft.com/office/drawing/2014/main" id="{2A078100-7D2D-8A43-B2B8-E03E7AABEF41}"/>
              </a:ext>
            </a:extLst>
          </p:cNvPr>
          <p:cNvSpPr/>
          <p:nvPr/>
        </p:nvSpPr>
        <p:spPr>
          <a:xfrm>
            <a:off x="2514600" y="1230948"/>
            <a:ext cx="2971800" cy="902652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AC12841A-53CD-EB41-B89A-9F47D51AECE8}"/>
              </a:ext>
            </a:extLst>
          </p:cNvPr>
          <p:cNvSpPr/>
          <p:nvPr/>
        </p:nvSpPr>
        <p:spPr>
          <a:xfrm flipH="1">
            <a:off x="6295388" y="3133165"/>
            <a:ext cx="304800" cy="3124200"/>
          </a:xfrm>
          <a:prstGeom prst="leftBrace">
            <a:avLst>
              <a:gd name="adj1" fmla="val 8333"/>
              <a:gd name="adj2" fmla="val 17397"/>
            </a:avLst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3EFFC9-7E8D-4D42-B895-865C43CA8834}"/>
              </a:ext>
            </a:extLst>
          </p:cNvPr>
          <p:cNvSpPr txBox="1"/>
          <p:nvPr/>
        </p:nvSpPr>
        <p:spPr>
          <a:xfrm>
            <a:off x="6768203" y="3486090"/>
            <a:ext cx="1537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normalized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30337A-E10A-5242-BF03-174C7D5C36B1}"/>
              </a:ext>
            </a:extLst>
          </p:cNvPr>
          <p:cNvSpPr txBox="1"/>
          <p:nvPr/>
        </p:nvSpPr>
        <p:spPr>
          <a:xfrm>
            <a:off x="6468441" y="2724090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special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E6C97E-6DFA-534E-A071-646F6D05163D}"/>
              </a:ext>
            </a:extLst>
          </p:cNvPr>
          <p:cNvSpPr txBox="1"/>
          <p:nvPr/>
        </p:nvSpPr>
        <p:spPr>
          <a:xfrm>
            <a:off x="6468441" y="6365734"/>
            <a:ext cx="1837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denormalized</a:t>
            </a:r>
          </a:p>
        </p:txBody>
      </p:sp>
    </p:spTree>
    <p:extLst>
      <p:ext uri="{BB962C8B-B14F-4D97-AF65-F5344CB8AC3E}">
        <p14:creationId xmlns:p14="http://schemas.microsoft.com/office/powerpoint/2010/main" val="337158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3BAD-2250-7943-9E26-A96DDF8C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zeros: Zero + denormalized floats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306E55-EF60-4C41-B4D9-F8316D0BF7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95400"/>
                <a:ext cx="11811000" cy="5181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Zero (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+0</a:t>
                </a:r>
                <a:r>
                  <a:rPr lang="en-US" dirty="0"/>
                  <a:t>, 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-0</a:t>
                </a:r>
                <a:r>
                  <a:rPr lang="en-US" dirty="0"/>
                  <a:t>)</a:t>
                </a:r>
                <a:br>
                  <a:rPr lang="en-US" dirty="0"/>
                </a:br>
                <a:endParaRPr lang="en-US" dirty="0"/>
              </a:p>
              <a:p>
                <a:pPr marL="0" indent="0">
                  <a:buNone/>
                </a:pPr>
                <a:br>
                  <a:rPr lang="en-US" dirty="0"/>
                </a:br>
                <a:endParaRPr lang="en-US" dirty="0"/>
              </a:p>
              <a:p>
                <a:pPr marL="0" indent="0">
                  <a:spcBef>
                    <a:spcPts val="2200"/>
                  </a:spcBef>
                  <a:buNone/>
                </a:pPr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Denormalized</a:t>
                </a:r>
                <a:r>
                  <a:rPr lang="en-US" b="1" dirty="0"/>
                  <a:t> </a:t>
                </a:r>
                <a:r>
                  <a:rPr lang="en-US" dirty="0"/>
                  <a:t>floats:</a:t>
                </a:r>
                <a:br>
                  <a:rPr lang="en-US" dirty="0"/>
                </a:br>
                <a:br>
                  <a:rPr lang="en-US" dirty="0"/>
                </a:br>
                <a:endParaRPr lang="en-US" b="1" dirty="0"/>
              </a:p>
              <a:p>
                <a:pPr lvl="0">
                  <a:spcBef>
                    <a:spcPts val="0"/>
                  </a:spcBef>
                  <a:tabLst>
                    <a:tab pos="2397125" algn="l"/>
                  </a:tabLst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Smallest normalized exponent: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bias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=−126</m:t>
                    </m:r>
                  </m:oMath>
                </a14:m>
                <a:endParaRPr lang="en-US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tabLst>
                    <a:tab pos="2397125" algn="l"/>
                  </a:tabLst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Mantissa has </a:t>
                </a:r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no leading zero</a:t>
                </a:r>
                <a:r>
                  <a:rPr lang="en-US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=0.[</m:t>
                    </m:r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fraction</m:t>
                    </m:r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bits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306E55-EF60-4C41-B4D9-F8316D0BF7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95400"/>
                <a:ext cx="11811000" cy="5181600"/>
              </a:xfrm>
              <a:blipFill>
                <a:blip r:embed="rId3"/>
                <a:stretch>
                  <a:fillRect l="-1182" t="-1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E653CAD-80FA-FC4A-B89C-9DCA9149A9B8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E0514FB-105A-1442-9265-B9CBA5C2B6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935784"/>
              </p:ext>
            </p:extLst>
          </p:nvPr>
        </p:nvGraphicFramePr>
        <p:xfrm>
          <a:off x="4722471" y="1295400"/>
          <a:ext cx="7240929" cy="798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079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47598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52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zeros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4A6F9C-960E-0643-8110-F659B9BCA205}"/>
              </a:ext>
            </a:extLst>
          </p:cNvPr>
          <p:cNvCxnSpPr>
            <a:cxnSpLocks/>
          </p:cNvCxnSpPr>
          <p:nvPr/>
        </p:nvCxnSpPr>
        <p:spPr>
          <a:xfrm>
            <a:off x="228600" y="3124200"/>
            <a:ext cx="115062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625F572-158F-DB49-89A6-E685DC07D1B0}"/>
              </a:ext>
            </a:extLst>
          </p:cNvPr>
          <p:cNvSpPr txBox="1">
            <a:spLocks/>
          </p:cNvSpPr>
          <p:nvPr/>
        </p:nvSpPr>
        <p:spPr bwMode="auto">
          <a:xfrm>
            <a:off x="5689893" y="5858470"/>
            <a:ext cx="5371558" cy="837965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Why would we want so much precision for tiny numbers?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E848A9F-E89B-D645-8C83-A91BAB41F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252768"/>
              </p:ext>
            </p:extLst>
          </p:nvPr>
        </p:nvGraphicFramePr>
        <p:xfrm>
          <a:off x="4722470" y="3352800"/>
          <a:ext cx="7240929" cy="798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079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47598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52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 nonzero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DBC45BF7-BC12-F444-A49E-AF838F0F4BF0}"/>
              </a:ext>
            </a:extLst>
          </p:cNvPr>
          <p:cNvSpPr txBox="1">
            <a:spLocks/>
          </p:cNvSpPr>
          <p:nvPr/>
        </p:nvSpPr>
        <p:spPr bwMode="auto">
          <a:xfrm>
            <a:off x="5689893" y="2409400"/>
            <a:ext cx="6244601" cy="48620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Why would two zeros be okay?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6FE68D-6A83-EE4C-A9ED-738C49BBA862}"/>
                  </a:ext>
                </a:extLst>
              </p:cNvPr>
              <p:cNvSpPr txBox="1"/>
              <p:nvPr/>
            </p:nvSpPr>
            <p:spPr>
              <a:xfrm>
                <a:off x="8707482" y="4724400"/>
                <a:ext cx="34410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6FE68D-6A83-EE4C-A9ED-738C49BBA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482" y="4724400"/>
                <a:ext cx="3441070" cy="523220"/>
              </a:xfrm>
              <a:prstGeom prst="rect">
                <a:avLst/>
              </a:prstGeom>
              <a:blipFill>
                <a:blip r:embed="rId4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331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3BAD-2250-7943-9E26-A96DDF8C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zeros: Zero + denormalized floats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306E55-EF60-4C41-B4D9-F8316D0BF7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95400"/>
                <a:ext cx="11811000" cy="5181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Zero (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+0</a:t>
                </a:r>
                <a:r>
                  <a:rPr lang="en-US" dirty="0"/>
                  <a:t>, 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-0</a:t>
                </a:r>
                <a:r>
                  <a:rPr lang="en-US" dirty="0"/>
                  <a:t>)</a:t>
                </a:r>
                <a:br>
                  <a:rPr lang="en-US" dirty="0"/>
                </a:br>
                <a:endParaRPr lang="en-US" dirty="0"/>
              </a:p>
              <a:p>
                <a:pPr marL="0" indent="0">
                  <a:buNone/>
                </a:pPr>
                <a:br>
                  <a:rPr lang="en-US" dirty="0"/>
                </a:br>
                <a:endParaRPr lang="en-US" dirty="0"/>
              </a:p>
              <a:p>
                <a:pPr marL="0" indent="0">
                  <a:spcBef>
                    <a:spcPts val="2200"/>
                  </a:spcBef>
                  <a:buNone/>
                </a:pPr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Denormalized</a:t>
                </a:r>
                <a:r>
                  <a:rPr lang="en-US" b="1" dirty="0"/>
                  <a:t> </a:t>
                </a:r>
                <a:r>
                  <a:rPr lang="en-US" dirty="0"/>
                  <a:t>floats:</a:t>
                </a:r>
                <a:br>
                  <a:rPr lang="en-US" dirty="0"/>
                </a:br>
                <a:br>
                  <a:rPr lang="en-US" dirty="0"/>
                </a:br>
                <a:endParaRPr lang="en-US" b="1" dirty="0"/>
              </a:p>
              <a:p>
                <a:pPr lvl="0">
                  <a:spcBef>
                    <a:spcPts val="0"/>
                  </a:spcBef>
                  <a:tabLst>
                    <a:tab pos="2397125" algn="l"/>
                  </a:tabLst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Smallest normalized exponent: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bias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=−126</m:t>
                    </m:r>
                  </m:oMath>
                </a14:m>
                <a:endParaRPr lang="en-US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tabLst>
                    <a:tab pos="2397125" algn="l"/>
                  </a:tabLst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Mantissa has </a:t>
                </a:r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no leading zero</a:t>
                </a:r>
                <a:r>
                  <a:rPr lang="en-US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=0.[</m:t>
                    </m:r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fraction</m:t>
                    </m:r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bits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306E55-EF60-4C41-B4D9-F8316D0BF7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95400"/>
                <a:ext cx="11811000" cy="5181600"/>
              </a:xfrm>
              <a:blipFill>
                <a:blip r:embed="rId3"/>
                <a:stretch>
                  <a:fillRect l="-1182" t="-1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E0514FB-105A-1442-9265-B9CBA5C2B646}"/>
              </a:ext>
            </a:extLst>
          </p:cNvPr>
          <p:cNvGraphicFramePr>
            <a:graphicFrameLocks noGrp="1"/>
          </p:cNvGraphicFramePr>
          <p:nvPr/>
        </p:nvGraphicFramePr>
        <p:xfrm>
          <a:off x="4722471" y="1295400"/>
          <a:ext cx="7240929" cy="798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079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47598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52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zeros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4A6F9C-960E-0643-8110-F659B9BCA205}"/>
              </a:ext>
            </a:extLst>
          </p:cNvPr>
          <p:cNvCxnSpPr>
            <a:cxnSpLocks/>
          </p:cNvCxnSpPr>
          <p:nvPr/>
        </p:nvCxnSpPr>
        <p:spPr>
          <a:xfrm>
            <a:off x="228600" y="3124200"/>
            <a:ext cx="115062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E848A9F-E89B-D645-8C83-A91BAB41F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671144"/>
              </p:ext>
            </p:extLst>
          </p:nvPr>
        </p:nvGraphicFramePr>
        <p:xfrm>
          <a:off x="4722470" y="3352800"/>
          <a:ext cx="7240929" cy="798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079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47598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52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0000 0000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 nonzero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6FE68D-6A83-EE4C-A9ED-738C49BBA862}"/>
                  </a:ext>
                </a:extLst>
              </p:cNvPr>
              <p:cNvSpPr txBox="1"/>
              <p:nvPr/>
            </p:nvSpPr>
            <p:spPr>
              <a:xfrm>
                <a:off x="8707482" y="4724400"/>
                <a:ext cx="34410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6FE68D-6A83-EE4C-A9ED-738C49BBA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482" y="4724400"/>
                <a:ext cx="3441070" cy="523220"/>
              </a:xfrm>
              <a:prstGeom prst="rect">
                <a:avLst/>
              </a:prstGeom>
              <a:blipFill>
                <a:blip r:embed="rId4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" descr="page11image56674544">
            <a:extLst>
              <a:ext uri="{FF2B5EF4-FFF2-40B4-BE49-F238E27FC236}">
                <a16:creationId xmlns:a16="http://schemas.microsoft.com/office/drawing/2014/main" id="{1ADC2090-03E9-A44D-B104-F65E77D376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255"/>
          <a:stretch/>
        </p:blipFill>
        <p:spPr bwMode="auto">
          <a:xfrm>
            <a:off x="228601" y="5257800"/>
            <a:ext cx="5181544" cy="84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6F5D5A-FB79-7A4F-AFAC-C9B79BE521AC}"/>
              </a:ext>
            </a:extLst>
          </p:cNvPr>
          <p:cNvSpPr/>
          <p:nvPr/>
        </p:nvSpPr>
        <p:spPr bwMode="auto">
          <a:xfrm>
            <a:off x="5104434" y="5831336"/>
            <a:ext cx="6477000" cy="876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Denormalized values enable gradual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underflow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(too-small-to-represent floats).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54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3BAD-2250-7943-9E26-A96DDF8C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ones: Infinity and </a:t>
            </a:r>
            <a:r>
              <a:rPr lang="en-US" dirty="0" err="1"/>
              <a:t>NaN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06E55-EF60-4C41-B4D9-F8316D0BF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Infinity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+inf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-inf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spcBef>
                <a:spcPts val="2200"/>
              </a:spcBef>
              <a:buNone/>
            </a:pPr>
            <a:r>
              <a:rPr lang="en-US" dirty="0"/>
              <a:t>Not a number 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dirty="0"/>
              <a:t>):</a:t>
            </a:r>
          </a:p>
          <a:p>
            <a:pPr marL="0" indent="0">
              <a:spcBef>
                <a:spcPts val="280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Computation result that is an</a:t>
            </a:r>
            <a:b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invalid mathematical real number.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653CAD-80FA-FC4A-B89C-9DCA9149A9B8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E0514FB-105A-1442-9265-B9CBA5C2B646}"/>
              </a:ext>
            </a:extLst>
          </p:cNvPr>
          <p:cNvGraphicFramePr>
            <a:graphicFrameLocks noGrp="1"/>
          </p:cNvGraphicFramePr>
          <p:nvPr/>
        </p:nvGraphicFramePr>
        <p:xfrm>
          <a:off x="4722471" y="1295400"/>
          <a:ext cx="7240929" cy="798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079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47598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52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1111 1111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zeros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4A6F9C-960E-0643-8110-F659B9BCA205}"/>
              </a:ext>
            </a:extLst>
          </p:cNvPr>
          <p:cNvCxnSpPr>
            <a:cxnSpLocks/>
          </p:cNvCxnSpPr>
          <p:nvPr/>
        </p:nvCxnSpPr>
        <p:spPr>
          <a:xfrm>
            <a:off x="228600" y="3581400"/>
            <a:ext cx="115062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625F572-158F-DB49-89A6-E685DC07D1B0}"/>
              </a:ext>
            </a:extLst>
          </p:cNvPr>
          <p:cNvSpPr txBox="1">
            <a:spLocks/>
          </p:cNvSpPr>
          <p:nvPr/>
        </p:nvSpPr>
        <p:spPr bwMode="auto">
          <a:xfrm>
            <a:off x="5689893" y="5455112"/>
            <a:ext cx="5371558" cy="1264147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kind of mathematical computation would result in a </a:t>
            </a:r>
            <a:r>
              <a:rPr lang="en-US" b="1" dirty="0"/>
              <a:t>non-real</a:t>
            </a:r>
            <a:r>
              <a:rPr lang="en-US" dirty="0"/>
              <a:t> number? (hint: square root)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E848A9F-E89B-D645-8C83-A91BAB41F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7825"/>
              </p:ext>
            </p:extLst>
          </p:nvPr>
        </p:nvGraphicFramePr>
        <p:xfrm>
          <a:off x="4722470" y="3886200"/>
          <a:ext cx="7240929" cy="798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079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47598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52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1111 1111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 nonzero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DBC45BF7-BC12-F444-A49E-AF838F0F4BF0}"/>
              </a:ext>
            </a:extLst>
          </p:cNvPr>
          <p:cNvSpPr txBox="1">
            <a:spLocks/>
          </p:cNvSpPr>
          <p:nvPr/>
        </p:nvSpPr>
        <p:spPr bwMode="auto">
          <a:xfrm>
            <a:off x="5689893" y="2409399"/>
            <a:ext cx="6244601" cy="571566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Why would we want to represent infinity?</a:t>
            </a:r>
          </a:p>
        </p:txBody>
      </p:sp>
    </p:spTree>
    <p:extLst>
      <p:ext uri="{BB962C8B-B14F-4D97-AF65-F5344CB8AC3E}">
        <p14:creationId xmlns:p14="http://schemas.microsoft.com/office/powerpoint/2010/main" val="275932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2">
            <a:extLst>
              <a:ext uri="{FF2B5EF4-FFF2-40B4-BE49-F238E27FC236}">
                <a16:creationId xmlns:a16="http://schemas.microsoft.com/office/drawing/2014/main" id="{5B91B1CF-A4D8-5045-A459-AB723A878190}"/>
              </a:ext>
            </a:extLst>
          </p:cNvPr>
          <p:cNvSpPr txBox="1">
            <a:spLocks/>
          </p:cNvSpPr>
          <p:nvPr/>
        </p:nvSpPr>
        <p:spPr bwMode="auto">
          <a:xfrm>
            <a:off x="5689893" y="5455112"/>
            <a:ext cx="5371558" cy="1264147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kind of mathematical computation would result in a </a:t>
            </a:r>
            <a:r>
              <a:rPr lang="en-US" b="1" dirty="0"/>
              <a:t>non-real</a:t>
            </a:r>
            <a:r>
              <a:rPr lang="en-US" dirty="0"/>
              <a:t> number? (hint: square root)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3D3BAD-2250-7943-9E26-A96DDF8C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ones: Infinity and </a:t>
            </a:r>
            <a:r>
              <a:rPr lang="en-US" dirty="0" err="1"/>
              <a:t>NaN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06E55-EF60-4C41-B4D9-F8316D0BF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Infinity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+inf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-inf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spcBef>
                <a:spcPts val="2200"/>
              </a:spcBef>
              <a:buNone/>
            </a:pPr>
            <a:r>
              <a:rPr lang="en-US" dirty="0"/>
              <a:t>Not a number (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NaN</a:t>
            </a:r>
            <a:r>
              <a:rPr lang="en-US" dirty="0"/>
              <a:t>):</a:t>
            </a:r>
          </a:p>
          <a:p>
            <a:pPr marL="0" indent="0">
              <a:spcBef>
                <a:spcPts val="2800"/>
              </a:spcBef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Computation result that is an</a:t>
            </a:r>
            <a:b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invalid mathematical real number.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E0514FB-105A-1442-9265-B9CBA5C2B646}"/>
              </a:ext>
            </a:extLst>
          </p:cNvPr>
          <p:cNvGraphicFramePr>
            <a:graphicFrameLocks noGrp="1"/>
          </p:cNvGraphicFramePr>
          <p:nvPr/>
        </p:nvGraphicFramePr>
        <p:xfrm>
          <a:off x="4722471" y="1295400"/>
          <a:ext cx="7240929" cy="798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079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47598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52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1111 1111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all zeros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4A6F9C-960E-0643-8110-F659B9BCA205}"/>
              </a:ext>
            </a:extLst>
          </p:cNvPr>
          <p:cNvCxnSpPr>
            <a:cxnSpLocks/>
          </p:cNvCxnSpPr>
          <p:nvPr/>
        </p:nvCxnSpPr>
        <p:spPr>
          <a:xfrm>
            <a:off x="228600" y="3581400"/>
            <a:ext cx="115062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ECC8969-E924-C443-85CE-CEA4C6F003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508708"/>
              </p:ext>
            </p:extLst>
          </p:nvPr>
        </p:nvGraphicFramePr>
        <p:xfrm>
          <a:off x="4722470" y="3886200"/>
          <a:ext cx="7240929" cy="798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079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475988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352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 (8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fraction (23 bits)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4005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1111 1111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any nonzero</a:t>
                      </a:r>
                    </a:p>
                  </a:txBody>
                  <a:tcPr marL="64008" marR="64008" marT="32004" marB="320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671424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FAF04CB-14DB-3B49-B489-C20A2F176A68}"/>
                  </a:ext>
                </a:extLst>
              </p:cNvPr>
              <p:cNvSpPr txBox="1"/>
              <p:nvPr/>
            </p:nvSpPr>
            <p:spPr>
              <a:xfrm>
                <a:off x="5638800" y="5393984"/>
                <a:ext cx="5867400" cy="13878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lvl="0" algn="l" fontAlgn="auto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Examples: </a:t>
                </a:r>
                <a:r>
                  <a:rPr lang="en-US" sz="2800" dirty="0">
                    <a:solidFill>
                      <a:prstClr val="black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sqrt(x)</a:t>
                </a:r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(i.e.,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deg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), where </a:t>
                </a:r>
                <a:r>
                  <a:rPr lang="en-US" sz="2800" dirty="0">
                    <a:solidFill>
                      <a:prstClr val="black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x</a:t>
                </a:r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is negative,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∞</m:t>
                        </m:r>
                      </m:num>
                      <m:den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∞</m:t>
                        </m:r>
                      </m:den>
                    </m:f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∞+</m:t>
                    </m:r>
                    <m:d>
                      <m:d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−∞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etc.</a:t>
                </a:r>
                <a:b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endParaRPr lang="en-US" sz="28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FAF04CB-14DB-3B49-B489-C20A2F176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5393984"/>
                <a:ext cx="5867400" cy="1387816"/>
              </a:xfrm>
              <a:prstGeom prst="rect">
                <a:avLst/>
              </a:prstGeom>
              <a:blipFill>
                <a:blip r:embed="rId3"/>
                <a:stretch>
                  <a:fillRect l="-2381" t="-7273" r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DA0662D8-2188-1F45-901A-EBECE4C48AAC}"/>
              </a:ext>
            </a:extLst>
          </p:cNvPr>
          <p:cNvSpPr/>
          <p:nvPr/>
        </p:nvSpPr>
        <p:spPr bwMode="auto">
          <a:xfrm>
            <a:off x="5431801" y="2477397"/>
            <a:ext cx="6477000" cy="876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2397125" algn="l"/>
              </a:tabLst>
            </a:pP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Floats have built-in handling of overflow: infinity + anything = infinity.</a:t>
            </a:r>
            <a:endParaRPr lang="en-US" sz="2800" i="1" dirty="0">
              <a:solidFill>
                <a:prstClr val="black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27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BAE15-E79D-D542-AA59-932EAAD3B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156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Representing real numbers and fixed point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Normalized values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Joke Break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Special/denormalized values</a:t>
            </a:r>
          </a:p>
          <a:p>
            <a:r>
              <a:rPr lang="en-US" dirty="0"/>
              <a:t>Number representations in C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22817968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883EA-78D6-8A4F-919F-E086A8DB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Skipping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68078-5B43-2C4B-9953-43ED25A78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said that it’s not possible to represent </a:t>
            </a:r>
            <a:r>
              <a:rPr lang="en-US" i="1" dirty="0"/>
              <a:t>all</a:t>
            </a:r>
            <a:r>
              <a:rPr lang="en-US" dirty="0"/>
              <a:t> real numbers using a fixed-width representation.  What does this look like?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Float Converter</a:t>
            </a:r>
          </a:p>
          <a:p>
            <a:r>
              <a:rPr lang="en-US" dirty="0">
                <a:hlinkClick r:id="rId3"/>
              </a:rPr>
              <a:t>https://www.h-schmidt.net/FloatConverter/IEEE754.html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Floats and Graphics</a:t>
            </a:r>
          </a:p>
          <a:p>
            <a:r>
              <a:rPr lang="en-US" dirty="0">
                <a:hlinkClick r:id="rId4"/>
              </a:rPr>
              <a:t>https://www.shadertoy.com/view/4tVyDK</a:t>
            </a:r>
            <a:endParaRPr lang="en-US" dirty="0"/>
          </a:p>
        </p:txBody>
      </p:sp>
      <p:pic>
        <p:nvPicPr>
          <p:cNvPr id="5" name="Picture 1" descr="page11image56674544">
            <a:extLst>
              <a:ext uri="{FF2B5EF4-FFF2-40B4-BE49-F238E27FC236}">
                <a16:creationId xmlns:a16="http://schemas.microsoft.com/office/drawing/2014/main" id="{C4D701C7-90C5-5E4F-BF26-E09818959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5435600"/>
            <a:ext cx="6973539" cy="119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2254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BE08-E35D-004B-9CE4-06A578017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CB2DF-B767-F043-BD41-6CEBE987E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 (32 bits)</a:t>
            </a:r>
          </a:p>
          <a:p>
            <a:r>
              <a:rPr lang="en-US" dirty="0"/>
              <a:t>8-bit exponent ranges from -126 to +127,</a:t>
            </a:r>
            <a:br>
              <a:rPr lang="en-US" dirty="0"/>
            </a:br>
            <a:r>
              <a:rPr lang="en-US" dirty="0"/>
              <a:t>2</a:t>
            </a:r>
            <a:r>
              <a:rPr lang="en-US" baseline="30000" dirty="0"/>
              <a:t>127</a:t>
            </a:r>
            <a:r>
              <a:rPr lang="en-US" dirty="0"/>
              <a:t> = 10</a:t>
            </a:r>
            <a:r>
              <a:rPr lang="en-US" baseline="30000" dirty="0"/>
              <a:t>37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dirty="0"/>
              <a:t> (64 bits)</a:t>
            </a:r>
          </a:p>
          <a:p>
            <a:r>
              <a:rPr lang="en-US" dirty="0"/>
              <a:t>11-bit exponent ranges from -1022 to +1023,</a:t>
            </a:r>
            <a:br>
              <a:rPr lang="en-US" dirty="0"/>
            </a:br>
            <a:r>
              <a:rPr lang="en-US" dirty="0"/>
              <a:t>2</a:t>
            </a:r>
            <a:r>
              <a:rPr lang="en-US" baseline="30000" dirty="0"/>
              <a:t>1023</a:t>
            </a:r>
            <a:r>
              <a:rPr lang="en-US" dirty="0"/>
              <a:t> = 10</a:t>
            </a:r>
            <a:r>
              <a:rPr lang="en-US" baseline="30000" dirty="0"/>
              <a:t>308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4C44A33-4343-B14E-B81D-C50BF227FB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396126"/>
              </p:ext>
            </p:extLst>
          </p:nvPr>
        </p:nvGraphicFramePr>
        <p:xfrm>
          <a:off x="7467597" y="1447800"/>
          <a:ext cx="4495803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9718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681482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2514603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437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exponent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(8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Fraction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(23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68D8403-4BF4-9042-B16E-56DF370A3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704944"/>
              </p:ext>
            </p:extLst>
          </p:nvPr>
        </p:nvGraphicFramePr>
        <p:xfrm>
          <a:off x="3581401" y="5257800"/>
          <a:ext cx="8381999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797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2849882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497332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</a:tblGrid>
              <a:tr h="6437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exponent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(11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Fraction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(52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2430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1image56674544">
            <a:extLst>
              <a:ext uri="{FF2B5EF4-FFF2-40B4-BE49-F238E27FC236}">
                <a16:creationId xmlns:a16="http://schemas.microsoft.com/office/drawing/2014/main" id="{FE1273C7-948D-7D4D-A257-28189453C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511" y="5816600"/>
            <a:ext cx="60833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AE2AE0-4EEA-EE4F-A1DF-35A63B712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 vs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66AC-66D2-D340-8115-894A4AACE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32-bit integer (type </a:t>
            </a:r>
            <a:r>
              <a:rPr lang="en-US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): :</a:t>
            </a:r>
            <a:br>
              <a:rPr lang="en-US" dirty="0"/>
            </a:br>
            <a:r>
              <a:rPr lang="en-US" dirty="0"/>
              <a:t>–2,147,483,648 to 2147483647</a:t>
            </a:r>
          </a:p>
          <a:p>
            <a:pPr marL="0" indent="0">
              <a:buNone/>
            </a:pPr>
            <a:r>
              <a:rPr lang="en-US" dirty="0"/>
              <a:t>64-bit integer (type </a:t>
            </a:r>
            <a:r>
              <a:rPr lang="en-US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dirty="0"/>
              <a:t>):</a:t>
            </a:r>
            <a:br>
              <a:rPr lang="en-US" dirty="0"/>
            </a:br>
            <a:r>
              <a:rPr lang="en-US" dirty="0"/>
              <a:t>−9,223,372,036,854,775,80</a:t>
            </a:r>
            <a:br>
              <a:rPr lang="en-US" dirty="0"/>
            </a:br>
            <a:r>
              <a:rPr lang="en-US" dirty="0"/>
              <a:t> to 9,223,372,036,854,775,807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32-bit floating point (type </a:t>
            </a:r>
            <a:r>
              <a:rPr lang="en-US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):</a:t>
            </a:r>
          </a:p>
          <a:p>
            <a:pPr marL="0" indent="0">
              <a:buNone/>
            </a:pPr>
            <a:r>
              <a:rPr lang="en-US" dirty="0"/>
              <a:t>~1.7 x10</a:t>
            </a:r>
            <a:r>
              <a:rPr lang="en-US" baseline="30000" dirty="0"/>
              <a:t>-38</a:t>
            </a:r>
            <a:r>
              <a:rPr lang="en-US" dirty="0"/>
              <a:t> to ~3.4 x10</a:t>
            </a:r>
            <a:r>
              <a:rPr lang="en-US" baseline="30000" dirty="0"/>
              <a:t>38 </a:t>
            </a:r>
            <a:r>
              <a:rPr lang="en-US" dirty="0"/>
              <a:t>(+ negative range)</a:t>
            </a:r>
          </a:p>
          <a:p>
            <a:pPr marL="0" indent="0">
              <a:buNone/>
            </a:pPr>
            <a:r>
              <a:rPr lang="en-US" dirty="0"/>
              <a:t>64-bit floating point (type </a:t>
            </a:r>
            <a:r>
              <a:rPr lang="en-US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dirty="0"/>
              <a:t>): </a:t>
            </a:r>
          </a:p>
          <a:p>
            <a:pPr marL="0" indent="0">
              <a:buNone/>
            </a:pPr>
            <a:r>
              <a:rPr lang="en-US" dirty="0"/>
              <a:t>~9 x10</a:t>
            </a:r>
            <a:r>
              <a:rPr lang="en-US" baseline="30000" dirty="0"/>
              <a:t>-307</a:t>
            </a:r>
            <a:r>
              <a:rPr lang="en-US" dirty="0"/>
              <a:t> to ~1.8 x10</a:t>
            </a:r>
            <a:r>
              <a:rPr lang="en-US" baseline="30000" dirty="0"/>
              <a:t>308 </a:t>
            </a:r>
            <a:r>
              <a:rPr lang="en-US" dirty="0"/>
              <a:t>(+ negative range)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F38F1-C625-2144-A2A3-CA2E0ABFB52A}"/>
              </a:ext>
            </a:extLst>
          </p:cNvPr>
          <p:cNvSpPr txBox="1"/>
          <p:nvPr/>
        </p:nvSpPr>
        <p:spPr>
          <a:xfrm>
            <a:off x="9677400" y="1428571"/>
            <a:ext cx="2286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</a:rPr>
              <a:t>All integers in these ranges can be represented.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E313DD-1753-EE41-95ED-7262ACBCD6B7}"/>
              </a:ext>
            </a:extLst>
          </p:cNvPr>
          <p:cNvSpPr txBox="1"/>
          <p:nvPr/>
        </p:nvSpPr>
        <p:spPr>
          <a:xfrm>
            <a:off x="7010400" y="4169413"/>
            <a:ext cx="5029200" cy="1421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5875" lvl="1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Not all numbers can be represented.</a:t>
            </a:r>
            <a:br>
              <a:rPr lang="en-US" sz="2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Gaps can get quite large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: larger the exponent, larger the gap between successive fraction values.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EBB1BD-1439-2148-B055-32F751175601}"/>
              </a:ext>
            </a:extLst>
          </p:cNvPr>
          <p:cNvCxnSpPr/>
          <p:nvPr/>
        </p:nvCxnSpPr>
        <p:spPr>
          <a:xfrm>
            <a:off x="152400" y="3962400"/>
            <a:ext cx="115824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31A7E0A-3AAF-FB4C-9A21-0D8DA44B7E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39"/>
          <a:stretch/>
        </p:blipFill>
        <p:spPr>
          <a:xfrm>
            <a:off x="5943600" y="2946866"/>
            <a:ext cx="5871411" cy="6307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FBD15B-AADB-1A48-8DFE-1C8AAC85BB3C}"/>
              </a:ext>
            </a:extLst>
          </p:cNvPr>
          <p:cNvSpPr txBox="1"/>
          <p:nvPr/>
        </p:nvSpPr>
        <p:spPr>
          <a:xfrm>
            <a:off x="98612" y="6167736"/>
            <a:ext cx="4295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(normalized float/double ranges)</a:t>
            </a:r>
          </a:p>
        </p:txBody>
      </p:sp>
    </p:spTree>
    <p:extLst>
      <p:ext uri="{BB962C8B-B14F-4D97-AF65-F5344CB8AC3E}">
        <p14:creationId xmlns:p14="http://schemas.microsoft.com/office/powerpoint/2010/main" val="229606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Representing real numbers and fixed point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Normalized values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Joke Break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Floating Point: Special/denormalized values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Number representations in C</a:t>
            </a:r>
          </a:p>
          <a:p>
            <a:r>
              <a:rPr lang="en-US" dirty="0"/>
              <a:t>Floating point arithmetic</a:t>
            </a:r>
          </a:p>
        </p:txBody>
      </p:sp>
    </p:spTree>
    <p:extLst>
      <p:ext uri="{BB962C8B-B14F-4D97-AF65-F5344CB8AC3E}">
        <p14:creationId xmlns:p14="http://schemas.microsoft.com/office/powerpoint/2010/main" val="3400175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C4DD-DE93-6E46-A995-62F3AE8A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(floating) points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D33B40-6A68-4E40-BD70-D98BC12AB1A5}"/>
              </a:ext>
            </a:extLst>
          </p:cNvPr>
          <p:cNvSpPr txBox="1">
            <a:spLocks/>
          </p:cNvSpPr>
          <p:nvPr/>
        </p:nvSpPr>
        <p:spPr bwMode="auto">
          <a:xfrm>
            <a:off x="6120063" y="2836947"/>
            <a:ext cx="55626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/>
              <a:t>Single operations are commutative, but sequence is not associative.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(</a:t>
            </a:r>
            <a:r>
              <a:rPr lang="en-US" sz="2400" dirty="0"/>
              <a:t>a + b) equals (b + a)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But (a + b) + c may not equal a + (b + c)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D016B0-1DD6-7245-A0C0-5427A566C2E8}"/>
              </a:ext>
            </a:extLst>
          </p:cNvPr>
          <p:cNvSpPr txBox="1">
            <a:spLocks/>
          </p:cNvSpPr>
          <p:nvPr/>
        </p:nvSpPr>
        <p:spPr bwMode="auto">
          <a:xfrm>
            <a:off x="1219200" y="5334000"/>
            <a:ext cx="5562600" cy="112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/>
              <a:t>Equality comparison operations are often unwise.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BB4CFF-C30B-1D43-80F7-179A6EE3F8D3}"/>
              </a:ext>
            </a:extLst>
          </p:cNvPr>
          <p:cNvSpPr txBox="1"/>
          <p:nvPr/>
        </p:nvSpPr>
        <p:spPr>
          <a:xfrm>
            <a:off x="521369" y="2147450"/>
            <a:ext cx="47244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/>
              </a:rPr>
              <a:t>Approximation and rounding is inevitable.</a:t>
            </a:r>
          </a:p>
        </p:txBody>
      </p:sp>
    </p:spTree>
    <p:extLst>
      <p:ext uri="{BB962C8B-B14F-4D97-AF65-F5344CB8AC3E}">
        <p14:creationId xmlns:p14="http://schemas.microsoft.com/office/powerpoint/2010/main" val="22543083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C4DD-DE93-6E46-A995-62F3AE8A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(floating) points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D33B40-6A68-4E40-BD70-D98BC12AB1A5}"/>
              </a:ext>
            </a:extLst>
          </p:cNvPr>
          <p:cNvSpPr txBox="1">
            <a:spLocks/>
          </p:cNvSpPr>
          <p:nvPr/>
        </p:nvSpPr>
        <p:spPr bwMode="auto">
          <a:xfrm>
            <a:off x="6120063" y="2836947"/>
            <a:ext cx="55626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Single operations are commutative, but sequence is not associative.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a + b) equals (b + a)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But (a + b) + c may not equal a + (b + c)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D016B0-1DD6-7245-A0C0-5427A566C2E8}"/>
              </a:ext>
            </a:extLst>
          </p:cNvPr>
          <p:cNvSpPr txBox="1">
            <a:spLocks/>
          </p:cNvSpPr>
          <p:nvPr/>
        </p:nvSpPr>
        <p:spPr bwMode="auto">
          <a:xfrm>
            <a:off x="1219200" y="5334000"/>
            <a:ext cx="5562600" cy="112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Equality comparison operations are often unwise.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0DDFCB-0148-8A43-B35A-648DEDE08361}"/>
              </a:ext>
            </a:extLst>
          </p:cNvPr>
          <p:cNvSpPr txBox="1"/>
          <p:nvPr/>
        </p:nvSpPr>
        <p:spPr>
          <a:xfrm>
            <a:off x="521369" y="2147450"/>
            <a:ext cx="47244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/>
              </a:rPr>
              <a:t>Approximation and rounding is inevitable.</a:t>
            </a:r>
          </a:p>
        </p:txBody>
      </p:sp>
    </p:spTree>
    <p:extLst>
      <p:ext uri="{BB962C8B-B14F-4D97-AF65-F5344CB8AC3E}">
        <p14:creationId xmlns:p14="http://schemas.microsoft.com/office/powerpoint/2010/main" val="27145523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xplosion 2 5">
            <a:extLst>
              <a:ext uri="{FF2B5EF4-FFF2-40B4-BE49-F238E27FC236}">
                <a16:creationId xmlns:a16="http://schemas.microsoft.com/office/drawing/2014/main" id="{FF39F31E-9B9F-7641-BA56-2FCA325C2379}"/>
              </a:ext>
            </a:extLst>
          </p:cNvPr>
          <p:cNvSpPr/>
          <p:nvPr/>
        </p:nvSpPr>
        <p:spPr>
          <a:xfrm>
            <a:off x="4114800" y="3886200"/>
            <a:ext cx="5105400" cy="2749047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Bradley Hand" pitchFamily="2" charset="77"/>
                <a:cs typeface="Apple Chancery" panose="03020702040506060504" pitchFamily="66" charset="-79"/>
              </a:rPr>
              <a:t>FAST!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B7DDFC-4E5C-6B4D-8ECA-0ADE5B4874E7}"/>
              </a:ext>
            </a:extLst>
          </p:cNvPr>
          <p:cNvSpPr txBox="1"/>
          <p:nvPr/>
        </p:nvSpPr>
        <p:spPr>
          <a:xfrm>
            <a:off x="228600" y="1371600"/>
            <a:ext cx="10591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800" dirty="0">
                <a:latin typeface="Broadway" panose="020F0502020204030204" pitchFamily="34" charset="0"/>
                <a:cs typeface="Broadway" panose="020F0502020204030204" pitchFamily="34" charset="0"/>
              </a:rPr>
              <a:t>Lisa’s Official Guide To Making Money</a:t>
            </a:r>
          </a:p>
        </p:txBody>
      </p:sp>
      <p:sp>
        <p:nvSpPr>
          <p:cNvPr id="8" name="Explosion 2 7">
            <a:extLst>
              <a:ext uri="{FF2B5EF4-FFF2-40B4-BE49-F238E27FC236}">
                <a16:creationId xmlns:a16="http://schemas.microsoft.com/office/drawing/2014/main" id="{97FB9488-F2F8-6148-B9E3-7C7032050354}"/>
              </a:ext>
            </a:extLst>
          </p:cNvPr>
          <p:cNvSpPr/>
          <p:nvPr/>
        </p:nvSpPr>
        <p:spPr>
          <a:xfrm>
            <a:off x="8229600" y="848044"/>
            <a:ext cx="3962400" cy="2123755"/>
          </a:xfrm>
          <a:prstGeom prst="irregularSeal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432FF"/>
                </a:solidFill>
                <a:latin typeface="Bradley Hand" pitchFamily="2" charset="77"/>
                <a:cs typeface="Apple Chancery" panose="03020702040506060504" pitchFamily="66" charset="-79"/>
              </a:rPr>
              <a:t>It’s easy	!</a:t>
            </a:r>
          </a:p>
        </p:txBody>
      </p:sp>
      <p:sp>
        <p:nvSpPr>
          <p:cNvPr id="5" name="Explosion 2 4">
            <a:extLst>
              <a:ext uri="{FF2B5EF4-FFF2-40B4-BE49-F238E27FC236}">
                <a16:creationId xmlns:a16="http://schemas.microsoft.com/office/drawing/2014/main" id="{AD4AE184-599A-0A4D-9F59-DDCB1055D5B1}"/>
              </a:ext>
            </a:extLst>
          </p:cNvPr>
          <p:cNvSpPr/>
          <p:nvPr/>
        </p:nvSpPr>
        <p:spPr>
          <a:xfrm>
            <a:off x="8001000" y="4663487"/>
            <a:ext cx="4343400" cy="1950626"/>
          </a:xfrm>
          <a:prstGeom prst="irregularSeal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432FF"/>
                </a:solidFill>
                <a:latin typeface="Bradley Hand" pitchFamily="2" charset="77"/>
                <a:cs typeface="Apple Chancery" panose="03020702040506060504" pitchFamily="66" charset="-79"/>
              </a:rPr>
              <a:t>You can lose money, too!</a:t>
            </a:r>
          </a:p>
        </p:txBody>
      </p:sp>
    </p:spTree>
    <p:extLst>
      <p:ext uri="{BB962C8B-B14F-4D97-AF65-F5344CB8AC3E}">
        <p14:creationId xmlns:p14="http://schemas.microsoft.com/office/powerpoint/2010/main" val="22483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Float Arithmetic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AF68F0-1F5D-DA4E-8E09-F883FF85D5CD}"/>
              </a:ext>
            </a:extLst>
          </p:cNvPr>
          <p:cNvSpPr txBox="1"/>
          <p:nvPr/>
        </p:nvSpPr>
        <p:spPr>
          <a:xfrm>
            <a:off x="5623754" y="6324600"/>
            <a:ext cx="9444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bank.c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C520EB-FF74-354C-AC52-BF4316727932}"/>
              </a:ext>
            </a:extLst>
          </p:cNvPr>
          <p:cNvSpPr txBox="1"/>
          <p:nvPr/>
        </p:nvSpPr>
        <p:spPr>
          <a:xfrm>
            <a:off x="7385192" y="4461483"/>
            <a:ext cx="4557658" cy="163121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Try it yourself: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./bank 100 1        # deposit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./bank 100 -1       # withdraw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./bank 100000000 -1 # make bank</a:t>
            </a:r>
          </a:p>
          <a:p>
            <a:pPr algn="l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./bank 16777216 1   # lose bank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3E67FF-BDA5-254E-B0A5-966F2ED41BD6}"/>
              </a:ext>
            </a:extLst>
          </p:cNvPr>
          <p:cNvSpPr txBox="1"/>
          <p:nvPr/>
        </p:nvSpPr>
        <p:spPr>
          <a:xfrm>
            <a:off x="8600236" y="6172619"/>
            <a:ext cx="2127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Why is 2</a:t>
            </a:r>
            <a:r>
              <a:rPr lang="en-US" sz="2000" baseline="30000" dirty="0">
                <a:latin typeface="+mn-lt"/>
              </a:rPr>
              <a:t>24</a:t>
            </a:r>
            <a:r>
              <a:rPr lang="en-US" sz="2000" dirty="0">
                <a:latin typeface="+mn-lt"/>
              </a:rPr>
              <a:t> special?</a:t>
            </a:r>
          </a:p>
        </p:txBody>
      </p:sp>
    </p:spTree>
    <p:extLst>
      <p:ext uri="{BB962C8B-B14F-4D97-AF65-F5344CB8AC3E}">
        <p14:creationId xmlns:p14="http://schemas.microsoft.com/office/powerpoint/2010/main" val="34988897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8283-482F-1F4D-A62F-4CA79644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“</a:t>
            </a:r>
            <a:r>
              <a:rPr lang="en-US" dirty="0" err="1"/>
              <a:t>Minifloat</a:t>
            </a:r>
            <a:r>
              <a:rPr lang="en-US" dirty="0"/>
              <a:t>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43522-5E2C-5548-BC8A-14FBB7FE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a more compact example representation, we will use an 8 bit “</a:t>
            </a:r>
            <a:r>
              <a:rPr lang="en-US" dirty="0" err="1"/>
              <a:t>minifloat</a:t>
            </a:r>
            <a:r>
              <a:rPr lang="en-US" dirty="0"/>
              <a:t>” with a 4 bit exponent, 3 bit fraction and bias of 7 (note: </a:t>
            </a:r>
            <a:r>
              <a:rPr lang="en-US" dirty="0" err="1"/>
              <a:t>minifloat</a:t>
            </a:r>
            <a:r>
              <a:rPr lang="en-US" dirty="0"/>
              <a:t> is just for example purposes, and is not a real datatype).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6CF3380-5D77-8441-8053-6876B0D1FC7F}"/>
              </a:ext>
            </a:extLst>
          </p:cNvPr>
          <p:cNvGraphicFramePr>
            <a:graphicFrameLocks noGrp="1"/>
          </p:cNvGraphicFramePr>
          <p:nvPr/>
        </p:nvGraphicFramePr>
        <p:xfrm>
          <a:off x="2325631" y="3124200"/>
          <a:ext cx="7540738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028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85048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850481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450821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6317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371043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371043">
                  <a:extLst>
                    <a:ext uri="{9D8B030D-6E8A-4147-A177-3AD203B41FA5}">
                      <a16:colId xmlns:a16="http://schemas.microsoft.com/office/drawing/2014/main" val="4232705044"/>
                    </a:ext>
                  </a:extLst>
                </a:gridCol>
                <a:gridCol w="94285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291832">
                  <a:extLst>
                    <a:ext uri="{9D8B030D-6E8A-4147-A177-3AD203B41FA5}">
                      <a16:colId xmlns:a16="http://schemas.microsoft.com/office/drawing/2014/main" val="3575388393"/>
                    </a:ext>
                  </a:extLst>
                </a:gridCol>
                <a:gridCol w="371043">
                  <a:extLst>
                    <a:ext uri="{9D8B030D-6E8A-4147-A177-3AD203B41FA5}">
                      <a16:colId xmlns:a16="http://schemas.microsoft.com/office/drawing/2014/main" val="2309677762"/>
                    </a:ext>
                  </a:extLst>
                </a:gridCol>
                <a:gridCol w="742087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742086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742086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6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 0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exponent (4 bits)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4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fraction (3 bits)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89369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8283-482F-1F4D-A62F-4CA79644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43522-5E2C-5548-BC8A-14FBB7FE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</a:t>
            </a:r>
            <a:r>
              <a:rPr lang="en-US" dirty="0" err="1"/>
              <a:t>minifloat</a:t>
            </a:r>
            <a:r>
              <a:rPr lang="en-US" dirty="0"/>
              <a:t>, with a balance of $128, a deposit of $4 </a:t>
            </a:r>
            <a:r>
              <a:rPr lang="en-US" b="1" dirty="0"/>
              <a:t>would not be recorded </a:t>
            </a:r>
            <a:r>
              <a:rPr lang="en-US" dirty="0"/>
              <a:t>at Lisa’s Bank.  Why not?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Let’s step through the calculations to add these two numbers (note: this is just for understanding; real float calculations are more efficient).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836E99-1801-C743-8BC3-2A5AA21296D1}"/>
              </a:ext>
            </a:extLst>
          </p:cNvPr>
          <p:cNvSpPr txBox="1"/>
          <p:nvPr/>
        </p:nvSpPr>
        <p:spPr>
          <a:xfrm>
            <a:off x="4978117" y="2423596"/>
            <a:ext cx="2159566" cy="20108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128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4000" u="sng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   4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128?</a:t>
            </a:r>
          </a:p>
        </p:txBody>
      </p:sp>
    </p:spTree>
    <p:extLst>
      <p:ext uri="{BB962C8B-B14F-4D97-AF65-F5344CB8AC3E}">
        <p14:creationId xmlns:p14="http://schemas.microsoft.com/office/powerpoint/2010/main" val="3178357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E9E55-0336-5B45-BE49-7663920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F85E8-961B-2C49-B106-0F23A31C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205860"/>
            <a:ext cx="11811000" cy="2271140"/>
          </a:xfrm>
        </p:spPr>
        <p:txBody>
          <a:bodyPr/>
          <a:lstStyle/>
          <a:p>
            <a:pPr marL="0" indent="0">
              <a:buNone/>
              <a:tabLst>
                <a:tab pos="11477625" algn="r"/>
              </a:tabLst>
            </a:pPr>
            <a:r>
              <a:rPr lang="en-US" dirty="0"/>
              <a:t>Float arithmetic (at a high level): 	x </a:t>
            </a:r>
            <a:r>
              <a:rPr lang="en-US" dirty="0" err="1"/>
              <a:t>floatop</a:t>
            </a:r>
            <a:r>
              <a:rPr lang="en-US" dirty="0"/>
              <a:t> y = Round(x op y)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Manipulate significand and exponents independently to </a:t>
            </a:r>
            <a:r>
              <a:rPr lang="en-US" b="1" dirty="0"/>
              <a:t>align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Compute </a:t>
            </a:r>
            <a:r>
              <a:rPr lang="en-US" b="1" dirty="0"/>
              <a:t>exact</a:t>
            </a:r>
            <a:r>
              <a:rPr lang="en-US" dirty="0"/>
              <a:t> result (x op y)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en-US" b="1" dirty="0"/>
              <a:t>Round</a:t>
            </a:r>
            <a:r>
              <a:rPr lang="en-US" dirty="0"/>
              <a:t> and put in floating point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0B07EB-7193-774B-8519-49FFC6306205}"/>
              </a:ext>
            </a:extLst>
          </p:cNvPr>
          <p:cNvSpPr txBox="1"/>
          <p:nvPr/>
        </p:nvSpPr>
        <p:spPr>
          <a:xfrm>
            <a:off x="558965" y="1683786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128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42E4AB-C5FF-B242-A122-791784B0623D}"/>
              </a:ext>
            </a:extLst>
          </p:cNvPr>
          <p:cNvSpPr txBox="1"/>
          <p:nvPr/>
        </p:nvSpPr>
        <p:spPr>
          <a:xfrm>
            <a:off x="1078338" y="295718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4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5450564-2357-D641-AA23-DE82C9552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48892"/>
              </p:ext>
            </p:extLst>
          </p:nvPr>
        </p:nvGraphicFramePr>
        <p:xfrm>
          <a:off x="1881132" y="1618629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1110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000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46A141E-3EED-B04C-A651-128DDFB8B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785172"/>
              </p:ext>
            </p:extLst>
          </p:nvPr>
        </p:nvGraphicFramePr>
        <p:xfrm>
          <a:off x="1881131" y="2892031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1001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000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B508434-01EF-324B-A572-47762BB5F8A3}"/>
              </a:ext>
            </a:extLst>
          </p:cNvPr>
          <p:cNvSpPr txBox="1"/>
          <p:nvPr/>
        </p:nvSpPr>
        <p:spPr>
          <a:xfrm>
            <a:off x="6553200" y="1635567"/>
            <a:ext cx="1959191" cy="1512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128.00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   4.00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132.00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DCDD1D-72C9-A846-BA8D-D1A7B44A51BF}"/>
              </a:ext>
            </a:extLst>
          </p:cNvPr>
          <p:cNvSpPr txBox="1"/>
          <p:nvPr/>
        </p:nvSpPr>
        <p:spPr>
          <a:xfrm>
            <a:off x="7532795" y="3150058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aligned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34206B-997F-E440-8D92-03B45F3516B6}"/>
              </a:ext>
            </a:extLst>
          </p:cNvPr>
          <p:cNvSpPr txBox="1"/>
          <p:nvPr/>
        </p:nvSpPr>
        <p:spPr>
          <a:xfrm>
            <a:off x="226903" y="2960790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400" dirty="0"/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8358DA-337B-1F4D-AE6A-B9B1F2389B56}"/>
              </a:ext>
            </a:extLst>
          </p:cNvPr>
          <p:cNvSpPr txBox="1"/>
          <p:nvPr/>
        </p:nvSpPr>
        <p:spPr>
          <a:xfrm>
            <a:off x="9334776" y="1635567"/>
            <a:ext cx="2552424" cy="1512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1.00 x 2^7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u="sng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+ 1.00 x 2^2</a:t>
            </a:r>
          </a:p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08483D-B692-C74D-8B32-DE2F65722752}"/>
              </a:ext>
            </a:extLst>
          </p:cNvPr>
          <p:cNvSpPr txBox="1"/>
          <p:nvPr/>
        </p:nvSpPr>
        <p:spPr>
          <a:xfrm>
            <a:off x="9959277" y="3150995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not aligned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57E76C-CD13-6D47-80B8-13944C24288A}"/>
              </a:ext>
            </a:extLst>
          </p:cNvPr>
          <p:cNvSpPr/>
          <p:nvPr/>
        </p:nvSpPr>
        <p:spPr>
          <a:xfrm>
            <a:off x="7772400" y="4191000"/>
            <a:ext cx="4038600" cy="5334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75D968-4D8C-0D43-BE76-A8C227FE15FF}"/>
              </a:ext>
            </a:extLst>
          </p:cNvPr>
          <p:cNvSpPr txBox="1"/>
          <p:nvPr/>
        </p:nvSpPr>
        <p:spPr>
          <a:xfrm>
            <a:off x="9940195" y="4739260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+mn-lt"/>
              </a:rPr>
              <a:t>(FPU)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901F5D-04C6-F04D-8EA8-9CFB756BC966}"/>
              </a:ext>
            </a:extLst>
          </p:cNvPr>
          <p:cNvSpPr txBox="1"/>
          <p:nvPr/>
        </p:nvSpPr>
        <p:spPr>
          <a:xfrm>
            <a:off x="9940195" y="5229707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+mn-lt"/>
              </a:rPr>
              <a:t>132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679433-F5C8-124D-A6EC-C41EBA123B71}"/>
              </a:ext>
            </a:extLst>
          </p:cNvPr>
          <p:cNvSpPr txBox="1"/>
          <p:nvPr/>
        </p:nvSpPr>
        <p:spPr>
          <a:xfrm>
            <a:off x="9940195" y="5706284"/>
            <a:ext cx="1604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rgbClr val="0432FF"/>
                </a:solidFill>
                <a:latin typeface="+mn-lt"/>
              </a:rPr>
              <a:t>(next slide)</a:t>
            </a:r>
          </a:p>
        </p:txBody>
      </p:sp>
    </p:spTree>
    <p:extLst>
      <p:ext uri="{BB962C8B-B14F-4D97-AF65-F5344CB8AC3E}">
        <p14:creationId xmlns:p14="http://schemas.microsoft.com/office/powerpoint/2010/main" val="71025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1" grpId="0"/>
      <p:bldP spid="22" grpId="0"/>
      <p:bldP spid="4" grpId="0" animBg="1"/>
      <p:bldP spid="8" grpId="0"/>
      <p:bldP spid="18" grpId="0"/>
      <p:bldP spid="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8283-482F-1F4D-A62F-4CA79644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#2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6CF3380-5D77-8441-8053-6876B0D1F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752539"/>
              </p:ext>
            </p:extLst>
          </p:nvPr>
        </p:nvGraphicFramePr>
        <p:xfrm>
          <a:off x="152400" y="1295400"/>
          <a:ext cx="7152460" cy="160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61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805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805141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373477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6317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351262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351262">
                  <a:extLst>
                    <a:ext uri="{9D8B030D-6E8A-4147-A177-3AD203B41FA5}">
                      <a16:colId xmlns:a16="http://schemas.microsoft.com/office/drawing/2014/main" val="4232705044"/>
                    </a:ext>
                  </a:extLst>
                </a:gridCol>
                <a:gridCol w="94285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276274">
                  <a:extLst>
                    <a:ext uri="{9D8B030D-6E8A-4147-A177-3AD203B41FA5}">
                      <a16:colId xmlns:a16="http://schemas.microsoft.com/office/drawing/2014/main" val="3575388393"/>
                    </a:ext>
                  </a:extLst>
                </a:gridCol>
                <a:gridCol w="351262">
                  <a:extLst>
                    <a:ext uri="{9D8B030D-6E8A-4147-A177-3AD203B41FA5}">
                      <a16:colId xmlns:a16="http://schemas.microsoft.com/office/drawing/2014/main" val="2309677762"/>
                    </a:ext>
                  </a:extLst>
                </a:gridCol>
                <a:gridCol w="702526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702525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702525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6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 0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exponent (4 bits)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4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fraction (3 bits)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????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???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7422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E8031-A6F3-F343-B77F-5B8E809B2692}"/>
              </a:ext>
            </a:extLst>
          </p:cNvPr>
          <p:cNvSpPr txBox="1"/>
          <p:nvPr/>
        </p:nvSpPr>
        <p:spPr>
          <a:xfrm>
            <a:off x="11152945" y="5658504"/>
            <a:ext cx="781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🤔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59E823-4C3B-364D-9318-769D8A61E5B6}"/>
                  </a:ext>
                </a:extLst>
              </p:cNvPr>
              <p:cNvSpPr txBox="1"/>
              <p:nvPr/>
            </p:nvSpPr>
            <p:spPr>
              <a:xfrm>
                <a:off x="8028617" y="1339547"/>
                <a:ext cx="39058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32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59E823-4C3B-364D-9318-769D8A61E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617" y="1339547"/>
                <a:ext cx="3905877" cy="584775"/>
              </a:xfrm>
              <a:prstGeom prst="rect">
                <a:avLst/>
              </a:prstGeom>
              <a:blipFill>
                <a:blip r:embed="rId2"/>
                <a:stretch>
                  <a:fillRect b="-2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042FC2-82EE-9B48-BE29-A969D28B3A60}"/>
                  </a:ext>
                </a:extLst>
              </p:cNvPr>
              <p:cNvSpPr txBox="1"/>
              <p:nvPr/>
            </p:nvSpPr>
            <p:spPr>
              <a:xfrm>
                <a:off x="8028617" y="1924322"/>
                <a:ext cx="33630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0" i="0" smtClean="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exponent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+mn-lt"/>
                        </a:rPr>
                        <m:t>bias</m:t>
                      </m:r>
                    </m:oMath>
                  </m:oMathPara>
                </a14:m>
                <a:endParaRPr 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042FC2-82EE-9B48-BE29-A969D28B3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617" y="1924322"/>
                <a:ext cx="3363037" cy="523220"/>
              </a:xfrm>
              <a:prstGeom prst="rect">
                <a:avLst/>
              </a:prstGeom>
              <a:blipFill>
                <a:blip r:embed="rId3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A399BC4-AF00-A74F-AFF9-3350AEA4D76F}"/>
                  </a:ext>
                </a:extLst>
              </p:cNvPr>
              <p:cNvSpPr/>
              <p:nvPr/>
            </p:nvSpPr>
            <p:spPr>
              <a:xfrm>
                <a:off x="8018166" y="2478478"/>
                <a:ext cx="3373488" cy="480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l" fontAlgn="auto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tabLst>
                    <a:tab pos="239712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=1.[</m:t>
                      </m:r>
                      <m:r>
                        <m:rPr>
                          <m:nor/>
                        </m:rPr>
                        <a:rPr lang="en-US" sz="280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fraction</m:t>
                      </m:r>
                      <m:r>
                        <m:rPr>
                          <m:nor/>
                        </m:rPr>
                        <a:rPr lang="en-US" sz="280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bits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A399BC4-AF00-A74F-AFF9-3350AEA4D7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166" y="2478478"/>
                <a:ext cx="3373488" cy="480131"/>
              </a:xfrm>
              <a:prstGeom prst="rect">
                <a:avLst/>
              </a:prstGeom>
              <a:blipFill>
                <a:blip r:embed="rId4"/>
                <a:stretch>
                  <a:fillRect t="-17949" r="-375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97024BD-0D85-414D-B380-B8BA7D494B49}"/>
              </a:ext>
            </a:extLst>
          </p:cNvPr>
          <p:cNvSpPr/>
          <p:nvPr/>
        </p:nvSpPr>
        <p:spPr>
          <a:xfrm>
            <a:off x="185675" y="3329869"/>
            <a:ext cx="4386325" cy="480131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What is 132 as a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minifloat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D3ADC2A-F701-324B-B058-18CFFAEC40FE}"/>
                  </a:ext>
                </a:extLst>
              </p:cNvPr>
              <p:cNvSpPr txBox="1"/>
              <p:nvPr/>
            </p:nvSpPr>
            <p:spPr>
              <a:xfrm>
                <a:off x="8017042" y="3020717"/>
                <a:ext cx="33181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smtClean="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bias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4−1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−1=7</m:t>
                      </m:r>
                    </m:oMath>
                  </m:oMathPara>
                </a14:m>
                <a:endParaRPr 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D3ADC2A-F701-324B-B058-18CFFAEC4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042" y="3020717"/>
                <a:ext cx="331815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759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8283-482F-1F4D-A62F-4CA79644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#2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F43522-5E2C-5548-BC8A-14FBB7FE7A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4045506"/>
                <a:ext cx="11811000" cy="2660094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Convert to binary.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Convert to scientific notation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×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Determine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solidFill>
                          <a:prstClr val="black"/>
                        </a:solidFill>
                      </a:rPr>
                      <m:t>exponent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mtClean="0">
                        <a:solidFill>
                          <a:srgbClr val="0432FF"/>
                        </a:solidFill>
                      </a:rPr>
                      <m:t>bias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Determine fraction, with rounding.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prstClr val="black"/>
                    </a:solidFill>
                  </a:rPr>
                  <a:t>Determine sign 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F43522-5E2C-5548-BC8A-14FBB7FE7A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4045506"/>
                <a:ext cx="11811000" cy="2660094"/>
              </a:xfrm>
              <a:blipFill>
                <a:blip r:embed="rId2"/>
                <a:stretch>
                  <a:fillRect l="-1182" t="-4286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6CF3380-5D77-8441-8053-6876B0D1F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100990"/>
              </p:ext>
            </p:extLst>
          </p:nvPr>
        </p:nvGraphicFramePr>
        <p:xfrm>
          <a:off x="152400" y="1295400"/>
          <a:ext cx="7152460" cy="160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610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805141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805141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373477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63170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351262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351262">
                  <a:extLst>
                    <a:ext uri="{9D8B030D-6E8A-4147-A177-3AD203B41FA5}">
                      <a16:colId xmlns:a16="http://schemas.microsoft.com/office/drawing/2014/main" val="4232705044"/>
                    </a:ext>
                  </a:extLst>
                </a:gridCol>
                <a:gridCol w="94285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276274">
                  <a:extLst>
                    <a:ext uri="{9D8B030D-6E8A-4147-A177-3AD203B41FA5}">
                      <a16:colId xmlns:a16="http://schemas.microsoft.com/office/drawing/2014/main" val="3575388393"/>
                    </a:ext>
                  </a:extLst>
                </a:gridCol>
                <a:gridCol w="351262">
                  <a:extLst>
                    <a:ext uri="{9D8B030D-6E8A-4147-A177-3AD203B41FA5}">
                      <a16:colId xmlns:a16="http://schemas.microsoft.com/office/drawing/2014/main" val="2309677762"/>
                    </a:ext>
                  </a:extLst>
                </a:gridCol>
                <a:gridCol w="702526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702525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702525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6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 0</a:t>
                      </a:r>
                    </a:p>
                  </a:txBody>
                  <a:tcPr marL="68885" marR="68885" marT="34442" marB="3444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0400579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exponent (4 bits)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4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fraction (3 bits)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????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???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74221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59E823-4C3B-364D-9318-769D8A61E5B6}"/>
                  </a:ext>
                </a:extLst>
              </p:cNvPr>
              <p:cNvSpPr txBox="1"/>
              <p:nvPr/>
            </p:nvSpPr>
            <p:spPr>
              <a:xfrm>
                <a:off x="8028617" y="1339547"/>
                <a:ext cx="39058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32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59E823-4C3B-364D-9318-769D8A61E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617" y="1339547"/>
                <a:ext cx="3905877" cy="584775"/>
              </a:xfrm>
              <a:prstGeom prst="rect">
                <a:avLst/>
              </a:prstGeom>
              <a:blipFill>
                <a:blip r:embed="rId3"/>
                <a:stretch>
                  <a:fillRect b="-2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042FC2-82EE-9B48-BE29-A969D28B3A60}"/>
                  </a:ext>
                </a:extLst>
              </p:cNvPr>
              <p:cNvSpPr txBox="1"/>
              <p:nvPr/>
            </p:nvSpPr>
            <p:spPr>
              <a:xfrm>
                <a:off x="8028617" y="1924322"/>
                <a:ext cx="33630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0" i="0" smtClean="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exponent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+mn-lt"/>
                        </a:rPr>
                        <m:t>bias</m:t>
                      </m:r>
                    </m:oMath>
                  </m:oMathPara>
                </a14:m>
                <a:endParaRPr 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E042FC2-82EE-9B48-BE29-A969D28B3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617" y="1924322"/>
                <a:ext cx="3363037" cy="523220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A399BC4-AF00-A74F-AFF9-3350AEA4D76F}"/>
                  </a:ext>
                </a:extLst>
              </p:cNvPr>
              <p:cNvSpPr/>
              <p:nvPr/>
            </p:nvSpPr>
            <p:spPr>
              <a:xfrm>
                <a:off x="8018166" y="2478478"/>
                <a:ext cx="3373488" cy="480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l" fontAlgn="auto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tabLst>
                    <a:tab pos="239712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=1.[</m:t>
                      </m:r>
                      <m:r>
                        <m:rPr>
                          <m:nor/>
                        </m:rPr>
                        <a:rPr lang="en-US" sz="280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fraction</m:t>
                      </m:r>
                      <m:r>
                        <m:rPr>
                          <m:nor/>
                        </m:rPr>
                        <a:rPr lang="en-US" sz="280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bits</m:t>
                      </m:r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A399BC4-AF00-A74F-AFF9-3350AEA4D7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166" y="2478478"/>
                <a:ext cx="3373488" cy="480131"/>
              </a:xfrm>
              <a:prstGeom prst="rect">
                <a:avLst/>
              </a:prstGeom>
              <a:blipFill>
                <a:blip r:embed="rId5"/>
                <a:stretch>
                  <a:fillRect t="-17949" r="-375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97024BD-0D85-414D-B380-B8BA7D494B49}"/>
              </a:ext>
            </a:extLst>
          </p:cNvPr>
          <p:cNvSpPr/>
          <p:nvPr/>
        </p:nvSpPr>
        <p:spPr>
          <a:xfrm>
            <a:off x="185675" y="3329869"/>
            <a:ext cx="4386325" cy="480131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What is 132 as a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minifloat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D3ADC2A-F701-324B-B058-18CFFAEC40FE}"/>
                  </a:ext>
                </a:extLst>
              </p:cNvPr>
              <p:cNvSpPr txBox="1"/>
              <p:nvPr/>
            </p:nvSpPr>
            <p:spPr>
              <a:xfrm>
                <a:off x="8017042" y="3020717"/>
                <a:ext cx="33181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smtClean="0">
                          <a:solidFill>
                            <a:prstClr val="black"/>
                          </a:solidFill>
                          <a:latin typeface="Calibri" panose="020F0502020204030204"/>
                        </a:rPr>
                        <m:t>bias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4−1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−1=7</m:t>
                      </m:r>
                    </m:oMath>
                  </m:oMathPara>
                </a14:m>
                <a:endParaRPr 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D3ADC2A-F701-324B-B058-18CFFAEC4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042" y="3020717"/>
                <a:ext cx="331815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8863D04-4368-654E-B731-670A0077757D}"/>
              </a:ext>
            </a:extLst>
          </p:cNvPr>
          <p:cNvSpPr txBox="1"/>
          <p:nvPr/>
        </p:nvSpPr>
        <p:spPr>
          <a:xfrm>
            <a:off x="6781800" y="3974203"/>
            <a:ext cx="2550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(1000 0100)</a:t>
            </a:r>
            <a:r>
              <a:rPr lang="en-US" sz="2800" baseline="-25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baseline="-25000" dirty="0"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E4505-F035-414E-9C2B-8D6CEAE055B4}"/>
              </a:ext>
            </a:extLst>
          </p:cNvPr>
          <p:cNvSpPr txBox="1"/>
          <p:nvPr/>
        </p:nvSpPr>
        <p:spPr>
          <a:xfrm>
            <a:off x="6783729" y="4471319"/>
            <a:ext cx="35365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(1.0000100)</a:t>
            </a:r>
            <a:r>
              <a:rPr lang="en-US" sz="2800" baseline="-25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2</a:t>
            </a:r>
            <a:r>
              <a:rPr lang="en-US" sz="2800" baseline="30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endParaRPr lang="en-US" baseline="30000" dirty="0"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1BDF82-107C-014C-A220-2A7DCF6BC113}"/>
              </a:ext>
            </a:extLst>
          </p:cNvPr>
          <p:cNvSpPr txBox="1"/>
          <p:nvPr/>
        </p:nvSpPr>
        <p:spPr>
          <a:xfrm>
            <a:off x="6781800" y="5041175"/>
            <a:ext cx="4062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 + </a:t>
            </a:r>
            <a:r>
              <a:rPr lang="en-US" sz="28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14 = (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1110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800" baseline="-25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baseline="30000" dirty="0">
              <a:latin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E39AAF-A3D0-7146-A96A-26CF390133EF}"/>
              </a:ext>
            </a:extLst>
          </p:cNvPr>
          <p:cNvSpPr txBox="1"/>
          <p:nvPr/>
        </p:nvSpPr>
        <p:spPr>
          <a:xfrm>
            <a:off x="6781800" y="5596949"/>
            <a:ext cx="2484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(1.</a:t>
            </a:r>
            <a:r>
              <a:rPr lang="en-US" sz="2800" u="sng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0100)</a:t>
            </a:r>
            <a:r>
              <a:rPr lang="en-US" sz="2800" baseline="-250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baseline="30000" dirty="0">
              <a:latin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D97805-0627-5341-B56F-23403862FEC4}"/>
              </a:ext>
            </a:extLst>
          </p:cNvPr>
          <p:cNvSpPr txBox="1"/>
          <p:nvPr/>
        </p:nvSpPr>
        <p:spPr>
          <a:xfrm>
            <a:off x="6781800" y="6129078"/>
            <a:ext cx="1821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(positive)</a:t>
            </a:r>
            <a:endParaRPr lang="en-US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00AFAC-0093-1445-8CDA-1EDBD3B667A6}"/>
              </a:ext>
            </a:extLst>
          </p:cNvPr>
          <p:cNvSpPr txBox="1"/>
          <p:nvPr/>
        </p:nvSpPr>
        <p:spPr>
          <a:xfrm>
            <a:off x="2133600" y="2362200"/>
            <a:ext cx="973344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974B83-0D4C-3440-9024-0D00690C5667}"/>
              </a:ext>
            </a:extLst>
          </p:cNvPr>
          <p:cNvSpPr txBox="1"/>
          <p:nvPr/>
        </p:nvSpPr>
        <p:spPr>
          <a:xfrm>
            <a:off x="5584984" y="2362200"/>
            <a:ext cx="77617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D707C5-D93E-DF42-A043-B556658D6482}"/>
              </a:ext>
            </a:extLst>
          </p:cNvPr>
          <p:cNvSpPr txBox="1"/>
          <p:nvPr/>
        </p:nvSpPr>
        <p:spPr>
          <a:xfrm>
            <a:off x="185675" y="2362200"/>
            <a:ext cx="38183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8062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6" grpId="0"/>
      <p:bldP spid="17" grpId="0"/>
      <p:bldP spid="18" grpId="0"/>
      <p:bldP spid="7" grpId="0" animBg="1"/>
      <p:bldP spid="19" grpId="0" animBg="1"/>
      <p:bldP spid="2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E9E55-0336-5B45-BE49-7663920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Approximation error is inevitable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0B07EB-7193-774B-8519-49FFC6306205}"/>
              </a:ext>
            </a:extLst>
          </p:cNvPr>
          <p:cNvSpPr txBox="1"/>
          <p:nvPr/>
        </p:nvSpPr>
        <p:spPr>
          <a:xfrm>
            <a:off x="558965" y="1683786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128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42E4AB-C5FF-B242-A122-791784B0623D}"/>
              </a:ext>
            </a:extLst>
          </p:cNvPr>
          <p:cNvSpPr txBox="1"/>
          <p:nvPr/>
        </p:nvSpPr>
        <p:spPr>
          <a:xfrm>
            <a:off x="1078338" y="295718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4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5450564-2357-D641-AA23-DE82C955255F}"/>
              </a:ext>
            </a:extLst>
          </p:cNvPr>
          <p:cNvGraphicFramePr>
            <a:graphicFrameLocks noGrp="1"/>
          </p:cNvGraphicFramePr>
          <p:nvPr/>
        </p:nvGraphicFramePr>
        <p:xfrm>
          <a:off x="1881132" y="1618629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1110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000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46A141E-3EED-B04C-A651-128DDFB8B321}"/>
              </a:ext>
            </a:extLst>
          </p:cNvPr>
          <p:cNvGraphicFramePr>
            <a:graphicFrameLocks noGrp="1"/>
          </p:cNvGraphicFramePr>
          <p:nvPr/>
        </p:nvGraphicFramePr>
        <p:xfrm>
          <a:off x="1881131" y="2892031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1001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000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A34206B-997F-E440-8D92-03B45F3516B6}"/>
              </a:ext>
            </a:extLst>
          </p:cNvPr>
          <p:cNvSpPr txBox="1"/>
          <p:nvPr/>
        </p:nvSpPr>
        <p:spPr>
          <a:xfrm>
            <a:off x="370467" y="2932458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400" dirty="0"/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C6AF11-1ADA-524F-8001-FEE3439554E1}"/>
              </a:ext>
            </a:extLst>
          </p:cNvPr>
          <p:cNvCxnSpPr/>
          <p:nvPr/>
        </p:nvCxnSpPr>
        <p:spPr>
          <a:xfrm>
            <a:off x="457200" y="4038600"/>
            <a:ext cx="5410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3A126F4-52B1-0446-83AF-28BDD67199F0}"/>
              </a:ext>
            </a:extLst>
          </p:cNvPr>
          <p:cNvSpPr txBox="1"/>
          <p:nvPr/>
        </p:nvSpPr>
        <p:spPr>
          <a:xfrm>
            <a:off x="297655" y="4412127"/>
            <a:ext cx="12009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132?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09641C5-F3BF-044A-BF92-E13D99FC8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190973"/>
              </p:ext>
            </p:extLst>
          </p:nvPr>
        </p:nvGraphicFramePr>
        <p:xfrm>
          <a:off x="1857068" y="4346970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1110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000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5312E8CC-6900-6A4B-8FE8-055ED047C848}"/>
              </a:ext>
            </a:extLst>
          </p:cNvPr>
          <p:cNvSpPr/>
          <p:nvPr/>
        </p:nvSpPr>
        <p:spPr bwMode="auto">
          <a:xfrm>
            <a:off x="356742" y="5320191"/>
            <a:ext cx="3962400" cy="1424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We didn’t have enough bits to differentiate between 128 and 132.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94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E9E55-0336-5B45-BE49-76639209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Approximation error is inevitable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0B07EB-7193-774B-8519-49FFC6306205}"/>
              </a:ext>
            </a:extLst>
          </p:cNvPr>
          <p:cNvSpPr txBox="1"/>
          <p:nvPr/>
        </p:nvSpPr>
        <p:spPr>
          <a:xfrm>
            <a:off x="558965" y="1683786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128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42E4AB-C5FF-B242-A122-791784B0623D}"/>
              </a:ext>
            </a:extLst>
          </p:cNvPr>
          <p:cNvSpPr txBox="1"/>
          <p:nvPr/>
        </p:nvSpPr>
        <p:spPr>
          <a:xfrm>
            <a:off x="1078338" y="295718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4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5450564-2357-D641-AA23-DE82C955255F}"/>
              </a:ext>
            </a:extLst>
          </p:cNvPr>
          <p:cNvGraphicFramePr>
            <a:graphicFrameLocks noGrp="1"/>
          </p:cNvGraphicFramePr>
          <p:nvPr/>
        </p:nvGraphicFramePr>
        <p:xfrm>
          <a:off x="1881132" y="1618629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1110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000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46A141E-3EED-B04C-A651-128DDFB8B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381781"/>
              </p:ext>
            </p:extLst>
          </p:nvPr>
        </p:nvGraphicFramePr>
        <p:xfrm>
          <a:off x="1881131" y="2892031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1001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000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A34206B-997F-E440-8D92-03B45F3516B6}"/>
              </a:ext>
            </a:extLst>
          </p:cNvPr>
          <p:cNvSpPr txBox="1"/>
          <p:nvPr/>
        </p:nvSpPr>
        <p:spPr>
          <a:xfrm>
            <a:off x="370467" y="2932458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C6AF11-1ADA-524F-8001-FEE3439554E1}"/>
              </a:ext>
            </a:extLst>
          </p:cNvPr>
          <p:cNvCxnSpPr/>
          <p:nvPr/>
        </p:nvCxnSpPr>
        <p:spPr>
          <a:xfrm>
            <a:off x="457200" y="4038600"/>
            <a:ext cx="54102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3A126F4-52B1-0446-83AF-28BDD67199F0}"/>
              </a:ext>
            </a:extLst>
          </p:cNvPr>
          <p:cNvSpPr txBox="1"/>
          <p:nvPr/>
        </p:nvSpPr>
        <p:spPr>
          <a:xfrm>
            <a:off x="534901" y="4412127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132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09641C5-F3BF-044A-BF92-E13D99FC8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018917"/>
              </p:ext>
            </p:extLst>
          </p:nvPr>
        </p:nvGraphicFramePr>
        <p:xfrm>
          <a:off x="1857068" y="4346970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1110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000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BA4B6C2B-3563-114A-B170-F9601810EEB7}"/>
              </a:ext>
            </a:extLst>
          </p:cNvPr>
          <p:cNvSpPr/>
          <p:nvPr/>
        </p:nvSpPr>
        <p:spPr bwMode="auto">
          <a:xfrm>
            <a:off x="356742" y="5320191"/>
            <a:ext cx="3962400" cy="142479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We didn’t have enough bits to differentiate between 128 and 132.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DCF4DE-34F4-9248-B4F8-F5F443A82EA3}"/>
              </a:ext>
            </a:extLst>
          </p:cNvPr>
          <p:cNvSpPr txBox="1"/>
          <p:nvPr/>
        </p:nvSpPr>
        <p:spPr>
          <a:xfrm>
            <a:off x="6683374" y="1512395"/>
            <a:ext cx="5180075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Another way to corroborate this: the </a:t>
            </a:r>
            <a:r>
              <a:rPr lang="en-US" sz="2800" i="1" dirty="0">
                <a:solidFill>
                  <a:prstClr val="black"/>
                </a:solidFill>
                <a:latin typeface="Calibri" panose="020F0502020204030204"/>
              </a:rPr>
              <a:t>next-largest </a:t>
            </a:r>
            <a:r>
              <a:rPr lang="en-US" sz="2800" i="1" dirty="0" err="1">
                <a:solidFill>
                  <a:prstClr val="black"/>
                </a:solidFill>
                <a:latin typeface="Calibri" panose="020F0502020204030204"/>
              </a:rPr>
              <a:t>minifloat</a:t>
            </a:r>
            <a:r>
              <a:rPr lang="en-US" sz="2800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that can be represented after 128 is </a:t>
            </a: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144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.  132 isn’t representable!</a:t>
            </a:r>
          </a:p>
          <a:p>
            <a:pPr algn="l"/>
            <a:endParaRPr lang="en-US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CDB714A-D991-DE47-8990-DFFC4FBB2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964155"/>
              </p:ext>
            </p:extLst>
          </p:nvPr>
        </p:nvGraphicFramePr>
        <p:xfrm>
          <a:off x="8032678" y="3508770"/>
          <a:ext cx="3770369" cy="83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2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885185">
                  <a:extLst>
                    <a:ext uri="{9D8B030D-6E8A-4147-A177-3AD203B41FA5}">
                      <a16:colId xmlns:a16="http://schemas.microsoft.com/office/drawing/2014/main" val="774573588"/>
                    </a:ext>
                  </a:extLst>
                </a:gridCol>
                <a:gridCol w="1413888">
                  <a:extLst>
                    <a:ext uri="{9D8B030D-6E8A-4147-A177-3AD203B41FA5}">
                      <a16:colId xmlns:a16="http://schemas.microsoft.com/office/drawing/2014/main" val="351852183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1110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001</a:t>
                      </a:r>
                    </a:p>
                  </a:txBody>
                  <a:tcPr marL="68885" marR="68885" marT="34442" marB="344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BBB4E7AA-C3C4-9441-87A5-A0FB0C55BCC7}"/>
              </a:ext>
            </a:extLst>
          </p:cNvPr>
          <p:cNvSpPr txBox="1"/>
          <p:nvPr/>
        </p:nvSpPr>
        <p:spPr>
          <a:xfrm>
            <a:off x="6679363" y="3573927"/>
            <a:ext cx="11015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144: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859B1A-6C13-5344-957F-99A36B5BC122}"/>
              </a:ext>
            </a:extLst>
          </p:cNvPr>
          <p:cNvSpPr/>
          <p:nvPr/>
        </p:nvSpPr>
        <p:spPr bwMode="auto">
          <a:xfrm>
            <a:off x="6719254" y="4824455"/>
            <a:ext cx="5180075" cy="1424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>
                <a:latin typeface="+mn-lt"/>
                <a:cs typeface="Courier New" panose="02070309020205020404" pitchFamily="49" charset="0"/>
              </a:rPr>
              <a:t>Key Idea: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the smallest float “hop”  we can take is to adjust the fractional component by 1.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91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C4DD-DE93-6E46-A995-62F3AE8A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(floating) points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D33B40-6A68-4E40-BD70-D98BC12AB1A5}"/>
              </a:ext>
            </a:extLst>
          </p:cNvPr>
          <p:cNvSpPr txBox="1">
            <a:spLocks/>
          </p:cNvSpPr>
          <p:nvPr/>
        </p:nvSpPr>
        <p:spPr bwMode="auto">
          <a:xfrm>
            <a:off x="6120063" y="2836947"/>
            <a:ext cx="55626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/>
              <a:t>Single operations are commutative, but sequence is not associative.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(</a:t>
            </a:r>
            <a:r>
              <a:rPr lang="en-US" sz="2400" dirty="0"/>
              <a:t>a + b) equals (b + a)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But (a + b) + c may not equal a + (b + c)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D016B0-1DD6-7245-A0C0-5427A566C2E8}"/>
              </a:ext>
            </a:extLst>
          </p:cNvPr>
          <p:cNvSpPr txBox="1">
            <a:spLocks/>
          </p:cNvSpPr>
          <p:nvPr/>
        </p:nvSpPr>
        <p:spPr bwMode="auto">
          <a:xfrm>
            <a:off x="1219200" y="5334000"/>
            <a:ext cx="5562600" cy="112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Equality comparison operations are often inaccurate.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EAD9F1A-5603-2047-907D-86F195EF253F}"/>
              </a:ext>
            </a:extLst>
          </p:cNvPr>
          <p:cNvSpPr txBox="1">
            <a:spLocks/>
          </p:cNvSpPr>
          <p:nvPr/>
        </p:nvSpPr>
        <p:spPr bwMode="auto">
          <a:xfrm>
            <a:off x="521369" y="2159168"/>
            <a:ext cx="472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Approximation and rounding is inevitable.</a:t>
            </a:r>
          </a:p>
        </p:txBody>
      </p:sp>
    </p:spTree>
    <p:extLst>
      <p:ext uri="{BB962C8B-B14F-4D97-AF65-F5344CB8AC3E}">
        <p14:creationId xmlns:p14="http://schemas.microsoft.com/office/powerpoint/2010/main" val="34526186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8283-482F-1F4D-A62F-4CA79644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43522-5E2C-5548-BC8A-14FBB7FE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 this just over/underflowing?  It turns out it’s more subtle.</a:t>
            </a:r>
          </a:p>
          <a:p>
            <a:pPr marL="0" indent="0">
              <a:buNone/>
            </a:pPr>
            <a:endParaRPr lang="en-US" sz="1400" dirty="0"/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= 3.14;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pt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= 1e20;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t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"(3.14 + 1e20) - 1e20 = %</a:t>
            </a:r>
            <a:r>
              <a:rPr lang="pt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pt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  <a:r>
              <a:rPr lang="pt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, (a +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 -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);  </a:t>
            </a:r>
            <a:r>
              <a:rPr lang="pt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printf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pt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"3.14 + (1e20 - 1e20) = %</a:t>
            </a:r>
            <a:r>
              <a:rPr lang="pt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</a:t>
            </a:r>
            <a:r>
              <a:rPr lang="pt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  <a:r>
              <a:rPr lang="pt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pt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, a + (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 - </a:t>
            </a:r>
            <a:r>
              <a:rPr lang="pt" dirty="0" err="1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pt" dirty="0">
                <a:latin typeface="Consolas" panose="020B0609020204030204" pitchFamily="49" charset="0"/>
                <a:cs typeface="Consolas" panose="020B0609020204030204" pitchFamily="49" charset="0"/>
              </a:rPr>
              <a:t>));  </a:t>
            </a:r>
            <a:r>
              <a:rPr lang="pt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3.14</a:t>
            </a:r>
            <a:endParaRPr 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dirty="0"/>
              <a:t>Floating point arithmetic is not associative</a:t>
            </a:r>
            <a:r>
              <a:rPr lang="en-US" dirty="0"/>
              <a:t>.  The order of operations matters!</a:t>
            </a:r>
          </a:p>
          <a:p>
            <a:r>
              <a:rPr lang="en-US" dirty="0"/>
              <a:t>The first line loses precision when first adding 3.14 and 1e20 (as we have seen)</a:t>
            </a:r>
          </a:p>
          <a:p>
            <a:r>
              <a:rPr lang="en-US" dirty="0"/>
              <a:t>The second line first evaluates 1e20 – 1e20 = 0, and then adds 3.14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7074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C4DD-DE93-6E46-A995-62F3AE8A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(floating) points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D33B40-6A68-4E40-BD70-D98BC12AB1A5}"/>
              </a:ext>
            </a:extLst>
          </p:cNvPr>
          <p:cNvSpPr txBox="1">
            <a:spLocks/>
          </p:cNvSpPr>
          <p:nvPr/>
        </p:nvSpPr>
        <p:spPr bwMode="auto">
          <a:xfrm>
            <a:off x="6120063" y="2836947"/>
            <a:ext cx="55626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Single operations are commutative, but sequence is not associative.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a + b) equals (b + a)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But (a + b) + c may not equal a + (b + c)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D016B0-1DD6-7245-A0C0-5427A566C2E8}"/>
              </a:ext>
            </a:extLst>
          </p:cNvPr>
          <p:cNvSpPr txBox="1">
            <a:spLocks/>
          </p:cNvSpPr>
          <p:nvPr/>
        </p:nvSpPr>
        <p:spPr bwMode="auto">
          <a:xfrm>
            <a:off x="1219200" y="5334000"/>
            <a:ext cx="5562600" cy="112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/>
              <a:t>Equality comparison operations are often </a:t>
            </a:r>
            <a:r>
              <a:rPr lang="en-US" strike="sngStrike" dirty="0"/>
              <a:t>unwise</a:t>
            </a:r>
            <a:r>
              <a:rPr lang="en-US" dirty="0"/>
              <a:t> inaccurate.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7515FD-40F1-5540-A1DC-B21D4A9DAD38}"/>
              </a:ext>
            </a:extLst>
          </p:cNvPr>
          <p:cNvSpPr txBox="1"/>
          <p:nvPr/>
        </p:nvSpPr>
        <p:spPr>
          <a:xfrm>
            <a:off x="521369" y="2147450"/>
            <a:ext cx="47244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Approximation and rounding is inevitable.</a:t>
            </a:r>
          </a:p>
        </p:txBody>
      </p:sp>
    </p:spTree>
    <p:extLst>
      <p:ext uri="{BB962C8B-B14F-4D97-AF65-F5344CB8AC3E}">
        <p14:creationId xmlns:p14="http://schemas.microsoft.com/office/powerpoint/2010/main" val="227100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Float Equality</a:t>
            </a:r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A7B04C4C-B20E-B241-ACBE-DE7B19342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F9B8FB-A866-CA4F-B9FE-DE41794FD91C}"/>
              </a:ext>
            </a:extLst>
          </p:cNvPr>
          <p:cNvSpPr txBox="1"/>
          <p:nvPr/>
        </p:nvSpPr>
        <p:spPr>
          <a:xfrm>
            <a:off x="4990568" y="6324600"/>
            <a:ext cx="22108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float_equality.c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6275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C434-3B73-0249-8F1A-5778CBB2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in other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01D3A-2CA6-A341-913D-FC5824066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Float arithmetic is an issue with most languages, not just C!</a:t>
            </a:r>
          </a:p>
          <a:p>
            <a:r>
              <a:rPr lang="en-US" dirty="0">
                <a:hlinkClick r:id="rId2"/>
              </a:rPr>
              <a:t>http://geocar.sdf1.org/</a:t>
            </a:r>
            <a:r>
              <a:rPr lang="en-US" dirty="0" err="1">
                <a:hlinkClick r:id="rId2"/>
              </a:rPr>
              <a:t>numbers.html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4360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C4DD-DE93-6E46-A995-62F3AE8A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(floating) points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D33B40-6A68-4E40-BD70-D98BC12AB1A5}"/>
              </a:ext>
            </a:extLst>
          </p:cNvPr>
          <p:cNvSpPr txBox="1">
            <a:spLocks/>
          </p:cNvSpPr>
          <p:nvPr/>
        </p:nvSpPr>
        <p:spPr bwMode="auto">
          <a:xfrm>
            <a:off x="6120063" y="2836947"/>
            <a:ext cx="55626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/>
              <a:t>Single operations are commutative, but sequence is not associative.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(</a:t>
            </a:r>
            <a:r>
              <a:rPr lang="en-US" sz="2400" dirty="0"/>
              <a:t>a + b) equals (b + a)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But (a + b) + c may not equal a + (b + c)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D016B0-1DD6-7245-A0C0-5427A566C2E8}"/>
              </a:ext>
            </a:extLst>
          </p:cNvPr>
          <p:cNvSpPr txBox="1">
            <a:spLocks/>
          </p:cNvSpPr>
          <p:nvPr/>
        </p:nvSpPr>
        <p:spPr bwMode="auto">
          <a:xfrm>
            <a:off x="1219200" y="5334000"/>
            <a:ext cx="5562600" cy="112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/>
              <a:t>Equality comparison operations are often </a:t>
            </a:r>
            <a:r>
              <a:rPr lang="en-US" strike="sngStrike" dirty="0"/>
              <a:t>unwise</a:t>
            </a:r>
            <a:r>
              <a:rPr lang="en-US" dirty="0"/>
              <a:t> inaccurate.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EAD9F1A-5603-2047-907D-86F195EF253F}"/>
              </a:ext>
            </a:extLst>
          </p:cNvPr>
          <p:cNvSpPr txBox="1">
            <a:spLocks/>
          </p:cNvSpPr>
          <p:nvPr/>
        </p:nvSpPr>
        <p:spPr bwMode="auto">
          <a:xfrm>
            <a:off x="521369" y="2159168"/>
            <a:ext cx="472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Approximation and rounding is inevitable.</a:t>
            </a:r>
          </a:p>
        </p:txBody>
      </p:sp>
    </p:spTree>
    <p:extLst>
      <p:ext uri="{BB962C8B-B14F-4D97-AF65-F5344CB8AC3E}">
        <p14:creationId xmlns:p14="http://schemas.microsoft.com/office/powerpoint/2010/main" val="13122806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4C56-52BE-F24C-948A-45AA41DD6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Real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8D4F2-D14C-6F46-8383-E2A39CB4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would be nice to have in a real number representation?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Represent widest range of numbers possible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Flexible “floating” decimal point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Still be able to compare quickly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 Represent scientific notation numbers, e.g. 1.2 x 10</a:t>
            </a:r>
            <a:r>
              <a:rPr lang="en-US" baseline="30000" dirty="0"/>
              <a:t>6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 Have more predictable overflow behavior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D41BC2-0AA1-E745-85F5-10F9EDCF1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261453"/>
              </p:ext>
            </p:extLst>
          </p:nvPr>
        </p:nvGraphicFramePr>
        <p:xfrm>
          <a:off x="398934" y="5067498"/>
          <a:ext cx="11429990" cy="1180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1996">
                  <a:extLst>
                    <a:ext uri="{9D8B030D-6E8A-4147-A177-3AD203B41FA5}">
                      <a16:colId xmlns:a16="http://schemas.microsoft.com/office/drawing/2014/main" val="363195903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68612894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40123168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844050904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699069428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1664731890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3438697112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4082189360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1656071566"/>
                    </a:ext>
                  </a:extLst>
                </a:gridCol>
                <a:gridCol w="1130299">
                  <a:extLst>
                    <a:ext uri="{9D8B030D-6E8A-4147-A177-3AD203B41FA5}">
                      <a16:colId xmlns:a16="http://schemas.microsoft.com/office/drawing/2014/main" val="4033509356"/>
                    </a:ext>
                  </a:extLst>
                </a:gridCol>
              </a:tblGrid>
              <a:tr h="6437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exponent (8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fraction (23 bits)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82403"/>
                  </a:ext>
                </a:extLst>
              </a:tr>
              <a:tr h="537111"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31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30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23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22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0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384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879266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buClr>
            <a:schemeClr val="accent2"/>
          </a:buClr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16365</TotalTime>
  <Words>4214</Words>
  <Application>Microsoft Macintosh PowerPoint</Application>
  <PresentationFormat>Widescreen</PresentationFormat>
  <Paragraphs>840</Paragraphs>
  <Slides>59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73" baseType="lpstr">
      <vt:lpstr>Andale Mono</vt:lpstr>
      <vt:lpstr>Arial</vt:lpstr>
      <vt:lpstr>Bradley Hand</vt:lpstr>
      <vt:lpstr>Broadway</vt:lpstr>
      <vt:lpstr>Calibri</vt:lpstr>
      <vt:lpstr>Calibri Light</vt:lpstr>
      <vt:lpstr>Cambria Math</vt:lpstr>
      <vt:lpstr>Consolas</vt:lpstr>
      <vt:lpstr>Courier</vt:lpstr>
      <vt:lpstr>Tahoma</vt:lpstr>
      <vt:lpstr>Verdana</vt:lpstr>
      <vt:lpstr>Wingdings</vt:lpstr>
      <vt:lpstr>Default Design</vt:lpstr>
      <vt:lpstr>1_Default Design</vt:lpstr>
      <vt:lpstr>PowerPoint Presentation</vt:lpstr>
      <vt:lpstr>How can a computer represent real numbers? </vt:lpstr>
      <vt:lpstr>Learning Goals</vt:lpstr>
      <vt:lpstr>Plan For Today</vt:lpstr>
      <vt:lpstr>Plan For Today</vt:lpstr>
      <vt:lpstr>Base 2 conversion</vt:lpstr>
      <vt:lpstr>Base 2 conversion</vt:lpstr>
      <vt:lpstr>Base 2 conversion</vt:lpstr>
      <vt:lpstr>Approximating real numbers</vt:lpstr>
      <vt:lpstr>Thought experiment: Fixed point</vt:lpstr>
      <vt:lpstr>Thought experiment: Fixed point</vt:lpstr>
      <vt:lpstr>The problem with fixed point</vt:lpstr>
      <vt:lpstr>Scientific notation to the rescue (1/2)</vt:lpstr>
      <vt:lpstr>IEEE floating point</vt:lpstr>
      <vt:lpstr>Plan For Today</vt:lpstr>
      <vt:lpstr>IEEE Floating Point</vt:lpstr>
      <vt:lpstr>IEEE Floating Point</vt:lpstr>
      <vt:lpstr>Example for the next few slides</vt:lpstr>
      <vt:lpstr>Exponent</vt:lpstr>
      <vt:lpstr>Exponent: Normalized values</vt:lpstr>
      <vt:lpstr>Exponent: Normalized values</vt:lpstr>
      <vt:lpstr>Fraction: Normalized values</vt:lpstr>
      <vt:lpstr>Scientific notation to the rescue (2/2)</vt:lpstr>
      <vt:lpstr>Fraction: Normalized values</vt:lpstr>
      <vt:lpstr>Example from the past few slides</vt:lpstr>
      <vt:lpstr>Practice #1</vt:lpstr>
      <vt:lpstr>Practice #1</vt:lpstr>
      <vt:lpstr>Plan For Today</vt:lpstr>
      <vt:lpstr>Joke break</vt:lpstr>
      <vt:lpstr>Plan For Today</vt:lpstr>
      <vt:lpstr>Reserved exponent values</vt:lpstr>
      <vt:lpstr>All zeros: Zero + denormalized floats</vt:lpstr>
      <vt:lpstr>All zeros: Zero + denormalized floats</vt:lpstr>
      <vt:lpstr>All ones: Infinity and NaN</vt:lpstr>
      <vt:lpstr>All ones: Infinity and NaN</vt:lpstr>
      <vt:lpstr>PowerPoint Presentation</vt:lpstr>
      <vt:lpstr>Plan For Today</vt:lpstr>
      <vt:lpstr>Skipping Numbers</vt:lpstr>
      <vt:lpstr>float and double</vt:lpstr>
      <vt:lpstr>float vs int</vt:lpstr>
      <vt:lpstr>Plan For Today</vt:lpstr>
      <vt:lpstr>Key (floating) points</vt:lpstr>
      <vt:lpstr>Key (floating) points</vt:lpstr>
      <vt:lpstr>PowerPoint Presentation</vt:lpstr>
      <vt:lpstr>Demo: Float Arithmetic</vt:lpstr>
      <vt:lpstr>Introducing “Minifloat”</vt:lpstr>
      <vt:lpstr>Floating Point Arithmetic</vt:lpstr>
      <vt:lpstr>Floating Point Arithmetic</vt:lpstr>
      <vt:lpstr>Practice #2</vt:lpstr>
      <vt:lpstr>Practice #2</vt:lpstr>
      <vt:lpstr>Approximation error is inevitable</vt:lpstr>
      <vt:lpstr>Approximation error is inevitable</vt:lpstr>
      <vt:lpstr>Key (floating) points</vt:lpstr>
      <vt:lpstr>Floating Point Arithmetic</vt:lpstr>
      <vt:lpstr>Key (floating) points</vt:lpstr>
      <vt:lpstr>Demo: Float Equality</vt:lpstr>
      <vt:lpstr>Floating point in other languages</vt:lpstr>
      <vt:lpstr>Key (floating) points</vt:lpstr>
      <vt:lpstr>Let’s Get Real Representation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Lisa Yan</cp:lastModifiedBy>
  <cp:revision>2005</cp:revision>
  <cp:lastPrinted>2019-02-04T20:18:09Z</cp:lastPrinted>
  <dcterms:created xsi:type="dcterms:W3CDTF">2008-06-28T20:57:21Z</dcterms:created>
  <dcterms:modified xsi:type="dcterms:W3CDTF">2021-03-12T20:01:32Z</dcterms:modified>
</cp:coreProperties>
</file>