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256" r:id="rId2"/>
    <p:sldId id="541" r:id="rId3"/>
    <p:sldId id="782" r:id="rId4"/>
    <p:sldId id="738" r:id="rId5"/>
    <p:sldId id="752" r:id="rId6"/>
    <p:sldId id="260" r:id="rId7"/>
    <p:sldId id="294" r:id="rId8"/>
    <p:sldId id="780" r:id="rId9"/>
    <p:sldId id="788" r:id="rId10"/>
    <p:sldId id="739" r:id="rId11"/>
    <p:sldId id="740" r:id="rId12"/>
    <p:sldId id="741" r:id="rId13"/>
    <p:sldId id="742" r:id="rId14"/>
    <p:sldId id="743" r:id="rId15"/>
    <p:sldId id="744" r:id="rId16"/>
    <p:sldId id="746" r:id="rId17"/>
    <p:sldId id="749" r:id="rId18"/>
    <p:sldId id="750" r:id="rId19"/>
    <p:sldId id="751" r:id="rId20"/>
    <p:sldId id="781" r:id="rId21"/>
    <p:sldId id="259" r:id="rId22"/>
    <p:sldId id="787" r:id="rId23"/>
    <p:sldId id="757" r:id="rId24"/>
    <p:sldId id="771" r:id="rId25"/>
    <p:sldId id="785" r:id="rId26"/>
    <p:sldId id="756" r:id="rId27"/>
    <p:sldId id="760" r:id="rId28"/>
    <p:sldId id="770" r:id="rId29"/>
    <p:sldId id="761" r:id="rId30"/>
    <p:sldId id="762" r:id="rId31"/>
    <p:sldId id="763" r:id="rId32"/>
    <p:sldId id="764" r:id="rId33"/>
    <p:sldId id="786" r:id="rId34"/>
    <p:sldId id="758" r:id="rId35"/>
    <p:sldId id="759" r:id="rId36"/>
    <p:sldId id="775" r:id="rId37"/>
    <p:sldId id="766" r:id="rId38"/>
    <p:sldId id="767" r:id="rId39"/>
    <p:sldId id="768" r:id="rId40"/>
    <p:sldId id="769" r:id="rId41"/>
    <p:sldId id="773" r:id="rId42"/>
    <p:sldId id="783" r:id="rId43"/>
    <p:sldId id="784" r:id="rId44"/>
    <p:sldId id="772" r:id="rId45"/>
    <p:sldId id="774" r:id="rId46"/>
    <p:sldId id="263" r:id="rId47"/>
    <p:sldId id="623" r:id="rId48"/>
    <p:sldId id="776" r:id="rId49"/>
    <p:sldId id="778" r:id="rId50"/>
    <p:sldId id="779" r:id="rId51"/>
    <p:sldId id="630" r:id="rId5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Recap" id="{B34DF485-F020-BD41-A75E-21BB8A49DA00}">
          <p14:sldIdLst>
            <p14:sldId id="782"/>
            <p14:sldId id="738"/>
            <p14:sldId id="752"/>
            <p14:sldId id="260"/>
            <p14:sldId id="294"/>
            <p14:sldId id="780"/>
            <p14:sldId id="788"/>
            <p14:sldId id="739"/>
            <p14:sldId id="740"/>
            <p14:sldId id="741"/>
            <p14:sldId id="742"/>
            <p14:sldId id="743"/>
            <p14:sldId id="744"/>
            <p14:sldId id="746"/>
            <p14:sldId id="749"/>
            <p14:sldId id="750"/>
            <p14:sldId id="751"/>
            <p14:sldId id="781"/>
            <p14:sldId id="259"/>
            <p14:sldId id="787"/>
          </p14:sldIdLst>
        </p14:section>
        <p14:section name="Larger Applications" id="{ED5222CB-81F8-3644-A3F3-AC8B5D2C20B1}">
          <p14:sldIdLst>
            <p14:sldId id="757"/>
            <p14:sldId id="771"/>
            <p14:sldId id="785"/>
            <p14:sldId id="756"/>
            <p14:sldId id="760"/>
            <p14:sldId id="770"/>
            <p14:sldId id="761"/>
            <p14:sldId id="762"/>
            <p14:sldId id="763"/>
            <p14:sldId id="764"/>
            <p14:sldId id="786"/>
            <p14:sldId id="758"/>
            <p14:sldId id="759"/>
            <p14:sldId id="775"/>
            <p14:sldId id="766"/>
            <p14:sldId id="767"/>
            <p14:sldId id="768"/>
            <p14:sldId id="769"/>
            <p14:sldId id="773"/>
            <p14:sldId id="783"/>
            <p14:sldId id="784"/>
          </p14:sldIdLst>
        </p14:section>
        <p14:section name="What's next" id="{01C8A42B-4134-6048-B725-FFBEA6617A02}">
          <p14:sldIdLst>
            <p14:sldId id="772"/>
            <p14:sldId id="774"/>
            <p14:sldId id="263"/>
            <p14:sldId id="623"/>
            <p14:sldId id="776"/>
            <p14:sldId id="778"/>
            <p14:sldId id="779"/>
            <p14:sldId id="6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86888" autoAdjust="0"/>
  </p:normalViewPr>
  <p:slideViewPr>
    <p:cSldViewPr>
      <p:cViewPr varScale="1">
        <p:scale>
          <a:sx n="90" d="100"/>
          <a:sy n="90" d="100"/>
        </p:scale>
        <p:origin x="1416"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4396D2BC-E751-E84E-8641-3F163CC97E36}" type="pres">
      <dgm:prSet presAssocID="{421459FF-B0A8-4E46-9C51-666EC9F62598}" presName="compositeB" presStyleCnt="0"/>
      <dgm:spPr/>
    </dgm:pt>
    <dgm:pt modelId="{C5328240-0504-3248-BAEE-C55893B641F3}" type="pres">
      <dgm:prSet presAssocID="{421459FF-B0A8-4E46-9C51-666EC9F62598}" presName="textB" presStyleLbl="revTx" presStyleIdx="5" presStyleCnt="7">
        <dgm:presLayoutVars>
          <dgm:bulletEnabled val="1"/>
        </dgm:presLayoutVars>
      </dgm:prSet>
      <dgm:spPr/>
    </dgm:pt>
    <dgm:pt modelId="{B3B480B0-025A-3A43-9789-CF53250B7AB2}" type="pres">
      <dgm:prSet presAssocID="{421459FF-B0A8-4E46-9C51-666EC9F62598}" presName="circleB" presStyleLbl="node1" presStyleIdx="5" presStyleCnt="7"/>
      <dgm:spPr/>
    </dgm:pt>
    <dgm:pt modelId="{B73F8948-252F-C747-8930-02F15D1DC7D2}" type="pres">
      <dgm:prSet presAssocID="{421459FF-B0A8-4E46-9C51-666EC9F62598}" presName="spaceB" presStyleCnt="0"/>
      <dgm:spPr/>
    </dgm:pt>
    <dgm:pt modelId="{516192E1-3648-8B4C-8274-DBF6B1D189C5}" type="pres">
      <dgm:prSet presAssocID="{1290CD6F-3C70-7347-BCEE-6CC968F6AE0E}" presName="space" presStyleCnt="0"/>
      <dgm:spPr/>
    </dgm:pt>
    <dgm:pt modelId="{2D1872DD-887C-A442-85B6-320CDD8D2A10}" type="pres">
      <dgm:prSet presAssocID="{718595AD-9A01-DB4A-BADB-C3B3732BAE61}" presName="compositeA" presStyleCnt="0"/>
      <dgm:spPr/>
    </dgm:pt>
    <dgm:pt modelId="{E45CB089-761D-E640-B359-AD2AF3E984B2}" type="pres">
      <dgm:prSet presAssocID="{718595AD-9A01-DB4A-BADB-C3B3732BAE61}" presName="textA" presStyleLbl="revTx" presStyleIdx="6" presStyleCnt="7">
        <dgm:presLayoutVars>
          <dgm:bulletEnabled val="1"/>
        </dgm:presLayoutVars>
      </dgm:prSet>
      <dgm:spPr/>
    </dgm:pt>
    <dgm:pt modelId="{E94341AA-0BD0-564C-B42E-536A249D4078}" type="pres">
      <dgm:prSet presAssocID="{718595AD-9A01-DB4A-BADB-C3B3732BAE61}" presName="circleA" presStyleLbl="node1" presStyleIdx="6" presStyleCnt="7"/>
      <dgm:spPr/>
    </dgm:pt>
    <dgm:pt modelId="{5DCC7A6B-747A-D94C-95A8-1A57F2FA3782}"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8DD07FD2-2BB9-E441-8EA7-E10192857B5A}" type="presOf" srcId="{421459FF-B0A8-4E46-9C51-666EC9F62598}" destId="{C5328240-0504-3248-BAEE-C55893B641F3}" srcOrd="0" destOrd="0" presId="urn:microsoft.com/office/officeart/2005/8/layout/hProcess11"/>
    <dgm:cxn modelId="{0D409AD5-8567-3B45-9AEA-6689BE8184C0}" type="presOf" srcId="{718595AD-9A01-DB4A-BADB-C3B3732BAE61}" destId="{E45CB089-761D-E640-B359-AD2AF3E984B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FE8900E6-60EE-1E43-96A6-0B94E7C58994}" type="presParOf" srcId="{396C8D44-9119-5340-9324-AB8FBB7EB98D}" destId="{4396D2BC-E751-E84E-8641-3F163CC97E36}" srcOrd="10" destOrd="0" presId="urn:microsoft.com/office/officeart/2005/8/layout/hProcess11"/>
    <dgm:cxn modelId="{90D455CA-94AF-754D-AFF0-ECC9B0CC64D7}" type="presParOf" srcId="{4396D2BC-E751-E84E-8641-3F163CC97E36}" destId="{C5328240-0504-3248-BAEE-C55893B641F3}" srcOrd="0" destOrd="0" presId="urn:microsoft.com/office/officeart/2005/8/layout/hProcess11"/>
    <dgm:cxn modelId="{7E78E305-EEE6-4F4E-A1E0-279C591F8397}" type="presParOf" srcId="{4396D2BC-E751-E84E-8641-3F163CC97E36}" destId="{B3B480B0-025A-3A43-9789-CF53250B7AB2}" srcOrd="1" destOrd="0" presId="urn:microsoft.com/office/officeart/2005/8/layout/hProcess11"/>
    <dgm:cxn modelId="{E28052ED-C970-2543-BE18-6F714B7F5CC6}" type="presParOf" srcId="{4396D2BC-E751-E84E-8641-3F163CC97E36}" destId="{B73F8948-252F-C747-8930-02F15D1DC7D2}"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546A695A-2A42-B14C-8672-5672CC96DB9B}" type="presParOf" srcId="{396C8D44-9119-5340-9324-AB8FBB7EB98D}" destId="{2D1872DD-887C-A442-85B6-320CDD8D2A10}" srcOrd="12" destOrd="0" presId="urn:microsoft.com/office/officeart/2005/8/layout/hProcess11"/>
    <dgm:cxn modelId="{93B38B48-A2DA-814B-A036-4EBF0BEACC1B}" type="presParOf" srcId="{2D1872DD-887C-A442-85B6-320CDD8D2A10}" destId="{E45CB089-761D-E640-B359-AD2AF3E984B2}" srcOrd="0" destOrd="0" presId="urn:microsoft.com/office/officeart/2005/8/layout/hProcess11"/>
    <dgm:cxn modelId="{6F695BF2-B8FD-7A4F-BC94-22D1769E4CE2}" type="presParOf" srcId="{2D1872DD-887C-A442-85B6-320CDD8D2A10}" destId="{E94341AA-0BD0-564C-B42E-536A249D4078}" srcOrd="1" destOrd="0" presId="urn:microsoft.com/office/officeart/2005/8/layout/hProcess11"/>
    <dgm:cxn modelId="{D6809896-12C0-6647-8F44-CFA2DCFA7DB4}" type="presParOf" srcId="{2D1872DD-887C-A442-85B6-320CDD8D2A10}" destId="{5DCC7A6B-747A-D94C-95A8-1A57F2FA37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2DF43EAD-24FD-794B-9D10-DB413F52A9C0}" type="pres">
      <dgm:prSet presAssocID="{421459FF-B0A8-4E46-9C51-666EC9F62598}" presName="compositeB" presStyleCnt="0"/>
      <dgm:spPr/>
    </dgm:pt>
    <dgm:pt modelId="{A77C135B-3878-0248-BDB4-1E235231208B}" type="pres">
      <dgm:prSet presAssocID="{421459FF-B0A8-4E46-9C51-666EC9F62598}" presName="textB" presStyleLbl="revTx" presStyleIdx="5" presStyleCnt="7">
        <dgm:presLayoutVars>
          <dgm:bulletEnabled val="1"/>
        </dgm:presLayoutVars>
      </dgm:prSet>
      <dgm:spPr/>
    </dgm:pt>
    <dgm:pt modelId="{9323F4F4-F017-5842-9C9D-5D09CA83D808}" type="pres">
      <dgm:prSet presAssocID="{421459FF-B0A8-4E46-9C51-666EC9F62598}" presName="circleB" presStyleLbl="node1" presStyleIdx="5" presStyleCnt="7"/>
      <dgm:spPr/>
    </dgm:pt>
    <dgm:pt modelId="{8D0BE98F-8E20-8B44-BFD4-26633A66DC9E}" type="pres">
      <dgm:prSet presAssocID="{421459FF-B0A8-4E46-9C51-666EC9F62598}" presName="spaceB" presStyleCnt="0"/>
      <dgm:spPr/>
    </dgm:pt>
    <dgm:pt modelId="{516192E1-3648-8B4C-8274-DBF6B1D189C5}" type="pres">
      <dgm:prSet presAssocID="{1290CD6F-3C70-7347-BCEE-6CC968F6AE0E}" presName="space" presStyleCnt="0"/>
      <dgm:spPr/>
    </dgm:pt>
    <dgm:pt modelId="{7576CE36-6C50-9644-B230-3A19E012B4D2}" type="pres">
      <dgm:prSet presAssocID="{718595AD-9A01-DB4A-BADB-C3B3732BAE61}" presName="compositeA" presStyleCnt="0"/>
      <dgm:spPr/>
    </dgm:pt>
    <dgm:pt modelId="{5B1C9621-1AD8-0642-A821-0B5EA02BB0FB}" type="pres">
      <dgm:prSet presAssocID="{718595AD-9A01-DB4A-BADB-C3B3732BAE61}" presName="textA" presStyleLbl="revTx" presStyleIdx="6" presStyleCnt="7">
        <dgm:presLayoutVars>
          <dgm:bulletEnabled val="1"/>
        </dgm:presLayoutVars>
      </dgm:prSet>
      <dgm:spPr/>
    </dgm:pt>
    <dgm:pt modelId="{9E6B9070-1802-384D-96EE-112165DE9E32}" type="pres">
      <dgm:prSet presAssocID="{718595AD-9A01-DB4A-BADB-C3B3732BAE61}" presName="circleA" presStyleLbl="node1" presStyleIdx="6" presStyleCnt="7"/>
      <dgm:spPr/>
    </dgm:pt>
    <dgm:pt modelId="{8F2CC18B-CA0B-134B-99D8-C0378188FEEA}"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180FF27D-EE20-274F-89D4-7F88EFE107DD}" type="presOf" srcId="{718595AD-9A01-DB4A-BADB-C3B3732BAE61}" destId="{5B1C9621-1AD8-0642-A821-0B5EA02BB0FB}" srcOrd="0" destOrd="0" presId="urn:microsoft.com/office/officeart/2005/8/layout/hProcess11"/>
    <dgm:cxn modelId="{C17F2789-384A-EA4B-8E48-72D50E7FBE2D}" type="presOf" srcId="{48C6310D-CE74-5847-BB5D-3773B7F8ACB3}" destId="{A1759BDC-112C-C144-ACA0-1719DEFB07D3}" srcOrd="0" destOrd="0" presId="urn:microsoft.com/office/officeart/2005/8/layout/hProcess11"/>
    <dgm:cxn modelId="{D7357E91-24C4-D845-BAC4-BEC8FD01F33E}" type="presOf" srcId="{421459FF-B0A8-4E46-9C51-666EC9F62598}" destId="{A77C135B-3878-0248-BDB4-1E235231208B}"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A2A8330E-03BB-DB4C-9141-DF150C621A99}" type="presParOf" srcId="{396C8D44-9119-5340-9324-AB8FBB7EB98D}" destId="{2DF43EAD-24FD-794B-9D10-DB413F52A9C0}" srcOrd="10" destOrd="0" presId="urn:microsoft.com/office/officeart/2005/8/layout/hProcess11"/>
    <dgm:cxn modelId="{AD71750F-6600-3F44-99CD-BA50B62B5CA0}" type="presParOf" srcId="{2DF43EAD-24FD-794B-9D10-DB413F52A9C0}" destId="{A77C135B-3878-0248-BDB4-1E235231208B}" srcOrd="0" destOrd="0" presId="urn:microsoft.com/office/officeart/2005/8/layout/hProcess11"/>
    <dgm:cxn modelId="{EEDDA0B4-6A4F-F64F-97BA-F4958FE55ABA}" type="presParOf" srcId="{2DF43EAD-24FD-794B-9D10-DB413F52A9C0}" destId="{9323F4F4-F017-5842-9C9D-5D09CA83D808}" srcOrd="1" destOrd="0" presId="urn:microsoft.com/office/officeart/2005/8/layout/hProcess11"/>
    <dgm:cxn modelId="{3221E9FA-E3C0-BB47-B3DC-886E7204583B}" type="presParOf" srcId="{2DF43EAD-24FD-794B-9D10-DB413F52A9C0}" destId="{8D0BE98F-8E20-8B44-BFD4-26633A66DC9E}"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C0677A59-8E41-214D-AFA9-F7B3769AC620}" type="presParOf" srcId="{396C8D44-9119-5340-9324-AB8FBB7EB98D}" destId="{7576CE36-6C50-9644-B230-3A19E012B4D2}" srcOrd="12" destOrd="0" presId="urn:microsoft.com/office/officeart/2005/8/layout/hProcess11"/>
    <dgm:cxn modelId="{EC40D536-6685-6F49-8EC4-ACE78DB0950D}" type="presParOf" srcId="{7576CE36-6C50-9644-B230-3A19E012B4D2}" destId="{5B1C9621-1AD8-0642-A821-0B5EA02BB0FB}" srcOrd="0" destOrd="0" presId="urn:microsoft.com/office/officeart/2005/8/layout/hProcess11"/>
    <dgm:cxn modelId="{3DA4E815-32F2-4644-8D78-FB666184DA64}" type="presParOf" srcId="{7576CE36-6C50-9644-B230-3A19E012B4D2}" destId="{9E6B9070-1802-384D-96EE-112165DE9E32}" srcOrd="1" destOrd="0" presId="urn:microsoft.com/office/officeart/2005/8/layout/hProcess11"/>
    <dgm:cxn modelId="{19D6A472-09B3-1349-9DBE-ED8718B0BCAD}" type="presParOf" srcId="{7576CE36-6C50-9644-B230-3A19E012B4D2}" destId="{8F2CC18B-CA0B-134B-99D8-C0378188FEE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28240-0504-3248-BAEE-C55893B641F3}">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B3B480B0-025A-3A43-9789-CF53250B7AB2}">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CB089-761D-E640-B359-AD2AF3E984B2}">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E94341AA-0BD0-564C-B42E-536A249D4078}">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7C135B-3878-0248-BDB4-1E235231208B}">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9323F4F4-F017-5842-9C9D-5D09CA83D808}">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C9621-1AD8-0642-A821-0B5EA02BB0FB}">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9E6B9070-1802-384D-96EE-112165DE9E32}">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34222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926282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eb.stanford.edu/class/cs107/recap/index.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amp;ab_channel=fasterthanlime" TargetMode="Externa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eb.stanford.edu/class/cs107/recap/index.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blog.chromium.org/2019/06/webassembly-brings-google-earth-to-more.html"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youtu.be/wh3t9KTzV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iff"/><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18</a:t>
            </a:r>
            <a:br>
              <a:rPr lang="en-US" dirty="0"/>
            </a:br>
            <a:r>
              <a:rPr lang="en-US" sz="3400" dirty="0"/>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Where We’ve Been</a:t>
            </a:r>
          </a:p>
          <a:p>
            <a:r>
              <a:rPr lang="en-US" dirty="0"/>
              <a:t>Larger Applications </a:t>
            </a:r>
          </a:p>
          <a:p>
            <a:r>
              <a:rPr lang="en-US" dirty="0"/>
              <a:t>What’s Next?</a:t>
            </a:r>
          </a:p>
          <a:p>
            <a:r>
              <a:rPr lang="en-US" dirty="0"/>
              <a:t>Q&amp;A</a:t>
            </a:r>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50580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t>We’ve covered a </a:t>
            </a:r>
            <a:r>
              <a:rPr lang="en-US" i="1" dirty="0"/>
              <a:t>lot</a:t>
            </a:r>
            <a:r>
              <a:rPr lang="en-US" dirty="0"/>
              <a:t> in just 10 weeks!  Let’s take a look back.</a:t>
            </a:r>
          </a:p>
        </p:txBody>
      </p:sp>
    </p:spTree>
    <p:extLst>
      <p:ext uri="{BB962C8B-B14F-4D97-AF65-F5344CB8AC3E}">
        <p14:creationId xmlns:p14="http://schemas.microsoft.com/office/powerpoint/2010/main" val="52309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950062627"/>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Chars and C-Strings - </a:t>
            </a:r>
            <a:r>
              <a:rPr lang="en-US" i="1" dirty="0"/>
              <a:t>How can a computer represent and manipulate more complex data like text?</a:t>
            </a:r>
          </a:p>
          <a:p>
            <a:pPr marL="514350" indent="-514350">
              <a:buFont typeface="+mj-lt"/>
              <a:buAutoNum type="arabicPeriod"/>
            </a:pPr>
            <a:r>
              <a:rPr lang="en-US" b="1" dirty="0"/>
              <a:t>Pointers, Stack and Heap – </a:t>
            </a:r>
            <a:r>
              <a:rPr lang="en-US" i="1" dirty="0"/>
              <a:t>How can we effectively manage all types of memory in our programs?</a:t>
            </a:r>
          </a:p>
          <a:p>
            <a:pPr marL="514350" indent="-514350">
              <a:buFont typeface="+mj-lt"/>
              <a:buAutoNum type="arabicPeriod"/>
            </a:pPr>
            <a:r>
              <a:rPr lang="en-US" b="1" dirty="0"/>
              <a:t>Generics - </a:t>
            </a:r>
            <a:r>
              <a:rPr lang="en-US" i="1" dirty="0"/>
              <a:t>How can we use our knowledge of memory and data representation to write code that works with any data type?</a:t>
            </a:r>
            <a:r>
              <a:rPr lang="en-US" dirty="0"/>
              <a:t> </a:t>
            </a:r>
          </a:p>
          <a:p>
            <a:pPr marL="514350" indent="-514350">
              <a:buFont typeface="+mj-lt"/>
              <a:buAutoNum type="arabicPeriod"/>
            </a:pPr>
            <a:r>
              <a:rPr lang="en-US" b="1" dirty="0"/>
              <a:t>Assembly - </a:t>
            </a:r>
            <a:r>
              <a:rPr lang="en-US" i="1" dirty="0"/>
              <a:t>How does a computer interpret and execute C programs?</a:t>
            </a:r>
            <a:r>
              <a:rPr lang="en-US" dirty="0"/>
              <a:t> </a:t>
            </a:r>
          </a:p>
          <a:p>
            <a:pPr marL="514350" indent="-514350">
              <a:buFont typeface="+mj-lt"/>
              <a:buAutoNum type="arabicPeriod"/>
            </a:pPr>
            <a:r>
              <a:rPr lang="en-US" b="1" dirty="0"/>
              <a:t>Heap Allocators - </a:t>
            </a:r>
            <a:r>
              <a:rPr lang="en-US" i="1" dirty="0"/>
              <a:t>How do core memory-allocation operations like malloc and free work?</a:t>
            </a:r>
            <a:r>
              <a:rPr lang="en-US" dirty="0"/>
              <a:t> </a:t>
            </a:r>
            <a:endParaRPr lang="en-US" b="1" dirty="0"/>
          </a:p>
        </p:txBody>
      </p:sp>
    </p:spTree>
    <p:extLst>
      <p:ext uri="{BB962C8B-B14F-4D97-AF65-F5344CB8AC3E}">
        <p14:creationId xmlns:p14="http://schemas.microsoft.com/office/powerpoint/2010/main" val="231516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to navigate a computer, instead of a Graphical User Interface (GUI).</a:t>
            </a:r>
          </a:p>
        </p:txBody>
      </p:sp>
      <p:pic>
        <p:nvPicPr>
          <p:cNvPr id="9" name="Picture 8">
            <a:extLst>
              <a:ext uri="{FF2B5EF4-FFF2-40B4-BE49-F238E27FC236}">
                <a16:creationId xmlns:a16="http://schemas.microsoft.com/office/drawing/2014/main" id="{3BC3D833-7511-B448-A57B-9AB29EBA03C9}"/>
              </a:ext>
            </a:extLst>
          </p:cNvPr>
          <p:cNvPicPr>
            <a:picLocks noChangeAspect="1"/>
          </p:cNvPicPr>
          <p:nvPr/>
        </p:nvPicPr>
        <p:blipFill>
          <a:blip r:embed="rId2"/>
          <a:srcRect/>
          <a:stretch/>
        </p:blipFill>
        <p:spPr>
          <a:xfrm>
            <a:off x="6896100" y="3316122"/>
            <a:ext cx="4343400" cy="2753100"/>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pic>
        <p:nvPicPr>
          <p:cNvPr id="6" name="Picture 5" descr="Graphical user interface, text, application&#10;&#10;Description automatically generated">
            <a:extLst>
              <a:ext uri="{FF2B5EF4-FFF2-40B4-BE49-F238E27FC236}">
                <a16:creationId xmlns:a16="http://schemas.microsoft.com/office/drawing/2014/main" id="{3405183C-A553-1343-AA7C-22259CF49204}"/>
              </a:ext>
            </a:extLst>
          </p:cNvPr>
          <p:cNvPicPr>
            <a:picLocks noChangeAspect="1"/>
          </p:cNvPicPr>
          <p:nvPr/>
        </p:nvPicPr>
        <p:blipFill>
          <a:blip r:embed="rId3"/>
          <a:stretch>
            <a:fillRect/>
          </a:stretch>
        </p:blipFill>
        <p:spPr>
          <a:xfrm>
            <a:off x="1174750" y="3389695"/>
            <a:ext cx="3975100" cy="2603500"/>
          </a:xfrm>
          <a:prstGeom prst="rect">
            <a:avLst/>
          </a:prstGeom>
        </p:spPr>
      </p:pic>
    </p:spTree>
    <p:extLst>
      <p:ext uri="{BB962C8B-B14F-4D97-AF65-F5344CB8AC3E}">
        <p14:creationId xmlns:p14="http://schemas.microsoft.com/office/powerpoint/2010/main" val="192634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62E0-65FC-8E41-8951-69565132CC19}"/>
              </a:ext>
            </a:extLst>
          </p:cNvPr>
          <p:cNvSpPr>
            <a:spLocks noGrp="1"/>
          </p:cNvSpPr>
          <p:nvPr>
            <p:ph type="title"/>
          </p:nvPr>
        </p:nvSpPr>
        <p:spPr/>
        <p:txBody>
          <a:bodyPr/>
          <a:lstStyle/>
          <a:p>
            <a:r>
              <a:rPr lang="en-US" dirty="0"/>
              <a:t>The rest of the quarter</a:t>
            </a:r>
          </a:p>
        </p:txBody>
      </p:sp>
      <p:sp>
        <p:nvSpPr>
          <p:cNvPr id="3" name="Content Placeholder 2">
            <a:extLst>
              <a:ext uri="{FF2B5EF4-FFF2-40B4-BE49-F238E27FC236}">
                <a16:creationId xmlns:a16="http://schemas.microsoft.com/office/drawing/2014/main" id="{CCB00C1B-D362-C345-A848-64290F017A08}"/>
              </a:ext>
            </a:extLst>
          </p:cNvPr>
          <p:cNvSpPr>
            <a:spLocks noGrp="1"/>
          </p:cNvSpPr>
          <p:nvPr>
            <p:ph idx="1"/>
          </p:nvPr>
        </p:nvSpPr>
        <p:spPr>
          <a:xfrm>
            <a:off x="152400" y="1295400"/>
            <a:ext cx="11791950" cy="5181600"/>
          </a:xfrm>
        </p:spPr>
        <p:txBody>
          <a:bodyPr anchor="b"/>
          <a:lstStyle/>
          <a:p>
            <a:pPr marL="0" indent="0" algn="ctr">
              <a:buNone/>
            </a:pPr>
            <a:r>
              <a:rPr lang="en-US" sz="4000" dirty="0">
                <a:hlinkClick r:id="rId2"/>
              </a:rPr>
              <a:t>cs107.stanford.edu/recap/index.html</a:t>
            </a:r>
            <a:r>
              <a:rPr lang="en-US" sz="4000" dirty="0"/>
              <a:t> </a:t>
            </a:r>
          </a:p>
        </p:txBody>
      </p:sp>
      <p:pic>
        <p:nvPicPr>
          <p:cNvPr id="4" name="Picture 3" descr="Graphical user interface, text, application, chat or text message&#10;&#10;Description automatically generated">
            <a:extLst>
              <a:ext uri="{FF2B5EF4-FFF2-40B4-BE49-F238E27FC236}">
                <a16:creationId xmlns:a16="http://schemas.microsoft.com/office/drawing/2014/main" id="{548EA482-7CF5-9F4B-8433-C7597F89666D}"/>
              </a:ext>
            </a:extLst>
          </p:cNvPr>
          <p:cNvPicPr>
            <a:picLocks noChangeAspect="1"/>
          </p:cNvPicPr>
          <p:nvPr/>
        </p:nvPicPr>
        <p:blipFill>
          <a:blip r:embed="rId3"/>
          <a:stretch>
            <a:fillRect/>
          </a:stretch>
        </p:blipFill>
        <p:spPr>
          <a:xfrm>
            <a:off x="4264093" y="1295400"/>
            <a:ext cx="3663814" cy="4495800"/>
          </a:xfrm>
          <a:prstGeom prst="rect">
            <a:avLst/>
          </a:prstGeom>
        </p:spPr>
      </p:pic>
    </p:spTree>
    <p:extLst>
      <p:ext uri="{BB962C8B-B14F-4D97-AF65-F5344CB8AC3E}">
        <p14:creationId xmlns:p14="http://schemas.microsoft.com/office/powerpoint/2010/main" val="233271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5"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3A4675C-BB89-654B-8F90-EDE6E3E6D619}"/>
              </a:ext>
            </a:extLst>
          </p:cNvPr>
          <p:cNvPicPr>
            <a:picLocks noChangeAspect="1"/>
          </p:cNvPicPr>
          <p:nvPr/>
        </p:nvPicPr>
        <p:blipFill>
          <a:blip r:embed="rId2"/>
          <a:stretch>
            <a:fillRect/>
          </a:stretch>
        </p:blipFill>
        <p:spPr>
          <a:xfrm>
            <a:off x="914400" y="1988035"/>
            <a:ext cx="4466026" cy="45033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7" name="Content Placeholder 3" descr="This screenshot of the Civilization videogame shows Gandhi in the game speaking extremely aggressively to the player, saying &quot;Greetings from M. Gandhi, ruler and King of the Indians...Our words are backed with NUCLEAR WEAPONS!&quot;">
            <a:extLst>
              <a:ext uri="{FF2B5EF4-FFF2-40B4-BE49-F238E27FC236}">
                <a16:creationId xmlns:a16="http://schemas.microsoft.com/office/drawing/2014/main" id="{5A89DB77-EA20-794E-974D-19A10F4408C0}"/>
              </a:ext>
            </a:extLst>
          </p:cNvPr>
          <p:cNvPicPr>
            <a:picLocks noChangeAspect="1"/>
          </p:cNvPicPr>
          <p:nvPr/>
        </p:nvPicPr>
        <p:blipFill>
          <a:blip r:embed="rId3"/>
          <a:stretch>
            <a:fillRect/>
          </a:stretch>
        </p:blipFill>
        <p:spPr bwMode="auto">
          <a:xfrm>
            <a:off x="7095790" y="3147193"/>
            <a:ext cx="4943810" cy="309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
        <p:nvSpPr>
          <p:cNvPr id="8" name="TextBox 7">
            <a:extLst>
              <a:ext uri="{FF2B5EF4-FFF2-40B4-BE49-F238E27FC236}">
                <a16:creationId xmlns:a16="http://schemas.microsoft.com/office/drawing/2014/main" id="{4BDA7BF5-3BA8-1A49-8B41-19BCE5D4127C}"/>
              </a:ext>
            </a:extLst>
          </p:cNvPr>
          <p:cNvSpPr txBox="1"/>
          <p:nvPr/>
        </p:nvSpPr>
        <p:spPr>
          <a:xfrm>
            <a:off x="7716066" y="6261556"/>
            <a:ext cx="3703258" cy="215444"/>
          </a:xfrm>
          <a:prstGeom prst="rect">
            <a:avLst/>
          </a:prstGeom>
          <a:noFill/>
        </p:spPr>
        <p:txBody>
          <a:bodyPr wrap="none" rtlCol="0">
            <a:spAutoFit/>
          </a:bodyPr>
          <a:lstStyle/>
          <a:p>
            <a:r>
              <a:rPr lang="en-US" sz="800" dirty="0"/>
              <a:t>https://</a:t>
            </a:r>
            <a:r>
              <a:rPr lang="en-US" sz="800" dirty="0" err="1"/>
              <a:t>kotaku.com</a:t>
            </a:r>
            <a:r>
              <a:rPr lang="en-US" sz="800" dirty="0"/>
              <a:t>/why-gandhi-is-such-an-asshole-in-civilization-1653818245</a:t>
            </a:r>
          </a:p>
        </p:txBody>
      </p:sp>
      <p:pic>
        <p:nvPicPr>
          <p:cNvPr id="9" name="Picture 2" descr="This picture is a screenshot from the Gangnam style video webpage on YouTube showing a negative number of views recorded for the video.">
            <a:extLst>
              <a:ext uri="{FF2B5EF4-FFF2-40B4-BE49-F238E27FC236}">
                <a16:creationId xmlns:a16="http://schemas.microsoft.com/office/drawing/2014/main" id="{9FB2753D-67C1-CA4E-99A1-F82B15357DE9}"/>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2400" y="4993463"/>
            <a:ext cx="6736491" cy="1247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73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a:xfrm>
            <a:off x="152400" y="1295400"/>
            <a:ext cx="11811000" cy="5181600"/>
          </a:xfrm>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in our programs, each with their own tradeoffs, and it’s crucial to understand the nuances of managing memory in any program you write!</a:t>
            </a:r>
          </a:p>
          <a:p>
            <a:r>
              <a:rPr lang="en-US" dirty="0"/>
              <a:t>Pointers let us pass around references to data efficiency</a:t>
            </a:r>
          </a:p>
          <a:p>
            <a:endParaRPr lang="en-US" b="1" dirty="0"/>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699EE93B-9B4C-B44C-A645-3285C24F4C69}"/>
              </a:ext>
            </a:extLst>
          </p:cNvPr>
          <p:cNvPicPr>
            <a:picLocks noChangeAspect="1"/>
          </p:cNvPicPr>
          <p:nvPr/>
        </p:nvPicPr>
        <p:blipFill>
          <a:blip r:embed="rId2"/>
          <a:stretch>
            <a:fillRect/>
          </a:stretch>
        </p:blipFill>
        <p:spPr bwMode="auto">
          <a:xfrm>
            <a:off x="8991600" y="1371600"/>
            <a:ext cx="26316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circumvent the type system, </a:t>
            </a:r>
            <a:r>
              <a:rPr lang="en-US" b="1" dirty="0" err="1"/>
              <a:t>memcpy</a:t>
            </a:r>
            <a:r>
              <a:rPr lang="en-US" dirty="0"/>
              <a:t>, etc. to copy generic data, and function pointers to pass logic around.</a:t>
            </a:r>
          </a:p>
          <a:p>
            <a:endParaRPr lang="en-US" dirty="0"/>
          </a:p>
          <a:p>
            <a:endParaRPr lang="en-US" dirty="0"/>
          </a:p>
          <a:p>
            <a:pPr marL="0" indent="0">
              <a:buNone/>
            </a:pPr>
            <a:r>
              <a:rPr lang="en-US" dirty="0"/>
              <a:t>Why does this matter?</a:t>
            </a:r>
          </a:p>
          <a:p>
            <a:r>
              <a:rPr lang="en-US" dirty="0"/>
              <a:t>Working with any data type lets us write more generic, reusable code.</a:t>
            </a:r>
          </a:p>
          <a:p>
            <a:r>
              <a:rPr lang="en-US" dirty="0"/>
              <a:t>Using generics helps us better understand the type system in C and other languages, and where it can help and hinder our program.</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executable by our processor.</a:t>
            </a:r>
          </a:p>
          <a:p>
            <a:r>
              <a:rPr lang="en-US" dirty="0"/>
              <a:t>Our processor uses registers and instructions like </a:t>
            </a:r>
            <a:r>
              <a:rPr lang="en-US" b="1" dirty="0" err="1"/>
              <a:t>mov</a:t>
            </a:r>
            <a:r>
              <a:rPr lang="en-US" dirty="0"/>
              <a:t> to manipulate data.</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transferrable across machines.  But it is not the representation executed by the computer!</a:t>
            </a:r>
          </a:p>
          <a:p>
            <a:r>
              <a:rPr lang="en-US" sz="2400" dirty="0"/>
              <a:t>Understanding how programs are compiled and executed, as well as computer architecture, is key to writing performant programs (e.g. fewer lines of code is not necessarily better).</a:t>
            </a:r>
          </a:p>
          <a:p>
            <a:r>
              <a:rPr lang="en-US" sz="2400" dirty="0"/>
              <a:t>We can reverse engineer and exploit programs at the assembly level!</a:t>
            </a:r>
          </a:p>
        </p:txBody>
      </p:sp>
      <p:pic>
        <p:nvPicPr>
          <p:cNvPr id="6" name="Picture 5"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32FDEE2D-2E2B-B942-A5AC-A4175F0905E7}"/>
              </a:ext>
            </a:extLst>
          </p:cNvPr>
          <p:cNvPicPr>
            <a:picLocks noChangeAspect="1"/>
          </p:cNvPicPr>
          <p:nvPr>
            <p:custDataLst>
              <p:tags r:id="rId1"/>
            </p:custDataLst>
          </p:nvPr>
        </p:nvPicPr>
        <p:blipFill>
          <a:blip r:embed="rId3"/>
          <a:stretch>
            <a:fillRect/>
          </a:stretch>
        </p:blipFill>
        <p:spPr>
          <a:xfrm>
            <a:off x="6033647" y="1811532"/>
            <a:ext cx="6005953" cy="4149336"/>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malloc and free work? </a:t>
            </a:r>
          </a:p>
          <a:p>
            <a:r>
              <a:rPr lang="en-US" dirty="0"/>
              <a:t>A </a:t>
            </a:r>
            <a:r>
              <a:rPr lang="en-US" i="1" dirty="0"/>
              <a:t>heap allocator</a:t>
            </a:r>
            <a:r>
              <a:rPr lang="en-US" dirty="0"/>
              <a:t> manages a block of memory for the heap and completes requests to use or give up memory space.</a:t>
            </a:r>
          </a:p>
          <a:p>
            <a:r>
              <a:rPr lang="en-US" dirty="0"/>
              <a:t>We can manage the data in a heap allocator using headers, pointers to free blocks, or other designs</a:t>
            </a:r>
          </a:p>
          <a:p>
            <a:endParaRPr lang="en-US" dirty="0"/>
          </a:p>
          <a:p>
            <a:pPr marL="0" indent="0">
              <a:buNone/>
            </a:pPr>
            <a:r>
              <a:rPr lang="en-US" dirty="0"/>
              <a:t>Why does this matter?</a:t>
            </a:r>
          </a:p>
          <a:p>
            <a:r>
              <a:rPr lang="en-US" dirty="0"/>
              <a:t>Designing a heap allocator requires making many design decisions to optimize it as much as possible.  There is no perfect design!</a:t>
            </a:r>
          </a:p>
          <a:p>
            <a:r>
              <a:rPr lang="en-US" dirty="0"/>
              <a:t>All languages have a “heap” but manipulate it in different ways.</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4072899231"/>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07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solidFill>
                  <a:schemeClr val="accent2"/>
                </a:solidFill>
              </a:rPr>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solidFill>
                  <a:schemeClr val="accent2"/>
                </a:solidFill>
              </a:rPr>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and have </a:t>
            </a:r>
            <a:r>
              <a:rPr lang="en-US" b="1" dirty="0">
                <a:solidFill>
                  <a:schemeClr val="accent2"/>
                </a:solidFill>
              </a:rPr>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0522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t>The C coding experience</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9450" y="1447800"/>
            <a:ext cx="8293100" cy="4597262"/>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242630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t>CS107 Tools and Techniques</a:t>
            </a:r>
          </a:p>
          <a:p>
            <a:pPr lvl="1"/>
            <a:r>
              <a:rPr lang="en-US" dirty="0"/>
              <a:t>CS107 Concepts</a:t>
            </a:r>
          </a:p>
          <a:p>
            <a:pPr lvl="1"/>
            <a:r>
              <a:rPr lang="en-US" dirty="0"/>
              <a:t>Bonus: </a:t>
            </a:r>
            <a:r>
              <a:rPr lang="en-US" i="1" dirty="0"/>
              <a:t>How does an X86 processor handle floating point numbers?</a:t>
            </a:r>
            <a:endParaRPr lang="en-US" dirty="0"/>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8318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b="1" dirty="0"/>
              <a:t>CS107 Tools and Techniques</a:t>
            </a:r>
          </a:p>
          <a:p>
            <a:pPr lvl="1"/>
            <a:r>
              <a:rPr lang="en-US" dirty="0">
                <a:solidFill>
                  <a:schemeClr val="bg1">
                    <a:lumMod val="85000"/>
                  </a:schemeClr>
                </a:solidFill>
              </a:rPr>
              <a:t>CS107 Concepts</a:t>
            </a:r>
          </a:p>
          <a:p>
            <a:pPr lvl="1"/>
            <a:r>
              <a:rPr lang="en-US" dirty="0">
                <a:solidFill>
                  <a:schemeClr val="bg1">
                    <a:lumMod val="85000"/>
                  </a:schemeClr>
                </a:solidFill>
              </a:rPr>
              <a:t>Bonus: </a:t>
            </a:r>
            <a:r>
              <a:rPr lang="en-US" i="1" dirty="0">
                <a:solidFill>
                  <a:schemeClr val="bg1">
                    <a:lumMod val="85000"/>
                  </a:schemeClr>
                </a:solidFill>
              </a:rPr>
              <a:t>How does an X86 processor handle floating point numbers?</a:t>
            </a:r>
            <a:endParaRPr lang="en-US" dirty="0">
              <a:solidFill>
                <a:schemeClr val="bg1">
                  <a:lumMod val="85000"/>
                </a:schemeClr>
              </a:solidFill>
            </a:endParaRP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3465496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(GDB)</a:t>
            </a:r>
          </a:p>
          <a:p>
            <a:r>
              <a:rPr lang="en-US" dirty="0"/>
              <a:t>Testing (Sanity Check)</a:t>
            </a:r>
          </a:p>
          <a:p>
            <a:r>
              <a:rPr lang="en-US" dirty="0"/>
              <a:t>Memory Checking (</a:t>
            </a:r>
            <a:r>
              <a:rPr lang="en-US" dirty="0" err="1"/>
              <a:t>Valgrind</a:t>
            </a:r>
            <a:r>
              <a:rPr lang="en-US" dirty="0"/>
              <a:t>)</a:t>
            </a:r>
          </a:p>
          <a:p>
            <a:r>
              <a:rPr lang="en-US" dirty="0"/>
              <a:t>Profiling (</a:t>
            </a:r>
            <a:r>
              <a:rPr lang="en-US"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project</a:t>
            </a:r>
          </a:p>
          <a:p>
            <a:r>
              <a:rPr lang="en-US" dirty="0"/>
              <a:t>Unfortunately, a fair amount of existing code is poorly-designed/documented</a:t>
            </a:r>
          </a:p>
          <a:p>
            <a:endParaRPr lang="en-US" dirty="0"/>
          </a:p>
          <a:p>
            <a:pPr marL="0" indent="0">
              <a:buNone/>
            </a:pPr>
            <a:r>
              <a:rPr lang="en-US" u="sng"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“PDB”</a:t>
            </a:r>
          </a:p>
          <a:p>
            <a:pPr lvl="1"/>
            <a:r>
              <a:rPr lang="en-US" dirty="0"/>
              <a:t>IDEs: built-in debuggers (e.g. QT Creator, Eclipse)</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(Sanity Check)</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Checking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configuration window when profiling iOS applications that run on iPhones, iPads, and iPod Touches.  It asks you to select what profiling template you would like to use.  The options are: Blank, Activity Monitor, Allocations, Core Animation, Core Data, Counters, Energy Log, File Activity, Game Performance, Leaks, Metal System Trace, Network, SceneKit, System Trace, System Usage, Time Profiler, and Zombies.  The specifics of these options is not important, but these different ways to &quot;profile&quot;, or &quot;measure&quot;, applications, are similar to what we have used in Valgrind, such as measuring memory allocations with &quot;Allocations&quot;, measuring memory leaks with &quot;Leaks&quot;, measuring execution time with &quot;Time Profiler&quot;, or looking for where we access freed memory with &quot;Zombies&quot;.">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solidFill>
                  <a:schemeClr val="bg1">
                    <a:lumMod val="85000"/>
                  </a:schemeClr>
                </a:solidFill>
              </a:rPr>
              <a:t>CS107 Tools and Techniques</a:t>
            </a:r>
          </a:p>
          <a:p>
            <a:pPr lvl="1"/>
            <a:r>
              <a:rPr lang="en-US" b="1" dirty="0"/>
              <a:t>CS107 Concepts</a:t>
            </a:r>
          </a:p>
          <a:p>
            <a:pPr lvl="1"/>
            <a:r>
              <a:rPr lang="en-US" dirty="0">
                <a:solidFill>
                  <a:schemeClr val="bg1">
                    <a:lumMod val="85000"/>
                  </a:schemeClr>
                </a:solidFill>
              </a:rPr>
              <a:t>Bonus: Floating point assignment</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945927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a:p>
            <a:pPr marL="0" indent="0">
              <a:buNone/>
            </a:pPr>
            <a:br>
              <a:rPr lang="en-US" dirty="0"/>
            </a:br>
            <a:endParaRPr lang="en-US" dirty="0"/>
          </a:p>
          <a:p>
            <a:pPr marL="0" indent="0">
              <a:buNone/>
            </a:pPr>
            <a:endParaRPr lang="en-US" dirty="0"/>
          </a:p>
          <a:p>
            <a:pPr marL="0" indent="0" algn="ctr">
              <a:buNone/>
            </a:pPr>
            <a:r>
              <a:rPr lang="en-US" sz="4000" dirty="0">
                <a:hlinkClick r:id="rId2"/>
              </a:rPr>
              <a:t>cs107.stanford.edu/recap/index.html</a:t>
            </a:r>
            <a:r>
              <a:rPr lang="en-US" sz="4000" dirty="0"/>
              <a:t> </a:t>
            </a:r>
          </a:p>
        </p:txBody>
      </p:sp>
    </p:spTree>
    <p:extLst>
      <p:ext uri="{BB962C8B-B14F-4D97-AF65-F5344CB8AC3E}">
        <p14:creationId xmlns:p14="http://schemas.microsoft.com/office/powerpoint/2010/main" val="202979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is an operating system implemented? (take CS140!)</a:t>
            </a:r>
            <a:endParaRPr lang="en-US" dirty="0"/>
          </a:p>
          <a:p>
            <a:pPr>
              <a:spcBef>
                <a:spcPts val="0"/>
              </a:spcBef>
            </a:pPr>
            <a:r>
              <a:rPr lang="en-US" dirty="0"/>
              <a:t>Threads</a:t>
            </a:r>
          </a:p>
          <a:p>
            <a:pPr>
              <a:spcBef>
                <a:spcPts val="0"/>
              </a:spcBef>
            </a:pPr>
            <a:r>
              <a:rPr lang="en-US" dirty="0"/>
              <a:t>User Programs</a:t>
            </a:r>
          </a:p>
          <a:p>
            <a:pPr>
              <a:spcBef>
                <a:spcPts val="0"/>
              </a:spcBef>
            </a:pPr>
            <a:r>
              <a:rPr lang="en-US" dirty="0"/>
              <a:t>Virtual Memory</a:t>
            </a:r>
          </a:p>
          <a:p>
            <a:pPr>
              <a:spcBef>
                <a:spcPts val="0"/>
              </a:spcBef>
            </a:pPr>
            <a:r>
              <a:rPr lang="en-US" dirty="0"/>
              <a:t>Filesystem</a:t>
            </a:r>
          </a:p>
          <a:p>
            <a:pPr marL="0" indent="0">
              <a:buNone/>
            </a:pPr>
            <a:r>
              <a:rPr lang="en-US" b="1" dirty="0"/>
              <a:t>How is a compiler implemented? (take CS143!)</a:t>
            </a:r>
            <a:endParaRPr lang="en-US" dirty="0"/>
          </a:p>
          <a:p>
            <a:pPr marL="0">
              <a:spcBef>
                <a:spcPts val="0"/>
              </a:spcBef>
            </a:pPr>
            <a:r>
              <a:rPr lang="en-US" dirty="0"/>
              <a:t>Lexical analysis</a:t>
            </a:r>
          </a:p>
          <a:p>
            <a:pPr marL="0">
              <a:spcBef>
                <a:spcPts val="0"/>
              </a:spcBef>
            </a:pPr>
            <a:r>
              <a:rPr lang="en-US" dirty="0"/>
              <a:t>Parsing</a:t>
            </a:r>
          </a:p>
          <a:p>
            <a:pPr marL="0">
              <a:spcBef>
                <a:spcPts val="0"/>
              </a:spcBef>
            </a:pPr>
            <a:r>
              <a:rPr lang="en-US" dirty="0"/>
              <a:t>Semantic Analysis</a:t>
            </a:r>
          </a:p>
          <a:p>
            <a:pPr marL="0">
              <a:spcBef>
                <a:spcPts val="0"/>
              </a:spcBef>
            </a:pPr>
            <a:r>
              <a:rPr lang="en-US" dirty="0"/>
              <a:t>Code Generation</a:t>
            </a:r>
          </a:p>
          <a:p>
            <a:pPr marL="0" indent="0">
              <a:buNone/>
            </a:pPr>
            <a:r>
              <a:rPr lang="en-US" b="1" dirty="0"/>
              <a:t>How can applications communicate over a network? (take CS110/CS144!)</a:t>
            </a:r>
            <a:endParaRPr lang="en-US" dirty="0"/>
          </a:p>
          <a:p>
            <a:pPr>
              <a:spcBef>
                <a:spcPts val="0"/>
              </a:spcBef>
            </a:pPr>
            <a:r>
              <a:rPr lang="en-US" dirty="0"/>
              <a:t>How can we weigh different tradeoffs of network architecture design?</a:t>
            </a:r>
          </a:p>
          <a:p>
            <a:pPr>
              <a:spcBef>
                <a:spcPts val="0"/>
              </a:spcBef>
            </a:pPr>
            <a:r>
              <a:rPr lang="en-US"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can we write programs that execute multiple tasks simultaneously? (take CS110!)</a:t>
            </a:r>
            <a:endParaRPr lang="en-US" dirty="0"/>
          </a:p>
          <a:p>
            <a:pPr>
              <a:spcBef>
                <a:spcPts val="0"/>
              </a:spcBef>
            </a:pPr>
            <a:r>
              <a:rPr lang="en-US" dirty="0"/>
              <a:t>Threads of execution</a:t>
            </a:r>
          </a:p>
          <a:p>
            <a:pPr>
              <a:spcBef>
                <a:spcPts val="0"/>
              </a:spcBef>
            </a:pPr>
            <a:r>
              <a:rPr lang="en-US" dirty="0"/>
              <a:t>“Locks” to prevent simultaneous access</a:t>
            </a:r>
          </a:p>
        </p:txBody>
      </p:sp>
    </p:spTree>
    <p:extLst>
      <p:ext uri="{BB962C8B-B14F-4D97-AF65-F5344CB8AC3E}">
        <p14:creationId xmlns:p14="http://schemas.microsoft.com/office/powerpoint/2010/main" val="3245175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a:t>
            </a:r>
            <a:r>
              <a:rPr lang="en-US" b="1" dirty="0" err="1"/>
              <a:t>Javascript</a:t>
            </a:r>
            <a:r>
              <a:rPr lang="en-US" b="1" dirty="0"/>
              <a:t> code to machine code?</a:t>
            </a:r>
          </a:p>
          <a:p>
            <a:r>
              <a:rPr lang="en-US" dirty="0"/>
              <a:t>The Chrome V8 JavaScript engine converts </a:t>
            </a:r>
            <a:r>
              <a:rPr lang="en-US" dirty="0" err="1"/>
              <a:t>Javascript</a:t>
            </a:r>
            <a:r>
              <a:rPr lang="en-US" dirty="0"/>
              <a:t> into machine code for computers to execute: </a:t>
            </a:r>
            <a:r>
              <a:rPr lang="en-US" dirty="0">
                <a:hlinkClick r:id="rId2"/>
              </a:rPr>
              <a:t>https://medium.freecodecamp.org/understanding-the-core-of-nodejs-the-powerful-chrome-v8-engine-79e7eb8af964</a:t>
            </a:r>
            <a:endParaRPr lang="en-US" dirty="0"/>
          </a:p>
          <a:p>
            <a:r>
              <a:rPr lang="en-US" dirty="0"/>
              <a:t>The popular Node.js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You can compile C/C++/other languages into </a:t>
            </a:r>
            <a:r>
              <a:rPr lang="en-US" dirty="0" err="1"/>
              <a:t>WebAssembly</a:t>
            </a:r>
            <a:r>
              <a:rPr lang="en-US" dirty="0"/>
              <a:t> for </a:t>
            </a:r>
            <a:r>
              <a:rPr lang="en-US" dirty="0">
                <a:hlinkClick r:id="rId4"/>
              </a:rPr>
              <a:t>web execution</a:t>
            </a:r>
            <a:endParaRPr lang="en-US" dirty="0"/>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endParaRPr lang="en-US" dirty="0"/>
          </a:p>
          <a:p>
            <a:pPr marL="0" indent="0">
              <a:buNone/>
            </a:pPr>
            <a:r>
              <a:rPr lang="en-US" b="1" dirty="0"/>
              <a:t>How can we design programming languages to reduce the potential for programmer error?</a:t>
            </a:r>
          </a:p>
          <a:p>
            <a:r>
              <a:rPr lang="en-US" dirty="0"/>
              <a:t>Haskell/Swift ”</a:t>
            </a:r>
            <a:r>
              <a:rPr lang="en-US" dirty="0" err="1"/>
              <a:t>Optionals</a:t>
            </a:r>
            <a:r>
              <a:rPr lang="en-US" dirty="0"/>
              <a:t>”</a:t>
            </a:r>
          </a:p>
          <a:p>
            <a:endParaRPr lang="en-US" dirty="0"/>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p:txBody>
          <a:bodyPr/>
          <a:lstStyle/>
          <a:p>
            <a:pPr marL="0" indent="0">
              <a:buNone/>
            </a:pPr>
            <a:r>
              <a:rPr lang="en-US" b="1" dirty="0"/>
              <a:t>How can compilers output efficient machine code instructions for programs?</a:t>
            </a:r>
            <a:endParaRPr lang="en-US" dirty="0"/>
          </a:p>
          <a:p>
            <a:r>
              <a:rPr lang="en-US" dirty="0"/>
              <a:t>Languages can be represented as regular expressions and context-free grammars</a:t>
            </a:r>
          </a:p>
          <a:p>
            <a:r>
              <a:rPr lang="en-US" dirty="0"/>
              <a:t>We can model programs as control-flow graphs for additional optimization</a:t>
            </a:r>
          </a:p>
        </p:txBody>
      </p:sp>
    </p:spTree>
    <p:extLst>
      <p:ext uri="{BB962C8B-B14F-4D97-AF65-F5344CB8AC3E}">
        <p14:creationId xmlns:p14="http://schemas.microsoft.com/office/powerpoint/2010/main" val="2147710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p:txBody>
      </p:sp>
    </p:spTree>
    <p:extLst>
      <p:ext uri="{BB962C8B-B14F-4D97-AF65-F5344CB8AC3E}">
        <p14:creationId xmlns:p14="http://schemas.microsoft.com/office/powerpoint/2010/main" val="2889050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solidFill>
                  <a:schemeClr val="bg1">
                    <a:lumMod val="85000"/>
                  </a:schemeClr>
                </a:solidFill>
              </a:rPr>
              <a:t>CS107 Tools and Techniques</a:t>
            </a:r>
          </a:p>
          <a:p>
            <a:pPr lvl="1"/>
            <a:r>
              <a:rPr lang="en-US" dirty="0">
                <a:solidFill>
                  <a:schemeClr val="bg1">
                    <a:lumMod val="85000"/>
                  </a:schemeClr>
                </a:solidFill>
              </a:rPr>
              <a:t>CS107 Concepts</a:t>
            </a:r>
          </a:p>
          <a:p>
            <a:pPr lvl="1"/>
            <a:r>
              <a:rPr lang="en-US" dirty="0"/>
              <a:t>Bonus: Floating point assignment</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2521868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8F1A-67C0-754C-9131-7D05FEE721CC}"/>
              </a:ext>
            </a:extLst>
          </p:cNvPr>
          <p:cNvSpPr>
            <a:spLocks noGrp="1"/>
          </p:cNvSpPr>
          <p:nvPr>
            <p:ph type="title"/>
          </p:nvPr>
        </p:nvSpPr>
        <p:spPr/>
        <p:txBody>
          <a:bodyPr/>
          <a:lstStyle/>
          <a:p>
            <a:r>
              <a:rPr lang="en-US" dirty="0"/>
              <a:t>Floats and Assembly</a:t>
            </a:r>
          </a:p>
        </p:txBody>
      </p:sp>
      <p:sp>
        <p:nvSpPr>
          <p:cNvPr id="3" name="Content Placeholder 2">
            <a:extLst>
              <a:ext uri="{FF2B5EF4-FFF2-40B4-BE49-F238E27FC236}">
                <a16:creationId xmlns:a16="http://schemas.microsoft.com/office/drawing/2014/main" id="{7797F815-46E0-5C4C-A524-B70F5BC05C1E}"/>
              </a:ext>
            </a:extLst>
          </p:cNvPr>
          <p:cNvSpPr>
            <a:spLocks noGrp="1"/>
          </p:cNvSpPr>
          <p:nvPr>
            <p:ph idx="1"/>
          </p:nvPr>
        </p:nvSpPr>
        <p:spPr/>
        <p:txBody>
          <a:bodyPr/>
          <a:lstStyle/>
          <a:p>
            <a:r>
              <a:rPr lang="en-US" dirty="0"/>
              <a:t>Unfortunately, we couldn’t cover floating point numbers this quarter</a:t>
            </a:r>
          </a:p>
          <a:p>
            <a:pPr lvl="1"/>
            <a:r>
              <a:rPr lang="en-US" dirty="0"/>
              <a:t>Lecture video from past quarter </a:t>
            </a:r>
            <a:r>
              <a:rPr lang="en-US" dirty="0">
                <a:hlinkClick r:id="rId3"/>
              </a:rPr>
              <a:t>here</a:t>
            </a:r>
            <a:r>
              <a:rPr lang="en-US" dirty="0"/>
              <a:t>!</a:t>
            </a:r>
          </a:p>
          <a:p>
            <a:r>
              <a:rPr lang="en-US" dirty="0"/>
              <a:t>We wanted to give you a taste of floating point; specifically how we can use our existing knowledge of assembly to better understand it</a:t>
            </a:r>
          </a:p>
        </p:txBody>
      </p:sp>
    </p:spTree>
    <p:extLst>
      <p:ext uri="{BB962C8B-B14F-4D97-AF65-F5344CB8AC3E}">
        <p14:creationId xmlns:p14="http://schemas.microsoft.com/office/powerpoint/2010/main" val="3573474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049953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a:xfrm>
            <a:off x="623888" y="1736730"/>
            <a:ext cx="10958512" cy="4206870"/>
          </a:xfrm>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grpSp>
        <p:nvGrpSpPr>
          <p:cNvPr id="2" name="Group 1" descr="A course progression diagram showing the systems and theory progressions of courses (the colors separate the systems and theory tracks, but are otherwise not significant).  In the systems side, with a box around each course, CS 106B/X, Programming Abstractions, has an arrow to CS 107/E, Computer Organization and Systems, which has an arrow to CS 110, Principles of Computer Systems.  In the theory side, with a box around each course, CS 103, Mathematical Foundations of Computing, has an arrow to CS 109, Intro to Probability for Computer Scientists, which has an arrow to CS 161, Design and Analysis of Algorithms.  CS 106B/X also has an arrow to CS 109, since CS 106B/X is a prerequisite for CS 109.  We are currently at CS 107!">
            <a:extLst>
              <a:ext uri="{FF2B5EF4-FFF2-40B4-BE49-F238E27FC236}">
                <a16:creationId xmlns:a16="http://schemas.microsoft.com/office/drawing/2014/main" id="{6E3635F6-F242-6F40-8EE3-5A8832FA38CA}"/>
              </a:ext>
            </a:extLst>
          </p:cNvPr>
          <p:cNvGrpSpPr/>
          <p:nvPr/>
        </p:nvGrpSpPr>
        <p:grpSpPr>
          <a:xfrm>
            <a:off x="2209800" y="1828800"/>
            <a:ext cx="7620000" cy="4751388"/>
            <a:chOff x="2209800" y="1828800"/>
            <a:chExt cx="7620000" cy="4751388"/>
          </a:xfrm>
        </p:grpSpPr>
        <p:grpSp>
          <p:nvGrpSpPr>
            <p:cNvPr id="786455" name="Group 23">
              <a:extLst>
                <a:ext uri="{FF2B5EF4-FFF2-40B4-BE49-F238E27FC236}">
                  <a16:creationId xmlns:a16="http://schemas.microsoft.com/office/drawing/2014/main" id="{4C81256E-489D-5D4C-88DD-1ED2D6470541}"/>
                </a:ext>
              </a:extLst>
            </p:cNvPr>
            <p:cNvGrpSpPr>
              <a:grpSpLocks/>
            </p:cNvGrpSpPr>
            <p:nvPr/>
          </p:nvGrpSpPr>
          <p:grpSpPr bwMode="auto">
            <a:xfrm>
              <a:off x="2209800" y="1828800"/>
              <a:ext cx="7620000" cy="4751388"/>
              <a:chOff x="288" y="1008"/>
              <a:chExt cx="5775" cy="3601"/>
            </a:xfrm>
          </p:grpSpPr>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720" y="1008"/>
                <a:ext cx="1687" cy="309"/>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720" y="1317"/>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720" y="2366"/>
                <a:ext cx="1687" cy="308"/>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720" y="2675"/>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0" name="Rectangle 8">
                <a:extLst>
                  <a:ext uri="{FF2B5EF4-FFF2-40B4-BE49-F238E27FC236}">
                    <a16:creationId xmlns:a16="http://schemas.microsoft.com/office/drawing/2014/main" id="{E7803A84-DAD3-7D45-B30A-45541FC1D72E}"/>
                  </a:ext>
                </a:extLst>
              </p:cNvPr>
              <p:cNvSpPr>
                <a:spLocks noChangeArrowheads="1"/>
              </p:cNvSpPr>
              <p:nvPr/>
            </p:nvSpPr>
            <p:spPr bwMode="auto">
              <a:xfrm>
                <a:off x="720" y="3663"/>
                <a:ext cx="1687" cy="309"/>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110</a:t>
                </a:r>
              </a:p>
            </p:txBody>
          </p:sp>
          <p:sp>
            <p:nvSpPr>
              <p:cNvPr id="786441" name="Rectangle 9">
                <a:extLst>
                  <a:ext uri="{FF2B5EF4-FFF2-40B4-BE49-F238E27FC236}">
                    <a16:creationId xmlns:a16="http://schemas.microsoft.com/office/drawing/2014/main" id="{C4B45C44-CEB1-9249-BCF8-C640E07D6939}"/>
                  </a:ext>
                </a:extLst>
              </p:cNvPr>
              <p:cNvSpPr>
                <a:spLocks noChangeArrowheads="1"/>
              </p:cNvSpPr>
              <p:nvPr/>
            </p:nvSpPr>
            <p:spPr bwMode="auto">
              <a:xfrm>
                <a:off x="720" y="3971"/>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Principles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Computer 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3990" y="1029"/>
                <a:ext cx="1687" cy="309"/>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3990" y="1337"/>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3990" y="2387"/>
                <a:ext cx="1687" cy="308"/>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3990" y="2695"/>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3990" y="3683"/>
                <a:ext cx="1687" cy="309"/>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3990" y="3992"/>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1563" y="1934"/>
                <a:ext cx="1" cy="43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4833" y="1955"/>
                <a:ext cx="1" cy="43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4833" y="3313"/>
                <a:ext cx="1" cy="37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1" name="AutoShape 19">
                <a:extLst>
                  <a:ext uri="{FF2B5EF4-FFF2-40B4-BE49-F238E27FC236}">
                    <a16:creationId xmlns:a16="http://schemas.microsoft.com/office/drawing/2014/main" id="{91A0A908-1BC9-CF40-824C-3A5C6849C371}"/>
                  </a:ext>
                </a:extLst>
              </p:cNvPr>
              <p:cNvCxnSpPr>
                <a:cxnSpLocks noChangeShapeType="1"/>
                <a:stCxn id="786439" idx="2"/>
                <a:endCxn id="786440" idx="0"/>
              </p:cNvCxnSpPr>
              <p:nvPr/>
            </p:nvCxnSpPr>
            <p:spPr bwMode="auto">
              <a:xfrm>
                <a:off x="1563" y="3292"/>
                <a:ext cx="1" cy="37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2406" y="1625"/>
                <a:ext cx="2427" cy="76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4112" y="2657"/>
                <a:ext cx="360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1361" y="2657"/>
                <a:ext cx="360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gr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grpSp>
    </p:spTree>
    <p:extLst>
      <p:ext uri="{BB962C8B-B14F-4D97-AF65-F5344CB8AC3E}">
        <p14:creationId xmlns:p14="http://schemas.microsoft.com/office/powerpoint/2010/main" val="3412493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t>CS 110</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t>How can we implement multithreading in our programs?</a:t>
            </a:r>
          </a:p>
          <a:p>
            <a:r>
              <a:rPr lang="en-US" dirty="0"/>
              <a:t>How can multiple programs communicate with each other?</a:t>
            </a:r>
          </a:p>
          <a:p>
            <a:r>
              <a:rPr lang="en-US" dirty="0"/>
              <a:t>How can we implement distributed software systems to do things like process petabytes of data?</a:t>
            </a:r>
          </a:p>
          <a:p>
            <a:r>
              <a:rPr lang="en-US" dirty="0"/>
              <a:t>How can we maximally take advantage of the hardware and operating system software available to us?</a:t>
            </a:r>
          </a:p>
        </p:txBody>
      </p:sp>
      <p:pic>
        <p:nvPicPr>
          <p:cNvPr id="5" name="Picture 4" descr="A picture of Jerry Cain, one of the instructors of CS110.">
            <a:extLst>
              <a:ext uri="{FF2B5EF4-FFF2-40B4-BE49-F238E27FC236}">
                <a16:creationId xmlns:a16="http://schemas.microsoft.com/office/drawing/2014/main" id="{854DD4DA-038C-8B4B-AE47-DBC1ED250583}"/>
              </a:ext>
            </a:extLst>
          </p:cNvPr>
          <p:cNvPicPr>
            <a:picLocks noChangeAspect="1"/>
          </p:cNvPicPr>
          <p:nvPr/>
        </p:nvPicPr>
        <p:blipFill>
          <a:blip r:embed="rId2"/>
          <a:stretch>
            <a:fillRect/>
          </a:stretch>
        </p:blipFill>
        <p:spPr>
          <a:xfrm>
            <a:off x="9797256" y="1400175"/>
            <a:ext cx="704850" cy="704850"/>
          </a:xfrm>
          <a:prstGeom prst="rect">
            <a:avLst/>
          </a:prstGeom>
        </p:spPr>
      </p:pic>
      <p:sp>
        <p:nvSpPr>
          <p:cNvPr id="7" name="Text Box 12">
            <a:extLst>
              <a:ext uri="{FF2B5EF4-FFF2-40B4-BE49-F238E27FC236}">
                <a16:creationId xmlns:a16="http://schemas.microsoft.com/office/drawing/2014/main" id="{52DE2DD3-9271-CF4A-B5D9-67848022707B}"/>
              </a:ext>
            </a:extLst>
          </p:cNvPr>
          <p:cNvSpPr txBox="1">
            <a:spLocks noChangeArrowheads="1"/>
          </p:cNvSpPr>
          <p:nvPr/>
        </p:nvSpPr>
        <p:spPr bwMode="auto">
          <a:xfrm>
            <a:off x="9700231" y="2103439"/>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8" name="Picture 19" descr="A picture of Chris Gregg, one of the instructors of CS110.">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06931" y="1400176"/>
            <a:ext cx="590550" cy="703263"/>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0793412" y="2103438"/>
            <a:ext cx="1017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Chris Gregg</a:t>
            </a:r>
          </a:p>
        </p:txBody>
      </p:sp>
      <p:pic>
        <p:nvPicPr>
          <p:cNvPr id="11" name="Picture 10" descr="A circle representing a process, with an arrow denoting the progression of time pointing downards.  WIthin the process circle, over time (i.e. going from top to bottom) different threads (represented as squiggly lines) alternate execution.  Specifically, there are columns labeled &quot;thread #1&quot; and &quot;thread #2&quot; in the circle, and as we go from top to bottom, one of these columns has a squiggly line drawn at any point in time.">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sp>
        <p:nvSpPr>
          <p:cNvPr id="12" name="Rectangle 11">
            <a:extLst>
              <a:ext uri="{FF2B5EF4-FFF2-40B4-BE49-F238E27FC236}">
                <a16:creationId xmlns:a16="http://schemas.microsoft.com/office/drawing/2014/main" id="{7E8E6469-A0F9-E44B-AFF1-31C8459A582C}"/>
              </a:ext>
            </a:extLst>
          </p:cNvPr>
          <p:cNvSpPr/>
          <p:nvPr/>
        </p:nvSpPr>
        <p:spPr>
          <a:xfrm>
            <a:off x="7120936" y="6339291"/>
            <a:ext cx="4572000" cy="400110"/>
          </a:xfrm>
          <a:prstGeom prst="rect">
            <a:avLst/>
          </a:prstGeom>
        </p:spPr>
        <p:txBody>
          <a:bodyPr>
            <a:spAutoFit/>
          </a:bodyPr>
          <a:lstStyle/>
          <a:p>
            <a:pPr algn="l"/>
            <a:r>
              <a:rPr lang="en-US" sz="1000" dirty="0"/>
              <a:t>https://</a:t>
            </a:r>
            <a:r>
              <a:rPr lang="en-US" sz="1000" dirty="0" err="1"/>
              <a:t>en.wikipedia.org</a:t>
            </a:r>
            <a:r>
              <a:rPr lang="en-US" sz="1000" dirty="0"/>
              <a:t>/wiki/Multithreading_(</a:t>
            </a:r>
            <a:r>
              <a:rPr lang="en-US" sz="1000" dirty="0" err="1"/>
              <a:t>computer_architecture</a:t>
            </a:r>
            <a:r>
              <a:rPr lang="en-US" sz="1000" dirty="0"/>
              <a:t>)#/media/</a:t>
            </a:r>
            <a:r>
              <a:rPr lang="en-US" sz="1000" dirty="0" err="1"/>
              <a:t>File:Multithreaded_process.svg</a:t>
            </a:r>
            <a:endParaRPr lang="en-US" sz="1000" dirty="0"/>
          </a:p>
        </p:txBody>
      </p:sp>
      <p:pic>
        <p:nvPicPr>
          <p:cNvPr id="10" name="Picture 9" descr="A picture of Nick Troccoli, one of the instructors of CS110.">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2492458"/>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601037" y="3181282"/>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spTree>
    <p:extLst>
      <p:ext uri="{BB962C8B-B14F-4D97-AF65-F5344CB8AC3E}">
        <p14:creationId xmlns:p14="http://schemas.microsoft.com/office/powerpoint/2010/main" val="4103188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p:txBody>
          <a:bodyPr/>
          <a:lstStyle/>
          <a:p>
            <a:r>
              <a:rPr lang="en-US" b="1" dirty="0"/>
              <a:t>CS140</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CS166: </a:t>
            </a:r>
            <a:r>
              <a:rPr lang="en-US" dirty="0"/>
              <a:t>Data Structures</a:t>
            </a:r>
          </a:p>
          <a:p>
            <a:r>
              <a:rPr lang="en-US" b="1" dirty="0"/>
              <a:t>CS221:</a:t>
            </a:r>
            <a:r>
              <a:rPr lang="en-US" dirty="0"/>
              <a:t> Artificial Intelligence</a:t>
            </a:r>
          </a:p>
          <a:p>
            <a:r>
              <a:rPr lang="en-US" b="1" dirty="0"/>
              <a:t>CS246</a:t>
            </a:r>
            <a:r>
              <a:rPr lang="en-US" dirty="0"/>
              <a:t>: Mining Massive Datasets</a:t>
            </a:r>
          </a:p>
          <a:p>
            <a:r>
              <a:rPr lang="en-US" b="1" dirty="0"/>
              <a:t>EE108</a:t>
            </a:r>
            <a:r>
              <a:rPr lang="en-US" dirty="0"/>
              <a:t>: Digital Systems Design</a:t>
            </a:r>
          </a:p>
          <a:p>
            <a:r>
              <a:rPr lang="en-US" b="1" dirty="0"/>
              <a:t>EE180:</a:t>
            </a:r>
            <a:r>
              <a:rPr lang="en-US" dirty="0"/>
              <a:t> Digital Systems Architecture</a:t>
            </a:r>
            <a:endParaRPr lang="en-US" b="1" dirty="0"/>
          </a:p>
          <a:p>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t>Q&amp;A</a:t>
            </a:r>
          </a:p>
        </p:txBody>
      </p:sp>
    </p:spTree>
    <p:extLst>
      <p:ext uri="{BB962C8B-B14F-4D97-AF65-F5344CB8AC3E}">
        <p14:creationId xmlns:p14="http://schemas.microsoft.com/office/powerpoint/2010/main" val="1371569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a:xfrm>
            <a:off x="623888" y="1736731"/>
            <a:ext cx="10958512" cy="2454270"/>
          </a:xfrm>
        </p:spPr>
        <p:txBody>
          <a:bodyPr anchor="b"/>
          <a:lstStyle/>
          <a:p>
            <a:r>
              <a:rPr lang="en-US" dirty="0"/>
              <a:t>Thank you!</a:t>
            </a:r>
          </a:p>
        </p:txBody>
      </p:sp>
      <p:sp>
        <p:nvSpPr>
          <p:cNvPr id="5" name="Text Placeholder 4">
            <a:extLst>
              <a:ext uri="{FF2B5EF4-FFF2-40B4-BE49-F238E27FC236}">
                <a16:creationId xmlns:a16="http://schemas.microsoft.com/office/drawing/2014/main" id="{A3D94C49-AE17-4E44-9675-BC00AB7A3E5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5928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4AC9-5ED1-C24A-B5DF-29423A421FD1}"/>
              </a:ext>
            </a:extLst>
          </p:cNvPr>
          <p:cNvSpPr>
            <a:spLocks noGrp="1"/>
          </p:cNvSpPr>
          <p:nvPr>
            <p:ph type="title"/>
          </p:nvPr>
        </p:nvSpPr>
        <p:spPr/>
        <p:txBody>
          <a:bodyPr/>
          <a:lstStyle/>
          <a:p>
            <a:r>
              <a:rPr lang="en-US" dirty="0"/>
              <a:t>Course Evaluations</a:t>
            </a:r>
          </a:p>
        </p:txBody>
      </p:sp>
      <p:sp>
        <p:nvSpPr>
          <p:cNvPr id="3" name="Content Placeholder 2">
            <a:extLst>
              <a:ext uri="{FF2B5EF4-FFF2-40B4-BE49-F238E27FC236}">
                <a16:creationId xmlns:a16="http://schemas.microsoft.com/office/drawing/2014/main" id="{6B0FB5E8-02E1-9A4D-A830-93A8A371ECDA}"/>
              </a:ext>
            </a:extLst>
          </p:cNvPr>
          <p:cNvSpPr>
            <a:spLocks noGrp="1"/>
          </p:cNvSpPr>
          <p:nvPr>
            <p:ph idx="1"/>
          </p:nvPr>
        </p:nvSpPr>
        <p:spPr/>
        <p:txBody>
          <a:bodyPr/>
          <a:lstStyle/>
          <a:p>
            <a:pPr marL="0" indent="0">
              <a:buNone/>
            </a:pPr>
            <a:r>
              <a:rPr lang="en-US" dirty="0"/>
              <a:t>We hope you can take the time to fill out the end-quarter CS 107 course evaluation.  We sincerely appreciate any feedback you have about the course and read every piece of feedback we receive.  We are always looking for ways to improve!</a:t>
            </a:r>
          </a:p>
        </p:txBody>
      </p:sp>
      <p:sp>
        <p:nvSpPr>
          <p:cNvPr id="6" name="Title 3">
            <a:extLst>
              <a:ext uri="{FF2B5EF4-FFF2-40B4-BE49-F238E27FC236}">
                <a16:creationId xmlns:a16="http://schemas.microsoft.com/office/drawing/2014/main" id="{A846DF8C-4EF8-344F-AB34-A3D6B34C0509}"/>
              </a:ext>
            </a:extLst>
          </p:cNvPr>
          <p:cNvSpPr txBox="1">
            <a:spLocks/>
          </p:cNvSpPr>
          <p:nvPr/>
        </p:nvSpPr>
        <p:spPr>
          <a:xfrm>
            <a:off x="623888" y="1736731"/>
            <a:ext cx="10958512" cy="2454270"/>
          </a:xfrm>
          <a:prstGeom prst="rect">
            <a:avLst/>
          </a:prstGeom>
        </p:spPr>
        <p:txBody>
          <a:bodyPr anchor="b"/>
          <a:lstStyle>
            <a:lvl1pPr algn="ctr" defTabSz="914400" rtl="0" eaLnBrk="1" latinLnBrk="0" hangingPunct="1">
              <a:lnSpc>
                <a:spcPct val="90000"/>
              </a:lnSpc>
              <a:spcBef>
                <a:spcPct val="0"/>
              </a:spcBef>
              <a:buNone/>
              <a:defRPr sz="4400" b="1" i="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sz="6000">
                <a:solidFill>
                  <a:schemeClr val="tx1"/>
                </a:solidFill>
              </a:rPr>
              <a:t>Thank you!</a:t>
            </a:r>
            <a:endParaRPr lang="en-US" sz="6000" dirty="0">
              <a:solidFill>
                <a:schemeClr val="tx1"/>
              </a:solidFill>
            </a:endParaRPr>
          </a:p>
        </p:txBody>
      </p:sp>
    </p:spTree>
    <p:extLst>
      <p:ext uri="{BB962C8B-B14F-4D97-AF65-F5344CB8AC3E}">
        <p14:creationId xmlns:p14="http://schemas.microsoft.com/office/powerpoint/2010/main" val="10784032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15779</TotalTime>
  <Words>2365</Words>
  <Application>Microsoft Macintosh PowerPoint</Application>
  <PresentationFormat>Widescreen</PresentationFormat>
  <Paragraphs>378</Paragraphs>
  <Slides>51</Slides>
  <Notes>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Andale Mono</vt:lpstr>
      <vt:lpstr>Arial</vt:lpstr>
      <vt:lpstr>Calibri</vt:lpstr>
      <vt:lpstr>Consolas</vt:lpstr>
      <vt:lpstr>Tahoma</vt:lpstr>
      <vt:lpstr>Times New Roman</vt:lpstr>
      <vt:lpstr>Verdana</vt:lpstr>
      <vt:lpstr>Default Design</vt:lpstr>
      <vt:lpstr>CS107, Lecture 18 Wrap-Up / What’s Next?</vt:lpstr>
      <vt:lpstr>Plan For Today</vt:lpstr>
      <vt:lpstr>Plan For Today</vt:lpstr>
      <vt:lpstr>We’ve covered a lot in just 10 weeks!  Let’s take a look back.</vt:lpstr>
      <vt:lpstr>Our CS107 Journey</vt:lpstr>
      <vt:lpstr>Course Overview</vt:lpstr>
      <vt:lpstr>First Day</vt:lpstr>
      <vt:lpstr>First Day</vt:lpstr>
      <vt:lpstr>The rest of the quarter</vt:lpstr>
      <vt:lpstr>Bits And Bytes</vt:lpstr>
      <vt:lpstr>Bits And Bytes</vt:lpstr>
      <vt:lpstr>C Strings</vt:lpstr>
      <vt:lpstr>C Strings</vt:lpstr>
      <vt:lpstr>Pointers, Stack and Heap</vt:lpstr>
      <vt:lpstr>Stack And Heap</vt:lpstr>
      <vt:lpstr>Generics</vt:lpstr>
      <vt:lpstr>Assembly Language</vt:lpstr>
      <vt:lpstr>Assembly Language</vt:lpstr>
      <vt:lpstr>Heap Allocators</vt:lpstr>
      <vt:lpstr>Our CS107 Journey</vt:lpstr>
      <vt:lpstr>CS107 Learning Goals</vt:lpstr>
      <vt:lpstr>The C coding experience</vt:lpstr>
      <vt:lpstr>Plan For Today</vt:lpstr>
      <vt:lpstr>Plan For Today</vt:lpstr>
      <vt:lpstr>Plan For Today</vt:lpstr>
      <vt:lpstr>Tools and Techniques</vt:lpstr>
      <vt:lpstr>Unix And The Command Line</vt:lpstr>
      <vt:lpstr>Coding Style</vt:lpstr>
      <vt:lpstr>Debugging (GDB)</vt:lpstr>
      <vt:lpstr>Testing (Sanity Check)</vt:lpstr>
      <vt:lpstr>Memory Checking and Profiling</vt:lpstr>
      <vt:lpstr>Tools</vt:lpstr>
      <vt:lpstr>Plan For Today</vt:lpstr>
      <vt:lpstr>Concepts</vt:lpstr>
      <vt:lpstr>Systems</vt:lpstr>
      <vt:lpstr>Systems</vt:lpstr>
      <vt:lpstr>Machine Learning</vt:lpstr>
      <vt:lpstr>Web Development</vt:lpstr>
      <vt:lpstr>Programming Languages / Runtimes</vt:lpstr>
      <vt:lpstr>Theory</vt:lpstr>
      <vt:lpstr>Security</vt:lpstr>
      <vt:lpstr>Plan For Today</vt:lpstr>
      <vt:lpstr>Floats and Assembly</vt:lpstr>
      <vt:lpstr>Plan For Today</vt:lpstr>
      <vt:lpstr>After CS107, you are prepared to take a variety of classes in various areas.  What are some options?</vt:lpstr>
      <vt:lpstr>Where Are We?</vt:lpstr>
      <vt:lpstr>CS 110</vt:lpstr>
      <vt:lpstr>Other Courses</vt:lpstr>
      <vt:lpstr>Plan For Today</vt:lpstr>
      <vt:lpstr>Thank you!</vt:lpstr>
      <vt:lpstr>Course Evaluations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Lisa Yan</cp:lastModifiedBy>
  <cp:revision>1835</cp:revision>
  <cp:lastPrinted>2019-03-11T19:22:52Z</cp:lastPrinted>
  <dcterms:created xsi:type="dcterms:W3CDTF">2008-06-28T20:57:21Z</dcterms:created>
  <dcterms:modified xsi:type="dcterms:W3CDTF">2021-03-15T19:51:31Z</dcterms:modified>
</cp:coreProperties>
</file>