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" name="Shape 13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Title Text"/>
          <p:cNvSpPr txBox="1"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 txBox="1"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" name="Image"/>
          <p:cNvSpPr/>
          <p:nvPr>
            <p:ph type="pic" idx="21"/>
          </p:nvPr>
        </p:nvSpPr>
        <p:spPr>
          <a:xfrm>
            <a:off x="-88900" y="-38100"/>
            <a:ext cx="35966400" cy="21882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 txBox="1"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Image"/>
          <p:cNvSpPr/>
          <p:nvPr>
            <p:ph type="pic" idx="21"/>
          </p:nvPr>
        </p:nvSpPr>
        <p:spPr>
          <a:xfrm>
            <a:off x="9867900" y="-12700"/>
            <a:ext cx="20929600" cy="13982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 txBox="1"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/>
          <p:nvPr>
            <p:ph type="sldNum" sz="quarter" idx="2"/>
          </p:nvPr>
        </p:nvSpPr>
        <p:spPr>
          <a:xfrm>
            <a:off x="952499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Image"/>
          <p:cNvSpPr/>
          <p:nvPr>
            <p:ph type="pic" idx="21"/>
          </p:nvPr>
        </p:nvSpPr>
        <p:spPr>
          <a:xfrm>
            <a:off x="12052300" y="-1016000"/>
            <a:ext cx="12788900" cy="19037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 txBox="1"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 txBox="1"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 txBox="1"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" name="Image"/>
          <p:cNvSpPr/>
          <p:nvPr>
            <p:ph type="pic" sz="quarter" idx="21"/>
          </p:nvPr>
        </p:nvSpPr>
        <p:spPr>
          <a:xfrm>
            <a:off x="15930593" y="6426200"/>
            <a:ext cx="9151185" cy="610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half" idx="22"/>
          </p:nvPr>
        </p:nvSpPr>
        <p:spPr>
          <a:xfrm>
            <a:off x="15900400" y="-152400"/>
            <a:ext cx="7785100" cy="115951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23"/>
          </p:nvPr>
        </p:nvSpPr>
        <p:spPr>
          <a:xfrm>
            <a:off x="622300" y="711200"/>
            <a:ext cx="15544800" cy="11328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0" name="“Type a quote here.”"/>
          <p:cNvSpPr txBox="1"/>
          <p:nvPr>
            <p:ph type="body" sz="quarter" idx="22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pic>
        <p:nvPicPr>
          <p:cNvPr id="11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21"/>
          </p:nvPr>
        </p:nvSpPr>
        <p:spPr>
          <a:xfrm>
            <a:off x="-12700" y="-25400"/>
            <a:ext cx="24384000" cy="177743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 txBox="1"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Relationship Id="rId3" Type="http://schemas.openxmlformats.org/officeDocument/2006/relationships/image" Target="../media/image8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Relationship Id="rId3" Type="http://schemas.openxmlformats.org/officeDocument/2006/relationships/image" Target="../media/image8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Relationship Id="rId3" Type="http://schemas.openxmlformats.org/officeDocument/2006/relationships/image" Target="../media/image3.tif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onvertforfree.com/twos-complement-calculator/" TargetMode="Externa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onvertforfree.com/twos-complement-calculator/" TargetMode="Externa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tif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arstechnica.com/gadgets/2022/01/google-fixes-nightmare-android-bug-that-stopped-user-from-calling-911/" TargetMode="External"/><Relationship Id="rId3" Type="http://schemas.openxmlformats.org/officeDocument/2006/relationships/image" Target="../media/image10.png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onvertforfree.com/twos-complement-calculator/" TargetMode="External"/><Relationship Id="rId3" Type="http://schemas.openxmlformats.org/officeDocument/2006/relationships/hyperlink" Target="https://en.wikipedia.org/wiki/Two%27s_complement" TargetMode="External"/><Relationship Id="rId4" Type="http://schemas.openxmlformats.org/officeDocument/2006/relationships/hyperlink" Target="http://www.geeksforgeeks.org/sizeof-operator-c/" TargetMode="External"/><Relationship Id="rId5" Type="http://schemas.openxmlformats.org/officeDocument/2006/relationships/hyperlink" Target="https://stackoverflow.com/questions/16056758/c-c-unsigned-integer-overflow" TargetMode="External"/><Relationship Id="rId6" Type="http://schemas.openxmlformats.org/officeDocument/2006/relationships/hyperlink" Target="https://www.gnu.org/software/autoconf/manual/autoconf-2.62/html_node/Integer-Overflow.html" TargetMode="External"/><Relationship Id="rId7" Type="http://schemas.openxmlformats.org/officeDocument/2006/relationships/hyperlink" Target="https://stackoverflow.com/questions/34885966/when-an-int-is-cast-to-a-short-and-truncated-how-is-the-new-value-determined" TargetMode="External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iday, January 7, 2022"/>
          <p:cNvSpPr txBox="1"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Friday, January 7, 2022</a:t>
            </a:r>
          </a:p>
        </p:txBody>
      </p:sp>
      <p:sp>
        <p:nvSpPr>
          <p:cNvPr id="139" name="Computer Systems…"/>
          <p:cNvSpPr txBox="1"/>
          <p:nvPr>
            <p:ph type="body" sz="half" idx="1"/>
          </p:nvPr>
        </p:nvSpPr>
        <p:spPr>
          <a:xfrm>
            <a:off x="1066800" y="7213600"/>
            <a:ext cx="10861043" cy="6209677"/>
          </a:xfrm>
          <a:prstGeom prst="rect">
            <a:avLst/>
          </a:prstGeom>
        </p:spPr>
        <p:txBody>
          <a:bodyPr/>
          <a:lstStyle/>
          <a:p>
            <a:pPr/>
            <a:r>
              <a:t>Computer Systems</a:t>
            </a:r>
          </a:p>
          <a:p>
            <a:pPr/>
            <a:r>
              <a:t>Winter 2022</a:t>
            </a:r>
          </a:p>
          <a:p>
            <a:pPr/>
            <a:r>
              <a:t>Stanford University </a:t>
            </a:r>
          </a:p>
          <a:p>
            <a:pPr/>
            <a:r>
              <a:t>Computer Science Department</a:t>
            </a:r>
          </a:p>
          <a:p>
            <a:pPr/>
          </a:p>
          <a:p>
            <a:pPr/>
            <a:r>
              <a:t>Reading: Reader: Bits and Bytes, Textbook: Chapter 2.2</a:t>
            </a:r>
          </a:p>
          <a:p>
            <a:pPr/>
          </a:p>
          <a:p>
            <a:pPr/>
            <a:r>
              <a:t>Lecturer: Chris Gregg</a:t>
            </a:r>
          </a:p>
        </p:txBody>
      </p:sp>
      <p:sp>
        <p:nvSpPr>
          <p:cNvPr id="140" name="CS 107…"/>
          <p:cNvSpPr txBox="1"/>
          <p:nvPr/>
        </p:nvSpPr>
        <p:spPr>
          <a:xfrm>
            <a:off x="611510" y="520114"/>
            <a:ext cx="10518977" cy="4705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defTabSz="437514">
              <a:defRPr sz="10070">
                <a:solidFill>
                  <a:srgbClr val="7F0325"/>
                </a:solidFill>
              </a:defRPr>
            </a:pPr>
            <a:r>
              <a:t>CS 107</a:t>
            </a:r>
          </a:p>
          <a:p>
            <a:pPr defTabSz="437514">
              <a:defRPr sz="10070">
                <a:solidFill>
                  <a:srgbClr val="7F0325"/>
                </a:solidFill>
              </a:defRPr>
            </a:pPr>
            <a:r>
              <a:t>Lecture 2: Integer Representations</a:t>
            </a:r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99077" y="1554519"/>
            <a:ext cx="10518978" cy="106069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oday's Topic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Today's Topics</a:t>
            </a:r>
          </a:p>
        </p:txBody>
      </p:sp>
      <p:sp>
        <p:nvSpPr>
          <p:cNvPr id="144" name="Logistics…"/>
          <p:cNvSpPr txBox="1"/>
          <p:nvPr/>
        </p:nvSpPr>
        <p:spPr>
          <a:xfrm>
            <a:off x="168342" y="1731265"/>
            <a:ext cx="20512204" cy="11483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762000" indent="-762000" algn="l">
              <a:buSzPct val="75000"/>
              <a:buFont typeface="Helvetica Neue"/>
              <a:buChar char="•"/>
              <a:defRPr sz="4700"/>
            </a:pPr>
            <a:r>
              <a:t>Logistics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Assign0 — Due Monday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Labs start Tuesday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Office hours in full coverage</a:t>
            </a:r>
          </a:p>
          <a:p>
            <a:pPr marL="762000" indent="-762000" algn="l">
              <a:buSzPct val="75000"/>
              <a:buFont typeface="Helvetica Neue"/>
              <a:buChar char="•"/>
              <a:defRPr sz="4700"/>
            </a:pPr>
            <a:r>
              <a:t>Reading: Reader: Bits and Bytes, Textbook: Chapter 2.2 (very mathy…)</a:t>
            </a:r>
          </a:p>
          <a:p>
            <a:pPr marL="762000" indent="-762000" algn="l">
              <a:buSzPct val="75000"/>
              <a:buFont typeface="Helvetica Neue"/>
              <a:buChar char="•"/>
              <a:defRPr sz="4700"/>
            </a:pPr>
            <a:r>
              <a:t>Integer Representations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Unsigned numbers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Signed numbers</a:t>
            </a:r>
          </a:p>
          <a:p>
            <a:pPr lvl="2" marL="2032000" indent="-762000" algn="l">
              <a:buSzPct val="75000"/>
              <a:buFont typeface="Helvetica Neue"/>
              <a:buChar char="•"/>
              <a:defRPr sz="4700"/>
            </a:pPr>
            <a:r>
              <a:t>two's complement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Signed vs Unsigned numbers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Casting in C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Signed and unsigned comparisons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The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sizeof</a:t>
            </a:r>
            <a:r>
              <a:t> operator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Min and Max integer values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Truncating integers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two's complement overflow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Information Storag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Information Storage</a:t>
            </a:r>
          </a:p>
        </p:txBody>
      </p:sp>
      <p:sp>
        <p:nvSpPr>
          <p:cNvPr id="147" name="In C, everything can be thought of as a block of 8 bits"/>
          <p:cNvSpPr txBox="1"/>
          <p:nvPr/>
        </p:nvSpPr>
        <p:spPr>
          <a:xfrm>
            <a:off x="4824412" y="6435409"/>
            <a:ext cx="147351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In C, everything can be thought of as a block of 8 bits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Information Storag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Information Storage</a:t>
            </a:r>
          </a:p>
        </p:txBody>
      </p:sp>
      <p:sp>
        <p:nvSpPr>
          <p:cNvPr id="150" name="In C, everything can be thought of as a block of 8 bits…"/>
          <p:cNvSpPr txBox="1"/>
          <p:nvPr/>
        </p:nvSpPr>
        <p:spPr>
          <a:xfrm>
            <a:off x="4824412" y="6435409"/>
            <a:ext cx="14735176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In C, everything can be thought of as a block of 8 bits</a:t>
            </a:r>
          </a:p>
          <a:p>
            <a:pPr/>
            <a:r>
              <a:t>called a "byte"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Information Storag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Information Storage</a:t>
            </a:r>
          </a:p>
        </p:txBody>
      </p:sp>
      <p:sp>
        <p:nvSpPr>
          <p:cNvPr id="153" name="We will discuss manipulating bytes on a bit-by-bit level, but we won't be able to consider an individual bit on its own.…"/>
          <p:cNvSpPr txBox="1"/>
          <p:nvPr/>
        </p:nvSpPr>
        <p:spPr>
          <a:xfrm>
            <a:off x="1662112" y="2022867"/>
            <a:ext cx="21265859" cy="3893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We will discuss manipulating bytes on a bit-by-bit level, but we won't be able to consider an individual bit on its own.</a:t>
            </a:r>
          </a:p>
          <a:p>
            <a:pPr algn="l"/>
          </a:p>
          <a:p>
            <a:pPr algn="l"/>
            <a:r>
              <a:t>In a computer, the memory system is simply a large array of bytes (sound familiar, from CS106B?)</a:t>
            </a:r>
          </a:p>
        </p:txBody>
      </p:sp>
      <p:graphicFrame>
        <p:nvGraphicFramePr>
          <p:cNvPr id="154" name="Table"/>
          <p:cNvGraphicFramePr/>
          <p:nvPr/>
        </p:nvGraphicFramePr>
        <p:xfrm>
          <a:off x="6846658" y="6386224"/>
          <a:ext cx="16098616" cy="289803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08591"/>
                <a:gridCol w="1608591"/>
                <a:gridCol w="1608591"/>
                <a:gridCol w="1608591"/>
                <a:gridCol w="1608591"/>
                <a:gridCol w="1608591"/>
                <a:gridCol w="1608591"/>
                <a:gridCol w="1608591"/>
                <a:gridCol w="1608591"/>
                <a:gridCol w="1608591"/>
              </a:tblGrid>
              <a:tr h="1334218"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7000">
                          <a:solidFill>
                            <a:srgbClr val="FFFFFF"/>
                          </a:solidFill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7F0325"/>
                      </a:solidFill>
                      <a:miter lim="400000"/>
                    </a:lnL>
                    <a:lnR w="12700">
                      <a:solidFill>
                        <a:srgbClr val="A1A3A7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7000">
                          <a:solidFill>
                            <a:srgbClr val="FFFFFF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A1A3A7"/>
                      </a:solidFill>
                      <a:miter lim="400000"/>
                    </a:lnL>
                    <a:lnR w="12700">
                      <a:solidFill>
                        <a:srgbClr val="A1A3A7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7000">
                          <a:solidFill>
                            <a:srgbClr val="FFFFFF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A1A3A7"/>
                      </a:solidFill>
                      <a:miter lim="400000"/>
                    </a:lnL>
                    <a:lnR w="12700">
                      <a:solidFill>
                        <a:srgbClr val="A1A3A7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7000">
                          <a:solidFill>
                            <a:srgbClr val="FFFFFF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A1A3A7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7000">
                          <a:solidFill>
                            <a:srgbClr val="FFFFFF"/>
                          </a:solidFill>
                        </a:rPr>
                        <a:t>14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7000">
                          <a:solidFill>
                            <a:srgbClr val="FFFFFF"/>
                          </a:solidFill>
                        </a:rPr>
                        <a:t>99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7000">
                          <a:solidFill>
                            <a:srgbClr val="FFFFFF"/>
                          </a:solidFill>
                        </a:rPr>
                        <a:t>-6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7000">
                          <a:solidFill>
                            <a:srgbClr val="FFFFFF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7000">
                          <a:solidFill>
                            <a:srgbClr val="FFFFFF"/>
                          </a:solidFill>
                        </a:rPr>
                        <a:t>45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7F0325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7000">
                          <a:solidFill>
                            <a:srgbClr val="FFFFFF"/>
                          </a:solidFill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7F0325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7F0325"/>
                    </a:solidFill>
                  </a:tcPr>
                </a:tc>
              </a:tr>
              <a:tr h="775558"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200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A1A3A7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201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A1A3A7"/>
                      </a:solidFill>
                      <a:miter lim="400000"/>
                    </a:lnL>
                    <a:lnR w="12700">
                      <a:solidFill>
                        <a:srgbClr val="A1A3A7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202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A1A3A7"/>
                      </a:solidFill>
                      <a:miter lim="400000"/>
                    </a:lnL>
                    <a:lnR w="12700">
                      <a:solidFill>
                        <a:srgbClr val="A1A3A7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203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A1A3A7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204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205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206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207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208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209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75558"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0xc8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A1A3A7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0xc9
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A1A3A7"/>
                      </a:solidFill>
                      <a:miter lim="400000"/>
                    </a:lnL>
                    <a:lnR w="12700">
                      <a:solidFill>
                        <a:srgbClr val="A1A3A7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0xca
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A1A3A7"/>
                      </a:solidFill>
                      <a:miter lim="400000"/>
                    </a:lnL>
                    <a:lnR w="12700">
                      <a:solidFill>
                        <a:srgbClr val="A1A3A7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0xcb
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A1A3A7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0xcc
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0xcd
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0xce
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0xcf
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0xd0
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763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1">
                              <a:hueOff val="-611180"/>
                              <a:satOff val="24879"/>
                              <a:lumOff val="-26847"/>
                            </a:schemeClr>
                          </a:solidFill>
                        </a:rPr>
                        <a:t>0xd1
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5" name="values (chars):…"/>
          <p:cNvSpPr txBox="1"/>
          <p:nvPr/>
        </p:nvSpPr>
        <p:spPr>
          <a:xfrm>
            <a:off x="1627955" y="6421228"/>
            <a:ext cx="5078096" cy="2815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t>values (chars):</a:t>
            </a:r>
          </a:p>
          <a:p>
            <a:pPr algn="r">
              <a:lnSpc>
                <a:spcPct val="130000"/>
              </a:lnSpc>
            </a:pPr>
            <a:r>
              <a:t>address (decimal):</a:t>
            </a:r>
          </a:p>
          <a:p>
            <a:pPr algn="r">
              <a:lnSpc>
                <a:spcPct val="130000"/>
              </a:lnSpc>
            </a:pPr>
            <a:r>
              <a:t>address (hex):</a:t>
            </a:r>
          </a:p>
        </p:txBody>
      </p:sp>
      <p:sp>
        <p:nvSpPr>
          <p:cNvPr id="156" name="Each address (a pointer!) represents the next byte in memory.…"/>
          <p:cNvSpPr txBox="1"/>
          <p:nvPr/>
        </p:nvSpPr>
        <p:spPr>
          <a:xfrm>
            <a:off x="1662112" y="9739452"/>
            <a:ext cx="21265859" cy="3893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Each address (a pointer!) represents the next byte in memory.</a:t>
            </a:r>
          </a:p>
          <a:p>
            <a:pPr algn="l"/>
          </a:p>
          <a:p>
            <a:pPr algn="l"/>
            <a:r>
              <a:t>E.g., address 0 is a byte, then address 1 is the next full byte, etc.</a:t>
            </a:r>
          </a:p>
          <a:p>
            <a:pPr algn="l"/>
          </a:p>
          <a:p>
            <a:pPr algn="l"/>
            <a:r>
              <a:t>Again: you can't address a bit. You must address at the byte level.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Byte Rang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Byte Range</a:t>
            </a:r>
          </a:p>
        </p:txBody>
      </p:sp>
      <p:sp>
        <p:nvSpPr>
          <p:cNvPr id="159" name="Because a byte is made up of 8 bits, we can represent the range of a byte as follows:…"/>
          <p:cNvSpPr txBox="1"/>
          <p:nvPr/>
        </p:nvSpPr>
        <p:spPr>
          <a:xfrm>
            <a:off x="1662112" y="2380751"/>
            <a:ext cx="21265859" cy="9248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Because a byte is made up of 8 bits, we can represent the range of a byte as follows:</a:t>
            </a:r>
          </a:p>
          <a:p>
            <a:pPr algn="l"/>
          </a:p>
          <a:p>
            <a:pPr algn="l"/>
            <a:r>
              <a:rPr>
                <a:latin typeface="Courier"/>
                <a:ea typeface="Courier"/>
                <a:cs typeface="Courier"/>
                <a:sym typeface="Courier"/>
              </a:rPr>
              <a:t>00000000</a:t>
            </a:r>
            <a:r>
              <a:t> to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11111111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/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/>
            <a:r>
              <a:t>This range is 0 to 255 in decimal.</a:t>
            </a:r>
          </a:p>
          <a:p>
            <a:pPr algn="l"/>
          </a:p>
          <a:p>
            <a:pPr algn="l"/>
            <a:r>
              <a:t>But, neither binary nor decimal is particularly convenient to write out bytes (binary is too long, and decimal isn't numerically friendly for byte representation)</a:t>
            </a:r>
          </a:p>
          <a:p>
            <a:pPr algn="l"/>
          </a:p>
          <a:p>
            <a:pPr algn="l"/>
            <a:r>
              <a:t>So, we use "hexadecimal," (base 16).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Hexadecim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Hexadecimal</a:t>
            </a:r>
          </a:p>
        </p:txBody>
      </p:sp>
      <p:sp>
        <p:nvSpPr>
          <p:cNvPr id="162" name="Hexadecimal has 16 digits, so we augment our normal 0-9 digits with six more digits: A, B, C, D, E, and F.…"/>
          <p:cNvSpPr txBox="1"/>
          <p:nvPr/>
        </p:nvSpPr>
        <p:spPr>
          <a:xfrm>
            <a:off x="1662112" y="2380751"/>
            <a:ext cx="21265859" cy="3893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Hexadecimal has 16 digits, so we augment our normal 0-9 digits with six more digits: A, B, C, D, E, and F.</a:t>
            </a:r>
          </a:p>
          <a:p>
            <a:pPr algn="l"/>
          </a:p>
          <a:p>
            <a:pPr algn="l"/>
            <a:r>
              <a:t>Figure 2.2 in the textbook shows the hex digits and their binary and decimal values:</a:t>
            </a:r>
          </a:p>
        </p:txBody>
      </p:sp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31706" y="6592210"/>
            <a:ext cx="15120588" cy="61090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Hexadecim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Hexadecimal</a:t>
            </a:r>
          </a:p>
        </p:txBody>
      </p:sp>
      <p:sp>
        <p:nvSpPr>
          <p:cNvPr id="166" name="In C, we write a hexadecimal with a starting 0x. So, you will see numbers such as 0xfa1d37b, which means that it is a hex number.…"/>
          <p:cNvSpPr txBox="1"/>
          <p:nvPr/>
        </p:nvSpPr>
        <p:spPr>
          <a:xfrm>
            <a:off x="1662112" y="2380751"/>
            <a:ext cx="21265859" cy="6263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In C, we write a hexadecimal with a starting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0x</a:t>
            </a:r>
            <a:r>
              <a:t>. So, you will see numbers such as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0xfa1d37b</a:t>
            </a:r>
            <a:r>
              <a:t>, which means that it is a hex number.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You should memorize the binary representations for each hex digit. One trick is to memorize A (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1010</a:t>
            </a:r>
            <a:r>
              <a:t>), C (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1100</a:t>
            </a:r>
            <a:r>
              <a:t>), and F (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1111</a:t>
            </a:r>
            <a:r>
              <a:t>), and the others are easy to figure out.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Let's practice some hex to binary and binary to hex conversions:</a:t>
            </a:r>
          </a:p>
          <a:p>
            <a:pPr marL="635000" indent="-635000" algn="l">
              <a:buSzPct val="75000"/>
              <a:buFont typeface="Helvetica Neue"/>
              <a:buChar char="•"/>
            </a:pPr>
          </a:p>
          <a:p>
            <a:pPr algn="l"/>
            <a:r>
              <a:t>Convert: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0x173A4C</a:t>
            </a:r>
            <a:r>
              <a:t> to binary.</a:t>
            </a:r>
          </a:p>
        </p:txBody>
      </p:sp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89525" y="7470468"/>
            <a:ext cx="10911891" cy="44086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3429" y="9096776"/>
            <a:ext cx="9189685" cy="178433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0x173A4C is binary…"/>
          <p:cNvSpPr txBox="1"/>
          <p:nvPr/>
        </p:nvSpPr>
        <p:spPr>
          <a:xfrm>
            <a:off x="1052344" y="11323377"/>
            <a:ext cx="10021914" cy="1646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>
                <a:latin typeface="Courier"/>
                <a:ea typeface="Courier"/>
                <a:cs typeface="Courier"/>
                <a:sym typeface="Courier"/>
              </a:rPr>
              <a:t>0x173A4C</a:t>
            </a:r>
            <a:r>
              <a:t> is binary </a:t>
            </a:r>
          </a:p>
          <a:p>
            <a:pPr/>
            <a:r>
              <a:rPr>
                <a:latin typeface="Courier"/>
                <a:ea typeface="Courier"/>
                <a:cs typeface="Courier"/>
                <a:sym typeface="Courier"/>
              </a:rPr>
              <a:t>0b000101110011101001001100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8" grpId="1"/>
      <p:bldP build="whole" bldLvl="1" animBg="1" rev="0" advAuto="0" spid="169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Hexadecim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Hexadecimal</a:t>
            </a:r>
          </a:p>
        </p:txBody>
      </p:sp>
      <p:sp>
        <p:nvSpPr>
          <p:cNvPr id="172" name="Convert: 0b1111001010110110110011 to hexadecimal."/>
          <p:cNvSpPr txBox="1"/>
          <p:nvPr/>
        </p:nvSpPr>
        <p:spPr>
          <a:xfrm>
            <a:off x="1662112" y="2380751"/>
            <a:ext cx="21265859" cy="866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Convert: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to hexadecimal.</a:t>
            </a:r>
          </a:p>
        </p:txBody>
      </p:sp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89525" y="7470468"/>
            <a:ext cx="10911891" cy="4408631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0b1111001010110110110011…"/>
          <p:cNvSpPr txBox="1"/>
          <p:nvPr/>
        </p:nvSpPr>
        <p:spPr>
          <a:xfrm>
            <a:off x="2148599" y="6543891"/>
            <a:ext cx="9436319" cy="1649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</a:t>
            </a:r>
          </a:p>
          <a:p>
            <a:pPr/>
            <a:r>
              <a:t>is hexadecimal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3CADB3</a:t>
            </a:r>
          </a:p>
        </p:txBody>
      </p:sp>
      <p:pic>
        <p:nvPicPr>
          <p:cNvPr id="17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54874" y="3524468"/>
            <a:ext cx="14211301" cy="2743201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(start from the right)"/>
          <p:cNvSpPr txBox="1"/>
          <p:nvPr/>
        </p:nvSpPr>
        <p:spPr>
          <a:xfrm>
            <a:off x="16633785" y="4467128"/>
            <a:ext cx="5653406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(start from the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4" grpId="3"/>
      <p:bldP build="whole" bldLvl="1" animBg="1" rev="0" advAuto="0" spid="176" grpId="2"/>
      <p:bldP build="whole" bldLvl="1" animBg="1" rev="0" advAuto="0" spid="17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Hexadecim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Hexadecimal</a:t>
            </a:r>
          </a:p>
        </p:txBody>
      </p:sp>
      <p:sp>
        <p:nvSpPr>
          <p:cNvPr id="179" name="Convert: 0b1111001010110110110011 to hexadecimal."/>
          <p:cNvSpPr txBox="1"/>
          <p:nvPr/>
        </p:nvSpPr>
        <p:spPr>
          <a:xfrm>
            <a:off x="1662112" y="2380751"/>
            <a:ext cx="21265859" cy="866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Convert: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to hexadecimal.</a:t>
            </a:r>
          </a:p>
        </p:txBody>
      </p:sp>
      <p:pic>
        <p:nvPicPr>
          <p:cNvPr id="18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89525" y="7470468"/>
            <a:ext cx="10911891" cy="440863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0b1111001010110110110011…"/>
          <p:cNvSpPr txBox="1"/>
          <p:nvPr/>
        </p:nvSpPr>
        <p:spPr>
          <a:xfrm>
            <a:off x="2148599" y="6543891"/>
            <a:ext cx="9436319" cy="1649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</a:t>
            </a:r>
          </a:p>
          <a:p>
            <a:pPr/>
            <a:r>
              <a:t>is hexadecimal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3CADB3</a:t>
            </a:r>
          </a:p>
        </p:txBody>
      </p:sp>
      <p:pic>
        <p:nvPicPr>
          <p:cNvPr id="18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54874" y="3524468"/>
            <a:ext cx="14211301" cy="2743201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(start from the right)"/>
          <p:cNvSpPr txBox="1"/>
          <p:nvPr/>
        </p:nvSpPr>
        <p:spPr>
          <a:xfrm>
            <a:off x="16633785" y="4467128"/>
            <a:ext cx="5653406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(start from the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)</a:t>
            </a:r>
          </a:p>
        </p:txBody>
      </p:sp>
      <p:sp>
        <p:nvSpPr>
          <p:cNvPr id="184" name="Oval"/>
          <p:cNvSpPr/>
          <p:nvPr/>
        </p:nvSpPr>
        <p:spPr>
          <a:xfrm>
            <a:off x="11837275" y="2317823"/>
            <a:ext cx="1641367" cy="992055"/>
          </a:xfrm>
          <a:prstGeom prst="ellipse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5" name="Oval"/>
          <p:cNvSpPr/>
          <p:nvPr/>
        </p:nvSpPr>
        <p:spPr>
          <a:xfrm>
            <a:off x="14113057" y="3864887"/>
            <a:ext cx="1641367" cy="992056"/>
          </a:xfrm>
          <a:prstGeom prst="ellipse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Hexadecim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Hexadecimal</a:t>
            </a:r>
          </a:p>
        </p:txBody>
      </p:sp>
      <p:sp>
        <p:nvSpPr>
          <p:cNvPr id="188" name="Convert: 0b1111001010110110110011 to hexadecimal."/>
          <p:cNvSpPr txBox="1"/>
          <p:nvPr/>
        </p:nvSpPr>
        <p:spPr>
          <a:xfrm>
            <a:off x="1662112" y="2380751"/>
            <a:ext cx="21265859" cy="866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Convert: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to hexadecimal.</a:t>
            </a:r>
          </a:p>
        </p:txBody>
      </p:sp>
      <p:pic>
        <p:nvPicPr>
          <p:cNvPr id="1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89525" y="7470468"/>
            <a:ext cx="10911891" cy="4408631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0b1111001010110110110011…"/>
          <p:cNvSpPr txBox="1"/>
          <p:nvPr/>
        </p:nvSpPr>
        <p:spPr>
          <a:xfrm>
            <a:off x="2148599" y="6543891"/>
            <a:ext cx="9436319" cy="1649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</a:t>
            </a:r>
          </a:p>
          <a:p>
            <a:pPr/>
            <a:r>
              <a:t>is hexadecimal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3CADB3</a:t>
            </a:r>
          </a:p>
        </p:txBody>
      </p:sp>
      <p:pic>
        <p:nvPicPr>
          <p:cNvPr id="19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54874" y="3524468"/>
            <a:ext cx="14211301" cy="2743201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(start from the right)"/>
          <p:cNvSpPr txBox="1"/>
          <p:nvPr/>
        </p:nvSpPr>
        <p:spPr>
          <a:xfrm>
            <a:off x="16633785" y="4467128"/>
            <a:ext cx="5653406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(start from the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)</a:t>
            </a:r>
          </a:p>
        </p:txBody>
      </p:sp>
      <p:sp>
        <p:nvSpPr>
          <p:cNvPr id="193" name="Oval"/>
          <p:cNvSpPr/>
          <p:nvPr/>
        </p:nvSpPr>
        <p:spPr>
          <a:xfrm>
            <a:off x="10275175" y="2317823"/>
            <a:ext cx="1641367" cy="992055"/>
          </a:xfrm>
          <a:prstGeom prst="ellipse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4" name="Oval"/>
          <p:cNvSpPr/>
          <p:nvPr/>
        </p:nvSpPr>
        <p:spPr>
          <a:xfrm>
            <a:off x="12322357" y="3864887"/>
            <a:ext cx="1641367" cy="992056"/>
          </a:xfrm>
          <a:prstGeom prst="ellipse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Hexadecim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Hexadecimal</a:t>
            </a:r>
          </a:p>
        </p:txBody>
      </p:sp>
      <p:sp>
        <p:nvSpPr>
          <p:cNvPr id="197" name="Convert: 0b1111001010110110110011 to hexadecimal."/>
          <p:cNvSpPr txBox="1"/>
          <p:nvPr/>
        </p:nvSpPr>
        <p:spPr>
          <a:xfrm>
            <a:off x="1662112" y="2380751"/>
            <a:ext cx="21265859" cy="866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Convert: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to hexadecimal.</a:t>
            </a:r>
          </a:p>
        </p:txBody>
      </p:sp>
      <p:pic>
        <p:nvPicPr>
          <p:cNvPr id="1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89525" y="7470468"/>
            <a:ext cx="10911891" cy="4408631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0b1111001010110110110011…"/>
          <p:cNvSpPr txBox="1"/>
          <p:nvPr/>
        </p:nvSpPr>
        <p:spPr>
          <a:xfrm>
            <a:off x="2148599" y="6543891"/>
            <a:ext cx="9436319" cy="1649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</a:t>
            </a:r>
          </a:p>
          <a:p>
            <a:pPr/>
            <a:r>
              <a:t>is hexadecimal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3CADB3</a:t>
            </a:r>
          </a:p>
        </p:txBody>
      </p:sp>
      <p:pic>
        <p:nvPicPr>
          <p:cNvPr id="20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54874" y="3524468"/>
            <a:ext cx="14211301" cy="2743201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(start from the right)"/>
          <p:cNvSpPr txBox="1"/>
          <p:nvPr/>
        </p:nvSpPr>
        <p:spPr>
          <a:xfrm>
            <a:off x="16633785" y="4467128"/>
            <a:ext cx="5653406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(start from the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)</a:t>
            </a:r>
          </a:p>
        </p:txBody>
      </p:sp>
      <p:sp>
        <p:nvSpPr>
          <p:cNvPr id="202" name="Oval"/>
          <p:cNvSpPr/>
          <p:nvPr/>
        </p:nvSpPr>
        <p:spPr>
          <a:xfrm>
            <a:off x="8789275" y="2317823"/>
            <a:ext cx="1641367" cy="992055"/>
          </a:xfrm>
          <a:prstGeom prst="ellipse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3" name="Oval"/>
          <p:cNvSpPr/>
          <p:nvPr/>
        </p:nvSpPr>
        <p:spPr>
          <a:xfrm>
            <a:off x="10442757" y="3864887"/>
            <a:ext cx="1641367" cy="992056"/>
          </a:xfrm>
          <a:prstGeom prst="ellipse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Hexadecim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Hexadecimal</a:t>
            </a:r>
          </a:p>
        </p:txBody>
      </p:sp>
      <p:sp>
        <p:nvSpPr>
          <p:cNvPr id="206" name="Convert: 0b1111001010110110110011 to hexadecimal."/>
          <p:cNvSpPr txBox="1"/>
          <p:nvPr/>
        </p:nvSpPr>
        <p:spPr>
          <a:xfrm>
            <a:off x="1662112" y="2380751"/>
            <a:ext cx="21265859" cy="866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Convert: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to hexadecimal.</a:t>
            </a:r>
          </a:p>
        </p:txBody>
      </p:sp>
      <p:pic>
        <p:nvPicPr>
          <p:cNvPr id="20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89525" y="7470468"/>
            <a:ext cx="10911891" cy="4408631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0b1111001010110110110011…"/>
          <p:cNvSpPr txBox="1"/>
          <p:nvPr/>
        </p:nvSpPr>
        <p:spPr>
          <a:xfrm>
            <a:off x="2148599" y="6543891"/>
            <a:ext cx="9436319" cy="1649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</a:t>
            </a:r>
          </a:p>
          <a:p>
            <a:pPr/>
            <a:r>
              <a:t>is hexadecimal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3CADB3</a:t>
            </a:r>
          </a:p>
        </p:txBody>
      </p:sp>
      <p:pic>
        <p:nvPicPr>
          <p:cNvPr id="20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54874" y="3524468"/>
            <a:ext cx="14211301" cy="2743201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(start from the right)"/>
          <p:cNvSpPr txBox="1"/>
          <p:nvPr/>
        </p:nvSpPr>
        <p:spPr>
          <a:xfrm>
            <a:off x="16633785" y="4467128"/>
            <a:ext cx="5653406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(start from the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)</a:t>
            </a:r>
          </a:p>
        </p:txBody>
      </p:sp>
      <p:sp>
        <p:nvSpPr>
          <p:cNvPr id="211" name="Oval"/>
          <p:cNvSpPr/>
          <p:nvPr/>
        </p:nvSpPr>
        <p:spPr>
          <a:xfrm>
            <a:off x="7238416" y="2317823"/>
            <a:ext cx="1641366" cy="992055"/>
          </a:xfrm>
          <a:prstGeom prst="ellipse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2" name="Oval"/>
          <p:cNvSpPr/>
          <p:nvPr/>
        </p:nvSpPr>
        <p:spPr>
          <a:xfrm>
            <a:off x="8648992" y="3864887"/>
            <a:ext cx="1641366" cy="992056"/>
          </a:xfrm>
          <a:prstGeom prst="ellipse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Hexadecim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Hexadecimal</a:t>
            </a:r>
          </a:p>
        </p:txBody>
      </p:sp>
      <p:sp>
        <p:nvSpPr>
          <p:cNvPr id="215" name="Convert: 0b1111001010110110110011 to hexadecimal."/>
          <p:cNvSpPr txBox="1"/>
          <p:nvPr/>
        </p:nvSpPr>
        <p:spPr>
          <a:xfrm>
            <a:off x="1662112" y="2380751"/>
            <a:ext cx="21265859" cy="866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Convert: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to hexadecimal.</a:t>
            </a:r>
          </a:p>
        </p:txBody>
      </p:sp>
      <p:pic>
        <p:nvPicPr>
          <p:cNvPr id="21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89525" y="7470468"/>
            <a:ext cx="10911891" cy="4408631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0b1111001010110110110011…"/>
          <p:cNvSpPr txBox="1"/>
          <p:nvPr/>
        </p:nvSpPr>
        <p:spPr>
          <a:xfrm>
            <a:off x="2148599" y="6543891"/>
            <a:ext cx="9436319" cy="1649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</a:t>
            </a:r>
          </a:p>
          <a:p>
            <a:pPr/>
            <a:r>
              <a:t>is hexadecimal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3CADB3</a:t>
            </a:r>
          </a:p>
        </p:txBody>
      </p:sp>
      <p:pic>
        <p:nvPicPr>
          <p:cNvPr id="21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54874" y="3524468"/>
            <a:ext cx="14211301" cy="2743201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(start from the right)"/>
          <p:cNvSpPr txBox="1"/>
          <p:nvPr/>
        </p:nvSpPr>
        <p:spPr>
          <a:xfrm>
            <a:off x="16633785" y="4467128"/>
            <a:ext cx="5653406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(start from the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)</a:t>
            </a:r>
          </a:p>
        </p:txBody>
      </p:sp>
      <p:sp>
        <p:nvSpPr>
          <p:cNvPr id="220" name="Oval"/>
          <p:cNvSpPr/>
          <p:nvPr/>
        </p:nvSpPr>
        <p:spPr>
          <a:xfrm>
            <a:off x="5687556" y="2317823"/>
            <a:ext cx="1641367" cy="992055"/>
          </a:xfrm>
          <a:prstGeom prst="ellipse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1" name="Oval"/>
          <p:cNvSpPr/>
          <p:nvPr/>
        </p:nvSpPr>
        <p:spPr>
          <a:xfrm>
            <a:off x="6799171" y="3864887"/>
            <a:ext cx="1641367" cy="992056"/>
          </a:xfrm>
          <a:prstGeom prst="ellipse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Hexadecim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Hexadecimal</a:t>
            </a:r>
          </a:p>
        </p:txBody>
      </p:sp>
      <p:sp>
        <p:nvSpPr>
          <p:cNvPr id="224" name="Convert: 0b1111001010110110110011 to hexadecimal."/>
          <p:cNvSpPr txBox="1"/>
          <p:nvPr/>
        </p:nvSpPr>
        <p:spPr>
          <a:xfrm>
            <a:off x="1662112" y="2380751"/>
            <a:ext cx="21265859" cy="866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Convert: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to hexadecimal.</a:t>
            </a:r>
          </a:p>
        </p:txBody>
      </p:sp>
      <p:pic>
        <p:nvPicPr>
          <p:cNvPr id="22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89525" y="7470468"/>
            <a:ext cx="10911891" cy="440863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0b1111001010110110110011…"/>
          <p:cNvSpPr txBox="1"/>
          <p:nvPr/>
        </p:nvSpPr>
        <p:spPr>
          <a:xfrm>
            <a:off x="2148599" y="6543891"/>
            <a:ext cx="9436319" cy="1649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>
                <a:latin typeface="Courier"/>
                <a:ea typeface="Courier"/>
                <a:cs typeface="Courier"/>
                <a:sym typeface="Courier"/>
              </a:rPr>
              <a:t>0b1111001010110110110011</a:t>
            </a:r>
            <a:r>
              <a:t> </a:t>
            </a:r>
          </a:p>
          <a:p>
            <a:pPr/>
            <a:r>
              <a:t>is hexadecimal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3CADB3</a:t>
            </a:r>
          </a:p>
        </p:txBody>
      </p:sp>
      <p:pic>
        <p:nvPicPr>
          <p:cNvPr id="22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54874" y="3524468"/>
            <a:ext cx="14211301" cy="2743201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(start from the right)"/>
          <p:cNvSpPr txBox="1"/>
          <p:nvPr/>
        </p:nvSpPr>
        <p:spPr>
          <a:xfrm>
            <a:off x="16633785" y="4467128"/>
            <a:ext cx="5653406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(start from the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right</a:t>
            </a:r>
            <a:r>
              <a:t>)</a:t>
            </a:r>
          </a:p>
        </p:txBody>
      </p:sp>
      <p:sp>
        <p:nvSpPr>
          <p:cNvPr id="229" name="Oval"/>
          <p:cNvSpPr/>
          <p:nvPr/>
        </p:nvSpPr>
        <p:spPr>
          <a:xfrm>
            <a:off x="4948766" y="2317823"/>
            <a:ext cx="847982" cy="992055"/>
          </a:xfrm>
          <a:prstGeom prst="ellipse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30" name="Oval"/>
          <p:cNvSpPr/>
          <p:nvPr/>
        </p:nvSpPr>
        <p:spPr>
          <a:xfrm>
            <a:off x="5598948" y="3864887"/>
            <a:ext cx="847981" cy="992056"/>
          </a:xfrm>
          <a:prstGeom prst="ellipse">
            <a:avLst/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Decimal to Hexadecim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Decimal to Hexadecimal</a:t>
            </a:r>
          </a:p>
        </p:txBody>
      </p:sp>
      <p:sp>
        <p:nvSpPr>
          <p:cNvPr id="233" name="To convert from decimal to hexadecimal, you need to repeatedly divide…"/>
          <p:cNvSpPr txBox="1"/>
          <p:nvPr/>
        </p:nvSpPr>
        <p:spPr>
          <a:xfrm>
            <a:off x="2178684" y="2216674"/>
            <a:ext cx="20026631" cy="2369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To convert from decimal to hexadecimal, you need to repeatedly divide</a:t>
            </a:r>
          </a:p>
          <a:p>
            <a:pPr/>
            <a:r>
              <a:t>  the number in question by 16, and the remainders make up the digits of</a:t>
            </a:r>
          </a:p>
          <a:p>
            <a:pPr/>
            <a:r>
              <a:t>  the hex number:</a:t>
            </a:r>
          </a:p>
        </p:txBody>
      </p:sp>
      <p:pic>
        <p:nvPicPr>
          <p:cNvPr id="23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35600" y="5284842"/>
            <a:ext cx="13512800" cy="6832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Hexidecimal to Decim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Hexidecimal to Decimal</a:t>
            </a:r>
          </a:p>
        </p:txBody>
      </p:sp>
      <p:sp>
        <p:nvSpPr>
          <p:cNvPr id="237" name="To convert from hexadecimal to decimal, multiply each of the hexadecimal…"/>
          <p:cNvSpPr txBox="1"/>
          <p:nvPr/>
        </p:nvSpPr>
        <p:spPr>
          <a:xfrm>
            <a:off x="2072004" y="2597674"/>
            <a:ext cx="20239991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To convert from hexadecimal to decimal, multiply each of the hexadecimal</a:t>
            </a:r>
          </a:p>
          <a:p>
            <a:pPr/>
            <a:r>
              <a:t>digits by the appropriate power of 16:</a:t>
            </a:r>
          </a:p>
        </p:txBody>
      </p:sp>
      <p:pic>
        <p:nvPicPr>
          <p:cNvPr id="23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80400" y="4876800"/>
            <a:ext cx="7823200" cy="3962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Let the computer do it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 the computer do it!</a:t>
            </a:r>
          </a:p>
        </p:txBody>
      </p:sp>
      <p:sp>
        <p:nvSpPr>
          <p:cNvPr id="241" name="Honestly, hex to decimal and vice versa are easy to let the computer handle. You can either use a search engine (Google does this automatically), or you can use a python one-liner:"/>
          <p:cNvSpPr txBox="1"/>
          <p:nvPr/>
        </p:nvSpPr>
        <p:spPr>
          <a:xfrm>
            <a:off x="2685943" y="2133953"/>
            <a:ext cx="19012114" cy="2369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Honestly, hex to decimal and vice versa are easy to let the computer handle. You can either use a search engine (Google does this automatically), or you can use a python one-liner:</a:t>
            </a:r>
          </a:p>
        </p:txBody>
      </p:sp>
      <p:pic>
        <p:nvPicPr>
          <p:cNvPr id="24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16377" y="5119400"/>
            <a:ext cx="15351246" cy="87953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Let the computer do it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 the computer do it!</a:t>
            </a:r>
          </a:p>
        </p:txBody>
      </p:sp>
      <p:sp>
        <p:nvSpPr>
          <p:cNvPr id="245" name="You can also use Python to convert to and from binary:"/>
          <p:cNvSpPr txBox="1"/>
          <p:nvPr/>
        </p:nvSpPr>
        <p:spPr>
          <a:xfrm>
            <a:off x="2685943" y="2895953"/>
            <a:ext cx="19012114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You can also use Python to convert to and from binary:</a:t>
            </a:r>
          </a:p>
        </p:txBody>
      </p:sp>
      <p:pic>
        <p:nvPicPr>
          <p:cNvPr id="24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78243" y="4376755"/>
            <a:ext cx="18227514" cy="7376985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(but you should memorize this as it is easy and you will use it frequently)"/>
          <p:cNvSpPr txBox="1"/>
          <p:nvPr/>
        </p:nvSpPr>
        <p:spPr>
          <a:xfrm>
            <a:off x="2048754" y="11207008"/>
            <a:ext cx="20286492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(but you should memorize this as it is easy and you will use it frequently)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Integer Representations"/>
          <p:cNvSpPr/>
          <p:nvPr/>
        </p:nvSpPr>
        <p:spPr>
          <a:xfrm>
            <a:off x="-57114" y="6095706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Integer Representations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Integer Representation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Integer Representations</a:t>
            </a:r>
          </a:p>
        </p:txBody>
      </p:sp>
      <p:sp>
        <p:nvSpPr>
          <p:cNvPr id="252" name="The C language has two different ways to represent numbers, unsigned and signed:…"/>
          <p:cNvSpPr txBox="1"/>
          <p:nvPr/>
        </p:nvSpPr>
        <p:spPr>
          <a:xfrm>
            <a:off x="591001" y="3746079"/>
            <a:ext cx="23201999" cy="7008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The C language has two different ways to represent numbers, unsigned and signed:</a:t>
            </a:r>
          </a:p>
          <a:p>
            <a:pPr algn="l"/>
          </a:p>
          <a:p>
            <a:pPr algn="l"/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unsigned</a:t>
            </a:r>
            <a:r>
              <a:t>: can only represent non-negative numbers</a:t>
            </a:r>
          </a:p>
          <a:p>
            <a:pPr algn="l"/>
          </a:p>
          <a:p>
            <a:pPr algn="l"/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signed</a:t>
            </a:r>
            <a:r>
              <a:t>: can represent negative, zero, and positive numbers</a:t>
            </a:r>
          </a:p>
          <a:p>
            <a:pPr algn="l"/>
          </a:p>
          <a:p>
            <a:pPr algn="l"/>
            <a:r>
              <a:t>We are going to talk about these representations, and also about what happens when we expand or shrink an encoded integer to fit into a different type (e.g.,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 to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long</a:t>
            </a:r>
            <a: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Unsigned Integ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Unsigned Integers</a:t>
            </a:r>
          </a:p>
        </p:txBody>
      </p:sp>
      <p:sp>
        <p:nvSpPr>
          <p:cNvPr id="255" name="For positive (unsigned) integers, there is a 1-to-1 relationship between the decimal representation of a number and its binary representation. If you have a 4-bit number, there are 16 possible combinations, and the unsigned numbers go from 0 to 15:…"/>
          <p:cNvSpPr txBox="1"/>
          <p:nvPr/>
        </p:nvSpPr>
        <p:spPr>
          <a:xfrm>
            <a:off x="836177" y="2055156"/>
            <a:ext cx="22711646" cy="1012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For positive (unsigned) integers, there is a 1-to-1 relationship between the decimal representation of a number and its binary representation. If you have a 4-bit number, there are 16 possible combinations, and the unsigned numbers go from 0 to 15:</a:t>
            </a:r>
          </a:p>
          <a:p>
            <a:pPr algn="l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0b0000 = 0       0b0001 = 1      0b0010 = 2    0b0011 = 3    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0b0100 = 4       0b0101 = 5      0b0110 = 6    0b0111 = 7    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0b1000 = 8       0b1001 = 9      0b1010 = 10   0b1011 = 11    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0b1100 = 12      0b1101 = 13     0b1110 = 14   0b1111 = 15</a:t>
            </a:r>
          </a:p>
          <a:p>
            <a:pPr algn="l"/>
          </a:p>
          <a:p>
            <a:pPr algn="l"/>
            <a:r>
              <a:t>The range of an unsigned number is 0 → 2</a:t>
            </a:r>
            <a:r>
              <a:rPr baseline="31999" i="1" sz="5200">
                <a:latin typeface="Helvetica Neue"/>
                <a:ea typeface="Helvetica Neue"/>
                <a:cs typeface="Helvetica Neue"/>
                <a:sym typeface="Helvetica Neue"/>
              </a:rPr>
              <a:t>w</a:t>
            </a:r>
            <a:r>
              <a:rPr baseline="31999" sz="5200"/>
              <a:t> </a:t>
            </a:r>
            <a:r>
              <a:rPr sz="5200"/>
              <a:t>- 1, where </a:t>
            </a:r>
            <a:r>
              <a:rPr i="1" sz="5200">
                <a:latin typeface="Helvetica Neue"/>
                <a:ea typeface="Helvetica Neue"/>
                <a:cs typeface="Helvetica Neue"/>
                <a:sym typeface="Helvetica Neue"/>
              </a:rPr>
              <a:t>w</a:t>
            </a:r>
            <a:r>
              <a:rPr sz="5200"/>
              <a:t> is the number of bits in our integer. For example, a 32-bit </a:t>
            </a:r>
            <a:r>
              <a:rPr sz="5200"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rPr sz="5200"/>
              <a:t> can represent numbers from 0 to 2</a:t>
            </a:r>
            <a:r>
              <a:rPr baseline="31999" sz="5200"/>
              <a:t>32</a:t>
            </a:r>
            <a:r>
              <a:rPr sz="5200"/>
              <a:t> - 1, or 0 to 4,294,967,295.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igned Integers: How do we represent them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Signed Integers: How do we represent them?</a:t>
            </a:r>
          </a:p>
        </p:txBody>
      </p:sp>
      <p:sp>
        <p:nvSpPr>
          <p:cNvPr id="258" name="What if we want to represent negative numbers? We have choices!…"/>
          <p:cNvSpPr txBox="1"/>
          <p:nvPr/>
        </p:nvSpPr>
        <p:spPr>
          <a:xfrm>
            <a:off x="836177" y="2055156"/>
            <a:ext cx="22711646" cy="998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What if we want to represent negative numbers? We have choices!</a:t>
            </a:r>
          </a:p>
          <a:p>
            <a:pPr algn="l"/>
          </a:p>
          <a:p>
            <a:pPr algn="l"/>
            <a:r>
              <a:t>One way we could encode a negative number is simply to designate some bit as a "sign" bit, and then interpret the rest of the number as a regular binary number and then apply the sign. For instance, for a four-bit number:</a:t>
            </a:r>
          </a:p>
          <a:p>
            <a:pPr algn="l"/>
          </a:p>
          <a:p>
            <a:pPr algn="l"/>
            <a:r>
              <a:t>0 001 = 1</a:t>
            </a:r>
          </a:p>
          <a:p>
            <a:pPr algn="l"/>
            <a:r>
              <a:t>0 010 = 2</a:t>
            </a:r>
          </a:p>
          <a:p>
            <a:pPr algn="l"/>
            <a:r>
              <a:t>0 011 = 3</a:t>
            </a:r>
          </a:p>
          <a:p>
            <a:pPr algn="l"/>
            <a:r>
              <a:t>0 100 = 4</a:t>
            </a:r>
          </a:p>
          <a:p>
            <a:pPr algn="l"/>
            <a:r>
              <a:t>0 101 = 5</a:t>
            </a:r>
          </a:p>
          <a:p>
            <a:pPr algn="l"/>
            <a:r>
              <a:t>0 110 = 6</a:t>
            </a:r>
          </a:p>
          <a:p>
            <a:pPr algn="l"/>
            <a:r>
              <a:t>0 111 = 7</a:t>
            </a:r>
          </a:p>
        </p:txBody>
      </p:sp>
      <p:sp>
        <p:nvSpPr>
          <p:cNvPr id="259" name="1 001 = -1…"/>
          <p:cNvSpPr txBox="1"/>
          <p:nvPr/>
        </p:nvSpPr>
        <p:spPr>
          <a:xfrm>
            <a:off x="5574712" y="6647299"/>
            <a:ext cx="3025141" cy="541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/>
            <a:r>
              <a:t>1 001 = -1</a:t>
            </a:r>
          </a:p>
          <a:p>
            <a:pPr algn="l"/>
            <a:r>
              <a:t>1 010 = -2</a:t>
            </a:r>
          </a:p>
          <a:p>
            <a:pPr algn="l"/>
            <a:r>
              <a:t>1 011 = -3</a:t>
            </a:r>
          </a:p>
          <a:p>
            <a:pPr algn="l"/>
            <a:r>
              <a:t>1 100 = -4</a:t>
            </a:r>
          </a:p>
          <a:p>
            <a:pPr algn="l"/>
            <a:r>
              <a:t>1 101 = -5</a:t>
            </a:r>
          </a:p>
          <a:p>
            <a:pPr algn="l"/>
            <a:r>
              <a:t>1 110 = -6</a:t>
            </a:r>
          </a:p>
          <a:p>
            <a:pPr algn="l"/>
            <a:r>
              <a:t>1 111 = -7</a:t>
            </a:r>
          </a:p>
        </p:txBody>
      </p:sp>
      <p:sp>
        <p:nvSpPr>
          <p:cNvPr id="260" name="This might be okay...but we've only represented 14 of our 16 available numbers..."/>
          <p:cNvSpPr txBox="1"/>
          <p:nvPr/>
        </p:nvSpPr>
        <p:spPr>
          <a:xfrm>
            <a:off x="395068" y="12383166"/>
            <a:ext cx="2228850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/>
          </a:lstStyle>
          <a:p>
            <a:pPr/>
            <a:r>
              <a:t>This might be okay...but we've only represented 14 of our 16 available numbers...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igned Integers: How do we represent them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Signed Integers: How do we represent them?</a:t>
            </a:r>
          </a:p>
        </p:txBody>
      </p:sp>
      <p:sp>
        <p:nvSpPr>
          <p:cNvPr id="263" name="0 001 = 1…"/>
          <p:cNvSpPr txBox="1"/>
          <p:nvPr/>
        </p:nvSpPr>
        <p:spPr>
          <a:xfrm>
            <a:off x="836177" y="2055156"/>
            <a:ext cx="22711646" cy="541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0 001 = 1</a:t>
            </a:r>
          </a:p>
          <a:p>
            <a:pPr algn="l"/>
            <a:r>
              <a:t>0 010 = 2</a:t>
            </a:r>
          </a:p>
          <a:p>
            <a:pPr algn="l"/>
            <a:r>
              <a:t>0 011 = 3</a:t>
            </a:r>
          </a:p>
          <a:p>
            <a:pPr algn="l"/>
            <a:r>
              <a:t>0 100 = 4</a:t>
            </a:r>
          </a:p>
          <a:p>
            <a:pPr algn="l"/>
            <a:r>
              <a:t>0 101 = 5</a:t>
            </a:r>
          </a:p>
          <a:p>
            <a:pPr algn="l"/>
            <a:r>
              <a:t>0 110 = 6</a:t>
            </a:r>
          </a:p>
          <a:p>
            <a:pPr algn="l"/>
            <a:r>
              <a:t>0 111 = 7</a:t>
            </a:r>
          </a:p>
        </p:txBody>
      </p:sp>
      <p:sp>
        <p:nvSpPr>
          <p:cNvPr id="264" name="1 001 = -1…"/>
          <p:cNvSpPr txBox="1"/>
          <p:nvPr/>
        </p:nvSpPr>
        <p:spPr>
          <a:xfrm>
            <a:off x="5372584" y="2055156"/>
            <a:ext cx="3025141" cy="541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/>
            <a:r>
              <a:t>1 001 = -1</a:t>
            </a:r>
          </a:p>
          <a:p>
            <a:pPr algn="l"/>
            <a:r>
              <a:t>1 010 = -2</a:t>
            </a:r>
          </a:p>
          <a:p>
            <a:pPr algn="l"/>
            <a:r>
              <a:t>1 011 = -3</a:t>
            </a:r>
          </a:p>
          <a:p>
            <a:pPr algn="l"/>
            <a:r>
              <a:t>1 100 = -4</a:t>
            </a:r>
          </a:p>
          <a:p>
            <a:pPr algn="l"/>
            <a:r>
              <a:t>1 101 = -5</a:t>
            </a:r>
          </a:p>
          <a:p>
            <a:pPr algn="l"/>
            <a:r>
              <a:t>1 110 = -6</a:t>
            </a:r>
          </a:p>
          <a:p>
            <a:pPr algn="l"/>
            <a:r>
              <a:t>1 111 = -7</a:t>
            </a:r>
          </a:p>
        </p:txBody>
      </p:sp>
      <p:sp>
        <p:nvSpPr>
          <p:cNvPr id="265" name="What about 0 000 and 1 000? What should they represent?…"/>
          <p:cNvSpPr txBox="1"/>
          <p:nvPr/>
        </p:nvSpPr>
        <p:spPr>
          <a:xfrm>
            <a:off x="10511235" y="2034150"/>
            <a:ext cx="12190709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What about 0 000 and 1 000? What should they represent?</a:t>
            </a:r>
          </a:p>
          <a:p>
            <a:pPr algn="l"/>
          </a:p>
          <a:p>
            <a:pPr algn="l"/>
            <a:r>
              <a:t>Well...this is a bit tricky!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igned Integers: How do we represent them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Signed Integers: How do we represent them?</a:t>
            </a:r>
          </a:p>
        </p:txBody>
      </p:sp>
      <p:sp>
        <p:nvSpPr>
          <p:cNvPr id="268" name="0 001 = 1…"/>
          <p:cNvSpPr txBox="1"/>
          <p:nvPr/>
        </p:nvSpPr>
        <p:spPr>
          <a:xfrm>
            <a:off x="836177" y="2055156"/>
            <a:ext cx="22711646" cy="541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0 001 = 1</a:t>
            </a:r>
          </a:p>
          <a:p>
            <a:pPr algn="l"/>
            <a:r>
              <a:t>0 010 = 2</a:t>
            </a:r>
          </a:p>
          <a:p>
            <a:pPr algn="l"/>
            <a:r>
              <a:t>0 011 = 3</a:t>
            </a:r>
          </a:p>
          <a:p>
            <a:pPr algn="l"/>
            <a:r>
              <a:t>0 100 = 4</a:t>
            </a:r>
          </a:p>
          <a:p>
            <a:pPr algn="l"/>
            <a:r>
              <a:t>0 101 = 5</a:t>
            </a:r>
          </a:p>
          <a:p>
            <a:pPr algn="l"/>
            <a:r>
              <a:t>0 110 = 6</a:t>
            </a:r>
          </a:p>
          <a:p>
            <a:pPr algn="l"/>
            <a:r>
              <a:t>0 111 = 7</a:t>
            </a:r>
          </a:p>
        </p:txBody>
      </p:sp>
      <p:sp>
        <p:nvSpPr>
          <p:cNvPr id="269" name="1 001 = -1…"/>
          <p:cNvSpPr txBox="1"/>
          <p:nvPr/>
        </p:nvSpPr>
        <p:spPr>
          <a:xfrm>
            <a:off x="5372584" y="2055156"/>
            <a:ext cx="3025141" cy="541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/>
            <a:r>
              <a:t>1 001 = -1</a:t>
            </a:r>
          </a:p>
          <a:p>
            <a:pPr algn="l"/>
            <a:r>
              <a:t>1 010 = -2</a:t>
            </a:r>
          </a:p>
          <a:p>
            <a:pPr algn="l"/>
            <a:r>
              <a:t>1 011 = -3</a:t>
            </a:r>
          </a:p>
          <a:p>
            <a:pPr algn="l"/>
            <a:r>
              <a:t>1 100 = -4</a:t>
            </a:r>
          </a:p>
          <a:p>
            <a:pPr algn="l"/>
            <a:r>
              <a:t>1 101 = -5</a:t>
            </a:r>
          </a:p>
          <a:p>
            <a:pPr algn="l"/>
            <a:r>
              <a:t>1 110 = -6</a:t>
            </a:r>
          </a:p>
          <a:p>
            <a:pPr algn="l"/>
            <a:r>
              <a:t>1 111 = -7</a:t>
            </a:r>
          </a:p>
        </p:txBody>
      </p:sp>
      <p:sp>
        <p:nvSpPr>
          <p:cNvPr id="270" name="0 000             1 000"/>
          <p:cNvSpPr txBox="1"/>
          <p:nvPr/>
        </p:nvSpPr>
        <p:spPr>
          <a:xfrm>
            <a:off x="18073509" y="6217573"/>
            <a:ext cx="558673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/>
          </a:lstStyle>
          <a:p>
            <a:pPr/>
            <a:r>
              <a:t>0 000             1 000</a:t>
            </a:r>
          </a:p>
        </p:txBody>
      </p:sp>
      <p:sp>
        <p:nvSpPr>
          <p:cNvPr id="271" name="Let's look at the bit patterns:"/>
          <p:cNvSpPr txBox="1"/>
          <p:nvPr/>
        </p:nvSpPr>
        <p:spPr>
          <a:xfrm>
            <a:off x="9552940" y="6217573"/>
            <a:ext cx="8156042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Let's look at the bit patterns:</a:t>
            </a:r>
          </a:p>
        </p:txBody>
      </p:sp>
      <p:sp>
        <p:nvSpPr>
          <p:cNvPr id="272" name="What about 0 000 and 1 000? What should they represent?…"/>
          <p:cNvSpPr txBox="1"/>
          <p:nvPr/>
        </p:nvSpPr>
        <p:spPr>
          <a:xfrm>
            <a:off x="10511235" y="2034150"/>
            <a:ext cx="12190709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What about 0 000 and 1 000? What should they represent?</a:t>
            </a:r>
          </a:p>
          <a:p>
            <a:pPr algn="l"/>
          </a:p>
          <a:p>
            <a:pPr algn="l"/>
            <a:r>
              <a:t>Well...this is a bit tricky!</a:t>
            </a:r>
          </a:p>
        </p:txBody>
      </p:sp>
      <p:sp>
        <p:nvSpPr>
          <p:cNvPr id="273" name="Should we make the 0 000 just represent decimal 0? What about 1 000? We could make it 0 as well, or maybe -8, or maybe even 8, but none of the choices are nice."/>
          <p:cNvSpPr txBox="1"/>
          <p:nvPr/>
        </p:nvSpPr>
        <p:spPr>
          <a:xfrm>
            <a:off x="1060481" y="8009807"/>
            <a:ext cx="22263039" cy="236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Should we make the 0 000 just represent decimal 0? What about 1 000? We could make it 0 as well, or maybe -8, or maybe even 8, but none of the choices are nice.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igned Integers: How do we represent them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Signed Integers: How do we represent them?</a:t>
            </a:r>
          </a:p>
        </p:txBody>
      </p:sp>
      <p:sp>
        <p:nvSpPr>
          <p:cNvPr id="276" name="0 001 = 1…"/>
          <p:cNvSpPr txBox="1"/>
          <p:nvPr/>
        </p:nvSpPr>
        <p:spPr>
          <a:xfrm>
            <a:off x="836177" y="2055156"/>
            <a:ext cx="22711646" cy="541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0 001 = 1</a:t>
            </a:r>
          </a:p>
          <a:p>
            <a:pPr algn="l"/>
            <a:r>
              <a:t>0 010 = 2</a:t>
            </a:r>
          </a:p>
          <a:p>
            <a:pPr algn="l"/>
            <a:r>
              <a:t>0 011 = 3</a:t>
            </a:r>
          </a:p>
          <a:p>
            <a:pPr algn="l"/>
            <a:r>
              <a:t>0 100 = 4</a:t>
            </a:r>
          </a:p>
          <a:p>
            <a:pPr algn="l"/>
            <a:r>
              <a:t>0 101 = 5</a:t>
            </a:r>
          </a:p>
          <a:p>
            <a:pPr algn="l"/>
            <a:r>
              <a:t>0 110 = 6</a:t>
            </a:r>
          </a:p>
          <a:p>
            <a:pPr algn="l"/>
            <a:r>
              <a:t>0 111 = 7</a:t>
            </a:r>
          </a:p>
        </p:txBody>
      </p:sp>
      <p:sp>
        <p:nvSpPr>
          <p:cNvPr id="277" name="1 001 = -1…"/>
          <p:cNvSpPr txBox="1"/>
          <p:nvPr/>
        </p:nvSpPr>
        <p:spPr>
          <a:xfrm>
            <a:off x="5372584" y="2055156"/>
            <a:ext cx="3025141" cy="541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/>
            <a:r>
              <a:t>1 001 = -1</a:t>
            </a:r>
          </a:p>
          <a:p>
            <a:pPr algn="l"/>
            <a:r>
              <a:t>1 010 = -2</a:t>
            </a:r>
          </a:p>
          <a:p>
            <a:pPr algn="l"/>
            <a:r>
              <a:t>1 011 = -3</a:t>
            </a:r>
          </a:p>
          <a:p>
            <a:pPr algn="l"/>
            <a:r>
              <a:t>1 100 = -4</a:t>
            </a:r>
          </a:p>
          <a:p>
            <a:pPr algn="l"/>
            <a:r>
              <a:t>1 101 = -5</a:t>
            </a:r>
          </a:p>
          <a:p>
            <a:pPr algn="l"/>
            <a:r>
              <a:t>1 110 = -6</a:t>
            </a:r>
          </a:p>
          <a:p>
            <a:pPr algn="l"/>
            <a:r>
              <a:t>1 111 = -7</a:t>
            </a:r>
          </a:p>
        </p:txBody>
      </p:sp>
      <p:sp>
        <p:nvSpPr>
          <p:cNvPr id="278" name="0 000             1 000"/>
          <p:cNvSpPr txBox="1"/>
          <p:nvPr/>
        </p:nvSpPr>
        <p:spPr>
          <a:xfrm>
            <a:off x="18073509" y="6217573"/>
            <a:ext cx="558673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/>
          </a:lstStyle>
          <a:p>
            <a:pPr/>
            <a:r>
              <a:t>0 000             1 000</a:t>
            </a:r>
          </a:p>
        </p:txBody>
      </p:sp>
      <p:sp>
        <p:nvSpPr>
          <p:cNvPr id="279" name="Let's look at the bit patterns:"/>
          <p:cNvSpPr txBox="1"/>
          <p:nvPr/>
        </p:nvSpPr>
        <p:spPr>
          <a:xfrm>
            <a:off x="9552940" y="6217573"/>
            <a:ext cx="8156042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Let's look at the bit patterns:</a:t>
            </a:r>
          </a:p>
        </p:txBody>
      </p:sp>
      <p:sp>
        <p:nvSpPr>
          <p:cNvPr id="280" name="Should we make the 0 000 just represent decimal 0? What about 1 000? We could make it 0 as well, or maybe -8, or maybe even 8, but none of the choices are nice."/>
          <p:cNvSpPr txBox="1"/>
          <p:nvPr/>
        </p:nvSpPr>
        <p:spPr>
          <a:xfrm>
            <a:off x="1060481" y="8009807"/>
            <a:ext cx="22263039" cy="236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Should we make the 0 000 just represent decimal 0? What about 1 000? We could make it 0 as well, or maybe -8, or maybe even 8, but none of the choices are nice. </a:t>
            </a:r>
          </a:p>
        </p:txBody>
      </p:sp>
      <p:sp>
        <p:nvSpPr>
          <p:cNvPr id="281" name="What about 0 000 and 1 000? What should they represent?…"/>
          <p:cNvSpPr txBox="1"/>
          <p:nvPr/>
        </p:nvSpPr>
        <p:spPr>
          <a:xfrm>
            <a:off x="10511235" y="2034150"/>
            <a:ext cx="12190709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What about 0 000 and 1 000? What should they represent?</a:t>
            </a:r>
          </a:p>
          <a:p>
            <a:pPr algn="l"/>
          </a:p>
          <a:p>
            <a:pPr algn="l"/>
            <a:r>
              <a:t>Well...this is a bit tricky!</a:t>
            </a:r>
          </a:p>
        </p:txBody>
      </p:sp>
      <p:sp>
        <p:nvSpPr>
          <p:cNvPr id="282" name="Fine. Let's just make 0 000 to be equal to decimal 0. How does arithmetic work?…"/>
          <p:cNvSpPr txBox="1"/>
          <p:nvPr/>
        </p:nvSpPr>
        <p:spPr>
          <a:xfrm>
            <a:off x="413615" y="10479477"/>
            <a:ext cx="22263041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Fine. Let's just make 0 000 to be equal to decimal 0. How does arithmetic work?</a:t>
            </a:r>
          </a:p>
          <a:p>
            <a:pPr algn="l"/>
            <a:r>
              <a:t>Well…to add two numbers, you need to know the sign, then you might have to subtract (borrow and carry, etc.), and the sign might change…this is going to get ugly!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igned Integers: How do we represent them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Signed Integers: How do we represent them?</a:t>
            </a:r>
          </a:p>
        </p:txBody>
      </p:sp>
      <p:sp>
        <p:nvSpPr>
          <p:cNvPr id="285" name="There is a better way!"/>
          <p:cNvSpPr txBox="1"/>
          <p:nvPr/>
        </p:nvSpPr>
        <p:spPr>
          <a:xfrm rot="20825248">
            <a:off x="4516090" y="5327649"/>
            <a:ext cx="15351820" cy="306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0">
                <a:solidFill>
                  <a:srgbClr val="7F0325"/>
                </a:solidFill>
                <a:latin typeface="Gloucester MT Extra Condensed"/>
                <a:ea typeface="Gloucester MT Extra Condensed"/>
                <a:cs typeface="Gloucester MT Extra Condensed"/>
                <a:sym typeface="Gloucester MT Extra Condensed"/>
              </a:defRPr>
            </a:lvl1pPr>
          </a:lstStyle>
          <a:p>
            <a:pPr/>
            <a:r>
              <a:t>There is a better way!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igned Integers: How do we represent them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Signed Integers: How do we represent them?</a:t>
            </a:r>
          </a:p>
        </p:txBody>
      </p:sp>
      <p:sp>
        <p:nvSpPr>
          <p:cNvPr id="288" name="Behold: the &quot;two's complement&quot; circle:"/>
          <p:cNvSpPr txBox="1"/>
          <p:nvPr/>
        </p:nvSpPr>
        <p:spPr>
          <a:xfrm>
            <a:off x="6818312" y="2019852"/>
            <a:ext cx="107473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Behold: the "two's complement" circle:</a:t>
            </a:r>
          </a:p>
        </p:txBody>
      </p:sp>
      <p:pic>
        <p:nvPicPr>
          <p:cNvPr id="2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6352" y="3073245"/>
            <a:ext cx="10518978" cy="10606963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Rounded Rectangle"/>
          <p:cNvSpPr/>
          <p:nvPr/>
        </p:nvSpPr>
        <p:spPr>
          <a:xfrm>
            <a:off x="4064219" y="6990218"/>
            <a:ext cx="4443244" cy="277301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1" name="In the early days of computing*, two's complement was determined to be an excellent way to store binary numbers.…"/>
          <p:cNvSpPr txBox="1"/>
          <p:nvPr/>
        </p:nvSpPr>
        <p:spPr>
          <a:xfrm>
            <a:off x="11982068" y="3367199"/>
            <a:ext cx="11208419" cy="922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In the early days of computing*, two's complement was determined to be an excellent way to store binary numbers.</a:t>
            </a:r>
          </a:p>
          <a:p>
            <a:pPr algn="l"/>
          </a:p>
          <a:p>
            <a:pPr algn="l"/>
            <a:r>
              <a:t>In two's complement notation, positive numbers are represented as themselves (phew), and negative numbers are represented as the two's complement of themselves (definition to follow).</a:t>
            </a:r>
          </a:p>
          <a:p>
            <a:pPr algn="l"/>
          </a:p>
          <a:p>
            <a:pPr algn="l"/>
            <a:r>
              <a:t>This leads to some amazing arithmetic properties!</a:t>
            </a:r>
          </a:p>
        </p:txBody>
      </p:sp>
      <p:sp>
        <p:nvSpPr>
          <p:cNvPr id="292" name="*John von Neumann suggested it in 1945, for the EDVAC computer."/>
          <p:cNvSpPr txBox="1"/>
          <p:nvPr/>
        </p:nvSpPr>
        <p:spPr>
          <a:xfrm>
            <a:off x="9212238" y="12890437"/>
            <a:ext cx="13560776" cy="647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3600"/>
            </a:lvl1pPr>
          </a:lstStyle>
          <a:p>
            <a:pPr/>
            <a:r>
              <a:t>*John von Neumann suggested it in 1945, for the EDVAC computer.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wo's Complem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Two's Complement</a:t>
            </a:r>
          </a:p>
        </p:txBody>
      </p:sp>
      <p:grpSp>
        <p:nvGrpSpPr>
          <p:cNvPr id="297" name="Group"/>
          <p:cNvGrpSpPr/>
          <p:nvPr/>
        </p:nvGrpSpPr>
        <p:grpSpPr>
          <a:xfrm>
            <a:off x="463861" y="2060761"/>
            <a:ext cx="7596257" cy="7659795"/>
            <a:chOff x="0" y="0"/>
            <a:chExt cx="7596256" cy="7659794"/>
          </a:xfrm>
        </p:grpSpPr>
        <p:pic>
          <p:nvPicPr>
            <p:cNvPr id="295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7596257" cy="76597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96" name="Rounded Rectangle"/>
            <p:cNvSpPr/>
            <p:nvPr/>
          </p:nvSpPr>
          <p:spPr>
            <a:xfrm>
              <a:off x="2001545" y="2608123"/>
              <a:ext cx="3593166" cy="2443548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298" name="In practice, a negative number in two's complement is obtained by inverting all the bits of its positive counterpart*, and then adding 1."/>
          <p:cNvSpPr txBox="1"/>
          <p:nvPr/>
        </p:nvSpPr>
        <p:spPr>
          <a:xfrm>
            <a:off x="206005" y="11010376"/>
            <a:ext cx="22393867" cy="163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In practice, a negative number in two's complement is obtained by inverting all the bits of its positive counterpart*, and then adding 1.</a:t>
            </a:r>
          </a:p>
        </p:txBody>
      </p:sp>
      <p:sp>
        <p:nvSpPr>
          <p:cNvPr id="299" name="*Inverting all the bits of a number is its &quot;one's complement&quot;"/>
          <p:cNvSpPr txBox="1"/>
          <p:nvPr/>
        </p:nvSpPr>
        <p:spPr>
          <a:xfrm>
            <a:off x="156127" y="12918561"/>
            <a:ext cx="13560777" cy="647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3600"/>
            </a:lvl1pPr>
          </a:lstStyle>
          <a:p>
            <a:pPr/>
            <a:r>
              <a:t>*Inverting all the bits of a number is its "one's complement"</a:t>
            </a:r>
          </a:p>
        </p:txBody>
      </p:sp>
      <p:pic>
        <p:nvPicPr>
          <p:cNvPr id="300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0" t="0" r="0" b="4802"/>
          <a:stretch>
            <a:fillRect/>
          </a:stretch>
        </p:blipFill>
        <p:spPr>
          <a:xfrm>
            <a:off x="11435501" y="6017117"/>
            <a:ext cx="11715510" cy="4555379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Definition:"/>
          <p:cNvSpPr txBox="1"/>
          <p:nvPr/>
        </p:nvSpPr>
        <p:spPr>
          <a:xfrm>
            <a:off x="8456134" y="6021518"/>
            <a:ext cx="279527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/>
          </a:lstStyle>
          <a:p>
            <a:pPr/>
            <a:r>
              <a:t>Definition:</a:t>
            </a:r>
          </a:p>
        </p:txBody>
      </p:sp>
      <p:sp>
        <p:nvSpPr>
          <p:cNvPr id="302" name="A two's-complement number system encodes positive and negative numbers in a binary number representation. The weight of each bit is a power of two, except for the most significant bit, whose weight is the negative of the corresponding power of two."/>
          <p:cNvSpPr txBox="1"/>
          <p:nvPr/>
        </p:nvSpPr>
        <p:spPr>
          <a:xfrm>
            <a:off x="8412885" y="1822931"/>
            <a:ext cx="16115718" cy="3893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A two's-complement number system encodes positive and negative numbers in a binary number representation. The weight of each bit is a power of two, except for the most significant bit, whose weight is the negative of the corresponding power of two.</a:t>
            </a:r>
          </a:p>
        </p:txBody>
      </p:sp>
      <p:sp>
        <p:nvSpPr>
          <p:cNvPr id="303" name="B2Tw means &quot;Binary to Two's complement function&quot;"/>
          <p:cNvSpPr txBox="1"/>
          <p:nvPr/>
        </p:nvSpPr>
        <p:spPr>
          <a:xfrm>
            <a:off x="299195" y="10263630"/>
            <a:ext cx="10567063" cy="661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700"/>
            </a:pPr>
            <a:r>
              <a:rPr i="1">
                <a:latin typeface="Times New Roman"/>
                <a:ea typeface="Times New Roman"/>
                <a:cs typeface="Times New Roman"/>
                <a:sym typeface="Times New Roman"/>
              </a:rPr>
              <a:t>B2T</a:t>
            </a:r>
            <a:r>
              <a:rPr baseline="-5999" i="1"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t> means "Binary to Two's complement function"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wo's Complem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Two's Complement</a:t>
            </a:r>
          </a:p>
        </p:txBody>
      </p:sp>
      <p:pic>
        <p:nvPicPr>
          <p:cNvPr id="3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6352" y="3073245"/>
            <a:ext cx="10518978" cy="10606963"/>
          </a:xfrm>
          <a:prstGeom prst="rect">
            <a:avLst/>
          </a:prstGeom>
          <a:ln w="12700">
            <a:miter lim="400000"/>
          </a:ln>
        </p:spPr>
      </p:pic>
      <p:sp>
        <p:nvSpPr>
          <p:cNvPr id="307" name="Rounded Rectangle"/>
          <p:cNvSpPr/>
          <p:nvPr/>
        </p:nvSpPr>
        <p:spPr>
          <a:xfrm>
            <a:off x="4064219" y="6990218"/>
            <a:ext cx="4443244" cy="277301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8" name="In practice, a negative number in two's complement is obtained by inverting all the bits of its positive counterpart*, and then adding 1, or: x = ~x + 1"/>
          <p:cNvSpPr txBox="1"/>
          <p:nvPr/>
        </p:nvSpPr>
        <p:spPr>
          <a:xfrm>
            <a:off x="12038317" y="1634236"/>
            <a:ext cx="11208420" cy="3152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In practice, a negative number in two's complement is obtained by inverting all the bits of its positive counterpart*, and then adding 1, or: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x = ~x + 1</a:t>
            </a:r>
          </a:p>
        </p:txBody>
      </p:sp>
      <p:sp>
        <p:nvSpPr>
          <p:cNvPr id="309" name="*Inverting all the bits of a number is its &quot;one's complement&quot;"/>
          <p:cNvSpPr txBox="1"/>
          <p:nvPr/>
        </p:nvSpPr>
        <p:spPr>
          <a:xfrm>
            <a:off x="9212238" y="12890437"/>
            <a:ext cx="13560776" cy="647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3600"/>
            </a:lvl1pPr>
          </a:lstStyle>
          <a:p>
            <a:pPr/>
            <a:r>
              <a:t>*Inverting all the bits of a number is its "one's complement"</a:t>
            </a:r>
          </a:p>
        </p:txBody>
      </p:sp>
      <p:sp>
        <p:nvSpPr>
          <p:cNvPr id="310" name="Example: The number 2 is represented as normal in binary: 0010…"/>
          <p:cNvSpPr txBox="1"/>
          <p:nvPr/>
        </p:nvSpPr>
        <p:spPr>
          <a:xfrm>
            <a:off x="12038317" y="5024897"/>
            <a:ext cx="11208420" cy="6156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/>
            </a:pPr>
            <a:r>
              <a:t>Example: The number 2 is represented as normal in binary: 0010</a:t>
            </a:r>
          </a:p>
          <a:p>
            <a:pPr algn="l">
              <a:defRPr sz="3800"/>
            </a:pPr>
          </a:p>
          <a:p>
            <a:pPr algn="l">
              <a:defRPr sz="3800"/>
            </a:pPr>
            <a:r>
              <a:t>-2 is represented by inverting the bits, and adding 1:</a:t>
            </a:r>
          </a:p>
          <a:p>
            <a:pPr algn="l">
              <a:defRPr sz="3800"/>
            </a:pPr>
          </a:p>
          <a:p>
            <a:pPr algn="l">
              <a:defRPr sz="3800"/>
            </a:pPr>
            <a:r>
              <a:t>0010 ☞ 1101</a:t>
            </a:r>
          </a:p>
          <a:p>
            <a:pPr algn="l">
              <a:defRPr sz="3800"/>
            </a:pPr>
            <a:r>
              <a:t> 1101</a:t>
            </a:r>
          </a:p>
          <a:p>
            <a:pPr algn="l">
              <a:defRPr sz="3800" u="sng"/>
            </a:pPr>
            <a:r>
              <a:t>+     1</a:t>
            </a:r>
          </a:p>
          <a:p>
            <a:pPr algn="l">
              <a:defRPr sz="3800"/>
            </a:pPr>
            <a:r>
              <a:t> 1110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wo's Complem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Two's Complement</a:t>
            </a:r>
          </a:p>
        </p:txBody>
      </p:sp>
      <p:pic>
        <p:nvPicPr>
          <p:cNvPr id="31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6352" y="3073245"/>
            <a:ext cx="10518978" cy="10606963"/>
          </a:xfrm>
          <a:prstGeom prst="rect">
            <a:avLst/>
          </a:prstGeom>
          <a:ln w="12700">
            <a:miter lim="400000"/>
          </a:ln>
        </p:spPr>
      </p:pic>
      <p:sp>
        <p:nvSpPr>
          <p:cNvPr id="314" name="Rounded Rectangle"/>
          <p:cNvSpPr/>
          <p:nvPr/>
        </p:nvSpPr>
        <p:spPr>
          <a:xfrm>
            <a:off x="4064219" y="6990218"/>
            <a:ext cx="4443244" cy="277301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5" name="Trick: to convert a positive number to its negative in two's complement, start from the right of the number, and write down all the digits until you get to a 1. Then invert the rest of the digits:"/>
          <p:cNvSpPr txBox="1"/>
          <p:nvPr/>
        </p:nvSpPr>
        <p:spPr>
          <a:xfrm>
            <a:off x="12038317" y="1634236"/>
            <a:ext cx="11208420" cy="3893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Trick: to convert a positive number to its negative in two's complement, start from the right of the number, and write down all the digits until you get to a 1. Then invert the rest of the digits:</a:t>
            </a:r>
          </a:p>
        </p:txBody>
      </p:sp>
      <p:sp>
        <p:nvSpPr>
          <p:cNvPr id="316" name="*Inverting all the bits of a number is its &quot;one's complement&quot;"/>
          <p:cNvSpPr txBox="1"/>
          <p:nvPr/>
        </p:nvSpPr>
        <p:spPr>
          <a:xfrm>
            <a:off x="9212238" y="12890437"/>
            <a:ext cx="13560776" cy="647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3600"/>
            </a:lvl1pPr>
          </a:lstStyle>
          <a:p>
            <a:pPr/>
            <a:r>
              <a:t>*Inverting all the bits of a number is its "one's complement"</a:t>
            </a:r>
          </a:p>
        </p:txBody>
      </p:sp>
      <p:sp>
        <p:nvSpPr>
          <p:cNvPr id="317" name="Example: The number 2 is represented as normal in binary: 0010…"/>
          <p:cNvSpPr txBox="1"/>
          <p:nvPr/>
        </p:nvSpPr>
        <p:spPr>
          <a:xfrm>
            <a:off x="12038317" y="5643966"/>
            <a:ext cx="11208420" cy="5345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/>
            </a:pPr>
            <a:r>
              <a:t>Example: The number 2 is represented as normal in binary: 0010</a:t>
            </a:r>
          </a:p>
          <a:p>
            <a:pPr algn="l">
              <a:defRPr sz="3800"/>
            </a:pPr>
          </a:p>
          <a:p>
            <a:pPr algn="l">
              <a:defRPr sz="3800"/>
            </a:pPr>
            <a:r>
              <a:t>Going from the right, write down numbers until you get to a 1:</a:t>
            </a:r>
          </a:p>
          <a:p>
            <a:pPr algn="l">
              <a:defRPr sz="3800"/>
            </a:pPr>
            <a:r>
              <a:t>      10</a:t>
            </a:r>
          </a:p>
          <a:p>
            <a:pPr algn="l">
              <a:defRPr sz="3800"/>
            </a:pPr>
          </a:p>
          <a:p>
            <a:pPr algn="l">
              <a:defRPr sz="3800"/>
            </a:pPr>
            <a:r>
              <a:t>Then invert the rest of the digits:</a:t>
            </a:r>
          </a:p>
          <a:p>
            <a:pPr algn="l">
              <a:defRPr sz="3800"/>
            </a:pPr>
            <a:r>
              <a:t>1110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wo's Complem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Two's Complement</a:t>
            </a:r>
          </a:p>
        </p:txBody>
      </p:sp>
      <p:pic>
        <p:nvPicPr>
          <p:cNvPr id="3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6352" y="3073245"/>
            <a:ext cx="10518978" cy="10606963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Rounded Rectangle"/>
          <p:cNvSpPr/>
          <p:nvPr/>
        </p:nvSpPr>
        <p:spPr>
          <a:xfrm>
            <a:off x="4064219" y="6990218"/>
            <a:ext cx="4443244" cy="277301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2" name="To convert a negative number to a positive number, perform the same steps!"/>
          <p:cNvSpPr txBox="1"/>
          <p:nvPr/>
        </p:nvSpPr>
        <p:spPr>
          <a:xfrm>
            <a:off x="12038317" y="1634236"/>
            <a:ext cx="11208420" cy="2369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To convert a negative number to a positive number, perform the same steps!</a:t>
            </a:r>
          </a:p>
        </p:txBody>
      </p:sp>
      <p:sp>
        <p:nvSpPr>
          <p:cNvPr id="323" name="Example: The number -5 is represented in two's complements as: 1011…"/>
          <p:cNvSpPr txBox="1"/>
          <p:nvPr/>
        </p:nvSpPr>
        <p:spPr>
          <a:xfrm>
            <a:off x="12038317" y="4531361"/>
            <a:ext cx="11208420" cy="10246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/>
            </a:pPr>
            <a:r>
              <a:t>Example: The number -5 is represented in two's complements as: 1011</a:t>
            </a:r>
          </a:p>
          <a:p>
            <a:pPr algn="l">
              <a:defRPr sz="3800"/>
            </a:pPr>
          </a:p>
          <a:p>
            <a:pPr algn="l">
              <a:defRPr sz="3800"/>
            </a:pPr>
            <a:r>
              <a:t>5 is represented by inverting the bits, and adding 1:</a:t>
            </a:r>
          </a:p>
          <a:p>
            <a:pPr algn="l">
              <a:defRPr sz="3800"/>
            </a:pPr>
          </a:p>
          <a:p>
            <a:pPr algn="l">
              <a:defRPr sz="3800"/>
            </a:pPr>
            <a:r>
              <a:t>1011 ☞ 0100</a:t>
            </a:r>
          </a:p>
          <a:p>
            <a:pPr algn="l">
              <a:defRPr sz="3800"/>
            </a:pPr>
            <a:r>
              <a:t> 0100</a:t>
            </a:r>
          </a:p>
          <a:p>
            <a:pPr algn="l">
              <a:defRPr sz="3800" u="sng"/>
            </a:pPr>
            <a:r>
              <a:t>+     1</a:t>
            </a:r>
          </a:p>
          <a:p>
            <a:pPr algn="l">
              <a:defRPr sz="3800"/>
            </a:pPr>
            <a:r>
              <a:t> 0101</a:t>
            </a:r>
          </a:p>
          <a:p>
            <a:pPr algn="l">
              <a:defRPr sz="3800"/>
            </a:pPr>
          </a:p>
          <a:p>
            <a:pPr algn="l">
              <a:defRPr sz="3800"/>
            </a:pPr>
            <a:r>
              <a:t>Shortcut: start from the right, and write down numbers until you get to a 1:</a:t>
            </a:r>
          </a:p>
          <a:p>
            <a:pPr algn="l">
              <a:defRPr sz="3800"/>
            </a:pPr>
            <a:r>
              <a:t>      1</a:t>
            </a:r>
          </a:p>
          <a:p>
            <a:pPr algn="l">
              <a:defRPr sz="3800"/>
            </a:pPr>
            <a:r>
              <a:t>Now invert all the rest of the digits:</a:t>
            </a:r>
          </a:p>
          <a:p>
            <a:pPr algn="l">
              <a:defRPr sz="3800"/>
            </a:pPr>
            <a:r>
              <a:t>0101</a:t>
            </a:r>
          </a:p>
          <a:p>
            <a:pPr algn="l">
              <a:defRPr sz="38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wo's Complement: Neat Properti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Two's Complement: Neat Properties</a:t>
            </a:r>
          </a:p>
        </p:txBody>
      </p:sp>
      <p:pic>
        <p:nvPicPr>
          <p:cNvPr id="32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6352" y="3073245"/>
            <a:ext cx="10518978" cy="10606963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Rounded Rectangle"/>
          <p:cNvSpPr/>
          <p:nvPr/>
        </p:nvSpPr>
        <p:spPr>
          <a:xfrm>
            <a:off x="4064219" y="6990218"/>
            <a:ext cx="4443244" cy="277301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8" name="There are a number of useful properties associated with two's complement numbers:…"/>
          <p:cNvSpPr txBox="1"/>
          <p:nvPr/>
        </p:nvSpPr>
        <p:spPr>
          <a:xfrm>
            <a:off x="12038317" y="1634236"/>
            <a:ext cx="11208420" cy="12111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There are a number of useful properties associated with two's complement numbers:</a:t>
            </a:r>
          </a:p>
          <a:p>
            <a:pPr algn="l"/>
          </a:p>
          <a:p>
            <a:pPr marL="914400" indent="-914400" algn="l">
              <a:buSzPct val="100000"/>
              <a:buAutoNum type="arabicPeriod" startAt="1"/>
            </a:pPr>
            <a:r>
              <a:t>There is only one zero (yay!)</a:t>
            </a:r>
          </a:p>
          <a:p>
            <a:pPr marL="914400" indent="-914400" algn="l">
              <a:buSzPct val="100000"/>
              <a:buAutoNum type="arabicPeriod" startAt="1"/>
            </a:pPr>
            <a:r>
              <a:t>The highest order bit (left-most) is 1 for negative, 0 for positive (so it is easy to tell if a number is negative)</a:t>
            </a:r>
          </a:p>
          <a:p>
            <a:pPr marL="914400" indent="-914400" algn="l">
              <a:buSzPct val="100000"/>
              <a:buAutoNum type="arabicPeriod" startAt="1"/>
            </a:pPr>
            <a:r>
              <a:t>Adding two numbers is just…adding!</a:t>
            </a:r>
          </a:p>
          <a:p>
            <a:pPr algn="l"/>
            <a:r>
              <a:t>Example:</a:t>
            </a:r>
          </a:p>
          <a:p>
            <a:pPr algn="l"/>
            <a:r>
              <a:t>2 + -5 = -3</a:t>
            </a:r>
          </a:p>
          <a:p>
            <a:pPr algn="l"/>
          </a:p>
          <a:p>
            <a:pPr algn="l"/>
            <a:r>
              <a:t>  0010 ☞  2</a:t>
            </a:r>
          </a:p>
          <a:p>
            <a:pPr algn="l">
              <a:defRPr u="sng"/>
            </a:pPr>
            <a:r>
              <a:t>+1011</a:t>
            </a:r>
            <a:r>
              <a:rPr u="none"/>
              <a:t> ☞ -5</a:t>
            </a:r>
          </a:p>
          <a:p>
            <a:pPr algn="l"/>
            <a:r>
              <a:t>  1101 ☞ -3 decimal (wow!)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wo's Complement: Neat Properti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Two's Complement: Neat Properties</a:t>
            </a:r>
          </a:p>
        </p:txBody>
      </p:sp>
      <p:pic>
        <p:nvPicPr>
          <p:cNvPr id="33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6352" y="3073245"/>
            <a:ext cx="10518978" cy="10606963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Rounded Rectangle"/>
          <p:cNvSpPr/>
          <p:nvPr/>
        </p:nvSpPr>
        <p:spPr>
          <a:xfrm>
            <a:off x="4064219" y="6990218"/>
            <a:ext cx="4443244" cy="277301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3" name="More useful properties:…"/>
          <p:cNvSpPr txBox="1"/>
          <p:nvPr/>
        </p:nvSpPr>
        <p:spPr>
          <a:xfrm>
            <a:off x="12038317" y="1634236"/>
            <a:ext cx="11208420" cy="11648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More useful properties:</a:t>
            </a:r>
          </a:p>
          <a:p>
            <a:pPr algn="l"/>
          </a:p>
          <a:p>
            <a:pPr marL="914400" indent="-914400" algn="l">
              <a:buSzPct val="100000"/>
              <a:buAutoNum type="arabicPeriod" startAt="4"/>
            </a:pPr>
            <a:r>
              <a:t>Subtracting two numbers is simply performing the two's complement on one of them and then adding.</a:t>
            </a:r>
          </a:p>
          <a:p>
            <a:pPr algn="l"/>
            <a:r>
              <a:t>Example:</a:t>
            </a:r>
          </a:p>
          <a:p>
            <a:pPr algn="l"/>
            <a:r>
              <a:t>4 - 5 = -1</a:t>
            </a:r>
          </a:p>
          <a:p>
            <a:pPr algn="l"/>
          </a:p>
          <a:p>
            <a:pPr algn="l"/>
            <a:r>
              <a:t>0100 ☞  4, 0101 ☞  5</a:t>
            </a:r>
          </a:p>
          <a:p>
            <a:pPr algn="l"/>
            <a:r>
              <a:t>Find the two's complement of 5: 1011</a:t>
            </a:r>
          </a:p>
          <a:p>
            <a:pPr algn="l"/>
            <a:r>
              <a:t>add:</a:t>
            </a:r>
          </a:p>
          <a:p>
            <a:pPr algn="l"/>
            <a:r>
              <a:t>  0100 ☞  4</a:t>
            </a:r>
          </a:p>
          <a:p>
            <a:pPr algn="l">
              <a:defRPr u="sng"/>
            </a:pPr>
            <a:r>
              <a:t>+1011</a:t>
            </a:r>
            <a:r>
              <a:rPr u="none"/>
              <a:t> ☞ -5</a:t>
            </a:r>
          </a:p>
          <a:p>
            <a:pPr algn="l"/>
            <a:r>
              <a:t>  1111 ☞ -1 decimal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Two's Complement: Neat Properti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Two's Complement: Neat Properties</a:t>
            </a:r>
          </a:p>
        </p:txBody>
      </p:sp>
      <p:pic>
        <p:nvPicPr>
          <p:cNvPr id="33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6352" y="3073245"/>
            <a:ext cx="10518978" cy="10606963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Rounded Rectangle"/>
          <p:cNvSpPr/>
          <p:nvPr/>
        </p:nvSpPr>
        <p:spPr>
          <a:xfrm>
            <a:off x="4064219" y="6990218"/>
            <a:ext cx="4443244" cy="277301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8" name="More useful properties:…"/>
          <p:cNvSpPr txBox="1"/>
          <p:nvPr/>
        </p:nvSpPr>
        <p:spPr>
          <a:xfrm>
            <a:off x="12038317" y="1634236"/>
            <a:ext cx="11208420" cy="12124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More useful properties:</a:t>
            </a:r>
          </a:p>
          <a:p>
            <a:pPr algn="l"/>
          </a:p>
          <a:p>
            <a:pPr marL="914400" indent="-914400" algn="l">
              <a:buSzPct val="100000"/>
              <a:buAutoNum type="arabicPeriod" startAt="5"/>
            </a:pPr>
            <a:r>
              <a:t>Multiplication of two's complement works just by multiplying (throw away overflow digits).</a:t>
            </a:r>
          </a:p>
          <a:p>
            <a:pPr algn="l"/>
          </a:p>
          <a:p>
            <a:pPr algn="l"/>
            <a:r>
              <a:t>Example: -2 * -3 = 6</a:t>
            </a:r>
          </a:p>
          <a:p>
            <a:pPr algn="l"/>
          </a:p>
          <a:p>
            <a:pPr algn="l"/>
            <a:r>
              <a:t>         1110 ☞  -2</a:t>
            </a:r>
          </a:p>
          <a:p>
            <a:pPr algn="l">
              <a:defRPr u="sng"/>
            </a:pPr>
            <a:r>
              <a:rPr u="none"/>
              <a:t>       x</a:t>
            </a:r>
            <a:r>
              <a:t>1101</a:t>
            </a:r>
            <a:r>
              <a:rPr u="none"/>
              <a:t> ☞  -3</a:t>
            </a:r>
          </a:p>
          <a:p>
            <a:pPr algn="l"/>
            <a:r>
              <a:t>         1110</a:t>
            </a:r>
          </a:p>
          <a:p>
            <a:pPr algn="l"/>
            <a:r>
              <a:t>       0000</a:t>
            </a:r>
          </a:p>
          <a:p>
            <a:pPr algn="l"/>
            <a:r>
              <a:t>     1110</a:t>
            </a:r>
          </a:p>
          <a:p>
            <a:pPr algn="l">
              <a:defRPr u="sng"/>
            </a:pPr>
            <a:r>
              <a:rPr u="none"/>
              <a:t> </a:t>
            </a:r>
            <a:r>
              <a:t>+1110</a:t>
            </a:r>
          </a:p>
          <a:p>
            <a:pPr algn="l">
              <a:defRPr u="sng"/>
            </a:pPr>
            <a:r>
              <a:t> </a:t>
            </a:r>
            <a:r>
              <a:rPr strike="sngStrike"/>
              <a:t>1011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0110</a:t>
            </a:r>
            <a:r>
              <a:rPr b="1" u="none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u="none"/>
              <a:t>☞ 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Two's Complement: Powers of two remain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Two's Complement: Powers of two remain!</a:t>
            </a:r>
          </a:p>
        </p:txBody>
      </p:sp>
      <p:pic>
        <p:nvPicPr>
          <p:cNvPr id="34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6352" y="3073245"/>
            <a:ext cx="10518978" cy="10606963"/>
          </a:xfrm>
          <a:prstGeom prst="rect">
            <a:avLst/>
          </a:prstGeom>
          <a:ln w="12700">
            <a:miter lim="400000"/>
          </a:ln>
        </p:spPr>
      </p:pic>
      <p:sp>
        <p:nvSpPr>
          <p:cNvPr id="342" name="Rounded Rectangle"/>
          <p:cNvSpPr/>
          <p:nvPr/>
        </p:nvSpPr>
        <p:spPr>
          <a:xfrm>
            <a:off x="4064219" y="6990218"/>
            <a:ext cx="4443244" cy="277301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43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0" t="0" r="0" b="4802"/>
          <a:stretch>
            <a:fillRect/>
          </a:stretch>
        </p:blipFill>
        <p:spPr>
          <a:xfrm>
            <a:off x="11210504" y="1628805"/>
            <a:ext cx="11715510" cy="4555378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From the definition of a two's complement number, we can see that we are still dealing with bits being equal to their powers-of-two place: there isn't anything magical about the placement of the bits:…"/>
          <p:cNvSpPr txBox="1"/>
          <p:nvPr/>
        </p:nvSpPr>
        <p:spPr>
          <a:xfrm>
            <a:off x="11801120" y="6295254"/>
            <a:ext cx="11715354" cy="694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From the definition of a two's complement number, we can see that we are still dealing with bits being equal to their powers-of-two place: there isn't anything magical about the placement of the bits:</a:t>
            </a:r>
          </a:p>
          <a:p>
            <a:pPr algn="l"/>
          </a:p>
          <a:p>
            <a:pPr algn="l"/>
            <a:r>
              <a:t>-5 =   1             0            1             1</a:t>
            </a:r>
          </a:p>
          <a:p>
            <a:pPr algn="l"/>
            <a:r>
              <a:t>     (1 * -2</a:t>
            </a:r>
            <a:r>
              <a:rPr baseline="31999"/>
              <a:t>3</a:t>
            </a:r>
            <a:r>
              <a:t>) + (0 * 2</a:t>
            </a:r>
            <a:r>
              <a:rPr baseline="31999"/>
              <a:t>2</a:t>
            </a:r>
            <a:r>
              <a:t>) + (1 * 2</a:t>
            </a:r>
            <a:r>
              <a:rPr baseline="31999"/>
              <a:t>1</a:t>
            </a:r>
            <a:r>
              <a:t>) + (1 * 2</a:t>
            </a:r>
            <a:r>
              <a:rPr baseline="31999"/>
              <a:t>0</a:t>
            </a:r>
            <a:r>
              <a:t>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racti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Practice</a:t>
            </a:r>
          </a:p>
        </p:txBody>
      </p:sp>
      <p:pic>
        <p:nvPicPr>
          <p:cNvPr id="34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6352" y="3073245"/>
            <a:ext cx="10518978" cy="10606963"/>
          </a:xfrm>
          <a:prstGeom prst="rect">
            <a:avLst/>
          </a:prstGeom>
          <a:ln w="12700">
            <a:miter lim="400000"/>
          </a:ln>
        </p:spPr>
      </p:pic>
      <p:sp>
        <p:nvSpPr>
          <p:cNvPr id="348" name="Rounded Rectangle"/>
          <p:cNvSpPr/>
          <p:nvPr/>
        </p:nvSpPr>
        <p:spPr>
          <a:xfrm>
            <a:off x="4064219" y="6990218"/>
            <a:ext cx="4443244" cy="277301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9" name="Convert the following 4-bit numbers from positive to negative, or from negative to positive using two's complement notation:…"/>
          <p:cNvSpPr txBox="1"/>
          <p:nvPr/>
        </p:nvSpPr>
        <p:spPr>
          <a:xfrm>
            <a:off x="12038317" y="1634236"/>
            <a:ext cx="11208420" cy="11947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Convert the following 4-bit numbers from positive to negative, or from negative to positive using two's complement notation:</a:t>
            </a:r>
          </a:p>
          <a:p>
            <a:pPr algn="l"/>
          </a:p>
          <a:p>
            <a:pPr marL="914400" indent="-914400" algn="l">
              <a:buSzPct val="100000"/>
              <a:buAutoNum type="alphaLcPeriod" startAt="1"/>
            </a:pPr>
            <a:r>
              <a:t>-4 (1100) ☞</a:t>
            </a:r>
          </a:p>
          <a:p>
            <a:pPr algn="l"/>
          </a:p>
          <a:p>
            <a:pPr marL="914400" indent="-914400" algn="l">
              <a:buSzPct val="100000"/>
              <a:buAutoNum type="alphaLcPeriod" startAt="2"/>
            </a:pPr>
            <a:r>
              <a:t>7 (0111) ☞</a:t>
            </a:r>
          </a:p>
          <a:p>
            <a:pPr algn="l"/>
          </a:p>
          <a:p>
            <a:pPr marL="914400" indent="-914400" algn="l">
              <a:buSzPct val="100000"/>
              <a:buAutoNum type="alphaLcPeriod" startAt="3"/>
            </a:pPr>
            <a:r>
              <a:t>3 (0011) ☞</a:t>
            </a:r>
          </a:p>
          <a:p>
            <a:pPr algn="l"/>
          </a:p>
          <a:p>
            <a:pPr marL="914400" indent="-914400" algn="l">
              <a:buSzPct val="100000"/>
              <a:buAutoNum type="alphaLcPeriod" startAt="4"/>
            </a:pPr>
            <a:r>
              <a:t>-8 (1000) ☞</a:t>
            </a:r>
          </a:p>
          <a:p>
            <a:pPr algn="l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racti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Practice</a:t>
            </a:r>
          </a:p>
        </p:txBody>
      </p:sp>
      <p:pic>
        <p:nvPicPr>
          <p:cNvPr id="35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6352" y="3073245"/>
            <a:ext cx="10518978" cy="10606963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Rounded Rectangle"/>
          <p:cNvSpPr/>
          <p:nvPr/>
        </p:nvSpPr>
        <p:spPr>
          <a:xfrm>
            <a:off x="4064219" y="6990218"/>
            <a:ext cx="4443244" cy="277301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4" name="Convert the following 4-bit numbers from positive to negative, or from negative to positive using two's complement notation:…"/>
          <p:cNvSpPr txBox="1"/>
          <p:nvPr/>
        </p:nvSpPr>
        <p:spPr>
          <a:xfrm>
            <a:off x="12038317" y="1634236"/>
            <a:ext cx="11208420" cy="11947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Convert the following 4-bit numbers from positive to negative, or from negative to positive using two's complement notation:</a:t>
            </a:r>
          </a:p>
          <a:p>
            <a:pPr algn="l"/>
          </a:p>
          <a:p>
            <a:pPr marL="914400" indent="-914400" algn="l">
              <a:buSzPct val="100000"/>
              <a:buAutoNum type="alphaLcPeriod" startAt="1"/>
            </a:pPr>
            <a:r>
              <a:t>-4 (1100) ☞ </a:t>
            </a:r>
          </a:p>
          <a:p>
            <a:pPr algn="l"/>
          </a:p>
          <a:p>
            <a:pPr marL="914400" indent="-914400" algn="l">
              <a:buSzPct val="100000"/>
              <a:buAutoNum type="alphaLcPeriod" startAt="2"/>
            </a:pPr>
            <a:r>
              <a:t>7 (0111) ☞ </a:t>
            </a:r>
          </a:p>
          <a:p>
            <a:pPr algn="l"/>
          </a:p>
          <a:p>
            <a:pPr marL="914400" indent="-914400" algn="l">
              <a:buSzPct val="100000"/>
              <a:buAutoNum type="alphaLcPeriod" startAt="3"/>
            </a:pPr>
            <a:r>
              <a:t>3 (0011) ☞ </a:t>
            </a:r>
          </a:p>
          <a:p>
            <a:pPr algn="l"/>
          </a:p>
          <a:p>
            <a:pPr marL="914400" indent="-914400" algn="l">
              <a:buSzPct val="100000"/>
              <a:buAutoNum type="alphaLcPeriod" startAt="4"/>
            </a:pPr>
            <a:r>
              <a:t>-8 (1000) ☞</a:t>
            </a:r>
          </a:p>
          <a:p>
            <a:pPr algn="l"/>
          </a:p>
        </p:txBody>
      </p:sp>
      <p:sp>
        <p:nvSpPr>
          <p:cNvPr id="355" name="0100"/>
          <p:cNvSpPr txBox="1"/>
          <p:nvPr/>
        </p:nvSpPr>
        <p:spPr>
          <a:xfrm>
            <a:off x="16598011" y="5451050"/>
            <a:ext cx="152654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0100</a:t>
            </a:r>
          </a:p>
        </p:txBody>
      </p:sp>
      <p:sp>
        <p:nvSpPr>
          <p:cNvPr id="356" name="1001"/>
          <p:cNvSpPr txBox="1"/>
          <p:nvPr/>
        </p:nvSpPr>
        <p:spPr>
          <a:xfrm>
            <a:off x="16598011" y="7245730"/>
            <a:ext cx="152654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1001</a:t>
            </a:r>
          </a:p>
        </p:txBody>
      </p:sp>
      <p:sp>
        <p:nvSpPr>
          <p:cNvPr id="357" name="1101"/>
          <p:cNvSpPr txBox="1"/>
          <p:nvPr/>
        </p:nvSpPr>
        <p:spPr>
          <a:xfrm>
            <a:off x="16598011" y="9040409"/>
            <a:ext cx="152654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1101</a:t>
            </a:r>
          </a:p>
        </p:txBody>
      </p:sp>
      <p:sp>
        <p:nvSpPr>
          <p:cNvPr id="358" name="1000 (?! If you look at the chart, +8 cannot be represented in two's complement with 4 bits!)"/>
          <p:cNvSpPr txBox="1"/>
          <p:nvPr/>
        </p:nvSpPr>
        <p:spPr>
          <a:xfrm>
            <a:off x="12280521" y="10895421"/>
            <a:ext cx="10518978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                        1000 (?! If you look at the chart, +8 cannot be represented in two's complement with 4 bits!)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8" grpId="4"/>
      <p:bldP build="whole" bldLvl="1" animBg="1" rev="0" advAuto="0" spid="356" grpId="2"/>
      <p:bldP build="whole" bldLvl="1" animBg="1" rev="0" advAuto="0" spid="355" grpId="1"/>
      <p:bldP build="whole" bldLvl="1" animBg="1" rev="0" advAuto="0" spid="357" grpId="3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racti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Practice</a:t>
            </a:r>
          </a:p>
        </p:txBody>
      </p:sp>
      <p:grpSp>
        <p:nvGrpSpPr>
          <p:cNvPr id="363" name="Group"/>
          <p:cNvGrpSpPr/>
          <p:nvPr/>
        </p:nvGrpSpPr>
        <p:grpSpPr>
          <a:xfrm>
            <a:off x="1026352" y="3073245"/>
            <a:ext cx="10518978" cy="10606963"/>
            <a:chOff x="0" y="0"/>
            <a:chExt cx="10518976" cy="10606961"/>
          </a:xfrm>
        </p:grpSpPr>
        <p:pic>
          <p:nvPicPr>
            <p:cNvPr id="361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0518977" cy="106069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2" name="Rounded Rectangle"/>
            <p:cNvSpPr/>
            <p:nvPr/>
          </p:nvSpPr>
          <p:spPr>
            <a:xfrm>
              <a:off x="3037867" y="3916972"/>
              <a:ext cx="4443243" cy="2773017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364" name="Convert the following 8-bit numbers from positive to negative, or from negative to positive using two's complement notation:…"/>
          <p:cNvSpPr txBox="1"/>
          <p:nvPr/>
        </p:nvSpPr>
        <p:spPr>
          <a:xfrm>
            <a:off x="12038317" y="1634236"/>
            <a:ext cx="11208420" cy="11947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Convert the following 8-bit numbers from positive to negative, or from negative to positive using two's complement notation:</a:t>
            </a:r>
          </a:p>
          <a:p>
            <a:pPr algn="l"/>
          </a:p>
          <a:p>
            <a:pPr marL="914400" indent="-914400" algn="l">
              <a:buSzPct val="100000"/>
              <a:buAutoNum type="alphaLcPeriod" startAt="1"/>
            </a:pPr>
            <a:r>
              <a:t>-4 (11111100) ☞ </a:t>
            </a:r>
          </a:p>
          <a:p>
            <a:pPr algn="l"/>
          </a:p>
          <a:p>
            <a:pPr marL="914400" indent="-914400" algn="l">
              <a:buSzPct val="100000"/>
              <a:buAutoNum type="alphaLcPeriod" startAt="2"/>
            </a:pPr>
            <a:r>
              <a:t>27 (00011011) ☞ </a:t>
            </a:r>
          </a:p>
          <a:p>
            <a:pPr algn="l"/>
          </a:p>
          <a:p>
            <a:pPr marL="914400" indent="-914400" algn="l">
              <a:buSzPct val="100000"/>
              <a:buAutoNum type="alphaLcPeriod" startAt="3"/>
            </a:pPr>
            <a:r>
              <a:t>-127 (10000001) ☞ </a:t>
            </a:r>
          </a:p>
          <a:p>
            <a:pPr algn="l"/>
          </a:p>
          <a:p>
            <a:pPr marL="914400" indent="-914400" algn="l">
              <a:buSzPct val="100000"/>
              <a:buAutoNum type="alphaLcPeriod" startAt="4"/>
            </a:pPr>
            <a:r>
              <a:t>1 (00000001) ☞</a:t>
            </a:r>
          </a:p>
          <a:p>
            <a:pPr algn="l"/>
          </a:p>
        </p:txBody>
      </p:sp>
      <p:sp>
        <p:nvSpPr>
          <p:cNvPr id="365" name="00000100"/>
          <p:cNvSpPr txBox="1"/>
          <p:nvPr/>
        </p:nvSpPr>
        <p:spPr>
          <a:xfrm>
            <a:off x="17916859" y="5451050"/>
            <a:ext cx="293878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/>
          </a:lstStyle>
          <a:p>
            <a:pPr/>
            <a:r>
              <a:t>00000100</a:t>
            </a:r>
          </a:p>
        </p:txBody>
      </p:sp>
      <p:sp>
        <p:nvSpPr>
          <p:cNvPr id="366" name="11100101"/>
          <p:cNvSpPr txBox="1"/>
          <p:nvPr/>
        </p:nvSpPr>
        <p:spPr>
          <a:xfrm>
            <a:off x="18088613" y="7245729"/>
            <a:ext cx="293878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/>
          </a:lstStyle>
          <a:p>
            <a:pPr/>
            <a:r>
              <a:t>11100101</a:t>
            </a:r>
          </a:p>
        </p:txBody>
      </p:sp>
      <p:sp>
        <p:nvSpPr>
          <p:cNvPr id="367" name="01111111"/>
          <p:cNvSpPr txBox="1"/>
          <p:nvPr/>
        </p:nvSpPr>
        <p:spPr>
          <a:xfrm>
            <a:off x="18622979" y="9040409"/>
            <a:ext cx="293878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/>
          </a:lstStyle>
          <a:p>
            <a:pPr/>
            <a:r>
              <a:t>01111111</a:t>
            </a:r>
          </a:p>
        </p:txBody>
      </p:sp>
      <p:sp>
        <p:nvSpPr>
          <p:cNvPr id="368" name="11111111"/>
          <p:cNvSpPr txBox="1"/>
          <p:nvPr/>
        </p:nvSpPr>
        <p:spPr>
          <a:xfrm>
            <a:off x="18332011" y="10835089"/>
            <a:ext cx="2938780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11111111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5" grpId="1"/>
      <p:bldP build="whole" bldLvl="1" animBg="1" rev="0" advAuto="0" spid="367" grpId="3"/>
      <p:bldP build="whole" bldLvl="1" animBg="1" rev="0" advAuto="0" spid="366" grpId="2"/>
      <p:bldP build="whole" bldLvl="1" animBg="1" rev="0" advAuto="0" spid="368" grpId="4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Casting Between Signed and Unsigned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Casting Between Signed and Unsigned</a:t>
            </a:r>
          </a:p>
        </p:txBody>
      </p:sp>
      <p:sp>
        <p:nvSpPr>
          <p:cNvPr id="371" name="Converting between two numbers in C can happen explicitly (using a parenthesized cast), or implicitly (without a cast):"/>
          <p:cNvSpPr txBox="1"/>
          <p:nvPr/>
        </p:nvSpPr>
        <p:spPr>
          <a:xfrm>
            <a:off x="869370" y="1849197"/>
            <a:ext cx="20454172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Converting between two numbers in C can happen explicitly (using a parenthesized cast), or implicitly (without a cast):</a:t>
            </a:r>
          </a:p>
        </p:txBody>
      </p:sp>
      <p:grpSp>
        <p:nvGrpSpPr>
          <p:cNvPr id="374" name="Group"/>
          <p:cNvGrpSpPr/>
          <p:nvPr/>
        </p:nvGrpSpPr>
        <p:grpSpPr>
          <a:xfrm>
            <a:off x="1157625" y="5060950"/>
            <a:ext cx="7822381" cy="3594100"/>
            <a:chOff x="0" y="0"/>
            <a:chExt cx="7822379" cy="3594100"/>
          </a:xfrm>
        </p:grpSpPr>
        <p:sp>
          <p:nvSpPr>
            <p:cNvPr id="372" name="int tx, ty;…"/>
            <p:cNvSpPr txBox="1"/>
            <p:nvPr/>
          </p:nvSpPr>
          <p:spPr>
            <a:xfrm>
              <a:off x="868364" y="0"/>
              <a:ext cx="6954016" cy="3594100"/>
            </a:xfrm>
            <a:prstGeom prst="rect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>
                <a:defRPr sz="45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tx, ty;</a:t>
              </a:r>
            </a:p>
            <a:p>
              <a:pPr algn="l">
                <a:defRPr sz="45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unsigned ux, uy;</a:t>
              </a:r>
            </a:p>
            <a:p>
              <a:pPr algn="l">
                <a:defRPr sz="45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…</a:t>
              </a:r>
            </a:p>
            <a:p>
              <a:pPr algn="l">
                <a:defRPr sz="45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tx = (int) ux;</a:t>
              </a:r>
            </a:p>
            <a:p>
              <a:pPr algn="l">
                <a:defRPr sz="45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uy = (unsigned) ty;</a:t>
              </a:r>
            </a:p>
          </p:txBody>
        </p:sp>
        <p:sp>
          <p:nvSpPr>
            <p:cNvPr id="373" name="1  2  3  4  5"/>
            <p:cNvSpPr txBox="1"/>
            <p:nvPr/>
          </p:nvSpPr>
          <p:spPr>
            <a:xfrm>
              <a:off x="0" y="0"/>
              <a:ext cx="862107" cy="3594100"/>
            </a:xfrm>
            <a:prstGeom prst="rect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algn="r">
                <a:defRPr sz="45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1  2  3  4  5</a:t>
              </a:r>
            </a:p>
          </p:txBody>
        </p:sp>
      </p:grpSp>
      <p:grpSp>
        <p:nvGrpSpPr>
          <p:cNvPr id="377" name="Group"/>
          <p:cNvGrpSpPr/>
          <p:nvPr/>
        </p:nvGrpSpPr>
        <p:grpSpPr>
          <a:xfrm>
            <a:off x="12084459" y="5060950"/>
            <a:ext cx="11413537" cy="3594100"/>
            <a:chOff x="0" y="0"/>
            <a:chExt cx="11413536" cy="3594100"/>
          </a:xfrm>
        </p:grpSpPr>
        <p:sp>
          <p:nvSpPr>
            <p:cNvPr id="375" name="int tx, ty;…"/>
            <p:cNvSpPr txBox="1"/>
            <p:nvPr/>
          </p:nvSpPr>
          <p:spPr>
            <a:xfrm>
              <a:off x="1267020" y="0"/>
              <a:ext cx="10146517" cy="3594100"/>
            </a:xfrm>
            <a:prstGeom prst="rect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>
                <a:defRPr sz="45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tx, ty;</a:t>
              </a:r>
            </a:p>
            <a:p>
              <a:pPr algn="l">
                <a:defRPr sz="45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unsigned ux, uy;</a:t>
              </a:r>
            </a:p>
            <a:p>
              <a:pPr algn="l">
                <a:defRPr sz="45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…</a:t>
              </a:r>
            </a:p>
            <a:p>
              <a:pPr algn="l">
                <a:defRPr sz="45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tx = ux; // cast to signed</a:t>
              </a:r>
            </a:p>
            <a:p>
              <a:pPr algn="l">
                <a:defRPr sz="45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uy = ty; // cast to unsigned</a:t>
              </a:r>
            </a:p>
          </p:txBody>
        </p:sp>
        <p:sp>
          <p:nvSpPr>
            <p:cNvPr id="376" name="1  2  3  4  5"/>
            <p:cNvSpPr txBox="1"/>
            <p:nvPr/>
          </p:nvSpPr>
          <p:spPr>
            <a:xfrm>
              <a:off x="0" y="0"/>
              <a:ext cx="1257889" cy="3594100"/>
            </a:xfrm>
            <a:prstGeom prst="rect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algn="r">
                <a:defRPr sz="45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1  2  3  4  5</a:t>
              </a:r>
            </a:p>
          </p:txBody>
        </p:sp>
      </p:grpSp>
      <p:sp>
        <p:nvSpPr>
          <p:cNvPr id="378" name="explicit"/>
          <p:cNvSpPr txBox="1"/>
          <p:nvPr/>
        </p:nvSpPr>
        <p:spPr>
          <a:xfrm>
            <a:off x="4076945" y="4044821"/>
            <a:ext cx="198374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explicit</a:t>
            </a:r>
          </a:p>
        </p:txBody>
      </p:sp>
      <p:sp>
        <p:nvSpPr>
          <p:cNvPr id="379" name="implicit"/>
          <p:cNvSpPr txBox="1"/>
          <p:nvPr/>
        </p:nvSpPr>
        <p:spPr>
          <a:xfrm>
            <a:off x="16793642" y="4044821"/>
            <a:ext cx="19951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implicit</a:t>
            </a:r>
          </a:p>
        </p:txBody>
      </p:sp>
      <p:sp>
        <p:nvSpPr>
          <p:cNvPr id="380" name="When casting: the underlying bits do not change, so there isn't any conversion going on, except that the variable is treated as the type that it is. You cannot convert a signed number to its unsigned counterpart using a cast!"/>
          <p:cNvSpPr txBox="1"/>
          <p:nvPr/>
        </p:nvSpPr>
        <p:spPr>
          <a:xfrm>
            <a:off x="869370" y="10223090"/>
            <a:ext cx="21551360" cy="2381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When casting: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the underlying bits do not change</a:t>
            </a:r>
            <a:r>
              <a:t>, so there isn't any conversion going on, except that the variable is treated as the type that it is. You cannot convert a signed number to its unsigned counterpart using a cast!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Casting Between Signed and Unsigned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Casting Between Signed and Unsigned</a:t>
            </a:r>
          </a:p>
        </p:txBody>
      </p:sp>
      <p:grpSp>
        <p:nvGrpSpPr>
          <p:cNvPr id="385" name="Group"/>
          <p:cNvGrpSpPr/>
          <p:nvPr/>
        </p:nvGrpSpPr>
        <p:grpSpPr>
          <a:xfrm>
            <a:off x="398262" y="4695329"/>
            <a:ext cx="11336394" cy="6530262"/>
            <a:chOff x="0" y="0"/>
            <a:chExt cx="11336392" cy="6530260"/>
          </a:xfrm>
        </p:grpSpPr>
        <p:sp>
          <p:nvSpPr>
            <p:cNvPr id="383" name="// test_cast.c…"/>
            <p:cNvSpPr txBox="1"/>
            <p:nvPr/>
          </p:nvSpPr>
          <p:spPr>
            <a:xfrm>
              <a:off x="846073" y="1169"/>
              <a:ext cx="10490320" cy="6529092"/>
            </a:xfrm>
            <a:prstGeom prst="rect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// test_cast.c</a:t>
              </a: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#include&lt;stdio.h&gt;</a:t>
              </a: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#include&lt;stdlib.h&gt;</a:t>
              </a: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int main() {</a:t>
              </a: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  int v = -12345;</a:t>
              </a: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  unsigned int uv = (unsigned int) v;</a:t>
              </a: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  printf("v = %d, uv = %u\n",v,uv);</a:t>
              </a: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  return 0;</a:t>
              </a: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}</a:t>
              </a:r>
            </a:p>
          </p:txBody>
        </p:sp>
        <p:sp>
          <p:nvSpPr>
            <p:cNvPr id="384" name="1  2  3  4  5…"/>
            <p:cNvSpPr txBox="1"/>
            <p:nvPr/>
          </p:nvSpPr>
          <p:spPr>
            <a:xfrm>
              <a:off x="-1" y="-1"/>
              <a:ext cx="854279" cy="6529762"/>
            </a:xfrm>
            <a:prstGeom prst="rect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1  2  3  4  5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6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7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8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9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10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11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12</a:t>
              </a:r>
            </a:p>
          </p:txBody>
        </p:sp>
      </p:grpSp>
      <p:sp>
        <p:nvSpPr>
          <p:cNvPr id="386" name="$ ./test_cast…"/>
          <p:cNvSpPr txBox="1"/>
          <p:nvPr/>
        </p:nvSpPr>
        <p:spPr>
          <a:xfrm>
            <a:off x="13108806" y="4724224"/>
            <a:ext cx="10615593" cy="2989752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algn="l">
              <a:defRPr sz="3400">
                <a:latin typeface="Courier"/>
                <a:ea typeface="Courier"/>
                <a:cs typeface="Courier"/>
                <a:sym typeface="Courier"/>
              </a:defRPr>
            </a:pPr>
            <a:r>
              <a:t>$ ./test_cast</a:t>
            </a:r>
          </a:p>
          <a:p>
            <a:pPr algn="l">
              <a:defRPr sz="3400">
                <a:latin typeface="Courier"/>
                <a:ea typeface="Courier"/>
                <a:cs typeface="Courier"/>
                <a:sym typeface="Courier"/>
              </a:defRPr>
            </a:pPr>
            <a:r>
              <a:t>v = -12345, uv = 4294954951</a:t>
            </a:r>
          </a:p>
        </p:txBody>
      </p:sp>
      <p:sp>
        <p:nvSpPr>
          <p:cNvPr id="387" name="When casting: the underlying bits do not change, so there isn't any conversion going on, except that the variable is treated as the type that it is. You cannot convert a signed number to its unsigned counterpart using a cast!"/>
          <p:cNvSpPr txBox="1"/>
          <p:nvPr/>
        </p:nvSpPr>
        <p:spPr>
          <a:xfrm>
            <a:off x="1038117" y="2098377"/>
            <a:ext cx="21464130" cy="2381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When casting: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the underlying bits do not change</a:t>
            </a:r>
            <a:r>
              <a:t>, so there isn't any conversion going on, except that the variable is treated as the type that it is. You cannot convert a signed number to its unsigned counterpart using a cast!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6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Casting Between Signed and Unsigned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Casting Between Signed and Unsigned</a:t>
            </a:r>
          </a:p>
        </p:txBody>
      </p:sp>
      <p:grpSp>
        <p:nvGrpSpPr>
          <p:cNvPr id="392" name="Group"/>
          <p:cNvGrpSpPr/>
          <p:nvPr/>
        </p:nvGrpSpPr>
        <p:grpSpPr>
          <a:xfrm>
            <a:off x="342013" y="8507396"/>
            <a:ext cx="12283071" cy="3053252"/>
            <a:chOff x="0" y="0"/>
            <a:chExt cx="12283070" cy="3053251"/>
          </a:xfrm>
        </p:grpSpPr>
        <p:sp>
          <p:nvSpPr>
            <p:cNvPr id="390" name="int x = -1;…"/>
            <p:cNvSpPr txBox="1"/>
            <p:nvPr/>
          </p:nvSpPr>
          <p:spPr>
            <a:xfrm>
              <a:off x="916727" y="546"/>
              <a:ext cx="11366344" cy="3052705"/>
            </a:xfrm>
            <a:prstGeom prst="rect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  int x = -1;</a:t>
              </a: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  unsigned u = 3000000000; // 3 billion</a:t>
              </a: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  printf("x = %u = %d\n", x, x);</a:t>
              </a:r>
            </a:p>
            <a:p>
              <a:pPr algn="l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  printf("u = %u = %d\n", u, u);</a:t>
              </a:r>
            </a:p>
          </p:txBody>
        </p:sp>
        <p:sp>
          <p:nvSpPr>
            <p:cNvPr id="391" name="1  2  3  4  5…"/>
            <p:cNvSpPr txBox="1"/>
            <p:nvPr/>
          </p:nvSpPr>
          <p:spPr>
            <a:xfrm>
              <a:off x="-1" y="-1"/>
              <a:ext cx="925618" cy="3053018"/>
            </a:xfrm>
            <a:prstGeom prst="rect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1  2  3  4  5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6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7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8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9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10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11</a:t>
              </a:r>
            </a:p>
            <a:p>
              <a:pPr algn="r">
                <a:defRPr sz="34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12</a:t>
              </a:r>
            </a:p>
          </p:txBody>
        </p:sp>
      </p:grpSp>
      <p:sp>
        <p:nvSpPr>
          <p:cNvPr id="393" name="$ ./test_printf…"/>
          <p:cNvSpPr txBox="1"/>
          <p:nvPr/>
        </p:nvSpPr>
        <p:spPr>
          <a:xfrm>
            <a:off x="13108806" y="8539146"/>
            <a:ext cx="10615593" cy="2989752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algn="l">
              <a:defRPr sz="3400">
                <a:latin typeface="Courier"/>
                <a:ea typeface="Courier"/>
                <a:cs typeface="Courier"/>
                <a:sym typeface="Courier"/>
              </a:defRPr>
            </a:pPr>
            <a:r>
              <a:t>$ ./test_printf</a:t>
            </a:r>
          </a:p>
          <a:p>
            <a:pPr algn="l">
              <a:defRPr sz="3400">
                <a:latin typeface="Courier"/>
                <a:ea typeface="Courier"/>
                <a:cs typeface="Courier"/>
                <a:sym typeface="Courier"/>
              </a:defRPr>
            </a:pPr>
            <a:r>
              <a:t>x = 4294967295 = -1</a:t>
            </a:r>
          </a:p>
          <a:p>
            <a:pPr algn="l">
              <a:defRPr sz="3400">
                <a:latin typeface="Courier"/>
                <a:ea typeface="Courier"/>
                <a:cs typeface="Courier"/>
                <a:sym typeface="Courier"/>
              </a:defRPr>
            </a:pPr>
            <a:r>
              <a:t>u = 3000000000 = -1294967296</a:t>
            </a:r>
          </a:p>
        </p:txBody>
      </p:sp>
      <p:sp>
        <p:nvSpPr>
          <p:cNvPr id="394" name="printf has three 32-bit integer representations:…"/>
          <p:cNvSpPr txBox="1"/>
          <p:nvPr/>
        </p:nvSpPr>
        <p:spPr>
          <a:xfrm>
            <a:off x="756871" y="1746733"/>
            <a:ext cx="21464130" cy="6263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rPr>
                <a:latin typeface="Courier"/>
                <a:ea typeface="Courier"/>
                <a:cs typeface="Courier"/>
                <a:sym typeface="Courier"/>
              </a:rPr>
              <a:t>printf</a:t>
            </a:r>
            <a:r>
              <a:t> has three 32-bit integer representations:</a:t>
            </a:r>
          </a:p>
          <a:p>
            <a:pPr algn="l"/>
          </a:p>
          <a:p>
            <a:pPr algn="l"/>
            <a:r>
              <a:rPr>
                <a:latin typeface="Courier"/>
                <a:ea typeface="Courier"/>
                <a:cs typeface="Courier"/>
                <a:sym typeface="Courier"/>
              </a:rPr>
              <a:t>%d</a:t>
            </a:r>
            <a:r>
              <a:t> : signed 32-bit int</a:t>
            </a:r>
          </a:p>
          <a:p>
            <a:pPr algn="l"/>
            <a:r>
              <a:rPr>
                <a:latin typeface="Courier"/>
                <a:ea typeface="Courier"/>
                <a:cs typeface="Courier"/>
                <a:sym typeface="Courier"/>
              </a:rPr>
              <a:t>%u</a:t>
            </a:r>
            <a:r>
              <a:t> : unsigned 32-bit int</a:t>
            </a:r>
          </a:p>
          <a:p>
            <a:pPr algn="l"/>
            <a:r>
              <a:rPr>
                <a:latin typeface="Courier"/>
                <a:ea typeface="Courier"/>
                <a:cs typeface="Courier"/>
                <a:sym typeface="Courier"/>
              </a:rPr>
              <a:t>%x</a:t>
            </a:r>
            <a:r>
              <a:t> : hex 32-bit int</a:t>
            </a:r>
          </a:p>
          <a:p>
            <a:pPr algn="l"/>
          </a:p>
          <a:p>
            <a:pPr algn="l"/>
            <a:r>
              <a:t>As long as the value is a 32-bit type, printf will treat it according to the formatter it is applying: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3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igned vs Unsigned Number Wheel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Signed vs Unsigned Number Wheels</a:t>
            </a:r>
          </a:p>
        </p:txBody>
      </p:sp>
      <p:sp>
        <p:nvSpPr>
          <p:cNvPr id="397" name="Rounded Rectangle"/>
          <p:cNvSpPr/>
          <p:nvPr/>
        </p:nvSpPr>
        <p:spPr>
          <a:xfrm>
            <a:off x="4064219" y="6990218"/>
            <a:ext cx="4443244" cy="277301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6352" y="2336645"/>
            <a:ext cx="10518978" cy="106069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9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01470" y="2336645"/>
            <a:ext cx="10421390" cy="106069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Comparison between signed and unsigned integ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Comparison between signed and unsigned integers</a:t>
            </a:r>
          </a:p>
        </p:txBody>
      </p:sp>
      <p:sp>
        <p:nvSpPr>
          <p:cNvPr id="402" name="When a C expression has combinations of signed and unsigned variables, you need to be careful!…"/>
          <p:cNvSpPr txBox="1"/>
          <p:nvPr/>
        </p:nvSpPr>
        <p:spPr>
          <a:xfrm>
            <a:off x="756871" y="1757241"/>
            <a:ext cx="21464130" cy="4680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When a C expression has combinations of signed and unsigned variables, you need to be careful! </a:t>
            </a:r>
          </a:p>
          <a:p>
            <a:pPr algn="l"/>
          </a:p>
          <a:p>
            <a:pPr algn="l"/>
            <a:r>
              <a:t>If an operation is performed that has both a signed and an unsigned value,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C implicitly casts the signed argument to unsigned</a:t>
            </a:r>
            <a:r>
              <a:t> and performs the operation assuming both numbers are non-negative. Let's take a look…</a:t>
            </a:r>
          </a:p>
        </p:txBody>
      </p:sp>
      <p:graphicFrame>
        <p:nvGraphicFramePr>
          <p:cNvPr id="403" name="Table"/>
          <p:cNvGraphicFramePr/>
          <p:nvPr/>
        </p:nvGraphicFramePr>
        <p:xfrm>
          <a:off x="1151393" y="7127369"/>
          <a:ext cx="21643921" cy="572301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8338103"/>
                <a:gridCol w="3180716"/>
                <a:gridCol w="4704464"/>
              </a:tblGrid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Expression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Type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Evaluation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-2147483647 - 1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2147483647U &gt; -2147483647 - 1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(int)2147483648U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(unsigned)-1 &gt; -2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406" name="Group"/>
          <p:cNvGrpSpPr/>
          <p:nvPr/>
        </p:nvGrpSpPr>
        <p:grpSpPr>
          <a:xfrm>
            <a:off x="17992594" y="6372371"/>
            <a:ext cx="6343411" cy="6396470"/>
            <a:chOff x="0" y="0"/>
            <a:chExt cx="6343410" cy="6396469"/>
          </a:xfrm>
        </p:grpSpPr>
        <p:pic>
          <p:nvPicPr>
            <p:cNvPr id="404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6343411" cy="6396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5" name="Rounded Rectangle"/>
            <p:cNvSpPr/>
            <p:nvPr/>
          </p:nvSpPr>
          <p:spPr>
            <a:xfrm>
              <a:off x="1831968" y="2362108"/>
              <a:ext cx="2679474" cy="1672253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Comparison between signed and unsigned integ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Comparison between signed and unsigned integers</a:t>
            </a:r>
          </a:p>
        </p:txBody>
      </p:sp>
      <p:sp>
        <p:nvSpPr>
          <p:cNvPr id="409" name="When a C expression has combinations of signed and unsigned variables, you need to be careful!…"/>
          <p:cNvSpPr txBox="1"/>
          <p:nvPr/>
        </p:nvSpPr>
        <p:spPr>
          <a:xfrm>
            <a:off x="756871" y="1757241"/>
            <a:ext cx="21464130" cy="4680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When a C expression has combinations of signed and unsigned variables, you need to be careful! </a:t>
            </a:r>
          </a:p>
          <a:p>
            <a:pPr algn="l"/>
          </a:p>
          <a:p>
            <a:pPr algn="l"/>
            <a:r>
              <a:t>If an operation is performed that has both a signed and an unsigned value,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C implicitly casts the signed argument to unsigned</a:t>
            </a:r>
            <a:r>
              <a:t> and performs the operation assuming both numbers are non-negative. Let's take a look…</a:t>
            </a:r>
          </a:p>
        </p:txBody>
      </p:sp>
      <p:graphicFrame>
        <p:nvGraphicFramePr>
          <p:cNvPr id="410" name="Table"/>
          <p:cNvGraphicFramePr/>
          <p:nvPr/>
        </p:nvGraphicFramePr>
        <p:xfrm>
          <a:off x="1151393" y="7127369"/>
          <a:ext cx="21643921" cy="572301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8328984"/>
                <a:gridCol w="3199173"/>
                <a:gridCol w="4707760"/>
              </a:tblGrid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Expression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Type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Evaluation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Unsigned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Signed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Unsigned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-2147483647 - 1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Signed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2147483647U &gt; -2147483647 - 1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Unsigned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2147483647 &gt; (int)2147483648U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Signed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Signed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</a:tr>
              <a:tr h="634478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(unsigned)-1 &gt; -2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Unsigned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413" name="Group"/>
          <p:cNvGrpSpPr/>
          <p:nvPr/>
        </p:nvGrpSpPr>
        <p:grpSpPr>
          <a:xfrm>
            <a:off x="17992594" y="6372371"/>
            <a:ext cx="6343411" cy="6396470"/>
            <a:chOff x="0" y="0"/>
            <a:chExt cx="6343410" cy="6396469"/>
          </a:xfrm>
        </p:grpSpPr>
        <p:pic>
          <p:nvPicPr>
            <p:cNvPr id="411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6343411" cy="6396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2" name="Rounded Rectangle"/>
            <p:cNvSpPr/>
            <p:nvPr/>
          </p:nvSpPr>
          <p:spPr>
            <a:xfrm>
              <a:off x="1831968" y="2362108"/>
              <a:ext cx="2679474" cy="1672253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Comparison between signed and unsigned integ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Comparison between signed and unsigned integers</a:t>
            </a:r>
          </a:p>
        </p:txBody>
      </p:sp>
      <p:sp>
        <p:nvSpPr>
          <p:cNvPr id="416" name="Let's try some more…a bit more abstractly."/>
          <p:cNvSpPr txBox="1"/>
          <p:nvPr/>
        </p:nvSpPr>
        <p:spPr>
          <a:xfrm>
            <a:off x="756871" y="1757241"/>
            <a:ext cx="21464130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Let's try some more…a bit more abstractly.</a:t>
            </a:r>
          </a:p>
        </p:txBody>
      </p:sp>
      <p:pic>
        <p:nvPicPr>
          <p:cNvPr id="41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873453" y="2636881"/>
            <a:ext cx="8389468" cy="9649688"/>
          </a:xfrm>
          <a:prstGeom prst="rect">
            <a:avLst/>
          </a:prstGeom>
          <a:ln w="12700">
            <a:miter lim="400000"/>
          </a:ln>
        </p:spPr>
      </p:pic>
      <p:sp>
        <p:nvSpPr>
          <p:cNvPr id="418" name="int s1, s2, s3, s4;…"/>
          <p:cNvSpPr txBox="1"/>
          <p:nvPr/>
        </p:nvSpPr>
        <p:spPr>
          <a:xfrm>
            <a:off x="682220" y="3084377"/>
            <a:ext cx="8821503" cy="214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7900"/>
              </a:lnSpc>
              <a:spcBef>
                <a:spcPts val="1200"/>
              </a:spcBef>
              <a:defRPr b="1" sz="4300">
                <a:latin typeface="Consolas"/>
                <a:ea typeface="Consolas"/>
                <a:cs typeface="Consolas"/>
                <a:sym typeface="Consolas"/>
              </a:defRPr>
            </a:pPr>
            <a:r>
              <a:t>int s1, s2, s3, s4;</a:t>
            </a:r>
          </a:p>
          <a:p>
            <a:pPr algn="l" defTabSz="457200">
              <a:lnSpc>
                <a:spcPts val="7900"/>
              </a:lnSpc>
              <a:spcBef>
                <a:spcPts val="1200"/>
              </a:spcBef>
              <a:defRPr b="1" sz="4300">
                <a:latin typeface="Consolas"/>
                <a:ea typeface="Consolas"/>
                <a:cs typeface="Consolas"/>
                <a:sym typeface="Consolas"/>
              </a:defRPr>
            </a:pPr>
            <a:r>
              <a:t>unsigned int u1, u2, u3, u4; </a:t>
            </a:r>
            <a:endParaRPr b="0" sz="31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419" name="Which many of the following statements are true? (assume that…"/>
          <p:cNvSpPr txBox="1"/>
          <p:nvPr/>
        </p:nvSpPr>
        <p:spPr>
          <a:xfrm>
            <a:off x="532221" y="4740647"/>
            <a:ext cx="10412360" cy="850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Which many of the following statements are true?</a:t>
            </a:r>
            <a:r>
              <a:t> (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assume that 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/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variables are set to values that place them in the spots shown</a:t>
            </a:r>
            <a:r>
              <a:t>) </a:t>
            </a:r>
          </a:p>
          <a:p>
            <a:pPr algn="l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s3 &gt; u3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u2 &gt; u4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s2 &gt; s4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s1 &gt; s2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u1 &gt; u2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s1 &gt; u3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Comparison between signed and unsigned integ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Comparison between signed and unsigned integers</a:t>
            </a:r>
          </a:p>
        </p:txBody>
      </p:sp>
      <p:sp>
        <p:nvSpPr>
          <p:cNvPr id="422" name="Let's try some more…a bit more abstractly."/>
          <p:cNvSpPr txBox="1"/>
          <p:nvPr/>
        </p:nvSpPr>
        <p:spPr>
          <a:xfrm>
            <a:off x="756871" y="1757241"/>
            <a:ext cx="21464130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Let's try some more…a bit more abstractly.</a:t>
            </a:r>
          </a:p>
        </p:txBody>
      </p:sp>
      <p:pic>
        <p:nvPicPr>
          <p:cNvPr id="42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873453" y="2636881"/>
            <a:ext cx="8389468" cy="9649688"/>
          </a:xfrm>
          <a:prstGeom prst="rect">
            <a:avLst/>
          </a:prstGeom>
          <a:ln w="12700">
            <a:miter lim="400000"/>
          </a:ln>
        </p:spPr>
      </p:pic>
      <p:sp>
        <p:nvSpPr>
          <p:cNvPr id="424" name="int s1, s2, s3, s4;…"/>
          <p:cNvSpPr txBox="1"/>
          <p:nvPr/>
        </p:nvSpPr>
        <p:spPr>
          <a:xfrm>
            <a:off x="682220" y="3084377"/>
            <a:ext cx="8821503" cy="214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7900"/>
              </a:lnSpc>
              <a:spcBef>
                <a:spcPts val="1200"/>
              </a:spcBef>
              <a:defRPr b="1" sz="4300">
                <a:latin typeface="Consolas"/>
                <a:ea typeface="Consolas"/>
                <a:cs typeface="Consolas"/>
                <a:sym typeface="Consolas"/>
              </a:defRPr>
            </a:pPr>
            <a:r>
              <a:t>int s1, s2, s3, s4;</a:t>
            </a:r>
          </a:p>
          <a:p>
            <a:pPr algn="l" defTabSz="457200">
              <a:lnSpc>
                <a:spcPts val="7900"/>
              </a:lnSpc>
              <a:spcBef>
                <a:spcPts val="1200"/>
              </a:spcBef>
              <a:defRPr b="1" sz="4300">
                <a:latin typeface="Consolas"/>
                <a:ea typeface="Consolas"/>
                <a:cs typeface="Consolas"/>
                <a:sym typeface="Consolas"/>
              </a:defRPr>
            </a:pPr>
            <a:r>
              <a:t>unsigned int u1, u2, u3, u4; </a:t>
            </a:r>
            <a:endParaRPr b="0" sz="31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425" name="Which many of the following statements are true? (assume that…"/>
          <p:cNvSpPr txBox="1"/>
          <p:nvPr/>
        </p:nvSpPr>
        <p:spPr>
          <a:xfrm>
            <a:off x="532221" y="4740647"/>
            <a:ext cx="10412360" cy="850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Which many of the following statements are true?</a:t>
            </a:r>
            <a:r>
              <a:t> (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assume that 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/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variables are set to values that place them in the spots shown</a:t>
            </a:r>
            <a:r>
              <a:t>) </a:t>
            </a:r>
          </a:p>
          <a:p>
            <a:pPr algn="l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s3 &gt; u3 : true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u2 &gt; u4 : true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s2 &gt; s4 : false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s1 &gt; s2 : true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u1 &gt; u2 : true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s1 &gt; u3 : true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The sizeof Operator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8500">
                <a:solidFill>
                  <a:srgbClr val="FFFFFF"/>
                </a:solidFill>
              </a:defRPr>
            </a:pPr>
            <a:r>
              <a:t>The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sizeof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t>Operator</a:t>
            </a:r>
          </a:p>
        </p:txBody>
      </p:sp>
      <p:sp>
        <p:nvSpPr>
          <p:cNvPr id="428" name="As we have seen, integer types are limited by the number of bits they hold. On the 64-bit myth machines, we can use the sizeof operator to find how many bytes each type uses:"/>
          <p:cNvSpPr txBox="1"/>
          <p:nvPr/>
        </p:nvSpPr>
        <p:spPr>
          <a:xfrm>
            <a:off x="969528" y="1576275"/>
            <a:ext cx="22444945" cy="239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As we have seen, integer types are limited by the number of bits they hold. On the 64-bit myth machines, we can use the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sizeof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t>operator to find how many bytes each type uses:</a:t>
            </a:r>
          </a:p>
        </p:txBody>
      </p:sp>
      <p:sp>
        <p:nvSpPr>
          <p:cNvPr id="429" name="int main() {…"/>
          <p:cNvSpPr txBox="1"/>
          <p:nvPr/>
        </p:nvSpPr>
        <p:spPr>
          <a:xfrm>
            <a:off x="1099582" y="4051100"/>
            <a:ext cx="15415203" cy="5041901"/>
          </a:xfrm>
          <a:prstGeom prst="rect">
            <a:avLst/>
          </a:prstGeom>
          <a:ln w="508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int main() {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    printf("sizeof(char): %d\n", (int) sizeof(char));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    printf("sizeof(short): %d\n", (int) sizeof(short));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    printf("sizeof(int): %d\n", (int) sizeof(int));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    printf("sizeof(unsigned int): %d\n", (int) sizeof(unsigned int));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    printf("sizeof(long): %d\n", (int) sizeof(long));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    printf("sizeof(long long): %d\n", (int) sizeof(long long));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    printf("sizeof(size_t): %d\n", (int) sizeof(size_t));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    printf("sizeof(void *): %d\n", (int) sizeof(void *));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    return 0;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430" name="$ ./sizeof…"/>
          <p:cNvSpPr txBox="1"/>
          <p:nvPr/>
        </p:nvSpPr>
        <p:spPr>
          <a:xfrm>
            <a:off x="3332983" y="9453062"/>
            <a:ext cx="5248469" cy="4152901"/>
          </a:xfrm>
          <a:prstGeom prst="rect">
            <a:avLst/>
          </a:prstGeom>
          <a:ln w="508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$ ./sizeof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sizeof(char): 1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sizeof(short): 2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sizeof(int): 4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sizeof(unsigned int): 4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sizeof(long): 8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sizeof(long long): 8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sizeof(size_t): 8</a:t>
            </a:r>
          </a:p>
          <a:p>
            <a:pPr algn="l">
              <a:defRPr sz="2900">
                <a:latin typeface="Courier"/>
                <a:ea typeface="Courier"/>
                <a:cs typeface="Courier"/>
                <a:sym typeface="Courier"/>
              </a:defRPr>
            </a:pPr>
            <a:r>
              <a:t>sizeof(void *): 8</a:t>
            </a:r>
          </a:p>
        </p:txBody>
      </p:sp>
      <p:graphicFrame>
        <p:nvGraphicFramePr>
          <p:cNvPr id="431" name="Table"/>
          <p:cNvGraphicFramePr/>
          <p:nvPr/>
        </p:nvGraphicFramePr>
        <p:xfrm>
          <a:off x="10820065" y="9766959"/>
          <a:ext cx="10575019" cy="353780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805467"/>
                <a:gridCol w="5236078"/>
                <a:gridCol w="3520773"/>
              </a:tblGrid>
              <a:tr h="587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Type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Width in bytes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Width in bits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</a:tr>
              <a:tr h="587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char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587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short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16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587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32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587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long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64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587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void *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64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MIN and MAX values for integ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MIN and MAX values for integers</a:t>
            </a:r>
          </a:p>
        </p:txBody>
      </p:sp>
      <p:sp>
        <p:nvSpPr>
          <p:cNvPr id="434" name="Because we now know how bit patterns for integers works, we can figure out the maximum and minimum values, designated by INT_MAX, UINT_MAX, INT_MIN, (etc.), which are defined in limits.h"/>
          <p:cNvSpPr txBox="1"/>
          <p:nvPr/>
        </p:nvSpPr>
        <p:spPr>
          <a:xfrm>
            <a:off x="969528" y="1576275"/>
            <a:ext cx="22444945" cy="2411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Because we now know how bit patterns for integers works, we can figure out the maximum and minimum values, designated by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INT_MAX</a:t>
            </a:r>
            <a:r>
              <a:t>,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UINT_MAX</a:t>
            </a:r>
            <a:r>
              <a:t>,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INT_MIN</a:t>
            </a:r>
            <a:r>
              <a:t>, (etc.), which are defined in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limits.h</a:t>
            </a:r>
          </a:p>
        </p:txBody>
      </p:sp>
      <p:graphicFrame>
        <p:nvGraphicFramePr>
          <p:cNvPr id="435" name="Table"/>
          <p:cNvGraphicFramePr/>
          <p:nvPr/>
        </p:nvGraphicFramePr>
        <p:xfrm>
          <a:off x="385850" y="4341004"/>
          <a:ext cx="22176953" cy="875804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386551"/>
                <a:gridCol w="1926328"/>
                <a:gridCol w="1674100"/>
                <a:gridCol w="6993376"/>
                <a:gridCol w="7183894"/>
              </a:tblGrid>
              <a:tr h="1644650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Type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Width (bytes)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Width (bits)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Min in hex (name)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Max in hex (name)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645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char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80 (CHAR_MIN)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7F (CHAR_MAX)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645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unsigned char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FF (UCHAR_MAX)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645517"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645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short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16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8000 (SHRT_MIN)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7FFF (SHRT_MAX)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645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unsigned short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16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FFFF (USHRT_MAX)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645517"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645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32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80000000 (INT_MIN)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7FFFFFFF (INT_MAX)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645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unsigned int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32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FFFFFFFF (UINT_MAX)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645517"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3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645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long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64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8000000000000000 (LONG_MIN)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7FFFFFFFFFFFFFFF (LONG_MAX)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645517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unsigned long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64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FFFFFFFFFFFFFFFF (ULONG_MAX)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Expanding the bit representation of a number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Expanding the bit representation of a number</a:t>
            </a:r>
          </a:p>
        </p:txBody>
      </p:sp>
      <p:sp>
        <p:nvSpPr>
          <p:cNvPr id="438" name="Sometimes we want to convert between two integers having different sizes. E.g., a short to an int, or an int to a long.…"/>
          <p:cNvSpPr txBox="1"/>
          <p:nvPr/>
        </p:nvSpPr>
        <p:spPr>
          <a:xfrm>
            <a:off x="756871" y="1757241"/>
            <a:ext cx="21330538" cy="10193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Sometimes we want to convert between two integers having different sizes. E.g., a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short</a:t>
            </a:r>
            <a:r>
              <a:t> to an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, or an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 to a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long</a:t>
            </a:r>
            <a:r>
              <a:t>.</a:t>
            </a:r>
          </a:p>
          <a:p>
            <a:pPr algn="l"/>
          </a:p>
          <a:p>
            <a:pPr algn="l"/>
            <a:r>
              <a:t>We might not be able to convert from a bigger data type to a smaller data type, but we do want to always be able to convert from a smaller data type to a bigger data type.</a:t>
            </a:r>
          </a:p>
          <a:p>
            <a:pPr algn="l"/>
          </a:p>
          <a:p>
            <a:pPr algn="l"/>
            <a:r>
              <a:t>This is easy for unsigned values: simply add leading zeros to the representation (called "zero extension").</a:t>
            </a:r>
          </a:p>
          <a:p>
            <a:pPr algn="l">
              <a:defRPr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t>unsigned short s = 4; </a:t>
            </a: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t>// short is a 16-bit format, so                     s = 0000 0000 0000 0100b</a:t>
            </a: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t>unsigned int i = s;</a:t>
            </a: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t>// conversion to 32-bit int, so i = 0000 0000 0000 0000 0000 0000 0000 0100b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Expanding the bit representation of a number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Expanding the bit representation of a number</a:t>
            </a:r>
          </a:p>
        </p:txBody>
      </p:sp>
      <p:sp>
        <p:nvSpPr>
          <p:cNvPr id="441" name="For signed values, we want the number to remain the same, just with more bits. In this case, we perform a &quot;sign extension&quot; by repeating the sign of the value for the new digits. E.g.,…"/>
          <p:cNvSpPr txBox="1"/>
          <p:nvPr/>
        </p:nvSpPr>
        <p:spPr>
          <a:xfrm>
            <a:off x="756871" y="1757241"/>
            <a:ext cx="21330538" cy="996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For signed values, we want the number to remain the same, just with more bits. In this case, we perform a "sign extension" by repeating the sign of the value for the new digits. E.g., </a:t>
            </a:r>
          </a:p>
          <a:p>
            <a:pPr algn="l">
              <a:defRPr sz="32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t>short s = 4; </a:t>
            </a: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t>// short is a 16-bit format, so                     s = 0000 0000 0000 0100b</a:t>
            </a: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t>int i = s;</a:t>
            </a: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t>// conversion to 32-bit int, so i = 0000 0000 0000 0000 0000 0000 0000 0100b</a:t>
            </a: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— or —</a:t>
            </a: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t>short s = -4; </a:t>
            </a: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t>// short is a 16-bit format, so                     s = 1111 1111 1111 1100b</a:t>
            </a: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t>int i = s;</a:t>
            </a:r>
          </a:p>
          <a:p>
            <a:pPr algn="l">
              <a:defRPr sz="3600">
                <a:latin typeface="Courier"/>
                <a:ea typeface="Courier"/>
                <a:cs typeface="Courier"/>
                <a:sym typeface="Courier"/>
              </a:defRPr>
            </a:pPr>
            <a:r>
              <a:t>// conversion to 32-bit int, so i = 1111 1111 1111 1111 1111 1111 1111 1100b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ign-extension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Sign-extension Example</a:t>
            </a:r>
          </a:p>
        </p:txBody>
      </p:sp>
      <p:sp>
        <p:nvSpPr>
          <p:cNvPr id="444" name="// show_bytes() defined on pg. 45, Bryant and O'Halloran…"/>
          <p:cNvSpPr txBox="1"/>
          <p:nvPr/>
        </p:nvSpPr>
        <p:spPr>
          <a:xfrm>
            <a:off x="178324" y="2209799"/>
            <a:ext cx="15255157" cy="9296401"/>
          </a:xfrm>
          <a:prstGeom prst="rect">
            <a:avLst/>
          </a:prstGeom>
          <a:ln w="508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// show_bytes() defined on pg. 45, Bryant and O'Halloran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int main() {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short sx = -12345;       // -12345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unsigned short usx = sx; // 53191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int x = sx;              // -12345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unsigned ux = usx;       // 53191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printf("sx = %d:\t", sx);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show_bytes((byte_pointer) &amp;sx, sizeof(short));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printf("usx = %u:\t", usx);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show_bytes((byte_pointer) &amp;usx, sizeof(unsigned short));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printf("x  = %d:\t", x);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show_bytes((byte_pointer) &amp;x, sizeof(int));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printf("ux = %u:\t", ux);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show_bytes((byte_pointer) &amp;ux, sizeof(unsigned));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return 0;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445" name="$ ./sign_extension…"/>
          <p:cNvSpPr txBox="1"/>
          <p:nvPr/>
        </p:nvSpPr>
        <p:spPr>
          <a:xfrm>
            <a:off x="16012562" y="4326964"/>
            <a:ext cx="7872041" cy="31496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$ ./sign_extension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sx = -12345:	 c7 cf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usx = 53191:	 c7 cf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x  = -12345:	 c7 cf ff ff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ux = 53191: 	 c7 cf 00 00</a:t>
            </a:r>
          </a:p>
        </p:txBody>
      </p:sp>
      <p:sp>
        <p:nvSpPr>
          <p:cNvPr id="446" name="(careful: this was printed on the little-endian myth machines!)"/>
          <p:cNvSpPr txBox="1"/>
          <p:nvPr/>
        </p:nvSpPr>
        <p:spPr>
          <a:xfrm>
            <a:off x="16605634" y="7641809"/>
            <a:ext cx="6983125" cy="2369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i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(careful: this was printed on the little-endian myth machines!)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Back to right shift: arithmetic -vs- logic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Back to right shift: arithmetic -vs- logical</a:t>
            </a:r>
          </a:p>
        </p:txBody>
      </p:sp>
      <p:sp>
        <p:nvSpPr>
          <p:cNvPr id="449" name="// show_bytes() defined on pg. 45, Bryant and O'Halloran…"/>
          <p:cNvSpPr txBox="1"/>
          <p:nvPr/>
        </p:nvSpPr>
        <p:spPr>
          <a:xfrm>
            <a:off x="9093813" y="2094664"/>
            <a:ext cx="14249153" cy="10820401"/>
          </a:xfrm>
          <a:prstGeom prst="rect">
            <a:avLst/>
          </a:prstGeom>
          <a:ln w="508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// show_bytes() defined on pg. 45, Bryant and O'Halloran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int main() {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int a = 1048576;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int a_rs8 = a &gt;&gt; 8;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int b = -1048576;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int b_rs8 = b &gt;&gt; 8;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printf("a = %d:\t", a);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show_bytes((byte_pointer) &amp;a, sizeof(int));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printf("a &gt;&gt; 8 = %d:\t", a_rs8);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show_bytes((byte_pointer) &amp;a_rs8, sizeof(int));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printf("b = %d:\t", b);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show_bytes((byte_pointer) &amp;b, sizeof(int));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printf("b &gt;&gt; 8 = %d:\t", b_rs8);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show_bytes((byte_pointer) &amp;b_rs8, sizeof(int));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return 0;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450" name="$ ./right_shift…"/>
          <p:cNvSpPr txBox="1"/>
          <p:nvPr/>
        </p:nvSpPr>
        <p:spPr>
          <a:xfrm>
            <a:off x="755950" y="9983358"/>
            <a:ext cx="7259812" cy="264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$ ./right_shift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a = 1048576:  	 00 00 10 00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a &gt;&gt; 8 = 4096:	 00 10 00 00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b = -1048576:		 00 00 f0 ff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b &gt;&gt; 8 = -4096:	 00 f0 ff ff</a:t>
            </a:r>
          </a:p>
        </p:txBody>
      </p:sp>
      <p:sp>
        <p:nvSpPr>
          <p:cNvPr id="451" name="(run on a little-endian machine)"/>
          <p:cNvSpPr txBox="1"/>
          <p:nvPr/>
        </p:nvSpPr>
        <p:spPr>
          <a:xfrm>
            <a:off x="273299" y="12706868"/>
            <a:ext cx="8476616" cy="84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(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run on a little-endian machine)</a:t>
            </a:r>
          </a:p>
        </p:txBody>
      </p:sp>
      <p:sp>
        <p:nvSpPr>
          <p:cNvPr id="452" name="The right-shift (&gt;&gt;) operator behaves differently for unsigned and signed numbers:…"/>
          <p:cNvSpPr txBox="1"/>
          <p:nvPr/>
        </p:nvSpPr>
        <p:spPr>
          <a:xfrm>
            <a:off x="254575" y="1851105"/>
            <a:ext cx="8514062" cy="7376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4300"/>
            </a:pPr>
            <a:r>
              <a:t>The right-shift (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&gt;&gt;</a:t>
            </a:r>
            <a:r>
              <a:t>) operator behaves differently for unsigned and signed numbers:</a:t>
            </a:r>
          </a:p>
          <a:p>
            <a:pPr algn="l">
              <a:defRPr sz="4300"/>
            </a:pPr>
          </a:p>
          <a:p>
            <a:pPr marL="635000" indent="-635000" algn="l">
              <a:buSzPct val="75000"/>
              <a:buFont typeface="Helvetica Neue"/>
              <a:buChar char="•"/>
              <a:defRPr sz="4300"/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Unsigned</a:t>
            </a:r>
            <a:r>
              <a:t> numbers are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logically</a:t>
            </a:r>
            <a:r>
              <a:t>-right shifted (by shifting in 0s, always)</a:t>
            </a:r>
          </a:p>
          <a:p>
            <a:pPr marL="635000" indent="-635000" algn="l">
              <a:buSzPct val="75000"/>
              <a:buFont typeface="Helvetica Neue"/>
              <a:buChar char="•"/>
              <a:defRPr sz="4300"/>
            </a:pPr>
          </a:p>
          <a:p>
            <a:pPr marL="635000" indent="-635000" algn="l">
              <a:buSzPct val="75000"/>
              <a:buFont typeface="Helvetica Neue"/>
              <a:buChar char="•"/>
              <a:defRPr sz="4300"/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Signed</a:t>
            </a:r>
            <a:r>
              <a:t> numbers are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arithmetically</a:t>
            </a:r>
            <a:r>
              <a:t>-right shifted (by shifting in the sign bit)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Truncating Numbers: Signed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Truncating Numbers: Signed</a:t>
            </a:r>
          </a:p>
        </p:txBody>
      </p:sp>
      <p:sp>
        <p:nvSpPr>
          <p:cNvPr id="455" name="What if we want to reduce the number of bits that a number holds? E.g."/>
          <p:cNvSpPr txBox="1"/>
          <p:nvPr/>
        </p:nvSpPr>
        <p:spPr>
          <a:xfrm>
            <a:off x="1110920" y="2160475"/>
            <a:ext cx="9297433" cy="236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What if we want to reduce the number of bits that a number holds? E.g.</a:t>
            </a:r>
          </a:p>
        </p:txBody>
      </p:sp>
      <p:sp>
        <p:nvSpPr>
          <p:cNvPr id="456" name="int x = 53191;…"/>
          <p:cNvSpPr txBox="1"/>
          <p:nvPr/>
        </p:nvSpPr>
        <p:spPr>
          <a:xfrm>
            <a:off x="10528271" y="2367165"/>
            <a:ext cx="6419597" cy="19558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int x = 53191;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short sx = (short) x;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int y = sx;</a:t>
            </a:r>
          </a:p>
        </p:txBody>
      </p:sp>
      <p:sp>
        <p:nvSpPr>
          <p:cNvPr id="457" name="What happens here? Let's look at the bits in x (a 32-bit int), 53191:…"/>
          <p:cNvSpPr txBox="1"/>
          <p:nvPr/>
        </p:nvSpPr>
        <p:spPr>
          <a:xfrm>
            <a:off x="1097297" y="4735367"/>
            <a:ext cx="20904124" cy="7745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What happens here? Let's look at the bits in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x </a:t>
            </a:r>
            <a:r>
              <a:t>(a 32-bit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),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53191</a:t>
            </a:r>
            <a:r>
              <a:t>:</a:t>
            </a:r>
          </a:p>
          <a:p>
            <a:pPr algn="l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0000 0000 0000 0000 1100 1111 1100 0111</a:t>
            </a:r>
          </a:p>
          <a:p>
            <a:pPr algn="l"/>
          </a:p>
          <a:p>
            <a:pPr algn="l"/>
            <a:r>
              <a:t>When we cast x to a short, it only has 16-bits, and C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truncates </a:t>
            </a:r>
            <a:r>
              <a:t>the number: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1100 1111 1100 0111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/>
            <a:r>
              <a:t>What is this number in decimal? Well, it must be negative (b/c of the initial 1), and it is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-12345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Truncating Numbers: Signed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Truncating Numbers: Signed</a:t>
            </a:r>
          </a:p>
        </p:txBody>
      </p:sp>
      <p:sp>
        <p:nvSpPr>
          <p:cNvPr id="460" name="What if we want to reduce the number of bits that a number holds? E.g."/>
          <p:cNvSpPr txBox="1"/>
          <p:nvPr/>
        </p:nvSpPr>
        <p:spPr>
          <a:xfrm>
            <a:off x="1110920" y="2160475"/>
            <a:ext cx="9297433" cy="236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What if we want to reduce the number of bits that a number holds? E.g.</a:t>
            </a:r>
          </a:p>
        </p:txBody>
      </p:sp>
      <p:sp>
        <p:nvSpPr>
          <p:cNvPr id="461" name="int x = 53191;        // 53191…"/>
          <p:cNvSpPr txBox="1"/>
          <p:nvPr/>
        </p:nvSpPr>
        <p:spPr>
          <a:xfrm>
            <a:off x="10528271" y="2367165"/>
            <a:ext cx="10716775" cy="19558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int x = 53191;        // 53191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short sx = (short) x; // -12345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int y = sx;</a:t>
            </a:r>
          </a:p>
        </p:txBody>
      </p:sp>
      <p:sp>
        <p:nvSpPr>
          <p:cNvPr id="462" name="This is a form of overflow! We have altered the value of the number.…"/>
          <p:cNvSpPr txBox="1"/>
          <p:nvPr/>
        </p:nvSpPr>
        <p:spPr>
          <a:xfrm>
            <a:off x="1097297" y="4735367"/>
            <a:ext cx="20904124" cy="7021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This is a form of </a:t>
            </a:r>
            <a:r>
              <a:rPr i="1"/>
              <a:t>overflow</a:t>
            </a:r>
            <a:r>
              <a:t>! We have altered the value of the number. </a:t>
            </a:r>
          </a:p>
          <a:p>
            <a:pPr algn="l"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Be careful!</a:t>
            </a:r>
          </a:p>
          <a:p>
            <a:pPr algn="l"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l"/>
            <a:r>
              <a:t>We don't have enough bits to store the int in the short for the value we have in the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, so the strange values occur.</a:t>
            </a:r>
          </a:p>
          <a:p>
            <a:pPr algn="l"/>
          </a:p>
          <a:p>
            <a:pPr algn="l"/>
            <a:r>
              <a:t>What is y above? We are converting a short to an int, so we sign-extend, and we get -12345!</a:t>
            </a:r>
          </a:p>
          <a:p>
            <a:pPr algn="l"/>
            <a:r>
              <a:rPr>
                <a:latin typeface="Courier"/>
                <a:ea typeface="Courier"/>
                <a:cs typeface="Courier"/>
                <a:sym typeface="Courier"/>
              </a:rPr>
              <a:t>                    1100 1111 1100 0111</a:t>
            </a:r>
            <a:r>
              <a:t> becomes</a:t>
            </a:r>
          </a:p>
        </p:txBody>
      </p:sp>
      <p:sp>
        <p:nvSpPr>
          <p:cNvPr id="463" name="Play around here: http://www.convertforfree.com/twos-complement-calculator/"/>
          <p:cNvSpPr txBox="1"/>
          <p:nvPr/>
        </p:nvSpPr>
        <p:spPr>
          <a:xfrm>
            <a:off x="1258953" y="12767658"/>
            <a:ext cx="20580809" cy="795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700"/>
            </a:pPr>
            <a:r>
              <a:t>Play around here: </a:t>
            </a:r>
            <a:r>
              <a:rPr u="sng">
                <a:hlinkClick r:id="rId2" invalidUrl="" action="" tgtFrame="" tooltip="" history="1" highlightClick="0" endSnd="0"/>
              </a:rPr>
              <a:t>http://www.convertforfree.com/twos-complement-calculator/</a:t>
            </a:r>
            <a:r>
              <a:t> </a:t>
            </a:r>
          </a:p>
        </p:txBody>
      </p:sp>
      <p:sp>
        <p:nvSpPr>
          <p:cNvPr id="464" name="1111 1111 1111 1111 1100 1111 1100 0111"/>
          <p:cNvSpPr txBox="1"/>
          <p:nvPr/>
        </p:nvSpPr>
        <p:spPr>
          <a:xfrm>
            <a:off x="1106920" y="11804969"/>
            <a:ext cx="14975720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1111 1111 1111 1111 1100 1111 1100 0111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4" grpId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runcating Numbers: Signed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Truncating Numbers: Signed</a:t>
            </a:r>
          </a:p>
        </p:txBody>
      </p:sp>
      <p:sp>
        <p:nvSpPr>
          <p:cNvPr id="467" name="If the number does fit into the smaller representation in the current form, it will convert just fine."/>
          <p:cNvSpPr txBox="1"/>
          <p:nvPr/>
        </p:nvSpPr>
        <p:spPr>
          <a:xfrm>
            <a:off x="1110920" y="2160475"/>
            <a:ext cx="9297433" cy="313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If the number does fit into the smaller representation in the current form, it will convert just fine.</a:t>
            </a:r>
          </a:p>
        </p:txBody>
      </p:sp>
      <p:sp>
        <p:nvSpPr>
          <p:cNvPr id="468" name="int x = -3;        // -3…"/>
          <p:cNvSpPr txBox="1"/>
          <p:nvPr/>
        </p:nvSpPr>
        <p:spPr>
          <a:xfrm>
            <a:off x="10528271" y="2367165"/>
            <a:ext cx="10716775" cy="19558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int x = -3;        // -3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short sx = (short) -3; // -3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int y = sx; // -3</a:t>
            </a:r>
          </a:p>
        </p:txBody>
      </p:sp>
      <p:sp>
        <p:nvSpPr>
          <p:cNvPr id="469" name="x:  1111 1111 1111 1111 1111 1111 1111 1101 becomes"/>
          <p:cNvSpPr txBox="1"/>
          <p:nvPr/>
        </p:nvSpPr>
        <p:spPr>
          <a:xfrm>
            <a:off x="1097297" y="5557364"/>
            <a:ext cx="20904123" cy="866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x: 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1111 1111 1111 1111 1111 1111 1111 1101</a:t>
            </a:r>
            <a:r>
              <a:t> becomes</a:t>
            </a:r>
          </a:p>
        </p:txBody>
      </p:sp>
      <p:sp>
        <p:nvSpPr>
          <p:cNvPr id="470" name="Play around here: http://www.convertforfree.com/twos-complement-calculator/"/>
          <p:cNvSpPr txBox="1"/>
          <p:nvPr/>
        </p:nvSpPr>
        <p:spPr>
          <a:xfrm>
            <a:off x="1258953" y="12767658"/>
            <a:ext cx="20580809" cy="795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700"/>
            </a:pPr>
            <a:r>
              <a:t>Play around here: </a:t>
            </a:r>
            <a:r>
              <a:rPr u="sng">
                <a:hlinkClick r:id="rId2" invalidUrl="" action="" tgtFrame="" tooltip="" history="1" highlightClick="0" endSnd="0"/>
              </a:rPr>
              <a:t>http://www.convertforfree.com/twos-complement-calculator/</a:t>
            </a:r>
            <a:r>
              <a:t> </a:t>
            </a:r>
          </a:p>
        </p:txBody>
      </p:sp>
      <p:sp>
        <p:nvSpPr>
          <p:cNvPr id="471" name="sx:                    1111 1111 1111 1101"/>
          <p:cNvSpPr txBox="1"/>
          <p:nvPr/>
        </p:nvSpPr>
        <p:spPr>
          <a:xfrm>
            <a:off x="1104240" y="6424901"/>
            <a:ext cx="15763119" cy="866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sx: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                    1111 1111 1111 1101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71" grpId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runcating Numbers: Unsigned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Truncating Numbers: Unsigned</a:t>
            </a:r>
          </a:p>
        </p:txBody>
      </p:sp>
      <p:sp>
        <p:nvSpPr>
          <p:cNvPr id="474" name="We can also lose information with unsigned numbers:"/>
          <p:cNvSpPr txBox="1"/>
          <p:nvPr/>
        </p:nvSpPr>
        <p:spPr>
          <a:xfrm>
            <a:off x="1110920" y="2160475"/>
            <a:ext cx="9297433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We can also lose information with unsigned numbers:</a:t>
            </a:r>
          </a:p>
        </p:txBody>
      </p:sp>
      <p:sp>
        <p:nvSpPr>
          <p:cNvPr id="475" name="unsigned int x = 128000;…"/>
          <p:cNvSpPr txBox="1"/>
          <p:nvPr/>
        </p:nvSpPr>
        <p:spPr>
          <a:xfrm>
            <a:off x="10528271" y="2367165"/>
            <a:ext cx="10716775" cy="19558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unsigned int x = 128000;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unsigned short sx = (short) x;</a:t>
            </a:r>
          </a:p>
          <a:p>
            <a:pPr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unsigned int y = sx;</a:t>
            </a:r>
          </a:p>
        </p:txBody>
      </p:sp>
      <p:sp>
        <p:nvSpPr>
          <p:cNvPr id="476" name="Bit representation for x = 128000 (32-bit unsigned int):…"/>
          <p:cNvSpPr txBox="1"/>
          <p:nvPr/>
        </p:nvSpPr>
        <p:spPr>
          <a:xfrm>
            <a:off x="1110920" y="4903060"/>
            <a:ext cx="22162160" cy="846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Bit representation for x = 128000 (32-bit unsigned int):</a:t>
            </a:r>
          </a:p>
          <a:p>
            <a:pPr algn="l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0000 0000 0000 0001 1111 0100 0000 0000</a:t>
            </a:r>
          </a:p>
          <a:p>
            <a:pPr algn="l"/>
          </a:p>
          <a:p>
            <a:pPr algn="l"/>
            <a:r>
              <a:t>Truncated unsigned short sx:</a:t>
            </a:r>
          </a:p>
          <a:p>
            <a:pPr algn="l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  1111 0100 0000 0000</a:t>
            </a:r>
          </a:p>
          <a:p>
            <a:pPr algn="l"/>
          </a:p>
          <a:p>
            <a:pPr algn="l"/>
            <a:r>
              <a:t>which equals 62464 decimal.</a:t>
            </a:r>
          </a:p>
          <a:p>
            <a:pPr algn="l"/>
          </a:p>
          <a:p>
            <a:pPr algn="l"/>
            <a:r>
              <a:t>Converting back to an unsigned int, y = 62464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Overflow in Unsigned Addi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Overflow in Unsigned Addition</a:t>
            </a:r>
          </a:p>
        </p:txBody>
      </p:sp>
      <p:sp>
        <p:nvSpPr>
          <p:cNvPr id="479" name="When integer operations overflow in C, the runtime does not produce an error:"/>
          <p:cNvSpPr txBox="1"/>
          <p:nvPr/>
        </p:nvSpPr>
        <p:spPr>
          <a:xfrm>
            <a:off x="1110920" y="1576275"/>
            <a:ext cx="221621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When integer operations overflow in C, the runtime does not produce an error:</a:t>
            </a:r>
          </a:p>
        </p:txBody>
      </p:sp>
      <p:sp>
        <p:nvSpPr>
          <p:cNvPr id="480" name="#include&lt;stdio.h&gt;…"/>
          <p:cNvSpPr txBox="1"/>
          <p:nvPr/>
        </p:nvSpPr>
        <p:spPr>
          <a:xfrm>
            <a:off x="881439" y="2387600"/>
            <a:ext cx="8716132" cy="7772401"/>
          </a:xfrm>
          <a:prstGeom prst="rect">
            <a:avLst/>
          </a:prstGeom>
          <a:ln w="508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#include&lt;stdio.h&gt;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#include&lt;stdlib.h&gt;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#include&lt;limits.h&gt; // for UINT_MAX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int main() {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unsigned int a = UINT_MAX;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unsigned int b = 1;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unsigned int c = a + b;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printf("a = %u\n",a);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printf("b = %u\n",b);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printf("a + b = %u\n",c);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return 0;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481" name="$ ./unsigned_overflow…"/>
          <p:cNvSpPr txBox="1"/>
          <p:nvPr/>
        </p:nvSpPr>
        <p:spPr>
          <a:xfrm>
            <a:off x="11957675" y="3025588"/>
            <a:ext cx="8116603" cy="314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$ ./unsigned_overflow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a = 4294967295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b = 1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a + b = 0</a:t>
            </a:r>
          </a:p>
        </p:txBody>
      </p:sp>
      <p:sp>
        <p:nvSpPr>
          <p:cNvPr id="482" name="Technically, unsigned integers in C don't overflow, they just wrap. You need to be aware of the size of your numbers. Here is one way to test if an addition will fail:"/>
          <p:cNvSpPr txBox="1"/>
          <p:nvPr/>
        </p:nvSpPr>
        <p:spPr>
          <a:xfrm>
            <a:off x="10461789" y="6779320"/>
            <a:ext cx="12501921" cy="3131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i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Technically</a:t>
            </a:r>
            <a:r>
              <a:rPr i="0">
                <a:latin typeface="+mn-lt"/>
                <a:ea typeface="+mn-ea"/>
                <a:cs typeface="+mn-cs"/>
                <a:sym typeface="Helvetica Neue Light"/>
              </a:rPr>
              <a:t>, unsigned integers in C don't overflow, they just wrap. You need to be aware of the size of your numbers. Here is one way to test if an addition will fail:</a:t>
            </a:r>
          </a:p>
        </p:txBody>
      </p:sp>
      <p:sp>
        <p:nvSpPr>
          <p:cNvPr id="483" name="// for addition…"/>
          <p:cNvSpPr txBox="1"/>
          <p:nvPr/>
        </p:nvSpPr>
        <p:spPr>
          <a:xfrm>
            <a:off x="9445809" y="10349294"/>
            <a:ext cx="12991648" cy="2692401"/>
          </a:xfrm>
          <a:prstGeom prst="rect">
            <a:avLst/>
          </a:prstGeom>
          <a:ln w="508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// for addition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#include &lt;limits.h&gt;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unsigned int a = &lt;something&gt;;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unsigned int x = &lt;something&gt;;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if (a &gt; UINT_MAX - x) /* `a + x` would overflow */;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Overflow in Signed Addi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Overflow in Signed Addition</a:t>
            </a:r>
          </a:p>
        </p:txBody>
      </p:sp>
      <p:sp>
        <p:nvSpPr>
          <p:cNvPr id="486" name="Signed overflow wraps around to the negative numbers:"/>
          <p:cNvSpPr txBox="1"/>
          <p:nvPr/>
        </p:nvSpPr>
        <p:spPr>
          <a:xfrm>
            <a:off x="1110920" y="1576275"/>
            <a:ext cx="221621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Signed overflow wraps around to the negative numbers:</a:t>
            </a:r>
          </a:p>
        </p:txBody>
      </p:sp>
      <p:pic>
        <p:nvPicPr>
          <p:cNvPr id="48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5166" r="0" b="0"/>
          <a:stretch>
            <a:fillRect/>
          </a:stretch>
        </p:blipFill>
        <p:spPr>
          <a:xfrm>
            <a:off x="3545085" y="2689785"/>
            <a:ext cx="17293937" cy="6048452"/>
          </a:xfrm>
          <a:prstGeom prst="rect">
            <a:avLst/>
          </a:prstGeom>
          <a:ln w="12700">
            <a:miter lim="400000"/>
          </a:ln>
        </p:spPr>
      </p:pic>
      <p:sp>
        <p:nvSpPr>
          <p:cNvPr id="488" name="Oval"/>
          <p:cNvSpPr/>
          <p:nvPr/>
        </p:nvSpPr>
        <p:spPr>
          <a:xfrm>
            <a:off x="16591297" y="4788647"/>
            <a:ext cx="4434015" cy="1270001"/>
          </a:xfrm>
          <a:prstGeom prst="ellipse">
            <a:avLst/>
          </a:prstGeom>
          <a:ln w="508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89" name="YouTube fell into this trap — their view counter was a signed, 32-bit int. They fixed it after it was noticed, but for a while, the view count for Gangnam Style (the first video with over INT_MAX number of views) was negative."/>
          <p:cNvSpPr txBox="1"/>
          <p:nvPr/>
        </p:nvSpPr>
        <p:spPr>
          <a:xfrm>
            <a:off x="1110920" y="8818791"/>
            <a:ext cx="22162161" cy="23901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YouTube fell into this trap — their view counter was a signed, 32-bit int. They fixed it after it was noticed, but for a while, the view count for Gangnam Style (the first video with over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INT_MAX</a:t>
            </a:r>
            <a:r>
              <a:t> number of views) was negative.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Overflow in Signed Addi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Overflow in Signed Addition</a:t>
            </a:r>
          </a:p>
        </p:txBody>
      </p:sp>
      <p:sp>
        <p:nvSpPr>
          <p:cNvPr id="492" name="In the news on January 5, 2022 (!):"/>
          <p:cNvSpPr txBox="1"/>
          <p:nvPr/>
        </p:nvSpPr>
        <p:spPr>
          <a:xfrm>
            <a:off x="1110920" y="1576275"/>
            <a:ext cx="221621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In the news on January 5, 2022 (!): </a:t>
            </a:r>
          </a:p>
        </p:txBody>
      </p:sp>
      <p:sp>
        <p:nvSpPr>
          <p:cNvPr id="493" name="https://arstechnica.com/gadgets/2022/01/google-fixes-nightmare-android-bug-that-stopped-user-from-calling-911/"/>
          <p:cNvSpPr txBox="1"/>
          <p:nvPr/>
        </p:nvSpPr>
        <p:spPr>
          <a:xfrm>
            <a:off x="1110920" y="10035051"/>
            <a:ext cx="22162161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rPr u="sng">
                <a:hlinkClick r:id="rId2" invalidUrl="" action="" tgtFrame="" tooltip="" history="1" highlightClick="0" endSnd="0"/>
              </a:rPr>
              <a:t>https://arstechnica.com/gadgets/2022/01/google-fixes-nightmare-android-bug-that-stopped-user-from-calling-911/</a:t>
            </a:r>
            <a:r>
              <a:t> </a:t>
            </a:r>
          </a:p>
        </p:txBody>
      </p:sp>
      <p:pic>
        <p:nvPicPr>
          <p:cNvPr id="49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82354" y="3070660"/>
            <a:ext cx="18419292" cy="63151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Overflow in Signed Addi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Overflow in Signed Addition</a:t>
            </a:r>
          </a:p>
        </p:txBody>
      </p:sp>
      <p:sp>
        <p:nvSpPr>
          <p:cNvPr id="497" name="Signed overflow wraps around to the negative numbers."/>
          <p:cNvSpPr txBox="1"/>
          <p:nvPr/>
        </p:nvSpPr>
        <p:spPr>
          <a:xfrm>
            <a:off x="1110920" y="1576275"/>
            <a:ext cx="221621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/>
          </a:lstStyle>
          <a:p>
            <a:pPr/>
            <a:r>
              <a:t>Signed overflow wraps around to the negative numbers.</a:t>
            </a:r>
          </a:p>
        </p:txBody>
      </p:sp>
      <p:sp>
        <p:nvSpPr>
          <p:cNvPr id="498" name="$ ./signed_overflow…"/>
          <p:cNvSpPr txBox="1"/>
          <p:nvPr/>
        </p:nvSpPr>
        <p:spPr>
          <a:xfrm>
            <a:off x="10830336" y="2892611"/>
            <a:ext cx="7354479" cy="314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$ ./signed_overflow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a = 2147483647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b = 1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a + b = -2147483648</a:t>
            </a:r>
          </a:p>
        </p:txBody>
      </p:sp>
      <p:sp>
        <p:nvSpPr>
          <p:cNvPr id="499" name="#include&lt;stdio.h&gt;…"/>
          <p:cNvSpPr txBox="1"/>
          <p:nvPr/>
        </p:nvSpPr>
        <p:spPr>
          <a:xfrm>
            <a:off x="712691" y="2457911"/>
            <a:ext cx="8464632" cy="7772401"/>
          </a:xfrm>
          <a:prstGeom prst="rect">
            <a:avLst/>
          </a:prstGeom>
          <a:ln w="508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#include&lt;stdio.h&gt;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#include&lt;stdlib.h&gt;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#include&lt;limits.h&gt; // for INT_MAX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int main() {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int a = INT_MAX;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int b = 1;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int c = a + b;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printf("a = %d\n",a);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printf("b = %d\n",b);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printf("a + b = %d\n",c);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return 0;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500" name="Technically, signed integers in C produce undefined behavior when they overflow. On two's complement machines (virtually all machines these days), it does overflow predictably. You can test to see if your addition will be correct:"/>
          <p:cNvSpPr txBox="1"/>
          <p:nvPr/>
        </p:nvSpPr>
        <p:spPr>
          <a:xfrm>
            <a:off x="9955547" y="6235823"/>
            <a:ext cx="13890462" cy="3894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i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Technically</a:t>
            </a:r>
            <a:r>
              <a:rPr i="0">
                <a:latin typeface="+mn-lt"/>
                <a:ea typeface="+mn-ea"/>
                <a:cs typeface="+mn-cs"/>
                <a:sym typeface="Helvetica Neue Light"/>
              </a:rPr>
              <a:t>, signed integers in C </a:t>
            </a:r>
            <a:r>
              <a:t>produce undefined behavior</a:t>
            </a:r>
            <a:r>
              <a:rPr i="0">
                <a:latin typeface="+mn-lt"/>
                <a:ea typeface="+mn-ea"/>
                <a:cs typeface="+mn-cs"/>
                <a:sym typeface="Helvetica Neue Light"/>
              </a:rPr>
              <a:t> when they overflow. On two's complement machines (virtually all machines these days), it does overflow predictably. You can test to see if your addition will be correct:</a:t>
            </a:r>
          </a:p>
        </p:txBody>
      </p:sp>
      <p:sp>
        <p:nvSpPr>
          <p:cNvPr id="501" name="// for addition…"/>
          <p:cNvSpPr txBox="1"/>
          <p:nvPr/>
        </p:nvSpPr>
        <p:spPr>
          <a:xfrm>
            <a:off x="6042736" y="10264041"/>
            <a:ext cx="16261161" cy="3200401"/>
          </a:xfrm>
          <a:prstGeom prst="rect">
            <a:avLst/>
          </a:prstGeom>
          <a:ln w="508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// for addition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#include &lt;limits.h&gt;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int a = &lt;something&gt;;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int x = &lt;something&gt;;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if ((x &gt; 0) &amp;&amp; (a &gt; INT_MAX - x)) /* `a + x` would overflow */;</a:t>
            </a:r>
          </a:p>
          <a:p>
            <a:pPr algn="l"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if ((x &lt; 0) &amp;&amp; (a &lt; INT_MIN - x)) /* `a + x` would underflow */;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References and Advanced Read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References and Advanced Reading</a:t>
            </a:r>
          </a:p>
        </p:txBody>
      </p:sp>
      <p:sp>
        <p:nvSpPr>
          <p:cNvPr id="504" name="References:…"/>
          <p:cNvSpPr txBox="1"/>
          <p:nvPr/>
        </p:nvSpPr>
        <p:spPr>
          <a:xfrm>
            <a:off x="640426" y="2754731"/>
            <a:ext cx="21424603" cy="9882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4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References: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Two's complement calculator: </a:t>
            </a:r>
            <a:r>
              <a:rPr u="sng">
                <a:hlinkClick r:id="rId2" invalidUrl="" action="" tgtFrame="" tooltip="" history="1" highlightClick="0" endSnd="0"/>
              </a:rPr>
              <a:t>http://www.convertforfree.com/twos-complement-calculator/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Wikipedia on Two's complement: </a:t>
            </a:r>
            <a:r>
              <a:rPr u="sng">
                <a:hlinkClick r:id="rId3" invalidUrl="" action="" tgtFrame="" tooltip="" history="1" highlightClick="0" endSnd="0"/>
              </a:rPr>
              <a:t>https://en.wikipedia.org/wiki/Two%27s_complement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The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sizeof</a:t>
            </a:r>
            <a:r>
              <a:t> operator: </a:t>
            </a:r>
            <a:r>
              <a:rPr u="sng">
                <a:hlinkClick r:id="rId4" invalidUrl="" action="" tgtFrame="" tooltip="" history="1" highlightClick="0" endSnd="0"/>
              </a:rPr>
              <a:t>http://www.geeksforgeeks.org/sizeof-operator-c/</a:t>
            </a:r>
            <a:r>
              <a:t> </a:t>
            </a:r>
          </a:p>
          <a:p>
            <a:pPr algn="l">
              <a:defRPr sz="4500"/>
            </a:pPr>
          </a:p>
          <a:p>
            <a:pPr marL="228600" indent="-228600" algn="l">
              <a:buSzPct val="100000"/>
              <a:buChar char="•"/>
              <a:defRPr b="1" sz="45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Advanced Reading: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Signed overflow: </a:t>
            </a:r>
            <a:r>
              <a:rPr u="sng">
                <a:hlinkClick r:id="rId5" invalidUrl="" action="" tgtFrame="" tooltip="" history="1" highlightClick="0" endSnd="0"/>
              </a:rPr>
              <a:t>https://stackoverflow.com/questions/16056758/c-c-unsigned-integer-overflow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Integer overflow in C: </a:t>
            </a:r>
            <a:r>
              <a:rPr u="sng">
                <a:hlinkClick r:id="rId6" invalidUrl="" action="" tgtFrame="" tooltip="" history="1" highlightClick="0" endSnd="0"/>
              </a:rPr>
              <a:t>https://www.gnu.org/software/autoconf/manual/autoconf-2.62/html_node/Integer-Overflow.html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rPr u="sng">
                <a:hlinkClick r:id="rId7" invalidUrl="" action="" tgtFrame="" tooltip="" history="1" highlightClick="0" endSnd="0"/>
              </a:rPr>
              <a:t>https://stackoverflow.com/questions/34885966/when-an-int-is-cast-to-a-short-and-truncated-how-is-the-new-value-determined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" name="Group"/>
          <p:cNvGrpSpPr/>
          <p:nvPr/>
        </p:nvGrpSpPr>
        <p:grpSpPr>
          <a:xfrm>
            <a:off x="5679799" y="-74989"/>
            <a:ext cx="13912436" cy="14706184"/>
            <a:chOff x="351155" y="0"/>
            <a:chExt cx="13912433" cy="14706183"/>
          </a:xfrm>
        </p:grpSpPr>
        <p:sp>
          <p:nvSpPr>
            <p:cNvPr id="506" name="Circle"/>
            <p:cNvSpPr/>
            <p:nvPr/>
          </p:nvSpPr>
          <p:spPr>
            <a:xfrm>
              <a:off x="1176315" y="1245948"/>
              <a:ext cx="11374081" cy="11374081"/>
            </a:xfrm>
            <a:prstGeom prst="ellips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07" name="Line"/>
            <p:cNvSpPr/>
            <p:nvPr/>
          </p:nvSpPr>
          <p:spPr>
            <a:xfrm flipV="1">
              <a:off x="6876054" y="892429"/>
              <a:ext cx="1" cy="762567"/>
            </a:xfrm>
            <a:prstGeom prst="line">
              <a:avLst/>
            </a:prstGeom>
            <a:noFill/>
            <a:ln w="508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08" name="Line"/>
            <p:cNvSpPr/>
            <p:nvPr/>
          </p:nvSpPr>
          <p:spPr>
            <a:xfrm flipV="1">
              <a:off x="6863354" y="12213007"/>
              <a:ext cx="1" cy="762567"/>
            </a:xfrm>
            <a:prstGeom prst="line">
              <a:avLst/>
            </a:prstGeom>
            <a:noFill/>
            <a:ln w="508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09" name="Line"/>
            <p:cNvSpPr/>
            <p:nvPr/>
          </p:nvSpPr>
          <p:spPr>
            <a:xfrm>
              <a:off x="12134186" y="6755279"/>
              <a:ext cx="762567" cy="1"/>
            </a:xfrm>
            <a:prstGeom prst="line">
              <a:avLst/>
            </a:prstGeom>
            <a:noFill/>
            <a:ln w="508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10" name="Line"/>
            <p:cNvSpPr/>
            <p:nvPr/>
          </p:nvSpPr>
          <p:spPr>
            <a:xfrm>
              <a:off x="759161" y="6755279"/>
              <a:ext cx="762567" cy="1"/>
            </a:xfrm>
            <a:prstGeom prst="line">
              <a:avLst/>
            </a:prstGeom>
            <a:noFill/>
            <a:ln w="508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519" name="Group"/>
            <p:cNvGrpSpPr/>
            <p:nvPr/>
          </p:nvGrpSpPr>
          <p:grpSpPr>
            <a:xfrm>
              <a:off x="1193750" y="1448107"/>
              <a:ext cx="11364609" cy="3632699"/>
              <a:chOff x="0" y="0"/>
              <a:chExt cx="11364607" cy="3632697"/>
            </a:xfrm>
          </p:grpSpPr>
          <p:grpSp>
            <p:nvGrpSpPr>
              <p:cNvPr id="514" name="Group"/>
              <p:cNvGrpSpPr/>
              <p:nvPr/>
            </p:nvGrpSpPr>
            <p:grpSpPr>
              <a:xfrm>
                <a:off x="7891429" y="-1"/>
                <a:ext cx="3473179" cy="3632699"/>
                <a:chOff x="0" y="0"/>
                <a:chExt cx="3473177" cy="3632697"/>
              </a:xfrm>
            </p:grpSpPr>
            <p:sp>
              <p:nvSpPr>
                <p:cNvPr id="511" name="Line"/>
                <p:cNvSpPr/>
                <p:nvPr/>
              </p:nvSpPr>
              <p:spPr>
                <a:xfrm flipV="1">
                  <a:off x="1727163" y="1453043"/>
                  <a:ext cx="539217" cy="539216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12" name="Line"/>
                <p:cNvSpPr/>
                <p:nvPr/>
              </p:nvSpPr>
              <p:spPr>
                <a:xfrm flipV="1">
                  <a:off x="2768658" y="3340876"/>
                  <a:ext cx="704520" cy="291822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13" name="Line"/>
                <p:cNvSpPr/>
                <p:nvPr/>
              </p:nvSpPr>
              <p:spPr>
                <a:xfrm flipV="1">
                  <a:off x="-1" y="-1"/>
                  <a:ext cx="291823" cy="704521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  <p:grpSp>
            <p:nvGrpSpPr>
              <p:cNvPr id="518" name="Group"/>
              <p:cNvGrpSpPr/>
              <p:nvPr/>
            </p:nvGrpSpPr>
            <p:grpSpPr>
              <a:xfrm flipH="1">
                <a:off x="-1" y="-1"/>
                <a:ext cx="3473179" cy="3632699"/>
                <a:chOff x="0" y="0"/>
                <a:chExt cx="3473177" cy="3632697"/>
              </a:xfrm>
            </p:grpSpPr>
            <p:sp>
              <p:nvSpPr>
                <p:cNvPr id="515" name="Line"/>
                <p:cNvSpPr/>
                <p:nvPr/>
              </p:nvSpPr>
              <p:spPr>
                <a:xfrm flipV="1">
                  <a:off x="1727163" y="1453043"/>
                  <a:ext cx="539217" cy="539216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16" name="Line"/>
                <p:cNvSpPr/>
                <p:nvPr/>
              </p:nvSpPr>
              <p:spPr>
                <a:xfrm flipV="1">
                  <a:off x="2768658" y="3340876"/>
                  <a:ext cx="704520" cy="291822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17" name="Line"/>
                <p:cNvSpPr/>
                <p:nvPr/>
              </p:nvSpPr>
              <p:spPr>
                <a:xfrm flipV="1">
                  <a:off x="-1" y="-1"/>
                  <a:ext cx="291823" cy="704521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grpSp>
          <p:nvGrpSpPr>
            <p:cNvPr id="528" name="Group"/>
            <p:cNvGrpSpPr/>
            <p:nvPr/>
          </p:nvGrpSpPr>
          <p:grpSpPr>
            <a:xfrm flipH="1" rot="10800000">
              <a:off x="1181051" y="8964573"/>
              <a:ext cx="11364609" cy="3632699"/>
              <a:chOff x="0" y="0"/>
              <a:chExt cx="11364607" cy="3632697"/>
            </a:xfrm>
          </p:grpSpPr>
          <p:grpSp>
            <p:nvGrpSpPr>
              <p:cNvPr id="523" name="Group"/>
              <p:cNvGrpSpPr/>
              <p:nvPr/>
            </p:nvGrpSpPr>
            <p:grpSpPr>
              <a:xfrm>
                <a:off x="7891429" y="-1"/>
                <a:ext cx="3473179" cy="3632699"/>
                <a:chOff x="0" y="0"/>
                <a:chExt cx="3473177" cy="3632697"/>
              </a:xfrm>
            </p:grpSpPr>
            <p:sp>
              <p:nvSpPr>
                <p:cNvPr id="520" name="Line"/>
                <p:cNvSpPr/>
                <p:nvPr/>
              </p:nvSpPr>
              <p:spPr>
                <a:xfrm flipV="1">
                  <a:off x="1727163" y="1453043"/>
                  <a:ext cx="539217" cy="539216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21" name="Line"/>
                <p:cNvSpPr/>
                <p:nvPr/>
              </p:nvSpPr>
              <p:spPr>
                <a:xfrm flipV="1">
                  <a:off x="2768658" y="3340876"/>
                  <a:ext cx="704520" cy="291822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22" name="Line"/>
                <p:cNvSpPr/>
                <p:nvPr/>
              </p:nvSpPr>
              <p:spPr>
                <a:xfrm flipV="1">
                  <a:off x="-1" y="-1"/>
                  <a:ext cx="291823" cy="704521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  <p:grpSp>
            <p:nvGrpSpPr>
              <p:cNvPr id="527" name="Group"/>
              <p:cNvGrpSpPr/>
              <p:nvPr/>
            </p:nvGrpSpPr>
            <p:grpSpPr>
              <a:xfrm flipH="1">
                <a:off x="-1" y="-1"/>
                <a:ext cx="3473179" cy="3632699"/>
                <a:chOff x="0" y="0"/>
                <a:chExt cx="3473177" cy="3632697"/>
              </a:xfrm>
            </p:grpSpPr>
            <p:sp>
              <p:nvSpPr>
                <p:cNvPr id="524" name="Line"/>
                <p:cNvSpPr/>
                <p:nvPr/>
              </p:nvSpPr>
              <p:spPr>
                <a:xfrm flipV="1">
                  <a:off x="1727163" y="1453043"/>
                  <a:ext cx="539217" cy="539216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25" name="Line"/>
                <p:cNvSpPr/>
                <p:nvPr/>
              </p:nvSpPr>
              <p:spPr>
                <a:xfrm flipV="1">
                  <a:off x="2768658" y="3340876"/>
                  <a:ext cx="704520" cy="291822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26" name="Line"/>
                <p:cNvSpPr/>
                <p:nvPr/>
              </p:nvSpPr>
              <p:spPr>
                <a:xfrm flipV="1">
                  <a:off x="-1" y="-1"/>
                  <a:ext cx="291823" cy="704521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grpSp>
          <p:nvGrpSpPr>
            <p:cNvPr id="534" name="Group"/>
            <p:cNvGrpSpPr/>
            <p:nvPr/>
          </p:nvGrpSpPr>
          <p:grpSpPr>
            <a:xfrm>
              <a:off x="6629674" y="-1"/>
              <a:ext cx="6866140" cy="7177871"/>
              <a:chOff x="0" y="0"/>
              <a:chExt cx="6866138" cy="7177869"/>
            </a:xfrm>
          </p:grpSpPr>
          <p:sp>
            <p:nvSpPr>
              <p:cNvPr id="529" name="0"/>
              <p:cNvSpPr txBox="1"/>
              <p:nvPr/>
            </p:nvSpPr>
            <p:spPr>
              <a:xfrm>
                <a:off x="-1" y="-1"/>
                <a:ext cx="467361" cy="8451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0</a:t>
                </a:r>
              </a:p>
            </p:txBody>
          </p:sp>
          <p:sp>
            <p:nvSpPr>
              <p:cNvPr id="530" name="1"/>
              <p:cNvSpPr txBox="1"/>
              <p:nvPr/>
            </p:nvSpPr>
            <p:spPr>
              <a:xfrm>
                <a:off x="2686335" y="553969"/>
                <a:ext cx="467361" cy="84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1</a:t>
                </a:r>
              </a:p>
            </p:txBody>
          </p:sp>
          <p:sp>
            <p:nvSpPr>
              <p:cNvPr id="531" name="2"/>
              <p:cNvSpPr txBox="1"/>
              <p:nvPr/>
            </p:nvSpPr>
            <p:spPr>
              <a:xfrm>
                <a:off x="4851927" y="2151968"/>
                <a:ext cx="467361" cy="8451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2</a:t>
                </a:r>
              </a:p>
            </p:txBody>
          </p:sp>
          <p:sp>
            <p:nvSpPr>
              <p:cNvPr id="532" name="3"/>
              <p:cNvSpPr txBox="1"/>
              <p:nvPr/>
            </p:nvSpPr>
            <p:spPr>
              <a:xfrm>
                <a:off x="6061284" y="4205062"/>
                <a:ext cx="467361" cy="8451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3</a:t>
                </a:r>
              </a:p>
            </p:txBody>
          </p:sp>
          <p:sp>
            <p:nvSpPr>
              <p:cNvPr id="533" name="4"/>
              <p:cNvSpPr txBox="1"/>
              <p:nvPr/>
            </p:nvSpPr>
            <p:spPr>
              <a:xfrm>
                <a:off x="6398778" y="6332688"/>
                <a:ext cx="467361" cy="8451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4</a:t>
                </a:r>
              </a:p>
            </p:txBody>
          </p:sp>
        </p:grpSp>
        <p:grpSp>
          <p:nvGrpSpPr>
            <p:cNvPr id="539" name="Group"/>
            <p:cNvGrpSpPr/>
            <p:nvPr/>
          </p:nvGrpSpPr>
          <p:grpSpPr>
            <a:xfrm flipH="1">
              <a:off x="351155" y="1040059"/>
              <a:ext cx="4982444" cy="6985220"/>
              <a:chOff x="-918845" y="422590"/>
              <a:chExt cx="4982443" cy="6985219"/>
            </a:xfrm>
          </p:grpSpPr>
          <p:sp>
            <p:nvSpPr>
              <p:cNvPr id="535" name="-1"/>
              <p:cNvSpPr/>
              <p:nvPr/>
            </p:nvSpPr>
            <p:spPr>
              <a:xfrm flipH="1">
                <a:off x="-918846" y="42259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-1</a:t>
                </a:r>
              </a:p>
            </p:txBody>
          </p:sp>
          <p:sp>
            <p:nvSpPr>
              <p:cNvPr id="536" name="-2"/>
              <p:cNvSpPr/>
              <p:nvPr/>
            </p:nvSpPr>
            <p:spPr>
              <a:xfrm flipH="1">
                <a:off x="1246746" y="195708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-2</a:t>
                </a:r>
              </a:p>
            </p:txBody>
          </p:sp>
          <p:sp>
            <p:nvSpPr>
              <p:cNvPr id="537" name="-3"/>
              <p:cNvSpPr/>
              <p:nvPr/>
            </p:nvSpPr>
            <p:spPr>
              <a:xfrm flipH="1">
                <a:off x="2456104" y="401018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-3</a:t>
                </a:r>
              </a:p>
            </p:txBody>
          </p:sp>
          <p:sp>
            <p:nvSpPr>
              <p:cNvPr id="538" name="-4"/>
              <p:cNvSpPr/>
              <p:nvPr/>
            </p:nvSpPr>
            <p:spPr>
              <a:xfrm flipH="1">
                <a:off x="2793598" y="613780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-4</a:t>
                </a:r>
              </a:p>
            </p:txBody>
          </p:sp>
        </p:grpSp>
        <p:grpSp>
          <p:nvGrpSpPr>
            <p:cNvPr id="543" name="Group"/>
            <p:cNvGrpSpPr/>
            <p:nvPr/>
          </p:nvGrpSpPr>
          <p:grpSpPr>
            <a:xfrm flipH="1" rot="10800000">
              <a:off x="9618639" y="9425842"/>
              <a:ext cx="4644950" cy="4857594"/>
              <a:chOff x="233680" y="-847409"/>
              <a:chExt cx="4644949" cy="4857592"/>
            </a:xfrm>
          </p:grpSpPr>
          <p:sp>
            <p:nvSpPr>
              <p:cNvPr id="540" name="7"/>
              <p:cNvSpPr/>
              <p:nvPr/>
            </p:nvSpPr>
            <p:spPr>
              <a:xfrm flipV="1">
                <a:off x="233680" y="-84741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7</a:t>
                </a:r>
              </a:p>
            </p:txBody>
          </p:sp>
          <p:sp>
            <p:nvSpPr>
              <p:cNvPr id="541" name="6"/>
              <p:cNvSpPr/>
              <p:nvPr/>
            </p:nvSpPr>
            <p:spPr>
              <a:xfrm flipV="1">
                <a:off x="2399271" y="68708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6</a:t>
                </a:r>
              </a:p>
            </p:txBody>
          </p:sp>
          <p:sp>
            <p:nvSpPr>
              <p:cNvPr id="542" name="5"/>
              <p:cNvSpPr/>
              <p:nvPr/>
            </p:nvSpPr>
            <p:spPr>
              <a:xfrm flipV="1">
                <a:off x="3608629" y="274018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5</a:t>
                </a:r>
              </a:p>
            </p:txBody>
          </p:sp>
        </p:grpSp>
        <p:grpSp>
          <p:nvGrpSpPr>
            <p:cNvPr id="548" name="Group"/>
            <p:cNvGrpSpPr/>
            <p:nvPr/>
          </p:nvGrpSpPr>
          <p:grpSpPr>
            <a:xfrm flipH="1" rot="10800000">
              <a:off x="745779" y="9243472"/>
              <a:ext cx="7387533" cy="5462711"/>
              <a:chOff x="351154" y="-847409"/>
              <a:chExt cx="7387532" cy="5462710"/>
            </a:xfrm>
          </p:grpSpPr>
          <p:sp>
            <p:nvSpPr>
              <p:cNvPr id="544" name="-7"/>
              <p:cNvSpPr/>
              <p:nvPr/>
            </p:nvSpPr>
            <p:spPr>
              <a:xfrm flipV="1">
                <a:off x="3613603" y="-41104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-7</a:t>
                </a:r>
              </a:p>
            </p:txBody>
          </p:sp>
          <p:sp>
            <p:nvSpPr>
              <p:cNvPr id="545" name="-6"/>
              <p:cNvSpPr/>
              <p:nvPr/>
            </p:nvSpPr>
            <p:spPr>
              <a:xfrm flipV="1">
                <a:off x="1673008" y="1320332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-6</a:t>
                </a:r>
              </a:p>
            </p:txBody>
          </p:sp>
          <p:sp>
            <p:nvSpPr>
              <p:cNvPr id="546" name="-5"/>
              <p:cNvSpPr/>
              <p:nvPr/>
            </p:nvSpPr>
            <p:spPr>
              <a:xfrm flipV="1">
                <a:off x="351154" y="334530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-5</a:t>
                </a:r>
              </a:p>
            </p:txBody>
          </p:sp>
          <p:sp>
            <p:nvSpPr>
              <p:cNvPr id="547" name="-8"/>
              <p:cNvSpPr/>
              <p:nvPr/>
            </p:nvSpPr>
            <p:spPr>
              <a:xfrm flipV="1">
                <a:off x="6468687" y="-84741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-8</a:t>
                </a:r>
              </a:p>
            </p:txBody>
          </p:sp>
        </p:grpSp>
        <p:sp>
          <p:nvSpPr>
            <p:cNvPr id="549" name="0000"/>
            <p:cNvSpPr txBox="1"/>
            <p:nvPr/>
          </p:nvSpPr>
          <p:spPr>
            <a:xfrm>
              <a:off x="6197519" y="1899566"/>
              <a:ext cx="1357072" cy="7584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0000</a:t>
              </a:r>
            </a:p>
          </p:txBody>
        </p:sp>
        <p:sp>
          <p:nvSpPr>
            <p:cNvPr id="550" name="0001"/>
            <p:cNvSpPr txBox="1"/>
            <p:nvPr/>
          </p:nvSpPr>
          <p:spPr>
            <a:xfrm>
              <a:off x="8040118" y="2251562"/>
              <a:ext cx="1357072" cy="7584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0001</a:t>
              </a:r>
            </a:p>
          </p:txBody>
        </p:sp>
        <p:sp>
          <p:nvSpPr>
            <p:cNvPr id="551" name="0010"/>
            <p:cNvSpPr txBox="1"/>
            <p:nvPr/>
          </p:nvSpPr>
          <p:spPr>
            <a:xfrm>
              <a:off x="9502594" y="3396818"/>
              <a:ext cx="1357073" cy="7584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0010</a:t>
              </a:r>
            </a:p>
          </p:txBody>
        </p:sp>
        <p:sp>
          <p:nvSpPr>
            <p:cNvPr id="552" name="0011"/>
            <p:cNvSpPr txBox="1"/>
            <p:nvPr/>
          </p:nvSpPr>
          <p:spPr>
            <a:xfrm>
              <a:off x="10445208" y="4705050"/>
              <a:ext cx="1357072" cy="7584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0011</a:t>
              </a:r>
            </a:p>
          </p:txBody>
        </p:sp>
        <p:sp>
          <p:nvSpPr>
            <p:cNvPr id="553" name="0100"/>
            <p:cNvSpPr txBox="1"/>
            <p:nvPr/>
          </p:nvSpPr>
          <p:spPr>
            <a:xfrm>
              <a:off x="10683826" y="6385874"/>
              <a:ext cx="1357072" cy="7584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0100</a:t>
              </a:r>
            </a:p>
          </p:txBody>
        </p:sp>
        <p:sp>
          <p:nvSpPr>
            <p:cNvPr id="554" name="0101"/>
            <p:cNvSpPr txBox="1"/>
            <p:nvPr/>
          </p:nvSpPr>
          <p:spPr>
            <a:xfrm>
              <a:off x="10445208" y="8449435"/>
              <a:ext cx="1357072" cy="7584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0101</a:t>
              </a:r>
            </a:p>
          </p:txBody>
        </p:sp>
        <p:sp>
          <p:nvSpPr>
            <p:cNvPr id="555" name="0110"/>
            <p:cNvSpPr txBox="1"/>
            <p:nvPr/>
          </p:nvSpPr>
          <p:spPr>
            <a:xfrm>
              <a:off x="9502594" y="9936220"/>
              <a:ext cx="1357073" cy="7584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0110</a:t>
              </a:r>
            </a:p>
          </p:txBody>
        </p:sp>
        <p:sp>
          <p:nvSpPr>
            <p:cNvPr id="556" name="0111"/>
            <p:cNvSpPr txBox="1"/>
            <p:nvPr/>
          </p:nvSpPr>
          <p:spPr>
            <a:xfrm>
              <a:off x="8322243" y="10960581"/>
              <a:ext cx="1357072" cy="7584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0111</a:t>
              </a:r>
            </a:p>
          </p:txBody>
        </p:sp>
        <p:sp>
          <p:nvSpPr>
            <p:cNvPr id="557" name="1111"/>
            <p:cNvSpPr txBox="1"/>
            <p:nvPr/>
          </p:nvSpPr>
          <p:spPr>
            <a:xfrm>
              <a:off x="4072795" y="2251562"/>
              <a:ext cx="1357072" cy="7584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1111</a:t>
              </a:r>
            </a:p>
          </p:txBody>
        </p:sp>
        <p:sp>
          <p:nvSpPr>
            <p:cNvPr id="558" name="1110"/>
            <p:cNvSpPr txBox="1"/>
            <p:nvPr/>
          </p:nvSpPr>
          <p:spPr>
            <a:xfrm>
              <a:off x="2914636" y="3396818"/>
              <a:ext cx="1357072" cy="7584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1110</a:t>
              </a:r>
            </a:p>
          </p:txBody>
        </p:sp>
        <p:sp>
          <p:nvSpPr>
            <p:cNvPr id="559" name="1101"/>
            <p:cNvSpPr txBox="1"/>
            <p:nvPr/>
          </p:nvSpPr>
          <p:spPr>
            <a:xfrm>
              <a:off x="1972022" y="4705050"/>
              <a:ext cx="1357072" cy="7584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1101</a:t>
              </a:r>
            </a:p>
          </p:txBody>
        </p:sp>
        <p:sp>
          <p:nvSpPr>
            <p:cNvPr id="560" name="1100"/>
            <p:cNvSpPr txBox="1"/>
            <p:nvPr/>
          </p:nvSpPr>
          <p:spPr>
            <a:xfrm>
              <a:off x="1733404" y="6376033"/>
              <a:ext cx="1357072" cy="7584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1100</a:t>
              </a:r>
            </a:p>
          </p:txBody>
        </p:sp>
        <p:sp>
          <p:nvSpPr>
            <p:cNvPr id="561" name="1011"/>
            <p:cNvSpPr txBox="1"/>
            <p:nvPr/>
          </p:nvSpPr>
          <p:spPr>
            <a:xfrm>
              <a:off x="1972022" y="8449435"/>
              <a:ext cx="1357072" cy="7584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1011</a:t>
              </a:r>
            </a:p>
          </p:txBody>
        </p:sp>
        <p:sp>
          <p:nvSpPr>
            <p:cNvPr id="562" name="1010"/>
            <p:cNvSpPr txBox="1"/>
            <p:nvPr/>
          </p:nvSpPr>
          <p:spPr>
            <a:xfrm>
              <a:off x="2914636" y="9936220"/>
              <a:ext cx="1357072" cy="7584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1010</a:t>
              </a:r>
            </a:p>
          </p:txBody>
        </p:sp>
        <p:sp>
          <p:nvSpPr>
            <p:cNvPr id="563" name="1001"/>
            <p:cNvSpPr txBox="1"/>
            <p:nvPr/>
          </p:nvSpPr>
          <p:spPr>
            <a:xfrm>
              <a:off x="4072795" y="10960581"/>
              <a:ext cx="1357072" cy="7584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1001</a:t>
              </a:r>
            </a:p>
          </p:txBody>
        </p:sp>
        <p:sp>
          <p:nvSpPr>
            <p:cNvPr id="564" name="1000"/>
            <p:cNvSpPr txBox="1"/>
            <p:nvPr/>
          </p:nvSpPr>
          <p:spPr>
            <a:xfrm>
              <a:off x="6197519" y="11171955"/>
              <a:ext cx="1357072" cy="7584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1000</a:t>
              </a:r>
            </a:p>
          </p:txBody>
        </p:sp>
        <p:sp>
          <p:nvSpPr>
            <p:cNvPr id="565" name="4-bit…"/>
            <p:cNvSpPr txBox="1"/>
            <p:nvPr/>
          </p:nvSpPr>
          <p:spPr>
            <a:xfrm>
              <a:off x="4189758" y="5199530"/>
              <a:ext cx="5394787" cy="3131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/>
              <a:r>
                <a:t>4-bit</a:t>
              </a:r>
            </a:p>
            <a:p>
              <a:pPr/>
              <a:r>
                <a:t>two's complement signed integer representation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8" name="Group"/>
          <p:cNvGrpSpPr/>
          <p:nvPr/>
        </p:nvGrpSpPr>
        <p:grpSpPr>
          <a:xfrm>
            <a:off x="5679800" y="347601"/>
            <a:ext cx="14180979" cy="14283595"/>
            <a:chOff x="410209" y="422590"/>
            <a:chExt cx="14180978" cy="14283592"/>
          </a:xfrm>
        </p:grpSpPr>
        <p:sp>
          <p:nvSpPr>
            <p:cNvPr id="568" name="Circle"/>
            <p:cNvSpPr/>
            <p:nvPr/>
          </p:nvSpPr>
          <p:spPr>
            <a:xfrm>
              <a:off x="1235370" y="1245948"/>
              <a:ext cx="11374081" cy="11374081"/>
            </a:xfrm>
            <a:prstGeom prst="ellips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9" name="Line"/>
            <p:cNvSpPr/>
            <p:nvPr/>
          </p:nvSpPr>
          <p:spPr>
            <a:xfrm flipV="1">
              <a:off x="6935109" y="892429"/>
              <a:ext cx="1" cy="762567"/>
            </a:xfrm>
            <a:prstGeom prst="line">
              <a:avLst/>
            </a:prstGeom>
            <a:noFill/>
            <a:ln w="508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70" name="Line"/>
            <p:cNvSpPr/>
            <p:nvPr/>
          </p:nvSpPr>
          <p:spPr>
            <a:xfrm flipV="1">
              <a:off x="6922409" y="12213007"/>
              <a:ext cx="1" cy="762567"/>
            </a:xfrm>
            <a:prstGeom prst="line">
              <a:avLst/>
            </a:prstGeom>
            <a:noFill/>
            <a:ln w="508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71" name="Line"/>
            <p:cNvSpPr/>
            <p:nvPr/>
          </p:nvSpPr>
          <p:spPr>
            <a:xfrm>
              <a:off x="12193241" y="6755279"/>
              <a:ext cx="762567" cy="1"/>
            </a:xfrm>
            <a:prstGeom prst="line">
              <a:avLst/>
            </a:prstGeom>
            <a:noFill/>
            <a:ln w="508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72" name="Line"/>
            <p:cNvSpPr/>
            <p:nvPr/>
          </p:nvSpPr>
          <p:spPr>
            <a:xfrm>
              <a:off x="818216" y="6755279"/>
              <a:ext cx="762567" cy="1"/>
            </a:xfrm>
            <a:prstGeom prst="line">
              <a:avLst/>
            </a:prstGeom>
            <a:noFill/>
            <a:ln w="508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grpSp>
          <p:nvGrpSpPr>
            <p:cNvPr id="581" name="Group"/>
            <p:cNvGrpSpPr/>
            <p:nvPr/>
          </p:nvGrpSpPr>
          <p:grpSpPr>
            <a:xfrm>
              <a:off x="1252805" y="1448107"/>
              <a:ext cx="11364609" cy="3632699"/>
              <a:chOff x="0" y="0"/>
              <a:chExt cx="11364607" cy="3632697"/>
            </a:xfrm>
          </p:grpSpPr>
          <p:grpSp>
            <p:nvGrpSpPr>
              <p:cNvPr id="576" name="Group"/>
              <p:cNvGrpSpPr/>
              <p:nvPr/>
            </p:nvGrpSpPr>
            <p:grpSpPr>
              <a:xfrm>
                <a:off x="7891429" y="-1"/>
                <a:ext cx="3473179" cy="3632699"/>
                <a:chOff x="0" y="0"/>
                <a:chExt cx="3473177" cy="3632697"/>
              </a:xfrm>
            </p:grpSpPr>
            <p:sp>
              <p:nvSpPr>
                <p:cNvPr id="573" name="Line"/>
                <p:cNvSpPr/>
                <p:nvPr/>
              </p:nvSpPr>
              <p:spPr>
                <a:xfrm flipV="1">
                  <a:off x="1727163" y="1453043"/>
                  <a:ext cx="539217" cy="539216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74" name="Line"/>
                <p:cNvSpPr/>
                <p:nvPr/>
              </p:nvSpPr>
              <p:spPr>
                <a:xfrm flipV="1">
                  <a:off x="2768658" y="3340876"/>
                  <a:ext cx="704520" cy="291822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75" name="Line"/>
                <p:cNvSpPr/>
                <p:nvPr/>
              </p:nvSpPr>
              <p:spPr>
                <a:xfrm flipV="1">
                  <a:off x="-1" y="-1"/>
                  <a:ext cx="291823" cy="704521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  <p:grpSp>
            <p:nvGrpSpPr>
              <p:cNvPr id="580" name="Group"/>
              <p:cNvGrpSpPr/>
              <p:nvPr/>
            </p:nvGrpSpPr>
            <p:grpSpPr>
              <a:xfrm flipH="1">
                <a:off x="-1" y="-1"/>
                <a:ext cx="3473179" cy="3632699"/>
                <a:chOff x="0" y="0"/>
                <a:chExt cx="3473177" cy="3632697"/>
              </a:xfrm>
            </p:grpSpPr>
            <p:sp>
              <p:nvSpPr>
                <p:cNvPr id="577" name="Line"/>
                <p:cNvSpPr/>
                <p:nvPr/>
              </p:nvSpPr>
              <p:spPr>
                <a:xfrm flipV="1">
                  <a:off x="1727163" y="1453043"/>
                  <a:ext cx="539217" cy="539216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78" name="Line"/>
                <p:cNvSpPr/>
                <p:nvPr/>
              </p:nvSpPr>
              <p:spPr>
                <a:xfrm flipV="1">
                  <a:off x="2768658" y="3340876"/>
                  <a:ext cx="704520" cy="291822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79" name="Line"/>
                <p:cNvSpPr/>
                <p:nvPr/>
              </p:nvSpPr>
              <p:spPr>
                <a:xfrm flipV="1">
                  <a:off x="-1" y="-1"/>
                  <a:ext cx="291823" cy="704521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grpSp>
          <p:nvGrpSpPr>
            <p:cNvPr id="590" name="Group"/>
            <p:cNvGrpSpPr/>
            <p:nvPr/>
          </p:nvGrpSpPr>
          <p:grpSpPr>
            <a:xfrm flipH="1" rot="10800000">
              <a:off x="1240106" y="8964573"/>
              <a:ext cx="11364609" cy="3632699"/>
              <a:chOff x="0" y="0"/>
              <a:chExt cx="11364607" cy="3632697"/>
            </a:xfrm>
          </p:grpSpPr>
          <p:grpSp>
            <p:nvGrpSpPr>
              <p:cNvPr id="585" name="Group"/>
              <p:cNvGrpSpPr/>
              <p:nvPr/>
            </p:nvGrpSpPr>
            <p:grpSpPr>
              <a:xfrm>
                <a:off x="7891429" y="-1"/>
                <a:ext cx="3473179" cy="3632699"/>
                <a:chOff x="0" y="0"/>
                <a:chExt cx="3473177" cy="3632697"/>
              </a:xfrm>
            </p:grpSpPr>
            <p:sp>
              <p:nvSpPr>
                <p:cNvPr id="582" name="Line"/>
                <p:cNvSpPr/>
                <p:nvPr/>
              </p:nvSpPr>
              <p:spPr>
                <a:xfrm flipV="1">
                  <a:off x="1727163" y="1453043"/>
                  <a:ext cx="539217" cy="539216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83" name="Line"/>
                <p:cNvSpPr/>
                <p:nvPr/>
              </p:nvSpPr>
              <p:spPr>
                <a:xfrm flipV="1">
                  <a:off x="2768658" y="3340876"/>
                  <a:ext cx="704520" cy="291822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84" name="Line"/>
                <p:cNvSpPr/>
                <p:nvPr/>
              </p:nvSpPr>
              <p:spPr>
                <a:xfrm flipV="1">
                  <a:off x="-1" y="-1"/>
                  <a:ext cx="291823" cy="704521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  <p:grpSp>
            <p:nvGrpSpPr>
              <p:cNvPr id="589" name="Group"/>
              <p:cNvGrpSpPr/>
              <p:nvPr/>
            </p:nvGrpSpPr>
            <p:grpSpPr>
              <a:xfrm flipH="1">
                <a:off x="-1" y="-1"/>
                <a:ext cx="3473179" cy="3632699"/>
                <a:chOff x="0" y="0"/>
                <a:chExt cx="3473177" cy="3632697"/>
              </a:xfrm>
            </p:grpSpPr>
            <p:sp>
              <p:nvSpPr>
                <p:cNvPr id="586" name="Line"/>
                <p:cNvSpPr/>
                <p:nvPr/>
              </p:nvSpPr>
              <p:spPr>
                <a:xfrm flipV="1">
                  <a:off x="1727163" y="1453043"/>
                  <a:ext cx="539217" cy="539216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87" name="Line"/>
                <p:cNvSpPr/>
                <p:nvPr/>
              </p:nvSpPr>
              <p:spPr>
                <a:xfrm flipV="1">
                  <a:off x="2768658" y="3340876"/>
                  <a:ext cx="704520" cy="291822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588" name="Line"/>
                <p:cNvSpPr/>
                <p:nvPr/>
              </p:nvSpPr>
              <p:spPr>
                <a:xfrm flipV="1">
                  <a:off x="-1" y="-1"/>
                  <a:ext cx="291823" cy="704521"/>
                </a:xfrm>
                <a:prstGeom prst="line">
                  <a:avLst/>
                </a:prstGeom>
                <a:noFill/>
                <a:ln w="50800" cap="flat">
                  <a:solidFill>
                    <a:srgbClr val="7F0325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grpSp>
          <p:nvGrpSpPr>
            <p:cNvPr id="596" name="Group"/>
            <p:cNvGrpSpPr/>
            <p:nvPr/>
          </p:nvGrpSpPr>
          <p:grpSpPr>
            <a:xfrm>
              <a:off x="6922409" y="422590"/>
              <a:ext cx="7668780" cy="7602690"/>
              <a:chOff x="233680" y="422590"/>
              <a:chExt cx="7668778" cy="7602688"/>
            </a:xfrm>
          </p:grpSpPr>
          <p:sp>
            <p:nvSpPr>
              <p:cNvPr id="591" name="0"/>
              <p:cNvSpPr/>
              <p:nvPr/>
            </p:nvSpPr>
            <p:spPr>
              <a:xfrm>
                <a:off x="233680" y="42259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0</a:t>
                </a:r>
              </a:p>
            </p:txBody>
          </p:sp>
          <p:sp>
            <p:nvSpPr>
              <p:cNvPr id="592" name="1"/>
              <p:cNvSpPr/>
              <p:nvPr/>
            </p:nvSpPr>
            <p:spPr>
              <a:xfrm>
                <a:off x="2920015" y="97655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1</a:t>
                </a:r>
              </a:p>
            </p:txBody>
          </p:sp>
          <p:sp>
            <p:nvSpPr>
              <p:cNvPr id="593" name="2"/>
              <p:cNvSpPr/>
              <p:nvPr/>
            </p:nvSpPr>
            <p:spPr>
              <a:xfrm>
                <a:off x="5085607" y="257455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2</a:t>
                </a:r>
              </a:p>
            </p:txBody>
          </p:sp>
          <p:sp>
            <p:nvSpPr>
              <p:cNvPr id="594" name="3"/>
              <p:cNvSpPr/>
              <p:nvPr/>
            </p:nvSpPr>
            <p:spPr>
              <a:xfrm>
                <a:off x="6294964" y="4627652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3</a:t>
                </a:r>
              </a:p>
            </p:txBody>
          </p:sp>
          <p:sp>
            <p:nvSpPr>
              <p:cNvPr id="595" name="4"/>
              <p:cNvSpPr/>
              <p:nvPr/>
            </p:nvSpPr>
            <p:spPr>
              <a:xfrm>
                <a:off x="6632458" y="675527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4</a:t>
                </a:r>
              </a:p>
            </p:txBody>
          </p:sp>
        </p:grpSp>
        <p:grpSp>
          <p:nvGrpSpPr>
            <p:cNvPr id="601" name="Group"/>
            <p:cNvGrpSpPr/>
            <p:nvPr/>
          </p:nvGrpSpPr>
          <p:grpSpPr>
            <a:xfrm flipH="1">
              <a:off x="410209" y="1040059"/>
              <a:ext cx="4982445" cy="6985220"/>
              <a:chOff x="-859789" y="422590"/>
              <a:chExt cx="4982443" cy="6985219"/>
            </a:xfrm>
          </p:grpSpPr>
          <p:sp>
            <p:nvSpPr>
              <p:cNvPr id="597" name="15"/>
              <p:cNvSpPr/>
              <p:nvPr/>
            </p:nvSpPr>
            <p:spPr>
              <a:xfrm flipH="1">
                <a:off x="-859790" y="42259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15</a:t>
                </a:r>
              </a:p>
            </p:txBody>
          </p:sp>
          <p:sp>
            <p:nvSpPr>
              <p:cNvPr id="598" name="14"/>
              <p:cNvSpPr/>
              <p:nvPr/>
            </p:nvSpPr>
            <p:spPr>
              <a:xfrm flipH="1">
                <a:off x="1305801" y="195708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14</a:t>
                </a:r>
              </a:p>
            </p:txBody>
          </p:sp>
          <p:sp>
            <p:nvSpPr>
              <p:cNvPr id="599" name="13"/>
              <p:cNvSpPr/>
              <p:nvPr/>
            </p:nvSpPr>
            <p:spPr>
              <a:xfrm flipH="1">
                <a:off x="2515159" y="401018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13</a:t>
                </a:r>
              </a:p>
            </p:txBody>
          </p:sp>
          <p:sp>
            <p:nvSpPr>
              <p:cNvPr id="600" name="12"/>
              <p:cNvSpPr/>
              <p:nvPr/>
            </p:nvSpPr>
            <p:spPr>
              <a:xfrm flipH="1">
                <a:off x="2852653" y="613780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12</a:t>
                </a:r>
              </a:p>
            </p:txBody>
          </p:sp>
        </p:grpSp>
        <p:grpSp>
          <p:nvGrpSpPr>
            <p:cNvPr id="605" name="Group"/>
            <p:cNvGrpSpPr/>
            <p:nvPr/>
          </p:nvGrpSpPr>
          <p:grpSpPr>
            <a:xfrm flipH="1" rot="10800000">
              <a:off x="9677694" y="9425842"/>
              <a:ext cx="4644950" cy="4857594"/>
              <a:chOff x="233680" y="-847409"/>
              <a:chExt cx="4644949" cy="4857592"/>
            </a:xfrm>
          </p:grpSpPr>
          <p:sp>
            <p:nvSpPr>
              <p:cNvPr id="602" name="7"/>
              <p:cNvSpPr/>
              <p:nvPr/>
            </p:nvSpPr>
            <p:spPr>
              <a:xfrm flipV="1">
                <a:off x="233680" y="-84741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7</a:t>
                </a:r>
              </a:p>
            </p:txBody>
          </p:sp>
          <p:sp>
            <p:nvSpPr>
              <p:cNvPr id="603" name="6"/>
              <p:cNvSpPr/>
              <p:nvPr/>
            </p:nvSpPr>
            <p:spPr>
              <a:xfrm flipV="1">
                <a:off x="2399271" y="68708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6</a:t>
                </a:r>
              </a:p>
            </p:txBody>
          </p:sp>
          <p:sp>
            <p:nvSpPr>
              <p:cNvPr id="604" name="5"/>
              <p:cNvSpPr/>
              <p:nvPr/>
            </p:nvSpPr>
            <p:spPr>
              <a:xfrm flipV="1">
                <a:off x="3608629" y="274018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5</a:t>
                </a:r>
              </a:p>
            </p:txBody>
          </p:sp>
        </p:grpSp>
        <p:grpSp>
          <p:nvGrpSpPr>
            <p:cNvPr id="610" name="Group"/>
            <p:cNvGrpSpPr/>
            <p:nvPr/>
          </p:nvGrpSpPr>
          <p:grpSpPr>
            <a:xfrm flipH="1" rot="10800000">
              <a:off x="804834" y="9243472"/>
              <a:ext cx="7387533" cy="5462711"/>
              <a:chOff x="410210" y="-847409"/>
              <a:chExt cx="7387532" cy="5462710"/>
            </a:xfrm>
          </p:grpSpPr>
          <p:sp>
            <p:nvSpPr>
              <p:cNvPr id="606" name="9"/>
              <p:cNvSpPr/>
              <p:nvPr/>
            </p:nvSpPr>
            <p:spPr>
              <a:xfrm flipV="1">
                <a:off x="3672658" y="-41104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9</a:t>
                </a:r>
              </a:p>
            </p:txBody>
          </p:sp>
          <p:sp>
            <p:nvSpPr>
              <p:cNvPr id="607" name="10"/>
              <p:cNvSpPr/>
              <p:nvPr/>
            </p:nvSpPr>
            <p:spPr>
              <a:xfrm flipV="1">
                <a:off x="1732063" y="1320332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10</a:t>
                </a:r>
              </a:p>
            </p:txBody>
          </p:sp>
          <p:sp>
            <p:nvSpPr>
              <p:cNvPr id="608" name="11"/>
              <p:cNvSpPr/>
              <p:nvPr/>
            </p:nvSpPr>
            <p:spPr>
              <a:xfrm flipV="1">
                <a:off x="410210" y="334530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11</a:t>
                </a:r>
              </a:p>
            </p:txBody>
          </p:sp>
          <p:sp>
            <p:nvSpPr>
              <p:cNvPr id="609" name="8"/>
              <p:cNvSpPr/>
              <p:nvPr/>
            </p:nvSpPr>
            <p:spPr>
              <a:xfrm flipV="1">
                <a:off x="6527742" y="-84741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/>
                <a:r>
                  <a:t>8</a:t>
                </a:r>
              </a:p>
            </p:txBody>
          </p:sp>
        </p:grpSp>
        <p:sp>
          <p:nvSpPr>
            <p:cNvPr id="611" name="0000"/>
            <p:cNvSpPr/>
            <p:nvPr/>
          </p:nvSpPr>
          <p:spPr>
            <a:xfrm>
              <a:off x="6935109" y="227881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0000</a:t>
              </a:r>
            </a:p>
          </p:txBody>
        </p:sp>
        <p:sp>
          <p:nvSpPr>
            <p:cNvPr id="612" name="0001"/>
            <p:cNvSpPr/>
            <p:nvPr/>
          </p:nvSpPr>
          <p:spPr>
            <a:xfrm>
              <a:off x="8777708" y="263080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0001</a:t>
              </a:r>
            </a:p>
          </p:txBody>
        </p:sp>
        <p:sp>
          <p:nvSpPr>
            <p:cNvPr id="613" name="0010"/>
            <p:cNvSpPr/>
            <p:nvPr/>
          </p:nvSpPr>
          <p:spPr>
            <a:xfrm>
              <a:off x="10240185" y="377606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0010</a:t>
              </a:r>
            </a:p>
          </p:txBody>
        </p:sp>
        <p:sp>
          <p:nvSpPr>
            <p:cNvPr id="614" name="0011"/>
            <p:cNvSpPr/>
            <p:nvPr/>
          </p:nvSpPr>
          <p:spPr>
            <a:xfrm>
              <a:off x="11182799" y="508429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0011</a:t>
              </a:r>
            </a:p>
          </p:txBody>
        </p:sp>
        <p:sp>
          <p:nvSpPr>
            <p:cNvPr id="615" name="0100"/>
            <p:cNvSpPr/>
            <p:nvPr/>
          </p:nvSpPr>
          <p:spPr>
            <a:xfrm>
              <a:off x="11421417" y="676512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0100</a:t>
              </a:r>
            </a:p>
          </p:txBody>
        </p:sp>
        <p:sp>
          <p:nvSpPr>
            <p:cNvPr id="616" name="0101"/>
            <p:cNvSpPr/>
            <p:nvPr/>
          </p:nvSpPr>
          <p:spPr>
            <a:xfrm>
              <a:off x="11182799" y="882868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0101</a:t>
              </a:r>
            </a:p>
          </p:txBody>
        </p:sp>
        <p:sp>
          <p:nvSpPr>
            <p:cNvPr id="617" name="0110"/>
            <p:cNvSpPr/>
            <p:nvPr/>
          </p:nvSpPr>
          <p:spPr>
            <a:xfrm>
              <a:off x="10240185" y="1031546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0110</a:t>
              </a:r>
            </a:p>
          </p:txBody>
        </p:sp>
        <p:sp>
          <p:nvSpPr>
            <p:cNvPr id="618" name="0111"/>
            <p:cNvSpPr/>
            <p:nvPr/>
          </p:nvSpPr>
          <p:spPr>
            <a:xfrm>
              <a:off x="9059834" y="1133982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0111</a:t>
              </a:r>
            </a:p>
          </p:txBody>
        </p:sp>
        <p:sp>
          <p:nvSpPr>
            <p:cNvPr id="619" name="1111"/>
            <p:cNvSpPr/>
            <p:nvPr/>
          </p:nvSpPr>
          <p:spPr>
            <a:xfrm>
              <a:off x="4810385" y="263080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1111</a:t>
              </a:r>
            </a:p>
          </p:txBody>
        </p:sp>
        <p:sp>
          <p:nvSpPr>
            <p:cNvPr id="620" name="1110"/>
            <p:cNvSpPr/>
            <p:nvPr/>
          </p:nvSpPr>
          <p:spPr>
            <a:xfrm>
              <a:off x="3652227" y="377606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1110</a:t>
              </a:r>
            </a:p>
          </p:txBody>
        </p:sp>
        <p:sp>
          <p:nvSpPr>
            <p:cNvPr id="621" name="1101"/>
            <p:cNvSpPr/>
            <p:nvPr/>
          </p:nvSpPr>
          <p:spPr>
            <a:xfrm>
              <a:off x="2709613" y="508429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1101</a:t>
              </a:r>
            </a:p>
          </p:txBody>
        </p:sp>
        <p:sp>
          <p:nvSpPr>
            <p:cNvPr id="622" name="1100"/>
            <p:cNvSpPr/>
            <p:nvPr/>
          </p:nvSpPr>
          <p:spPr>
            <a:xfrm>
              <a:off x="2470995" y="675527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1100</a:t>
              </a:r>
            </a:p>
          </p:txBody>
        </p:sp>
        <p:sp>
          <p:nvSpPr>
            <p:cNvPr id="623" name="1011"/>
            <p:cNvSpPr/>
            <p:nvPr/>
          </p:nvSpPr>
          <p:spPr>
            <a:xfrm>
              <a:off x="2709613" y="882868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1011</a:t>
              </a:r>
            </a:p>
          </p:txBody>
        </p:sp>
        <p:sp>
          <p:nvSpPr>
            <p:cNvPr id="624" name="1010"/>
            <p:cNvSpPr/>
            <p:nvPr/>
          </p:nvSpPr>
          <p:spPr>
            <a:xfrm>
              <a:off x="3652227" y="1031546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1010</a:t>
              </a:r>
            </a:p>
          </p:txBody>
        </p:sp>
        <p:sp>
          <p:nvSpPr>
            <p:cNvPr id="625" name="1001"/>
            <p:cNvSpPr/>
            <p:nvPr/>
          </p:nvSpPr>
          <p:spPr>
            <a:xfrm>
              <a:off x="4810385" y="1133982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1001</a:t>
              </a:r>
            </a:p>
          </p:txBody>
        </p:sp>
        <p:sp>
          <p:nvSpPr>
            <p:cNvPr id="626" name="1000"/>
            <p:cNvSpPr/>
            <p:nvPr/>
          </p:nvSpPr>
          <p:spPr>
            <a:xfrm>
              <a:off x="6935109" y="1155120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/>
              </a:lvl1pPr>
            </a:lstStyle>
            <a:p>
              <a:pPr/>
              <a:r>
                <a:t>1000</a:t>
              </a:r>
            </a:p>
          </p:txBody>
        </p:sp>
        <p:sp>
          <p:nvSpPr>
            <p:cNvPr id="627" name="4-bit…"/>
            <p:cNvSpPr/>
            <p:nvPr/>
          </p:nvSpPr>
          <p:spPr>
            <a:xfrm>
              <a:off x="4248813" y="6765120"/>
              <a:ext cx="539478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/>
              <a:r>
                <a:t>4-bit</a:t>
              </a:r>
            </a:p>
            <a:p>
              <a:pPr/>
              <a:r>
                <a:t>unsigned integer representation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