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convertforfree.com/twos-complement-calculator/" TargetMode="Externa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convertforfree.com/twos-complement-calculator/" TargetMode="Externa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arstechnica.com/gadgets/2022/01/google-fixes-nightmare-android-bug-that-stopped-user-from-calling-911/" TargetMode="External"/><Relationship Id="rId3"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XOR_swap_algorithm" TargetMode="Externa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crasseux.com/books/ctutorial/argc-and-argv.html" TargetMode="External"/><Relationship Id="rId3" Type="http://schemas.openxmlformats.org/officeDocument/2006/relationships/hyperlink" Target="https://en.wikipedia.org/wiki/C_(programming_language)" TargetMode="External"/><Relationship Id="rId4" Type="http://schemas.openxmlformats.org/officeDocument/2006/relationships/hyperlink" Target="https://www.youtube.com/watch?v=de2Hsvxaf8M" TargetMode="External"/><Relationship Id="rId5" Type="http://schemas.openxmlformats.org/officeDocument/2006/relationships/hyperlink" Target="http://www.cplusplus.com/reference/clibrary/" TargetMode="External"/><Relationship Id="rId6" Type="http://schemas.openxmlformats.org/officeDocument/2006/relationships/hyperlink" Target="https://en.wikipedia.org/wiki/Bitwise_operations_in_C" TargetMode="External"/><Relationship Id="rId7" Type="http://schemas.openxmlformats.org/officeDocument/2006/relationships/hyperlink" Target="http://en.cppreference.com/w/c/language/operator_precedence" TargetMode="External"/><Relationship Id="rId8" Type="http://schemas.openxmlformats.org/officeDocument/2006/relationships/hyperlink" Target="https://www.toptal.com/c/after-all-these-years-the-world-is-still-powered-by-c-programming" TargetMode="External"/><Relationship Id="rId9" Type="http://schemas.openxmlformats.org/officeDocument/2006/relationships/hyperlink" Target="http://insights.dice.com/2014/12/08/c-still-relevant-21st-century/" TargetMode="External"/><Relationship Id="rId10" Type="http://schemas.openxmlformats.org/officeDocument/2006/relationships/hyperlink" Target="https://www.pluralsight.com/blog/software-development/why-every-programmer-should-learn-c"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January 10, 2022"/>
          <p:cNvSpPr txBox="1"/>
          <p:nvPr>
            <p:ph type="title"/>
          </p:nvPr>
        </p:nvSpPr>
        <p:spPr>
          <a:xfrm>
            <a:off x="1066800" y="4403468"/>
            <a:ext cx="10007600" cy="2086232"/>
          </a:xfrm>
          <a:prstGeom prst="rect">
            <a:avLst/>
          </a:prstGeom>
        </p:spPr>
        <p:txBody>
          <a:bodyPr/>
          <a:lstStyle/>
          <a:p>
            <a:pPr/>
            <a:r>
              <a:t>Monday, January 10, 2022</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2022</a:t>
            </a:r>
          </a:p>
          <a:p>
            <a:pPr/>
            <a:r>
              <a:t>Stanford University </a:t>
            </a:r>
          </a:p>
          <a:p>
            <a:pPr/>
            <a:r>
              <a:t>Computer Science Department</a:t>
            </a:r>
          </a:p>
          <a:p>
            <a:pPr/>
          </a:p>
          <a:p>
            <a:pPr/>
            <a:r>
              <a:t>Reading: Reader: </a:t>
            </a:r>
            <a:r>
              <a:rPr i="1"/>
              <a:t>Number Formats Used in CS 107</a:t>
            </a:r>
            <a:r>
              <a:t> and </a:t>
            </a:r>
            <a:r>
              <a:rPr i="1"/>
              <a:t>Bits and Bytes</a:t>
            </a:r>
            <a:r>
              <a:t>Textbook: Chapter 2.1</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3: Bits and Bytes</a:t>
            </a:r>
          </a:p>
        </p:txBody>
      </p:sp>
      <p:pic>
        <p:nvPicPr>
          <p:cNvPr id="141" name="Image" descr="Image"/>
          <p:cNvPicPr>
            <a:picLocks noChangeAspect="1"/>
          </p:cNvPicPr>
          <p:nvPr/>
        </p:nvPicPr>
        <p:blipFill>
          <a:blip r:embed="rId2">
            <a:extLst/>
          </a:blip>
          <a:stretch>
            <a:fillRect/>
          </a:stretch>
        </p:blipFill>
        <p:spPr>
          <a:xfrm>
            <a:off x="11693200" y="4445000"/>
            <a:ext cx="12192001" cy="48260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Logist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Logistics</a:t>
            </a:r>
          </a:p>
        </p:txBody>
      </p:sp>
      <p:sp>
        <p:nvSpPr>
          <p:cNvPr id="144" name="Labs start Tuesday -- you will want to watch Monday's lecture before your lab.…"/>
          <p:cNvSpPr txBox="1"/>
          <p:nvPr/>
        </p:nvSpPr>
        <p:spPr>
          <a:xfrm>
            <a:off x="168342" y="5730416"/>
            <a:ext cx="22576613" cy="34849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5500"/>
            </a:pPr>
            <a:r>
              <a:t>Labs start Tuesday -- you will want to watch Monday's lecture before your lab.</a:t>
            </a:r>
          </a:p>
          <a:p>
            <a:pPr marL="762000" indent="-762000" algn="l">
              <a:buSzPct val="75000"/>
              <a:buFont typeface="Helvetica Neue"/>
              <a:buChar char="•"/>
              <a:defRPr sz="5500"/>
            </a:pPr>
            <a:r>
              <a:t>Assign0 Due on Monday at 11:59pm</a:t>
            </a:r>
          </a:p>
          <a:p>
            <a:pPr marL="762000" indent="-762000" algn="l">
              <a:buSzPct val="75000"/>
              <a:buFont typeface="Helvetica Neue"/>
              <a:buChar char="•"/>
              <a:defRPr sz="5500"/>
            </a:pPr>
            <a:r>
              <a:t>Assign1 Released today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7" name="More on extending the bit representation of numbers…"/>
          <p:cNvSpPr txBox="1"/>
          <p:nvPr/>
        </p:nvSpPr>
        <p:spPr>
          <a:xfrm>
            <a:off x="168342" y="5304966"/>
            <a:ext cx="22576613" cy="43358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5500"/>
            </a:pPr>
            <a:r>
              <a:t>More on extending the bit representation of numbers</a:t>
            </a:r>
          </a:p>
          <a:p>
            <a:pPr marL="762000" indent="-762000" algn="l">
              <a:buSzPct val="75000"/>
              <a:buFont typeface="Helvetica Neue"/>
              <a:buChar char="•"/>
              <a:defRPr sz="5500"/>
            </a:pPr>
            <a:r>
              <a:t>Truncating numbers</a:t>
            </a:r>
          </a:p>
          <a:p>
            <a:pPr marL="762000" indent="-762000" algn="l">
              <a:buSzPct val="75000"/>
              <a:buFont typeface="Helvetica Neue"/>
              <a:buChar char="•"/>
              <a:defRPr sz="5500"/>
            </a:pPr>
            <a:r>
              <a:t>Data Sizes</a:t>
            </a:r>
          </a:p>
          <a:p>
            <a:pPr marL="762000" indent="-762000" algn="l">
              <a:buSzPct val="75000"/>
              <a:buFont typeface="Helvetica Neue"/>
              <a:buChar char="•"/>
              <a:defRPr sz="5500"/>
            </a:pPr>
            <a:r>
              <a:t>Addressing and Byte Ordering</a:t>
            </a:r>
          </a:p>
          <a:p>
            <a:pPr marL="762000" indent="-762000" algn="l">
              <a:buSzPct val="75000"/>
              <a:buFont typeface="Helvetica Neue"/>
              <a:buChar char="•"/>
              <a:defRPr sz="5500"/>
            </a:pPr>
            <a:r>
              <a:t>Boolean Algebra</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Expanding the bit representation of a numb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Expanding the bit representation of a number</a:t>
            </a:r>
          </a:p>
        </p:txBody>
      </p:sp>
      <p:sp>
        <p:nvSpPr>
          <p:cNvPr id="150" name="Sometimes we want to convert between two integers having different sizes. E.g., a short to an int, or an int to a long.…"/>
          <p:cNvSpPr txBox="1"/>
          <p:nvPr/>
        </p:nvSpPr>
        <p:spPr>
          <a:xfrm>
            <a:off x="756871" y="1757241"/>
            <a:ext cx="21330538" cy="101937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Sometimes we want to convert between two integers having different sizes. E.g., a </a:t>
            </a:r>
            <a:r>
              <a:rPr>
                <a:latin typeface="Courier"/>
                <a:ea typeface="Courier"/>
                <a:cs typeface="Courier"/>
                <a:sym typeface="Courier"/>
              </a:rPr>
              <a:t>short</a:t>
            </a:r>
            <a:r>
              <a:t> to an </a:t>
            </a:r>
            <a:r>
              <a:rPr>
                <a:latin typeface="Courier"/>
                <a:ea typeface="Courier"/>
                <a:cs typeface="Courier"/>
                <a:sym typeface="Courier"/>
              </a:rPr>
              <a:t>int</a:t>
            </a:r>
            <a:r>
              <a:t>, or an </a:t>
            </a:r>
            <a:r>
              <a:rPr>
                <a:latin typeface="Courier"/>
                <a:ea typeface="Courier"/>
                <a:cs typeface="Courier"/>
                <a:sym typeface="Courier"/>
              </a:rPr>
              <a:t>int</a:t>
            </a:r>
            <a:r>
              <a:t> to a </a:t>
            </a:r>
            <a:r>
              <a:rPr>
                <a:latin typeface="Courier"/>
                <a:ea typeface="Courier"/>
                <a:cs typeface="Courier"/>
                <a:sym typeface="Courier"/>
              </a:rPr>
              <a:t>long</a:t>
            </a:r>
            <a:r>
              <a:t>.</a:t>
            </a:r>
          </a:p>
          <a:p>
            <a:pPr algn="l"/>
          </a:p>
          <a:p>
            <a:pPr algn="l"/>
            <a:r>
              <a:t>We might not be able to convert from a bigger data type to a smaller data type, but we do want to always be able to convert from a smaller data type to a bigger data type.</a:t>
            </a:r>
          </a:p>
          <a:p>
            <a:pPr algn="l"/>
          </a:p>
          <a:p>
            <a:pPr algn="l"/>
            <a:r>
              <a:t>This is easy for unsigned values: simply add leading zeros to the representation (called "zero extension").</a:t>
            </a:r>
          </a:p>
          <a:p>
            <a:pPr algn="l">
              <a:defRPr sz="3200">
                <a:latin typeface="Courier"/>
                <a:ea typeface="Courier"/>
                <a:cs typeface="Courier"/>
                <a:sym typeface="Courier"/>
              </a:defRPr>
            </a:pPr>
          </a:p>
          <a:p>
            <a:pPr algn="l">
              <a:defRPr sz="3600">
                <a:latin typeface="Courier"/>
                <a:ea typeface="Courier"/>
                <a:cs typeface="Courier"/>
                <a:sym typeface="Courier"/>
              </a:defRPr>
            </a:pPr>
            <a:r>
              <a:t>unsigned short s = 4; </a:t>
            </a:r>
          </a:p>
          <a:p>
            <a:pPr algn="l">
              <a:defRPr sz="3600">
                <a:latin typeface="Courier"/>
                <a:ea typeface="Courier"/>
                <a:cs typeface="Courier"/>
                <a:sym typeface="Courier"/>
              </a:defRPr>
            </a:pPr>
            <a:r>
              <a:t>// short is a 16-bit format, so                     s = 0000 0000 0000 0100b</a:t>
            </a:r>
          </a:p>
          <a:p>
            <a:pPr algn="l">
              <a:defRPr sz="3600">
                <a:latin typeface="Courier"/>
                <a:ea typeface="Courier"/>
                <a:cs typeface="Courier"/>
                <a:sym typeface="Courier"/>
              </a:defRPr>
            </a:pPr>
          </a:p>
          <a:p>
            <a:pPr algn="l">
              <a:defRPr sz="3600">
                <a:latin typeface="Courier"/>
                <a:ea typeface="Courier"/>
                <a:cs typeface="Courier"/>
                <a:sym typeface="Courier"/>
              </a:defRPr>
            </a:pPr>
            <a:r>
              <a:t>unsigned int i = s;</a:t>
            </a:r>
          </a:p>
          <a:p>
            <a:pPr algn="l">
              <a:defRPr sz="3600">
                <a:latin typeface="Courier"/>
                <a:ea typeface="Courier"/>
                <a:cs typeface="Courier"/>
                <a:sym typeface="Courier"/>
              </a:defRPr>
            </a:pPr>
            <a:r>
              <a:t>// conversion to 32-bit int, so i = 0000 0000 0000 0000 0000 0000 0000 0100b</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Expanding the bit representation of a numb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Expanding the bit representation of a number</a:t>
            </a:r>
          </a:p>
        </p:txBody>
      </p:sp>
      <p:sp>
        <p:nvSpPr>
          <p:cNvPr id="153" name="For signed values, we want the number to remain the same, just with more bits. In this case, we perform a &quot;sign extension&quot; by repeating the sign of the value for the new digits. E.g.,…"/>
          <p:cNvSpPr txBox="1"/>
          <p:nvPr/>
        </p:nvSpPr>
        <p:spPr>
          <a:xfrm>
            <a:off x="756871" y="1757241"/>
            <a:ext cx="21330538" cy="996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signed values, we want the number to remain the same, just with more bits. In this case, we perform a "sign extension" by repeating the sign of the value for the new digits. E.g., </a:t>
            </a:r>
          </a:p>
          <a:p>
            <a:pPr algn="l">
              <a:defRPr sz="3200">
                <a:latin typeface="Courier"/>
                <a:ea typeface="Courier"/>
                <a:cs typeface="Courier"/>
                <a:sym typeface="Courier"/>
              </a:defRPr>
            </a:pPr>
          </a:p>
          <a:p>
            <a:pPr algn="l">
              <a:defRPr sz="3600">
                <a:latin typeface="Courier"/>
                <a:ea typeface="Courier"/>
                <a:cs typeface="Courier"/>
                <a:sym typeface="Courier"/>
              </a:defRPr>
            </a:pPr>
            <a:r>
              <a:t>short s = 4; </a:t>
            </a:r>
          </a:p>
          <a:p>
            <a:pPr algn="l">
              <a:defRPr sz="3600">
                <a:latin typeface="Courier"/>
                <a:ea typeface="Courier"/>
                <a:cs typeface="Courier"/>
                <a:sym typeface="Courier"/>
              </a:defRPr>
            </a:pPr>
            <a:r>
              <a:t>// short is a 16-bit format, so                     s = 0000 0000 0000 0100b</a:t>
            </a:r>
          </a:p>
          <a:p>
            <a:pPr algn="l">
              <a:defRPr sz="3600">
                <a:latin typeface="Courier"/>
                <a:ea typeface="Courier"/>
                <a:cs typeface="Courier"/>
                <a:sym typeface="Courier"/>
              </a:defRPr>
            </a:pPr>
          </a:p>
          <a:p>
            <a:pPr algn="l">
              <a:defRPr sz="3600">
                <a:latin typeface="Courier"/>
                <a:ea typeface="Courier"/>
                <a:cs typeface="Courier"/>
                <a:sym typeface="Courier"/>
              </a:defRPr>
            </a:pPr>
            <a:r>
              <a:t>int i = s;</a:t>
            </a:r>
          </a:p>
          <a:p>
            <a:pPr algn="l">
              <a:defRPr sz="3600">
                <a:latin typeface="Courier"/>
                <a:ea typeface="Courier"/>
                <a:cs typeface="Courier"/>
                <a:sym typeface="Courier"/>
              </a:defRPr>
            </a:pPr>
            <a:r>
              <a:t>// conversion to 32-bit int, so i = 0000 0000 0000 0000 0000 0000 0000 0100b</a:t>
            </a:r>
          </a:p>
          <a:p>
            <a:pPr algn="l">
              <a:defRPr sz="3600">
                <a:latin typeface="Courier"/>
                <a:ea typeface="Courier"/>
                <a:cs typeface="Courier"/>
                <a:sym typeface="Courier"/>
              </a:defRPr>
            </a:pPr>
          </a:p>
          <a:p>
            <a:pPr algn="l">
              <a:defRPr sz="3600">
                <a:latin typeface="Helvetica Neue"/>
                <a:ea typeface="Helvetica Neue"/>
                <a:cs typeface="Helvetica Neue"/>
                <a:sym typeface="Helvetica Neue"/>
              </a:defRPr>
            </a:pPr>
            <a:r>
              <a:t>— or —</a:t>
            </a:r>
          </a:p>
          <a:p>
            <a:pPr algn="l">
              <a:defRPr sz="3600">
                <a:latin typeface="Courier"/>
                <a:ea typeface="Courier"/>
                <a:cs typeface="Courier"/>
                <a:sym typeface="Courier"/>
              </a:defRPr>
            </a:pPr>
          </a:p>
          <a:p>
            <a:pPr algn="l">
              <a:defRPr sz="3600">
                <a:latin typeface="Courier"/>
                <a:ea typeface="Courier"/>
                <a:cs typeface="Courier"/>
                <a:sym typeface="Courier"/>
              </a:defRPr>
            </a:pPr>
            <a:r>
              <a:t>short s = -4; </a:t>
            </a:r>
          </a:p>
          <a:p>
            <a:pPr algn="l">
              <a:defRPr sz="3600">
                <a:latin typeface="Courier"/>
                <a:ea typeface="Courier"/>
                <a:cs typeface="Courier"/>
                <a:sym typeface="Courier"/>
              </a:defRPr>
            </a:pPr>
            <a:r>
              <a:t>// short is a 16-bit format, so                     s = 1111 1111 1111 1100b</a:t>
            </a:r>
          </a:p>
          <a:p>
            <a:pPr algn="l">
              <a:defRPr sz="3600">
                <a:latin typeface="Courier"/>
                <a:ea typeface="Courier"/>
                <a:cs typeface="Courier"/>
                <a:sym typeface="Courier"/>
              </a:defRPr>
            </a:pPr>
          </a:p>
          <a:p>
            <a:pPr algn="l">
              <a:defRPr sz="3600">
                <a:latin typeface="Courier"/>
                <a:ea typeface="Courier"/>
                <a:cs typeface="Courier"/>
                <a:sym typeface="Courier"/>
              </a:defRPr>
            </a:pPr>
            <a:r>
              <a:t>int i = s;</a:t>
            </a:r>
          </a:p>
          <a:p>
            <a:pPr algn="l">
              <a:defRPr sz="3600">
                <a:latin typeface="Courier"/>
                <a:ea typeface="Courier"/>
                <a:cs typeface="Courier"/>
                <a:sym typeface="Courier"/>
              </a:defRPr>
            </a:pPr>
            <a:r>
              <a:t>// conversion to 32-bit int, so i = 1111 1111 1111 1111 1111 1111 1111 1100b</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ign-extension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Sign-extension Example</a:t>
            </a:r>
          </a:p>
        </p:txBody>
      </p:sp>
      <p:sp>
        <p:nvSpPr>
          <p:cNvPr id="156" name="// show_bytes() defined on pg. 45, Bryant and O'Halloran…"/>
          <p:cNvSpPr txBox="1"/>
          <p:nvPr/>
        </p:nvSpPr>
        <p:spPr>
          <a:xfrm>
            <a:off x="178324" y="2209799"/>
            <a:ext cx="15255157" cy="9296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show_bytes() defined on pg. 45, Bryant and O'Halloran</a:t>
            </a:r>
          </a:p>
          <a:p>
            <a:pPr algn="l">
              <a:defRPr sz="3300">
                <a:latin typeface="Courier"/>
                <a:ea typeface="Courier"/>
                <a:cs typeface="Courier"/>
                <a:sym typeface="Courier"/>
              </a:defRPr>
            </a:pPr>
            <a:r>
              <a:t>int main() {</a:t>
            </a:r>
          </a:p>
          <a:p>
            <a:pPr algn="l">
              <a:defRPr sz="3300">
                <a:latin typeface="Courier"/>
                <a:ea typeface="Courier"/>
                <a:cs typeface="Courier"/>
                <a:sym typeface="Courier"/>
              </a:defRPr>
            </a:pPr>
            <a:r>
              <a:t>    short sx = -12345;       // -12345</a:t>
            </a:r>
          </a:p>
          <a:p>
            <a:pPr algn="l">
              <a:defRPr sz="3300">
                <a:latin typeface="Courier"/>
                <a:ea typeface="Courier"/>
                <a:cs typeface="Courier"/>
                <a:sym typeface="Courier"/>
              </a:defRPr>
            </a:pPr>
            <a:r>
              <a:t>    unsigned short usx = sx; // 53191</a:t>
            </a:r>
          </a:p>
          <a:p>
            <a:pPr algn="l">
              <a:defRPr sz="3300">
                <a:latin typeface="Courier"/>
                <a:ea typeface="Courier"/>
                <a:cs typeface="Courier"/>
                <a:sym typeface="Courier"/>
              </a:defRPr>
            </a:pPr>
            <a:r>
              <a:t>    int x = sx;              // -12345</a:t>
            </a:r>
          </a:p>
          <a:p>
            <a:pPr algn="l">
              <a:defRPr sz="3300">
                <a:latin typeface="Courier"/>
                <a:ea typeface="Courier"/>
                <a:cs typeface="Courier"/>
                <a:sym typeface="Courier"/>
              </a:defRPr>
            </a:pPr>
            <a:r>
              <a:t>    unsigned ux = usx;       // 53191</a:t>
            </a:r>
          </a:p>
          <a:p>
            <a:pPr algn="l">
              <a:defRPr sz="3300">
                <a:latin typeface="Courier"/>
                <a:ea typeface="Courier"/>
                <a:cs typeface="Courier"/>
                <a:sym typeface="Courier"/>
              </a:defRPr>
            </a:pPr>
          </a:p>
          <a:p>
            <a:pPr algn="l">
              <a:defRPr sz="3300">
                <a:latin typeface="Courier"/>
                <a:ea typeface="Courier"/>
                <a:cs typeface="Courier"/>
                <a:sym typeface="Courier"/>
              </a:defRPr>
            </a:pPr>
            <a:r>
              <a:t>    printf("sx = %d:\t", sx);</a:t>
            </a:r>
          </a:p>
          <a:p>
            <a:pPr algn="l">
              <a:defRPr sz="3300">
                <a:latin typeface="Courier"/>
                <a:ea typeface="Courier"/>
                <a:cs typeface="Courier"/>
                <a:sym typeface="Courier"/>
              </a:defRPr>
            </a:pPr>
            <a:r>
              <a:t>    show_bytes((byte_pointer) &amp;sx, sizeof(short));</a:t>
            </a:r>
          </a:p>
          <a:p>
            <a:pPr algn="l">
              <a:defRPr sz="3300">
                <a:latin typeface="Courier"/>
                <a:ea typeface="Courier"/>
                <a:cs typeface="Courier"/>
                <a:sym typeface="Courier"/>
              </a:defRPr>
            </a:pPr>
            <a:r>
              <a:t>    printf("usx = %u:\t", usx);</a:t>
            </a:r>
          </a:p>
          <a:p>
            <a:pPr algn="l">
              <a:defRPr sz="3300">
                <a:latin typeface="Courier"/>
                <a:ea typeface="Courier"/>
                <a:cs typeface="Courier"/>
                <a:sym typeface="Courier"/>
              </a:defRPr>
            </a:pPr>
            <a:r>
              <a:t>    show_bytes((byte_pointer) &amp;usx, sizeof(unsigned short));</a:t>
            </a:r>
          </a:p>
          <a:p>
            <a:pPr algn="l">
              <a:defRPr sz="3300">
                <a:latin typeface="Courier"/>
                <a:ea typeface="Courier"/>
                <a:cs typeface="Courier"/>
                <a:sym typeface="Courier"/>
              </a:defRPr>
            </a:pPr>
            <a:r>
              <a:t>    printf("x  = %d:\t", x);</a:t>
            </a:r>
          </a:p>
          <a:p>
            <a:pPr algn="l">
              <a:defRPr sz="3300">
                <a:latin typeface="Courier"/>
                <a:ea typeface="Courier"/>
                <a:cs typeface="Courier"/>
                <a:sym typeface="Courier"/>
              </a:defRPr>
            </a:pPr>
            <a:r>
              <a:t>    show_bytes((byte_pointer) &amp;x, sizeof(int));</a:t>
            </a:r>
          </a:p>
          <a:p>
            <a:pPr algn="l">
              <a:defRPr sz="3300">
                <a:latin typeface="Courier"/>
                <a:ea typeface="Courier"/>
                <a:cs typeface="Courier"/>
                <a:sym typeface="Courier"/>
              </a:defRPr>
            </a:pPr>
            <a:r>
              <a:t>    printf("ux = %u:\t", ux);</a:t>
            </a:r>
          </a:p>
          <a:p>
            <a:pPr algn="l">
              <a:defRPr sz="3300">
                <a:latin typeface="Courier"/>
                <a:ea typeface="Courier"/>
                <a:cs typeface="Courier"/>
                <a:sym typeface="Courier"/>
              </a:defRPr>
            </a:pPr>
            <a:r>
              <a:t>    show_bytes((byte_pointer) &amp;ux, sizeof(unsigned));</a:t>
            </a:r>
          </a:p>
          <a:p>
            <a:pPr algn="l">
              <a:defRPr sz="3300">
                <a:latin typeface="Courier"/>
                <a:ea typeface="Courier"/>
                <a:cs typeface="Courier"/>
                <a:sym typeface="Courier"/>
              </a:defRPr>
            </a:pP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157" name="$ ./sign_extension…"/>
          <p:cNvSpPr txBox="1"/>
          <p:nvPr/>
        </p:nvSpPr>
        <p:spPr>
          <a:xfrm>
            <a:off x="16012562" y="4326964"/>
            <a:ext cx="7872041" cy="314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 ./sign_extension</a:t>
            </a:r>
          </a:p>
          <a:p>
            <a:pPr algn="l">
              <a:defRPr sz="3900">
                <a:latin typeface="Courier"/>
                <a:ea typeface="Courier"/>
                <a:cs typeface="Courier"/>
                <a:sym typeface="Courier"/>
              </a:defRPr>
            </a:pPr>
            <a:r>
              <a:t>sx = -12345:	 c7 cf</a:t>
            </a:r>
          </a:p>
          <a:p>
            <a:pPr algn="l">
              <a:defRPr sz="3900">
                <a:latin typeface="Courier"/>
                <a:ea typeface="Courier"/>
                <a:cs typeface="Courier"/>
                <a:sym typeface="Courier"/>
              </a:defRPr>
            </a:pPr>
            <a:r>
              <a:t>usx = 53191:	 c7 cf</a:t>
            </a:r>
          </a:p>
          <a:p>
            <a:pPr algn="l">
              <a:defRPr sz="3900">
                <a:latin typeface="Courier"/>
                <a:ea typeface="Courier"/>
                <a:cs typeface="Courier"/>
                <a:sym typeface="Courier"/>
              </a:defRPr>
            </a:pPr>
            <a:r>
              <a:t>x  = -12345:	 c7 cf ff ff</a:t>
            </a:r>
          </a:p>
          <a:p>
            <a:pPr algn="l">
              <a:defRPr sz="3900">
                <a:latin typeface="Courier"/>
                <a:ea typeface="Courier"/>
                <a:cs typeface="Courier"/>
                <a:sym typeface="Courier"/>
              </a:defRPr>
            </a:pPr>
            <a:r>
              <a:t>ux = 53191: 	 c7 cf 00 00</a:t>
            </a:r>
          </a:p>
        </p:txBody>
      </p:sp>
      <p:sp>
        <p:nvSpPr>
          <p:cNvPr id="158" name="(careful: this was printed on the little-endian myth machines!)"/>
          <p:cNvSpPr txBox="1"/>
          <p:nvPr/>
        </p:nvSpPr>
        <p:spPr>
          <a:xfrm>
            <a:off x="16605634" y="7641809"/>
            <a:ext cx="6983125" cy="236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i="1">
                <a:latin typeface="Helvetica Neue"/>
                <a:ea typeface="Helvetica Neue"/>
                <a:cs typeface="Helvetica Neue"/>
                <a:sym typeface="Helvetica Neue"/>
              </a:defRPr>
            </a:lvl1pPr>
          </a:lstStyle>
          <a:p>
            <a:pPr/>
            <a:r>
              <a:t>(careful: this was printed on the little-endian myth machines!)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Back to right shift: arithmetic -vs- logic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Back to right shift: arithmetic -vs- logical</a:t>
            </a:r>
          </a:p>
        </p:txBody>
      </p:sp>
      <p:sp>
        <p:nvSpPr>
          <p:cNvPr id="161" name="// show_bytes() defined on pg. 45, Bryant and O'Halloran…"/>
          <p:cNvSpPr txBox="1"/>
          <p:nvPr/>
        </p:nvSpPr>
        <p:spPr>
          <a:xfrm>
            <a:off x="9093813" y="2094664"/>
            <a:ext cx="14249153" cy="10820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show_bytes() defined on pg. 45, Bryant and O'Halloran</a:t>
            </a:r>
          </a:p>
          <a:p>
            <a:pPr algn="l">
              <a:defRPr sz="3300">
                <a:latin typeface="Courier"/>
                <a:ea typeface="Courier"/>
                <a:cs typeface="Courier"/>
                <a:sym typeface="Courier"/>
              </a:defRPr>
            </a:pPr>
            <a:r>
              <a:t>int main() {</a:t>
            </a:r>
          </a:p>
          <a:p>
            <a:pPr algn="l">
              <a:defRPr sz="3300">
                <a:latin typeface="Courier"/>
                <a:ea typeface="Courier"/>
                <a:cs typeface="Courier"/>
                <a:sym typeface="Courier"/>
              </a:defRPr>
            </a:pPr>
            <a:r>
              <a:t>    int a = 1048576;</a:t>
            </a:r>
          </a:p>
          <a:p>
            <a:pPr algn="l">
              <a:defRPr sz="3300">
                <a:latin typeface="Courier"/>
                <a:ea typeface="Courier"/>
                <a:cs typeface="Courier"/>
                <a:sym typeface="Courier"/>
              </a:defRPr>
            </a:pPr>
            <a:r>
              <a:t>    int a_rs8 = a &gt;&gt; 8;</a:t>
            </a:r>
          </a:p>
          <a:p>
            <a:pPr algn="l">
              <a:defRPr sz="3300">
                <a:latin typeface="Courier"/>
                <a:ea typeface="Courier"/>
                <a:cs typeface="Courier"/>
                <a:sym typeface="Courier"/>
              </a:defRPr>
            </a:pPr>
          </a:p>
          <a:p>
            <a:pPr algn="l">
              <a:defRPr sz="3300">
                <a:latin typeface="Courier"/>
                <a:ea typeface="Courier"/>
                <a:cs typeface="Courier"/>
                <a:sym typeface="Courier"/>
              </a:defRPr>
            </a:pPr>
            <a:r>
              <a:t>    int b = -1048576;</a:t>
            </a:r>
          </a:p>
          <a:p>
            <a:pPr algn="l">
              <a:defRPr sz="3300">
                <a:latin typeface="Courier"/>
                <a:ea typeface="Courier"/>
                <a:cs typeface="Courier"/>
                <a:sym typeface="Courier"/>
              </a:defRPr>
            </a:pPr>
            <a:r>
              <a:t>    int b_rs8 = b &gt;&gt; 8;</a:t>
            </a:r>
          </a:p>
          <a:p>
            <a:pPr algn="l">
              <a:defRPr sz="3300">
                <a:latin typeface="Courier"/>
                <a:ea typeface="Courier"/>
                <a:cs typeface="Courier"/>
                <a:sym typeface="Courier"/>
              </a:defRPr>
            </a:pPr>
          </a:p>
          <a:p>
            <a:pPr algn="l">
              <a:defRPr sz="3300">
                <a:latin typeface="Courier"/>
                <a:ea typeface="Courier"/>
                <a:cs typeface="Courier"/>
                <a:sym typeface="Courier"/>
              </a:defRPr>
            </a:pPr>
            <a:r>
              <a:t>    printf("a = %d:\t", a);</a:t>
            </a:r>
          </a:p>
          <a:p>
            <a:pPr algn="l">
              <a:defRPr sz="3300">
                <a:latin typeface="Courier"/>
                <a:ea typeface="Courier"/>
                <a:cs typeface="Courier"/>
                <a:sym typeface="Courier"/>
              </a:defRPr>
            </a:pPr>
            <a:r>
              <a:t>    show_bytes((byte_pointer) &amp;a, sizeof(int));</a:t>
            </a:r>
          </a:p>
          <a:p>
            <a:pPr algn="l">
              <a:defRPr sz="3300">
                <a:latin typeface="Courier"/>
                <a:ea typeface="Courier"/>
                <a:cs typeface="Courier"/>
                <a:sym typeface="Courier"/>
              </a:defRPr>
            </a:pPr>
          </a:p>
          <a:p>
            <a:pPr algn="l">
              <a:defRPr sz="3300">
                <a:latin typeface="Courier"/>
                <a:ea typeface="Courier"/>
                <a:cs typeface="Courier"/>
                <a:sym typeface="Courier"/>
              </a:defRPr>
            </a:pPr>
            <a:r>
              <a:t>    printf("a &gt;&gt; 8 = %d:\t", a_rs8);</a:t>
            </a:r>
          </a:p>
          <a:p>
            <a:pPr algn="l">
              <a:defRPr sz="3300">
                <a:latin typeface="Courier"/>
                <a:ea typeface="Courier"/>
                <a:cs typeface="Courier"/>
                <a:sym typeface="Courier"/>
              </a:defRPr>
            </a:pPr>
            <a:r>
              <a:t>    show_bytes((byte_pointer) &amp;a_rs8, sizeof(int));</a:t>
            </a:r>
          </a:p>
          <a:p>
            <a:pPr algn="l">
              <a:defRPr sz="3300">
                <a:latin typeface="Courier"/>
                <a:ea typeface="Courier"/>
                <a:cs typeface="Courier"/>
                <a:sym typeface="Courier"/>
              </a:defRPr>
            </a:pPr>
          </a:p>
          <a:p>
            <a:pPr algn="l">
              <a:defRPr sz="3300">
                <a:latin typeface="Courier"/>
                <a:ea typeface="Courier"/>
                <a:cs typeface="Courier"/>
                <a:sym typeface="Courier"/>
              </a:defRPr>
            </a:pPr>
            <a:r>
              <a:t>    printf("b = %d:\t", b);</a:t>
            </a:r>
          </a:p>
          <a:p>
            <a:pPr algn="l">
              <a:defRPr sz="3300">
                <a:latin typeface="Courier"/>
                <a:ea typeface="Courier"/>
                <a:cs typeface="Courier"/>
                <a:sym typeface="Courier"/>
              </a:defRPr>
            </a:pPr>
            <a:r>
              <a:t>    show_bytes((byte_pointer) &amp;b, sizeof(int));</a:t>
            </a:r>
          </a:p>
          <a:p>
            <a:pPr algn="l">
              <a:defRPr sz="3300">
                <a:latin typeface="Courier"/>
                <a:ea typeface="Courier"/>
                <a:cs typeface="Courier"/>
                <a:sym typeface="Courier"/>
              </a:defRPr>
            </a:pPr>
          </a:p>
          <a:p>
            <a:pPr algn="l">
              <a:defRPr sz="3300">
                <a:latin typeface="Courier"/>
                <a:ea typeface="Courier"/>
                <a:cs typeface="Courier"/>
                <a:sym typeface="Courier"/>
              </a:defRPr>
            </a:pPr>
            <a:r>
              <a:t>    printf("b &gt;&gt; 8 = %d:\t", b_rs8);</a:t>
            </a:r>
          </a:p>
          <a:p>
            <a:pPr algn="l">
              <a:defRPr sz="3300">
                <a:latin typeface="Courier"/>
                <a:ea typeface="Courier"/>
                <a:cs typeface="Courier"/>
                <a:sym typeface="Courier"/>
              </a:defRPr>
            </a:pPr>
            <a:r>
              <a:t>    show_bytes((byte_pointer) &amp;b_rs8, sizeof(int));</a:t>
            </a: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162" name="$ ./right_shift…"/>
          <p:cNvSpPr txBox="1"/>
          <p:nvPr/>
        </p:nvSpPr>
        <p:spPr>
          <a:xfrm>
            <a:off x="755950" y="9983358"/>
            <a:ext cx="7259812" cy="264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 ./right_shift</a:t>
            </a:r>
          </a:p>
          <a:p>
            <a:pPr algn="l">
              <a:defRPr sz="3300">
                <a:latin typeface="Courier"/>
                <a:ea typeface="Courier"/>
                <a:cs typeface="Courier"/>
                <a:sym typeface="Courier"/>
              </a:defRPr>
            </a:pPr>
            <a:r>
              <a:t>a = 1048576:  	 00 00 10 00</a:t>
            </a:r>
          </a:p>
          <a:p>
            <a:pPr algn="l">
              <a:defRPr sz="3300">
                <a:latin typeface="Courier"/>
                <a:ea typeface="Courier"/>
                <a:cs typeface="Courier"/>
                <a:sym typeface="Courier"/>
              </a:defRPr>
            </a:pPr>
            <a:r>
              <a:t>a &gt;&gt; 8 = 4096:	 00 10 00 00</a:t>
            </a:r>
          </a:p>
          <a:p>
            <a:pPr algn="l">
              <a:defRPr sz="3300">
                <a:latin typeface="Courier"/>
                <a:ea typeface="Courier"/>
                <a:cs typeface="Courier"/>
                <a:sym typeface="Courier"/>
              </a:defRPr>
            </a:pPr>
            <a:r>
              <a:t>b = -1048576:		 00 00 f0 ff</a:t>
            </a:r>
          </a:p>
          <a:p>
            <a:pPr algn="l">
              <a:defRPr sz="3300">
                <a:latin typeface="Courier"/>
                <a:ea typeface="Courier"/>
                <a:cs typeface="Courier"/>
                <a:sym typeface="Courier"/>
              </a:defRPr>
            </a:pPr>
            <a:r>
              <a:t>b &gt;&gt; 8 = -4096:	 00 f0 ff ff</a:t>
            </a:r>
          </a:p>
        </p:txBody>
      </p:sp>
      <p:sp>
        <p:nvSpPr>
          <p:cNvPr id="163" name="(run on a little-endian machine)"/>
          <p:cNvSpPr txBox="1"/>
          <p:nvPr/>
        </p:nvSpPr>
        <p:spPr>
          <a:xfrm>
            <a:off x="273299" y="12706868"/>
            <a:ext cx="847661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a:t>
            </a:r>
            <a:r>
              <a:rPr i="1">
                <a:latin typeface="Helvetica Neue"/>
                <a:ea typeface="Helvetica Neue"/>
                <a:cs typeface="Helvetica Neue"/>
                <a:sym typeface="Helvetica Neue"/>
              </a:rPr>
              <a:t>run on a little-endian machine)</a:t>
            </a:r>
          </a:p>
        </p:txBody>
      </p:sp>
      <p:sp>
        <p:nvSpPr>
          <p:cNvPr id="164" name="The right-shift (&gt;&gt;) operator behaves differently for unsigned and signed numbers:…"/>
          <p:cNvSpPr txBox="1"/>
          <p:nvPr/>
        </p:nvSpPr>
        <p:spPr>
          <a:xfrm>
            <a:off x="254575" y="1851105"/>
            <a:ext cx="8514062" cy="73769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The right-shift (</a:t>
            </a:r>
            <a:r>
              <a:rPr>
                <a:latin typeface="Courier"/>
                <a:ea typeface="Courier"/>
                <a:cs typeface="Courier"/>
                <a:sym typeface="Courier"/>
              </a:rPr>
              <a:t>&gt;&gt;</a:t>
            </a:r>
            <a:r>
              <a:t>) operator behaves differently for unsigned and signed numbers:</a:t>
            </a:r>
          </a:p>
          <a:p>
            <a:pPr algn="l">
              <a:defRPr sz="4300"/>
            </a:pPr>
          </a:p>
          <a:p>
            <a:pPr marL="635000" indent="-635000" algn="l">
              <a:buSzPct val="75000"/>
              <a:buFont typeface="Helvetica Neue"/>
              <a:buChar char="•"/>
              <a:defRPr sz="4300"/>
            </a:pPr>
            <a:r>
              <a:rPr b="1">
                <a:latin typeface="Helvetica Neue"/>
                <a:ea typeface="Helvetica Neue"/>
                <a:cs typeface="Helvetica Neue"/>
                <a:sym typeface="Helvetica Neue"/>
              </a:rPr>
              <a:t>Unsigned</a:t>
            </a:r>
            <a:r>
              <a:t> numbers are </a:t>
            </a:r>
            <a:r>
              <a:rPr b="1">
                <a:latin typeface="Helvetica Neue"/>
                <a:ea typeface="Helvetica Neue"/>
                <a:cs typeface="Helvetica Neue"/>
                <a:sym typeface="Helvetica Neue"/>
              </a:rPr>
              <a:t>logically</a:t>
            </a:r>
            <a:r>
              <a:t>-right shifted (by shifting in 0s, always)</a:t>
            </a:r>
          </a:p>
          <a:p>
            <a:pPr marL="635000" indent="-635000" algn="l">
              <a:buSzPct val="75000"/>
              <a:buFont typeface="Helvetica Neue"/>
              <a:buChar char="•"/>
              <a:defRPr sz="4300"/>
            </a:pPr>
          </a:p>
          <a:p>
            <a:pPr marL="635000" indent="-635000" algn="l">
              <a:buSzPct val="75000"/>
              <a:buFont typeface="Helvetica Neue"/>
              <a:buChar char="•"/>
              <a:defRPr sz="4300"/>
            </a:pPr>
            <a:r>
              <a:rPr b="1">
                <a:latin typeface="Helvetica Neue"/>
                <a:ea typeface="Helvetica Neue"/>
                <a:cs typeface="Helvetica Neue"/>
                <a:sym typeface="Helvetica Neue"/>
              </a:rPr>
              <a:t>Signed</a:t>
            </a:r>
            <a:r>
              <a:t> numbers are </a:t>
            </a:r>
            <a:r>
              <a:rPr b="1">
                <a:latin typeface="Helvetica Neue"/>
                <a:ea typeface="Helvetica Neue"/>
                <a:cs typeface="Helvetica Neue"/>
                <a:sym typeface="Helvetica Neue"/>
              </a:rPr>
              <a:t>arithmetically</a:t>
            </a:r>
            <a:r>
              <a:t>-right shifted (by shifting in the sign bit)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Truncating Numbers: 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Truncating Numbers: Signed</a:t>
            </a:r>
          </a:p>
        </p:txBody>
      </p:sp>
      <p:sp>
        <p:nvSpPr>
          <p:cNvPr id="167" name="What if we want to reduce the number of bits that a number holds? E.g."/>
          <p:cNvSpPr txBox="1"/>
          <p:nvPr/>
        </p:nvSpPr>
        <p:spPr>
          <a:xfrm>
            <a:off x="1110920" y="2160475"/>
            <a:ext cx="9297433"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What if we want to reduce the number of bits that a number holds? E.g.</a:t>
            </a:r>
          </a:p>
        </p:txBody>
      </p:sp>
      <p:sp>
        <p:nvSpPr>
          <p:cNvPr id="168" name="int x = 53191;…"/>
          <p:cNvSpPr txBox="1"/>
          <p:nvPr/>
        </p:nvSpPr>
        <p:spPr>
          <a:xfrm>
            <a:off x="10528271" y="2367165"/>
            <a:ext cx="6419597" cy="195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int x = 53191;</a:t>
            </a:r>
          </a:p>
          <a:p>
            <a:pPr algn="l">
              <a:defRPr sz="3900">
                <a:latin typeface="Courier"/>
                <a:ea typeface="Courier"/>
                <a:cs typeface="Courier"/>
                <a:sym typeface="Courier"/>
              </a:defRPr>
            </a:pPr>
            <a:r>
              <a:t>short sx = (short) x;</a:t>
            </a:r>
          </a:p>
          <a:p>
            <a:pPr algn="l">
              <a:defRPr sz="3900">
                <a:latin typeface="Courier"/>
                <a:ea typeface="Courier"/>
                <a:cs typeface="Courier"/>
                <a:sym typeface="Courier"/>
              </a:defRPr>
            </a:pPr>
            <a:r>
              <a:t>int y = sx;</a:t>
            </a:r>
          </a:p>
        </p:txBody>
      </p:sp>
      <p:sp>
        <p:nvSpPr>
          <p:cNvPr id="169" name="What happens here? Let's look at the bits in x (a 32-bit int), 53191:…"/>
          <p:cNvSpPr txBox="1"/>
          <p:nvPr/>
        </p:nvSpPr>
        <p:spPr>
          <a:xfrm>
            <a:off x="1097297" y="4735367"/>
            <a:ext cx="20904124" cy="77458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happens here? Let's look at the bits in </a:t>
            </a:r>
            <a:r>
              <a:rPr>
                <a:latin typeface="Courier"/>
                <a:ea typeface="Courier"/>
                <a:cs typeface="Courier"/>
                <a:sym typeface="Courier"/>
              </a:rPr>
              <a:t>x </a:t>
            </a:r>
            <a:r>
              <a:t>(a 32-bit </a:t>
            </a:r>
            <a:r>
              <a:rPr>
                <a:latin typeface="Courier"/>
                <a:ea typeface="Courier"/>
                <a:cs typeface="Courier"/>
                <a:sym typeface="Courier"/>
              </a:rPr>
              <a:t>int</a:t>
            </a:r>
            <a:r>
              <a:t>), </a:t>
            </a:r>
            <a:r>
              <a:rPr>
                <a:latin typeface="Courier"/>
                <a:ea typeface="Courier"/>
                <a:cs typeface="Courier"/>
                <a:sym typeface="Courier"/>
              </a:rPr>
              <a:t>53191</a:t>
            </a:r>
            <a:r>
              <a:t>:</a:t>
            </a:r>
          </a:p>
          <a:p>
            <a:pPr algn="l"/>
          </a:p>
          <a:p>
            <a:pPr algn="l">
              <a:defRPr>
                <a:latin typeface="Courier"/>
                <a:ea typeface="Courier"/>
                <a:cs typeface="Courier"/>
                <a:sym typeface="Courier"/>
              </a:defRPr>
            </a:pPr>
            <a:r>
              <a:t>0000 0000 0000 0000 1100 1111 1100 0111</a:t>
            </a:r>
          </a:p>
          <a:p>
            <a:pPr algn="l"/>
          </a:p>
          <a:p>
            <a:pPr algn="l"/>
            <a:r>
              <a:t>When we cast x to a short, it only has 16-bits, and C </a:t>
            </a:r>
            <a:r>
              <a:rPr i="1">
                <a:latin typeface="Helvetica Neue"/>
                <a:ea typeface="Helvetica Neue"/>
                <a:cs typeface="Helvetica Neue"/>
                <a:sym typeface="Helvetica Neue"/>
              </a:rPr>
              <a:t>truncates </a:t>
            </a:r>
            <a:r>
              <a:t>the number:</a:t>
            </a:r>
          </a:p>
          <a:p>
            <a:pPr algn="l">
              <a:defRPr>
                <a:latin typeface="Courier"/>
                <a:ea typeface="Courier"/>
                <a:cs typeface="Courier"/>
                <a:sym typeface="Courier"/>
              </a:defRPr>
            </a:pPr>
          </a:p>
          <a:p>
            <a:pPr algn="l">
              <a:defRPr>
                <a:latin typeface="Courier"/>
                <a:ea typeface="Courier"/>
                <a:cs typeface="Courier"/>
                <a:sym typeface="Courier"/>
              </a:defRPr>
            </a:pPr>
            <a:r>
              <a:t>1100 1111 1100 0111</a:t>
            </a:r>
          </a:p>
          <a:p>
            <a:pPr algn="l">
              <a:defRPr>
                <a:latin typeface="Courier"/>
                <a:ea typeface="Courier"/>
                <a:cs typeface="Courier"/>
                <a:sym typeface="Courier"/>
              </a:defRPr>
            </a:pPr>
          </a:p>
          <a:p>
            <a:pPr algn="l"/>
            <a:r>
              <a:t>What is this number in decimal? Well, it must be negative (b/c of the initial 1), and it is </a:t>
            </a:r>
            <a:r>
              <a:rPr>
                <a:latin typeface="Courier"/>
                <a:ea typeface="Courier"/>
                <a:cs typeface="Courier"/>
                <a:sym typeface="Courier"/>
              </a:rPr>
              <a:t>-12345</a:t>
            </a:r>
            <a:r>
              <a:t>.</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runcating Numbers: 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Truncating Numbers: Signed</a:t>
            </a:r>
          </a:p>
        </p:txBody>
      </p:sp>
      <p:sp>
        <p:nvSpPr>
          <p:cNvPr id="172" name="What if we want to reduce the number of bits that a number holds? E.g."/>
          <p:cNvSpPr txBox="1"/>
          <p:nvPr/>
        </p:nvSpPr>
        <p:spPr>
          <a:xfrm>
            <a:off x="1110920" y="2160475"/>
            <a:ext cx="9297433"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What if we want to reduce the number of bits that a number holds? E.g.</a:t>
            </a:r>
          </a:p>
        </p:txBody>
      </p:sp>
      <p:sp>
        <p:nvSpPr>
          <p:cNvPr id="173" name="int x = 53191;        // 53191…"/>
          <p:cNvSpPr txBox="1"/>
          <p:nvPr/>
        </p:nvSpPr>
        <p:spPr>
          <a:xfrm>
            <a:off x="10528271" y="2367165"/>
            <a:ext cx="10716775" cy="195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int x = 53191;        // 53191</a:t>
            </a:r>
          </a:p>
          <a:p>
            <a:pPr algn="l">
              <a:defRPr sz="3900">
                <a:latin typeface="Courier"/>
                <a:ea typeface="Courier"/>
                <a:cs typeface="Courier"/>
                <a:sym typeface="Courier"/>
              </a:defRPr>
            </a:pPr>
            <a:r>
              <a:t>short sx = (short) x; // -12345</a:t>
            </a:r>
          </a:p>
          <a:p>
            <a:pPr algn="l">
              <a:defRPr sz="3900">
                <a:latin typeface="Courier"/>
                <a:ea typeface="Courier"/>
                <a:cs typeface="Courier"/>
                <a:sym typeface="Courier"/>
              </a:defRPr>
            </a:pPr>
            <a:r>
              <a:t>int y = sx;</a:t>
            </a:r>
          </a:p>
        </p:txBody>
      </p:sp>
      <p:sp>
        <p:nvSpPr>
          <p:cNvPr id="174" name="This is a form of overflow! We have altered the value of the number.…"/>
          <p:cNvSpPr txBox="1"/>
          <p:nvPr/>
        </p:nvSpPr>
        <p:spPr>
          <a:xfrm>
            <a:off x="1097297" y="4735367"/>
            <a:ext cx="20904124" cy="7021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a:latin typeface="Helvetica Neue"/>
                <a:ea typeface="Helvetica Neue"/>
                <a:cs typeface="Helvetica Neue"/>
                <a:sym typeface="Helvetica Neue"/>
              </a:defRPr>
            </a:pPr>
            <a:r>
              <a:t>This is a form of </a:t>
            </a:r>
            <a:r>
              <a:rPr i="1"/>
              <a:t>overflow</a:t>
            </a:r>
            <a:r>
              <a:t>! We have altered the value of the number. </a:t>
            </a:r>
          </a:p>
          <a:p>
            <a:pPr algn="l">
              <a:defRPr b="1">
                <a:latin typeface="Helvetica Neue"/>
                <a:ea typeface="Helvetica Neue"/>
                <a:cs typeface="Helvetica Neue"/>
                <a:sym typeface="Helvetica Neue"/>
              </a:defRPr>
            </a:pPr>
            <a:r>
              <a:t>Be careful!</a:t>
            </a:r>
          </a:p>
          <a:p>
            <a:pPr algn="l">
              <a:defRPr b="1">
                <a:latin typeface="Helvetica Neue"/>
                <a:ea typeface="Helvetica Neue"/>
                <a:cs typeface="Helvetica Neue"/>
                <a:sym typeface="Helvetica Neue"/>
              </a:defRPr>
            </a:pPr>
          </a:p>
          <a:p>
            <a:pPr algn="l"/>
            <a:r>
              <a:t>We don't have enough bits to store the int in the short for the value we have in the </a:t>
            </a:r>
            <a:r>
              <a:rPr>
                <a:latin typeface="Courier"/>
                <a:ea typeface="Courier"/>
                <a:cs typeface="Courier"/>
                <a:sym typeface="Courier"/>
              </a:rPr>
              <a:t>int</a:t>
            </a:r>
            <a:r>
              <a:t>, so the strange values occur.</a:t>
            </a:r>
          </a:p>
          <a:p>
            <a:pPr algn="l"/>
          </a:p>
          <a:p>
            <a:pPr algn="l"/>
            <a:r>
              <a:t>What is y above? We are converting a short to an int, so we sign-extend, and we get -12345!</a:t>
            </a:r>
          </a:p>
          <a:p>
            <a:pPr algn="l"/>
            <a:r>
              <a:rPr>
                <a:latin typeface="Courier"/>
                <a:ea typeface="Courier"/>
                <a:cs typeface="Courier"/>
                <a:sym typeface="Courier"/>
              </a:rPr>
              <a:t>                    1100 1111 1100 0111</a:t>
            </a:r>
            <a:r>
              <a:t> becomes</a:t>
            </a:r>
          </a:p>
        </p:txBody>
      </p:sp>
      <p:sp>
        <p:nvSpPr>
          <p:cNvPr id="175" name="Play around here: http://www.convertforfree.com/twos-complement-calculator/"/>
          <p:cNvSpPr txBox="1"/>
          <p:nvPr/>
        </p:nvSpPr>
        <p:spPr>
          <a:xfrm>
            <a:off x="1258953" y="12767658"/>
            <a:ext cx="20580809"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700"/>
            </a:pPr>
            <a:r>
              <a:t>Play around here: </a:t>
            </a:r>
            <a:r>
              <a:rPr u="sng">
                <a:hlinkClick r:id="rId2" invalidUrl="" action="" tgtFrame="" tooltip="" history="1" highlightClick="0" endSnd="0"/>
              </a:rPr>
              <a:t>http://www.convertforfree.com/twos-complement-calculator/</a:t>
            </a:r>
            <a:r>
              <a:t> </a:t>
            </a:r>
          </a:p>
        </p:txBody>
      </p:sp>
      <p:sp>
        <p:nvSpPr>
          <p:cNvPr id="176" name="1111 1111 1111 1111 1100 1111 1100 0111"/>
          <p:cNvSpPr txBox="1"/>
          <p:nvPr/>
        </p:nvSpPr>
        <p:spPr>
          <a:xfrm>
            <a:off x="1106920" y="11804969"/>
            <a:ext cx="14975720"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1111 1111 1111 1111 1100 1111 1100 0111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6"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Truncating Numbers: 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Truncating Numbers: Signed</a:t>
            </a:r>
          </a:p>
        </p:txBody>
      </p:sp>
      <p:sp>
        <p:nvSpPr>
          <p:cNvPr id="179" name="If the number does fit into the smaller representation in the current form, it will convert just fine."/>
          <p:cNvSpPr txBox="1"/>
          <p:nvPr/>
        </p:nvSpPr>
        <p:spPr>
          <a:xfrm>
            <a:off x="1110920" y="2160475"/>
            <a:ext cx="9297433"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If the number does fit into the smaller representation in the current form, it will convert just fine.</a:t>
            </a:r>
          </a:p>
        </p:txBody>
      </p:sp>
      <p:sp>
        <p:nvSpPr>
          <p:cNvPr id="180" name="int x = -3;        // -3…"/>
          <p:cNvSpPr txBox="1"/>
          <p:nvPr/>
        </p:nvSpPr>
        <p:spPr>
          <a:xfrm>
            <a:off x="10528271" y="2367165"/>
            <a:ext cx="10716775" cy="195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int x = -3;        // -3</a:t>
            </a:r>
          </a:p>
          <a:p>
            <a:pPr algn="l">
              <a:defRPr sz="3900">
                <a:latin typeface="Courier"/>
                <a:ea typeface="Courier"/>
                <a:cs typeface="Courier"/>
                <a:sym typeface="Courier"/>
              </a:defRPr>
            </a:pPr>
            <a:r>
              <a:t>short sx = (short) -3; // -3</a:t>
            </a:r>
          </a:p>
          <a:p>
            <a:pPr algn="l">
              <a:defRPr sz="3900">
                <a:latin typeface="Courier"/>
                <a:ea typeface="Courier"/>
                <a:cs typeface="Courier"/>
                <a:sym typeface="Courier"/>
              </a:defRPr>
            </a:pPr>
            <a:r>
              <a:t>int y = sx; // -3</a:t>
            </a:r>
          </a:p>
        </p:txBody>
      </p:sp>
      <p:sp>
        <p:nvSpPr>
          <p:cNvPr id="181" name="x:  1111 1111 1111 1111 1111 1111 1111 1101 becomes"/>
          <p:cNvSpPr txBox="1"/>
          <p:nvPr/>
        </p:nvSpPr>
        <p:spPr>
          <a:xfrm>
            <a:off x="1097297" y="5557364"/>
            <a:ext cx="20904123"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x:  </a:t>
            </a:r>
            <a:r>
              <a:rPr>
                <a:latin typeface="Courier"/>
                <a:ea typeface="Courier"/>
                <a:cs typeface="Courier"/>
                <a:sym typeface="Courier"/>
              </a:rPr>
              <a:t>1111 1111 1111 1111 1111 1111 1111 1101</a:t>
            </a:r>
            <a:r>
              <a:t> becomes</a:t>
            </a:r>
          </a:p>
        </p:txBody>
      </p:sp>
      <p:sp>
        <p:nvSpPr>
          <p:cNvPr id="182" name="Play around here: http://www.convertforfree.com/twos-complement-calculator/"/>
          <p:cNvSpPr txBox="1"/>
          <p:nvPr/>
        </p:nvSpPr>
        <p:spPr>
          <a:xfrm>
            <a:off x="1258953" y="12767658"/>
            <a:ext cx="20580809"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700"/>
            </a:pPr>
            <a:r>
              <a:t>Play around here: </a:t>
            </a:r>
            <a:r>
              <a:rPr u="sng">
                <a:hlinkClick r:id="rId2" invalidUrl="" action="" tgtFrame="" tooltip="" history="1" highlightClick="0" endSnd="0"/>
              </a:rPr>
              <a:t>http://www.convertforfree.com/twos-complement-calculator/</a:t>
            </a:r>
            <a:r>
              <a:t> </a:t>
            </a:r>
          </a:p>
        </p:txBody>
      </p:sp>
      <p:sp>
        <p:nvSpPr>
          <p:cNvPr id="183" name="sx:                    1111 1111 1111 1101"/>
          <p:cNvSpPr txBox="1"/>
          <p:nvPr/>
        </p:nvSpPr>
        <p:spPr>
          <a:xfrm>
            <a:off x="1104240" y="6424901"/>
            <a:ext cx="15763119"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sx:</a:t>
            </a:r>
            <a:r>
              <a:rPr>
                <a:latin typeface="Courier"/>
                <a:ea typeface="Courier"/>
                <a:cs typeface="Courier"/>
                <a:sym typeface="Courier"/>
              </a:rPr>
              <a:t>                    1111 1111 1111 1101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3"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Truncating Numbers: Un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Truncating Numbers: Unsigned</a:t>
            </a:r>
          </a:p>
        </p:txBody>
      </p:sp>
      <p:sp>
        <p:nvSpPr>
          <p:cNvPr id="186" name="We can also lose information with unsigned numbers:"/>
          <p:cNvSpPr txBox="1"/>
          <p:nvPr/>
        </p:nvSpPr>
        <p:spPr>
          <a:xfrm>
            <a:off x="1110920" y="2160475"/>
            <a:ext cx="9297433"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can also lose information with unsigned numbers:</a:t>
            </a:r>
          </a:p>
        </p:txBody>
      </p:sp>
      <p:sp>
        <p:nvSpPr>
          <p:cNvPr id="187" name="unsigned int x = 128000;…"/>
          <p:cNvSpPr txBox="1"/>
          <p:nvPr/>
        </p:nvSpPr>
        <p:spPr>
          <a:xfrm>
            <a:off x="10528271" y="2367165"/>
            <a:ext cx="10716775" cy="195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unsigned int x = 128000;</a:t>
            </a:r>
          </a:p>
          <a:p>
            <a:pPr algn="l">
              <a:defRPr sz="3900">
                <a:latin typeface="Courier"/>
                <a:ea typeface="Courier"/>
                <a:cs typeface="Courier"/>
                <a:sym typeface="Courier"/>
              </a:defRPr>
            </a:pPr>
            <a:r>
              <a:t>unsigned short sx = (short) x;</a:t>
            </a:r>
          </a:p>
          <a:p>
            <a:pPr algn="l">
              <a:defRPr sz="3900">
                <a:latin typeface="Courier"/>
                <a:ea typeface="Courier"/>
                <a:cs typeface="Courier"/>
                <a:sym typeface="Courier"/>
              </a:defRPr>
            </a:pPr>
            <a:r>
              <a:t>unsigned int y = sx;</a:t>
            </a:r>
          </a:p>
        </p:txBody>
      </p:sp>
      <p:sp>
        <p:nvSpPr>
          <p:cNvPr id="188" name="Bit representation for x = 128000 (32-bit unsigned int):…"/>
          <p:cNvSpPr txBox="1"/>
          <p:nvPr/>
        </p:nvSpPr>
        <p:spPr>
          <a:xfrm>
            <a:off x="1110920" y="4903060"/>
            <a:ext cx="22162160" cy="846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Bit representation for x = 128000 (32-bit unsigned int):</a:t>
            </a:r>
          </a:p>
          <a:p>
            <a:pPr algn="l"/>
          </a:p>
          <a:p>
            <a:pPr algn="l">
              <a:defRPr>
                <a:latin typeface="Courier"/>
                <a:ea typeface="Courier"/>
                <a:cs typeface="Courier"/>
                <a:sym typeface="Courier"/>
              </a:defRPr>
            </a:pPr>
            <a:r>
              <a:t>0000 0000 0000 0001 1111 0100 0000 0000</a:t>
            </a:r>
          </a:p>
          <a:p>
            <a:pPr algn="l"/>
          </a:p>
          <a:p>
            <a:pPr algn="l"/>
            <a:r>
              <a:t>Truncated unsigned short sx:</a:t>
            </a:r>
          </a:p>
          <a:p>
            <a:pPr algn="l"/>
          </a:p>
          <a:p>
            <a:pPr algn="l">
              <a:defRPr>
                <a:latin typeface="Courier"/>
                <a:ea typeface="Courier"/>
                <a:cs typeface="Courier"/>
                <a:sym typeface="Courier"/>
              </a:defRPr>
            </a:pPr>
            <a:r>
              <a:t>                    1111 0100 0000 0000</a:t>
            </a:r>
          </a:p>
          <a:p>
            <a:pPr algn="l"/>
          </a:p>
          <a:p>
            <a:pPr algn="l"/>
            <a:r>
              <a:t>which equals 62464 decimal.</a:t>
            </a:r>
          </a:p>
          <a:p>
            <a:pPr algn="l"/>
          </a:p>
          <a:p>
            <a:pPr algn="l"/>
            <a:r>
              <a:t>Converting back to an unsigned int, y = 62464</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Overflow in Unsigned Addi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Overflow in Unsigned Addition</a:t>
            </a:r>
          </a:p>
        </p:txBody>
      </p:sp>
      <p:sp>
        <p:nvSpPr>
          <p:cNvPr id="191" name="When integer operations overflow in C, the runtime does not produce an error:"/>
          <p:cNvSpPr txBox="1"/>
          <p:nvPr/>
        </p:nvSpPr>
        <p:spPr>
          <a:xfrm>
            <a:off x="1110920" y="1576275"/>
            <a:ext cx="221621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When integer operations overflow in C, the runtime does not produce an error:</a:t>
            </a:r>
          </a:p>
        </p:txBody>
      </p:sp>
      <p:sp>
        <p:nvSpPr>
          <p:cNvPr id="192" name="#include&lt;stdio.h&gt;…"/>
          <p:cNvSpPr txBox="1"/>
          <p:nvPr/>
        </p:nvSpPr>
        <p:spPr>
          <a:xfrm>
            <a:off x="881439" y="2387600"/>
            <a:ext cx="8716132" cy="7772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r>
              <a:t>#include&lt;limits.h&gt; // for UINT_MAX</a:t>
            </a:r>
          </a:p>
          <a:p>
            <a:pPr algn="l">
              <a:defRPr sz="3300">
                <a:latin typeface="Courier"/>
                <a:ea typeface="Courier"/>
                <a:cs typeface="Courier"/>
                <a:sym typeface="Courier"/>
              </a:defRPr>
            </a:pPr>
          </a:p>
          <a:p>
            <a:pPr algn="l">
              <a:defRPr sz="3300">
                <a:latin typeface="Courier"/>
                <a:ea typeface="Courier"/>
                <a:cs typeface="Courier"/>
                <a:sym typeface="Courier"/>
              </a:defRPr>
            </a:pPr>
            <a:r>
              <a:t>int main() {</a:t>
            </a:r>
          </a:p>
          <a:p>
            <a:pPr algn="l">
              <a:defRPr sz="3300">
                <a:latin typeface="Courier"/>
                <a:ea typeface="Courier"/>
                <a:cs typeface="Courier"/>
                <a:sym typeface="Courier"/>
              </a:defRPr>
            </a:pPr>
            <a:r>
              <a:t>    unsigned int a = UINT_MAX;</a:t>
            </a:r>
          </a:p>
          <a:p>
            <a:pPr algn="l">
              <a:defRPr sz="3300">
                <a:latin typeface="Courier"/>
                <a:ea typeface="Courier"/>
                <a:cs typeface="Courier"/>
                <a:sym typeface="Courier"/>
              </a:defRPr>
            </a:pPr>
            <a:r>
              <a:t>    unsigned int b = 1;</a:t>
            </a:r>
          </a:p>
          <a:p>
            <a:pPr algn="l">
              <a:defRPr sz="3300">
                <a:latin typeface="Courier"/>
                <a:ea typeface="Courier"/>
                <a:cs typeface="Courier"/>
                <a:sym typeface="Courier"/>
              </a:defRPr>
            </a:pPr>
            <a:r>
              <a:t>    unsigned int c = a + b;</a:t>
            </a:r>
          </a:p>
          <a:p>
            <a:pPr algn="l">
              <a:defRPr sz="3300">
                <a:latin typeface="Courier"/>
                <a:ea typeface="Courier"/>
                <a:cs typeface="Courier"/>
                <a:sym typeface="Courier"/>
              </a:defRPr>
            </a:pPr>
          </a:p>
          <a:p>
            <a:pPr algn="l">
              <a:defRPr sz="3300">
                <a:latin typeface="Courier"/>
                <a:ea typeface="Courier"/>
                <a:cs typeface="Courier"/>
                <a:sym typeface="Courier"/>
              </a:defRPr>
            </a:pPr>
            <a:r>
              <a:t>    printf("a = %u\n",a);</a:t>
            </a:r>
          </a:p>
          <a:p>
            <a:pPr algn="l">
              <a:defRPr sz="3300">
                <a:latin typeface="Courier"/>
                <a:ea typeface="Courier"/>
                <a:cs typeface="Courier"/>
                <a:sym typeface="Courier"/>
              </a:defRPr>
            </a:pPr>
            <a:r>
              <a:t>    printf("b = %u\n",b);</a:t>
            </a:r>
          </a:p>
          <a:p>
            <a:pPr algn="l">
              <a:defRPr sz="3300">
                <a:latin typeface="Courier"/>
                <a:ea typeface="Courier"/>
                <a:cs typeface="Courier"/>
                <a:sym typeface="Courier"/>
              </a:defRPr>
            </a:pPr>
            <a:r>
              <a:t>    printf("a + b = %u\n",c);</a:t>
            </a:r>
          </a:p>
          <a:p>
            <a:pPr algn="l">
              <a:defRPr sz="3300">
                <a:latin typeface="Courier"/>
                <a:ea typeface="Courier"/>
                <a:cs typeface="Courier"/>
                <a:sym typeface="Courier"/>
              </a:defRPr>
            </a:pP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193" name="$ ./unsigned_overflow…"/>
          <p:cNvSpPr txBox="1"/>
          <p:nvPr/>
        </p:nvSpPr>
        <p:spPr>
          <a:xfrm>
            <a:off x="11957675" y="3025588"/>
            <a:ext cx="8116603" cy="314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./unsigned_overflow</a:t>
            </a:r>
          </a:p>
          <a:p>
            <a:pPr algn="l">
              <a:defRPr>
                <a:latin typeface="Courier"/>
                <a:ea typeface="Courier"/>
                <a:cs typeface="Courier"/>
                <a:sym typeface="Courier"/>
              </a:defRPr>
            </a:pPr>
            <a:r>
              <a:t>a = 4294967295</a:t>
            </a:r>
          </a:p>
          <a:p>
            <a:pPr algn="l">
              <a:defRPr>
                <a:latin typeface="Courier"/>
                <a:ea typeface="Courier"/>
                <a:cs typeface="Courier"/>
                <a:sym typeface="Courier"/>
              </a:defRPr>
            </a:pPr>
            <a:r>
              <a:t>b = 1</a:t>
            </a:r>
          </a:p>
          <a:p>
            <a:pPr algn="l">
              <a:defRPr>
                <a:latin typeface="Courier"/>
                <a:ea typeface="Courier"/>
                <a:cs typeface="Courier"/>
                <a:sym typeface="Courier"/>
              </a:defRPr>
            </a:pPr>
            <a:r>
              <a:t>a + b = 0</a:t>
            </a:r>
          </a:p>
        </p:txBody>
      </p:sp>
      <p:sp>
        <p:nvSpPr>
          <p:cNvPr id="194" name="Technically, unsigned integers in C don't overflow, they just wrap. You need to be aware of the size of your numbers. Here is one way to test if an addition will fail:"/>
          <p:cNvSpPr txBox="1"/>
          <p:nvPr/>
        </p:nvSpPr>
        <p:spPr>
          <a:xfrm>
            <a:off x="10461789" y="6779320"/>
            <a:ext cx="12501921" cy="3131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i="1">
                <a:latin typeface="Helvetica Neue"/>
                <a:ea typeface="Helvetica Neue"/>
                <a:cs typeface="Helvetica Neue"/>
                <a:sym typeface="Helvetica Neue"/>
              </a:defRPr>
            </a:pPr>
            <a:r>
              <a:t>Technically</a:t>
            </a:r>
            <a:r>
              <a:rPr i="0">
                <a:latin typeface="+mn-lt"/>
                <a:ea typeface="+mn-ea"/>
                <a:cs typeface="+mn-cs"/>
                <a:sym typeface="Helvetica Neue Light"/>
              </a:rPr>
              <a:t>, unsigned integers in C don't overflow, they just wrap. You need to be aware of the size of your numbers. Here is one way to test if an addition will fail:</a:t>
            </a:r>
          </a:p>
        </p:txBody>
      </p:sp>
      <p:sp>
        <p:nvSpPr>
          <p:cNvPr id="195" name="// for addition…"/>
          <p:cNvSpPr txBox="1"/>
          <p:nvPr/>
        </p:nvSpPr>
        <p:spPr>
          <a:xfrm>
            <a:off x="9445809" y="10349294"/>
            <a:ext cx="12991648" cy="2692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for addition</a:t>
            </a:r>
          </a:p>
          <a:p>
            <a:pPr algn="l">
              <a:defRPr sz="3300">
                <a:latin typeface="Courier"/>
                <a:ea typeface="Courier"/>
                <a:cs typeface="Courier"/>
                <a:sym typeface="Courier"/>
              </a:defRPr>
            </a:pPr>
            <a:r>
              <a:t>#include &lt;limits.h&gt;</a:t>
            </a:r>
          </a:p>
          <a:p>
            <a:pPr algn="l">
              <a:defRPr sz="3300">
                <a:latin typeface="Courier"/>
                <a:ea typeface="Courier"/>
                <a:cs typeface="Courier"/>
                <a:sym typeface="Courier"/>
              </a:defRPr>
            </a:pPr>
            <a:r>
              <a:t>unsigned int a = &lt;something&gt;;</a:t>
            </a:r>
          </a:p>
          <a:p>
            <a:pPr algn="l">
              <a:defRPr sz="3300">
                <a:latin typeface="Courier"/>
                <a:ea typeface="Courier"/>
                <a:cs typeface="Courier"/>
                <a:sym typeface="Courier"/>
              </a:defRPr>
            </a:pPr>
            <a:r>
              <a:t>unsigned int x = &lt;something&gt;;</a:t>
            </a:r>
          </a:p>
          <a:p>
            <a:pPr algn="l">
              <a:defRPr sz="3300">
                <a:latin typeface="Courier"/>
                <a:ea typeface="Courier"/>
                <a:cs typeface="Courier"/>
                <a:sym typeface="Courier"/>
              </a:defRPr>
            </a:pPr>
            <a:r>
              <a:t>if (a &gt; UINT_MAX - x) /* `a + x` would overflow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Overflow in Signed Addi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Overflow in Signed Addition</a:t>
            </a:r>
          </a:p>
        </p:txBody>
      </p:sp>
      <p:sp>
        <p:nvSpPr>
          <p:cNvPr id="198" name="Signed overflow wraps around to the negative numbers:"/>
          <p:cNvSpPr txBox="1"/>
          <p:nvPr/>
        </p:nvSpPr>
        <p:spPr>
          <a:xfrm>
            <a:off x="1110920" y="1576275"/>
            <a:ext cx="221621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Signed overflow wraps around to the negative numbers:</a:t>
            </a:r>
          </a:p>
        </p:txBody>
      </p:sp>
      <p:pic>
        <p:nvPicPr>
          <p:cNvPr id="199" name="Image" descr="Image"/>
          <p:cNvPicPr>
            <a:picLocks noChangeAspect="1"/>
          </p:cNvPicPr>
          <p:nvPr/>
        </p:nvPicPr>
        <p:blipFill>
          <a:blip r:embed="rId2">
            <a:extLst/>
          </a:blip>
          <a:srcRect l="0" t="35166" r="0" b="0"/>
          <a:stretch>
            <a:fillRect/>
          </a:stretch>
        </p:blipFill>
        <p:spPr>
          <a:xfrm>
            <a:off x="3545085" y="2689785"/>
            <a:ext cx="17293937" cy="6048452"/>
          </a:xfrm>
          <a:prstGeom prst="rect">
            <a:avLst/>
          </a:prstGeom>
          <a:ln w="12700">
            <a:miter lim="400000"/>
          </a:ln>
        </p:spPr>
      </p:pic>
      <p:sp>
        <p:nvSpPr>
          <p:cNvPr id="200" name="Oval"/>
          <p:cNvSpPr/>
          <p:nvPr/>
        </p:nvSpPr>
        <p:spPr>
          <a:xfrm>
            <a:off x="16591297" y="4788647"/>
            <a:ext cx="4434015" cy="1270001"/>
          </a:xfrm>
          <a:prstGeom prst="ellipse">
            <a:avLst/>
          </a:prstGeom>
          <a:ln w="50800">
            <a:solidFill>
              <a:srgbClr val="7F0325"/>
            </a:solidFill>
            <a:miter lim="400000"/>
          </a:ln>
        </p:spPr>
        <p:txBody>
          <a:bodyPr lIns="50800" tIns="50800" rIns="50800" bIns="50800" anchor="ctr"/>
          <a:lstStyle/>
          <a:p>
            <a:pPr>
              <a:defRPr>
                <a:solidFill>
                  <a:srgbClr val="FFFFFF"/>
                </a:solidFill>
              </a:defRPr>
            </a:pPr>
          </a:p>
        </p:txBody>
      </p:sp>
      <p:sp>
        <p:nvSpPr>
          <p:cNvPr id="201" name="YouTube fell into this trap — their view counter was a signed, 32-bit int. They fixed it after it was noticed, but for a while, the view count for Gangnam Style (the first video with over INT_MAX number of views) was negative."/>
          <p:cNvSpPr txBox="1"/>
          <p:nvPr/>
        </p:nvSpPr>
        <p:spPr>
          <a:xfrm>
            <a:off x="1110920" y="8818791"/>
            <a:ext cx="22162161" cy="2390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YouTube fell into this trap — their view counter was a signed, 32-bit int. They fixed it after it was noticed, but for a while, the view count for Gangnam Style (the first video with over </a:t>
            </a:r>
            <a:r>
              <a:rPr>
                <a:latin typeface="Courier"/>
                <a:ea typeface="Courier"/>
                <a:cs typeface="Courier"/>
                <a:sym typeface="Courier"/>
              </a:rPr>
              <a:t>INT_MAX</a:t>
            </a:r>
            <a:r>
              <a:t> number of views) was negative.</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Overflow in Signed Addi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Overflow in Signed Addition</a:t>
            </a:r>
          </a:p>
        </p:txBody>
      </p:sp>
      <p:sp>
        <p:nvSpPr>
          <p:cNvPr id="204" name="In the news on January 5, 2022 (!):"/>
          <p:cNvSpPr txBox="1"/>
          <p:nvPr/>
        </p:nvSpPr>
        <p:spPr>
          <a:xfrm>
            <a:off x="1110920" y="1576275"/>
            <a:ext cx="221621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In the news on January 5, 2022 (!): </a:t>
            </a:r>
          </a:p>
        </p:txBody>
      </p:sp>
      <p:sp>
        <p:nvSpPr>
          <p:cNvPr id="205" name="https://arstechnica.com/gadgets/2022/01/google-fixes-nightmare-android-bug-that-stopped-user-from-calling-911/"/>
          <p:cNvSpPr txBox="1"/>
          <p:nvPr/>
        </p:nvSpPr>
        <p:spPr>
          <a:xfrm>
            <a:off x="1110920" y="10035051"/>
            <a:ext cx="22162161"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u="sng">
                <a:hlinkClick r:id="rId2" invalidUrl="" action="" tgtFrame="" tooltip="" history="1" highlightClick="0" endSnd="0"/>
              </a:rPr>
              <a:t>https://arstechnica.com/gadgets/2022/01/google-fixes-nightmare-android-bug-that-stopped-user-from-calling-911/</a:t>
            </a:r>
            <a:r>
              <a:t> </a:t>
            </a:r>
          </a:p>
        </p:txBody>
      </p:sp>
      <p:pic>
        <p:nvPicPr>
          <p:cNvPr id="206" name="Image" descr="Image"/>
          <p:cNvPicPr>
            <a:picLocks noChangeAspect="1"/>
          </p:cNvPicPr>
          <p:nvPr/>
        </p:nvPicPr>
        <p:blipFill>
          <a:blip r:embed="rId3">
            <a:extLst/>
          </a:blip>
          <a:stretch>
            <a:fillRect/>
          </a:stretch>
        </p:blipFill>
        <p:spPr>
          <a:xfrm>
            <a:off x="2982354" y="3070660"/>
            <a:ext cx="18419292" cy="6315187"/>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Overflow in Signed Addi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Overflow in Signed Addition</a:t>
            </a:r>
          </a:p>
        </p:txBody>
      </p:sp>
      <p:sp>
        <p:nvSpPr>
          <p:cNvPr id="209" name="Signed overflow wraps around to the negative numbers."/>
          <p:cNvSpPr txBox="1"/>
          <p:nvPr/>
        </p:nvSpPr>
        <p:spPr>
          <a:xfrm>
            <a:off x="1110920" y="1576275"/>
            <a:ext cx="221621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Signed overflow wraps around to the negative numbers.</a:t>
            </a:r>
          </a:p>
        </p:txBody>
      </p:sp>
      <p:sp>
        <p:nvSpPr>
          <p:cNvPr id="210" name="$ ./signed_overflow…"/>
          <p:cNvSpPr txBox="1"/>
          <p:nvPr/>
        </p:nvSpPr>
        <p:spPr>
          <a:xfrm>
            <a:off x="10830336" y="2892611"/>
            <a:ext cx="7354479" cy="314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./signed_overflow</a:t>
            </a:r>
          </a:p>
          <a:p>
            <a:pPr algn="l">
              <a:defRPr>
                <a:latin typeface="Courier"/>
                <a:ea typeface="Courier"/>
                <a:cs typeface="Courier"/>
                <a:sym typeface="Courier"/>
              </a:defRPr>
            </a:pPr>
            <a:r>
              <a:t>a = 2147483647</a:t>
            </a:r>
          </a:p>
          <a:p>
            <a:pPr algn="l">
              <a:defRPr>
                <a:latin typeface="Courier"/>
                <a:ea typeface="Courier"/>
                <a:cs typeface="Courier"/>
                <a:sym typeface="Courier"/>
              </a:defRPr>
            </a:pPr>
            <a:r>
              <a:t>b = 1</a:t>
            </a:r>
          </a:p>
          <a:p>
            <a:pPr algn="l">
              <a:defRPr>
                <a:latin typeface="Courier"/>
                <a:ea typeface="Courier"/>
                <a:cs typeface="Courier"/>
                <a:sym typeface="Courier"/>
              </a:defRPr>
            </a:pPr>
            <a:r>
              <a:t>a + b = -2147483648</a:t>
            </a:r>
          </a:p>
        </p:txBody>
      </p:sp>
      <p:sp>
        <p:nvSpPr>
          <p:cNvPr id="211" name="#include&lt;stdio.h&gt;…"/>
          <p:cNvSpPr txBox="1"/>
          <p:nvPr/>
        </p:nvSpPr>
        <p:spPr>
          <a:xfrm>
            <a:off x="712691" y="2457911"/>
            <a:ext cx="8464632" cy="7772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r>
              <a:t>#include&lt;limits.h&gt; // for INT_MAX</a:t>
            </a:r>
          </a:p>
          <a:p>
            <a:pPr algn="l">
              <a:defRPr sz="3300">
                <a:latin typeface="Courier"/>
                <a:ea typeface="Courier"/>
                <a:cs typeface="Courier"/>
                <a:sym typeface="Courier"/>
              </a:defRPr>
            </a:pPr>
          </a:p>
          <a:p>
            <a:pPr algn="l">
              <a:defRPr sz="3300">
                <a:latin typeface="Courier"/>
                <a:ea typeface="Courier"/>
                <a:cs typeface="Courier"/>
                <a:sym typeface="Courier"/>
              </a:defRPr>
            </a:pPr>
            <a:r>
              <a:t>int main() {</a:t>
            </a:r>
          </a:p>
          <a:p>
            <a:pPr algn="l">
              <a:defRPr sz="3300">
                <a:latin typeface="Courier"/>
                <a:ea typeface="Courier"/>
                <a:cs typeface="Courier"/>
                <a:sym typeface="Courier"/>
              </a:defRPr>
            </a:pPr>
            <a:r>
              <a:t>    int a = INT_MAX;</a:t>
            </a:r>
          </a:p>
          <a:p>
            <a:pPr algn="l">
              <a:defRPr sz="3300">
                <a:latin typeface="Courier"/>
                <a:ea typeface="Courier"/>
                <a:cs typeface="Courier"/>
                <a:sym typeface="Courier"/>
              </a:defRPr>
            </a:pPr>
            <a:r>
              <a:t>    int b = 1;</a:t>
            </a:r>
          </a:p>
          <a:p>
            <a:pPr algn="l">
              <a:defRPr sz="3300">
                <a:latin typeface="Courier"/>
                <a:ea typeface="Courier"/>
                <a:cs typeface="Courier"/>
                <a:sym typeface="Courier"/>
              </a:defRPr>
            </a:pPr>
            <a:r>
              <a:t>    int c = a + b;</a:t>
            </a:r>
          </a:p>
          <a:p>
            <a:pPr algn="l">
              <a:defRPr sz="3300">
                <a:latin typeface="Courier"/>
                <a:ea typeface="Courier"/>
                <a:cs typeface="Courier"/>
                <a:sym typeface="Courier"/>
              </a:defRPr>
            </a:pPr>
          </a:p>
          <a:p>
            <a:pPr algn="l">
              <a:defRPr sz="3300">
                <a:latin typeface="Courier"/>
                <a:ea typeface="Courier"/>
                <a:cs typeface="Courier"/>
                <a:sym typeface="Courier"/>
              </a:defRPr>
            </a:pPr>
            <a:r>
              <a:t>    printf("a = %d\n",a);</a:t>
            </a:r>
          </a:p>
          <a:p>
            <a:pPr algn="l">
              <a:defRPr sz="3300">
                <a:latin typeface="Courier"/>
                <a:ea typeface="Courier"/>
                <a:cs typeface="Courier"/>
                <a:sym typeface="Courier"/>
              </a:defRPr>
            </a:pPr>
            <a:r>
              <a:t>    printf("b = %d\n",b);</a:t>
            </a:r>
          </a:p>
          <a:p>
            <a:pPr algn="l">
              <a:defRPr sz="3300">
                <a:latin typeface="Courier"/>
                <a:ea typeface="Courier"/>
                <a:cs typeface="Courier"/>
                <a:sym typeface="Courier"/>
              </a:defRPr>
            </a:pPr>
            <a:r>
              <a:t>    printf("a + b = %d\n",c);</a:t>
            </a:r>
          </a:p>
          <a:p>
            <a:pPr algn="l">
              <a:defRPr sz="3300">
                <a:latin typeface="Courier"/>
                <a:ea typeface="Courier"/>
                <a:cs typeface="Courier"/>
                <a:sym typeface="Courier"/>
              </a:defRPr>
            </a:pP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212" name="Technically, signed integers in C produce undefined behavior when they overflow. On two's complement machines (virtually all machines these days), it does overflow predictably. You can test to see if your addition will be correct:"/>
          <p:cNvSpPr txBox="1"/>
          <p:nvPr/>
        </p:nvSpPr>
        <p:spPr>
          <a:xfrm>
            <a:off x="9955547" y="6235823"/>
            <a:ext cx="13890462" cy="38944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i="1">
                <a:latin typeface="Helvetica Neue"/>
                <a:ea typeface="Helvetica Neue"/>
                <a:cs typeface="Helvetica Neue"/>
                <a:sym typeface="Helvetica Neue"/>
              </a:defRPr>
            </a:pPr>
            <a:r>
              <a:t>Technically</a:t>
            </a:r>
            <a:r>
              <a:rPr i="0">
                <a:latin typeface="+mn-lt"/>
                <a:ea typeface="+mn-ea"/>
                <a:cs typeface="+mn-cs"/>
                <a:sym typeface="Helvetica Neue Light"/>
              </a:rPr>
              <a:t>, signed integers in C </a:t>
            </a:r>
            <a:r>
              <a:t>produce undefined behavior</a:t>
            </a:r>
            <a:r>
              <a:rPr i="0">
                <a:latin typeface="+mn-lt"/>
                <a:ea typeface="+mn-ea"/>
                <a:cs typeface="+mn-cs"/>
                <a:sym typeface="Helvetica Neue Light"/>
              </a:rPr>
              <a:t> when they overflow. On two's complement machines (virtually all machines these days), it does overflow predictably. You can test to see if your addition will be correct:</a:t>
            </a:r>
          </a:p>
        </p:txBody>
      </p:sp>
      <p:sp>
        <p:nvSpPr>
          <p:cNvPr id="213" name="// for addition…"/>
          <p:cNvSpPr txBox="1"/>
          <p:nvPr/>
        </p:nvSpPr>
        <p:spPr>
          <a:xfrm>
            <a:off x="6042736" y="10264041"/>
            <a:ext cx="16261161" cy="3200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for addition</a:t>
            </a:r>
          </a:p>
          <a:p>
            <a:pPr algn="l">
              <a:defRPr sz="3300">
                <a:latin typeface="Courier"/>
                <a:ea typeface="Courier"/>
                <a:cs typeface="Courier"/>
                <a:sym typeface="Courier"/>
              </a:defRPr>
            </a:pPr>
            <a:r>
              <a:t>#include &lt;limits.h&gt;</a:t>
            </a:r>
          </a:p>
          <a:p>
            <a:pPr algn="l">
              <a:defRPr sz="3300">
                <a:latin typeface="Courier"/>
                <a:ea typeface="Courier"/>
                <a:cs typeface="Courier"/>
                <a:sym typeface="Courier"/>
              </a:defRPr>
            </a:pPr>
            <a:r>
              <a:t>int a = &lt;something&gt;;</a:t>
            </a:r>
          </a:p>
          <a:p>
            <a:pPr algn="l">
              <a:defRPr sz="3300">
                <a:latin typeface="Courier"/>
                <a:ea typeface="Courier"/>
                <a:cs typeface="Courier"/>
                <a:sym typeface="Courier"/>
              </a:defRPr>
            </a:pPr>
            <a:r>
              <a:t>int x = &lt;something&gt;;</a:t>
            </a:r>
          </a:p>
          <a:p>
            <a:pPr algn="l">
              <a:defRPr sz="3300">
                <a:latin typeface="Courier"/>
                <a:ea typeface="Courier"/>
                <a:cs typeface="Courier"/>
                <a:sym typeface="Courier"/>
              </a:defRPr>
            </a:pPr>
            <a:r>
              <a:t>if ((x &gt; 0) &amp;&amp; (a &gt; INT_MAX - x)) /* `a + x` would overflow */;</a:t>
            </a:r>
          </a:p>
          <a:p>
            <a:pPr algn="l">
              <a:defRPr sz="3300">
                <a:latin typeface="Courier"/>
                <a:ea typeface="Courier"/>
                <a:cs typeface="Courier"/>
                <a:sym typeface="Courier"/>
              </a:defRPr>
            </a:pPr>
            <a:r>
              <a:t>if ((x &lt; 0) &amp;&amp; (a &lt; INT_MIN - x)) /* `a + x` would underflow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Data Sizes"/>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218" name="We found out above that on the myth computers, the int representation is comprised of 32-bits, or four 8-bit bytes. but the C language does not mandate this. To the right is Figure 2.3 from your textbook:"/>
          <p:cNvSpPr txBox="1"/>
          <p:nvPr/>
        </p:nvSpPr>
        <p:spPr>
          <a:xfrm>
            <a:off x="618773" y="4569311"/>
            <a:ext cx="9019682" cy="543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We found out above that on the myth computers, the </a:t>
            </a:r>
            <a:r>
              <a:rPr>
                <a:latin typeface="Courier"/>
                <a:ea typeface="Courier"/>
                <a:cs typeface="Courier"/>
                <a:sym typeface="Courier"/>
              </a:rPr>
              <a:t>int </a:t>
            </a:r>
            <a:r>
              <a:t>representation is comprised of 32-bits, or four 8-bit bytes. but the C language does not mandate this. To the right is Figure 2.3 from your textbook:</a:t>
            </a:r>
          </a:p>
        </p:txBody>
      </p:sp>
      <p:pic>
        <p:nvPicPr>
          <p:cNvPr id="219"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222" name="There are guarantees on the lower-bounds for type sizes, but you should expect that the myth machines will have the numbers in the 64-bit column."/>
          <p:cNvSpPr txBox="1"/>
          <p:nvPr/>
        </p:nvSpPr>
        <p:spPr>
          <a:xfrm>
            <a:off x="618773" y="4569311"/>
            <a:ext cx="9019682"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There are guarantees on the lower-bounds for type sizes, but you should expect that the myth machines will have the numbers in the 64-bit column.</a:t>
            </a:r>
          </a:p>
        </p:txBody>
      </p:sp>
      <p:pic>
        <p:nvPicPr>
          <p:cNvPr id="223"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226" name="You can be guaranteed the sizes for int32_t (4 bytes) and int64_t (8 bytes)"/>
          <p:cNvSpPr txBox="1"/>
          <p:nvPr/>
        </p:nvSpPr>
        <p:spPr>
          <a:xfrm>
            <a:off x="675022" y="5652393"/>
            <a:ext cx="9019682"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You can be guaranteed the sizes for </a:t>
            </a:r>
            <a:r>
              <a:rPr>
                <a:latin typeface="Courier"/>
                <a:ea typeface="Courier"/>
                <a:cs typeface="Courier"/>
                <a:sym typeface="Courier"/>
              </a:rPr>
              <a:t>int32_t</a:t>
            </a:r>
            <a:r>
              <a:t> (4 bytes) and </a:t>
            </a:r>
            <a:r>
              <a:rPr>
                <a:latin typeface="Courier"/>
                <a:ea typeface="Courier"/>
                <a:cs typeface="Courier"/>
                <a:sym typeface="Courier"/>
              </a:rPr>
              <a:t>int64_t</a:t>
            </a:r>
            <a:r>
              <a:t> (8 bytes) </a:t>
            </a:r>
          </a:p>
        </p:txBody>
      </p:sp>
      <p:pic>
        <p:nvPicPr>
          <p:cNvPr id="227"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230" name="We briefly mentioned unsigned types on the first day of class. These are integer types that are strictly positive.…"/>
          <p:cNvSpPr txBox="1"/>
          <p:nvPr/>
        </p:nvSpPr>
        <p:spPr>
          <a:xfrm>
            <a:off x="646897" y="4149089"/>
            <a:ext cx="9019683"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We briefly mentioned </a:t>
            </a:r>
            <a:r>
              <a:rPr i="1">
                <a:latin typeface="Helvetica Neue"/>
                <a:ea typeface="Helvetica Neue"/>
                <a:cs typeface="Helvetica Neue"/>
                <a:sym typeface="Helvetica Neue"/>
              </a:rPr>
              <a:t>unsigned</a:t>
            </a:r>
            <a:r>
              <a:t> types on the first day of class. These are integer types that are strictly positive.</a:t>
            </a:r>
          </a:p>
          <a:p>
            <a:pPr/>
          </a:p>
          <a:p>
            <a:pPr/>
            <a:r>
              <a:t>By default, integer types are signed.</a:t>
            </a:r>
          </a:p>
        </p:txBody>
      </p:sp>
      <p:pic>
        <p:nvPicPr>
          <p:cNvPr id="231"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234" name="C allows a variety of ways to order keywords to define a type. The following all have the same meaning:…"/>
          <p:cNvSpPr txBox="1"/>
          <p:nvPr/>
        </p:nvSpPr>
        <p:spPr>
          <a:xfrm>
            <a:off x="675022" y="2574114"/>
            <a:ext cx="9019682" cy="695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C allows a variety of ways to order keywords to define a type. The following all have the same meaning:</a:t>
            </a:r>
          </a:p>
          <a:p>
            <a:pPr/>
          </a:p>
          <a:p>
            <a:pPr algn="l">
              <a:defRPr>
                <a:latin typeface="Courier"/>
                <a:ea typeface="Courier"/>
                <a:cs typeface="Courier"/>
                <a:sym typeface="Courier"/>
              </a:defRPr>
            </a:pPr>
            <a:r>
              <a:t>unsigned long</a:t>
            </a:r>
          </a:p>
          <a:p>
            <a:pPr algn="l">
              <a:defRPr>
                <a:latin typeface="Courier"/>
                <a:ea typeface="Courier"/>
                <a:cs typeface="Courier"/>
                <a:sym typeface="Courier"/>
              </a:defRPr>
            </a:pPr>
            <a:r>
              <a:t>unsigned long int</a:t>
            </a:r>
          </a:p>
          <a:p>
            <a:pPr algn="l">
              <a:defRPr>
                <a:latin typeface="Courier"/>
                <a:ea typeface="Courier"/>
                <a:cs typeface="Courier"/>
                <a:sym typeface="Courier"/>
              </a:defRPr>
            </a:pPr>
            <a:r>
              <a:t>long unsigned</a:t>
            </a:r>
          </a:p>
          <a:p>
            <a:pPr algn="l">
              <a:defRPr>
                <a:latin typeface="Courier"/>
                <a:ea typeface="Courier"/>
                <a:cs typeface="Courier"/>
                <a:sym typeface="Courier"/>
              </a:defRPr>
            </a:pPr>
            <a:r>
              <a:t>long unsigned int</a:t>
            </a:r>
          </a:p>
        </p:txBody>
      </p:sp>
      <p:pic>
        <p:nvPicPr>
          <p:cNvPr id="235"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238" name="On the myth machines, pointers are 64-bits long, meaning that a program can &quot;address&quot; up to 264 bytes of memory, because each byte is individually addressable.…"/>
          <p:cNvSpPr txBox="1"/>
          <p:nvPr/>
        </p:nvSpPr>
        <p:spPr>
          <a:xfrm>
            <a:off x="189433" y="5864688"/>
            <a:ext cx="24005134" cy="69424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On the myth machines, pointers are 64-bits long, meaning that a program can "address" up to 2</a:t>
            </a:r>
            <a:r>
              <a:rPr baseline="31999"/>
              <a:t>64</a:t>
            </a:r>
            <a:r>
              <a:t> bytes of memory, because each byte is individually addressable.</a:t>
            </a:r>
          </a:p>
          <a:p>
            <a:pPr/>
          </a:p>
          <a:p>
            <a:pPr/>
            <a:r>
              <a:t>This is a lot of memory! It is 16 </a:t>
            </a:r>
            <a:r>
              <a:rPr i="1">
                <a:latin typeface="Helvetica Neue"/>
                <a:ea typeface="Helvetica Neue"/>
                <a:cs typeface="Helvetica Neue"/>
                <a:sym typeface="Helvetica Neue"/>
              </a:rPr>
              <a:t>exa</a:t>
            </a:r>
            <a:r>
              <a:t>bytes, or 1.84 x 10</a:t>
            </a:r>
            <a:r>
              <a:rPr baseline="31999"/>
              <a:t>19</a:t>
            </a:r>
            <a:r>
              <a:t> bytes. Older, 32-bit machines could only address 2</a:t>
            </a:r>
            <a:r>
              <a:rPr baseline="31999"/>
              <a:t>32</a:t>
            </a:r>
            <a:r>
              <a:t> bytes, or 4 Gigabytes.</a:t>
            </a:r>
          </a:p>
          <a:p>
            <a:pPr/>
          </a:p>
          <a:p>
            <a:pPr/>
            <a:r>
              <a:t>64-bit machines can address 4 </a:t>
            </a:r>
            <a:r>
              <a:rPr i="1">
                <a:latin typeface="Helvetica Neue"/>
                <a:ea typeface="Helvetica Neue"/>
                <a:cs typeface="Helvetica Neue"/>
                <a:sym typeface="Helvetica Neue"/>
              </a:rPr>
              <a:t>billion</a:t>
            </a:r>
            <a:r>
              <a:t> times more memory than 32-bit machines...</a:t>
            </a:r>
          </a:p>
          <a:p>
            <a:pPr/>
          </a:p>
          <a:p>
            <a:pPr/>
            <a:r>
              <a:t>Machines will not need to address more than 2</a:t>
            </a:r>
            <a:r>
              <a:rPr baseline="31999"/>
              <a:t>64</a:t>
            </a:r>
            <a:r>
              <a:t> bytes of memory for a long, long time.</a:t>
            </a:r>
          </a:p>
        </p:txBody>
      </p:sp>
      <p:pic>
        <p:nvPicPr>
          <p:cNvPr id="239" name="Image" descr="Image"/>
          <p:cNvPicPr>
            <a:picLocks noChangeAspect="1"/>
          </p:cNvPicPr>
          <p:nvPr/>
        </p:nvPicPr>
        <p:blipFill>
          <a:blip r:embed="rId2">
            <a:extLst/>
          </a:blip>
          <a:srcRect l="1062" t="18521" r="1067" b="14672"/>
          <a:stretch>
            <a:fillRect/>
          </a:stretch>
        </p:blipFill>
        <p:spPr>
          <a:xfrm>
            <a:off x="8404939" y="1857808"/>
            <a:ext cx="7574123" cy="3666759"/>
          </a:xfrm>
          <a:custGeom>
            <a:avLst/>
            <a:gdLst/>
            <a:ahLst/>
            <a:cxnLst>
              <a:cxn ang="0">
                <a:pos x="wd2" y="hd2"/>
              </a:cxn>
              <a:cxn ang="5400000">
                <a:pos x="wd2" y="hd2"/>
              </a:cxn>
              <a:cxn ang="10800000">
                <a:pos x="wd2" y="hd2"/>
              </a:cxn>
              <a:cxn ang="16200000">
                <a:pos x="wd2" y="hd2"/>
              </a:cxn>
            </a:cxnLst>
            <a:rect l="0" t="0" r="r" b="b"/>
            <a:pathLst>
              <a:path w="21566" h="21579" fill="norm" stroke="1" extrusionOk="0">
                <a:moveTo>
                  <a:pt x="5172" y="0"/>
                </a:moveTo>
                <a:cubicBezTo>
                  <a:pt x="3221" y="5"/>
                  <a:pt x="1264" y="59"/>
                  <a:pt x="1072" y="159"/>
                </a:cubicBezTo>
                <a:cubicBezTo>
                  <a:pt x="875" y="262"/>
                  <a:pt x="680" y="510"/>
                  <a:pt x="500" y="883"/>
                </a:cubicBezTo>
                <a:cubicBezTo>
                  <a:pt x="-34" y="1990"/>
                  <a:pt x="1" y="1292"/>
                  <a:pt x="1" y="10796"/>
                </a:cubicBezTo>
                <a:lnTo>
                  <a:pt x="1" y="19288"/>
                </a:lnTo>
                <a:lnTo>
                  <a:pt x="152" y="19872"/>
                </a:lnTo>
                <a:cubicBezTo>
                  <a:pt x="332" y="20572"/>
                  <a:pt x="666" y="21128"/>
                  <a:pt x="1057" y="21381"/>
                </a:cubicBezTo>
                <a:cubicBezTo>
                  <a:pt x="1282" y="21527"/>
                  <a:pt x="2178" y="21569"/>
                  <a:pt x="5174" y="21577"/>
                </a:cubicBezTo>
                <a:cubicBezTo>
                  <a:pt x="9457" y="21588"/>
                  <a:pt x="9431" y="21593"/>
                  <a:pt x="9898" y="20610"/>
                </a:cubicBezTo>
                <a:cubicBezTo>
                  <a:pt x="10401" y="19554"/>
                  <a:pt x="10383" y="19937"/>
                  <a:pt x="10380" y="10698"/>
                </a:cubicBezTo>
                <a:lnTo>
                  <a:pt x="10376" y="2436"/>
                </a:lnTo>
                <a:lnTo>
                  <a:pt x="10183" y="1736"/>
                </a:lnTo>
                <a:cubicBezTo>
                  <a:pt x="9977" y="986"/>
                  <a:pt x="9604" y="361"/>
                  <a:pt x="9233" y="141"/>
                </a:cubicBezTo>
                <a:cubicBezTo>
                  <a:pt x="9066" y="41"/>
                  <a:pt x="7122" y="-4"/>
                  <a:pt x="5172" y="0"/>
                </a:cubicBezTo>
                <a:close/>
                <a:moveTo>
                  <a:pt x="16396" y="5"/>
                </a:moveTo>
                <a:cubicBezTo>
                  <a:pt x="12133" y="5"/>
                  <a:pt x="12192" y="-7"/>
                  <a:pt x="11670" y="918"/>
                </a:cubicBezTo>
                <a:cubicBezTo>
                  <a:pt x="11142" y="1855"/>
                  <a:pt x="11153" y="1645"/>
                  <a:pt x="11153" y="10864"/>
                </a:cubicBezTo>
                <a:cubicBezTo>
                  <a:pt x="11153" y="18892"/>
                  <a:pt x="11155" y="19019"/>
                  <a:pt x="11296" y="19636"/>
                </a:cubicBezTo>
                <a:cubicBezTo>
                  <a:pt x="11484" y="20455"/>
                  <a:pt x="11790" y="21041"/>
                  <a:pt x="12181" y="21330"/>
                </a:cubicBezTo>
                <a:cubicBezTo>
                  <a:pt x="12461" y="21536"/>
                  <a:pt x="12925" y="21564"/>
                  <a:pt x="16326" y="21573"/>
                </a:cubicBezTo>
                <a:cubicBezTo>
                  <a:pt x="18773" y="21579"/>
                  <a:pt x="20246" y="21531"/>
                  <a:pt x="20405" y="21439"/>
                </a:cubicBezTo>
                <a:cubicBezTo>
                  <a:pt x="20790" y="21218"/>
                  <a:pt x="21209" y="20484"/>
                  <a:pt x="21398" y="19704"/>
                </a:cubicBezTo>
                <a:lnTo>
                  <a:pt x="21566" y="19010"/>
                </a:lnTo>
                <a:lnTo>
                  <a:pt x="21566" y="10726"/>
                </a:lnTo>
                <a:lnTo>
                  <a:pt x="21566" y="2441"/>
                </a:lnTo>
                <a:lnTo>
                  <a:pt x="21387" y="1815"/>
                </a:lnTo>
                <a:cubicBezTo>
                  <a:pt x="21289" y="1471"/>
                  <a:pt x="21122" y="1018"/>
                  <a:pt x="21017" y="811"/>
                </a:cubicBezTo>
                <a:cubicBezTo>
                  <a:pt x="20609" y="8"/>
                  <a:pt x="20592" y="5"/>
                  <a:pt x="16396" y="5"/>
                </a:cubicBezTo>
                <a:close/>
              </a:path>
            </a:pathLst>
          </a:cu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242" name="We've already talked about the fact that a memory address (pointer) points to a particular byte. But, what if we want to store a data type that has more than one byte?…"/>
          <p:cNvSpPr txBox="1"/>
          <p:nvPr/>
        </p:nvSpPr>
        <p:spPr>
          <a:xfrm>
            <a:off x="189433" y="2264743"/>
            <a:ext cx="24005134"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We've already talked about the fact that a memory address (pointer) points to a particular byte. But, what if we want to store a data type that has more than one byte?</a:t>
            </a:r>
          </a:p>
          <a:p>
            <a:pPr/>
          </a:p>
          <a:p>
            <a:pPr/>
            <a:r>
              <a:t>The </a:t>
            </a:r>
            <a:r>
              <a:rPr>
                <a:latin typeface="Courier"/>
                <a:ea typeface="Courier"/>
                <a:cs typeface="Courier"/>
                <a:sym typeface="Courier"/>
              </a:rPr>
              <a:t>int</a:t>
            </a:r>
            <a:r>
              <a:t> type on our machines is 4 bytes long. So, how is a byte stored in memory?</a:t>
            </a:r>
          </a:p>
        </p:txBody>
      </p:sp>
      <p:sp>
        <p:nvSpPr>
          <p:cNvPr id="243" name="We have choices!"/>
          <p:cNvSpPr txBox="1"/>
          <p:nvPr/>
        </p:nvSpPr>
        <p:spPr>
          <a:xfrm>
            <a:off x="189433" y="6163997"/>
            <a:ext cx="2400513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We have choices!</a:t>
            </a:r>
          </a:p>
        </p:txBody>
      </p:sp>
      <p:sp>
        <p:nvSpPr>
          <p:cNvPr id="244" name="First, let's talk about the ordering of the bytes in a 4-byte hex number. We can represent an ints as 8-digit hex numbers:…"/>
          <p:cNvSpPr txBox="1"/>
          <p:nvPr/>
        </p:nvSpPr>
        <p:spPr>
          <a:xfrm>
            <a:off x="189433" y="7556602"/>
            <a:ext cx="24005134" cy="54572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First, let's talk about the ordering of the bytes in a 4-byte hex number. We can represent an </a:t>
            </a:r>
            <a:r>
              <a:rPr>
                <a:latin typeface="Courier"/>
                <a:ea typeface="Courier"/>
                <a:cs typeface="Courier"/>
                <a:sym typeface="Courier"/>
              </a:rPr>
              <a:t>int</a:t>
            </a:r>
            <a:r>
              <a:rPr>
                <a:latin typeface="Helvetica Neue"/>
                <a:ea typeface="Helvetica Neue"/>
                <a:cs typeface="Helvetica Neue"/>
                <a:sym typeface="Helvetica Neue"/>
              </a:rPr>
              <a:t>s</a:t>
            </a:r>
            <a:r>
              <a:t> as 8-digit hex numbers:</a:t>
            </a:r>
          </a:p>
          <a:p>
            <a:pPr/>
          </a:p>
          <a:p>
            <a:pPr>
              <a:defRPr>
                <a:latin typeface="Courier"/>
                <a:ea typeface="Courier"/>
                <a:cs typeface="Courier"/>
                <a:sym typeface="Courier"/>
              </a:defRPr>
            </a:pPr>
            <a:r>
              <a:t>0x01234567</a:t>
            </a:r>
          </a:p>
          <a:p>
            <a:pPr/>
          </a:p>
          <a:p>
            <a:pPr/>
            <a:r>
              <a:t>We can separate out the bytes:</a:t>
            </a:r>
          </a:p>
          <a:p>
            <a:pPr>
              <a:defRPr>
                <a:latin typeface="Courier"/>
                <a:ea typeface="Courier"/>
                <a:cs typeface="Courier"/>
                <a:sym typeface="Courier"/>
              </a:defRPr>
            </a:pPr>
            <a:r>
              <a:t>0x  </a:t>
            </a:r>
            <a:r>
              <a:rPr u="sng"/>
              <a:t>01</a:t>
            </a:r>
            <a:r>
              <a:t> </a:t>
            </a:r>
            <a:r>
              <a:rPr u="sng"/>
              <a:t>23</a:t>
            </a:r>
            <a:r>
              <a:t> </a:t>
            </a:r>
            <a:r>
              <a:rPr u="sng"/>
              <a:t>45</a:t>
            </a:r>
            <a:r>
              <a:t> </a:t>
            </a:r>
            <a:r>
              <a:rPr u="sng"/>
              <a:t>67</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3" grpId="1"/>
      <p:bldP build="whole" bldLvl="1" animBg="1" rev="0" advAuto="0" spid="244" grpId="2"/>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247" name="01         23         45         67"/>
          <p:cNvSpPr txBox="1"/>
          <p:nvPr/>
        </p:nvSpPr>
        <p:spPr>
          <a:xfrm>
            <a:off x="5317222" y="2269183"/>
            <a:ext cx="18877345" cy="86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  </a:t>
            </a:r>
            <a:r>
              <a:rPr u="sng"/>
              <a:t>01</a:t>
            </a:r>
            <a:r>
              <a:t>         </a:t>
            </a:r>
            <a:r>
              <a:rPr u="sng"/>
              <a:t>23</a:t>
            </a:r>
            <a:r>
              <a:t>         </a:t>
            </a:r>
            <a:r>
              <a:rPr u="sng"/>
              <a:t>45</a:t>
            </a:r>
            <a:r>
              <a:t>         </a:t>
            </a:r>
            <a:r>
              <a:rPr u="sng"/>
              <a:t>67</a:t>
            </a:r>
          </a:p>
        </p:txBody>
      </p:sp>
      <p:grpSp>
        <p:nvGrpSpPr>
          <p:cNvPr id="250" name="Group"/>
          <p:cNvGrpSpPr/>
          <p:nvPr/>
        </p:nvGrpSpPr>
        <p:grpSpPr>
          <a:xfrm>
            <a:off x="4650029" y="5050259"/>
            <a:ext cx="10229202" cy="1270001"/>
            <a:chOff x="0" y="1165978"/>
            <a:chExt cx="10229201" cy="1270000"/>
          </a:xfrm>
        </p:grpSpPr>
        <p:sp>
          <p:nvSpPr>
            <p:cNvPr id="248" name="0000 0001  0010 0011  0100 0101  0110 0111…"/>
            <p:cNvSpPr/>
            <p:nvPr/>
          </p:nvSpPr>
          <p:spPr>
            <a:xfrm>
              <a:off x="0" y="1165978"/>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457200" indent="-457200" algn="l" defTabSz="457200">
                <a:lnSpc>
                  <a:spcPts val="7400"/>
                </a:lnSpc>
                <a:tabLst>
                  <a:tab pos="139700" algn="l"/>
                  <a:tab pos="457200" algn="l"/>
                </a:tabLst>
                <a:defRPr sz="4933">
                  <a:latin typeface="Courier"/>
                  <a:ea typeface="Courier"/>
                  <a:cs typeface="Courier"/>
                  <a:sym typeface="Courier"/>
                </a:defRPr>
              </a:pPr>
              <a:r>
                <a:t>		0000 0001  0010 0011  0100 0101  0110 0111</a:t>
              </a:r>
            </a:p>
            <a:p>
              <a:pPr marL="457200" indent="-457200" algn="l" defTabSz="457200">
                <a:lnSpc>
                  <a:spcPts val="7400"/>
                </a:lnSpc>
                <a:tabLst>
                  <a:tab pos="139700" algn="l"/>
                  <a:tab pos="457200" algn="l"/>
                </a:tabLst>
                <a:defRPr sz="4933">
                  <a:latin typeface="Courier"/>
                  <a:ea typeface="Courier"/>
                  <a:cs typeface="Courier"/>
                  <a:sym typeface="Courier"/>
                </a:defRPr>
              </a:pPr>
              <a:r>
                <a:t>		---------  ---------  ---------  ---------</a:t>
              </a:r>
            </a:p>
            <a:p>
              <a:pPr marL="457200" indent="-457200" algn="l" defTabSz="457200">
                <a:lnSpc>
                  <a:spcPts val="7300"/>
                </a:lnSpc>
                <a:tabLst>
                  <a:tab pos="139700" algn="l"/>
                  <a:tab pos="457200" algn="l"/>
                </a:tabLst>
                <a:defRPr sz="4933">
                  <a:latin typeface="Helvetica Neue"/>
                  <a:ea typeface="Helvetica Neue"/>
                  <a:cs typeface="Helvetica Neue"/>
                  <a:sym typeface="Helvetica Neue"/>
                </a:defRPr>
              </a:pPr>
              <a:r>
                <a:t>	     most significant                              least significant</a:t>
              </a:r>
            </a:p>
          </p:txBody>
        </p:sp>
        <p:sp>
          <p:nvSpPr>
            <p:cNvPr id="249" name="Line"/>
            <p:cNvSpPr/>
            <p:nvPr/>
          </p:nvSpPr>
          <p:spPr>
            <a:xfrm>
              <a:off x="6191880" y="1928205"/>
              <a:ext cx="4037322"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grpSp>
      <p:sp>
        <p:nvSpPr>
          <p:cNvPr id="251" name="• Some machines choose to store the bytes ordered from least significant byte to most significant byte, called “little endian” (because the “little end” comes first).…"/>
          <p:cNvSpPr txBox="1"/>
          <p:nvPr/>
        </p:nvSpPr>
        <p:spPr>
          <a:xfrm>
            <a:off x="382270" y="6967734"/>
            <a:ext cx="2361946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	•	Some machines choose to store the bytes ordered from least significant byte to most significant byte, called “little endian” (because the “little end” comes first). </a:t>
            </a:r>
            <a:br/>
          </a:p>
          <a:p>
            <a:pPr/>
            <a:r>
              <a:t>	•	Other machines choose to store the bytes ordered from most significant byte to least significant byte, called “big endian” (because the “big end” comes first). </a:t>
            </a:r>
            <a:b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254" name="Our 0x01234567 number would look like this in memory for a little endian computer (which, by the way, is the way the myth computers store ints):"/>
          <p:cNvSpPr txBox="1"/>
          <p:nvPr/>
        </p:nvSpPr>
        <p:spPr>
          <a:xfrm>
            <a:off x="125729" y="2327180"/>
            <a:ext cx="24025211" cy="1628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635000" indent="-635000" algn="l">
              <a:buSzPct val="75000"/>
              <a:buFont typeface="Helvetica Neue"/>
              <a:buChar char="•"/>
            </a:pPr>
            <a:r>
              <a:t>Our </a:t>
            </a:r>
            <a:r>
              <a:rPr>
                <a:latin typeface="Courier"/>
                <a:ea typeface="Courier"/>
                <a:cs typeface="Courier"/>
                <a:sym typeface="Courier"/>
              </a:rPr>
              <a:t>0x01234567</a:t>
            </a:r>
            <a:r>
              <a:t> number would look like this in memory for a little endian computer (which, by the way, is the way the myth computers store ints): </a:t>
            </a:r>
          </a:p>
        </p:txBody>
      </p:sp>
      <p:sp>
        <p:nvSpPr>
          <p:cNvPr id="255" name="A big-endian representation would look like this:"/>
          <p:cNvSpPr txBox="1"/>
          <p:nvPr/>
        </p:nvSpPr>
        <p:spPr>
          <a:xfrm>
            <a:off x="179395" y="6672865"/>
            <a:ext cx="1397000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635000" indent="-635000" algn="l">
              <a:buSzPct val="75000"/>
              <a:buFont typeface="Helvetica Neue"/>
              <a:buChar char="•"/>
            </a:pPr>
            <a:r>
              <a:t>A big-endian representation would look like this: </a:t>
            </a:r>
            <a:br/>
          </a:p>
        </p:txBody>
      </p:sp>
      <p:sp>
        <p:nvSpPr>
          <p:cNvPr id="256" name="Many times we don’t care how our integers are stored, but in cs107 we will! Let’s look at a sample program and dig under the hood to see how little-endian works."/>
          <p:cNvSpPr txBox="1"/>
          <p:nvPr/>
        </p:nvSpPr>
        <p:spPr>
          <a:xfrm>
            <a:off x="-700390" y="10807461"/>
            <a:ext cx="2443480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	Many times we don’t care how our integers are stored, but in cs107 we will! Let’s look at a sample program and dig under the hood to see how little-endian works. </a:t>
            </a:r>
          </a:p>
        </p:txBody>
      </p:sp>
      <p:graphicFrame>
        <p:nvGraphicFramePr>
          <p:cNvPr id="257" name="Table"/>
          <p:cNvGraphicFramePr/>
          <p:nvPr/>
        </p:nvGraphicFramePr>
        <p:xfrm>
          <a:off x="5561347" y="4454970"/>
          <a:ext cx="13274006" cy="173100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889452"/>
                <a:gridCol w="2415069"/>
                <a:gridCol w="2652261"/>
                <a:gridCol w="2652261"/>
                <a:gridCol w="2652261"/>
              </a:tblGrid>
              <a:tr h="859150">
                <a:tc>
                  <a:txBody>
                    <a:bodyPr/>
                    <a:lstStyle/>
                    <a:p>
                      <a:pPr algn="l" defTabSz="457200">
                        <a:defRPr>
                          <a:solidFill>
                            <a:srgbClr val="000000"/>
                          </a:solidFill>
                        </a:defRPr>
                      </a:pPr>
                      <a:r>
                        <a:rPr sz="5000">
                          <a:solidFill>
                            <a:srgbClr val="444444"/>
                          </a:solidFill>
                          <a:latin typeface="+mn-lt"/>
                          <a:ea typeface="+mn-ea"/>
                          <a:cs typeface="+mn-cs"/>
                          <a:sym typeface="Helvetica Neue Light"/>
                        </a:rPr>
                        <a:t>byte:</a:t>
                      </a:r>
                    </a:p>
                  </a:txBody>
                  <a:tcPr marL="63500" marR="63500" marT="0" marB="0" anchor="ctr" anchorCtr="0" horzOverflow="overflow">
                    <a:lnL w="0">
                      <a:miter lim="400000"/>
                    </a:lnL>
                    <a:lnR w="25400">
                      <a:solidFill>
                        <a:srgbClr val="7F0325"/>
                      </a:solidFill>
                      <a:miter lim="400000"/>
                    </a:lnR>
                    <a:lnT w="0">
                      <a:miter lim="400000"/>
                    </a:lnT>
                    <a:lnB w="0">
                      <a:miter lim="400000"/>
                    </a:lnB>
                  </a:tcPr>
                </a:tc>
                <a:tc>
                  <a:txBody>
                    <a:bodyPr/>
                    <a:lstStyle/>
                    <a:p>
                      <a:pPr algn="ctr" defTabSz="457200">
                        <a:defRPr>
                          <a:solidFill>
                            <a:srgbClr val="000000"/>
                          </a:solidFill>
                        </a:defRPr>
                      </a:pPr>
                      <a:r>
                        <a:rPr sz="5000">
                          <a:solidFill>
                            <a:srgbClr val="FFFFFF"/>
                          </a:solidFill>
                        </a:rPr>
                        <a:t>67</a:t>
                      </a:r>
                    </a:p>
                  </a:txBody>
                  <a:tcPr marL="63500" marR="63500" marT="0" marB="0" anchor="ctr" anchorCtr="0" horzOverflow="overflow">
                    <a:lnL w="25400">
                      <a:solidFill>
                        <a:srgbClr val="7F0325"/>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45</a:t>
                      </a:r>
                    </a:p>
                  </a:txBody>
                  <a:tcPr marL="63500" marR="63500" marT="0" marB="0" anchor="ctr" anchorCtr="0" horzOverflow="overflow">
                    <a:lnL w="25400">
                      <a:solidFill>
                        <a:srgbClr val="919191"/>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23</a:t>
                      </a:r>
                    </a:p>
                  </a:txBody>
                  <a:tcPr marL="63500" marR="63500" marT="0" marB="0" anchor="ctr" anchorCtr="0" horzOverflow="overflow">
                    <a:lnL w="25400">
                      <a:solidFill>
                        <a:srgbClr val="919191"/>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01</a:t>
                      </a:r>
                    </a:p>
                  </a:txBody>
                  <a:tcPr marL="63500" marR="63500" marT="0" marB="0" anchor="ctr" anchorCtr="0" horzOverflow="overflow">
                    <a:lnL w="25400">
                      <a:solidFill>
                        <a:srgbClr val="919191"/>
                      </a:solidFill>
                      <a:miter lim="400000"/>
                    </a:lnL>
                    <a:lnR w="25400">
                      <a:solidFill>
                        <a:srgbClr val="7F0325"/>
                      </a:solidFill>
                      <a:miter lim="400000"/>
                    </a:lnR>
                    <a:lnT w="0">
                      <a:miter lim="400000"/>
                    </a:lnT>
                    <a:lnB w="25400">
                      <a:solidFill>
                        <a:srgbClr val="C0C0C0"/>
                      </a:solidFill>
                      <a:miter lim="400000"/>
                    </a:lnB>
                    <a:solidFill>
                      <a:srgbClr val="7F0325"/>
                    </a:solidFill>
                  </a:tcPr>
                </a:tc>
              </a:tr>
              <a:tr h="859150">
                <a:tc>
                  <a:txBody>
                    <a:bodyPr/>
                    <a:lstStyle/>
                    <a:p>
                      <a:pPr algn="l" defTabSz="457200">
                        <a:defRPr>
                          <a:solidFill>
                            <a:srgbClr val="000000"/>
                          </a:solidFill>
                        </a:defRPr>
                      </a:pPr>
                      <a:r>
                        <a:rPr sz="5000">
                          <a:solidFill>
                            <a:srgbClr val="444444"/>
                          </a:solidFill>
                          <a:latin typeface="+mn-lt"/>
                          <a:ea typeface="+mn-ea"/>
                          <a:cs typeface="+mn-cs"/>
                          <a:sym typeface="Helvetica Neue Light"/>
                        </a:rPr>
                        <a:t>address:</a:t>
                      </a:r>
                    </a:p>
                  </a:txBody>
                  <a:tcPr marL="63500" marR="63500" marT="0" marB="0" anchor="ctr" anchorCtr="0" horzOverflow="overflow">
                    <a:lnL w="0">
                      <a:miter lim="400000"/>
                    </a:lnL>
                    <a:lnR w="25400">
                      <a:solidFill>
                        <a:srgbClr val="C4C6C6"/>
                      </a:solidFill>
                      <a:miter lim="400000"/>
                    </a:lnR>
                    <a:lnT w="0">
                      <a:miter lim="400000"/>
                    </a:lnT>
                    <a:lnB w="0">
                      <a:miter lim="400000"/>
                    </a:lnB>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0x100</a:t>
                      </a:r>
                    </a:p>
                  </a:txBody>
                  <a:tcPr marL="63500" marR="63500" marT="0" marB="0" anchor="ctr" anchorCtr="0" horzOverflow="overflow">
                    <a:lnL w="25400">
                      <a:solidFill>
                        <a:srgbClr val="C4C6C6"/>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0x101</a:t>
                      </a:r>
                    </a:p>
                  </a:txBody>
                  <a:tcPr marL="63500" marR="63500" marT="0" marB="0" anchor="ctr" anchorCtr="0" horzOverflow="overflow">
                    <a:lnL w="25400">
                      <a:solidFill>
                        <a:srgbClr val="919191"/>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0x102</a:t>
                      </a:r>
                    </a:p>
                  </a:txBody>
                  <a:tcPr marL="63500" marR="63500" marT="0" marB="0" anchor="ctr" anchorCtr="0" horzOverflow="overflow">
                    <a:lnL w="25400">
                      <a:solidFill>
                        <a:srgbClr val="919191"/>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0x103</a:t>
                      </a:r>
                    </a:p>
                  </a:txBody>
                  <a:tcPr marL="63500" marR="63500" marT="0" marB="0" anchor="ctr" anchorCtr="0" horzOverflow="overflow">
                    <a:lnL w="25400">
                      <a:solidFill>
                        <a:srgbClr val="919191"/>
                      </a:solidFill>
                      <a:miter lim="400000"/>
                    </a:lnL>
                    <a:lnR w="25400">
                      <a:solidFill>
                        <a:srgbClr val="C4C6C6"/>
                      </a:solidFill>
                      <a:miter lim="400000"/>
                    </a:lnR>
                    <a:lnT w="25400">
                      <a:solidFill>
                        <a:srgbClr val="C0C0C0"/>
                      </a:solidFill>
                      <a:miter lim="400000"/>
                    </a:lnT>
                  </a:tcPr>
                </a:tc>
              </a:tr>
            </a:tbl>
          </a:graphicData>
        </a:graphic>
      </p:graphicFrame>
      <p:graphicFrame>
        <p:nvGraphicFramePr>
          <p:cNvPr id="258" name="Table"/>
          <p:cNvGraphicFramePr/>
          <p:nvPr/>
        </p:nvGraphicFramePr>
        <p:xfrm>
          <a:off x="5561347" y="8491285"/>
          <a:ext cx="13274006" cy="173100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889452"/>
                <a:gridCol w="2415069"/>
                <a:gridCol w="2652261"/>
                <a:gridCol w="2652261"/>
                <a:gridCol w="2652261"/>
              </a:tblGrid>
              <a:tr h="859150">
                <a:tc>
                  <a:txBody>
                    <a:bodyPr/>
                    <a:lstStyle/>
                    <a:p>
                      <a:pPr algn="l" defTabSz="457200">
                        <a:defRPr>
                          <a:solidFill>
                            <a:srgbClr val="000000"/>
                          </a:solidFill>
                        </a:defRPr>
                      </a:pPr>
                      <a:r>
                        <a:rPr sz="5000">
                          <a:solidFill>
                            <a:srgbClr val="444444"/>
                          </a:solidFill>
                          <a:latin typeface="+mn-lt"/>
                          <a:ea typeface="+mn-ea"/>
                          <a:cs typeface="+mn-cs"/>
                          <a:sym typeface="Helvetica Neue Light"/>
                        </a:rPr>
                        <a:t>byte:</a:t>
                      </a:r>
                    </a:p>
                  </a:txBody>
                  <a:tcPr marL="63500" marR="63500" marT="0" marB="0" anchor="ctr" anchorCtr="0" horzOverflow="overflow">
                    <a:lnL w="0">
                      <a:miter lim="400000"/>
                    </a:lnL>
                    <a:lnR w="25400">
                      <a:solidFill>
                        <a:srgbClr val="7F0325"/>
                      </a:solidFill>
                      <a:miter lim="400000"/>
                    </a:lnR>
                    <a:lnT w="0">
                      <a:miter lim="400000"/>
                    </a:lnT>
                    <a:lnB w="0">
                      <a:miter lim="400000"/>
                    </a:lnB>
                  </a:tcPr>
                </a:tc>
                <a:tc>
                  <a:txBody>
                    <a:bodyPr/>
                    <a:lstStyle/>
                    <a:p>
                      <a:pPr algn="ctr" defTabSz="457200">
                        <a:defRPr>
                          <a:solidFill>
                            <a:srgbClr val="000000"/>
                          </a:solidFill>
                        </a:defRPr>
                      </a:pPr>
                      <a:r>
                        <a:rPr sz="5000">
                          <a:solidFill>
                            <a:srgbClr val="FFFFFF"/>
                          </a:solidFill>
                        </a:rPr>
                        <a:t>01</a:t>
                      </a:r>
                    </a:p>
                  </a:txBody>
                  <a:tcPr marL="63500" marR="63500" marT="0" marB="0" anchor="ctr" anchorCtr="0" horzOverflow="overflow">
                    <a:lnL w="25400">
                      <a:solidFill>
                        <a:srgbClr val="7F0325"/>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23</a:t>
                      </a:r>
                    </a:p>
                  </a:txBody>
                  <a:tcPr marL="63500" marR="63500" marT="0" marB="0" anchor="ctr" anchorCtr="0" horzOverflow="overflow">
                    <a:lnL w="25400">
                      <a:solidFill>
                        <a:srgbClr val="919191"/>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45</a:t>
                      </a:r>
                    </a:p>
                  </a:txBody>
                  <a:tcPr marL="63500" marR="63500" marT="0" marB="0" anchor="ctr" anchorCtr="0" horzOverflow="overflow">
                    <a:lnL w="25400">
                      <a:solidFill>
                        <a:srgbClr val="919191"/>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67</a:t>
                      </a:r>
                    </a:p>
                  </a:txBody>
                  <a:tcPr marL="63500" marR="63500" marT="0" marB="0" anchor="ctr" anchorCtr="0" horzOverflow="overflow">
                    <a:lnL w="25400">
                      <a:solidFill>
                        <a:srgbClr val="919191"/>
                      </a:solidFill>
                      <a:miter lim="400000"/>
                    </a:lnL>
                    <a:lnR w="25400">
                      <a:solidFill>
                        <a:srgbClr val="7F0325"/>
                      </a:solidFill>
                      <a:miter lim="400000"/>
                    </a:lnR>
                    <a:lnT w="0">
                      <a:miter lim="400000"/>
                    </a:lnT>
                    <a:lnB w="25400">
                      <a:solidFill>
                        <a:srgbClr val="C0C0C0"/>
                      </a:solidFill>
                      <a:miter lim="400000"/>
                    </a:lnB>
                    <a:solidFill>
                      <a:srgbClr val="7F0325"/>
                    </a:solidFill>
                  </a:tcPr>
                </a:tc>
              </a:tr>
              <a:tr h="859150">
                <a:tc>
                  <a:txBody>
                    <a:bodyPr/>
                    <a:lstStyle/>
                    <a:p>
                      <a:pPr algn="l" defTabSz="457200">
                        <a:defRPr>
                          <a:solidFill>
                            <a:srgbClr val="000000"/>
                          </a:solidFill>
                        </a:defRPr>
                      </a:pPr>
                      <a:r>
                        <a:rPr sz="5000">
                          <a:solidFill>
                            <a:srgbClr val="444444"/>
                          </a:solidFill>
                          <a:latin typeface="+mn-lt"/>
                          <a:ea typeface="+mn-ea"/>
                          <a:cs typeface="+mn-cs"/>
                          <a:sym typeface="Helvetica Neue Light"/>
                        </a:rPr>
                        <a:t>address:</a:t>
                      </a:r>
                    </a:p>
                  </a:txBody>
                  <a:tcPr marL="63500" marR="63500" marT="0" marB="0" anchor="ctr" anchorCtr="0" horzOverflow="overflow">
                    <a:lnL w="0">
                      <a:miter lim="400000"/>
                    </a:lnL>
                    <a:lnR w="25400">
                      <a:solidFill>
                        <a:srgbClr val="C4C6C6"/>
                      </a:solidFill>
                      <a:miter lim="400000"/>
                    </a:lnR>
                    <a:lnT w="0">
                      <a:miter lim="400000"/>
                    </a:lnT>
                    <a:lnB w="0">
                      <a:miter lim="400000"/>
                    </a:lnB>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0x100</a:t>
                      </a:r>
                    </a:p>
                  </a:txBody>
                  <a:tcPr marL="63500" marR="63500" marT="0" marB="0" anchor="ctr" anchorCtr="0" horzOverflow="overflow">
                    <a:lnL w="25400">
                      <a:solidFill>
                        <a:srgbClr val="C4C6C6"/>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0x101</a:t>
                      </a:r>
                    </a:p>
                  </a:txBody>
                  <a:tcPr marL="63500" marR="63500" marT="0" marB="0" anchor="ctr" anchorCtr="0" horzOverflow="overflow">
                    <a:lnL w="25400">
                      <a:solidFill>
                        <a:srgbClr val="919191"/>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0x102</a:t>
                      </a:r>
                    </a:p>
                  </a:txBody>
                  <a:tcPr marL="63500" marR="63500" marT="0" marB="0" anchor="ctr" anchorCtr="0" horzOverflow="overflow">
                    <a:lnL w="25400">
                      <a:solidFill>
                        <a:srgbClr val="919191"/>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0x103</a:t>
                      </a:r>
                    </a:p>
                  </a:txBody>
                  <a:tcPr marL="63500" marR="63500" marT="0" marB="0" anchor="ctr" anchorCtr="0" horzOverflow="overflow">
                    <a:lnL w="25400">
                      <a:solidFill>
                        <a:srgbClr val="919191"/>
                      </a:solidFill>
                      <a:miter lim="400000"/>
                    </a:lnL>
                    <a:lnR w="25400">
                      <a:solidFill>
                        <a:srgbClr val="C4C6C6"/>
                      </a:solidFill>
                      <a:miter lim="400000"/>
                    </a:lnR>
                    <a:lnT w="25400">
                      <a:solidFill>
                        <a:srgbClr val="C0C0C0"/>
                      </a:solidFill>
                      <a:miter lim="400000"/>
                    </a:lnT>
                  </a:tcPr>
                </a:tc>
              </a:tr>
            </a:tbl>
          </a:graphicData>
        </a:graphic>
      </p:graphicFrame>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261" name="Our 0x01234567 number would look like this in memory for a little endian computer (which, by the way, is the way the myth computers store ints):"/>
          <p:cNvSpPr txBox="1"/>
          <p:nvPr/>
        </p:nvSpPr>
        <p:spPr>
          <a:xfrm>
            <a:off x="125729" y="2327180"/>
            <a:ext cx="24025211" cy="1628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635000" indent="-635000" algn="l">
              <a:buSzPct val="75000"/>
              <a:buFont typeface="Helvetica Neue"/>
              <a:buChar char="•"/>
            </a:pPr>
            <a:r>
              <a:t>Our </a:t>
            </a:r>
            <a:r>
              <a:rPr>
                <a:latin typeface="Courier"/>
                <a:ea typeface="Courier"/>
                <a:cs typeface="Courier"/>
                <a:sym typeface="Courier"/>
              </a:rPr>
              <a:t>0x01234567</a:t>
            </a:r>
            <a:r>
              <a:t> number would look like this in memory for a little endian computer (which, by the way, is the way the myth computers store ints): </a:t>
            </a:r>
          </a:p>
        </p:txBody>
      </p:sp>
      <p:sp>
        <p:nvSpPr>
          <p:cNvPr id="262" name="address: 0x100  0x101  0x102  0x103…"/>
          <p:cNvSpPr txBox="1"/>
          <p:nvPr/>
        </p:nvSpPr>
        <p:spPr>
          <a:xfrm>
            <a:off x="5857060" y="4366935"/>
            <a:ext cx="12562549" cy="16492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address: </a:t>
            </a:r>
            <a:r>
              <a:rPr>
                <a:latin typeface="Courier"/>
                <a:ea typeface="Courier"/>
                <a:cs typeface="Courier"/>
                <a:sym typeface="Courier"/>
              </a:rPr>
              <a:t>0x100  0x101  0x102  0x103</a:t>
            </a:r>
            <a:endParaRPr>
              <a:latin typeface="Courier"/>
              <a:ea typeface="Courier"/>
              <a:cs typeface="Courier"/>
              <a:sym typeface="Courier"/>
            </a:endParaRPr>
          </a:p>
          <a:p>
            <a:pPr/>
            <a:r>
              <a:t>value:   </a:t>
            </a:r>
            <a:r>
              <a:rPr>
                <a:latin typeface="Courier"/>
                <a:ea typeface="Courier"/>
                <a:cs typeface="Courier"/>
                <a:sym typeface="Courier"/>
              </a:rPr>
              <a:t> 67     45     23     01</a:t>
            </a:r>
          </a:p>
        </p:txBody>
      </p:sp>
      <p:sp>
        <p:nvSpPr>
          <p:cNvPr id="263" name="A big-endian representation would look like this:"/>
          <p:cNvSpPr txBox="1"/>
          <p:nvPr/>
        </p:nvSpPr>
        <p:spPr>
          <a:xfrm>
            <a:off x="179395" y="6672865"/>
            <a:ext cx="1397000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635000" indent="-635000" algn="l">
              <a:buSzPct val="75000"/>
              <a:buFont typeface="Helvetica Neue"/>
              <a:buChar char="•"/>
            </a:pPr>
            <a:r>
              <a:t>A big-endian representation would look like this: </a:t>
            </a:r>
            <a:br/>
          </a:p>
        </p:txBody>
      </p:sp>
      <p:sp>
        <p:nvSpPr>
          <p:cNvPr id="264" name="address: 0x100  0x101  0x102  0x103…"/>
          <p:cNvSpPr txBox="1"/>
          <p:nvPr/>
        </p:nvSpPr>
        <p:spPr>
          <a:xfrm>
            <a:off x="5910726" y="8093880"/>
            <a:ext cx="12562548" cy="16492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address: </a:t>
            </a:r>
            <a:r>
              <a:rPr>
                <a:latin typeface="Courier"/>
                <a:ea typeface="Courier"/>
                <a:cs typeface="Courier"/>
                <a:sym typeface="Courier"/>
              </a:rPr>
              <a:t>0x100  0x101  0x102  0x103</a:t>
            </a:r>
            <a:endParaRPr>
              <a:latin typeface="Courier"/>
              <a:ea typeface="Courier"/>
              <a:cs typeface="Courier"/>
              <a:sym typeface="Courier"/>
            </a:endParaRPr>
          </a:p>
          <a:p>
            <a:pPr/>
            <a:r>
              <a:t>value:   </a:t>
            </a:r>
            <a:r>
              <a:rPr>
                <a:latin typeface="Courier"/>
                <a:ea typeface="Courier"/>
                <a:cs typeface="Courier"/>
                <a:sym typeface="Courier"/>
              </a:rPr>
              <a:t> 01     23     45     67</a:t>
            </a:r>
          </a:p>
        </p:txBody>
      </p:sp>
      <p:sp>
        <p:nvSpPr>
          <p:cNvPr id="265" name="Many times we don’t care how our integers are stored, but in cs107 we will! Let’s look at a sample program and dig under the hood to see how little-endian works."/>
          <p:cNvSpPr txBox="1"/>
          <p:nvPr/>
        </p:nvSpPr>
        <p:spPr>
          <a:xfrm>
            <a:off x="-154682" y="10693056"/>
            <a:ext cx="20125479"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	Many times we don’t care how our integers are stored, but in cs107 we will! Let’s look at a sample program and dig under the hood to see how little-endian works. </a:t>
            </a:r>
          </a:p>
        </p:txBody>
      </p:sp>
      <p:pic>
        <p:nvPicPr>
          <p:cNvPr id="266" name="Image" descr="Image"/>
          <p:cNvPicPr>
            <a:picLocks noChangeAspect="1"/>
          </p:cNvPicPr>
          <p:nvPr/>
        </p:nvPicPr>
        <p:blipFill>
          <a:blip r:embed="rId2">
            <a:extLst/>
          </a:blip>
          <a:srcRect l="4046" t="4044" r="0" b="1"/>
          <a:stretch>
            <a:fillRect/>
          </a:stretch>
        </p:blipFill>
        <p:spPr>
          <a:xfrm>
            <a:off x="20049388" y="10736415"/>
            <a:ext cx="2282453" cy="2282463"/>
          </a:xfrm>
          <a:custGeom>
            <a:avLst/>
            <a:gdLst/>
            <a:ahLst/>
            <a:cxnLst>
              <a:cxn ang="0">
                <a:pos x="wd2" y="hd2"/>
              </a:cxn>
              <a:cxn ang="5400000">
                <a:pos x="wd2" y="hd2"/>
              </a:cxn>
              <a:cxn ang="10800000">
                <a:pos x="wd2" y="hd2"/>
              </a:cxn>
              <a:cxn ang="16200000">
                <a:pos x="wd2" y="hd2"/>
              </a:cxn>
            </a:cxnLst>
            <a:rect l="0" t="0" r="r" b="b"/>
            <a:pathLst>
              <a:path w="21585" h="21585" fill="norm" stroke="1" extrusionOk="0">
                <a:moveTo>
                  <a:pt x="10937" y="8"/>
                </a:moveTo>
                <a:cubicBezTo>
                  <a:pt x="6069" y="-15"/>
                  <a:pt x="3970" y="11"/>
                  <a:pt x="3540" y="94"/>
                </a:cubicBezTo>
                <a:cubicBezTo>
                  <a:pt x="1766" y="437"/>
                  <a:pt x="433" y="1766"/>
                  <a:pt x="91" y="3539"/>
                </a:cubicBezTo>
                <a:cubicBezTo>
                  <a:pt x="8" y="3968"/>
                  <a:pt x="-15" y="6075"/>
                  <a:pt x="8" y="10937"/>
                </a:cubicBezTo>
                <a:cubicBezTo>
                  <a:pt x="40" y="17568"/>
                  <a:pt x="48" y="17752"/>
                  <a:pt x="256" y="18361"/>
                </a:cubicBezTo>
                <a:cubicBezTo>
                  <a:pt x="521" y="19138"/>
                  <a:pt x="980" y="19864"/>
                  <a:pt x="1510" y="20343"/>
                </a:cubicBezTo>
                <a:cubicBezTo>
                  <a:pt x="1991" y="20777"/>
                  <a:pt x="3029" y="21284"/>
                  <a:pt x="3593" y="21360"/>
                </a:cubicBezTo>
                <a:cubicBezTo>
                  <a:pt x="3814" y="21389"/>
                  <a:pt x="4017" y="21451"/>
                  <a:pt x="4047" y="21499"/>
                </a:cubicBezTo>
                <a:cubicBezTo>
                  <a:pt x="4076" y="21546"/>
                  <a:pt x="8029" y="21585"/>
                  <a:pt x="12840" y="21585"/>
                </a:cubicBezTo>
                <a:lnTo>
                  <a:pt x="21585" y="21585"/>
                </a:lnTo>
                <a:lnTo>
                  <a:pt x="21585" y="12994"/>
                </a:lnTo>
                <a:cubicBezTo>
                  <a:pt x="21585" y="8268"/>
                  <a:pt x="21546" y="4376"/>
                  <a:pt x="21499" y="4346"/>
                </a:cubicBezTo>
                <a:cubicBezTo>
                  <a:pt x="21452" y="4317"/>
                  <a:pt x="21387" y="4046"/>
                  <a:pt x="21356" y="3742"/>
                </a:cubicBezTo>
                <a:cubicBezTo>
                  <a:pt x="21200" y="2226"/>
                  <a:pt x="20077" y="897"/>
                  <a:pt x="18455" y="304"/>
                </a:cubicBezTo>
                <a:lnTo>
                  <a:pt x="17734" y="41"/>
                </a:lnTo>
                <a:lnTo>
                  <a:pt x="10937" y="8"/>
                </a:lnTo>
                <a:close/>
              </a:path>
            </a:pathLst>
          </a:cu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269" name="#include&lt;stdio.h&gt;…"/>
          <p:cNvSpPr txBox="1"/>
          <p:nvPr/>
        </p:nvSpPr>
        <p:spPr>
          <a:xfrm>
            <a:off x="5669001" y="3157809"/>
            <a:ext cx="13850306" cy="6731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#include&lt;stdio.h&gt;</a:t>
            </a:r>
          </a:p>
          <a:p>
            <a:pPr algn="l">
              <a:defRPr sz="3900">
                <a:latin typeface="Courier"/>
                <a:ea typeface="Courier"/>
                <a:cs typeface="Courier"/>
                <a:sym typeface="Courier"/>
              </a:defRPr>
            </a:pPr>
            <a:r>
              <a:t>#include&lt;stdlib.h&gt;</a:t>
            </a:r>
          </a:p>
          <a:p>
            <a:pPr algn="l">
              <a:defRPr sz="3900">
                <a:latin typeface="Courier"/>
                <a:ea typeface="Courier"/>
                <a:cs typeface="Courier"/>
                <a:sym typeface="Courier"/>
              </a:defRPr>
            </a:pPr>
          </a:p>
          <a:p>
            <a:pPr algn="l">
              <a:defRPr sz="3900">
                <a:latin typeface="Courier"/>
                <a:ea typeface="Courier"/>
                <a:cs typeface="Courier"/>
                <a:sym typeface="Courier"/>
              </a:defRPr>
            </a:pPr>
            <a:r>
              <a:t>int main() {</a:t>
            </a:r>
          </a:p>
          <a:p>
            <a:pPr algn="l">
              <a:defRPr sz="3900">
                <a:latin typeface="Courier"/>
                <a:ea typeface="Courier"/>
                <a:cs typeface="Courier"/>
                <a:sym typeface="Courier"/>
              </a:defRPr>
            </a:pPr>
            <a:r>
              <a:t>    // a variable</a:t>
            </a:r>
          </a:p>
          <a:p>
            <a:pPr algn="l">
              <a:defRPr sz="3900">
                <a:latin typeface="Courier"/>
                <a:ea typeface="Courier"/>
                <a:cs typeface="Courier"/>
                <a:sym typeface="Courier"/>
              </a:defRPr>
            </a:pPr>
            <a:r>
              <a:t>    int a = 0x01234567;</a:t>
            </a:r>
          </a:p>
          <a:p>
            <a:pPr algn="l">
              <a:defRPr sz="3900">
                <a:latin typeface="Courier"/>
                <a:ea typeface="Courier"/>
                <a:cs typeface="Courier"/>
                <a:sym typeface="Courier"/>
              </a:defRPr>
            </a:pPr>
          </a:p>
          <a:p>
            <a:pPr algn="l">
              <a:defRPr sz="3900">
                <a:latin typeface="Courier"/>
                <a:ea typeface="Courier"/>
                <a:cs typeface="Courier"/>
                <a:sym typeface="Courier"/>
              </a:defRPr>
            </a:pPr>
            <a:r>
              <a:t>    // print the variable in big endian format</a:t>
            </a:r>
          </a:p>
          <a:p>
            <a:pPr algn="l">
              <a:defRPr sz="3900">
                <a:latin typeface="Courier"/>
                <a:ea typeface="Courier"/>
                <a:cs typeface="Courier"/>
                <a:sym typeface="Courier"/>
              </a:defRPr>
            </a:pPr>
            <a:r>
              <a:t>    printf("a's value: 0x%.8x\n",a);</a:t>
            </a:r>
          </a:p>
          <a:p>
            <a:pPr algn="l">
              <a:defRPr sz="3900">
                <a:latin typeface="Courier"/>
                <a:ea typeface="Courier"/>
                <a:cs typeface="Courier"/>
                <a:sym typeface="Courier"/>
              </a:defRPr>
            </a:pPr>
            <a:r>
              <a:t>    return 0;</a:t>
            </a:r>
          </a:p>
          <a:p>
            <a:pPr algn="l">
              <a:defRPr sz="3900">
                <a:latin typeface="Courier"/>
                <a:ea typeface="Courier"/>
                <a:cs typeface="Courier"/>
                <a:sym typeface="Courier"/>
              </a:defRPr>
            </a:pPr>
            <a:r>
              <a:t>}</a:t>
            </a:r>
          </a:p>
        </p:txBody>
      </p:sp>
      <p:sp>
        <p:nvSpPr>
          <p:cNvPr id="270" name="1…"/>
          <p:cNvSpPr txBox="1"/>
          <p:nvPr/>
        </p:nvSpPr>
        <p:spPr>
          <a:xfrm>
            <a:off x="4567465" y="3157809"/>
            <a:ext cx="1093598" cy="6731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r">
              <a:defRPr sz="3900">
                <a:latin typeface="Courier"/>
                <a:ea typeface="Courier"/>
                <a:cs typeface="Courier"/>
                <a:sym typeface="Courier"/>
              </a:defRPr>
            </a:pPr>
            <a:r>
              <a:t>  1</a:t>
            </a:r>
          </a:p>
          <a:p>
            <a:pPr algn="r">
              <a:defRPr sz="3900">
                <a:latin typeface="Courier"/>
                <a:ea typeface="Courier"/>
                <a:cs typeface="Courier"/>
                <a:sym typeface="Courier"/>
              </a:defRPr>
            </a:pPr>
            <a:r>
              <a:t>  2</a:t>
            </a:r>
          </a:p>
          <a:p>
            <a:pPr algn="r">
              <a:defRPr sz="3900">
                <a:latin typeface="Courier"/>
                <a:ea typeface="Courier"/>
                <a:cs typeface="Courier"/>
                <a:sym typeface="Courier"/>
              </a:defRPr>
            </a:pPr>
            <a:r>
              <a:t>  3</a:t>
            </a:r>
          </a:p>
          <a:p>
            <a:pPr algn="r">
              <a:defRPr sz="3900">
                <a:latin typeface="Courier"/>
                <a:ea typeface="Courier"/>
                <a:cs typeface="Courier"/>
                <a:sym typeface="Courier"/>
              </a:defRPr>
            </a:pPr>
            <a:r>
              <a:t>  4</a:t>
            </a:r>
          </a:p>
          <a:p>
            <a:pPr algn="r">
              <a:defRPr sz="3900">
                <a:latin typeface="Courier"/>
                <a:ea typeface="Courier"/>
                <a:cs typeface="Courier"/>
                <a:sym typeface="Courier"/>
              </a:defRPr>
            </a:pPr>
            <a:r>
              <a:t>  5</a:t>
            </a:r>
          </a:p>
          <a:p>
            <a:pPr algn="r">
              <a:defRPr sz="3900">
                <a:latin typeface="Courier"/>
                <a:ea typeface="Courier"/>
                <a:cs typeface="Courier"/>
                <a:sym typeface="Courier"/>
              </a:defRPr>
            </a:pPr>
            <a:r>
              <a:t>  6</a:t>
            </a:r>
          </a:p>
          <a:p>
            <a:pPr algn="r">
              <a:defRPr sz="3900">
                <a:latin typeface="Courier"/>
                <a:ea typeface="Courier"/>
                <a:cs typeface="Courier"/>
                <a:sym typeface="Courier"/>
              </a:defRPr>
            </a:pPr>
            <a:r>
              <a:t>  7</a:t>
            </a:r>
          </a:p>
          <a:p>
            <a:pPr algn="r">
              <a:defRPr sz="3900">
                <a:latin typeface="Courier"/>
                <a:ea typeface="Courier"/>
                <a:cs typeface="Courier"/>
                <a:sym typeface="Courier"/>
              </a:defRPr>
            </a:pPr>
            <a:r>
              <a:t>  8</a:t>
            </a:r>
          </a:p>
          <a:p>
            <a:pPr algn="r">
              <a:defRPr sz="3900">
                <a:latin typeface="Courier"/>
                <a:ea typeface="Courier"/>
                <a:cs typeface="Courier"/>
                <a:sym typeface="Courier"/>
              </a:defRPr>
            </a:pPr>
            <a:r>
              <a:t>  9</a:t>
            </a:r>
          </a:p>
          <a:p>
            <a:pPr algn="r">
              <a:defRPr sz="3900">
                <a:latin typeface="Courier"/>
                <a:ea typeface="Courier"/>
                <a:cs typeface="Courier"/>
                <a:sym typeface="Courier"/>
              </a:defRPr>
            </a:pPr>
            <a:r>
              <a:t> 10</a:t>
            </a:r>
          </a:p>
          <a:p>
            <a:pPr algn="r">
              <a:defRPr sz="3900">
                <a:latin typeface="Courier"/>
                <a:ea typeface="Courier"/>
                <a:cs typeface="Courier"/>
                <a:sym typeface="Courier"/>
              </a:defRPr>
            </a:pPr>
            <a:r>
              <a:t> 11</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273" name="$ gcc -g -O0 -std=gnu99 big_endian.c -o big_endian…"/>
          <p:cNvSpPr txBox="1"/>
          <p:nvPr/>
        </p:nvSpPr>
        <p:spPr>
          <a:xfrm>
            <a:off x="259692" y="2034097"/>
            <a:ext cx="23651221" cy="10528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gcc -g -O0 -std=gnu99 big_endian.c -o big_endian</a:t>
            </a:r>
          </a:p>
          <a:p>
            <a:pPr algn="l">
              <a:defRPr sz="2800">
                <a:latin typeface="Courier"/>
                <a:ea typeface="Courier"/>
                <a:cs typeface="Courier"/>
                <a:sym typeface="Courier"/>
              </a:defRPr>
            </a:pPr>
            <a:r>
              <a:t>$ ./big_endian</a:t>
            </a:r>
          </a:p>
          <a:p>
            <a:pPr algn="l">
              <a:defRPr sz="2800">
                <a:latin typeface="Courier"/>
                <a:ea typeface="Courier"/>
                <a:cs typeface="Courier"/>
                <a:sym typeface="Courier"/>
              </a:defRPr>
            </a:pPr>
            <a:r>
              <a:t>a's value: 0x01234567</a:t>
            </a:r>
          </a:p>
          <a:p>
            <a:pPr algn="l">
              <a:defRPr sz="2800">
                <a:latin typeface="Courier"/>
                <a:ea typeface="Courier"/>
                <a:cs typeface="Courier"/>
                <a:sym typeface="Courier"/>
              </a:defRPr>
            </a:pPr>
          </a:p>
          <a:p>
            <a:pPr algn="l">
              <a:defRPr sz="2800">
                <a:latin typeface="Courier"/>
                <a:ea typeface="Courier"/>
                <a:cs typeface="Courier"/>
                <a:sym typeface="Courier"/>
              </a:defRPr>
            </a:pPr>
            <a:r>
              <a:t>$ gdb big_endian</a:t>
            </a:r>
          </a:p>
          <a:p>
            <a:pPr algn="l">
              <a:defRPr sz="2800">
                <a:latin typeface="Courier"/>
                <a:ea typeface="Courier"/>
                <a:cs typeface="Courier"/>
                <a:sym typeface="Courier"/>
              </a:defRPr>
            </a:pPr>
            <a:r>
              <a:t>GNU gdb (Ubuntu 7.7.1-0ubuntu5~14.04.3) 7.7.1</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(gdb) break main</a:t>
            </a:r>
          </a:p>
          <a:p>
            <a:pPr algn="l">
              <a:defRPr sz="2800">
                <a:latin typeface="Courier"/>
                <a:ea typeface="Courier"/>
                <a:cs typeface="Courier"/>
                <a:sym typeface="Courier"/>
              </a:defRPr>
            </a:pPr>
            <a:r>
              <a:t>Breakpoint 1 at 0x400535: file big_endian.c, line 6.</a:t>
            </a:r>
          </a:p>
          <a:p>
            <a:pPr algn="l">
              <a:defRPr sz="2800">
                <a:latin typeface="Courier"/>
                <a:ea typeface="Courier"/>
                <a:cs typeface="Courier"/>
                <a:sym typeface="Courier"/>
              </a:defRPr>
            </a:pPr>
            <a:r>
              <a:t>(gdb) run</a:t>
            </a:r>
          </a:p>
          <a:p>
            <a:pPr algn="l">
              <a:defRPr sz="2800">
                <a:latin typeface="Courier"/>
                <a:ea typeface="Courier"/>
                <a:cs typeface="Courier"/>
                <a:sym typeface="Courier"/>
              </a:defRPr>
            </a:pPr>
            <a:r>
              <a:t>Starting program: /afs/.ir.stanford.edu/users/c/g/cgregg/107/lectures/lecture2_bits_bytes_continued/big_endian</a:t>
            </a:r>
          </a:p>
          <a:p>
            <a:pPr algn="l">
              <a:defRPr sz="2800">
                <a:latin typeface="Courier"/>
                <a:ea typeface="Courier"/>
                <a:cs typeface="Courier"/>
                <a:sym typeface="Courier"/>
              </a:defRPr>
            </a:pPr>
          </a:p>
          <a:p>
            <a:pPr algn="l">
              <a:defRPr sz="2800">
                <a:latin typeface="Courier"/>
                <a:ea typeface="Courier"/>
                <a:cs typeface="Courier"/>
                <a:sym typeface="Courier"/>
              </a:defRPr>
            </a:pPr>
            <a:r>
              <a:t>Breakpoint 1, main () at big_endian.c:6</a:t>
            </a:r>
          </a:p>
          <a:p>
            <a:pPr algn="l">
              <a:defRPr sz="2800">
                <a:latin typeface="Courier"/>
                <a:ea typeface="Courier"/>
                <a:cs typeface="Courier"/>
                <a:sym typeface="Courier"/>
              </a:defRPr>
            </a:pPr>
            <a:r>
              <a:t>6	    int a = 0x01234567;</a:t>
            </a:r>
          </a:p>
          <a:p>
            <a:pPr algn="l">
              <a:defRPr sz="2800">
                <a:latin typeface="Courier"/>
                <a:ea typeface="Courier"/>
                <a:cs typeface="Courier"/>
                <a:sym typeface="Courier"/>
              </a:defRPr>
            </a:pPr>
            <a:r>
              <a:t>(gdb) n</a:t>
            </a:r>
          </a:p>
          <a:p>
            <a:pPr algn="l">
              <a:defRPr sz="2800">
                <a:latin typeface="Courier"/>
                <a:ea typeface="Courier"/>
                <a:cs typeface="Courier"/>
                <a:sym typeface="Courier"/>
              </a:defRPr>
            </a:pPr>
            <a:r>
              <a:t>9	    printf("a's value: 0x%08x\n",a);</a:t>
            </a:r>
          </a:p>
          <a:p>
            <a:pPr algn="l">
              <a:defRPr sz="2800">
                <a:latin typeface="Courier"/>
                <a:ea typeface="Courier"/>
                <a:cs typeface="Courier"/>
                <a:sym typeface="Courier"/>
              </a:defRPr>
            </a:pPr>
            <a:r>
              <a:t>(gdb) p/x a</a:t>
            </a:r>
          </a:p>
          <a:p>
            <a:pPr algn="l">
              <a:defRPr sz="2800">
                <a:latin typeface="Courier"/>
                <a:ea typeface="Courier"/>
                <a:cs typeface="Courier"/>
                <a:sym typeface="Courier"/>
              </a:defRPr>
            </a:pPr>
            <a:r>
              <a:t>$1 = 0x1234567</a:t>
            </a:r>
          </a:p>
          <a:p>
            <a:pPr algn="l">
              <a:defRPr sz="2800">
                <a:latin typeface="Courier"/>
                <a:ea typeface="Courier"/>
                <a:cs typeface="Courier"/>
                <a:sym typeface="Courier"/>
              </a:defRPr>
            </a:pPr>
            <a:r>
              <a:t>(gdb) p &amp;a</a:t>
            </a:r>
          </a:p>
          <a:p>
            <a:pPr algn="l">
              <a:defRPr sz="2800">
                <a:latin typeface="Courier"/>
                <a:ea typeface="Courier"/>
                <a:cs typeface="Courier"/>
                <a:sym typeface="Courier"/>
              </a:defRPr>
            </a:pPr>
            <a:r>
              <a:t>$2 = (int *) 0x7fffffffe98c</a:t>
            </a:r>
          </a:p>
          <a:p>
            <a:pPr algn="l">
              <a:defRPr sz="2800">
                <a:latin typeface="Courier"/>
                <a:ea typeface="Courier"/>
                <a:cs typeface="Courier"/>
                <a:sym typeface="Courier"/>
              </a:defRPr>
            </a:pPr>
            <a:r>
              <a:t>(gdb) x/16bx &amp;a</a:t>
            </a:r>
          </a:p>
          <a:p>
            <a:pPr algn="l">
              <a:defRPr sz="2800">
                <a:latin typeface="Courier"/>
                <a:ea typeface="Courier"/>
                <a:cs typeface="Courier"/>
                <a:sym typeface="Courier"/>
              </a:defRPr>
            </a:pPr>
            <a:r>
              <a:t>0x7fffffffe98c:	0x67	0x45	0x23	0x01	0x00	0x00	0x00	0x00</a:t>
            </a:r>
          </a:p>
          <a:p>
            <a:pPr algn="l">
              <a:defRPr sz="2800">
                <a:latin typeface="Courier"/>
                <a:ea typeface="Courier"/>
                <a:cs typeface="Courier"/>
                <a:sym typeface="Courier"/>
              </a:defRPr>
            </a:pPr>
            <a:r>
              <a:t>0x7fffffffe994:	0x00	0x00	0x00	0x00	0x45	0x2f	0xa3	0xf7</a:t>
            </a:r>
          </a:p>
          <a:p>
            <a:pPr algn="l">
              <a:defRPr sz="2800">
                <a:latin typeface="Courier"/>
                <a:ea typeface="Courier"/>
                <a:cs typeface="Courier"/>
                <a:sym typeface="Courier"/>
              </a:defRPr>
            </a:pPr>
            <a:r>
              <a:t>(gdb)</a:t>
            </a:r>
          </a:p>
        </p:txBody>
      </p:sp>
      <p:sp>
        <p:nvSpPr>
          <p:cNvPr id="274" name="Rounded Rectangle"/>
          <p:cNvSpPr/>
          <p:nvPr/>
        </p:nvSpPr>
        <p:spPr>
          <a:xfrm>
            <a:off x="3580472" y="11143605"/>
            <a:ext cx="6092016" cy="538956"/>
          </a:xfrm>
          <a:prstGeom prst="roundRect">
            <a:avLst>
              <a:gd name="adj" fmla="val 35346"/>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75" name="Note the ordering: 0x01234567 is stored as Little Endian!"/>
          <p:cNvSpPr txBox="1"/>
          <p:nvPr/>
        </p:nvSpPr>
        <p:spPr>
          <a:xfrm>
            <a:off x="1752135" y="12635747"/>
            <a:ext cx="16028656"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Note the ordering: </a:t>
            </a:r>
            <a:r>
              <a:rPr>
                <a:latin typeface="Courier"/>
                <a:ea typeface="Courier"/>
                <a:cs typeface="Courier"/>
                <a:sym typeface="Courier"/>
              </a:rPr>
              <a:t>0x01234567</a:t>
            </a:r>
            <a:r>
              <a:t> is stored as Little Endian!</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3 Minute Break!"/>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3 Minute Break!</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Boolean Algebra"/>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Boolean Algebr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a:t>
            </a:r>
          </a:p>
        </p:txBody>
      </p:sp>
      <p:pic>
        <p:nvPicPr>
          <p:cNvPr id="282" name="booleanOperators.png" descr="booleanOperators.png"/>
          <p:cNvPicPr>
            <a:picLocks noChangeAspect="1"/>
          </p:cNvPicPr>
          <p:nvPr/>
        </p:nvPicPr>
        <p:blipFill>
          <a:blip r:embed="rId2">
            <a:extLst/>
          </a:blip>
          <a:stretch>
            <a:fillRect/>
          </a:stretch>
        </p:blipFill>
        <p:spPr>
          <a:xfrm>
            <a:off x="6515100" y="1855793"/>
            <a:ext cx="11353800" cy="4940301"/>
          </a:xfrm>
          <a:prstGeom prst="rect">
            <a:avLst/>
          </a:prstGeom>
          <a:ln w="12700">
            <a:miter lim="400000"/>
          </a:ln>
        </p:spPr>
      </p:pic>
      <p:sp>
        <p:nvSpPr>
          <p:cNvPr id="283" name="Because computers store values in binary, we need to learn about boolean algebra. Most of you have already studied this in some form in math classes before, but we are going to quantify it and discuss it in the context of computing and programming.…"/>
          <p:cNvSpPr txBox="1"/>
          <p:nvPr/>
        </p:nvSpPr>
        <p:spPr>
          <a:xfrm>
            <a:off x="919802" y="7134200"/>
            <a:ext cx="22204741" cy="60378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900"/>
            </a:pPr>
            <a:r>
              <a:t>Because computers store values in binary, we need to learn about boolean algebra. Most of you have already studied this in some form in math classes before, but we are going to quantify it and discuss it in the context of computing and programming.</a:t>
            </a:r>
          </a:p>
          <a:p>
            <a:pPr marL="635000" indent="-635000" algn="l">
              <a:buSzPct val="75000"/>
              <a:buFont typeface="Helvetica Neue"/>
              <a:buChar char="•"/>
              <a:defRPr sz="4900"/>
            </a:pPr>
            <a:r>
              <a:t>We can define Boolean algebra over a 2-element set, 0 and 1, where 0 represents </a:t>
            </a:r>
            <a:r>
              <a:rPr>
                <a:latin typeface="Courier"/>
                <a:ea typeface="Courier"/>
                <a:cs typeface="Courier"/>
                <a:sym typeface="Courier"/>
              </a:rPr>
              <a:t>false</a:t>
            </a:r>
            <a:r>
              <a:t> and 1 represents </a:t>
            </a:r>
            <a:r>
              <a:rPr>
                <a:latin typeface="Courier"/>
                <a:ea typeface="Courier"/>
                <a:cs typeface="Courier"/>
                <a:sym typeface="Courier"/>
              </a:rPr>
              <a:t>true</a:t>
            </a:r>
            <a:r>
              <a:t>.</a:t>
            </a:r>
            <a:endParaRPr>
              <a:latin typeface="Courier"/>
              <a:ea typeface="Courier"/>
              <a:cs typeface="Courier"/>
              <a:sym typeface="Courier"/>
            </a:endParaRPr>
          </a:p>
          <a:p>
            <a:pPr marL="635000" indent="-635000" algn="l">
              <a:buSzPct val="75000"/>
              <a:buFont typeface="Helvetica Neue"/>
              <a:buChar char="•"/>
              <a:defRPr sz="4900"/>
            </a:pPr>
            <a:r>
              <a:t>The symbols are: </a:t>
            </a:r>
            <a:r>
              <a:rPr>
                <a:latin typeface="Courier"/>
                <a:ea typeface="Courier"/>
                <a:cs typeface="Courier"/>
                <a:sym typeface="Courier"/>
              </a:rPr>
              <a:t>~</a:t>
            </a:r>
            <a:r>
              <a:t> for NOT, </a:t>
            </a:r>
            <a:r>
              <a:rPr>
                <a:latin typeface="Courier"/>
                <a:ea typeface="Courier"/>
                <a:cs typeface="Courier"/>
                <a:sym typeface="Courier"/>
              </a:rPr>
              <a:t>&amp;</a:t>
            </a:r>
            <a:r>
              <a:t> for AND, </a:t>
            </a:r>
            <a:r>
              <a:rPr>
                <a:latin typeface="Courier"/>
                <a:ea typeface="Courier"/>
                <a:cs typeface="Courier"/>
                <a:sym typeface="Courier"/>
              </a:rPr>
              <a:t>|</a:t>
            </a:r>
            <a:r>
              <a:t> for OR, and </a:t>
            </a:r>
            <a:r>
              <a:rPr>
                <a:latin typeface="Courier"/>
                <a:ea typeface="Courier"/>
                <a:cs typeface="Courier"/>
                <a:sym typeface="Courier"/>
              </a:rPr>
              <a:t>^</a:t>
            </a:r>
            <a:r>
              <a:t> for "exclusive or," which means that if one and only one of the values is true, the expression is true.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Boolean Algebr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a:t>
            </a:r>
          </a:p>
        </p:txBody>
      </p:sp>
      <p:pic>
        <p:nvPicPr>
          <p:cNvPr id="286" name="booleanOperators.png" descr="booleanOperators.png"/>
          <p:cNvPicPr>
            <a:picLocks noChangeAspect="1"/>
          </p:cNvPicPr>
          <p:nvPr/>
        </p:nvPicPr>
        <p:blipFill>
          <a:blip r:embed="rId2">
            <a:extLst/>
          </a:blip>
          <a:stretch>
            <a:fillRect/>
          </a:stretch>
        </p:blipFill>
        <p:spPr>
          <a:xfrm>
            <a:off x="6515100" y="1855793"/>
            <a:ext cx="11353800" cy="4940301"/>
          </a:xfrm>
          <a:prstGeom prst="rect">
            <a:avLst/>
          </a:prstGeom>
          <a:ln w="12700">
            <a:miter lim="400000"/>
          </a:ln>
        </p:spPr>
      </p:pic>
      <p:sp>
        <p:nvSpPr>
          <p:cNvPr id="287" name="Be careful! There are logical analogs to some of these that you have used in C++ and other programming languages: ! (logical NOT), &amp;&amp; (logical AND), and || (logical OR), but we are now talking about bit operations that result in 0 or 1 for each bit in a "/>
          <p:cNvSpPr txBox="1"/>
          <p:nvPr/>
        </p:nvSpPr>
        <p:spPr>
          <a:xfrm>
            <a:off x="919802" y="7134200"/>
            <a:ext cx="22204741" cy="46984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Be careful! There are </a:t>
            </a:r>
            <a:r>
              <a:rPr i="1">
                <a:latin typeface="Helvetica Neue"/>
                <a:ea typeface="Helvetica Neue"/>
                <a:cs typeface="Helvetica Neue"/>
                <a:sym typeface="Helvetica Neue"/>
              </a:rPr>
              <a:t>logical</a:t>
            </a:r>
            <a:r>
              <a:t> analogs to some of these that you have used in C++ and other programming languages: </a:t>
            </a:r>
            <a:r>
              <a:rPr>
                <a:latin typeface="Courier"/>
                <a:ea typeface="Courier"/>
                <a:cs typeface="Courier"/>
                <a:sym typeface="Courier"/>
              </a:rPr>
              <a:t>!</a:t>
            </a:r>
            <a:r>
              <a:t> (logical NOT), </a:t>
            </a:r>
            <a:r>
              <a:rPr>
                <a:latin typeface="Courier"/>
                <a:ea typeface="Courier"/>
                <a:cs typeface="Courier"/>
                <a:sym typeface="Courier"/>
              </a:rPr>
              <a:t>&amp;&amp;</a:t>
            </a:r>
            <a:r>
              <a:t> (logical AND), and </a:t>
            </a:r>
            <a:r>
              <a:rPr>
                <a:latin typeface="Courier"/>
                <a:ea typeface="Courier"/>
                <a:cs typeface="Courier"/>
                <a:sym typeface="Courier"/>
              </a:rPr>
              <a:t>||</a:t>
            </a:r>
            <a:r>
              <a:t> (logical OR), but we are now talking about </a:t>
            </a:r>
            <a:r>
              <a:rPr i="1">
                <a:latin typeface="Helvetica Neue"/>
                <a:ea typeface="Helvetica Neue"/>
                <a:cs typeface="Helvetica Neue"/>
                <a:sym typeface="Helvetica Neue"/>
              </a:rPr>
              <a:t>bit</a:t>
            </a:r>
            <a:r>
              <a:t> operations that result in 0 or 1 for each bit in a number. </a:t>
            </a:r>
          </a:p>
          <a:p>
            <a:pPr marL="635000" indent="-635000" algn="l">
              <a:buSzPct val="75000"/>
              <a:buFont typeface="Helvetica Neue"/>
              <a:buChar char="•"/>
            </a:pPr>
            <a:r>
              <a:t>The bitwise operators use single character representations for AND and OR, not double-characters.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Boolean Algebr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a:t>
            </a:r>
          </a:p>
        </p:txBody>
      </p:sp>
      <p:pic>
        <p:nvPicPr>
          <p:cNvPr id="290" name="booleanOperators.png" descr="booleanOperators.png"/>
          <p:cNvPicPr>
            <a:picLocks noChangeAspect="1"/>
          </p:cNvPicPr>
          <p:nvPr/>
        </p:nvPicPr>
        <p:blipFill>
          <a:blip r:embed="rId2">
            <a:extLst/>
          </a:blip>
          <a:stretch>
            <a:fillRect/>
          </a:stretch>
        </p:blipFill>
        <p:spPr>
          <a:xfrm>
            <a:off x="6515100" y="1855793"/>
            <a:ext cx="11353800" cy="4940301"/>
          </a:xfrm>
          <a:prstGeom prst="rect">
            <a:avLst/>
          </a:prstGeom>
          <a:ln w="12700">
            <a:miter lim="400000"/>
          </a:ln>
        </p:spPr>
      </p:pic>
      <p:sp>
        <p:nvSpPr>
          <p:cNvPr id="291" name="When a boolean operator is applied to two numbers (or, in the case of ~, a single number), the operator is applied to the corresponding bits in each number. For example:"/>
          <p:cNvSpPr txBox="1"/>
          <p:nvPr/>
        </p:nvSpPr>
        <p:spPr>
          <a:xfrm>
            <a:off x="919802" y="7134200"/>
            <a:ext cx="22204741" cy="2390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When a boolean operator is applied to two numbers (or, in the case of </a:t>
            </a:r>
            <a:r>
              <a:rPr>
                <a:latin typeface="Courier"/>
                <a:ea typeface="Courier"/>
                <a:cs typeface="Courier"/>
                <a:sym typeface="Courier"/>
              </a:rPr>
              <a:t>~</a:t>
            </a:r>
            <a:r>
              <a:t>, a single number), the operator is applied to the corresponding bits in each number. For example:</a:t>
            </a:r>
          </a:p>
        </p:txBody>
      </p:sp>
      <p:sp>
        <p:nvSpPr>
          <p:cNvPr id="292" name="0110…"/>
          <p:cNvSpPr txBox="1"/>
          <p:nvPr/>
        </p:nvSpPr>
        <p:spPr>
          <a:xfrm>
            <a:off x="3555884" y="10104756"/>
            <a:ext cx="246417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0110</a:t>
            </a:r>
          </a:p>
          <a:p>
            <a:pPr algn="l">
              <a:defRPr>
                <a:latin typeface="Courier"/>
                <a:ea typeface="Courier"/>
                <a:cs typeface="Courier"/>
                <a:sym typeface="Courier"/>
              </a:defRPr>
            </a:pPr>
            <a:r>
              <a:t>&amp; 1100</a:t>
            </a:r>
          </a:p>
          <a:p>
            <a:pPr algn="l">
              <a:defRPr>
                <a:latin typeface="Courier"/>
                <a:ea typeface="Courier"/>
                <a:cs typeface="Courier"/>
                <a:sym typeface="Courier"/>
              </a:defRPr>
            </a:pPr>
            <a:r>
              <a:t>  ----</a:t>
            </a:r>
          </a:p>
          <a:p>
            <a:pPr algn="l">
              <a:defRPr>
                <a:latin typeface="Courier"/>
                <a:ea typeface="Courier"/>
                <a:cs typeface="Courier"/>
                <a:sym typeface="Courier"/>
              </a:defRPr>
            </a:pPr>
            <a:r>
              <a:t>  0100</a:t>
            </a:r>
          </a:p>
        </p:txBody>
      </p:sp>
      <p:sp>
        <p:nvSpPr>
          <p:cNvPr id="293" name="0110…"/>
          <p:cNvSpPr txBox="1"/>
          <p:nvPr/>
        </p:nvSpPr>
        <p:spPr>
          <a:xfrm>
            <a:off x="8364883" y="10104756"/>
            <a:ext cx="246417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0110</a:t>
            </a:r>
          </a:p>
          <a:p>
            <a:pPr algn="l">
              <a:defRPr>
                <a:latin typeface="Courier"/>
                <a:ea typeface="Courier"/>
                <a:cs typeface="Courier"/>
                <a:sym typeface="Courier"/>
              </a:defRPr>
            </a:pPr>
            <a:r>
              <a:t>| 1100</a:t>
            </a:r>
          </a:p>
          <a:p>
            <a:pPr algn="l">
              <a:defRPr>
                <a:latin typeface="Courier"/>
                <a:ea typeface="Courier"/>
                <a:cs typeface="Courier"/>
                <a:sym typeface="Courier"/>
              </a:defRPr>
            </a:pPr>
            <a:r>
              <a:t>  ----</a:t>
            </a:r>
          </a:p>
          <a:p>
            <a:pPr algn="l">
              <a:defRPr>
                <a:latin typeface="Courier"/>
                <a:ea typeface="Courier"/>
                <a:cs typeface="Courier"/>
                <a:sym typeface="Courier"/>
              </a:defRPr>
            </a:pPr>
            <a:r>
              <a:t>  1110</a:t>
            </a:r>
          </a:p>
        </p:txBody>
      </p:sp>
      <p:sp>
        <p:nvSpPr>
          <p:cNvPr id="294" name="0110…"/>
          <p:cNvSpPr txBox="1"/>
          <p:nvPr/>
        </p:nvSpPr>
        <p:spPr>
          <a:xfrm>
            <a:off x="13173882" y="10104756"/>
            <a:ext cx="246417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0110</a:t>
            </a:r>
          </a:p>
          <a:p>
            <a:pPr algn="l">
              <a:defRPr>
                <a:latin typeface="Courier"/>
                <a:ea typeface="Courier"/>
                <a:cs typeface="Courier"/>
                <a:sym typeface="Courier"/>
              </a:defRPr>
            </a:pPr>
            <a:r>
              <a:t>^ 1100</a:t>
            </a:r>
          </a:p>
          <a:p>
            <a:pPr algn="l">
              <a:defRPr>
                <a:latin typeface="Courier"/>
                <a:ea typeface="Courier"/>
                <a:cs typeface="Courier"/>
                <a:sym typeface="Courier"/>
              </a:defRPr>
            </a:pPr>
            <a:r>
              <a:t>  ----</a:t>
            </a:r>
          </a:p>
          <a:p>
            <a:pPr algn="l">
              <a:defRPr>
                <a:latin typeface="Courier"/>
                <a:ea typeface="Courier"/>
                <a:cs typeface="Courier"/>
                <a:sym typeface="Courier"/>
              </a:defRPr>
            </a:pPr>
            <a:r>
              <a:t>  1010</a:t>
            </a:r>
          </a:p>
        </p:txBody>
      </p:sp>
      <p:sp>
        <p:nvSpPr>
          <p:cNvPr id="295" name="~ 1100…"/>
          <p:cNvSpPr txBox="1"/>
          <p:nvPr/>
        </p:nvSpPr>
        <p:spPr>
          <a:xfrm>
            <a:off x="17982882" y="10104756"/>
            <a:ext cx="246417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p>
          <a:p>
            <a:pPr algn="l">
              <a:defRPr>
                <a:latin typeface="Courier"/>
                <a:ea typeface="Courier"/>
                <a:cs typeface="Courier"/>
                <a:sym typeface="Courier"/>
              </a:defRPr>
            </a:pPr>
            <a:r>
              <a:t>~ 1100</a:t>
            </a:r>
          </a:p>
          <a:p>
            <a:pPr algn="l">
              <a:defRPr>
                <a:latin typeface="Courier"/>
                <a:ea typeface="Courier"/>
                <a:cs typeface="Courier"/>
                <a:sym typeface="Courier"/>
              </a:defRPr>
            </a:pPr>
            <a:r>
              <a:t>  ----</a:t>
            </a:r>
          </a:p>
          <a:p>
            <a:pPr algn="l">
              <a:defRPr>
                <a:latin typeface="Courier"/>
                <a:ea typeface="Courier"/>
                <a:cs typeface="Courier"/>
                <a:sym typeface="Courier"/>
              </a:defRPr>
            </a:pPr>
            <a:r>
              <a:t>  0011</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Boolean Algebra: Mystery Fun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Mystery Function</a:t>
            </a:r>
          </a:p>
        </p:txBody>
      </p:sp>
      <p:sp>
        <p:nvSpPr>
          <p:cNvPr id="298" name="Let's look at a mystery function!"/>
          <p:cNvSpPr txBox="1"/>
          <p:nvPr/>
        </p:nvSpPr>
        <p:spPr>
          <a:xfrm>
            <a:off x="864677" y="2099372"/>
            <a:ext cx="2220474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Let's look at a mystery function!</a:t>
            </a:r>
          </a:p>
        </p:txBody>
      </p:sp>
      <p:sp>
        <p:nvSpPr>
          <p:cNvPr id="299" name="$ ./mystery 4 5"/>
          <p:cNvSpPr txBox="1"/>
          <p:nvPr/>
        </p:nvSpPr>
        <p:spPr>
          <a:xfrm>
            <a:off x="11656771" y="3091638"/>
            <a:ext cx="583023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 ./mystery 4 5</a:t>
            </a:r>
          </a:p>
        </p:txBody>
      </p:sp>
      <p:grpSp>
        <p:nvGrpSpPr>
          <p:cNvPr id="302" name="Group"/>
          <p:cNvGrpSpPr/>
          <p:nvPr/>
        </p:nvGrpSpPr>
        <p:grpSpPr>
          <a:xfrm>
            <a:off x="988878" y="3153733"/>
            <a:ext cx="9922824" cy="1"/>
            <a:chOff x="0" y="0"/>
            <a:chExt cx="9922823" cy="0"/>
          </a:xfrm>
        </p:grpSpPr>
        <p:sp>
          <p:nvSpPr>
            <p:cNvPr id="300" name="// mystery1.c…"/>
            <p:cNvSpPr/>
            <p:nvPr/>
          </p:nvSpPr>
          <p:spPr>
            <a:xfrm>
              <a:off x="1101535" y="0"/>
              <a:ext cx="8821289"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a:defRPr sz="2900">
                  <a:latin typeface="Courier"/>
                  <a:ea typeface="Courier"/>
                  <a:cs typeface="Courier"/>
                  <a:sym typeface="Courier"/>
                </a:defRPr>
              </a:pPr>
              <a:r>
                <a:t>// mystery1.c</a:t>
              </a:r>
            </a:p>
            <a:p>
              <a:pPr algn="l">
                <a:defRPr sz="2900">
                  <a:latin typeface="Courier"/>
                  <a:ea typeface="Courier"/>
                  <a:cs typeface="Courier"/>
                  <a:sym typeface="Courier"/>
                </a:defRPr>
              </a:pPr>
              <a:r>
                <a:t>#include&lt;stdlib.h&gt;</a:t>
              </a:r>
            </a:p>
            <a:p>
              <a:pPr algn="l">
                <a:defRPr sz="2900">
                  <a:latin typeface="Courier"/>
                  <a:ea typeface="Courier"/>
                  <a:cs typeface="Courier"/>
                  <a:sym typeface="Courier"/>
                </a:defRPr>
              </a:pPr>
              <a:r>
                <a:t>#include&lt;stdio.h&gt;</a:t>
              </a:r>
            </a:p>
            <a:p>
              <a:pPr algn="l">
                <a:defRPr sz="2900">
                  <a:latin typeface="Courier"/>
                  <a:ea typeface="Courier"/>
                  <a:cs typeface="Courier"/>
                  <a:sym typeface="Courier"/>
                </a:defRPr>
              </a:pPr>
            </a:p>
            <a:p>
              <a:pPr algn="l">
                <a:defRPr sz="2900">
                  <a:latin typeface="Courier"/>
                  <a:ea typeface="Courier"/>
                  <a:cs typeface="Courier"/>
                  <a:sym typeface="Courier"/>
                </a:defRPr>
              </a:pPr>
              <a:r>
                <a:t>void mystery(int *x, int *y) {</a:t>
              </a:r>
            </a:p>
            <a:p>
              <a:pPr algn="l">
                <a:defRPr sz="2900">
                  <a:latin typeface="Courier"/>
                  <a:ea typeface="Courier"/>
                  <a:cs typeface="Courier"/>
                  <a:sym typeface="Courier"/>
                </a:defRPr>
              </a:pPr>
              <a:r>
                <a:t>    if (x != y) {</a:t>
              </a:r>
            </a:p>
            <a:p>
              <a:pPr algn="l">
                <a:defRPr sz="2900">
                  <a:latin typeface="Courier"/>
                  <a:ea typeface="Courier"/>
                  <a:cs typeface="Courier"/>
                  <a:sym typeface="Courier"/>
                </a:defRPr>
              </a:pPr>
              <a:r>
                <a:t>        *y = *x ^ *y;</a:t>
              </a:r>
            </a:p>
            <a:p>
              <a:pPr algn="l">
                <a:defRPr sz="2900">
                  <a:latin typeface="Courier"/>
                  <a:ea typeface="Courier"/>
                  <a:cs typeface="Courier"/>
                  <a:sym typeface="Courier"/>
                </a:defRPr>
              </a:pPr>
              <a:r>
                <a:t>        *x = *x ^ *y;</a:t>
              </a:r>
            </a:p>
            <a:p>
              <a:pPr algn="l">
                <a:defRPr sz="2900">
                  <a:latin typeface="Courier"/>
                  <a:ea typeface="Courier"/>
                  <a:cs typeface="Courier"/>
                  <a:sym typeface="Courier"/>
                </a:defRPr>
              </a:pPr>
              <a:r>
                <a:t>        *y = *x ^ *y;</a:t>
              </a:r>
            </a:p>
            <a:p>
              <a:pPr algn="l">
                <a:defRPr sz="2900">
                  <a:latin typeface="Courier"/>
                  <a:ea typeface="Courier"/>
                  <a:cs typeface="Courier"/>
                  <a:sym typeface="Courier"/>
                </a:defRPr>
              </a:pPr>
              <a:r>
                <a:t>    }</a:t>
              </a:r>
            </a:p>
            <a:p>
              <a:pPr algn="l">
                <a:defRPr sz="2900">
                  <a:latin typeface="Courier"/>
                  <a:ea typeface="Courier"/>
                  <a:cs typeface="Courier"/>
                  <a:sym typeface="Courier"/>
                </a:defRPr>
              </a:pPr>
              <a:r>
                <a:t>}</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 {</a:t>
              </a:r>
            </a:p>
            <a:p>
              <a:pPr algn="l">
                <a:defRPr sz="2900">
                  <a:latin typeface="Courier"/>
                  <a:ea typeface="Courier"/>
                  <a:cs typeface="Courier"/>
                  <a:sym typeface="Courier"/>
                </a:defRPr>
              </a:pPr>
              <a:r>
                <a:t>    int x = atoi(argv[1]);</a:t>
              </a:r>
            </a:p>
            <a:p>
              <a:pPr algn="l">
                <a:defRPr sz="2900">
                  <a:latin typeface="Courier"/>
                  <a:ea typeface="Courier"/>
                  <a:cs typeface="Courier"/>
                  <a:sym typeface="Courier"/>
                </a:defRPr>
              </a:pPr>
              <a:r>
                <a:t>    int y = atoi(argv[2]);</a:t>
              </a:r>
            </a:p>
            <a:p>
              <a:pPr algn="l">
                <a:defRPr sz="2900">
                  <a:latin typeface="Courier"/>
                  <a:ea typeface="Courier"/>
                  <a:cs typeface="Courier"/>
                  <a:sym typeface="Courier"/>
                </a:defRPr>
              </a:pPr>
            </a:p>
            <a:p>
              <a:pPr algn="l">
                <a:defRPr sz="2900">
                  <a:latin typeface="Courier"/>
                  <a:ea typeface="Courier"/>
                  <a:cs typeface="Courier"/>
                  <a:sym typeface="Courier"/>
                </a:defRPr>
              </a:pPr>
              <a:r>
                <a:t>    printf("x:%d, y:%d\n",x,y);</a:t>
              </a:r>
            </a:p>
            <a:p>
              <a:pPr algn="l">
                <a:defRPr sz="2900">
                  <a:latin typeface="Courier"/>
                  <a:ea typeface="Courier"/>
                  <a:cs typeface="Courier"/>
                  <a:sym typeface="Courier"/>
                </a:defRPr>
              </a:pPr>
            </a:p>
            <a:p>
              <a:pPr algn="l">
                <a:defRPr sz="2900">
                  <a:latin typeface="Courier"/>
                  <a:ea typeface="Courier"/>
                  <a:cs typeface="Courier"/>
                  <a:sym typeface="Courier"/>
                </a:defRPr>
              </a:pPr>
              <a:r>
                <a:t>    mystery(&amp;x,&amp;y);</a:t>
              </a:r>
            </a:p>
            <a:p>
              <a:pPr algn="l">
                <a:defRPr sz="2900">
                  <a:latin typeface="Courier"/>
                  <a:ea typeface="Courier"/>
                  <a:cs typeface="Courier"/>
                  <a:sym typeface="Courier"/>
                </a:defRPr>
              </a:pPr>
            </a:p>
            <a:p>
              <a:pPr algn="l">
                <a:defRPr sz="2900">
                  <a:latin typeface="Courier"/>
                  <a:ea typeface="Courier"/>
                  <a:cs typeface="Courier"/>
                  <a:sym typeface="Courier"/>
                </a:defRPr>
              </a:pPr>
              <a:r>
                <a:t>    printf("x:%d, y:%d\n",x,y);</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301" name="1…"/>
            <p:cNvSpPr/>
            <p:nvPr/>
          </p:nvSpPr>
          <p:spPr>
            <a:xfrm>
              <a:off x="0" y="0"/>
              <a:ext cx="1093597"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r">
                <a:defRPr sz="2900">
                  <a:latin typeface="Courier"/>
                  <a:ea typeface="Courier"/>
                  <a:cs typeface="Courier"/>
                  <a:sym typeface="Courier"/>
                </a:defRPr>
              </a:pPr>
              <a:r>
                <a:t>  1</a:t>
              </a:r>
            </a:p>
            <a:p>
              <a:pPr algn="r">
                <a:defRPr sz="2900">
                  <a:latin typeface="Courier"/>
                  <a:ea typeface="Courier"/>
                  <a:cs typeface="Courier"/>
                  <a:sym typeface="Courier"/>
                </a:defRPr>
              </a:pPr>
              <a:r>
                <a:t>  2</a:t>
              </a:r>
            </a:p>
            <a:p>
              <a:pPr algn="r">
                <a:defRPr sz="2900">
                  <a:latin typeface="Courier"/>
                  <a:ea typeface="Courier"/>
                  <a:cs typeface="Courier"/>
                  <a:sym typeface="Courier"/>
                </a:defRPr>
              </a:pPr>
              <a:r>
                <a:t>  3</a:t>
              </a:r>
            </a:p>
            <a:p>
              <a:pPr algn="r">
                <a:defRPr sz="2900">
                  <a:latin typeface="Courier"/>
                  <a:ea typeface="Courier"/>
                  <a:cs typeface="Courier"/>
                  <a:sym typeface="Courier"/>
                </a:defRPr>
              </a:pPr>
              <a:r>
                <a:t>  4</a:t>
              </a:r>
            </a:p>
            <a:p>
              <a:pPr algn="r">
                <a:defRPr sz="2900">
                  <a:latin typeface="Courier"/>
                  <a:ea typeface="Courier"/>
                  <a:cs typeface="Courier"/>
                  <a:sym typeface="Courier"/>
                </a:defRPr>
              </a:pPr>
              <a:r>
                <a:t>  5</a:t>
              </a:r>
            </a:p>
            <a:p>
              <a:pPr algn="r">
                <a:defRPr sz="2900">
                  <a:latin typeface="Courier"/>
                  <a:ea typeface="Courier"/>
                  <a:cs typeface="Courier"/>
                  <a:sym typeface="Courier"/>
                </a:defRPr>
              </a:pPr>
              <a:r>
                <a:t>  6</a:t>
              </a:r>
            </a:p>
            <a:p>
              <a:pPr algn="r">
                <a:defRPr sz="2900">
                  <a:latin typeface="Courier"/>
                  <a:ea typeface="Courier"/>
                  <a:cs typeface="Courier"/>
                  <a:sym typeface="Courier"/>
                </a:defRPr>
              </a:pPr>
              <a:r>
                <a:t>  7</a:t>
              </a:r>
            </a:p>
            <a:p>
              <a:pPr algn="r">
                <a:defRPr sz="2900">
                  <a:latin typeface="Courier"/>
                  <a:ea typeface="Courier"/>
                  <a:cs typeface="Courier"/>
                  <a:sym typeface="Courier"/>
                </a:defRPr>
              </a:pPr>
              <a:r>
                <a:t>  8</a:t>
              </a:r>
            </a:p>
            <a:p>
              <a:pPr algn="r">
                <a:defRPr sz="2900">
                  <a:latin typeface="Courier"/>
                  <a:ea typeface="Courier"/>
                  <a:cs typeface="Courier"/>
                  <a:sym typeface="Courier"/>
                </a:defRPr>
              </a:pPr>
              <a:r>
                <a:t>  9</a:t>
              </a:r>
            </a:p>
            <a:p>
              <a:pPr algn="r">
                <a:defRPr sz="2900">
                  <a:latin typeface="Courier"/>
                  <a:ea typeface="Courier"/>
                  <a:cs typeface="Courier"/>
                  <a:sym typeface="Courier"/>
                </a:defRPr>
              </a:pPr>
              <a:r>
                <a:t> 10</a:t>
              </a:r>
            </a:p>
            <a:p>
              <a:pPr algn="r">
                <a:defRPr sz="2900">
                  <a:latin typeface="Courier"/>
                  <a:ea typeface="Courier"/>
                  <a:cs typeface="Courier"/>
                  <a:sym typeface="Courier"/>
                </a:defRPr>
              </a:pPr>
              <a:r>
                <a:t> 11</a:t>
              </a:r>
            </a:p>
            <a:p>
              <a:pPr algn="r">
                <a:defRPr sz="2900">
                  <a:latin typeface="Courier"/>
                  <a:ea typeface="Courier"/>
                  <a:cs typeface="Courier"/>
                  <a:sym typeface="Courier"/>
                </a:defRPr>
              </a:pPr>
              <a:r>
                <a:t>12</a:t>
              </a:r>
            </a:p>
            <a:p>
              <a:pPr algn="r">
                <a:defRPr sz="2900">
                  <a:latin typeface="Courier"/>
                  <a:ea typeface="Courier"/>
                  <a:cs typeface="Courier"/>
                  <a:sym typeface="Courier"/>
                </a:defRPr>
              </a:pPr>
              <a:r>
                <a:t>13</a:t>
              </a:r>
            </a:p>
            <a:p>
              <a:pPr algn="r">
                <a:defRPr sz="2900">
                  <a:latin typeface="Courier"/>
                  <a:ea typeface="Courier"/>
                  <a:cs typeface="Courier"/>
                  <a:sym typeface="Courier"/>
                </a:defRPr>
              </a:pPr>
              <a:r>
                <a:t>14</a:t>
              </a:r>
            </a:p>
            <a:p>
              <a:pPr algn="r">
                <a:defRPr sz="2900">
                  <a:latin typeface="Courier"/>
                  <a:ea typeface="Courier"/>
                  <a:cs typeface="Courier"/>
                  <a:sym typeface="Courier"/>
                </a:defRPr>
              </a:pPr>
              <a:r>
                <a:t>15</a:t>
              </a:r>
            </a:p>
            <a:p>
              <a:pPr algn="r">
                <a:defRPr sz="2900">
                  <a:latin typeface="Courier"/>
                  <a:ea typeface="Courier"/>
                  <a:cs typeface="Courier"/>
                  <a:sym typeface="Courier"/>
                </a:defRPr>
              </a:pPr>
              <a:r>
                <a:t>16</a:t>
              </a:r>
            </a:p>
            <a:p>
              <a:pPr algn="r">
                <a:defRPr sz="2900">
                  <a:latin typeface="Courier"/>
                  <a:ea typeface="Courier"/>
                  <a:cs typeface="Courier"/>
                  <a:sym typeface="Courier"/>
                </a:defRPr>
              </a:pPr>
              <a:r>
                <a:t>17</a:t>
              </a:r>
            </a:p>
            <a:p>
              <a:pPr algn="r">
                <a:defRPr sz="2900">
                  <a:latin typeface="Courier"/>
                  <a:ea typeface="Courier"/>
                  <a:cs typeface="Courier"/>
                  <a:sym typeface="Courier"/>
                </a:defRPr>
              </a:pPr>
              <a:r>
                <a:t>18</a:t>
              </a:r>
            </a:p>
            <a:p>
              <a:pPr algn="r">
                <a:defRPr sz="2900">
                  <a:latin typeface="Courier"/>
                  <a:ea typeface="Courier"/>
                  <a:cs typeface="Courier"/>
                  <a:sym typeface="Courier"/>
                </a:defRPr>
              </a:pPr>
              <a:r>
                <a:t>19</a:t>
              </a:r>
            </a:p>
            <a:p>
              <a:pPr algn="r">
                <a:defRPr sz="2900">
                  <a:latin typeface="Courier"/>
                  <a:ea typeface="Courier"/>
                  <a:cs typeface="Courier"/>
                  <a:sym typeface="Courier"/>
                </a:defRPr>
              </a:pPr>
              <a:r>
                <a:t>20</a:t>
              </a:r>
            </a:p>
            <a:p>
              <a:pPr algn="r">
                <a:defRPr sz="2900">
                  <a:latin typeface="Courier"/>
                  <a:ea typeface="Courier"/>
                  <a:cs typeface="Courier"/>
                  <a:sym typeface="Courier"/>
                </a:defRPr>
              </a:pPr>
              <a:r>
                <a:t>21</a:t>
              </a:r>
            </a:p>
            <a:p>
              <a:pPr algn="r">
                <a:defRPr sz="2900">
                  <a:latin typeface="Courier"/>
                  <a:ea typeface="Courier"/>
                  <a:cs typeface="Courier"/>
                  <a:sym typeface="Courier"/>
                </a:defRPr>
              </a:pPr>
              <a:r>
                <a:t>22</a:t>
              </a:r>
            </a:p>
            <a:p>
              <a:pPr algn="r">
                <a:defRPr sz="2900">
                  <a:latin typeface="Courier"/>
                  <a:ea typeface="Courier"/>
                  <a:cs typeface="Courier"/>
                  <a:sym typeface="Courier"/>
                </a:defRPr>
              </a:pPr>
              <a:r>
                <a:t>23</a:t>
              </a:r>
            </a:p>
          </p:txBody>
        </p:sp>
      </p:gr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Boolean Algebra: Mystery Fun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Mystery Function</a:t>
            </a:r>
          </a:p>
        </p:txBody>
      </p:sp>
      <p:sp>
        <p:nvSpPr>
          <p:cNvPr id="305" name="Let's look at a mystery function!"/>
          <p:cNvSpPr txBox="1"/>
          <p:nvPr/>
        </p:nvSpPr>
        <p:spPr>
          <a:xfrm>
            <a:off x="864677" y="2099372"/>
            <a:ext cx="2220474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Let's look at a mystery function!</a:t>
            </a:r>
          </a:p>
        </p:txBody>
      </p:sp>
      <p:grpSp>
        <p:nvGrpSpPr>
          <p:cNvPr id="308" name="Group"/>
          <p:cNvGrpSpPr/>
          <p:nvPr/>
        </p:nvGrpSpPr>
        <p:grpSpPr>
          <a:xfrm>
            <a:off x="988878" y="3153733"/>
            <a:ext cx="9922824" cy="1"/>
            <a:chOff x="0" y="0"/>
            <a:chExt cx="9922823" cy="0"/>
          </a:xfrm>
        </p:grpSpPr>
        <p:sp>
          <p:nvSpPr>
            <p:cNvPr id="306" name="// mystery1.c…"/>
            <p:cNvSpPr/>
            <p:nvPr/>
          </p:nvSpPr>
          <p:spPr>
            <a:xfrm>
              <a:off x="1101535" y="0"/>
              <a:ext cx="8821289"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a:defRPr sz="2900">
                  <a:latin typeface="Courier"/>
                  <a:ea typeface="Courier"/>
                  <a:cs typeface="Courier"/>
                  <a:sym typeface="Courier"/>
                </a:defRPr>
              </a:pPr>
              <a:r>
                <a:t>// mystery1.c</a:t>
              </a:r>
            </a:p>
            <a:p>
              <a:pPr algn="l">
                <a:defRPr sz="2900">
                  <a:latin typeface="Courier"/>
                  <a:ea typeface="Courier"/>
                  <a:cs typeface="Courier"/>
                  <a:sym typeface="Courier"/>
                </a:defRPr>
              </a:pPr>
              <a:r>
                <a:t>#include&lt;stdlib.h&gt;</a:t>
              </a:r>
            </a:p>
            <a:p>
              <a:pPr algn="l">
                <a:defRPr sz="2900">
                  <a:latin typeface="Courier"/>
                  <a:ea typeface="Courier"/>
                  <a:cs typeface="Courier"/>
                  <a:sym typeface="Courier"/>
                </a:defRPr>
              </a:pPr>
              <a:r>
                <a:t>#include&lt;stdio.h&gt;</a:t>
              </a:r>
            </a:p>
            <a:p>
              <a:pPr algn="l">
                <a:defRPr sz="2900">
                  <a:latin typeface="Courier"/>
                  <a:ea typeface="Courier"/>
                  <a:cs typeface="Courier"/>
                  <a:sym typeface="Courier"/>
                </a:defRPr>
              </a:pPr>
            </a:p>
            <a:p>
              <a:pPr algn="l">
                <a:defRPr sz="2900">
                  <a:latin typeface="Courier"/>
                  <a:ea typeface="Courier"/>
                  <a:cs typeface="Courier"/>
                  <a:sym typeface="Courier"/>
                </a:defRPr>
              </a:pPr>
              <a:r>
                <a:t>void mystery(int *x, int *y) {</a:t>
              </a:r>
            </a:p>
            <a:p>
              <a:pPr algn="l">
                <a:defRPr sz="2900">
                  <a:latin typeface="Courier"/>
                  <a:ea typeface="Courier"/>
                  <a:cs typeface="Courier"/>
                  <a:sym typeface="Courier"/>
                </a:defRPr>
              </a:pPr>
              <a:r>
                <a:t>    if (x != y) {</a:t>
              </a:r>
            </a:p>
            <a:p>
              <a:pPr algn="l">
                <a:defRPr sz="2900">
                  <a:latin typeface="Courier"/>
                  <a:ea typeface="Courier"/>
                  <a:cs typeface="Courier"/>
                  <a:sym typeface="Courier"/>
                </a:defRPr>
              </a:pPr>
              <a:r>
                <a:t>        *y = *x ^ *y;</a:t>
              </a:r>
            </a:p>
            <a:p>
              <a:pPr algn="l">
                <a:defRPr sz="2900">
                  <a:latin typeface="Courier"/>
                  <a:ea typeface="Courier"/>
                  <a:cs typeface="Courier"/>
                  <a:sym typeface="Courier"/>
                </a:defRPr>
              </a:pPr>
              <a:r>
                <a:t>        *x = *x ^ *y;</a:t>
              </a:r>
            </a:p>
            <a:p>
              <a:pPr algn="l">
                <a:defRPr sz="2900">
                  <a:latin typeface="Courier"/>
                  <a:ea typeface="Courier"/>
                  <a:cs typeface="Courier"/>
                  <a:sym typeface="Courier"/>
                </a:defRPr>
              </a:pPr>
              <a:r>
                <a:t>        *y = *x ^ *y;</a:t>
              </a:r>
            </a:p>
            <a:p>
              <a:pPr algn="l">
                <a:defRPr sz="2900">
                  <a:latin typeface="Courier"/>
                  <a:ea typeface="Courier"/>
                  <a:cs typeface="Courier"/>
                  <a:sym typeface="Courier"/>
                </a:defRPr>
              </a:pPr>
              <a:r>
                <a:t>    }</a:t>
              </a:r>
            </a:p>
            <a:p>
              <a:pPr algn="l">
                <a:defRPr sz="2900">
                  <a:latin typeface="Courier"/>
                  <a:ea typeface="Courier"/>
                  <a:cs typeface="Courier"/>
                  <a:sym typeface="Courier"/>
                </a:defRPr>
              </a:pPr>
              <a:r>
                <a:t>}</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 {</a:t>
              </a:r>
            </a:p>
            <a:p>
              <a:pPr algn="l">
                <a:defRPr sz="2900">
                  <a:latin typeface="Courier"/>
                  <a:ea typeface="Courier"/>
                  <a:cs typeface="Courier"/>
                  <a:sym typeface="Courier"/>
                </a:defRPr>
              </a:pPr>
              <a:r>
                <a:t>    int x = atoi(argv[1]);</a:t>
              </a:r>
            </a:p>
            <a:p>
              <a:pPr algn="l">
                <a:defRPr sz="2900">
                  <a:latin typeface="Courier"/>
                  <a:ea typeface="Courier"/>
                  <a:cs typeface="Courier"/>
                  <a:sym typeface="Courier"/>
                </a:defRPr>
              </a:pPr>
              <a:r>
                <a:t>    int y = atoi(argv[2]);</a:t>
              </a:r>
            </a:p>
            <a:p>
              <a:pPr algn="l">
                <a:defRPr sz="2900">
                  <a:latin typeface="Courier"/>
                  <a:ea typeface="Courier"/>
                  <a:cs typeface="Courier"/>
                  <a:sym typeface="Courier"/>
                </a:defRPr>
              </a:pPr>
            </a:p>
            <a:p>
              <a:pPr algn="l">
                <a:defRPr sz="2900">
                  <a:latin typeface="Courier"/>
                  <a:ea typeface="Courier"/>
                  <a:cs typeface="Courier"/>
                  <a:sym typeface="Courier"/>
                </a:defRPr>
              </a:pPr>
              <a:r>
                <a:t>    printf("x:%d, y:%d\n",x,y);</a:t>
              </a:r>
            </a:p>
            <a:p>
              <a:pPr algn="l">
                <a:defRPr sz="2900">
                  <a:latin typeface="Courier"/>
                  <a:ea typeface="Courier"/>
                  <a:cs typeface="Courier"/>
                  <a:sym typeface="Courier"/>
                </a:defRPr>
              </a:pPr>
            </a:p>
            <a:p>
              <a:pPr algn="l">
                <a:defRPr sz="2900">
                  <a:latin typeface="Courier"/>
                  <a:ea typeface="Courier"/>
                  <a:cs typeface="Courier"/>
                  <a:sym typeface="Courier"/>
                </a:defRPr>
              </a:pPr>
              <a:r>
                <a:t>    mystery(&amp;x,&amp;y);</a:t>
              </a:r>
            </a:p>
            <a:p>
              <a:pPr algn="l">
                <a:defRPr sz="2900">
                  <a:latin typeface="Courier"/>
                  <a:ea typeface="Courier"/>
                  <a:cs typeface="Courier"/>
                  <a:sym typeface="Courier"/>
                </a:defRPr>
              </a:pPr>
            </a:p>
            <a:p>
              <a:pPr algn="l">
                <a:defRPr sz="2900">
                  <a:latin typeface="Courier"/>
                  <a:ea typeface="Courier"/>
                  <a:cs typeface="Courier"/>
                  <a:sym typeface="Courier"/>
                </a:defRPr>
              </a:pPr>
              <a:r>
                <a:t>    printf("x:%d, y:%d\n",x,y);</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307" name="1…"/>
            <p:cNvSpPr/>
            <p:nvPr/>
          </p:nvSpPr>
          <p:spPr>
            <a:xfrm>
              <a:off x="0" y="0"/>
              <a:ext cx="1093597"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r">
                <a:defRPr sz="2900">
                  <a:latin typeface="Courier"/>
                  <a:ea typeface="Courier"/>
                  <a:cs typeface="Courier"/>
                  <a:sym typeface="Courier"/>
                </a:defRPr>
              </a:pPr>
              <a:r>
                <a:t>  1</a:t>
              </a:r>
            </a:p>
            <a:p>
              <a:pPr algn="r">
                <a:defRPr sz="2900">
                  <a:latin typeface="Courier"/>
                  <a:ea typeface="Courier"/>
                  <a:cs typeface="Courier"/>
                  <a:sym typeface="Courier"/>
                </a:defRPr>
              </a:pPr>
              <a:r>
                <a:t>  2</a:t>
              </a:r>
            </a:p>
            <a:p>
              <a:pPr algn="r">
                <a:defRPr sz="2900">
                  <a:latin typeface="Courier"/>
                  <a:ea typeface="Courier"/>
                  <a:cs typeface="Courier"/>
                  <a:sym typeface="Courier"/>
                </a:defRPr>
              </a:pPr>
              <a:r>
                <a:t>  3</a:t>
              </a:r>
            </a:p>
            <a:p>
              <a:pPr algn="r">
                <a:defRPr sz="2900">
                  <a:latin typeface="Courier"/>
                  <a:ea typeface="Courier"/>
                  <a:cs typeface="Courier"/>
                  <a:sym typeface="Courier"/>
                </a:defRPr>
              </a:pPr>
              <a:r>
                <a:t>  4</a:t>
              </a:r>
            </a:p>
            <a:p>
              <a:pPr algn="r">
                <a:defRPr sz="2900">
                  <a:latin typeface="Courier"/>
                  <a:ea typeface="Courier"/>
                  <a:cs typeface="Courier"/>
                  <a:sym typeface="Courier"/>
                </a:defRPr>
              </a:pPr>
              <a:r>
                <a:t>  5</a:t>
              </a:r>
            </a:p>
            <a:p>
              <a:pPr algn="r">
                <a:defRPr sz="2900">
                  <a:latin typeface="Courier"/>
                  <a:ea typeface="Courier"/>
                  <a:cs typeface="Courier"/>
                  <a:sym typeface="Courier"/>
                </a:defRPr>
              </a:pPr>
              <a:r>
                <a:t>  6</a:t>
              </a:r>
            </a:p>
            <a:p>
              <a:pPr algn="r">
                <a:defRPr sz="2900">
                  <a:latin typeface="Courier"/>
                  <a:ea typeface="Courier"/>
                  <a:cs typeface="Courier"/>
                  <a:sym typeface="Courier"/>
                </a:defRPr>
              </a:pPr>
              <a:r>
                <a:t>  7</a:t>
              </a:r>
            </a:p>
            <a:p>
              <a:pPr algn="r">
                <a:defRPr sz="2900">
                  <a:latin typeface="Courier"/>
                  <a:ea typeface="Courier"/>
                  <a:cs typeface="Courier"/>
                  <a:sym typeface="Courier"/>
                </a:defRPr>
              </a:pPr>
              <a:r>
                <a:t>  8</a:t>
              </a:r>
            </a:p>
            <a:p>
              <a:pPr algn="r">
                <a:defRPr sz="2900">
                  <a:latin typeface="Courier"/>
                  <a:ea typeface="Courier"/>
                  <a:cs typeface="Courier"/>
                  <a:sym typeface="Courier"/>
                </a:defRPr>
              </a:pPr>
              <a:r>
                <a:t>  9</a:t>
              </a:r>
            </a:p>
            <a:p>
              <a:pPr algn="r">
                <a:defRPr sz="2900">
                  <a:latin typeface="Courier"/>
                  <a:ea typeface="Courier"/>
                  <a:cs typeface="Courier"/>
                  <a:sym typeface="Courier"/>
                </a:defRPr>
              </a:pPr>
              <a:r>
                <a:t> 10</a:t>
              </a:r>
            </a:p>
            <a:p>
              <a:pPr algn="r">
                <a:defRPr sz="2900">
                  <a:latin typeface="Courier"/>
                  <a:ea typeface="Courier"/>
                  <a:cs typeface="Courier"/>
                  <a:sym typeface="Courier"/>
                </a:defRPr>
              </a:pPr>
              <a:r>
                <a:t> 11</a:t>
              </a:r>
            </a:p>
            <a:p>
              <a:pPr algn="r">
                <a:defRPr sz="2900">
                  <a:latin typeface="Courier"/>
                  <a:ea typeface="Courier"/>
                  <a:cs typeface="Courier"/>
                  <a:sym typeface="Courier"/>
                </a:defRPr>
              </a:pPr>
              <a:r>
                <a:t>12</a:t>
              </a:r>
            </a:p>
            <a:p>
              <a:pPr algn="r">
                <a:defRPr sz="2900">
                  <a:latin typeface="Courier"/>
                  <a:ea typeface="Courier"/>
                  <a:cs typeface="Courier"/>
                  <a:sym typeface="Courier"/>
                </a:defRPr>
              </a:pPr>
              <a:r>
                <a:t>13</a:t>
              </a:r>
            </a:p>
            <a:p>
              <a:pPr algn="r">
                <a:defRPr sz="2900">
                  <a:latin typeface="Courier"/>
                  <a:ea typeface="Courier"/>
                  <a:cs typeface="Courier"/>
                  <a:sym typeface="Courier"/>
                </a:defRPr>
              </a:pPr>
              <a:r>
                <a:t>14</a:t>
              </a:r>
            </a:p>
            <a:p>
              <a:pPr algn="r">
                <a:defRPr sz="2900">
                  <a:latin typeface="Courier"/>
                  <a:ea typeface="Courier"/>
                  <a:cs typeface="Courier"/>
                  <a:sym typeface="Courier"/>
                </a:defRPr>
              </a:pPr>
              <a:r>
                <a:t>15</a:t>
              </a:r>
            </a:p>
            <a:p>
              <a:pPr algn="r">
                <a:defRPr sz="2900">
                  <a:latin typeface="Courier"/>
                  <a:ea typeface="Courier"/>
                  <a:cs typeface="Courier"/>
                  <a:sym typeface="Courier"/>
                </a:defRPr>
              </a:pPr>
              <a:r>
                <a:t>16</a:t>
              </a:r>
            </a:p>
            <a:p>
              <a:pPr algn="r">
                <a:defRPr sz="2900">
                  <a:latin typeface="Courier"/>
                  <a:ea typeface="Courier"/>
                  <a:cs typeface="Courier"/>
                  <a:sym typeface="Courier"/>
                </a:defRPr>
              </a:pPr>
              <a:r>
                <a:t>17</a:t>
              </a:r>
            </a:p>
            <a:p>
              <a:pPr algn="r">
                <a:defRPr sz="2900">
                  <a:latin typeface="Courier"/>
                  <a:ea typeface="Courier"/>
                  <a:cs typeface="Courier"/>
                  <a:sym typeface="Courier"/>
                </a:defRPr>
              </a:pPr>
              <a:r>
                <a:t>18</a:t>
              </a:r>
            </a:p>
            <a:p>
              <a:pPr algn="r">
                <a:defRPr sz="2900">
                  <a:latin typeface="Courier"/>
                  <a:ea typeface="Courier"/>
                  <a:cs typeface="Courier"/>
                  <a:sym typeface="Courier"/>
                </a:defRPr>
              </a:pPr>
              <a:r>
                <a:t>19</a:t>
              </a:r>
            </a:p>
            <a:p>
              <a:pPr algn="r">
                <a:defRPr sz="2900">
                  <a:latin typeface="Courier"/>
                  <a:ea typeface="Courier"/>
                  <a:cs typeface="Courier"/>
                  <a:sym typeface="Courier"/>
                </a:defRPr>
              </a:pPr>
              <a:r>
                <a:t>20</a:t>
              </a:r>
            </a:p>
            <a:p>
              <a:pPr algn="r">
                <a:defRPr sz="2900">
                  <a:latin typeface="Courier"/>
                  <a:ea typeface="Courier"/>
                  <a:cs typeface="Courier"/>
                  <a:sym typeface="Courier"/>
                </a:defRPr>
              </a:pPr>
              <a:r>
                <a:t>21</a:t>
              </a:r>
            </a:p>
            <a:p>
              <a:pPr algn="r">
                <a:defRPr sz="2900">
                  <a:latin typeface="Courier"/>
                  <a:ea typeface="Courier"/>
                  <a:cs typeface="Courier"/>
                  <a:sym typeface="Courier"/>
                </a:defRPr>
              </a:pPr>
              <a:r>
                <a:t>22</a:t>
              </a:r>
            </a:p>
            <a:p>
              <a:pPr algn="r">
                <a:defRPr sz="2900">
                  <a:latin typeface="Courier"/>
                  <a:ea typeface="Courier"/>
                  <a:cs typeface="Courier"/>
                  <a:sym typeface="Courier"/>
                </a:defRPr>
              </a:pPr>
              <a:r>
                <a:t>23</a:t>
              </a:r>
            </a:p>
          </p:txBody>
        </p:sp>
      </p:grpSp>
      <p:sp>
        <p:nvSpPr>
          <p:cNvPr id="309" name="$ ./mystery 4 5"/>
          <p:cNvSpPr txBox="1"/>
          <p:nvPr/>
        </p:nvSpPr>
        <p:spPr>
          <a:xfrm>
            <a:off x="11656771" y="3091638"/>
            <a:ext cx="583023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 ./mystery 4 5</a:t>
            </a:r>
          </a:p>
        </p:txBody>
      </p:sp>
      <p:sp>
        <p:nvSpPr>
          <p:cNvPr id="310" name="x:4, y:5…"/>
          <p:cNvSpPr txBox="1"/>
          <p:nvPr/>
        </p:nvSpPr>
        <p:spPr>
          <a:xfrm>
            <a:off x="11656771" y="4102322"/>
            <a:ext cx="316279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x:4, y:5</a:t>
            </a:r>
          </a:p>
          <a:p>
            <a:pPr algn="l">
              <a:defRPr>
                <a:latin typeface="Courier"/>
                <a:ea typeface="Courier"/>
                <a:cs typeface="Courier"/>
                <a:sym typeface="Courier"/>
              </a:defRPr>
            </a:pPr>
            <a:r>
              <a:t>x:5, y:4</a:t>
            </a:r>
          </a:p>
        </p:txBody>
      </p:sp>
      <p:sp>
        <p:nvSpPr>
          <p:cNvPr id="311" name="https://en.wikipedia.org/wiki/XOR_swap_algorithm"/>
          <p:cNvSpPr txBox="1"/>
          <p:nvPr/>
        </p:nvSpPr>
        <p:spPr>
          <a:xfrm>
            <a:off x="11758052" y="6550006"/>
            <a:ext cx="1094724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https://en.wikipedia.org/wiki/XOR_swap_algorithm</a:t>
            </a:r>
          </a:p>
        </p:txBody>
      </p:sp>
      <p:sp>
        <p:nvSpPr>
          <p:cNvPr id="312" name="This relies on the fact that x^x == 0, and the associativity and commutativity of the exclusive or function."/>
          <p:cNvSpPr txBox="1"/>
          <p:nvPr/>
        </p:nvSpPr>
        <p:spPr>
          <a:xfrm>
            <a:off x="11582084" y="8534326"/>
            <a:ext cx="11299178"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This relies on the fact that </a:t>
            </a:r>
            <a:r>
              <a:rPr>
                <a:latin typeface="Courier"/>
                <a:ea typeface="Courier"/>
                <a:cs typeface="Courier"/>
                <a:sym typeface="Courier"/>
              </a:rPr>
              <a:t>x^x == 0</a:t>
            </a:r>
            <a:r>
              <a:t>, and the associativity and commutativity of the exclusive or function.</a:t>
            </a:r>
          </a:p>
        </p:txBody>
      </p:sp>
      <p:sp>
        <p:nvSpPr>
          <p:cNvPr id="313" name="Incidentally, if you XOR a number with all 1s, you get the complement!"/>
          <p:cNvSpPr txBox="1"/>
          <p:nvPr/>
        </p:nvSpPr>
        <p:spPr>
          <a:xfrm>
            <a:off x="11582084" y="11068488"/>
            <a:ext cx="11299178"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Incidentally, if you XOR a number with all 1s, you get the complement!</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Boolean Algebra: Operations on bit fla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Operations on bit flags</a:t>
            </a:r>
          </a:p>
        </p:txBody>
      </p:sp>
      <p:sp>
        <p:nvSpPr>
          <p:cNvPr id="316" name="We can represent finite sets with bit vectors, where we can perform set functions such as union, intersection, and complement. For example:…"/>
          <p:cNvSpPr txBox="1"/>
          <p:nvPr/>
        </p:nvSpPr>
        <p:spPr>
          <a:xfrm>
            <a:off x="591001" y="2006966"/>
            <a:ext cx="23201999" cy="109241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can represent finite sets with bit vectors, where we can perform set functions such as union, intersection, and complement. For example:</a:t>
            </a:r>
          </a:p>
          <a:p>
            <a:pPr algn="l"/>
          </a:p>
          <a:p>
            <a:pPr algn="l"/>
            <a:r>
              <a:t>bit vector a = [01101001] encodes the set A = {0,3,5,6} (reading the 1 positions from </a:t>
            </a:r>
            <a:r>
              <a:rPr i="1">
                <a:latin typeface="Helvetica Neue"/>
                <a:ea typeface="Helvetica Neue"/>
                <a:cs typeface="Helvetica Neue"/>
                <a:sym typeface="Helvetica Neue"/>
              </a:rPr>
              <a:t>right to left</a:t>
            </a:r>
            <a:r>
              <a:t>, with #0 being the right-most, #7 being the left-most)</a:t>
            </a:r>
          </a:p>
          <a:p>
            <a:pPr algn="l"/>
          </a:p>
          <a:p>
            <a:pPr algn="l"/>
            <a:r>
              <a:t>bit vector b = [01010101] encodes the set B = {0,2,4,6}</a:t>
            </a:r>
          </a:p>
          <a:p>
            <a:pPr algn="l"/>
          </a:p>
          <a:p>
            <a:pPr algn="l"/>
            <a:r>
              <a:t>The </a:t>
            </a:r>
            <a:r>
              <a:rPr>
                <a:latin typeface="Courier"/>
                <a:ea typeface="Courier"/>
                <a:cs typeface="Courier"/>
                <a:sym typeface="Courier"/>
              </a:rPr>
              <a:t>|</a:t>
            </a:r>
            <a:r>
              <a:t> operator produces a set union:</a:t>
            </a:r>
          </a:p>
          <a:p>
            <a:pPr algn="l"/>
            <a:r>
              <a:rPr>
                <a:latin typeface="Courier"/>
                <a:ea typeface="Courier"/>
                <a:cs typeface="Courier"/>
                <a:sym typeface="Courier"/>
              </a:rPr>
              <a:t>a | b</a:t>
            </a:r>
            <a:r>
              <a:t> → [01111101], or A ∪ B = {0,2,3,4,5,6}</a:t>
            </a:r>
          </a:p>
          <a:p>
            <a:pPr algn="l"/>
          </a:p>
          <a:p>
            <a:pPr algn="l"/>
            <a:r>
              <a:t>The </a:t>
            </a:r>
            <a:r>
              <a:rPr>
                <a:latin typeface="Courier"/>
                <a:ea typeface="Courier"/>
                <a:cs typeface="Courier"/>
                <a:sym typeface="Courier"/>
              </a:rPr>
              <a:t>&amp;</a:t>
            </a:r>
            <a:r>
              <a:t> operator produces a set intersection:</a:t>
            </a:r>
          </a:p>
          <a:p>
            <a:pPr algn="l"/>
            <a:r>
              <a:rPr>
                <a:latin typeface="Courier"/>
                <a:ea typeface="Courier"/>
                <a:cs typeface="Courier"/>
                <a:sym typeface="Courier"/>
              </a:rPr>
              <a:t>a &amp; b</a:t>
            </a:r>
            <a:r>
              <a:t> → [01000001], or A ∩ B = {0,6}</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Boolean Algebra: Bit Mask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Bit Masking</a:t>
            </a:r>
          </a:p>
        </p:txBody>
      </p:sp>
      <p:sp>
        <p:nvSpPr>
          <p:cNvPr id="319" name="A common use of bit-level operations is to implement masking operations, where a mask is a bit pattern that will be used to choose a selected set of bits in a word. For example, the mask of 0xFF means the lowest byte in an integer. To get the low-order b"/>
          <p:cNvSpPr txBox="1"/>
          <p:nvPr/>
        </p:nvSpPr>
        <p:spPr>
          <a:xfrm>
            <a:off x="591001" y="2006966"/>
            <a:ext cx="23201999" cy="31528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common use of bit-level operations is to implement </a:t>
            </a:r>
            <a:r>
              <a:rPr i="1">
                <a:latin typeface="Helvetica Neue"/>
                <a:ea typeface="Helvetica Neue"/>
                <a:cs typeface="Helvetica Neue"/>
                <a:sym typeface="Helvetica Neue"/>
              </a:rPr>
              <a:t>masking</a:t>
            </a:r>
            <a:r>
              <a:t> operations, where a mask is a bit pattern that will be used to choose a selected set of bits in a word. For example, the mask of </a:t>
            </a:r>
            <a:r>
              <a:rPr>
                <a:latin typeface="Courier"/>
                <a:ea typeface="Courier"/>
                <a:cs typeface="Courier"/>
                <a:sym typeface="Courier"/>
              </a:rPr>
              <a:t>0xFF</a:t>
            </a:r>
            <a:r>
              <a:t> means the lowest byte in an integer. To get the low-order byte out of an integer, we simply use the bitwise AND operator with the mask:</a:t>
            </a:r>
          </a:p>
        </p:txBody>
      </p:sp>
      <p:sp>
        <p:nvSpPr>
          <p:cNvPr id="320" name="int j = 0x89ABCDEF;…"/>
          <p:cNvSpPr txBox="1"/>
          <p:nvPr/>
        </p:nvSpPr>
        <p:spPr>
          <a:xfrm>
            <a:off x="591001" y="5441517"/>
            <a:ext cx="23201999" cy="238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int j = 0x89ABCDEF;</a:t>
            </a:r>
          </a:p>
          <a:p>
            <a:pPr algn="l">
              <a:defRPr>
                <a:latin typeface="Courier"/>
                <a:ea typeface="Courier"/>
                <a:cs typeface="Courier"/>
                <a:sym typeface="Courier"/>
              </a:defRPr>
            </a:pPr>
            <a:r>
              <a:t>int k = j &amp; 0xFF; // k now holds the value 0xEF,</a:t>
            </a:r>
          </a:p>
          <a:p>
            <a:pPr algn="l">
              <a:defRPr>
                <a:latin typeface="Courier"/>
                <a:ea typeface="Courier"/>
                <a:cs typeface="Courier"/>
                <a:sym typeface="Courier"/>
              </a:defRPr>
            </a:pPr>
            <a:r>
              <a:t>                  // which is the low-order byte of j</a:t>
            </a:r>
          </a:p>
        </p:txBody>
      </p:sp>
      <p:sp>
        <p:nvSpPr>
          <p:cNvPr id="321" name="A useful expression is ~0, which makes an integer with all 1s, regardless of the size of the integer."/>
          <p:cNvSpPr txBox="1"/>
          <p:nvPr/>
        </p:nvSpPr>
        <p:spPr>
          <a:xfrm>
            <a:off x="591001" y="8822569"/>
            <a:ext cx="23201999" cy="1628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useful expression is </a:t>
            </a:r>
            <a:r>
              <a:rPr>
                <a:latin typeface="Courier"/>
                <a:ea typeface="Courier"/>
                <a:cs typeface="Courier"/>
                <a:sym typeface="Courier"/>
              </a:rPr>
              <a:t>~0</a:t>
            </a:r>
            <a:r>
              <a:t>, which makes an integer with all 1s, regardless of the size of the integer.</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Boolean Algebra: Bit Mask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Bit Masking</a:t>
            </a:r>
          </a:p>
        </p:txBody>
      </p:sp>
      <p:sp>
        <p:nvSpPr>
          <p:cNvPr id="324" name="Challenge 2: write an expression that complements all but the least significant byte of j, with the least significant byte unchanged. E.g.…"/>
          <p:cNvSpPr txBox="1"/>
          <p:nvPr/>
        </p:nvSpPr>
        <p:spPr>
          <a:xfrm>
            <a:off x="591001" y="8291313"/>
            <a:ext cx="23201999" cy="31802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Challenge 2: write an expression that complements all but the least significant byte of </a:t>
            </a:r>
            <a:r>
              <a:rPr>
                <a:latin typeface="Courier"/>
                <a:ea typeface="Courier"/>
                <a:cs typeface="Courier"/>
                <a:sym typeface="Courier"/>
              </a:rPr>
              <a:t>j</a:t>
            </a:r>
            <a:r>
              <a:t>, with the least significant byte unchanged. E.g.</a:t>
            </a:r>
          </a:p>
          <a:p>
            <a:pPr algn="l"/>
          </a:p>
          <a:p>
            <a:pPr algn="l"/>
            <a:r>
              <a:rPr>
                <a:latin typeface="Courier"/>
                <a:ea typeface="Courier"/>
                <a:cs typeface="Courier"/>
                <a:sym typeface="Courier"/>
              </a:rPr>
              <a:t>0x87654321</a:t>
            </a:r>
            <a:r>
              <a:t>  → </a:t>
            </a:r>
            <a:r>
              <a:rPr>
                <a:latin typeface="Courier"/>
                <a:ea typeface="Courier"/>
                <a:cs typeface="Courier"/>
                <a:sym typeface="Courier"/>
              </a:rPr>
              <a:t>0x789ABC21</a:t>
            </a:r>
          </a:p>
        </p:txBody>
      </p:sp>
      <p:sp>
        <p:nvSpPr>
          <p:cNvPr id="325" name="Challenge 1: write an expression that sets the least significant byte to all ones, and all other bytes of the number (assume it is the variable j) left unchanged E.g.…"/>
          <p:cNvSpPr txBox="1"/>
          <p:nvPr/>
        </p:nvSpPr>
        <p:spPr>
          <a:xfrm>
            <a:off x="591001" y="2391682"/>
            <a:ext cx="23201999" cy="31802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Challenge 1: write an expression that sets the least significant byte to all ones, and all other bytes of the number (assume it is the variable </a:t>
            </a:r>
            <a:r>
              <a:rPr>
                <a:latin typeface="Courier"/>
                <a:ea typeface="Courier"/>
                <a:cs typeface="Courier"/>
                <a:sym typeface="Courier"/>
              </a:rPr>
              <a:t>j</a:t>
            </a:r>
            <a:r>
              <a:t>) left unchanged E.g.</a:t>
            </a:r>
          </a:p>
          <a:p>
            <a:pPr algn="l"/>
          </a:p>
          <a:p>
            <a:pPr algn="l"/>
            <a:r>
              <a:rPr>
                <a:latin typeface="Courier"/>
                <a:ea typeface="Courier"/>
                <a:cs typeface="Courier"/>
                <a:sym typeface="Courier"/>
              </a:rPr>
              <a:t>0x87654321</a:t>
            </a:r>
            <a:r>
              <a:t>  → </a:t>
            </a:r>
            <a:r>
              <a:rPr>
                <a:latin typeface="Courier"/>
                <a:ea typeface="Courier"/>
                <a:cs typeface="Courier"/>
                <a:sym typeface="Courier"/>
              </a:rPr>
              <a:t>0x876543FF</a:t>
            </a:r>
          </a:p>
        </p:txBody>
      </p:sp>
      <p:sp>
        <p:nvSpPr>
          <p:cNvPr id="326" name="Possible answer:   j ^ ~0xFF"/>
          <p:cNvSpPr txBox="1"/>
          <p:nvPr/>
        </p:nvSpPr>
        <p:spPr>
          <a:xfrm>
            <a:off x="1567555" y="12193880"/>
            <a:ext cx="1129917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Possible answer:   </a:t>
            </a:r>
            <a:r>
              <a:rPr>
                <a:latin typeface="Courier"/>
                <a:ea typeface="Courier"/>
                <a:cs typeface="Courier"/>
                <a:sym typeface="Courier"/>
              </a:rPr>
              <a:t>j ^ ~0xFF</a:t>
            </a:r>
          </a:p>
        </p:txBody>
      </p:sp>
      <p:sp>
        <p:nvSpPr>
          <p:cNvPr id="327" name="Possible answer:   j | 0xFF"/>
          <p:cNvSpPr txBox="1"/>
          <p:nvPr/>
        </p:nvSpPr>
        <p:spPr>
          <a:xfrm>
            <a:off x="1181674" y="6424901"/>
            <a:ext cx="1129917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Possible answer:   </a:t>
            </a:r>
            <a:r>
              <a:rPr>
                <a:latin typeface="Courier"/>
                <a:ea typeface="Courier"/>
                <a:cs typeface="Courier"/>
                <a:sym typeface="Courier"/>
              </a:rPr>
              <a:t>j | 0xFF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7" grpId="1"/>
      <p:bldP build="whole" bldLvl="1" animBg="1" rev="0" advAuto="0" spid="326" grpId="2"/>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Boolean Algebra: Shift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Shift Operations</a:t>
            </a:r>
          </a:p>
        </p:txBody>
      </p:sp>
      <p:sp>
        <p:nvSpPr>
          <p:cNvPr id="330" name="C provides operations to shift bit patterns to the left and to the right.…"/>
          <p:cNvSpPr txBox="1"/>
          <p:nvPr/>
        </p:nvSpPr>
        <p:spPr>
          <a:xfrm>
            <a:off x="591001" y="2423059"/>
            <a:ext cx="23201999" cy="93322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 provides operations to shift bit patterns to the left and to the right.</a:t>
            </a:r>
          </a:p>
          <a:p>
            <a:pPr algn="l"/>
          </a:p>
          <a:p>
            <a:pPr algn="l"/>
            <a:r>
              <a:t>The </a:t>
            </a:r>
            <a:r>
              <a:rPr>
                <a:latin typeface="Courier"/>
                <a:ea typeface="Courier"/>
                <a:cs typeface="Courier"/>
                <a:sym typeface="Courier"/>
              </a:rPr>
              <a:t>&lt;&lt;</a:t>
            </a:r>
            <a:r>
              <a:t> operator moves the bits to the left, replacing the lower order bits with zeros and dropping any values that would be bigger than the type can hold:</a:t>
            </a:r>
          </a:p>
          <a:p>
            <a:pPr algn="l"/>
          </a:p>
          <a:p>
            <a:pPr algn="l"/>
            <a:r>
              <a:rPr>
                <a:latin typeface="Courier"/>
                <a:ea typeface="Courier"/>
                <a:cs typeface="Courier"/>
                <a:sym typeface="Courier"/>
              </a:rPr>
              <a:t>x &lt;&lt; k</a:t>
            </a:r>
            <a:r>
              <a:t> will shift </a:t>
            </a:r>
            <a:r>
              <a:rPr>
                <a:latin typeface="Courier"/>
                <a:ea typeface="Courier"/>
                <a:cs typeface="Courier"/>
                <a:sym typeface="Courier"/>
              </a:rPr>
              <a:t>x</a:t>
            </a:r>
            <a:r>
              <a:t> to the left by </a:t>
            </a:r>
            <a:r>
              <a:rPr>
                <a:latin typeface="Courier"/>
                <a:ea typeface="Courier"/>
                <a:cs typeface="Courier"/>
                <a:sym typeface="Courier"/>
              </a:rPr>
              <a:t>k</a:t>
            </a:r>
            <a:r>
              <a:t> number of bits.</a:t>
            </a:r>
          </a:p>
          <a:p>
            <a:pPr algn="l"/>
          </a:p>
          <a:p>
            <a:pPr algn="l"/>
            <a:r>
              <a:t>Examples for an 8-bit binary number:</a:t>
            </a:r>
          </a:p>
          <a:p>
            <a:pPr algn="l"/>
          </a:p>
          <a:p>
            <a:pPr algn="l"/>
            <a:r>
              <a:rPr>
                <a:latin typeface="Courier"/>
                <a:ea typeface="Courier"/>
                <a:cs typeface="Courier"/>
                <a:sym typeface="Courier"/>
              </a:rPr>
              <a:t>00110111 &lt;&lt; 2</a:t>
            </a:r>
            <a:r>
              <a:t>  returns  </a:t>
            </a:r>
            <a:r>
              <a:rPr>
                <a:latin typeface="Courier"/>
                <a:ea typeface="Courier"/>
                <a:cs typeface="Courier"/>
                <a:sym typeface="Courier"/>
              </a:rPr>
              <a:t>110111</a:t>
            </a:r>
            <a:r>
              <a:rPr i="1">
                <a:latin typeface="Courier"/>
                <a:ea typeface="Courier"/>
                <a:cs typeface="Courier"/>
                <a:sym typeface="Courier"/>
              </a:rPr>
              <a:t>00</a:t>
            </a:r>
            <a:endParaRPr>
              <a:latin typeface="Courier"/>
              <a:ea typeface="Courier"/>
              <a:cs typeface="Courier"/>
              <a:sym typeface="Courier"/>
            </a:endParaRPr>
          </a:p>
          <a:p>
            <a:pPr algn="l"/>
            <a:r>
              <a:rPr>
                <a:latin typeface="Courier"/>
                <a:ea typeface="Courier"/>
                <a:cs typeface="Courier"/>
                <a:sym typeface="Courier"/>
              </a:rPr>
              <a:t>01100011 &lt;&lt; 4 </a:t>
            </a:r>
            <a:r>
              <a:t>returns</a:t>
            </a:r>
            <a:r>
              <a:rPr>
                <a:latin typeface="Courier"/>
                <a:ea typeface="Courier"/>
                <a:cs typeface="Courier"/>
                <a:sym typeface="Courier"/>
              </a:rPr>
              <a:t> 0011</a:t>
            </a:r>
            <a:r>
              <a:rPr i="1">
                <a:latin typeface="Courier"/>
                <a:ea typeface="Courier"/>
                <a:cs typeface="Courier"/>
                <a:sym typeface="Courier"/>
              </a:rPr>
              <a:t>0000</a:t>
            </a:r>
            <a:endParaRPr i="1">
              <a:latin typeface="Courier"/>
              <a:ea typeface="Courier"/>
              <a:cs typeface="Courier"/>
              <a:sym typeface="Courier"/>
            </a:endParaRPr>
          </a:p>
          <a:p>
            <a:pPr algn="l"/>
            <a:r>
              <a:rPr>
                <a:latin typeface="Courier"/>
                <a:ea typeface="Courier"/>
                <a:cs typeface="Courier"/>
                <a:sym typeface="Courier"/>
              </a:rPr>
              <a:t>10010101 &lt;&lt; 4 </a:t>
            </a:r>
            <a:r>
              <a:t>returns</a:t>
            </a:r>
            <a:r>
              <a:rPr>
                <a:latin typeface="Courier"/>
                <a:ea typeface="Courier"/>
                <a:cs typeface="Courier"/>
                <a:sym typeface="Courier"/>
              </a:rPr>
              <a:t> 0101</a:t>
            </a:r>
            <a:r>
              <a:rPr i="1">
                <a:latin typeface="Courier"/>
                <a:ea typeface="Courier"/>
                <a:cs typeface="Courier"/>
                <a:sym typeface="Courier"/>
              </a:rPr>
              <a:t>0000</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Boolean Algebra: Shift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Shift Operations</a:t>
            </a:r>
          </a:p>
        </p:txBody>
      </p:sp>
      <p:sp>
        <p:nvSpPr>
          <p:cNvPr id="333" name="There are actually two flavors of right shift, which work differently depending on the value and type of the number you are shifting.…"/>
          <p:cNvSpPr txBox="1"/>
          <p:nvPr/>
        </p:nvSpPr>
        <p:spPr>
          <a:xfrm>
            <a:off x="591001" y="1945302"/>
            <a:ext cx="23201999" cy="115998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There are actually two flavors of </a:t>
            </a:r>
            <a:r>
              <a:rPr i="1">
                <a:latin typeface="Helvetica Neue"/>
                <a:ea typeface="Helvetica Neue"/>
                <a:cs typeface="Helvetica Neue"/>
                <a:sym typeface="Helvetica Neue"/>
              </a:rPr>
              <a:t>right</a:t>
            </a:r>
            <a:r>
              <a:t> shift, which work differently depending on the value and type of the number you are shifting.</a:t>
            </a:r>
          </a:p>
          <a:p>
            <a:pPr algn="l"/>
          </a:p>
          <a:p>
            <a:pPr algn="l"/>
            <a:r>
              <a:t>A </a:t>
            </a:r>
            <a:r>
              <a:rPr i="1">
                <a:latin typeface="Helvetica Neue"/>
                <a:ea typeface="Helvetica Neue"/>
                <a:cs typeface="Helvetica Neue"/>
                <a:sym typeface="Helvetica Neue"/>
              </a:rPr>
              <a:t>logical</a:t>
            </a:r>
            <a:r>
              <a:t> right shift moves the values to the right, replacing the upper bits with 0s.</a:t>
            </a:r>
          </a:p>
          <a:p>
            <a:pPr algn="l"/>
          </a:p>
          <a:p>
            <a:pPr algn="l"/>
            <a:r>
              <a:t>An </a:t>
            </a:r>
            <a:r>
              <a:rPr i="1">
                <a:latin typeface="Helvetica Neue"/>
                <a:ea typeface="Helvetica Neue"/>
                <a:cs typeface="Helvetica Neue"/>
                <a:sym typeface="Helvetica Neue"/>
              </a:rPr>
              <a:t>arithmetic</a:t>
            </a:r>
            <a:r>
              <a:t> right shift moves the values to the right, replacing the upper bits with a copy of the most significant bit. This may seem weird! But, we will see why this is useful soon!</a:t>
            </a:r>
          </a:p>
          <a:p>
            <a:pPr algn="l"/>
          </a:p>
          <a:p>
            <a:pPr algn="l"/>
            <a:r>
              <a:t>Examples for an 8-bit binary number:</a:t>
            </a:r>
          </a:p>
          <a:p>
            <a:pPr algn="l"/>
            <a:r>
              <a:rPr i="1">
                <a:latin typeface="Helvetica Neue"/>
                <a:ea typeface="Helvetica Neue"/>
                <a:cs typeface="Helvetica Neue"/>
                <a:sym typeface="Helvetica Neue"/>
              </a:rPr>
              <a:t>Logical</a:t>
            </a:r>
            <a:r>
              <a:t> right shift:</a:t>
            </a:r>
          </a:p>
          <a:p>
            <a:pPr algn="l"/>
            <a:r>
              <a:rPr>
                <a:latin typeface="Courier"/>
                <a:ea typeface="Courier"/>
                <a:cs typeface="Courier"/>
                <a:sym typeface="Courier"/>
              </a:rPr>
              <a:t>00110111 &gt;&gt; 2</a:t>
            </a:r>
            <a:r>
              <a:t>  returns  </a:t>
            </a:r>
            <a:r>
              <a:rPr i="1">
                <a:latin typeface="Courier"/>
                <a:ea typeface="Courier"/>
                <a:cs typeface="Courier"/>
                <a:sym typeface="Courier"/>
              </a:rPr>
              <a:t>00</a:t>
            </a:r>
            <a:r>
              <a:rPr>
                <a:latin typeface="Courier"/>
                <a:ea typeface="Courier"/>
                <a:cs typeface="Courier"/>
                <a:sym typeface="Courier"/>
              </a:rPr>
              <a:t>001101</a:t>
            </a:r>
            <a:endParaRPr>
              <a:latin typeface="Courier"/>
              <a:ea typeface="Courier"/>
              <a:cs typeface="Courier"/>
              <a:sym typeface="Courier"/>
            </a:endParaRPr>
          </a:p>
          <a:p>
            <a:pPr algn="l"/>
            <a:r>
              <a:rPr>
                <a:latin typeface="Courier"/>
                <a:ea typeface="Courier"/>
                <a:cs typeface="Courier"/>
                <a:sym typeface="Courier"/>
              </a:rPr>
              <a:t>10110111 &gt;&gt; 2 </a:t>
            </a:r>
            <a:r>
              <a:t>returns  </a:t>
            </a:r>
            <a:r>
              <a:rPr i="1">
                <a:latin typeface="Courier"/>
                <a:ea typeface="Courier"/>
                <a:cs typeface="Courier"/>
                <a:sym typeface="Courier"/>
              </a:rPr>
              <a:t>00</a:t>
            </a:r>
            <a:r>
              <a:rPr>
                <a:latin typeface="Courier"/>
                <a:ea typeface="Courier"/>
                <a:cs typeface="Courier"/>
                <a:sym typeface="Courier"/>
              </a:rPr>
              <a:t>101101</a:t>
            </a:r>
            <a:endParaRPr>
              <a:latin typeface="Courier"/>
              <a:ea typeface="Courier"/>
              <a:cs typeface="Courier"/>
              <a:sym typeface="Courier"/>
            </a:endParaRPr>
          </a:p>
          <a:p>
            <a:pPr algn="l"/>
            <a:r>
              <a:rPr>
                <a:latin typeface="Courier"/>
                <a:ea typeface="Courier"/>
                <a:cs typeface="Courier"/>
                <a:sym typeface="Courier"/>
              </a:rPr>
              <a:t>01100011 &gt;&gt; 4 </a:t>
            </a:r>
            <a:r>
              <a:t>returns</a:t>
            </a:r>
            <a:r>
              <a:rPr>
                <a:latin typeface="Courier"/>
                <a:ea typeface="Courier"/>
                <a:cs typeface="Courier"/>
                <a:sym typeface="Courier"/>
              </a:rPr>
              <a:t> </a:t>
            </a:r>
            <a:r>
              <a:rPr i="1">
                <a:latin typeface="Courier"/>
                <a:ea typeface="Courier"/>
                <a:cs typeface="Courier"/>
                <a:sym typeface="Courier"/>
              </a:rPr>
              <a:t>00000110</a:t>
            </a:r>
            <a:endParaRPr i="1">
              <a:latin typeface="Courier"/>
              <a:ea typeface="Courier"/>
              <a:cs typeface="Courier"/>
              <a:sym typeface="Courier"/>
            </a:endParaRPr>
          </a:p>
          <a:p>
            <a:pPr algn="l"/>
            <a:r>
              <a:rPr>
                <a:latin typeface="Courier"/>
                <a:ea typeface="Courier"/>
                <a:cs typeface="Courier"/>
                <a:sym typeface="Courier"/>
              </a:rPr>
              <a:t>10010101 &gt;&gt; 4 </a:t>
            </a:r>
            <a:r>
              <a:t>returns</a:t>
            </a:r>
            <a:r>
              <a:rPr>
                <a:latin typeface="Courier"/>
                <a:ea typeface="Courier"/>
                <a:cs typeface="Courier"/>
                <a:sym typeface="Courier"/>
              </a:rPr>
              <a:t> </a:t>
            </a:r>
            <a:r>
              <a:rPr i="1">
                <a:latin typeface="Courier"/>
                <a:ea typeface="Courier"/>
                <a:cs typeface="Courier"/>
                <a:sym typeface="Courier"/>
              </a:rPr>
              <a:t>00001001</a:t>
            </a:r>
          </a:p>
        </p:txBody>
      </p:sp>
      <p:sp>
        <p:nvSpPr>
          <p:cNvPr id="334" name="Examples for an 8-bit binary number:…"/>
          <p:cNvSpPr txBox="1"/>
          <p:nvPr/>
        </p:nvSpPr>
        <p:spPr>
          <a:xfrm>
            <a:off x="12655074" y="8787873"/>
            <a:ext cx="10783727" cy="473988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Examples for an 8-bit binary number:</a:t>
            </a:r>
          </a:p>
          <a:p>
            <a:pPr algn="l"/>
            <a:r>
              <a:rPr i="1">
                <a:latin typeface="Helvetica Neue"/>
                <a:ea typeface="Helvetica Neue"/>
                <a:cs typeface="Helvetica Neue"/>
                <a:sym typeface="Helvetica Neue"/>
              </a:rPr>
              <a:t>Artithmetic</a:t>
            </a:r>
            <a:r>
              <a:t> right shift:</a:t>
            </a:r>
          </a:p>
          <a:p>
            <a:pPr algn="l"/>
            <a:r>
              <a:rPr>
                <a:latin typeface="Courier"/>
                <a:ea typeface="Courier"/>
                <a:cs typeface="Courier"/>
                <a:sym typeface="Courier"/>
              </a:rPr>
              <a:t>00110111 &gt;&gt; 2</a:t>
            </a:r>
            <a:r>
              <a:t>  returns  </a:t>
            </a:r>
            <a:r>
              <a:rPr i="1">
                <a:latin typeface="Courier"/>
                <a:ea typeface="Courier"/>
                <a:cs typeface="Courier"/>
                <a:sym typeface="Courier"/>
              </a:rPr>
              <a:t>00</a:t>
            </a:r>
            <a:r>
              <a:rPr>
                <a:latin typeface="Courier"/>
                <a:ea typeface="Courier"/>
                <a:cs typeface="Courier"/>
                <a:sym typeface="Courier"/>
              </a:rPr>
              <a:t>001101</a:t>
            </a:r>
            <a:endParaRPr>
              <a:latin typeface="Courier"/>
              <a:ea typeface="Courier"/>
              <a:cs typeface="Courier"/>
              <a:sym typeface="Courier"/>
            </a:endParaRPr>
          </a:p>
          <a:p>
            <a:pPr algn="l"/>
            <a:r>
              <a:rPr>
                <a:latin typeface="Courier"/>
                <a:ea typeface="Courier"/>
                <a:cs typeface="Courier"/>
                <a:sym typeface="Courier"/>
              </a:rPr>
              <a:t>10110111 &gt;&gt; 2 </a:t>
            </a:r>
            <a:r>
              <a:t>returns  </a:t>
            </a:r>
            <a:r>
              <a:rPr i="1">
                <a:latin typeface="Courier"/>
                <a:ea typeface="Courier"/>
                <a:cs typeface="Courier"/>
                <a:sym typeface="Courier"/>
              </a:rPr>
              <a:t>11</a:t>
            </a:r>
            <a:r>
              <a:rPr>
                <a:latin typeface="Courier"/>
                <a:ea typeface="Courier"/>
                <a:cs typeface="Courier"/>
                <a:sym typeface="Courier"/>
              </a:rPr>
              <a:t>101101</a:t>
            </a:r>
            <a:endParaRPr>
              <a:latin typeface="Courier"/>
              <a:ea typeface="Courier"/>
              <a:cs typeface="Courier"/>
              <a:sym typeface="Courier"/>
            </a:endParaRPr>
          </a:p>
          <a:p>
            <a:pPr algn="l"/>
            <a:r>
              <a:rPr>
                <a:latin typeface="Courier"/>
                <a:ea typeface="Courier"/>
                <a:cs typeface="Courier"/>
                <a:sym typeface="Courier"/>
              </a:rPr>
              <a:t>01100011 &gt;&gt; 4 </a:t>
            </a:r>
            <a:r>
              <a:t>returns</a:t>
            </a:r>
            <a:r>
              <a:rPr>
                <a:latin typeface="Courier"/>
                <a:ea typeface="Courier"/>
                <a:cs typeface="Courier"/>
                <a:sym typeface="Courier"/>
              </a:rPr>
              <a:t> </a:t>
            </a:r>
            <a:r>
              <a:rPr i="1">
                <a:latin typeface="Courier"/>
                <a:ea typeface="Courier"/>
                <a:cs typeface="Courier"/>
                <a:sym typeface="Courier"/>
              </a:rPr>
              <a:t>0000</a:t>
            </a:r>
            <a:r>
              <a:rPr>
                <a:latin typeface="Courier"/>
                <a:ea typeface="Courier"/>
                <a:cs typeface="Courier"/>
                <a:sym typeface="Courier"/>
              </a:rPr>
              <a:t>0110</a:t>
            </a:r>
            <a:endParaRPr i="1">
              <a:latin typeface="Courier"/>
              <a:ea typeface="Courier"/>
              <a:cs typeface="Courier"/>
              <a:sym typeface="Courier"/>
            </a:endParaRPr>
          </a:p>
          <a:p>
            <a:pPr algn="l"/>
            <a:r>
              <a:rPr>
                <a:latin typeface="Courier"/>
                <a:ea typeface="Courier"/>
                <a:cs typeface="Courier"/>
                <a:sym typeface="Courier"/>
              </a:rPr>
              <a:t>10010101 &gt;&gt; 4 </a:t>
            </a:r>
            <a:r>
              <a:t>returns</a:t>
            </a:r>
            <a:r>
              <a:rPr>
                <a:latin typeface="Courier"/>
                <a:ea typeface="Courier"/>
                <a:cs typeface="Courier"/>
                <a:sym typeface="Courier"/>
              </a:rPr>
              <a:t> </a:t>
            </a:r>
            <a:r>
              <a:rPr i="1">
                <a:latin typeface="Courier"/>
                <a:ea typeface="Courier"/>
                <a:cs typeface="Courier"/>
                <a:sym typeface="Courier"/>
              </a:rPr>
              <a:t>1111</a:t>
            </a:r>
            <a:r>
              <a:rPr>
                <a:latin typeface="Courier"/>
                <a:ea typeface="Courier"/>
                <a:cs typeface="Courier"/>
                <a:sym typeface="Courier"/>
              </a:rPr>
              <a:t>1001</a:t>
            </a:r>
          </a:p>
        </p:txBody>
      </p:sp>
      <p:sp>
        <p:nvSpPr>
          <p:cNvPr id="335" name="Line"/>
          <p:cNvSpPr/>
          <p:nvPr/>
        </p:nvSpPr>
        <p:spPr>
          <a:xfrm flipV="1">
            <a:off x="11942880" y="9601583"/>
            <a:ext cx="1" cy="3753176"/>
          </a:xfrm>
          <a:prstGeom prst="line">
            <a:avLst/>
          </a:prstGeom>
          <a:ln w="88900">
            <a:solidFill>
              <a:srgbClr val="7F0325"/>
            </a:solidFill>
            <a:custDash>
              <a:ds d="200000" sp="200000"/>
            </a:custDash>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Shift Operation Pitfall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Shift Operation Pitfalls</a:t>
            </a:r>
          </a:p>
        </p:txBody>
      </p:sp>
      <p:sp>
        <p:nvSpPr>
          <p:cNvPr id="338" name="There are two important things you need to consider when using the shift operators:…"/>
          <p:cNvSpPr txBox="1"/>
          <p:nvPr/>
        </p:nvSpPr>
        <p:spPr>
          <a:xfrm>
            <a:off x="591001" y="1945302"/>
            <a:ext cx="23201999" cy="130811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There are two important things you need to consider when using the shift operators:</a:t>
            </a:r>
          </a:p>
          <a:p>
            <a:pPr algn="l"/>
          </a:p>
          <a:p>
            <a:pPr marL="914400" indent="-914400" algn="l">
              <a:buSzPct val="100000"/>
              <a:buAutoNum type="arabicPeriod" startAt="1"/>
            </a:pPr>
            <a:r>
              <a:t>The C standard does not precisely define whether a right shift for signed integers is logical or arithmetic. </a:t>
            </a:r>
            <a:r>
              <a:rPr i="1">
                <a:latin typeface="Helvetica Neue"/>
                <a:ea typeface="Helvetica Neue"/>
                <a:cs typeface="Helvetica Neue"/>
                <a:sym typeface="Helvetica Neue"/>
              </a:rPr>
              <a:t>Almost all</a:t>
            </a:r>
            <a:r>
              <a:t> compilers / machines use arithmetic shifts for signed integers, and you can most likely assume this. Don't be surprised if some Internet pedant yells at you about it some day. :) All </a:t>
            </a:r>
            <a:r>
              <a:rPr i="1">
                <a:latin typeface="Helvetica Neue"/>
                <a:ea typeface="Helvetica Neue"/>
                <a:cs typeface="Helvetica Neue"/>
                <a:sym typeface="Helvetica Neue"/>
              </a:rPr>
              <a:t>unsigned</a:t>
            </a:r>
            <a:r>
              <a:t> integers will always use a logical right shift (more on this later!)</a:t>
            </a:r>
          </a:p>
          <a:p>
            <a:pPr algn="l"/>
          </a:p>
          <a:p>
            <a:pPr marL="914400" indent="-914400" algn="l">
              <a:buSzPct val="100000"/>
              <a:buAutoNum type="arabicPeriod" startAt="2"/>
            </a:pPr>
            <a:r>
              <a:t>Operator precedence can be tricky! Example:</a:t>
            </a:r>
          </a:p>
          <a:p>
            <a:pPr algn="l"/>
          </a:p>
          <a:p>
            <a:pPr algn="l"/>
            <a:r>
              <a:rPr>
                <a:latin typeface="Courier"/>
                <a:ea typeface="Courier"/>
                <a:cs typeface="Courier"/>
                <a:sym typeface="Courier"/>
              </a:rPr>
              <a:t>1&lt;&lt;2 + 3&lt;&lt;4</a:t>
            </a:r>
            <a:r>
              <a:t> means this: </a:t>
            </a:r>
            <a:r>
              <a:rPr>
                <a:latin typeface="Courier"/>
                <a:ea typeface="Courier"/>
                <a:cs typeface="Courier"/>
                <a:sym typeface="Courier"/>
              </a:rPr>
              <a:t>1 &lt;&lt; (2 + 3) &lt;&lt; 4</a:t>
            </a:r>
            <a:r>
              <a:t>, because </a:t>
            </a:r>
            <a:r>
              <a:rPr i="1">
                <a:latin typeface="Helvetica Neue"/>
                <a:ea typeface="Helvetica Neue"/>
                <a:cs typeface="Helvetica Neue"/>
                <a:sym typeface="Helvetica Neue"/>
              </a:rPr>
              <a:t>addition and subtraction have a higher precedence than shifts!</a:t>
            </a:r>
            <a:endParaRPr i="1">
              <a:latin typeface="Helvetica Neue"/>
              <a:ea typeface="Helvetica Neue"/>
              <a:cs typeface="Helvetica Neue"/>
              <a:sym typeface="Helvetica Neue"/>
            </a:endParaRPr>
          </a:p>
          <a:p>
            <a:pPr algn="l"/>
            <a:endParaRPr i="1">
              <a:latin typeface="Helvetica Neue"/>
              <a:ea typeface="Helvetica Neue"/>
              <a:cs typeface="Helvetica Neue"/>
              <a:sym typeface="Helvetica Neue"/>
            </a:endParaRPr>
          </a:p>
          <a:p>
            <a:pPr algn="l"/>
            <a:r>
              <a:t>Always parenthesize to be sure:</a:t>
            </a:r>
          </a:p>
          <a:p>
            <a:pPr algn="l"/>
            <a:r>
              <a:rPr>
                <a:latin typeface="Courier"/>
                <a:ea typeface="Courier"/>
                <a:cs typeface="Courier"/>
                <a:sym typeface="Courier"/>
              </a:rPr>
              <a:t>(1&lt;&lt;2) + (3&lt;&lt;4)</a:t>
            </a:r>
            <a:r>
              <a:t> </a:t>
            </a:r>
          </a:p>
          <a:p>
            <a:pPr algn="l"/>
          </a:p>
          <a:p>
            <a:pPr algn="l"/>
            <a:r>
              <a:t>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Practi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a:t>
            </a:r>
          </a:p>
        </p:txBody>
      </p:sp>
      <p:sp>
        <p:nvSpPr>
          <p:cNvPr id="341" name="Let's take a look at lots of examples:…"/>
          <p:cNvSpPr txBox="1"/>
          <p:nvPr/>
        </p:nvSpPr>
        <p:spPr>
          <a:xfrm>
            <a:off x="591001" y="1945302"/>
            <a:ext cx="23201999" cy="695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take a look at lots of examples:</a:t>
            </a:r>
          </a:p>
          <a:p>
            <a:pPr algn="l"/>
          </a:p>
          <a:p>
            <a:pPr algn="l"/>
            <a:r>
              <a:t>If you want to try the examples out yourself. On myth:</a:t>
            </a:r>
          </a:p>
          <a:p>
            <a:pPr algn="l"/>
          </a:p>
          <a:p>
            <a:pPr algn="l">
              <a:defRPr>
                <a:latin typeface="Courier"/>
                <a:ea typeface="Courier"/>
                <a:cs typeface="Courier"/>
                <a:sym typeface="Courier"/>
              </a:defRPr>
            </a:pPr>
            <a:r>
              <a:t>$ cd CS107</a:t>
            </a:r>
          </a:p>
          <a:p>
            <a:pPr algn="l">
              <a:defRPr>
                <a:latin typeface="Courier"/>
                <a:ea typeface="Courier"/>
                <a:cs typeface="Courier"/>
                <a:sym typeface="Courier"/>
              </a:defRPr>
            </a:pPr>
            <a:r>
              <a:t>$ cp -r /afs/ir/class/cs107/lecture-code/lect3 .</a:t>
            </a:r>
          </a:p>
          <a:p>
            <a:pPr algn="l">
              <a:defRPr>
                <a:latin typeface="Courier"/>
                <a:ea typeface="Courier"/>
                <a:cs typeface="Courier"/>
                <a:sym typeface="Courier"/>
              </a:defRPr>
            </a:pPr>
            <a:r>
              <a:t>cd lect3</a:t>
            </a:r>
          </a:p>
          <a:p>
            <a:pPr algn="l">
              <a:defRPr>
                <a:latin typeface="Courier"/>
                <a:ea typeface="Courier"/>
                <a:cs typeface="Courier"/>
                <a:sym typeface="Courier"/>
              </a:defRPr>
            </a:pPr>
            <a:r>
              <a:t>make</a:t>
            </a:r>
          </a:p>
          <a:p>
            <a:pPr algn="l">
              <a:defRPr>
                <a:latin typeface="Courier"/>
                <a:ea typeface="Courier"/>
                <a:cs typeface="Courier"/>
                <a:sym typeface="Courier"/>
              </a:defRPr>
            </a:pPr>
            <a:r>
              <a:t>ls # to see the files</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344" name="References:…"/>
          <p:cNvSpPr txBox="1"/>
          <p:nvPr/>
        </p:nvSpPr>
        <p:spPr>
          <a:xfrm>
            <a:off x="640426" y="3462688"/>
            <a:ext cx="21424603" cy="8467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argc and argv: </a:t>
            </a:r>
            <a:r>
              <a:rPr u="sng">
                <a:hlinkClick r:id="rId2" invalidUrl="" action="" tgtFrame="" tooltip="" history="1" highlightClick="0" endSnd="0"/>
              </a:rPr>
              <a:t>http://crasseux.com/books/ctutorial/argc-and-argv.html</a:t>
            </a:r>
            <a:r>
              <a:t> </a:t>
            </a:r>
          </a:p>
          <a:p>
            <a:pPr lvl="1" marL="457200" indent="-228600" algn="l">
              <a:buSzPct val="100000"/>
              <a:buChar char="•"/>
              <a:defRPr sz="4500"/>
            </a:pPr>
            <a:r>
              <a:t>The C Language: </a:t>
            </a:r>
            <a:r>
              <a:rPr u="sng">
                <a:hlinkClick r:id="rId3" invalidUrl="" action="" tgtFrame="" tooltip="" history="1" highlightClick="0" endSnd="0"/>
              </a:rPr>
              <a:t>https://en.wikipedia.org/wiki/C_(programming_language)</a:t>
            </a:r>
            <a:r>
              <a:t> </a:t>
            </a:r>
          </a:p>
          <a:p>
            <a:pPr lvl="1" marL="457200" indent="-228600" algn="l">
              <a:buSzPct val="100000"/>
              <a:buChar char="•"/>
              <a:defRPr sz="4500"/>
            </a:pPr>
            <a:r>
              <a:t>Kernighan and Ritchie (K&amp;R) C: </a:t>
            </a:r>
            <a:r>
              <a:rPr u="sng">
                <a:hlinkClick r:id="rId4" invalidUrl="" action="" tgtFrame="" tooltip="" history="1" highlightClick="0" endSnd="0"/>
              </a:rPr>
              <a:t>https://www.youtube.com/watch?v=de2Hsvxaf8M</a:t>
            </a:r>
            <a:r>
              <a:t> </a:t>
            </a:r>
          </a:p>
          <a:p>
            <a:pPr lvl="1" marL="457200" indent="-228600" algn="l">
              <a:buSzPct val="100000"/>
              <a:buChar char="•"/>
              <a:defRPr sz="4500"/>
            </a:pPr>
            <a:r>
              <a:t>C Standard Library: </a:t>
            </a:r>
            <a:r>
              <a:rPr u="sng">
                <a:hlinkClick r:id="rId5" invalidUrl="" action="" tgtFrame="" tooltip="" history="1" highlightClick="0" endSnd="0"/>
              </a:rPr>
              <a:t>http://www.cplusplus.com/reference/clibrary/</a:t>
            </a:r>
            <a:r>
              <a:t> </a:t>
            </a:r>
          </a:p>
          <a:p>
            <a:pPr lvl="1" marL="457200" indent="-228600" algn="l">
              <a:buSzPct val="100000"/>
              <a:buChar char="•"/>
              <a:defRPr sz="4500"/>
            </a:pPr>
            <a:r>
              <a:rPr u="sng">
                <a:hlinkClick r:id="rId6" invalidUrl="" action="" tgtFrame="" tooltip="" history="1" highlightClick="0" endSnd="0"/>
              </a:rPr>
              <a:t>https://en.wikipedia.org/wiki/Bitwise_operations_in_C</a:t>
            </a:r>
            <a:r>
              <a:t> </a:t>
            </a:r>
          </a:p>
          <a:p>
            <a:pPr lvl="1" marL="457200" indent="-228600" algn="l">
              <a:buSzPct val="100000"/>
              <a:buChar char="•"/>
              <a:defRPr sz="4500"/>
            </a:pPr>
            <a:r>
              <a:rPr u="sng">
                <a:hlinkClick r:id="rId7" invalidUrl="" action="" tgtFrame="" tooltip="" history="1" highlightClick="0" endSnd="0"/>
              </a:rPr>
              <a:t>http://en.cppreference.com/w/c/language/operator_precedence</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rPr u="sng">
                <a:hlinkClick r:id="rId8" invalidUrl="" action="" tgtFrame="" tooltip="" history="1" highlightClick="0" endSnd="0"/>
              </a:rPr>
              <a:t>After All These Years, the World is Still Powered by C Programming</a:t>
            </a:r>
          </a:p>
          <a:p>
            <a:pPr lvl="1" marL="457200" indent="-228600" algn="l">
              <a:buSzPct val="100000"/>
              <a:buChar char="•"/>
              <a:defRPr sz="4500"/>
            </a:pPr>
            <a:r>
              <a:rPr u="sng">
                <a:hlinkClick r:id="rId9" invalidUrl="" action="" tgtFrame="" tooltip="" history="1" highlightClick="0" endSnd="0"/>
              </a:rPr>
              <a:t>Is C Still Relevant in the 21st Century?</a:t>
            </a:r>
          </a:p>
          <a:p>
            <a:pPr lvl="1" marL="457200" indent="-228600" algn="l">
              <a:buSzPct val="100000"/>
              <a:buChar char="•"/>
              <a:defRPr sz="4500"/>
            </a:pPr>
            <a:r>
              <a:rPr u="sng">
                <a:hlinkClick r:id="rId10" invalidUrl="" action="" tgtFrame="" tooltip="" history="1" highlightClick="0" endSnd="0"/>
              </a:rPr>
              <a:t>Why Every Programmer Should Learn C</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