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hyperlink" Target="https://github.com/esmil/musl/blob/master/src/string/strlen.c" TargetMode="Externa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books.org/wiki/C_Programming/String_manipulation" TargetMode="External"/><Relationship Id="rId3" Type="http://schemas.openxmlformats.org/officeDocument/2006/relationships/hyperlink" Target="https://www.tutorialspoint.com/c_standard_library/ctype_h.htm" TargetMode="External"/><Relationship Id="rId4" Type="http://schemas.openxmlformats.org/officeDocument/2006/relationships/hyperlink" Target="https://www.tutorialspoint.com/c_standard_library/string_h.htm" TargetMode="External"/><Relationship Id="rId5" Type="http://schemas.openxmlformats.org/officeDocument/2006/relationships/hyperlink" Target="https://www.cs.bu.edu/teaching/cpp/string/array-vs-ptr/" TargetMode="External"/><Relationship Id="rId6" Type="http://schemas.openxmlformats.org/officeDocument/2006/relationships/hyperlink" Target="https://www.quora.com/Why-dont-we-need-null-character-in-arrays-as-in-strings-to-know-its-end-point" TargetMode="External"/><Relationship Id="rId7" Type="http://schemas.openxmlformats.org/officeDocument/2006/relationships/hyperlink" Target="https://stackoverflow.com/questions/4418708/whats-the-rationale-for-null-terminated-strings" TargetMode="External"/><Relationship Id="rId8" Type="http://schemas.openxmlformats.org/officeDocument/2006/relationships/hyperlink" Target="http://www.lysator.liu.se/c/bwk-on-pascal.html"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Friday, January 14, 2022"/>
          <p:cNvSpPr txBox="1"/>
          <p:nvPr>
            <p:ph type="title"/>
          </p:nvPr>
        </p:nvSpPr>
        <p:spPr>
          <a:xfrm>
            <a:off x="1066800" y="4403468"/>
            <a:ext cx="10007600" cy="2086232"/>
          </a:xfrm>
          <a:prstGeom prst="rect">
            <a:avLst/>
          </a:prstGeom>
        </p:spPr>
        <p:txBody>
          <a:bodyPr/>
          <a:lstStyle/>
          <a:p>
            <a:pPr/>
            <a:r>
              <a:t>Friday, January 14, 2022</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2022</a:t>
            </a:r>
          </a:p>
          <a:p>
            <a:pPr/>
            <a:r>
              <a:t>Stanford University </a:t>
            </a:r>
          </a:p>
          <a:p>
            <a:pPr/>
            <a:r>
              <a:t>Computer Science Department</a:t>
            </a:r>
          </a:p>
          <a:p>
            <a:pPr/>
          </a:p>
          <a:p>
            <a:pPr/>
            <a:r>
              <a:t>Reading: Reader: Ch 4, </a:t>
            </a:r>
            <a:r>
              <a:rPr i="1"/>
              <a:t>C Primer</a:t>
            </a:r>
            <a:r>
              <a:t>, Ch 7, </a:t>
            </a:r>
            <a:r>
              <a:rPr i="1"/>
              <a:t>C Strings</a:t>
            </a:r>
            <a:r>
              <a:t>, K&amp;R (1.9, 5.5, Appendix B3), or Essential C section 3 for C-strings and string.h library functions.</a:t>
            </a:r>
          </a:p>
          <a:p>
            <a:pPr/>
          </a:p>
          <a:p>
            <a:pPr/>
            <a:r>
              <a:t>Lecturers: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4: Chars and C-Strings</a:t>
            </a:r>
          </a:p>
        </p:txBody>
      </p:sp>
      <p:graphicFrame>
        <p:nvGraphicFramePr>
          <p:cNvPr id="141" name="Table"/>
          <p:cNvGraphicFramePr/>
          <p:nvPr/>
        </p:nvGraphicFramePr>
        <p:xfrm>
          <a:off x="11967003" y="6161851"/>
          <a:ext cx="12192001" cy="1404998"/>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739900"/>
                <a:gridCol w="1739900"/>
                <a:gridCol w="1739900"/>
                <a:gridCol w="1739900"/>
                <a:gridCol w="1739900"/>
                <a:gridCol w="1739900"/>
                <a:gridCol w="1739900"/>
              </a:tblGrid>
              <a:tr h="1392298">
                <a:tc>
                  <a:txBody>
                    <a:bodyPr/>
                    <a:lstStyle/>
                    <a:p>
                      <a:pPr algn="ctr" defTabSz="647700">
                        <a:defRPr>
                          <a:solidFill>
                            <a:srgbClr val="000000"/>
                          </a:solidFill>
                        </a:defRPr>
                      </a:pPr>
                      <a:r>
                        <a:rPr b="1" sz="5000">
                          <a:solidFill>
                            <a:srgbClr val="7F0325"/>
                          </a:solidFill>
                        </a:rPr>
                        <a:t>s</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t</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r</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i</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n</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g</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\0</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4" name="Logistics…"/>
          <p:cNvSpPr txBox="1"/>
          <p:nvPr/>
        </p:nvSpPr>
        <p:spPr>
          <a:xfrm>
            <a:off x="168342" y="3163242"/>
            <a:ext cx="20512204" cy="86192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4700"/>
            </a:pPr>
            <a:r>
              <a:t>Logistics</a:t>
            </a:r>
          </a:p>
          <a:p>
            <a:pPr lvl="1" marL="1397000" indent="-762000" algn="l">
              <a:buSzPct val="75000"/>
              <a:buFont typeface="Helvetica Neue"/>
              <a:buChar char="•"/>
              <a:defRPr sz="4700"/>
            </a:pPr>
            <a:r>
              <a:t>Assign1 — Due Wednesday at 11:59pm, grace period until Friday.</a:t>
            </a:r>
          </a:p>
          <a:p>
            <a:pPr lvl="1" marL="1397000" indent="-762000" algn="l">
              <a:buSzPct val="75000"/>
              <a:buFont typeface="Helvetica Neue"/>
              <a:buChar char="•"/>
              <a:defRPr sz="4700"/>
            </a:pPr>
            <a:r>
              <a:t>Feedback: during the quarter you should receive a couple of feedback emails about the course. Please be honest — I want to improve the course where necessary! Constructive feedback and criticism is always appreciated.</a:t>
            </a:r>
          </a:p>
          <a:p>
            <a:pPr marL="762000" indent="-762000" algn="l">
              <a:buSzPct val="75000"/>
              <a:buFont typeface="Helvetica Neue"/>
              <a:buChar char="•"/>
              <a:defRPr sz="4700"/>
            </a:pPr>
            <a:r>
              <a:t>Reading: Reader: </a:t>
            </a:r>
            <a:r>
              <a:rPr i="1">
                <a:latin typeface="Helvetica Neue"/>
                <a:ea typeface="Helvetica Neue"/>
                <a:cs typeface="Helvetica Neue"/>
                <a:sym typeface="Helvetica Neue"/>
              </a:rPr>
              <a:t>C Primer</a:t>
            </a:r>
            <a:r>
              <a:t>, </a:t>
            </a:r>
            <a:r>
              <a:rPr i="1">
                <a:latin typeface="Helvetica Neue"/>
                <a:ea typeface="Helvetica Neue"/>
                <a:cs typeface="Helvetica Neue"/>
                <a:sym typeface="Helvetica Neue"/>
              </a:rPr>
              <a:t>C Strings</a:t>
            </a:r>
            <a:r>
              <a:t>, K&amp;R 1.9, 5,5, Appendix B3</a:t>
            </a:r>
          </a:p>
          <a:p>
            <a:pPr lvl="1" marL="1397000" indent="-762000" algn="l">
              <a:buSzPct val="75000"/>
              <a:buFont typeface="Helvetica Neue"/>
              <a:buChar char="•"/>
              <a:defRPr sz="4700"/>
            </a:pPr>
            <a:r>
              <a:t>Chars</a:t>
            </a:r>
          </a:p>
          <a:p>
            <a:pPr lvl="2" marL="2032000" indent="-762000" algn="l">
              <a:buSzPct val="75000"/>
              <a:buFont typeface="Helvetica Neue"/>
              <a:buChar char="•"/>
              <a:defRPr sz="4700"/>
            </a:pPr>
            <a:r>
              <a:t>ctype library</a:t>
            </a:r>
          </a:p>
          <a:p>
            <a:pPr lvl="1" marL="1397000" indent="-762000" algn="l">
              <a:buSzPct val="75000"/>
              <a:buFont typeface="Helvetica Neue"/>
              <a:buChar char="•"/>
              <a:defRPr sz="4700"/>
            </a:pPr>
            <a:r>
              <a:t>C-Strings</a:t>
            </a:r>
          </a:p>
          <a:p>
            <a:pPr lvl="2" marL="2032000" indent="-762000" algn="l">
              <a:buSzPct val="75000"/>
              <a:buFont typeface="Helvetica Neue"/>
              <a:buChar char="•"/>
              <a:defRPr sz="4700"/>
            </a:pPr>
            <a:r>
              <a:t>How strings are laid out in memory</a:t>
            </a:r>
          </a:p>
          <a:p>
            <a:pPr lvl="2" marL="2032000" indent="-762000" algn="l">
              <a:buSzPct val="75000"/>
              <a:buFont typeface="Helvetica Neue"/>
              <a:buChar char="•"/>
              <a:defRPr sz="4700"/>
            </a:pPr>
            <a:r>
              <a:t>The string.h library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C's char type"/>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C's </a:t>
            </a:r>
            <a:r>
              <a:rPr>
                <a:latin typeface="Courier"/>
                <a:ea typeface="Courier"/>
                <a:cs typeface="Courier"/>
                <a:sym typeface="Courier"/>
              </a:rPr>
              <a:t>char</a:t>
            </a:r>
            <a:r>
              <a:t> type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C's char typ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C's </a:t>
            </a:r>
            <a:r>
              <a:rPr>
                <a:latin typeface="Courier"/>
                <a:ea typeface="Courier"/>
                <a:cs typeface="Courier"/>
                <a:sym typeface="Courier"/>
              </a:rPr>
              <a:t>char</a:t>
            </a:r>
            <a:r>
              <a:t> type</a:t>
            </a:r>
          </a:p>
        </p:txBody>
      </p:sp>
      <p:sp>
        <p:nvSpPr>
          <p:cNvPr id="149" name="Most likely, you are already familiar with the char type from other courses. In C, chars are defined to be a 1-byte value, and most often chars are signed, although we usually only use 0-127 for character data (see below).…"/>
          <p:cNvSpPr txBox="1"/>
          <p:nvPr/>
        </p:nvSpPr>
        <p:spPr>
          <a:xfrm>
            <a:off x="591001" y="2311726"/>
            <a:ext cx="23201999" cy="108358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Most likely, you are already familiar with the </a:t>
            </a:r>
            <a:r>
              <a:rPr>
                <a:latin typeface="Courier"/>
                <a:ea typeface="Courier"/>
                <a:cs typeface="Courier"/>
                <a:sym typeface="Courier"/>
              </a:rPr>
              <a:t>char</a:t>
            </a:r>
            <a:r>
              <a:t> type from other courses. In C, </a:t>
            </a:r>
            <a:r>
              <a:rPr>
                <a:latin typeface="Courier"/>
                <a:ea typeface="Courier"/>
                <a:cs typeface="Courier"/>
                <a:sym typeface="Courier"/>
              </a:rPr>
              <a:t>char</a:t>
            </a:r>
            <a:r>
              <a:t>s are defined to be a 1-byte value, and most often </a:t>
            </a:r>
            <a:r>
              <a:rPr>
                <a:latin typeface="Courier"/>
                <a:ea typeface="Courier"/>
                <a:cs typeface="Courier"/>
                <a:sym typeface="Courier"/>
              </a:rPr>
              <a:t>char</a:t>
            </a:r>
            <a:r>
              <a:t>s are signed, although we usually only use 0-127 for character data (see below).</a:t>
            </a:r>
          </a:p>
          <a:p>
            <a:pPr algn="l"/>
          </a:p>
          <a:p>
            <a:pPr algn="l"/>
            <a:r>
              <a:t>A </a:t>
            </a:r>
            <a:r>
              <a:rPr>
                <a:latin typeface="Courier"/>
                <a:ea typeface="Courier"/>
                <a:cs typeface="Courier"/>
                <a:sym typeface="Courier"/>
              </a:rPr>
              <a:t>char</a:t>
            </a:r>
            <a:r>
              <a:t> does not necessarily have to hold alphabetic or numeric character data, but often it does, and in C, the ASCII character set defines the encoding between the numeric value of the </a:t>
            </a:r>
            <a:r>
              <a:rPr>
                <a:latin typeface="Courier"/>
                <a:ea typeface="Courier"/>
                <a:cs typeface="Courier"/>
                <a:sym typeface="Courier"/>
              </a:rPr>
              <a:t>char</a:t>
            </a:r>
            <a:r>
              <a:t> and its character mapping. We will limit ourselves to character data in the range of 0 - 127, which is what ASCII defines.</a:t>
            </a:r>
          </a:p>
          <a:p>
            <a:pPr algn="l"/>
          </a:p>
          <a:p>
            <a:pPr algn="l"/>
            <a:r>
              <a:t>There is a standard called "unicode" that you will investigate for Assignment 1, but for CS 107, we will limit ourselves to the ASCII character set. </a:t>
            </a:r>
            <a:endParaRPr>
              <a:latin typeface="Helvetica Neue"/>
              <a:ea typeface="Helvetica Neue"/>
              <a:cs typeface="Helvetica Neue"/>
              <a:sym typeface="Helvetica Neue"/>
            </a:endParaRPr>
          </a:p>
          <a:p>
            <a:pPr algn="l"/>
            <a:endParaRPr>
              <a:latin typeface="Helvetica Neue"/>
              <a:ea typeface="Helvetica Neue"/>
              <a:cs typeface="Helvetica Neue"/>
              <a:sym typeface="Helvetica Neue"/>
            </a:endParaRPr>
          </a:p>
          <a:p>
            <a:pPr algn="l"/>
            <a:endParaRPr>
              <a:latin typeface="Helvetica Neue"/>
              <a:ea typeface="Helvetica Neue"/>
              <a:cs typeface="Helvetica Neue"/>
              <a:sym typeface="Helvetica Neue"/>
            </a:endParaR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he ctype libr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ctype library</a:t>
            </a:r>
          </a:p>
        </p:txBody>
      </p:sp>
      <p:sp>
        <p:nvSpPr>
          <p:cNvPr id="152" name="One of the standard libraries you should become familiar with is the &quot;ctype&quot; library, which includes many functions that act on character data.…"/>
          <p:cNvSpPr txBox="1"/>
          <p:nvPr/>
        </p:nvSpPr>
        <p:spPr>
          <a:xfrm>
            <a:off x="591001" y="2311726"/>
            <a:ext cx="23201999" cy="108779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of the standard libraries you should become familiar with is the "ctype" library, which includes many functions that act on character data.</a:t>
            </a:r>
          </a:p>
          <a:p>
            <a:pPr algn="l"/>
          </a:p>
          <a:p>
            <a:pPr algn="l"/>
            <a:r>
              <a:t>The functions usually take an </a:t>
            </a:r>
            <a:r>
              <a:rPr>
                <a:latin typeface="Courier"/>
                <a:ea typeface="Courier"/>
                <a:cs typeface="Courier"/>
                <a:sym typeface="Courier"/>
              </a:rPr>
              <a:t>int</a:t>
            </a:r>
            <a:r>
              <a:t> instead of a </a:t>
            </a:r>
            <a:r>
              <a:rPr>
                <a:latin typeface="Courier"/>
                <a:ea typeface="Courier"/>
                <a:cs typeface="Courier"/>
                <a:sym typeface="Courier"/>
              </a:rPr>
              <a:t>char</a:t>
            </a:r>
            <a:r>
              <a:t>, and this is because the functions can accept the full unsigned char range (0 - 255) plus the special character </a:t>
            </a:r>
            <a:r>
              <a:rPr>
                <a:latin typeface="Courier"/>
                <a:ea typeface="Courier"/>
                <a:cs typeface="Courier"/>
                <a:sym typeface="Courier"/>
              </a:rPr>
              <a:t>EOF</a:t>
            </a:r>
            <a:r>
              <a:t> ("end of file"), which is often represented by -1.</a:t>
            </a:r>
          </a:p>
          <a:p>
            <a:pPr algn="l"/>
          </a:p>
          <a:p>
            <a:pPr algn="l"/>
            <a:r>
              <a:t>We can see information about the ctype functions by typing </a:t>
            </a:r>
            <a:r>
              <a:rPr>
                <a:latin typeface="Courier"/>
                <a:ea typeface="Courier"/>
                <a:cs typeface="Courier"/>
                <a:sym typeface="Courier"/>
              </a:rPr>
              <a:t>man function</a:t>
            </a:r>
            <a:r>
              <a:t>, where  </a:t>
            </a:r>
          </a:p>
          <a:p>
            <a:pPr algn="l"/>
            <a:r>
              <a:t>function is one of the following (there are more, but we only care about these):</a:t>
            </a:r>
            <a:r>
              <a:rPr>
                <a:latin typeface="Courier"/>
                <a:ea typeface="Courier"/>
                <a:cs typeface="Courier"/>
                <a:sym typeface="Courier"/>
              </a:rPr>
              <a:t> isalpha, isdigit, isalnum, islower, isupper, isspace, isxdigit, tolower, and toupper</a:t>
            </a:r>
            <a:r>
              <a:t>. You can get a list of most of them with a combination of "</a:t>
            </a:r>
            <a:r>
              <a:rPr>
                <a:latin typeface="Courier"/>
                <a:ea typeface="Courier"/>
                <a:cs typeface="Courier"/>
                <a:sym typeface="Courier"/>
              </a:rPr>
              <a:t>man isalpha</a:t>
            </a:r>
            <a:r>
              <a:t>" and "</a:t>
            </a:r>
            <a:r>
              <a:rPr>
                <a:latin typeface="Courier"/>
                <a:ea typeface="Courier"/>
                <a:cs typeface="Courier"/>
                <a:sym typeface="Courier"/>
              </a:rPr>
              <a:t>man tolower</a:t>
            </a:r>
            <a:r>
              <a:t>".</a:t>
            </a:r>
          </a:p>
          <a:p>
            <a:pPr algn="l"/>
            <a:endParaRPr>
              <a:latin typeface="Helvetica Neue"/>
              <a:ea typeface="Helvetica Neue"/>
              <a:cs typeface="Helvetica Neue"/>
              <a:sym typeface="Helvetica Neue"/>
            </a:endParaRPr>
          </a:p>
        </p:txBody>
      </p:sp>
      <p:pic>
        <p:nvPicPr>
          <p:cNvPr id="153" name="Image" descr="Image"/>
          <p:cNvPicPr>
            <a:picLocks noChangeAspect="1"/>
          </p:cNvPicPr>
          <p:nvPr/>
        </p:nvPicPr>
        <p:blipFill>
          <a:blip r:embed="rId2">
            <a:extLst/>
          </a:blip>
          <a:stretch>
            <a:fillRect/>
          </a:stretch>
        </p:blipFill>
        <p:spPr>
          <a:xfrm>
            <a:off x="16409255" y="10934632"/>
            <a:ext cx="2744511" cy="2744511"/>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The ctype libr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ctype library</a:t>
            </a:r>
          </a:p>
        </p:txBody>
      </p:sp>
      <p:sp>
        <p:nvSpPr>
          <p:cNvPr id="156" name="The following code demonstrates some of the functions in the ctype library:"/>
          <p:cNvSpPr txBox="1"/>
          <p:nvPr/>
        </p:nvSpPr>
        <p:spPr>
          <a:xfrm>
            <a:off x="591001" y="1582227"/>
            <a:ext cx="23201999" cy="160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The following code demonstrates some of the functions in the ctype library: </a:t>
            </a:r>
            <a:endParaRPr>
              <a:latin typeface="Helvetica Neue"/>
              <a:ea typeface="Helvetica Neue"/>
              <a:cs typeface="Helvetica Neue"/>
              <a:sym typeface="Helvetica Neue"/>
            </a:endParaRPr>
          </a:p>
        </p:txBody>
      </p:sp>
      <p:pic>
        <p:nvPicPr>
          <p:cNvPr id="157" name="Image" descr="Image"/>
          <p:cNvPicPr>
            <a:picLocks noChangeAspect="1"/>
          </p:cNvPicPr>
          <p:nvPr/>
        </p:nvPicPr>
        <p:blipFill>
          <a:blip r:embed="rId2">
            <a:extLst/>
          </a:blip>
          <a:stretch>
            <a:fillRect/>
          </a:stretch>
        </p:blipFill>
        <p:spPr>
          <a:xfrm>
            <a:off x="9715608" y="11489751"/>
            <a:ext cx="1737080" cy="1737080"/>
          </a:xfrm>
          <a:prstGeom prst="rect">
            <a:avLst/>
          </a:prstGeom>
          <a:ln w="12700">
            <a:miter lim="400000"/>
          </a:ln>
        </p:spPr>
      </p:pic>
      <p:sp>
        <p:nvSpPr>
          <p:cNvPr id="158" name="// file: ctypedemo.c…"/>
          <p:cNvSpPr txBox="1"/>
          <p:nvPr/>
        </p:nvSpPr>
        <p:spPr>
          <a:xfrm>
            <a:off x="311574" y="2997200"/>
            <a:ext cx="11371999" cy="8166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latin typeface="Courier"/>
                <a:ea typeface="Courier"/>
                <a:cs typeface="Courier"/>
                <a:sym typeface="Courier"/>
              </a:defRPr>
            </a:pPr>
            <a:r>
              <a:t>// file: ctypedemo.c</a:t>
            </a:r>
          </a:p>
          <a:p>
            <a:pPr algn="l">
              <a:defRPr sz="2900">
                <a:latin typeface="Courier"/>
                <a:ea typeface="Courier"/>
                <a:cs typeface="Courier"/>
                <a:sym typeface="Courier"/>
              </a:defRPr>
            </a:pPr>
            <a:r>
              <a:t>#include&lt;stdio.h&gt;</a:t>
            </a:r>
          </a:p>
          <a:p>
            <a:pPr algn="l">
              <a:defRPr sz="2900">
                <a:latin typeface="Courier"/>
                <a:ea typeface="Courier"/>
                <a:cs typeface="Courier"/>
                <a:sym typeface="Courier"/>
              </a:defRPr>
            </a:pPr>
            <a:r>
              <a:t>#include&lt;stdlib.h&gt;</a:t>
            </a:r>
          </a:p>
          <a:p>
            <a:pPr algn="l">
              <a:defRPr sz="2900">
                <a:latin typeface="Courier"/>
                <a:ea typeface="Courier"/>
                <a:cs typeface="Courier"/>
                <a:sym typeface="Courier"/>
              </a:defRPr>
            </a:pPr>
            <a:r>
              <a:t>#include&lt;ctype.h&gt;</a:t>
            </a:r>
          </a:p>
          <a:p>
            <a:pPr algn="l">
              <a:defRPr sz="2900">
                <a:latin typeface="Courier"/>
                <a:ea typeface="Courier"/>
                <a:cs typeface="Courier"/>
                <a:sym typeface="Courier"/>
              </a:defRPr>
            </a:pPr>
          </a:p>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char *string = argv[1];</a:t>
            </a:r>
          </a:p>
          <a:p>
            <a:pPr algn="l">
              <a:defRPr sz="2900">
                <a:latin typeface="Courier"/>
                <a:ea typeface="Courier"/>
                <a:cs typeface="Courier"/>
                <a:sym typeface="Courier"/>
              </a:defRPr>
            </a:pPr>
          </a:p>
          <a:p>
            <a:pPr algn="l">
              <a:defRPr sz="2900">
                <a:latin typeface="Courier"/>
                <a:ea typeface="Courier"/>
                <a:cs typeface="Courier"/>
                <a:sym typeface="Courier"/>
              </a:defRPr>
            </a:pPr>
            <a:r>
              <a:t>    // count alpha characters, digits,</a:t>
            </a:r>
          </a:p>
          <a:p>
            <a:pPr algn="l">
              <a:defRPr sz="2900">
                <a:latin typeface="Courier"/>
                <a:ea typeface="Courier"/>
                <a:cs typeface="Courier"/>
                <a:sym typeface="Courier"/>
              </a:defRPr>
            </a:pPr>
            <a:r>
              <a:t>    // whitespace, and punctuation</a:t>
            </a:r>
          </a:p>
          <a:p>
            <a:pPr algn="l">
              <a:defRPr sz="2900">
                <a:latin typeface="Courier"/>
                <a:ea typeface="Courier"/>
                <a:cs typeface="Courier"/>
                <a:sym typeface="Courier"/>
              </a:defRPr>
            </a:pPr>
            <a:r>
              <a:t>    int alphacount = 0;</a:t>
            </a:r>
          </a:p>
          <a:p>
            <a:pPr algn="l">
              <a:defRPr sz="2900">
                <a:latin typeface="Courier"/>
                <a:ea typeface="Courier"/>
                <a:cs typeface="Courier"/>
                <a:sym typeface="Courier"/>
              </a:defRPr>
            </a:pPr>
            <a:r>
              <a:t>    int digitcount = 0;</a:t>
            </a:r>
          </a:p>
          <a:p>
            <a:pPr algn="l">
              <a:defRPr sz="2900">
                <a:latin typeface="Courier"/>
                <a:ea typeface="Courier"/>
                <a:cs typeface="Courier"/>
                <a:sym typeface="Courier"/>
              </a:defRPr>
            </a:pPr>
            <a:r>
              <a:t>    int spacecount = 0;</a:t>
            </a:r>
          </a:p>
          <a:p>
            <a:pPr algn="l">
              <a:defRPr sz="2900">
                <a:latin typeface="Courier"/>
                <a:ea typeface="Courier"/>
                <a:cs typeface="Courier"/>
                <a:sym typeface="Courier"/>
              </a:defRPr>
            </a:pPr>
            <a:r>
              <a:t>    int punctcount = 0;</a:t>
            </a:r>
          </a:p>
          <a:p>
            <a:pPr algn="l">
              <a:defRPr sz="2900">
                <a:latin typeface="Courier"/>
                <a:ea typeface="Courier"/>
                <a:cs typeface="Courier"/>
                <a:sym typeface="Courier"/>
              </a:defRPr>
            </a:pPr>
            <a:r>
              <a:t>    int total = 0;</a:t>
            </a:r>
          </a:p>
          <a:p>
            <a:pPr algn="l">
              <a:defRPr sz="2900">
                <a:latin typeface="Courier"/>
                <a:ea typeface="Courier"/>
                <a:cs typeface="Courier"/>
                <a:sym typeface="Courier"/>
              </a:defRPr>
            </a:pPr>
            <a:r>
              <a:t>    int i = 0;</a:t>
            </a:r>
          </a:p>
          <a:p>
            <a:pPr algn="l">
              <a:defRPr sz="2900">
                <a:latin typeface="Courier"/>
                <a:ea typeface="Courier"/>
                <a:cs typeface="Courier"/>
                <a:sym typeface="Courier"/>
              </a:defRPr>
            </a:pPr>
            <a:r>
              <a:t>   </a:t>
            </a:r>
          </a:p>
        </p:txBody>
      </p:sp>
      <p:sp>
        <p:nvSpPr>
          <p:cNvPr id="159" name="...…"/>
          <p:cNvSpPr txBox="1"/>
          <p:nvPr/>
        </p:nvSpPr>
        <p:spPr>
          <a:xfrm>
            <a:off x="11885273" y="3201963"/>
            <a:ext cx="11891648" cy="8166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a:t>
            </a:r>
          </a:p>
          <a:p>
            <a:pPr algn="l">
              <a:defRPr sz="2900">
                <a:latin typeface="Courier"/>
                <a:ea typeface="Courier"/>
                <a:cs typeface="Courier"/>
                <a:sym typeface="Courier"/>
              </a:defRPr>
            </a:pPr>
          </a:p>
          <a:p>
            <a:pPr algn="l">
              <a:defRPr sz="2900">
                <a:latin typeface="Courier"/>
                <a:ea typeface="Courier"/>
                <a:cs typeface="Courier"/>
                <a:sym typeface="Courier"/>
              </a:defRPr>
            </a:pPr>
            <a:r>
              <a:t>    while (string[i] != 0) {</a:t>
            </a:r>
          </a:p>
          <a:p>
            <a:pPr algn="l">
              <a:defRPr sz="2900">
                <a:latin typeface="Courier"/>
                <a:ea typeface="Courier"/>
                <a:cs typeface="Courier"/>
                <a:sym typeface="Courier"/>
              </a:defRPr>
            </a:pPr>
            <a:r>
              <a:t>       if (isalpha(string[i])) alphacount++;</a:t>
            </a:r>
          </a:p>
          <a:p>
            <a:pPr algn="l">
              <a:defRPr sz="2900">
                <a:latin typeface="Courier"/>
                <a:ea typeface="Courier"/>
                <a:cs typeface="Courier"/>
                <a:sym typeface="Courier"/>
              </a:defRPr>
            </a:pPr>
            <a:r>
              <a:t>       if (isdigit(string[i])) digitcount++;</a:t>
            </a:r>
          </a:p>
          <a:p>
            <a:pPr algn="l">
              <a:defRPr sz="2900">
                <a:latin typeface="Courier"/>
                <a:ea typeface="Courier"/>
                <a:cs typeface="Courier"/>
                <a:sym typeface="Courier"/>
              </a:defRPr>
            </a:pPr>
            <a:r>
              <a:t>       if (isspace(string[i])) spacecount++;</a:t>
            </a:r>
          </a:p>
          <a:p>
            <a:pPr algn="l">
              <a:defRPr sz="2900">
                <a:latin typeface="Courier"/>
                <a:ea typeface="Courier"/>
                <a:cs typeface="Courier"/>
                <a:sym typeface="Courier"/>
              </a:defRPr>
            </a:pPr>
            <a:r>
              <a:t>       if (ispunct(string[i])) punctcount++;</a:t>
            </a:r>
          </a:p>
          <a:p>
            <a:pPr algn="l">
              <a:defRPr sz="2900">
                <a:latin typeface="Courier"/>
                <a:ea typeface="Courier"/>
                <a:cs typeface="Courier"/>
                <a:sym typeface="Courier"/>
              </a:defRPr>
            </a:pPr>
            <a:r>
              <a:t>       total++;</a:t>
            </a:r>
          </a:p>
          <a:p>
            <a:pPr algn="l">
              <a:defRPr sz="2900">
                <a:latin typeface="Courier"/>
                <a:ea typeface="Courier"/>
                <a:cs typeface="Courier"/>
                <a:sym typeface="Courier"/>
              </a:defRPr>
            </a:pPr>
            <a:r>
              <a:t>       i++;</a:t>
            </a:r>
          </a:p>
          <a:p>
            <a:pPr algn="l">
              <a:defRPr sz="2900">
                <a:latin typeface="Courier"/>
                <a:ea typeface="Courier"/>
                <a:cs typeface="Courier"/>
                <a:sym typeface="Courier"/>
              </a:defRPr>
            </a:pPr>
            <a:r>
              <a:t>    }</a:t>
            </a:r>
          </a:p>
          <a:p>
            <a:pPr algn="l">
              <a:defRPr sz="2900">
                <a:latin typeface="Courier"/>
                <a:ea typeface="Courier"/>
                <a:cs typeface="Courier"/>
                <a:sym typeface="Courier"/>
              </a:defRPr>
            </a:pPr>
            <a:r>
              <a:t>    printf("Alphabetic characters: %d\n",alphacount);</a:t>
            </a:r>
          </a:p>
          <a:p>
            <a:pPr algn="l">
              <a:defRPr sz="2900">
                <a:latin typeface="Courier"/>
                <a:ea typeface="Courier"/>
                <a:cs typeface="Courier"/>
                <a:sym typeface="Courier"/>
              </a:defRPr>
            </a:pPr>
            <a:r>
              <a:t>    printf("Digits: %d\n",digitcount);</a:t>
            </a:r>
          </a:p>
          <a:p>
            <a:pPr algn="l">
              <a:defRPr sz="2900">
                <a:latin typeface="Courier"/>
                <a:ea typeface="Courier"/>
                <a:cs typeface="Courier"/>
                <a:sym typeface="Courier"/>
              </a:defRPr>
            </a:pPr>
            <a:r>
              <a:t>    printf("Spaces: %d\n",spacecount);</a:t>
            </a:r>
          </a:p>
          <a:p>
            <a:pPr algn="l">
              <a:defRPr sz="2900">
                <a:latin typeface="Courier"/>
                <a:ea typeface="Courier"/>
                <a:cs typeface="Courier"/>
                <a:sym typeface="Courier"/>
              </a:defRPr>
            </a:pPr>
            <a:r>
              <a:t>    printf("Punctuation: %d\n",punctcount);</a:t>
            </a:r>
          </a:p>
          <a:p>
            <a:pPr algn="l">
              <a:defRPr sz="2900">
                <a:latin typeface="Courier"/>
                <a:ea typeface="Courier"/>
                <a:cs typeface="Courier"/>
                <a:sym typeface="Courier"/>
              </a:defRPr>
            </a:pPr>
            <a:r>
              <a:t>    printf("Total characters: %d\n",total);</a:t>
            </a:r>
          </a:p>
          <a:p>
            <a:pPr algn="l">
              <a:defRPr sz="2900">
                <a:latin typeface="Courier"/>
                <a:ea typeface="Courier"/>
                <a:cs typeface="Courier"/>
                <a:sym typeface="Courier"/>
              </a:defRPr>
            </a:pP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C Str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Strings</a:t>
            </a:r>
          </a:p>
        </p:txBody>
      </p:sp>
      <p:sp>
        <p:nvSpPr>
          <p:cNvPr id="162" name="C strings are simply a sequence of chars, followed by a terminating 0 (called a &quot;null&quot; byte).…"/>
          <p:cNvSpPr txBox="1"/>
          <p:nvPr/>
        </p:nvSpPr>
        <p:spPr>
          <a:xfrm>
            <a:off x="591001" y="1975971"/>
            <a:ext cx="23201999" cy="46774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 strings are simply a sequence of </a:t>
            </a:r>
            <a:r>
              <a:rPr>
                <a:latin typeface="Courier"/>
                <a:ea typeface="Courier"/>
                <a:cs typeface="Courier"/>
                <a:sym typeface="Courier"/>
              </a:rPr>
              <a:t>char</a:t>
            </a:r>
            <a:r>
              <a:t>s, followed by a terminating 0 (called a "null" byte).</a:t>
            </a:r>
          </a:p>
          <a:p>
            <a:pPr algn="l"/>
          </a:p>
          <a:p>
            <a:pPr algn="l"/>
            <a:r>
              <a:t>C strings are referenced by a </a:t>
            </a:r>
            <a:r>
              <a:rPr i="1">
                <a:latin typeface="Helvetica Neue"/>
                <a:ea typeface="Helvetica Neue"/>
                <a:cs typeface="Helvetica Neue"/>
                <a:sym typeface="Helvetica Neue"/>
              </a:rPr>
              <a:t>pointer</a:t>
            </a:r>
            <a:r>
              <a:t> to its first character, or by an array variable, which is converted to a pointer when we need to access the elements:</a:t>
            </a:r>
            <a:endParaRPr>
              <a:latin typeface="Helvetica Neue"/>
              <a:ea typeface="Helvetica Neue"/>
              <a:cs typeface="Helvetica Neue"/>
              <a:sym typeface="Helvetica Neue"/>
            </a:endParaRPr>
          </a:p>
        </p:txBody>
      </p:sp>
      <p:sp>
        <p:nvSpPr>
          <p:cNvPr id="163" name="Let's take a moment to look at this diagram -- we will see many like it during the quarter.…"/>
          <p:cNvSpPr txBox="1"/>
          <p:nvPr/>
        </p:nvSpPr>
        <p:spPr>
          <a:xfrm>
            <a:off x="10324739" y="6054409"/>
            <a:ext cx="12422928" cy="696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take a moment to look at this diagram -- we will see many like it during the quarter.</a:t>
            </a:r>
          </a:p>
          <a:p>
            <a:pPr algn="l"/>
          </a:p>
          <a:p>
            <a:pPr marL="914400" indent="-914400" algn="l">
              <a:buSzPct val="100000"/>
              <a:buAutoNum type="arabicPeriod" startAt="1"/>
            </a:pPr>
            <a:r>
              <a:rPr>
                <a:latin typeface="Courier"/>
                <a:ea typeface="Courier"/>
                <a:cs typeface="Courier"/>
                <a:sym typeface="Courier"/>
              </a:rPr>
              <a:t>str</a:t>
            </a:r>
            <a:r>
              <a:t> is a variable that holds the address of the first character in "apple".</a:t>
            </a:r>
          </a:p>
          <a:p>
            <a:pPr marL="914400" indent="-914400" algn="l">
              <a:buSzPct val="100000"/>
              <a:buAutoNum type="arabicPeriod" startAt="1"/>
            </a:pPr>
            <a:r>
              <a:t>We have drawn the array vertically, with the lowest address at the bottom</a:t>
            </a:r>
          </a:p>
          <a:p>
            <a:pPr marL="914400" indent="-914400" algn="l">
              <a:buSzPct val="100000"/>
              <a:buAutoNum type="arabicPeriod" startAt="1"/>
            </a:pPr>
            <a:r>
              <a:t>Each character is 1 byte away from the previous character.</a:t>
            </a:r>
          </a:p>
        </p:txBody>
      </p:sp>
      <p:grpSp>
        <p:nvGrpSpPr>
          <p:cNvPr id="173" name="Group"/>
          <p:cNvGrpSpPr/>
          <p:nvPr/>
        </p:nvGrpSpPr>
        <p:grpSpPr>
          <a:xfrm>
            <a:off x="1461818" y="6473484"/>
            <a:ext cx="8124705" cy="6448217"/>
            <a:chOff x="0" y="0"/>
            <a:chExt cx="8124704" cy="6448216"/>
          </a:xfrm>
        </p:grpSpPr>
        <p:grpSp>
          <p:nvGrpSpPr>
            <p:cNvPr id="171" name="Group"/>
            <p:cNvGrpSpPr/>
            <p:nvPr/>
          </p:nvGrpSpPr>
          <p:grpSpPr>
            <a:xfrm>
              <a:off x="319957" y="164706"/>
              <a:ext cx="7484790" cy="6118805"/>
              <a:chOff x="0" y="0"/>
              <a:chExt cx="7484789" cy="6118804"/>
            </a:xfrm>
          </p:grpSpPr>
          <p:sp>
            <p:nvSpPr>
              <p:cNvPr id="164" name="char *str = &quot;apple&quot;;"/>
              <p:cNvSpPr txBox="1"/>
              <p:nvPr/>
            </p:nvSpPr>
            <p:spPr>
              <a:xfrm>
                <a:off x="0" y="0"/>
                <a:ext cx="4687045" cy="558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latin typeface="Courier"/>
                    <a:ea typeface="Courier"/>
                    <a:cs typeface="Courier"/>
                    <a:sym typeface="Courier"/>
                  </a:defRPr>
                </a:lvl1pPr>
              </a:lstStyle>
              <a:p>
                <a:pPr defTabSz="914400"/>
                <a:r>
                  <a:t>char *str = "apple";</a:t>
                </a:r>
              </a:p>
            </p:txBody>
          </p:sp>
          <p:grpSp>
            <p:nvGrpSpPr>
              <p:cNvPr id="170" name="Group"/>
              <p:cNvGrpSpPr/>
              <p:nvPr/>
            </p:nvGrpSpPr>
            <p:grpSpPr>
              <a:xfrm>
                <a:off x="1989822" y="708604"/>
                <a:ext cx="5494968" cy="5410201"/>
                <a:chOff x="0" y="0"/>
                <a:chExt cx="5494967" cy="5410200"/>
              </a:xfrm>
            </p:grpSpPr>
            <p:grpSp>
              <p:nvGrpSpPr>
                <p:cNvPr id="168" name="Group"/>
                <p:cNvGrpSpPr/>
                <p:nvPr/>
              </p:nvGrpSpPr>
              <p:grpSpPr>
                <a:xfrm>
                  <a:off x="0" y="4019650"/>
                  <a:ext cx="1862839" cy="1270001"/>
                  <a:chOff x="0" y="279399"/>
                  <a:chExt cx="1862838" cy="1270000"/>
                </a:xfrm>
              </p:grpSpPr>
              <p:sp>
                <p:nvSpPr>
                  <p:cNvPr id="165" name="str"/>
                  <p:cNvSpPr/>
                  <p:nvPr/>
                </p:nvSpPr>
                <p:spPr>
                  <a:xfrm>
                    <a:off x="572066" y="27939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latin typeface="Courier"/>
                        <a:ea typeface="Courier"/>
                        <a:cs typeface="Courier"/>
                        <a:sym typeface="Courier"/>
                      </a:defRPr>
                    </a:lvl1pPr>
                  </a:lstStyle>
                  <a:p>
                    <a:pPr defTabSz="914400"/>
                    <a:r>
                      <a:t>str</a:t>
                    </a:r>
                  </a:p>
                </p:txBody>
              </p:sp>
              <p:sp>
                <p:nvSpPr>
                  <p:cNvPr id="166" name="0x100"/>
                  <p:cNvSpPr/>
                  <p:nvPr/>
                </p:nvSpPr>
                <p:spPr>
                  <a:xfrm>
                    <a:off x="0" y="479955"/>
                    <a:ext cx="1238580" cy="899273"/>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0x100</a:t>
                    </a:r>
                  </a:p>
                </p:txBody>
              </p:sp>
              <p:sp>
                <p:nvSpPr>
                  <p:cNvPr id="174" name="Connection Line"/>
                  <p:cNvSpPr/>
                  <p:nvPr/>
                </p:nvSpPr>
                <p:spPr>
                  <a:xfrm>
                    <a:off x="1310207" y="950792"/>
                    <a:ext cx="552632" cy="2627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169" name="Table"/>
                <p:cNvGraphicFramePr/>
                <p:nvPr/>
              </p:nvGraphicFramePr>
              <p:xfrm>
                <a:off x="1811967" y="0"/>
                <a:ext cx="3683001" cy="54102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5266"/>
                      <a:gridCol w="1825266"/>
                    </a:tblGrid>
                    <a:tr h="767953">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T w="12700">
                            <a:miter lim="400000"/>
                          </a:lnT>
                          <a:lnB w="12700">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T w="12700">
                            <a:miter lim="400000"/>
                          </a:lnT>
                          <a:lnB w="12700">
                            <a:miter lim="400000"/>
                          </a:lnB>
                        </a:tcPr>
                      </a:tc>
                    </a:tr>
                    <a:tr h="767953">
                      <a:tc>
                        <a:txBody>
                          <a:bodyPr/>
                          <a:lstStyle/>
                          <a:p>
                            <a:pPr defTabSz="914400">
                              <a:defRPr sz="1800">
                                <a:solidFill>
                                  <a:srgbClr val="000000"/>
                                </a:solidFill>
                              </a:defRPr>
                            </a:pPr>
                            <a:r>
                              <a:rPr sz="3000">
                                <a:latin typeface="+mn-lt"/>
                                <a:ea typeface="+mn-ea"/>
                                <a:cs typeface="+mn-cs"/>
                              </a:rPr>
                              <a:t>0x105</a:t>
                            </a:r>
                          </a:p>
                        </a:txBody>
                        <a:tcPr marL="50800" marR="50800" marT="50800" marB="50800" anchor="ctr" anchorCtr="0" horzOverflow="overflow">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T w="12700">
                            <a:miter lim="400000"/>
                          </a:lnT>
                          <a:lnB w="12700">
                            <a:miter lim="400000"/>
                          </a:lnB>
                        </a:tcPr>
                      </a:tc>
                    </a:tr>
                    <a:tr h="767953">
                      <a:tc>
                        <a:txBody>
                          <a:bodyPr/>
                          <a:lstStyle/>
                          <a:p>
                            <a:pPr defTabSz="914400">
                              <a:defRPr sz="1800">
                                <a:solidFill>
                                  <a:srgbClr val="000000"/>
                                </a:solidFill>
                              </a:defRPr>
                            </a:pPr>
                            <a:r>
                              <a:rPr sz="3000">
                                <a:latin typeface="+mn-lt"/>
                                <a:ea typeface="+mn-ea"/>
                                <a:cs typeface="+mn-cs"/>
                              </a:rPr>
                              <a:t>0x104</a:t>
                            </a:r>
                          </a:p>
                        </a:txBody>
                        <a:tcPr marL="50800" marR="50800" marT="50800" marB="50800" anchor="ctr" anchorCtr="0" horzOverflow="overflow">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T w="12700">
                            <a:miter lim="400000"/>
                          </a:lnT>
                          <a:lnB w="12700">
                            <a:miter lim="400000"/>
                          </a:lnB>
                        </a:tcPr>
                      </a:tc>
                    </a:tr>
                    <a:tr h="767953">
                      <a:tc>
                        <a:txBody>
                          <a:bodyPr/>
                          <a:lstStyle/>
                          <a:p>
                            <a:pPr defTabSz="914400">
                              <a:defRPr sz="1800">
                                <a:solidFill>
                                  <a:srgbClr val="000000"/>
                                </a:solidFill>
                              </a:defRPr>
                            </a:pPr>
                            <a:r>
                              <a:rPr sz="3000">
                                <a:latin typeface="+mn-lt"/>
                                <a:ea typeface="+mn-ea"/>
                                <a:cs typeface="+mn-cs"/>
                              </a:rPr>
                              <a:t>0x103</a:t>
                            </a:r>
                          </a:p>
                        </a:txBody>
                        <a:tcPr marL="50800" marR="50800" marT="50800" marB="50800" anchor="ctr" anchorCtr="0" horzOverflow="overflow">
                          <a:lnT w="12700">
                            <a:miter lim="400000"/>
                          </a:lnT>
                          <a:lnB w="12700">
                            <a:miter lim="400000"/>
                          </a:lnB>
                        </a:tcPr>
                      </a:tc>
                      <a:tc>
                        <a:txBody>
                          <a:bodyPr/>
                          <a:lstStyle/>
                          <a:p>
                            <a:pPr defTabSz="914400">
                              <a:defRPr sz="1800">
                                <a:solidFill>
                                  <a:srgbClr val="000000"/>
                                </a:solidFill>
                              </a:defRPr>
                            </a:pPr>
                            <a:r>
                              <a:rPr sz="3000">
                                <a:latin typeface="+mn-lt"/>
                                <a:ea typeface="+mn-ea"/>
                                <a:cs typeface="+mn-cs"/>
                              </a:rPr>
                              <a:t>l</a:t>
                            </a:r>
                          </a:p>
                        </a:txBody>
                        <a:tcPr marL="50800" marR="50800" marT="50800" marB="50800" anchor="ctr" anchorCtr="0" horzOverflow="overflow">
                          <a:lnT w="12700">
                            <a:miter lim="400000"/>
                          </a:lnT>
                          <a:lnB w="12700">
                            <a:miter lim="400000"/>
                          </a:lnB>
                        </a:tcPr>
                      </a:tc>
                    </a:tr>
                    <a:tr h="767953">
                      <a:tc>
                        <a:txBody>
                          <a:bodyPr/>
                          <a:lstStyle/>
                          <a:p>
                            <a:pPr defTabSz="914400">
                              <a:defRPr sz="1800">
                                <a:solidFill>
                                  <a:srgbClr val="000000"/>
                                </a:solidFill>
                              </a:defRPr>
                            </a:pPr>
                            <a:r>
                              <a:rPr sz="3000">
                                <a:latin typeface="+mn-lt"/>
                                <a:ea typeface="+mn-ea"/>
                                <a:cs typeface="+mn-cs"/>
                              </a:rPr>
                              <a:t>0x102</a:t>
                            </a:r>
                          </a:p>
                        </a:txBody>
                        <a:tcPr marL="50800" marR="50800" marT="50800" marB="50800" anchor="ctr" anchorCtr="0" horzOverflow="overflow">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T w="12700">
                            <a:miter lim="400000"/>
                          </a:lnT>
                          <a:lnB w="12700">
                            <a:miter lim="400000"/>
                          </a:lnB>
                        </a:tcPr>
                      </a:tc>
                    </a:tr>
                    <a:tr h="767953">
                      <a:tc>
                        <a:txBody>
                          <a:bodyPr/>
                          <a:lstStyle/>
                          <a:p>
                            <a:pPr defTabSz="914400">
                              <a:defRPr sz="1800">
                                <a:solidFill>
                                  <a:srgbClr val="000000"/>
                                </a:solidFill>
                              </a:defRPr>
                            </a:pPr>
                            <a:r>
                              <a:rPr sz="3000">
                                <a:latin typeface="+mn-lt"/>
                                <a:ea typeface="+mn-ea"/>
                                <a:cs typeface="+mn-cs"/>
                              </a:rPr>
                              <a:t>0x101</a:t>
                            </a:r>
                          </a:p>
                        </a:txBody>
                        <a:tcPr marL="50800" marR="50800" marT="50800" marB="50800" anchor="ctr" anchorCtr="0" horzOverflow="overflow">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T w="12700">
                            <a:miter lim="400000"/>
                          </a:lnT>
                          <a:lnB w="12700">
                            <a:miter lim="400000"/>
                          </a:lnB>
                        </a:tcPr>
                      </a:tc>
                    </a:tr>
                    <a:tr h="767953">
                      <a:tc>
                        <a:txBody>
                          <a:bodyPr/>
                          <a:lstStyle/>
                          <a:p>
                            <a:pPr defTabSz="914400">
                              <a:defRPr sz="1800">
                                <a:solidFill>
                                  <a:srgbClr val="000000"/>
                                </a:solidFill>
                              </a:defRPr>
                            </a:pPr>
                            <a:r>
                              <a:rPr sz="3000">
                                <a:latin typeface="+mn-lt"/>
                                <a:ea typeface="+mn-ea"/>
                                <a:cs typeface="+mn-cs"/>
                              </a:rPr>
                              <a:t>0x100</a:t>
                            </a:r>
                          </a:p>
                        </a:txBody>
                        <a:tcPr marL="50800" marR="50800" marT="50800" marB="50800" anchor="ctr" anchorCtr="0" horzOverflow="overflow">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T w="12700">
                            <a:miter lim="400000"/>
                          </a:lnT>
                          <a:lnB w="12700">
                            <a:miter lim="400000"/>
                          </a:lnB>
                        </a:tcPr>
                      </a:tc>
                    </a:tr>
                  </a:tbl>
                </a:graphicData>
              </a:graphic>
            </p:graphicFrame>
          </p:grpSp>
        </p:grpSp>
        <p:sp>
          <p:nvSpPr>
            <p:cNvPr id="172" name="Rectangle"/>
            <p:cNvSpPr/>
            <p:nvPr/>
          </p:nvSpPr>
          <p:spPr>
            <a:xfrm>
              <a:off x="0" y="0"/>
              <a:ext cx="8124705" cy="6448217"/>
            </a:xfrm>
            <a:prstGeom prst="rect">
              <a:avLst/>
            </a:prstGeom>
            <a:noFill/>
            <a:ln w="635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C Str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Strings</a:t>
            </a:r>
          </a:p>
        </p:txBody>
      </p:sp>
      <p:sp>
        <p:nvSpPr>
          <p:cNvPr id="177" name="It is meaningless in C to compare strings by their pointer values:"/>
          <p:cNvSpPr txBox="1"/>
          <p:nvPr/>
        </p:nvSpPr>
        <p:spPr>
          <a:xfrm>
            <a:off x="591001" y="1975971"/>
            <a:ext cx="23201999"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It is meaningless in C to compare strings by their pointer values:</a:t>
            </a:r>
          </a:p>
        </p:txBody>
      </p:sp>
      <p:sp>
        <p:nvSpPr>
          <p:cNvPr id="178" name="// file: pointer_compare.c…"/>
          <p:cNvSpPr txBox="1"/>
          <p:nvPr/>
        </p:nvSpPr>
        <p:spPr>
          <a:xfrm>
            <a:off x="703647" y="3935308"/>
            <a:ext cx="11472479" cy="803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 file: pointer_compare.c</a:t>
            </a:r>
          </a:p>
          <a:p>
            <a:pPr algn="l">
              <a:defRPr sz="2600">
                <a:latin typeface="Courier"/>
                <a:ea typeface="Courier"/>
                <a:cs typeface="Courier"/>
                <a:sym typeface="Courier"/>
              </a:defRPr>
            </a:pPr>
            <a:r>
              <a:t>#include&lt;stdio.h&gt;</a:t>
            </a:r>
          </a:p>
          <a:p>
            <a:pPr algn="l">
              <a:defRPr sz="2600">
                <a:latin typeface="Courier"/>
                <a:ea typeface="Courier"/>
                <a:cs typeface="Courier"/>
                <a:sym typeface="Courier"/>
              </a:defRPr>
            </a:pPr>
            <a:r>
              <a:t>#include&lt;stdlib.h&gt;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char *s1 = argv[1];</a:t>
            </a:r>
          </a:p>
          <a:p>
            <a:pPr algn="l">
              <a:defRPr sz="2600">
                <a:latin typeface="Courier"/>
                <a:ea typeface="Courier"/>
                <a:cs typeface="Courier"/>
                <a:sym typeface="Courier"/>
              </a:defRPr>
            </a:pPr>
            <a:r>
              <a:t>    char *s2 = argv[2];</a:t>
            </a:r>
          </a:p>
          <a:p>
            <a:pPr algn="l">
              <a:defRPr sz="2600">
                <a:latin typeface="Courier"/>
                <a:ea typeface="Courier"/>
                <a:cs typeface="Courier"/>
                <a:sym typeface="Courier"/>
              </a:defRPr>
            </a:pPr>
          </a:p>
          <a:p>
            <a:pPr algn="l">
              <a:defRPr sz="2600">
                <a:latin typeface="Courier"/>
                <a:ea typeface="Courier"/>
                <a:cs typeface="Courier"/>
                <a:sym typeface="Courier"/>
              </a:defRPr>
            </a:pPr>
            <a:r>
              <a:t>    // the following two lines do not compare</a:t>
            </a:r>
          </a:p>
          <a:p>
            <a:pPr algn="l">
              <a:defRPr sz="2600">
                <a:latin typeface="Courier"/>
                <a:ea typeface="Courier"/>
                <a:cs typeface="Courier"/>
                <a:sym typeface="Courier"/>
              </a:defRPr>
            </a:pPr>
            <a:r>
              <a:t>    // the two strings!</a:t>
            </a:r>
          </a:p>
          <a:p>
            <a:pPr algn="l">
              <a:defRPr sz="2600">
                <a:latin typeface="Courier"/>
                <a:ea typeface="Courier"/>
                <a:cs typeface="Courier"/>
                <a:sym typeface="Courier"/>
              </a:defRPr>
            </a:pPr>
            <a:r>
              <a:t>    if (s1 &lt; s2) printf("%s is less than %s\n",s1,s2);</a:t>
            </a:r>
          </a:p>
          <a:p>
            <a:pPr algn="l">
              <a:defRPr sz="2600">
                <a:latin typeface="Courier"/>
                <a:ea typeface="Courier"/>
                <a:cs typeface="Courier"/>
                <a:sym typeface="Courier"/>
              </a:defRPr>
            </a:pPr>
            <a:r>
              <a:t>    if (s1 == s2) printf("%s is equal to %s\n",s1,s2);</a:t>
            </a:r>
          </a:p>
          <a:p>
            <a:pPr algn="l">
              <a:defRPr sz="2600">
                <a:latin typeface="Courier"/>
                <a:ea typeface="Courier"/>
                <a:cs typeface="Courier"/>
                <a:sym typeface="Courier"/>
              </a:defRPr>
            </a:pPr>
            <a:r>
              <a:t>    if (s1 &gt; s2) printf("%s is greater than %s\n",s1,s2);</a:t>
            </a:r>
          </a:p>
          <a:p>
            <a:pPr algn="l">
              <a:defRPr sz="2600">
                <a:latin typeface="Courier"/>
                <a:ea typeface="Courier"/>
                <a:cs typeface="Courier"/>
                <a:sym typeface="Courier"/>
              </a:defRPr>
            </a:pPr>
          </a:p>
          <a:p>
            <a:pPr algn="l">
              <a:defRPr sz="2600">
                <a:latin typeface="Courier"/>
                <a:ea typeface="Courier"/>
                <a:cs typeface="Courier"/>
                <a:sym typeface="Courier"/>
              </a:defRPr>
            </a:pPr>
            <a:r>
              <a:t>    printf("%s address: %p\n",s1,s1);</a:t>
            </a:r>
          </a:p>
          <a:p>
            <a:pPr algn="l">
              <a:defRPr sz="2600">
                <a:latin typeface="Courier"/>
                <a:ea typeface="Courier"/>
                <a:cs typeface="Courier"/>
                <a:sym typeface="Courier"/>
              </a:defRPr>
            </a:pPr>
            <a:r>
              <a:t>    printf("%s address: %p\n",s2,s2);</a:t>
            </a:r>
          </a:p>
          <a:p>
            <a:pPr algn="l">
              <a:defRPr sz="2600">
                <a:latin typeface="Courier"/>
                <a:ea typeface="Courier"/>
                <a:cs typeface="Courier"/>
                <a:sym typeface="Courier"/>
              </a:defRPr>
            </a:pP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79" name="$ gcc -g -O0 -std=gnu99 -Wall…"/>
          <p:cNvSpPr txBox="1"/>
          <p:nvPr/>
        </p:nvSpPr>
        <p:spPr>
          <a:xfrm>
            <a:off x="12815523" y="4843357"/>
            <a:ext cx="11365683" cy="6223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5600"/>
              </a:lnSpc>
              <a:spcBef>
                <a:spcPts val="1200"/>
              </a:spcBef>
              <a:defRPr b="1" sz="3433">
                <a:latin typeface="Courier"/>
                <a:ea typeface="Courier"/>
                <a:cs typeface="Courier"/>
                <a:sym typeface="Courier"/>
              </a:defRPr>
            </a:pPr>
            <a:r>
              <a:rPr b="0"/>
              <a:t>$ </a:t>
            </a:r>
            <a:r>
              <a:t>gcc -g -O0 -std=gnu99 -Wall </a:t>
            </a:r>
          </a:p>
          <a:p>
            <a:pPr algn="l" defTabSz="457200">
              <a:lnSpc>
                <a:spcPts val="5600"/>
              </a:lnSpc>
              <a:spcBef>
                <a:spcPts val="1200"/>
              </a:spcBef>
              <a:defRPr b="1" sz="3433">
                <a:latin typeface="Courier"/>
                <a:ea typeface="Courier"/>
                <a:cs typeface="Courier"/>
                <a:sym typeface="Courier"/>
              </a:defRPr>
            </a:pPr>
            <a:r>
              <a:t>      pointer_compare.c -o pointer_compare </a:t>
            </a:r>
          </a:p>
          <a:p>
            <a:pPr algn="l" defTabSz="457200">
              <a:lnSpc>
                <a:spcPts val="5600"/>
              </a:lnSpc>
              <a:spcBef>
                <a:spcPts val="1200"/>
              </a:spcBef>
              <a:defRPr b="1" sz="3433">
                <a:latin typeface="Courier"/>
                <a:ea typeface="Courier"/>
                <a:cs typeface="Courier"/>
                <a:sym typeface="Courier"/>
              </a:defRPr>
            </a:pPr>
            <a:r>
              <a:rPr b="0"/>
              <a:t>$ </a:t>
            </a:r>
            <a:r>
              <a:t>./pointer_compare cat dog</a:t>
            </a:r>
            <a:br/>
            <a:r>
              <a:rPr b="0"/>
              <a:t>cat is less than dog</a:t>
            </a:r>
            <a:br>
              <a:rPr b="0"/>
            </a:br>
            <a:r>
              <a:rPr b="0"/>
              <a:t>cat address: 0x7ffeef0e9962 </a:t>
            </a:r>
            <a:endParaRPr b="0" sz="3300"/>
          </a:p>
          <a:p>
            <a:pPr algn="l" defTabSz="457200">
              <a:lnSpc>
                <a:spcPts val="5600"/>
              </a:lnSpc>
              <a:defRPr sz="3433">
                <a:latin typeface="Courier"/>
                <a:ea typeface="Courier"/>
                <a:cs typeface="Courier"/>
                <a:sym typeface="Courier"/>
              </a:defRPr>
            </a:pPr>
            <a:r>
              <a:t>dog address: 0x7ffeef0e9966</a:t>
            </a:r>
          </a:p>
          <a:p>
            <a:pPr algn="l" defTabSz="457200">
              <a:lnSpc>
                <a:spcPts val="5600"/>
              </a:lnSpc>
              <a:spcBef>
                <a:spcPts val="1200"/>
              </a:spcBef>
              <a:defRPr sz="3433">
                <a:latin typeface="Courier"/>
                <a:ea typeface="Courier"/>
                <a:cs typeface="Courier"/>
                <a:sym typeface="Courier"/>
              </a:defRPr>
            </a:pPr>
            <a:r>
              <a:t>$ </a:t>
            </a:r>
            <a:r>
              <a:rPr b="1"/>
              <a:t>./pointer_compare dog cat </a:t>
            </a:r>
            <a:endParaRPr b="1"/>
          </a:p>
          <a:p>
            <a:pPr algn="l" defTabSz="457200">
              <a:lnSpc>
                <a:spcPts val="5600"/>
              </a:lnSpc>
              <a:spcBef>
                <a:spcPts val="1200"/>
              </a:spcBef>
              <a:defRPr sz="3433">
                <a:latin typeface="Courier"/>
                <a:ea typeface="Courier"/>
                <a:cs typeface="Courier"/>
                <a:sym typeface="Courier"/>
              </a:defRPr>
            </a:pPr>
            <a:r>
              <a:t>dog is less than cat</a:t>
            </a:r>
          </a:p>
          <a:p>
            <a:pPr algn="l" defTabSz="457200">
              <a:lnSpc>
                <a:spcPts val="5600"/>
              </a:lnSpc>
              <a:spcBef>
                <a:spcPts val="1200"/>
              </a:spcBef>
              <a:defRPr sz="3433">
                <a:latin typeface="Courier"/>
                <a:ea typeface="Courier"/>
                <a:cs typeface="Courier"/>
                <a:sym typeface="Courier"/>
              </a:defRPr>
            </a:pPr>
            <a:r>
              <a:t>dog address: 0x7ffeeb6b7962 </a:t>
            </a:r>
          </a:p>
          <a:p>
            <a:pPr algn="l" defTabSz="457200">
              <a:lnSpc>
                <a:spcPts val="5600"/>
              </a:lnSpc>
              <a:spcBef>
                <a:spcPts val="1200"/>
              </a:spcBef>
              <a:defRPr sz="3433">
                <a:latin typeface="Courier"/>
                <a:ea typeface="Courier"/>
                <a:cs typeface="Courier"/>
                <a:sym typeface="Courier"/>
              </a:defRPr>
            </a:pPr>
            <a:r>
              <a:t>cat address: 0x7ffeeb6b7966</a:t>
            </a:r>
          </a:p>
        </p:txBody>
      </p:sp>
      <p:pic>
        <p:nvPicPr>
          <p:cNvPr id="180" name="Image" descr="Image"/>
          <p:cNvPicPr>
            <a:picLocks noChangeAspect="1"/>
          </p:cNvPicPr>
          <p:nvPr/>
        </p:nvPicPr>
        <p:blipFill>
          <a:blip r:embed="rId2">
            <a:extLst/>
          </a:blip>
          <a:stretch>
            <a:fillRect/>
          </a:stretch>
        </p:blipFill>
        <p:spPr>
          <a:xfrm>
            <a:off x="10341627" y="4254471"/>
            <a:ext cx="1641446" cy="1641445"/>
          </a:xfrm>
          <a:prstGeom prst="rect">
            <a:avLst/>
          </a:prstGeom>
          <a:ln w="12700">
            <a:miter lim="400000"/>
          </a:ln>
        </p:spPr>
      </p:pic>
      <p:sp>
        <p:nvSpPr>
          <p:cNvPr id="181" name="Wrong!"/>
          <p:cNvSpPr txBox="1"/>
          <p:nvPr/>
        </p:nvSpPr>
        <p:spPr>
          <a:xfrm>
            <a:off x="19638369" y="11546341"/>
            <a:ext cx="206756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Wrong!</a:t>
            </a:r>
          </a:p>
        </p:txBody>
      </p:sp>
      <p:sp>
        <p:nvSpPr>
          <p:cNvPr id="183" name="Connection Line"/>
          <p:cNvSpPr/>
          <p:nvPr/>
        </p:nvSpPr>
        <p:spPr>
          <a:xfrm>
            <a:off x="20195729" y="8841572"/>
            <a:ext cx="857478" cy="2654097"/>
          </a:xfrm>
          <a:custGeom>
            <a:avLst/>
            <a:gdLst/>
            <a:ahLst/>
            <a:cxnLst>
              <a:cxn ang="0">
                <a:pos x="wd2" y="hd2"/>
              </a:cxn>
              <a:cxn ang="5400000">
                <a:pos x="wd2" y="hd2"/>
              </a:cxn>
              <a:cxn ang="10800000">
                <a:pos x="wd2" y="hd2"/>
              </a:cxn>
              <a:cxn ang="16200000">
                <a:pos x="wd2" y="hd2"/>
              </a:cxn>
            </a:cxnLst>
            <a:rect l="0" t="0" r="r" b="b"/>
            <a:pathLst>
              <a:path w="17665" h="20991" fill="norm" stroke="1" extrusionOk="0">
                <a:moveTo>
                  <a:pt x="14489" y="20991"/>
                </a:moveTo>
                <a:cubicBezTo>
                  <a:pt x="21600" y="6374"/>
                  <a:pt x="16770" y="-609"/>
                  <a:pt x="0" y="42"/>
                </a:cubicBezTo>
              </a:path>
            </a:pathLst>
          </a:custGeom>
          <a:ln w="88900">
            <a:solidFill>
              <a:schemeClr val="accent4">
                <a:satOff val="9638"/>
                <a:lumOff val="-12193"/>
              </a:schemeClr>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C Str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Strings</a:t>
            </a:r>
          </a:p>
        </p:txBody>
      </p:sp>
      <p:sp>
        <p:nvSpPr>
          <p:cNvPr id="186" name="Assigning a string pointer to another string pointer does not make a copy of the original string! Instead, both pointers point to the same string.…"/>
          <p:cNvSpPr txBox="1"/>
          <p:nvPr/>
        </p:nvSpPr>
        <p:spPr>
          <a:xfrm>
            <a:off x="591001" y="1975971"/>
            <a:ext cx="23201999" cy="3143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Assigning a string pointer to another string pointer does not make a copy of the original string! Instead, both pointers point to the </a:t>
            </a:r>
            <a:r>
              <a:rPr b="1">
                <a:latin typeface="Helvetica Neue"/>
                <a:ea typeface="Helvetica Neue"/>
                <a:cs typeface="Helvetica Neue"/>
                <a:sym typeface="Helvetica Neue"/>
              </a:rPr>
              <a:t>same</a:t>
            </a:r>
            <a:r>
              <a:t> string.</a:t>
            </a:r>
          </a:p>
          <a:p>
            <a:pPr algn="l"/>
          </a:p>
          <a:p>
            <a:pPr algn="l"/>
            <a:r>
              <a:t>Because of this, changing a character via either pointer changes the string.</a:t>
            </a:r>
          </a:p>
        </p:txBody>
      </p:sp>
      <p:sp>
        <p:nvSpPr>
          <p:cNvPr id="187" name="// file: string_pointers.c…"/>
          <p:cNvSpPr txBox="1"/>
          <p:nvPr/>
        </p:nvSpPr>
        <p:spPr>
          <a:xfrm>
            <a:off x="591148" y="5609885"/>
            <a:ext cx="9094652" cy="6858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 file: string_pointers.c</a:t>
            </a:r>
          </a:p>
          <a:p>
            <a:pPr algn="l">
              <a:defRPr sz="2600">
                <a:latin typeface="Courier"/>
                <a:ea typeface="Courier"/>
                <a:cs typeface="Courier"/>
                <a:sym typeface="Courier"/>
              </a:defRPr>
            </a:pPr>
            <a:r>
              <a:t>#include&lt;stdio.h&gt;</a:t>
            </a:r>
          </a:p>
          <a:p>
            <a:pPr algn="l">
              <a:defRPr sz="2600">
                <a:latin typeface="Courier"/>
                <a:ea typeface="Courier"/>
                <a:cs typeface="Courier"/>
                <a:sym typeface="Courier"/>
              </a:defRPr>
            </a:pPr>
            <a:r>
              <a:t>#include&lt;stdlib.h&gt;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char *s1 = argv[1];</a:t>
            </a:r>
          </a:p>
          <a:p>
            <a:pPr algn="l">
              <a:defRPr sz="2600">
                <a:latin typeface="Courier"/>
                <a:ea typeface="Courier"/>
                <a:cs typeface="Courier"/>
                <a:sym typeface="Courier"/>
              </a:defRPr>
            </a:pPr>
            <a:r>
              <a:t>    char *s2 = s1; // not a copy!</a:t>
            </a:r>
          </a:p>
          <a:p>
            <a:pPr algn="l">
              <a:defRPr sz="2600">
                <a:latin typeface="Courier"/>
                <a:ea typeface="Courier"/>
                <a:cs typeface="Courier"/>
                <a:sym typeface="Courier"/>
              </a:defRPr>
            </a:pPr>
          </a:p>
          <a:p>
            <a:pPr algn="l">
              <a:defRPr sz="2600">
                <a:latin typeface="Courier"/>
                <a:ea typeface="Courier"/>
                <a:cs typeface="Courier"/>
                <a:sym typeface="Courier"/>
              </a:defRPr>
            </a:pPr>
            <a:r>
              <a:t>    s1[0] = 'x';</a:t>
            </a:r>
          </a:p>
          <a:p>
            <a:pPr algn="l">
              <a:defRPr sz="2600">
                <a:latin typeface="Courier"/>
                <a:ea typeface="Courier"/>
                <a:cs typeface="Courier"/>
                <a:sym typeface="Courier"/>
              </a:defRPr>
            </a:pPr>
            <a:r>
              <a:t>    s2[1] = 'y';</a:t>
            </a:r>
          </a:p>
          <a:p>
            <a:pPr algn="l">
              <a:defRPr sz="2600">
                <a:latin typeface="Courier"/>
                <a:ea typeface="Courier"/>
                <a:cs typeface="Courier"/>
                <a:sym typeface="Courier"/>
              </a:defRPr>
            </a:pPr>
          </a:p>
          <a:p>
            <a:pPr algn="l">
              <a:defRPr sz="2600">
                <a:latin typeface="Courier"/>
                <a:ea typeface="Courier"/>
                <a:cs typeface="Courier"/>
                <a:sym typeface="Courier"/>
              </a:defRPr>
            </a:pPr>
            <a:r>
              <a:t>    printf("address: %p, string:%s\n",s1,s1);</a:t>
            </a:r>
          </a:p>
          <a:p>
            <a:pPr algn="l">
              <a:defRPr sz="2600">
                <a:latin typeface="Courier"/>
                <a:ea typeface="Courier"/>
                <a:cs typeface="Courier"/>
                <a:sym typeface="Courier"/>
              </a:defRPr>
            </a:pPr>
            <a:r>
              <a:t>    printf("address: %p, string:%s\n",s2,s2);</a:t>
            </a:r>
          </a:p>
          <a:p>
            <a:pPr algn="l">
              <a:defRPr sz="2600">
                <a:latin typeface="Courier"/>
                <a:ea typeface="Courier"/>
                <a:cs typeface="Courier"/>
                <a:sym typeface="Courier"/>
              </a:defRPr>
            </a:pP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88" name="$ gcc -g -O0 -std=gnu99 -Wall string_pointers.c…"/>
          <p:cNvSpPr txBox="1"/>
          <p:nvPr/>
        </p:nvSpPr>
        <p:spPr>
          <a:xfrm>
            <a:off x="10340561" y="6599745"/>
            <a:ext cx="13847776" cy="3683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5500"/>
              </a:lnSpc>
              <a:spcBef>
                <a:spcPts val="1200"/>
              </a:spcBef>
              <a:defRPr b="1" sz="3400">
                <a:latin typeface="Courier"/>
                <a:ea typeface="Courier"/>
                <a:cs typeface="Courier"/>
                <a:sym typeface="Courier"/>
              </a:defRPr>
            </a:pPr>
            <a:r>
              <a:rPr b="0"/>
              <a:t>$ </a:t>
            </a:r>
            <a:r>
              <a:t>gcc -g -O0 -std=gnu99 -Wall string_pointers.c </a:t>
            </a:r>
          </a:p>
          <a:p>
            <a:pPr algn="l" defTabSz="457200">
              <a:lnSpc>
                <a:spcPts val="5500"/>
              </a:lnSpc>
              <a:spcBef>
                <a:spcPts val="1200"/>
              </a:spcBef>
              <a:defRPr b="1" sz="3400">
                <a:latin typeface="Courier"/>
                <a:ea typeface="Courier"/>
                <a:cs typeface="Courier"/>
                <a:sym typeface="Courier"/>
              </a:defRPr>
            </a:pPr>
            <a:r>
              <a:t>         -o string_pointers </a:t>
            </a:r>
            <a:r>
              <a:rPr b="0"/>
              <a:t>$ </a:t>
            </a:r>
            <a:r>
              <a:t>./string_pointers cs107</a:t>
            </a:r>
            <a:br/>
            <a:r>
              <a:rPr b="0"/>
              <a:t>$ </a:t>
            </a:r>
            <a:r>
              <a:t>./string_pointers cs107</a:t>
            </a:r>
            <a:br/>
            <a:r>
              <a:rPr b="0"/>
              <a:t>address: 0x7ffee837f962, string:xy107 </a:t>
            </a:r>
            <a:endParaRPr b="0"/>
          </a:p>
          <a:p>
            <a:pPr algn="l" defTabSz="457200">
              <a:lnSpc>
                <a:spcPts val="5500"/>
              </a:lnSpc>
              <a:spcBef>
                <a:spcPts val="1200"/>
              </a:spcBef>
              <a:defRPr sz="3400">
                <a:latin typeface="Courier"/>
                <a:ea typeface="Courier"/>
                <a:cs typeface="Courier"/>
                <a:sym typeface="Courier"/>
              </a:defRPr>
            </a:pPr>
            <a:r>
              <a:t>address: 0x7ffee837f962, string:xy107 </a:t>
            </a:r>
          </a:p>
        </p:txBody>
      </p:sp>
      <p:pic>
        <p:nvPicPr>
          <p:cNvPr id="189" name="Image" descr="Image"/>
          <p:cNvPicPr>
            <a:picLocks noChangeAspect="1"/>
          </p:cNvPicPr>
          <p:nvPr/>
        </p:nvPicPr>
        <p:blipFill>
          <a:blip r:embed="rId2">
            <a:extLst/>
          </a:blip>
          <a:stretch>
            <a:fillRect/>
          </a:stretch>
        </p:blipFill>
        <p:spPr>
          <a:xfrm>
            <a:off x="8007288" y="5801322"/>
            <a:ext cx="1641446" cy="164144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The String Libr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a:t>
            </a:r>
          </a:p>
        </p:txBody>
      </p:sp>
      <p:sp>
        <p:nvSpPr>
          <p:cNvPr id="192" name="One of the more important libraries for CS 107 is the string library, &lt;string.h&gt;…"/>
          <p:cNvSpPr txBox="1"/>
          <p:nvPr/>
        </p:nvSpPr>
        <p:spPr>
          <a:xfrm>
            <a:off x="591001" y="1975971"/>
            <a:ext cx="23201999" cy="100114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of the more important libraries for CS 107 is the string library, </a:t>
            </a:r>
            <a:r>
              <a:rPr>
                <a:latin typeface="Courier"/>
                <a:ea typeface="Courier"/>
                <a:cs typeface="Courier"/>
                <a:sym typeface="Courier"/>
              </a:rPr>
              <a:t>&lt;string.h&gt;</a:t>
            </a:r>
          </a:p>
          <a:p>
            <a:pPr algn="l"/>
          </a:p>
          <a:p>
            <a:pPr algn="l"/>
            <a:r>
              <a:t>You need to be </a:t>
            </a:r>
            <a:r>
              <a:rPr i="1">
                <a:latin typeface="Helvetica Neue"/>
                <a:ea typeface="Helvetica Neue"/>
                <a:cs typeface="Helvetica Neue"/>
                <a:sym typeface="Helvetica Neue"/>
              </a:rPr>
              <a:t>very </a:t>
            </a:r>
            <a:r>
              <a:t>familiar with the library functions we will discuss, and you may see any of them on the midterm and final exams.</a:t>
            </a:r>
          </a:p>
          <a:p>
            <a:pPr algn="l"/>
          </a:p>
          <a:p>
            <a:pPr algn="l"/>
            <a:r>
              <a:t>Do not re-write these functions unless asked to explicitly for an assignment! The string library is finely tuned, and it works. It isn't worth the time or effort to try and re-write the string library functions (and we will take points off if you do!)</a:t>
            </a:r>
          </a:p>
          <a:p>
            <a:pPr algn="l"/>
          </a:p>
          <a:p>
            <a:pPr algn="l"/>
            <a:r>
              <a:t>String library functions all have a worst-case complexity of O(n). This is because strings are </a:t>
            </a:r>
            <a:r>
              <a:rPr i="1">
                <a:latin typeface="Helvetica Neue"/>
                <a:ea typeface="Helvetica Neue"/>
                <a:cs typeface="Helvetica Neue"/>
                <a:sym typeface="Helvetica Neue"/>
              </a:rPr>
              <a:t>not</a:t>
            </a:r>
            <a:r>
              <a:t> objects, and don't have any information (e.g., the string length) embedded in them.</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The String Library: strle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strlen</a:t>
            </a:r>
          </a:p>
        </p:txBody>
      </p:sp>
      <p:sp>
        <p:nvSpPr>
          <p:cNvPr id="195" name="strlen: Calculates and returns the length of the string. Prototype:…"/>
          <p:cNvSpPr txBox="1"/>
          <p:nvPr/>
        </p:nvSpPr>
        <p:spPr>
          <a:xfrm>
            <a:off x="591001" y="1975971"/>
            <a:ext cx="23201999" cy="6962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Courier"/>
                <a:ea typeface="Courier"/>
                <a:cs typeface="Courier"/>
                <a:sym typeface="Courier"/>
              </a:rPr>
              <a:t>strlen</a:t>
            </a:r>
            <a:r>
              <a:t>: Calculates and returns the length of the string. Prototype:</a:t>
            </a:r>
          </a:p>
          <a:p>
            <a:pPr algn="l"/>
          </a:p>
          <a:p>
            <a:pPr algn="l">
              <a:defRPr>
                <a:latin typeface="Courier"/>
                <a:ea typeface="Courier"/>
                <a:cs typeface="Courier"/>
                <a:sym typeface="Courier"/>
              </a:defRPr>
            </a:pPr>
            <a:r>
              <a:t>    size_t strlen(const char *str);</a:t>
            </a:r>
          </a:p>
          <a:p>
            <a:pPr algn="l"/>
          </a:p>
          <a:p>
            <a:pPr algn="l"/>
            <a:r>
              <a:t>Example:</a:t>
            </a:r>
          </a:p>
          <a:p>
            <a:pPr algn="l"/>
          </a:p>
          <a:p>
            <a:pPr algn="l"/>
          </a:p>
          <a:p>
            <a:pPr algn="l"/>
          </a:p>
        </p:txBody>
      </p:sp>
      <p:sp>
        <p:nvSpPr>
          <p:cNvPr id="196" name="$ ./strlen_ex cs107…"/>
          <p:cNvSpPr txBox="1"/>
          <p:nvPr/>
        </p:nvSpPr>
        <p:spPr>
          <a:xfrm>
            <a:off x="3694321" y="11992957"/>
            <a:ext cx="18024215"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./strlen_ex cs107</a:t>
            </a:r>
          </a:p>
          <a:p>
            <a:pPr algn="l">
              <a:defRPr>
                <a:latin typeface="Courier"/>
                <a:ea typeface="Courier"/>
                <a:cs typeface="Courier"/>
                <a:sym typeface="Courier"/>
              </a:defRPr>
            </a:pPr>
            <a:r>
              <a:t>argv[1], "cs107", has a length of 5 characters.</a:t>
            </a:r>
          </a:p>
        </p:txBody>
      </p:sp>
      <p:sp>
        <p:nvSpPr>
          <p:cNvPr id="197" name="// file: strlen_ex.c…"/>
          <p:cNvSpPr txBox="1"/>
          <p:nvPr/>
        </p:nvSpPr>
        <p:spPr>
          <a:xfrm>
            <a:off x="3675091" y="4715919"/>
            <a:ext cx="20175936" cy="70104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file: strlen_ex.c</a:t>
            </a:r>
          </a:p>
          <a:p>
            <a:pPr algn="l">
              <a:defRPr sz="4100">
                <a:latin typeface="Courier"/>
                <a:ea typeface="Courier"/>
                <a:cs typeface="Courier"/>
                <a:sym typeface="Courier"/>
              </a:defRPr>
            </a:pPr>
            <a:r>
              <a:t>#include&lt;stdio.h&gt;</a:t>
            </a:r>
          </a:p>
          <a:p>
            <a:pPr algn="l">
              <a:defRPr sz="4100">
                <a:latin typeface="Courier"/>
                <a:ea typeface="Courier"/>
                <a:cs typeface="Courier"/>
                <a:sym typeface="Courier"/>
              </a:defRPr>
            </a:pPr>
            <a:r>
              <a:t>#include&lt;stdlib.h&gt;</a:t>
            </a:r>
          </a:p>
          <a:p>
            <a:pPr algn="l">
              <a:defRPr sz="4100">
                <a:latin typeface="Courier"/>
                <a:ea typeface="Courier"/>
                <a:cs typeface="Courier"/>
                <a:sym typeface="Courier"/>
              </a:defRPr>
            </a:pPr>
            <a:r>
              <a:t>#include&lt;string.h&gt;</a:t>
            </a:r>
          </a:p>
          <a:p>
            <a:pPr algn="l">
              <a:defRPr sz="4100">
                <a:latin typeface="Courier"/>
                <a:ea typeface="Courier"/>
                <a:cs typeface="Courier"/>
                <a:sym typeface="Courier"/>
              </a:defRPr>
            </a:pPr>
          </a:p>
          <a:p>
            <a:pPr algn="l">
              <a:defRPr sz="4100">
                <a:latin typeface="Courier"/>
                <a:ea typeface="Courier"/>
                <a:cs typeface="Courier"/>
                <a:sym typeface="Courier"/>
              </a:defRPr>
            </a:pPr>
            <a:r>
              <a:t>int main(int argc, char **argv)</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printf("argv[1], \"%s\", has a length of %zu characters.\n",</a:t>
            </a:r>
          </a:p>
          <a:p>
            <a:pPr algn="l">
              <a:defRPr sz="4100">
                <a:latin typeface="Courier"/>
                <a:ea typeface="Courier"/>
                <a:cs typeface="Courier"/>
                <a:sym typeface="Courier"/>
              </a:defRPr>
            </a:pPr>
            <a:r>
              <a:t>            argv[1],strlen(argv[1]));</a:t>
            </a:r>
          </a:p>
          <a:p>
            <a:pPr algn="l">
              <a:defRPr sz="4100">
                <a:latin typeface="Courier"/>
                <a:ea typeface="Courier"/>
                <a:cs typeface="Courier"/>
                <a:sym typeface="Courier"/>
              </a:defRPr>
            </a:pPr>
            <a:r>
              <a:t>    return 0;</a:t>
            </a:r>
          </a:p>
          <a:p>
            <a:pPr algn="l">
              <a:defRPr sz="4100">
                <a:latin typeface="Courier"/>
                <a:ea typeface="Courier"/>
                <a:cs typeface="Courier"/>
                <a:sym typeface="Courier"/>
              </a:defRPr>
            </a:pPr>
            <a:r>
              <a:t>}</a:t>
            </a:r>
          </a:p>
        </p:txBody>
      </p:sp>
      <p:pic>
        <p:nvPicPr>
          <p:cNvPr id="198" name="Image" descr="Image"/>
          <p:cNvPicPr>
            <a:picLocks noChangeAspect="1"/>
          </p:cNvPicPr>
          <p:nvPr/>
        </p:nvPicPr>
        <p:blipFill>
          <a:blip r:embed="rId2">
            <a:extLst/>
          </a:blip>
          <a:stretch>
            <a:fillRect/>
          </a:stretch>
        </p:blipFill>
        <p:spPr>
          <a:xfrm>
            <a:off x="21647703" y="4873211"/>
            <a:ext cx="1641446" cy="1641446"/>
          </a:xfrm>
          <a:prstGeom prst="rect">
            <a:avLst/>
          </a:prstGeom>
          <a:ln w="12700">
            <a:miter lim="400000"/>
          </a:ln>
        </p:spPr>
      </p:pic>
      <p:sp>
        <p:nvSpPr>
          <p:cNvPr id="199" name="Want a challenge? See musl's version of strlen: https://github.com/esmil/musl/blob/master/src/string/strlen.c"/>
          <p:cNvSpPr txBox="1"/>
          <p:nvPr/>
        </p:nvSpPr>
        <p:spPr>
          <a:xfrm>
            <a:off x="-30722" y="9680380"/>
            <a:ext cx="3653918" cy="28337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000"/>
            </a:pPr>
            <a:r>
              <a:t>Want a challenge? See musl's version of strlen: </a:t>
            </a:r>
            <a:r>
              <a:rPr u="sng">
                <a:hlinkClick r:id="rId3" invalidUrl="" action="" tgtFrame="" tooltip="" history="1" highlightClick="0" endSnd="0"/>
              </a:rPr>
              <a:t>https://github.com/esmil/musl/blob/master/src/string/strlen.c</a:t>
            </a:r>
            <a:r>
              <a:t>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The String Library: strcmp and strncm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strcmp and strncmp</a:t>
            </a:r>
          </a:p>
        </p:txBody>
      </p:sp>
      <p:sp>
        <p:nvSpPr>
          <p:cNvPr id="202" name="strcmp: Compares two strings, character-by-character, and returns 0 for identical strings, &lt; 0 if s is before t in the alphabet, and &gt; 0 if s is after t (digits are less than alphabetic characters). Prototype:…"/>
          <p:cNvSpPr txBox="1"/>
          <p:nvPr/>
        </p:nvSpPr>
        <p:spPr>
          <a:xfrm>
            <a:off x="591001" y="1975971"/>
            <a:ext cx="23201999" cy="64594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Courier"/>
                <a:ea typeface="Courier"/>
                <a:cs typeface="Courier"/>
                <a:sym typeface="Courier"/>
              </a:rPr>
              <a:t>strcmp</a:t>
            </a:r>
            <a:r>
              <a:t>: Compares two strings, character-by-character, and returns 0 for identical strings, &lt; 0 if s is before t in the alphabet, and &gt; 0 if s is after t (digits are less than alphabetic characters). Prototype: </a:t>
            </a:r>
          </a:p>
          <a:p>
            <a:pPr algn="l"/>
            <a:r>
              <a:t>    </a:t>
            </a:r>
            <a:r>
              <a:rPr>
                <a:latin typeface="Courier"/>
                <a:ea typeface="Courier"/>
                <a:cs typeface="Courier"/>
                <a:sym typeface="Courier"/>
              </a:rPr>
              <a:t>int strcmp(const char *s, const char *t);</a:t>
            </a:r>
            <a:endParaRPr>
              <a:latin typeface="Courier"/>
              <a:ea typeface="Courier"/>
              <a:cs typeface="Courier"/>
              <a:sym typeface="Courier"/>
            </a:endParaRPr>
          </a:p>
          <a:p>
            <a:pPr algn="l"/>
          </a:p>
          <a:p>
            <a:pPr algn="l"/>
            <a:r>
              <a:rPr b="1">
                <a:latin typeface="Courier"/>
                <a:ea typeface="Courier"/>
                <a:cs typeface="Courier"/>
                <a:sym typeface="Courier"/>
              </a:rPr>
              <a:t>strncmp</a:t>
            </a:r>
            <a:r>
              <a:t>: Performs the same comparison as strcmp except that it stops after n characters (and does not traverse past null characters).  Prototype:</a:t>
            </a:r>
          </a:p>
          <a:p>
            <a:pPr algn="l"/>
            <a:r>
              <a:t>    </a:t>
            </a:r>
            <a:r>
              <a:rPr>
                <a:latin typeface="Courier"/>
                <a:ea typeface="Courier"/>
                <a:cs typeface="Courier"/>
                <a:sym typeface="Courier"/>
              </a:rPr>
              <a:t>int strncmp(const char *s, const char *t, size_t n); </a:t>
            </a:r>
            <a:endParaRPr sz="1200">
              <a:latin typeface="Courier"/>
              <a:ea typeface="Courier"/>
              <a:cs typeface="Courier"/>
              <a:sym typeface="Courier"/>
            </a:endParaR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The String Library: strcmp and strncm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strcmp and strncmp</a:t>
            </a:r>
          </a:p>
        </p:txBody>
      </p:sp>
      <p:sp>
        <p:nvSpPr>
          <p:cNvPr id="205" name="// file: strcmp_ex.c…"/>
          <p:cNvSpPr txBox="1"/>
          <p:nvPr/>
        </p:nvSpPr>
        <p:spPr>
          <a:xfrm>
            <a:off x="468891" y="1511213"/>
            <a:ext cx="11701116" cy="1032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strcmp_ex.c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*s1 = argv[1];</a:t>
            </a:r>
          </a:p>
          <a:p>
            <a:pPr algn="l">
              <a:defRPr sz="2700">
                <a:latin typeface="Courier"/>
                <a:ea typeface="Courier"/>
                <a:cs typeface="Courier"/>
                <a:sym typeface="Courier"/>
              </a:defRPr>
            </a:pPr>
            <a:r>
              <a:t>    char *s2 = argv[2];</a:t>
            </a:r>
          </a:p>
          <a:p>
            <a:pPr algn="l">
              <a:defRPr sz="2700">
                <a:latin typeface="Courier"/>
                <a:ea typeface="Courier"/>
                <a:cs typeface="Courier"/>
                <a:sym typeface="Courier"/>
              </a:defRPr>
            </a:pPr>
            <a:r>
              <a:t>    int cmplen = atoi(argv[3]);</a:t>
            </a:r>
          </a:p>
          <a:p>
            <a:pPr algn="l">
              <a:defRPr sz="2700">
                <a:latin typeface="Courier"/>
                <a:ea typeface="Courier"/>
                <a:cs typeface="Courier"/>
                <a:sym typeface="Courier"/>
              </a:defRPr>
            </a:pPr>
          </a:p>
          <a:p>
            <a:pPr algn="l">
              <a:defRPr sz="2700">
                <a:latin typeface="Courier"/>
                <a:ea typeface="Courier"/>
                <a:cs typeface="Courier"/>
                <a:sym typeface="Courier"/>
              </a:defRPr>
            </a:pPr>
            <a:r>
              <a:t>    int cmp_result = strcmp(s1,s2);</a:t>
            </a:r>
          </a:p>
          <a:p>
            <a:pPr algn="l">
              <a:defRPr sz="2700">
                <a:latin typeface="Courier"/>
                <a:ea typeface="Courier"/>
                <a:cs typeface="Courier"/>
                <a:sym typeface="Courier"/>
              </a:defRPr>
            </a:pPr>
          </a:p>
          <a:p>
            <a:pPr algn="l">
              <a:defRPr sz="2700">
                <a:latin typeface="Courier"/>
                <a:ea typeface="Courier"/>
                <a:cs typeface="Courier"/>
                <a:sym typeface="Courier"/>
              </a:defRPr>
            </a:pPr>
            <a:r>
              <a:t>    char *result_text;</a:t>
            </a:r>
          </a:p>
          <a:p>
            <a:pPr algn="l">
              <a:defRPr sz="2700">
                <a:latin typeface="Courier"/>
                <a:ea typeface="Courier"/>
                <a:cs typeface="Courier"/>
                <a:sym typeface="Courier"/>
              </a:defRPr>
            </a:pPr>
          </a:p>
          <a:p>
            <a:pPr algn="l">
              <a:defRPr sz="2700">
                <a:latin typeface="Courier"/>
                <a:ea typeface="Courier"/>
                <a:cs typeface="Courier"/>
                <a:sym typeface="Courier"/>
              </a:defRPr>
            </a:pPr>
            <a:r>
              <a:t>    if (cmp_result == 0) {</a:t>
            </a:r>
          </a:p>
          <a:p>
            <a:pPr algn="l">
              <a:defRPr sz="2700">
                <a:latin typeface="Courier"/>
                <a:ea typeface="Courier"/>
                <a:cs typeface="Courier"/>
                <a:sym typeface="Courier"/>
              </a:defRPr>
            </a:pPr>
            <a:r>
              <a:t>        result_text = "is the same as";</a:t>
            </a:r>
          </a:p>
          <a:p>
            <a:pPr algn="l">
              <a:defRPr sz="2700">
                <a:latin typeface="Courier"/>
                <a:ea typeface="Courier"/>
                <a:cs typeface="Courier"/>
                <a:sym typeface="Courier"/>
              </a:defRPr>
            </a:pPr>
            <a:r>
              <a:t>    } else if (cmp_result &lt; 0) {</a:t>
            </a:r>
          </a:p>
          <a:p>
            <a:pPr algn="l">
              <a:defRPr sz="2700">
                <a:latin typeface="Courier"/>
                <a:ea typeface="Courier"/>
                <a:cs typeface="Courier"/>
                <a:sym typeface="Courier"/>
              </a:defRPr>
            </a:pPr>
            <a:r>
              <a:t>        result_text = "comes before";</a:t>
            </a:r>
          </a:p>
          <a:p>
            <a:pPr algn="l">
              <a:defRPr sz="2700">
                <a:latin typeface="Courier"/>
                <a:ea typeface="Courier"/>
                <a:cs typeface="Courier"/>
                <a:sym typeface="Courier"/>
              </a:defRPr>
            </a:pPr>
            <a:r>
              <a:t>    } else {</a:t>
            </a:r>
          </a:p>
          <a:p>
            <a:pPr algn="l">
              <a:defRPr sz="2700">
                <a:latin typeface="Courier"/>
                <a:ea typeface="Courier"/>
                <a:cs typeface="Courier"/>
                <a:sym typeface="Courier"/>
              </a:defRPr>
            </a:pPr>
            <a:r>
              <a:t>        result_text = "comes after";</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printf("String \"%s\" %s \"%s\" in the alphabet.\n",</a:t>
            </a:r>
          </a:p>
          <a:p>
            <a:pPr algn="l">
              <a:defRPr sz="2700">
                <a:latin typeface="Courier"/>
                <a:ea typeface="Courier"/>
                <a:cs typeface="Courier"/>
                <a:sym typeface="Courier"/>
              </a:defRPr>
            </a:pPr>
            <a:r>
              <a:t>         s1,result_text,s2);</a:t>
            </a:r>
          </a:p>
        </p:txBody>
      </p:sp>
      <p:sp>
        <p:nvSpPr>
          <p:cNvPr id="206" name="$ ./strcmp_ex cat camel 2…"/>
          <p:cNvSpPr txBox="1"/>
          <p:nvPr/>
        </p:nvSpPr>
        <p:spPr>
          <a:xfrm>
            <a:off x="1341830" y="11679983"/>
            <a:ext cx="21087954" cy="2082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300">
                <a:latin typeface="Courier"/>
                <a:ea typeface="Courier"/>
                <a:cs typeface="Courier"/>
                <a:sym typeface="Courier"/>
              </a:defRPr>
            </a:pPr>
            <a:r>
              <a:t>$ ./strcmp_ex cat camel 2</a:t>
            </a:r>
          </a:p>
          <a:p>
            <a:pPr algn="l">
              <a:defRPr sz="4300">
                <a:latin typeface="Courier"/>
                <a:ea typeface="Courier"/>
                <a:cs typeface="Courier"/>
                <a:sym typeface="Courier"/>
              </a:defRPr>
            </a:pPr>
            <a:r>
              <a:t>String "cat" comes after "camel" in the alphabet.</a:t>
            </a:r>
          </a:p>
          <a:p>
            <a:pPr algn="l">
              <a:defRPr sz="4300">
                <a:latin typeface="Courier"/>
                <a:ea typeface="Courier"/>
                <a:cs typeface="Courier"/>
                <a:sym typeface="Courier"/>
              </a:defRPr>
            </a:pPr>
            <a:r>
              <a:t>Up to character 2, "cat" is the same as "camel" in the alphabet.</a:t>
            </a:r>
          </a:p>
        </p:txBody>
      </p:sp>
      <p:sp>
        <p:nvSpPr>
          <p:cNvPr id="207" name="cmp_result = strncmp(s1,s2,cmplen);…"/>
          <p:cNvSpPr txBox="1"/>
          <p:nvPr/>
        </p:nvSpPr>
        <p:spPr>
          <a:xfrm>
            <a:off x="9623877" y="2664320"/>
            <a:ext cx="14376172" cy="5448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cmp_result = strncmp(s1,s2,cmplen);</a:t>
            </a:r>
          </a:p>
          <a:p>
            <a:pPr algn="l">
              <a:defRPr sz="2700">
                <a:latin typeface="Courier"/>
                <a:ea typeface="Courier"/>
                <a:cs typeface="Courier"/>
                <a:sym typeface="Courier"/>
              </a:defRPr>
            </a:pPr>
            <a:r>
              <a:t>    if (cmp_result == 0) {</a:t>
            </a:r>
          </a:p>
          <a:p>
            <a:pPr algn="l">
              <a:defRPr sz="2700">
                <a:latin typeface="Courier"/>
                <a:ea typeface="Courier"/>
                <a:cs typeface="Courier"/>
                <a:sym typeface="Courier"/>
              </a:defRPr>
            </a:pPr>
            <a:r>
              <a:t>        result_text = "is the same as";</a:t>
            </a:r>
          </a:p>
          <a:p>
            <a:pPr algn="l">
              <a:defRPr sz="2700">
                <a:latin typeface="Courier"/>
                <a:ea typeface="Courier"/>
                <a:cs typeface="Courier"/>
                <a:sym typeface="Courier"/>
              </a:defRPr>
            </a:pPr>
            <a:r>
              <a:t>    } else if (cmp_result &lt; 0) {</a:t>
            </a:r>
          </a:p>
          <a:p>
            <a:pPr algn="l">
              <a:defRPr sz="2700">
                <a:latin typeface="Courier"/>
                <a:ea typeface="Courier"/>
                <a:cs typeface="Courier"/>
                <a:sym typeface="Courier"/>
              </a:defRPr>
            </a:pPr>
            <a:r>
              <a:t>        result_text = "comes before";</a:t>
            </a:r>
          </a:p>
          <a:p>
            <a:pPr algn="l">
              <a:defRPr sz="2700">
                <a:latin typeface="Courier"/>
                <a:ea typeface="Courier"/>
                <a:cs typeface="Courier"/>
                <a:sym typeface="Courier"/>
              </a:defRPr>
            </a:pPr>
            <a:r>
              <a:t>    } else {</a:t>
            </a:r>
          </a:p>
          <a:p>
            <a:pPr algn="l">
              <a:defRPr sz="2700">
                <a:latin typeface="Courier"/>
                <a:ea typeface="Courier"/>
                <a:cs typeface="Courier"/>
                <a:sym typeface="Courier"/>
              </a:defRPr>
            </a:pPr>
            <a:r>
              <a:t>        result_text = "comes after";</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printf("Up to character %d, \"%s\" %s \"%s\" in the alphabet.\n",</a:t>
            </a:r>
          </a:p>
          <a:p>
            <a:pPr algn="l">
              <a:defRPr sz="2700">
                <a:latin typeface="Courier"/>
                <a:ea typeface="Courier"/>
                <a:cs typeface="Courier"/>
                <a:sym typeface="Courier"/>
              </a:defRPr>
            </a:pPr>
            <a:r>
              <a:t>            cmplen,s1,result_text,s2);</a:t>
            </a:r>
          </a:p>
          <a:p>
            <a:pPr algn="l">
              <a:defRPr sz="2700">
                <a:latin typeface="Courier"/>
                <a:ea typeface="Courier"/>
                <a:cs typeface="Courier"/>
                <a:sym typeface="Courier"/>
              </a:defRPr>
            </a:pP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pic>
        <p:nvPicPr>
          <p:cNvPr id="208" name="Image" descr="Image"/>
          <p:cNvPicPr>
            <a:picLocks noChangeAspect="1"/>
          </p:cNvPicPr>
          <p:nvPr/>
        </p:nvPicPr>
        <p:blipFill>
          <a:blip r:embed="rId2">
            <a:extLst/>
          </a:blip>
          <a:stretch>
            <a:fillRect/>
          </a:stretch>
        </p:blipFill>
        <p:spPr>
          <a:xfrm>
            <a:off x="22238320" y="2763869"/>
            <a:ext cx="1641445" cy="1641445"/>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The String Library: strch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strchr</a:t>
            </a:r>
          </a:p>
        </p:txBody>
      </p:sp>
      <p:sp>
        <p:nvSpPr>
          <p:cNvPr id="211" name="strchr: Returns a pointer to the first occurrence of a character in s, or NULL if the character is not in the string. Prototype:…"/>
          <p:cNvSpPr txBox="1"/>
          <p:nvPr/>
        </p:nvSpPr>
        <p:spPr>
          <a:xfrm>
            <a:off x="317917" y="1621143"/>
            <a:ext cx="22066515" cy="39268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strchr</a:t>
            </a:r>
            <a:r>
              <a:t>: Returns a pointer to the first occurrence of a character in s, or NULL if the character is not in the string. Prototype: </a:t>
            </a:r>
          </a:p>
          <a:p>
            <a:pPr algn="l"/>
          </a:p>
          <a:p>
            <a:pPr algn="l"/>
            <a:r>
              <a:t> </a:t>
            </a:r>
            <a:r>
              <a:rPr>
                <a:latin typeface="Courier"/>
                <a:ea typeface="Courier"/>
                <a:cs typeface="Courier"/>
                <a:sym typeface="Courier"/>
              </a:rPr>
              <a:t> char *strchr(const char *s, int ch);</a:t>
            </a:r>
          </a:p>
        </p:txBody>
      </p:sp>
      <p:sp>
        <p:nvSpPr>
          <p:cNvPr id="212" name="// file: strchr_ex.c…"/>
          <p:cNvSpPr txBox="1"/>
          <p:nvPr/>
        </p:nvSpPr>
        <p:spPr>
          <a:xfrm>
            <a:off x="764638" y="4914286"/>
            <a:ext cx="12729984" cy="62611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strchr_ex.c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*word = argv[1];</a:t>
            </a:r>
          </a:p>
          <a:p>
            <a:pPr algn="l">
              <a:defRPr sz="2700">
                <a:latin typeface="Courier"/>
                <a:ea typeface="Courier"/>
                <a:cs typeface="Courier"/>
                <a:sym typeface="Courier"/>
              </a:defRPr>
            </a:pPr>
            <a:r>
              <a:t>    char ch = argv[2][0];</a:t>
            </a:r>
          </a:p>
          <a:p>
            <a:pPr algn="l">
              <a:defRPr sz="2700">
                <a:latin typeface="Courier"/>
                <a:ea typeface="Courier"/>
                <a:cs typeface="Courier"/>
                <a:sym typeface="Courier"/>
              </a:defRPr>
            </a:pPr>
          </a:p>
          <a:p>
            <a:pPr algn="l">
              <a:defRPr sz="2700">
                <a:latin typeface="Courier"/>
                <a:ea typeface="Courier"/>
                <a:cs typeface="Courier"/>
                <a:sym typeface="Courier"/>
              </a:defRPr>
            </a:pPr>
            <a:r>
              <a:t>    printf("\"%s\" pointer: %p\n",word,word);</a:t>
            </a:r>
          </a:p>
          <a:p>
            <a:pPr algn="l">
              <a:defRPr sz="2700">
                <a:latin typeface="Courier"/>
                <a:ea typeface="Courier"/>
                <a:cs typeface="Courier"/>
                <a:sym typeface="Courier"/>
              </a:defRPr>
            </a:pPr>
            <a:r>
              <a:t>    printf("pointer to the first instance of %c in %s: %p\n",</a:t>
            </a:r>
          </a:p>
          <a:p>
            <a:pPr algn="l">
              <a:defRPr sz="2700">
                <a:latin typeface="Courier"/>
                <a:ea typeface="Courier"/>
                <a:cs typeface="Courier"/>
                <a:sym typeface="Courier"/>
              </a:defRPr>
            </a:pPr>
            <a:r>
              <a:t>            ch, word, strchr(word,ch));</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13" name="$ ./strchr_ex fabulous u…"/>
          <p:cNvSpPr txBox="1"/>
          <p:nvPr/>
        </p:nvSpPr>
        <p:spPr>
          <a:xfrm>
            <a:off x="779140" y="11458500"/>
            <a:ext cx="12935757" cy="1384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./strchr_ex fabulous u</a:t>
            </a:r>
          </a:p>
          <a:p>
            <a:pPr algn="l">
              <a:defRPr sz="2700">
                <a:latin typeface="Courier"/>
                <a:ea typeface="Courier"/>
                <a:cs typeface="Courier"/>
                <a:sym typeface="Courier"/>
              </a:defRPr>
            </a:pPr>
            <a:r>
              <a:t>"fabulous" pointer: 0x7ffee9c888c4</a:t>
            </a:r>
          </a:p>
          <a:p>
            <a:pPr algn="l">
              <a:defRPr sz="2700">
                <a:latin typeface="Courier"/>
                <a:ea typeface="Courier"/>
                <a:cs typeface="Courier"/>
                <a:sym typeface="Courier"/>
              </a:defRPr>
            </a:pPr>
            <a:r>
              <a:t>pointer to the first instance of u in fabulous: 0x7ffee9c888c7</a:t>
            </a:r>
          </a:p>
        </p:txBody>
      </p:sp>
      <p:pic>
        <p:nvPicPr>
          <p:cNvPr id="214" name="Image" descr="Image"/>
          <p:cNvPicPr>
            <a:picLocks noChangeAspect="1"/>
          </p:cNvPicPr>
          <p:nvPr/>
        </p:nvPicPr>
        <p:blipFill>
          <a:blip r:embed="rId2">
            <a:extLst/>
          </a:blip>
          <a:stretch>
            <a:fillRect/>
          </a:stretch>
        </p:blipFill>
        <p:spPr>
          <a:xfrm>
            <a:off x="11775981" y="5145254"/>
            <a:ext cx="1641445" cy="1641445"/>
          </a:xfrm>
          <a:prstGeom prst="rect">
            <a:avLst/>
          </a:prstGeom>
          <a:ln w="12700">
            <a:miter lim="400000"/>
          </a:ln>
        </p:spPr>
      </p:pic>
      <p:sp>
        <p:nvSpPr>
          <p:cNvPr id="215" name="$ ./strchr_ex fabulous r…"/>
          <p:cNvSpPr txBox="1"/>
          <p:nvPr/>
        </p:nvSpPr>
        <p:spPr>
          <a:xfrm>
            <a:off x="14958536" y="11456081"/>
            <a:ext cx="8531813" cy="179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700">
                <a:latin typeface="Courier"/>
                <a:ea typeface="Courier"/>
                <a:cs typeface="Courier"/>
                <a:sym typeface="Courier"/>
              </a:defRPr>
            </a:pPr>
            <a:r>
              <a:t>$ ./strchr_ex fabulous r</a:t>
            </a:r>
          </a:p>
          <a:p>
            <a:pPr algn="l">
              <a:defRPr sz="2700">
                <a:latin typeface="Courier"/>
                <a:ea typeface="Courier"/>
                <a:cs typeface="Courier"/>
                <a:sym typeface="Courier"/>
              </a:defRPr>
            </a:pPr>
            <a:r>
              <a:t>"fabulous" pointer: 0x7ffee0c328c4</a:t>
            </a:r>
          </a:p>
          <a:p>
            <a:pPr algn="l">
              <a:defRPr sz="2700">
                <a:latin typeface="Courier"/>
                <a:ea typeface="Courier"/>
                <a:cs typeface="Courier"/>
                <a:sym typeface="Courier"/>
              </a:defRPr>
            </a:pPr>
            <a:r>
              <a:t>pointer to the first instance of r in fabulous: (nil)</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The String Library: strst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strstr</a:t>
            </a:r>
          </a:p>
        </p:txBody>
      </p:sp>
      <p:sp>
        <p:nvSpPr>
          <p:cNvPr id="218" name="strstr: Locate a substring. Returns a pointer to the first occurrence of needle in haystack, or NULL if the substring does not exist.…"/>
          <p:cNvSpPr txBox="1"/>
          <p:nvPr/>
        </p:nvSpPr>
        <p:spPr>
          <a:xfrm>
            <a:off x="317917" y="1621143"/>
            <a:ext cx="22066515" cy="316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strstr: </a:t>
            </a:r>
            <a:r>
              <a:t>Locate a substring. Returns a pointer to the first occurrence of needle in haystack, or NULL if the substring does not exist. </a:t>
            </a:r>
          </a:p>
          <a:p>
            <a:pPr algn="l"/>
          </a:p>
          <a:p>
            <a:pPr algn="l">
              <a:defRPr>
                <a:latin typeface="Courier"/>
                <a:ea typeface="Courier"/>
                <a:cs typeface="Courier"/>
                <a:sym typeface="Courier"/>
              </a:defRPr>
            </a:pPr>
            <a:r>
              <a:t>char *strstr(const char *haystack, const char *needle);</a:t>
            </a:r>
          </a:p>
        </p:txBody>
      </p:sp>
      <p:sp>
        <p:nvSpPr>
          <p:cNvPr id="219" name="// file: strstr_ex.c…"/>
          <p:cNvSpPr txBox="1"/>
          <p:nvPr/>
        </p:nvSpPr>
        <p:spPr>
          <a:xfrm>
            <a:off x="792763" y="5364279"/>
            <a:ext cx="13553078" cy="62611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strstr_ex.c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*haystack = argv[1];</a:t>
            </a:r>
          </a:p>
          <a:p>
            <a:pPr algn="l">
              <a:defRPr sz="2700">
                <a:latin typeface="Courier"/>
                <a:ea typeface="Courier"/>
                <a:cs typeface="Courier"/>
                <a:sym typeface="Courier"/>
              </a:defRPr>
            </a:pPr>
            <a:r>
              <a:t>    char *needle = argv[2];</a:t>
            </a:r>
          </a:p>
          <a:p>
            <a:pPr algn="l">
              <a:defRPr sz="2700">
                <a:latin typeface="Courier"/>
                <a:ea typeface="Courier"/>
                <a:cs typeface="Courier"/>
                <a:sym typeface="Courier"/>
              </a:defRPr>
            </a:pPr>
          </a:p>
          <a:p>
            <a:pPr algn="l">
              <a:defRPr sz="2700">
                <a:latin typeface="Courier"/>
                <a:ea typeface="Courier"/>
                <a:cs typeface="Courier"/>
                <a:sym typeface="Courier"/>
              </a:defRPr>
            </a:pPr>
            <a:r>
              <a:t>    printf("\"%s\" pointer: %p\n",haystack,haystack);</a:t>
            </a:r>
          </a:p>
          <a:p>
            <a:pPr algn="l">
              <a:defRPr sz="2700">
                <a:latin typeface="Courier"/>
                <a:ea typeface="Courier"/>
                <a:cs typeface="Courier"/>
                <a:sym typeface="Courier"/>
              </a:defRPr>
            </a:pPr>
            <a:r>
              <a:t>    printf("pointer to the first instance of \"%s\" in %s: %p\n",</a:t>
            </a:r>
          </a:p>
          <a:p>
            <a:pPr algn="l">
              <a:defRPr sz="2700">
                <a:latin typeface="Courier"/>
                <a:ea typeface="Courier"/>
                <a:cs typeface="Courier"/>
                <a:sym typeface="Courier"/>
              </a:defRPr>
            </a:pPr>
            <a:r>
              <a:t>            needle, haystack, strstr(haystack,needle));</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20" name="$ ./strstr_ex mississippi ssip…"/>
          <p:cNvSpPr txBox="1"/>
          <p:nvPr/>
        </p:nvSpPr>
        <p:spPr>
          <a:xfrm>
            <a:off x="779140" y="11847431"/>
            <a:ext cx="14581945" cy="1384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./strstr_ex mississippi ssip</a:t>
            </a:r>
          </a:p>
          <a:p>
            <a:pPr algn="l">
              <a:defRPr sz="2700">
                <a:latin typeface="Courier"/>
                <a:ea typeface="Courier"/>
                <a:cs typeface="Courier"/>
                <a:sym typeface="Courier"/>
              </a:defRPr>
            </a:pPr>
            <a:r>
              <a:t>"mississippi" pointer: 0x7ffeeb06b8bc</a:t>
            </a:r>
          </a:p>
          <a:p>
            <a:pPr algn="l">
              <a:defRPr sz="2700">
                <a:latin typeface="Courier"/>
                <a:ea typeface="Courier"/>
                <a:cs typeface="Courier"/>
                <a:sym typeface="Courier"/>
              </a:defRPr>
            </a:pPr>
            <a:r>
              <a:t>pointer to the first instance of "ssip" in mississippi: 0x7ffeeb06b8c1</a:t>
            </a:r>
          </a:p>
        </p:txBody>
      </p:sp>
      <p:pic>
        <p:nvPicPr>
          <p:cNvPr id="221" name="Image" descr="Image"/>
          <p:cNvPicPr>
            <a:picLocks noChangeAspect="1"/>
          </p:cNvPicPr>
          <p:nvPr/>
        </p:nvPicPr>
        <p:blipFill>
          <a:blip r:embed="rId2">
            <a:extLst/>
          </a:blip>
          <a:stretch>
            <a:fillRect/>
          </a:stretch>
        </p:blipFill>
        <p:spPr>
          <a:xfrm>
            <a:off x="12450971" y="5651496"/>
            <a:ext cx="1641445" cy="1641446"/>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3 minute break"/>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3 minute break</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The String Library: strcp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strcpy</a:t>
            </a:r>
          </a:p>
        </p:txBody>
      </p:sp>
      <p:sp>
        <p:nvSpPr>
          <p:cNvPr id="226" name="strcpy: Copies src to dst, including the null byte. The caller is responsible for ensuring that there is enough space in dst to hold the entire copy. The strings may not overlap.…"/>
          <p:cNvSpPr txBox="1"/>
          <p:nvPr/>
        </p:nvSpPr>
        <p:spPr>
          <a:xfrm>
            <a:off x="317917" y="1621143"/>
            <a:ext cx="22066515" cy="3552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strcpy: </a:t>
            </a:r>
            <a:r>
              <a:t>Copies src to dst, including the null byte. The caller is responsible for ensuring that there is enough space in dst to hold the entire copy. The strings may not overlap.</a:t>
            </a:r>
          </a:p>
          <a:p>
            <a:pPr algn="l">
              <a:lnSpc>
                <a:spcPct val="50000"/>
              </a:lnSpc>
            </a:pPr>
          </a:p>
          <a:p>
            <a:pPr algn="l">
              <a:defRPr>
                <a:latin typeface="Courier"/>
                <a:ea typeface="Courier"/>
                <a:cs typeface="Courier"/>
                <a:sym typeface="Courier"/>
              </a:defRPr>
            </a:pPr>
            <a:r>
              <a:t>  char *strcpy(char *dst, const char *src);</a:t>
            </a:r>
          </a:p>
        </p:txBody>
      </p:sp>
      <p:sp>
        <p:nvSpPr>
          <p:cNvPr id="227" name="// file: strcpy_ex.c…"/>
          <p:cNvSpPr txBox="1"/>
          <p:nvPr/>
        </p:nvSpPr>
        <p:spPr>
          <a:xfrm>
            <a:off x="736514" y="5765318"/>
            <a:ext cx="10672249" cy="7886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strcpy_ex.c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*word = argv[1];</a:t>
            </a:r>
          </a:p>
          <a:p>
            <a:pPr algn="l">
              <a:defRPr sz="2700">
                <a:latin typeface="Courier"/>
                <a:ea typeface="Courier"/>
                <a:cs typeface="Courier"/>
                <a:sym typeface="Courier"/>
              </a:defRPr>
            </a:pPr>
            <a:r>
              <a:t>    // +1 necessary below for terminating null byte</a:t>
            </a:r>
          </a:p>
          <a:p>
            <a:pPr algn="l">
              <a:defRPr sz="2700">
                <a:latin typeface="Courier"/>
                <a:ea typeface="Courier"/>
                <a:cs typeface="Courier"/>
                <a:sym typeface="Courier"/>
              </a:defRPr>
            </a:pPr>
            <a:r>
              <a:t>    char wordcopy[strlen(word)+1];</a:t>
            </a:r>
          </a:p>
          <a:p>
            <a:pPr algn="l">
              <a:defRPr sz="2700">
                <a:latin typeface="Courier"/>
                <a:ea typeface="Courier"/>
                <a:cs typeface="Courier"/>
                <a:sym typeface="Courier"/>
              </a:defRPr>
            </a:pPr>
          </a:p>
          <a:p>
            <a:pPr algn="l">
              <a:defRPr sz="2700">
                <a:latin typeface="Courier"/>
                <a:ea typeface="Courier"/>
                <a:cs typeface="Courier"/>
                <a:sym typeface="Courier"/>
              </a:defRPr>
            </a:pPr>
            <a:r>
              <a:t>    strcpy(wordcopy,word);</a:t>
            </a:r>
          </a:p>
          <a:p>
            <a:pPr algn="l">
              <a:defRPr sz="2700">
                <a:latin typeface="Courier"/>
                <a:ea typeface="Courier"/>
                <a:cs typeface="Courier"/>
                <a:sym typeface="Courier"/>
              </a:defRPr>
            </a:pPr>
            <a:r>
              <a:t>    word[0] = 'x';</a:t>
            </a:r>
          </a:p>
          <a:p>
            <a:pPr algn="l">
              <a:defRPr sz="2700">
                <a:latin typeface="Courier"/>
                <a:ea typeface="Courier"/>
                <a:cs typeface="Courier"/>
                <a:sym typeface="Courier"/>
              </a:defRPr>
            </a:pPr>
            <a:r>
              <a:t>    wordcopy[0] = 'y';</a:t>
            </a:r>
          </a:p>
          <a:p>
            <a:pPr algn="l">
              <a:defRPr sz="2700">
                <a:latin typeface="Courier"/>
                <a:ea typeface="Courier"/>
                <a:cs typeface="Courier"/>
                <a:sym typeface="Courier"/>
              </a:defRPr>
            </a:pPr>
          </a:p>
          <a:p>
            <a:pPr algn="l">
              <a:defRPr sz="2700">
                <a:latin typeface="Courier"/>
                <a:ea typeface="Courier"/>
                <a:cs typeface="Courier"/>
                <a:sym typeface="Courier"/>
              </a:defRPr>
            </a:pPr>
            <a:r>
              <a:t>    printf("word: %s\n",word);</a:t>
            </a:r>
          </a:p>
          <a:p>
            <a:pPr algn="l">
              <a:defRPr sz="2700">
                <a:latin typeface="Courier"/>
                <a:ea typeface="Courier"/>
                <a:cs typeface="Courier"/>
                <a:sym typeface="Courier"/>
              </a:defRPr>
            </a:pPr>
            <a:r>
              <a:t>    printf("wordcopy: %s\n",wordcopy);</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28" name="$ ./strcpy_ex hello…"/>
          <p:cNvSpPr txBox="1"/>
          <p:nvPr/>
        </p:nvSpPr>
        <p:spPr>
          <a:xfrm>
            <a:off x="12450836" y="6286310"/>
            <a:ext cx="4087497" cy="1384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./strcpy_ex hello</a:t>
            </a:r>
          </a:p>
          <a:p>
            <a:pPr algn="l">
              <a:defRPr sz="2700">
                <a:latin typeface="Courier"/>
                <a:ea typeface="Courier"/>
                <a:cs typeface="Courier"/>
                <a:sym typeface="Courier"/>
              </a:defRPr>
            </a:pPr>
            <a:r>
              <a:t>word: xello</a:t>
            </a:r>
          </a:p>
          <a:p>
            <a:pPr algn="l">
              <a:defRPr sz="2700">
                <a:latin typeface="Courier"/>
                <a:ea typeface="Courier"/>
                <a:cs typeface="Courier"/>
                <a:sym typeface="Courier"/>
              </a:defRPr>
            </a:pPr>
            <a:r>
              <a:t>wordcopy: yello</a:t>
            </a:r>
          </a:p>
        </p:txBody>
      </p:sp>
      <p:pic>
        <p:nvPicPr>
          <p:cNvPr id="229" name="Image" descr="Image"/>
          <p:cNvPicPr>
            <a:picLocks noChangeAspect="1"/>
          </p:cNvPicPr>
          <p:nvPr/>
        </p:nvPicPr>
        <p:blipFill>
          <a:blip r:embed="rId2">
            <a:extLst/>
          </a:blip>
          <a:stretch>
            <a:fillRect/>
          </a:stretch>
        </p:blipFill>
        <p:spPr>
          <a:xfrm>
            <a:off x="9554140" y="6037277"/>
            <a:ext cx="1641446" cy="1641446"/>
          </a:xfrm>
          <a:prstGeom prst="rect">
            <a:avLst/>
          </a:prstGeom>
          <a:ln w="12700">
            <a:miter lim="400000"/>
          </a:ln>
        </p:spPr>
      </p:pic>
      <p:sp>
        <p:nvSpPr>
          <p:cNvPr id="230" name="Be careful! The strcpy function is responsible for many &quot;buffer overflows&quot; where the destination did not have enough space for the source! This is where nefarious hackers do their thing!"/>
          <p:cNvSpPr txBox="1"/>
          <p:nvPr/>
        </p:nvSpPr>
        <p:spPr>
          <a:xfrm>
            <a:off x="12303669" y="8081770"/>
            <a:ext cx="11705292" cy="3914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Be careful! The </a:t>
            </a:r>
            <a:r>
              <a:rPr>
                <a:latin typeface="Courier"/>
                <a:ea typeface="Courier"/>
                <a:cs typeface="Courier"/>
                <a:sym typeface="Courier"/>
              </a:rPr>
              <a:t>strcpy</a:t>
            </a:r>
            <a:r>
              <a:t> function is responsible for many "buffer overflows" where the destination did not have enough space for the source! This is where nefarious hackers do their thing!</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The String Library: strncp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strncpy</a:t>
            </a:r>
          </a:p>
        </p:txBody>
      </p:sp>
      <p:sp>
        <p:nvSpPr>
          <p:cNvPr id="233" name="strncpy: Similar to strcpy, except that at most n bytes will be copied. If there is no null byte in the first n bytes of src, then dst will not be null-terminated!…"/>
          <p:cNvSpPr txBox="1"/>
          <p:nvPr/>
        </p:nvSpPr>
        <p:spPr>
          <a:xfrm>
            <a:off x="317917" y="1621143"/>
            <a:ext cx="22066515" cy="28032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strncpy: </a:t>
            </a:r>
            <a:r>
              <a:t>Similar to strcpy, except that at most n bytes will be copied. If there is no null byte in the first n bytes of src, then dst will </a:t>
            </a:r>
            <a:r>
              <a:rPr b="1" i="1">
                <a:latin typeface="Helvetica Neue"/>
                <a:ea typeface="Helvetica Neue"/>
                <a:cs typeface="Helvetica Neue"/>
                <a:sym typeface="Helvetica Neue"/>
              </a:rPr>
              <a:t>not</a:t>
            </a:r>
            <a:r>
              <a:rPr i="1">
                <a:latin typeface="Helvetica Neue"/>
                <a:ea typeface="Helvetica Neue"/>
                <a:cs typeface="Helvetica Neue"/>
                <a:sym typeface="Helvetica Neue"/>
              </a:rPr>
              <a:t> </a:t>
            </a:r>
            <a:r>
              <a:t>be null-terminated! </a:t>
            </a:r>
            <a:endParaRPr sz="1200"/>
          </a:p>
          <a:p>
            <a:pPr algn="l">
              <a:lnSpc>
                <a:spcPct val="50000"/>
              </a:lnSpc>
            </a:pPr>
          </a:p>
          <a:p>
            <a:pPr algn="l">
              <a:defRPr>
                <a:latin typeface="Courier"/>
                <a:ea typeface="Courier"/>
                <a:cs typeface="Courier"/>
                <a:sym typeface="Courier"/>
              </a:defRPr>
            </a:pPr>
            <a:r>
              <a:t>char *strncpy(char *dst, const char *src, size_t n); </a:t>
            </a:r>
          </a:p>
        </p:txBody>
      </p:sp>
      <p:sp>
        <p:nvSpPr>
          <p:cNvPr id="234" name="// file: strncpy_ex.c…"/>
          <p:cNvSpPr txBox="1"/>
          <p:nvPr/>
        </p:nvSpPr>
        <p:spPr>
          <a:xfrm>
            <a:off x="652140" y="4865332"/>
            <a:ext cx="11906890" cy="8699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strncpy_ex.c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const int MAX_WORDLEN = 5;</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*word = argv[1];</a:t>
            </a:r>
          </a:p>
          <a:p>
            <a:pPr algn="l">
              <a:defRPr sz="2700">
                <a:latin typeface="Courier"/>
                <a:ea typeface="Courier"/>
                <a:cs typeface="Courier"/>
                <a:sym typeface="Courier"/>
              </a:defRPr>
            </a:pPr>
            <a:r>
              <a:t>    char wordcopy[MAX_WORDLEN];</a:t>
            </a:r>
          </a:p>
          <a:p>
            <a:pPr algn="l">
              <a:defRPr sz="2700">
                <a:latin typeface="Courier"/>
                <a:ea typeface="Courier"/>
                <a:cs typeface="Courier"/>
                <a:sym typeface="Courier"/>
              </a:defRPr>
            </a:pPr>
          </a:p>
          <a:p>
            <a:pPr algn="l">
              <a:defRPr sz="2700">
                <a:latin typeface="Courier"/>
                <a:ea typeface="Courier"/>
                <a:cs typeface="Courier"/>
                <a:sym typeface="Courier"/>
              </a:defRPr>
            </a:pPr>
            <a:r>
              <a:t>    // only copy up to one before the end</a:t>
            </a:r>
          </a:p>
          <a:p>
            <a:pPr algn="l">
              <a:defRPr sz="2700">
                <a:latin typeface="Courier"/>
                <a:ea typeface="Courier"/>
                <a:cs typeface="Courier"/>
                <a:sym typeface="Courier"/>
              </a:defRPr>
            </a:pPr>
            <a:r>
              <a:t>    strncpy(wordcopy,word,MAX_WORDLEN-1);</a:t>
            </a:r>
          </a:p>
          <a:p>
            <a:pPr algn="l">
              <a:defRPr sz="2700">
                <a:latin typeface="Courier"/>
                <a:ea typeface="Courier"/>
                <a:cs typeface="Courier"/>
                <a:sym typeface="Courier"/>
              </a:defRPr>
            </a:pPr>
            <a:r>
              <a:t>    // put a null at the end in case the word is too long</a:t>
            </a:r>
          </a:p>
          <a:p>
            <a:pPr algn="l">
              <a:defRPr sz="2700">
                <a:latin typeface="Courier"/>
                <a:ea typeface="Courier"/>
                <a:cs typeface="Courier"/>
                <a:sym typeface="Courier"/>
              </a:defRPr>
            </a:pPr>
            <a:r>
              <a:t>    wordcopy[MAX_WORDLEN-1] = '\0';</a:t>
            </a:r>
          </a:p>
          <a:p>
            <a:pPr algn="l">
              <a:defRPr sz="2700">
                <a:latin typeface="Courier"/>
                <a:ea typeface="Courier"/>
                <a:cs typeface="Courier"/>
                <a:sym typeface="Courier"/>
              </a:defRPr>
            </a:pPr>
          </a:p>
          <a:p>
            <a:pPr algn="l">
              <a:defRPr sz="2700">
                <a:latin typeface="Courier"/>
                <a:ea typeface="Courier"/>
                <a:cs typeface="Courier"/>
                <a:sym typeface="Courier"/>
              </a:defRPr>
            </a:pPr>
            <a:r>
              <a:t>    printf("word: %s\n",word);</a:t>
            </a:r>
          </a:p>
          <a:p>
            <a:pPr algn="l">
              <a:defRPr sz="2700">
                <a:latin typeface="Courier"/>
                <a:ea typeface="Courier"/>
                <a:cs typeface="Courier"/>
                <a:sym typeface="Courier"/>
              </a:defRPr>
            </a:pPr>
            <a:r>
              <a:t>    printf("wordcopy: %s\n",wordcopy);</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35" name="$ ./strncpy_ex wonderful…"/>
          <p:cNvSpPr txBox="1"/>
          <p:nvPr/>
        </p:nvSpPr>
        <p:spPr>
          <a:xfrm>
            <a:off x="13885189" y="5125241"/>
            <a:ext cx="5116365" cy="1384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./strncpy_ex wonderful</a:t>
            </a:r>
          </a:p>
          <a:p>
            <a:pPr algn="l">
              <a:defRPr sz="2700">
                <a:latin typeface="Courier"/>
                <a:ea typeface="Courier"/>
                <a:cs typeface="Courier"/>
                <a:sym typeface="Courier"/>
              </a:defRPr>
            </a:pPr>
            <a:r>
              <a:t>word: wonderful</a:t>
            </a:r>
          </a:p>
          <a:p>
            <a:pPr algn="l">
              <a:defRPr sz="2700">
                <a:latin typeface="Courier"/>
                <a:ea typeface="Courier"/>
                <a:cs typeface="Courier"/>
                <a:sym typeface="Courier"/>
              </a:defRPr>
            </a:pPr>
            <a:r>
              <a:t>wordcopy: wond</a:t>
            </a:r>
          </a:p>
        </p:txBody>
      </p:sp>
      <p:pic>
        <p:nvPicPr>
          <p:cNvPr id="236" name="Image" descr="Image"/>
          <p:cNvPicPr>
            <a:picLocks noChangeAspect="1"/>
          </p:cNvPicPr>
          <p:nvPr/>
        </p:nvPicPr>
        <p:blipFill>
          <a:blip r:embed="rId2">
            <a:extLst/>
          </a:blip>
          <a:stretch>
            <a:fillRect/>
          </a:stretch>
        </p:blipFill>
        <p:spPr>
          <a:xfrm>
            <a:off x="9694764" y="4996668"/>
            <a:ext cx="1641445" cy="1641446"/>
          </a:xfrm>
          <a:prstGeom prst="rect">
            <a:avLst/>
          </a:prstGeom>
          <a:ln w="12700">
            <a:miter lim="400000"/>
          </a:ln>
        </p:spPr>
      </p:pic>
      <p:sp>
        <p:nvSpPr>
          <p:cNvPr id="237" name="Again, be careful! The strncpy function won't put a null at the end of the copy automatically!"/>
          <p:cNvSpPr txBox="1"/>
          <p:nvPr/>
        </p:nvSpPr>
        <p:spPr>
          <a:xfrm>
            <a:off x="12997335" y="7631776"/>
            <a:ext cx="11180373"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Again, be careful! The </a:t>
            </a:r>
            <a:r>
              <a:rPr>
                <a:latin typeface="Courier"/>
                <a:ea typeface="Courier"/>
                <a:cs typeface="Courier"/>
                <a:sym typeface="Courier"/>
              </a:rPr>
              <a:t>strncpy</a:t>
            </a:r>
            <a:r>
              <a:t> function won't put a null at the end of the copy automatically!</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The String Library: strncp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strncpy</a:t>
            </a:r>
          </a:p>
        </p:txBody>
      </p:sp>
      <p:sp>
        <p:nvSpPr>
          <p:cNvPr id="240" name="The following is a buggy version, without the appropriate checks!"/>
          <p:cNvSpPr txBox="1"/>
          <p:nvPr/>
        </p:nvSpPr>
        <p:spPr>
          <a:xfrm>
            <a:off x="317917" y="1621143"/>
            <a:ext cx="22066515" cy="857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a:latin typeface="Helvetica Neue"/>
                <a:ea typeface="Helvetica Neue"/>
                <a:cs typeface="Helvetica Neue"/>
                <a:sym typeface="Helvetica Neue"/>
              </a:defRPr>
            </a:lvl1pPr>
          </a:lstStyle>
          <a:p>
            <a:pPr/>
            <a:r>
              <a:t>The following is a buggy version, without the appropriate checks!</a:t>
            </a:r>
          </a:p>
        </p:txBody>
      </p:sp>
      <p:sp>
        <p:nvSpPr>
          <p:cNvPr id="241" name="// file: strncpy_buggy.c…"/>
          <p:cNvSpPr txBox="1"/>
          <p:nvPr/>
        </p:nvSpPr>
        <p:spPr>
          <a:xfrm>
            <a:off x="652140" y="3459103"/>
            <a:ext cx="8202967" cy="7480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strncpy_buggy.c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const int MAX_WORDLEN = 5;</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*word = argv[1];</a:t>
            </a:r>
          </a:p>
          <a:p>
            <a:pPr algn="l">
              <a:defRPr sz="2700">
                <a:latin typeface="Courier"/>
                <a:ea typeface="Courier"/>
                <a:cs typeface="Courier"/>
                <a:sym typeface="Courier"/>
              </a:defRPr>
            </a:pPr>
            <a:r>
              <a:t>    char wordcopy[MAX_WORDLEN];</a:t>
            </a:r>
          </a:p>
          <a:p>
            <a:pPr algn="l">
              <a:defRPr sz="2700">
                <a:latin typeface="Courier"/>
                <a:ea typeface="Courier"/>
                <a:cs typeface="Courier"/>
                <a:sym typeface="Courier"/>
              </a:defRPr>
            </a:pPr>
          </a:p>
          <a:p>
            <a:pPr algn="l">
              <a:defRPr sz="2700">
                <a:latin typeface="Courier"/>
                <a:ea typeface="Courier"/>
                <a:cs typeface="Courier"/>
                <a:sym typeface="Courier"/>
              </a:defRPr>
            </a:pPr>
            <a:r>
              <a:t>    strncpy(wordcopy,word,MAX_WORDLEN);</a:t>
            </a:r>
          </a:p>
          <a:p>
            <a:pPr algn="l">
              <a:defRPr sz="2700">
                <a:latin typeface="Courier"/>
                <a:ea typeface="Courier"/>
                <a:cs typeface="Courier"/>
                <a:sym typeface="Courier"/>
              </a:defRPr>
            </a:pPr>
          </a:p>
          <a:p>
            <a:pPr algn="l">
              <a:defRPr sz="2700">
                <a:latin typeface="Courier"/>
                <a:ea typeface="Courier"/>
                <a:cs typeface="Courier"/>
                <a:sym typeface="Courier"/>
              </a:defRPr>
            </a:pPr>
            <a:r>
              <a:t>    printf("word: %s\n",word);</a:t>
            </a:r>
          </a:p>
          <a:p>
            <a:pPr algn="l">
              <a:defRPr sz="2700">
                <a:latin typeface="Courier"/>
                <a:ea typeface="Courier"/>
                <a:cs typeface="Courier"/>
                <a:sym typeface="Courier"/>
              </a:defRPr>
            </a:pPr>
            <a:r>
              <a:t>    printf("wordcopy: %s\n",wordcopy);</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42" name="$ ./strncpy_buggy wonderful…"/>
          <p:cNvSpPr txBox="1"/>
          <p:nvPr/>
        </p:nvSpPr>
        <p:spPr>
          <a:xfrm>
            <a:off x="10108896" y="3470483"/>
            <a:ext cx="9849155" cy="2298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700">
                <a:latin typeface="Courier"/>
                <a:ea typeface="Courier"/>
                <a:cs typeface="Courier"/>
                <a:sym typeface="Courier"/>
              </a:defRPr>
            </a:pPr>
            <a:r>
              <a:t>$ ./strncpy_buggy wonderful</a:t>
            </a:r>
          </a:p>
          <a:p>
            <a:pPr algn="l">
              <a:defRPr sz="4700">
                <a:latin typeface="Courier"/>
                <a:ea typeface="Courier"/>
                <a:cs typeface="Courier"/>
                <a:sym typeface="Courier"/>
              </a:defRPr>
            </a:pPr>
            <a:r>
              <a:t>word: wonderful</a:t>
            </a:r>
          </a:p>
          <a:p>
            <a:pPr algn="l">
              <a:defRPr sz="4700">
                <a:latin typeface="Courier"/>
                <a:ea typeface="Courier"/>
                <a:cs typeface="Courier"/>
                <a:sym typeface="Courier"/>
              </a:defRPr>
            </a:pPr>
            <a:r>
              <a:t>wordcopy: wonde⍰⍰J⍰⍰⍰</a:t>
            </a:r>
          </a:p>
        </p:txBody>
      </p:sp>
      <p:pic>
        <p:nvPicPr>
          <p:cNvPr id="243" name="Image" descr="Image"/>
          <p:cNvPicPr>
            <a:picLocks noChangeAspect="1"/>
          </p:cNvPicPr>
          <p:nvPr/>
        </p:nvPicPr>
        <p:blipFill>
          <a:blip r:embed="rId2">
            <a:extLst/>
          </a:blip>
          <a:stretch>
            <a:fillRect/>
          </a:stretch>
        </p:blipFill>
        <p:spPr>
          <a:xfrm>
            <a:off x="7247926" y="3562315"/>
            <a:ext cx="1641446" cy="1641446"/>
          </a:xfrm>
          <a:prstGeom prst="rect">
            <a:avLst/>
          </a:prstGeom>
          <a:ln w="12700">
            <a:miter lim="400000"/>
          </a:ln>
        </p:spPr>
      </p:pic>
      <p:sp>
        <p:nvSpPr>
          <p:cNvPr id="244" name="This program has a buffer overflow! Five chars were copied, but it doesn't put on the necessary null. This is bad code, and gets people fired from their jobs."/>
          <p:cNvSpPr txBox="1"/>
          <p:nvPr/>
        </p:nvSpPr>
        <p:spPr>
          <a:xfrm>
            <a:off x="10522373" y="7097410"/>
            <a:ext cx="11180373"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This program has a buffer overflow! Five chars were copied, but it doesn't put on the necessary null. This is bad code, and gets people fired from their jobs.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47" name="strcat and strncat: &quot;Concatenate&quot; two strings by appending src onto the end of dst. strncat only copies up to n bytes, and dst is always null-terminated, which adds an extra byte!…"/>
          <p:cNvSpPr txBox="1"/>
          <p:nvPr/>
        </p:nvSpPr>
        <p:spPr>
          <a:xfrm>
            <a:off x="317917" y="1621143"/>
            <a:ext cx="22066515" cy="43272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strcat </a:t>
            </a:r>
            <a:r>
              <a:t>and</a:t>
            </a:r>
            <a:r>
              <a:rPr b="1">
                <a:latin typeface="Helvetica Neue"/>
                <a:ea typeface="Helvetica Neue"/>
                <a:cs typeface="Helvetica Neue"/>
                <a:sym typeface="Helvetica Neue"/>
              </a:rPr>
              <a:t> strncat: </a:t>
            </a:r>
            <a:r>
              <a:t>"Concatenate" two strings by appending src onto the end of dst. strncat only copies up to n bytes, and dst is </a:t>
            </a:r>
            <a:r>
              <a:rPr b="1">
                <a:latin typeface="Helvetica Neue"/>
                <a:ea typeface="Helvetica Neue"/>
                <a:cs typeface="Helvetica Neue"/>
                <a:sym typeface="Helvetica Neue"/>
              </a:rPr>
              <a:t>always</a:t>
            </a:r>
            <a:r>
              <a:t> null-terminated, which adds an extra byte!</a:t>
            </a:r>
            <a:endParaRPr sz="1200"/>
          </a:p>
          <a:p>
            <a:pPr algn="l">
              <a:lnSpc>
                <a:spcPct val="50000"/>
              </a:lnSpc>
            </a:pPr>
          </a:p>
          <a:p>
            <a:pPr algn="l">
              <a:defRPr>
                <a:latin typeface="Courier"/>
                <a:ea typeface="Courier"/>
                <a:cs typeface="Courier"/>
                <a:sym typeface="Courier"/>
              </a:defRPr>
            </a:pPr>
            <a:r>
              <a:t>  char *strcat(char *dst, const char *src);</a:t>
            </a:r>
          </a:p>
          <a:p>
            <a:pPr algn="l">
              <a:defRPr>
                <a:latin typeface="Courier"/>
                <a:ea typeface="Courier"/>
                <a:cs typeface="Courier"/>
                <a:sym typeface="Courier"/>
              </a:defRPr>
            </a:pPr>
            <a:r>
              <a:t>  char *strncat(char *dst, const char *src, size_t n);</a:t>
            </a:r>
          </a:p>
        </p:txBody>
      </p:sp>
      <p:sp>
        <p:nvSpPr>
          <p:cNvPr id="248" name="Be careful -- you have to determine the size of the buffer to copy into, and it takes a bit of arithmetic, especially in the case of strncat. If you are trying to create space that is exactly the right size, use man strncat to read up to refresh your mem"/>
          <p:cNvSpPr txBox="1"/>
          <p:nvPr/>
        </p:nvSpPr>
        <p:spPr>
          <a:xfrm>
            <a:off x="566276" y="6309922"/>
            <a:ext cx="23067506" cy="241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Be careful -- you have to determine the size of the buffer to copy into, and it takes a bit of arithmetic, especially in the case of </a:t>
            </a:r>
            <a:r>
              <a:rPr>
                <a:latin typeface="Courier"/>
                <a:ea typeface="Courier"/>
                <a:cs typeface="Courier"/>
                <a:sym typeface="Courier"/>
              </a:rPr>
              <a:t>strncat</a:t>
            </a:r>
            <a:r>
              <a:t>. If you are trying to create space that is exactly the right size, use </a:t>
            </a:r>
            <a:r>
              <a:rPr b="1">
                <a:latin typeface="Courier"/>
                <a:ea typeface="Courier"/>
                <a:cs typeface="Courier"/>
                <a:sym typeface="Courier"/>
              </a:rPr>
              <a:t>man strncat</a:t>
            </a:r>
            <a:r>
              <a:t> to read up to refresh your memory.</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51" name="// file: strcat_ex.c…"/>
          <p:cNvSpPr txBox="1"/>
          <p:nvPr/>
        </p:nvSpPr>
        <p:spPr>
          <a:xfrm>
            <a:off x="567766" y="1631006"/>
            <a:ext cx="9872019" cy="1195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400">
                <a:latin typeface="Courier"/>
                <a:ea typeface="Courier"/>
                <a:cs typeface="Courier"/>
                <a:sym typeface="Courier"/>
              </a:defRPr>
            </a:pPr>
            <a:r>
              <a:t>// file: strcat_ex.c</a:t>
            </a:r>
          </a:p>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r>
              <a:t>#include&lt;string.h&gt;</a:t>
            </a:r>
          </a:p>
          <a:p>
            <a:pPr algn="l">
              <a:defRPr sz="2400">
                <a:latin typeface="Courier"/>
                <a:ea typeface="Courier"/>
                <a:cs typeface="Courier"/>
                <a:sym typeface="Courier"/>
              </a:defRPr>
            </a:pPr>
          </a:p>
          <a:p>
            <a:pPr algn="l">
              <a:defRPr sz="2400">
                <a:latin typeface="Courier"/>
                <a:ea typeface="Courier"/>
                <a:cs typeface="Courier"/>
                <a:sym typeface="Courier"/>
              </a:defRPr>
            </a:pPr>
            <a:r>
              <a:t>const int MAX_CPY = 3;</a:t>
            </a:r>
          </a:p>
          <a:p>
            <a:pPr algn="l">
              <a:defRPr sz="2400">
                <a:latin typeface="Courier"/>
                <a:ea typeface="Courier"/>
                <a:cs typeface="Courier"/>
                <a:sym typeface="Courier"/>
              </a:defRPr>
            </a:pPr>
          </a:p>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char *word1 = argv[1];</a:t>
            </a:r>
          </a:p>
          <a:p>
            <a:pPr algn="l">
              <a:defRPr sz="2400">
                <a:latin typeface="Courier"/>
                <a:ea typeface="Courier"/>
                <a:cs typeface="Courier"/>
                <a:sym typeface="Courier"/>
              </a:defRPr>
            </a:pPr>
            <a:r>
              <a:t>    char *word2 = argv[2];</a:t>
            </a:r>
          </a:p>
          <a:p>
            <a:pPr algn="l">
              <a:defRPr sz="2400">
                <a:latin typeface="Courier"/>
                <a:ea typeface="Courier"/>
                <a:cs typeface="Courier"/>
                <a:sym typeface="Courier"/>
              </a:defRPr>
            </a:pPr>
          </a:p>
          <a:p>
            <a:pPr algn="l">
              <a:defRPr sz="2400">
                <a:latin typeface="Courier"/>
                <a:ea typeface="Courier"/>
                <a:cs typeface="Courier"/>
                <a:sym typeface="Courier"/>
              </a:defRPr>
            </a:pPr>
            <a:r>
              <a:t>    size_t total_len = strlen(word1) + strlen(word2);</a:t>
            </a:r>
          </a:p>
          <a:p>
            <a:pPr algn="l">
              <a:defRPr sz="2400">
                <a:latin typeface="Courier"/>
                <a:ea typeface="Courier"/>
                <a:cs typeface="Courier"/>
                <a:sym typeface="Courier"/>
              </a:defRPr>
            </a:pPr>
            <a:r>
              <a:t>    // word1cpy_a will hold word1 + word 2,</a:t>
            </a:r>
          </a:p>
          <a:p>
            <a:pPr algn="l">
              <a:defRPr sz="2400">
                <a:latin typeface="Courier"/>
                <a:ea typeface="Courier"/>
                <a:cs typeface="Courier"/>
                <a:sym typeface="Courier"/>
              </a:defRPr>
            </a:pPr>
            <a:r>
              <a:t>    // so we need an extra byte</a:t>
            </a:r>
          </a:p>
          <a:p>
            <a:pPr algn="l">
              <a:defRPr sz="2400">
                <a:latin typeface="Courier"/>
                <a:ea typeface="Courier"/>
                <a:cs typeface="Courier"/>
                <a:sym typeface="Courier"/>
              </a:defRPr>
            </a:pPr>
            <a:r>
              <a:t>    char word1cpy_a[total_len+1];</a:t>
            </a:r>
          </a:p>
          <a:p>
            <a:pPr algn="l">
              <a:defRPr sz="2400">
                <a:latin typeface="Courier"/>
                <a:ea typeface="Courier"/>
                <a:cs typeface="Courier"/>
                <a:sym typeface="Courier"/>
              </a:defRPr>
            </a:pPr>
          </a:p>
          <a:p>
            <a:pPr algn="l">
              <a:defRPr sz="2400">
                <a:latin typeface="Courier"/>
                <a:ea typeface="Courier"/>
                <a:cs typeface="Courier"/>
                <a:sym typeface="Courier"/>
              </a:defRPr>
            </a:pPr>
            <a:r>
              <a:t>    // word1cpy_b will hold word1 + 3 bytes of word2,</a:t>
            </a:r>
          </a:p>
          <a:p>
            <a:pPr algn="l">
              <a:defRPr sz="2400">
                <a:latin typeface="Courier"/>
                <a:ea typeface="Courier"/>
                <a:cs typeface="Courier"/>
                <a:sym typeface="Courier"/>
              </a:defRPr>
            </a:pPr>
            <a:r>
              <a:t>    // and we need an extra byte for the null</a:t>
            </a:r>
          </a:p>
          <a:p>
            <a:pPr algn="l">
              <a:defRPr sz="2400">
                <a:latin typeface="Courier"/>
                <a:ea typeface="Courier"/>
                <a:cs typeface="Courier"/>
                <a:sym typeface="Courier"/>
              </a:defRPr>
            </a:pPr>
            <a:r>
              <a:t>    char word1cpy_b[strlen(word1)+MAX_CPY+1];</a:t>
            </a:r>
          </a:p>
          <a:p>
            <a:pPr algn="l">
              <a:defRPr sz="2400">
                <a:latin typeface="Courier"/>
                <a:ea typeface="Courier"/>
                <a:cs typeface="Courier"/>
                <a:sym typeface="Courier"/>
              </a:defRPr>
            </a:pPr>
            <a:r>
              <a:t>    strcpy(word1cpy_a,word1);</a:t>
            </a:r>
          </a:p>
          <a:p>
            <a:pPr algn="l">
              <a:defRPr sz="2400">
                <a:latin typeface="Courier"/>
                <a:ea typeface="Courier"/>
                <a:cs typeface="Courier"/>
                <a:sym typeface="Courier"/>
              </a:defRPr>
            </a:pPr>
            <a:r>
              <a:t>    strcpy(word1cpy_b,word1);</a:t>
            </a:r>
          </a:p>
          <a:p>
            <a:pPr algn="l">
              <a:defRPr sz="2400">
                <a:latin typeface="Courier"/>
                <a:ea typeface="Courier"/>
                <a:cs typeface="Courier"/>
                <a:sym typeface="Courier"/>
              </a:defRPr>
            </a:pPr>
          </a:p>
          <a:p>
            <a:pPr algn="l">
              <a:defRPr sz="2400">
                <a:latin typeface="Courier"/>
                <a:ea typeface="Courier"/>
                <a:cs typeface="Courier"/>
                <a:sym typeface="Courier"/>
              </a:defRPr>
            </a:pPr>
            <a:r>
              <a:t>    strcat(word1cpy_a,word2);</a:t>
            </a:r>
          </a:p>
          <a:p>
            <a:pPr algn="l">
              <a:defRPr sz="2400">
                <a:latin typeface="Courier"/>
                <a:ea typeface="Courier"/>
                <a:cs typeface="Courier"/>
                <a:sym typeface="Courier"/>
              </a:defRPr>
            </a:pPr>
            <a:r>
              <a:t>    strncat(word1cpy_b,word2,MAX_CPY);</a:t>
            </a:r>
          </a:p>
          <a:p>
            <a:pPr algn="l">
              <a:defRPr sz="2400">
                <a:latin typeface="Courier"/>
                <a:ea typeface="Courier"/>
                <a:cs typeface="Courier"/>
                <a:sym typeface="Courier"/>
              </a:defRPr>
            </a:pPr>
          </a:p>
          <a:p>
            <a:pPr algn="l">
              <a:defRPr sz="2400">
                <a:latin typeface="Courier"/>
                <a:ea typeface="Courier"/>
                <a:cs typeface="Courier"/>
                <a:sym typeface="Courier"/>
              </a:defRPr>
            </a:pPr>
            <a:r>
              <a:t>    printf("%s + %s = %s\n",word1,word2,word1cpy_a);</a:t>
            </a:r>
          </a:p>
          <a:p>
            <a:pPr algn="l">
              <a:defRPr sz="2400">
                <a:latin typeface="Courier"/>
                <a:ea typeface="Courier"/>
                <a:cs typeface="Courier"/>
                <a:sym typeface="Courier"/>
              </a:defRPr>
            </a:pPr>
            <a:r>
              <a:t>    printf("%s + first %d bytes of %s = %s\n",</a:t>
            </a:r>
          </a:p>
          <a:p>
            <a:pPr algn="l">
              <a:defRPr sz="2400">
                <a:latin typeface="Courier"/>
                <a:ea typeface="Courier"/>
                <a:cs typeface="Courier"/>
                <a:sym typeface="Courier"/>
              </a:defRPr>
            </a:pPr>
            <a:r>
              <a:t>            word1,MAX_CPY,word2,word1cpy_b);</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
        <p:nvSpPr>
          <p:cNvPr id="252" name="$ ./strcat_ex happy birthday…"/>
          <p:cNvSpPr txBox="1"/>
          <p:nvPr/>
        </p:nvSpPr>
        <p:spPr>
          <a:xfrm>
            <a:off x="11233879" y="2542372"/>
            <a:ext cx="12585180"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./strcat_ex happy birthday</a:t>
            </a:r>
          </a:p>
          <a:p>
            <a:pPr algn="l">
              <a:defRPr sz="3700">
                <a:latin typeface="Courier"/>
                <a:ea typeface="Courier"/>
                <a:cs typeface="Courier"/>
                <a:sym typeface="Courier"/>
              </a:defRPr>
            </a:pPr>
            <a:r>
              <a:t>happy + birthday = happybirthday</a:t>
            </a:r>
          </a:p>
          <a:p>
            <a:pPr algn="l">
              <a:defRPr sz="3700">
                <a:latin typeface="Courier"/>
                <a:ea typeface="Courier"/>
                <a:cs typeface="Courier"/>
                <a:sym typeface="Courier"/>
              </a:defRPr>
            </a:pPr>
            <a:r>
              <a:t>happy + first 3 bytes of birthday = happybir</a:t>
            </a:r>
          </a:p>
        </p:txBody>
      </p:sp>
      <p:pic>
        <p:nvPicPr>
          <p:cNvPr id="253" name="Image" descr="Image"/>
          <p:cNvPicPr>
            <a:picLocks noChangeAspect="1"/>
          </p:cNvPicPr>
          <p:nvPr/>
        </p:nvPicPr>
        <p:blipFill>
          <a:blip r:embed="rId2">
            <a:extLst/>
          </a:blip>
          <a:stretch>
            <a:fillRect/>
          </a:stretch>
        </p:blipFill>
        <p:spPr>
          <a:xfrm>
            <a:off x="8794777" y="1677969"/>
            <a:ext cx="1641446" cy="1641446"/>
          </a:xfrm>
          <a:prstGeom prst="rect">
            <a:avLst/>
          </a:prstGeom>
          <a:ln w="12700">
            <a:miter lim="400000"/>
          </a:ln>
        </p:spPr>
      </p:pic>
      <p:sp>
        <p:nvSpPr>
          <p:cNvPr id="254" name="How many bytes does &quot;happybirthday&quot; require?"/>
          <p:cNvSpPr txBox="1"/>
          <p:nvPr/>
        </p:nvSpPr>
        <p:spPr>
          <a:xfrm>
            <a:off x="11257035" y="5408558"/>
            <a:ext cx="1253886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happybirthday</a:t>
            </a:r>
            <a:r>
              <a:t>" require?</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57" name="// file: strcat_ex.c…"/>
          <p:cNvSpPr txBox="1"/>
          <p:nvPr/>
        </p:nvSpPr>
        <p:spPr>
          <a:xfrm>
            <a:off x="567766" y="1631006"/>
            <a:ext cx="9872019" cy="1195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400">
                <a:latin typeface="Courier"/>
                <a:ea typeface="Courier"/>
                <a:cs typeface="Courier"/>
                <a:sym typeface="Courier"/>
              </a:defRPr>
            </a:pPr>
            <a:r>
              <a:t>// file: strcat_ex.c</a:t>
            </a:r>
          </a:p>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r>
              <a:t>#include&lt;string.h&gt;</a:t>
            </a:r>
          </a:p>
          <a:p>
            <a:pPr algn="l">
              <a:defRPr sz="2400">
                <a:latin typeface="Courier"/>
                <a:ea typeface="Courier"/>
                <a:cs typeface="Courier"/>
                <a:sym typeface="Courier"/>
              </a:defRPr>
            </a:pPr>
          </a:p>
          <a:p>
            <a:pPr algn="l">
              <a:defRPr sz="2400">
                <a:latin typeface="Courier"/>
                <a:ea typeface="Courier"/>
                <a:cs typeface="Courier"/>
                <a:sym typeface="Courier"/>
              </a:defRPr>
            </a:pPr>
            <a:r>
              <a:t>const int MAX_CPY = 3;</a:t>
            </a:r>
          </a:p>
          <a:p>
            <a:pPr algn="l">
              <a:defRPr sz="2400">
                <a:latin typeface="Courier"/>
                <a:ea typeface="Courier"/>
                <a:cs typeface="Courier"/>
                <a:sym typeface="Courier"/>
              </a:defRPr>
            </a:pPr>
          </a:p>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char *word1 = argv[1];</a:t>
            </a:r>
          </a:p>
          <a:p>
            <a:pPr algn="l">
              <a:defRPr sz="2400">
                <a:latin typeface="Courier"/>
                <a:ea typeface="Courier"/>
                <a:cs typeface="Courier"/>
                <a:sym typeface="Courier"/>
              </a:defRPr>
            </a:pPr>
            <a:r>
              <a:t>    char *word2 = argv[2];</a:t>
            </a:r>
          </a:p>
          <a:p>
            <a:pPr algn="l">
              <a:defRPr sz="2400">
                <a:latin typeface="Courier"/>
                <a:ea typeface="Courier"/>
                <a:cs typeface="Courier"/>
                <a:sym typeface="Courier"/>
              </a:defRPr>
            </a:pPr>
          </a:p>
          <a:p>
            <a:pPr algn="l">
              <a:defRPr sz="2400">
                <a:latin typeface="Courier"/>
                <a:ea typeface="Courier"/>
                <a:cs typeface="Courier"/>
                <a:sym typeface="Courier"/>
              </a:defRPr>
            </a:pPr>
            <a:r>
              <a:t>    size_t total_len = strlen(word1) + strlen(word2);</a:t>
            </a:r>
          </a:p>
          <a:p>
            <a:pPr algn="l">
              <a:defRPr sz="2400">
                <a:latin typeface="Courier"/>
                <a:ea typeface="Courier"/>
                <a:cs typeface="Courier"/>
                <a:sym typeface="Courier"/>
              </a:defRPr>
            </a:pPr>
            <a:r>
              <a:t>    // word1cpy_a will hold word1 + word 2,</a:t>
            </a:r>
          </a:p>
          <a:p>
            <a:pPr algn="l">
              <a:defRPr sz="2400">
                <a:latin typeface="Courier"/>
                <a:ea typeface="Courier"/>
                <a:cs typeface="Courier"/>
                <a:sym typeface="Courier"/>
              </a:defRPr>
            </a:pPr>
            <a:r>
              <a:t>    // so we need an extra byte</a:t>
            </a:r>
          </a:p>
          <a:p>
            <a:pPr algn="l">
              <a:defRPr sz="2400">
                <a:latin typeface="Courier"/>
                <a:ea typeface="Courier"/>
                <a:cs typeface="Courier"/>
                <a:sym typeface="Courier"/>
              </a:defRPr>
            </a:pPr>
            <a:r>
              <a:t>    char word1cpy_a[total_len+1];</a:t>
            </a:r>
          </a:p>
          <a:p>
            <a:pPr algn="l">
              <a:defRPr sz="2400">
                <a:latin typeface="Courier"/>
                <a:ea typeface="Courier"/>
                <a:cs typeface="Courier"/>
                <a:sym typeface="Courier"/>
              </a:defRPr>
            </a:pPr>
          </a:p>
          <a:p>
            <a:pPr algn="l">
              <a:defRPr sz="2400">
                <a:latin typeface="Courier"/>
                <a:ea typeface="Courier"/>
                <a:cs typeface="Courier"/>
                <a:sym typeface="Courier"/>
              </a:defRPr>
            </a:pPr>
            <a:r>
              <a:t>    // word1cpy_b will hold word1 + 3 bytes of word2,</a:t>
            </a:r>
          </a:p>
          <a:p>
            <a:pPr algn="l">
              <a:defRPr sz="2400">
                <a:latin typeface="Courier"/>
                <a:ea typeface="Courier"/>
                <a:cs typeface="Courier"/>
                <a:sym typeface="Courier"/>
              </a:defRPr>
            </a:pPr>
            <a:r>
              <a:t>    // and we need an extra byte for the null</a:t>
            </a:r>
          </a:p>
          <a:p>
            <a:pPr algn="l">
              <a:defRPr sz="2400">
                <a:latin typeface="Courier"/>
                <a:ea typeface="Courier"/>
                <a:cs typeface="Courier"/>
                <a:sym typeface="Courier"/>
              </a:defRPr>
            </a:pPr>
            <a:r>
              <a:t>    char word1cpy_b[strlen(word1)+MAX_CPY+1];</a:t>
            </a:r>
          </a:p>
          <a:p>
            <a:pPr algn="l">
              <a:defRPr sz="2400">
                <a:latin typeface="Courier"/>
                <a:ea typeface="Courier"/>
                <a:cs typeface="Courier"/>
                <a:sym typeface="Courier"/>
              </a:defRPr>
            </a:pPr>
            <a:r>
              <a:t>    strcpy(word1cpy_a,word1);</a:t>
            </a:r>
          </a:p>
          <a:p>
            <a:pPr algn="l">
              <a:defRPr sz="2400">
                <a:latin typeface="Courier"/>
                <a:ea typeface="Courier"/>
                <a:cs typeface="Courier"/>
                <a:sym typeface="Courier"/>
              </a:defRPr>
            </a:pPr>
            <a:r>
              <a:t>    strcpy(word1cpy_b,word1);</a:t>
            </a:r>
          </a:p>
          <a:p>
            <a:pPr algn="l">
              <a:defRPr sz="2400">
                <a:latin typeface="Courier"/>
                <a:ea typeface="Courier"/>
                <a:cs typeface="Courier"/>
                <a:sym typeface="Courier"/>
              </a:defRPr>
            </a:pPr>
          </a:p>
          <a:p>
            <a:pPr algn="l">
              <a:defRPr sz="2400">
                <a:latin typeface="Courier"/>
                <a:ea typeface="Courier"/>
                <a:cs typeface="Courier"/>
                <a:sym typeface="Courier"/>
              </a:defRPr>
            </a:pPr>
            <a:r>
              <a:t>    strcat(word1cpy_a,word2);</a:t>
            </a:r>
          </a:p>
          <a:p>
            <a:pPr algn="l">
              <a:defRPr sz="2400">
                <a:latin typeface="Courier"/>
                <a:ea typeface="Courier"/>
                <a:cs typeface="Courier"/>
                <a:sym typeface="Courier"/>
              </a:defRPr>
            </a:pPr>
            <a:r>
              <a:t>    strncat(word1cpy_b,word2,MAX_CPY);</a:t>
            </a:r>
          </a:p>
          <a:p>
            <a:pPr algn="l">
              <a:defRPr sz="2400">
                <a:latin typeface="Courier"/>
                <a:ea typeface="Courier"/>
                <a:cs typeface="Courier"/>
                <a:sym typeface="Courier"/>
              </a:defRPr>
            </a:pPr>
          </a:p>
          <a:p>
            <a:pPr algn="l">
              <a:defRPr sz="2400">
                <a:latin typeface="Courier"/>
                <a:ea typeface="Courier"/>
                <a:cs typeface="Courier"/>
                <a:sym typeface="Courier"/>
              </a:defRPr>
            </a:pPr>
            <a:r>
              <a:t>    printf("%s + %s = %s\n",word1,word2,word1cpy_a);</a:t>
            </a:r>
          </a:p>
          <a:p>
            <a:pPr algn="l">
              <a:defRPr sz="2400">
                <a:latin typeface="Courier"/>
                <a:ea typeface="Courier"/>
                <a:cs typeface="Courier"/>
                <a:sym typeface="Courier"/>
              </a:defRPr>
            </a:pPr>
            <a:r>
              <a:t>    printf("%s + first %d bytes of %s = %s\n",</a:t>
            </a:r>
          </a:p>
          <a:p>
            <a:pPr algn="l">
              <a:defRPr sz="2400">
                <a:latin typeface="Courier"/>
                <a:ea typeface="Courier"/>
                <a:cs typeface="Courier"/>
                <a:sym typeface="Courier"/>
              </a:defRPr>
            </a:pPr>
            <a:r>
              <a:t>            word1,MAX_CPY,word2,word1cpy_b);</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
        <p:nvSpPr>
          <p:cNvPr id="258" name="$ ./strcat_ex happy birthday…"/>
          <p:cNvSpPr txBox="1"/>
          <p:nvPr/>
        </p:nvSpPr>
        <p:spPr>
          <a:xfrm>
            <a:off x="11233879" y="2542372"/>
            <a:ext cx="12585180"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./strcat_ex happy birthday</a:t>
            </a:r>
          </a:p>
          <a:p>
            <a:pPr algn="l">
              <a:defRPr sz="3700">
                <a:latin typeface="Courier"/>
                <a:ea typeface="Courier"/>
                <a:cs typeface="Courier"/>
                <a:sym typeface="Courier"/>
              </a:defRPr>
            </a:pPr>
            <a:r>
              <a:t>happy + birthday = happybirthday</a:t>
            </a:r>
          </a:p>
          <a:p>
            <a:pPr algn="l">
              <a:defRPr sz="3700">
                <a:latin typeface="Courier"/>
                <a:ea typeface="Courier"/>
                <a:cs typeface="Courier"/>
                <a:sym typeface="Courier"/>
              </a:defRPr>
            </a:pPr>
            <a:r>
              <a:t>happy + first 3 bytes of birthday = happybir</a:t>
            </a:r>
          </a:p>
        </p:txBody>
      </p:sp>
      <p:pic>
        <p:nvPicPr>
          <p:cNvPr id="259" name="Image" descr="Image"/>
          <p:cNvPicPr>
            <a:picLocks noChangeAspect="1"/>
          </p:cNvPicPr>
          <p:nvPr/>
        </p:nvPicPr>
        <p:blipFill>
          <a:blip r:embed="rId2">
            <a:extLst/>
          </a:blip>
          <a:stretch>
            <a:fillRect/>
          </a:stretch>
        </p:blipFill>
        <p:spPr>
          <a:xfrm>
            <a:off x="8794777" y="1677969"/>
            <a:ext cx="1641446" cy="1641446"/>
          </a:xfrm>
          <a:prstGeom prst="rect">
            <a:avLst/>
          </a:prstGeom>
          <a:ln w="12700">
            <a:miter lim="400000"/>
          </a:ln>
        </p:spPr>
      </p:pic>
      <p:sp>
        <p:nvSpPr>
          <p:cNvPr id="260" name="How many bytes does &quot;happybirthday&quot; require?"/>
          <p:cNvSpPr txBox="1"/>
          <p:nvPr/>
        </p:nvSpPr>
        <p:spPr>
          <a:xfrm>
            <a:off x="11257035" y="5408558"/>
            <a:ext cx="1253886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happybirthday</a:t>
            </a:r>
            <a:r>
              <a:t>" require?</a:t>
            </a:r>
          </a:p>
        </p:txBody>
      </p:sp>
      <p:sp>
        <p:nvSpPr>
          <p:cNvPr id="261" name="14…"/>
          <p:cNvSpPr txBox="1"/>
          <p:nvPr/>
        </p:nvSpPr>
        <p:spPr>
          <a:xfrm>
            <a:off x="13872506" y="6217573"/>
            <a:ext cx="1009015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14</a:t>
            </a:r>
          </a:p>
          <a:p>
            <a:pPr algn="l"/>
            <a:r>
              <a:t>(5 for happy, 8 for birthday, 1 for null)</a:t>
            </a:r>
          </a:p>
        </p:txBody>
      </p:sp>
      <p:sp>
        <p:nvSpPr>
          <p:cNvPr id="262" name="strlen(&quot;happy&quot;) == 5…"/>
          <p:cNvSpPr txBox="1"/>
          <p:nvPr/>
        </p:nvSpPr>
        <p:spPr>
          <a:xfrm>
            <a:off x="11369419" y="8029691"/>
            <a:ext cx="8878728" cy="3131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strlen("happy") == 5</a:t>
            </a:r>
          </a:p>
          <a:p>
            <a:pPr algn="l">
              <a:defRPr>
                <a:latin typeface="Courier"/>
                <a:ea typeface="Courier"/>
                <a:cs typeface="Courier"/>
                <a:sym typeface="Courier"/>
              </a:defRPr>
            </a:pPr>
            <a:r>
              <a:t>strlen("birthday") == 8</a:t>
            </a:r>
          </a:p>
          <a:p>
            <a:pPr algn="l"/>
          </a:p>
          <a:p>
            <a:pPr algn="l"/>
            <a:r>
              <a:t>So, we need 5 + 8 + 1 = 14</a:t>
            </a:r>
          </a:p>
        </p:txBody>
      </p:sp>
      <p:sp>
        <p:nvSpPr>
          <p:cNvPr id="263" name="Line"/>
          <p:cNvSpPr/>
          <p:nvPr/>
        </p:nvSpPr>
        <p:spPr>
          <a:xfrm flipH="1" flipV="1">
            <a:off x="6656074" y="7528155"/>
            <a:ext cx="4574308" cy="3078797"/>
          </a:xfrm>
          <a:prstGeom prst="line">
            <a:avLst/>
          </a:prstGeom>
          <a:ln w="1270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66" name="// file: strcat_ex.c…"/>
          <p:cNvSpPr txBox="1"/>
          <p:nvPr/>
        </p:nvSpPr>
        <p:spPr>
          <a:xfrm>
            <a:off x="567766" y="1631006"/>
            <a:ext cx="9872019" cy="1195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400">
                <a:latin typeface="Courier"/>
                <a:ea typeface="Courier"/>
                <a:cs typeface="Courier"/>
                <a:sym typeface="Courier"/>
              </a:defRPr>
            </a:pPr>
            <a:r>
              <a:t>// file: strcat_ex.c</a:t>
            </a:r>
          </a:p>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r>
              <a:t>#include&lt;string.h&gt;</a:t>
            </a:r>
          </a:p>
          <a:p>
            <a:pPr algn="l">
              <a:defRPr sz="2400">
                <a:latin typeface="Courier"/>
                <a:ea typeface="Courier"/>
                <a:cs typeface="Courier"/>
                <a:sym typeface="Courier"/>
              </a:defRPr>
            </a:pPr>
          </a:p>
          <a:p>
            <a:pPr algn="l">
              <a:defRPr sz="2400">
                <a:latin typeface="Courier"/>
                <a:ea typeface="Courier"/>
                <a:cs typeface="Courier"/>
                <a:sym typeface="Courier"/>
              </a:defRPr>
            </a:pPr>
            <a:r>
              <a:t>const int MAX_CPY = 3;</a:t>
            </a:r>
          </a:p>
          <a:p>
            <a:pPr algn="l">
              <a:defRPr sz="2400">
                <a:latin typeface="Courier"/>
                <a:ea typeface="Courier"/>
                <a:cs typeface="Courier"/>
                <a:sym typeface="Courier"/>
              </a:defRPr>
            </a:pPr>
          </a:p>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char *word1 = argv[1];</a:t>
            </a:r>
          </a:p>
          <a:p>
            <a:pPr algn="l">
              <a:defRPr sz="2400">
                <a:latin typeface="Courier"/>
                <a:ea typeface="Courier"/>
                <a:cs typeface="Courier"/>
                <a:sym typeface="Courier"/>
              </a:defRPr>
            </a:pPr>
            <a:r>
              <a:t>    char *word2 = argv[2];</a:t>
            </a:r>
          </a:p>
          <a:p>
            <a:pPr algn="l">
              <a:defRPr sz="2400">
                <a:latin typeface="Courier"/>
                <a:ea typeface="Courier"/>
                <a:cs typeface="Courier"/>
                <a:sym typeface="Courier"/>
              </a:defRPr>
            </a:pPr>
          </a:p>
          <a:p>
            <a:pPr algn="l">
              <a:defRPr sz="2400">
                <a:latin typeface="Courier"/>
                <a:ea typeface="Courier"/>
                <a:cs typeface="Courier"/>
                <a:sym typeface="Courier"/>
              </a:defRPr>
            </a:pPr>
            <a:r>
              <a:t>    size_t total_len = strlen(word1) + strlen(word2);</a:t>
            </a:r>
          </a:p>
          <a:p>
            <a:pPr algn="l">
              <a:defRPr sz="2400">
                <a:latin typeface="Courier"/>
                <a:ea typeface="Courier"/>
                <a:cs typeface="Courier"/>
                <a:sym typeface="Courier"/>
              </a:defRPr>
            </a:pPr>
            <a:r>
              <a:t>    // word1cpy_a will hold word1 + word 2,</a:t>
            </a:r>
          </a:p>
          <a:p>
            <a:pPr algn="l">
              <a:defRPr sz="2400">
                <a:latin typeface="Courier"/>
                <a:ea typeface="Courier"/>
                <a:cs typeface="Courier"/>
                <a:sym typeface="Courier"/>
              </a:defRPr>
            </a:pPr>
            <a:r>
              <a:t>    // so we need an extra byte</a:t>
            </a:r>
          </a:p>
          <a:p>
            <a:pPr algn="l">
              <a:defRPr sz="2400">
                <a:latin typeface="Courier"/>
                <a:ea typeface="Courier"/>
                <a:cs typeface="Courier"/>
                <a:sym typeface="Courier"/>
              </a:defRPr>
            </a:pPr>
            <a:r>
              <a:t>    char word1cpy_a[total_len+1];</a:t>
            </a:r>
          </a:p>
          <a:p>
            <a:pPr algn="l">
              <a:defRPr sz="2400">
                <a:latin typeface="Courier"/>
                <a:ea typeface="Courier"/>
                <a:cs typeface="Courier"/>
                <a:sym typeface="Courier"/>
              </a:defRPr>
            </a:pPr>
          </a:p>
          <a:p>
            <a:pPr algn="l">
              <a:defRPr sz="2400">
                <a:latin typeface="Courier"/>
                <a:ea typeface="Courier"/>
                <a:cs typeface="Courier"/>
                <a:sym typeface="Courier"/>
              </a:defRPr>
            </a:pPr>
            <a:r>
              <a:t>    // word1cpy_b will hold word1 + 3 bytes of word2,</a:t>
            </a:r>
          </a:p>
          <a:p>
            <a:pPr algn="l">
              <a:defRPr sz="2400">
                <a:latin typeface="Courier"/>
                <a:ea typeface="Courier"/>
                <a:cs typeface="Courier"/>
                <a:sym typeface="Courier"/>
              </a:defRPr>
            </a:pPr>
            <a:r>
              <a:t>    // and we need an extra byte for the null</a:t>
            </a:r>
          </a:p>
          <a:p>
            <a:pPr algn="l">
              <a:defRPr sz="2400">
                <a:latin typeface="Courier"/>
                <a:ea typeface="Courier"/>
                <a:cs typeface="Courier"/>
                <a:sym typeface="Courier"/>
              </a:defRPr>
            </a:pPr>
            <a:r>
              <a:t>    char word1cpy_b[strlen(word1)+MAX_CPY+1];</a:t>
            </a:r>
          </a:p>
          <a:p>
            <a:pPr algn="l">
              <a:defRPr sz="2400">
                <a:latin typeface="Courier"/>
                <a:ea typeface="Courier"/>
                <a:cs typeface="Courier"/>
                <a:sym typeface="Courier"/>
              </a:defRPr>
            </a:pPr>
            <a:r>
              <a:t>    strcpy(word1cpy_a,word1);</a:t>
            </a:r>
          </a:p>
          <a:p>
            <a:pPr algn="l">
              <a:defRPr sz="2400">
                <a:latin typeface="Courier"/>
                <a:ea typeface="Courier"/>
                <a:cs typeface="Courier"/>
                <a:sym typeface="Courier"/>
              </a:defRPr>
            </a:pPr>
            <a:r>
              <a:t>    strcpy(word1cpy_b,word1);</a:t>
            </a:r>
          </a:p>
          <a:p>
            <a:pPr algn="l">
              <a:defRPr sz="2400">
                <a:latin typeface="Courier"/>
                <a:ea typeface="Courier"/>
                <a:cs typeface="Courier"/>
                <a:sym typeface="Courier"/>
              </a:defRPr>
            </a:pPr>
          </a:p>
          <a:p>
            <a:pPr algn="l">
              <a:defRPr sz="2400">
                <a:latin typeface="Courier"/>
                <a:ea typeface="Courier"/>
                <a:cs typeface="Courier"/>
                <a:sym typeface="Courier"/>
              </a:defRPr>
            </a:pPr>
            <a:r>
              <a:t>    strcat(word1cpy_a,word2);</a:t>
            </a:r>
          </a:p>
          <a:p>
            <a:pPr algn="l">
              <a:defRPr sz="2400">
                <a:latin typeface="Courier"/>
                <a:ea typeface="Courier"/>
                <a:cs typeface="Courier"/>
                <a:sym typeface="Courier"/>
              </a:defRPr>
            </a:pPr>
            <a:r>
              <a:t>    strncat(word1cpy_b,word2,MAX_CPY);</a:t>
            </a:r>
          </a:p>
          <a:p>
            <a:pPr algn="l">
              <a:defRPr sz="2400">
                <a:latin typeface="Courier"/>
                <a:ea typeface="Courier"/>
                <a:cs typeface="Courier"/>
                <a:sym typeface="Courier"/>
              </a:defRPr>
            </a:pPr>
          </a:p>
          <a:p>
            <a:pPr algn="l">
              <a:defRPr sz="2400">
                <a:latin typeface="Courier"/>
                <a:ea typeface="Courier"/>
                <a:cs typeface="Courier"/>
                <a:sym typeface="Courier"/>
              </a:defRPr>
            </a:pPr>
            <a:r>
              <a:t>    printf("%s + %s = %s\n",word1,word2,word1cpy_a);</a:t>
            </a:r>
          </a:p>
          <a:p>
            <a:pPr algn="l">
              <a:defRPr sz="2400">
                <a:latin typeface="Courier"/>
                <a:ea typeface="Courier"/>
                <a:cs typeface="Courier"/>
                <a:sym typeface="Courier"/>
              </a:defRPr>
            </a:pPr>
            <a:r>
              <a:t>    printf("%s + first %d bytes of %s = %s\n",</a:t>
            </a:r>
          </a:p>
          <a:p>
            <a:pPr algn="l">
              <a:defRPr sz="2400">
                <a:latin typeface="Courier"/>
                <a:ea typeface="Courier"/>
                <a:cs typeface="Courier"/>
                <a:sym typeface="Courier"/>
              </a:defRPr>
            </a:pPr>
            <a:r>
              <a:t>            word1,MAX_CPY,word2,word1cpy_b);</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
        <p:nvSpPr>
          <p:cNvPr id="267" name="$ ./strcat_ex happy birthday…"/>
          <p:cNvSpPr txBox="1"/>
          <p:nvPr/>
        </p:nvSpPr>
        <p:spPr>
          <a:xfrm>
            <a:off x="11233879" y="2542372"/>
            <a:ext cx="12585180"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./strcat_ex happy birthday</a:t>
            </a:r>
          </a:p>
          <a:p>
            <a:pPr algn="l">
              <a:defRPr sz="3700">
                <a:latin typeface="Courier"/>
                <a:ea typeface="Courier"/>
                <a:cs typeface="Courier"/>
                <a:sym typeface="Courier"/>
              </a:defRPr>
            </a:pPr>
            <a:r>
              <a:t>happy + birthday = happybirthday</a:t>
            </a:r>
          </a:p>
          <a:p>
            <a:pPr algn="l">
              <a:defRPr sz="3700">
                <a:latin typeface="Courier"/>
                <a:ea typeface="Courier"/>
                <a:cs typeface="Courier"/>
                <a:sym typeface="Courier"/>
              </a:defRPr>
            </a:pPr>
            <a:r>
              <a:t>happy + first 3 bytes of birthday = happybir</a:t>
            </a:r>
          </a:p>
        </p:txBody>
      </p:sp>
      <p:pic>
        <p:nvPicPr>
          <p:cNvPr id="268" name="Image" descr="Image"/>
          <p:cNvPicPr>
            <a:picLocks noChangeAspect="1"/>
          </p:cNvPicPr>
          <p:nvPr/>
        </p:nvPicPr>
        <p:blipFill>
          <a:blip r:embed="rId2">
            <a:extLst/>
          </a:blip>
          <a:stretch>
            <a:fillRect/>
          </a:stretch>
        </p:blipFill>
        <p:spPr>
          <a:xfrm>
            <a:off x="8794777" y="1677969"/>
            <a:ext cx="1641446" cy="1641446"/>
          </a:xfrm>
          <a:prstGeom prst="rect">
            <a:avLst/>
          </a:prstGeom>
          <a:ln w="12700">
            <a:miter lim="400000"/>
          </a:ln>
        </p:spPr>
      </p:pic>
      <p:sp>
        <p:nvSpPr>
          <p:cNvPr id="269" name="How many bytes does &quot;happybirthday&quot; require?"/>
          <p:cNvSpPr txBox="1"/>
          <p:nvPr/>
        </p:nvSpPr>
        <p:spPr>
          <a:xfrm>
            <a:off x="11257035" y="5408558"/>
            <a:ext cx="1253886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happybirthday</a:t>
            </a:r>
            <a:r>
              <a:t>" require?</a:t>
            </a:r>
          </a:p>
        </p:txBody>
      </p:sp>
      <p:sp>
        <p:nvSpPr>
          <p:cNvPr id="270" name="14…"/>
          <p:cNvSpPr txBox="1"/>
          <p:nvPr/>
        </p:nvSpPr>
        <p:spPr>
          <a:xfrm>
            <a:off x="13872506" y="6217573"/>
            <a:ext cx="1009015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14</a:t>
            </a:r>
          </a:p>
          <a:p>
            <a:pPr algn="l"/>
            <a:r>
              <a:t>(5 for happy, 8 for birthday, 1 for null)</a:t>
            </a:r>
          </a:p>
        </p:txBody>
      </p:sp>
      <p:sp>
        <p:nvSpPr>
          <p:cNvPr id="271" name="How many bytes does &quot;happybir&quot; require?"/>
          <p:cNvSpPr txBox="1"/>
          <p:nvPr/>
        </p:nvSpPr>
        <p:spPr>
          <a:xfrm>
            <a:off x="11257035" y="8404264"/>
            <a:ext cx="1253886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a:t>
            </a:r>
            <a:r>
              <a:t>" require?</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74" name="// file: strcat_ex.c…"/>
          <p:cNvSpPr txBox="1"/>
          <p:nvPr/>
        </p:nvSpPr>
        <p:spPr>
          <a:xfrm>
            <a:off x="567766" y="1631006"/>
            <a:ext cx="9872019" cy="1195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400">
                <a:latin typeface="Courier"/>
                <a:ea typeface="Courier"/>
                <a:cs typeface="Courier"/>
                <a:sym typeface="Courier"/>
              </a:defRPr>
            </a:pPr>
            <a:r>
              <a:t>// file: strcat_ex.c</a:t>
            </a:r>
          </a:p>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r>
              <a:t>#include&lt;string.h&gt;</a:t>
            </a:r>
          </a:p>
          <a:p>
            <a:pPr algn="l">
              <a:defRPr sz="2400">
                <a:latin typeface="Courier"/>
                <a:ea typeface="Courier"/>
                <a:cs typeface="Courier"/>
                <a:sym typeface="Courier"/>
              </a:defRPr>
            </a:pPr>
          </a:p>
          <a:p>
            <a:pPr algn="l">
              <a:defRPr sz="2400">
                <a:latin typeface="Courier"/>
                <a:ea typeface="Courier"/>
                <a:cs typeface="Courier"/>
                <a:sym typeface="Courier"/>
              </a:defRPr>
            </a:pPr>
            <a:r>
              <a:t>const int MAX_CPY = 3;</a:t>
            </a:r>
          </a:p>
          <a:p>
            <a:pPr algn="l">
              <a:defRPr sz="2400">
                <a:latin typeface="Courier"/>
                <a:ea typeface="Courier"/>
                <a:cs typeface="Courier"/>
                <a:sym typeface="Courier"/>
              </a:defRPr>
            </a:pPr>
          </a:p>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char *word1 = argv[1];</a:t>
            </a:r>
          </a:p>
          <a:p>
            <a:pPr algn="l">
              <a:defRPr sz="2400">
                <a:latin typeface="Courier"/>
                <a:ea typeface="Courier"/>
                <a:cs typeface="Courier"/>
                <a:sym typeface="Courier"/>
              </a:defRPr>
            </a:pPr>
            <a:r>
              <a:t>    char *word2 = argv[2];</a:t>
            </a:r>
          </a:p>
          <a:p>
            <a:pPr algn="l">
              <a:defRPr sz="2400">
                <a:latin typeface="Courier"/>
                <a:ea typeface="Courier"/>
                <a:cs typeface="Courier"/>
                <a:sym typeface="Courier"/>
              </a:defRPr>
            </a:pPr>
          </a:p>
          <a:p>
            <a:pPr algn="l">
              <a:defRPr sz="2400">
                <a:latin typeface="Courier"/>
                <a:ea typeface="Courier"/>
                <a:cs typeface="Courier"/>
                <a:sym typeface="Courier"/>
              </a:defRPr>
            </a:pPr>
            <a:r>
              <a:t>    size_t total_len = strlen(word1) + strlen(word2);</a:t>
            </a:r>
          </a:p>
          <a:p>
            <a:pPr algn="l">
              <a:defRPr sz="2400">
                <a:latin typeface="Courier"/>
                <a:ea typeface="Courier"/>
                <a:cs typeface="Courier"/>
                <a:sym typeface="Courier"/>
              </a:defRPr>
            </a:pPr>
            <a:r>
              <a:t>    // word1cpy_a will hold word1 + word 2,</a:t>
            </a:r>
          </a:p>
          <a:p>
            <a:pPr algn="l">
              <a:defRPr sz="2400">
                <a:latin typeface="Courier"/>
                <a:ea typeface="Courier"/>
                <a:cs typeface="Courier"/>
                <a:sym typeface="Courier"/>
              </a:defRPr>
            </a:pPr>
            <a:r>
              <a:t>    // so we need an extra byte</a:t>
            </a:r>
          </a:p>
          <a:p>
            <a:pPr algn="l">
              <a:defRPr sz="2400">
                <a:latin typeface="Courier"/>
                <a:ea typeface="Courier"/>
                <a:cs typeface="Courier"/>
                <a:sym typeface="Courier"/>
              </a:defRPr>
            </a:pPr>
            <a:r>
              <a:t>    char word1cpy_a[total_len+1];</a:t>
            </a:r>
          </a:p>
          <a:p>
            <a:pPr algn="l">
              <a:defRPr sz="2400">
                <a:latin typeface="Courier"/>
                <a:ea typeface="Courier"/>
                <a:cs typeface="Courier"/>
                <a:sym typeface="Courier"/>
              </a:defRPr>
            </a:pPr>
          </a:p>
          <a:p>
            <a:pPr algn="l">
              <a:defRPr sz="2400">
                <a:latin typeface="Courier"/>
                <a:ea typeface="Courier"/>
                <a:cs typeface="Courier"/>
                <a:sym typeface="Courier"/>
              </a:defRPr>
            </a:pPr>
            <a:r>
              <a:t>    // word1cpy_b will hold word1 + 3 bytes of word2,</a:t>
            </a:r>
          </a:p>
          <a:p>
            <a:pPr algn="l">
              <a:defRPr sz="2400">
                <a:latin typeface="Courier"/>
                <a:ea typeface="Courier"/>
                <a:cs typeface="Courier"/>
                <a:sym typeface="Courier"/>
              </a:defRPr>
            </a:pPr>
            <a:r>
              <a:t>    // and we need an extra byte for the null</a:t>
            </a:r>
          </a:p>
          <a:p>
            <a:pPr algn="l">
              <a:defRPr sz="2400">
                <a:latin typeface="Courier"/>
                <a:ea typeface="Courier"/>
                <a:cs typeface="Courier"/>
                <a:sym typeface="Courier"/>
              </a:defRPr>
            </a:pPr>
            <a:r>
              <a:t>    char word1cpy_b[strlen(word1)+MAX_CPY+1];</a:t>
            </a:r>
          </a:p>
          <a:p>
            <a:pPr algn="l">
              <a:defRPr sz="2400">
                <a:latin typeface="Courier"/>
                <a:ea typeface="Courier"/>
                <a:cs typeface="Courier"/>
                <a:sym typeface="Courier"/>
              </a:defRPr>
            </a:pPr>
            <a:r>
              <a:t>    strcpy(word1cpy_a,word1);</a:t>
            </a:r>
          </a:p>
          <a:p>
            <a:pPr algn="l">
              <a:defRPr sz="2400">
                <a:latin typeface="Courier"/>
                <a:ea typeface="Courier"/>
                <a:cs typeface="Courier"/>
                <a:sym typeface="Courier"/>
              </a:defRPr>
            </a:pPr>
            <a:r>
              <a:t>    strcpy(word1cpy_b,word1);</a:t>
            </a:r>
          </a:p>
          <a:p>
            <a:pPr algn="l">
              <a:defRPr sz="2400">
                <a:latin typeface="Courier"/>
                <a:ea typeface="Courier"/>
                <a:cs typeface="Courier"/>
                <a:sym typeface="Courier"/>
              </a:defRPr>
            </a:pPr>
          </a:p>
          <a:p>
            <a:pPr algn="l">
              <a:defRPr sz="2400">
                <a:latin typeface="Courier"/>
                <a:ea typeface="Courier"/>
                <a:cs typeface="Courier"/>
                <a:sym typeface="Courier"/>
              </a:defRPr>
            </a:pPr>
            <a:r>
              <a:t>    strcat(word1cpy_a,word2);</a:t>
            </a:r>
          </a:p>
          <a:p>
            <a:pPr algn="l">
              <a:defRPr sz="2400">
                <a:latin typeface="Courier"/>
                <a:ea typeface="Courier"/>
                <a:cs typeface="Courier"/>
                <a:sym typeface="Courier"/>
              </a:defRPr>
            </a:pPr>
            <a:r>
              <a:t>    strncat(word1cpy_b,word2,MAX_CPY);</a:t>
            </a:r>
          </a:p>
          <a:p>
            <a:pPr algn="l">
              <a:defRPr sz="2400">
                <a:latin typeface="Courier"/>
                <a:ea typeface="Courier"/>
                <a:cs typeface="Courier"/>
                <a:sym typeface="Courier"/>
              </a:defRPr>
            </a:pPr>
          </a:p>
          <a:p>
            <a:pPr algn="l">
              <a:defRPr sz="2400">
                <a:latin typeface="Courier"/>
                <a:ea typeface="Courier"/>
                <a:cs typeface="Courier"/>
                <a:sym typeface="Courier"/>
              </a:defRPr>
            </a:pPr>
            <a:r>
              <a:t>    printf("%s + %s = %s\n",word1,word2,word1cpy_a);</a:t>
            </a:r>
          </a:p>
          <a:p>
            <a:pPr algn="l">
              <a:defRPr sz="2400">
                <a:latin typeface="Courier"/>
                <a:ea typeface="Courier"/>
                <a:cs typeface="Courier"/>
                <a:sym typeface="Courier"/>
              </a:defRPr>
            </a:pPr>
            <a:r>
              <a:t>    printf("%s + first %d bytes of %s = %s\n",</a:t>
            </a:r>
          </a:p>
          <a:p>
            <a:pPr algn="l">
              <a:defRPr sz="2400">
                <a:latin typeface="Courier"/>
                <a:ea typeface="Courier"/>
                <a:cs typeface="Courier"/>
                <a:sym typeface="Courier"/>
              </a:defRPr>
            </a:pPr>
            <a:r>
              <a:t>            word1,MAX_CPY,word2,word1cpy_b);</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
        <p:nvSpPr>
          <p:cNvPr id="275" name="$ ./strcat_ex happy birthday…"/>
          <p:cNvSpPr txBox="1"/>
          <p:nvPr/>
        </p:nvSpPr>
        <p:spPr>
          <a:xfrm>
            <a:off x="11233879" y="2542372"/>
            <a:ext cx="12585180"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./strcat_ex happy birthday</a:t>
            </a:r>
          </a:p>
          <a:p>
            <a:pPr algn="l">
              <a:defRPr sz="3700">
                <a:latin typeface="Courier"/>
                <a:ea typeface="Courier"/>
                <a:cs typeface="Courier"/>
                <a:sym typeface="Courier"/>
              </a:defRPr>
            </a:pPr>
            <a:r>
              <a:t>happy + birthday = happybirthday</a:t>
            </a:r>
          </a:p>
          <a:p>
            <a:pPr algn="l">
              <a:defRPr sz="3700">
                <a:latin typeface="Courier"/>
                <a:ea typeface="Courier"/>
                <a:cs typeface="Courier"/>
                <a:sym typeface="Courier"/>
              </a:defRPr>
            </a:pPr>
            <a:r>
              <a:t>happy + first 3 bytes of birthday = happybir</a:t>
            </a:r>
          </a:p>
        </p:txBody>
      </p:sp>
      <p:pic>
        <p:nvPicPr>
          <p:cNvPr id="276" name="Image" descr="Image"/>
          <p:cNvPicPr>
            <a:picLocks noChangeAspect="1"/>
          </p:cNvPicPr>
          <p:nvPr/>
        </p:nvPicPr>
        <p:blipFill>
          <a:blip r:embed="rId2">
            <a:extLst/>
          </a:blip>
          <a:stretch>
            <a:fillRect/>
          </a:stretch>
        </p:blipFill>
        <p:spPr>
          <a:xfrm>
            <a:off x="8794777" y="1677969"/>
            <a:ext cx="1641446" cy="1641446"/>
          </a:xfrm>
          <a:prstGeom prst="rect">
            <a:avLst/>
          </a:prstGeom>
          <a:ln w="12700">
            <a:miter lim="400000"/>
          </a:ln>
        </p:spPr>
      </p:pic>
      <p:sp>
        <p:nvSpPr>
          <p:cNvPr id="277" name="How many bytes does &quot;happybirthday&quot; require?"/>
          <p:cNvSpPr txBox="1"/>
          <p:nvPr/>
        </p:nvSpPr>
        <p:spPr>
          <a:xfrm>
            <a:off x="11257035" y="5408558"/>
            <a:ext cx="1253886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happybirthday</a:t>
            </a:r>
            <a:r>
              <a:t>" require?</a:t>
            </a:r>
          </a:p>
        </p:txBody>
      </p:sp>
      <p:sp>
        <p:nvSpPr>
          <p:cNvPr id="278" name="14…"/>
          <p:cNvSpPr txBox="1"/>
          <p:nvPr/>
        </p:nvSpPr>
        <p:spPr>
          <a:xfrm>
            <a:off x="13872506" y="6217573"/>
            <a:ext cx="1009015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14</a:t>
            </a:r>
          </a:p>
          <a:p>
            <a:pPr algn="l"/>
            <a:r>
              <a:t>(5 for happy, 8 for birthday, 1 for null)</a:t>
            </a:r>
          </a:p>
        </p:txBody>
      </p:sp>
      <p:sp>
        <p:nvSpPr>
          <p:cNvPr id="279" name="How many bytes does &quot;happybir&quot; require?"/>
          <p:cNvSpPr txBox="1"/>
          <p:nvPr/>
        </p:nvSpPr>
        <p:spPr>
          <a:xfrm>
            <a:off x="11257035" y="8404264"/>
            <a:ext cx="1253886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a:t>
            </a:r>
            <a:r>
              <a:t>" require?</a:t>
            </a:r>
          </a:p>
        </p:txBody>
      </p:sp>
      <p:sp>
        <p:nvSpPr>
          <p:cNvPr id="280" name="9…"/>
          <p:cNvSpPr txBox="1"/>
          <p:nvPr/>
        </p:nvSpPr>
        <p:spPr>
          <a:xfrm>
            <a:off x="13872506" y="9353902"/>
            <a:ext cx="8573136"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9</a:t>
            </a:r>
          </a:p>
          <a:p>
            <a:pPr algn="l"/>
            <a:r>
              <a:t>(5 for happy, 3 for bir, 1 for null)</a:t>
            </a:r>
          </a:p>
        </p:txBody>
      </p:sp>
      <p:sp>
        <p:nvSpPr>
          <p:cNvPr id="281" name="strlen(&quot;happy&quot;) = 5"/>
          <p:cNvSpPr txBox="1"/>
          <p:nvPr/>
        </p:nvSpPr>
        <p:spPr>
          <a:xfrm>
            <a:off x="11749540" y="11044523"/>
            <a:ext cx="7354480"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strlen("happy") = 5</a:t>
            </a:r>
          </a:p>
        </p:txBody>
      </p:sp>
      <p:sp>
        <p:nvSpPr>
          <p:cNvPr id="282" name="We will copy at most 3 bytes from word2"/>
          <p:cNvSpPr txBox="1"/>
          <p:nvPr/>
        </p:nvSpPr>
        <p:spPr>
          <a:xfrm>
            <a:off x="11130801" y="11991564"/>
            <a:ext cx="11452536"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We will copy at most 3 bytes from </a:t>
            </a:r>
            <a:r>
              <a:rPr>
                <a:latin typeface="Courier"/>
                <a:ea typeface="Courier"/>
                <a:cs typeface="Courier"/>
                <a:sym typeface="Courier"/>
              </a:rPr>
              <a:t>word2</a:t>
            </a:r>
          </a:p>
        </p:txBody>
      </p:sp>
      <p:sp>
        <p:nvSpPr>
          <p:cNvPr id="283" name="We need 5 + 3 + 1 for the total with null."/>
          <p:cNvSpPr txBox="1"/>
          <p:nvPr/>
        </p:nvSpPr>
        <p:spPr>
          <a:xfrm>
            <a:off x="11130801" y="12793554"/>
            <a:ext cx="110985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We need 5 + 3 + 1 for the total with null.</a:t>
            </a:r>
          </a:p>
        </p:txBody>
      </p:sp>
      <p:sp>
        <p:nvSpPr>
          <p:cNvPr id="284" name="Line"/>
          <p:cNvSpPr/>
          <p:nvPr/>
        </p:nvSpPr>
        <p:spPr>
          <a:xfrm flipH="1" flipV="1">
            <a:off x="6796697" y="9159380"/>
            <a:ext cx="4110205" cy="3843323"/>
          </a:xfrm>
          <a:prstGeom prst="line">
            <a:avLst/>
          </a:prstGeom>
          <a:ln w="1270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The String Library: strsp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strspn</a:t>
            </a:r>
          </a:p>
        </p:txBody>
      </p:sp>
      <p:sp>
        <p:nvSpPr>
          <p:cNvPr id="287" name="strspn : Calculates and returns the length in bytes of the initial part of s which contains only characters in accept.…"/>
          <p:cNvSpPr txBox="1"/>
          <p:nvPr/>
        </p:nvSpPr>
        <p:spPr>
          <a:xfrm>
            <a:off x="1158742" y="1846139"/>
            <a:ext cx="22066515" cy="54929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strspn</a:t>
            </a:r>
            <a:r>
              <a:t> : Calculates and returns the length in bytes of the initial part of s which contains only characters in accept.</a:t>
            </a:r>
          </a:p>
          <a:p>
            <a:pPr algn="l"/>
          </a:p>
          <a:p>
            <a:pPr algn="l"/>
            <a:r>
              <a:t>For example, </a:t>
            </a:r>
            <a:r>
              <a:rPr>
                <a:latin typeface="Courier"/>
                <a:ea typeface="Courier"/>
                <a:cs typeface="Courier"/>
                <a:sym typeface="Courier"/>
              </a:rPr>
              <a:t>strspn("hello","efgh")</a:t>
            </a:r>
            <a:r>
              <a:t> returns 2 because only the first two characters in “</a:t>
            </a:r>
            <a:r>
              <a:rPr>
                <a:latin typeface="Courier"/>
                <a:ea typeface="Courier"/>
                <a:cs typeface="Courier"/>
                <a:sym typeface="Courier"/>
              </a:rPr>
              <a:t>hello</a:t>
            </a:r>
            <a:r>
              <a:t>” are in “</a:t>
            </a:r>
            <a:r>
              <a:rPr>
                <a:latin typeface="Courier"/>
                <a:ea typeface="Courier"/>
                <a:cs typeface="Courier"/>
                <a:sym typeface="Courier"/>
              </a:rPr>
              <a:t>efgh</a:t>
            </a:r>
            <a:r>
              <a:t>.”</a:t>
            </a:r>
          </a:p>
          <a:p>
            <a:pPr algn="l"/>
          </a:p>
          <a:p>
            <a:pPr algn="l"/>
            <a:r>
              <a:t>  </a:t>
            </a:r>
            <a:r>
              <a:rPr>
                <a:latin typeface="Courier"/>
                <a:ea typeface="Courier"/>
                <a:cs typeface="Courier"/>
                <a:sym typeface="Courier"/>
              </a:rPr>
              <a:t>size_t strspn(const char *s, const char *accept)</a:t>
            </a:r>
          </a:p>
        </p:txBody>
      </p:sp>
      <p:sp>
        <p:nvSpPr>
          <p:cNvPr id="288" name="Learn this function well! It tends to make an appearance on CS 107 midterms and finals!"/>
          <p:cNvSpPr txBox="1"/>
          <p:nvPr/>
        </p:nvSpPr>
        <p:spPr>
          <a:xfrm>
            <a:off x="781057" y="8094759"/>
            <a:ext cx="22821886"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Learn this function well! It tends to make an appearance on CS 107 midterms and finals!</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The String Library: strcsp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strcspn</a:t>
            </a:r>
          </a:p>
        </p:txBody>
      </p:sp>
      <p:sp>
        <p:nvSpPr>
          <p:cNvPr id="291" name="strcspn : Similar to strspn except that strcspn returns the length in bytes of the initial part of s which does not contain any characters in reject.…"/>
          <p:cNvSpPr txBox="1"/>
          <p:nvPr/>
        </p:nvSpPr>
        <p:spPr>
          <a:xfrm>
            <a:off x="1158742" y="1846139"/>
            <a:ext cx="22066515" cy="6283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strcspn</a:t>
            </a:r>
            <a:r>
              <a:t> : Similar to </a:t>
            </a:r>
            <a:r>
              <a:rPr>
                <a:latin typeface="Courier"/>
                <a:ea typeface="Courier"/>
                <a:cs typeface="Courier"/>
                <a:sym typeface="Courier"/>
              </a:rPr>
              <a:t>strspn</a:t>
            </a:r>
            <a:r>
              <a:t> except that </a:t>
            </a:r>
            <a:r>
              <a:rPr>
                <a:latin typeface="Courier"/>
                <a:ea typeface="Courier"/>
                <a:cs typeface="Courier"/>
                <a:sym typeface="Courier"/>
              </a:rPr>
              <a:t>strcspn</a:t>
            </a:r>
            <a:r>
              <a:t> returns the length in bytes of the initial part of s which </a:t>
            </a:r>
            <a:r>
              <a:rPr b="1">
                <a:latin typeface="Helvetica Neue"/>
                <a:ea typeface="Helvetica Neue"/>
                <a:cs typeface="Helvetica Neue"/>
                <a:sym typeface="Helvetica Neue"/>
              </a:rPr>
              <a:t>does not</a:t>
            </a:r>
            <a:r>
              <a:t> contain any characters in reject. </a:t>
            </a:r>
          </a:p>
          <a:p>
            <a:pPr algn="l"/>
          </a:p>
          <a:p>
            <a:pPr algn="l"/>
            <a:r>
              <a:t>For example, </a:t>
            </a:r>
            <a:r>
              <a:rPr>
                <a:latin typeface="Courier"/>
                <a:ea typeface="Courier"/>
                <a:cs typeface="Courier"/>
                <a:sym typeface="Courier"/>
              </a:rPr>
              <a:t>strcspn("hello","mnop")</a:t>
            </a:r>
            <a:r>
              <a:t> returns 4 because the first four characters in “</a:t>
            </a:r>
            <a:r>
              <a:rPr>
                <a:latin typeface="Courier"/>
                <a:ea typeface="Courier"/>
                <a:cs typeface="Courier"/>
                <a:sym typeface="Courier"/>
              </a:rPr>
              <a:t>hello</a:t>
            </a:r>
            <a:r>
              <a:t>” are not in “</a:t>
            </a:r>
            <a:r>
              <a:rPr>
                <a:latin typeface="Courier"/>
                <a:ea typeface="Courier"/>
                <a:cs typeface="Courier"/>
                <a:sym typeface="Courier"/>
              </a:rPr>
              <a:t>mnop</a:t>
            </a:r>
            <a:r>
              <a:t>.”</a:t>
            </a:r>
          </a:p>
          <a:p>
            <a:pPr algn="l"/>
          </a:p>
          <a:p>
            <a:pPr algn="l">
              <a:defRPr>
                <a:latin typeface="Courier"/>
                <a:ea typeface="Courier"/>
                <a:cs typeface="Courier"/>
                <a:sym typeface="Courier"/>
              </a:defRPr>
            </a:pPr>
            <a:r>
              <a:t>  size_t strcspn(const char *s, const char *reject);</a:t>
            </a:r>
          </a:p>
        </p:txBody>
      </p:sp>
      <p:sp>
        <p:nvSpPr>
          <p:cNvPr id="292" name="Learn this function well, and make sure you understand how it works and the difference between strspn and strcspn!…"/>
          <p:cNvSpPr txBox="1"/>
          <p:nvPr/>
        </p:nvSpPr>
        <p:spPr>
          <a:xfrm>
            <a:off x="781057" y="8094759"/>
            <a:ext cx="22821886" cy="3935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Learn this function well, and make sure you understand how it works and the difference between </a:t>
            </a:r>
            <a:r>
              <a:rPr>
                <a:latin typeface="Courier"/>
                <a:ea typeface="Courier"/>
                <a:cs typeface="Courier"/>
                <a:sym typeface="Courier"/>
              </a:rPr>
              <a:t>strspn</a:t>
            </a:r>
            <a:r>
              <a:t> and </a:t>
            </a:r>
            <a:r>
              <a:rPr>
                <a:latin typeface="Courier"/>
                <a:ea typeface="Courier"/>
                <a:cs typeface="Courier"/>
                <a:sym typeface="Courier"/>
              </a:rPr>
              <a:t>strcspn</a:t>
            </a:r>
            <a:r>
              <a:t>! </a:t>
            </a:r>
          </a:p>
          <a:p>
            <a:pPr algn="l"/>
          </a:p>
          <a:p>
            <a:pPr algn="l"/>
            <a:r>
              <a:t>BTW, the "</a:t>
            </a:r>
            <a:r>
              <a:rPr>
                <a:latin typeface="Courier"/>
                <a:ea typeface="Courier"/>
                <a:cs typeface="Courier"/>
                <a:sym typeface="Courier"/>
              </a:rPr>
              <a:t>c</a:t>
            </a:r>
            <a:r>
              <a:t>" in </a:t>
            </a:r>
            <a:r>
              <a:rPr>
                <a:latin typeface="Courier"/>
                <a:ea typeface="Courier"/>
                <a:cs typeface="Courier"/>
                <a:sym typeface="Courier"/>
              </a:rPr>
              <a:t>strcspn</a:t>
            </a:r>
            <a:r>
              <a:t> stands for "complement" -- the complement of the reject characters is what is being "spanned".</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The String Library: strspn and strcspn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strspn and strcspn example</a:t>
            </a:r>
          </a:p>
        </p:txBody>
      </p:sp>
      <p:sp>
        <p:nvSpPr>
          <p:cNvPr id="295" name="// file: strspn_ex.c…"/>
          <p:cNvSpPr txBox="1"/>
          <p:nvPr/>
        </p:nvSpPr>
        <p:spPr>
          <a:xfrm>
            <a:off x="595891" y="1631006"/>
            <a:ext cx="18712657" cy="98171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200">
                <a:latin typeface="Courier"/>
                <a:ea typeface="Courier"/>
                <a:cs typeface="Courier"/>
                <a:sym typeface="Courier"/>
              </a:defRPr>
            </a:pPr>
            <a:r>
              <a:t>// file: strspn_ex.c</a:t>
            </a:r>
          </a:p>
          <a:p>
            <a:pPr algn="l">
              <a:defRPr sz="3200">
                <a:latin typeface="Courier"/>
                <a:ea typeface="Courier"/>
                <a:cs typeface="Courier"/>
                <a:sym typeface="Courier"/>
              </a:defRPr>
            </a:pPr>
            <a:r>
              <a:t>#include&lt;stdio.h&gt;</a:t>
            </a:r>
          </a:p>
          <a:p>
            <a:pPr algn="l">
              <a:defRPr sz="3200">
                <a:latin typeface="Courier"/>
                <a:ea typeface="Courier"/>
                <a:cs typeface="Courier"/>
                <a:sym typeface="Courier"/>
              </a:defRPr>
            </a:pPr>
            <a:r>
              <a:t>#include&lt;stdlib.h&gt;</a:t>
            </a:r>
          </a:p>
          <a:p>
            <a:pPr algn="l">
              <a:defRPr sz="3200">
                <a:latin typeface="Courier"/>
                <a:ea typeface="Courier"/>
                <a:cs typeface="Courier"/>
                <a:sym typeface="Courier"/>
              </a:defRPr>
            </a:pPr>
            <a:r>
              <a:t>#include&lt;string.h&gt;</a:t>
            </a:r>
          </a:p>
          <a:p>
            <a:pPr algn="l">
              <a:defRPr sz="3200">
                <a:latin typeface="Courier"/>
                <a:ea typeface="Courier"/>
                <a:cs typeface="Courier"/>
                <a:sym typeface="Courier"/>
              </a:defRPr>
            </a:pPr>
          </a:p>
          <a:p>
            <a:pPr algn="l">
              <a:defRPr sz="3200">
                <a:latin typeface="Courier"/>
                <a:ea typeface="Courier"/>
                <a:cs typeface="Courier"/>
                <a:sym typeface="Courier"/>
              </a:defRPr>
            </a:pPr>
            <a:r>
              <a:t>int main(int argc, char **argv)</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char *word = argv[1];</a:t>
            </a:r>
          </a:p>
          <a:p>
            <a:pPr algn="l">
              <a:defRPr sz="3200">
                <a:latin typeface="Courier"/>
                <a:ea typeface="Courier"/>
                <a:cs typeface="Courier"/>
                <a:sym typeface="Courier"/>
              </a:defRPr>
            </a:pPr>
            <a:r>
              <a:t>    char *charset_accept = argv[2];</a:t>
            </a:r>
          </a:p>
          <a:p>
            <a:pPr algn="l">
              <a:defRPr sz="3200">
                <a:latin typeface="Courier"/>
                <a:ea typeface="Courier"/>
                <a:cs typeface="Courier"/>
                <a:sym typeface="Courier"/>
              </a:defRPr>
            </a:pPr>
            <a:r>
              <a:t>    char *charset_reject = argv[3];</a:t>
            </a:r>
          </a:p>
          <a:p>
            <a:pPr algn="l">
              <a:defRPr sz="3200">
                <a:latin typeface="Courier"/>
                <a:ea typeface="Courier"/>
                <a:cs typeface="Courier"/>
                <a:sym typeface="Courier"/>
              </a:defRPr>
            </a:pPr>
          </a:p>
          <a:p>
            <a:pPr algn="l">
              <a:defRPr sz="3200">
                <a:latin typeface="Courier"/>
                <a:ea typeface="Courier"/>
                <a:cs typeface="Courier"/>
                <a:sym typeface="Courier"/>
              </a:defRPr>
            </a:pPr>
            <a:r>
              <a:t>    size_t strspn_count = strspn(word,charset_accept);</a:t>
            </a:r>
          </a:p>
          <a:p>
            <a:pPr algn="l">
              <a:defRPr sz="3200">
                <a:latin typeface="Courier"/>
                <a:ea typeface="Courier"/>
                <a:cs typeface="Courier"/>
                <a:sym typeface="Courier"/>
              </a:defRPr>
            </a:pPr>
            <a:r>
              <a:t>    size_t strcspn_count = strcspn(word,charset_reject);</a:t>
            </a:r>
          </a:p>
          <a:p>
            <a:pPr algn="l">
              <a:defRPr sz="3200">
                <a:latin typeface="Courier"/>
                <a:ea typeface="Courier"/>
                <a:cs typeface="Courier"/>
                <a:sym typeface="Courier"/>
              </a:defRPr>
            </a:pPr>
          </a:p>
          <a:p>
            <a:pPr algn="l">
              <a:defRPr sz="3200">
                <a:latin typeface="Courier"/>
                <a:ea typeface="Courier"/>
                <a:cs typeface="Courier"/>
                <a:sym typeface="Courier"/>
              </a:defRPr>
            </a:pPr>
            <a:r>
              <a:t>    printf("The first %lu initial characters in \"%s\" are in \"%s\"\n",</a:t>
            </a:r>
          </a:p>
          <a:p>
            <a:pPr algn="l">
              <a:defRPr sz="3200">
                <a:latin typeface="Courier"/>
                <a:ea typeface="Courier"/>
                <a:cs typeface="Courier"/>
                <a:sym typeface="Courier"/>
              </a:defRPr>
            </a:pPr>
            <a:r>
              <a:t>            strspn_count, word, charset_accept);</a:t>
            </a:r>
          </a:p>
          <a:p>
            <a:pPr algn="l">
              <a:defRPr sz="3200">
                <a:latin typeface="Courier"/>
                <a:ea typeface="Courier"/>
                <a:cs typeface="Courier"/>
                <a:sym typeface="Courier"/>
              </a:defRPr>
            </a:pPr>
            <a:r>
              <a:t>    printf("The first %lu initial characters in \"%s\" are not in \"%s\"\n",</a:t>
            </a:r>
          </a:p>
          <a:p>
            <a:pPr algn="l">
              <a:defRPr sz="3200">
                <a:latin typeface="Courier"/>
                <a:ea typeface="Courier"/>
                <a:cs typeface="Courier"/>
                <a:sym typeface="Courier"/>
              </a:defRPr>
            </a:pPr>
            <a:r>
              <a:t>            strcspn_count, word, charset_reject);</a:t>
            </a:r>
          </a:p>
          <a:p>
            <a:pPr algn="l">
              <a:defRPr sz="3200">
                <a:latin typeface="Courier"/>
                <a:ea typeface="Courier"/>
                <a:cs typeface="Courier"/>
                <a:sym typeface="Courier"/>
              </a:defRPr>
            </a:pPr>
            <a:r>
              <a:t>    return 0;</a:t>
            </a:r>
          </a:p>
          <a:p>
            <a:pPr algn="l">
              <a:defRPr sz="3200">
                <a:latin typeface="Courier"/>
                <a:ea typeface="Courier"/>
                <a:cs typeface="Courier"/>
                <a:sym typeface="Courier"/>
              </a:defRPr>
            </a:pPr>
            <a:r>
              <a:t>}</a:t>
            </a:r>
          </a:p>
        </p:txBody>
      </p:sp>
      <p:sp>
        <p:nvSpPr>
          <p:cNvPr id="296" name="$ ./strspn_ex tremendous rtme dmns…"/>
          <p:cNvSpPr txBox="1"/>
          <p:nvPr/>
        </p:nvSpPr>
        <p:spPr>
          <a:xfrm>
            <a:off x="968412" y="11649425"/>
            <a:ext cx="18224898"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./strspn_ex tremendous rtme dmns</a:t>
            </a:r>
          </a:p>
          <a:p>
            <a:pPr algn="l">
              <a:defRPr sz="3700">
                <a:latin typeface="Courier"/>
                <a:ea typeface="Courier"/>
                <a:cs typeface="Courier"/>
                <a:sym typeface="Courier"/>
              </a:defRPr>
            </a:pPr>
            <a:r>
              <a:t>The first 5 initial characters in "tremendous" are in "rtme"</a:t>
            </a:r>
          </a:p>
          <a:p>
            <a:pPr algn="l">
              <a:defRPr sz="3700">
                <a:latin typeface="Courier"/>
                <a:ea typeface="Courier"/>
                <a:cs typeface="Courier"/>
                <a:sym typeface="Courier"/>
              </a:defRPr>
            </a:pPr>
            <a:r>
              <a:t>The first 3 initial characters in "tremendous" are not in "dmns"</a:t>
            </a:r>
          </a:p>
        </p:txBody>
      </p:sp>
      <p:pic>
        <p:nvPicPr>
          <p:cNvPr id="297" name="Image" descr="Image"/>
          <p:cNvPicPr>
            <a:picLocks noChangeAspect="1"/>
          </p:cNvPicPr>
          <p:nvPr/>
        </p:nvPicPr>
        <p:blipFill>
          <a:blip r:embed="rId2">
            <a:extLst/>
          </a:blip>
          <a:stretch>
            <a:fillRect/>
          </a:stretch>
        </p:blipFill>
        <p:spPr>
          <a:xfrm>
            <a:off x="17654016" y="1846717"/>
            <a:ext cx="1641446" cy="1641445"/>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The String Library: strdup and strndu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strdup and strndup </a:t>
            </a:r>
          </a:p>
        </p:txBody>
      </p:sp>
      <p:sp>
        <p:nvSpPr>
          <p:cNvPr id="300" name="strdup : Returns a pointer to a heap-allocated string which is a copy of s. It is the responsibility of the caller to free the pointer when it is no longer needed.:…"/>
          <p:cNvSpPr txBox="1"/>
          <p:nvPr/>
        </p:nvSpPr>
        <p:spPr>
          <a:xfrm>
            <a:off x="1158742" y="1846139"/>
            <a:ext cx="22066515" cy="774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strdup</a:t>
            </a:r>
            <a:r>
              <a:t> : Returns a pointer to a </a:t>
            </a:r>
            <a:r>
              <a:rPr i="1">
                <a:latin typeface="Helvetica Neue"/>
                <a:ea typeface="Helvetica Neue"/>
                <a:cs typeface="Helvetica Neue"/>
                <a:sym typeface="Helvetica Neue"/>
              </a:rPr>
              <a:t>heap-allocated</a:t>
            </a:r>
            <a:r>
              <a:t> string which is a copy of s. It is the responsibility of the caller to free the pointer when it is no longer needed.: </a:t>
            </a:r>
          </a:p>
          <a:p>
            <a:pPr algn="l"/>
          </a:p>
          <a:p>
            <a:pPr algn="l">
              <a:defRPr>
                <a:latin typeface="Courier"/>
                <a:ea typeface="Courier"/>
                <a:cs typeface="Courier"/>
                <a:sym typeface="Courier"/>
              </a:defRPr>
            </a:pPr>
            <a:r>
              <a:t>char *strdup(const char *s);</a:t>
            </a:r>
            <a:br/>
          </a:p>
          <a:p>
            <a:pPr algn="l"/>
            <a:r>
              <a:rPr b="1">
                <a:latin typeface="Helvetica Neue"/>
                <a:ea typeface="Helvetica Neue"/>
                <a:cs typeface="Helvetica Neue"/>
                <a:sym typeface="Helvetica Neue"/>
              </a:rPr>
              <a:t>strndup</a:t>
            </a:r>
            <a:r>
              <a:t> : Like strdup but only copies up to n bytes. The resulting </a:t>
            </a:r>
          </a:p>
          <a:p>
            <a:pPr algn="l"/>
            <a:r>
              <a:t>string will be null-terminated. </a:t>
            </a:r>
          </a:p>
          <a:p>
            <a:pPr algn="l"/>
          </a:p>
          <a:p>
            <a:pPr algn="l">
              <a:defRPr>
                <a:latin typeface="Courier"/>
                <a:ea typeface="Courier"/>
                <a:cs typeface="Courier"/>
                <a:sym typeface="Courier"/>
              </a:defRPr>
            </a:pPr>
            <a:r>
              <a:t>char *strndup(const char *s, size_t n); </a:t>
            </a:r>
          </a:p>
        </p:txBody>
      </p:sp>
      <p:sp>
        <p:nvSpPr>
          <p:cNvPr id="301" name="These two functions take care of allocating space for the duplicate of the string, but  both require the calling function to free the copy when it is no longer needed. If the copy isn't freed, this is considered a memory leak, and can waste memory."/>
          <p:cNvSpPr txBox="1"/>
          <p:nvPr/>
        </p:nvSpPr>
        <p:spPr>
          <a:xfrm>
            <a:off x="595630" y="9874300"/>
            <a:ext cx="23296246" cy="23825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These two functions take care of allocating space for the duplicate of the string, but  both require the </a:t>
            </a:r>
            <a:r>
              <a:rPr b="1">
                <a:latin typeface="Helvetica Neue"/>
                <a:ea typeface="Helvetica Neue"/>
                <a:cs typeface="Helvetica Neue"/>
                <a:sym typeface="Helvetica Neue"/>
              </a:rPr>
              <a:t>calling function</a:t>
            </a:r>
            <a:r>
              <a:t> to </a:t>
            </a:r>
            <a:r>
              <a:rPr i="1">
                <a:latin typeface="Helvetica Neue"/>
                <a:ea typeface="Helvetica Neue"/>
                <a:cs typeface="Helvetica Neue"/>
                <a:sym typeface="Helvetica Neue"/>
              </a:rPr>
              <a:t>free</a:t>
            </a:r>
            <a:r>
              <a:t> the copy when it is no longer needed. If the copy isn't freed, this is considered a </a:t>
            </a:r>
            <a:r>
              <a:rPr i="1">
                <a:latin typeface="Helvetica Neue"/>
                <a:ea typeface="Helvetica Neue"/>
                <a:cs typeface="Helvetica Neue"/>
                <a:sym typeface="Helvetica Neue"/>
              </a:rPr>
              <a:t>memory leak</a:t>
            </a:r>
            <a:r>
              <a:t>, and can waste memory.</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The String Library: strdup and strndu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strdup and strndup </a:t>
            </a:r>
          </a:p>
        </p:txBody>
      </p:sp>
      <p:sp>
        <p:nvSpPr>
          <p:cNvPr id="304" name="// file: strdup_ex.c…"/>
          <p:cNvSpPr txBox="1"/>
          <p:nvPr/>
        </p:nvSpPr>
        <p:spPr>
          <a:xfrm>
            <a:off x="286521" y="1631006"/>
            <a:ext cx="16715892" cy="119126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 file: strdup_ex.c</a:t>
            </a:r>
          </a:p>
          <a:p>
            <a:pPr algn="l">
              <a:defRPr sz="3100">
                <a:latin typeface="Courier"/>
                <a:ea typeface="Courier"/>
                <a:cs typeface="Courier"/>
                <a:sym typeface="Courier"/>
              </a:defRPr>
            </a:pPr>
            <a:r>
              <a:t>#include&lt;stdio.h&gt;</a:t>
            </a:r>
          </a:p>
          <a:p>
            <a:pPr algn="l">
              <a:defRPr sz="3100">
                <a:latin typeface="Courier"/>
                <a:ea typeface="Courier"/>
                <a:cs typeface="Courier"/>
                <a:sym typeface="Courier"/>
              </a:defRPr>
            </a:pPr>
            <a:r>
              <a:t>#include&lt;stdlib.h&gt;</a:t>
            </a:r>
          </a:p>
          <a:p>
            <a:pPr algn="l">
              <a:defRPr sz="3100">
                <a:latin typeface="Courier"/>
                <a:ea typeface="Courier"/>
                <a:cs typeface="Courier"/>
                <a:sym typeface="Courier"/>
              </a:defRPr>
            </a:pPr>
            <a:r>
              <a:t>#include&lt;string.h&gt;</a:t>
            </a:r>
          </a:p>
          <a:p>
            <a:pPr algn="l">
              <a:defRPr sz="3100">
                <a:latin typeface="Courier"/>
                <a:ea typeface="Courier"/>
                <a:cs typeface="Courier"/>
                <a:sym typeface="Courier"/>
              </a:defRPr>
            </a:pPr>
          </a:p>
          <a:p>
            <a:pPr algn="l">
              <a:defRPr sz="3100">
                <a:latin typeface="Courier"/>
                <a:ea typeface="Courier"/>
                <a:cs typeface="Courier"/>
                <a:sym typeface="Courier"/>
              </a:defRPr>
            </a:pPr>
            <a:r>
              <a:t>const int BYTES_TO_COPY = 3;</a:t>
            </a:r>
          </a:p>
          <a:p>
            <a:pPr algn="l">
              <a:defRPr sz="3100">
                <a:latin typeface="Courier"/>
                <a:ea typeface="Courier"/>
                <a:cs typeface="Courier"/>
                <a:sym typeface="Courier"/>
              </a:defRPr>
            </a:pPr>
          </a:p>
          <a:p>
            <a:pPr algn="l">
              <a:defRPr sz="3100">
                <a:latin typeface="Courier"/>
                <a:ea typeface="Courier"/>
                <a:cs typeface="Courier"/>
                <a:sym typeface="Courier"/>
              </a:defRPr>
            </a:pPr>
            <a:r>
              <a:t>int main(int argc, char **argv)</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char *word = argv[1];</a:t>
            </a:r>
          </a:p>
          <a:p>
            <a:pPr algn="l">
              <a:defRPr sz="3100">
                <a:latin typeface="Courier"/>
                <a:ea typeface="Courier"/>
                <a:cs typeface="Courier"/>
                <a:sym typeface="Courier"/>
              </a:defRPr>
            </a:pPr>
          </a:p>
          <a:p>
            <a:pPr algn="l">
              <a:defRPr sz="3100">
                <a:latin typeface="Courier"/>
                <a:ea typeface="Courier"/>
                <a:cs typeface="Courier"/>
                <a:sym typeface="Courier"/>
              </a:defRPr>
            </a:pPr>
            <a:r>
              <a:t>    // remember to free these!</a:t>
            </a:r>
          </a:p>
          <a:p>
            <a:pPr algn="l">
              <a:defRPr sz="3100">
                <a:latin typeface="Courier"/>
                <a:ea typeface="Courier"/>
                <a:cs typeface="Courier"/>
                <a:sym typeface="Courier"/>
              </a:defRPr>
            </a:pPr>
            <a:r>
              <a:t>    char *word_copy = strdup(word);</a:t>
            </a:r>
          </a:p>
          <a:p>
            <a:pPr algn="l">
              <a:defRPr sz="3100">
                <a:latin typeface="Courier"/>
                <a:ea typeface="Courier"/>
                <a:cs typeface="Courier"/>
                <a:sym typeface="Courier"/>
              </a:defRPr>
            </a:pPr>
            <a:r>
              <a:t>    char *word_copy3 = strndup(word,BYTES_TO_COPY);</a:t>
            </a:r>
          </a:p>
          <a:p>
            <a:pPr algn="l">
              <a:defRPr sz="3100">
                <a:latin typeface="Courier"/>
                <a:ea typeface="Courier"/>
                <a:cs typeface="Courier"/>
                <a:sym typeface="Courier"/>
              </a:defRPr>
            </a:pPr>
          </a:p>
          <a:p>
            <a:pPr algn="l">
              <a:defRPr sz="3100">
                <a:latin typeface="Courier"/>
                <a:ea typeface="Courier"/>
                <a:cs typeface="Courier"/>
                <a:sym typeface="Courier"/>
              </a:defRPr>
            </a:pPr>
            <a:r>
              <a:t>    printf("word: %s\n",word);</a:t>
            </a:r>
          </a:p>
          <a:p>
            <a:pPr algn="l">
              <a:defRPr sz="3100">
                <a:latin typeface="Courier"/>
                <a:ea typeface="Courier"/>
                <a:cs typeface="Courier"/>
                <a:sym typeface="Courier"/>
              </a:defRPr>
            </a:pPr>
            <a:r>
              <a:t>    printf("word_copy: %s\n",word_copy);</a:t>
            </a:r>
          </a:p>
          <a:p>
            <a:pPr algn="l">
              <a:defRPr sz="3100">
                <a:latin typeface="Courier"/>
                <a:ea typeface="Courier"/>
                <a:cs typeface="Courier"/>
                <a:sym typeface="Courier"/>
              </a:defRPr>
            </a:pPr>
            <a:r>
              <a:t>    printf("First %d letters of word: %s\n",BYTES_TO_COPY,word_copy3);</a:t>
            </a:r>
          </a:p>
          <a:p>
            <a:pPr algn="l">
              <a:defRPr sz="3100">
                <a:latin typeface="Courier"/>
                <a:ea typeface="Courier"/>
                <a:cs typeface="Courier"/>
                <a:sym typeface="Courier"/>
              </a:defRPr>
            </a:pPr>
          </a:p>
          <a:p>
            <a:pPr algn="l">
              <a:defRPr sz="3100">
                <a:latin typeface="Courier"/>
                <a:ea typeface="Courier"/>
                <a:cs typeface="Courier"/>
                <a:sym typeface="Courier"/>
              </a:defRPr>
            </a:pPr>
            <a:r>
              <a:t>    // free the memory once no longer needed</a:t>
            </a:r>
          </a:p>
          <a:p>
            <a:pPr algn="l">
              <a:defRPr sz="3100">
                <a:latin typeface="Courier"/>
                <a:ea typeface="Courier"/>
                <a:cs typeface="Courier"/>
                <a:sym typeface="Courier"/>
              </a:defRPr>
            </a:pPr>
            <a:r>
              <a:t>    free(word_copy);</a:t>
            </a:r>
          </a:p>
          <a:p>
            <a:pPr algn="l">
              <a:defRPr sz="3100">
                <a:latin typeface="Courier"/>
                <a:ea typeface="Courier"/>
                <a:cs typeface="Courier"/>
                <a:sym typeface="Courier"/>
              </a:defRPr>
            </a:pPr>
            <a:r>
              <a:t>    free(word_copy3);</a:t>
            </a:r>
          </a:p>
          <a:p>
            <a:pPr algn="l">
              <a:defRPr sz="3100">
                <a:latin typeface="Courier"/>
                <a:ea typeface="Courier"/>
                <a:cs typeface="Courier"/>
                <a:sym typeface="Courier"/>
              </a:defRPr>
            </a:pPr>
          </a:p>
          <a:p>
            <a:pPr algn="l">
              <a:defRPr sz="3100">
                <a:latin typeface="Courier"/>
                <a:ea typeface="Courier"/>
                <a:cs typeface="Courier"/>
                <a:sym typeface="Courier"/>
              </a:defRPr>
            </a:pPr>
            <a:r>
              <a:t>    return 0;</a:t>
            </a:r>
          </a:p>
          <a:p>
            <a:pPr algn="l">
              <a:defRPr sz="3100">
                <a:latin typeface="Courier"/>
                <a:ea typeface="Courier"/>
                <a:cs typeface="Courier"/>
                <a:sym typeface="Courier"/>
              </a:defRPr>
            </a:pPr>
            <a:r>
              <a:t>}</a:t>
            </a:r>
          </a:p>
        </p:txBody>
      </p:sp>
      <p:sp>
        <p:nvSpPr>
          <p:cNvPr id="305" name="$ ./strdup_ex February…"/>
          <p:cNvSpPr txBox="1"/>
          <p:nvPr/>
        </p:nvSpPr>
        <p:spPr>
          <a:xfrm>
            <a:off x="15452565" y="5180774"/>
            <a:ext cx="8073406" cy="2400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./strdup_ex February</a:t>
            </a:r>
          </a:p>
          <a:p>
            <a:pPr algn="l">
              <a:defRPr sz="3700">
                <a:latin typeface="Courier"/>
                <a:ea typeface="Courier"/>
                <a:cs typeface="Courier"/>
                <a:sym typeface="Courier"/>
              </a:defRPr>
            </a:pPr>
            <a:r>
              <a:t>word: February</a:t>
            </a:r>
          </a:p>
          <a:p>
            <a:pPr algn="l">
              <a:defRPr sz="3700">
                <a:latin typeface="Courier"/>
                <a:ea typeface="Courier"/>
                <a:cs typeface="Courier"/>
                <a:sym typeface="Courier"/>
              </a:defRPr>
            </a:pPr>
            <a:r>
              <a:t>word_copy: February</a:t>
            </a:r>
          </a:p>
          <a:p>
            <a:pPr algn="l">
              <a:defRPr sz="3700">
                <a:latin typeface="Courier"/>
                <a:ea typeface="Courier"/>
                <a:cs typeface="Courier"/>
                <a:sym typeface="Courier"/>
              </a:defRPr>
            </a:pPr>
            <a:r>
              <a:t>First 3 letters of word: Feb</a:t>
            </a:r>
          </a:p>
        </p:txBody>
      </p:sp>
      <p:pic>
        <p:nvPicPr>
          <p:cNvPr id="306" name="Image" descr="Image"/>
          <p:cNvPicPr>
            <a:picLocks noChangeAspect="1"/>
          </p:cNvPicPr>
          <p:nvPr/>
        </p:nvPicPr>
        <p:blipFill>
          <a:blip r:embed="rId2">
            <a:extLst/>
          </a:blip>
          <a:stretch>
            <a:fillRect/>
          </a:stretch>
        </p:blipFill>
        <p:spPr>
          <a:xfrm>
            <a:off x="15347802" y="1790468"/>
            <a:ext cx="1641446" cy="1641445"/>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 name="Why don't strings keep their own lengt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don't strings keep their own length?</a:t>
            </a:r>
          </a:p>
        </p:txBody>
      </p:sp>
      <p:sp>
        <p:nvSpPr>
          <p:cNvPr id="309" name="C strings differ from C++ strings in that they are simple, and are just a null-terminated character array.…"/>
          <p:cNvSpPr txBox="1"/>
          <p:nvPr/>
        </p:nvSpPr>
        <p:spPr>
          <a:xfrm>
            <a:off x="857799" y="1963603"/>
            <a:ext cx="22668402" cy="998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 strings differ from C++ strings in that they are simple, and are just a null-terminated character array. </a:t>
            </a:r>
          </a:p>
          <a:p>
            <a:pPr algn="l"/>
          </a:p>
          <a:p>
            <a:pPr algn="l"/>
            <a:r>
              <a:t>Strings didn't have to be this way -- when C was being developed, another popular language, Pascal, had "length-prefixed" strings, which which stored the length in the first byte of the string. Although this made finding the length of a string O(1), it limited the size of strings to 256 characters! (Later versions of Pascal added support for up to 64-bit prefixes, but this had the downside of adding length to the string, which takes up space).</a:t>
            </a:r>
          </a:p>
          <a:p>
            <a:pPr algn="l"/>
          </a:p>
          <a:p>
            <a:pPr algn="l"/>
            <a:r>
              <a:t>The original justification in C was that having only 1-byte of overhead was nice because memory was limited (remember this was the 1970s!), and the terminating null was better than a prefix-byte because it didn't limit the size of the string.</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312" name="References:…"/>
          <p:cNvSpPr txBox="1"/>
          <p:nvPr/>
        </p:nvSpPr>
        <p:spPr>
          <a:xfrm>
            <a:off x="640426" y="3113438"/>
            <a:ext cx="21424603" cy="9165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rPr u="sng">
                <a:hlinkClick r:id="rId2" invalidUrl="" action="" tgtFrame="" tooltip="" history="1" highlightClick="0" endSnd="0"/>
              </a:rPr>
              <a:t>https://en.wikibooks.org/wiki/C_Programming/String_manipulation</a:t>
            </a:r>
          </a:p>
          <a:p>
            <a:pPr lvl="1" marL="457200" indent="-228600" algn="l">
              <a:buSzPct val="100000"/>
              <a:buChar char="•"/>
              <a:defRPr sz="4500"/>
            </a:pPr>
            <a:r>
              <a:rPr u="sng">
                <a:hlinkClick r:id="rId3" invalidUrl="" action="" tgtFrame="" tooltip="" history="1" highlightClick="0" endSnd="0"/>
              </a:rPr>
              <a:t>https://www.tutorialspoint.com/c_standard_library/ctype_h.htm</a:t>
            </a:r>
          </a:p>
          <a:p>
            <a:pPr lvl="1" marL="457200" indent="-228600" algn="l">
              <a:buSzPct val="100000"/>
              <a:buChar char="•"/>
              <a:defRPr sz="4500"/>
            </a:pPr>
            <a:r>
              <a:rPr u="sng">
                <a:hlinkClick r:id="rId4" invalidUrl="" action="" tgtFrame="" tooltip="" history="1" highlightClick="0" endSnd="0"/>
              </a:rPr>
              <a:t>https://www.tutorialspoint.com/c_standard_library/string_h.htm</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rPr u="sng">
                <a:hlinkClick r:id="rId5" invalidUrl="" action="" tgtFrame="" tooltip="" history="1" highlightClick="0" endSnd="0"/>
              </a:rPr>
              <a:t>https://www.cs.bu.edu/teaching/cpp/string/array-vs-ptr/</a:t>
            </a:r>
            <a:r>
              <a:t> </a:t>
            </a:r>
          </a:p>
          <a:p>
            <a:pPr lvl="1" marL="457200" indent="-228600" algn="l">
              <a:buSzPct val="100000"/>
              <a:buChar char="•"/>
              <a:defRPr sz="4500"/>
            </a:pPr>
            <a:r>
              <a:rPr u="sng">
                <a:hlinkClick r:id="rId6" invalidUrl="" action="" tgtFrame="" tooltip="" history="1" highlightClick="0" endSnd="0"/>
              </a:rPr>
              <a:t>https://www.quora.com/Why-dont-we-need-null-character-in-arrays-as-in-strings-to-know-its-end-point</a:t>
            </a:r>
          </a:p>
          <a:p>
            <a:pPr lvl="1" marL="457200" indent="-228600" algn="l">
              <a:buSzPct val="100000"/>
              <a:buChar char="•"/>
              <a:defRPr sz="4500"/>
            </a:pPr>
            <a:r>
              <a:t>What is the justification for a null-terminated string? </a:t>
            </a:r>
            <a:r>
              <a:rPr u="sng">
                <a:hlinkClick r:id="rId7" invalidUrl="" action="" tgtFrame="" tooltip="" history="1" highlightClick="0" endSnd="0"/>
              </a:rPr>
              <a:t>https://stackoverflow.com/questions/4418708/whats-the-rationale-for-null-terminated-strings</a:t>
            </a:r>
            <a:r>
              <a:t> </a:t>
            </a:r>
          </a:p>
          <a:p>
            <a:pPr lvl="1" marL="457200" indent="-228600" algn="l">
              <a:buSzPct val="100000"/>
              <a:buChar char="•"/>
              <a:defRPr sz="4500"/>
            </a:pPr>
            <a:r>
              <a:t>Interesting criticism of the Pascal language for its string type: </a:t>
            </a:r>
            <a:r>
              <a:rPr u="sng">
                <a:hlinkClick r:id="rId8" invalidUrl="" action="" tgtFrame="" tooltip="" history="1" highlightClick="0" endSnd="0"/>
              </a:rPr>
              <a:t>http://www.lysator.liu.se/c/bwk-on-pascal.html</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