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cgregg@stanford.edu" TargetMode="External"/><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2.png"/><Relationship Id="rId8" Type="http://schemas.openxmlformats.org/officeDocument/2006/relationships/image" Target="../media/image6.jpeg"/><Relationship Id="rId9" Type="http://schemas.openxmlformats.org/officeDocument/2006/relationships/image" Target="../media/image7.jpeg"/><Relationship Id="rId10" Type="http://schemas.openxmlformats.org/officeDocument/2006/relationships/image" Target="../media/image8.jpeg"/><Relationship Id="rId11" Type="http://schemas.openxmlformats.org/officeDocument/2006/relationships/image" Target="../media/image9.jpeg"/><Relationship Id="rId12" Type="http://schemas.openxmlformats.org/officeDocument/2006/relationships/image" Target="../media/image10.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hyperlink" Target="http://www.cplusplus.com/reference/clibrary/"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stanford.edu/~cgregg/cgi-bin/107-reader" TargetMode="External"/><Relationship Id="rId3" Type="http://schemas.openxmlformats.org/officeDocument/2006/relationships/image" Target="../media/image3.png"/><Relationship Id="rId4"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cs107.stanford.edu"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eb.stanford.edu/class/cs107/assign0/"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cs107.stanford.edu/labs" TargetMode="Externa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 Id="rId3" Type="http://schemas.openxmlformats.org/officeDocument/2006/relationships/image" Target="../media/image6.tif"/><Relationship Id="rId4" Type="http://schemas.openxmlformats.org/officeDocument/2006/relationships/image" Target="../media/image7.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7.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 Id="rId3" Type="http://schemas.openxmlformats.org/officeDocument/2006/relationships/image" Target="../media/image8.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tiobe.com/tiobe-index/" TargetMode="External"/><Relationship Id="rId3" Type="http://schemas.openxmlformats.org/officeDocument/2006/relationships/hyperlink" Target="https://en.wikipedia.org/wiki/C_(programming_language)" TargetMode="External"/><Relationship Id="rId4" Type="http://schemas.openxmlformats.org/officeDocument/2006/relationships/hyperlink" Target="https://www.youtube.com/watch?v=de2Hsvxaf8M" TargetMode="External"/><Relationship Id="rId5" Type="http://schemas.openxmlformats.org/officeDocument/2006/relationships/hyperlink" Target="http://www.cplusplus.com/reference/clibrary/" TargetMode="External"/><Relationship Id="rId6" Type="http://schemas.openxmlformats.org/officeDocument/2006/relationships/hyperlink" Target="https://www.toptal.com/c/after-all-these-years-the-world-is-still-powered-by-c-programming" TargetMode="External"/><Relationship Id="rId7" Type="http://schemas.openxmlformats.org/officeDocument/2006/relationships/hyperlink" Target="http://insights.dice.com/2014/12/08/c-still-relevant-21st-century/" TargetMode="External"/><Relationship Id="rId8" Type="http://schemas.openxmlformats.org/officeDocument/2006/relationships/hyperlink" Target="https://www.pluralsight.com/blog/software-development/why-every-programmer-should-learn-c"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January 9, 2023"/>
          <p:cNvSpPr txBox="1"/>
          <p:nvPr>
            <p:ph type="title"/>
          </p:nvPr>
        </p:nvSpPr>
        <p:spPr>
          <a:xfrm>
            <a:off x="1066800" y="4403468"/>
            <a:ext cx="10007600" cy="2086232"/>
          </a:xfrm>
          <a:prstGeom prst="rect">
            <a:avLst/>
          </a:prstGeom>
        </p:spPr>
        <p:txBody>
          <a:bodyPr/>
          <a:lstStyle/>
          <a:p>
            <a:pPr/>
            <a:r>
              <a:t>Monday, January 9,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Lecturer: Chris Gregg</a:t>
            </a:r>
          </a:p>
          <a:p>
            <a:pPr/>
          </a:p>
          <a:p>
            <a:pPr/>
            <a:r>
              <a:t>Reading: Course reader: Introduction, Number Formats used in CS 107, Bits and Bytes</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1: Welcome</a:t>
            </a:r>
          </a:p>
        </p:txBody>
      </p:sp>
      <p:sp>
        <p:nvSpPr>
          <p:cNvPr id="141" name="(gdb) disassemble main…"/>
          <p:cNvSpPr txBox="1"/>
          <p:nvPr/>
        </p:nvSpPr>
        <p:spPr>
          <a:xfrm>
            <a:off x="11334684" y="6622391"/>
            <a:ext cx="12358143" cy="4914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800">
                <a:latin typeface="Courier"/>
                <a:ea typeface="Courier"/>
                <a:cs typeface="Courier"/>
                <a:sym typeface="Courier"/>
              </a:defRPr>
            </a:pPr>
            <a:r>
              <a:t>(gdb) disassemble main</a:t>
            </a:r>
          </a:p>
          <a:p>
            <a:pPr algn="l">
              <a:defRPr sz="2800">
                <a:latin typeface="Courier"/>
                <a:ea typeface="Courier"/>
                <a:cs typeface="Courier"/>
                <a:sym typeface="Courier"/>
              </a:defRPr>
            </a:pPr>
            <a:r>
              <a:t>Dump of assembler code for function main:</a:t>
            </a:r>
          </a:p>
          <a:p>
            <a:pPr algn="l">
              <a:defRPr sz="2800">
                <a:latin typeface="Courier"/>
                <a:ea typeface="Courier"/>
                <a:cs typeface="Courier"/>
                <a:sym typeface="Courier"/>
              </a:defRPr>
            </a:pPr>
            <a:r>
              <a:t>   0x000000000040052d &lt;+0&gt;:	    push   %rbp</a:t>
            </a:r>
          </a:p>
          <a:p>
            <a:pPr algn="l">
              <a:defRPr sz="2800">
                <a:latin typeface="Courier"/>
                <a:ea typeface="Courier"/>
                <a:cs typeface="Courier"/>
                <a:sym typeface="Courier"/>
              </a:defRPr>
            </a:pPr>
            <a:r>
              <a:t>   0x000000000040052e &lt;+1&gt;:	    mov    %rsp,%rbp</a:t>
            </a:r>
          </a:p>
          <a:p>
            <a:pPr algn="l">
              <a:defRPr sz="2800">
                <a:latin typeface="Courier"/>
                <a:ea typeface="Courier"/>
                <a:cs typeface="Courier"/>
                <a:sym typeface="Courier"/>
              </a:defRPr>
            </a:pPr>
            <a:r>
              <a:t>   0x0000000000400531 &lt;+4&gt;:	    mov    $0x4005d4,%edi</a:t>
            </a:r>
          </a:p>
          <a:p>
            <a:pPr algn="l">
              <a:defRPr sz="2800">
                <a:latin typeface="Courier"/>
                <a:ea typeface="Courier"/>
                <a:cs typeface="Courier"/>
                <a:sym typeface="Courier"/>
              </a:defRPr>
            </a:pPr>
            <a:r>
              <a:t>   0x0000000000400536 &lt;+9&gt;:	    callq  0x400410 &lt;puts@plt&gt;</a:t>
            </a:r>
          </a:p>
          <a:p>
            <a:pPr algn="l">
              <a:defRPr sz="2800">
                <a:latin typeface="Courier"/>
                <a:ea typeface="Courier"/>
                <a:cs typeface="Courier"/>
                <a:sym typeface="Courier"/>
              </a:defRPr>
            </a:pPr>
            <a:r>
              <a:t>   0x000000000040053b &lt;+14&gt;:	mov    $0x0,%eax</a:t>
            </a:r>
          </a:p>
          <a:p>
            <a:pPr algn="l">
              <a:defRPr sz="2800">
                <a:latin typeface="Courier"/>
                <a:ea typeface="Courier"/>
                <a:cs typeface="Courier"/>
                <a:sym typeface="Courier"/>
              </a:defRPr>
            </a:pPr>
            <a:r>
              <a:t>   0x0000000000400540 &lt;+19&gt;:	pop    %rbp</a:t>
            </a:r>
          </a:p>
          <a:p>
            <a:pPr algn="l">
              <a:defRPr sz="2800">
                <a:latin typeface="Courier"/>
                <a:ea typeface="Courier"/>
                <a:cs typeface="Courier"/>
                <a:sym typeface="Courier"/>
              </a:defRPr>
            </a:pPr>
            <a:r>
              <a:t>   0x0000000000400541 &lt;+20&gt;:	retq</a:t>
            </a:r>
          </a:p>
          <a:p>
            <a:pPr algn="l">
              <a:defRPr sz="2800">
                <a:latin typeface="Courier"/>
                <a:ea typeface="Courier"/>
                <a:cs typeface="Courier"/>
                <a:sym typeface="Courier"/>
              </a:defRPr>
            </a:pPr>
            <a:r>
              <a:t>End of assembler dump.</a:t>
            </a:r>
          </a:p>
          <a:p>
            <a:pPr algn="l">
              <a:defRPr sz="2800">
                <a:latin typeface="Courier"/>
                <a:ea typeface="Courier"/>
                <a:cs typeface="Courier"/>
                <a:sym typeface="Courier"/>
              </a:defRPr>
            </a:pPr>
            <a:r>
              <a:t>(gdb)</a:t>
            </a:r>
          </a:p>
        </p:txBody>
      </p:sp>
      <p:sp>
        <p:nvSpPr>
          <p:cNvPr id="142" name="#include&lt;stdio.h&gt;…"/>
          <p:cNvSpPr txBox="1"/>
          <p:nvPr/>
        </p:nvSpPr>
        <p:spPr>
          <a:xfrm>
            <a:off x="12451996" y="872467"/>
            <a:ext cx="10009201" cy="4787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300">
                <a:latin typeface="Courier"/>
                <a:ea typeface="Courier"/>
                <a:cs typeface="Courier"/>
                <a:sym typeface="Courier"/>
              </a:defRPr>
            </a:pPr>
            <a:r>
              <a:t>#include&lt;stdio.h&gt;</a:t>
            </a:r>
          </a:p>
          <a:p>
            <a:pPr algn="l">
              <a:defRPr sz="4300">
                <a:latin typeface="Courier"/>
                <a:ea typeface="Courier"/>
                <a:cs typeface="Courier"/>
                <a:sym typeface="Courier"/>
              </a:defRPr>
            </a:pPr>
            <a:r>
              <a:t>#include&lt;stdlib.h&gt;</a:t>
            </a:r>
          </a:p>
          <a:p>
            <a:pPr algn="l">
              <a:defRPr sz="4300">
                <a:latin typeface="Courier"/>
                <a:ea typeface="Courier"/>
                <a:cs typeface="Courier"/>
                <a:sym typeface="Courier"/>
              </a:defRPr>
            </a:pPr>
          </a:p>
          <a:p>
            <a:pPr algn="l">
              <a:defRPr sz="4300">
                <a:latin typeface="Courier"/>
                <a:ea typeface="Courier"/>
                <a:cs typeface="Courier"/>
                <a:sym typeface="Courier"/>
              </a:defRPr>
            </a:pPr>
            <a:r>
              <a:t>int main() {</a:t>
            </a:r>
          </a:p>
          <a:p>
            <a:pPr algn="l">
              <a:defRPr sz="4300">
                <a:latin typeface="Courier"/>
                <a:ea typeface="Courier"/>
                <a:cs typeface="Courier"/>
                <a:sym typeface="Courier"/>
              </a:defRPr>
            </a:pPr>
            <a:r>
              <a:t>    printf("Hello, World!\n");</a:t>
            </a:r>
          </a:p>
          <a:p>
            <a:pPr algn="l">
              <a:defRPr sz="4300">
                <a:latin typeface="Courier"/>
                <a:ea typeface="Courier"/>
                <a:cs typeface="Courier"/>
                <a:sym typeface="Courier"/>
              </a:defRPr>
            </a:pPr>
            <a:r>
              <a:t>    return 0;</a:t>
            </a:r>
          </a:p>
          <a:p>
            <a:pPr algn="l">
              <a:defRPr sz="4300">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5" name="What is CS107?…"/>
          <p:cNvSpPr txBox="1"/>
          <p:nvPr/>
        </p:nvSpPr>
        <p:spPr>
          <a:xfrm>
            <a:off x="168342" y="2752266"/>
            <a:ext cx="22576613" cy="94412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5500"/>
            </a:pPr>
            <a:r>
              <a:t>What is CS107?</a:t>
            </a:r>
          </a:p>
          <a:p>
            <a:pPr marL="762000" indent="-762000" algn="l">
              <a:buSzPct val="75000"/>
              <a:buFont typeface="Helvetica Neue"/>
              <a:buChar char="•"/>
              <a:defRPr sz="5500"/>
            </a:pPr>
            <a:r>
              <a:t>Who We Are</a:t>
            </a:r>
          </a:p>
          <a:p>
            <a:pPr marL="762000" indent="-762000" algn="l">
              <a:buSzPct val="75000"/>
              <a:buFont typeface="Helvetica Neue"/>
              <a:buChar char="•"/>
              <a:defRPr sz="5500"/>
            </a:pPr>
            <a:r>
              <a:t>Course Components and Overview</a:t>
            </a:r>
          </a:p>
          <a:p>
            <a:pPr marL="762000" indent="-762000" algn="l">
              <a:buSzPct val="75000"/>
              <a:buFont typeface="Helvetica Neue"/>
              <a:buChar char="•"/>
              <a:defRPr sz="5500"/>
            </a:pPr>
            <a:r>
              <a:t>The C Language</a:t>
            </a:r>
          </a:p>
          <a:p>
            <a:pPr marL="762000" indent="-762000" algn="l">
              <a:buSzPct val="75000"/>
              <a:buFont typeface="Helvetica Neue"/>
              <a:buChar char="•"/>
              <a:defRPr sz="5500"/>
            </a:pPr>
            <a:r>
              <a:t>Logistics</a:t>
            </a:r>
          </a:p>
          <a:p>
            <a:pPr lvl="1" marL="1397000" indent="-762000" algn="l">
              <a:buSzPct val="75000"/>
              <a:buFont typeface="Helvetica Neue"/>
              <a:buChar char="•"/>
              <a:defRPr sz="5500"/>
            </a:pPr>
            <a:r>
              <a:t>Exams</a:t>
            </a:r>
          </a:p>
          <a:p>
            <a:pPr lvl="1" marL="1397000" indent="-762000" algn="l">
              <a:buSzPct val="75000"/>
              <a:buFont typeface="Helvetica Neue"/>
              <a:buChar char="•"/>
              <a:defRPr sz="5500"/>
            </a:pPr>
            <a:r>
              <a:t>Labs</a:t>
            </a:r>
          </a:p>
          <a:p>
            <a:pPr lvl="1" marL="1397000" indent="-762000" algn="l">
              <a:buSzPct val="75000"/>
              <a:buFont typeface="Helvetica Neue"/>
              <a:buChar char="•"/>
              <a:defRPr sz="5500"/>
            </a:pPr>
            <a:r>
              <a:t>Assignment 0</a:t>
            </a:r>
          </a:p>
          <a:p>
            <a:pPr lvl="1" marL="1397000" indent="-762000" algn="l">
              <a:buSzPct val="75000"/>
              <a:buFont typeface="Helvetica Neue"/>
              <a:buChar char="•"/>
              <a:defRPr sz="5500"/>
            </a:pPr>
            <a:r>
              <a:t>Lab Signup</a:t>
            </a:r>
          </a:p>
          <a:p>
            <a:pPr marL="762000" indent="-762000" algn="l">
              <a:buSzPct val="75000"/>
              <a:buFont typeface="Helvetica Neue"/>
              <a:buChar char="•"/>
              <a:defRPr sz="5500"/>
            </a:pPr>
            <a:r>
              <a:t>Bits and Bytes</a:t>
            </a:r>
          </a:p>
          <a:p>
            <a:pPr marL="762000" indent="-762000" algn="l">
              <a:buSzPct val="75000"/>
              <a:buFont typeface="Helvetica Neue"/>
              <a:buChar char="•"/>
              <a:defRPr sz="5500"/>
            </a:pPr>
            <a:r>
              <a:t>0b10100 Questions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What is CS107?"/>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What is CS107?</a:t>
            </a:r>
          </a:p>
        </p:txBody>
      </p:sp>
      <p:pic>
        <p:nvPicPr>
          <p:cNvPr id="148" name="Image" descr="Image"/>
          <p:cNvPicPr>
            <a:picLocks noChangeAspect="1"/>
          </p:cNvPicPr>
          <p:nvPr/>
        </p:nvPicPr>
        <p:blipFill>
          <a:blip r:embed="rId2">
            <a:extLst/>
          </a:blip>
          <a:srcRect l="2931" t="2991" r="2656" b="2664"/>
          <a:stretch>
            <a:fillRect/>
          </a:stretch>
        </p:blipFill>
        <p:spPr>
          <a:xfrm>
            <a:off x="763346" y="2174087"/>
            <a:ext cx="9526263" cy="10705682"/>
          </a:xfrm>
          <a:custGeom>
            <a:avLst/>
            <a:gdLst/>
            <a:ahLst/>
            <a:cxnLst>
              <a:cxn ang="0">
                <a:pos x="wd2" y="hd2"/>
              </a:cxn>
              <a:cxn ang="5400000">
                <a:pos x="wd2" y="hd2"/>
              </a:cxn>
              <a:cxn ang="10800000">
                <a:pos x="wd2" y="hd2"/>
              </a:cxn>
              <a:cxn ang="16200000">
                <a:pos x="wd2" y="hd2"/>
              </a:cxn>
            </a:cxnLst>
            <a:rect l="0" t="0" r="r" b="b"/>
            <a:pathLst>
              <a:path w="21456" h="21455" fill="norm" stroke="1" extrusionOk="0">
                <a:moveTo>
                  <a:pt x="12156" y="0"/>
                </a:moveTo>
                <a:cubicBezTo>
                  <a:pt x="11694" y="-3"/>
                  <a:pt x="11273" y="12"/>
                  <a:pt x="11010" y="51"/>
                </a:cubicBezTo>
                <a:cubicBezTo>
                  <a:pt x="10329" y="151"/>
                  <a:pt x="9815" y="264"/>
                  <a:pt x="9709" y="336"/>
                </a:cubicBezTo>
                <a:cubicBezTo>
                  <a:pt x="9663" y="367"/>
                  <a:pt x="9609" y="377"/>
                  <a:pt x="9589" y="358"/>
                </a:cubicBezTo>
                <a:cubicBezTo>
                  <a:pt x="9469" y="252"/>
                  <a:pt x="7913" y="886"/>
                  <a:pt x="7375" y="1260"/>
                </a:cubicBezTo>
                <a:cubicBezTo>
                  <a:pt x="6549" y="1834"/>
                  <a:pt x="6499" y="1856"/>
                  <a:pt x="5902" y="1901"/>
                </a:cubicBezTo>
                <a:cubicBezTo>
                  <a:pt x="5591" y="1925"/>
                  <a:pt x="5223" y="1975"/>
                  <a:pt x="5085" y="2014"/>
                </a:cubicBezTo>
                <a:cubicBezTo>
                  <a:pt x="4948" y="2052"/>
                  <a:pt x="4815" y="2066"/>
                  <a:pt x="4790" y="2044"/>
                </a:cubicBezTo>
                <a:cubicBezTo>
                  <a:pt x="4766" y="2022"/>
                  <a:pt x="4709" y="2029"/>
                  <a:pt x="4663" y="2060"/>
                </a:cubicBezTo>
                <a:cubicBezTo>
                  <a:pt x="4618" y="2090"/>
                  <a:pt x="4297" y="2199"/>
                  <a:pt x="3950" y="2302"/>
                </a:cubicBezTo>
                <a:cubicBezTo>
                  <a:pt x="2547" y="2717"/>
                  <a:pt x="1252" y="3574"/>
                  <a:pt x="636" y="4495"/>
                </a:cubicBezTo>
                <a:cubicBezTo>
                  <a:pt x="71" y="5340"/>
                  <a:pt x="-144" y="6433"/>
                  <a:pt x="98" y="7234"/>
                </a:cubicBezTo>
                <a:cubicBezTo>
                  <a:pt x="277" y="7825"/>
                  <a:pt x="403" y="8076"/>
                  <a:pt x="734" y="8511"/>
                </a:cubicBezTo>
                <a:cubicBezTo>
                  <a:pt x="1112" y="9008"/>
                  <a:pt x="1392" y="9264"/>
                  <a:pt x="1990" y="9659"/>
                </a:cubicBezTo>
                <a:cubicBezTo>
                  <a:pt x="2375" y="9913"/>
                  <a:pt x="2506" y="10042"/>
                  <a:pt x="2544" y="10207"/>
                </a:cubicBezTo>
                <a:cubicBezTo>
                  <a:pt x="2866" y="11599"/>
                  <a:pt x="4198" y="12788"/>
                  <a:pt x="6205" y="13473"/>
                </a:cubicBezTo>
                <a:cubicBezTo>
                  <a:pt x="6558" y="13594"/>
                  <a:pt x="6903" y="13717"/>
                  <a:pt x="6971" y="13748"/>
                </a:cubicBezTo>
                <a:cubicBezTo>
                  <a:pt x="7159" y="13831"/>
                  <a:pt x="8350" y="14078"/>
                  <a:pt x="8563" y="14078"/>
                </a:cubicBezTo>
                <a:cubicBezTo>
                  <a:pt x="8762" y="14078"/>
                  <a:pt x="8952" y="14230"/>
                  <a:pt x="9026" y="14447"/>
                </a:cubicBezTo>
                <a:cubicBezTo>
                  <a:pt x="9051" y="14521"/>
                  <a:pt x="9106" y="14943"/>
                  <a:pt x="9149" y="15385"/>
                </a:cubicBezTo>
                <a:cubicBezTo>
                  <a:pt x="9284" y="16759"/>
                  <a:pt x="9080" y="17824"/>
                  <a:pt x="8448" y="19043"/>
                </a:cubicBezTo>
                <a:cubicBezTo>
                  <a:pt x="8300" y="19328"/>
                  <a:pt x="7938" y="19780"/>
                  <a:pt x="7477" y="20256"/>
                </a:cubicBezTo>
                <a:cubicBezTo>
                  <a:pt x="6960" y="20790"/>
                  <a:pt x="6946" y="20961"/>
                  <a:pt x="7426" y="20893"/>
                </a:cubicBezTo>
                <a:cubicBezTo>
                  <a:pt x="7588" y="20870"/>
                  <a:pt x="7779" y="20824"/>
                  <a:pt x="7850" y="20792"/>
                </a:cubicBezTo>
                <a:cubicBezTo>
                  <a:pt x="7921" y="20759"/>
                  <a:pt x="8200" y="20681"/>
                  <a:pt x="8470" y="20619"/>
                </a:cubicBezTo>
                <a:cubicBezTo>
                  <a:pt x="8740" y="20557"/>
                  <a:pt x="9019" y="20478"/>
                  <a:pt x="9091" y="20445"/>
                </a:cubicBezTo>
                <a:cubicBezTo>
                  <a:pt x="9289" y="20353"/>
                  <a:pt x="10590" y="20372"/>
                  <a:pt x="10808" y="20470"/>
                </a:cubicBezTo>
                <a:cubicBezTo>
                  <a:pt x="10967" y="20542"/>
                  <a:pt x="11119" y="20721"/>
                  <a:pt x="11206" y="20940"/>
                </a:cubicBezTo>
                <a:cubicBezTo>
                  <a:pt x="11217" y="20969"/>
                  <a:pt x="11516" y="21097"/>
                  <a:pt x="11868" y="21223"/>
                </a:cubicBezTo>
                <a:cubicBezTo>
                  <a:pt x="12913" y="21597"/>
                  <a:pt x="13296" y="21524"/>
                  <a:pt x="13193" y="20971"/>
                </a:cubicBezTo>
                <a:cubicBezTo>
                  <a:pt x="13093" y="20429"/>
                  <a:pt x="13092" y="20429"/>
                  <a:pt x="13376" y="20376"/>
                </a:cubicBezTo>
                <a:cubicBezTo>
                  <a:pt x="13521" y="20349"/>
                  <a:pt x="13674" y="20351"/>
                  <a:pt x="13716" y="20380"/>
                </a:cubicBezTo>
                <a:cubicBezTo>
                  <a:pt x="13758" y="20410"/>
                  <a:pt x="13928" y="20456"/>
                  <a:pt x="14094" y="20482"/>
                </a:cubicBezTo>
                <a:cubicBezTo>
                  <a:pt x="14260" y="20509"/>
                  <a:pt x="14437" y="20560"/>
                  <a:pt x="14486" y="20597"/>
                </a:cubicBezTo>
                <a:cubicBezTo>
                  <a:pt x="14657" y="20722"/>
                  <a:pt x="14923" y="20633"/>
                  <a:pt x="14948" y="20442"/>
                </a:cubicBezTo>
                <a:cubicBezTo>
                  <a:pt x="14966" y="20302"/>
                  <a:pt x="14916" y="20236"/>
                  <a:pt x="14704" y="20120"/>
                </a:cubicBezTo>
                <a:cubicBezTo>
                  <a:pt x="14366" y="19934"/>
                  <a:pt x="13859" y="19424"/>
                  <a:pt x="13667" y="19076"/>
                </a:cubicBezTo>
                <a:cubicBezTo>
                  <a:pt x="13239" y="18303"/>
                  <a:pt x="13043" y="17306"/>
                  <a:pt x="13100" y="16191"/>
                </a:cubicBezTo>
                <a:cubicBezTo>
                  <a:pt x="13142" y="15360"/>
                  <a:pt x="13323" y="14233"/>
                  <a:pt x="13430" y="14140"/>
                </a:cubicBezTo>
                <a:cubicBezTo>
                  <a:pt x="13487" y="14090"/>
                  <a:pt x="14241" y="13887"/>
                  <a:pt x="14924" y="13737"/>
                </a:cubicBezTo>
                <a:cubicBezTo>
                  <a:pt x="15090" y="13700"/>
                  <a:pt x="15438" y="13581"/>
                  <a:pt x="15695" y="13472"/>
                </a:cubicBezTo>
                <a:cubicBezTo>
                  <a:pt x="15952" y="13362"/>
                  <a:pt x="16240" y="13243"/>
                  <a:pt x="16336" y="13207"/>
                </a:cubicBezTo>
                <a:cubicBezTo>
                  <a:pt x="17067" y="12932"/>
                  <a:pt x="18140" y="12162"/>
                  <a:pt x="18605" y="11581"/>
                </a:cubicBezTo>
                <a:cubicBezTo>
                  <a:pt x="18952" y="11146"/>
                  <a:pt x="19287" y="10474"/>
                  <a:pt x="19373" y="10039"/>
                </a:cubicBezTo>
                <a:cubicBezTo>
                  <a:pt x="19417" y="9817"/>
                  <a:pt x="19490" y="9750"/>
                  <a:pt x="20045" y="9429"/>
                </a:cubicBezTo>
                <a:cubicBezTo>
                  <a:pt x="21020" y="8864"/>
                  <a:pt x="21456" y="8267"/>
                  <a:pt x="21456" y="7494"/>
                </a:cubicBezTo>
                <a:cubicBezTo>
                  <a:pt x="21456" y="7253"/>
                  <a:pt x="21430" y="7034"/>
                  <a:pt x="21399" y="7006"/>
                </a:cubicBezTo>
                <a:cubicBezTo>
                  <a:pt x="21368" y="6978"/>
                  <a:pt x="21340" y="6936"/>
                  <a:pt x="21336" y="6912"/>
                </a:cubicBezTo>
                <a:cubicBezTo>
                  <a:pt x="21285" y="6546"/>
                  <a:pt x="20587" y="5887"/>
                  <a:pt x="19849" y="5506"/>
                </a:cubicBezTo>
                <a:lnTo>
                  <a:pt x="19248" y="5196"/>
                </a:lnTo>
                <a:lnTo>
                  <a:pt x="19290" y="4790"/>
                </a:lnTo>
                <a:cubicBezTo>
                  <a:pt x="19313" y="4567"/>
                  <a:pt x="19299" y="4233"/>
                  <a:pt x="19259" y="4049"/>
                </a:cubicBezTo>
                <a:cubicBezTo>
                  <a:pt x="19218" y="3864"/>
                  <a:pt x="19176" y="3668"/>
                  <a:pt x="19165" y="3613"/>
                </a:cubicBezTo>
                <a:cubicBezTo>
                  <a:pt x="19116" y="3369"/>
                  <a:pt x="18565" y="2475"/>
                  <a:pt x="18269" y="2159"/>
                </a:cubicBezTo>
                <a:cubicBezTo>
                  <a:pt x="17399" y="1229"/>
                  <a:pt x="15990" y="529"/>
                  <a:pt x="14245" y="158"/>
                </a:cubicBezTo>
                <a:cubicBezTo>
                  <a:pt x="13806" y="65"/>
                  <a:pt x="12926" y="6"/>
                  <a:pt x="12156" y="0"/>
                </a:cubicBezTo>
                <a:close/>
              </a:path>
            </a:pathLst>
          </a:custGeom>
          <a:ln w="12700">
            <a:miter lim="400000"/>
          </a:ln>
        </p:spPr>
      </p:pic>
      <p:sp>
        <p:nvSpPr>
          <p:cNvPr id="149" name=" The CS106 series teaches you how to solve problems as a programmer…"/>
          <p:cNvSpPr txBox="1"/>
          <p:nvPr/>
        </p:nvSpPr>
        <p:spPr>
          <a:xfrm>
            <a:off x="10733367" y="2467808"/>
            <a:ext cx="13186749" cy="105682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700"/>
              </a:lnSpc>
              <a:spcBef>
                <a:spcPts val="1200"/>
              </a:spcBef>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The CS106 series teaches you how to solve problems as a programmer </a:t>
            </a:r>
            <a:endParaRPr sz="2900">
              <a:solidFill>
                <a:srgbClr val="000000"/>
              </a:solidFill>
              <a:latin typeface="Times Roman"/>
              <a:ea typeface="Times Roman"/>
              <a:cs typeface="Times Roman"/>
              <a:sym typeface="Times Roman"/>
            </a:endParaRPr>
          </a:p>
          <a:p>
            <a:pPr algn="l" defTabSz="457200">
              <a:lnSpc>
                <a:spcPts val="7600"/>
              </a:lnSpc>
              <a:spcBef>
                <a:spcPts val="1200"/>
              </a:spcBef>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Many times CS106 instructors had to say “just don’t worry about that” or “it probably doesn’t make sense why that happens, but ignore it for now” or “just type this to fix it” </a:t>
            </a:r>
            <a:endParaRPr sz="2900">
              <a:solidFill>
                <a:srgbClr val="000000"/>
              </a:solidFill>
              <a:latin typeface="Times Roman"/>
              <a:ea typeface="Times Roman"/>
              <a:cs typeface="Times Roman"/>
              <a:sym typeface="Times Roman"/>
            </a:endParaRPr>
          </a:p>
          <a:p>
            <a:pPr algn="l" defTabSz="457200">
              <a:lnSpc>
                <a:spcPts val="7600"/>
              </a:lnSpc>
              <a:spcBef>
                <a:spcPts val="1200"/>
              </a:spcBef>
              <a:defRPr b="1" sz="4100">
                <a:solidFill>
                  <a:srgbClr val="8C1515"/>
                </a:solidFill>
                <a:latin typeface="Arial"/>
                <a:ea typeface="Arial"/>
                <a:cs typeface="Arial"/>
                <a:sym typeface="Arial"/>
              </a:defRPr>
            </a:pPr>
            <a:r>
              <a:rPr b="0">
                <a:latin typeface="Wingdings"/>
                <a:ea typeface="Wingdings"/>
                <a:cs typeface="Wingdings"/>
                <a:sym typeface="Wingdings"/>
              </a:rPr>
              <a:t> </a:t>
            </a:r>
            <a:r>
              <a:t>CS107 </a:t>
            </a:r>
            <a:r>
              <a:rPr i="1"/>
              <a:t>finally </a:t>
            </a:r>
            <a:r>
              <a:t>takes you behind the scenes </a:t>
            </a:r>
            <a:r>
              <a:rPr b="0">
                <a:latin typeface="Wingdings"/>
                <a:ea typeface="Wingdings"/>
                <a:cs typeface="Wingdings"/>
                <a:sym typeface="Wingdings"/>
              </a:rPr>
              <a:t> </a:t>
            </a:r>
            <a:r>
              <a:rPr>
                <a:solidFill>
                  <a:srgbClr val="000000"/>
                </a:solidFill>
              </a:rPr>
              <a:t>How do things really work in there? </a:t>
            </a:r>
            <a:endParaRPr b="0"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It’s not quite down to hardware or physics/electromagnetism (those will have to stay even further behind the scenes for now!)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It’s how things work </a:t>
            </a:r>
            <a:r>
              <a:rPr b="1">
                <a:solidFill>
                  <a:srgbClr val="8C1515"/>
                </a:solidFill>
              </a:rPr>
              <a:t>inside Python/C++ </a:t>
            </a:r>
            <a:r>
              <a:rPr b="1">
                <a:solidFill>
                  <a:srgbClr val="000000"/>
                </a:solidFill>
              </a:rPr>
              <a:t>(we will explore from C)</a:t>
            </a:r>
            <a:r>
              <a:t>, and how your programs map onto the components of computer systems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CS107 Learning Goal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CS107 Learning Goals</a:t>
            </a:r>
          </a:p>
        </p:txBody>
      </p:sp>
      <p:pic>
        <p:nvPicPr>
          <p:cNvPr id="152" name="Image" descr="Image"/>
          <p:cNvPicPr>
            <a:picLocks noChangeAspect="1"/>
          </p:cNvPicPr>
          <p:nvPr/>
        </p:nvPicPr>
        <p:blipFill>
          <a:blip r:embed="rId2">
            <a:extLst/>
          </a:blip>
          <a:srcRect l="2928" t="2992" r="2655" b="2664"/>
          <a:stretch>
            <a:fillRect/>
          </a:stretch>
        </p:blipFill>
        <p:spPr>
          <a:xfrm>
            <a:off x="735097" y="4254257"/>
            <a:ext cx="5624313" cy="6320344"/>
          </a:xfrm>
          <a:custGeom>
            <a:avLst/>
            <a:gdLst/>
            <a:ahLst/>
            <a:cxnLst>
              <a:cxn ang="0">
                <a:pos x="wd2" y="hd2"/>
              </a:cxn>
              <a:cxn ang="5400000">
                <a:pos x="wd2" y="hd2"/>
              </a:cxn>
              <a:cxn ang="10800000">
                <a:pos x="wd2" y="hd2"/>
              </a:cxn>
              <a:cxn ang="16200000">
                <a:pos x="wd2" y="hd2"/>
              </a:cxn>
            </a:cxnLst>
            <a:rect l="0" t="0" r="r" b="b"/>
            <a:pathLst>
              <a:path w="21585" h="21443" fill="norm" stroke="1" extrusionOk="0">
                <a:moveTo>
                  <a:pt x="11782" y="3"/>
                </a:moveTo>
                <a:cubicBezTo>
                  <a:pt x="11499" y="10"/>
                  <a:pt x="11251" y="25"/>
                  <a:pt x="11075" y="50"/>
                </a:cubicBezTo>
                <a:cubicBezTo>
                  <a:pt x="10391" y="150"/>
                  <a:pt x="9874" y="262"/>
                  <a:pt x="9767" y="335"/>
                </a:cubicBezTo>
                <a:cubicBezTo>
                  <a:pt x="9721" y="365"/>
                  <a:pt x="9667" y="377"/>
                  <a:pt x="9647" y="359"/>
                </a:cubicBezTo>
                <a:cubicBezTo>
                  <a:pt x="9526" y="253"/>
                  <a:pt x="7962" y="886"/>
                  <a:pt x="7420" y="1260"/>
                </a:cubicBezTo>
                <a:cubicBezTo>
                  <a:pt x="6589" y="1833"/>
                  <a:pt x="6538" y="1854"/>
                  <a:pt x="5938" y="1899"/>
                </a:cubicBezTo>
                <a:cubicBezTo>
                  <a:pt x="5625" y="1923"/>
                  <a:pt x="5255" y="1974"/>
                  <a:pt x="5117" y="2012"/>
                </a:cubicBezTo>
                <a:cubicBezTo>
                  <a:pt x="4978" y="2051"/>
                  <a:pt x="4845" y="2064"/>
                  <a:pt x="4820" y="2042"/>
                </a:cubicBezTo>
                <a:cubicBezTo>
                  <a:pt x="4795" y="2020"/>
                  <a:pt x="4738" y="2028"/>
                  <a:pt x="4692" y="2058"/>
                </a:cubicBezTo>
                <a:cubicBezTo>
                  <a:pt x="4646" y="2088"/>
                  <a:pt x="4324" y="2196"/>
                  <a:pt x="3975" y="2299"/>
                </a:cubicBezTo>
                <a:cubicBezTo>
                  <a:pt x="2563" y="2714"/>
                  <a:pt x="1260" y="3572"/>
                  <a:pt x="640" y="4492"/>
                </a:cubicBezTo>
                <a:cubicBezTo>
                  <a:pt x="214" y="5125"/>
                  <a:pt x="-15" y="5897"/>
                  <a:pt x="1" y="6582"/>
                </a:cubicBezTo>
                <a:cubicBezTo>
                  <a:pt x="6" y="6810"/>
                  <a:pt x="39" y="7030"/>
                  <a:pt x="100" y="7230"/>
                </a:cubicBezTo>
                <a:cubicBezTo>
                  <a:pt x="279" y="7820"/>
                  <a:pt x="406" y="8072"/>
                  <a:pt x="739" y="8506"/>
                </a:cubicBezTo>
                <a:cubicBezTo>
                  <a:pt x="1120" y="9002"/>
                  <a:pt x="1401" y="9257"/>
                  <a:pt x="2002" y="9652"/>
                </a:cubicBezTo>
                <a:cubicBezTo>
                  <a:pt x="2390" y="9906"/>
                  <a:pt x="2521" y="10036"/>
                  <a:pt x="2560" y="10200"/>
                </a:cubicBezTo>
                <a:cubicBezTo>
                  <a:pt x="2883" y="11592"/>
                  <a:pt x="4224" y="12781"/>
                  <a:pt x="6242" y="13465"/>
                </a:cubicBezTo>
                <a:cubicBezTo>
                  <a:pt x="6598" y="13586"/>
                  <a:pt x="6944" y="13709"/>
                  <a:pt x="7013" y="13740"/>
                </a:cubicBezTo>
                <a:cubicBezTo>
                  <a:pt x="7202" y="13823"/>
                  <a:pt x="8400" y="14070"/>
                  <a:pt x="8614" y="14070"/>
                </a:cubicBezTo>
                <a:cubicBezTo>
                  <a:pt x="8814" y="14070"/>
                  <a:pt x="9006" y="14222"/>
                  <a:pt x="9080" y="14439"/>
                </a:cubicBezTo>
                <a:cubicBezTo>
                  <a:pt x="9105" y="14512"/>
                  <a:pt x="9161" y="14934"/>
                  <a:pt x="9205" y="15376"/>
                </a:cubicBezTo>
                <a:cubicBezTo>
                  <a:pt x="9340" y="16748"/>
                  <a:pt x="9134" y="17814"/>
                  <a:pt x="8498" y="19031"/>
                </a:cubicBezTo>
                <a:cubicBezTo>
                  <a:pt x="8350" y="19316"/>
                  <a:pt x="7985" y="19768"/>
                  <a:pt x="7522" y="20243"/>
                </a:cubicBezTo>
                <a:cubicBezTo>
                  <a:pt x="7001" y="20777"/>
                  <a:pt x="6988" y="20948"/>
                  <a:pt x="7472" y="20880"/>
                </a:cubicBezTo>
                <a:cubicBezTo>
                  <a:pt x="7634" y="20857"/>
                  <a:pt x="7825" y="20812"/>
                  <a:pt x="7897" y="20779"/>
                </a:cubicBezTo>
                <a:cubicBezTo>
                  <a:pt x="7968" y="20746"/>
                  <a:pt x="8250" y="20669"/>
                  <a:pt x="8521" y="20607"/>
                </a:cubicBezTo>
                <a:cubicBezTo>
                  <a:pt x="8793" y="20545"/>
                  <a:pt x="9073" y="20466"/>
                  <a:pt x="9146" y="20433"/>
                </a:cubicBezTo>
                <a:cubicBezTo>
                  <a:pt x="9345" y="20341"/>
                  <a:pt x="10655" y="20361"/>
                  <a:pt x="10874" y="20459"/>
                </a:cubicBezTo>
                <a:cubicBezTo>
                  <a:pt x="11034" y="20530"/>
                  <a:pt x="11186" y="20708"/>
                  <a:pt x="11273" y="20927"/>
                </a:cubicBezTo>
                <a:cubicBezTo>
                  <a:pt x="11285" y="20956"/>
                  <a:pt x="11584" y="21084"/>
                  <a:pt x="11939" y="21210"/>
                </a:cubicBezTo>
                <a:cubicBezTo>
                  <a:pt x="12990" y="21584"/>
                  <a:pt x="13375" y="21511"/>
                  <a:pt x="13272" y="20958"/>
                </a:cubicBezTo>
                <a:cubicBezTo>
                  <a:pt x="13171" y="20417"/>
                  <a:pt x="13171" y="20417"/>
                  <a:pt x="13456" y="20364"/>
                </a:cubicBezTo>
                <a:cubicBezTo>
                  <a:pt x="13602" y="20337"/>
                  <a:pt x="13757" y="20339"/>
                  <a:pt x="13799" y="20368"/>
                </a:cubicBezTo>
                <a:cubicBezTo>
                  <a:pt x="13841" y="20398"/>
                  <a:pt x="14012" y="20443"/>
                  <a:pt x="14180" y="20469"/>
                </a:cubicBezTo>
                <a:cubicBezTo>
                  <a:pt x="14347" y="20496"/>
                  <a:pt x="14524" y="20547"/>
                  <a:pt x="14574" y="20584"/>
                </a:cubicBezTo>
                <a:cubicBezTo>
                  <a:pt x="14745" y="20709"/>
                  <a:pt x="15012" y="20621"/>
                  <a:pt x="15037" y="20430"/>
                </a:cubicBezTo>
                <a:cubicBezTo>
                  <a:pt x="15055" y="20290"/>
                  <a:pt x="15006" y="20223"/>
                  <a:pt x="14793" y="20107"/>
                </a:cubicBezTo>
                <a:cubicBezTo>
                  <a:pt x="14453" y="19922"/>
                  <a:pt x="13942" y="19413"/>
                  <a:pt x="13748" y="19065"/>
                </a:cubicBezTo>
                <a:cubicBezTo>
                  <a:pt x="13318" y="18293"/>
                  <a:pt x="13122" y="17296"/>
                  <a:pt x="13179" y="16181"/>
                </a:cubicBezTo>
                <a:cubicBezTo>
                  <a:pt x="13221" y="15350"/>
                  <a:pt x="13404" y="14224"/>
                  <a:pt x="13511" y="14132"/>
                </a:cubicBezTo>
                <a:cubicBezTo>
                  <a:pt x="13568" y="14082"/>
                  <a:pt x="14327" y="13878"/>
                  <a:pt x="15014" y="13728"/>
                </a:cubicBezTo>
                <a:cubicBezTo>
                  <a:pt x="15181" y="13691"/>
                  <a:pt x="15531" y="13573"/>
                  <a:pt x="15789" y="13464"/>
                </a:cubicBezTo>
                <a:cubicBezTo>
                  <a:pt x="16048" y="13355"/>
                  <a:pt x="16337" y="13235"/>
                  <a:pt x="16434" y="13199"/>
                </a:cubicBezTo>
                <a:cubicBezTo>
                  <a:pt x="17169" y="12923"/>
                  <a:pt x="18250" y="12156"/>
                  <a:pt x="18717" y="11575"/>
                </a:cubicBezTo>
                <a:cubicBezTo>
                  <a:pt x="19067" y="11140"/>
                  <a:pt x="19402" y="10468"/>
                  <a:pt x="19489" y="10033"/>
                </a:cubicBezTo>
                <a:cubicBezTo>
                  <a:pt x="19533" y="9811"/>
                  <a:pt x="19607" y="9744"/>
                  <a:pt x="20165" y="9423"/>
                </a:cubicBezTo>
                <a:cubicBezTo>
                  <a:pt x="21146" y="8859"/>
                  <a:pt x="21585" y="8263"/>
                  <a:pt x="21585" y="7490"/>
                </a:cubicBezTo>
                <a:cubicBezTo>
                  <a:pt x="21585" y="7249"/>
                  <a:pt x="21558" y="7030"/>
                  <a:pt x="21527" y="7002"/>
                </a:cubicBezTo>
                <a:cubicBezTo>
                  <a:pt x="21496" y="6975"/>
                  <a:pt x="21468" y="6931"/>
                  <a:pt x="21465" y="6907"/>
                </a:cubicBezTo>
                <a:cubicBezTo>
                  <a:pt x="21413" y="6542"/>
                  <a:pt x="20710" y="5883"/>
                  <a:pt x="19967" y="5502"/>
                </a:cubicBezTo>
                <a:lnTo>
                  <a:pt x="19364" y="5193"/>
                </a:lnTo>
                <a:lnTo>
                  <a:pt x="19407" y="4787"/>
                </a:lnTo>
                <a:cubicBezTo>
                  <a:pt x="19430" y="4564"/>
                  <a:pt x="19416" y="4231"/>
                  <a:pt x="19375" y="4047"/>
                </a:cubicBezTo>
                <a:cubicBezTo>
                  <a:pt x="19334" y="3862"/>
                  <a:pt x="19292" y="3666"/>
                  <a:pt x="19280" y="3610"/>
                </a:cubicBezTo>
                <a:cubicBezTo>
                  <a:pt x="19231" y="3366"/>
                  <a:pt x="18677" y="2474"/>
                  <a:pt x="18379" y="2158"/>
                </a:cubicBezTo>
                <a:cubicBezTo>
                  <a:pt x="17503" y="1228"/>
                  <a:pt x="16086" y="528"/>
                  <a:pt x="14330" y="157"/>
                </a:cubicBezTo>
                <a:cubicBezTo>
                  <a:pt x="13801" y="45"/>
                  <a:pt x="12631" y="-16"/>
                  <a:pt x="11782" y="3"/>
                </a:cubicBezTo>
                <a:close/>
              </a:path>
            </a:pathLst>
          </a:custGeom>
          <a:ln w="12700">
            <a:miter lim="400000"/>
          </a:ln>
        </p:spPr>
      </p:pic>
      <p:sp>
        <p:nvSpPr>
          <p:cNvPr id="153" name=" The goals for CS107 are for students to gain mastery of…"/>
          <p:cNvSpPr txBox="1"/>
          <p:nvPr/>
        </p:nvSpPr>
        <p:spPr>
          <a:xfrm>
            <a:off x="6844156" y="1802883"/>
            <a:ext cx="16788480" cy="120668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600"/>
              </a:lnSpc>
              <a:spcBef>
                <a:spcPts val="1200"/>
              </a:spcBef>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The goals for CS107 are for students to gain </a:t>
            </a:r>
            <a:r>
              <a:rPr b="1">
                <a:solidFill>
                  <a:srgbClr val="8C1515"/>
                </a:solidFill>
              </a:rPr>
              <a:t>mastery </a:t>
            </a:r>
            <a:r>
              <a:t>of </a:t>
            </a: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writing C programs with complex use of memory and pointers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an accurate model of the address space and compile/runtime behavior of C programs </a:t>
            </a: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to achieve </a:t>
            </a:r>
            <a:r>
              <a:rPr b="1">
                <a:solidFill>
                  <a:srgbClr val="8C1515"/>
                </a:solidFill>
              </a:rPr>
              <a:t>competence </a:t>
            </a:r>
            <a:r>
              <a:t>in</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translating C to/from assembly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writing programs that respect the limitations of computer arithmetic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identifying bottlenecks and improving runtime performance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writing code that correctly ports to other architectures </a:t>
            </a:r>
            <a:br>
              <a:rPr sz="2900">
                <a:solidFill>
                  <a:srgbClr val="000000"/>
                </a:solidFill>
                <a:latin typeface="Times Roman"/>
                <a:ea typeface="Times Roman"/>
                <a:cs typeface="Times Roman"/>
                <a:sym typeface="Times Roman"/>
              </a:rPr>
            </a:br>
            <a:endParaRPr sz="2900">
              <a:solidFill>
                <a:srgbClr val="000000"/>
              </a:solidFill>
              <a:latin typeface="Times Roman"/>
              <a:ea typeface="Times Roman"/>
              <a:cs typeface="Times Roman"/>
              <a:sym typeface="Times Roman"/>
            </a:endParaRP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rPr>
              <a:t>		</a:t>
            </a:r>
            <a:r>
              <a:rPr>
                <a:solidFill>
                  <a:srgbClr val="8C1515"/>
                </a:solidFill>
              </a:rPr>
              <a:t>›  </a:t>
            </a:r>
            <a:r>
              <a:t>working effectively in UNIX development environment </a:t>
            </a:r>
          </a:p>
          <a:p>
            <a:pPr marL="457200" indent="-457200" algn="l" defTabSz="457200">
              <a:lnSpc>
                <a:spcPts val="7700"/>
              </a:lnSpc>
              <a:spcBef>
                <a:spcPts val="1200"/>
              </a:spcBef>
              <a:tabLst>
                <a:tab pos="139700" algn="l"/>
                <a:tab pos="457200" algn="l"/>
              </a:tabLst>
              <a:defRPr sz="41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and have </a:t>
            </a:r>
            <a:r>
              <a:rPr b="1">
                <a:solidFill>
                  <a:srgbClr val="8C1515"/>
                </a:solidFill>
              </a:rPr>
              <a:t>exposure </a:t>
            </a:r>
            <a:r>
              <a:t>to</a:t>
            </a:r>
            <a:endParaRPr sz="2900">
              <a:solidFill>
                <a:srgbClr val="000000"/>
              </a:solidFill>
              <a:latin typeface="Times Roman"/>
              <a:ea typeface="Times Roman"/>
              <a:cs typeface="Times Roman"/>
              <a:sym typeface="Times Roman"/>
            </a:endParaRPr>
          </a:p>
          <a:p>
            <a:pPr lvl="2" algn="l" defTabSz="457200">
              <a:lnSpc>
                <a:spcPts val="7700"/>
              </a:lnSpc>
              <a:spcBef>
                <a:spcPts val="1200"/>
              </a:spcBef>
              <a:defRPr sz="4100">
                <a:solidFill>
                  <a:srgbClr val="595959"/>
                </a:solidFill>
                <a:latin typeface="Arial"/>
                <a:ea typeface="Arial"/>
                <a:cs typeface="Arial"/>
                <a:sym typeface="Arial"/>
              </a:defRPr>
            </a:pPr>
            <a:r>
              <a:rPr>
                <a:solidFill>
                  <a:srgbClr val="8C1515"/>
                </a:solidFill>
              </a:rPr>
              <a:t>› </a:t>
            </a:r>
            <a:r>
              <a:t>a working understanding of the basics of computer architecture </a:t>
            </a:r>
            <a:endParaRPr sz="2900">
              <a:solidFill>
                <a:srgbClr val="000000"/>
              </a:solidFill>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Who We Are: Chri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Who We Are: Chris</a:t>
            </a:r>
          </a:p>
        </p:txBody>
      </p:sp>
      <p:sp>
        <p:nvSpPr>
          <p:cNvPr id="156" name="Chris Gregg…"/>
          <p:cNvSpPr txBox="1"/>
          <p:nvPr/>
        </p:nvSpPr>
        <p:spPr>
          <a:xfrm>
            <a:off x="9204325" y="11187583"/>
            <a:ext cx="5975351"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Chris Gregg</a:t>
            </a:r>
          </a:p>
          <a:p>
            <a:pPr/>
            <a:r>
              <a:rPr u="sng">
                <a:hlinkClick r:id="rId2" invalidUrl="" action="" tgtFrame="" tooltip="" history="1" highlightClick="0" endSnd="0"/>
              </a:rPr>
              <a:t>cgregg@stanford.edu</a:t>
            </a:r>
          </a:p>
        </p:txBody>
      </p:sp>
      <p:pic>
        <p:nvPicPr>
          <p:cNvPr id="157" name="chris gregg.png" descr="chris gregg.png"/>
          <p:cNvPicPr>
            <a:picLocks noChangeAspect="1"/>
          </p:cNvPicPr>
          <p:nvPr/>
        </p:nvPicPr>
        <p:blipFill>
          <a:blip r:embed="rId3">
            <a:extLst/>
          </a:blip>
          <a:stretch>
            <a:fillRect/>
          </a:stretch>
        </p:blipFill>
        <p:spPr>
          <a:xfrm>
            <a:off x="8027923" y="2693924"/>
            <a:ext cx="8328153" cy="832815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Who We Are: CA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Who We Are: CAs</a:t>
            </a:r>
          </a:p>
        </p:txBody>
      </p:sp>
      <p:grpSp>
        <p:nvGrpSpPr>
          <p:cNvPr id="162" name="Group"/>
          <p:cNvGrpSpPr/>
          <p:nvPr/>
        </p:nvGrpSpPr>
        <p:grpSpPr>
          <a:xfrm>
            <a:off x="20485725" y="5850118"/>
            <a:ext cx="3810001" cy="4640090"/>
            <a:chOff x="0" y="0"/>
            <a:chExt cx="3810000" cy="4640089"/>
          </a:xfrm>
        </p:grpSpPr>
        <p:pic>
          <p:nvPicPr>
            <p:cNvPr id="160" name="frankie cerkvenik.jpg" descr="frankie cerkvenik.jpg"/>
            <p:cNvPicPr>
              <a:picLocks noChangeAspect="1"/>
            </p:cNvPicPr>
            <p:nvPr/>
          </p:nvPicPr>
          <p:blipFill>
            <a:blip r:embed="rId2">
              <a:extLst/>
            </a:blip>
            <a:stretch>
              <a:fillRect/>
            </a:stretch>
          </p:blipFill>
          <p:spPr>
            <a:xfrm>
              <a:off x="0" y="0"/>
              <a:ext cx="3810000" cy="3810000"/>
            </a:xfrm>
            <a:prstGeom prst="rect">
              <a:avLst/>
            </a:prstGeom>
            <a:ln w="12700" cap="flat">
              <a:noFill/>
              <a:miter lim="400000"/>
            </a:ln>
            <a:effectLst/>
          </p:spPr>
        </p:pic>
        <p:sp>
          <p:nvSpPr>
            <p:cNvPr id="161" name="Frankie Cerkvenik…"/>
            <p:cNvSpPr txBox="1"/>
            <p:nvPr/>
          </p:nvSpPr>
          <p:spPr>
            <a:xfrm>
              <a:off x="733196" y="3835762"/>
              <a:ext cx="2343608" cy="8043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sz="2300"/>
              </a:pPr>
              <a:r>
                <a:t>Frankie Cerkvenik</a:t>
              </a:r>
            </a:p>
            <a:p>
              <a:pPr>
                <a:defRPr sz="2300"/>
              </a:pPr>
              <a:r>
                <a:t>(CS107A)</a:t>
              </a:r>
            </a:p>
          </p:txBody>
        </p:sp>
      </p:grpSp>
      <p:grpSp>
        <p:nvGrpSpPr>
          <p:cNvPr id="165" name="Group"/>
          <p:cNvGrpSpPr/>
          <p:nvPr/>
        </p:nvGrpSpPr>
        <p:grpSpPr>
          <a:xfrm>
            <a:off x="193437" y="1918384"/>
            <a:ext cx="3810001" cy="4507149"/>
            <a:chOff x="0" y="0"/>
            <a:chExt cx="3810000" cy="4507147"/>
          </a:xfrm>
        </p:grpSpPr>
        <p:pic>
          <p:nvPicPr>
            <p:cNvPr id="163" name="daniel rebelsky.jpg" descr="daniel rebelsky.jpg"/>
            <p:cNvPicPr>
              <a:picLocks noChangeAspect="1"/>
            </p:cNvPicPr>
            <p:nvPr/>
          </p:nvPicPr>
          <p:blipFill>
            <a:blip r:embed="rId3">
              <a:extLst/>
            </a:blip>
            <a:stretch>
              <a:fillRect/>
            </a:stretch>
          </p:blipFill>
          <p:spPr>
            <a:xfrm>
              <a:off x="0" y="0"/>
              <a:ext cx="3810000" cy="3810000"/>
            </a:xfrm>
            <a:prstGeom prst="rect">
              <a:avLst/>
            </a:prstGeom>
            <a:ln w="12700" cap="flat">
              <a:noFill/>
              <a:miter lim="400000"/>
            </a:ln>
            <a:effectLst/>
          </p:spPr>
        </p:pic>
        <p:sp>
          <p:nvSpPr>
            <p:cNvPr id="164" name="Daniel Rebelsky"/>
            <p:cNvSpPr txBox="1"/>
            <p:nvPr/>
          </p:nvSpPr>
          <p:spPr>
            <a:xfrm>
              <a:off x="852373" y="4058420"/>
              <a:ext cx="2105254"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Daniel Rebelsky</a:t>
              </a:r>
            </a:p>
          </p:txBody>
        </p:sp>
      </p:grpSp>
      <p:grpSp>
        <p:nvGrpSpPr>
          <p:cNvPr id="168" name="Group"/>
          <p:cNvGrpSpPr/>
          <p:nvPr/>
        </p:nvGrpSpPr>
        <p:grpSpPr>
          <a:xfrm>
            <a:off x="8107626" y="1929760"/>
            <a:ext cx="3810001" cy="4484396"/>
            <a:chOff x="0" y="0"/>
            <a:chExt cx="3810000" cy="4484395"/>
          </a:xfrm>
        </p:grpSpPr>
        <p:pic>
          <p:nvPicPr>
            <p:cNvPr id="166" name="christine cheng.jpg" descr="christine cheng.jpg"/>
            <p:cNvPicPr>
              <a:picLocks noChangeAspect="1"/>
            </p:cNvPicPr>
            <p:nvPr/>
          </p:nvPicPr>
          <p:blipFill>
            <a:blip r:embed="rId4">
              <a:extLst/>
            </a:blip>
            <a:stretch>
              <a:fillRect/>
            </a:stretch>
          </p:blipFill>
          <p:spPr>
            <a:xfrm>
              <a:off x="0" y="0"/>
              <a:ext cx="3810000" cy="3810000"/>
            </a:xfrm>
            <a:prstGeom prst="rect">
              <a:avLst/>
            </a:prstGeom>
            <a:ln w="12700" cap="flat">
              <a:noFill/>
              <a:miter lim="400000"/>
            </a:ln>
            <a:effectLst/>
          </p:spPr>
        </p:pic>
        <p:sp>
          <p:nvSpPr>
            <p:cNvPr id="167" name="Christine Cheng"/>
            <p:cNvSpPr txBox="1"/>
            <p:nvPr/>
          </p:nvSpPr>
          <p:spPr>
            <a:xfrm>
              <a:off x="841566" y="4035668"/>
              <a:ext cx="2126870"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Christine Cheng</a:t>
              </a:r>
            </a:p>
          </p:txBody>
        </p:sp>
      </p:grpSp>
      <p:grpSp>
        <p:nvGrpSpPr>
          <p:cNvPr id="171" name="Group"/>
          <p:cNvGrpSpPr/>
          <p:nvPr/>
        </p:nvGrpSpPr>
        <p:grpSpPr>
          <a:xfrm>
            <a:off x="4120971" y="3303153"/>
            <a:ext cx="3810001" cy="4388994"/>
            <a:chOff x="0" y="0"/>
            <a:chExt cx="3810000" cy="4388993"/>
          </a:xfrm>
        </p:grpSpPr>
        <p:pic>
          <p:nvPicPr>
            <p:cNvPr id="169" name="megan worrel.jpg" descr="megan worrel.jpg"/>
            <p:cNvPicPr>
              <a:picLocks noChangeAspect="1"/>
            </p:cNvPicPr>
            <p:nvPr/>
          </p:nvPicPr>
          <p:blipFill>
            <a:blip r:embed="rId5">
              <a:extLst/>
            </a:blip>
            <a:stretch>
              <a:fillRect/>
            </a:stretch>
          </p:blipFill>
          <p:spPr>
            <a:xfrm>
              <a:off x="0" y="0"/>
              <a:ext cx="3810000" cy="3810000"/>
            </a:xfrm>
            <a:prstGeom prst="rect">
              <a:avLst/>
            </a:prstGeom>
            <a:ln w="12700" cap="flat">
              <a:noFill/>
              <a:miter lim="400000"/>
            </a:ln>
            <a:effectLst/>
          </p:spPr>
        </p:pic>
        <p:sp>
          <p:nvSpPr>
            <p:cNvPr id="170" name="Megan Worrel"/>
            <p:cNvSpPr txBox="1"/>
            <p:nvPr/>
          </p:nvSpPr>
          <p:spPr>
            <a:xfrm>
              <a:off x="972864" y="3940266"/>
              <a:ext cx="1864272"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Megan Worrel</a:t>
              </a:r>
            </a:p>
          </p:txBody>
        </p:sp>
      </p:grpSp>
      <p:grpSp>
        <p:nvGrpSpPr>
          <p:cNvPr id="174" name="Group"/>
          <p:cNvGrpSpPr/>
          <p:nvPr/>
        </p:nvGrpSpPr>
        <p:grpSpPr>
          <a:xfrm>
            <a:off x="4120971" y="8853959"/>
            <a:ext cx="3810001" cy="4388993"/>
            <a:chOff x="0" y="0"/>
            <a:chExt cx="3810000" cy="4388993"/>
          </a:xfrm>
        </p:grpSpPr>
        <p:pic>
          <p:nvPicPr>
            <p:cNvPr id="172" name="jagriti dixit.jpg" descr="jagriti dixit.jpg"/>
            <p:cNvPicPr>
              <a:picLocks noChangeAspect="1"/>
            </p:cNvPicPr>
            <p:nvPr/>
          </p:nvPicPr>
          <p:blipFill>
            <a:blip r:embed="rId6">
              <a:extLst/>
            </a:blip>
            <a:stretch>
              <a:fillRect/>
            </a:stretch>
          </p:blipFill>
          <p:spPr>
            <a:xfrm>
              <a:off x="0" y="0"/>
              <a:ext cx="3810000" cy="3810000"/>
            </a:xfrm>
            <a:prstGeom prst="rect">
              <a:avLst/>
            </a:prstGeom>
            <a:ln w="12700" cap="flat">
              <a:noFill/>
              <a:miter lim="400000"/>
            </a:ln>
            <a:effectLst/>
          </p:spPr>
        </p:pic>
        <p:sp>
          <p:nvSpPr>
            <p:cNvPr id="173" name="Jagriti Dixit"/>
            <p:cNvSpPr txBox="1"/>
            <p:nvPr/>
          </p:nvSpPr>
          <p:spPr>
            <a:xfrm>
              <a:off x="1166380" y="3940265"/>
              <a:ext cx="1477239" cy="4487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Jagriti Dixit</a:t>
              </a:r>
            </a:p>
          </p:txBody>
        </p:sp>
      </p:grpSp>
      <p:grpSp>
        <p:nvGrpSpPr>
          <p:cNvPr id="177" name="Group"/>
          <p:cNvGrpSpPr/>
          <p:nvPr/>
        </p:nvGrpSpPr>
        <p:grpSpPr>
          <a:xfrm>
            <a:off x="193437" y="7457651"/>
            <a:ext cx="3810001" cy="4280293"/>
            <a:chOff x="0" y="0"/>
            <a:chExt cx="3810000" cy="4280292"/>
          </a:xfrm>
        </p:grpSpPr>
        <p:pic>
          <p:nvPicPr>
            <p:cNvPr id="175" name="tori qiu.jpg.png" descr="tori qiu.jpg.png"/>
            <p:cNvPicPr>
              <a:picLocks noChangeAspect="1"/>
            </p:cNvPicPr>
            <p:nvPr/>
          </p:nvPicPr>
          <p:blipFill>
            <a:blip r:embed="rId7">
              <a:extLst/>
            </a:blip>
            <a:stretch>
              <a:fillRect/>
            </a:stretch>
          </p:blipFill>
          <p:spPr>
            <a:xfrm>
              <a:off x="0" y="0"/>
              <a:ext cx="3810000" cy="3754863"/>
            </a:xfrm>
            <a:prstGeom prst="rect">
              <a:avLst/>
            </a:prstGeom>
            <a:ln w="12700" cap="flat">
              <a:noFill/>
              <a:miter lim="400000"/>
            </a:ln>
            <a:effectLst/>
          </p:spPr>
        </p:pic>
        <p:sp>
          <p:nvSpPr>
            <p:cNvPr id="176" name="Tori Qiu"/>
            <p:cNvSpPr txBox="1"/>
            <p:nvPr/>
          </p:nvSpPr>
          <p:spPr>
            <a:xfrm>
              <a:off x="1558528" y="3831565"/>
              <a:ext cx="1061289"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Tori Qiu</a:t>
              </a:r>
            </a:p>
          </p:txBody>
        </p:sp>
      </p:grpSp>
      <p:grpSp>
        <p:nvGrpSpPr>
          <p:cNvPr id="180" name="Group"/>
          <p:cNvGrpSpPr/>
          <p:nvPr/>
        </p:nvGrpSpPr>
        <p:grpSpPr>
          <a:xfrm>
            <a:off x="8234385" y="7940678"/>
            <a:ext cx="3810001" cy="4445288"/>
            <a:chOff x="0" y="0"/>
            <a:chExt cx="3810000" cy="4445287"/>
          </a:xfrm>
        </p:grpSpPr>
        <p:pic>
          <p:nvPicPr>
            <p:cNvPr id="178" name="jerry.JPG" descr="jerry.JPG"/>
            <p:cNvPicPr>
              <a:picLocks noChangeAspect="1"/>
            </p:cNvPicPr>
            <p:nvPr/>
          </p:nvPicPr>
          <p:blipFill>
            <a:blip r:embed="rId8">
              <a:extLst/>
            </a:blip>
            <a:stretch>
              <a:fillRect/>
            </a:stretch>
          </p:blipFill>
          <p:spPr>
            <a:xfrm>
              <a:off x="0" y="0"/>
              <a:ext cx="3810000" cy="3810000"/>
            </a:xfrm>
            <a:prstGeom prst="rect">
              <a:avLst/>
            </a:prstGeom>
            <a:ln w="12700" cap="flat">
              <a:noFill/>
              <a:miter lim="400000"/>
            </a:ln>
            <a:effectLst/>
          </p:spPr>
        </p:pic>
        <p:sp>
          <p:nvSpPr>
            <p:cNvPr id="179" name="Jerry Chen"/>
            <p:cNvSpPr txBox="1"/>
            <p:nvPr/>
          </p:nvSpPr>
          <p:spPr>
            <a:xfrm>
              <a:off x="1163312" y="3996560"/>
              <a:ext cx="1483374"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Jerry Chen</a:t>
              </a:r>
            </a:p>
          </p:txBody>
        </p:sp>
      </p:grpSp>
      <p:grpSp>
        <p:nvGrpSpPr>
          <p:cNvPr id="183" name="Group"/>
          <p:cNvGrpSpPr/>
          <p:nvPr/>
        </p:nvGrpSpPr>
        <p:grpSpPr>
          <a:xfrm>
            <a:off x="12094281" y="2446266"/>
            <a:ext cx="3810001" cy="4568311"/>
            <a:chOff x="0" y="0"/>
            <a:chExt cx="3810000" cy="4568309"/>
          </a:xfrm>
        </p:grpSpPr>
        <p:pic>
          <p:nvPicPr>
            <p:cNvPr id="181" name="eva.jpeg" descr="eva.jpeg"/>
            <p:cNvPicPr>
              <a:picLocks noChangeAspect="1"/>
            </p:cNvPicPr>
            <p:nvPr/>
          </p:nvPicPr>
          <p:blipFill>
            <a:blip r:embed="rId9">
              <a:extLst/>
            </a:blip>
            <a:srcRect l="0" t="10423" r="0" b="10423"/>
            <a:stretch>
              <a:fillRect/>
            </a:stretch>
          </p:blipFill>
          <p:spPr>
            <a:xfrm>
              <a:off x="0" y="0"/>
              <a:ext cx="3810000" cy="4020986"/>
            </a:xfrm>
            <a:prstGeom prst="rect">
              <a:avLst/>
            </a:prstGeom>
            <a:ln w="12700" cap="flat">
              <a:noFill/>
              <a:miter lim="400000"/>
            </a:ln>
            <a:effectLst/>
          </p:spPr>
        </p:pic>
        <p:sp>
          <p:nvSpPr>
            <p:cNvPr id="182" name="Eva Betelaan"/>
            <p:cNvSpPr txBox="1"/>
            <p:nvPr/>
          </p:nvSpPr>
          <p:spPr>
            <a:xfrm>
              <a:off x="1027925" y="4119582"/>
              <a:ext cx="1754150"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Eva Betelaan</a:t>
              </a:r>
            </a:p>
          </p:txBody>
        </p:sp>
      </p:grpSp>
      <p:grpSp>
        <p:nvGrpSpPr>
          <p:cNvPr id="186" name="Group"/>
          <p:cNvGrpSpPr/>
          <p:nvPr/>
        </p:nvGrpSpPr>
        <p:grpSpPr>
          <a:xfrm>
            <a:off x="16275333" y="8002351"/>
            <a:ext cx="3810001" cy="4436153"/>
            <a:chOff x="0" y="0"/>
            <a:chExt cx="3810000" cy="4436151"/>
          </a:xfrm>
        </p:grpSpPr>
        <p:pic>
          <p:nvPicPr>
            <p:cNvPr id="184" name="aman.jpeg" descr="aman.jpeg"/>
            <p:cNvPicPr>
              <a:picLocks noChangeAspect="1"/>
            </p:cNvPicPr>
            <p:nvPr/>
          </p:nvPicPr>
          <p:blipFill>
            <a:blip r:embed="rId10">
              <a:extLst/>
            </a:blip>
            <a:stretch>
              <a:fillRect/>
            </a:stretch>
          </p:blipFill>
          <p:spPr>
            <a:xfrm>
              <a:off x="0" y="0"/>
              <a:ext cx="3810000" cy="3913193"/>
            </a:xfrm>
            <a:prstGeom prst="rect">
              <a:avLst/>
            </a:prstGeom>
            <a:ln w="12700" cap="flat">
              <a:noFill/>
              <a:miter lim="400000"/>
            </a:ln>
            <a:effectLst/>
          </p:spPr>
        </p:pic>
        <p:sp>
          <p:nvSpPr>
            <p:cNvPr id="185" name="Aman Kansal"/>
            <p:cNvSpPr txBox="1"/>
            <p:nvPr/>
          </p:nvSpPr>
          <p:spPr>
            <a:xfrm>
              <a:off x="1017409" y="3987424"/>
              <a:ext cx="1775182"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Aman Kansal</a:t>
              </a:r>
            </a:p>
          </p:txBody>
        </p:sp>
      </p:grpSp>
      <p:grpSp>
        <p:nvGrpSpPr>
          <p:cNvPr id="189" name="Group"/>
          <p:cNvGrpSpPr/>
          <p:nvPr/>
        </p:nvGrpSpPr>
        <p:grpSpPr>
          <a:xfrm>
            <a:off x="12347798" y="8342894"/>
            <a:ext cx="3810001" cy="4593794"/>
            <a:chOff x="0" y="0"/>
            <a:chExt cx="3810000" cy="4593793"/>
          </a:xfrm>
        </p:grpSpPr>
        <p:pic>
          <p:nvPicPr>
            <p:cNvPr id="187" name="derek.jpeg" descr="derek.jpeg"/>
            <p:cNvPicPr>
              <a:picLocks noChangeAspect="1"/>
            </p:cNvPicPr>
            <p:nvPr/>
          </p:nvPicPr>
          <p:blipFill>
            <a:blip r:embed="rId11">
              <a:extLst/>
            </a:blip>
            <a:srcRect l="0" t="14986" r="0" b="8071"/>
            <a:stretch>
              <a:fillRect/>
            </a:stretch>
          </p:blipFill>
          <p:spPr>
            <a:xfrm>
              <a:off x="0" y="0"/>
              <a:ext cx="3810000" cy="3994536"/>
            </a:xfrm>
            <a:prstGeom prst="rect">
              <a:avLst/>
            </a:prstGeom>
            <a:ln w="12700" cap="flat">
              <a:noFill/>
              <a:miter lim="400000"/>
            </a:ln>
            <a:effectLst/>
          </p:spPr>
        </p:pic>
        <p:sp>
          <p:nvSpPr>
            <p:cNvPr id="188" name="Derek Chung"/>
            <p:cNvSpPr txBox="1"/>
            <p:nvPr/>
          </p:nvSpPr>
          <p:spPr>
            <a:xfrm>
              <a:off x="1019892" y="4145066"/>
              <a:ext cx="1770216" cy="44872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300"/>
              </a:lvl1pPr>
            </a:lstStyle>
            <a:p>
              <a:pPr/>
              <a:r>
                <a:t>Derek Chung</a:t>
              </a:r>
            </a:p>
          </p:txBody>
        </p:sp>
      </p:grpSp>
      <p:pic>
        <p:nvPicPr>
          <p:cNvPr id="190" name="Alex CS Photo.JPG" descr="Alex CS Photo.JPG"/>
          <p:cNvPicPr>
            <a:picLocks noChangeAspect="1"/>
          </p:cNvPicPr>
          <p:nvPr/>
        </p:nvPicPr>
        <p:blipFill>
          <a:blip r:embed="rId12">
            <a:extLst/>
          </a:blip>
          <a:srcRect l="13023" t="14082" r="9468" b="0"/>
          <a:stretch>
            <a:fillRect/>
          </a:stretch>
        </p:blipFill>
        <p:spPr>
          <a:xfrm>
            <a:off x="16544665" y="2317987"/>
            <a:ext cx="3810096" cy="4223495"/>
          </a:xfrm>
          <a:prstGeom prst="rect">
            <a:avLst/>
          </a:prstGeom>
          <a:ln w="12700">
            <a:miter lim="400000"/>
          </a:ln>
        </p:spPr>
      </p:pic>
      <p:sp>
        <p:nvSpPr>
          <p:cNvPr id="191" name="Alex Bradfield"/>
          <p:cNvSpPr txBox="1"/>
          <p:nvPr/>
        </p:nvSpPr>
        <p:spPr>
          <a:xfrm>
            <a:off x="17262948" y="6633636"/>
            <a:ext cx="1834770" cy="4487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Alex Bradfield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Course Components and Overvi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Course Components and Overview</a:t>
            </a:r>
          </a:p>
        </p:txBody>
      </p:sp>
      <p:pic>
        <p:nvPicPr>
          <p:cNvPr id="194" name="Image" descr="Image"/>
          <p:cNvPicPr>
            <a:picLocks noChangeAspect="1"/>
          </p:cNvPicPr>
          <p:nvPr/>
        </p:nvPicPr>
        <p:blipFill>
          <a:blip r:embed="rId2">
            <a:extLst/>
          </a:blip>
          <a:stretch>
            <a:fillRect/>
          </a:stretch>
        </p:blipFill>
        <p:spPr>
          <a:xfrm>
            <a:off x="1586094" y="2579000"/>
            <a:ext cx="7844887" cy="10063235"/>
          </a:xfrm>
          <a:prstGeom prst="rect">
            <a:avLst/>
          </a:prstGeom>
          <a:ln w="12700">
            <a:miter lim="400000"/>
          </a:ln>
        </p:spPr>
      </p:pic>
      <p:sp>
        <p:nvSpPr>
          <p:cNvPr id="195" name="Textbook: Bryant and O’Hallaron, 3rd Edition…"/>
          <p:cNvSpPr txBox="1"/>
          <p:nvPr/>
        </p:nvSpPr>
        <p:spPr>
          <a:xfrm>
            <a:off x="9939816" y="2073793"/>
            <a:ext cx="13903686"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Textbook: Bryant and O’Hallaron, 3rd Edition</a:t>
            </a:r>
          </a:p>
          <a:p>
            <a:pPr/>
          </a:p>
          <a:p>
            <a:pPr/>
            <a:r>
              <a:t>You must get the 3rd Edition, as things have significantly changed since the previous editions.</a:t>
            </a:r>
          </a:p>
        </p:txBody>
      </p:sp>
      <p:sp>
        <p:nvSpPr>
          <p:cNvPr id="196" name=" The suggested C reference is just one suggestion…"/>
          <p:cNvSpPr txBox="1"/>
          <p:nvPr/>
        </p:nvSpPr>
        <p:spPr>
          <a:xfrm>
            <a:off x="10465349" y="5761081"/>
            <a:ext cx="12852620" cy="78925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8300"/>
              </a:lnSpc>
              <a:spcBef>
                <a:spcPts val="1200"/>
              </a:spcBef>
              <a:defRPr sz="47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The suggested C reference is just one suggestion </a:t>
            </a:r>
            <a:endParaRPr sz="3500">
              <a:solidFill>
                <a:srgbClr val="000000"/>
              </a:solidFill>
              <a:latin typeface="Times Roman"/>
              <a:ea typeface="Times Roman"/>
              <a:cs typeface="Times Roman"/>
              <a:sym typeface="Times Roman"/>
            </a:endParaRPr>
          </a:p>
          <a:p>
            <a:pPr marL="457200" indent="-457200" algn="l" defTabSz="457200">
              <a:lnSpc>
                <a:spcPts val="8400"/>
              </a:lnSpc>
              <a:spcBef>
                <a:spcPts val="1200"/>
              </a:spcBef>
              <a:tabLst>
                <a:tab pos="139700" algn="l"/>
                <a:tab pos="457200" algn="l"/>
              </a:tabLst>
              <a:defRPr sz="4700">
                <a:solidFill>
                  <a:srgbClr val="595959"/>
                </a:solidFill>
                <a:latin typeface="Arial"/>
                <a:ea typeface="Arial"/>
                <a:cs typeface="Arial"/>
                <a:sym typeface="Arial"/>
              </a:defRPr>
            </a:pPr>
            <a:r>
              <a:rPr>
                <a:solidFill>
                  <a:srgbClr val="8C1515"/>
                </a:solidFill>
              </a:rPr>
              <a:t>		</a:t>
            </a:r>
            <a:r>
              <a:rPr>
                <a:solidFill>
                  <a:srgbClr val="8C1515"/>
                </a:solidFill>
              </a:rPr>
              <a:t>›  </a:t>
            </a:r>
            <a:r>
              <a:t>You could do just as well with a different C book </a:t>
            </a:r>
            <a:br>
              <a:rPr sz="3500">
                <a:solidFill>
                  <a:srgbClr val="000000"/>
                </a:solidFill>
                <a:latin typeface="Times Roman"/>
                <a:ea typeface="Times Roman"/>
                <a:cs typeface="Times Roman"/>
                <a:sym typeface="Times Roman"/>
              </a:rPr>
            </a:br>
            <a:endParaRPr sz="3500">
              <a:solidFill>
                <a:srgbClr val="000000"/>
              </a:solidFill>
              <a:latin typeface="Times Roman"/>
              <a:ea typeface="Times Roman"/>
              <a:cs typeface="Times Roman"/>
              <a:sym typeface="Times Roman"/>
            </a:endParaRPr>
          </a:p>
          <a:p>
            <a:pPr marL="457200" indent="-457200" algn="l" defTabSz="457200">
              <a:lnSpc>
                <a:spcPts val="8400"/>
              </a:lnSpc>
              <a:spcBef>
                <a:spcPts val="1200"/>
              </a:spcBef>
              <a:tabLst>
                <a:tab pos="139700" algn="l"/>
                <a:tab pos="457200" algn="l"/>
              </a:tabLst>
              <a:defRPr b="1" sz="4700">
                <a:solidFill>
                  <a:srgbClr val="0070C0"/>
                </a:solidFill>
                <a:latin typeface="Arial"/>
                <a:ea typeface="Arial"/>
                <a:cs typeface="Arial"/>
                <a:sym typeface="Arial"/>
              </a:defRPr>
            </a:pPr>
            <a:r>
              <a:rPr b="0">
                <a:solidFill>
                  <a:srgbClr val="8C1515"/>
                </a:solidFill>
              </a:rPr>
              <a:t>		</a:t>
            </a:r>
            <a:r>
              <a:rPr b="0">
                <a:solidFill>
                  <a:srgbClr val="8C1515"/>
                </a:solidFill>
              </a:rPr>
              <a:t>›  </a:t>
            </a:r>
            <a:r>
              <a:rPr>
                <a:solidFill>
                  <a:srgbClr val="7F0325"/>
                </a:solidFill>
              </a:rPr>
              <a:t>You could do just as well with Google or websites like</a:t>
            </a:r>
            <a:r>
              <a:t> </a:t>
            </a:r>
            <a:r>
              <a:rPr u="sng">
                <a:hlinkClick r:id="rId3" invalidUrl="" action="" tgtFrame="" tooltip="" history="1" highlightClick="0" endSnd="0"/>
              </a:rPr>
              <a:t>http://www.cplusplus.com/reference/clibrary/</a:t>
            </a:r>
            <a:r>
              <a:rPr>
                <a:solidFill>
                  <a:srgbClr val="A4001D"/>
                </a:solidFill>
              </a:rPr>
              <a:t>  </a:t>
            </a:r>
            <a:br>
              <a:rPr b="0" sz="3500">
                <a:solidFill>
                  <a:srgbClr val="000000"/>
                </a:solidFill>
                <a:latin typeface="Times Roman"/>
                <a:ea typeface="Times Roman"/>
                <a:cs typeface="Times Roman"/>
                <a:sym typeface="Times Roman"/>
              </a:rPr>
            </a:br>
            <a:endParaRPr b="0" sz="3500">
              <a:solidFill>
                <a:srgbClr val="000000"/>
              </a:solidFill>
              <a:latin typeface="Times Roman"/>
              <a:ea typeface="Times Roman"/>
              <a:cs typeface="Times Roman"/>
              <a:sym typeface="Times Roman"/>
            </a:endParaRPr>
          </a:p>
          <a:p>
            <a:pPr marL="457200" indent="-457200" algn="l" defTabSz="457200">
              <a:lnSpc>
                <a:spcPts val="8400"/>
              </a:lnSpc>
              <a:spcBef>
                <a:spcPts val="1200"/>
              </a:spcBef>
              <a:tabLst>
                <a:tab pos="139700" algn="l"/>
                <a:tab pos="457200" algn="l"/>
              </a:tabLst>
              <a:defRPr i="1" sz="4700">
                <a:solidFill>
                  <a:srgbClr val="595959"/>
                </a:solidFill>
                <a:latin typeface="Arial"/>
                <a:ea typeface="Arial"/>
                <a:cs typeface="Arial"/>
                <a:sym typeface="Arial"/>
              </a:defRPr>
            </a:pPr>
            <a:r>
              <a:rPr i="0">
                <a:solidFill>
                  <a:srgbClr val="8C1515"/>
                </a:solidFill>
              </a:rPr>
              <a:t>		</a:t>
            </a:r>
            <a:r>
              <a:rPr i="0">
                <a:solidFill>
                  <a:srgbClr val="8C1515"/>
                </a:solidFill>
              </a:rPr>
              <a:t>›  </a:t>
            </a:r>
            <a:r>
              <a:t>Just need somewhere to turn when you have a question about C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Course Components and Overvi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Course Components and Overview</a:t>
            </a:r>
          </a:p>
        </p:txBody>
      </p:sp>
      <p:sp>
        <p:nvSpPr>
          <p:cNvPr id="199" name="There is a course reader, which condenses much of the material for the course:…"/>
          <p:cNvSpPr txBox="1"/>
          <p:nvPr/>
        </p:nvSpPr>
        <p:spPr>
          <a:xfrm>
            <a:off x="9602321" y="2424032"/>
            <a:ext cx="13903686"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There is a course reader, which condenses much of the material for the course:</a:t>
            </a:r>
          </a:p>
          <a:p>
            <a:pPr/>
          </a:p>
          <a:p>
            <a:pPr/>
            <a:r>
              <a:rPr u="sng">
                <a:hlinkClick r:id="rId2" invalidUrl="" action="" tgtFrame="" tooltip="" history="1" highlightClick="0" endSnd="0"/>
              </a:rPr>
              <a:t>https://stanford.edu/~cgregg/cgi-bin/107-reader</a:t>
            </a:r>
            <a:r>
              <a:t>  </a:t>
            </a:r>
          </a:p>
          <a:p>
            <a:pPr/>
          </a:p>
          <a:p>
            <a:pPr marL="635000" indent="-635000" algn="l">
              <a:buSzPct val="75000"/>
              <a:buFont typeface="Helvetica Neue"/>
              <a:buChar char="•"/>
            </a:pPr>
            <a:r>
              <a:t>If you find typos, let me know!</a:t>
            </a:r>
          </a:p>
        </p:txBody>
      </p:sp>
      <p:grpSp>
        <p:nvGrpSpPr>
          <p:cNvPr id="202" name="reader title page.pdf"/>
          <p:cNvGrpSpPr/>
          <p:nvPr/>
        </p:nvGrpSpPr>
        <p:grpSpPr>
          <a:xfrm>
            <a:off x="1022371" y="2424864"/>
            <a:ext cx="7874001" cy="10160001"/>
            <a:chOff x="0" y="0"/>
            <a:chExt cx="7874000" cy="10160000"/>
          </a:xfrm>
        </p:grpSpPr>
        <p:pic>
          <p:nvPicPr>
            <p:cNvPr id="201" name="reader title page.pdf" descr="reader title page.pdf"/>
            <p:cNvPicPr>
              <a:picLocks noChangeAspect="1"/>
            </p:cNvPicPr>
            <p:nvPr/>
          </p:nvPicPr>
          <p:blipFill>
            <a:blip r:embed="rId3">
              <a:extLst/>
            </a:blip>
            <a:stretch>
              <a:fillRect/>
            </a:stretch>
          </p:blipFill>
          <p:spPr>
            <a:xfrm>
              <a:off x="50800" y="50800"/>
              <a:ext cx="7772400" cy="10058400"/>
            </a:xfrm>
            <a:prstGeom prst="rect">
              <a:avLst/>
            </a:prstGeom>
            <a:ln>
              <a:noFill/>
            </a:ln>
            <a:effectLst/>
          </p:spPr>
        </p:pic>
        <p:pic>
          <p:nvPicPr>
            <p:cNvPr id="200" name="reader title page.pdf" descr="reader title page.pdf"/>
            <p:cNvPicPr>
              <a:picLocks noChangeAspect="0"/>
            </p:cNvPicPr>
            <p:nvPr/>
          </p:nvPicPr>
          <p:blipFill>
            <a:blip r:embed="rId4">
              <a:extLst/>
            </a:blip>
            <a:stretch>
              <a:fillRect/>
            </a:stretch>
          </p:blipFill>
          <p:spPr>
            <a:xfrm>
              <a:off x="0" y="0"/>
              <a:ext cx="7874000" cy="10160000"/>
            </a:xfrm>
            <a:prstGeom prst="rect">
              <a:avLst/>
            </a:prstGeom>
            <a:effectLst/>
          </p:spPr>
        </p:pic>
      </p:grpSp>
      <p:sp>
        <p:nvSpPr>
          <p:cNvPr id="203" name="Rectangle"/>
          <p:cNvSpPr/>
          <p:nvPr/>
        </p:nvSpPr>
        <p:spPr>
          <a:xfrm>
            <a:off x="2022771" y="2960550"/>
            <a:ext cx="2357191" cy="1270001"/>
          </a:xfrm>
          <a:prstGeom prst="rect">
            <a:avLst/>
          </a:prstGeom>
          <a:solidFill>
            <a:srgbClr val="FFFFFF"/>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Course Components and Overvi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Course Components and Overview</a:t>
            </a:r>
          </a:p>
        </p:txBody>
      </p:sp>
      <p:graphicFrame>
        <p:nvGraphicFramePr>
          <p:cNvPr id="206" name="Table 1"/>
          <p:cNvGraphicFramePr/>
          <p:nvPr/>
        </p:nvGraphicFramePr>
        <p:xfrm>
          <a:off x="2051254" y="2738827"/>
          <a:ext cx="16335011" cy="988716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380903"/>
                <a:gridCol w="17900590"/>
              </a:tblGrid>
              <a:tr h="823136">
                <a:tc>
                  <a:txBody>
                    <a:bodyPr/>
                    <a:lstStyle/>
                    <a:p>
                      <a:pPr marR="57150" algn="ctr" defTabSz="457200">
                        <a:spcBef>
                          <a:spcPts val="100"/>
                        </a:spcBef>
                        <a:defRPr>
                          <a:solidFill>
                            <a:srgbClr val="000000"/>
                          </a:solidFill>
                        </a:defRPr>
                      </a:pPr>
                      <a:r>
                        <a:rPr b="1" sz="4900">
                          <a:solidFill>
                            <a:srgbClr val="FFFFFF"/>
                          </a:solidFill>
                          <a:latin typeface="Helvetica"/>
                          <a:ea typeface="Helvetica"/>
                          <a:cs typeface="Helvetica"/>
                          <a:sym typeface="Helvetica"/>
                        </a:rPr>
                        <a:t>Week</a:t>
                      </a:r>
                    </a:p>
                  </a:txBody>
                  <a:tcPr marL="63500" marR="63500" marT="0" marB="0" anchor="t" anchorCtr="0" horzOverflow="overflow">
                    <a:lnL>
                      <a:solidFill>
                        <a:srgbClr val="CBCBCB"/>
                      </a:solidFill>
                      <a:miter lim="400000"/>
                    </a:lnL>
                    <a:lnR w="12700">
                      <a:solidFill>
                        <a:srgbClr val="CBCBCB"/>
                      </a:solidFill>
                      <a:miter lim="400000"/>
                    </a:lnR>
                    <a:lnT>
                      <a:solidFill>
                        <a:srgbClr val="CBCBCB"/>
                      </a:solidFill>
                      <a:miter lim="400000"/>
                    </a:lnT>
                    <a:lnB>
                      <a:solidFill>
                        <a:srgbClr val="CBCBCB"/>
                      </a:solidFill>
                      <a:miter lim="400000"/>
                    </a:lnB>
                    <a:solidFill>
                      <a:srgbClr val="000000"/>
                    </a:solidFill>
                  </a:tcPr>
                </a:tc>
                <a:tc>
                  <a:txBody>
                    <a:bodyPr/>
                    <a:lstStyle/>
                    <a:p>
                      <a:pPr marR="57150" algn="l" defTabSz="457200">
                        <a:spcBef>
                          <a:spcPts val="100"/>
                        </a:spcBef>
                        <a:defRPr>
                          <a:solidFill>
                            <a:srgbClr val="000000"/>
                          </a:solidFill>
                        </a:defRPr>
                      </a:pPr>
                      <a:r>
                        <a:rPr b="1" sz="4900">
                          <a:solidFill>
                            <a:srgbClr val="FFFFFF"/>
                          </a:solidFill>
                          <a:latin typeface="Helvetica"/>
                          <a:ea typeface="Helvetica"/>
                          <a:cs typeface="Helvetica"/>
                          <a:sym typeface="Helvetica"/>
                        </a:rPr>
                        <a:t>Topics</a:t>
                      </a:r>
                    </a:p>
                  </a:txBody>
                  <a:tcPr marL="63500" marR="63500" marT="0" marB="0" anchor="t" anchorCtr="0" horzOverflow="overflow">
                    <a:lnL w="12700">
                      <a:solidFill>
                        <a:srgbClr val="CBCBCB"/>
                      </a:solidFill>
                      <a:miter lim="400000"/>
                    </a:lnL>
                    <a:lnR>
                      <a:solidFill>
                        <a:srgbClr val="CBCBCB"/>
                      </a:solidFill>
                      <a:miter lim="400000"/>
                    </a:lnR>
                    <a:lnT>
                      <a:solidFill>
                        <a:srgbClr val="CBCBCB"/>
                      </a:solidFill>
                      <a:miter lim="400000"/>
                    </a:lnT>
                    <a:lnB>
                      <a:solidFill>
                        <a:srgbClr val="CBCBCB"/>
                      </a:solidFill>
                      <a:miter lim="400000"/>
                    </a:lnB>
                    <a:solidFill>
                      <a:srgbClr val="000000"/>
                    </a:solidFill>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1</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Admin, UNIX environment, Integer representation</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2</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Bits/bitwise ops, computer arithmetic, C pointers/arrays</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3</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C-strings, C stdlib, dynamic allocation</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4</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C generics, void *, function pointers</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5</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Floating point representation, intro to assembly</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6</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sz="4800">
                          <a:latin typeface="Arial"/>
                          <a:ea typeface="Arial"/>
                          <a:cs typeface="Arial"/>
                          <a:sym typeface="Arial"/>
                        </a:defRPr>
                      </a:pPr>
                      <a:r>
                        <a:t>x86-64: addressing, ALU ops</a:t>
                      </a:r>
                      <a:r>
                        <a:rPr b="1">
                          <a:solidFill>
                            <a:srgbClr val="000000"/>
                          </a:solidFill>
                        </a:rPr>
                        <a:t>  Midterm</a:t>
                      </a:r>
                      <a:r>
                        <a:rPr>
                          <a:solidFill>
                            <a:srgbClr val="000000"/>
                          </a:solidFill>
                        </a:rPr>
                        <a:t>: </a:t>
                      </a:r>
                      <a:r>
                        <a:rPr b="1">
                          <a:solidFill>
                            <a:srgbClr val="0433FF"/>
                          </a:solidFill>
                        </a:rPr>
                        <a:t>Wed Feb 15th, Evening</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7</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x86-64: control, function calls, runtime stack</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8</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Address space, dynamic memory management</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9</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Performance / Optimization</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10</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a:solidFill>
                            <a:srgbClr val="000000"/>
                          </a:solidFill>
                        </a:defRPr>
                      </a:pPr>
                      <a:r>
                        <a:rPr sz="4900">
                          <a:solidFill>
                            <a:srgbClr val="444444"/>
                          </a:solidFill>
                          <a:latin typeface="Arial"/>
                          <a:ea typeface="Arial"/>
                          <a:cs typeface="Arial"/>
                          <a:sym typeface="Arial"/>
                        </a:rPr>
                        <a:t>Advanced topics, wrap/review</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r h="823136">
                <a:tc>
                  <a:txBody>
                    <a:bodyPr/>
                    <a:lstStyle/>
                    <a:p>
                      <a:pPr marR="57150" algn="ctr" defTabSz="457200">
                        <a:spcBef>
                          <a:spcPts val="200"/>
                        </a:spcBef>
                        <a:defRPr>
                          <a:solidFill>
                            <a:srgbClr val="000000"/>
                          </a:solidFill>
                        </a:defRPr>
                      </a:pPr>
                      <a:r>
                        <a:rPr sz="4900">
                          <a:solidFill>
                            <a:srgbClr val="444444"/>
                          </a:solidFill>
                          <a:latin typeface="Arial"/>
                          <a:ea typeface="Arial"/>
                          <a:cs typeface="Arial"/>
                          <a:sym typeface="Arial"/>
                        </a:rPr>
                        <a:t>11</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c>
                  <a:txBody>
                    <a:bodyPr/>
                    <a:lstStyle/>
                    <a:p>
                      <a:pPr marR="57150" algn="l" defTabSz="457200">
                        <a:spcBef>
                          <a:spcPts val="200"/>
                        </a:spcBef>
                        <a:defRPr b="1" sz="4900">
                          <a:solidFill>
                            <a:srgbClr val="0433FF"/>
                          </a:solidFill>
                          <a:latin typeface="Arial"/>
                          <a:ea typeface="Arial"/>
                          <a:cs typeface="Arial"/>
                          <a:sym typeface="Arial"/>
                        </a:defRPr>
                      </a:pPr>
                      <a:r>
                        <a:rPr>
                          <a:solidFill>
                            <a:srgbClr val="000000"/>
                          </a:solidFill>
                        </a:rPr>
                        <a:t>Final</a:t>
                      </a:r>
                      <a:r>
                        <a:rPr b="0">
                          <a:solidFill>
                            <a:srgbClr val="000000"/>
                          </a:solidFill>
                        </a:rPr>
                        <a:t>:  </a:t>
                      </a:r>
                      <a:r>
                        <a:t>Friday Mar 24th 8:30AM-11:30AM</a:t>
                      </a:r>
                    </a:p>
                  </a:txBody>
                  <a:tcPr marL="63500" marR="63500" marT="0" marB="0" anchor="t" anchorCtr="0" horzOverflow="overflow">
                    <a:lnL>
                      <a:solidFill>
                        <a:srgbClr val="CBCBCB"/>
                      </a:solidFill>
                      <a:miter lim="400000"/>
                    </a:lnL>
                    <a:lnR>
                      <a:solidFill>
                        <a:srgbClr val="CBCBCB"/>
                      </a:solidFill>
                      <a:miter lim="400000"/>
                    </a:lnR>
                    <a:lnT>
                      <a:solidFill>
                        <a:srgbClr val="CBCBCB"/>
                      </a:solidFill>
                      <a:miter lim="400000"/>
                    </a:lnT>
                    <a:lnB>
                      <a:solidFill>
                        <a:srgbClr val="CBCBCB"/>
                      </a:solidFill>
                      <a:miter lim="400000"/>
                    </a:lnB>
                  </a:tcPr>
                </a:tc>
              </a:tr>
            </a:tbl>
          </a:graphicData>
        </a:graphic>
      </p:graphicFrame>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The C Langu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 Language</a:t>
            </a:r>
          </a:p>
        </p:txBody>
      </p:sp>
      <p:pic>
        <p:nvPicPr>
          <p:cNvPr id="209" name="Image" descr="Image"/>
          <p:cNvPicPr>
            <a:picLocks noChangeAspect="1"/>
          </p:cNvPicPr>
          <p:nvPr/>
        </p:nvPicPr>
        <p:blipFill>
          <a:blip r:embed="rId2">
            <a:extLst/>
          </a:blip>
          <a:stretch>
            <a:fillRect/>
          </a:stretch>
        </p:blipFill>
        <p:spPr>
          <a:xfrm>
            <a:off x="-181779" y="3714231"/>
            <a:ext cx="24119400" cy="7760929"/>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The C Language: History and Backgroun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 Language: History and Background</a:t>
            </a:r>
          </a:p>
        </p:txBody>
      </p:sp>
      <p:sp>
        <p:nvSpPr>
          <p:cNvPr id="212" name=" Birthdate around 1970  Created to make writing Unix (the OS itself) and tools for Unix easier…"/>
          <p:cNvSpPr txBox="1"/>
          <p:nvPr/>
        </p:nvSpPr>
        <p:spPr>
          <a:xfrm>
            <a:off x="920062" y="2089149"/>
            <a:ext cx="22543877" cy="953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000"/>
              </a:lnSpc>
              <a:spcBef>
                <a:spcPts val="1200"/>
              </a:spcBef>
              <a:defRPr sz="53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rPr>
                <a:solidFill>
                  <a:srgbClr val="000000"/>
                </a:solidFill>
              </a:rPr>
              <a:t>Birthdate around 1970</a:t>
            </a:r>
            <a:br>
              <a:rPr>
                <a:solidFill>
                  <a:srgbClr val="000000"/>
                </a:solidFill>
              </a:rPr>
            </a:br>
            <a:r>
              <a:rPr>
                <a:solidFill>
                  <a:srgbClr val="8C1515"/>
                </a:solidFill>
                <a:latin typeface="Wingdings"/>
                <a:ea typeface="Wingdings"/>
                <a:cs typeface="Wingdings"/>
                <a:sym typeface="Wingdings"/>
              </a:rPr>
              <a:t> </a:t>
            </a:r>
            <a:r>
              <a:t>Created to make writing Unix (the OS itself) and tools for Unix easier </a:t>
            </a:r>
          </a:p>
          <a:p>
            <a:pPr algn="l" defTabSz="457200">
              <a:lnSpc>
                <a:spcPts val="9000"/>
              </a:lnSpc>
              <a:spcBef>
                <a:spcPts val="1200"/>
              </a:spcBef>
              <a:defRPr sz="53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Part of the C/C++/Java family of languages </a:t>
            </a:r>
            <a:endParaRPr sz="4100">
              <a:solidFill>
                <a:srgbClr val="000000"/>
              </a:solidFill>
              <a:latin typeface="Times Roman"/>
              <a:ea typeface="Times Roman"/>
              <a:cs typeface="Times Roman"/>
              <a:sym typeface="Times Roman"/>
            </a:endParaRPr>
          </a:p>
          <a:p>
            <a:pPr lvl="4" algn="l" defTabSz="457200">
              <a:lnSpc>
                <a:spcPts val="9100"/>
              </a:lnSpc>
              <a:spcBef>
                <a:spcPts val="1200"/>
              </a:spcBef>
              <a:defRPr sz="5300">
                <a:solidFill>
                  <a:srgbClr val="595959"/>
                </a:solidFill>
                <a:latin typeface="Arial"/>
                <a:ea typeface="Arial"/>
                <a:cs typeface="Arial"/>
                <a:sym typeface="Arial"/>
              </a:defRPr>
            </a:pPr>
            <a:r>
              <a:rPr>
                <a:solidFill>
                  <a:srgbClr val="8C1515"/>
                </a:solidFill>
              </a:rPr>
              <a:t>› </a:t>
            </a:r>
            <a:r>
              <a:t>(with C++ and Java coming later) </a:t>
            </a:r>
          </a:p>
          <a:p>
            <a:pPr algn="l" defTabSz="457200">
              <a:lnSpc>
                <a:spcPts val="9100"/>
              </a:lnSpc>
              <a:spcBef>
                <a:spcPts val="1200"/>
              </a:spcBef>
              <a:defRPr sz="5300">
                <a:solidFill>
                  <a:srgbClr val="595959"/>
                </a:solidFill>
                <a:latin typeface="Arial"/>
                <a:ea typeface="Arial"/>
                <a:cs typeface="Arial"/>
                <a:sym typeface="Arial"/>
              </a:defRPr>
            </a:pPr>
            <a:r>
              <a:rPr>
                <a:solidFill>
                  <a:srgbClr val="8C1515"/>
                </a:solidFill>
                <a:latin typeface="Wingdings"/>
                <a:ea typeface="Wingdings"/>
                <a:cs typeface="Wingdings"/>
                <a:sym typeface="Wingdings"/>
              </a:rPr>
              <a:t> </a:t>
            </a:r>
            <a:r>
              <a:t>Design principles: </a:t>
            </a:r>
            <a:endParaRPr sz="4100">
              <a:solidFill>
                <a:srgbClr val="000000"/>
              </a:solidFill>
              <a:latin typeface="Times Roman"/>
              <a:ea typeface="Times Roman"/>
              <a:cs typeface="Times Roman"/>
              <a:sym typeface="Times Roman"/>
            </a:endParaRPr>
          </a:p>
          <a:p>
            <a:pPr lvl="4" algn="l" defTabSz="457200">
              <a:lnSpc>
                <a:spcPts val="9100"/>
              </a:lnSpc>
              <a:spcBef>
                <a:spcPts val="1200"/>
              </a:spcBef>
              <a:defRPr sz="5300">
                <a:solidFill>
                  <a:srgbClr val="595959"/>
                </a:solidFill>
                <a:latin typeface="Arial"/>
                <a:ea typeface="Arial"/>
                <a:cs typeface="Arial"/>
                <a:sym typeface="Arial"/>
              </a:defRPr>
            </a:pPr>
            <a:r>
              <a:rPr>
                <a:solidFill>
                  <a:srgbClr val="8C1515"/>
                </a:solidFill>
              </a:rPr>
              <a:t>› </a:t>
            </a:r>
            <a:r>
              <a:t>Small,simple abstractions of hardware </a:t>
            </a:r>
            <a:endParaRPr sz="4100">
              <a:solidFill>
                <a:srgbClr val="000000"/>
              </a:solidFill>
              <a:latin typeface="Times Roman"/>
              <a:ea typeface="Times Roman"/>
              <a:cs typeface="Times Roman"/>
              <a:sym typeface="Times Roman"/>
            </a:endParaRPr>
          </a:p>
          <a:p>
            <a:pPr lvl="4" algn="l" defTabSz="457200">
              <a:lnSpc>
                <a:spcPts val="9100"/>
              </a:lnSpc>
              <a:spcBef>
                <a:spcPts val="1200"/>
              </a:spcBef>
              <a:defRPr sz="5300">
                <a:solidFill>
                  <a:srgbClr val="595959"/>
                </a:solidFill>
                <a:latin typeface="Arial"/>
                <a:ea typeface="Arial"/>
                <a:cs typeface="Arial"/>
                <a:sym typeface="Arial"/>
              </a:defRPr>
            </a:pPr>
            <a:r>
              <a:rPr>
                <a:solidFill>
                  <a:srgbClr val="8C1515"/>
                </a:solidFill>
              </a:rPr>
              <a:t>› </a:t>
            </a:r>
            <a:r>
              <a:t>Minimalist aesthetic </a:t>
            </a:r>
            <a:endParaRPr sz="4100">
              <a:solidFill>
                <a:srgbClr val="000000"/>
              </a:solidFill>
              <a:latin typeface="Times Roman"/>
              <a:ea typeface="Times Roman"/>
              <a:cs typeface="Times Roman"/>
              <a:sym typeface="Times Roman"/>
            </a:endParaRPr>
          </a:p>
          <a:p>
            <a:pPr lvl="4" algn="l" defTabSz="457200">
              <a:lnSpc>
                <a:spcPts val="9100"/>
              </a:lnSpc>
              <a:spcBef>
                <a:spcPts val="1200"/>
              </a:spcBef>
              <a:defRPr sz="5300">
                <a:solidFill>
                  <a:srgbClr val="595959"/>
                </a:solidFill>
                <a:latin typeface="Arial"/>
                <a:ea typeface="Arial"/>
                <a:cs typeface="Arial"/>
                <a:sym typeface="Arial"/>
              </a:defRPr>
            </a:pPr>
            <a:r>
              <a:rPr>
                <a:solidFill>
                  <a:srgbClr val="8C1515"/>
                </a:solidFill>
              </a:rPr>
              <a:t>› </a:t>
            </a:r>
            <a:r>
              <a:t>C is much more concerned with efficiency and minimalism than safety (Java/Python) or convenient high-level services and abstractions (Java, Python, C++) </a:t>
            </a:r>
            <a:endParaRPr sz="4100">
              <a:solidFill>
                <a:srgbClr val="000000"/>
              </a:solidFill>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The C Language: Comparison of C and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 Language: Comparison of C and C++</a:t>
            </a:r>
          </a:p>
        </p:txBody>
      </p:sp>
      <p:sp>
        <p:nvSpPr>
          <p:cNvPr id="215" name=" Some things will be very familiar:…"/>
          <p:cNvSpPr txBox="1"/>
          <p:nvPr/>
        </p:nvSpPr>
        <p:spPr>
          <a:xfrm>
            <a:off x="920062" y="2370107"/>
            <a:ext cx="22543877" cy="117882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600"/>
              </a:lnSpc>
              <a:spcBef>
                <a:spcPts val="1200"/>
              </a:spcBef>
              <a:defRPr b="1" sz="4100">
                <a:solidFill>
                  <a:srgbClr val="8C1515"/>
                </a:solidFill>
                <a:latin typeface="Arial"/>
                <a:ea typeface="Arial"/>
                <a:cs typeface="Arial"/>
                <a:sym typeface="Arial"/>
              </a:defRPr>
            </a:pPr>
            <a:r>
              <a:rPr b="0">
                <a:latin typeface="Wingdings"/>
                <a:ea typeface="Wingdings"/>
                <a:cs typeface="Wingdings"/>
                <a:sym typeface="Wingdings"/>
              </a:rPr>
              <a:t> </a:t>
            </a:r>
            <a:r>
              <a:t>Some things will be very familiar: </a:t>
            </a:r>
            <a:endParaRPr b="0">
              <a:solidFill>
                <a:srgbClr val="000000"/>
              </a:solidFill>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Syntax </a:t>
            </a:r>
            <a:endParaRPr>
              <a:latin typeface="Times Roman"/>
              <a:ea typeface="Times Roman"/>
              <a:cs typeface="Times Roman"/>
              <a:sym typeface="Times Roman"/>
            </a:endParaRPr>
          </a:p>
          <a:p>
            <a:pPr lvl="3" marL="457200" indent="228600" algn="l" defTabSz="457200">
              <a:lnSpc>
                <a:spcPts val="7700"/>
              </a:lnSpc>
              <a:spcBef>
                <a:spcPts val="1200"/>
              </a:spcBef>
              <a:tabLst>
                <a:tab pos="139700" algn="l"/>
                <a:tab pos="457200" algn="l"/>
              </a:tabLst>
              <a:defRPr sz="4100">
                <a:latin typeface="Arial"/>
                <a:ea typeface="Arial"/>
                <a:cs typeface="Arial"/>
                <a:sym typeface="Arial"/>
              </a:defRPr>
            </a:pPr>
            <a:r>
              <a:rPr>
                <a:latin typeface="Times Roman"/>
                <a:ea typeface="Times Roman"/>
                <a:cs typeface="Times Roman"/>
                <a:sym typeface="Times Roman"/>
              </a:rPr>
              <a:t>  </a:t>
            </a:r>
            <a:r>
              <a:rPr>
                <a:solidFill>
                  <a:srgbClr val="8C1515"/>
                </a:solidFill>
              </a:rPr>
              <a:t>›  </a:t>
            </a:r>
            <a:r>
              <a:t>Basic data types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Arithmetic, relational, and logical operators</a:t>
            </a:r>
          </a:p>
          <a:p>
            <a:pPr marL="457200" indent="-457200" algn="l" defTabSz="457200">
              <a:lnSpc>
                <a:spcPts val="7700"/>
              </a:lnSpc>
              <a:spcBef>
                <a:spcPts val="1200"/>
              </a:spcBef>
              <a:tabLst>
                <a:tab pos="139700" algn="l"/>
                <a:tab pos="457200" algn="l"/>
              </a:tabLst>
              <a:defRPr sz="4100">
                <a:latin typeface="Arial"/>
                <a:ea typeface="Arial"/>
                <a:cs typeface="Arial"/>
                <a:sym typeface="Arial"/>
              </a:defRPr>
            </a:pPr>
            <a:r>
              <a:t> </a:t>
            </a:r>
            <a:r>
              <a:rPr>
                <a:solidFill>
                  <a:srgbClr val="8C1515"/>
                </a:solidFill>
                <a:latin typeface="Wingdings"/>
                <a:ea typeface="Wingdings"/>
                <a:cs typeface="Wingdings"/>
                <a:sym typeface="Wingdings"/>
              </a:rPr>
              <a:t> </a:t>
            </a:r>
            <a:r>
              <a:rPr b="1">
                <a:solidFill>
                  <a:srgbClr val="8C1515"/>
                </a:solidFill>
              </a:rPr>
              <a:t>You may be sad about what’s missing: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No power features of C++ (overloading operators, default arguments, pass by reference, classes/objects, fancy ADTs)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Thin standard libraries (no graphics, networking, etc)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Weak compiler checks, almost no runtime checks </a:t>
            </a:r>
          </a:p>
          <a:p>
            <a:pPr marL="457200" indent="-4572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latin typeface="Wingdings"/>
                <a:ea typeface="Wingdings"/>
                <a:cs typeface="Wingdings"/>
                <a:sym typeface="Wingdings"/>
              </a:rPr>
              <a:t> </a:t>
            </a:r>
            <a:r>
              <a:rPr b="1">
                <a:solidFill>
                  <a:srgbClr val="8C1515"/>
                </a:solidFill>
              </a:rPr>
              <a:t>Benefits: </a:t>
            </a:r>
            <a:endParaRPr>
              <a:latin typeface="Times Roman"/>
              <a:ea typeface="Times Roman"/>
              <a:cs typeface="Times Roman"/>
              <a:sym typeface="Times Roman"/>
            </a:endParaRPr>
          </a:p>
          <a:p>
            <a:pPr lvl="3" algn="l" defTabSz="457200">
              <a:lnSpc>
                <a:spcPts val="7700"/>
              </a:lnSpc>
              <a:spcBef>
                <a:spcPts val="1200"/>
              </a:spcBef>
              <a:defRPr sz="4100">
                <a:latin typeface="Arial"/>
                <a:ea typeface="Arial"/>
                <a:cs typeface="Arial"/>
                <a:sym typeface="Arial"/>
              </a:defRPr>
            </a:pPr>
            <a:r>
              <a:rPr>
                <a:solidFill>
                  <a:srgbClr val="8C1515"/>
                </a:solidFill>
              </a:rPr>
              <a:t>› </a:t>
            </a:r>
            <a:r>
              <a:t>Small language footprint (not much to learn)</a:t>
            </a:r>
          </a:p>
          <a:p>
            <a:pPr algn="l" defTabSz="457200">
              <a:lnSpc>
                <a:spcPts val="7700"/>
              </a:lnSpc>
              <a:spcBef>
                <a:spcPts val="1200"/>
              </a:spcBef>
              <a:defRPr sz="4100">
                <a:latin typeface="Arial"/>
                <a:ea typeface="Arial"/>
                <a:cs typeface="Arial"/>
                <a:sym typeface="Arial"/>
              </a:defRPr>
            </a:pPr>
            <a:r>
              <a:rPr>
                <a:solidFill>
                  <a:srgbClr val="8C1515"/>
                </a:solidFill>
                <a:latin typeface="Wingdings"/>
                <a:ea typeface="Wingdings"/>
                <a:cs typeface="Wingdings"/>
                <a:sym typeface="Wingdings"/>
              </a:rPr>
              <a:t> </a:t>
            </a:r>
            <a:r>
              <a:rPr b="1">
                <a:solidFill>
                  <a:srgbClr val="8C1515"/>
                </a:solidFill>
              </a:rPr>
              <a:t>Philosophical difference: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Procedural (C) </a:t>
            </a:r>
            <a:endParaRPr>
              <a:latin typeface="Times Roman"/>
              <a:ea typeface="Times Roman"/>
              <a:cs typeface="Times Roman"/>
              <a:sym typeface="Times Roman"/>
            </a:endParaRPr>
          </a:p>
          <a:p>
            <a:pPr lvl="1" marL="457200" indent="-228600" algn="l" defTabSz="457200">
              <a:lnSpc>
                <a:spcPts val="7700"/>
              </a:lnSpc>
              <a:spcBef>
                <a:spcPts val="1200"/>
              </a:spcBef>
              <a:tabLst>
                <a:tab pos="139700" algn="l"/>
                <a:tab pos="457200" algn="l"/>
              </a:tabLst>
              <a:defRPr sz="4100">
                <a:latin typeface="Arial"/>
                <a:ea typeface="Arial"/>
                <a:cs typeface="Arial"/>
                <a:sym typeface="Arial"/>
              </a:defRPr>
            </a:pPr>
            <a:r>
              <a:rPr>
                <a:solidFill>
                  <a:srgbClr val="8C1515"/>
                </a:solidFill>
              </a:rPr>
              <a:t>		</a:t>
            </a:r>
            <a:r>
              <a:rPr>
                <a:solidFill>
                  <a:srgbClr val="8C1515"/>
                </a:solidFill>
              </a:rPr>
              <a:t>›  </a:t>
            </a:r>
            <a:r>
              <a:t>Procedural + Objects (C++) </a:t>
            </a:r>
            <a:br>
              <a:rPr>
                <a:latin typeface="Times Roman"/>
                <a:ea typeface="Times Roman"/>
                <a:cs typeface="Times Roman"/>
                <a:sym typeface="Times Roman"/>
              </a:rPr>
            </a:br>
            <a:endParaRPr>
              <a:latin typeface="Times Roman"/>
              <a:ea typeface="Times Roman"/>
              <a:cs typeface="Times Roman"/>
              <a:sym typeface="Times Roman"/>
            </a:endParaR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The C Language: Hello, World! Compiling, gdb"/>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C Language: Hello, World! Compiling, gdb</a:t>
            </a:r>
          </a:p>
        </p:txBody>
      </p:sp>
      <p:pic>
        <p:nvPicPr>
          <p:cNvPr id="218" name="Image" descr="Image"/>
          <p:cNvPicPr>
            <a:picLocks noChangeAspect="1"/>
          </p:cNvPicPr>
          <p:nvPr/>
        </p:nvPicPr>
        <p:blipFill>
          <a:blip r:embed="rId2">
            <a:extLst/>
          </a:blip>
          <a:stretch>
            <a:fillRect/>
          </a:stretch>
        </p:blipFill>
        <p:spPr>
          <a:xfrm>
            <a:off x="7902068" y="2568068"/>
            <a:ext cx="8579864" cy="8579864"/>
          </a:xfrm>
          <a:prstGeom prst="rect">
            <a:avLst/>
          </a:prstGeom>
          <a:ln w="12700">
            <a:miter lim="400000"/>
          </a:ln>
        </p:spPr>
      </p:pic>
      <p:sp>
        <p:nvSpPr>
          <p:cNvPr id="219" name="Also: command line arguments and boolean values"/>
          <p:cNvSpPr txBox="1"/>
          <p:nvPr/>
        </p:nvSpPr>
        <p:spPr>
          <a:xfrm>
            <a:off x="2037477" y="11835135"/>
            <a:ext cx="140639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Also: command line arguments and boolean values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Logist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Logistics</a:t>
            </a:r>
          </a:p>
        </p:txBody>
      </p:sp>
      <p:sp>
        <p:nvSpPr>
          <p:cNvPr id="222" name="See the Course Handout for details (link)…"/>
          <p:cNvSpPr txBox="1"/>
          <p:nvPr/>
        </p:nvSpPr>
        <p:spPr>
          <a:xfrm>
            <a:off x="1007244" y="1702776"/>
            <a:ext cx="22369511" cy="119797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900"/>
            </a:pPr>
            <a:r>
              <a:t>See the Course Handout for details (link)</a:t>
            </a:r>
          </a:p>
          <a:p>
            <a:pPr algn="l">
              <a:defRPr sz="5900"/>
            </a:pPr>
          </a:p>
          <a:p>
            <a:pPr algn="l">
              <a:defRPr sz="5900"/>
            </a:pPr>
            <a:r>
              <a:t>Web site: </a:t>
            </a:r>
            <a:r>
              <a:rPr u="sng">
                <a:hlinkClick r:id="rId2" invalidUrl="" action="" tgtFrame="" tooltip="" history="1" highlightClick="0" endSnd="0"/>
              </a:rPr>
              <a:t>https://cs107.stanford.edu</a:t>
            </a:r>
            <a:r>
              <a:t> </a:t>
            </a:r>
          </a:p>
          <a:p>
            <a:pPr algn="l">
              <a:defRPr sz="5900"/>
            </a:pPr>
          </a:p>
          <a:p>
            <a:pPr algn="l">
              <a:defRPr sz="5900"/>
            </a:pPr>
            <a:r>
              <a:t>Class time: 11:30AM-1PM, M/F, Online (first two weeks), Bishop Auditorium (weeks 3-10, hopefully)</a:t>
            </a:r>
          </a:p>
          <a:p>
            <a:pPr algn="l">
              <a:defRPr sz="5900"/>
            </a:pPr>
          </a:p>
          <a:p>
            <a:pPr algn="l">
              <a:defRPr sz="5900"/>
            </a:pPr>
            <a:r>
              <a:t>Labs: Various Times Tu/We/Th</a:t>
            </a:r>
          </a:p>
          <a:p>
            <a:pPr lvl="1" algn="l">
              <a:defRPr sz="5900"/>
            </a:pPr>
          </a:p>
          <a:p>
            <a:pPr algn="l">
              <a:defRPr sz="5900"/>
            </a:pPr>
            <a:r>
              <a:t>Exams: Midterm, Wednesday, February 15th, Time TBD (evening)</a:t>
            </a:r>
          </a:p>
          <a:p>
            <a:pPr lvl="1" algn="l">
              <a:defRPr sz="5900"/>
            </a:pPr>
            <a:r>
              <a:t>            Final Exam: Friday, March 24th, 8:30am-11:30am</a:t>
            </a:r>
          </a:p>
          <a:p>
            <a:pPr algn="l">
              <a:defRPr sz="5900"/>
            </a:pPr>
            <a:r>
              <a:t>            (Note: there are </a:t>
            </a:r>
            <a:r>
              <a:rPr b="1">
                <a:latin typeface="Helvetica Neue"/>
                <a:ea typeface="Helvetica Neue"/>
                <a:cs typeface="Helvetica Neue"/>
                <a:sym typeface="Helvetica Neue"/>
              </a:rPr>
              <a:t>no</a:t>
            </a:r>
            <a:r>
              <a:t> alternate final exam times)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Assignment 0: Unix!"/>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Assignment 0: Unix!</a:t>
            </a:r>
          </a:p>
        </p:txBody>
      </p:sp>
      <p:sp>
        <p:nvSpPr>
          <p:cNvPr id="225" name="Assignment page: https://web.stanford.edu/class/cs107/assign0/…"/>
          <p:cNvSpPr txBox="1"/>
          <p:nvPr/>
        </p:nvSpPr>
        <p:spPr>
          <a:xfrm>
            <a:off x="1007244" y="2357347"/>
            <a:ext cx="22369511" cy="94009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000"/>
            </a:pPr>
            <a:r>
              <a:t>Assignment page: </a:t>
            </a:r>
            <a:r>
              <a:rPr u="sng">
                <a:hlinkClick r:id="rId2" invalidUrl="" action="" tgtFrame="" tooltip="" history="1" highlightClick="0" endSnd="0"/>
              </a:rPr>
              <a:t>https://web.stanford.edu/class/cs107/assign0/</a:t>
            </a:r>
            <a:r>
              <a:t> </a:t>
            </a:r>
          </a:p>
          <a:p>
            <a:pPr algn="l">
              <a:defRPr sz="6000"/>
            </a:pPr>
          </a:p>
          <a:p>
            <a:pPr algn="l">
              <a:defRPr sz="6000"/>
            </a:pPr>
          </a:p>
          <a:p>
            <a:pPr algn="l">
              <a:defRPr sz="6000"/>
            </a:pPr>
            <a:r>
              <a:t>Six parts:</a:t>
            </a:r>
          </a:p>
          <a:p>
            <a:pPr marL="1097280" indent="-1097280" algn="l">
              <a:buSzPct val="100000"/>
              <a:buAutoNum type="arabicPeriod" startAt="1"/>
              <a:defRPr sz="6000"/>
            </a:pPr>
            <a:r>
              <a:t>Read / View Unix Overview Documents / Videos</a:t>
            </a:r>
          </a:p>
          <a:p>
            <a:pPr marL="1097280" indent="-1097280" algn="l">
              <a:buSzPct val="100000"/>
              <a:buAutoNum type="arabicPeriod" startAt="1"/>
              <a:defRPr sz="6000"/>
            </a:pPr>
            <a:r>
              <a:t>"Clone" Assignment 0 starter code</a:t>
            </a:r>
          </a:p>
          <a:p>
            <a:pPr marL="1097280" indent="-1097280" algn="l">
              <a:buSzPct val="100000"/>
              <a:buAutoNum type="arabicPeriod" startAt="1"/>
              <a:defRPr sz="6000"/>
            </a:pPr>
            <a:r>
              <a:t>Answer Questions in </a:t>
            </a:r>
            <a:r>
              <a:rPr>
                <a:latin typeface="Courier"/>
                <a:ea typeface="Courier"/>
                <a:cs typeface="Courier"/>
                <a:sym typeface="Courier"/>
              </a:rPr>
              <a:t>readme.txt</a:t>
            </a:r>
            <a:endParaRPr>
              <a:latin typeface="Courier"/>
              <a:ea typeface="Courier"/>
              <a:cs typeface="Courier"/>
              <a:sym typeface="Courier"/>
            </a:endParaRPr>
          </a:p>
          <a:p>
            <a:pPr marL="1097280" indent="-1097280" algn="l">
              <a:buSzPct val="100000"/>
              <a:buAutoNum type="arabicPeriod" startAt="1"/>
              <a:defRPr sz="6000"/>
            </a:pPr>
            <a:r>
              <a:t>Honor Code Quiz</a:t>
            </a:r>
          </a:p>
          <a:p>
            <a:pPr marL="1097280" indent="-1097280" algn="l">
              <a:buSzPct val="100000"/>
              <a:buAutoNum type="arabicPeriod" startAt="1"/>
              <a:defRPr sz="6000"/>
            </a:pPr>
            <a:r>
              <a:t>Run </a:t>
            </a:r>
            <a:r>
              <a:rPr>
                <a:latin typeface="Courier"/>
                <a:ea typeface="Courier"/>
                <a:cs typeface="Courier"/>
                <a:sym typeface="Courier"/>
              </a:rPr>
              <a:t>make</a:t>
            </a:r>
            <a:r>
              <a:t> to compile a program, and make minor modifications</a:t>
            </a:r>
          </a:p>
          <a:p>
            <a:pPr marL="1097280" indent="-1097280" algn="l">
              <a:buSzPct val="100000"/>
              <a:buAutoNum type="arabicPeriod" startAt="1"/>
              <a:defRPr sz="6000"/>
            </a:pPr>
            <a:r>
              <a:t>Submit the assignment</a:t>
            </a:r>
          </a:p>
        </p:txBody>
      </p:sp>
      <p:sp>
        <p:nvSpPr>
          <p:cNvPr id="226" name="Assignment already released, due Monday, 1/16"/>
          <p:cNvSpPr txBox="1"/>
          <p:nvPr/>
        </p:nvSpPr>
        <p:spPr>
          <a:xfrm>
            <a:off x="5562917" y="3819824"/>
            <a:ext cx="1325816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Assignment already released, due Monday, 1/16</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Lab Signu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Lab Signup</a:t>
            </a:r>
          </a:p>
        </p:txBody>
      </p:sp>
      <p:sp>
        <p:nvSpPr>
          <p:cNvPr id="229" name="Online:…"/>
          <p:cNvSpPr txBox="1"/>
          <p:nvPr/>
        </p:nvSpPr>
        <p:spPr>
          <a:xfrm>
            <a:off x="1007245" y="2216724"/>
            <a:ext cx="22369511" cy="9375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6000"/>
            </a:pPr>
            <a:r>
              <a:t>Online:</a:t>
            </a:r>
          </a:p>
          <a:p>
            <a:pPr algn="l">
              <a:defRPr sz="6000"/>
            </a:pPr>
          </a:p>
          <a:p>
            <a:pPr algn="l">
              <a:defRPr sz="6000"/>
            </a:pPr>
            <a:r>
              <a:rPr u="sng">
                <a:hlinkClick r:id="rId2" invalidUrl="" action="" tgtFrame="" tooltip="" history="1" highlightClick="0" endSnd="0"/>
              </a:rPr>
              <a:t>https://cs107.stanford.edu/labs</a:t>
            </a:r>
          </a:p>
          <a:p>
            <a:pPr algn="l">
              <a:defRPr sz="6000"/>
            </a:pPr>
          </a:p>
          <a:p>
            <a:pPr algn="l">
              <a:defRPr sz="6000"/>
            </a:pPr>
            <a:r>
              <a:t>The signup will be available Tuesday, January 10, 10:00am.  </a:t>
            </a:r>
          </a:p>
          <a:p>
            <a:pPr algn="l">
              <a:defRPr b="1" sz="6000">
                <a:latin typeface="Helvetica Neue"/>
                <a:ea typeface="Helvetica Neue"/>
                <a:cs typeface="Helvetica Neue"/>
                <a:sym typeface="Helvetica Neue"/>
              </a:defRPr>
            </a:pPr>
          </a:p>
          <a:p>
            <a:pPr algn="l">
              <a:defRPr sz="6000"/>
            </a:pPr>
            <a:r>
              <a:t>Labs will be weekly, starting during </a:t>
            </a:r>
            <a:r>
              <a:rPr b="1">
                <a:latin typeface="Helvetica Neue"/>
                <a:ea typeface="Helvetica Neue"/>
                <a:cs typeface="Helvetica Neue"/>
                <a:sym typeface="Helvetica Neue"/>
              </a:rPr>
              <a:t>week 2</a:t>
            </a:r>
            <a:r>
              <a:t>.</a:t>
            </a:r>
          </a:p>
          <a:p>
            <a:pPr algn="l">
              <a:defRPr sz="6000"/>
            </a:pPr>
          </a:p>
          <a:p>
            <a:pPr algn="l">
              <a:defRPr sz="6000"/>
            </a:pPr>
            <a:r>
              <a:t>Lab signup will not be first-come, first-served (you'll put in preferences), and the labs are held on Wednesdays, Thursdays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Bits and Bytes Introdu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Bits and Bytes Introduction</a:t>
            </a:r>
          </a:p>
        </p:txBody>
      </p:sp>
      <p:sp>
        <p:nvSpPr>
          <p:cNvPr id="232" name="0"/>
          <p:cNvSpPr txBox="1"/>
          <p:nvPr/>
        </p:nvSpPr>
        <p:spPr>
          <a:xfrm>
            <a:off x="9670505" y="2179354"/>
            <a:ext cx="5042989" cy="10702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sz="70000">
                <a:latin typeface="Helvetica Neue"/>
                <a:ea typeface="Helvetica Neue"/>
                <a:cs typeface="Helvetica Neue"/>
                <a:sym typeface="Helvetica Neue"/>
              </a:defRPr>
            </a:lvl1pPr>
          </a:lstStyle>
          <a:p>
            <a:pPr/>
            <a:r>
              <a:t>0</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Bits and Bytes Introdu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Bits and Bytes Introduction</a:t>
            </a:r>
          </a:p>
        </p:txBody>
      </p:sp>
      <p:sp>
        <p:nvSpPr>
          <p:cNvPr id="235" name="1"/>
          <p:cNvSpPr txBox="1"/>
          <p:nvPr/>
        </p:nvSpPr>
        <p:spPr>
          <a:xfrm>
            <a:off x="9670505" y="2179354"/>
            <a:ext cx="5042989" cy="10702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sz="70000">
                <a:latin typeface="Helvetica Neue"/>
                <a:ea typeface="Helvetica Neue"/>
                <a:cs typeface="Helvetica Neue"/>
                <a:sym typeface="Helvetica Neue"/>
              </a:defRPr>
            </a:lvl1pPr>
          </a:lstStyle>
          <a:p>
            <a:pPr/>
            <a:r>
              <a:t>1</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Computers are good at detecting &quot;off&quot; or &quot;on&quo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are good at detecting "off" or "on"</a:t>
            </a:r>
          </a:p>
        </p:txBody>
      </p:sp>
      <p:sp>
        <p:nvSpPr>
          <p:cNvPr id="238" name="We have lots of ways to tell the difference between two different states:"/>
          <p:cNvSpPr txBox="1"/>
          <p:nvPr/>
        </p:nvSpPr>
        <p:spPr>
          <a:xfrm>
            <a:off x="1393609" y="2179354"/>
            <a:ext cx="21596782"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have lots of ways to tell the difference between two different states:</a:t>
            </a:r>
          </a:p>
        </p:txBody>
      </p:sp>
      <p:pic>
        <p:nvPicPr>
          <p:cNvPr id="239" name="Image" descr="Image"/>
          <p:cNvPicPr>
            <a:picLocks noChangeAspect="1"/>
          </p:cNvPicPr>
          <p:nvPr/>
        </p:nvPicPr>
        <p:blipFill>
          <a:blip r:embed="rId2">
            <a:extLst/>
          </a:blip>
          <a:stretch>
            <a:fillRect/>
          </a:stretch>
        </p:blipFill>
        <p:spPr>
          <a:xfrm>
            <a:off x="3057561" y="3288862"/>
            <a:ext cx="2984501" cy="2730501"/>
          </a:xfrm>
          <a:prstGeom prst="rect">
            <a:avLst/>
          </a:prstGeom>
          <a:ln w="12700">
            <a:miter lim="400000"/>
          </a:ln>
        </p:spPr>
      </p:pic>
      <p:pic>
        <p:nvPicPr>
          <p:cNvPr id="240" name="Image" descr="Image"/>
          <p:cNvPicPr>
            <a:picLocks noChangeAspect="1"/>
          </p:cNvPicPr>
          <p:nvPr/>
        </p:nvPicPr>
        <p:blipFill>
          <a:blip r:embed="rId3">
            <a:extLst/>
          </a:blip>
          <a:stretch>
            <a:fillRect/>
          </a:stretch>
        </p:blipFill>
        <p:spPr>
          <a:xfrm>
            <a:off x="2266652" y="9204726"/>
            <a:ext cx="9088103" cy="4358195"/>
          </a:xfrm>
          <a:prstGeom prst="rect">
            <a:avLst/>
          </a:prstGeom>
          <a:ln w="12700">
            <a:miter lim="400000"/>
          </a:ln>
        </p:spPr>
      </p:pic>
      <p:pic>
        <p:nvPicPr>
          <p:cNvPr id="241" name="Image" descr="Image"/>
          <p:cNvPicPr>
            <a:picLocks noChangeAspect="1"/>
          </p:cNvPicPr>
          <p:nvPr/>
        </p:nvPicPr>
        <p:blipFill>
          <a:blip r:embed="rId4">
            <a:extLst/>
          </a:blip>
          <a:stretch>
            <a:fillRect/>
          </a:stretch>
        </p:blipFill>
        <p:spPr>
          <a:xfrm>
            <a:off x="2206675" y="6097503"/>
            <a:ext cx="4686272" cy="2343136"/>
          </a:xfrm>
          <a:prstGeom prst="rect">
            <a:avLst/>
          </a:prstGeom>
          <a:ln w="12700">
            <a:miter lim="400000"/>
          </a:ln>
        </p:spPr>
      </p:pic>
      <p:sp>
        <p:nvSpPr>
          <p:cNvPr id="242" name="Clockwise / Counterclockwise"/>
          <p:cNvSpPr txBox="1"/>
          <p:nvPr/>
        </p:nvSpPr>
        <p:spPr>
          <a:xfrm>
            <a:off x="6789504" y="3686202"/>
            <a:ext cx="1305800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Clockwise / Counterclockwise</a:t>
            </a:r>
          </a:p>
        </p:txBody>
      </p:sp>
      <p:sp>
        <p:nvSpPr>
          <p:cNvPr id="243" name="Lightbulb off / on"/>
          <p:cNvSpPr txBox="1"/>
          <p:nvPr/>
        </p:nvSpPr>
        <p:spPr>
          <a:xfrm>
            <a:off x="7589166" y="6846481"/>
            <a:ext cx="13058002"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Lightbulb off / on</a:t>
            </a:r>
          </a:p>
        </p:txBody>
      </p:sp>
      <p:sp>
        <p:nvSpPr>
          <p:cNvPr id="244" name="Punchcard hole / no hole"/>
          <p:cNvSpPr txBox="1"/>
          <p:nvPr/>
        </p:nvSpPr>
        <p:spPr>
          <a:xfrm>
            <a:off x="12433340" y="10961233"/>
            <a:ext cx="8527679"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Punchcard hole / no hole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Computers are good at detecting &quot;off&quot; or &quot;on&quo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are good at detecting "off" or "on"</a:t>
            </a:r>
          </a:p>
        </p:txBody>
      </p:sp>
      <p:sp>
        <p:nvSpPr>
          <p:cNvPr id="247" name="Electronic computers are built using transistors"/>
          <p:cNvSpPr txBox="1"/>
          <p:nvPr/>
        </p:nvSpPr>
        <p:spPr>
          <a:xfrm>
            <a:off x="5643730" y="2301454"/>
            <a:ext cx="13096540"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Electronic computers are built using transistors</a:t>
            </a:r>
          </a:p>
        </p:txBody>
      </p:sp>
      <p:sp>
        <p:nvSpPr>
          <p:cNvPr id="248" name="A transistor can be set up to either be &quot;off&quot; or &quot;on&quot; -- this gives us our 0 and 1!"/>
          <p:cNvSpPr txBox="1"/>
          <p:nvPr/>
        </p:nvSpPr>
        <p:spPr>
          <a:xfrm>
            <a:off x="7928161" y="10691465"/>
            <a:ext cx="8527678"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A transistor can be set up to either be "off" or "on" -- this gives us our 0 and 1!</a:t>
            </a:r>
          </a:p>
        </p:txBody>
      </p:sp>
      <p:pic>
        <p:nvPicPr>
          <p:cNvPr id="249" name="Image" descr="Image"/>
          <p:cNvPicPr>
            <a:picLocks noChangeAspect="1"/>
          </p:cNvPicPr>
          <p:nvPr/>
        </p:nvPicPr>
        <p:blipFill>
          <a:blip r:embed="rId2">
            <a:extLst/>
          </a:blip>
          <a:stretch>
            <a:fillRect/>
          </a:stretch>
        </p:blipFill>
        <p:spPr>
          <a:xfrm>
            <a:off x="7792604" y="3930401"/>
            <a:ext cx="8798792" cy="5855197"/>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One bit doesn't do much for u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One bit doesn't do much for us!</a:t>
            </a:r>
          </a:p>
        </p:txBody>
      </p:sp>
      <p:sp>
        <p:nvSpPr>
          <p:cNvPr id="252" name="We call a single on/off representation a 'bit'.…"/>
          <p:cNvSpPr txBox="1"/>
          <p:nvPr/>
        </p:nvSpPr>
        <p:spPr>
          <a:xfrm>
            <a:off x="1107275" y="2320139"/>
            <a:ext cx="22169450" cy="541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We call a single on/off representation a 'bit'. </a:t>
            </a:r>
          </a:p>
          <a:p>
            <a:pPr marL="228600" indent="-228600" algn="l">
              <a:buSzPct val="100000"/>
              <a:buChar char="•"/>
            </a:pPr>
            <a:r>
              <a:t>But having one bit isn't particularly helpful! </a:t>
            </a:r>
          </a:p>
          <a:p>
            <a:pPr marL="228600" indent="-228600" algn="l">
              <a:buSzPct val="100000"/>
              <a:buChar char="•"/>
            </a:pPr>
            <a:r>
              <a:t>We only have two states we can represent with one bit! </a:t>
            </a:r>
          </a:p>
          <a:p>
            <a:pPr marL="228600" indent="-228600" algn="l">
              <a:buSzPct val="100000"/>
              <a:buChar char="•"/>
            </a:pPr>
          </a:p>
          <a:p>
            <a:pPr marL="228600" indent="-228600" algn="l">
              <a:buSzPct val="100000"/>
              <a:buChar char="•"/>
            </a:pPr>
            <a:r>
              <a:t>If we want more states, we simply combine bits together, much like we do with base 10 representation. </a:t>
            </a:r>
          </a:p>
          <a:p>
            <a:pPr marL="228600" indent="-228600" algn="l">
              <a:buSzPct val="100000"/>
              <a:buChar char="•"/>
            </a:pPr>
            <a:r>
              <a:t>If we want to combine more than ten states with base 10, we add another digit.</a:t>
            </a:r>
          </a:p>
        </p:txBody>
      </p:sp>
      <p:sp>
        <p:nvSpPr>
          <p:cNvPr id="253" name="Base 10 has ten digits: 0 1 2 3 4 5 6 7 8 9…"/>
          <p:cNvSpPr txBox="1"/>
          <p:nvPr/>
        </p:nvSpPr>
        <p:spPr>
          <a:xfrm>
            <a:off x="1107275" y="8184390"/>
            <a:ext cx="22169449" cy="465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Base 10 has ten digits: 0 1 2 3 4 5 6 7 8 9</a:t>
            </a:r>
          </a:p>
          <a:p>
            <a:pPr marL="228600" indent="-228600" algn="l">
              <a:buSzPct val="100000"/>
              <a:buChar char="•"/>
            </a:pPr>
            <a:r>
              <a:t>We can represent up to ten numbers with one digit in base 10</a:t>
            </a:r>
          </a:p>
          <a:p>
            <a:pPr marL="228600" indent="-228600" algn="l">
              <a:buSzPct val="100000"/>
              <a:buChar char="•"/>
            </a:pPr>
            <a:r>
              <a:t>If we want to represent more numbers, we add more digits: 10 11 12 13 14 ...</a:t>
            </a:r>
          </a:p>
          <a:p>
            <a:pPr algn="l"/>
          </a:p>
          <a:p>
            <a:pPr marL="228600" indent="-228600" algn="l">
              <a:buSzPct val="100000"/>
              <a:buChar char="•"/>
            </a:pPr>
            <a:r>
              <a:t>Base 2 is the same. We can represent two numbers with one digit: 0 or 1</a:t>
            </a:r>
          </a:p>
          <a:p>
            <a:pPr marL="228600" indent="-228600" algn="l">
              <a:buSzPct val="100000"/>
              <a:buChar char="•"/>
            </a:pPr>
            <a:r>
              <a:t>To represent more numbers, we add more digits! 10 11 100 101 110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Combinations of bits can represent everyt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Combinations of bits can represent everything</a:t>
            </a:r>
          </a:p>
        </p:txBody>
      </p:sp>
      <p:sp>
        <p:nvSpPr>
          <p:cNvPr id="256" name="We can encode anything we want with bits. E.g., the ASCII character set."/>
          <p:cNvSpPr txBox="1"/>
          <p:nvPr/>
        </p:nvSpPr>
        <p:spPr>
          <a:xfrm>
            <a:off x="1555717" y="5292409"/>
            <a:ext cx="7775751"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can encode anything we want with bits. E.g., the ASCII character set. </a:t>
            </a:r>
          </a:p>
        </p:txBody>
      </p:sp>
      <p:pic>
        <p:nvPicPr>
          <p:cNvPr id="257" name="Image" descr="Image"/>
          <p:cNvPicPr>
            <a:picLocks noChangeAspect="1"/>
          </p:cNvPicPr>
          <p:nvPr/>
        </p:nvPicPr>
        <p:blipFill>
          <a:blip r:embed="rId2">
            <a:extLst/>
          </a:blip>
          <a:stretch>
            <a:fillRect/>
          </a:stretch>
        </p:blipFill>
        <p:spPr>
          <a:xfrm>
            <a:off x="10086354" y="1912415"/>
            <a:ext cx="11436013" cy="1212177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CS107: Three Number Represen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CS107: Three Number Representations</a:t>
            </a:r>
          </a:p>
        </p:txBody>
      </p:sp>
      <p:sp>
        <p:nvSpPr>
          <p:cNvPr id="260" name="Unsigned Integers: positive integers and zero only…"/>
          <p:cNvSpPr txBox="1"/>
          <p:nvPr/>
        </p:nvSpPr>
        <p:spPr>
          <a:xfrm>
            <a:off x="4296106" y="2657816"/>
            <a:ext cx="14296983" cy="1619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Unsigned Integers</a:t>
            </a:r>
            <a:r>
              <a:t>: positive integers and zero only</a:t>
            </a:r>
          </a:p>
          <a:p>
            <a:pPr algn="l"/>
            <a:r>
              <a:t>Ex. 0, 1, 2, ..., 74629, 99999999</a:t>
            </a:r>
          </a:p>
        </p:txBody>
      </p:sp>
      <p:sp>
        <p:nvSpPr>
          <p:cNvPr id="261" name="Signed Integers: negative, positive, and zero integers only…"/>
          <p:cNvSpPr txBox="1"/>
          <p:nvPr/>
        </p:nvSpPr>
        <p:spPr>
          <a:xfrm>
            <a:off x="4178230" y="5106165"/>
            <a:ext cx="16607507" cy="2381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Signed Integers</a:t>
            </a:r>
            <a:r>
              <a:t>: negative, positive, and zero integers only</a:t>
            </a:r>
          </a:p>
          <a:p>
            <a:pPr algn="l"/>
            <a:r>
              <a:t>Ex. 0, 1, 2, ..., 74629, 99999999</a:t>
            </a:r>
          </a:p>
          <a:p>
            <a:pPr algn="l"/>
            <a:r>
              <a:t>(represented in "two's complement")</a:t>
            </a:r>
          </a:p>
        </p:txBody>
      </p:sp>
      <p:sp>
        <p:nvSpPr>
          <p:cNvPr id="262" name="Floating Point Numbers: a base-2 representation of scientific notation, for real numbers…"/>
          <p:cNvSpPr txBox="1"/>
          <p:nvPr/>
        </p:nvSpPr>
        <p:spPr>
          <a:xfrm>
            <a:off x="4178230" y="8316514"/>
            <a:ext cx="16027540" cy="2381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b="1">
                <a:latin typeface="Helvetica Neue"/>
                <a:ea typeface="Helvetica Neue"/>
                <a:cs typeface="Helvetica Neue"/>
                <a:sym typeface="Helvetica Neue"/>
              </a:rPr>
              <a:t>Floating Point Numbers</a:t>
            </a:r>
            <a:r>
              <a:t>: a base-2 representation of scientific notation, for real numbers</a:t>
            </a:r>
          </a:p>
          <a:p>
            <a:pPr algn="l"/>
            <a:r>
              <a:t>Ex. 0.0, 0.1, -12.2, 4.87563 x 10</a:t>
            </a:r>
            <a:r>
              <a:rPr baseline="31999"/>
              <a:t>3</a:t>
            </a:r>
            <a:r>
              <a:t>, -1.00005 x 10</a:t>
            </a:r>
            <a:r>
              <a:rPr baseline="31999"/>
              <a:t>-12</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pic>
        <p:nvPicPr>
          <p:cNvPr id="265" name="Image" descr="Image"/>
          <p:cNvPicPr>
            <a:picLocks noChangeAspect="1"/>
          </p:cNvPicPr>
          <p:nvPr/>
        </p:nvPicPr>
        <p:blipFill>
          <a:blip r:embed="rId2">
            <a:extLst/>
          </a:blip>
          <a:stretch>
            <a:fillRect/>
          </a:stretch>
        </p:blipFill>
        <p:spPr>
          <a:xfrm>
            <a:off x="7902068" y="2568068"/>
            <a:ext cx="8579864" cy="8579864"/>
          </a:xfrm>
          <a:prstGeom prst="rect">
            <a:avLst/>
          </a:prstGeom>
          <a:ln w="12700">
            <a:miter lim="400000"/>
          </a:ln>
        </p:spPr>
      </p:pic>
      <p:sp>
        <p:nvSpPr>
          <p:cNvPr id="266" name="Let's write a little program..."/>
          <p:cNvSpPr txBox="1"/>
          <p:nvPr/>
        </p:nvSpPr>
        <p:spPr>
          <a:xfrm>
            <a:off x="8341359" y="11682115"/>
            <a:ext cx="77012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write a little program...</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sp>
        <p:nvSpPr>
          <p:cNvPr id="269" name="#include&lt;stdio.h&gt;…"/>
          <p:cNvSpPr txBox="1"/>
          <p:nvPr/>
        </p:nvSpPr>
        <p:spPr>
          <a:xfrm>
            <a:off x="7225506" y="2252498"/>
            <a:ext cx="9628139" cy="8089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int a = 200;</a:t>
            </a:r>
          </a:p>
          <a:p>
            <a:pPr algn="l">
              <a:defRPr sz="4000">
                <a:latin typeface="Courier"/>
                <a:ea typeface="Courier"/>
                <a:cs typeface="Courier"/>
                <a:sym typeface="Courier"/>
              </a:defRPr>
            </a:pPr>
            <a:r>
              <a:t>    int b = 300;</a:t>
            </a:r>
          </a:p>
          <a:p>
            <a:pPr algn="l">
              <a:defRPr sz="4000">
                <a:latin typeface="Courier"/>
                <a:ea typeface="Courier"/>
                <a:cs typeface="Courier"/>
                <a:sym typeface="Courier"/>
              </a:defRPr>
            </a:pPr>
            <a:r>
              <a:t>    int c = 400;</a:t>
            </a:r>
          </a:p>
          <a:p>
            <a:pPr algn="l">
              <a:defRPr sz="4000">
                <a:latin typeface="Courier"/>
                <a:ea typeface="Courier"/>
                <a:cs typeface="Courier"/>
                <a:sym typeface="Courier"/>
              </a:defRPr>
            </a:pPr>
            <a:r>
              <a:t>    int d = 500;</a:t>
            </a:r>
          </a:p>
          <a:p>
            <a:pPr algn="l">
              <a:defRPr sz="4000">
                <a:latin typeface="Courier"/>
                <a:ea typeface="Courier"/>
                <a:cs typeface="Courier"/>
                <a:sym typeface="Courier"/>
              </a:defRPr>
            </a:pPr>
          </a:p>
          <a:p>
            <a:pPr algn="l">
              <a:defRPr sz="4000">
                <a:latin typeface="Courier"/>
                <a:ea typeface="Courier"/>
                <a:cs typeface="Courier"/>
                <a:sym typeface="Courier"/>
              </a:defRPr>
            </a:pPr>
            <a:r>
              <a:t>    int answer = a * b * c * d;</a:t>
            </a:r>
          </a:p>
          <a:p>
            <a:pPr algn="l">
              <a:defRPr sz="4000">
                <a:latin typeface="Courier"/>
                <a:ea typeface="Courier"/>
                <a:cs typeface="Courier"/>
                <a:sym typeface="Courier"/>
              </a:defRPr>
            </a:pPr>
            <a:r>
              <a:t>    printf("%d\n",answer);</a:t>
            </a: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70" name="$ gcc -g -O0 mult-test.c -o mult-test…"/>
          <p:cNvSpPr txBox="1"/>
          <p:nvPr/>
        </p:nvSpPr>
        <p:spPr>
          <a:xfrm>
            <a:off x="1928823" y="10772519"/>
            <a:ext cx="17505898"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a:latin typeface="Courier"/>
                <a:ea typeface="Courier"/>
                <a:cs typeface="Courier"/>
                <a:sym typeface="Courier"/>
              </a:defRPr>
            </a:pPr>
            <a:r>
              <a:t>$ gcc -g -O0 mult-test.c -o mult-test</a:t>
            </a:r>
          </a:p>
          <a:p>
            <a:pPr algn="l">
              <a:defRPr>
                <a:latin typeface="Courier"/>
                <a:ea typeface="Courier"/>
                <a:cs typeface="Courier"/>
                <a:sym typeface="Courier"/>
              </a:defRPr>
            </a:pPr>
            <a:r>
              <a:t>$ ./mult-test</a:t>
            </a:r>
          </a:p>
        </p:txBody>
      </p:sp>
      <p:sp>
        <p:nvSpPr>
          <p:cNvPr id="271" name="-884901888…"/>
          <p:cNvSpPr txBox="1"/>
          <p:nvPr/>
        </p:nvSpPr>
        <p:spPr>
          <a:xfrm>
            <a:off x="1928823" y="12188788"/>
            <a:ext cx="17505898"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a:latin typeface="Courier"/>
                <a:ea typeface="Courier"/>
                <a:cs typeface="Courier"/>
                <a:sym typeface="Courier"/>
              </a:defRPr>
            </a:pPr>
            <a:r>
              <a:t>-884901888</a:t>
            </a:r>
          </a:p>
          <a:p>
            <a:pPr algn="l">
              <a:defRPr>
                <a:latin typeface="Courier"/>
                <a:ea typeface="Courier"/>
                <a:cs typeface="Courier"/>
                <a:sym typeface="Courier"/>
              </a:defRPr>
            </a:pP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1"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sp>
        <p:nvSpPr>
          <p:cNvPr id="274" name="#include&lt;stdio.h&gt;…"/>
          <p:cNvSpPr txBox="1"/>
          <p:nvPr/>
        </p:nvSpPr>
        <p:spPr>
          <a:xfrm>
            <a:off x="667051" y="2100152"/>
            <a:ext cx="9628138" cy="8089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int a = 200;</a:t>
            </a:r>
          </a:p>
          <a:p>
            <a:pPr algn="l">
              <a:defRPr sz="4000">
                <a:latin typeface="Courier"/>
                <a:ea typeface="Courier"/>
                <a:cs typeface="Courier"/>
                <a:sym typeface="Courier"/>
              </a:defRPr>
            </a:pPr>
            <a:r>
              <a:t>    int b = 300;</a:t>
            </a:r>
          </a:p>
          <a:p>
            <a:pPr algn="l">
              <a:defRPr sz="4000">
                <a:latin typeface="Courier"/>
                <a:ea typeface="Courier"/>
                <a:cs typeface="Courier"/>
                <a:sym typeface="Courier"/>
              </a:defRPr>
            </a:pPr>
            <a:r>
              <a:t>    int c = 400;</a:t>
            </a:r>
          </a:p>
          <a:p>
            <a:pPr algn="l">
              <a:defRPr sz="4000">
                <a:latin typeface="Courier"/>
                <a:ea typeface="Courier"/>
                <a:cs typeface="Courier"/>
                <a:sym typeface="Courier"/>
              </a:defRPr>
            </a:pPr>
            <a:r>
              <a:t>    int d = 500;</a:t>
            </a:r>
          </a:p>
          <a:p>
            <a:pPr algn="l">
              <a:defRPr sz="4000">
                <a:latin typeface="Courier"/>
                <a:ea typeface="Courier"/>
                <a:cs typeface="Courier"/>
                <a:sym typeface="Courier"/>
              </a:defRPr>
            </a:pPr>
          </a:p>
          <a:p>
            <a:pPr algn="l">
              <a:defRPr sz="4000">
                <a:latin typeface="Courier"/>
                <a:ea typeface="Courier"/>
                <a:cs typeface="Courier"/>
                <a:sym typeface="Courier"/>
              </a:defRPr>
            </a:pPr>
            <a:r>
              <a:t>    int answer = a * b * c * d;</a:t>
            </a:r>
          </a:p>
          <a:p>
            <a:pPr algn="l">
              <a:defRPr sz="4000">
                <a:latin typeface="Courier"/>
                <a:ea typeface="Courier"/>
                <a:cs typeface="Courier"/>
                <a:sym typeface="Courier"/>
              </a:defRPr>
            </a:pPr>
            <a:r>
              <a:t>    printf("%d\n",answer);</a:t>
            </a: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75" name="Recall that in base 10, you can represent: 10 numbers with one digit (0 - 9),…"/>
          <p:cNvSpPr txBox="1"/>
          <p:nvPr/>
        </p:nvSpPr>
        <p:spPr>
          <a:xfrm>
            <a:off x="11597946" y="1918922"/>
            <a:ext cx="11866902" cy="46200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200"/>
            </a:pPr>
            <a:r>
              <a:t>Recall that in base 10, you can represent: 10 numbers with one digit (0 - 9), </a:t>
            </a:r>
          </a:p>
          <a:p>
            <a:pPr algn="l">
              <a:defRPr sz="4200"/>
            </a:pPr>
            <a:r>
              <a:t>100 numbers with two digits (00 - 99), </a:t>
            </a:r>
          </a:p>
          <a:p>
            <a:pPr algn="l">
              <a:defRPr sz="4200"/>
            </a:pPr>
            <a:r>
              <a:t>1000 numbers with three digits (000 - 999)</a:t>
            </a:r>
          </a:p>
          <a:p>
            <a:pPr algn="l">
              <a:defRPr sz="4200"/>
            </a:pPr>
          </a:p>
          <a:p>
            <a:pPr algn="l">
              <a:defRPr sz="4200"/>
            </a:pPr>
            <a:r>
              <a:t>I.e., with </a:t>
            </a:r>
            <a:r>
              <a:rPr i="1">
                <a:latin typeface="Helvetica Neue"/>
                <a:ea typeface="Helvetica Neue"/>
                <a:cs typeface="Helvetica Neue"/>
                <a:sym typeface="Helvetica Neue"/>
              </a:rPr>
              <a:t>n</a:t>
            </a:r>
            <a:r>
              <a:t> digits, you can represent up to  10</a:t>
            </a:r>
            <a:r>
              <a:rPr baseline="31999" i="1">
                <a:latin typeface="Helvetica Neue"/>
                <a:ea typeface="Helvetica Neue"/>
                <a:cs typeface="Helvetica Neue"/>
                <a:sym typeface="Helvetica Neue"/>
              </a:rPr>
              <a:t>n</a:t>
            </a:r>
            <a:r>
              <a:t> numbers.</a:t>
            </a:r>
          </a:p>
        </p:txBody>
      </p:sp>
      <p:sp>
        <p:nvSpPr>
          <p:cNvPr id="276" name="In base 2, you can represent:…"/>
          <p:cNvSpPr txBox="1"/>
          <p:nvPr/>
        </p:nvSpPr>
        <p:spPr>
          <a:xfrm>
            <a:off x="11691371" y="7108351"/>
            <a:ext cx="12231261" cy="46200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200"/>
            </a:pPr>
            <a:r>
              <a:t>In base 2, you can represent:</a:t>
            </a:r>
          </a:p>
          <a:p>
            <a:pPr algn="l">
              <a:defRPr sz="4200"/>
            </a:pPr>
            <a:r>
              <a:t>2 numbers with one digit (0 - 1)</a:t>
            </a:r>
          </a:p>
          <a:p>
            <a:pPr algn="l">
              <a:defRPr sz="4200"/>
            </a:pPr>
            <a:r>
              <a:t>4 numbers with two digits (00 - 11)</a:t>
            </a:r>
          </a:p>
          <a:p>
            <a:pPr algn="l">
              <a:defRPr sz="4200"/>
            </a:pPr>
            <a:r>
              <a:t>8 numbers with three digits (000 - 111)</a:t>
            </a:r>
          </a:p>
          <a:p>
            <a:pPr algn="l">
              <a:defRPr sz="4200"/>
            </a:pPr>
          </a:p>
          <a:p>
            <a:pPr algn="l">
              <a:defRPr sz="4200"/>
            </a:pPr>
            <a:r>
              <a:t>I.e., with </a:t>
            </a:r>
            <a:r>
              <a:rPr i="1">
                <a:latin typeface="Helvetica Neue"/>
                <a:ea typeface="Helvetica Neue"/>
                <a:cs typeface="Helvetica Neue"/>
                <a:sym typeface="Helvetica Neue"/>
              </a:rPr>
              <a:t>n</a:t>
            </a:r>
            <a:r>
              <a:t> digits, you can represent up to 2</a:t>
            </a:r>
            <a:r>
              <a:rPr baseline="31999" i="1">
                <a:latin typeface="Helvetica Neue"/>
                <a:ea typeface="Helvetica Neue"/>
                <a:cs typeface="Helvetica Neue"/>
                <a:sym typeface="Helvetica Neue"/>
              </a:rPr>
              <a:t>n</a:t>
            </a:r>
            <a:r>
              <a:t> numbers</a:t>
            </a:r>
          </a:p>
        </p:txBody>
      </p:sp>
      <p:sp>
        <p:nvSpPr>
          <p:cNvPr id="277" name="The C int type is a &quot;32-bit&quot; number, meaning it uses 32 digits. That means we can represent up to 232 numbers."/>
          <p:cNvSpPr txBox="1"/>
          <p:nvPr/>
        </p:nvSpPr>
        <p:spPr>
          <a:xfrm>
            <a:off x="1171684" y="11853564"/>
            <a:ext cx="20720189" cy="1628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 </a:t>
            </a:r>
            <a:r>
              <a:rPr>
                <a:latin typeface="Courier"/>
                <a:ea typeface="Courier"/>
                <a:cs typeface="Courier"/>
                <a:sym typeface="Courier"/>
              </a:rPr>
              <a:t>int</a:t>
            </a:r>
            <a:r>
              <a:t> type is a "32-bit" number, meaning it uses 32 digits. That means we can represent up to 2</a:t>
            </a:r>
            <a:r>
              <a:rPr baseline="31999"/>
              <a:t>32</a:t>
            </a:r>
            <a:r>
              <a:t> numbers.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sp>
        <p:nvSpPr>
          <p:cNvPr id="280" name="#include&lt;stdio.h&gt;…"/>
          <p:cNvSpPr txBox="1"/>
          <p:nvPr/>
        </p:nvSpPr>
        <p:spPr>
          <a:xfrm>
            <a:off x="667051" y="2100152"/>
            <a:ext cx="9628138" cy="8089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int a = 200;</a:t>
            </a:r>
          </a:p>
          <a:p>
            <a:pPr algn="l">
              <a:defRPr sz="4000">
                <a:latin typeface="Courier"/>
                <a:ea typeface="Courier"/>
                <a:cs typeface="Courier"/>
                <a:sym typeface="Courier"/>
              </a:defRPr>
            </a:pPr>
            <a:r>
              <a:t>    int b = 300;</a:t>
            </a:r>
          </a:p>
          <a:p>
            <a:pPr algn="l">
              <a:defRPr sz="4000">
                <a:latin typeface="Courier"/>
                <a:ea typeface="Courier"/>
                <a:cs typeface="Courier"/>
                <a:sym typeface="Courier"/>
              </a:defRPr>
            </a:pPr>
            <a:r>
              <a:t>    int c = 400;</a:t>
            </a:r>
          </a:p>
          <a:p>
            <a:pPr algn="l">
              <a:defRPr sz="4000">
                <a:latin typeface="Courier"/>
                <a:ea typeface="Courier"/>
                <a:cs typeface="Courier"/>
                <a:sym typeface="Courier"/>
              </a:defRPr>
            </a:pPr>
            <a:r>
              <a:t>    int d = 500;</a:t>
            </a:r>
          </a:p>
          <a:p>
            <a:pPr algn="l">
              <a:defRPr sz="4000">
                <a:latin typeface="Courier"/>
                <a:ea typeface="Courier"/>
                <a:cs typeface="Courier"/>
                <a:sym typeface="Courier"/>
              </a:defRPr>
            </a:pPr>
          </a:p>
          <a:p>
            <a:pPr algn="l">
              <a:defRPr sz="4000">
                <a:latin typeface="Courier"/>
                <a:ea typeface="Courier"/>
                <a:cs typeface="Courier"/>
                <a:sym typeface="Courier"/>
              </a:defRPr>
            </a:pPr>
            <a:r>
              <a:t>    int answer = a * b * c * d;</a:t>
            </a:r>
          </a:p>
          <a:p>
            <a:pPr algn="l">
              <a:defRPr sz="4000">
                <a:latin typeface="Courier"/>
                <a:ea typeface="Courier"/>
                <a:cs typeface="Courier"/>
                <a:sym typeface="Courier"/>
              </a:defRPr>
            </a:pPr>
            <a:r>
              <a:t>    printf("%d\n",answer);</a:t>
            </a: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81" name="232        =  4,294,967,296"/>
          <p:cNvSpPr txBox="1"/>
          <p:nvPr/>
        </p:nvSpPr>
        <p:spPr>
          <a:xfrm>
            <a:off x="11205560" y="1937607"/>
            <a:ext cx="11866902" cy="698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            2</a:t>
            </a:r>
            <a:r>
              <a:rPr baseline="31999"/>
              <a:t>32</a:t>
            </a:r>
            <a:r>
              <a:t>        =  4,294,967,296</a:t>
            </a:r>
          </a:p>
        </p:txBody>
      </p:sp>
      <p:sp>
        <p:nvSpPr>
          <p:cNvPr id="282" name="$ gcc -g -O0 mult-test.c -o mult-test…"/>
          <p:cNvSpPr txBox="1"/>
          <p:nvPr/>
        </p:nvSpPr>
        <p:spPr>
          <a:xfrm>
            <a:off x="564814" y="10490053"/>
            <a:ext cx="10549509"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gcc -g -O0 mult-test.c -o mult-test</a:t>
            </a:r>
          </a:p>
          <a:p>
            <a:pPr algn="l">
              <a:defRPr sz="3800">
                <a:latin typeface="Courier"/>
                <a:ea typeface="Courier"/>
                <a:cs typeface="Courier"/>
                <a:sym typeface="Courier"/>
              </a:defRPr>
            </a:pPr>
            <a:r>
              <a:t>$ ./mult-test</a:t>
            </a:r>
          </a:p>
        </p:txBody>
      </p:sp>
      <p:sp>
        <p:nvSpPr>
          <p:cNvPr id="283" name="-884901888…"/>
          <p:cNvSpPr txBox="1"/>
          <p:nvPr/>
        </p:nvSpPr>
        <p:spPr>
          <a:xfrm>
            <a:off x="564814" y="12198422"/>
            <a:ext cx="10549510"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-884901888</a:t>
            </a:r>
          </a:p>
          <a:p>
            <a:pPr algn="l">
              <a:defRPr sz="3800">
                <a:latin typeface="Courier"/>
                <a:ea typeface="Courier"/>
                <a:cs typeface="Courier"/>
                <a:sym typeface="Courier"/>
              </a:defRPr>
            </a:pPr>
            <a:r>
              <a:t>$</a:t>
            </a:r>
          </a:p>
        </p:txBody>
      </p:sp>
      <p:pic>
        <p:nvPicPr>
          <p:cNvPr id="284" name="Image" descr="Image"/>
          <p:cNvPicPr>
            <a:picLocks noChangeAspect="1"/>
          </p:cNvPicPr>
          <p:nvPr/>
        </p:nvPicPr>
        <p:blipFill>
          <a:blip r:embed="rId2">
            <a:extLst/>
          </a:blip>
          <a:stretch>
            <a:fillRect/>
          </a:stretch>
        </p:blipFill>
        <p:spPr>
          <a:xfrm>
            <a:off x="15708800" y="4778776"/>
            <a:ext cx="3420973" cy="3420972"/>
          </a:xfrm>
          <a:prstGeom prst="rect">
            <a:avLst/>
          </a:prstGeom>
          <a:ln w="12700">
            <a:miter lim="400000"/>
          </a:ln>
        </p:spPr>
      </p:pic>
      <p:sp>
        <p:nvSpPr>
          <p:cNvPr id="285" name="200 * 300 * 400 * 500 = 12,000,000,000"/>
          <p:cNvSpPr txBox="1"/>
          <p:nvPr/>
        </p:nvSpPr>
        <p:spPr>
          <a:xfrm>
            <a:off x="11289570" y="2798981"/>
            <a:ext cx="11408979"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3900">
                <a:latin typeface="Courier"/>
                <a:ea typeface="Courier"/>
                <a:cs typeface="Courier"/>
                <a:sym typeface="Courier"/>
              </a:defRPr>
            </a:lvl1pPr>
          </a:lstStyle>
          <a:p>
            <a:pPr/>
            <a:r>
              <a:t>200 * 300 * 400 * 500 = 12,000,000,000</a:t>
            </a:r>
          </a:p>
        </p:txBody>
      </p:sp>
      <p:sp>
        <p:nvSpPr>
          <p:cNvPr id="286" name="Turns out it is worse -- ints are signed, meaning that the largest positive number is…"/>
          <p:cNvSpPr txBox="1"/>
          <p:nvPr/>
        </p:nvSpPr>
        <p:spPr>
          <a:xfrm>
            <a:off x="11373980" y="8486522"/>
            <a:ext cx="12525614" cy="3170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Turns out it is worse -- </a:t>
            </a:r>
            <a:r>
              <a:rPr>
                <a:latin typeface="Courier"/>
                <a:ea typeface="Courier"/>
                <a:cs typeface="Courier"/>
                <a:sym typeface="Courier"/>
              </a:rPr>
              <a:t>int</a:t>
            </a:r>
            <a:r>
              <a:t>s are signed, meaning that the largest positive number is </a:t>
            </a:r>
          </a:p>
          <a:p>
            <a:pPr/>
            <a:r>
              <a:rPr>
                <a:latin typeface="Courier"/>
                <a:ea typeface="Courier"/>
                <a:cs typeface="Courier"/>
                <a:sym typeface="Courier"/>
              </a:rPr>
              <a:t>(2</a:t>
            </a:r>
            <a:r>
              <a:rPr baseline="31999">
                <a:latin typeface="Courier"/>
                <a:ea typeface="Courier"/>
                <a:cs typeface="Courier"/>
                <a:sym typeface="Courier"/>
              </a:rPr>
              <a:t>32</a:t>
            </a:r>
            <a:r>
              <a:rPr>
                <a:latin typeface="Courier"/>
                <a:ea typeface="Courier"/>
                <a:cs typeface="Courier"/>
                <a:sym typeface="Courier"/>
              </a:rPr>
              <a:t> / 2) - 1 =</a:t>
            </a:r>
          </a:p>
          <a:p>
            <a:pPr/>
            <a:r>
              <a:rPr>
                <a:latin typeface="Courier"/>
                <a:ea typeface="Courier"/>
                <a:cs typeface="Courier"/>
                <a:sym typeface="Courier"/>
              </a:rPr>
              <a:t>2</a:t>
            </a:r>
            <a:r>
              <a:rPr baseline="31999">
                <a:latin typeface="Courier"/>
                <a:ea typeface="Courier"/>
                <a:cs typeface="Courier"/>
                <a:sym typeface="Courier"/>
              </a:rPr>
              <a:t>31</a:t>
            </a:r>
            <a:r>
              <a:rPr>
                <a:latin typeface="Courier"/>
                <a:ea typeface="Courier"/>
                <a:cs typeface="Courier"/>
                <a:sym typeface="Courier"/>
              </a:rPr>
              <a:t> - 1 = 2,147,483,647</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6" grpId="2"/>
      <p:bldP build="whole" bldLvl="1" animBg="1" rev="0" advAuto="0" spid="284"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Computers use a limited number of bits for nu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Computers use a limited number of bits for numbers</a:t>
            </a:r>
          </a:p>
        </p:txBody>
      </p:sp>
      <p:sp>
        <p:nvSpPr>
          <p:cNvPr id="289" name="#include&lt;stdio.h&gt;…"/>
          <p:cNvSpPr txBox="1"/>
          <p:nvPr/>
        </p:nvSpPr>
        <p:spPr>
          <a:xfrm>
            <a:off x="667051" y="2100152"/>
            <a:ext cx="9628138" cy="8089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int a = 200;</a:t>
            </a:r>
          </a:p>
          <a:p>
            <a:pPr algn="l">
              <a:defRPr sz="4000">
                <a:latin typeface="Courier"/>
                <a:ea typeface="Courier"/>
                <a:cs typeface="Courier"/>
                <a:sym typeface="Courier"/>
              </a:defRPr>
            </a:pPr>
            <a:r>
              <a:t>    int b = 300;</a:t>
            </a:r>
          </a:p>
          <a:p>
            <a:pPr algn="l">
              <a:defRPr sz="4000">
                <a:latin typeface="Courier"/>
                <a:ea typeface="Courier"/>
                <a:cs typeface="Courier"/>
                <a:sym typeface="Courier"/>
              </a:defRPr>
            </a:pPr>
            <a:r>
              <a:t>    int c = 400;</a:t>
            </a:r>
          </a:p>
          <a:p>
            <a:pPr algn="l">
              <a:defRPr sz="4000">
                <a:latin typeface="Courier"/>
                <a:ea typeface="Courier"/>
                <a:cs typeface="Courier"/>
                <a:sym typeface="Courier"/>
              </a:defRPr>
            </a:pPr>
            <a:r>
              <a:t>    int d = 500;</a:t>
            </a:r>
          </a:p>
          <a:p>
            <a:pPr algn="l">
              <a:defRPr sz="4000">
                <a:latin typeface="Courier"/>
                <a:ea typeface="Courier"/>
                <a:cs typeface="Courier"/>
                <a:sym typeface="Courier"/>
              </a:defRPr>
            </a:pPr>
          </a:p>
          <a:p>
            <a:pPr algn="l">
              <a:defRPr sz="4000">
                <a:latin typeface="Courier"/>
                <a:ea typeface="Courier"/>
                <a:cs typeface="Courier"/>
                <a:sym typeface="Courier"/>
              </a:defRPr>
            </a:pPr>
            <a:r>
              <a:t>    int answer = a * b * c * d;</a:t>
            </a:r>
          </a:p>
          <a:p>
            <a:pPr algn="l">
              <a:defRPr sz="4000">
                <a:latin typeface="Courier"/>
                <a:ea typeface="Courier"/>
                <a:cs typeface="Courier"/>
                <a:sym typeface="Courier"/>
              </a:defRPr>
            </a:pPr>
            <a:r>
              <a:t>    printf("%d\n",answer);</a:t>
            </a: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90" name="$ gcc -g -O0 mult-test.c -o mult-test…"/>
          <p:cNvSpPr txBox="1"/>
          <p:nvPr/>
        </p:nvSpPr>
        <p:spPr>
          <a:xfrm>
            <a:off x="564814" y="10490053"/>
            <a:ext cx="10549509"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gcc -g -O0 mult-test.c -o mult-test</a:t>
            </a:r>
          </a:p>
          <a:p>
            <a:pPr algn="l">
              <a:defRPr sz="3800">
                <a:latin typeface="Courier"/>
                <a:ea typeface="Courier"/>
                <a:cs typeface="Courier"/>
                <a:sym typeface="Courier"/>
              </a:defRPr>
            </a:pPr>
            <a:r>
              <a:t>$ ./mult-test</a:t>
            </a:r>
          </a:p>
        </p:txBody>
      </p:sp>
      <p:sp>
        <p:nvSpPr>
          <p:cNvPr id="291" name="-884901888…"/>
          <p:cNvSpPr txBox="1"/>
          <p:nvPr/>
        </p:nvSpPr>
        <p:spPr>
          <a:xfrm>
            <a:off x="564814" y="12198422"/>
            <a:ext cx="10549510"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-884901888</a:t>
            </a:r>
          </a:p>
          <a:p>
            <a:pPr algn="l">
              <a:defRPr sz="3800">
                <a:latin typeface="Courier"/>
                <a:ea typeface="Courier"/>
                <a:cs typeface="Courier"/>
                <a:sym typeface="Courier"/>
              </a:defRPr>
            </a:pPr>
            <a:r>
              <a:t>$</a:t>
            </a:r>
          </a:p>
        </p:txBody>
      </p:sp>
      <p:sp>
        <p:nvSpPr>
          <p:cNvPr id="292" name="The good news: all of the following produce the same (wrong) answer:…"/>
          <p:cNvSpPr txBox="1"/>
          <p:nvPr/>
        </p:nvSpPr>
        <p:spPr>
          <a:xfrm>
            <a:off x="11263068" y="3922363"/>
            <a:ext cx="12228509" cy="543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good news: all of the following produce the same (wrong) answer:</a:t>
            </a:r>
          </a:p>
          <a:p>
            <a:pPr algn="l"/>
          </a:p>
          <a:p>
            <a:pPr algn="l">
              <a:defRPr>
                <a:latin typeface="Courier"/>
                <a:ea typeface="Courier"/>
                <a:cs typeface="Courier"/>
                <a:sym typeface="Courier"/>
              </a:defRPr>
            </a:pPr>
            <a:r>
              <a:t>(500 * 400) * (300 * 200)</a:t>
            </a:r>
          </a:p>
          <a:p>
            <a:pPr algn="l">
              <a:defRPr>
                <a:latin typeface="Courier"/>
                <a:ea typeface="Courier"/>
                <a:cs typeface="Courier"/>
                <a:sym typeface="Courier"/>
              </a:defRPr>
            </a:pPr>
            <a:r>
              <a:t>((500 * 400) * 300) * 200</a:t>
            </a:r>
          </a:p>
          <a:p>
            <a:pPr algn="l">
              <a:defRPr>
                <a:latin typeface="Courier"/>
                <a:ea typeface="Courier"/>
                <a:cs typeface="Courier"/>
                <a:sym typeface="Courier"/>
              </a:defRPr>
            </a:pPr>
            <a:r>
              <a:t>((200 * 500) * 300) * 400</a:t>
            </a:r>
          </a:p>
          <a:p>
            <a:pPr algn="l">
              <a:defRPr>
                <a:latin typeface="Courier"/>
                <a:ea typeface="Courier"/>
                <a:cs typeface="Courier"/>
                <a:sym typeface="Courier"/>
              </a:defRPr>
            </a:pPr>
            <a:r>
              <a:t>400 * (200 * (300 * 500))</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Let's look at a different progra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look at a different program</a:t>
            </a:r>
          </a:p>
        </p:txBody>
      </p:sp>
      <p:sp>
        <p:nvSpPr>
          <p:cNvPr id="295" name="#include&lt;stdio.h&gt;…"/>
          <p:cNvSpPr txBox="1"/>
          <p:nvPr/>
        </p:nvSpPr>
        <p:spPr>
          <a:xfrm>
            <a:off x="3806140" y="2199417"/>
            <a:ext cx="16944530" cy="74803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4000">
                <a:latin typeface="Courier"/>
                <a:ea typeface="Courier"/>
                <a:cs typeface="Courier"/>
                <a:sym typeface="Courier"/>
              </a:defRPr>
            </a:pPr>
            <a:r>
              <a:t>#include&lt;stdio.h&gt;</a:t>
            </a:r>
          </a:p>
          <a:p>
            <a:pPr algn="l">
              <a:defRPr sz="4000">
                <a:latin typeface="Courier"/>
                <a:ea typeface="Courier"/>
                <a:cs typeface="Courier"/>
                <a:sym typeface="Courier"/>
              </a:defRPr>
            </a:pPr>
            <a:r>
              <a:t>#include&lt;stdlib.h&gt;</a:t>
            </a:r>
          </a:p>
          <a:p>
            <a:pPr algn="l">
              <a:defRPr sz="4000">
                <a:latin typeface="Courier"/>
                <a:ea typeface="Courier"/>
                <a:cs typeface="Courier"/>
                <a:sym typeface="Courier"/>
              </a:defRPr>
            </a:pPr>
          </a:p>
          <a:p>
            <a:pPr algn="l">
              <a:defRPr sz="4000">
                <a:latin typeface="Courier"/>
                <a:ea typeface="Courier"/>
                <a:cs typeface="Courier"/>
                <a:sym typeface="Courier"/>
              </a:defRPr>
            </a:pPr>
            <a:r>
              <a:t>int main() {</a:t>
            </a:r>
          </a:p>
          <a:p>
            <a:pPr algn="l">
              <a:defRPr sz="4000">
                <a:latin typeface="Courier"/>
                <a:ea typeface="Courier"/>
                <a:cs typeface="Courier"/>
                <a:sym typeface="Courier"/>
              </a:defRPr>
            </a:pPr>
            <a:r>
              <a:t>    float a = 3.14;</a:t>
            </a:r>
          </a:p>
          <a:p>
            <a:pPr algn="l">
              <a:defRPr sz="4000">
                <a:latin typeface="Courier"/>
                <a:ea typeface="Courier"/>
                <a:cs typeface="Courier"/>
                <a:sym typeface="Courier"/>
              </a:defRPr>
            </a:pPr>
            <a:r>
              <a:t>    float b = 1e20;</a:t>
            </a:r>
          </a:p>
          <a:p>
            <a:pPr algn="l">
              <a:defRPr sz="4000">
                <a:latin typeface="Courier"/>
                <a:ea typeface="Courier"/>
                <a:cs typeface="Courier"/>
                <a:sym typeface="Courier"/>
              </a:defRPr>
            </a:pPr>
          </a:p>
          <a:p>
            <a:pPr algn="l">
              <a:defRPr sz="4000">
                <a:latin typeface="Courier"/>
                <a:ea typeface="Courier"/>
                <a:cs typeface="Courier"/>
                <a:sym typeface="Courier"/>
              </a:defRPr>
            </a:pPr>
            <a:r>
              <a:t>    printf("(3.14 + 1e20) - 1e20 = %f\n", (a + b) - b);</a:t>
            </a:r>
          </a:p>
          <a:p>
            <a:pPr algn="l">
              <a:defRPr sz="4000">
                <a:latin typeface="Courier"/>
                <a:ea typeface="Courier"/>
                <a:cs typeface="Courier"/>
                <a:sym typeface="Courier"/>
              </a:defRPr>
            </a:pPr>
            <a:r>
              <a:t>    printf("3.14 + (1e20 - 1e20) = %f\n", a + (b - b));</a:t>
            </a:r>
          </a:p>
          <a:p>
            <a:pPr algn="l">
              <a:defRPr sz="4000">
                <a:latin typeface="Courier"/>
                <a:ea typeface="Courier"/>
                <a:cs typeface="Courier"/>
                <a:sym typeface="Courier"/>
              </a:defRPr>
            </a:pPr>
          </a:p>
          <a:p>
            <a:pPr algn="l">
              <a:defRPr sz="4000">
                <a:latin typeface="Courier"/>
                <a:ea typeface="Courier"/>
                <a:cs typeface="Courier"/>
                <a:sym typeface="Courier"/>
              </a:defRPr>
            </a:pPr>
            <a:r>
              <a:t>    return 0;</a:t>
            </a:r>
          </a:p>
          <a:p>
            <a:pPr algn="l">
              <a:defRPr sz="4000">
                <a:latin typeface="Courier"/>
                <a:ea typeface="Courier"/>
                <a:cs typeface="Courier"/>
                <a:sym typeface="Courier"/>
              </a:defRPr>
            </a:pPr>
            <a:r>
              <a:t>}</a:t>
            </a:r>
          </a:p>
        </p:txBody>
      </p:sp>
      <p:sp>
        <p:nvSpPr>
          <p:cNvPr id="296" name="$ gcc -g -Og -std=gnu99 float-mult-test.c -o float-mult-test"/>
          <p:cNvSpPr txBox="1"/>
          <p:nvPr/>
        </p:nvSpPr>
        <p:spPr>
          <a:xfrm>
            <a:off x="3834699" y="9859679"/>
            <a:ext cx="10549510" cy="185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3800">
                <a:latin typeface="Courier"/>
                <a:ea typeface="Courier"/>
                <a:cs typeface="Courier"/>
                <a:sym typeface="Courier"/>
              </a:defRPr>
            </a:lvl1pPr>
          </a:lstStyle>
          <a:p>
            <a:pPr/>
            <a:r>
              <a:t>$ gcc -g -Og -std=gnu99 float-mult-test.c -o float-mult-test</a:t>
            </a:r>
          </a:p>
        </p:txBody>
      </p:sp>
      <p:sp>
        <p:nvSpPr>
          <p:cNvPr id="297" name="$ ./float-mult-test.c…"/>
          <p:cNvSpPr txBox="1"/>
          <p:nvPr/>
        </p:nvSpPr>
        <p:spPr>
          <a:xfrm>
            <a:off x="3834698" y="11315262"/>
            <a:ext cx="10549511" cy="243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./float-mult-test.c</a:t>
            </a:r>
          </a:p>
          <a:p>
            <a:pPr algn="l">
              <a:defRPr sz="3800">
                <a:latin typeface="Courier"/>
                <a:ea typeface="Courier"/>
                <a:cs typeface="Courier"/>
                <a:sym typeface="Courier"/>
              </a:defRPr>
            </a:pPr>
            <a:r>
              <a:t>(3.14 + 1e20) - 1e20 = 0.000000</a:t>
            </a:r>
          </a:p>
          <a:p>
            <a:pPr algn="l">
              <a:defRPr sz="3800">
                <a:latin typeface="Courier"/>
                <a:ea typeface="Courier"/>
                <a:cs typeface="Courier"/>
                <a:sym typeface="Courier"/>
              </a:defRPr>
            </a:pPr>
            <a:r>
              <a:t>3.14 + (1e20 - 1e20) = 3.140000</a:t>
            </a:r>
          </a:p>
          <a:p>
            <a:pPr algn="l">
              <a:defRPr sz="3800">
                <a:latin typeface="Courier"/>
                <a:ea typeface="Courier"/>
                <a:cs typeface="Courier"/>
                <a:sym typeface="Courier"/>
              </a:defRPr>
            </a:pPr>
            <a:r>
              <a:t>$</a:t>
            </a:r>
          </a:p>
        </p:txBody>
      </p:sp>
      <p:grpSp>
        <p:nvGrpSpPr>
          <p:cNvPr id="300" name="Group"/>
          <p:cNvGrpSpPr/>
          <p:nvPr/>
        </p:nvGrpSpPr>
        <p:grpSpPr>
          <a:xfrm>
            <a:off x="15229026" y="9954537"/>
            <a:ext cx="5127924" cy="3314771"/>
            <a:chOff x="0" y="0"/>
            <a:chExt cx="5127922" cy="3314769"/>
          </a:xfrm>
        </p:grpSpPr>
        <p:pic>
          <p:nvPicPr>
            <p:cNvPr id="298" name="Image" descr="Image"/>
            <p:cNvPicPr>
              <a:picLocks noChangeAspect="1"/>
            </p:cNvPicPr>
            <p:nvPr/>
          </p:nvPicPr>
          <p:blipFill>
            <a:blip r:embed="rId2">
              <a:extLst/>
            </a:blip>
            <a:srcRect l="0" t="0" r="0" b="19650"/>
            <a:stretch>
              <a:fillRect/>
            </a:stretch>
          </p:blipFill>
          <p:spPr>
            <a:xfrm>
              <a:off x="535829" y="0"/>
              <a:ext cx="3420972" cy="2748748"/>
            </a:xfrm>
            <a:prstGeom prst="rect">
              <a:avLst/>
            </a:prstGeom>
            <a:ln w="12700" cap="flat">
              <a:noFill/>
              <a:miter lim="400000"/>
            </a:ln>
            <a:effectLst/>
          </p:spPr>
        </p:pic>
        <p:sp>
          <p:nvSpPr>
            <p:cNvPr id="299" name="bigger problem!"/>
            <p:cNvSpPr txBox="1"/>
            <p:nvPr/>
          </p:nvSpPr>
          <p:spPr>
            <a:xfrm>
              <a:off x="-1" y="2387669"/>
              <a:ext cx="5127924" cy="92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600">
                  <a:latin typeface="Arial Black"/>
                  <a:ea typeface="Arial Black"/>
                  <a:cs typeface="Arial Black"/>
                  <a:sym typeface="Arial Black"/>
                </a:defRPr>
              </a:lvl1pPr>
            </a:lstStyle>
            <a:p>
              <a:pPr/>
              <a:r>
                <a:t>bigger problem!</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7" grpId="1"/>
      <p:bldP build="whole" bldLvl="1" animBg="1" rev="0" advAuto="0" spid="300" grpId="2"/>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Let's look at a different progra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look at a different program</a:t>
            </a:r>
          </a:p>
        </p:txBody>
      </p:sp>
      <p:sp>
        <p:nvSpPr>
          <p:cNvPr id="303" name="$ gcc -g -Og -std=gnu99 float-mult-test.c -o float-mult-test…"/>
          <p:cNvSpPr txBox="1"/>
          <p:nvPr/>
        </p:nvSpPr>
        <p:spPr>
          <a:xfrm>
            <a:off x="882460" y="6697598"/>
            <a:ext cx="10549509" cy="4254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gcc -g -Og -std=gnu99 float-mult-test.c -o float-mult-test</a:t>
            </a:r>
          </a:p>
          <a:p>
            <a:pPr algn="l">
              <a:defRPr sz="3800">
                <a:latin typeface="Courier"/>
                <a:ea typeface="Courier"/>
                <a:cs typeface="Courier"/>
                <a:sym typeface="Courier"/>
              </a:defRPr>
            </a:pPr>
          </a:p>
          <a:p>
            <a:pPr algn="l">
              <a:defRPr sz="3800">
                <a:latin typeface="Courier"/>
                <a:ea typeface="Courier"/>
                <a:cs typeface="Courier"/>
                <a:sym typeface="Courier"/>
              </a:defRPr>
            </a:pPr>
            <a:r>
              <a:t>$ ./float-mult-test.c</a:t>
            </a:r>
          </a:p>
          <a:p>
            <a:pPr algn="l">
              <a:defRPr sz="3800">
                <a:latin typeface="Courier"/>
                <a:ea typeface="Courier"/>
                <a:cs typeface="Courier"/>
                <a:sym typeface="Courier"/>
              </a:defRPr>
            </a:pPr>
            <a:r>
              <a:t>(3.14 + 1e20) - 1e20 = 0.000000</a:t>
            </a:r>
          </a:p>
          <a:p>
            <a:pPr algn="l">
              <a:defRPr sz="3800">
                <a:latin typeface="Courier"/>
                <a:ea typeface="Courier"/>
                <a:cs typeface="Courier"/>
                <a:sym typeface="Courier"/>
              </a:defRPr>
            </a:pPr>
            <a:r>
              <a:t>3.14 + (1e20 - 1e20) = 3.140000</a:t>
            </a:r>
          </a:p>
          <a:p>
            <a:pPr algn="l">
              <a:defRPr sz="3800">
                <a:latin typeface="Courier"/>
                <a:ea typeface="Courier"/>
                <a:cs typeface="Courier"/>
                <a:sym typeface="Courier"/>
              </a:defRPr>
            </a:pPr>
            <a:r>
              <a:t>$</a:t>
            </a:r>
          </a:p>
        </p:txBody>
      </p:sp>
      <p:sp>
        <p:nvSpPr>
          <p:cNvPr id="304" name="$ gcc -g -O0 mult-test.c -o mult-test…"/>
          <p:cNvSpPr txBox="1"/>
          <p:nvPr/>
        </p:nvSpPr>
        <p:spPr>
          <a:xfrm>
            <a:off x="882460" y="2680356"/>
            <a:ext cx="10549509" cy="3086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800">
                <a:latin typeface="Courier"/>
                <a:ea typeface="Courier"/>
                <a:cs typeface="Courier"/>
                <a:sym typeface="Courier"/>
              </a:defRPr>
            </a:pPr>
            <a:r>
              <a:t>$ gcc -g -O0 mult-test.c -o mult-test</a:t>
            </a:r>
          </a:p>
          <a:p>
            <a:pPr algn="l">
              <a:defRPr sz="3800">
                <a:latin typeface="Courier"/>
                <a:ea typeface="Courier"/>
                <a:cs typeface="Courier"/>
                <a:sym typeface="Courier"/>
              </a:defRPr>
            </a:pPr>
            <a:r>
              <a:t>$ ./mult-test</a:t>
            </a:r>
          </a:p>
          <a:p>
            <a:pPr algn="l">
              <a:defRPr sz="3800">
                <a:latin typeface="Courier"/>
                <a:ea typeface="Courier"/>
                <a:cs typeface="Courier"/>
                <a:sym typeface="Courier"/>
              </a:defRPr>
            </a:pPr>
            <a:r>
              <a:t>-884901888</a:t>
            </a:r>
          </a:p>
          <a:p>
            <a:pPr algn="l">
              <a:defRPr sz="3800">
                <a:latin typeface="Courier"/>
                <a:ea typeface="Courier"/>
                <a:cs typeface="Courier"/>
                <a:sym typeface="Courier"/>
              </a:defRPr>
            </a:pPr>
            <a:r>
              <a:t>$</a:t>
            </a:r>
          </a:p>
        </p:txBody>
      </p:sp>
      <p:sp>
        <p:nvSpPr>
          <p:cNvPr id="305" name="Both C and C++ have specific representations of numbers that allow for these kinds of bugs."/>
          <p:cNvSpPr txBox="1"/>
          <p:nvPr/>
        </p:nvSpPr>
        <p:spPr>
          <a:xfrm>
            <a:off x="13143208" y="5673409"/>
            <a:ext cx="9014366"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Both C and C++ have specific representations of numbers that allow for these kinds of bugs.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Information Storage"/>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Information Storage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Information Stor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Information Storage</a:t>
            </a:r>
          </a:p>
        </p:txBody>
      </p:sp>
      <p:sp>
        <p:nvSpPr>
          <p:cNvPr id="310" name="In C, everything can be thought of as a block of 8 bits"/>
          <p:cNvSpPr txBox="1"/>
          <p:nvPr/>
        </p:nvSpPr>
        <p:spPr>
          <a:xfrm>
            <a:off x="4824412" y="6435409"/>
            <a:ext cx="147351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In C, everything can be thought of as a block of 8 bits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Information Stor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Information Storage</a:t>
            </a:r>
          </a:p>
        </p:txBody>
      </p:sp>
      <p:sp>
        <p:nvSpPr>
          <p:cNvPr id="313" name="In C, everything can be thought of as a block of 8 bits…"/>
          <p:cNvSpPr txBox="1"/>
          <p:nvPr/>
        </p:nvSpPr>
        <p:spPr>
          <a:xfrm>
            <a:off x="4824412" y="6435409"/>
            <a:ext cx="14735176"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In C, everything can be thought of as a block of 8 bits</a:t>
            </a:r>
          </a:p>
          <a:p>
            <a:pPr/>
            <a:r>
              <a:t>called a "byte"</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Information Stora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Information Storage</a:t>
            </a:r>
          </a:p>
        </p:txBody>
      </p:sp>
      <p:sp>
        <p:nvSpPr>
          <p:cNvPr id="316" name="We will discuss manipulating bytes on a bit-by-bit level, but we won't be able to consider an individual bit on its own.…"/>
          <p:cNvSpPr txBox="1"/>
          <p:nvPr/>
        </p:nvSpPr>
        <p:spPr>
          <a:xfrm>
            <a:off x="1662112" y="2022867"/>
            <a:ext cx="21265859" cy="3893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will discuss manipulating bytes on a bit-by-bit level, but we won't be able to consider an individual bit on its own.</a:t>
            </a:r>
          </a:p>
          <a:p>
            <a:pPr algn="l"/>
          </a:p>
          <a:p>
            <a:pPr algn="l"/>
            <a:r>
              <a:t>In a computer, the memory system is simply a large array of bytes (sound familiar, from CS106B?)</a:t>
            </a:r>
          </a:p>
        </p:txBody>
      </p:sp>
      <p:graphicFrame>
        <p:nvGraphicFramePr>
          <p:cNvPr id="317" name="Table 1"/>
          <p:cNvGraphicFramePr/>
          <p:nvPr/>
        </p:nvGraphicFramePr>
        <p:xfrm>
          <a:off x="6846658" y="6386224"/>
          <a:ext cx="16098616" cy="289803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08591"/>
                <a:gridCol w="1608591"/>
                <a:gridCol w="1608591"/>
                <a:gridCol w="1608591"/>
                <a:gridCol w="1608591"/>
                <a:gridCol w="1608591"/>
                <a:gridCol w="1608591"/>
                <a:gridCol w="1608591"/>
                <a:gridCol w="1608591"/>
                <a:gridCol w="1608591"/>
              </a:tblGrid>
              <a:tr h="1334218">
                <a:tc>
                  <a:txBody>
                    <a:bodyPr/>
                    <a:lstStyle/>
                    <a:p>
                      <a:pPr algn="ctr" defTabSz="876300">
                        <a:defRPr>
                          <a:solidFill>
                            <a:srgbClr val="000000"/>
                          </a:solidFill>
                        </a:defRPr>
                      </a:pPr>
                      <a:r>
                        <a:rPr sz="7000">
                          <a:solidFill>
                            <a:srgbClr val="FFFFFF"/>
                          </a:solidFill>
                        </a:rPr>
                        <a:t>7</a:t>
                      </a:r>
                    </a:p>
                  </a:txBody>
                  <a:tcPr marL="50800" marR="50800" marT="50800" marB="50800" anchor="ctr" anchorCtr="0" horzOverflow="overflow">
                    <a:lnL w="12700">
                      <a:solidFill>
                        <a:srgbClr val="7F0325"/>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3</a:t>
                      </a:r>
                    </a:p>
                  </a:txBody>
                  <a:tcPr marL="50800" marR="50800" marT="50800" marB="50800" anchor="ctr" anchorCtr="0" horzOverflow="overflow">
                    <a:lnL w="12700">
                      <a:solidFill>
                        <a:srgbClr val="A1A3A7"/>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14</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99</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-6</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3</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45</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7F0325"/>
                    </a:solidFill>
                  </a:tcPr>
                </a:tc>
                <a:tc>
                  <a:txBody>
                    <a:bodyPr/>
                    <a:lstStyle/>
                    <a:p>
                      <a:pPr algn="ctr" defTabSz="876300">
                        <a:defRPr>
                          <a:solidFill>
                            <a:srgbClr val="000000"/>
                          </a:solidFill>
                        </a:defRPr>
                      </a:pPr>
                      <a:r>
                        <a:rPr sz="7000">
                          <a:solidFill>
                            <a:srgbClr val="FFFFFF"/>
                          </a:solidFill>
                        </a:rPr>
                        <a:t>11</a:t>
                      </a:r>
                    </a:p>
                  </a:txBody>
                  <a:tcPr marL="50800" marR="50800" marT="50800" marB="50800" anchor="ctr" anchorCtr="0" horzOverflow="overflow">
                    <a:lnL w="12700">
                      <a:solidFill>
                        <a:srgbClr val="000000"/>
                      </a:solidFill>
                      <a:miter lim="400000"/>
                    </a:lnL>
                    <a:lnR w="12700">
                      <a:solidFill>
                        <a:srgbClr val="7F0325"/>
                      </a:solidFill>
                      <a:miter lim="400000"/>
                    </a:lnR>
                    <a:lnT w="12700">
                      <a:solidFill>
                        <a:srgbClr val="000000"/>
                      </a:solidFill>
                      <a:miter lim="400000"/>
                    </a:lnT>
                    <a:lnB w="12700">
                      <a:solidFill>
                        <a:srgbClr val="000000"/>
                      </a:solidFill>
                      <a:miter lim="400000"/>
                    </a:lnB>
                    <a:solidFill>
                      <a:srgbClr val="7F0325"/>
                    </a:solidFill>
                  </a:tcPr>
                </a:tc>
              </a:tr>
              <a:tr h="775558">
                <a:tc>
                  <a:txBody>
                    <a:bodyPr/>
                    <a:lstStyle/>
                    <a:p>
                      <a:pPr algn="ctr" defTabSz="876300">
                        <a:defRPr>
                          <a:solidFill>
                            <a:srgbClr val="000000"/>
                          </a:solidFill>
                        </a:defRPr>
                      </a:pPr>
                      <a:r>
                        <a:rPr sz="4200">
                          <a:solidFill>
                            <a:schemeClr val="accent1">
                              <a:hueOff val="-611180"/>
                              <a:satOff val="24879"/>
                              <a:lumOff val="-26847"/>
                            </a:schemeClr>
                          </a:solidFill>
                        </a:rPr>
                        <a:t>200d</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204d</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208d</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212d</a:t>
                      </a:r>
                    </a:p>
                  </a:txBody>
                  <a:tcPr marL="50800" marR="50800" marT="50800" marB="50800" anchor="ctr" anchorCtr="0" horzOverflow="overflow">
                    <a:lnL w="12700">
                      <a:solidFill>
                        <a:srgbClr val="A1A3A7"/>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216d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220d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224d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228d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232d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236d</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r>
              <a:tr h="775558">
                <a:tc>
                  <a:txBody>
                    <a:bodyPr/>
                    <a:lstStyle/>
                    <a:p>
                      <a:pPr algn="ctr" defTabSz="876300">
                        <a:defRPr>
                          <a:solidFill>
                            <a:srgbClr val="000000"/>
                          </a:solidFill>
                        </a:defRPr>
                      </a:pPr>
                      <a:r>
                        <a:rPr sz="4200">
                          <a:solidFill>
                            <a:schemeClr val="accent1">
                              <a:hueOff val="-611180"/>
                              <a:satOff val="24879"/>
                              <a:lumOff val="-26847"/>
                            </a:schemeClr>
                          </a:solidFill>
                        </a:rPr>
                        <a:t>0xc8</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0xcc</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0xd0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0xd4</a:t>
                      </a:r>
                    </a:p>
                  </a:txBody>
                  <a:tcPr marL="50800" marR="50800" marT="50800" marB="50800" anchor="ctr" anchorCtr="0" horzOverflow="overflow">
                    <a:lnL w="12700">
                      <a:solidFill>
                        <a:srgbClr val="A1A3A7"/>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0xd8</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0xdc</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0xe0</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0xe4</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0xe8</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c>
                  <a:txBody>
                    <a:bodyPr/>
                    <a:lstStyle/>
                    <a:p>
                      <a:pPr algn="ctr" defTabSz="876300">
                        <a:defRPr>
                          <a:solidFill>
                            <a:srgbClr val="000000"/>
                          </a:solidFill>
                        </a:defRPr>
                      </a:pPr>
                      <a:r>
                        <a:rPr sz="4200">
                          <a:solidFill>
                            <a:schemeClr val="accent1">
                              <a:hueOff val="-611180"/>
                              <a:satOff val="24879"/>
                              <a:lumOff val="-26847"/>
                            </a:schemeClr>
                          </a:solidFill>
                        </a:rPr>
                        <a:t>0xec</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18" name="values (ints):…"/>
          <p:cNvSpPr txBox="1"/>
          <p:nvPr/>
        </p:nvSpPr>
        <p:spPr>
          <a:xfrm>
            <a:off x="1627955" y="6421228"/>
            <a:ext cx="5078096" cy="2815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r">
              <a:lnSpc>
                <a:spcPct val="130000"/>
              </a:lnSpc>
            </a:pPr>
            <a:r>
              <a:t>values (ints):</a:t>
            </a:r>
          </a:p>
          <a:p>
            <a:pPr algn="r">
              <a:lnSpc>
                <a:spcPct val="130000"/>
              </a:lnSpc>
            </a:pPr>
            <a:r>
              <a:t>address (decimal):</a:t>
            </a:r>
          </a:p>
          <a:p>
            <a:pPr algn="r">
              <a:lnSpc>
                <a:spcPct val="130000"/>
              </a:lnSpc>
            </a:pPr>
            <a:r>
              <a:t>address (hex):</a:t>
            </a:r>
          </a:p>
        </p:txBody>
      </p:sp>
      <p:sp>
        <p:nvSpPr>
          <p:cNvPr id="319" name="Each address (a pointer!) represents the next byte in memory.…"/>
          <p:cNvSpPr txBox="1"/>
          <p:nvPr/>
        </p:nvSpPr>
        <p:spPr>
          <a:xfrm>
            <a:off x="1662112" y="9739452"/>
            <a:ext cx="2126585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Each address (a pointer!) represents the next byte in memory.</a:t>
            </a:r>
          </a:p>
          <a:p>
            <a:pPr algn="l"/>
          </a:p>
          <a:p>
            <a:pPr algn="l"/>
            <a:r>
              <a:t>E.g., address 0 is a byte, then address 1 is the next full byte, etc.</a:t>
            </a:r>
          </a:p>
          <a:p>
            <a:pPr algn="l"/>
          </a:p>
          <a:p>
            <a:pPr algn="l"/>
            <a:r>
              <a:t>Again: you can't address a bit. You must address at the byte level.</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Byte Rang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Byte Range</a:t>
            </a:r>
          </a:p>
        </p:txBody>
      </p:sp>
      <p:sp>
        <p:nvSpPr>
          <p:cNvPr id="322" name="Because a byte is made up of 8 bits, we can represent the range of a byte as follows:…"/>
          <p:cNvSpPr txBox="1"/>
          <p:nvPr/>
        </p:nvSpPr>
        <p:spPr>
          <a:xfrm>
            <a:off x="1662112" y="2380751"/>
            <a:ext cx="21265859" cy="924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Because a byte is made up of 8 bits, we can represent the range of a byte as follows:</a:t>
            </a:r>
          </a:p>
          <a:p>
            <a:pPr algn="l"/>
          </a:p>
          <a:p>
            <a:pPr algn="l"/>
            <a:r>
              <a:rPr>
                <a:latin typeface="Courier"/>
                <a:ea typeface="Courier"/>
                <a:cs typeface="Courier"/>
                <a:sym typeface="Courier"/>
              </a:rPr>
              <a:t>00000000</a:t>
            </a:r>
            <a:r>
              <a:t> to </a:t>
            </a:r>
            <a:r>
              <a:rPr>
                <a:latin typeface="Courier"/>
                <a:ea typeface="Courier"/>
                <a:cs typeface="Courier"/>
                <a:sym typeface="Courier"/>
              </a:rPr>
              <a:t>11111111</a:t>
            </a:r>
            <a:endParaRPr>
              <a:latin typeface="Helvetica Neue"/>
              <a:ea typeface="Helvetica Neue"/>
              <a:cs typeface="Helvetica Neue"/>
              <a:sym typeface="Helvetica Neue"/>
            </a:endParaRPr>
          </a:p>
          <a:p>
            <a:pPr algn="l"/>
            <a:endParaRPr>
              <a:latin typeface="Helvetica Neue"/>
              <a:ea typeface="Helvetica Neue"/>
              <a:cs typeface="Helvetica Neue"/>
              <a:sym typeface="Helvetica Neue"/>
            </a:endParaRPr>
          </a:p>
          <a:p>
            <a:pPr algn="l"/>
            <a:r>
              <a:t>This range is 0 to 255 in decimal.</a:t>
            </a:r>
          </a:p>
          <a:p>
            <a:pPr algn="l"/>
          </a:p>
          <a:p>
            <a:pPr algn="l"/>
            <a:r>
              <a:t>But, neither binary nor decimal is particularly convenient to write out bytes (binary is too long, and decimal isn't numerically friendly for byte representation)</a:t>
            </a:r>
          </a:p>
          <a:p>
            <a:pPr algn="l"/>
          </a:p>
          <a:p>
            <a:pPr algn="l"/>
            <a:r>
              <a:t>So, we use "hexadecimal," (base 16).</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25" name="Hexadecimal has 16 digits, so we augment our normal 0-9 digits with six more digits: A, B, C, D, E, and F.…"/>
          <p:cNvSpPr txBox="1"/>
          <p:nvPr/>
        </p:nvSpPr>
        <p:spPr>
          <a:xfrm>
            <a:off x="1662112" y="2380751"/>
            <a:ext cx="21265859"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Hexadecimal has 16 digits, so we augment our normal 0-9 digits with six more digits: A, B, C, D, E, and F.</a:t>
            </a:r>
          </a:p>
          <a:p>
            <a:pPr algn="l"/>
          </a:p>
          <a:p>
            <a:pPr algn="l"/>
            <a:r>
              <a:t>Figure 2.2 in the textbook shows the hex digits and their binary and decimal values:</a:t>
            </a:r>
          </a:p>
        </p:txBody>
      </p:sp>
      <p:pic>
        <p:nvPicPr>
          <p:cNvPr id="326" name="Image" descr="Image"/>
          <p:cNvPicPr>
            <a:picLocks noChangeAspect="1"/>
          </p:cNvPicPr>
          <p:nvPr/>
        </p:nvPicPr>
        <p:blipFill>
          <a:blip r:embed="rId2">
            <a:extLst/>
          </a:blip>
          <a:stretch>
            <a:fillRect/>
          </a:stretch>
        </p:blipFill>
        <p:spPr>
          <a:xfrm>
            <a:off x="4631706" y="6592210"/>
            <a:ext cx="15120588" cy="6109032"/>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8"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29" name="In C, we write a hexadecimal with a starting 0x. So, you will see numbers such as 0xfa1d37b, which means that it is a hex number.…"/>
          <p:cNvSpPr txBox="1"/>
          <p:nvPr/>
        </p:nvSpPr>
        <p:spPr>
          <a:xfrm>
            <a:off x="1662112" y="2380751"/>
            <a:ext cx="21265859" cy="62632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In C, we write a hexadecimal with a starting </a:t>
            </a:r>
            <a:r>
              <a:rPr>
                <a:latin typeface="Courier"/>
                <a:ea typeface="Courier"/>
                <a:cs typeface="Courier"/>
                <a:sym typeface="Courier"/>
              </a:rPr>
              <a:t>0x</a:t>
            </a:r>
            <a:r>
              <a:t>. So, you will see numbers such as </a:t>
            </a:r>
            <a:r>
              <a:rPr>
                <a:latin typeface="Courier"/>
                <a:ea typeface="Courier"/>
                <a:cs typeface="Courier"/>
                <a:sym typeface="Courier"/>
              </a:rPr>
              <a:t>0xfa1d37b</a:t>
            </a:r>
            <a:r>
              <a:t>, which means that it is a hex number.</a:t>
            </a:r>
          </a:p>
          <a:p>
            <a:pPr marL="635000" indent="-635000" algn="l">
              <a:buSzPct val="75000"/>
              <a:buFont typeface="Helvetica Neue"/>
              <a:buChar char="•"/>
            </a:pPr>
            <a:r>
              <a:t>You should memorize the binary representations for each hex digit. One trick is to memorize A (</a:t>
            </a:r>
            <a:r>
              <a:rPr>
                <a:latin typeface="Courier"/>
                <a:ea typeface="Courier"/>
                <a:cs typeface="Courier"/>
                <a:sym typeface="Courier"/>
              </a:rPr>
              <a:t>1010</a:t>
            </a:r>
            <a:r>
              <a:t>), C (</a:t>
            </a:r>
            <a:r>
              <a:rPr>
                <a:latin typeface="Courier"/>
                <a:ea typeface="Courier"/>
                <a:cs typeface="Courier"/>
                <a:sym typeface="Courier"/>
              </a:rPr>
              <a:t>1100</a:t>
            </a:r>
            <a:r>
              <a:t>), and F (</a:t>
            </a:r>
            <a:r>
              <a:rPr>
                <a:latin typeface="Courier"/>
                <a:ea typeface="Courier"/>
                <a:cs typeface="Courier"/>
                <a:sym typeface="Courier"/>
              </a:rPr>
              <a:t>1111</a:t>
            </a:r>
            <a:r>
              <a:t>), and the others are easy to figure out.</a:t>
            </a:r>
          </a:p>
          <a:p>
            <a:pPr marL="635000" indent="-635000" algn="l">
              <a:buSzPct val="75000"/>
              <a:buFont typeface="Helvetica Neue"/>
              <a:buChar char="•"/>
            </a:pPr>
            <a:r>
              <a:t>Let's practice some hex to binary and binary to hex conversions:</a:t>
            </a:r>
          </a:p>
          <a:p>
            <a:pPr marL="635000" indent="-635000" algn="l">
              <a:buSzPct val="75000"/>
              <a:buFont typeface="Helvetica Neue"/>
              <a:buChar char="•"/>
            </a:pPr>
          </a:p>
          <a:p>
            <a:pPr algn="l"/>
            <a:r>
              <a:t>Convert: </a:t>
            </a:r>
            <a:r>
              <a:rPr>
                <a:latin typeface="Courier"/>
                <a:ea typeface="Courier"/>
                <a:cs typeface="Courier"/>
                <a:sym typeface="Courier"/>
              </a:rPr>
              <a:t>0x173A4C</a:t>
            </a:r>
            <a:r>
              <a:t> to binary.</a:t>
            </a:r>
          </a:p>
        </p:txBody>
      </p:sp>
      <p:pic>
        <p:nvPicPr>
          <p:cNvPr id="330"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pic>
        <p:nvPicPr>
          <p:cNvPr id="331" name="Image" descr="Image"/>
          <p:cNvPicPr>
            <a:picLocks noChangeAspect="1"/>
          </p:cNvPicPr>
          <p:nvPr/>
        </p:nvPicPr>
        <p:blipFill>
          <a:blip r:embed="rId3">
            <a:extLst/>
          </a:blip>
          <a:stretch>
            <a:fillRect/>
          </a:stretch>
        </p:blipFill>
        <p:spPr>
          <a:xfrm>
            <a:off x="1283429" y="9096776"/>
            <a:ext cx="9189685" cy="1784331"/>
          </a:xfrm>
          <a:prstGeom prst="rect">
            <a:avLst/>
          </a:prstGeom>
          <a:ln w="12700">
            <a:miter lim="400000"/>
          </a:ln>
        </p:spPr>
      </p:pic>
      <p:sp>
        <p:nvSpPr>
          <p:cNvPr id="332" name="0x173A4C is binary…"/>
          <p:cNvSpPr txBox="1"/>
          <p:nvPr/>
        </p:nvSpPr>
        <p:spPr>
          <a:xfrm>
            <a:off x="1052344" y="11323377"/>
            <a:ext cx="10021914" cy="164661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0x173A4C</a:t>
            </a:r>
            <a:r>
              <a:t> is binary </a:t>
            </a:r>
          </a:p>
          <a:p>
            <a:pPr/>
            <a:r>
              <a:rPr>
                <a:latin typeface="Courier"/>
                <a:ea typeface="Courier"/>
                <a:cs typeface="Courier"/>
                <a:sym typeface="Courier"/>
              </a:rPr>
              <a:t>0b000101110011101001001100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1" grpId="1"/>
      <p:bldP build="whole" bldLvl="1" animBg="1" rev="0" advAuto="0" spid="332" grpId="2"/>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4"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35"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36"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37"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38"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39"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3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9" grpId="2"/>
      <p:bldP build="whole" bldLvl="1" animBg="1" rev="0" advAuto="0" spid="338" grpId="1"/>
      <p:bldP build="whole" bldLvl="1" animBg="1" rev="0" advAuto="0" spid="337" grpId="3"/>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42"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43"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44"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45"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46"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47" name="Oval"/>
          <p:cNvSpPr/>
          <p:nvPr/>
        </p:nvSpPr>
        <p:spPr>
          <a:xfrm>
            <a:off x="11837275" y="2317823"/>
            <a:ext cx="1641367"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48" name="Oval"/>
          <p:cNvSpPr/>
          <p:nvPr/>
        </p:nvSpPr>
        <p:spPr>
          <a:xfrm>
            <a:off x="14113057" y="3864887"/>
            <a:ext cx="1641367"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51"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52"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53"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54"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55"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56" name="Oval"/>
          <p:cNvSpPr/>
          <p:nvPr/>
        </p:nvSpPr>
        <p:spPr>
          <a:xfrm>
            <a:off x="10275175" y="2317823"/>
            <a:ext cx="1641367"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57" name="Oval"/>
          <p:cNvSpPr/>
          <p:nvPr/>
        </p:nvSpPr>
        <p:spPr>
          <a:xfrm>
            <a:off x="12322357" y="3864887"/>
            <a:ext cx="1641367"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60"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61"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62"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63"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64"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65" name="Oval"/>
          <p:cNvSpPr/>
          <p:nvPr/>
        </p:nvSpPr>
        <p:spPr>
          <a:xfrm>
            <a:off x="8789275" y="2317823"/>
            <a:ext cx="1641367"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66" name="Oval"/>
          <p:cNvSpPr/>
          <p:nvPr/>
        </p:nvSpPr>
        <p:spPr>
          <a:xfrm>
            <a:off x="10442757" y="3864887"/>
            <a:ext cx="1641367"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69"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70"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71"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72"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73"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74" name="Oval"/>
          <p:cNvSpPr/>
          <p:nvPr/>
        </p:nvSpPr>
        <p:spPr>
          <a:xfrm>
            <a:off x="7238416" y="2317823"/>
            <a:ext cx="1641366"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75" name="Oval"/>
          <p:cNvSpPr/>
          <p:nvPr/>
        </p:nvSpPr>
        <p:spPr>
          <a:xfrm>
            <a:off x="8648992" y="3864887"/>
            <a:ext cx="1641366"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78"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79"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80"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81"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82"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83" name="Oval"/>
          <p:cNvSpPr/>
          <p:nvPr/>
        </p:nvSpPr>
        <p:spPr>
          <a:xfrm>
            <a:off x="5687556" y="2317823"/>
            <a:ext cx="1641367"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84" name="Oval"/>
          <p:cNvSpPr/>
          <p:nvPr/>
        </p:nvSpPr>
        <p:spPr>
          <a:xfrm>
            <a:off x="6799171" y="3864887"/>
            <a:ext cx="1641367"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Hexadecimal</a:t>
            </a:r>
          </a:p>
        </p:txBody>
      </p:sp>
      <p:sp>
        <p:nvSpPr>
          <p:cNvPr id="387" name="Convert: 0b1111001010110110110011 to hexadecimal."/>
          <p:cNvSpPr txBox="1"/>
          <p:nvPr/>
        </p:nvSpPr>
        <p:spPr>
          <a:xfrm>
            <a:off x="1662112" y="2380751"/>
            <a:ext cx="21265859"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a:t>
            </a:r>
            <a:r>
              <a:rPr>
                <a:latin typeface="Courier"/>
                <a:ea typeface="Courier"/>
                <a:cs typeface="Courier"/>
                <a:sym typeface="Courier"/>
              </a:rPr>
              <a:t>0b1111001010110110110011</a:t>
            </a:r>
            <a:r>
              <a:t> to hexadecimal.</a:t>
            </a:r>
          </a:p>
        </p:txBody>
      </p:sp>
      <p:pic>
        <p:nvPicPr>
          <p:cNvPr id="388" name="Image" descr="Image"/>
          <p:cNvPicPr>
            <a:picLocks noChangeAspect="1"/>
          </p:cNvPicPr>
          <p:nvPr/>
        </p:nvPicPr>
        <p:blipFill>
          <a:blip r:embed="rId2">
            <a:extLst/>
          </a:blip>
          <a:stretch>
            <a:fillRect/>
          </a:stretch>
        </p:blipFill>
        <p:spPr>
          <a:xfrm>
            <a:off x="12689525" y="7470468"/>
            <a:ext cx="10911891" cy="4408631"/>
          </a:xfrm>
          <a:prstGeom prst="rect">
            <a:avLst/>
          </a:prstGeom>
          <a:ln w="12700">
            <a:miter lim="400000"/>
          </a:ln>
        </p:spPr>
      </p:pic>
      <p:sp>
        <p:nvSpPr>
          <p:cNvPr id="389" name="0b1111001010110110110011…"/>
          <p:cNvSpPr txBox="1"/>
          <p:nvPr/>
        </p:nvSpPr>
        <p:spPr>
          <a:xfrm>
            <a:off x="2148599" y="6543891"/>
            <a:ext cx="9436319" cy="16492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latin typeface="Courier"/>
                <a:ea typeface="Courier"/>
                <a:cs typeface="Courier"/>
                <a:sym typeface="Courier"/>
              </a:rPr>
              <a:t>0b1111001010110110110011</a:t>
            </a:r>
            <a:r>
              <a:t> </a:t>
            </a:r>
          </a:p>
          <a:p>
            <a:pPr/>
            <a:r>
              <a:t>is hexadecimal </a:t>
            </a:r>
            <a:r>
              <a:rPr>
                <a:latin typeface="Courier"/>
                <a:ea typeface="Courier"/>
                <a:cs typeface="Courier"/>
                <a:sym typeface="Courier"/>
              </a:rPr>
              <a:t>3CADB3</a:t>
            </a:r>
          </a:p>
        </p:txBody>
      </p:sp>
      <p:pic>
        <p:nvPicPr>
          <p:cNvPr id="390" name="Image" descr="Image"/>
          <p:cNvPicPr>
            <a:picLocks noChangeAspect="1"/>
          </p:cNvPicPr>
          <p:nvPr/>
        </p:nvPicPr>
        <p:blipFill>
          <a:blip r:embed="rId3">
            <a:extLst/>
          </a:blip>
          <a:stretch>
            <a:fillRect/>
          </a:stretch>
        </p:blipFill>
        <p:spPr>
          <a:xfrm>
            <a:off x="1554874" y="3524468"/>
            <a:ext cx="14211301" cy="2743201"/>
          </a:xfrm>
          <a:prstGeom prst="rect">
            <a:avLst/>
          </a:prstGeom>
          <a:ln w="12700">
            <a:miter lim="400000"/>
          </a:ln>
        </p:spPr>
      </p:pic>
      <p:sp>
        <p:nvSpPr>
          <p:cNvPr id="391" name="(start from the right)"/>
          <p:cNvSpPr txBox="1"/>
          <p:nvPr/>
        </p:nvSpPr>
        <p:spPr>
          <a:xfrm>
            <a:off x="16633785" y="4467128"/>
            <a:ext cx="56534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(start from the </a:t>
            </a:r>
            <a:r>
              <a:rPr b="1">
                <a:latin typeface="Helvetica Neue"/>
                <a:ea typeface="Helvetica Neue"/>
                <a:cs typeface="Helvetica Neue"/>
                <a:sym typeface="Helvetica Neue"/>
              </a:rPr>
              <a:t>right</a:t>
            </a:r>
            <a:r>
              <a:t>)</a:t>
            </a:r>
          </a:p>
        </p:txBody>
      </p:sp>
      <p:sp>
        <p:nvSpPr>
          <p:cNvPr id="392" name="Oval"/>
          <p:cNvSpPr/>
          <p:nvPr/>
        </p:nvSpPr>
        <p:spPr>
          <a:xfrm>
            <a:off x="4948766" y="2317823"/>
            <a:ext cx="847982" cy="9920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393" name="Oval"/>
          <p:cNvSpPr/>
          <p:nvPr/>
        </p:nvSpPr>
        <p:spPr>
          <a:xfrm>
            <a:off x="5598948" y="3864887"/>
            <a:ext cx="847981" cy="992056"/>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Decimal to Hexa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Decimal to Hexadecimal</a:t>
            </a:r>
          </a:p>
        </p:txBody>
      </p:sp>
      <p:sp>
        <p:nvSpPr>
          <p:cNvPr id="396" name="To convert from decimal to hexadecimal, you need to repeatedly divide…"/>
          <p:cNvSpPr txBox="1"/>
          <p:nvPr/>
        </p:nvSpPr>
        <p:spPr>
          <a:xfrm>
            <a:off x="2178684" y="2216674"/>
            <a:ext cx="20026631" cy="2369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To convert from decimal to hexadecimal, you need to repeatedly divide</a:t>
            </a:r>
          </a:p>
          <a:p>
            <a:pPr/>
            <a:r>
              <a:t>  the number in question by 16, and the remainders make up the digits of</a:t>
            </a:r>
          </a:p>
          <a:p>
            <a:pPr/>
            <a:r>
              <a:t>  the hex number:</a:t>
            </a:r>
          </a:p>
        </p:txBody>
      </p:sp>
      <p:pic>
        <p:nvPicPr>
          <p:cNvPr id="397" name="Image" descr="Image"/>
          <p:cNvPicPr>
            <a:picLocks noChangeAspect="1"/>
          </p:cNvPicPr>
          <p:nvPr/>
        </p:nvPicPr>
        <p:blipFill>
          <a:blip r:embed="rId2">
            <a:extLst/>
          </a:blip>
          <a:stretch>
            <a:fillRect/>
          </a:stretch>
        </p:blipFill>
        <p:spPr>
          <a:xfrm>
            <a:off x="5435600" y="5284842"/>
            <a:ext cx="13512800" cy="6832601"/>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9" name="Hexidecimal to Decim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Hexidecimal to Decimal</a:t>
            </a:r>
          </a:p>
        </p:txBody>
      </p:sp>
      <p:sp>
        <p:nvSpPr>
          <p:cNvPr id="400" name="To convert from hexadecimal to decimal, multiply each of the hexadecimal…"/>
          <p:cNvSpPr txBox="1"/>
          <p:nvPr/>
        </p:nvSpPr>
        <p:spPr>
          <a:xfrm>
            <a:off x="2072004" y="2597674"/>
            <a:ext cx="20239991" cy="1607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To convert from hexadecimal to decimal, multiply each of the hexadecimal</a:t>
            </a:r>
          </a:p>
          <a:p>
            <a:pPr/>
            <a:r>
              <a:t>digits by the appropriate power of 16:</a:t>
            </a:r>
          </a:p>
        </p:txBody>
      </p:sp>
      <p:pic>
        <p:nvPicPr>
          <p:cNvPr id="401" name="Image" descr="Image"/>
          <p:cNvPicPr>
            <a:picLocks noChangeAspect="1"/>
          </p:cNvPicPr>
          <p:nvPr/>
        </p:nvPicPr>
        <p:blipFill>
          <a:blip r:embed="rId2">
            <a:extLst/>
          </a:blip>
          <a:stretch>
            <a:fillRect/>
          </a:stretch>
        </p:blipFill>
        <p:spPr>
          <a:xfrm>
            <a:off x="8280400" y="4876800"/>
            <a:ext cx="7823200" cy="3962400"/>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Let the computer do 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 the computer do it!</a:t>
            </a:r>
          </a:p>
        </p:txBody>
      </p:sp>
      <p:sp>
        <p:nvSpPr>
          <p:cNvPr id="404" name="Honestly, hex to decimal and vice versa are easy to let the computer handle. You can either use a search engine (Google does this automatically), or you can use a python one-liner:"/>
          <p:cNvSpPr txBox="1"/>
          <p:nvPr/>
        </p:nvSpPr>
        <p:spPr>
          <a:xfrm>
            <a:off x="2685943" y="2133953"/>
            <a:ext cx="19012114"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Honestly, hex to decimal and vice versa are easy to let the computer handle. You can either use a search engine (Google does this automatically), or you can use a python one-liner:</a:t>
            </a:r>
          </a:p>
        </p:txBody>
      </p:sp>
      <p:pic>
        <p:nvPicPr>
          <p:cNvPr id="405" name="Image" descr="Image"/>
          <p:cNvPicPr>
            <a:picLocks noChangeAspect="1"/>
          </p:cNvPicPr>
          <p:nvPr/>
        </p:nvPicPr>
        <p:blipFill>
          <a:blip r:embed="rId2">
            <a:extLst/>
          </a:blip>
          <a:stretch>
            <a:fillRect/>
          </a:stretch>
        </p:blipFill>
        <p:spPr>
          <a:xfrm>
            <a:off x="4516377" y="5119400"/>
            <a:ext cx="15351246" cy="8795361"/>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Let the computer do 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 the computer do it!</a:t>
            </a:r>
          </a:p>
        </p:txBody>
      </p:sp>
      <p:sp>
        <p:nvSpPr>
          <p:cNvPr id="408" name="You can also use Python to convert to and from binary:"/>
          <p:cNvSpPr txBox="1"/>
          <p:nvPr/>
        </p:nvSpPr>
        <p:spPr>
          <a:xfrm>
            <a:off x="2685943" y="2895953"/>
            <a:ext cx="1901211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You can also use Python to convert to and from binary:</a:t>
            </a:r>
          </a:p>
        </p:txBody>
      </p:sp>
      <p:pic>
        <p:nvPicPr>
          <p:cNvPr id="409" name="Image" descr="Image"/>
          <p:cNvPicPr>
            <a:picLocks noChangeAspect="1"/>
          </p:cNvPicPr>
          <p:nvPr/>
        </p:nvPicPr>
        <p:blipFill>
          <a:blip r:embed="rId2">
            <a:extLst/>
          </a:blip>
          <a:stretch>
            <a:fillRect/>
          </a:stretch>
        </p:blipFill>
        <p:spPr>
          <a:xfrm>
            <a:off x="3078243" y="4376755"/>
            <a:ext cx="18227514" cy="7376985"/>
          </a:xfrm>
          <a:prstGeom prst="rect">
            <a:avLst/>
          </a:prstGeom>
          <a:ln w="12700">
            <a:miter lim="400000"/>
          </a:ln>
        </p:spPr>
      </p:pic>
      <p:sp>
        <p:nvSpPr>
          <p:cNvPr id="410" name="(but you should memorize this as it is easy and you will use it frequently)"/>
          <p:cNvSpPr txBox="1"/>
          <p:nvPr/>
        </p:nvSpPr>
        <p:spPr>
          <a:xfrm>
            <a:off x="2048754" y="11207008"/>
            <a:ext cx="20286492"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(but you should memorize this as it is easy and you will use it frequently)</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20 Questions for Chri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20 Questions for Chris</a:t>
            </a:r>
          </a:p>
        </p:txBody>
      </p:sp>
      <p:sp>
        <p:nvSpPr>
          <p:cNvPr id="413" name="In the last few minutes of class, you get to ask me 20 questions…"/>
          <p:cNvSpPr txBox="1"/>
          <p:nvPr/>
        </p:nvSpPr>
        <p:spPr>
          <a:xfrm>
            <a:off x="2685943" y="3261883"/>
            <a:ext cx="19012114" cy="71922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800"/>
            </a:pPr>
            <a:r>
              <a:t>In the last few minutes of class, you get to ask me 20 questions</a:t>
            </a:r>
          </a:p>
          <a:p>
            <a:pPr marL="635000" indent="-635000" algn="l">
              <a:buSzPct val="75000"/>
              <a:buFont typeface="Helvetica Neue"/>
              <a:buChar char="•"/>
              <a:defRPr sz="5800"/>
            </a:pPr>
            <a:r>
              <a:t>The questions can be about the class, about me, about computing, about philosophy, etc.</a:t>
            </a:r>
          </a:p>
          <a:p>
            <a:pPr marL="635000" indent="-635000" algn="l">
              <a:buSzPct val="75000"/>
              <a:buFont typeface="Helvetica Neue"/>
              <a:buChar char="•"/>
              <a:defRPr sz="5800"/>
            </a:pPr>
            <a:r>
              <a:t>I do reserve the right to not answer something too personal. :)</a:t>
            </a:r>
          </a:p>
          <a:p>
            <a:pPr algn="l">
              <a:defRPr sz="5800"/>
            </a:pPr>
          </a:p>
          <a:p>
            <a:pPr algn="l">
              <a:defRPr sz="5800"/>
            </a:pPr>
            <a:r>
              <a:t>Code: </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416" name="References:…"/>
          <p:cNvSpPr txBox="1"/>
          <p:nvPr/>
        </p:nvSpPr>
        <p:spPr>
          <a:xfrm>
            <a:off x="640426" y="4161188"/>
            <a:ext cx="21424603" cy="7070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Tiobe Programming Index: </a:t>
            </a:r>
            <a:r>
              <a:rPr u="sng">
                <a:hlinkClick r:id="rId2" invalidUrl="" action="" tgtFrame="" tooltip="" history="1" highlightClick="0" endSnd="0"/>
              </a:rPr>
              <a:t>https://www.tiobe.com/tiobe-index/</a:t>
            </a:r>
            <a:r>
              <a:t> </a:t>
            </a:r>
          </a:p>
          <a:p>
            <a:pPr lvl="1" marL="457200" indent="-228600" algn="l">
              <a:buSzPct val="100000"/>
              <a:buChar char="•"/>
              <a:defRPr sz="4500"/>
            </a:pPr>
            <a:r>
              <a:t>The C Language: </a:t>
            </a:r>
            <a:r>
              <a:rPr u="sng">
                <a:hlinkClick r:id="rId3" invalidUrl="" action="" tgtFrame="" tooltip="" history="1" highlightClick="0" endSnd="0"/>
              </a:rPr>
              <a:t>https://en.wikipedia.org/wiki/C_(programming_language)</a:t>
            </a:r>
            <a:r>
              <a:t> </a:t>
            </a:r>
          </a:p>
          <a:p>
            <a:pPr lvl="1" marL="457200" indent="-228600" algn="l">
              <a:buSzPct val="100000"/>
              <a:buChar char="•"/>
              <a:defRPr sz="4500"/>
            </a:pPr>
            <a:r>
              <a:t>Kernighan and Ritchie (K&amp;R) C: </a:t>
            </a:r>
            <a:r>
              <a:rPr u="sng">
                <a:hlinkClick r:id="rId4" invalidUrl="" action="" tgtFrame="" tooltip="" history="1" highlightClick="0" endSnd="0"/>
              </a:rPr>
              <a:t>https://www.youtube.com/watch?v=de2Hsvxaf8M</a:t>
            </a:r>
            <a:r>
              <a:t> </a:t>
            </a:r>
          </a:p>
          <a:p>
            <a:pPr lvl="1" marL="457200" indent="-228600" algn="l">
              <a:buSzPct val="100000"/>
              <a:buChar char="•"/>
              <a:defRPr sz="4500"/>
            </a:pPr>
            <a:r>
              <a:t>C Standard Library: </a:t>
            </a:r>
            <a:r>
              <a:rPr u="sng">
                <a:hlinkClick r:id="rId5" invalidUrl="" action="" tgtFrame="" tooltip="" history="1" highlightClick="0" endSnd="0"/>
              </a:rPr>
              <a:t>http://www.cplusplus.com/reference/clibrary/</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rPr u="sng">
                <a:hlinkClick r:id="rId6" invalidUrl="" action="" tgtFrame="" tooltip="" history="1" highlightClick="0" endSnd="0"/>
              </a:rPr>
              <a:t>After All These Years, the World is Still Powered by C Programming</a:t>
            </a:r>
          </a:p>
          <a:p>
            <a:pPr lvl="1" marL="457200" indent="-228600" algn="l">
              <a:buSzPct val="100000"/>
              <a:buChar char="•"/>
              <a:defRPr sz="4500"/>
            </a:pPr>
            <a:r>
              <a:rPr u="sng">
                <a:hlinkClick r:id="rId7" invalidUrl="" action="" tgtFrame="" tooltip="" history="1" highlightClick="0" endSnd="0"/>
              </a:rPr>
              <a:t>Is C Still Relevant in the 21st Century?</a:t>
            </a:r>
          </a:p>
          <a:p>
            <a:pPr lvl="1" marL="457200" indent="-228600" algn="l">
              <a:buSzPct val="100000"/>
              <a:buChar char="•"/>
              <a:defRPr sz="4500"/>
            </a:pPr>
            <a:r>
              <a:rPr u="sng">
                <a:hlinkClick r:id="rId8" invalidUrl="" action="" tgtFrame="" tooltip="" history="1" highlightClick="0" endSnd="0"/>
              </a:rPr>
              <a:t>Why Every Programmer Should Learn C</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