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 Id="rId3" Type="http://schemas.openxmlformats.org/officeDocument/2006/relationships/image" Target="../media/image3.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image" Target="../media/image4.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convertforfree.com/twos-complement-calculator/" TargetMode="Externa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convertforfree.com/twos-complement-calculator/" TargetMode="Externa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arstechnica.com/gadgets/2022/01/google-fixes-nightmare-android-bug-that-stopped-user-from-calling-911/" TargetMode="External"/><Relationship Id="rId3" Type="http://schemas.openxmlformats.org/officeDocument/2006/relationships/image" Target="../media/image3.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tif"/></Relationships>

</file>

<file path=ppt/slides/_rels/slide5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XOR_swap_algorithm" TargetMode="External"/></Relationships>

</file>

<file path=ppt/slides/_rels/slide6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convertforfree.com/twos-complement-calculator/" TargetMode="External"/><Relationship Id="rId3" Type="http://schemas.openxmlformats.org/officeDocument/2006/relationships/hyperlink" Target="https://en.wikipedia.org/wiki/Two%27s_complement" TargetMode="External"/><Relationship Id="rId4" Type="http://schemas.openxmlformats.org/officeDocument/2006/relationships/hyperlink" Target="http://www.geeksforgeeks.org/sizeof-operator-c/" TargetMode="External"/><Relationship Id="rId5" Type="http://schemas.openxmlformats.org/officeDocument/2006/relationships/hyperlink" Target="https://stackoverflow.com/questions/16056758/c-c-unsigned-integer-overflow" TargetMode="External"/><Relationship Id="rId6" Type="http://schemas.openxmlformats.org/officeDocument/2006/relationships/hyperlink" Target="https://www.gnu.org/software/autoconf/manual/autoconf-2.62/html_node/Integer-Overflow.html" TargetMode="External"/><Relationship Id="rId7" Type="http://schemas.openxmlformats.org/officeDocument/2006/relationships/hyperlink" Target="https://stackoverflow.com/questions/34885966/when-an-int-is-cast-to-a-short-and-truncated-how-is-the-new-value-determined" TargetMode="External"/></Relationships>

</file>

<file path=ppt/slides/_rels/slide7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crasseux.com/books/ctutorial/argc-and-argv.html" TargetMode="External"/><Relationship Id="rId3" Type="http://schemas.openxmlformats.org/officeDocument/2006/relationships/hyperlink" Target="https://en.wikipedia.org/wiki/C_(programming_language)" TargetMode="External"/><Relationship Id="rId4" Type="http://schemas.openxmlformats.org/officeDocument/2006/relationships/hyperlink" Target="https://www.youtube.com/watch?v=de2Hsvxaf8M" TargetMode="External"/><Relationship Id="rId5" Type="http://schemas.openxmlformats.org/officeDocument/2006/relationships/hyperlink" Target="http://www.cplusplus.com/reference/clibrary/" TargetMode="External"/><Relationship Id="rId6" Type="http://schemas.openxmlformats.org/officeDocument/2006/relationships/hyperlink" Target="https://en.wikipedia.org/wiki/Bitwise_operations_in_C" TargetMode="External"/><Relationship Id="rId7" Type="http://schemas.openxmlformats.org/officeDocument/2006/relationships/hyperlink" Target="http://en.cppreference.com/w/c/language/operator_precedence" TargetMode="External"/><Relationship Id="rId8" Type="http://schemas.openxmlformats.org/officeDocument/2006/relationships/hyperlink" Target="https://www.toptal.com/c/after-all-these-years-the-world-is-still-powered-by-c-programming" TargetMode="External"/><Relationship Id="rId9" Type="http://schemas.openxmlformats.org/officeDocument/2006/relationships/hyperlink" Target="http://insights.dice.com/2014/12/08/c-still-relevant-21st-century/" TargetMode="External"/><Relationship Id="rId10" Type="http://schemas.openxmlformats.org/officeDocument/2006/relationships/hyperlink" Target="https://www.pluralsight.com/blog/software-development/why-every-programmer-should-learn-c" TargetMode="External"/></Relationships>

</file>

<file path=ppt/slides/_rels/slide7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January 13, 2023"/>
          <p:cNvSpPr txBox="1"/>
          <p:nvPr>
            <p:ph type="title"/>
          </p:nvPr>
        </p:nvSpPr>
        <p:spPr>
          <a:xfrm>
            <a:off x="1066800" y="4403468"/>
            <a:ext cx="10007600" cy="2086232"/>
          </a:xfrm>
          <a:prstGeom prst="rect">
            <a:avLst/>
          </a:prstGeom>
        </p:spPr>
        <p:txBody>
          <a:bodyPr/>
          <a:lstStyle/>
          <a:p>
            <a:pPr/>
            <a:r>
              <a:t>Friday, January 13,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Reader: Bits and Bytes, Textbook: Chapter 2.2</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0200">
              <a:defRPr sz="7600">
                <a:solidFill>
                  <a:srgbClr val="7F0325"/>
                </a:solidFill>
              </a:defRPr>
            </a:pPr>
            <a:r>
              <a:t>CS 107</a:t>
            </a:r>
          </a:p>
          <a:p>
            <a:pPr defTabSz="330200">
              <a:defRPr sz="7600">
                <a:solidFill>
                  <a:srgbClr val="7F0325"/>
                </a:solidFill>
              </a:defRPr>
            </a:pPr>
            <a:r>
              <a:t>Lecture 2: Integer Representations and Bits / Bytes</a:t>
            </a:r>
          </a:p>
        </p:txBody>
      </p:sp>
      <p:pic>
        <p:nvPicPr>
          <p:cNvPr id="141" name="Image" descr="Image"/>
          <p:cNvPicPr>
            <a:picLocks noChangeAspect="1"/>
          </p:cNvPicPr>
          <p:nvPr/>
        </p:nvPicPr>
        <p:blipFill>
          <a:blip r:embed="rId2">
            <a:extLst/>
          </a:blip>
          <a:stretch>
            <a:fillRect/>
          </a:stretch>
        </p:blipFill>
        <p:spPr>
          <a:xfrm>
            <a:off x="15291242" y="1023194"/>
            <a:ext cx="5993516" cy="6043649"/>
          </a:xfrm>
          <a:prstGeom prst="rect">
            <a:avLst/>
          </a:prstGeom>
          <a:ln w="12700">
            <a:miter lim="400000"/>
          </a:ln>
        </p:spPr>
      </p:pic>
      <p:pic>
        <p:nvPicPr>
          <p:cNvPr id="142" name="Image" descr="Image"/>
          <p:cNvPicPr>
            <a:picLocks noChangeAspect="1"/>
          </p:cNvPicPr>
          <p:nvPr/>
        </p:nvPicPr>
        <p:blipFill>
          <a:blip r:embed="rId3">
            <a:extLst/>
          </a:blip>
          <a:stretch>
            <a:fillRect/>
          </a:stretch>
        </p:blipFill>
        <p:spPr>
          <a:xfrm>
            <a:off x="13695361" y="7630880"/>
            <a:ext cx="9185278" cy="363584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5" name="Logistics…"/>
          <p:cNvSpPr txBox="1"/>
          <p:nvPr/>
        </p:nvSpPr>
        <p:spPr>
          <a:xfrm>
            <a:off x="168342" y="1731265"/>
            <a:ext cx="20512204" cy="114832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4700"/>
            </a:pPr>
            <a:r>
              <a:t>Logistics</a:t>
            </a:r>
          </a:p>
          <a:p>
            <a:pPr lvl="1" marL="1397000" indent="-762000" algn="l">
              <a:buSzPct val="75000"/>
              <a:buFont typeface="Helvetica Neue"/>
              <a:buChar char="•"/>
              <a:defRPr sz="4700"/>
            </a:pPr>
            <a:r>
              <a:t>Assign0 — Due Monday</a:t>
            </a:r>
          </a:p>
          <a:p>
            <a:pPr lvl="1" marL="1397000" indent="-762000" algn="l">
              <a:buSzPct val="75000"/>
              <a:buFont typeface="Helvetica Neue"/>
              <a:buChar char="•"/>
              <a:defRPr sz="4700"/>
            </a:pPr>
            <a:r>
              <a:t>Labs start Wednesday</a:t>
            </a:r>
          </a:p>
          <a:p>
            <a:pPr lvl="1" marL="1397000" indent="-762000" algn="l">
              <a:buSzPct val="75000"/>
              <a:buFont typeface="Helvetica Neue"/>
              <a:buChar char="•"/>
              <a:defRPr sz="4700"/>
            </a:pPr>
            <a:r>
              <a:t>Office hours in full coverage</a:t>
            </a:r>
          </a:p>
          <a:p>
            <a:pPr marL="762000" indent="-762000" algn="l">
              <a:buSzPct val="75000"/>
              <a:buFont typeface="Helvetica Neue"/>
              <a:buChar char="•"/>
              <a:defRPr sz="4700"/>
            </a:pPr>
            <a:r>
              <a:t>Reading: Reader: Bits and Bytes, Textbook: Chapter 2.2 (very mathy…)</a:t>
            </a:r>
          </a:p>
          <a:p>
            <a:pPr marL="762000" indent="-762000" algn="l">
              <a:buSzPct val="75000"/>
              <a:buFont typeface="Helvetica Neue"/>
              <a:buChar char="•"/>
              <a:defRPr sz="4700"/>
            </a:pPr>
            <a:r>
              <a:t>Integer Representations</a:t>
            </a:r>
          </a:p>
          <a:p>
            <a:pPr lvl="1" marL="1397000" indent="-762000" algn="l">
              <a:buSzPct val="75000"/>
              <a:buFont typeface="Helvetica Neue"/>
              <a:buChar char="•"/>
              <a:defRPr sz="4700"/>
            </a:pPr>
            <a:r>
              <a:t>Unsigned numbers</a:t>
            </a:r>
          </a:p>
          <a:p>
            <a:pPr lvl="1" marL="1397000" indent="-762000" algn="l">
              <a:buSzPct val="75000"/>
              <a:buFont typeface="Helvetica Neue"/>
              <a:buChar char="•"/>
              <a:defRPr sz="4700"/>
            </a:pPr>
            <a:r>
              <a:t>Signed numbers</a:t>
            </a:r>
          </a:p>
          <a:p>
            <a:pPr lvl="2" marL="2032000" indent="-762000" algn="l">
              <a:buSzPct val="75000"/>
              <a:buFont typeface="Helvetica Neue"/>
              <a:buChar char="•"/>
              <a:defRPr sz="4700"/>
            </a:pPr>
            <a:r>
              <a:t>two's complement</a:t>
            </a:r>
          </a:p>
          <a:p>
            <a:pPr lvl="1" marL="1397000" indent="-762000" algn="l">
              <a:buSzPct val="75000"/>
              <a:buFont typeface="Helvetica Neue"/>
              <a:buChar char="•"/>
              <a:defRPr sz="4700"/>
            </a:pPr>
            <a:r>
              <a:t>Signed vs Unsigned numbers</a:t>
            </a:r>
          </a:p>
          <a:p>
            <a:pPr lvl="1" marL="1397000" indent="-762000" algn="l">
              <a:buSzPct val="75000"/>
              <a:buFont typeface="Helvetica Neue"/>
              <a:buChar char="•"/>
              <a:defRPr sz="4700"/>
            </a:pPr>
            <a:r>
              <a:t>Casting in C</a:t>
            </a:r>
          </a:p>
          <a:p>
            <a:pPr lvl="1" marL="1397000" indent="-762000" algn="l">
              <a:buSzPct val="75000"/>
              <a:buFont typeface="Helvetica Neue"/>
              <a:buChar char="•"/>
              <a:defRPr sz="4700"/>
            </a:pPr>
            <a:r>
              <a:t>Signed and unsigned comparisons</a:t>
            </a:r>
          </a:p>
          <a:p>
            <a:pPr lvl="1" marL="1397000" indent="-762000" algn="l">
              <a:buSzPct val="75000"/>
              <a:buFont typeface="Helvetica Neue"/>
              <a:buChar char="•"/>
              <a:defRPr sz="4700"/>
            </a:pPr>
            <a:r>
              <a:t>The </a:t>
            </a:r>
            <a:r>
              <a:rPr>
                <a:latin typeface="Courier"/>
                <a:ea typeface="Courier"/>
                <a:cs typeface="Courier"/>
                <a:sym typeface="Courier"/>
              </a:rPr>
              <a:t>sizeof</a:t>
            </a:r>
            <a:r>
              <a:t> operator</a:t>
            </a:r>
          </a:p>
          <a:p>
            <a:pPr lvl="1" marL="1397000" indent="-762000" algn="l">
              <a:buSzPct val="75000"/>
              <a:buFont typeface="Helvetica Neue"/>
              <a:buChar char="•"/>
              <a:defRPr sz="4700"/>
            </a:pPr>
            <a:r>
              <a:t>Min and Max integer values</a:t>
            </a:r>
          </a:p>
          <a:p>
            <a:pPr lvl="1" marL="1397000" indent="-762000" algn="l">
              <a:buSzPct val="75000"/>
              <a:buFont typeface="Helvetica Neue"/>
              <a:buChar char="•"/>
              <a:defRPr sz="4700"/>
            </a:pPr>
            <a:r>
              <a:t>Truncating integers</a:t>
            </a:r>
          </a:p>
          <a:p>
            <a:pPr lvl="1" marL="1397000" indent="-762000" algn="l">
              <a:buSzPct val="75000"/>
              <a:buFont typeface="Helvetica Neue"/>
              <a:buChar char="•"/>
              <a:defRPr sz="4700"/>
            </a:pPr>
            <a:r>
              <a:t>two's complement overflow</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8" name="More on extending the bit representation of numbers…"/>
          <p:cNvSpPr txBox="1"/>
          <p:nvPr/>
        </p:nvSpPr>
        <p:spPr>
          <a:xfrm>
            <a:off x="1935898" y="2648343"/>
            <a:ext cx="20512204" cy="43358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762000" indent="-762000" algn="l">
              <a:buSzPct val="75000"/>
              <a:buFont typeface="Helvetica Neue"/>
              <a:buChar char="•"/>
              <a:defRPr sz="5500"/>
            </a:pPr>
            <a:r>
              <a:t>More on extending the bit representation of numbers</a:t>
            </a:r>
          </a:p>
          <a:p>
            <a:pPr marL="762000" indent="-762000" algn="l">
              <a:buSzPct val="75000"/>
              <a:buFont typeface="Helvetica Neue"/>
              <a:buChar char="•"/>
              <a:defRPr sz="5500"/>
            </a:pPr>
            <a:r>
              <a:t>Truncating numbers</a:t>
            </a:r>
          </a:p>
          <a:p>
            <a:pPr marL="762000" indent="-762000" algn="l">
              <a:buSzPct val="75000"/>
              <a:buFont typeface="Helvetica Neue"/>
              <a:buChar char="•"/>
              <a:defRPr sz="5500"/>
            </a:pPr>
            <a:r>
              <a:t>Data Sizes</a:t>
            </a:r>
          </a:p>
          <a:p>
            <a:pPr marL="762000" indent="-762000" algn="l">
              <a:buSzPct val="75000"/>
              <a:buFont typeface="Helvetica Neue"/>
              <a:buChar char="•"/>
              <a:defRPr sz="5500"/>
            </a:pPr>
            <a:r>
              <a:t>Addressing and Byte Ordering</a:t>
            </a:r>
          </a:p>
          <a:p>
            <a:pPr marL="762000" indent="-762000" algn="l">
              <a:buSzPct val="75000"/>
              <a:buFont typeface="Helvetica Neue"/>
              <a:buChar char="•"/>
              <a:defRPr sz="5500"/>
            </a:pPr>
            <a:r>
              <a:t>Boolean Algebra</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Integer Representations"/>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Integer Representations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Integer Represen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Integer Representations</a:t>
            </a:r>
          </a:p>
        </p:txBody>
      </p:sp>
      <p:sp>
        <p:nvSpPr>
          <p:cNvPr id="153" name="The C language has two different ways to represent numbers, unsigned and signed:…"/>
          <p:cNvSpPr txBox="1"/>
          <p:nvPr/>
        </p:nvSpPr>
        <p:spPr>
          <a:xfrm>
            <a:off x="591001" y="3746079"/>
            <a:ext cx="23201999" cy="70086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C language has two different ways to represent numbers, unsigned and signed:</a:t>
            </a:r>
          </a:p>
          <a:p>
            <a:pPr algn="l"/>
          </a:p>
          <a:p>
            <a:pPr algn="l"/>
            <a:r>
              <a:rPr b="1">
                <a:latin typeface="Helvetica Neue"/>
                <a:ea typeface="Helvetica Neue"/>
                <a:cs typeface="Helvetica Neue"/>
                <a:sym typeface="Helvetica Neue"/>
              </a:rPr>
              <a:t>unsigned</a:t>
            </a:r>
            <a:r>
              <a:t>: can only represent non-negative numbers</a:t>
            </a:r>
          </a:p>
          <a:p>
            <a:pPr algn="l"/>
          </a:p>
          <a:p>
            <a:pPr algn="l"/>
            <a:r>
              <a:rPr b="1">
                <a:latin typeface="Helvetica Neue"/>
                <a:ea typeface="Helvetica Neue"/>
                <a:cs typeface="Helvetica Neue"/>
                <a:sym typeface="Helvetica Neue"/>
              </a:rPr>
              <a:t>signed</a:t>
            </a:r>
            <a:r>
              <a:t>: can represent negative, zero, and positive numbers</a:t>
            </a:r>
          </a:p>
          <a:p>
            <a:pPr algn="l"/>
          </a:p>
          <a:p>
            <a:pPr algn="l"/>
            <a:r>
              <a:t>We are going to talk about these representations, and also about what happens when we expand or shrink an encoded integer to fit into a different type (e.g., </a:t>
            </a:r>
            <a:r>
              <a:rPr>
                <a:latin typeface="Courier"/>
                <a:ea typeface="Courier"/>
                <a:cs typeface="Courier"/>
                <a:sym typeface="Courier"/>
              </a:rPr>
              <a:t>int</a:t>
            </a:r>
            <a:r>
              <a:t> to </a:t>
            </a:r>
            <a:r>
              <a:rPr>
                <a:latin typeface="Courier"/>
                <a:ea typeface="Courier"/>
                <a:cs typeface="Courier"/>
                <a:sym typeface="Courier"/>
              </a:rPr>
              <a:t>long</a:t>
            </a:r>
            <a:r>
              <a: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Unsigned Integ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Unsigned Integers</a:t>
            </a:r>
          </a:p>
        </p:txBody>
      </p:sp>
      <p:sp>
        <p:nvSpPr>
          <p:cNvPr id="156" name="For positive (unsigned) integers, there is a 1-to-1 relationship between the decimal representation of a number and its binary representation. If you have a 4-bit number, there are 16 possible combinations, and the unsigned numbers go from 0 to 15:…"/>
          <p:cNvSpPr txBox="1"/>
          <p:nvPr/>
        </p:nvSpPr>
        <p:spPr>
          <a:xfrm>
            <a:off x="836177" y="2055156"/>
            <a:ext cx="22711646" cy="101246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positive (unsigned) integers, there is a 1-to-1 relationship between the decimal representation of a number and its binary representation. If you have a 4-bit number, there are 16 possible combinations, and the unsigned numbers go from 0 to 15:</a:t>
            </a:r>
          </a:p>
          <a:p>
            <a:pPr algn="l"/>
          </a:p>
          <a:p>
            <a:pPr algn="l">
              <a:defRPr>
                <a:latin typeface="Courier"/>
                <a:ea typeface="Courier"/>
                <a:cs typeface="Courier"/>
                <a:sym typeface="Courier"/>
              </a:defRPr>
            </a:pPr>
            <a:r>
              <a:t>0b0000 = 0       0b0001 = 1      0b0010 = 2    0b0011 = 3    </a:t>
            </a:r>
          </a:p>
          <a:p>
            <a:pPr algn="l">
              <a:defRPr>
                <a:latin typeface="Courier"/>
                <a:ea typeface="Courier"/>
                <a:cs typeface="Courier"/>
                <a:sym typeface="Courier"/>
              </a:defRPr>
            </a:pPr>
            <a:r>
              <a:t>0b0100 = 4       0b0101 = 5      0b0110 = 6    0b0111 = 7    </a:t>
            </a:r>
          </a:p>
          <a:p>
            <a:pPr algn="l">
              <a:defRPr>
                <a:latin typeface="Courier"/>
                <a:ea typeface="Courier"/>
                <a:cs typeface="Courier"/>
                <a:sym typeface="Courier"/>
              </a:defRPr>
            </a:pPr>
            <a:r>
              <a:t>0b1000 = 8       0b1001 = 9      0b1010 = 10   0b1011 = 11    </a:t>
            </a:r>
          </a:p>
          <a:p>
            <a:pPr algn="l">
              <a:defRPr>
                <a:latin typeface="Courier"/>
                <a:ea typeface="Courier"/>
                <a:cs typeface="Courier"/>
                <a:sym typeface="Courier"/>
              </a:defRPr>
            </a:pPr>
            <a:r>
              <a:t>0b1100 = 12      0b1101 = 13     0b1110 = 14   0b1111 = 15</a:t>
            </a:r>
          </a:p>
          <a:p>
            <a:pPr algn="l"/>
          </a:p>
          <a:p>
            <a:pPr algn="l"/>
            <a:r>
              <a:t>The range of an unsigned number is 0 → 2</a:t>
            </a:r>
            <a:r>
              <a:rPr baseline="31999" i="1" sz="5200">
                <a:latin typeface="Helvetica Neue"/>
                <a:ea typeface="Helvetica Neue"/>
                <a:cs typeface="Helvetica Neue"/>
                <a:sym typeface="Helvetica Neue"/>
              </a:rPr>
              <a:t>w</a:t>
            </a:r>
            <a:r>
              <a:rPr baseline="31999" sz="5200"/>
              <a:t> </a:t>
            </a:r>
            <a:r>
              <a:rPr sz="5200"/>
              <a:t>- 1, where </a:t>
            </a:r>
            <a:r>
              <a:rPr i="1" sz="5200">
                <a:latin typeface="Helvetica Neue"/>
                <a:ea typeface="Helvetica Neue"/>
                <a:cs typeface="Helvetica Neue"/>
                <a:sym typeface="Helvetica Neue"/>
              </a:rPr>
              <a:t>w</a:t>
            </a:r>
            <a:r>
              <a:rPr sz="5200"/>
              <a:t> is the number of bits in our integer. For example, a 32-bit </a:t>
            </a:r>
            <a:r>
              <a:rPr sz="5200">
                <a:latin typeface="Courier"/>
                <a:ea typeface="Courier"/>
                <a:cs typeface="Courier"/>
                <a:sym typeface="Courier"/>
              </a:rPr>
              <a:t>int</a:t>
            </a:r>
            <a:r>
              <a:rPr sz="5200"/>
              <a:t> can represent numbers from 0 to 2</a:t>
            </a:r>
            <a:r>
              <a:rPr baseline="31999" sz="5200"/>
              <a:t>32</a:t>
            </a:r>
            <a:r>
              <a:rPr sz="5200"/>
              <a:t> - 1, or 0 to 4,294,967,295.</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Signed Integers: How do we represent th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Signed Integers: How do we represent them?</a:t>
            </a:r>
          </a:p>
        </p:txBody>
      </p:sp>
      <p:sp>
        <p:nvSpPr>
          <p:cNvPr id="159" name="What if we want to represent negative numbers? We have choices!…"/>
          <p:cNvSpPr txBox="1"/>
          <p:nvPr/>
        </p:nvSpPr>
        <p:spPr>
          <a:xfrm>
            <a:off x="836177" y="2055156"/>
            <a:ext cx="22711646" cy="998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if we want to represent negative numbers? We have choices!</a:t>
            </a:r>
          </a:p>
          <a:p>
            <a:pPr algn="l"/>
          </a:p>
          <a:p>
            <a:pPr algn="l"/>
            <a:r>
              <a:t>One way we could encode a negative number is simply to designate some bit as a "sign" bit, and then interpret the rest of the number as a regular binary number and then apply the sign. For instance, for a four-bit number:</a:t>
            </a:r>
          </a:p>
          <a:p>
            <a:pPr algn="l"/>
          </a:p>
          <a:p>
            <a:pPr algn="l"/>
            <a:r>
              <a:t>0 001 = 1</a:t>
            </a:r>
          </a:p>
          <a:p>
            <a:pPr algn="l"/>
            <a:r>
              <a:t>0 010 = 2</a:t>
            </a:r>
          </a:p>
          <a:p>
            <a:pPr algn="l"/>
            <a:r>
              <a:t>0 011 = 3</a:t>
            </a:r>
          </a:p>
          <a:p>
            <a:pPr algn="l"/>
            <a:r>
              <a:t>0 100 = 4</a:t>
            </a:r>
          </a:p>
          <a:p>
            <a:pPr algn="l"/>
            <a:r>
              <a:t>0 101 = 5</a:t>
            </a:r>
          </a:p>
          <a:p>
            <a:pPr algn="l"/>
            <a:r>
              <a:t>0 110 = 6</a:t>
            </a:r>
          </a:p>
          <a:p>
            <a:pPr algn="l"/>
            <a:r>
              <a:t>0 111 = 7</a:t>
            </a:r>
          </a:p>
        </p:txBody>
      </p:sp>
      <p:sp>
        <p:nvSpPr>
          <p:cNvPr id="160" name="1 001 = -1…"/>
          <p:cNvSpPr txBox="1"/>
          <p:nvPr/>
        </p:nvSpPr>
        <p:spPr>
          <a:xfrm>
            <a:off x="5574712" y="6647299"/>
            <a:ext cx="302514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1 001 = -1</a:t>
            </a:r>
          </a:p>
          <a:p>
            <a:pPr algn="l"/>
            <a:r>
              <a:t>1 010 = -2</a:t>
            </a:r>
          </a:p>
          <a:p>
            <a:pPr algn="l"/>
            <a:r>
              <a:t>1 011 = -3</a:t>
            </a:r>
          </a:p>
          <a:p>
            <a:pPr algn="l"/>
            <a:r>
              <a:t>1 100 = -4</a:t>
            </a:r>
          </a:p>
          <a:p>
            <a:pPr algn="l"/>
            <a:r>
              <a:t>1 101 = -5</a:t>
            </a:r>
          </a:p>
          <a:p>
            <a:pPr algn="l"/>
            <a:r>
              <a:t>1 110 = -6</a:t>
            </a:r>
          </a:p>
          <a:p>
            <a:pPr algn="l"/>
            <a:r>
              <a:t>1 111 = -7</a:t>
            </a:r>
          </a:p>
        </p:txBody>
      </p:sp>
      <p:sp>
        <p:nvSpPr>
          <p:cNvPr id="161" name="This might be okay...but we've only represented 14 of our 16 available numbers..."/>
          <p:cNvSpPr txBox="1"/>
          <p:nvPr/>
        </p:nvSpPr>
        <p:spPr>
          <a:xfrm>
            <a:off x="395068" y="12383166"/>
            <a:ext cx="2228850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This might be okay...but we've only represented 14 of our 16 available numbers...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Signed Integers: How do we represent th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Signed Integers: How do we represent them?</a:t>
            </a:r>
          </a:p>
        </p:txBody>
      </p:sp>
      <p:sp>
        <p:nvSpPr>
          <p:cNvPr id="164" name="0 001 = 1…"/>
          <p:cNvSpPr txBox="1"/>
          <p:nvPr/>
        </p:nvSpPr>
        <p:spPr>
          <a:xfrm>
            <a:off x="836177" y="2055156"/>
            <a:ext cx="22711646"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0 001 = 1</a:t>
            </a:r>
          </a:p>
          <a:p>
            <a:pPr algn="l"/>
            <a:r>
              <a:t>0 010 = 2</a:t>
            </a:r>
          </a:p>
          <a:p>
            <a:pPr algn="l"/>
            <a:r>
              <a:t>0 011 = 3</a:t>
            </a:r>
          </a:p>
          <a:p>
            <a:pPr algn="l"/>
            <a:r>
              <a:t>0 100 = 4</a:t>
            </a:r>
          </a:p>
          <a:p>
            <a:pPr algn="l"/>
            <a:r>
              <a:t>0 101 = 5</a:t>
            </a:r>
          </a:p>
          <a:p>
            <a:pPr algn="l"/>
            <a:r>
              <a:t>0 110 = 6</a:t>
            </a:r>
          </a:p>
          <a:p>
            <a:pPr algn="l"/>
            <a:r>
              <a:t>0 111 = 7</a:t>
            </a:r>
          </a:p>
        </p:txBody>
      </p:sp>
      <p:sp>
        <p:nvSpPr>
          <p:cNvPr id="165" name="1 001 = -1…"/>
          <p:cNvSpPr txBox="1"/>
          <p:nvPr/>
        </p:nvSpPr>
        <p:spPr>
          <a:xfrm>
            <a:off x="5372584" y="2055156"/>
            <a:ext cx="302514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1 001 = -1</a:t>
            </a:r>
          </a:p>
          <a:p>
            <a:pPr algn="l"/>
            <a:r>
              <a:t>1 010 = -2</a:t>
            </a:r>
          </a:p>
          <a:p>
            <a:pPr algn="l"/>
            <a:r>
              <a:t>1 011 = -3</a:t>
            </a:r>
          </a:p>
          <a:p>
            <a:pPr algn="l"/>
            <a:r>
              <a:t>1 100 = -4</a:t>
            </a:r>
          </a:p>
          <a:p>
            <a:pPr algn="l"/>
            <a:r>
              <a:t>1 101 = -5</a:t>
            </a:r>
          </a:p>
          <a:p>
            <a:pPr algn="l"/>
            <a:r>
              <a:t>1 110 = -6</a:t>
            </a:r>
          </a:p>
          <a:p>
            <a:pPr algn="l"/>
            <a:r>
              <a:t>1 111 = -7</a:t>
            </a:r>
          </a:p>
        </p:txBody>
      </p:sp>
      <p:sp>
        <p:nvSpPr>
          <p:cNvPr id="166" name="What about 0 000 and 1 000? What should they represent?…"/>
          <p:cNvSpPr txBox="1"/>
          <p:nvPr/>
        </p:nvSpPr>
        <p:spPr>
          <a:xfrm>
            <a:off x="10511235" y="2034150"/>
            <a:ext cx="12190709"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about 0 000 and 1 000? What should they represent?</a:t>
            </a:r>
          </a:p>
          <a:p>
            <a:pPr algn="l"/>
          </a:p>
          <a:p>
            <a:pPr algn="l"/>
            <a:r>
              <a:t>Well...this is a bit tricky!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Signed Integers: How do we represent th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Signed Integers: How do we represent them?</a:t>
            </a:r>
          </a:p>
        </p:txBody>
      </p:sp>
      <p:sp>
        <p:nvSpPr>
          <p:cNvPr id="169" name="0 001 = 1…"/>
          <p:cNvSpPr txBox="1"/>
          <p:nvPr/>
        </p:nvSpPr>
        <p:spPr>
          <a:xfrm>
            <a:off x="836177" y="2055156"/>
            <a:ext cx="22711646"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0 001 = 1</a:t>
            </a:r>
          </a:p>
          <a:p>
            <a:pPr algn="l"/>
            <a:r>
              <a:t>0 010 = 2</a:t>
            </a:r>
          </a:p>
          <a:p>
            <a:pPr algn="l"/>
            <a:r>
              <a:t>0 011 = 3</a:t>
            </a:r>
          </a:p>
          <a:p>
            <a:pPr algn="l"/>
            <a:r>
              <a:t>0 100 = 4</a:t>
            </a:r>
          </a:p>
          <a:p>
            <a:pPr algn="l"/>
            <a:r>
              <a:t>0 101 = 5</a:t>
            </a:r>
          </a:p>
          <a:p>
            <a:pPr algn="l"/>
            <a:r>
              <a:t>0 110 = 6</a:t>
            </a:r>
          </a:p>
          <a:p>
            <a:pPr algn="l"/>
            <a:r>
              <a:t>0 111 = 7</a:t>
            </a:r>
          </a:p>
        </p:txBody>
      </p:sp>
      <p:sp>
        <p:nvSpPr>
          <p:cNvPr id="170" name="1 001 = -1…"/>
          <p:cNvSpPr txBox="1"/>
          <p:nvPr/>
        </p:nvSpPr>
        <p:spPr>
          <a:xfrm>
            <a:off x="5372584" y="2055156"/>
            <a:ext cx="302514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1 001 = -1</a:t>
            </a:r>
          </a:p>
          <a:p>
            <a:pPr algn="l"/>
            <a:r>
              <a:t>1 010 = -2</a:t>
            </a:r>
          </a:p>
          <a:p>
            <a:pPr algn="l"/>
            <a:r>
              <a:t>1 011 = -3</a:t>
            </a:r>
          </a:p>
          <a:p>
            <a:pPr algn="l"/>
            <a:r>
              <a:t>1 100 = -4</a:t>
            </a:r>
          </a:p>
          <a:p>
            <a:pPr algn="l"/>
            <a:r>
              <a:t>1 101 = -5</a:t>
            </a:r>
          </a:p>
          <a:p>
            <a:pPr algn="l"/>
            <a:r>
              <a:t>1 110 = -6</a:t>
            </a:r>
          </a:p>
          <a:p>
            <a:pPr algn="l"/>
            <a:r>
              <a:t>1 111 = -7</a:t>
            </a:r>
          </a:p>
        </p:txBody>
      </p:sp>
      <p:sp>
        <p:nvSpPr>
          <p:cNvPr id="171" name="0 000             1 000"/>
          <p:cNvSpPr txBox="1"/>
          <p:nvPr/>
        </p:nvSpPr>
        <p:spPr>
          <a:xfrm>
            <a:off x="18073509" y="6217573"/>
            <a:ext cx="55867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0 000             1 000</a:t>
            </a:r>
          </a:p>
        </p:txBody>
      </p:sp>
      <p:sp>
        <p:nvSpPr>
          <p:cNvPr id="172" name="Let's look at the bit patterns:"/>
          <p:cNvSpPr txBox="1"/>
          <p:nvPr/>
        </p:nvSpPr>
        <p:spPr>
          <a:xfrm>
            <a:off x="9552940" y="6217573"/>
            <a:ext cx="815604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the bit patterns:</a:t>
            </a:r>
          </a:p>
        </p:txBody>
      </p:sp>
      <p:sp>
        <p:nvSpPr>
          <p:cNvPr id="173" name="What about 0 000 and 1 000? What should they represent?…"/>
          <p:cNvSpPr txBox="1"/>
          <p:nvPr/>
        </p:nvSpPr>
        <p:spPr>
          <a:xfrm>
            <a:off x="10511235" y="2034150"/>
            <a:ext cx="12190709"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about 0 000 and 1 000? What should they represent?</a:t>
            </a:r>
          </a:p>
          <a:p>
            <a:pPr algn="l"/>
          </a:p>
          <a:p>
            <a:pPr algn="l"/>
            <a:r>
              <a:t>Well...this is a bit tricky!</a:t>
            </a:r>
          </a:p>
        </p:txBody>
      </p:sp>
      <p:sp>
        <p:nvSpPr>
          <p:cNvPr id="174" name="Should we make the 0 000 just represent decimal 0? What about 1 000? We could make it 0 as well, or maybe -8, or maybe even 8, but none of the choices are nice."/>
          <p:cNvSpPr txBox="1"/>
          <p:nvPr/>
        </p:nvSpPr>
        <p:spPr>
          <a:xfrm>
            <a:off x="1060481" y="8009807"/>
            <a:ext cx="2226303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Should we make the 0 000 just represent decimal 0? What about 1 000? We could make it 0 as well, or maybe -8, or maybe even 8, but none of the choices are nice.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Signed Integers: How do we represent th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Signed Integers: How do we represent them?</a:t>
            </a:r>
          </a:p>
        </p:txBody>
      </p:sp>
      <p:sp>
        <p:nvSpPr>
          <p:cNvPr id="177" name="0 001 = 1…"/>
          <p:cNvSpPr txBox="1"/>
          <p:nvPr/>
        </p:nvSpPr>
        <p:spPr>
          <a:xfrm>
            <a:off x="836177" y="2055156"/>
            <a:ext cx="22711646" cy="541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0 001 = 1</a:t>
            </a:r>
          </a:p>
          <a:p>
            <a:pPr algn="l"/>
            <a:r>
              <a:t>0 010 = 2</a:t>
            </a:r>
          </a:p>
          <a:p>
            <a:pPr algn="l"/>
            <a:r>
              <a:t>0 011 = 3</a:t>
            </a:r>
          </a:p>
          <a:p>
            <a:pPr algn="l"/>
            <a:r>
              <a:t>0 100 = 4</a:t>
            </a:r>
          </a:p>
          <a:p>
            <a:pPr algn="l"/>
            <a:r>
              <a:t>0 101 = 5</a:t>
            </a:r>
          </a:p>
          <a:p>
            <a:pPr algn="l"/>
            <a:r>
              <a:t>0 110 = 6</a:t>
            </a:r>
          </a:p>
          <a:p>
            <a:pPr algn="l"/>
            <a:r>
              <a:t>0 111 = 7</a:t>
            </a:r>
          </a:p>
        </p:txBody>
      </p:sp>
      <p:sp>
        <p:nvSpPr>
          <p:cNvPr id="178" name="1 001 = -1…"/>
          <p:cNvSpPr txBox="1"/>
          <p:nvPr/>
        </p:nvSpPr>
        <p:spPr>
          <a:xfrm>
            <a:off x="5372584" y="2055156"/>
            <a:ext cx="302514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r>
              <a:t>1 001 = -1</a:t>
            </a:r>
          </a:p>
          <a:p>
            <a:pPr algn="l"/>
            <a:r>
              <a:t>1 010 = -2</a:t>
            </a:r>
          </a:p>
          <a:p>
            <a:pPr algn="l"/>
            <a:r>
              <a:t>1 011 = -3</a:t>
            </a:r>
          </a:p>
          <a:p>
            <a:pPr algn="l"/>
            <a:r>
              <a:t>1 100 = -4</a:t>
            </a:r>
          </a:p>
          <a:p>
            <a:pPr algn="l"/>
            <a:r>
              <a:t>1 101 = -5</a:t>
            </a:r>
          </a:p>
          <a:p>
            <a:pPr algn="l"/>
            <a:r>
              <a:t>1 110 = -6</a:t>
            </a:r>
          </a:p>
          <a:p>
            <a:pPr algn="l"/>
            <a:r>
              <a:t>1 111 = -7</a:t>
            </a:r>
          </a:p>
        </p:txBody>
      </p:sp>
      <p:sp>
        <p:nvSpPr>
          <p:cNvPr id="179" name="0 000             1 000"/>
          <p:cNvSpPr txBox="1"/>
          <p:nvPr/>
        </p:nvSpPr>
        <p:spPr>
          <a:xfrm>
            <a:off x="18073509" y="6217573"/>
            <a:ext cx="558673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0 000             1 000</a:t>
            </a:r>
          </a:p>
        </p:txBody>
      </p:sp>
      <p:sp>
        <p:nvSpPr>
          <p:cNvPr id="180" name="Let's look at the bit patterns:"/>
          <p:cNvSpPr txBox="1"/>
          <p:nvPr/>
        </p:nvSpPr>
        <p:spPr>
          <a:xfrm>
            <a:off x="9552940" y="6217573"/>
            <a:ext cx="815604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look at the bit patterns:</a:t>
            </a:r>
          </a:p>
        </p:txBody>
      </p:sp>
      <p:sp>
        <p:nvSpPr>
          <p:cNvPr id="181" name="Should we make the 0 000 just represent decimal 0? What about 1 000? We could make it 0 as well, or maybe -8, or maybe even 8, but none of the choices are nice."/>
          <p:cNvSpPr txBox="1"/>
          <p:nvPr/>
        </p:nvSpPr>
        <p:spPr>
          <a:xfrm>
            <a:off x="1060481" y="8009807"/>
            <a:ext cx="2226303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Should we make the 0 000 just represent decimal 0? What about 1 000? We could make it 0 as well, or maybe -8, or maybe even 8, but none of the choices are nice. </a:t>
            </a:r>
          </a:p>
        </p:txBody>
      </p:sp>
      <p:sp>
        <p:nvSpPr>
          <p:cNvPr id="182" name="What about 0 000 and 1 000? What should they represent?…"/>
          <p:cNvSpPr txBox="1"/>
          <p:nvPr/>
        </p:nvSpPr>
        <p:spPr>
          <a:xfrm>
            <a:off x="10511235" y="2034150"/>
            <a:ext cx="12190709"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about 0 000 and 1 000? What should they represent?</a:t>
            </a:r>
          </a:p>
          <a:p>
            <a:pPr algn="l"/>
          </a:p>
          <a:p>
            <a:pPr algn="l"/>
            <a:r>
              <a:t>Well...this is a bit tricky!</a:t>
            </a:r>
          </a:p>
        </p:txBody>
      </p:sp>
      <p:sp>
        <p:nvSpPr>
          <p:cNvPr id="183" name="Fine. Let's just make 0 000 to be equal to decimal 0. How does arithmetic work?…"/>
          <p:cNvSpPr txBox="1"/>
          <p:nvPr/>
        </p:nvSpPr>
        <p:spPr>
          <a:xfrm>
            <a:off x="413615" y="10479477"/>
            <a:ext cx="22263041"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Fine. Let's just make 0 000 to be equal to decimal 0. How does arithmetic work?</a:t>
            </a:r>
          </a:p>
          <a:p>
            <a:pPr algn="l"/>
            <a:r>
              <a:t>Well…to add two numbers, you need to know the sign, then you might have to subtract (borrow and carry, etc.), and the sign might change…this is going to get ugly!</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igned Integers: How do we represent th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Signed Integers: How do we represent them?</a:t>
            </a:r>
          </a:p>
        </p:txBody>
      </p:sp>
      <p:sp>
        <p:nvSpPr>
          <p:cNvPr id="186" name="There is a better way!"/>
          <p:cNvSpPr txBox="1"/>
          <p:nvPr/>
        </p:nvSpPr>
        <p:spPr>
          <a:xfrm rot="20825248">
            <a:off x="4516090" y="5327649"/>
            <a:ext cx="15351820" cy="3060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solidFill>
                  <a:srgbClr val="7F0325"/>
                </a:solidFill>
                <a:latin typeface="Gloucester MT Extra Condensed"/>
                <a:ea typeface="Gloucester MT Extra Condensed"/>
                <a:cs typeface="Gloucester MT Extra Condensed"/>
                <a:sym typeface="Gloucester MT Extra Condensed"/>
              </a:defRPr>
            </a:lvl1pPr>
          </a:lstStyle>
          <a:p>
            <a:pPr/>
            <a:r>
              <a:t>There is a better way!</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Signed Integers: How do we represent th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Signed Integers: How do we represent them?</a:t>
            </a:r>
          </a:p>
        </p:txBody>
      </p:sp>
      <p:sp>
        <p:nvSpPr>
          <p:cNvPr id="189" name="Behold: the &quot;two's complement&quot; circle:"/>
          <p:cNvSpPr txBox="1"/>
          <p:nvPr/>
        </p:nvSpPr>
        <p:spPr>
          <a:xfrm>
            <a:off x="6818312" y="2019852"/>
            <a:ext cx="1074737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Behold: the "two's complement" circle:</a:t>
            </a:r>
          </a:p>
        </p:txBody>
      </p:sp>
      <p:pic>
        <p:nvPicPr>
          <p:cNvPr id="190"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191"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192" name="In the early days of computing*, two's complement was determined to be an excellent way to store binary numbers.…"/>
          <p:cNvSpPr txBox="1"/>
          <p:nvPr/>
        </p:nvSpPr>
        <p:spPr>
          <a:xfrm>
            <a:off x="11982068" y="3367199"/>
            <a:ext cx="11208419" cy="922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the early days of computing*, two's complement was determined to be an excellent way to store binary numbers.</a:t>
            </a:r>
          </a:p>
          <a:p>
            <a:pPr algn="l"/>
          </a:p>
          <a:p>
            <a:pPr algn="l"/>
            <a:r>
              <a:t>In two's complement notation, positive numbers are represented as themselves (phew), and negative numbers are represented as the two's complement of themselves (definition to follow).</a:t>
            </a:r>
          </a:p>
          <a:p>
            <a:pPr algn="l"/>
          </a:p>
          <a:p>
            <a:pPr algn="l"/>
            <a:r>
              <a:t>This leads to some amazing arithmetic properties!</a:t>
            </a:r>
          </a:p>
        </p:txBody>
      </p:sp>
      <p:sp>
        <p:nvSpPr>
          <p:cNvPr id="193" name="*John von Neumann suggested it in 1945, for the EDVAC computer."/>
          <p:cNvSpPr txBox="1"/>
          <p:nvPr/>
        </p:nvSpPr>
        <p:spPr>
          <a:xfrm>
            <a:off x="9212238" y="12890437"/>
            <a:ext cx="13560776" cy="647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600"/>
            </a:lvl1pPr>
          </a:lstStyle>
          <a:p>
            <a:pPr/>
            <a:r>
              <a:t>*John von Neumann suggested it in 1945, for the EDVAC computer.</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wo's Compleme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a:t>
            </a:r>
          </a:p>
        </p:txBody>
      </p:sp>
      <p:grpSp>
        <p:nvGrpSpPr>
          <p:cNvPr id="198" name="Group"/>
          <p:cNvGrpSpPr/>
          <p:nvPr/>
        </p:nvGrpSpPr>
        <p:grpSpPr>
          <a:xfrm>
            <a:off x="463861" y="2060761"/>
            <a:ext cx="7596257" cy="7659795"/>
            <a:chOff x="0" y="0"/>
            <a:chExt cx="7596256" cy="7659794"/>
          </a:xfrm>
        </p:grpSpPr>
        <p:pic>
          <p:nvPicPr>
            <p:cNvPr id="196" name="Image" descr="Image"/>
            <p:cNvPicPr>
              <a:picLocks noChangeAspect="1"/>
            </p:cNvPicPr>
            <p:nvPr/>
          </p:nvPicPr>
          <p:blipFill>
            <a:blip r:embed="rId2">
              <a:extLst/>
            </a:blip>
            <a:stretch>
              <a:fillRect/>
            </a:stretch>
          </p:blipFill>
          <p:spPr>
            <a:xfrm>
              <a:off x="0" y="0"/>
              <a:ext cx="7596257" cy="7659795"/>
            </a:xfrm>
            <a:prstGeom prst="rect">
              <a:avLst/>
            </a:prstGeom>
            <a:ln w="12700" cap="flat">
              <a:noFill/>
              <a:miter lim="400000"/>
            </a:ln>
            <a:effectLst/>
          </p:spPr>
        </p:pic>
        <p:sp>
          <p:nvSpPr>
            <p:cNvPr id="197" name="Rounded Rectangle"/>
            <p:cNvSpPr/>
            <p:nvPr/>
          </p:nvSpPr>
          <p:spPr>
            <a:xfrm>
              <a:off x="2001545" y="2608123"/>
              <a:ext cx="3593166" cy="2443548"/>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p>
          </p:txBody>
        </p:sp>
      </p:grpSp>
      <p:sp>
        <p:nvSpPr>
          <p:cNvPr id="199" name="In practice, a negative number in two's complement is obtained by inverting all the bits of its positive counterpart*, and then adding 1."/>
          <p:cNvSpPr txBox="1"/>
          <p:nvPr/>
        </p:nvSpPr>
        <p:spPr>
          <a:xfrm>
            <a:off x="206005" y="11010376"/>
            <a:ext cx="22393867" cy="16325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b="1">
                <a:latin typeface="Helvetica Neue"/>
                <a:ea typeface="Helvetica Neue"/>
                <a:cs typeface="Helvetica Neue"/>
                <a:sym typeface="Helvetica Neue"/>
              </a:defRPr>
            </a:lvl1pPr>
          </a:lstStyle>
          <a:p>
            <a:pPr/>
            <a:r>
              <a:t>In practice, a negative number in two's complement is obtained by inverting all the bits of its positive counterpart*, and then adding 1.</a:t>
            </a:r>
          </a:p>
        </p:txBody>
      </p:sp>
      <p:sp>
        <p:nvSpPr>
          <p:cNvPr id="200" name="*Inverting all the bits of a number is its &quot;one's complement&quot;"/>
          <p:cNvSpPr txBox="1"/>
          <p:nvPr/>
        </p:nvSpPr>
        <p:spPr>
          <a:xfrm>
            <a:off x="156127" y="12918561"/>
            <a:ext cx="13560777" cy="647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600"/>
            </a:lvl1pPr>
          </a:lstStyle>
          <a:p>
            <a:pPr/>
            <a:r>
              <a:t>*Inverting all the bits of a number is its "one's complement"</a:t>
            </a:r>
          </a:p>
        </p:txBody>
      </p:sp>
      <p:pic>
        <p:nvPicPr>
          <p:cNvPr id="201" name="Image" descr="Image"/>
          <p:cNvPicPr>
            <a:picLocks noChangeAspect="1"/>
          </p:cNvPicPr>
          <p:nvPr/>
        </p:nvPicPr>
        <p:blipFill>
          <a:blip r:embed="rId3">
            <a:extLst/>
          </a:blip>
          <a:srcRect l="0" t="0" r="0" b="4802"/>
          <a:stretch>
            <a:fillRect/>
          </a:stretch>
        </p:blipFill>
        <p:spPr>
          <a:xfrm>
            <a:off x="11435501" y="6017117"/>
            <a:ext cx="11715510" cy="4555379"/>
          </a:xfrm>
          <a:prstGeom prst="rect">
            <a:avLst/>
          </a:prstGeom>
          <a:ln w="12700">
            <a:miter lim="400000"/>
          </a:ln>
        </p:spPr>
      </p:pic>
      <p:sp>
        <p:nvSpPr>
          <p:cNvPr id="202" name="Definition:"/>
          <p:cNvSpPr txBox="1"/>
          <p:nvPr/>
        </p:nvSpPr>
        <p:spPr>
          <a:xfrm>
            <a:off x="8456134" y="6021518"/>
            <a:ext cx="279527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stStyle>
          <a:p>
            <a:pPr/>
            <a:r>
              <a:t>Definition:</a:t>
            </a:r>
          </a:p>
        </p:txBody>
      </p:sp>
      <p:sp>
        <p:nvSpPr>
          <p:cNvPr id="203" name="A two's-complement number system encodes positive and negative numbers in a binary number representation. The weight of each bit is a power of two, except for the most significant bit, whose weight is the negative of the corresponding power of two."/>
          <p:cNvSpPr txBox="1"/>
          <p:nvPr/>
        </p:nvSpPr>
        <p:spPr>
          <a:xfrm>
            <a:off x="8412885" y="1822931"/>
            <a:ext cx="16115718"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A two's-complement number system encodes positive and negative numbers in a binary number representation. The weight of each bit is a power of two, except for the most significant bit, whose weight is the negative of the corresponding power of two.</a:t>
            </a:r>
          </a:p>
        </p:txBody>
      </p:sp>
      <p:sp>
        <p:nvSpPr>
          <p:cNvPr id="204" name="B2Tw means &quot;Binary to Two's complement function&quot;"/>
          <p:cNvSpPr txBox="1"/>
          <p:nvPr/>
        </p:nvSpPr>
        <p:spPr>
          <a:xfrm>
            <a:off x="299195" y="10263630"/>
            <a:ext cx="10567063" cy="66102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700"/>
            </a:pPr>
            <a:r>
              <a:rPr i="1">
                <a:latin typeface="Times New Roman"/>
                <a:ea typeface="Times New Roman"/>
                <a:cs typeface="Times New Roman"/>
                <a:sym typeface="Times New Roman"/>
              </a:rPr>
              <a:t>B2T</a:t>
            </a:r>
            <a:r>
              <a:rPr baseline="-5999" i="1">
                <a:latin typeface="Times New Roman"/>
                <a:ea typeface="Times New Roman"/>
                <a:cs typeface="Times New Roman"/>
                <a:sym typeface="Times New Roman"/>
              </a:rPr>
              <a:t>w</a:t>
            </a:r>
            <a:r>
              <a:t> means "Binary to Two's complement function"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wo's Compleme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a:t>
            </a:r>
          </a:p>
        </p:txBody>
      </p:sp>
      <p:pic>
        <p:nvPicPr>
          <p:cNvPr id="207"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08"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09" name="In practice, a negative number in two's complement is obtained by inverting all the bits of its positive counterpart*, and then adding 1, or: x = ~x + 1"/>
          <p:cNvSpPr txBox="1"/>
          <p:nvPr/>
        </p:nvSpPr>
        <p:spPr>
          <a:xfrm>
            <a:off x="12038317" y="1634236"/>
            <a:ext cx="11208420"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In practice, a negative number in two's complement is obtained by inverting all the bits of its positive counterpart*, and then adding 1, or: </a:t>
            </a:r>
            <a:r>
              <a:rPr>
                <a:latin typeface="Courier"/>
                <a:ea typeface="Courier"/>
                <a:cs typeface="Courier"/>
                <a:sym typeface="Courier"/>
              </a:rPr>
              <a:t>x = ~x + 1</a:t>
            </a:r>
          </a:p>
        </p:txBody>
      </p:sp>
      <p:sp>
        <p:nvSpPr>
          <p:cNvPr id="210" name="*Inverting all the bits of a number is its &quot;one's complement&quot;"/>
          <p:cNvSpPr txBox="1"/>
          <p:nvPr/>
        </p:nvSpPr>
        <p:spPr>
          <a:xfrm>
            <a:off x="9212238" y="12890437"/>
            <a:ext cx="13560776" cy="647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600"/>
            </a:lvl1pPr>
          </a:lstStyle>
          <a:p>
            <a:pPr/>
            <a:r>
              <a:t>*Inverting all the bits of a number is its "one's complement"</a:t>
            </a:r>
          </a:p>
        </p:txBody>
      </p:sp>
      <p:sp>
        <p:nvSpPr>
          <p:cNvPr id="211" name="Example: The number 2 is represented as normal in binary: 0010…"/>
          <p:cNvSpPr txBox="1"/>
          <p:nvPr/>
        </p:nvSpPr>
        <p:spPr>
          <a:xfrm>
            <a:off x="12038317" y="5024897"/>
            <a:ext cx="11208420" cy="61569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800"/>
            </a:pPr>
            <a:r>
              <a:t>Example: The number 2 is represented as normal in binary: 0010</a:t>
            </a:r>
          </a:p>
          <a:p>
            <a:pPr algn="l">
              <a:defRPr sz="3800"/>
            </a:pPr>
          </a:p>
          <a:p>
            <a:pPr algn="l">
              <a:defRPr sz="3800"/>
            </a:pPr>
            <a:r>
              <a:t>-2 is represented by inverting the bits, and adding 1:</a:t>
            </a:r>
          </a:p>
          <a:p>
            <a:pPr algn="l">
              <a:defRPr sz="3800"/>
            </a:pPr>
          </a:p>
          <a:p>
            <a:pPr algn="l">
              <a:defRPr sz="3800"/>
            </a:pPr>
            <a:r>
              <a:t>0010 ☞ 1101</a:t>
            </a:r>
          </a:p>
          <a:p>
            <a:pPr algn="l">
              <a:defRPr sz="3800"/>
            </a:pPr>
            <a:r>
              <a:t> 1101</a:t>
            </a:r>
          </a:p>
          <a:p>
            <a:pPr algn="l">
              <a:defRPr sz="3800" u="sng"/>
            </a:pPr>
            <a:r>
              <a:t>+     1</a:t>
            </a:r>
          </a:p>
          <a:p>
            <a:pPr algn="l">
              <a:defRPr sz="3800"/>
            </a:pPr>
            <a:r>
              <a:t> 1110</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Two's Compleme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a:t>
            </a:r>
          </a:p>
        </p:txBody>
      </p:sp>
      <p:pic>
        <p:nvPicPr>
          <p:cNvPr id="214"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15"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16" name="Trick: to convert a positive number to its negative in two's complement, start from the right of the number, and write down all the digits until you get to a 1. Then invert the rest of the digits:"/>
          <p:cNvSpPr txBox="1"/>
          <p:nvPr/>
        </p:nvSpPr>
        <p:spPr>
          <a:xfrm>
            <a:off x="12038317" y="1634236"/>
            <a:ext cx="11208420" cy="3893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Trick: to convert a positive number to its negative in two's complement, start from the right of the number, and write down all the digits until you get to a 1. Then invert the rest of the digits:</a:t>
            </a:r>
          </a:p>
        </p:txBody>
      </p:sp>
      <p:sp>
        <p:nvSpPr>
          <p:cNvPr id="217" name="*Inverting all the bits of a number is its &quot;one's complement&quot;"/>
          <p:cNvSpPr txBox="1"/>
          <p:nvPr/>
        </p:nvSpPr>
        <p:spPr>
          <a:xfrm>
            <a:off x="9212238" y="12890437"/>
            <a:ext cx="13560776" cy="647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3600"/>
            </a:lvl1pPr>
          </a:lstStyle>
          <a:p>
            <a:pPr/>
            <a:r>
              <a:t>*Inverting all the bits of a number is its "one's complement"</a:t>
            </a:r>
          </a:p>
        </p:txBody>
      </p:sp>
      <p:sp>
        <p:nvSpPr>
          <p:cNvPr id="218" name="Example: The number 2 is represented as normal in binary: 0010…"/>
          <p:cNvSpPr txBox="1"/>
          <p:nvPr/>
        </p:nvSpPr>
        <p:spPr>
          <a:xfrm>
            <a:off x="12038317" y="5643966"/>
            <a:ext cx="11208420" cy="53454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800"/>
            </a:pPr>
            <a:r>
              <a:t>Example: The number 2 is represented as normal in binary: 0010</a:t>
            </a:r>
          </a:p>
          <a:p>
            <a:pPr algn="l">
              <a:defRPr sz="3800"/>
            </a:pPr>
          </a:p>
          <a:p>
            <a:pPr algn="l">
              <a:defRPr sz="3800"/>
            </a:pPr>
            <a:r>
              <a:t>Going from the right, write down numbers until you get to a 1:</a:t>
            </a:r>
          </a:p>
          <a:p>
            <a:pPr algn="l">
              <a:defRPr sz="3800"/>
            </a:pPr>
            <a:r>
              <a:t>      10</a:t>
            </a:r>
          </a:p>
          <a:p>
            <a:pPr algn="l">
              <a:defRPr sz="3800"/>
            </a:pPr>
          </a:p>
          <a:p>
            <a:pPr algn="l">
              <a:defRPr sz="3800"/>
            </a:pPr>
            <a:r>
              <a:t>Then invert the rest of the digits:</a:t>
            </a:r>
          </a:p>
          <a:p>
            <a:pPr algn="l">
              <a:defRPr sz="3800"/>
            </a:pPr>
            <a:r>
              <a:t>1110</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Two's Complemen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a:t>
            </a:r>
          </a:p>
        </p:txBody>
      </p:sp>
      <p:pic>
        <p:nvPicPr>
          <p:cNvPr id="221"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22"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23" name="To convert a negative number to a positive number, perform the same steps!"/>
          <p:cNvSpPr txBox="1"/>
          <p:nvPr/>
        </p:nvSpPr>
        <p:spPr>
          <a:xfrm>
            <a:off x="12038317" y="1634236"/>
            <a:ext cx="11208420"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To convert a negative number to a positive number, perform the same steps!</a:t>
            </a:r>
          </a:p>
        </p:txBody>
      </p:sp>
      <p:sp>
        <p:nvSpPr>
          <p:cNvPr id="224" name="Example: The number -5 is represented in two's complements as: 1011…"/>
          <p:cNvSpPr txBox="1"/>
          <p:nvPr/>
        </p:nvSpPr>
        <p:spPr>
          <a:xfrm>
            <a:off x="12038317" y="4531361"/>
            <a:ext cx="11208420" cy="102463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800"/>
            </a:pPr>
            <a:r>
              <a:t>Example: The number -5 is represented in two's complements as: 1011</a:t>
            </a:r>
          </a:p>
          <a:p>
            <a:pPr algn="l">
              <a:defRPr sz="3800"/>
            </a:pPr>
          </a:p>
          <a:p>
            <a:pPr algn="l">
              <a:defRPr sz="3800"/>
            </a:pPr>
            <a:r>
              <a:t>5 is represented by inverting the bits, and adding 1:</a:t>
            </a:r>
          </a:p>
          <a:p>
            <a:pPr algn="l">
              <a:defRPr sz="3800"/>
            </a:pPr>
          </a:p>
          <a:p>
            <a:pPr algn="l">
              <a:defRPr sz="3800"/>
            </a:pPr>
            <a:r>
              <a:t>1011 ☞ 0100</a:t>
            </a:r>
          </a:p>
          <a:p>
            <a:pPr algn="l">
              <a:defRPr sz="3800"/>
            </a:pPr>
            <a:r>
              <a:t> 0100</a:t>
            </a:r>
          </a:p>
          <a:p>
            <a:pPr algn="l">
              <a:defRPr sz="3800" u="sng"/>
            </a:pPr>
            <a:r>
              <a:t>+     1</a:t>
            </a:r>
          </a:p>
          <a:p>
            <a:pPr algn="l">
              <a:defRPr sz="3800"/>
            </a:pPr>
            <a:r>
              <a:t> 0101</a:t>
            </a:r>
          </a:p>
          <a:p>
            <a:pPr algn="l">
              <a:defRPr sz="3800"/>
            </a:pPr>
          </a:p>
          <a:p>
            <a:pPr algn="l">
              <a:defRPr sz="3800"/>
            </a:pPr>
            <a:r>
              <a:t>Shortcut: start from the right, and write down numbers until you get to a 1:</a:t>
            </a:r>
          </a:p>
          <a:p>
            <a:pPr algn="l">
              <a:defRPr sz="3800"/>
            </a:pPr>
            <a:r>
              <a:t>      1</a:t>
            </a:r>
          </a:p>
          <a:p>
            <a:pPr algn="l">
              <a:defRPr sz="3800"/>
            </a:pPr>
            <a:r>
              <a:t>Now invert all the rest of the digits:</a:t>
            </a:r>
          </a:p>
          <a:p>
            <a:pPr algn="l">
              <a:defRPr sz="3800"/>
            </a:pPr>
            <a:r>
              <a:t>0101</a:t>
            </a:r>
          </a:p>
          <a:p>
            <a:pPr algn="l">
              <a:defRPr sz="3800"/>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Two's Complement: Neat Proper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 Neat Properties</a:t>
            </a:r>
          </a:p>
        </p:txBody>
      </p:sp>
      <p:pic>
        <p:nvPicPr>
          <p:cNvPr id="227"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28"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29" name="There are a number of useful properties associated with two's complement numbers:…"/>
          <p:cNvSpPr txBox="1"/>
          <p:nvPr/>
        </p:nvSpPr>
        <p:spPr>
          <a:xfrm>
            <a:off x="12038317" y="1634236"/>
            <a:ext cx="11208420" cy="12111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There are a number of useful properties associated with two's complement numbers:</a:t>
            </a:r>
          </a:p>
          <a:p>
            <a:pPr algn="l"/>
          </a:p>
          <a:p>
            <a:pPr marL="914400" indent="-914400" algn="l">
              <a:buSzPct val="100000"/>
              <a:buAutoNum type="arabicPeriod" startAt="1"/>
            </a:pPr>
            <a:r>
              <a:t>There is only one zero (yay!)</a:t>
            </a:r>
          </a:p>
          <a:p>
            <a:pPr marL="914400" indent="-914400" algn="l">
              <a:buSzPct val="100000"/>
              <a:buAutoNum type="arabicPeriod" startAt="1"/>
            </a:pPr>
            <a:r>
              <a:t>The highest order bit (left-most) is 1 for negative, 0 for positive (so it is easy to tell if a number is negative)</a:t>
            </a:r>
          </a:p>
          <a:p>
            <a:pPr marL="914400" indent="-914400" algn="l">
              <a:buSzPct val="100000"/>
              <a:buAutoNum type="arabicPeriod" startAt="1"/>
            </a:pPr>
            <a:r>
              <a:t>Adding two numbers is just…adding!</a:t>
            </a:r>
          </a:p>
          <a:p>
            <a:pPr algn="l"/>
            <a:r>
              <a:t>Example:</a:t>
            </a:r>
          </a:p>
          <a:p>
            <a:pPr algn="l"/>
            <a:r>
              <a:t>2 + -5 = -3</a:t>
            </a:r>
          </a:p>
          <a:p>
            <a:pPr algn="l"/>
          </a:p>
          <a:p>
            <a:pPr algn="l"/>
            <a:r>
              <a:t>  0010 ☞  2</a:t>
            </a:r>
          </a:p>
          <a:p>
            <a:pPr algn="l">
              <a:defRPr u="sng"/>
            </a:pPr>
            <a:r>
              <a:t>+1011</a:t>
            </a:r>
            <a:r>
              <a:rPr u="none"/>
              <a:t> ☞ -5</a:t>
            </a:r>
          </a:p>
          <a:p>
            <a:pPr algn="l"/>
            <a:r>
              <a:t>  1101 ☞ -3 decimal (wow!)</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wo's Complement: Neat Proper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 Neat Properties</a:t>
            </a:r>
          </a:p>
        </p:txBody>
      </p:sp>
      <p:pic>
        <p:nvPicPr>
          <p:cNvPr id="232"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33"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34" name="More useful properties:…"/>
          <p:cNvSpPr txBox="1"/>
          <p:nvPr/>
        </p:nvSpPr>
        <p:spPr>
          <a:xfrm>
            <a:off x="12038317" y="1634236"/>
            <a:ext cx="11208420" cy="1164842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More useful properties:</a:t>
            </a:r>
          </a:p>
          <a:p>
            <a:pPr algn="l"/>
          </a:p>
          <a:p>
            <a:pPr marL="914400" indent="-914400" algn="l">
              <a:buSzPct val="100000"/>
              <a:buAutoNum type="arabicPeriod" startAt="4"/>
            </a:pPr>
            <a:r>
              <a:t>Subtracting two numbers is simply performing the two's complement on one of them and then adding.</a:t>
            </a:r>
          </a:p>
          <a:p>
            <a:pPr algn="l"/>
            <a:r>
              <a:t>Example:</a:t>
            </a:r>
          </a:p>
          <a:p>
            <a:pPr algn="l"/>
            <a:r>
              <a:t>4 - 5 = -1</a:t>
            </a:r>
          </a:p>
          <a:p>
            <a:pPr algn="l"/>
          </a:p>
          <a:p>
            <a:pPr algn="l"/>
            <a:r>
              <a:t>0100 ☞  4, 0101 ☞  5</a:t>
            </a:r>
          </a:p>
          <a:p>
            <a:pPr algn="l"/>
            <a:r>
              <a:t>Find the two's complement of 5: 1011</a:t>
            </a:r>
          </a:p>
          <a:p>
            <a:pPr algn="l"/>
            <a:r>
              <a:t>add:</a:t>
            </a:r>
          </a:p>
          <a:p>
            <a:pPr algn="l"/>
            <a:r>
              <a:t>  0100 ☞  4</a:t>
            </a:r>
          </a:p>
          <a:p>
            <a:pPr algn="l">
              <a:defRPr u="sng"/>
            </a:pPr>
            <a:r>
              <a:t>+1011</a:t>
            </a:r>
            <a:r>
              <a:rPr u="none"/>
              <a:t> ☞ -5</a:t>
            </a:r>
          </a:p>
          <a:p>
            <a:pPr algn="l"/>
            <a:r>
              <a:t>  1111 ☞ -1 decimal</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Two's Complement: Neat Properti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 Neat Properties</a:t>
            </a:r>
          </a:p>
        </p:txBody>
      </p:sp>
      <p:pic>
        <p:nvPicPr>
          <p:cNvPr id="237"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38"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39" name="More useful properties:…"/>
          <p:cNvSpPr txBox="1"/>
          <p:nvPr/>
        </p:nvSpPr>
        <p:spPr>
          <a:xfrm>
            <a:off x="12038317" y="1634236"/>
            <a:ext cx="11208420" cy="121240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More useful properties:</a:t>
            </a:r>
          </a:p>
          <a:p>
            <a:pPr algn="l"/>
          </a:p>
          <a:p>
            <a:pPr marL="914400" indent="-914400" algn="l">
              <a:buSzPct val="100000"/>
              <a:buAutoNum type="arabicPeriod" startAt="5"/>
            </a:pPr>
            <a:r>
              <a:t>Multiplication of two's complement works just by multiplying (throw away overflow digits).</a:t>
            </a:r>
          </a:p>
          <a:p>
            <a:pPr algn="l"/>
          </a:p>
          <a:p>
            <a:pPr algn="l"/>
            <a:r>
              <a:t>Example: -2 * -3 = 6</a:t>
            </a:r>
          </a:p>
          <a:p>
            <a:pPr algn="l"/>
          </a:p>
          <a:p>
            <a:pPr algn="l"/>
            <a:r>
              <a:t>         1110 ☞  -2</a:t>
            </a:r>
          </a:p>
          <a:p>
            <a:pPr algn="l">
              <a:defRPr u="sng"/>
            </a:pPr>
            <a:r>
              <a:rPr u="none"/>
              <a:t>       x</a:t>
            </a:r>
            <a:r>
              <a:t>1101</a:t>
            </a:r>
            <a:r>
              <a:rPr u="none"/>
              <a:t> ☞  -3</a:t>
            </a:r>
          </a:p>
          <a:p>
            <a:pPr algn="l"/>
            <a:r>
              <a:t>         1110</a:t>
            </a:r>
          </a:p>
          <a:p>
            <a:pPr algn="l"/>
            <a:r>
              <a:t>       0000</a:t>
            </a:r>
          </a:p>
          <a:p>
            <a:pPr algn="l"/>
            <a:r>
              <a:t>     1110</a:t>
            </a:r>
          </a:p>
          <a:p>
            <a:pPr algn="l">
              <a:defRPr u="sng"/>
            </a:pPr>
            <a:r>
              <a:rPr u="none"/>
              <a:t> </a:t>
            </a:r>
            <a:r>
              <a:t>+1110</a:t>
            </a:r>
          </a:p>
          <a:p>
            <a:pPr algn="l">
              <a:defRPr u="sng"/>
            </a:pPr>
            <a:r>
              <a:t> </a:t>
            </a:r>
            <a:r>
              <a:rPr strike="sngStrike"/>
              <a:t>1011</a:t>
            </a:r>
            <a:r>
              <a:rPr b="1">
                <a:latin typeface="Helvetica Neue"/>
                <a:ea typeface="Helvetica Neue"/>
                <a:cs typeface="Helvetica Neue"/>
                <a:sym typeface="Helvetica Neue"/>
              </a:rPr>
              <a:t>0110</a:t>
            </a:r>
            <a:r>
              <a:rPr b="1" u="none">
                <a:latin typeface="Helvetica Neue"/>
                <a:ea typeface="Helvetica Neue"/>
                <a:cs typeface="Helvetica Neue"/>
                <a:sym typeface="Helvetica Neue"/>
              </a:rPr>
              <a:t> </a:t>
            </a:r>
            <a:r>
              <a:rPr u="none"/>
              <a:t>☞  6</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Two's Complement: Powers of two remai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Two's Complement: Powers of two remain!</a:t>
            </a:r>
          </a:p>
        </p:txBody>
      </p:sp>
      <p:pic>
        <p:nvPicPr>
          <p:cNvPr id="242"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43"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pic>
        <p:nvPicPr>
          <p:cNvPr id="244" name="Image" descr="Image"/>
          <p:cNvPicPr>
            <a:picLocks noChangeAspect="1"/>
          </p:cNvPicPr>
          <p:nvPr/>
        </p:nvPicPr>
        <p:blipFill>
          <a:blip r:embed="rId3">
            <a:extLst/>
          </a:blip>
          <a:srcRect l="0" t="0" r="0" b="4802"/>
          <a:stretch>
            <a:fillRect/>
          </a:stretch>
        </p:blipFill>
        <p:spPr>
          <a:xfrm>
            <a:off x="11210504" y="1628805"/>
            <a:ext cx="11715510" cy="4555378"/>
          </a:xfrm>
          <a:prstGeom prst="rect">
            <a:avLst/>
          </a:prstGeom>
          <a:ln w="12700">
            <a:miter lim="400000"/>
          </a:ln>
        </p:spPr>
      </p:pic>
      <p:sp>
        <p:nvSpPr>
          <p:cNvPr id="245" name="From the definition of a two's complement number, we can see that we are still dealing with bits being equal to their powers-of-two place: there isn't anything magical about the placement of the bits:…"/>
          <p:cNvSpPr txBox="1"/>
          <p:nvPr/>
        </p:nvSpPr>
        <p:spPr>
          <a:xfrm>
            <a:off x="11801120" y="6295254"/>
            <a:ext cx="11715354" cy="694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From the definition of a two's complement number, we can see that we are still dealing with bits being equal to their powers-of-two place: there isn't anything magical about the placement of the bits:</a:t>
            </a:r>
          </a:p>
          <a:p>
            <a:pPr algn="l"/>
          </a:p>
          <a:p>
            <a:pPr algn="l"/>
            <a:r>
              <a:t>-5 =   1             0            1             1</a:t>
            </a:r>
          </a:p>
          <a:p>
            <a:pPr algn="l"/>
            <a:r>
              <a:t>     (1 * -2</a:t>
            </a:r>
            <a:r>
              <a:rPr baseline="31999"/>
              <a:t>3</a:t>
            </a:r>
            <a:r>
              <a:t>) + (0 * 2</a:t>
            </a:r>
            <a:r>
              <a:rPr baseline="31999"/>
              <a:t>2</a:t>
            </a:r>
            <a:r>
              <a:t>) + (1 * 2</a:t>
            </a:r>
            <a:r>
              <a:rPr baseline="31999"/>
              <a:t>1</a:t>
            </a:r>
            <a:r>
              <a:t>) + (1 * 2</a:t>
            </a:r>
            <a:r>
              <a:rPr baseline="31999"/>
              <a:t>0</a:t>
            </a:r>
            <a:r>
              <a:t>)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Practi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a:t>
            </a:r>
          </a:p>
        </p:txBody>
      </p:sp>
      <p:pic>
        <p:nvPicPr>
          <p:cNvPr id="248"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49"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50" name="Convert the following 4-bit numbers from positive to negative, or from negative to positive using two's complement notation:…"/>
          <p:cNvSpPr txBox="1"/>
          <p:nvPr/>
        </p:nvSpPr>
        <p:spPr>
          <a:xfrm>
            <a:off x="12038317" y="1634236"/>
            <a:ext cx="11208420" cy="119475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the following 4-bit numbers from positive to negative, or from negative to positive using two's complement notation:</a:t>
            </a:r>
          </a:p>
          <a:p>
            <a:pPr algn="l"/>
          </a:p>
          <a:p>
            <a:pPr marL="914400" indent="-914400" algn="l">
              <a:buSzPct val="100000"/>
              <a:buAutoNum type="alphaLcPeriod" startAt="1"/>
            </a:pPr>
            <a:r>
              <a:t>-4 (1100) ☞</a:t>
            </a:r>
          </a:p>
          <a:p>
            <a:pPr algn="l"/>
          </a:p>
          <a:p>
            <a:pPr marL="914400" indent="-914400" algn="l">
              <a:buSzPct val="100000"/>
              <a:buAutoNum type="alphaLcPeriod" startAt="2"/>
            </a:pPr>
            <a:r>
              <a:t>7 (0111) ☞</a:t>
            </a:r>
          </a:p>
          <a:p>
            <a:pPr algn="l"/>
          </a:p>
          <a:p>
            <a:pPr marL="914400" indent="-914400" algn="l">
              <a:buSzPct val="100000"/>
              <a:buAutoNum type="alphaLcPeriod" startAt="3"/>
            </a:pPr>
            <a:r>
              <a:t>3 (0011) ☞</a:t>
            </a:r>
          </a:p>
          <a:p>
            <a:pPr algn="l"/>
          </a:p>
          <a:p>
            <a:pPr marL="914400" indent="-914400" algn="l">
              <a:buSzPct val="100000"/>
              <a:buAutoNum type="alphaLcPeriod" startAt="4"/>
            </a:pPr>
            <a:r>
              <a:t>-8 (1000) ☞</a:t>
            </a:r>
          </a:p>
          <a:p>
            <a:pPr algn="l"/>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Practi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a:t>
            </a:r>
          </a:p>
        </p:txBody>
      </p:sp>
      <p:pic>
        <p:nvPicPr>
          <p:cNvPr id="253" name="Image" descr="Image"/>
          <p:cNvPicPr>
            <a:picLocks noChangeAspect="1"/>
          </p:cNvPicPr>
          <p:nvPr/>
        </p:nvPicPr>
        <p:blipFill>
          <a:blip r:embed="rId2">
            <a:extLst/>
          </a:blip>
          <a:stretch>
            <a:fillRect/>
          </a:stretch>
        </p:blipFill>
        <p:spPr>
          <a:xfrm>
            <a:off x="1026352" y="3073245"/>
            <a:ext cx="10518978" cy="10606963"/>
          </a:xfrm>
          <a:prstGeom prst="rect">
            <a:avLst/>
          </a:prstGeom>
          <a:ln w="12700">
            <a:miter lim="400000"/>
          </a:ln>
        </p:spPr>
      </p:pic>
      <p:sp>
        <p:nvSpPr>
          <p:cNvPr id="254"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sp>
        <p:nvSpPr>
          <p:cNvPr id="255" name="Convert the following 4-bit numbers from positive to negative, or from negative to positive using two's complement notation:…"/>
          <p:cNvSpPr txBox="1"/>
          <p:nvPr/>
        </p:nvSpPr>
        <p:spPr>
          <a:xfrm>
            <a:off x="12038317" y="1634236"/>
            <a:ext cx="11208420" cy="119475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the following 4-bit numbers from positive to negative, or from negative to positive using two's complement notation:</a:t>
            </a:r>
          </a:p>
          <a:p>
            <a:pPr algn="l"/>
          </a:p>
          <a:p>
            <a:pPr marL="914400" indent="-914400" algn="l">
              <a:buSzPct val="100000"/>
              <a:buAutoNum type="alphaLcPeriod" startAt="1"/>
            </a:pPr>
            <a:r>
              <a:t>-4 (1100) ☞ </a:t>
            </a:r>
          </a:p>
          <a:p>
            <a:pPr algn="l"/>
          </a:p>
          <a:p>
            <a:pPr marL="914400" indent="-914400" algn="l">
              <a:buSzPct val="100000"/>
              <a:buAutoNum type="alphaLcPeriod" startAt="2"/>
            </a:pPr>
            <a:r>
              <a:t>7 (0111) ☞ </a:t>
            </a:r>
          </a:p>
          <a:p>
            <a:pPr algn="l"/>
          </a:p>
          <a:p>
            <a:pPr marL="914400" indent="-914400" algn="l">
              <a:buSzPct val="100000"/>
              <a:buAutoNum type="alphaLcPeriod" startAt="3"/>
            </a:pPr>
            <a:r>
              <a:t>3 (0011) ☞ </a:t>
            </a:r>
          </a:p>
          <a:p>
            <a:pPr algn="l"/>
          </a:p>
          <a:p>
            <a:pPr marL="914400" indent="-914400" algn="l">
              <a:buSzPct val="100000"/>
              <a:buAutoNum type="alphaLcPeriod" startAt="4"/>
            </a:pPr>
            <a:r>
              <a:t>-8 (1000) ☞</a:t>
            </a:r>
          </a:p>
          <a:p>
            <a:pPr algn="l"/>
          </a:p>
        </p:txBody>
      </p:sp>
      <p:sp>
        <p:nvSpPr>
          <p:cNvPr id="256" name="0100"/>
          <p:cNvSpPr txBox="1"/>
          <p:nvPr/>
        </p:nvSpPr>
        <p:spPr>
          <a:xfrm>
            <a:off x="16598011" y="5451050"/>
            <a:ext cx="152654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0100</a:t>
            </a:r>
          </a:p>
        </p:txBody>
      </p:sp>
      <p:sp>
        <p:nvSpPr>
          <p:cNvPr id="257" name="1001"/>
          <p:cNvSpPr txBox="1"/>
          <p:nvPr/>
        </p:nvSpPr>
        <p:spPr>
          <a:xfrm>
            <a:off x="16598011" y="7245730"/>
            <a:ext cx="152654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1001</a:t>
            </a:r>
          </a:p>
        </p:txBody>
      </p:sp>
      <p:sp>
        <p:nvSpPr>
          <p:cNvPr id="258" name="1101"/>
          <p:cNvSpPr txBox="1"/>
          <p:nvPr/>
        </p:nvSpPr>
        <p:spPr>
          <a:xfrm>
            <a:off x="16598011" y="9040409"/>
            <a:ext cx="152654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1101</a:t>
            </a:r>
          </a:p>
        </p:txBody>
      </p:sp>
      <p:sp>
        <p:nvSpPr>
          <p:cNvPr id="259" name="1000 (?! If you look at the chart, +8 cannot be represented in two's complement with 4 bits!)"/>
          <p:cNvSpPr txBox="1"/>
          <p:nvPr/>
        </p:nvSpPr>
        <p:spPr>
          <a:xfrm>
            <a:off x="12280521" y="10895421"/>
            <a:ext cx="10518978" cy="3131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                        1000 (?! If you look at the chart, +8 cannot be represented in two's complement with 4 bits!)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9" grpId="4"/>
      <p:bldP build="whole" bldLvl="1" animBg="1" rev="0" advAuto="0" spid="256" grpId="1"/>
      <p:bldP build="whole" bldLvl="1" animBg="1" rev="0" advAuto="0" spid="257" grpId="2"/>
      <p:bldP build="whole" bldLvl="1" animBg="1" rev="0" advAuto="0" spid="258" grpId="3"/>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Practi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a:t>
            </a:r>
          </a:p>
        </p:txBody>
      </p:sp>
      <p:grpSp>
        <p:nvGrpSpPr>
          <p:cNvPr id="264" name="Group"/>
          <p:cNvGrpSpPr/>
          <p:nvPr/>
        </p:nvGrpSpPr>
        <p:grpSpPr>
          <a:xfrm>
            <a:off x="1026352" y="3073245"/>
            <a:ext cx="10518978" cy="10606963"/>
            <a:chOff x="0" y="0"/>
            <a:chExt cx="10518976" cy="10606961"/>
          </a:xfrm>
        </p:grpSpPr>
        <p:pic>
          <p:nvPicPr>
            <p:cNvPr id="262" name="Image" descr="Image"/>
            <p:cNvPicPr>
              <a:picLocks noChangeAspect="1"/>
            </p:cNvPicPr>
            <p:nvPr/>
          </p:nvPicPr>
          <p:blipFill>
            <a:blip r:embed="rId2">
              <a:extLst/>
            </a:blip>
            <a:stretch>
              <a:fillRect/>
            </a:stretch>
          </p:blipFill>
          <p:spPr>
            <a:xfrm>
              <a:off x="0" y="0"/>
              <a:ext cx="10518977" cy="10606962"/>
            </a:xfrm>
            <a:prstGeom prst="rect">
              <a:avLst/>
            </a:prstGeom>
            <a:ln w="12700" cap="flat">
              <a:noFill/>
              <a:miter lim="400000"/>
            </a:ln>
            <a:effectLst/>
          </p:spPr>
        </p:pic>
        <p:sp>
          <p:nvSpPr>
            <p:cNvPr id="263" name="Rounded Rectangle"/>
            <p:cNvSpPr/>
            <p:nvPr/>
          </p:nvSpPr>
          <p:spPr>
            <a:xfrm>
              <a:off x="3037867" y="3916972"/>
              <a:ext cx="4443243" cy="2773017"/>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p>
          </p:txBody>
        </p:sp>
      </p:grpSp>
      <p:sp>
        <p:nvSpPr>
          <p:cNvPr id="265" name="Convert the following 8-bit numbers from positive to negative, or from negative to positive using two's complement notation:…"/>
          <p:cNvSpPr txBox="1"/>
          <p:nvPr/>
        </p:nvSpPr>
        <p:spPr>
          <a:xfrm>
            <a:off x="12038317" y="1634236"/>
            <a:ext cx="11208420" cy="119475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Convert the following 8-bit numbers from positive to negative, or from negative to positive using two's complement notation:</a:t>
            </a:r>
          </a:p>
          <a:p>
            <a:pPr algn="l"/>
          </a:p>
          <a:p>
            <a:pPr marL="914400" indent="-914400" algn="l">
              <a:buSzPct val="100000"/>
              <a:buAutoNum type="alphaLcPeriod" startAt="1"/>
            </a:pPr>
            <a:r>
              <a:t>-4 (11111100) ☞ </a:t>
            </a:r>
          </a:p>
          <a:p>
            <a:pPr algn="l"/>
          </a:p>
          <a:p>
            <a:pPr marL="914400" indent="-914400" algn="l">
              <a:buSzPct val="100000"/>
              <a:buAutoNum type="alphaLcPeriod" startAt="2"/>
            </a:pPr>
            <a:r>
              <a:t>27 (00011011) ☞ </a:t>
            </a:r>
          </a:p>
          <a:p>
            <a:pPr algn="l"/>
          </a:p>
          <a:p>
            <a:pPr marL="914400" indent="-914400" algn="l">
              <a:buSzPct val="100000"/>
              <a:buAutoNum type="alphaLcPeriod" startAt="3"/>
            </a:pPr>
            <a:r>
              <a:t>-127 (10000001) ☞ </a:t>
            </a:r>
          </a:p>
          <a:p>
            <a:pPr algn="l"/>
          </a:p>
          <a:p>
            <a:pPr marL="914400" indent="-914400" algn="l">
              <a:buSzPct val="100000"/>
              <a:buAutoNum type="alphaLcPeriod" startAt="4"/>
            </a:pPr>
            <a:r>
              <a:t>1 (00000001) ☞</a:t>
            </a:r>
          </a:p>
          <a:p>
            <a:pPr algn="l"/>
          </a:p>
        </p:txBody>
      </p:sp>
      <p:sp>
        <p:nvSpPr>
          <p:cNvPr id="266" name="00000100"/>
          <p:cNvSpPr txBox="1"/>
          <p:nvPr/>
        </p:nvSpPr>
        <p:spPr>
          <a:xfrm>
            <a:off x="17916859" y="5451050"/>
            <a:ext cx="293878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00000100</a:t>
            </a:r>
          </a:p>
        </p:txBody>
      </p:sp>
      <p:sp>
        <p:nvSpPr>
          <p:cNvPr id="267" name="11100101"/>
          <p:cNvSpPr txBox="1"/>
          <p:nvPr/>
        </p:nvSpPr>
        <p:spPr>
          <a:xfrm>
            <a:off x="18088613" y="7245729"/>
            <a:ext cx="29387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11100101</a:t>
            </a:r>
          </a:p>
        </p:txBody>
      </p:sp>
      <p:sp>
        <p:nvSpPr>
          <p:cNvPr id="268" name="01111111"/>
          <p:cNvSpPr txBox="1"/>
          <p:nvPr/>
        </p:nvSpPr>
        <p:spPr>
          <a:xfrm>
            <a:off x="18622979" y="9040409"/>
            <a:ext cx="29387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01111111</a:t>
            </a:r>
          </a:p>
        </p:txBody>
      </p:sp>
      <p:sp>
        <p:nvSpPr>
          <p:cNvPr id="269" name="11111111"/>
          <p:cNvSpPr txBox="1"/>
          <p:nvPr/>
        </p:nvSpPr>
        <p:spPr>
          <a:xfrm>
            <a:off x="18332011" y="10835089"/>
            <a:ext cx="2938780"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11111111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8" grpId="3"/>
      <p:bldP build="whole" bldLvl="1" animBg="1" rev="0" advAuto="0" spid="266" grpId="1"/>
      <p:bldP build="whole" bldLvl="1" animBg="1" rev="0" advAuto="0" spid="267" grpId="2"/>
      <p:bldP build="whole" bldLvl="1" animBg="1" rev="0" advAuto="0" spid="269" grpId="4"/>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Casting Between Signed and Un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Casting Between Signed and Unsigned</a:t>
            </a:r>
          </a:p>
        </p:txBody>
      </p:sp>
      <p:sp>
        <p:nvSpPr>
          <p:cNvPr id="272" name="Converting between two numbers in C can happen explicitly (using a parenthesized cast), or implicitly (without a cast):"/>
          <p:cNvSpPr txBox="1"/>
          <p:nvPr/>
        </p:nvSpPr>
        <p:spPr>
          <a:xfrm>
            <a:off x="869370" y="1849197"/>
            <a:ext cx="20454172"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Converting between two numbers in C can happen explicitly (using a parenthesized cast), or implicitly (without a cast):</a:t>
            </a:r>
          </a:p>
        </p:txBody>
      </p:sp>
      <p:grpSp>
        <p:nvGrpSpPr>
          <p:cNvPr id="275" name="Group"/>
          <p:cNvGrpSpPr/>
          <p:nvPr/>
        </p:nvGrpSpPr>
        <p:grpSpPr>
          <a:xfrm>
            <a:off x="1157625" y="5060950"/>
            <a:ext cx="7822381" cy="3594100"/>
            <a:chOff x="0" y="0"/>
            <a:chExt cx="7822379" cy="3594100"/>
          </a:xfrm>
        </p:grpSpPr>
        <p:sp>
          <p:nvSpPr>
            <p:cNvPr id="273" name="int tx, ty;…"/>
            <p:cNvSpPr txBox="1"/>
            <p:nvPr/>
          </p:nvSpPr>
          <p:spPr>
            <a:xfrm>
              <a:off x="868364" y="0"/>
              <a:ext cx="6954016" cy="359410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4500">
                  <a:latin typeface="Courier"/>
                  <a:ea typeface="Courier"/>
                  <a:cs typeface="Courier"/>
                  <a:sym typeface="Courier"/>
                </a:defRPr>
              </a:pPr>
              <a:r>
                <a:t>int tx, ty;</a:t>
              </a:r>
            </a:p>
            <a:p>
              <a:pPr algn="l">
                <a:defRPr sz="4500">
                  <a:latin typeface="Courier"/>
                  <a:ea typeface="Courier"/>
                  <a:cs typeface="Courier"/>
                  <a:sym typeface="Courier"/>
                </a:defRPr>
              </a:pPr>
              <a:r>
                <a:t>unsigned ux, uy;</a:t>
              </a:r>
            </a:p>
            <a:p>
              <a:pPr algn="l">
                <a:defRPr sz="4500">
                  <a:latin typeface="Courier"/>
                  <a:ea typeface="Courier"/>
                  <a:cs typeface="Courier"/>
                  <a:sym typeface="Courier"/>
                </a:defRPr>
              </a:pPr>
              <a:r>
                <a:t>…</a:t>
              </a:r>
            </a:p>
            <a:p>
              <a:pPr algn="l">
                <a:defRPr sz="4500">
                  <a:latin typeface="Courier"/>
                  <a:ea typeface="Courier"/>
                  <a:cs typeface="Courier"/>
                  <a:sym typeface="Courier"/>
                </a:defRPr>
              </a:pPr>
              <a:r>
                <a:t>tx = (int) ux;</a:t>
              </a:r>
            </a:p>
            <a:p>
              <a:pPr algn="l">
                <a:defRPr sz="4500">
                  <a:latin typeface="Courier"/>
                  <a:ea typeface="Courier"/>
                  <a:cs typeface="Courier"/>
                  <a:sym typeface="Courier"/>
                </a:defRPr>
              </a:pPr>
              <a:r>
                <a:t>uy = (unsigned) ty;</a:t>
              </a:r>
            </a:p>
          </p:txBody>
        </p:sp>
        <p:sp>
          <p:nvSpPr>
            <p:cNvPr id="274" name="1  2  3  4  5"/>
            <p:cNvSpPr txBox="1"/>
            <p:nvPr/>
          </p:nvSpPr>
          <p:spPr>
            <a:xfrm>
              <a:off x="0" y="0"/>
              <a:ext cx="862107" cy="359410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r">
                <a:defRPr sz="4500">
                  <a:latin typeface="Courier"/>
                  <a:ea typeface="Courier"/>
                  <a:cs typeface="Courier"/>
                  <a:sym typeface="Courier"/>
                </a:defRPr>
              </a:lvl1pPr>
            </a:lstStyle>
            <a:p>
              <a:pPr/>
              <a:r>
                <a:t>1  2  3  4  5</a:t>
              </a:r>
            </a:p>
          </p:txBody>
        </p:sp>
      </p:grpSp>
      <p:grpSp>
        <p:nvGrpSpPr>
          <p:cNvPr id="278" name="Group"/>
          <p:cNvGrpSpPr/>
          <p:nvPr/>
        </p:nvGrpSpPr>
        <p:grpSpPr>
          <a:xfrm>
            <a:off x="12084459" y="5060950"/>
            <a:ext cx="11413537" cy="3594100"/>
            <a:chOff x="0" y="0"/>
            <a:chExt cx="11413536" cy="3594100"/>
          </a:xfrm>
        </p:grpSpPr>
        <p:sp>
          <p:nvSpPr>
            <p:cNvPr id="276" name="int tx, ty;…"/>
            <p:cNvSpPr txBox="1"/>
            <p:nvPr/>
          </p:nvSpPr>
          <p:spPr>
            <a:xfrm>
              <a:off x="1267020" y="0"/>
              <a:ext cx="10146517" cy="359410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4500">
                  <a:latin typeface="Courier"/>
                  <a:ea typeface="Courier"/>
                  <a:cs typeface="Courier"/>
                  <a:sym typeface="Courier"/>
                </a:defRPr>
              </a:pPr>
              <a:r>
                <a:t>int tx, ty;</a:t>
              </a:r>
            </a:p>
            <a:p>
              <a:pPr algn="l">
                <a:defRPr sz="4500">
                  <a:latin typeface="Courier"/>
                  <a:ea typeface="Courier"/>
                  <a:cs typeface="Courier"/>
                  <a:sym typeface="Courier"/>
                </a:defRPr>
              </a:pPr>
              <a:r>
                <a:t>unsigned ux, uy;</a:t>
              </a:r>
            </a:p>
            <a:p>
              <a:pPr algn="l">
                <a:defRPr sz="4500">
                  <a:latin typeface="Courier"/>
                  <a:ea typeface="Courier"/>
                  <a:cs typeface="Courier"/>
                  <a:sym typeface="Courier"/>
                </a:defRPr>
              </a:pPr>
              <a:r>
                <a:t>…</a:t>
              </a:r>
            </a:p>
            <a:p>
              <a:pPr algn="l">
                <a:defRPr sz="4500">
                  <a:latin typeface="Courier"/>
                  <a:ea typeface="Courier"/>
                  <a:cs typeface="Courier"/>
                  <a:sym typeface="Courier"/>
                </a:defRPr>
              </a:pPr>
              <a:r>
                <a:t>tx = ux; // cast to signed</a:t>
              </a:r>
            </a:p>
            <a:p>
              <a:pPr algn="l">
                <a:defRPr sz="4500">
                  <a:latin typeface="Courier"/>
                  <a:ea typeface="Courier"/>
                  <a:cs typeface="Courier"/>
                  <a:sym typeface="Courier"/>
                </a:defRPr>
              </a:pPr>
              <a:r>
                <a:t>uy = ty; // cast to unsigned</a:t>
              </a:r>
            </a:p>
          </p:txBody>
        </p:sp>
        <p:sp>
          <p:nvSpPr>
            <p:cNvPr id="277" name="1  2  3  4  5"/>
            <p:cNvSpPr txBox="1"/>
            <p:nvPr/>
          </p:nvSpPr>
          <p:spPr>
            <a:xfrm>
              <a:off x="0" y="0"/>
              <a:ext cx="1257889" cy="3594100"/>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r">
                <a:defRPr sz="4500">
                  <a:latin typeface="Courier"/>
                  <a:ea typeface="Courier"/>
                  <a:cs typeface="Courier"/>
                  <a:sym typeface="Courier"/>
                </a:defRPr>
              </a:lvl1pPr>
            </a:lstStyle>
            <a:p>
              <a:pPr/>
              <a:r>
                <a:t>1  2  3  4  5</a:t>
              </a:r>
            </a:p>
          </p:txBody>
        </p:sp>
      </p:grpSp>
      <p:sp>
        <p:nvSpPr>
          <p:cNvPr id="279" name="explicit"/>
          <p:cNvSpPr txBox="1"/>
          <p:nvPr/>
        </p:nvSpPr>
        <p:spPr>
          <a:xfrm>
            <a:off x="4076945" y="4044821"/>
            <a:ext cx="198374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explicit</a:t>
            </a:r>
          </a:p>
        </p:txBody>
      </p:sp>
      <p:sp>
        <p:nvSpPr>
          <p:cNvPr id="280" name="implicit"/>
          <p:cNvSpPr txBox="1"/>
          <p:nvPr/>
        </p:nvSpPr>
        <p:spPr>
          <a:xfrm>
            <a:off x="16793642" y="4044821"/>
            <a:ext cx="19951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implicit</a:t>
            </a:r>
          </a:p>
        </p:txBody>
      </p:sp>
      <p:sp>
        <p:nvSpPr>
          <p:cNvPr id="281" name="When casting: the underlying bits do not change, so there isn't any conversion going on, except that the variable is treated as the type that it is. You cannot convert a signed number to its unsigned counterpart using a cast!"/>
          <p:cNvSpPr txBox="1"/>
          <p:nvPr/>
        </p:nvSpPr>
        <p:spPr>
          <a:xfrm>
            <a:off x="869370" y="10223090"/>
            <a:ext cx="21551360" cy="2381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When casting: </a:t>
            </a:r>
            <a:r>
              <a:rPr b="1">
                <a:latin typeface="Helvetica Neue"/>
                <a:ea typeface="Helvetica Neue"/>
                <a:cs typeface="Helvetica Neue"/>
                <a:sym typeface="Helvetica Neue"/>
              </a:rPr>
              <a:t>the underlying bits do not change</a:t>
            </a:r>
            <a:r>
              <a:t>, so there isn't any conversion going on, except that the variable is treated as the type that it is. You cannot convert a signed number to its unsigned counterpart using a cast!</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Casting Between Signed and Un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Casting Between Signed and Unsigned</a:t>
            </a:r>
          </a:p>
        </p:txBody>
      </p:sp>
      <p:grpSp>
        <p:nvGrpSpPr>
          <p:cNvPr id="286" name="Group"/>
          <p:cNvGrpSpPr/>
          <p:nvPr/>
        </p:nvGrpSpPr>
        <p:grpSpPr>
          <a:xfrm>
            <a:off x="398262" y="4695329"/>
            <a:ext cx="11336394" cy="6530262"/>
            <a:chOff x="0" y="0"/>
            <a:chExt cx="11336392" cy="6530260"/>
          </a:xfrm>
        </p:grpSpPr>
        <p:sp>
          <p:nvSpPr>
            <p:cNvPr id="284" name="// test_cast.c…"/>
            <p:cNvSpPr txBox="1"/>
            <p:nvPr/>
          </p:nvSpPr>
          <p:spPr>
            <a:xfrm>
              <a:off x="846073" y="1169"/>
              <a:ext cx="10490320" cy="652909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400">
                  <a:latin typeface="Courier"/>
                  <a:ea typeface="Courier"/>
                  <a:cs typeface="Courier"/>
                  <a:sym typeface="Courier"/>
                </a:defRPr>
              </a:pPr>
              <a:r>
                <a:t>// test_cast.c</a:t>
              </a:r>
            </a:p>
            <a:p>
              <a:pPr algn="l">
                <a:defRPr sz="3400">
                  <a:latin typeface="Courier"/>
                  <a:ea typeface="Courier"/>
                  <a:cs typeface="Courier"/>
                  <a:sym typeface="Courier"/>
                </a:defRPr>
              </a:pPr>
              <a:r>
                <a:t>#include&lt;stdio.h&gt;</a:t>
              </a:r>
            </a:p>
            <a:p>
              <a:pPr algn="l">
                <a:defRPr sz="3400">
                  <a:latin typeface="Courier"/>
                  <a:ea typeface="Courier"/>
                  <a:cs typeface="Courier"/>
                  <a:sym typeface="Courier"/>
                </a:defRPr>
              </a:pPr>
              <a:r>
                <a:t>#include&lt;stdlib.h&gt;</a:t>
              </a:r>
            </a:p>
            <a:p>
              <a:pPr algn="l">
                <a:defRPr sz="3400">
                  <a:latin typeface="Courier"/>
                  <a:ea typeface="Courier"/>
                  <a:cs typeface="Courier"/>
                  <a:sym typeface="Courier"/>
                </a:defRPr>
              </a:pPr>
            </a:p>
            <a:p>
              <a:pPr algn="l">
                <a:defRPr sz="3400">
                  <a:latin typeface="Courier"/>
                  <a:ea typeface="Courier"/>
                  <a:cs typeface="Courier"/>
                  <a:sym typeface="Courier"/>
                </a:defRPr>
              </a:pPr>
              <a:r>
                <a:t>int main() {</a:t>
              </a:r>
            </a:p>
            <a:p>
              <a:pPr algn="l">
                <a:defRPr sz="3400">
                  <a:latin typeface="Courier"/>
                  <a:ea typeface="Courier"/>
                  <a:cs typeface="Courier"/>
                  <a:sym typeface="Courier"/>
                </a:defRPr>
              </a:pPr>
              <a:r>
                <a:t>    int v = -12345;</a:t>
              </a:r>
            </a:p>
            <a:p>
              <a:pPr algn="l">
                <a:defRPr sz="3400">
                  <a:latin typeface="Courier"/>
                  <a:ea typeface="Courier"/>
                  <a:cs typeface="Courier"/>
                  <a:sym typeface="Courier"/>
                </a:defRPr>
              </a:pPr>
              <a:r>
                <a:t>    unsigned int uv = (unsigned int) v;</a:t>
              </a:r>
            </a:p>
            <a:p>
              <a:pPr algn="l">
                <a:defRPr sz="3400">
                  <a:latin typeface="Courier"/>
                  <a:ea typeface="Courier"/>
                  <a:cs typeface="Courier"/>
                  <a:sym typeface="Courier"/>
                </a:defRPr>
              </a:pPr>
            </a:p>
            <a:p>
              <a:pPr algn="l">
                <a:defRPr sz="3400">
                  <a:latin typeface="Courier"/>
                  <a:ea typeface="Courier"/>
                  <a:cs typeface="Courier"/>
                  <a:sym typeface="Courier"/>
                </a:defRPr>
              </a:pPr>
              <a:r>
                <a:t>    printf("v = %d, uv = %u\n",v,uv);</a:t>
              </a:r>
            </a:p>
            <a:p>
              <a:pPr algn="l">
                <a:defRPr sz="3400">
                  <a:latin typeface="Courier"/>
                  <a:ea typeface="Courier"/>
                  <a:cs typeface="Courier"/>
                  <a:sym typeface="Courier"/>
                </a:defRPr>
              </a:pPr>
            </a:p>
            <a:p>
              <a:pPr algn="l">
                <a:defRPr sz="3400">
                  <a:latin typeface="Courier"/>
                  <a:ea typeface="Courier"/>
                  <a:cs typeface="Courier"/>
                  <a:sym typeface="Courier"/>
                </a:defRPr>
              </a:pPr>
              <a:r>
                <a:t>    return 0;</a:t>
              </a:r>
            </a:p>
            <a:p>
              <a:pPr algn="l">
                <a:defRPr sz="3400">
                  <a:latin typeface="Courier"/>
                  <a:ea typeface="Courier"/>
                  <a:cs typeface="Courier"/>
                  <a:sym typeface="Courier"/>
                </a:defRPr>
              </a:pPr>
              <a:r>
                <a:t>}</a:t>
              </a:r>
            </a:p>
          </p:txBody>
        </p:sp>
        <p:sp>
          <p:nvSpPr>
            <p:cNvPr id="285" name="1  2  3  4  5…"/>
            <p:cNvSpPr txBox="1"/>
            <p:nvPr/>
          </p:nvSpPr>
          <p:spPr>
            <a:xfrm>
              <a:off x="-1" y="-1"/>
              <a:ext cx="854279" cy="6529762"/>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r">
                <a:defRPr sz="3400">
                  <a:latin typeface="Courier"/>
                  <a:ea typeface="Courier"/>
                  <a:cs typeface="Courier"/>
                  <a:sym typeface="Courier"/>
                </a:defRPr>
              </a:pPr>
              <a:r>
                <a:t>1  2  3  4  5</a:t>
              </a:r>
            </a:p>
            <a:p>
              <a:pPr algn="r">
                <a:defRPr sz="3400">
                  <a:latin typeface="Courier"/>
                  <a:ea typeface="Courier"/>
                  <a:cs typeface="Courier"/>
                  <a:sym typeface="Courier"/>
                </a:defRPr>
              </a:pPr>
              <a:r>
                <a:t>6</a:t>
              </a:r>
            </a:p>
            <a:p>
              <a:pPr algn="r">
                <a:defRPr sz="3400">
                  <a:latin typeface="Courier"/>
                  <a:ea typeface="Courier"/>
                  <a:cs typeface="Courier"/>
                  <a:sym typeface="Courier"/>
                </a:defRPr>
              </a:pPr>
              <a:r>
                <a:t>7</a:t>
              </a:r>
            </a:p>
            <a:p>
              <a:pPr algn="r">
                <a:defRPr sz="3400">
                  <a:latin typeface="Courier"/>
                  <a:ea typeface="Courier"/>
                  <a:cs typeface="Courier"/>
                  <a:sym typeface="Courier"/>
                </a:defRPr>
              </a:pPr>
              <a:r>
                <a:t>8</a:t>
              </a:r>
            </a:p>
            <a:p>
              <a:pPr algn="r">
                <a:defRPr sz="3400">
                  <a:latin typeface="Courier"/>
                  <a:ea typeface="Courier"/>
                  <a:cs typeface="Courier"/>
                  <a:sym typeface="Courier"/>
                </a:defRPr>
              </a:pPr>
              <a:r>
                <a:t>9</a:t>
              </a:r>
            </a:p>
            <a:p>
              <a:pPr algn="r">
                <a:defRPr sz="3400">
                  <a:latin typeface="Courier"/>
                  <a:ea typeface="Courier"/>
                  <a:cs typeface="Courier"/>
                  <a:sym typeface="Courier"/>
                </a:defRPr>
              </a:pPr>
              <a:r>
                <a:t>10</a:t>
              </a:r>
            </a:p>
            <a:p>
              <a:pPr algn="r">
                <a:defRPr sz="3400">
                  <a:latin typeface="Courier"/>
                  <a:ea typeface="Courier"/>
                  <a:cs typeface="Courier"/>
                  <a:sym typeface="Courier"/>
                </a:defRPr>
              </a:pPr>
              <a:r>
                <a:t>11</a:t>
              </a:r>
            </a:p>
            <a:p>
              <a:pPr algn="r">
                <a:defRPr sz="3400">
                  <a:latin typeface="Courier"/>
                  <a:ea typeface="Courier"/>
                  <a:cs typeface="Courier"/>
                  <a:sym typeface="Courier"/>
                </a:defRPr>
              </a:pPr>
              <a:r>
                <a:t>12</a:t>
              </a:r>
            </a:p>
          </p:txBody>
        </p:sp>
      </p:grpSp>
      <p:sp>
        <p:nvSpPr>
          <p:cNvPr id="287" name="$ ./test_cast…"/>
          <p:cNvSpPr txBox="1"/>
          <p:nvPr/>
        </p:nvSpPr>
        <p:spPr>
          <a:xfrm>
            <a:off x="13108806" y="4724224"/>
            <a:ext cx="10615593" cy="2989752"/>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lstStyle/>
          <a:p>
            <a:pPr algn="l">
              <a:defRPr sz="3400">
                <a:latin typeface="Courier"/>
                <a:ea typeface="Courier"/>
                <a:cs typeface="Courier"/>
                <a:sym typeface="Courier"/>
              </a:defRPr>
            </a:pPr>
            <a:r>
              <a:t>$ ./test_cast</a:t>
            </a:r>
          </a:p>
          <a:p>
            <a:pPr algn="l">
              <a:defRPr sz="3400">
                <a:latin typeface="Courier"/>
                <a:ea typeface="Courier"/>
                <a:cs typeface="Courier"/>
                <a:sym typeface="Courier"/>
              </a:defRPr>
            </a:pPr>
            <a:r>
              <a:t>v = -12345, uv = 4294954951</a:t>
            </a:r>
          </a:p>
        </p:txBody>
      </p:sp>
      <p:sp>
        <p:nvSpPr>
          <p:cNvPr id="288" name="When casting: the underlying bits do not change, so there isn't any conversion going on, except that the variable is treated as the type that it is. You cannot convert a signed number to its unsigned counterpart using a cast!"/>
          <p:cNvSpPr txBox="1"/>
          <p:nvPr/>
        </p:nvSpPr>
        <p:spPr>
          <a:xfrm>
            <a:off x="1038117" y="2098377"/>
            <a:ext cx="21464130" cy="2381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When casting: </a:t>
            </a:r>
            <a:r>
              <a:rPr b="1">
                <a:latin typeface="Helvetica Neue"/>
                <a:ea typeface="Helvetica Neue"/>
                <a:cs typeface="Helvetica Neue"/>
                <a:sym typeface="Helvetica Neue"/>
              </a:rPr>
              <a:t>the underlying bits do not change</a:t>
            </a:r>
            <a:r>
              <a:t>, so there isn't any conversion going on, except that the variable is treated as the type that it is. You cannot convert a signed number to its unsigned counterpart using a cast!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7"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Casting Between Signed and Un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Casting Between Signed and Unsigned</a:t>
            </a:r>
          </a:p>
        </p:txBody>
      </p:sp>
      <p:grpSp>
        <p:nvGrpSpPr>
          <p:cNvPr id="293" name="Group"/>
          <p:cNvGrpSpPr/>
          <p:nvPr/>
        </p:nvGrpSpPr>
        <p:grpSpPr>
          <a:xfrm>
            <a:off x="342013" y="8507396"/>
            <a:ext cx="12283071" cy="3053252"/>
            <a:chOff x="0" y="0"/>
            <a:chExt cx="12283070" cy="3053251"/>
          </a:xfrm>
        </p:grpSpPr>
        <p:sp>
          <p:nvSpPr>
            <p:cNvPr id="291" name="int x = -1;…"/>
            <p:cNvSpPr txBox="1"/>
            <p:nvPr/>
          </p:nvSpPr>
          <p:spPr>
            <a:xfrm>
              <a:off x="916727" y="546"/>
              <a:ext cx="11366344" cy="3052705"/>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400">
                  <a:latin typeface="Courier"/>
                  <a:ea typeface="Courier"/>
                  <a:cs typeface="Courier"/>
                  <a:sym typeface="Courier"/>
                </a:defRPr>
              </a:pPr>
              <a:r>
                <a:t>    int x = -1;</a:t>
              </a:r>
            </a:p>
            <a:p>
              <a:pPr algn="l">
                <a:defRPr sz="3400">
                  <a:latin typeface="Courier"/>
                  <a:ea typeface="Courier"/>
                  <a:cs typeface="Courier"/>
                  <a:sym typeface="Courier"/>
                </a:defRPr>
              </a:pPr>
              <a:r>
                <a:t>    unsigned u = 3000000000; // 3 billion</a:t>
              </a:r>
            </a:p>
            <a:p>
              <a:pPr algn="l">
                <a:defRPr sz="3400">
                  <a:latin typeface="Courier"/>
                  <a:ea typeface="Courier"/>
                  <a:cs typeface="Courier"/>
                  <a:sym typeface="Courier"/>
                </a:defRPr>
              </a:pPr>
            </a:p>
            <a:p>
              <a:pPr algn="l">
                <a:defRPr sz="3400">
                  <a:latin typeface="Courier"/>
                  <a:ea typeface="Courier"/>
                  <a:cs typeface="Courier"/>
                  <a:sym typeface="Courier"/>
                </a:defRPr>
              </a:pPr>
              <a:r>
                <a:t>    printf("x = %u = %d\n", x, x);</a:t>
              </a:r>
            </a:p>
            <a:p>
              <a:pPr algn="l">
                <a:defRPr sz="3400">
                  <a:latin typeface="Courier"/>
                  <a:ea typeface="Courier"/>
                  <a:cs typeface="Courier"/>
                  <a:sym typeface="Courier"/>
                </a:defRPr>
              </a:pPr>
              <a:r>
                <a:t>    printf("u = %u = %d\n", u, u);</a:t>
              </a:r>
            </a:p>
          </p:txBody>
        </p:sp>
        <p:sp>
          <p:nvSpPr>
            <p:cNvPr id="292" name="1  2  3  4  5…"/>
            <p:cNvSpPr txBox="1"/>
            <p:nvPr/>
          </p:nvSpPr>
          <p:spPr>
            <a:xfrm>
              <a:off x="-1" y="-1"/>
              <a:ext cx="925618" cy="3053018"/>
            </a:xfrm>
            <a:prstGeom prst="rect">
              <a:avLst/>
            </a:pr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r">
                <a:defRPr sz="3400">
                  <a:latin typeface="Courier"/>
                  <a:ea typeface="Courier"/>
                  <a:cs typeface="Courier"/>
                  <a:sym typeface="Courier"/>
                </a:defRPr>
              </a:pPr>
              <a:r>
                <a:t>1  2  3  4  5</a:t>
              </a:r>
            </a:p>
            <a:p>
              <a:pPr algn="r">
                <a:defRPr sz="3400">
                  <a:latin typeface="Courier"/>
                  <a:ea typeface="Courier"/>
                  <a:cs typeface="Courier"/>
                  <a:sym typeface="Courier"/>
                </a:defRPr>
              </a:pPr>
              <a:r>
                <a:t>6</a:t>
              </a:r>
            </a:p>
            <a:p>
              <a:pPr algn="r">
                <a:defRPr sz="3400">
                  <a:latin typeface="Courier"/>
                  <a:ea typeface="Courier"/>
                  <a:cs typeface="Courier"/>
                  <a:sym typeface="Courier"/>
                </a:defRPr>
              </a:pPr>
              <a:r>
                <a:t>7</a:t>
              </a:r>
            </a:p>
            <a:p>
              <a:pPr algn="r">
                <a:defRPr sz="3400">
                  <a:latin typeface="Courier"/>
                  <a:ea typeface="Courier"/>
                  <a:cs typeface="Courier"/>
                  <a:sym typeface="Courier"/>
                </a:defRPr>
              </a:pPr>
              <a:r>
                <a:t>8</a:t>
              </a:r>
            </a:p>
            <a:p>
              <a:pPr algn="r">
                <a:defRPr sz="3400">
                  <a:latin typeface="Courier"/>
                  <a:ea typeface="Courier"/>
                  <a:cs typeface="Courier"/>
                  <a:sym typeface="Courier"/>
                </a:defRPr>
              </a:pPr>
              <a:r>
                <a:t>9</a:t>
              </a:r>
            </a:p>
            <a:p>
              <a:pPr algn="r">
                <a:defRPr sz="3400">
                  <a:latin typeface="Courier"/>
                  <a:ea typeface="Courier"/>
                  <a:cs typeface="Courier"/>
                  <a:sym typeface="Courier"/>
                </a:defRPr>
              </a:pPr>
              <a:r>
                <a:t>10</a:t>
              </a:r>
            </a:p>
            <a:p>
              <a:pPr algn="r">
                <a:defRPr sz="3400">
                  <a:latin typeface="Courier"/>
                  <a:ea typeface="Courier"/>
                  <a:cs typeface="Courier"/>
                  <a:sym typeface="Courier"/>
                </a:defRPr>
              </a:pPr>
              <a:r>
                <a:t>11</a:t>
              </a:r>
            </a:p>
            <a:p>
              <a:pPr algn="r">
                <a:defRPr sz="3400">
                  <a:latin typeface="Courier"/>
                  <a:ea typeface="Courier"/>
                  <a:cs typeface="Courier"/>
                  <a:sym typeface="Courier"/>
                </a:defRPr>
              </a:pPr>
              <a:r>
                <a:t>12</a:t>
              </a:r>
            </a:p>
          </p:txBody>
        </p:sp>
      </p:grpSp>
      <p:sp>
        <p:nvSpPr>
          <p:cNvPr id="294" name="$ ./test_printf…"/>
          <p:cNvSpPr txBox="1"/>
          <p:nvPr/>
        </p:nvSpPr>
        <p:spPr>
          <a:xfrm>
            <a:off x="13108806" y="8539146"/>
            <a:ext cx="10615593" cy="2989752"/>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lstStyle/>
          <a:p>
            <a:pPr algn="l">
              <a:defRPr sz="3400">
                <a:latin typeface="Courier"/>
                <a:ea typeface="Courier"/>
                <a:cs typeface="Courier"/>
                <a:sym typeface="Courier"/>
              </a:defRPr>
            </a:pPr>
            <a:r>
              <a:t>$ ./test_printf</a:t>
            </a:r>
          </a:p>
          <a:p>
            <a:pPr algn="l">
              <a:defRPr sz="3400">
                <a:latin typeface="Courier"/>
                <a:ea typeface="Courier"/>
                <a:cs typeface="Courier"/>
                <a:sym typeface="Courier"/>
              </a:defRPr>
            </a:pPr>
            <a:r>
              <a:t>x = 4294967295 = -1</a:t>
            </a:r>
          </a:p>
          <a:p>
            <a:pPr algn="l">
              <a:defRPr sz="3400">
                <a:latin typeface="Courier"/>
                <a:ea typeface="Courier"/>
                <a:cs typeface="Courier"/>
                <a:sym typeface="Courier"/>
              </a:defRPr>
            </a:pPr>
            <a:r>
              <a:t>u = 3000000000 = -1294967296</a:t>
            </a:r>
          </a:p>
        </p:txBody>
      </p:sp>
      <p:sp>
        <p:nvSpPr>
          <p:cNvPr id="295" name="printf has three 32-bit integer representations:…"/>
          <p:cNvSpPr txBox="1"/>
          <p:nvPr/>
        </p:nvSpPr>
        <p:spPr>
          <a:xfrm>
            <a:off x="756871" y="1746733"/>
            <a:ext cx="21464130" cy="62632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rPr>
                <a:latin typeface="Courier"/>
                <a:ea typeface="Courier"/>
                <a:cs typeface="Courier"/>
                <a:sym typeface="Courier"/>
              </a:rPr>
              <a:t>printf</a:t>
            </a:r>
            <a:r>
              <a:t> has three 32-bit integer representations:</a:t>
            </a:r>
          </a:p>
          <a:p>
            <a:pPr algn="l"/>
          </a:p>
          <a:p>
            <a:pPr algn="l"/>
            <a:r>
              <a:rPr>
                <a:latin typeface="Courier"/>
                <a:ea typeface="Courier"/>
                <a:cs typeface="Courier"/>
                <a:sym typeface="Courier"/>
              </a:rPr>
              <a:t>%d</a:t>
            </a:r>
            <a:r>
              <a:t> : signed 32-bit int</a:t>
            </a:r>
          </a:p>
          <a:p>
            <a:pPr algn="l"/>
            <a:r>
              <a:rPr>
                <a:latin typeface="Courier"/>
                <a:ea typeface="Courier"/>
                <a:cs typeface="Courier"/>
                <a:sym typeface="Courier"/>
              </a:rPr>
              <a:t>%u</a:t>
            </a:r>
            <a:r>
              <a:t> : unsigned 32-bit int</a:t>
            </a:r>
          </a:p>
          <a:p>
            <a:pPr algn="l"/>
            <a:r>
              <a:rPr>
                <a:latin typeface="Courier"/>
                <a:ea typeface="Courier"/>
                <a:cs typeface="Courier"/>
                <a:sym typeface="Courier"/>
              </a:rPr>
              <a:t>%x</a:t>
            </a:r>
            <a:r>
              <a:t> : hex 32-bit int</a:t>
            </a:r>
          </a:p>
          <a:p>
            <a:pPr algn="l"/>
          </a:p>
          <a:p>
            <a:pPr algn="l"/>
            <a:r>
              <a:t>As long as the value is a 32-bit type, printf will treat it according to the formatter it is applying: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4"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Signed vs Unsigned Number Whee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Signed vs Unsigned Number Wheels</a:t>
            </a:r>
          </a:p>
        </p:txBody>
      </p:sp>
      <p:sp>
        <p:nvSpPr>
          <p:cNvPr id="298" name="Rounded Rectangle"/>
          <p:cNvSpPr/>
          <p:nvPr/>
        </p:nvSpPr>
        <p:spPr>
          <a:xfrm>
            <a:off x="4064219" y="6990218"/>
            <a:ext cx="4443244" cy="2773017"/>
          </a:xfrm>
          <a:prstGeom prst="roundRect">
            <a:avLst>
              <a:gd name="adj" fmla="val 15000"/>
            </a:avLst>
          </a:prstGeom>
          <a:solidFill>
            <a:srgbClr val="FFFFFF"/>
          </a:solidFill>
          <a:ln w="12700">
            <a:miter lim="400000"/>
          </a:ln>
        </p:spPr>
        <p:txBody>
          <a:bodyPr lIns="50800" tIns="50800" rIns="50800" bIns="50800" anchor="ctr"/>
          <a:lstStyle/>
          <a:p>
            <a:pPr>
              <a:defRPr>
                <a:solidFill>
                  <a:srgbClr val="FFFFFF"/>
                </a:solidFill>
              </a:defRPr>
            </a:pPr>
          </a:p>
        </p:txBody>
      </p:sp>
      <p:pic>
        <p:nvPicPr>
          <p:cNvPr id="299" name="Image" descr="Image"/>
          <p:cNvPicPr>
            <a:picLocks noChangeAspect="1"/>
          </p:cNvPicPr>
          <p:nvPr/>
        </p:nvPicPr>
        <p:blipFill>
          <a:blip r:embed="rId2">
            <a:extLst/>
          </a:blip>
          <a:stretch>
            <a:fillRect/>
          </a:stretch>
        </p:blipFill>
        <p:spPr>
          <a:xfrm>
            <a:off x="1026352" y="2336645"/>
            <a:ext cx="10518978" cy="10606963"/>
          </a:xfrm>
          <a:prstGeom prst="rect">
            <a:avLst/>
          </a:prstGeom>
          <a:ln w="12700">
            <a:miter lim="400000"/>
          </a:ln>
        </p:spPr>
      </p:pic>
      <p:pic>
        <p:nvPicPr>
          <p:cNvPr id="300" name="Image" descr="Image"/>
          <p:cNvPicPr>
            <a:picLocks noChangeAspect="1"/>
          </p:cNvPicPr>
          <p:nvPr/>
        </p:nvPicPr>
        <p:blipFill>
          <a:blip r:embed="rId3">
            <a:extLst/>
          </a:blip>
          <a:stretch>
            <a:fillRect/>
          </a:stretch>
        </p:blipFill>
        <p:spPr>
          <a:xfrm>
            <a:off x="12801470" y="2336645"/>
            <a:ext cx="10421390" cy="1060696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Comparison between signed and unsigned integ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Comparison between signed and unsigned integers</a:t>
            </a:r>
          </a:p>
        </p:txBody>
      </p:sp>
      <p:sp>
        <p:nvSpPr>
          <p:cNvPr id="303" name="When a C expression has combinations of signed and unsigned variables, you need to be careful!…"/>
          <p:cNvSpPr txBox="1"/>
          <p:nvPr/>
        </p:nvSpPr>
        <p:spPr>
          <a:xfrm>
            <a:off x="756871" y="1757241"/>
            <a:ext cx="21464130" cy="4680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When a C expression has combinations of signed and unsigned variables, you need to be careful! </a:t>
            </a:r>
          </a:p>
          <a:p>
            <a:pPr algn="l"/>
          </a:p>
          <a:p>
            <a:pPr algn="l"/>
            <a:r>
              <a:t>If an operation is performed that has both a signed and an unsigned value, </a:t>
            </a:r>
            <a:r>
              <a:rPr b="1">
                <a:latin typeface="Helvetica Neue"/>
                <a:ea typeface="Helvetica Neue"/>
                <a:cs typeface="Helvetica Neue"/>
                <a:sym typeface="Helvetica Neue"/>
              </a:rPr>
              <a:t>C implicitly casts the signed argument to unsigned</a:t>
            </a:r>
            <a:r>
              <a:t> and performs the operation assuming both numbers are non-negative. Let's take a look…</a:t>
            </a:r>
          </a:p>
        </p:txBody>
      </p:sp>
      <p:graphicFrame>
        <p:nvGraphicFramePr>
          <p:cNvPr id="304" name="Table 1"/>
          <p:cNvGraphicFramePr/>
          <p:nvPr/>
        </p:nvGraphicFramePr>
        <p:xfrm>
          <a:off x="1151393" y="7127369"/>
          <a:ext cx="21643921" cy="5723010"/>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338103"/>
                <a:gridCol w="3180716"/>
                <a:gridCol w="4704464"/>
              </a:tblGrid>
              <a:tr h="634478">
                <a:tc>
                  <a:txBody>
                    <a:bodyPr/>
                    <a:lstStyle/>
                    <a:p>
                      <a:pPr algn="l">
                        <a:defRPr>
                          <a:solidFill>
                            <a:srgbClr val="000000"/>
                          </a:solidFill>
                        </a:defRPr>
                      </a:pPr>
                      <a:r>
                        <a:rPr sz="3500">
                          <a:latin typeface="Courier"/>
                          <a:ea typeface="Courier"/>
                          <a:cs typeface="Courier"/>
                          <a:sym typeface="Courier"/>
                        </a:rPr>
                        <a:t>Expression</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3500">
                          <a:solidFill>
                            <a:srgbClr val="444444"/>
                          </a:solidFill>
                        </a:rPr>
                        <a:t>Type</a:t>
                      </a: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3500">
                          <a:solidFill>
                            <a:srgbClr val="444444"/>
                          </a:solidFill>
                        </a:rPr>
                        <a:t>Evaluation</a:t>
                      </a:r>
                    </a:p>
                  </a:txBody>
                  <a:tcPr marL="50800" marR="50800" marT="50800" marB="50800" anchor="ctr" anchorCtr="0" horzOverflow="overflow">
                    <a:lnR w="12700">
                      <a:solidFill>
                        <a:srgbClr val="3C3C1D"/>
                      </a:solidFill>
                      <a:miter lim="400000"/>
                    </a:lnR>
                    <a:lnT w="12700">
                      <a:solidFill>
                        <a:srgbClr val="3C3C1D"/>
                      </a:solidFill>
                      <a:miter lim="400000"/>
                    </a:lnT>
                  </a:tcPr>
                </a:tc>
              </a:tr>
              <a:tr h="634478">
                <a:tc>
                  <a:txBody>
                    <a:bodyPr/>
                    <a:lstStyle/>
                    <a:p>
                      <a:pPr algn="l">
                        <a:defRPr>
                          <a:solidFill>
                            <a:srgbClr val="000000"/>
                          </a:solidFill>
                        </a:defRPr>
                      </a:pPr>
                      <a:r>
                        <a:rPr sz="3500">
                          <a:latin typeface="Courier"/>
                          <a:ea typeface="Courier"/>
                          <a:cs typeface="Courier"/>
                          <a:sym typeface="Courier"/>
                        </a:rPr>
                        <a:t>0 == 0U</a:t>
                      </a:r>
                    </a:p>
                  </a:txBody>
                  <a:tcPr marL="50800" marR="50800" marT="50800" marB="50800" anchor="ctr" anchorCtr="0" horzOverflow="overflow">
                    <a:lnL w="12700">
                      <a:solidFill>
                        <a:srgbClr val="3C3C1D"/>
                      </a:solidFill>
                      <a:miter lim="400000"/>
                    </a:lnL>
                  </a:tcPr>
                </a:tc>
                <a:tc>
                  <a:txBody>
                    <a:bodyPr/>
                    <a:lstStyle/>
                    <a:p>
                      <a:pPr algn="ctr" defTabSz="647700">
                        <a:defRPr sz="3500"/>
                      </a:pPr>
                    </a:p>
                  </a:txBody>
                  <a:tcPr marL="50800" marR="50800" marT="50800" marB="50800" anchor="ctr" anchorCtr="0" horzOverflow="overflow"/>
                </a:tc>
                <a:tc>
                  <a:txBody>
                    <a:bodyPr/>
                    <a:lstStyle/>
                    <a:p>
                      <a:pPr algn="ctr" defTabSz="647700">
                        <a:defRPr sz="3500"/>
                      </a:pP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-1 &lt; 0</a:t>
                      </a:r>
                    </a:p>
                  </a:txBody>
                  <a:tcPr marL="50800" marR="50800" marT="50800" marB="50800" anchor="ctr" anchorCtr="0" horzOverflow="overflow">
                    <a:lnL w="12700">
                      <a:solidFill>
                        <a:srgbClr val="3C3C1D"/>
                      </a:solidFill>
                      <a:miter lim="400000"/>
                    </a:lnL>
                  </a:tcPr>
                </a:tc>
                <a:tc>
                  <a:txBody>
                    <a:bodyPr/>
                    <a:lstStyle/>
                    <a:p>
                      <a:pPr algn="ctr" defTabSz="647700">
                        <a:defRPr sz="3500"/>
                      </a:pPr>
                    </a:p>
                  </a:txBody>
                  <a:tcPr marL="50800" marR="50800" marT="50800" marB="50800" anchor="ctr" anchorCtr="0" horzOverflow="overflow"/>
                </a:tc>
                <a:tc>
                  <a:txBody>
                    <a:bodyPr/>
                    <a:lstStyle/>
                    <a:p>
                      <a:pPr algn="ctr" defTabSz="647700">
                        <a:defRPr sz="3500"/>
                      </a:pP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-1 &lt; 0U</a:t>
                      </a:r>
                    </a:p>
                  </a:txBody>
                  <a:tcPr marL="50800" marR="50800" marT="50800" marB="50800" anchor="ctr" anchorCtr="0" horzOverflow="overflow">
                    <a:lnL w="12700">
                      <a:solidFill>
                        <a:srgbClr val="3C3C1D"/>
                      </a:solidFill>
                      <a:miter lim="400000"/>
                    </a:lnL>
                  </a:tcPr>
                </a:tc>
                <a:tc>
                  <a:txBody>
                    <a:bodyPr/>
                    <a:lstStyle/>
                    <a:p>
                      <a:pPr algn="ctr" defTabSz="647700">
                        <a:defRPr sz="3500"/>
                      </a:pPr>
                    </a:p>
                  </a:txBody>
                  <a:tcPr marL="50800" marR="50800" marT="50800" marB="50800" anchor="ctr" anchorCtr="0" horzOverflow="overflow"/>
                </a:tc>
                <a:tc>
                  <a:txBody>
                    <a:bodyPr/>
                    <a:lstStyle/>
                    <a:p>
                      <a:pPr algn="ctr" defTabSz="647700">
                        <a:defRPr sz="3500"/>
                      </a:pP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2147483647 &gt; -2147483647 - 1</a:t>
                      </a:r>
                    </a:p>
                  </a:txBody>
                  <a:tcPr marL="50800" marR="50800" marT="50800" marB="50800" anchor="ctr" anchorCtr="0" horzOverflow="overflow">
                    <a:lnL w="12700">
                      <a:solidFill>
                        <a:srgbClr val="3C3C1D"/>
                      </a:solidFill>
                      <a:miter lim="400000"/>
                    </a:lnL>
                  </a:tcPr>
                </a:tc>
                <a:tc>
                  <a:txBody>
                    <a:bodyPr/>
                    <a:lstStyle/>
                    <a:p>
                      <a:pPr algn="ctr" defTabSz="647700">
                        <a:defRPr sz="3500"/>
                      </a:pPr>
                    </a:p>
                  </a:txBody>
                  <a:tcPr marL="50800" marR="50800" marT="50800" marB="50800" anchor="ctr" anchorCtr="0" horzOverflow="overflow"/>
                </a:tc>
                <a:tc>
                  <a:txBody>
                    <a:bodyPr/>
                    <a:lstStyle/>
                    <a:p>
                      <a:pPr algn="ctr" defTabSz="647700">
                        <a:defRPr sz="3500"/>
                      </a:pP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2147483647U &gt; -2147483647 - 1</a:t>
                      </a:r>
                    </a:p>
                  </a:txBody>
                  <a:tcPr marL="50800" marR="50800" marT="50800" marB="50800" anchor="ctr" anchorCtr="0" horzOverflow="overflow">
                    <a:lnL w="12700">
                      <a:solidFill>
                        <a:srgbClr val="3C3C1D"/>
                      </a:solidFill>
                      <a:miter lim="400000"/>
                    </a:lnL>
                  </a:tcPr>
                </a:tc>
                <a:tc>
                  <a:txBody>
                    <a:bodyPr/>
                    <a:lstStyle/>
                    <a:p>
                      <a:pPr algn="ctr" defTabSz="647700">
                        <a:defRPr sz="3500"/>
                      </a:pPr>
                    </a:p>
                  </a:txBody>
                  <a:tcPr marL="50800" marR="50800" marT="50800" marB="50800" anchor="ctr" anchorCtr="0" horzOverflow="overflow"/>
                </a:tc>
                <a:tc>
                  <a:txBody>
                    <a:bodyPr/>
                    <a:lstStyle/>
                    <a:p>
                      <a:pPr algn="ctr" defTabSz="647700">
                        <a:defRPr sz="3500"/>
                      </a:pP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2147483647 &gt; (int)2147483648U</a:t>
                      </a:r>
                    </a:p>
                  </a:txBody>
                  <a:tcPr marL="50800" marR="50800" marT="50800" marB="50800" anchor="ctr" anchorCtr="0" horzOverflow="overflow">
                    <a:lnL w="12700">
                      <a:solidFill>
                        <a:srgbClr val="3C3C1D"/>
                      </a:solidFill>
                      <a:miter lim="400000"/>
                    </a:lnL>
                  </a:tcPr>
                </a:tc>
                <a:tc>
                  <a:txBody>
                    <a:bodyPr/>
                    <a:lstStyle/>
                    <a:p>
                      <a:pPr algn="ctr" defTabSz="647700">
                        <a:defRPr sz="3500"/>
                      </a:pPr>
                    </a:p>
                  </a:txBody>
                  <a:tcPr marL="50800" marR="50800" marT="50800" marB="50800" anchor="ctr" anchorCtr="0" horzOverflow="overflow"/>
                </a:tc>
                <a:tc>
                  <a:txBody>
                    <a:bodyPr/>
                    <a:lstStyle/>
                    <a:p>
                      <a:pPr algn="ctr" defTabSz="647700">
                        <a:defRPr sz="3500"/>
                      </a:pP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-1 &gt; -2</a:t>
                      </a:r>
                    </a:p>
                  </a:txBody>
                  <a:tcPr marL="50800" marR="50800" marT="50800" marB="50800" anchor="ctr" anchorCtr="0" horzOverflow="overflow">
                    <a:lnL w="12700">
                      <a:solidFill>
                        <a:srgbClr val="3C3C1D"/>
                      </a:solidFill>
                      <a:miter lim="400000"/>
                    </a:lnL>
                  </a:tcPr>
                </a:tc>
                <a:tc>
                  <a:txBody>
                    <a:bodyPr/>
                    <a:lstStyle/>
                    <a:p>
                      <a:pPr algn="ctr" defTabSz="647700">
                        <a:defRPr sz="3500"/>
                      </a:pPr>
                    </a:p>
                  </a:txBody>
                  <a:tcPr marL="50800" marR="50800" marT="50800" marB="50800" anchor="ctr" anchorCtr="0" horzOverflow="overflow"/>
                </a:tc>
                <a:tc>
                  <a:txBody>
                    <a:bodyPr/>
                    <a:lstStyle/>
                    <a:p>
                      <a:pPr algn="ctr" defTabSz="647700">
                        <a:defRPr sz="3500"/>
                      </a:pP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(unsigned)-1 &gt; -2</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sz="3500"/>
                      </a:pPr>
                    </a:p>
                  </a:txBody>
                  <a:tcPr marL="50800" marR="50800" marT="50800" marB="50800" anchor="ctr" anchorCtr="0" horzOverflow="overflow">
                    <a:lnB w="12700">
                      <a:solidFill>
                        <a:srgbClr val="3C3C1D"/>
                      </a:solidFill>
                      <a:miter lim="400000"/>
                    </a:lnB>
                  </a:tcPr>
                </a:tc>
                <a:tc>
                  <a:txBody>
                    <a:bodyPr/>
                    <a:lstStyle/>
                    <a:p>
                      <a:pPr algn="ctr" defTabSz="647700">
                        <a:defRPr sz="3500"/>
                      </a:pP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pSp>
        <p:nvGrpSpPr>
          <p:cNvPr id="307" name="Group"/>
          <p:cNvGrpSpPr/>
          <p:nvPr/>
        </p:nvGrpSpPr>
        <p:grpSpPr>
          <a:xfrm>
            <a:off x="17992594" y="6372371"/>
            <a:ext cx="6343411" cy="6396470"/>
            <a:chOff x="0" y="0"/>
            <a:chExt cx="6343410" cy="6396469"/>
          </a:xfrm>
        </p:grpSpPr>
        <p:pic>
          <p:nvPicPr>
            <p:cNvPr id="305" name="Image" descr="Image"/>
            <p:cNvPicPr>
              <a:picLocks noChangeAspect="1"/>
            </p:cNvPicPr>
            <p:nvPr/>
          </p:nvPicPr>
          <p:blipFill>
            <a:blip r:embed="rId2">
              <a:extLst/>
            </a:blip>
            <a:stretch>
              <a:fillRect/>
            </a:stretch>
          </p:blipFill>
          <p:spPr>
            <a:xfrm>
              <a:off x="0" y="0"/>
              <a:ext cx="6343411" cy="6396470"/>
            </a:xfrm>
            <a:prstGeom prst="rect">
              <a:avLst/>
            </a:prstGeom>
            <a:ln w="12700" cap="flat">
              <a:noFill/>
              <a:miter lim="400000"/>
            </a:ln>
            <a:effectLst/>
          </p:spPr>
        </p:pic>
        <p:sp>
          <p:nvSpPr>
            <p:cNvPr id="306" name="Rounded Rectangle"/>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p>
          </p:txBody>
        </p:sp>
      </p:gr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Comparison between signed and unsigned integ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Comparison between signed and unsigned integers</a:t>
            </a:r>
          </a:p>
        </p:txBody>
      </p:sp>
      <p:sp>
        <p:nvSpPr>
          <p:cNvPr id="310" name="When a C expression has combinations of signed and unsigned variables, you need to be careful!…"/>
          <p:cNvSpPr txBox="1"/>
          <p:nvPr/>
        </p:nvSpPr>
        <p:spPr>
          <a:xfrm>
            <a:off x="756871" y="1757241"/>
            <a:ext cx="21464130" cy="4680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When a C expression has combinations of signed and unsigned variables, you need to be careful! </a:t>
            </a:r>
          </a:p>
          <a:p>
            <a:pPr algn="l"/>
          </a:p>
          <a:p>
            <a:pPr algn="l"/>
            <a:r>
              <a:t>If an operation is performed that has both a signed and an unsigned value, </a:t>
            </a:r>
            <a:r>
              <a:rPr b="1">
                <a:latin typeface="Helvetica Neue"/>
                <a:ea typeface="Helvetica Neue"/>
                <a:cs typeface="Helvetica Neue"/>
                <a:sym typeface="Helvetica Neue"/>
              </a:rPr>
              <a:t>C implicitly casts the signed argument to unsigned</a:t>
            </a:r>
            <a:r>
              <a:t> and performs the operation assuming both numbers are non-negative. Let's take a look…</a:t>
            </a:r>
          </a:p>
        </p:txBody>
      </p:sp>
      <p:graphicFrame>
        <p:nvGraphicFramePr>
          <p:cNvPr id="311" name="Table 1"/>
          <p:cNvGraphicFramePr/>
          <p:nvPr/>
        </p:nvGraphicFramePr>
        <p:xfrm>
          <a:off x="1151393" y="7127369"/>
          <a:ext cx="21643921" cy="5723010"/>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8328984"/>
                <a:gridCol w="3199173"/>
                <a:gridCol w="4707760"/>
              </a:tblGrid>
              <a:tr h="634478">
                <a:tc>
                  <a:txBody>
                    <a:bodyPr/>
                    <a:lstStyle/>
                    <a:p>
                      <a:pPr algn="l">
                        <a:defRPr>
                          <a:solidFill>
                            <a:srgbClr val="000000"/>
                          </a:solidFill>
                        </a:defRPr>
                      </a:pPr>
                      <a:r>
                        <a:rPr sz="3500">
                          <a:latin typeface="Courier"/>
                          <a:ea typeface="Courier"/>
                          <a:cs typeface="Courier"/>
                          <a:sym typeface="Courier"/>
                        </a:rPr>
                        <a:t>Expression</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3500">
                          <a:solidFill>
                            <a:srgbClr val="444444"/>
                          </a:solidFill>
                        </a:rPr>
                        <a:t>Type</a:t>
                      </a:r>
                    </a:p>
                  </a:txBody>
                  <a:tcPr marL="50800" marR="50800" marT="50800" marB="50800" anchor="ctr" anchorCtr="0" horzOverflow="overflow">
                    <a:lnT w="12700">
                      <a:solidFill>
                        <a:srgbClr val="3C3C1D"/>
                      </a:solidFill>
                      <a:miter lim="400000"/>
                    </a:lnT>
                  </a:tcPr>
                </a:tc>
                <a:tc>
                  <a:txBody>
                    <a:bodyPr/>
                    <a:lstStyle/>
                    <a:p>
                      <a:pPr algn="ctr" defTabSz="647700">
                        <a:defRPr>
                          <a:solidFill>
                            <a:srgbClr val="000000"/>
                          </a:solidFill>
                        </a:defRPr>
                      </a:pPr>
                      <a:r>
                        <a:rPr sz="3500">
                          <a:solidFill>
                            <a:srgbClr val="444444"/>
                          </a:solidFill>
                        </a:rPr>
                        <a:t>Evaluation</a:t>
                      </a:r>
                    </a:p>
                  </a:txBody>
                  <a:tcPr marL="50800" marR="50800" marT="50800" marB="50800" anchor="ctr" anchorCtr="0" horzOverflow="overflow">
                    <a:lnR w="12700">
                      <a:solidFill>
                        <a:srgbClr val="3C3C1D"/>
                      </a:solidFill>
                      <a:miter lim="400000"/>
                    </a:lnR>
                    <a:lnT w="12700">
                      <a:solidFill>
                        <a:srgbClr val="3C3C1D"/>
                      </a:solidFill>
                      <a:miter lim="400000"/>
                    </a:lnT>
                  </a:tcPr>
                </a:tc>
              </a:tr>
              <a:tr h="634478">
                <a:tc>
                  <a:txBody>
                    <a:bodyPr/>
                    <a:lstStyle/>
                    <a:p>
                      <a:pPr algn="l">
                        <a:defRPr>
                          <a:solidFill>
                            <a:srgbClr val="000000"/>
                          </a:solidFill>
                        </a:defRPr>
                      </a:pPr>
                      <a:r>
                        <a:rPr sz="3500">
                          <a:latin typeface="Courier"/>
                          <a:ea typeface="Courier"/>
                          <a:cs typeface="Courier"/>
                          <a:sym typeface="Courier"/>
                        </a:rPr>
                        <a:t>0 == 0U</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3500">
                          <a:solidFill>
                            <a:srgbClr val="444444"/>
                          </a:solidFill>
                        </a:rPr>
                        <a:t>Unsigned</a:t>
                      </a:r>
                    </a:p>
                  </a:txBody>
                  <a:tcPr marL="50800" marR="50800" marT="50800" marB="50800" anchor="ctr" anchorCtr="0" horzOverflow="overflow"/>
                </a:tc>
                <a:tc>
                  <a:txBody>
                    <a:bodyPr/>
                    <a:lstStyle/>
                    <a:p>
                      <a:pPr algn="ctr" defTabSz="647700">
                        <a:defRPr>
                          <a:solidFill>
                            <a:srgbClr val="000000"/>
                          </a:solidFill>
                        </a:defRPr>
                      </a:pPr>
                      <a:r>
                        <a:rPr sz="3500">
                          <a:solidFill>
                            <a:srgbClr val="444444"/>
                          </a:solidFill>
                        </a:rPr>
                        <a:t>1</a:t>
                      </a: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-1 &lt; 0</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3500">
                          <a:solidFill>
                            <a:srgbClr val="444444"/>
                          </a:solidFill>
                        </a:rPr>
                        <a:t>Signed</a:t>
                      </a:r>
                    </a:p>
                  </a:txBody>
                  <a:tcPr marL="50800" marR="50800" marT="50800" marB="50800" anchor="ctr" anchorCtr="0" horzOverflow="overflow"/>
                </a:tc>
                <a:tc>
                  <a:txBody>
                    <a:bodyPr/>
                    <a:lstStyle/>
                    <a:p>
                      <a:pPr algn="ctr" defTabSz="647700">
                        <a:defRPr>
                          <a:solidFill>
                            <a:srgbClr val="000000"/>
                          </a:solidFill>
                        </a:defRPr>
                      </a:pPr>
                      <a:r>
                        <a:rPr sz="3500">
                          <a:solidFill>
                            <a:srgbClr val="444444"/>
                          </a:solidFill>
                        </a:rPr>
                        <a:t>1</a:t>
                      </a: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-1 &lt; 0U</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3500">
                          <a:solidFill>
                            <a:srgbClr val="444444"/>
                          </a:solidFill>
                        </a:rPr>
                        <a:t>Unsigned</a:t>
                      </a:r>
                    </a:p>
                  </a:txBody>
                  <a:tcPr marL="50800" marR="50800" marT="50800" marB="50800" anchor="ctr" anchorCtr="0" horzOverflow="overflow"/>
                </a:tc>
                <a:tc>
                  <a:txBody>
                    <a:bodyPr/>
                    <a:lstStyle/>
                    <a:p>
                      <a:pPr algn="ctr" defTabSz="647700">
                        <a:defRPr>
                          <a:solidFill>
                            <a:srgbClr val="000000"/>
                          </a:solidFill>
                        </a:defRPr>
                      </a:pPr>
                      <a:r>
                        <a:rPr sz="3500">
                          <a:solidFill>
                            <a:srgbClr val="444444"/>
                          </a:solidFill>
                        </a:rPr>
                        <a:t>0</a:t>
                      </a: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2147483647 &gt; -2147483647 - 1</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3500">
                          <a:solidFill>
                            <a:srgbClr val="444444"/>
                          </a:solidFill>
                        </a:rPr>
                        <a:t>Signed</a:t>
                      </a:r>
                    </a:p>
                  </a:txBody>
                  <a:tcPr marL="50800" marR="50800" marT="50800" marB="50800" anchor="ctr" anchorCtr="0" horzOverflow="overflow"/>
                </a:tc>
                <a:tc>
                  <a:txBody>
                    <a:bodyPr/>
                    <a:lstStyle/>
                    <a:p>
                      <a:pPr algn="ctr" defTabSz="647700">
                        <a:defRPr>
                          <a:solidFill>
                            <a:srgbClr val="000000"/>
                          </a:solidFill>
                        </a:defRPr>
                      </a:pPr>
                      <a:r>
                        <a:rPr sz="3500">
                          <a:solidFill>
                            <a:srgbClr val="444444"/>
                          </a:solidFill>
                        </a:rPr>
                        <a:t>1</a:t>
                      </a: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2147483647U &gt; -2147483647 - 1</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3500">
                          <a:solidFill>
                            <a:srgbClr val="444444"/>
                          </a:solidFill>
                        </a:rPr>
                        <a:t>Unsigned</a:t>
                      </a:r>
                    </a:p>
                  </a:txBody>
                  <a:tcPr marL="50800" marR="50800" marT="50800" marB="50800" anchor="ctr" anchorCtr="0" horzOverflow="overflow"/>
                </a:tc>
                <a:tc>
                  <a:txBody>
                    <a:bodyPr/>
                    <a:lstStyle/>
                    <a:p>
                      <a:pPr algn="ctr" defTabSz="647700">
                        <a:defRPr>
                          <a:solidFill>
                            <a:srgbClr val="000000"/>
                          </a:solidFill>
                        </a:defRPr>
                      </a:pPr>
                      <a:r>
                        <a:rPr sz="3500">
                          <a:solidFill>
                            <a:srgbClr val="444444"/>
                          </a:solidFill>
                        </a:rPr>
                        <a:t>0</a:t>
                      </a: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2147483647 &gt; (int)2147483648U</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3500">
                          <a:solidFill>
                            <a:srgbClr val="444444"/>
                          </a:solidFill>
                        </a:rPr>
                        <a:t>Signed</a:t>
                      </a:r>
                    </a:p>
                  </a:txBody>
                  <a:tcPr marL="50800" marR="50800" marT="50800" marB="50800" anchor="ctr" anchorCtr="0" horzOverflow="overflow"/>
                </a:tc>
                <a:tc>
                  <a:txBody>
                    <a:bodyPr/>
                    <a:lstStyle/>
                    <a:p>
                      <a:pPr algn="ctr" defTabSz="647700">
                        <a:defRPr>
                          <a:solidFill>
                            <a:srgbClr val="000000"/>
                          </a:solidFill>
                        </a:defRPr>
                      </a:pPr>
                      <a:r>
                        <a:rPr sz="3500">
                          <a:solidFill>
                            <a:srgbClr val="444444"/>
                          </a:solidFill>
                        </a:rPr>
                        <a:t>1</a:t>
                      </a: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-1 &gt; -2</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sz="3500">
                          <a:solidFill>
                            <a:srgbClr val="444444"/>
                          </a:solidFill>
                        </a:rPr>
                        <a:t>Signed
</a:t>
                      </a:r>
                    </a:p>
                  </a:txBody>
                  <a:tcPr marL="50800" marR="50800" marT="50800" marB="50800" anchor="ctr" anchorCtr="0" horzOverflow="overflow"/>
                </a:tc>
                <a:tc>
                  <a:txBody>
                    <a:bodyPr/>
                    <a:lstStyle/>
                    <a:p>
                      <a:pPr algn="ctr" defTabSz="647700">
                        <a:defRPr>
                          <a:solidFill>
                            <a:srgbClr val="000000"/>
                          </a:solidFill>
                        </a:defRPr>
                      </a:pPr>
                      <a:r>
                        <a:rPr sz="3500">
                          <a:solidFill>
                            <a:srgbClr val="444444"/>
                          </a:solidFill>
                        </a:rPr>
                        <a:t>1</a:t>
                      </a:r>
                    </a:p>
                  </a:txBody>
                  <a:tcPr marL="50800" marR="50800" marT="50800" marB="50800" anchor="ctr" anchorCtr="0" horzOverflow="overflow">
                    <a:lnR w="12700">
                      <a:solidFill>
                        <a:srgbClr val="3C3C1D"/>
                      </a:solidFill>
                      <a:miter lim="400000"/>
                    </a:lnR>
                  </a:tcPr>
                </a:tc>
              </a:tr>
              <a:tr h="634478">
                <a:tc>
                  <a:txBody>
                    <a:bodyPr/>
                    <a:lstStyle/>
                    <a:p>
                      <a:pPr algn="l">
                        <a:defRPr>
                          <a:solidFill>
                            <a:srgbClr val="000000"/>
                          </a:solidFill>
                        </a:defRPr>
                      </a:pPr>
                      <a:r>
                        <a:rPr sz="3500">
                          <a:latin typeface="Courier"/>
                          <a:ea typeface="Courier"/>
                          <a:cs typeface="Courier"/>
                          <a:sym typeface="Courier"/>
                        </a:rPr>
                        <a:t>(unsigned)-1 &gt; -2</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sz="3500">
                          <a:solidFill>
                            <a:srgbClr val="444444"/>
                          </a:solidFill>
                        </a:rPr>
                        <a:t>Unsigned</a:t>
                      </a:r>
                    </a:p>
                  </a:txBody>
                  <a:tcPr marL="50800" marR="50800" marT="50800" marB="50800" anchor="ctr" anchorCtr="0" horzOverflow="overflow">
                    <a:lnB w="12700">
                      <a:solidFill>
                        <a:srgbClr val="3C3C1D"/>
                      </a:solidFill>
                      <a:miter lim="400000"/>
                    </a:lnB>
                  </a:tcPr>
                </a:tc>
                <a:tc>
                  <a:txBody>
                    <a:bodyPr/>
                    <a:lstStyle/>
                    <a:p>
                      <a:pPr algn="ctr" defTabSz="647700">
                        <a:defRPr>
                          <a:solidFill>
                            <a:srgbClr val="000000"/>
                          </a:solidFill>
                        </a:defRPr>
                      </a:pPr>
                      <a:r>
                        <a:rPr sz="3500">
                          <a:solidFill>
                            <a:srgbClr val="444444"/>
                          </a:solidFill>
                        </a:rPr>
                        <a:t>1</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pSp>
        <p:nvGrpSpPr>
          <p:cNvPr id="314" name="Group"/>
          <p:cNvGrpSpPr/>
          <p:nvPr/>
        </p:nvGrpSpPr>
        <p:grpSpPr>
          <a:xfrm>
            <a:off x="17992594" y="6372371"/>
            <a:ext cx="6343411" cy="6396470"/>
            <a:chOff x="0" y="0"/>
            <a:chExt cx="6343410" cy="6396469"/>
          </a:xfrm>
        </p:grpSpPr>
        <p:pic>
          <p:nvPicPr>
            <p:cNvPr id="312" name="Image" descr="Image"/>
            <p:cNvPicPr>
              <a:picLocks noChangeAspect="1"/>
            </p:cNvPicPr>
            <p:nvPr/>
          </p:nvPicPr>
          <p:blipFill>
            <a:blip r:embed="rId2">
              <a:extLst/>
            </a:blip>
            <a:stretch>
              <a:fillRect/>
            </a:stretch>
          </p:blipFill>
          <p:spPr>
            <a:xfrm>
              <a:off x="0" y="0"/>
              <a:ext cx="6343411" cy="6396470"/>
            </a:xfrm>
            <a:prstGeom prst="rect">
              <a:avLst/>
            </a:prstGeom>
            <a:ln w="12700" cap="flat">
              <a:noFill/>
              <a:miter lim="400000"/>
            </a:ln>
            <a:effectLst/>
          </p:spPr>
        </p:pic>
        <p:sp>
          <p:nvSpPr>
            <p:cNvPr id="313" name="Rounded Rectangle"/>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p>
          </p:txBody>
        </p:sp>
      </p:grpSp>
      <p:sp>
        <p:nvSpPr>
          <p:cNvPr id="315" name="Note: In C, 0 is false and everything else is true. When C produces a boolean value, it allways chooses 1 to represent true."/>
          <p:cNvSpPr txBox="1"/>
          <p:nvPr/>
        </p:nvSpPr>
        <p:spPr>
          <a:xfrm>
            <a:off x="988117" y="12986883"/>
            <a:ext cx="19609635" cy="5354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900"/>
            </a:lvl1pPr>
          </a:lstStyle>
          <a:p>
            <a:pPr/>
            <a:r>
              <a:t>Note: In C, 0 is false and everything else is true. When C produces a boolean value, it allways chooses 1 to represent true.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Comparison between signed and unsigned integ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Comparison between signed and unsigned integers</a:t>
            </a:r>
          </a:p>
        </p:txBody>
      </p:sp>
      <p:sp>
        <p:nvSpPr>
          <p:cNvPr id="318" name="Let's try some more…a bit more abstractly."/>
          <p:cNvSpPr txBox="1"/>
          <p:nvPr/>
        </p:nvSpPr>
        <p:spPr>
          <a:xfrm>
            <a:off x="756871" y="1757241"/>
            <a:ext cx="2146413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try some more…a bit more abstractly.</a:t>
            </a:r>
          </a:p>
        </p:txBody>
      </p:sp>
      <p:pic>
        <p:nvPicPr>
          <p:cNvPr id="319" name="Image" descr="Image"/>
          <p:cNvPicPr>
            <a:picLocks noChangeAspect="1"/>
          </p:cNvPicPr>
          <p:nvPr/>
        </p:nvPicPr>
        <p:blipFill>
          <a:blip r:embed="rId2">
            <a:extLst/>
          </a:blip>
          <a:stretch>
            <a:fillRect/>
          </a:stretch>
        </p:blipFill>
        <p:spPr>
          <a:xfrm>
            <a:off x="13873453" y="2636881"/>
            <a:ext cx="8389468" cy="9649688"/>
          </a:xfrm>
          <a:prstGeom prst="rect">
            <a:avLst/>
          </a:prstGeom>
          <a:ln w="12700">
            <a:miter lim="400000"/>
          </a:ln>
        </p:spPr>
      </p:pic>
      <p:sp>
        <p:nvSpPr>
          <p:cNvPr id="320" name="int s1, s2, s3, s4;…"/>
          <p:cNvSpPr txBox="1"/>
          <p:nvPr/>
        </p:nvSpPr>
        <p:spPr>
          <a:xfrm>
            <a:off x="682220" y="3084377"/>
            <a:ext cx="8821503" cy="214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7900"/>
              </a:lnSpc>
              <a:spcBef>
                <a:spcPts val="1200"/>
              </a:spcBef>
              <a:defRPr b="1" sz="4300">
                <a:latin typeface="Consolas"/>
                <a:ea typeface="Consolas"/>
                <a:cs typeface="Consolas"/>
                <a:sym typeface="Consolas"/>
              </a:defRPr>
            </a:pPr>
            <a:r>
              <a:t>int s1, s2, s3, s4;</a:t>
            </a:r>
          </a:p>
          <a:p>
            <a:pPr algn="l" defTabSz="457200">
              <a:lnSpc>
                <a:spcPts val="7900"/>
              </a:lnSpc>
              <a:spcBef>
                <a:spcPts val="1200"/>
              </a:spcBef>
              <a:defRPr b="1" sz="4300">
                <a:latin typeface="Consolas"/>
                <a:ea typeface="Consolas"/>
                <a:cs typeface="Consolas"/>
                <a:sym typeface="Consolas"/>
              </a:defRPr>
            </a:pPr>
            <a:r>
              <a:t>unsigned int u1, u2, u3, u4; </a:t>
            </a:r>
            <a:endParaRPr b="0" sz="3100">
              <a:latin typeface="Times Roman"/>
              <a:ea typeface="Times Roman"/>
              <a:cs typeface="Times Roman"/>
              <a:sym typeface="Times Roman"/>
            </a:endParaRPr>
          </a:p>
        </p:txBody>
      </p:sp>
      <p:sp>
        <p:nvSpPr>
          <p:cNvPr id="321" name="Which many of the following statements are true? (assume that…"/>
          <p:cNvSpPr txBox="1"/>
          <p:nvPr/>
        </p:nvSpPr>
        <p:spPr>
          <a:xfrm>
            <a:off x="532221" y="4740647"/>
            <a:ext cx="10412360" cy="8509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rPr b="1">
                <a:latin typeface="Helvetica Neue"/>
                <a:ea typeface="Helvetica Neue"/>
                <a:cs typeface="Helvetica Neue"/>
                <a:sym typeface="Helvetica Neue"/>
              </a:rPr>
              <a:t>Which many of the following statements are true?</a:t>
            </a:r>
            <a:r>
              <a:t> (</a:t>
            </a:r>
            <a:r>
              <a:rPr i="1">
                <a:latin typeface="Helvetica Neue"/>
                <a:ea typeface="Helvetica Neue"/>
                <a:cs typeface="Helvetica Neue"/>
                <a:sym typeface="Helvetica Neue"/>
              </a:rPr>
              <a:t>assume that </a:t>
            </a:r>
            <a:endParaRPr i="1">
              <a:latin typeface="Helvetica Neue"/>
              <a:ea typeface="Helvetica Neue"/>
              <a:cs typeface="Helvetica Neue"/>
              <a:sym typeface="Helvetica Neue"/>
            </a:endParaRPr>
          </a:p>
          <a:p>
            <a:pPr algn="l"/>
            <a:r>
              <a:rPr i="1">
                <a:latin typeface="Helvetica Neue"/>
                <a:ea typeface="Helvetica Neue"/>
                <a:cs typeface="Helvetica Neue"/>
                <a:sym typeface="Helvetica Neue"/>
              </a:rPr>
              <a:t>variables are set to values that place them in the spots shown</a:t>
            </a:r>
            <a:r>
              <a:t>) </a:t>
            </a:r>
          </a:p>
          <a:p>
            <a:pPr algn="l"/>
          </a:p>
          <a:p>
            <a:pPr algn="l">
              <a:defRPr>
                <a:latin typeface="Courier"/>
                <a:ea typeface="Courier"/>
                <a:cs typeface="Courier"/>
                <a:sym typeface="Courier"/>
              </a:defRPr>
            </a:pPr>
            <a:r>
              <a:t>s3 &gt; u3</a:t>
            </a:r>
          </a:p>
          <a:p>
            <a:pPr algn="l">
              <a:defRPr>
                <a:latin typeface="Courier"/>
                <a:ea typeface="Courier"/>
                <a:cs typeface="Courier"/>
                <a:sym typeface="Courier"/>
              </a:defRPr>
            </a:pPr>
            <a:r>
              <a:t>u2 &gt; u4</a:t>
            </a:r>
          </a:p>
          <a:p>
            <a:pPr algn="l">
              <a:defRPr>
                <a:latin typeface="Courier"/>
                <a:ea typeface="Courier"/>
                <a:cs typeface="Courier"/>
                <a:sym typeface="Courier"/>
              </a:defRPr>
            </a:pPr>
            <a:r>
              <a:t>s2 &gt; s4</a:t>
            </a:r>
          </a:p>
          <a:p>
            <a:pPr algn="l">
              <a:defRPr>
                <a:latin typeface="Courier"/>
                <a:ea typeface="Courier"/>
                <a:cs typeface="Courier"/>
                <a:sym typeface="Courier"/>
              </a:defRPr>
            </a:pPr>
            <a:r>
              <a:t>s1 &gt; s2</a:t>
            </a:r>
          </a:p>
          <a:p>
            <a:pPr algn="l">
              <a:defRPr>
                <a:latin typeface="Courier"/>
                <a:ea typeface="Courier"/>
                <a:cs typeface="Courier"/>
                <a:sym typeface="Courier"/>
              </a:defRPr>
            </a:pPr>
            <a:r>
              <a:t>u1 &gt; u2</a:t>
            </a:r>
          </a:p>
          <a:p>
            <a:pPr algn="l">
              <a:defRPr>
                <a:latin typeface="Courier"/>
                <a:ea typeface="Courier"/>
                <a:cs typeface="Courier"/>
                <a:sym typeface="Courier"/>
              </a:defRPr>
            </a:pPr>
            <a:r>
              <a:t>s1 &gt; u3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Comparison between signed and unsigned integ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Comparison between signed and unsigned integers</a:t>
            </a:r>
          </a:p>
        </p:txBody>
      </p:sp>
      <p:sp>
        <p:nvSpPr>
          <p:cNvPr id="324" name="Let's try some more…a bit more abstractly."/>
          <p:cNvSpPr txBox="1"/>
          <p:nvPr/>
        </p:nvSpPr>
        <p:spPr>
          <a:xfrm>
            <a:off x="756871" y="1757241"/>
            <a:ext cx="2146413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Let's try some more…a bit more abstractly.</a:t>
            </a:r>
          </a:p>
        </p:txBody>
      </p:sp>
      <p:pic>
        <p:nvPicPr>
          <p:cNvPr id="325" name="Image" descr="Image"/>
          <p:cNvPicPr>
            <a:picLocks noChangeAspect="1"/>
          </p:cNvPicPr>
          <p:nvPr/>
        </p:nvPicPr>
        <p:blipFill>
          <a:blip r:embed="rId2">
            <a:extLst/>
          </a:blip>
          <a:stretch>
            <a:fillRect/>
          </a:stretch>
        </p:blipFill>
        <p:spPr>
          <a:xfrm>
            <a:off x="13873453" y="2636881"/>
            <a:ext cx="8389468" cy="9649688"/>
          </a:xfrm>
          <a:prstGeom prst="rect">
            <a:avLst/>
          </a:prstGeom>
          <a:ln w="12700">
            <a:miter lim="400000"/>
          </a:ln>
        </p:spPr>
      </p:pic>
      <p:sp>
        <p:nvSpPr>
          <p:cNvPr id="326" name="int s1, s2, s3, s4;…"/>
          <p:cNvSpPr txBox="1"/>
          <p:nvPr/>
        </p:nvSpPr>
        <p:spPr>
          <a:xfrm>
            <a:off x="682220" y="3084377"/>
            <a:ext cx="8821503" cy="214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7900"/>
              </a:lnSpc>
              <a:spcBef>
                <a:spcPts val="1200"/>
              </a:spcBef>
              <a:defRPr b="1" sz="4300">
                <a:latin typeface="Consolas"/>
                <a:ea typeface="Consolas"/>
                <a:cs typeface="Consolas"/>
                <a:sym typeface="Consolas"/>
              </a:defRPr>
            </a:pPr>
            <a:r>
              <a:t>int s1, s2, s3, s4;</a:t>
            </a:r>
          </a:p>
          <a:p>
            <a:pPr algn="l" defTabSz="457200">
              <a:lnSpc>
                <a:spcPts val="7900"/>
              </a:lnSpc>
              <a:spcBef>
                <a:spcPts val="1200"/>
              </a:spcBef>
              <a:defRPr b="1" sz="4300">
                <a:latin typeface="Consolas"/>
                <a:ea typeface="Consolas"/>
                <a:cs typeface="Consolas"/>
                <a:sym typeface="Consolas"/>
              </a:defRPr>
            </a:pPr>
            <a:r>
              <a:t>unsigned int u1, u2, u3, u4; </a:t>
            </a:r>
            <a:endParaRPr b="0" sz="3100">
              <a:latin typeface="Times Roman"/>
              <a:ea typeface="Times Roman"/>
              <a:cs typeface="Times Roman"/>
              <a:sym typeface="Times Roman"/>
            </a:endParaRPr>
          </a:p>
        </p:txBody>
      </p:sp>
      <p:sp>
        <p:nvSpPr>
          <p:cNvPr id="327" name="Which many of the following statements are true? (assume that…"/>
          <p:cNvSpPr txBox="1"/>
          <p:nvPr/>
        </p:nvSpPr>
        <p:spPr>
          <a:xfrm>
            <a:off x="532221" y="4740647"/>
            <a:ext cx="10412360" cy="8509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rPr b="1">
                <a:latin typeface="Helvetica Neue"/>
                <a:ea typeface="Helvetica Neue"/>
                <a:cs typeface="Helvetica Neue"/>
                <a:sym typeface="Helvetica Neue"/>
              </a:rPr>
              <a:t>Which many of the following statements are true?</a:t>
            </a:r>
            <a:r>
              <a:t> (</a:t>
            </a:r>
            <a:r>
              <a:rPr i="1">
                <a:latin typeface="Helvetica Neue"/>
                <a:ea typeface="Helvetica Neue"/>
                <a:cs typeface="Helvetica Neue"/>
                <a:sym typeface="Helvetica Neue"/>
              </a:rPr>
              <a:t>assume that </a:t>
            </a:r>
            <a:endParaRPr i="1">
              <a:latin typeface="Helvetica Neue"/>
              <a:ea typeface="Helvetica Neue"/>
              <a:cs typeface="Helvetica Neue"/>
              <a:sym typeface="Helvetica Neue"/>
            </a:endParaRPr>
          </a:p>
          <a:p>
            <a:pPr algn="l"/>
            <a:r>
              <a:rPr i="1">
                <a:latin typeface="Helvetica Neue"/>
                <a:ea typeface="Helvetica Neue"/>
                <a:cs typeface="Helvetica Neue"/>
                <a:sym typeface="Helvetica Neue"/>
              </a:rPr>
              <a:t>variables are set to values that place them in the spots shown</a:t>
            </a:r>
            <a:r>
              <a:t>) </a:t>
            </a:r>
          </a:p>
          <a:p>
            <a:pPr algn="l"/>
          </a:p>
          <a:p>
            <a:pPr algn="l">
              <a:defRPr>
                <a:latin typeface="Courier"/>
                <a:ea typeface="Courier"/>
                <a:cs typeface="Courier"/>
                <a:sym typeface="Courier"/>
              </a:defRPr>
            </a:pPr>
            <a:r>
              <a:t>s3 &gt; u3 : true</a:t>
            </a:r>
          </a:p>
          <a:p>
            <a:pPr algn="l">
              <a:defRPr>
                <a:latin typeface="Courier"/>
                <a:ea typeface="Courier"/>
                <a:cs typeface="Courier"/>
                <a:sym typeface="Courier"/>
              </a:defRPr>
            </a:pPr>
            <a:r>
              <a:t>u2 &gt; u4 : true</a:t>
            </a:r>
          </a:p>
          <a:p>
            <a:pPr algn="l">
              <a:defRPr>
                <a:latin typeface="Courier"/>
                <a:ea typeface="Courier"/>
                <a:cs typeface="Courier"/>
                <a:sym typeface="Courier"/>
              </a:defRPr>
            </a:pPr>
            <a:r>
              <a:t>s2 &gt; s4 : false</a:t>
            </a:r>
          </a:p>
          <a:p>
            <a:pPr algn="l">
              <a:defRPr>
                <a:latin typeface="Courier"/>
                <a:ea typeface="Courier"/>
                <a:cs typeface="Courier"/>
                <a:sym typeface="Courier"/>
              </a:defRPr>
            </a:pPr>
            <a:r>
              <a:t>s1 &gt; s2 : true</a:t>
            </a:r>
          </a:p>
          <a:p>
            <a:pPr algn="l">
              <a:defRPr>
                <a:latin typeface="Courier"/>
                <a:ea typeface="Courier"/>
                <a:cs typeface="Courier"/>
                <a:sym typeface="Courier"/>
              </a:defRPr>
            </a:pPr>
            <a:r>
              <a:t>u1 &gt; u2 : true</a:t>
            </a:r>
          </a:p>
          <a:p>
            <a:pPr algn="l">
              <a:defRPr>
                <a:latin typeface="Courier"/>
                <a:ea typeface="Courier"/>
                <a:cs typeface="Courier"/>
                <a:sym typeface="Courier"/>
              </a:defRPr>
            </a:pPr>
            <a:r>
              <a:t>s1 &gt; u3 : true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The sizeof Operato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The </a:t>
            </a:r>
            <a:r>
              <a:rPr>
                <a:latin typeface="Courier"/>
                <a:ea typeface="Courier"/>
                <a:cs typeface="Courier"/>
                <a:sym typeface="Courier"/>
              </a:rPr>
              <a:t>sizeof</a:t>
            </a:r>
            <a:r>
              <a:rPr>
                <a:latin typeface="Helvetica Neue"/>
                <a:ea typeface="Helvetica Neue"/>
                <a:cs typeface="Helvetica Neue"/>
                <a:sym typeface="Helvetica Neue"/>
              </a:rPr>
              <a:t> </a:t>
            </a:r>
            <a:r>
              <a:t>Operator</a:t>
            </a:r>
          </a:p>
        </p:txBody>
      </p:sp>
      <p:sp>
        <p:nvSpPr>
          <p:cNvPr id="330" name="As we have seen, integer types are limited by the number of bits they hold. On the 64-bit myth machines, we can use the sizeof operator to find how many bytes each type uses:"/>
          <p:cNvSpPr txBox="1"/>
          <p:nvPr/>
        </p:nvSpPr>
        <p:spPr>
          <a:xfrm>
            <a:off x="969528" y="1576275"/>
            <a:ext cx="22444945" cy="23908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As we have seen, integer types are limited by the number of bits they hold. On the 64-bit myth machines, we can use the </a:t>
            </a:r>
            <a:r>
              <a:rPr>
                <a:latin typeface="Courier"/>
                <a:ea typeface="Courier"/>
                <a:cs typeface="Courier"/>
                <a:sym typeface="Courier"/>
              </a:rPr>
              <a:t>sizeof</a:t>
            </a:r>
            <a:r>
              <a:rPr>
                <a:latin typeface="Helvetica Neue"/>
                <a:ea typeface="Helvetica Neue"/>
                <a:cs typeface="Helvetica Neue"/>
                <a:sym typeface="Helvetica Neue"/>
              </a:rPr>
              <a:t> </a:t>
            </a:r>
            <a:r>
              <a:t>operator to find how many bytes each type uses:</a:t>
            </a:r>
          </a:p>
        </p:txBody>
      </p:sp>
      <p:sp>
        <p:nvSpPr>
          <p:cNvPr id="331" name="int main() {…"/>
          <p:cNvSpPr txBox="1"/>
          <p:nvPr/>
        </p:nvSpPr>
        <p:spPr>
          <a:xfrm>
            <a:off x="1099582" y="4051100"/>
            <a:ext cx="15415203" cy="50419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int main() {</a:t>
            </a:r>
          </a:p>
          <a:p>
            <a:pPr algn="l">
              <a:defRPr sz="2900">
                <a:latin typeface="Courier"/>
                <a:ea typeface="Courier"/>
                <a:cs typeface="Courier"/>
                <a:sym typeface="Courier"/>
              </a:defRPr>
            </a:pPr>
            <a:r>
              <a:t>    printf("sizeof(char): %d\n", (int) sizeof(char));</a:t>
            </a:r>
          </a:p>
          <a:p>
            <a:pPr algn="l">
              <a:defRPr sz="2900">
                <a:latin typeface="Courier"/>
                <a:ea typeface="Courier"/>
                <a:cs typeface="Courier"/>
                <a:sym typeface="Courier"/>
              </a:defRPr>
            </a:pPr>
            <a:r>
              <a:t>    printf("sizeof(short): %d\n", (int) sizeof(short));</a:t>
            </a:r>
          </a:p>
          <a:p>
            <a:pPr algn="l">
              <a:defRPr sz="2900">
                <a:latin typeface="Courier"/>
                <a:ea typeface="Courier"/>
                <a:cs typeface="Courier"/>
                <a:sym typeface="Courier"/>
              </a:defRPr>
            </a:pPr>
            <a:r>
              <a:t>    printf("sizeof(int): %d\n", (int) sizeof(int));</a:t>
            </a:r>
          </a:p>
          <a:p>
            <a:pPr algn="l">
              <a:defRPr sz="2900">
                <a:latin typeface="Courier"/>
                <a:ea typeface="Courier"/>
                <a:cs typeface="Courier"/>
                <a:sym typeface="Courier"/>
              </a:defRPr>
            </a:pPr>
            <a:r>
              <a:t>    printf("sizeof(unsigned int): %d\n", (int) sizeof(unsigned int));</a:t>
            </a:r>
          </a:p>
          <a:p>
            <a:pPr algn="l">
              <a:defRPr sz="2900">
                <a:latin typeface="Courier"/>
                <a:ea typeface="Courier"/>
                <a:cs typeface="Courier"/>
                <a:sym typeface="Courier"/>
              </a:defRPr>
            </a:pPr>
            <a:r>
              <a:t>    printf("sizeof(long): %d\n", (int) sizeof(long));</a:t>
            </a:r>
          </a:p>
          <a:p>
            <a:pPr algn="l">
              <a:defRPr sz="2900">
                <a:latin typeface="Courier"/>
                <a:ea typeface="Courier"/>
                <a:cs typeface="Courier"/>
                <a:sym typeface="Courier"/>
              </a:defRPr>
            </a:pPr>
            <a:r>
              <a:t>    printf("sizeof(long long): %d\n", (int) sizeof(long long));</a:t>
            </a:r>
          </a:p>
          <a:p>
            <a:pPr algn="l">
              <a:defRPr sz="2900">
                <a:latin typeface="Courier"/>
                <a:ea typeface="Courier"/>
                <a:cs typeface="Courier"/>
                <a:sym typeface="Courier"/>
              </a:defRPr>
            </a:pPr>
            <a:r>
              <a:t>    printf("sizeof(size_t): %d\n", (int) sizeof(size_t));</a:t>
            </a:r>
          </a:p>
          <a:p>
            <a:pPr algn="l">
              <a:defRPr sz="2900">
                <a:latin typeface="Courier"/>
                <a:ea typeface="Courier"/>
                <a:cs typeface="Courier"/>
                <a:sym typeface="Courier"/>
              </a:defRPr>
            </a:pPr>
            <a:r>
              <a:t>    printf("sizeof(void *): %d\n", (int) sizeof(void *));</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332" name="$ ./sizeof…"/>
          <p:cNvSpPr txBox="1"/>
          <p:nvPr/>
        </p:nvSpPr>
        <p:spPr>
          <a:xfrm>
            <a:off x="3332983" y="9453062"/>
            <a:ext cx="5248469" cy="41529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900">
                <a:latin typeface="Courier"/>
                <a:ea typeface="Courier"/>
                <a:cs typeface="Courier"/>
                <a:sym typeface="Courier"/>
              </a:defRPr>
            </a:pPr>
            <a:r>
              <a:t>$ ./sizeof</a:t>
            </a:r>
          </a:p>
          <a:p>
            <a:pPr algn="l">
              <a:defRPr sz="2900">
                <a:latin typeface="Courier"/>
                <a:ea typeface="Courier"/>
                <a:cs typeface="Courier"/>
                <a:sym typeface="Courier"/>
              </a:defRPr>
            </a:pPr>
            <a:r>
              <a:t>sizeof(char): 1</a:t>
            </a:r>
          </a:p>
          <a:p>
            <a:pPr algn="l">
              <a:defRPr sz="2900">
                <a:latin typeface="Courier"/>
                <a:ea typeface="Courier"/>
                <a:cs typeface="Courier"/>
                <a:sym typeface="Courier"/>
              </a:defRPr>
            </a:pPr>
            <a:r>
              <a:t>sizeof(short): 2</a:t>
            </a:r>
          </a:p>
          <a:p>
            <a:pPr algn="l">
              <a:defRPr sz="2900">
                <a:latin typeface="Courier"/>
                <a:ea typeface="Courier"/>
                <a:cs typeface="Courier"/>
                <a:sym typeface="Courier"/>
              </a:defRPr>
            </a:pPr>
            <a:r>
              <a:t>sizeof(int): 4</a:t>
            </a:r>
          </a:p>
          <a:p>
            <a:pPr algn="l">
              <a:defRPr sz="2900">
                <a:latin typeface="Courier"/>
                <a:ea typeface="Courier"/>
                <a:cs typeface="Courier"/>
                <a:sym typeface="Courier"/>
              </a:defRPr>
            </a:pPr>
            <a:r>
              <a:t>sizeof(unsigned int): 4</a:t>
            </a:r>
          </a:p>
          <a:p>
            <a:pPr algn="l">
              <a:defRPr sz="2900">
                <a:latin typeface="Courier"/>
                <a:ea typeface="Courier"/>
                <a:cs typeface="Courier"/>
                <a:sym typeface="Courier"/>
              </a:defRPr>
            </a:pPr>
            <a:r>
              <a:t>sizeof(long): 8</a:t>
            </a:r>
          </a:p>
          <a:p>
            <a:pPr algn="l">
              <a:defRPr sz="2900">
                <a:latin typeface="Courier"/>
                <a:ea typeface="Courier"/>
                <a:cs typeface="Courier"/>
                <a:sym typeface="Courier"/>
              </a:defRPr>
            </a:pPr>
            <a:r>
              <a:t>sizeof(long long): 8</a:t>
            </a:r>
          </a:p>
          <a:p>
            <a:pPr algn="l">
              <a:defRPr sz="2900">
                <a:latin typeface="Courier"/>
                <a:ea typeface="Courier"/>
                <a:cs typeface="Courier"/>
                <a:sym typeface="Courier"/>
              </a:defRPr>
            </a:pPr>
            <a:r>
              <a:t>sizeof(size_t): 8</a:t>
            </a:r>
          </a:p>
          <a:p>
            <a:pPr algn="l">
              <a:defRPr sz="2900">
                <a:latin typeface="Courier"/>
                <a:ea typeface="Courier"/>
                <a:cs typeface="Courier"/>
                <a:sym typeface="Courier"/>
              </a:defRPr>
            </a:pPr>
            <a:r>
              <a:t>sizeof(void *): 8</a:t>
            </a:r>
          </a:p>
        </p:txBody>
      </p:sp>
      <p:graphicFrame>
        <p:nvGraphicFramePr>
          <p:cNvPr id="333" name="Table 1"/>
          <p:cNvGraphicFramePr/>
          <p:nvPr/>
        </p:nvGraphicFramePr>
        <p:xfrm>
          <a:off x="10820065" y="9766959"/>
          <a:ext cx="10575019" cy="353780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05467"/>
                <a:gridCol w="5236078"/>
                <a:gridCol w="3520773"/>
              </a:tblGrid>
              <a:tr h="587517">
                <a:tc>
                  <a:txBody>
                    <a:bodyPr/>
                    <a:lstStyle/>
                    <a:p>
                      <a:pPr algn="l" defTabSz="647700">
                        <a:defRPr>
                          <a:solidFill>
                            <a:srgbClr val="000000"/>
                          </a:solidFill>
                        </a:defRPr>
                      </a:pPr>
                      <a:r>
                        <a:rPr b="1" sz="3300">
                          <a:solidFill>
                            <a:srgbClr val="444444"/>
                          </a:solidFill>
                          <a:latin typeface="Courier"/>
                          <a:ea typeface="Courier"/>
                          <a:cs typeface="Courier"/>
                          <a:sym typeface="Courier"/>
                        </a:rPr>
                        <a:t>Type</a:t>
                      </a:r>
                    </a:p>
                  </a:txBody>
                  <a:tcPr marL="50800" marR="50800" marT="50800" marB="50800" anchor="ctr" anchorCtr="0" horzOverflow="overflow">
                    <a:lnL w="12700">
                      <a:solidFill>
                        <a:srgbClr val="000000"/>
                      </a:solidFill>
                      <a:miter lim="400000"/>
                    </a:lnL>
                    <a:lnT w="12700">
                      <a:solidFill>
                        <a:srgbClr val="000000"/>
                      </a:solidFill>
                      <a:miter lim="400000"/>
                    </a:lnT>
                  </a:tcPr>
                </a:tc>
                <a:tc>
                  <a:txBody>
                    <a:bodyPr/>
                    <a:lstStyle/>
                    <a:p>
                      <a:pPr algn="ctr" defTabSz="647700">
                        <a:defRPr>
                          <a:solidFill>
                            <a:srgbClr val="000000"/>
                          </a:solidFill>
                        </a:defRPr>
                      </a:pPr>
                      <a:r>
                        <a:rPr b="1" sz="3300">
                          <a:solidFill>
                            <a:srgbClr val="444444"/>
                          </a:solidFill>
                          <a:latin typeface="Courier"/>
                          <a:ea typeface="Courier"/>
                          <a:cs typeface="Courier"/>
                          <a:sym typeface="Courier"/>
                        </a:rPr>
                        <a:t>Width in bytes</a:t>
                      </a:r>
                    </a:p>
                  </a:txBody>
                  <a:tcPr marL="50800" marR="50800" marT="50800" marB="50800" anchor="ctr" anchorCtr="0" horzOverflow="overflow">
                    <a:lnT w="12700">
                      <a:solidFill>
                        <a:srgbClr val="000000"/>
                      </a:solidFill>
                      <a:miter lim="400000"/>
                    </a:lnT>
                  </a:tcPr>
                </a:tc>
                <a:tc>
                  <a:txBody>
                    <a:bodyPr/>
                    <a:lstStyle/>
                    <a:p>
                      <a:pPr algn="ctr" defTabSz="647700">
                        <a:defRPr>
                          <a:solidFill>
                            <a:srgbClr val="000000"/>
                          </a:solidFill>
                        </a:defRPr>
                      </a:pPr>
                      <a:r>
                        <a:rPr b="1" sz="3300">
                          <a:solidFill>
                            <a:srgbClr val="444444"/>
                          </a:solidFill>
                          <a:latin typeface="Courier"/>
                          <a:ea typeface="Courier"/>
                          <a:cs typeface="Courier"/>
                          <a:sym typeface="Courier"/>
                        </a:rPr>
                        <a:t>Width in bits</a:t>
                      </a:r>
                    </a:p>
                  </a:txBody>
                  <a:tcPr marL="50800" marR="50800" marT="50800" marB="50800" anchor="ctr" anchorCtr="0" horzOverflow="overflow">
                    <a:lnR w="12700">
                      <a:solidFill>
                        <a:srgbClr val="000000"/>
                      </a:solidFill>
                      <a:miter lim="400000"/>
                    </a:lnR>
                    <a:lnT w="12700">
                      <a:solidFill>
                        <a:srgbClr val="000000"/>
                      </a:solidFill>
                      <a:miter lim="400000"/>
                    </a:lnT>
                  </a:tcPr>
                </a:tc>
              </a:tr>
              <a:tr h="587517">
                <a:tc>
                  <a:txBody>
                    <a:bodyPr/>
                    <a:lstStyle/>
                    <a:p>
                      <a:pPr algn="l" defTabSz="647700">
                        <a:defRPr>
                          <a:solidFill>
                            <a:srgbClr val="000000"/>
                          </a:solidFill>
                        </a:defRPr>
                      </a:pPr>
                      <a:r>
                        <a:rPr sz="3300">
                          <a:solidFill>
                            <a:srgbClr val="444444"/>
                          </a:solidFill>
                          <a:latin typeface="Courier"/>
                          <a:ea typeface="Courier"/>
                          <a:cs typeface="Courier"/>
                          <a:sym typeface="Courier"/>
                        </a:rPr>
                        <a:t>char</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300">
                          <a:solidFill>
                            <a:srgbClr val="444444"/>
                          </a:solidFill>
                          <a:latin typeface="Courier"/>
                          <a:ea typeface="Courier"/>
                          <a:cs typeface="Courier"/>
                          <a:sym typeface="Courier"/>
                        </a:rPr>
                        <a:t>1</a:t>
                      </a:r>
                    </a:p>
                  </a:txBody>
                  <a:tcPr marL="50800" marR="50800" marT="50800" marB="50800" anchor="ctr" anchorCtr="0" horzOverflow="overflow"/>
                </a:tc>
                <a:tc>
                  <a:txBody>
                    <a:bodyPr/>
                    <a:lstStyle/>
                    <a:p>
                      <a:pPr algn="ctr" defTabSz="647700">
                        <a:defRPr>
                          <a:solidFill>
                            <a:srgbClr val="000000"/>
                          </a:solidFill>
                        </a:defRPr>
                      </a:pPr>
                      <a:r>
                        <a:rPr sz="3300">
                          <a:solidFill>
                            <a:srgbClr val="444444"/>
                          </a:solidFill>
                          <a:latin typeface="Courier"/>
                          <a:ea typeface="Courier"/>
                          <a:cs typeface="Courier"/>
                          <a:sym typeface="Courier"/>
                        </a:rPr>
                        <a:t>8</a:t>
                      </a:r>
                    </a:p>
                  </a:txBody>
                  <a:tcPr marL="50800" marR="50800" marT="50800" marB="50800" anchor="ctr" anchorCtr="0" horzOverflow="overflow">
                    <a:lnR w="12700">
                      <a:solidFill>
                        <a:srgbClr val="000000"/>
                      </a:solidFill>
                      <a:miter lim="400000"/>
                    </a:lnR>
                  </a:tcPr>
                </a:tc>
              </a:tr>
              <a:tr h="587517">
                <a:tc>
                  <a:txBody>
                    <a:bodyPr/>
                    <a:lstStyle/>
                    <a:p>
                      <a:pPr algn="l" defTabSz="647700">
                        <a:defRPr>
                          <a:solidFill>
                            <a:srgbClr val="000000"/>
                          </a:solidFill>
                        </a:defRPr>
                      </a:pPr>
                      <a:r>
                        <a:rPr sz="3300">
                          <a:solidFill>
                            <a:srgbClr val="444444"/>
                          </a:solidFill>
                          <a:latin typeface="Courier"/>
                          <a:ea typeface="Courier"/>
                          <a:cs typeface="Courier"/>
                          <a:sym typeface="Courier"/>
                        </a:rPr>
                        <a:t>short</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300">
                          <a:solidFill>
                            <a:srgbClr val="444444"/>
                          </a:solidFill>
                          <a:latin typeface="Courier"/>
                          <a:ea typeface="Courier"/>
                          <a:cs typeface="Courier"/>
                          <a:sym typeface="Courier"/>
                        </a:rPr>
                        <a:t>2</a:t>
                      </a:r>
                    </a:p>
                  </a:txBody>
                  <a:tcPr marL="50800" marR="50800" marT="50800" marB="50800" anchor="ctr" anchorCtr="0" horzOverflow="overflow"/>
                </a:tc>
                <a:tc>
                  <a:txBody>
                    <a:bodyPr/>
                    <a:lstStyle/>
                    <a:p>
                      <a:pPr algn="ctr" defTabSz="647700">
                        <a:defRPr>
                          <a:solidFill>
                            <a:srgbClr val="000000"/>
                          </a:solidFill>
                        </a:defRPr>
                      </a:pPr>
                      <a:r>
                        <a:rPr sz="3300">
                          <a:solidFill>
                            <a:srgbClr val="444444"/>
                          </a:solidFill>
                          <a:latin typeface="Courier"/>
                          <a:ea typeface="Courier"/>
                          <a:cs typeface="Courier"/>
                          <a:sym typeface="Courier"/>
                        </a:rPr>
                        <a:t>16</a:t>
                      </a:r>
                    </a:p>
                  </a:txBody>
                  <a:tcPr marL="50800" marR="50800" marT="50800" marB="50800" anchor="ctr" anchorCtr="0" horzOverflow="overflow">
                    <a:lnR w="12700">
                      <a:solidFill>
                        <a:srgbClr val="000000"/>
                      </a:solidFill>
                      <a:miter lim="400000"/>
                    </a:lnR>
                  </a:tcPr>
                </a:tc>
              </a:tr>
              <a:tr h="587517">
                <a:tc>
                  <a:txBody>
                    <a:bodyPr/>
                    <a:lstStyle/>
                    <a:p>
                      <a:pPr algn="l" defTabSz="647700">
                        <a:defRPr>
                          <a:solidFill>
                            <a:srgbClr val="000000"/>
                          </a:solidFill>
                        </a:defRPr>
                      </a:pPr>
                      <a:r>
                        <a:rPr sz="3300">
                          <a:solidFill>
                            <a:srgbClr val="444444"/>
                          </a:solidFill>
                          <a:latin typeface="Courier"/>
                          <a:ea typeface="Courier"/>
                          <a:cs typeface="Courier"/>
                          <a:sym typeface="Courier"/>
                        </a:rPr>
                        <a:t>int</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300">
                          <a:solidFill>
                            <a:srgbClr val="444444"/>
                          </a:solidFill>
                          <a:latin typeface="Courier"/>
                          <a:ea typeface="Courier"/>
                          <a:cs typeface="Courier"/>
                          <a:sym typeface="Courier"/>
                        </a:rPr>
                        <a:t>4</a:t>
                      </a:r>
                    </a:p>
                  </a:txBody>
                  <a:tcPr marL="50800" marR="50800" marT="50800" marB="50800" anchor="ctr" anchorCtr="0" horzOverflow="overflow"/>
                </a:tc>
                <a:tc>
                  <a:txBody>
                    <a:bodyPr/>
                    <a:lstStyle/>
                    <a:p>
                      <a:pPr algn="ctr" defTabSz="647700">
                        <a:defRPr>
                          <a:solidFill>
                            <a:srgbClr val="000000"/>
                          </a:solidFill>
                        </a:defRPr>
                      </a:pPr>
                      <a:r>
                        <a:rPr sz="3300">
                          <a:solidFill>
                            <a:srgbClr val="444444"/>
                          </a:solidFill>
                          <a:latin typeface="Courier"/>
                          <a:ea typeface="Courier"/>
                          <a:cs typeface="Courier"/>
                          <a:sym typeface="Courier"/>
                        </a:rPr>
                        <a:t>32</a:t>
                      </a:r>
                    </a:p>
                  </a:txBody>
                  <a:tcPr marL="50800" marR="50800" marT="50800" marB="50800" anchor="ctr" anchorCtr="0" horzOverflow="overflow">
                    <a:lnR w="12700">
                      <a:solidFill>
                        <a:srgbClr val="000000"/>
                      </a:solidFill>
                      <a:miter lim="400000"/>
                    </a:lnR>
                  </a:tcPr>
                </a:tc>
              </a:tr>
              <a:tr h="587517">
                <a:tc>
                  <a:txBody>
                    <a:bodyPr/>
                    <a:lstStyle/>
                    <a:p>
                      <a:pPr algn="l" defTabSz="647700">
                        <a:defRPr>
                          <a:solidFill>
                            <a:srgbClr val="000000"/>
                          </a:solidFill>
                        </a:defRPr>
                      </a:pPr>
                      <a:r>
                        <a:rPr sz="3300">
                          <a:solidFill>
                            <a:srgbClr val="444444"/>
                          </a:solidFill>
                          <a:latin typeface="Courier"/>
                          <a:ea typeface="Courier"/>
                          <a:cs typeface="Courier"/>
                          <a:sym typeface="Courier"/>
                        </a:rPr>
                        <a:t>long</a:t>
                      </a:r>
                    </a:p>
                  </a:txBody>
                  <a:tcPr marL="50800" marR="50800" marT="50800" marB="50800" anchor="ctr" anchorCtr="0" horzOverflow="overflow">
                    <a:lnL w="12700">
                      <a:solidFill>
                        <a:srgbClr val="000000"/>
                      </a:solidFill>
                      <a:miter lim="400000"/>
                    </a:lnL>
                  </a:tcPr>
                </a:tc>
                <a:tc>
                  <a:txBody>
                    <a:bodyPr/>
                    <a:lstStyle/>
                    <a:p>
                      <a:pPr algn="ctr" defTabSz="647700">
                        <a:defRPr>
                          <a:solidFill>
                            <a:srgbClr val="000000"/>
                          </a:solidFill>
                        </a:defRPr>
                      </a:pPr>
                      <a:r>
                        <a:rPr sz="3300">
                          <a:solidFill>
                            <a:srgbClr val="444444"/>
                          </a:solidFill>
                          <a:latin typeface="Courier"/>
                          <a:ea typeface="Courier"/>
                          <a:cs typeface="Courier"/>
                          <a:sym typeface="Courier"/>
                        </a:rPr>
                        <a:t>8</a:t>
                      </a:r>
                    </a:p>
                  </a:txBody>
                  <a:tcPr marL="50800" marR="50800" marT="50800" marB="50800" anchor="ctr" anchorCtr="0" horzOverflow="overflow"/>
                </a:tc>
                <a:tc>
                  <a:txBody>
                    <a:bodyPr/>
                    <a:lstStyle/>
                    <a:p>
                      <a:pPr algn="ctr" defTabSz="647700">
                        <a:defRPr>
                          <a:solidFill>
                            <a:srgbClr val="000000"/>
                          </a:solidFill>
                        </a:defRPr>
                      </a:pPr>
                      <a:r>
                        <a:rPr sz="3300">
                          <a:solidFill>
                            <a:srgbClr val="444444"/>
                          </a:solidFill>
                          <a:latin typeface="Courier"/>
                          <a:ea typeface="Courier"/>
                          <a:cs typeface="Courier"/>
                          <a:sym typeface="Courier"/>
                        </a:rPr>
                        <a:t>64</a:t>
                      </a:r>
                    </a:p>
                  </a:txBody>
                  <a:tcPr marL="50800" marR="50800" marT="50800" marB="50800" anchor="ctr" anchorCtr="0" horzOverflow="overflow">
                    <a:lnR w="12700">
                      <a:solidFill>
                        <a:srgbClr val="000000"/>
                      </a:solidFill>
                      <a:miter lim="400000"/>
                    </a:lnR>
                  </a:tcPr>
                </a:tc>
              </a:tr>
              <a:tr h="587517">
                <a:tc>
                  <a:txBody>
                    <a:bodyPr/>
                    <a:lstStyle/>
                    <a:p>
                      <a:pPr algn="l" defTabSz="647700">
                        <a:defRPr>
                          <a:solidFill>
                            <a:srgbClr val="000000"/>
                          </a:solidFill>
                        </a:defRPr>
                      </a:pPr>
                      <a:r>
                        <a:rPr sz="3300">
                          <a:solidFill>
                            <a:srgbClr val="444444"/>
                          </a:solidFill>
                          <a:latin typeface="Courier"/>
                          <a:ea typeface="Courier"/>
                          <a:cs typeface="Courier"/>
                          <a:sym typeface="Courier"/>
                        </a:rPr>
                        <a:t>void *</a:t>
                      </a:r>
                    </a:p>
                  </a:txBody>
                  <a:tcPr marL="50800" marR="50800" marT="50800" marB="50800" anchor="ctr" anchorCtr="0" horzOverflow="overflow">
                    <a:lnL w="12700">
                      <a:solidFill>
                        <a:srgbClr val="000000"/>
                      </a:solidFill>
                      <a:miter lim="400000"/>
                    </a:lnL>
                    <a:lnB w="12700">
                      <a:solidFill>
                        <a:srgbClr val="000000"/>
                      </a:solidFill>
                      <a:miter lim="400000"/>
                    </a:lnB>
                  </a:tcPr>
                </a:tc>
                <a:tc>
                  <a:txBody>
                    <a:bodyPr/>
                    <a:lstStyle/>
                    <a:p>
                      <a:pPr algn="ctr" defTabSz="647700">
                        <a:defRPr>
                          <a:solidFill>
                            <a:srgbClr val="000000"/>
                          </a:solidFill>
                        </a:defRPr>
                      </a:pPr>
                      <a:r>
                        <a:rPr sz="3300">
                          <a:solidFill>
                            <a:srgbClr val="444444"/>
                          </a:solidFill>
                          <a:latin typeface="Courier"/>
                          <a:ea typeface="Courier"/>
                          <a:cs typeface="Courier"/>
                          <a:sym typeface="Courier"/>
                        </a:rPr>
                        <a:t>8</a:t>
                      </a:r>
                    </a:p>
                  </a:txBody>
                  <a:tcPr marL="50800" marR="50800" marT="50800" marB="50800" anchor="ctr" anchorCtr="0" horzOverflow="overflow">
                    <a:lnB w="12700">
                      <a:solidFill>
                        <a:srgbClr val="000000"/>
                      </a:solidFill>
                      <a:miter lim="400000"/>
                    </a:lnB>
                  </a:tcPr>
                </a:tc>
                <a:tc>
                  <a:txBody>
                    <a:bodyPr/>
                    <a:lstStyle/>
                    <a:p>
                      <a:pPr algn="ctr" defTabSz="647700">
                        <a:defRPr>
                          <a:solidFill>
                            <a:srgbClr val="000000"/>
                          </a:solidFill>
                        </a:defRPr>
                      </a:pPr>
                      <a:r>
                        <a:rPr sz="3300">
                          <a:solidFill>
                            <a:srgbClr val="444444"/>
                          </a:solidFill>
                          <a:latin typeface="Courier"/>
                          <a:ea typeface="Courier"/>
                          <a:cs typeface="Courier"/>
                          <a:sym typeface="Courier"/>
                        </a:rPr>
                        <a:t>64</a:t>
                      </a:r>
                    </a:p>
                  </a:txBody>
                  <a:tcPr marL="50800" marR="50800" marT="50800" marB="50800" anchor="ctr" anchorCtr="0" horzOverflow="overflow">
                    <a:lnR w="12700">
                      <a:solidFill>
                        <a:srgbClr val="000000"/>
                      </a:solidFill>
                      <a:miter lim="400000"/>
                    </a:lnR>
                    <a:lnB w="127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MIN and MAX values for integ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MIN and MAX values for integers</a:t>
            </a:r>
          </a:p>
        </p:txBody>
      </p:sp>
      <p:sp>
        <p:nvSpPr>
          <p:cNvPr id="336" name="Because we now know how bit patterns for integers works, we can figure out the maximum and minimum values, designated by INT_MAX, UINT_MAX, INT_MIN, (etc.), which are defined in limits.h"/>
          <p:cNvSpPr txBox="1"/>
          <p:nvPr/>
        </p:nvSpPr>
        <p:spPr>
          <a:xfrm>
            <a:off x="969528" y="1576275"/>
            <a:ext cx="22444945"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Because we now know how bit patterns for integers works, we can figure out the maximum and minimum values, designated by </a:t>
            </a:r>
            <a:r>
              <a:rPr>
                <a:latin typeface="Courier"/>
                <a:ea typeface="Courier"/>
                <a:cs typeface="Courier"/>
                <a:sym typeface="Courier"/>
              </a:rPr>
              <a:t>INT_MAX</a:t>
            </a:r>
            <a:r>
              <a:t>, </a:t>
            </a:r>
            <a:r>
              <a:rPr>
                <a:latin typeface="Courier"/>
                <a:ea typeface="Courier"/>
                <a:cs typeface="Courier"/>
                <a:sym typeface="Courier"/>
              </a:rPr>
              <a:t>UINT_MAX</a:t>
            </a:r>
            <a:r>
              <a:t>, </a:t>
            </a:r>
            <a:r>
              <a:rPr>
                <a:latin typeface="Courier"/>
                <a:ea typeface="Courier"/>
                <a:cs typeface="Courier"/>
                <a:sym typeface="Courier"/>
              </a:rPr>
              <a:t>INT_MIN</a:t>
            </a:r>
            <a:r>
              <a:t>, (etc.), which are defined in </a:t>
            </a:r>
            <a:r>
              <a:rPr>
                <a:latin typeface="Courier"/>
                <a:ea typeface="Courier"/>
                <a:cs typeface="Courier"/>
                <a:sym typeface="Courier"/>
              </a:rPr>
              <a:t>limits.h</a:t>
            </a:r>
          </a:p>
        </p:txBody>
      </p:sp>
      <p:graphicFrame>
        <p:nvGraphicFramePr>
          <p:cNvPr id="337" name="Table 1"/>
          <p:cNvGraphicFramePr/>
          <p:nvPr/>
        </p:nvGraphicFramePr>
        <p:xfrm>
          <a:off x="385850" y="4341004"/>
          <a:ext cx="22176953" cy="875804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386551"/>
                <a:gridCol w="1926328"/>
                <a:gridCol w="1674100"/>
                <a:gridCol w="6993376"/>
                <a:gridCol w="7183894"/>
              </a:tblGrid>
              <a:tr h="1644650">
                <a:tc>
                  <a:txBody>
                    <a:bodyPr/>
                    <a:lstStyle/>
                    <a:p>
                      <a:pPr algn="l" defTabSz="647700">
                        <a:defRPr>
                          <a:solidFill>
                            <a:srgbClr val="000000"/>
                          </a:solidFill>
                        </a:defRPr>
                      </a:pPr>
                      <a:r>
                        <a:rPr b="1" sz="3300">
                          <a:solidFill>
                            <a:srgbClr val="444444"/>
                          </a:solidFill>
                          <a:latin typeface="Courier"/>
                          <a:ea typeface="Courier"/>
                          <a:cs typeface="Courier"/>
                          <a:sym typeface="Courier"/>
                        </a:rPr>
                        <a:t>Type</a:t>
                      </a: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b="1" sz="3300">
                          <a:solidFill>
                            <a:srgbClr val="444444"/>
                          </a:solidFill>
                          <a:latin typeface="Courier"/>
                          <a:ea typeface="Courier"/>
                          <a:cs typeface="Courier"/>
                          <a:sym typeface="Courier"/>
                        </a:rPr>
                        <a:t>Width (bytes)</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b="1" sz="3300">
                          <a:solidFill>
                            <a:srgbClr val="444444"/>
                          </a:solidFill>
                          <a:latin typeface="Courier"/>
                          <a:ea typeface="Courier"/>
                          <a:cs typeface="Courier"/>
                          <a:sym typeface="Courier"/>
                        </a:rPr>
                        <a:t>Width (bits)</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b="1" sz="3300">
                          <a:solidFill>
                            <a:srgbClr val="444444"/>
                          </a:solidFill>
                          <a:latin typeface="Courier"/>
                          <a:ea typeface="Courier"/>
                          <a:cs typeface="Courier"/>
                          <a:sym typeface="Courier"/>
                        </a:rPr>
                        <a:t>Min in hex (name)</a:t>
                      </a:r>
                    </a:p>
                  </a:txBody>
                  <a:tcPr marL="50800" marR="50800" marT="50800" marB="50800" anchor="ctr" anchorCtr="0"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b="1" sz="3300">
                          <a:solidFill>
                            <a:srgbClr val="444444"/>
                          </a:solidFill>
                          <a:latin typeface="Courier"/>
                          <a:ea typeface="Courier"/>
                          <a:cs typeface="Courier"/>
                          <a:sym typeface="Courier"/>
                        </a:rPr>
                        <a:t>Max in hex (name)</a:t>
                      </a: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char</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1</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80 (CHAR_MIN)</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7F (CHAR_MAX)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unsigned char</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1</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FF (UCHAR_MAX)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sz="3300">
                          <a:latin typeface="Courier"/>
                          <a:ea typeface="Courier"/>
                          <a:cs typeface="Courier"/>
                          <a:sym typeface="Courier"/>
                        </a:defRPr>
                      </a:pP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short</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2</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16</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8000 (SHRT_MIN)</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7FFF (SHRT_MAX)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unsigned short</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2</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16</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FFFF (USHRT_MAX)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sz="3300">
                          <a:latin typeface="Courier"/>
                          <a:ea typeface="Courier"/>
                          <a:cs typeface="Courier"/>
                          <a:sym typeface="Courier"/>
                        </a:defRPr>
                      </a:pP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int</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4</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32</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80000000 (INT_MIN)</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7FFFFFFF (INT_MAX)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unsigned int</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4</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32</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FFFFFFFF (UINT_MAX)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sz="3300">
                          <a:latin typeface="Courier"/>
                          <a:ea typeface="Courier"/>
                          <a:cs typeface="Courier"/>
                          <a:sym typeface="Courier"/>
                        </a:defRPr>
                      </a:pP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sz="3300">
                          <a:latin typeface="Courier"/>
                          <a:ea typeface="Courier"/>
                          <a:cs typeface="Courier"/>
                          <a:sym typeface="Courier"/>
                        </a:defRPr>
                      </a:pP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long</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64</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8000000000000000 (LONG_MIN)</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7FFFFFFFFFFFFFFF (LONG_MAX)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tr>
              <a:tr h="645517">
                <a:tc>
                  <a:txBody>
                    <a:bodyPr/>
                    <a:lstStyle/>
                    <a:p>
                      <a:pPr algn="l" defTabSz="647700">
                        <a:defRPr>
                          <a:solidFill>
                            <a:srgbClr val="000000"/>
                          </a:solidFill>
                        </a:defRPr>
                      </a:pPr>
                      <a:r>
                        <a:rPr sz="3300">
                          <a:solidFill>
                            <a:srgbClr val="444444"/>
                          </a:solidFill>
                          <a:latin typeface="Courier"/>
                          <a:ea typeface="Courier"/>
                          <a:cs typeface="Courier"/>
                          <a:sym typeface="Courier"/>
                        </a:rPr>
                        <a:t>unsigned long</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8</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64</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0</a:t>
                      </a:r>
                    </a:p>
                  </a:txBody>
                  <a:tcPr marL="50800" marR="50800" marT="50800" marB="50800" anchor="ctr" anchorCtr="0"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3300">
                          <a:solidFill>
                            <a:srgbClr val="444444"/>
                          </a:solidFill>
                          <a:latin typeface="Courier"/>
                          <a:ea typeface="Courier"/>
                          <a:cs typeface="Courier"/>
                          <a:sym typeface="Courier"/>
                        </a:rPr>
                        <a:t>FFFFFFFFFFFFFFFF (ULONG_MAX)</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Expanding the bit representation of a numb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Expanding the bit representation of a number</a:t>
            </a:r>
          </a:p>
        </p:txBody>
      </p:sp>
      <p:sp>
        <p:nvSpPr>
          <p:cNvPr id="340" name="Sometimes we want to convert between two integers having different sizes. E.g., a short to an int, or an int to a long.…"/>
          <p:cNvSpPr txBox="1"/>
          <p:nvPr/>
        </p:nvSpPr>
        <p:spPr>
          <a:xfrm>
            <a:off x="756871" y="1757241"/>
            <a:ext cx="21330538" cy="101937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Sometimes we want to convert between two integers having different sizes. E.g., a </a:t>
            </a:r>
            <a:r>
              <a:rPr>
                <a:latin typeface="Courier"/>
                <a:ea typeface="Courier"/>
                <a:cs typeface="Courier"/>
                <a:sym typeface="Courier"/>
              </a:rPr>
              <a:t>short</a:t>
            </a:r>
            <a:r>
              <a:t> to an </a:t>
            </a:r>
            <a:r>
              <a:rPr>
                <a:latin typeface="Courier"/>
                <a:ea typeface="Courier"/>
                <a:cs typeface="Courier"/>
                <a:sym typeface="Courier"/>
              </a:rPr>
              <a:t>int</a:t>
            </a:r>
            <a:r>
              <a:t>, or an </a:t>
            </a:r>
            <a:r>
              <a:rPr>
                <a:latin typeface="Courier"/>
                <a:ea typeface="Courier"/>
                <a:cs typeface="Courier"/>
                <a:sym typeface="Courier"/>
              </a:rPr>
              <a:t>int</a:t>
            </a:r>
            <a:r>
              <a:t> to a </a:t>
            </a:r>
            <a:r>
              <a:rPr>
                <a:latin typeface="Courier"/>
                <a:ea typeface="Courier"/>
                <a:cs typeface="Courier"/>
                <a:sym typeface="Courier"/>
              </a:rPr>
              <a:t>long</a:t>
            </a:r>
            <a:r>
              <a:t>.</a:t>
            </a:r>
          </a:p>
          <a:p>
            <a:pPr algn="l"/>
          </a:p>
          <a:p>
            <a:pPr algn="l"/>
            <a:r>
              <a:t>We might not be able to convert from a bigger data type to a smaller data type, but we do want to always be able to convert from a smaller data type to a bigger data type.</a:t>
            </a:r>
          </a:p>
          <a:p>
            <a:pPr algn="l"/>
          </a:p>
          <a:p>
            <a:pPr algn="l"/>
            <a:r>
              <a:t>This is easy for unsigned values: simply add leading zeros to the representation (called "zero extension").</a:t>
            </a:r>
          </a:p>
          <a:p>
            <a:pPr algn="l">
              <a:defRPr sz="3200">
                <a:latin typeface="Courier"/>
                <a:ea typeface="Courier"/>
                <a:cs typeface="Courier"/>
                <a:sym typeface="Courier"/>
              </a:defRPr>
            </a:pPr>
          </a:p>
          <a:p>
            <a:pPr algn="l">
              <a:defRPr sz="3600">
                <a:latin typeface="Courier"/>
                <a:ea typeface="Courier"/>
                <a:cs typeface="Courier"/>
                <a:sym typeface="Courier"/>
              </a:defRPr>
            </a:pPr>
            <a:r>
              <a:t>unsigned short s = 4; </a:t>
            </a:r>
          </a:p>
          <a:p>
            <a:pPr algn="l">
              <a:defRPr sz="3600">
                <a:latin typeface="Courier"/>
                <a:ea typeface="Courier"/>
                <a:cs typeface="Courier"/>
                <a:sym typeface="Courier"/>
              </a:defRPr>
            </a:pPr>
            <a:r>
              <a:t>// short is a 16-bit format, so                     s = 0000 0000 0000 0100b</a:t>
            </a:r>
          </a:p>
          <a:p>
            <a:pPr algn="l">
              <a:defRPr sz="3600">
                <a:latin typeface="Courier"/>
                <a:ea typeface="Courier"/>
                <a:cs typeface="Courier"/>
                <a:sym typeface="Courier"/>
              </a:defRPr>
            </a:pPr>
          </a:p>
          <a:p>
            <a:pPr algn="l">
              <a:defRPr sz="3600">
                <a:latin typeface="Courier"/>
                <a:ea typeface="Courier"/>
                <a:cs typeface="Courier"/>
                <a:sym typeface="Courier"/>
              </a:defRPr>
            </a:pPr>
            <a:r>
              <a:t>unsigned int i = s;</a:t>
            </a:r>
          </a:p>
          <a:p>
            <a:pPr algn="l">
              <a:defRPr sz="3600">
                <a:latin typeface="Courier"/>
                <a:ea typeface="Courier"/>
                <a:cs typeface="Courier"/>
                <a:sym typeface="Courier"/>
              </a:defRPr>
            </a:pPr>
            <a:r>
              <a:t>// conversion to 32-bit int, so i = 0000 0000 0000 0000 0000 0000 0000 0100b</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Expanding the bit representation of a numb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Expanding the bit representation of a number</a:t>
            </a:r>
          </a:p>
        </p:txBody>
      </p:sp>
      <p:sp>
        <p:nvSpPr>
          <p:cNvPr id="343" name="For signed values, we want the number to remain the same, just with more bits. In this case, we perform a &quot;sign extension&quot; by repeating the sign of the value for the new digits. E.g.,…"/>
          <p:cNvSpPr txBox="1"/>
          <p:nvPr/>
        </p:nvSpPr>
        <p:spPr>
          <a:xfrm>
            <a:off x="756871" y="1757241"/>
            <a:ext cx="21330538" cy="9969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For signed values, we want the number to remain the same, just with more bits. In this case, we perform a "sign extension" by repeating the sign of the value for the new digits. E.g., </a:t>
            </a:r>
          </a:p>
          <a:p>
            <a:pPr algn="l">
              <a:defRPr sz="3200">
                <a:latin typeface="Courier"/>
                <a:ea typeface="Courier"/>
                <a:cs typeface="Courier"/>
                <a:sym typeface="Courier"/>
              </a:defRPr>
            </a:pPr>
          </a:p>
          <a:p>
            <a:pPr algn="l">
              <a:defRPr sz="3600">
                <a:latin typeface="Courier"/>
                <a:ea typeface="Courier"/>
                <a:cs typeface="Courier"/>
                <a:sym typeface="Courier"/>
              </a:defRPr>
            </a:pPr>
            <a:r>
              <a:t>short s = 4; </a:t>
            </a:r>
          </a:p>
          <a:p>
            <a:pPr algn="l">
              <a:defRPr sz="3600">
                <a:latin typeface="Courier"/>
                <a:ea typeface="Courier"/>
                <a:cs typeface="Courier"/>
                <a:sym typeface="Courier"/>
              </a:defRPr>
            </a:pPr>
            <a:r>
              <a:t>// short is a 16-bit format, so                     s = 0000 0000 0000 0100b</a:t>
            </a:r>
          </a:p>
          <a:p>
            <a:pPr algn="l">
              <a:defRPr sz="3600">
                <a:latin typeface="Courier"/>
                <a:ea typeface="Courier"/>
                <a:cs typeface="Courier"/>
                <a:sym typeface="Courier"/>
              </a:defRPr>
            </a:pPr>
          </a:p>
          <a:p>
            <a:pPr algn="l">
              <a:defRPr sz="3600">
                <a:latin typeface="Courier"/>
                <a:ea typeface="Courier"/>
                <a:cs typeface="Courier"/>
                <a:sym typeface="Courier"/>
              </a:defRPr>
            </a:pPr>
            <a:r>
              <a:t>int i = s;</a:t>
            </a:r>
          </a:p>
          <a:p>
            <a:pPr algn="l">
              <a:defRPr sz="3600">
                <a:latin typeface="Courier"/>
                <a:ea typeface="Courier"/>
                <a:cs typeface="Courier"/>
                <a:sym typeface="Courier"/>
              </a:defRPr>
            </a:pPr>
            <a:r>
              <a:t>// conversion to 32-bit int, so i = 0000 0000 0000 0000 0000 0000 0000 0100b</a:t>
            </a:r>
          </a:p>
          <a:p>
            <a:pPr algn="l">
              <a:defRPr sz="3600">
                <a:latin typeface="Courier"/>
                <a:ea typeface="Courier"/>
                <a:cs typeface="Courier"/>
                <a:sym typeface="Courier"/>
              </a:defRPr>
            </a:pPr>
          </a:p>
          <a:p>
            <a:pPr algn="l">
              <a:defRPr sz="3600">
                <a:latin typeface="Helvetica Neue"/>
                <a:ea typeface="Helvetica Neue"/>
                <a:cs typeface="Helvetica Neue"/>
                <a:sym typeface="Helvetica Neue"/>
              </a:defRPr>
            </a:pPr>
            <a:r>
              <a:t>— or —</a:t>
            </a:r>
          </a:p>
          <a:p>
            <a:pPr algn="l">
              <a:defRPr sz="3600">
                <a:latin typeface="Courier"/>
                <a:ea typeface="Courier"/>
                <a:cs typeface="Courier"/>
                <a:sym typeface="Courier"/>
              </a:defRPr>
            </a:pPr>
          </a:p>
          <a:p>
            <a:pPr algn="l">
              <a:defRPr sz="3600">
                <a:latin typeface="Courier"/>
                <a:ea typeface="Courier"/>
                <a:cs typeface="Courier"/>
                <a:sym typeface="Courier"/>
              </a:defRPr>
            </a:pPr>
            <a:r>
              <a:t>short s = -4; </a:t>
            </a:r>
          </a:p>
          <a:p>
            <a:pPr algn="l">
              <a:defRPr sz="3600">
                <a:latin typeface="Courier"/>
                <a:ea typeface="Courier"/>
                <a:cs typeface="Courier"/>
                <a:sym typeface="Courier"/>
              </a:defRPr>
            </a:pPr>
            <a:r>
              <a:t>// short is a 16-bit format, so                     s = 1111 1111 1111 1100b</a:t>
            </a:r>
          </a:p>
          <a:p>
            <a:pPr algn="l">
              <a:defRPr sz="3600">
                <a:latin typeface="Courier"/>
                <a:ea typeface="Courier"/>
                <a:cs typeface="Courier"/>
                <a:sym typeface="Courier"/>
              </a:defRPr>
            </a:pPr>
          </a:p>
          <a:p>
            <a:pPr algn="l">
              <a:defRPr sz="3600">
                <a:latin typeface="Courier"/>
                <a:ea typeface="Courier"/>
                <a:cs typeface="Courier"/>
                <a:sym typeface="Courier"/>
              </a:defRPr>
            </a:pPr>
            <a:r>
              <a:t>int i = s;</a:t>
            </a:r>
          </a:p>
          <a:p>
            <a:pPr algn="l">
              <a:defRPr sz="3600">
                <a:latin typeface="Courier"/>
                <a:ea typeface="Courier"/>
                <a:cs typeface="Courier"/>
                <a:sym typeface="Courier"/>
              </a:defRPr>
            </a:pPr>
            <a:r>
              <a:t>// conversion to 32-bit int, so i = 1111 1111 1111 1111 1111 1111 1111 1100b</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5" name="Sign-extension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Sign-extension Example</a:t>
            </a:r>
          </a:p>
        </p:txBody>
      </p:sp>
      <p:sp>
        <p:nvSpPr>
          <p:cNvPr id="346" name="// show_bytes() defined on pg. 45, Bryant and O'Halloran…"/>
          <p:cNvSpPr txBox="1"/>
          <p:nvPr/>
        </p:nvSpPr>
        <p:spPr>
          <a:xfrm>
            <a:off x="178324" y="2209799"/>
            <a:ext cx="15255157" cy="9296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show_bytes() defined on pg. 45, Bryant and O'Halloran</a:t>
            </a: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short sx = -12345;       // -12345</a:t>
            </a:r>
          </a:p>
          <a:p>
            <a:pPr algn="l">
              <a:defRPr sz="3300">
                <a:latin typeface="Courier"/>
                <a:ea typeface="Courier"/>
                <a:cs typeface="Courier"/>
                <a:sym typeface="Courier"/>
              </a:defRPr>
            </a:pPr>
            <a:r>
              <a:t>    unsigned short usx = sx; // 53191</a:t>
            </a:r>
          </a:p>
          <a:p>
            <a:pPr algn="l">
              <a:defRPr sz="3300">
                <a:latin typeface="Courier"/>
                <a:ea typeface="Courier"/>
                <a:cs typeface="Courier"/>
                <a:sym typeface="Courier"/>
              </a:defRPr>
            </a:pPr>
            <a:r>
              <a:t>    int x = sx;              // -12345</a:t>
            </a:r>
          </a:p>
          <a:p>
            <a:pPr algn="l">
              <a:defRPr sz="3300">
                <a:latin typeface="Courier"/>
                <a:ea typeface="Courier"/>
                <a:cs typeface="Courier"/>
                <a:sym typeface="Courier"/>
              </a:defRPr>
            </a:pPr>
            <a:r>
              <a:t>    unsigned ux = usx;       // 53191</a:t>
            </a:r>
          </a:p>
          <a:p>
            <a:pPr algn="l">
              <a:defRPr sz="3300">
                <a:latin typeface="Courier"/>
                <a:ea typeface="Courier"/>
                <a:cs typeface="Courier"/>
                <a:sym typeface="Courier"/>
              </a:defRPr>
            </a:pPr>
          </a:p>
          <a:p>
            <a:pPr algn="l">
              <a:defRPr sz="3300">
                <a:latin typeface="Courier"/>
                <a:ea typeface="Courier"/>
                <a:cs typeface="Courier"/>
                <a:sym typeface="Courier"/>
              </a:defRPr>
            </a:pPr>
            <a:r>
              <a:t>    printf("sx = %d:\t", sx);</a:t>
            </a:r>
          </a:p>
          <a:p>
            <a:pPr algn="l">
              <a:defRPr sz="3300">
                <a:latin typeface="Courier"/>
                <a:ea typeface="Courier"/>
                <a:cs typeface="Courier"/>
                <a:sym typeface="Courier"/>
              </a:defRPr>
            </a:pPr>
            <a:r>
              <a:t>    show_bytes((byte_pointer) &amp;sx, sizeof(short));</a:t>
            </a:r>
          </a:p>
          <a:p>
            <a:pPr algn="l">
              <a:defRPr sz="3300">
                <a:latin typeface="Courier"/>
                <a:ea typeface="Courier"/>
                <a:cs typeface="Courier"/>
                <a:sym typeface="Courier"/>
              </a:defRPr>
            </a:pPr>
            <a:r>
              <a:t>    printf("usx = %u:\t", usx);</a:t>
            </a:r>
          </a:p>
          <a:p>
            <a:pPr algn="l">
              <a:defRPr sz="3300">
                <a:latin typeface="Courier"/>
                <a:ea typeface="Courier"/>
                <a:cs typeface="Courier"/>
                <a:sym typeface="Courier"/>
              </a:defRPr>
            </a:pPr>
            <a:r>
              <a:t>    show_bytes((byte_pointer) &amp;usx, sizeof(unsigned short));</a:t>
            </a:r>
          </a:p>
          <a:p>
            <a:pPr algn="l">
              <a:defRPr sz="3300">
                <a:latin typeface="Courier"/>
                <a:ea typeface="Courier"/>
                <a:cs typeface="Courier"/>
                <a:sym typeface="Courier"/>
              </a:defRPr>
            </a:pPr>
            <a:r>
              <a:t>    printf("x  = %d:\t", x);</a:t>
            </a:r>
          </a:p>
          <a:p>
            <a:pPr algn="l">
              <a:defRPr sz="3300">
                <a:latin typeface="Courier"/>
                <a:ea typeface="Courier"/>
                <a:cs typeface="Courier"/>
                <a:sym typeface="Courier"/>
              </a:defRPr>
            </a:pPr>
            <a:r>
              <a:t>    show_bytes((byte_pointer) &amp;x, sizeof(int));</a:t>
            </a:r>
          </a:p>
          <a:p>
            <a:pPr algn="l">
              <a:defRPr sz="3300">
                <a:latin typeface="Courier"/>
                <a:ea typeface="Courier"/>
                <a:cs typeface="Courier"/>
                <a:sym typeface="Courier"/>
              </a:defRPr>
            </a:pPr>
            <a:r>
              <a:t>    printf("ux = %u:\t", ux);</a:t>
            </a:r>
          </a:p>
          <a:p>
            <a:pPr algn="l">
              <a:defRPr sz="3300">
                <a:latin typeface="Courier"/>
                <a:ea typeface="Courier"/>
                <a:cs typeface="Courier"/>
                <a:sym typeface="Courier"/>
              </a:defRPr>
            </a:pPr>
            <a:r>
              <a:t>    show_bytes((byte_pointer) &amp;ux, sizeof(unsigned));</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347" name="$ ./sign_extension…"/>
          <p:cNvSpPr txBox="1"/>
          <p:nvPr/>
        </p:nvSpPr>
        <p:spPr>
          <a:xfrm>
            <a:off x="16012562" y="4326964"/>
            <a:ext cx="7872041" cy="3149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 ./sign_extension</a:t>
            </a:r>
          </a:p>
          <a:p>
            <a:pPr algn="l">
              <a:defRPr sz="3900">
                <a:latin typeface="Courier"/>
                <a:ea typeface="Courier"/>
                <a:cs typeface="Courier"/>
                <a:sym typeface="Courier"/>
              </a:defRPr>
            </a:pPr>
            <a:r>
              <a:t>sx = -12345:	 c7 cf</a:t>
            </a:r>
          </a:p>
          <a:p>
            <a:pPr algn="l">
              <a:defRPr sz="3900">
                <a:latin typeface="Courier"/>
                <a:ea typeface="Courier"/>
                <a:cs typeface="Courier"/>
                <a:sym typeface="Courier"/>
              </a:defRPr>
            </a:pPr>
            <a:r>
              <a:t>usx = 53191:	 c7 cf</a:t>
            </a:r>
          </a:p>
          <a:p>
            <a:pPr algn="l">
              <a:defRPr sz="3900">
                <a:latin typeface="Courier"/>
                <a:ea typeface="Courier"/>
                <a:cs typeface="Courier"/>
                <a:sym typeface="Courier"/>
              </a:defRPr>
            </a:pPr>
            <a:r>
              <a:t>x  = -12345:	 c7 cf ff ff</a:t>
            </a:r>
          </a:p>
          <a:p>
            <a:pPr algn="l">
              <a:defRPr sz="3900">
                <a:latin typeface="Courier"/>
                <a:ea typeface="Courier"/>
                <a:cs typeface="Courier"/>
                <a:sym typeface="Courier"/>
              </a:defRPr>
            </a:pPr>
            <a:r>
              <a:t>ux = 53191: 	 c7 cf 00 00</a:t>
            </a:r>
          </a:p>
        </p:txBody>
      </p:sp>
      <p:sp>
        <p:nvSpPr>
          <p:cNvPr id="348" name="(careful: this was printed on the little-endian myth machines!)"/>
          <p:cNvSpPr txBox="1"/>
          <p:nvPr/>
        </p:nvSpPr>
        <p:spPr>
          <a:xfrm>
            <a:off x="16605634" y="7641809"/>
            <a:ext cx="6983125"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i="1">
                <a:latin typeface="Helvetica Neue"/>
                <a:ea typeface="Helvetica Neue"/>
                <a:cs typeface="Helvetica Neue"/>
                <a:sym typeface="Helvetica Neue"/>
              </a:defRPr>
            </a:lvl1pPr>
          </a:lstStyle>
          <a:p>
            <a:pPr/>
            <a:r>
              <a:t>(careful: this was printed on the little-endian myth machines!)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Truncating Numbers: 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Signed</a:t>
            </a:r>
          </a:p>
        </p:txBody>
      </p:sp>
      <p:sp>
        <p:nvSpPr>
          <p:cNvPr id="351" name="What if we want to reduce the number of bits that a number holds? E.g."/>
          <p:cNvSpPr txBox="1"/>
          <p:nvPr/>
        </p:nvSpPr>
        <p:spPr>
          <a:xfrm>
            <a:off x="1110920" y="2160475"/>
            <a:ext cx="9297433"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What if we want to reduce the number of bits that a number holds? E.g.</a:t>
            </a:r>
          </a:p>
        </p:txBody>
      </p:sp>
      <p:sp>
        <p:nvSpPr>
          <p:cNvPr id="352" name="int x = 53191;…"/>
          <p:cNvSpPr txBox="1"/>
          <p:nvPr/>
        </p:nvSpPr>
        <p:spPr>
          <a:xfrm>
            <a:off x="10528271" y="2367165"/>
            <a:ext cx="6419597"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int x = 53191;</a:t>
            </a:r>
          </a:p>
          <a:p>
            <a:pPr algn="l">
              <a:defRPr sz="3900">
                <a:latin typeface="Courier"/>
                <a:ea typeface="Courier"/>
                <a:cs typeface="Courier"/>
                <a:sym typeface="Courier"/>
              </a:defRPr>
            </a:pPr>
            <a:r>
              <a:t>short sx = (short) x;</a:t>
            </a:r>
          </a:p>
          <a:p>
            <a:pPr algn="l">
              <a:defRPr sz="3900">
                <a:latin typeface="Courier"/>
                <a:ea typeface="Courier"/>
                <a:cs typeface="Courier"/>
                <a:sym typeface="Courier"/>
              </a:defRPr>
            </a:pPr>
            <a:r>
              <a:t>int y = sx;</a:t>
            </a:r>
          </a:p>
        </p:txBody>
      </p:sp>
      <p:sp>
        <p:nvSpPr>
          <p:cNvPr id="353" name="What happens here? Let's look at the bits in x (a 32-bit int), 53191:…"/>
          <p:cNvSpPr txBox="1"/>
          <p:nvPr/>
        </p:nvSpPr>
        <p:spPr>
          <a:xfrm>
            <a:off x="1097297" y="4735367"/>
            <a:ext cx="20904124" cy="77458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What happens here? Let's look at the bits in </a:t>
            </a:r>
            <a:r>
              <a:rPr>
                <a:latin typeface="Courier"/>
                <a:ea typeface="Courier"/>
                <a:cs typeface="Courier"/>
                <a:sym typeface="Courier"/>
              </a:rPr>
              <a:t>x </a:t>
            </a:r>
            <a:r>
              <a:t>(a 32-bit </a:t>
            </a:r>
            <a:r>
              <a:rPr>
                <a:latin typeface="Courier"/>
                <a:ea typeface="Courier"/>
                <a:cs typeface="Courier"/>
                <a:sym typeface="Courier"/>
              </a:rPr>
              <a:t>int</a:t>
            </a:r>
            <a:r>
              <a:t>), </a:t>
            </a:r>
            <a:r>
              <a:rPr>
                <a:latin typeface="Courier"/>
                <a:ea typeface="Courier"/>
                <a:cs typeface="Courier"/>
                <a:sym typeface="Courier"/>
              </a:rPr>
              <a:t>53191</a:t>
            </a:r>
            <a:r>
              <a:t>:</a:t>
            </a:r>
          </a:p>
          <a:p>
            <a:pPr algn="l"/>
          </a:p>
          <a:p>
            <a:pPr algn="l">
              <a:defRPr>
                <a:latin typeface="Courier"/>
                <a:ea typeface="Courier"/>
                <a:cs typeface="Courier"/>
                <a:sym typeface="Courier"/>
              </a:defRPr>
            </a:pPr>
            <a:r>
              <a:t>0000 0000 0000 0000 1100 1111 1100 0111</a:t>
            </a:r>
          </a:p>
          <a:p>
            <a:pPr algn="l"/>
          </a:p>
          <a:p>
            <a:pPr algn="l"/>
            <a:r>
              <a:t>When we cast x to a short, it only has 16-bits, and C </a:t>
            </a:r>
            <a:r>
              <a:rPr i="1">
                <a:latin typeface="Helvetica Neue"/>
                <a:ea typeface="Helvetica Neue"/>
                <a:cs typeface="Helvetica Neue"/>
                <a:sym typeface="Helvetica Neue"/>
              </a:rPr>
              <a:t>truncates </a:t>
            </a:r>
            <a:r>
              <a:t>the number:</a:t>
            </a:r>
          </a:p>
          <a:p>
            <a:pPr algn="l">
              <a:defRPr>
                <a:latin typeface="Courier"/>
                <a:ea typeface="Courier"/>
                <a:cs typeface="Courier"/>
                <a:sym typeface="Courier"/>
              </a:defRPr>
            </a:pPr>
          </a:p>
          <a:p>
            <a:pPr algn="l">
              <a:defRPr>
                <a:latin typeface="Courier"/>
                <a:ea typeface="Courier"/>
                <a:cs typeface="Courier"/>
                <a:sym typeface="Courier"/>
              </a:defRPr>
            </a:pPr>
            <a:r>
              <a:t>1100 1111 1100 0111</a:t>
            </a:r>
          </a:p>
          <a:p>
            <a:pPr algn="l">
              <a:defRPr>
                <a:latin typeface="Courier"/>
                <a:ea typeface="Courier"/>
                <a:cs typeface="Courier"/>
                <a:sym typeface="Courier"/>
              </a:defRPr>
            </a:pPr>
          </a:p>
          <a:p>
            <a:pPr algn="l"/>
            <a:r>
              <a:t>What is this number in decimal? Well, it must be negative (b/c of the initial 1), and it is </a:t>
            </a:r>
            <a:r>
              <a:rPr>
                <a:latin typeface="Courier"/>
                <a:ea typeface="Courier"/>
                <a:cs typeface="Courier"/>
                <a:sym typeface="Courier"/>
              </a:rPr>
              <a:t>-12345</a:t>
            </a:r>
            <a:r>
              <a: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Truncating Numbers: 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Signed</a:t>
            </a:r>
          </a:p>
        </p:txBody>
      </p:sp>
      <p:sp>
        <p:nvSpPr>
          <p:cNvPr id="356" name="What if we want to reduce the number of bits that a number holds? E.g."/>
          <p:cNvSpPr txBox="1"/>
          <p:nvPr/>
        </p:nvSpPr>
        <p:spPr>
          <a:xfrm>
            <a:off x="1110920" y="2160475"/>
            <a:ext cx="9297433"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What if we want to reduce the number of bits that a number holds? E.g.</a:t>
            </a:r>
          </a:p>
        </p:txBody>
      </p:sp>
      <p:sp>
        <p:nvSpPr>
          <p:cNvPr id="357" name="int x = 53191;        // 53191…"/>
          <p:cNvSpPr txBox="1"/>
          <p:nvPr/>
        </p:nvSpPr>
        <p:spPr>
          <a:xfrm>
            <a:off x="10528271" y="2367165"/>
            <a:ext cx="10716775"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int x = 53191;        // 53191</a:t>
            </a:r>
          </a:p>
          <a:p>
            <a:pPr algn="l">
              <a:defRPr sz="3900">
                <a:latin typeface="Courier"/>
                <a:ea typeface="Courier"/>
                <a:cs typeface="Courier"/>
                <a:sym typeface="Courier"/>
              </a:defRPr>
            </a:pPr>
            <a:r>
              <a:t>short sx = (short) x; // -12345</a:t>
            </a:r>
          </a:p>
          <a:p>
            <a:pPr algn="l">
              <a:defRPr sz="3900">
                <a:latin typeface="Courier"/>
                <a:ea typeface="Courier"/>
                <a:cs typeface="Courier"/>
                <a:sym typeface="Courier"/>
              </a:defRPr>
            </a:pPr>
            <a:r>
              <a:t>int y = sx;</a:t>
            </a:r>
          </a:p>
        </p:txBody>
      </p:sp>
      <p:sp>
        <p:nvSpPr>
          <p:cNvPr id="358" name="This is a form of overflow! We have altered the value of the number.…"/>
          <p:cNvSpPr txBox="1"/>
          <p:nvPr/>
        </p:nvSpPr>
        <p:spPr>
          <a:xfrm>
            <a:off x="1097297" y="4735367"/>
            <a:ext cx="20904124" cy="7021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a:latin typeface="Helvetica Neue"/>
                <a:ea typeface="Helvetica Neue"/>
                <a:cs typeface="Helvetica Neue"/>
                <a:sym typeface="Helvetica Neue"/>
              </a:defRPr>
            </a:pPr>
            <a:r>
              <a:t>This is a form of </a:t>
            </a:r>
            <a:r>
              <a:rPr i="1"/>
              <a:t>overflow</a:t>
            </a:r>
            <a:r>
              <a:t>! We have altered the value of the number. </a:t>
            </a:r>
          </a:p>
          <a:p>
            <a:pPr algn="l">
              <a:defRPr b="1">
                <a:latin typeface="Helvetica Neue"/>
                <a:ea typeface="Helvetica Neue"/>
                <a:cs typeface="Helvetica Neue"/>
                <a:sym typeface="Helvetica Neue"/>
              </a:defRPr>
            </a:pPr>
            <a:r>
              <a:t>Be careful!</a:t>
            </a:r>
          </a:p>
          <a:p>
            <a:pPr algn="l">
              <a:defRPr b="1">
                <a:latin typeface="Helvetica Neue"/>
                <a:ea typeface="Helvetica Neue"/>
                <a:cs typeface="Helvetica Neue"/>
                <a:sym typeface="Helvetica Neue"/>
              </a:defRPr>
            </a:pPr>
          </a:p>
          <a:p>
            <a:pPr algn="l"/>
            <a:r>
              <a:t>We don't have enough bits to store the int in the short for the value we have in the </a:t>
            </a:r>
            <a:r>
              <a:rPr>
                <a:latin typeface="Courier"/>
                <a:ea typeface="Courier"/>
                <a:cs typeface="Courier"/>
                <a:sym typeface="Courier"/>
              </a:rPr>
              <a:t>int</a:t>
            </a:r>
            <a:r>
              <a:t>, so the strange values occur.</a:t>
            </a:r>
          </a:p>
          <a:p>
            <a:pPr algn="l"/>
          </a:p>
          <a:p>
            <a:pPr algn="l"/>
            <a:r>
              <a:t>What is y above? We are converting a short to an int, so we sign-extend, and we get -12345!</a:t>
            </a:r>
          </a:p>
          <a:p>
            <a:pPr algn="l"/>
            <a:r>
              <a:rPr>
                <a:latin typeface="Courier"/>
                <a:ea typeface="Courier"/>
                <a:cs typeface="Courier"/>
                <a:sym typeface="Courier"/>
              </a:rPr>
              <a:t>                    1100 1111 1100 0111</a:t>
            </a:r>
            <a:r>
              <a:t> becomes</a:t>
            </a:r>
          </a:p>
        </p:txBody>
      </p:sp>
      <p:sp>
        <p:nvSpPr>
          <p:cNvPr id="359" name="Play around here: http://www.convertforfree.com/twos-complement-calculator/"/>
          <p:cNvSpPr txBox="1"/>
          <p:nvPr/>
        </p:nvSpPr>
        <p:spPr>
          <a:xfrm>
            <a:off x="1258953" y="12767658"/>
            <a:ext cx="20580809"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700"/>
            </a:pPr>
            <a:r>
              <a:t>Play around here: </a:t>
            </a:r>
            <a:r>
              <a:rPr u="sng">
                <a:hlinkClick r:id="rId2" invalidUrl="" action="" tgtFrame="" tooltip="" history="1" highlightClick="0" endSnd="0"/>
              </a:rPr>
              <a:t>http://www.convertforfree.com/twos-complement-calculator/</a:t>
            </a:r>
            <a:r>
              <a:t> </a:t>
            </a:r>
          </a:p>
        </p:txBody>
      </p:sp>
      <p:sp>
        <p:nvSpPr>
          <p:cNvPr id="360" name="1111 1111 1111 1111 1100 1111 1100 0111"/>
          <p:cNvSpPr txBox="1"/>
          <p:nvPr/>
        </p:nvSpPr>
        <p:spPr>
          <a:xfrm>
            <a:off x="1106920" y="11804969"/>
            <a:ext cx="14975720"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r>
              <a:t>1111 1111 1111 1111 1100 1111 1100 0111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0"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Truncating Numbers: 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Signed</a:t>
            </a:r>
          </a:p>
        </p:txBody>
      </p:sp>
      <p:sp>
        <p:nvSpPr>
          <p:cNvPr id="363" name="If the number does fit into the smaller representation in the current form, it will convert just fine."/>
          <p:cNvSpPr txBox="1"/>
          <p:nvPr/>
        </p:nvSpPr>
        <p:spPr>
          <a:xfrm>
            <a:off x="1110920" y="2160475"/>
            <a:ext cx="9297433"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If the number does fit into the smaller representation in the current form, it will convert just fine.</a:t>
            </a:r>
          </a:p>
        </p:txBody>
      </p:sp>
      <p:sp>
        <p:nvSpPr>
          <p:cNvPr id="364" name="int x = -3;        // -3…"/>
          <p:cNvSpPr txBox="1"/>
          <p:nvPr/>
        </p:nvSpPr>
        <p:spPr>
          <a:xfrm>
            <a:off x="10528271" y="2367165"/>
            <a:ext cx="10716775"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int x = -3;        // -3</a:t>
            </a:r>
          </a:p>
          <a:p>
            <a:pPr algn="l">
              <a:defRPr sz="3900">
                <a:latin typeface="Courier"/>
                <a:ea typeface="Courier"/>
                <a:cs typeface="Courier"/>
                <a:sym typeface="Courier"/>
              </a:defRPr>
            </a:pPr>
            <a:r>
              <a:t>short sx = (short) -3; // -3</a:t>
            </a:r>
          </a:p>
          <a:p>
            <a:pPr algn="l">
              <a:defRPr sz="3900">
                <a:latin typeface="Courier"/>
                <a:ea typeface="Courier"/>
                <a:cs typeface="Courier"/>
                <a:sym typeface="Courier"/>
              </a:defRPr>
            </a:pPr>
            <a:r>
              <a:t>int y = sx; // -3</a:t>
            </a:r>
          </a:p>
        </p:txBody>
      </p:sp>
      <p:sp>
        <p:nvSpPr>
          <p:cNvPr id="365" name="x:  1111 1111 1111 1111 1111 1111 1111 1101 becomes"/>
          <p:cNvSpPr txBox="1"/>
          <p:nvPr/>
        </p:nvSpPr>
        <p:spPr>
          <a:xfrm>
            <a:off x="1097297" y="5557364"/>
            <a:ext cx="20904123"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x:  </a:t>
            </a:r>
            <a:r>
              <a:rPr>
                <a:latin typeface="Courier"/>
                <a:ea typeface="Courier"/>
                <a:cs typeface="Courier"/>
                <a:sym typeface="Courier"/>
              </a:rPr>
              <a:t>1111 1111 1111 1111 1111 1111 1111 1101</a:t>
            </a:r>
            <a:r>
              <a:t> becomes</a:t>
            </a:r>
          </a:p>
        </p:txBody>
      </p:sp>
      <p:sp>
        <p:nvSpPr>
          <p:cNvPr id="366" name="Play around here: http://www.convertforfree.com/twos-complement-calculator/"/>
          <p:cNvSpPr txBox="1"/>
          <p:nvPr/>
        </p:nvSpPr>
        <p:spPr>
          <a:xfrm>
            <a:off x="1258953" y="12767658"/>
            <a:ext cx="20580809" cy="7954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700"/>
            </a:pPr>
            <a:r>
              <a:t>Play around here: </a:t>
            </a:r>
            <a:r>
              <a:rPr u="sng">
                <a:hlinkClick r:id="rId2" invalidUrl="" action="" tgtFrame="" tooltip="" history="1" highlightClick="0" endSnd="0"/>
              </a:rPr>
              <a:t>http://www.convertforfree.com/twos-complement-calculator/</a:t>
            </a:r>
            <a:r>
              <a:t> </a:t>
            </a:r>
          </a:p>
        </p:txBody>
      </p:sp>
      <p:sp>
        <p:nvSpPr>
          <p:cNvPr id="367" name="sx:                    1111 1111 1111 1101"/>
          <p:cNvSpPr txBox="1"/>
          <p:nvPr/>
        </p:nvSpPr>
        <p:spPr>
          <a:xfrm>
            <a:off x="1104240" y="6424901"/>
            <a:ext cx="15763119"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sx:</a:t>
            </a:r>
            <a:r>
              <a:rPr>
                <a:latin typeface="Courier"/>
                <a:ea typeface="Courier"/>
                <a:cs typeface="Courier"/>
                <a:sym typeface="Courier"/>
              </a:rPr>
              <a:t>                    1111 1111 1111 1101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7"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Truncating Numbers: Unsigne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Truncating Numbers: Unsigned</a:t>
            </a:r>
          </a:p>
        </p:txBody>
      </p:sp>
      <p:sp>
        <p:nvSpPr>
          <p:cNvPr id="370" name="We can also lose information with unsigned numbers:"/>
          <p:cNvSpPr txBox="1"/>
          <p:nvPr/>
        </p:nvSpPr>
        <p:spPr>
          <a:xfrm>
            <a:off x="1110920" y="2160475"/>
            <a:ext cx="9297433"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We can also lose information with unsigned numbers:</a:t>
            </a:r>
          </a:p>
        </p:txBody>
      </p:sp>
      <p:sp>
        <p:nvSpPr>
          <p:cNvPr id="371" name="unsigned int x = 128000;…"/>
          <p:cNvSpPr txBox="1"/>
          <p:nvPr/>
        </p:nvSpPr>
        <p:spPr>
          <a:xfrm>
            <a:off x="10528271" y="2367165"/>
            <a:ext cx="10716775" cy="1955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900">
                <a:latin typeface="Courier"/>
                <a:ea typeface="Courier"/>
                <a:cs typeface="Courier"/>
                <a:sym typeface="Courier"/>
              </a:defRPr>
            </a:pPr>
            <a:r>
              <a:t>unsigned int x = 128000;</a:t>
            </a:r>
          </a:p>
          <a:p>
            <a:pPr algn="l">
              <a:defRPr sz="3900">
                <a:latin typeface="Courier"/>
                <a:ea typeface="Courier"/>
                <a:cs typeface="Courier"/>
                <a:sym typeface="Courier"/>
              </a:defRPr>
            </a:pPr>
            <a:r>
              <a:t>unsigned short sx = (short) x;</a:t>
            </a:r>
          </a:p>
          <a:p>
            <a:pPr algn="l">
              <a:defRPr sz="3900">
                <a:latin typeface="Courier"/>
                <a:ea typeface="Courier"/>
                <a:cs typeface="Courier"/>
                <a:sym typeface="Courier"/>
              </a:defRPr>
            </a:pPr>
            <a:r>
              <a:t>unsigned int y = sx;</a:t>
            </a:r>
          </a:p>
        </p:txBody>
      </p:sp>
      <p:sp>
        <p:nvSpPr>
          <p:cNvPr id="372" name="Bit representation for x = 128000 (32-bit unsigned int):…"/>
          <p:cNvSpPr txBox="1"/>
          <p:nvPr/>
        </p:nvSpPr>
        <p:spPr>
          <a:xfrm>
            <a:off x="1110920" y="4903060"/>
            <a:ext cx="22162160" cy="846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Bit representation for x = 128000 (32-bit unsigned int):</a:t>
            </a:r>
          </a:p>
          <a:p>
            <a:pPr algn="l"/>
          </a:p>
          <a:p>
            <a:pPr algn="l">
              <a:defRPr>
                <a:latin typeface="Courier"/>
                <a:ea typeface="Courier"/>
                <a:cs typeface="Courier"/>
                <a:sym typeface="Courier"/>
              </a:defRPr>
            </a:pPr>
            <a:r>
              <a:t>0000 0000 0000 0001 1111 0100 0000 0000</a:t>
            </a:r>
          </a:p>
          <a:p>
            <a:pPr algn="l"/>
          </a:p>
          <a:p>
            <a:pPr algn="l"/>
            <a:r>
              <a:t>Truncated unsigned short sx:</a:t>
            </a:r>
          </a:p>
          <a:p>
            <a:pPr algn="l"/>
          </a:p>
          <a:p>
            <a:pPr algn="l">
              <a:defRPr>
                <a:latin typeface="Courier"/>
                <a:ea typeface="Courier"/>
                <a:cs typeface="Courier"/>
                <a:sym typeface="Courier"/>
              </a:defRPr>
            </a:pPr>
            <a:r>
              <a:t>                    1111 0100 0000 0000</a:t>
            </a:r>
          </a:p>
          <a:p>
            <a:pPr algn="l"/>
          </a:p>
          <a:p>
            <a:pPr algn="l"/>
            <a:r>
              <a:t>which equals 62464 decimal.</a:t>
            </a:r>
          </a:p>
          <a:p>
            <a:pPr algn="l"/>
          </a:p>
          <a:p>
            <a:pPr algn="l"/>
            <a:r>
              <a:t>Converting back to an unsigned int, y = 62464</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Overflow in Un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Unsigned Addition</a:t>
            </a:r>
          </a:p>
        </p:txBody>
      </p:sp>
      <p:sp>
        <p:nvSpPr>
          <p:cNvPr id="375" name="When integer operations overflow in C, the runtime does not produce an error:"/>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When integer operations overflow in C, the runtime does not produce an error:</a:t>
            </a:r>
          </a:p>
        </p:txBody>
      </p:sp>
      <p:sp>
        <p:nvSpPr>
          <p:cNvPr id="376" name="#include&lt;stdio.h&gt;…"/>
          <p:cNvSpPr txBox="1"/>
          <p:nvPr/>
        </p:nvSpPr>
        <p:spPr>
          <a:xfrm>
            <a:off x="881439" y="2387600"/>
            <a:ext cx="8716132" cy="7772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r>
              <a:t>#include&lt;limits.h&gt; // for UINT_MAX</a:t>
            </a:r>
          </a:p>
          <a:p>
            <a:pPr algn="l">
              <a:defRPr sz="3300">
                <a:latin typeface="Courier"/>
                <a:ea typeface="Courier"/>
                <a:cs typeface="Courier"/>
                <a:sym typeface="Courier"/>
              </a:defRPr>
            </a:pP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unsigned int a = UINT_MAX;</a:t>
            </a:r>
          </a:p>
          <a:p>
            <a:pPr algn="l">
              <a:defRPr sz="3300">
                <a:latin typeface="Courier"/>
                <a:ea typeface="Courier"/>
                <a:cs typeface="Courier"/>
                <a:sym typeface="Courier"/>
              </a:defRPr>
            </a:pPr>
            <a:r>
              <a:t>    unsigned int b = 1;</a:t>
            </a:r>
          </a:p>
          <a:p>
            <a:pPr algn="l">
              <a:defRPr sz="3300">
                <a:latin typeface="Courier"/>
                <a:ea typeface="Courier"/>
                <a:cs typeface="Courier"/>
                <a:sym typeface="Courier"/>
              </a:defRPr>
            </a:pPr>
            <a:r>
              <a:t>    unsigned int c = a + b;</a:t>
            </a:r>
          </a:p>
          <a:p>
            <a:pPr algn="l">
              <a:defRPr sz="3300">
                <a:latin typeface="Courier"/>
                <a:ea typeface="Courier"/>
                <a:cs typeface="Courier"/>
                <a:sym typeface="Courier"/>
              </a:defRPr>
            </a:pPr>
          </a:p>
          <a:p>
            <a:pPr algn="l">
              <a:defRPr sz="3300">
                <a:latin typeface="Courier"/>
                <a:ea typeface="Courier"/>
                <a:cs typeface="Courier"/>
                <a:sym typeface="Courier"/>
              </a:defRPr>
            </a:pPr>
            <a:r>
              <a:t>    printf("a = %u\n",a);</a:t>
            </a:r>
          </a:p>
          <a:p>
            <a:pPr algn="l">
              <a:defRPr sz="3300">
                <a:latin typeface="Courier"/>
                <a:ea typeface="Courier"/>
                <a:cs typeface="Courier"/>
                <a:sym typeface="Courier"/>
              </a:defRPr>
            </a:pPr>
            <a:r>
              <a:t>    printf("b = %u\n",b);</a:t>
            </a:r>
          </a:p>
          <a:p>
            <a:pPr algn="l">
              <a:defRPr sz="3300">
                <a:latin typeface="Courier"/>
                <a:ea typeface="Courier"/>
                <a:cs typeface="Courier"/>
                <a:sym typeface="Courier"/>
              </a:defRPr>
            </a:pPr>
            <a:r>
              <a:t>    printf("a + b = %u\n",c);</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377" name="$ ./unsigned_overflow…"/>
          <p:cNvSpPr txBox="1"/>
          <p:nvPr/>
        </p:nvSpPr>
        <p:spPr>
          <a:xfrm>
            <a:off x="11957675" y="3025588"/>
            <a:ext cx="8116603"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./unsigned_overflow</a:t>
            </a:r>
          </a:p>
          <a:p>
            <a:pPr algn="l">
              <a:defRPr>
                <a:latin typeface="Courier"/>
                <a:ea typeface="Courier"/>
                <a:cs typeface="Courier"/>
                <a:sym typeface="Courier"/>
              </a:defRPr>
            </a:pPr>
            <a:r>
              <a:t>a = 4294967295</a:t>
            </a:r>
          </a:p>
          <a:p>
            <a:pPr algn="l">
              <a:defRPr>
                <a:latin typeface="Courier"/>
                <a:ea typeface="Courier"/>
                <a:cs typeface="Courier"/>
                <a:sym typeface="Courier"/>
              </a:defRPr>
            </a:pPr>
            <a:r>
              <a:t>b = 1</a:t>
            </a:r>
          </a:p>
          <a:p>
            <a:pPr algn="l">
              <a:defRPr>
                <a:latin typeface="Courier"/>
                <a:ea typeface="Courier"/>
                <a:cs typeface="Courier"/>
                <a:sym typeface="Courier"/>
              </a:defRPr>
            </a:pPr>
            <a:r>
              <a:t>a + b = 0</a:t>
            </a:r>
          </a:p>
        </p:txBody>
      </p:sp>
      <p:sp>
        <p:nvSpPr>
          <p:cNvPr id="378" name="Technically, unsigned integers in C don't overflow, they just wrap. You need to be aware of the size of your numbers. Here is one way to test if an addition will fail:"/>
          <p:cNvSpPr txBox="1"/>
          <p:nvPr/>
        </p:nvSpPr>
        <p:spPr>
          <a:xfrm>
            <a:off x="10461789" y="6779320"/>
            <a:ext cx="12501921" cy="3131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i="1">
                <a:latin typeface="Helvetica Neue"/>
                <a:ea typeface="Helvetica Neue"/>
                <a:cs typeface="Helvetica Neue"/>
                <a:sym typeface="Helvetica Neue"/>
              </a:defRPr>
            </a:pPr>
            <a:r>
              <a:t>Technically</a:t>
            </a:r>
            <a:r>
              <a:rPr i="0">
                <a:latin typeface="+mn-lt"/>
                <a:ea typeface="+mn-ea"/>
                <a:cs typeface="+mn-cs"/>
                <a:sym typeface="Helvetica Neue Light"/>
              </a:rPr>
              <a:t>, unsigned integers in C don't overflow, they just wrap. You need to be aware of the size of your numbers. Here is one way to test if an addition will fail:</a:t>
            </a:r>
          </a:p>
        </p:txBody>
      </p:sp>
      <p:sp>
        <p:nvSpPr>
          <p:cNvPr id="379" name="// for addition…"/>
          <p:cNvSpPr txBox="1"/>
          <p:nvPr/>
        </p:nvSpPr>
        <p:spPr>
          <a:xfrm>
            <a:off x="9445809" y="10349294"/>
            <a:ext cx="12991648" cy="2692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for addition</a:t>
            </a:r>
          </a:p>
          <a:p>
            <a:pPr algn="l">
              <a:defRPr sz="3300">
                <a:latin typeface="Courier"/>
                <a:ea typeface="Courier"/>
                <a:cs typeface="Courier"/>
                <a:sym typeface="Courier"/>
              </a:defRPr>
            </a:pPr>
            <a:r>
              <a:t>#include &lt;limits.h&gt;</a:t>
            </a:r>
          </a:p>
          <a:p>
            <a:pPr algn="l">
              <a:defRPr sz="3300">
                <a:latin typeface="Courier"/>
                <a:ea typeface="Courier"/>
                <a:cs typeface="Courier"/>
                <a:sym typeface="Courier"/>
              </a:defRPr>
            </a:pPr>
            <a:r>
              <a:t>unsigned int a = &lt;something&gt;;</a:t>
            </a:r>
          </a:p>
          <a:p>
            <a:pPr algn="l">
              <a:defRPr sz="3300">
                <a:latin typeface="Courier"/>
                <a:ea typeface="Courier"/>
                <a:cs typeface="Courier"/>
                <a:sym typeface="Courier"/>
              </a:defRPr>
            </a:pPr>
            <a:r>
              <a:t>unsigned int x = &lt;something&gt;;</a:t>
            </a:r>
          </a:p>
          <a:p>
            <a:pPr algn="l">
              <a:defRPr sz="3300">
                <a:latin typeface="Courier"/>
                <a:ea typeface="Courier"/>
                <a:cs typeface="Courier"/>
                <a:sym typeface="Courier"/>
              </a:defRPr>
            </a:pPr>
            <a:r>
              <a:t>if (a &gt; UINT_MAX - x) /* `a + x` would overflow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Overflow in 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Signed Addition</a:t>
            </a:r>
          </a:p>
        </p:txBody>
      </p:sp>
      <p:sp>
        <p:nvSpPr>
          <p:cNvPr id="382" name="Signed overflow wraps around to the negative numbers:"/>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Signed overflow wraps around to the negative numbers:</a:t>
            </a:r>
          </a:p>
        </p:txBody>
      </p:sp>
      <p:pic>
        <p:nvPicPr>
          <p:cNvPr id="383" name="Image" descr="Image"/>
          <p:cNvPicPr>
            <a:picLocks noChangeAspect="1"/>
          </p:cNvPicPr>
          <p:nvPr/>
        </p:nvPicPr>
        <p:blipFill>
          <a:blip r:embed="rId2">
            <a:extLst/>
          </a:blip>
          <a:srcRect l="0" t="35166" r="0" b="0"/>
          <a:stretch>
            <a:fillRect/>
          </a:stretch>
        </p:blipFill>
        <p:spPr>
          <a:xfrm>
            <a:off x="3545085" y="2689785"/>
            <a:ext cx="17293937" cy="6048452"/>
          </a:xfrm>
          <a:prstGeom prst="rect">
            <a:avLst/>
          </a:prstGeom>
          <a:ln w="12700">
            <a:miter lim="400000"/>
          </a:ln>
        </p:spPr>
      </p:pic>
      <p:sp>
        <p:nvSpPr>
          <p:cNvPr id="384" name="Oval"/>
          <p:cNvSpPr/>
          <p:nvPr/>
        </p:nvSpPr>
        <p:spPr>
          <a:xfrm>
            <a:off x="16591297" y="4788647"/>
            <a:ext cx="4434015" cy="1270001"/>
          </a:xfrm>
          <a:prstGeom prst="ellipse">
            <a:avLst/>
          </a:prstGeom>
          <a:ln w="50800">
            <a:solidFill>
              <a:srgbClr val="7F0325"/>
            </a:solidFill>
            <a:miter lim="400000"/>
          </a:ln>
        </p:spPr>
        <p:txBody>
          <a:bodyPr lIns="50800" tIns="50800" rIns="50800" bIns="50800" anchor="ctr"/>
          <a:lstStyle/>
          <a:p>
            <a:pPr>
              <a:defRPr>
                <a:solidFill>
                  <a:srgbClr val="FFFFFF"/>
                </a:solidFill>
              </a:defRPr>
            </a:pPr>
          </a:p>
        </p:txBody>
      </p:sp>
      <p:sp>
        <p:nvSpPr>
          <p:cNvPr id="385" name="YouTube fell into this trap — their view counter was a signed, 32-bit int. They fixed it after it was noticed, but for a while, the view count for Gangnam Style (the first video with over INT_MAX number of views) was negative."/>
          <p:cNvSpPr txBox="1"/>
          <p:nvPr/>
        </p:nvSpPr>
        <p:spPr>
          <a:xfrm>
            <a:off x="1110920" y="8818791"/>
            <a:ext cx="22162161" cy="239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YouTube fell into this trap — their view counter was a signed, 32-bit int. They fixed it after it was noticed, but for a while, the view count for Gangnam Style (the first video with over </a:t>
            </a:r>
            <a:r>
              <a:rPr>
                <a:latin typeface="Courier"/>
                <a:ea typeface="Courier"/>
                <a:cs typeface="Courier"/>
                <a:sym typeface="Courier"/>
              </a:rPr>
              <a:t>INT_MAX</a:t>
            </a:r>
            <a:r>
              <a:t> number of views) was negative.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Overflow in 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Signed Addition</a:t>
            </a:r>
          </a:p>
        </p:txBody>
      </p:sp>
      <p:sp>
        <p:nvSpPr>
          <p:cNvPr id="388" name="In the news on January 5, 2022 (!):"/>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In the news on January 5, 2022 (!): </a:t>
            </a:r>
          </a:p>
        </p:txBody>
      </p:sp>
      <p:sp>
        <p:nvSpPr>
          <p:cNvPr id="389" name="https://arstechnica.com/gadgets/2022/01/google-fixes-nightmare-android-bug-that-stopped-user-from-calling-911/"/>
          <p:cNvSpPr txBox="1"/>
          <p:nvPr/>
        </p:nvSpPr>
        <p:spPr>
          <a:xfrm>
            <a:off x="1110920" y="10035051"/>
            <a:ext cx="22162161"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rPr u="sng">
                <a:hlinkClick r:id="rId2" invalidUrl="" action="" tgtFrame="" tooltip="" history="1" highlightClick="0" endSnd="0"/>
              </a:rPr>
              <a:t>https://arstechnica.com/gadgets/2022/01/google-fixes-nightmare-android-bug-that-stopped-user-from-calling-911/</a:t>
            </a:r>
            <a:r>
              <a:t> </a:t>
            </a:r>
          </a:p>
        </p:txBody>
      </p:sp>
      <p:pic>
        <p:nvPicPr>
          <p:cNvPr id="390" name="Image" descr="Image"/>
          <p:cNvPicPr>
            <a:picLocks noChangeAspect="1"/>
          </p:cNvPicPr>
          <p:nvPr/>
        </p:nvPicPr>
        <p:blipFill>
          <a:blip r:embed="rId3">
            <a:extLst/>
          </a:blip>
          <a:stretch>
            <a:fillRect/>
          </a:stretch>
        </p:blipFill>
        <p:spPr>
          <a:xfrm>
            <a:off x="2982354" y="3070660"/>
            <a:ext cx="18419292" cy="6315187"/>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Overflow in Signed Addi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Overflow in Signed Addition</a:t>
            </a:r>
          </a:p>
        </p:txBody>
      </p:sp>
      <p:sp>
        <p:nvSpPr>
          <p:cNvPr id="393" name="Signed overflow wraps around to the negative numbers."/>
          <p:cNvSpPr txBox="1"/>
          <p:nvPr/>
        </p:nvSpPr>
        <p:spPr>
          <a:xfrm>
            <a:off x="1110920" y="1576275"/>
            <a:ext cx="2216216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Signed overflow wraps around to the negative numbers.</a:t>
            </a:r>
          </a:p>
        </p:txBody>
      </p:sp>
      <p:sp>
        <p:nvSpPr>
          <p:cNvPr id="394" name="$ ./signed_overflow…"/>
          <p:cNvSpPr txBox="1"/>
          <p:nvPr/>
        </p:nvSpPr>
        <p:spPr>
          <a:xfrm>
            <a:off x="10830336" y="2892611"/>
            <a:ext cx="7354479"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./signed_overflow</a:t>
            </a:r>
          </a:p>
          <a:p>
            <a:pPr algn="l">
              <a:defRPr>
                <a:latin typeface="Courier"/>
                <a:ea typeface="Courier"/>
                <a:cs typeface="Courier"/>
                <a:sym typeface="Courier"/>
              </a:defRPr>
            </a:pPr>
            <a:r>
              <a:t>a = 2147483647</a:t>
            </a:r>
          </a:p>
          <a:p>
            <a:pPr algn="l">
              <a:defRPr>
                <a:latin typeface="Courier"/>
                <a:ea typeface="Courier"/>
                <a:cs typeface="Courier"/>
                <a:sym typeface="Courier"/>
              </a:defRPr>
            </a:pPr>
            <a:r>
              <a:t>b = 1</a:t>
            </a:r>
          </a:p>
          <a:p>
            <a:pPr algn="l">
              <a:defRPr>
                <a:latin typeface="Courier"/>
                <a:ea typeface="Courier"/>
                <a:cs typeface="Courier"/>
                <a:sym typeface="Courier"/>
              </a:defRPr>
            </a:pPr>
            <a:r>
              <a:t>a + b = -2147483648</a:t>
            </a:r>
          </a:p>
        </p:txBody>
      </p:sp>
      <p:sp>
        <p:nvSpPr>
          <p:cNvPr id="395" name="#include&lt;stdio.h&gt;…"/>
          <p:cNvSpPr txBox="1"/>
          <p:nvPr/>
        </p:nvSpPr>
        <p:spPr>
          <a:xfrm>
            <a:off x="712691" y="2457911"/>
            <a:ext cx="8464632" cy="7772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#include&lt;stdio.h&gt;</a:t>
            </a:r>
          </a:p>
          <a:p>
            <a:pPr algn="l">
              <a:defRPr sz="3300">
                <a:latin typeface="Courier"/>
                <a:ea typeface="Courier"/>
                <a:cs typeface="Courier"/>
                <a:sym typeface="Courier"/>
              </a:defRPr>
            </a:pPr>
            <a:r>
              <a:t>#include&lt;stdlib.h&gt;</a:t>
            </a:r>
          </a:p>
          <a:p>
            <a:pPr algn="l">
              <a:defRPr sz="3300">
                <a:latin typeface="Courier"/>
                <a:ea typeface="Courier"/>
                <a:cs typeface="Courier"/>
                <a:sym typeface="Courier"/>
              </a:defRPr>
            </a:pPr>
            <a:r>
              <a:t>#include&lt;limits.h&gt; // for INT_MAX</a:t>
            </a:r>
          </a:p>
          <a:p>
            <a:pPr algn="l">
              <a:defRPr sz="3300">
                <a:latin typeface="Courier"/>
                <a:ea typeface="Courier"/>
                <a:cs typeface="Courier"/>
                <a:sym typeface="Courier"/>
              </a:defRPr>
            </a:pP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int a = INT_MAX;</a:t>
            </a:r>
          </a:p>
          <a:p>
            <a:pPr algn="l">
              <a:defRPr sz="3300">
                <a:latin typeface="Courier"/>
                <a:ea typeface="Courier"/>
                <a:cs typeface="Courier"/>
                <a:sym typeface="Courier"/>
              </a:defRPr>
            </a:pPr>
            <a:r>
              <a:t>    int b = 1;</a:t>
            </a:r>
          </a:p>
          <a:p>
            <a:pPr algn="l">
              <a:defRPr sz="3300">
                <a:latin typeface="Courier"/>
                <a:ea typeface="Courier"/>
                <a:cs typeface="Courier"/>
                <a:sym typeface="Courier"/>
              </a:defRPr>
            </a:pPr>
            <a:r>
              <a:t>    int c = a + b;</a:t>
            </a:r>
          </a:p>
          <a:p>
            <a:pPr algn="l">
              <a:defRPr sz="3300">
                <a:latin typeface="Courier"/>
                <a:ea typeface="Courier"/>
                <a:cs typeface="Courier"/>
                <a:sym typeface="Courier"/>
              </a:defRPr>
            </a:pPr>
          </a:p>
          <a:p>
            <a:pPr algn="l">
              <a:defRPr sz="3300">
                <a:latin typeface="Courier"/>
                <a:ea typeface="Courier"/>
                <a:cs typeface="Courier"/>
                <a:sym typeface="Courier"/>
              </a:defRPr>
            </a:pPr>
            <a:r>
              <a:t>    printf("a = %d\n",a);</a:t>
            </a:r>
          </a:p>
          <a:p>
            <a:pPr algn="l">
              <a:defRPr sz="3300">
                <a:latin typeface="Courier"/>
                <a:ea typeface="Courier"/>
                <a:cs typeface="Courier"/>
                <a:sym typeface="Courier"/>
              </a:defRPr>
            </a:pPr>
            <a:r>
              <a:t>    printf("b = %d\n",b);</a:t>
            </a:r>
          </a:p>
          <a:p>
            <a:pPr algn="l">
              <a:defRPr sz="3300">
                <a:latin typeface="Courier"/>
                <a:ea typeface="Courier"/>
                <a:cs typeface="Courier"/>
                <a:sym typeface="Courier"/>
              </a:defRPr>
            </a:pPr>
            <a:r>
              <a:t>    printf("a + b = %d\n",c);</a:t>
            </a:r>
          </a:p>
          <a:p>
            <a:pPr algn="l">
              <a:defRPr sz="3300">
                <a:latin typeface="Courier"/>
                <a:ea typeface="Courier"/>
                <a:cs typeface="Courier"/>
                <a:sym typeface="Courier"/>
              </a:defRPr>
            </a:pP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396" name="Technically, signed integers in C produce undefined behavior when they overflow. On two's complement machines (virtually all machines these days), it does overflow predictably. You can test to see if your addition will be correct:"/>
          <p:cNvSpPr txBox="1"/>
          <p:nvPr/>
        </p:nvSpPr>
        <p:spPr>
          <a:xfrm>
            <a:off x="9955547" y="6235823"/>
            <a:ext cx="13890462" cy="3894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i="1">
                <a:latin typeface="Helvetica Neue"/>
                <a:ea typeface="Helvetica Neue"/>
                <a:cs typeface="Helvetica Neue"/>
                <a:sym typeface="Helvetica Neue"/>
              </a:defRPr>
            </a:pPr>
            <a:r>
              <a:t>Technically</a:t>
            </a:r>
            <a:r>
              <a:rPr i="0">
                <a:latin typeface="+mn-lt"/>
                <a:ea typeface="+mn-ea"/>
                <a:cs typeface="+mn-cs"/>
                <a:sym typeface="Helvetica Neue Light"/>
              </a:rPr>
              <a:t>, signed integers in C </a:t>
            </a:r>
            <a:r>
              <a:t>produce undefined behavior</a:t>
            </a:r>
            <a:r>
              <a:rPr i="0">
                <a:latin typeface="+mn-lt"/>
                <a:ea typeface="+mn-ea"/>
                <a:cs typeface="+mn-cs"/>
                <a:sym typeface="Helvetica Neue Light"/>
              </a:rPr>
              <a:t> when they overflow. On two's complement machines (virtually all machines these days), it does overflow predictably. You can test to see if your addition will be correct:</a:t>
            </a:r>
          </a:p>
        </p:txBody>
      </p:sp>
      <p:sp>
        <p:nvSpPr>
          <p:cNvPr id="397" name="// for addition…"/>
          <p:cNvSpPr txBox="1"/>
          <p:nvPr/>
        </p:nvSpPr>
        <p:spPr>
          <a:xfrm>
            <a:off x="6042736" y="10264041"/>
            <a:ext cx="16261161" cy="3200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for addition</a:t>
            </a:r>
          </a:p>
          <a:p>
            <a:pPr algn="l">
              <a:defRPr sz="3300">
                <a:latin typeface="Courier"/>
                <a:ea typeface="Courier"/>
                <a:cs typeface="Courier"/>
                <a:sym typeface="Courier"/>
              </a:defRPr>
            </a:pPr>
            <a:r>
              <a:t>#include &lt;limits.h&gt;</a:t>
            </a:r>
          </a:p>
          <a:p>
            <a:pPr algn="l">
              <a:defRPr sz="3300">
                <a:latin typeface="Courier"/>
                <a:ea typeface="Courier"/>
                <a:cs typeface="Courier"/>
                <a:sym typeface="Courier"/>
              </a:defRPr>
            </a:pPr>
            <a:r>
              <a:t>int a = &lt;something&gt;;</a:t>
            </a:r>
          </a:p>
          <a:p>
            <a:pPr algn="l">
              <a:defRPr sz="3300">
                <a:latin typeface="Courier"/>
                <a:ea typeface="Courier"/>
                <a:cs typeface="Courier"/>
                <a:sym typeface="Courier"/>
              </a:defRPr>
            </a:pPr>
            <a:r>
              <a:t>int x = &lt;something&gt;;</a:t>
            </a:r>
          </a:p>
          <a:p>
            <a:pPr algn="l">
              <a:defRPr sz="3300">
                <a:latin typeface="Courier"/>
                <a:ea typeface="Courier"/>
                <a:cs typeface="Courier"/>
                <a:sym typeface="Courier"/>
              </a:defRPr>
            </a:pPr>
            <a:r>
              <a:t>if ((x &gt; 0) &amp;&amp; (a &gt; INT_MAX - x)) /* `a + x` would overflow */;</a:t>
            </a:r>
          </a:p>
          <a:p>
            <a:pPr algn="l">
              <a:defRPr sz="3300">
                <a:latin typeface="Courier"/>
                <a:ea typeface="Courier"/>
                <a:cs typeface="Courier"/>
                <a:sym typeface="Courier"/>
              </a:defRPr>
            </a:pPr>
            <a:r>
              <a:t>if ((x &lt; 0) &amp;&amp; (a &lt; INT_MIN - x)) /* `a + x` would underflow */;</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 name="3 Minute Break"/>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3 Minute Break</a:t>
            </a:r>
          </a:p>
        </p:txBody>
      </p:sp>
      <p:pic>
        <p:nvPicPr>
          <p:cNvPr id="400" name="11590722.jpg" descr="11590722.jpg"/>
          <p:cNvPicPr>
            <a:picLocks noChangeAspect="1"/>
          </p:cNvPicPr>
          <p:nvPr/>
        </p:nvPicPr>
        <p:blipFill>
          <a:blip r:embed="rId2">
            <a:extLst/>
          </a:blip>
          <a:stretch>
            <a:fillRect/>
          </a:stretch>
        </p:blipFill>
        <p:spPr>
          <a:xfrm>
            <a:off x="6818899" y="2331043"/>
            <a:ext cx="10746202" cy="10746202"/>
          </a:xfrm>
          <a:prstGeom prst="rect">
            <a:avLst/>
          </a:prstGeom>
          <a:ln w="12700">
            <a:miter lim="400000"/>
          </a:ln>
        </p:spPr>
      </p:pic>
      <p:sp>
        <p:nvSpPr>
          <p:cNvPr id="401" name="WHEN CS107 GOES TOO FAST"/>
          <p:cNvSpPr txBox="1"/>
          <p:nvPr/>
        </p:nvSpPr>
        <p:spPr>
          <a:xfrm>
            <a:off x="7859706" y="2586988"/>
            <a:ext cx="8664588" cy="106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cap="all" sz="6200">
                <a:ln w="38100" cap="flat">
                  <a:solidFill>
                    <a:srgbClr val="000000"/>
                  </a:solidFill>
                  <a:prstDash val="solid"/>
                  <a:miter lim="400000"/>
                </a:ln>
                <a:solidFill>
                  <a:srgbClr val="FFFFFF"/>
                </a:solidFill>
                <a:latin typeface="Impact"/>
                <a:ea typeface="Impact"/>
                <a:cs typeface="Impact"/>
                <a:sym typeface="Impact"/>
              </a:defRPr>
            </a:lvl1pPr>
          </a:lstStyle>
          <a:p>
            <a:pPr/>
            <a:r>
              <a:t>WHEN CS107 GOES TOO FAST</a:t>
            </a:r>
          </a:p>
        </p:txBody>
      </p:sp>
      <p:sp>
        <p:nvSpPr>
          <p:cNvPr id="402" name="take a break"/>
          <p:cNvSpPr txBox="1"/>
          <p:nvPr/>
        </p:nvSpPr>
        <p:spPr>
          <a:xfrm>
            <a:off x="10051392" y="11876024"/>
            <a:ext cx="4281216" cy="1066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cap="all" sz="6200">
                <a:ln w="38100" cap="flat">
                  <a:solidFill>
                    <a:srgbClr val="000000"/>
                  </a:solidFill>
                  <a:prstDash val="solid"/>
                  <a:miter lim="400000"/>
                </a:ln>
                <a:solidFill>
                  <a:srgbClr val="FFFFFF"/>
                </a:solidFill>
                <a:latin typeface="Impact"/>
                <a:ea typeface="Impact"/>
                <a:cs typeface="Impact"/>
                <a:sym typeface="Impact"/>
              </a:defRPr>
            </a:lvl1pPr>
          </a:lstStyle>
          <a:p>
            <a:pPr/>
            <a:r>
              <a:t>take a break</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Data Sizes"/>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407" name="On the myth computers (and most 64-bit computers today), the int representation is comprised of 32-bits, or four 8-bit bytes. but the C language does not mandate this. To the right is Figure 2.3 from your textbook:"/>
          <p:cNvSpPr txBox="1"/>
          <p:nvPr/>
        </p:nvSpPr>
        <p:spPr>
          <a:xfrm>
            <a:off x="618773" y="4569311"/>
            <a:ext cx="9019682" cy="620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On the myth computers (and most 64-bit computers today), the </a:t>
            </a:r>
            <a:r>
              <a:rPr>
                <a:latin typeface="Courier"/>
                <a:ea typeface="Courier"/>
                <a:cs typeface="Courier"/>
                <a:sym typeface="Courier"/>
              </a:rPr>
              <a:t>int </a:t>
            </a:r>
            <a:r>
              <a:t>representation is comprised of 32-bits, or four 8-bit bytes. but the C language does not mandate this. To the right is Figure 2.3 from your textbook:</a:t>
            </a:r>
          </a:p>
        </p:txBody>
      </p:sp>
      <p:pic>
        <p:nvPicPr>
          <p:cNvPr id="408"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411" name="There are guarantees on the lower-bounds for type sizes, but you should expect that the myth machines will have the numbers in the 64-bit column."/>
          <p:cNvSpPr txBox="1"/>
          <p:nvPr/>
        </p:nvSpPr>
        <p:spPr>
          <a:xfrm>
            <a:off x="618773" y="4569311"/>
            <a:ext cx="9019682" cy="3893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There are guarantees on the lower-bounds for type sizes, but you should expect that the myth machines will have the numbers in the 64-bit column.</a:t>
            </a:r>
          </a:p>
        </p:txBody>
      </p:sp>
      <p:pic>
        <p:nvPicPr>
          <p:cNvPr id="412"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4"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415" name="You can be guaranteed the sizes for int32_t (4 bytes) and int64_t (8 bytes)"/>
          <p:cNvSpPr txBox="1"/>
          <p:nvPr/>
        </p:nvSpPr>
        <p:spPr>
          <a:xfrm>
            <a:off x="675022" y="5652393"/>
            <a:ext cx="9019682" cy="24112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You can be guaranteed the sizes for </a:t>
            </a:r>
            <a:r>
              <a:rPr>
                <a:latin typeface="Courier"/>
                <a:ea typeface="Courier"/>
                <a:cs typeface="Courier"/>
                <a:sym typeface="Courier"/>
              </a:rPr>
              <a:t>int32_t</a:t>
            </a:r>
            <a:r>
              <a:t> (4 bytes) and </a:t>
            </a:r>
            <a:r>
              <a:rPr>
                <a:latin typeface="Courier"/>
                <a:ea typeface="Courier"/>
                <a:cs typeface="Courier"/>
                <a:sym typeface="Courier"/>
              </a:rPr>
              <a:t>int64_t</a:t>
            </a:r>
            <a:r>
              <a:t> (8 bytes) </a:t>
            </a:r>
          </a:p>
        </p:txBody>
      </p:sp>
      <p:pic>
        <p:nvPicPr>
          <p:cNvPr id="416"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8" name="Data Siz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Data Sizes</a:t>
            </a:r>
          </a:p>
        </p:txBody>
      </p:sp>
      <p:sp>
        <p:nvSpPr>
          <p:cNvPr id="419" name="C allows a variety of ways to order keywords to define a type. The following all have the same meaning:…"/>
          <p:cNvSpPr txBox="1"/>
          <p:nvPr/>
        </p:nvSpPr>
        <p:spPr>
          <a:xfrm>
            <a:off x="675022" y="2574114"/>
            <a:ext cx="9019682" cy="695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 allows a variety of ways to order keywords to define a type. The following all have the same meaning:</a:t>
            </a:r>
          </a:p>
          <a:p>
            <a:pPr/>
          </a:p>
          <a:p>
            <a:pPr algn="l">
              <a:defRPr>
                <a:latin typeface="Courier"/>
                <a:ea typeface="Courier"/>
                <a:cs typeface="Courier"/>
                <a:sym typeface="Courier"/>
              </a:defRPr>
            </a:pPr>
            <a:r>
              <a:t>unsigned long</a:t>
            </a:r>
          </a:p>
          <a:p>
            <a:pPr algn="l">
              <a:defRPr>
                <a:latin typeface="Courier"/>
                <a:ea typeface="Courier"/>
                <a:cs typeface="Courier"/>
                <a:sym typeface="Courier"/>
              </a:defRPr>
            </a:pPr>
            <a:r>
              <a:t>unsigned long int</a:t>
            </a:r>
          </a:p>
          <a:p>
            <a:pPr algn="l">
              <a:defRPr>
                <a:latin typeface="Courier"/>
                <a:ea typeface="Courier"/>
                <a:cs typeface="Courier"/>
                <a:sym typeface="Courier"/>
              </a:defRPr>
            </a:pPr>
            <a:r>
              <a:t>long unsigned</a:t>
            </a:r>
          </a:p>
          <a:p>
            <a:pPr algn="l">
              <a:defRPr>
                <a:latin typeface="Courier"/>
                <a:ea typeface="Courier"/>
                <a:cs typeface="Courier"/>
                <a:sym typeface="Courier"/>
              </a:defRPr>
            </a:pPr>
            <a:r>
              <a:t>long unsigned int</a:t>
            </a:r>
          </a:p>
        </p:txBody>
      </p:sp>
      <p:pic>
        <p:nvPicPr>
          <p:cNvPr id="420" name="Image" descr="Image"/>
          <p:cNvPicPr>
            <a:picLocks noChangeAspect="1"/>
          </p:cNvPicPr>
          <p:nvPr/>
        </p:nvPicPr>
        <p:blipFill>
          <a:blip r:embed="rId2">
            <a:extLst/>
          </a:blip>
          <a:stretch>
            <a:fillRect/>
          </a:stretch>
        </p:blipFill>
        <p:spPr>
          <a:xfrm>
            <a:off x="10506262" y="1807871"/>
            <a:ext cx="11828929" cy="10961079"/>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423" name="On the myth machines, pointers are 64-bits long, meaning that a program can &quot;address&quot; up to 264 bytes of memory, because each byte is individually addressable.…"/>
          <p:cNvSpPr txBox="1"/>
          <p:nvPr/>
        </p:nvSpPr>
        <p:spPr>
          <a:xfrm>
            <a:off x="189433" y="5864688"/>
            <a:ext cx="24005134" cy="6942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On the myth machines, pointers are 64-bits long, meaning that a program can "address" up to 2</a:t>
            </a:r>
            <a:r>
              <a:rPr baseline="31999"/>
              <a:t>64</a:t>
            </a:r>
            <a:r>
              <a:t> bytes of memory, because each byte is individually addressable.</a:t>
            </a:r>
          </a:p>
          <a:p>
            <a:pPr/>
          </a:p>
          <a:p>
            <a:pPr/>
            <a:r>
              <a:t>This is a lot of memory! It is 16 </a:t>
            </a:r>
            <a:r>
              <a:rPr i="1">
                <a:latin typeface="Helvetica Neue"/>
                <a:ea typeface="Helvetica Neue"/>
                <a:cs typeface="Helvetica Neue"/>
                <a:sym typeface="Helvetica Neue"/>
              </a:rPr>
              <a:t>exa</a:t>
            </a:r>
            <a:r>
              <a:t>bytes, or 1.84 x 10</a:t>
            </a:r>
            <a:r>
              <a:rPr baseline="31999"/>
              <a:t>19</a:t>
            </a:r>
            <a:r>
              <a:t> bytes. Older, 32-bit machines could only address 2</a:t>
            </a:r>
            <a:r>
              <a:rPr baseline="31999"/>
              <a:t>32</a:t>
            </a:r>
            <a:r>
              <a:t> bytes, or 4 Gigabytes.</a:t>
            </a:r>
          </a:p>
          <a:p>
            <a:pPr/>
          </a:p>
          <a:p>
            <a:pPr/>
            <a:r>
              <a:t>64-bit machines can address 4 </a:t>
            </a:r>
            <a:r>
              <a:rPr i="1">
                <a:latin typeface="Helvetica Neue"/>
                <a:ea typeface="Helvetica Neue"/>
                <a:cs typeface="Helvetica Neue"/>
                <a:sym typeface="Helvetica Neue"/>
              </a:rPr>
              <a:t>billion</a:t>
            </a:r>
            <a:r>
              <a:t> times more memory than 32-bit machines...</a:t>
            </a:r>
          </a:p>
          <a:p>
            <a:pPr/>
          </a:p>
          <a:p>
            <a:pPr/>
            <a:r>
              <a:t>Machines will not need to address more than 2</a:t>
            </a:r>
            <a:r>
              <a:rPr baseline="31999"/>
              <a:t>64</a:t>
            </a:r>
            <a:r>
              <a:t> bytes of memory for a long, long time.</a:t>
            </a:r>
          </a:p>
        </p:txBody>
      </p:sp>
      <p:pic>
        <p:nvPicPr>
          <p:cNvPr id="424" name="Image" descr="Image"/>
          <p:cNvPicPr>
            <a:picLocks noChangeAspect="1"/>
          </p:cNvPicPr>
          <p:nvPr/>
        </p:nvPicPr>
        <p:blipFill>
          <a:blip r:embed="rId2">
            <a:extLst/>
          </a:blip>
          <a:srcRect l="1062" t="18521" r="1067" b="14672"/>
          <a:stretch>
            <a:fillRect/>
          </a:stretch>
        </p:blipFill>
        <p:spPr>
          <a:xfrm>
            <a:off x="8404939" y="1857808"/>
            <a:ext cx="7574123" cy="3666759"/>
          </a:xfrm>
          <a:custGeom>
            <a:avLst/>
            <a:gdLst/>
            <a:ahLst/>
            <a:cxnLst>
              <a:cxn ang="0">
                <a:pos x="wd2" y="hd2"/>
              </a:cxn>
              <a:cxn ang="5400000">
                <a:pos x="wd2" y="hd2"/>
              </a:cxn>
              <a:cxn ang="10800000">
                <a:pos x="wd2" y="hd2"/>
              </a:cxn>
              <a:cxn ang="16200000">
                <a:pos x="wd2" y="hd2"/>
              </a:cxn>
            </a:cxnLst>
            <a:rect l="0" t="0" r="r" b="b"/>
            <a:pathLst>
              <a:path w="21566" h="21579" fill="norm" stroke="1" extrusionOk="0">
                <a:moveTo>
                  <a:pt x="5172" y="0"/>
                </a:moveTo>
                <a:cubicBezTo>
                  <a:pt x="3221" y="5"/>
                  <a:pt x="1264" y="59"/>
                  <a:pt x="1072" y="159"/>
                </a:cubicBezTo>
                <a:cubicBezTo>
                  <a:pt x="875" y="262"/>
                  <a:pt x="680" y="510"/>
                  <a:pt x="500" y="883"/>
                </a:cubicBezTo>
                <a:cubicBezTo>
                  <a:pt x="-34" y="1990"/>
                  <a:pt x="1" y="1292"/>
                  <a:pt x="1" y="10796"/>
                </a:cubicBezTo>
                <a:lnTo>
                  <a:pt x="1" y="19288"/>
                </a:lnTo>
                <a:lnTo>
                  <a:pt x="152" y="19872"/>
                </a:lnTo>
                <a:cubicBezTo>
                  <a:pt x="332" y="20572"/>
                  <a:pt x="666" y="21128"/>
                  <a:pt x="1057" y="21381"/>
                </a:cubicBezTo>
                <a:cubicBezTo>
                  <a:pt x="1282" y="21527"/>
                  <a:pt x="2178" y="21569"/>
                  <a:pt x="5174" y="21577"/>
                </a:cubicBezTo>
                <a:cubicBezTo>
                  <a:pt x="9457" y="21588"/>
                  <a:pt x="9431" y="21593"/>
                  <a:pt x="9898" y="20610"/>
                </a:cubicBezTo>
                <a:cubicBezTo>
                  <a:pt x="10401" y="19554"/>
                  <a:pt x="10383" y="19937"/>
                  <a:pt x="10380" y="10698"/>
                </a:cubicBezTo>
                <a:lnTo>
                  <a:pt x="10376" y="2436"/>
                </a:lnTo>
                <a:lnTo>
                  <a:pt x="10183" y="1736"/>
                </a:lnTo>
                <a:cubicBezTo>
                  <a:pt x="9977" y="986"/>
                  <a:pt x="9604" y="361"/>
                  <a:pt x="9233" y="141"/>
                </a:cubicBezTo>
                <a:cubicBezTo>
                  <a:pt x="9066" y="41"/>
                  <a:pt x="7122" y="-4"/>
                  <a:pt x="5172" y="0"/>
                </a:cubicBezTo>
                <a:close/>
                <a:moveTo>
                  <a:pt x="16396" y="5"/>
                </a:moveTo>
                <a:cubicBezTo>
                  <a:pt x="12133" y="5"/>
                  <a:pt x="12192" y="-7"/>
                  <a:pt x="11670" y="918"/>
                </a:cubicBezTo>
                <a:cubicBezTo>
                  <a:pt x="11142" y="1855"/>
                  <a:pt x="11153" y="1645"/>
                  <a:pt x="11153" y="10864"/>
                </a:cubicBezTo>
                <a:cubicBezTo>
                  <a:pt x="11153" y="18892"/>
                  <a:pt x="11155" y="19019"/>
                  <a:pt x="11296" y="19636"/>
                </a:cubicBezTo>
                <a:cubicBezTo>
                  <a:pt x="11484" y="20455"/>
                  <a:pt x="11790" y="21041"/>
                  <a:pt x="12181" y="21330"/>
                </a:cubicBezTo>
                <a:cubicBezTo>
                  <a:pt x="12461" y="21536"/>
                  <a:pt x="12925" y="21564"/>
                  <a:pt x="16326" y="21573"/>
                </a:cubicBezTo>
                <a:cubicBezTo>
                  <a:pt x="18773" y="21579"/>
                  <a:pt x="20246" y="21531"/>
                  <a:pt x="20405" y="21439"/>
                </a:cubicBezTo>
                <a:cubicBezTo>
                  <a:pt x="20790" y="21218"/>
                  <a:pt x="21209" y="20484"/>
                  <a:pt x="21398" y="19704"/>
                </a:cubicBezTo>
                <a:lnTo>
                  <a:pt x="21566" y="19010"/>
                </a:lnTo>
                <a:lnTo>
                  <a:pt x="21566" y="10726"/>
                </a:lnTo>
                <a:lnTo>
                  <a:pt x="21566" y="2441"/>
                </a:lnTo>
                <a:lnTo>
                  <a:pt x="21387" y="1815"/>
                </a:lnTo>
                <a:cubicBezTo>
                  <a:pt x="21289" y="1471"/>
                  <a:pt x="21122" y="1018"/>
                  <a:pt x="21017" y="811"/>
                </a:cubicBezTo>
                <a:cubicBezTo>
                  <a:pt x="20609" y="8"/>
                  <a:pt x="20592" y="5"/>
                  <a:pt x="16396" y="5"/>
                </a:cubicBezTo>
                <a:close/>
              </a:path>
            </a:pathLst>
          </a:cu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6"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427" name="We've already talked about the fact that a memory address (pointer) points to a particular byte. But, what if we want to store a data type that has more than one byte?…"/>
          <p:cNvSpPr txBox="1"/>
          <p:nvPr/>
        </p:nvSpPr>
        <p:spPr>
          <a:xfrm>
            <a:off x="189433" y="2264743"/>
            <a:ext cx="24005134"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We've already talked about the fact that a memory address (pointer) points to a particular byte. But, what if we want to store a data type that has more than one byte?</a:t>
            </a:r>
          </a:p>
          <a:p>
            <a:pPr/>
          </a:p>
          <a:p>
            <a:pPr/>
            <a:r>
              <a:t>The </a:t>
            </a:r>
            <a:r>
              <a:rPr>
                <a:latin typeface="Courier"/>
                <a:ea typeface="Courier"/>
                <a:cs typeface="Courier"/>
                <a:sym typeface="Courier"/>
              </a:rPr>
              <a:t>int</a:t>
            </a:r>
            <a:r>
              <a:t> type on our machines is 4 bytes long. So, how is a byte stored in memory?</a:t>
            </a:r>
          </a:p>
        </p:txBody>
      </p:sp>
      <p:sp>
        <p:nvSpPr>
          <p:cNvPr id="428" name="We have choices!"/>
          <p:cNvSpPr txBox="1"/>
          <p:nvPr/>
        </p:nvSpPr>
        <p:spPr>
          <a:xfrm>
            <a:off x="189433" y="6163997"/>
            <a:ext cx="24005134" cy="845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 have choices!</a:t>
            </a:r>
          </a:p>
        </p:txBody>
      </p:sp>
      <p:sp>
        <p:nvSpPr>
          <p:cNvPr id="429" name="First, let's talk about the ordering of the bytes in a 4-byte hex number. We can represent an ints as 8-digit hex numbers:…"/>
          <p:cNvSpPr txBox="1"/>
          <p:nvPr/>
        </p:nvSpPr>
        <p:spPr>
          <a:xfrm>
            <a:off x="189433" y="7556602"/>
            <a:ext cx="24005134" cy="54572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First, let's talk about the ordering of the bytes in a 4-byte hex number. We can represent an </a:t>
            </a:r>
            <a:r>
              <a:rPr>
                <a:latin typeface="Courier"/>
                <a:ea typeface="Courier"/>
                <a:cs typeface="Courier"/>
                <a:sym typeface="Courier"/>
              </a:rPr>
              <a:t>int</a:t>
            </a:r>
            <a:r>
              <a:rPr>
                <a:latin typeface="Helvetica Neue"/>
                <a:ea typeface="Helvetica Neue"/>
                <a:cs typeface="Helvetica Neue"/>
                <a:sym typeface="Helvetica Neue"/>
              </a:rPr>
              <a:t>s</a:t>
            </a:r>
            <a:r>
              <a:t> as 8-digit hex numbers:</a:t>
            </a:r>
          </a:p>
          <a:p>
            <a:pPr/>
          </a:p>
          <a:p>
            <a:pPr>
              <a:defRPr>
                <a:latin typeface="Courier"/>
                <a:ea typeface="Courier"/>
                <a:cs typeface="Courier"/>
                <a:sym typeface="Courier"/>
              </a:defRPr>
            </a:pPr>
            <a:r>
              <a:t>0x01234567</a:t>
            </a:r>
          </a:p>
          <a:p>
            <a:pPr/>
          </a:p>
          <a:p>
            <a:pPr/>
            <a:r>
              <a:t>We can separate out the bytes:</a:t>
            </a:r>
          </a:p>
          <a:p>
            <a:pPr>
              <a:defRPr>
                <a:latin typeface="Courier"/>
                <a:ea typeface="Courier"/>
                <a:cs typeface="Courier"/>
                <a:sym typeface="Courier"/>
              </a:defRPr>
            </a:pPr>
            <a:r>
              <a:t>0x  </a:t>
            </a:r>
            <a:r>
              <a:rPr u="sng"/>
              <a:t>01</a:t>
            </a:r>
            <a:r>
              <a:t> </a:t>
            </a:r>
            <a:r>
              <a:rPr u="sng"/>
              <a:t>23</a:t>
            </a:r>
            <a:r>
              <a:t> </a:t>
            </a:r>
            <a:r>
              <a:rPr u="sng"/>
              <a:t>45</a:t>
            </a:r>
            <a:r>
              <a:t> </a:t>
            </a:r>
            <a:r>
              <a:rPr u="sng"/>
              <a:t>67</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9" grpId="2"/>
      <p:bldP build="whole" bldLvl="1" animBg="1" rev="0" advAuto="0" spid="428" grpId="1"/>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432" name="01         23         45         67"/>
          <p:cNvSpPr txBox="1"/>
          <p:nvPr/>
        </p:nvSpPr>
        <p:spPr>
          <a:xfrm>
            <a:off x="5317222" y="2269183"/>
            <a:ext cx="18877345" cy="86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  </a:t>
            </a:r>
            <a:r>
              <a:rPr u="sng"/>
              <a:t>01</a:t>
            </a:r>
            <a:r>
              <a:t>         </a:t>
            </a:r>
            <a:r>
              <a:rPr u="sng"/>
              <a:t>23</a:t>
            </a:r>
            <a:r>
              <a:t>         </a:t>
            </a:r>
            <a:r>
              <a:rPr u="sng"/>
              <a:t>45</a:t>
            </a:r>
            <a:r>
              <a:t>         </a:t>
            </a:r>
            <a:r>
              <a:rPr u="sng"/>
              <a:t>67</a:t>
            </a:r>
          </a:p>
        </p:txBody>
      </p:sp>
      <p:grpSp>
        <p:nvGrpSpPr>
          <p:cNvPr id="435" name="Group"/>
          <p:cNvGrpSpPr/>
          <p:nvPr/>
        </p:nvGrpSpPr>
        <p:grpSpPr>
          <a:xfrm>
            <a:off x="4650029" y="5050259"/>
            <a:ext cx="10229202" cy="1270001"/>
            <a:chOff x="0" y="1165978"/>
            <a:chExt cx="10229201" cy="1270000"/>
          </a:xfrm>
        </p:grpSpPr>
        <p:sp>
          <p:nvSpPr>
            <p:cNvPr id="433" name="0000 0001  0010 0011  0100 0101  0110 0111…"/>
            <p:cNvSpPr/>
            <p:nvPr/>
          </p:nvSpPr>
          <p:spPr>
            <a:xfrm>
              <a:off x="0" y="1165978"/>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457200" indent="-457200" algn="l" defTabSz="457200">
                <a:lnSpc>
                  <a:spcPts val="7400"/>
                </a:lnSpc>
                <a:tabLst>
                  <a:tab pos="139700" algn="l"/>
                  <a:tab pos="457200" algn="l"/>
                </a:tabLst>
                <a:defRPr sz="4933">
                  <a:latin typeface="Courier"/>
                  <a:ea typeface="Courier"/>
                  <a:cs typeface="Courier"/>
                  <a:sym typeface="Courier"/>
                </a:defRPr>
              </a:pPr>
              <a:r>
                <a:t>		0000 0001  0010 0011  0100 0101  0110 0111</a:t>
              </a:r>
            </a:p>
            <a:p>
              <a:pPr marL="457200" indent="-457200" algn="l" defTabSz="457200">
                <a:lnSpc>
                  <a:spcPts val="7400"/>
                </a:lnSpc>
                <a:tabLst>
                  <a:tab pos="139700" algn="l"/>
                  <a:tab pos="457200" algn="l"/>
                </a:tabLst>
                <a:defRPr sz="4933">
                  <a:latin typeface="Courier"/>
                  <a:ea typeface="Courier"/>
                  <a:cs typeface="Courier"/>
                  <a:sym typeface="Courier"/>
                </a:defRPr>
              </a:pPr>
              <a:r>
                <a:t>		---------  ---------  ---------  ---------</a:t>
              </a:r>
            </a:p>
            <a:p>
              <a:pPr marL="457200" indent="-457200" algn="l" defTabSz="457200">
                <a:lnSpc>
                  <a:spcPts val="7300"/>
                </a:lnSpc>
                <a:tabLst>
                  <a:tab pos="139700" algn="l"/>
                  <a:tab pos="457200" algn="l"/>
                </a:tabLst>
                <a:defRPr sz="4933">
                  <a:latin typeface="Helvetica Neue"/>
                  <a:ea typeface="Helvetica Neue"/>
                  <a:cs typeface="Helvetica Neue"/>
                  <a:sym typeface="Helvetica Neue"/>
                </a:defRPr>
              </a:pPr>
              <a:r>
                <a:t>	     most significant                              least significant</a:t>
              </a:r>
            </a:p>
          </p:txBody>
        </p:sp>
        <p:sp>
          <p:nvSpPr>
            <p:cNvPr id="434" name="Line"/>
            <p:cNvSpPr/>
            <p:nvPr/>
          </p:nvSpPr>
          <p:spPr>
            <a:xfrm>
              <a:off x="6191880" y="1928205"/>
              <a:ext cx="4037322" cy="1"/>
            </a:xfrm>
            <a:prstGeom prst="line">
              <a:avLst/>
            </a:prstGeom>
            <a:noFill/>
            <a:ln w="63500" cap="flat">
              <a:solidFill>
                <a:srgbClr val="7F0325"/>
              </a:solidFill>
              <a:prstDash val="solid"/>
              <a:miter lim="400000"/>
              <a:tailEnd type="triangle" w="med" len="med"/>
            </a:ln>
            <a:effectLst/>
          </p:spPr>
          <p:txBody>
            <a:bodyPr wrap="square" lIns="50800" tIns="50800" rIns="50800" bIns="50800" numCol="1" anchor="ctr">
              <a:noAutofit/>
            </a:bodyPr>
            <a:lstStyle/>
            <a:p>
              <a:pPr/>
            </a:p>
          </p:txBody>
        </p:sp>
      </p:grpSp>
      <p:sp>
        <p:nvSpPr>
          <p:cNvPr id="436" name="• Some machines choose to store the bytes ordered from least significant byte to most significant byte, called “little endian” (because the “little end” comes first).…"/>
          <p:cNvSpPr txBox="1"/>
          <p:nvPr/>
        </p:nvSpPr>
        <p:spPr>
          <a:xfrm>
            <a:off x="382270" y="6967734"/>
            <a:ext cx="23619461" cy="541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	•	Some machines choose to store the bytes ordered from least significant byte to most significant byte, called “little endian” (because the “little end” comes first). </a:t>
            </a:r>
            <a:br/>
          </a:p>
          <a:p>
            <a:pPr/>
            <a:r>
              <a:t>	•	Other machines choose to store the bytes ordered from most significant byte to least significant byte, called “big endian” (because the “big end” comes first). </a:t>
            </a:r>
            <a:b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439" name="Our 0x01234567 number would look like this in memory for a little endian computer (which, by the way, is the way the myth computers store ints):"/>
          <p:cNvSpPr txBox="1"/>
          <p:nvPr/>
        </p:nvSpPr>
        <p:spPr>
          <a:xfrm>
            <a:off x="125729" y="2327180"/>
            <a:ext cx="24025211" cy="1628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Our </a:t>
            </a:r>
            <a:r>
              <a:rPr>
                <a:latin typeface="Courier"/>
                <a:ea typeface="Courier"/>
                <a:cs typeface="Courier"/>
                <a:sym typeface="Courier"/>
              </a:rPr>
              <a:t>0x01234567</a:t>
            </a:r>
            <a:r>
              <a:t> number would look like this in memory for a little endian computer (which, by the way, is the way the myth computers store ints): </a:t>
            </a:r>
          </a:p>
        </p:txBody>
      </p:sp>
      <p:sp>
        <p:nvSpPr>
          <p:cNvPr id="440" name="A big-endian representation would look like this:"/>
          <p:cNvSpPr txBox="1"/>
          <p:nvPr/>
        </p:nvSpPr>
        <p:spPr>
          <a:xfrm>
            <a:off x="179395" y="6672865"/>
            <a:ext cx="1397000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A big-endian representation would look like this: </a:t>
            </a:r>
            <a:br/>
          </a:p>
        </p:txBody>
      </p:sp>
      <p:sp>
        <p:nvSpPr>
          <p:cNvPr id="441" name="Many times we don’t care how our integers are stored, but in cs107 we will! Let’s look at a sample program and dig under the hood to see how little-endian works."/>
          <p:cNvSpPr txBox="1"/>
          <p:nvPr/>
        </p:nvSpPr>
        <p:spPr>
          <a:xfrm>
            <a:off x="-700390" y="10807461"/>
            <a:ext cx="2443480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	Many times we don’t care how our integers are stored, but in cs107 we will! Let’s look at a sample program and dig under the hood to see how little-endian works. </a:t>
            </a:r>
          </a:p>
        </p:txBody>
      </p:sp>
      <p:graphicFrame>
        <p:nvGraphicFramePr>
          <p:cNvPr id="442" name="Table 1"/>
          <p:cNvGraphicFramePr/>
          <p:nvPr/>
        </p:nvGraphicFramePr>
        <p:xfrm>
          <a:off x="5561347" y="4454970"/>
          <a:ext cx="13274006" cy="173100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889452"/>
                <a:gridCol w="2415069"/>
                <a:gridCol w="2652261"/>
                <a:gridCol w="2652261"/>
                <a:gridCol w="2652261"/>
              </a:tblGrid>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byte:</a:t>
                      </a:r>
                    </a:p>
                  </a:txBody>
                  <a:tcPr marL="63500" marR="63500" marT="0" marB="0" anchor="ctr" anchorCtr="0" horzOverflow="overflow">
                    <a:lnL w="0">
                      <a:miter lim="400000"/>
                    </a:lnL>
                    <a:lnR w="25400">
                      <a:solidFill>
                        <a:srgbClr val="7F0325"/>
                      </a:solidFill>
                      <a:miter lim="400000"/>
                    </a:lnR>
                    <a:lnT w="0">
                      <a:miter lim="400000"/>
                    </a:lnT>
                    <a:lnB w="0">
                      <a:miter lim="400000"/>
                    </a:lnB>
                  </a:tcPr>
                </a:tc>
                <a:tc>
                  <a:txBody>
                    <a:bodyPr/>
                    <a:lstStyle/>
                    <a:p>
                      <a:pPr algn="ctr" defTabSz="457200">
                        <a:defRPr>
                          <a:solidFill>
                            <a:srgbClr val="000000"/>
                          </a:solidFill>
                        </a:defRPr>
                      </a:pPr>
                      <a:r>
                        <a:rPr sz="5000">
                          <a:solidFill>
                            <a:srgbClr val="FFFFFF"/>
                          </a:solidFill>
                        </a:rPr>
                        <a:t>67</a:t>
                      </a:r>
                    </a:p>
                  </a:txBody>
                  <a:tcPr marL="63500" marR="63500" marT="0" marB="0" anchor="ctr" anchorCtr="0" horzOverflow="overflow">
                    <a:lnL w="25400">
                      <a:solidFill>
                        <a:srgbClr val="7F0325"/>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45</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23</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01</a:t>
                      </a:r>
                    </a:p>
                  </a:txBody>
                  <a:tcPr marL="63500" marR="63500" marT="0" marB="0" anchor="ctr" anchorCtr="0" horzOverflow="overflow">
                    <a:lnL w="25400">
                      <a:solidFill>
                        <a:srgbClr val="919191"/>
                      </a:solidFill>
                      <a:miter lim="400000"/>
                    </a:lnL>
                    <a:lnR w="25400">
                      <a:solidFill>
                        <a:srgbClr val="7F0325"/>
                      </a:solidFill>
                      <a:miter lim="400000"/>
                    </a:lnR>
                    <a:lnT w="0">
                      <a:miter lim="400000"/>
                    </a:lnT>
                    <a:lnB w="25400">
                      <a:solidFill>
                        <a:srgbClr val="C0C0C0"/>
                      </a:solidFill>
                      <a:miter lim="400000"/>
                    </a:lnB>
                    <a:solidFill>
                      <a:srgbClr val="7F0325"/>
                    </a:solidFill>
                  </a:tcPr>
                </a:tc>
              </a:tr>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address:</a:t>
                      </a:r>
                    </a:p>
                  </a:txBody>
                  <a:tcPr marL="63500" marR="63500" marT="0" marB="0" anchor="ctr" anchorCtr="0" horzOverflow="overflow">
                    <a:lnL w="0">
                      <a:miter lim="400000"/>
                    </a:lnL>
                    <a:lnR w="25400">
                      <a:solidFill>
                        <a:srgbClr val="C4C6C6"/>
                      </a:solidFill>
                      <a:miter lim="400000"/>
                    </a:lnR>
                    <a:lnT w="0">
                      <a:miter lim="400000"/>
                    </a:lnT>
                    <a:lnB w="0">
                      <a:miter lim="400000"/>
                    </a:lnB>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0x100</a:t>
                      </a:r>
                    </a:p>
                  </a:txBody>
                  <a:tcPr marL="63500" marR="63500" marT="0" marB="0" anchor="ctr" anchorCtr="0" horzOverflow="overflow">
                    <a:lnL w="25400">
                      <a:solidFill>
                        <a:srgbClr val="C4C6C6"/>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0x101</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0x102</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0x103</a:t>
                      </a:r>
                    </a:p>
                  </a:txBody>
                  <a:tcPr marL="63500" marR="63500" marT="0" marB="0" anchor="ctr" anchorCtr="0" horzOverflow="overflow">
                    <a:lnL w="25400">
                      <a:solidFill>
                        <a:srgbClr val="919191"/>
                      </a:solidFill>
                      <a:miter lim="400000"/>
                    </a:lnL>
                    <a:lnR w="25400">
                      <a:solidFill>
                        <a:srgbClr val="C4C6C6"/>
                      </a:solidFill>
                      <a:miter lim="400000"/>
                    </a:lnR>
                    <a:lnT w="25400">
                      <a:solidFill>
                        <a:srgbClr val="C0C0C0"/>
                      </a:solidFill>
                      <a:miter lim="400000"/>
                    </a:lnT>
                  </a:tcPr>
                </a:tc>
              </a:tr>
            </a:tbl>
          </a:graphicData>
        </a:graphic>
      </p:graphicFrame>
      <p:graphicFrame>
        <p:nvGraphicFramePr>
          <p:cNvPr id="443" name="Table 1-1"/>
          <p:cNvGraphicFramePr/>
          <p:nvPr/>
        </p:nvGraphicFramePr>
        <p:xfrm>
          <a:off x="5561347" y="8491285"/>
          <a:ext cx="13274006" cy="173100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889452"/>
                <a:gridCol w="2415069"/>
                <a:gridCol w="2652261"/>
                <a:gridCol w="2652261"/>
                <a:gridCol w="2652261"/>
              </a:tblGrid>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byte:</a:t>
                      </a:r>
                    </a:p>
                  </a:txBody>
                  <a:tcPr marL="63500" marR="63500" marT="0" marB="0" anchor="ctr" anchorCtr="0" horzOverflow="overflow">
                    <a:lnL w="0">
                      <a:miter lim="400000"/>
                    </a:lnL>
                    <a:lnR w="25400">
                      <a:solidFill>
                        <a:srgbClr val="7F0325"/>
                      </a:solidFill>
                      <a:miter lim="400000"/>
                    </a:lnR>
                    <a:lnT w="0">
                      <a:miter lim="400000"/>
                    </a:lnT>
                    <a:lnB w="0">
                      <a:miter lim="400000"/>
                    </a:lnB>
                  </a:tcPr>
                </a:tc>
                <a:tc>
                  <a:txBody>
                    <a:bodyPr/>
                    <a:lstStyle/>
                    <a:p>
                      <a:pPr algn="ctr" defTabSz="457200">
                        <a:defRPr>
                          <a:solidFill>
                            <a:srgbClr val="000000"/>
                          </a:solidFill>
                        </a:defRPr>
                      </a:pPr>
                      <a:r>
                        <a:rPr sz="5000">
                          <a:solidFill>
                            <a:srgbClr val="FFFFFF"/>
                          </a:solidFill>
                        </a:rPr>
                        <a:t>01</a:t>
                      </a:r>
                    </a:p>
                  </a:txBody>
                  <a:tcPr marL="63500" marR="63500" marT="0" marB="0" anchor="ctr" anchorCtr="0" horzOverflow="overflow">
                    <a:lnL w="25400">
                      <a:solidFill>
                        <a:srgbClr val="7F0325"/>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23</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45</a:t>
                      </a:r>
                    </a:p>
                  </a:txBody>
                  <a:tcPr marL="63500" marR="63500" marT="0" marB="0" anchor="ctr" anchorCtr="0" horzOverflow="overflow">
                    <a:lnL w="25400">
                      <a:solidFill>
                        <a:srgbClr val="919191"/>
                      </a:solidFill>
                      <a:miter lim="400000"/>
                    </a:lnL>
                    <a:lnR w="25400">
                      <a:solidFill>
                        <a:srgbClr val="919191"/>
                      </a:solidFill>
                      <a:miter lim="400000"/>
                    </a:lnR>
                    <a:lnT w="0">
                      <a:miter lim="400000"/>
                    </a:lnT>
                    <a:lnB w="25400">
                      <a:solidFill>
                        <a:srgbClr val="C0C0C0"/>
                      </a:solidFill>
                      <a:miter lim="400000"/>
                    </a:lnB>
                    <a:solidFill>
                      <a:srgbClr val="7F0325"/>
                    </a:solidFill>
                  </a:tcPr>
                </a:tc>
                <a:tc>
                  <a:txBody>
                    <a:bodyPr/>
                    <a:lstStyle/>
                    <a:p>
                      <a:pPr algn="ctr" defTabSz="457200">
                        <a:defRPr>
                          <a:solidFill>
                            <a:srgbClr val="000000"/>
                          </a:solidFill>
                        </a:defRPr>
                      </a:pPr>
                      <a:r>
                        <a:rPr sz="5000">
                          <a:solidFill>
                            <a:srgbClr val="FFFFFF"/>
                          </a:solidFill>
                        </a:rPr>
                        <a:t>67</a:t>
                      </a:r>
                    </a:p>
                  </a:txBody>
                  <a:tcPr marL="63500" marR="63500" marT="0" marB="0" anchor="ctr" anchorCtr="0" horzOverflow="overflow">
                    <a:lnL w="25400">
                      <a:solidFill>
                        <a:srgbClr val="919191"/>
                      </a:solidFill>
                      <a:miter lim="400000"/>
                    </a:lnL>
                    <a:lnR w="25400">
                      <a:solidFill>
                        <a:srgbClr val="7F0325"/>
                      </a:solidFill>
                      <a:miter lim="400000"/>
                    </a:lnR>
                    <a:lnT w="0">
                      <a:miter lim="400000"/>
                    </a:lnT>
                    <a:lnB w="25400">
                      <a:solidFill>
                        <a:srgbClr val="C0C0C0"/>
                      </a:solidFill>
                      <a:miter lim="400000"/>
                    </a:lnB>
                    <a:solidFill>
                      <a:srgbClr val="7F0325"/>
                    </a:solidFill>
                  </a:tcPr>
                </a:tc>
              </a:tr>
              <a:tr h="859150">
                <a:tc>
                  <a:txBody>
                    <a:bodyPr/>
                    <a:lstStyle/>
                    <a:p>
                      <a:pPr algn="l" defTabSz="457200">
                        <a:defRPr>
                          <a:solidFill>
                            <a:srgbClr val="000000"/>
                          </a:solidFill>
                        </a:defRPr>
                      </a:pPr>
                      <a:r>
                        <a:rPr sz="5000">
                          <a:solidFill>
                            <a:srgbClr val="444444"/>
                          </a:solidFill>
                          <a:latin typeface="+mn-lt"/>
                          <a:ea typeface="+mn-ea"/>
                          <a:cs typeface="+mn-cs"/>
                          <a:sym typeface="Helvetica Neue Light"/>
                        </a:rPr>
                        <a:t>address:</a:t>
                      </a:r>
                    </a:p>
                  </a:txBody>
                  <a:tcPr marL="63500" marR="63500" marT="0" marB="0" anchor="ctr" anchorCtr="0" horzOverflow="overflow">
                    <a:lnL w="0">
                      <a:miter lim="400000"/>
                    </a:lnL>
                    <a:lnR w="25400">
                      <a:solidFill>
                        <a:srgbClr val="C4C6C6"/>
                      </a:solidFill>
                      <a:miter lim="400000"/>
                    </a:lnR>
                    <a:lnT w="0">
                      <a:miter lim="400000"/>
                    </a:lnT>
                    <a:lnB w="0">
                      <a:miter lim="400000"/>
                    </a:lnB>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0x100</a:t>
                      </a:r>
                    </a:p>
                  </a:txBody>
                  <a:tcPr marL="63500" marR="63500" marT="0" marB="0" anchor="ctr" anchorCtr="0" horzOverflow="overflow">
                    <a:lnL w="25400">
                      <a:solidFill>
                        <a:srgbClr val="C4C6C6"/>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0x101</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0x102</a:t>
                      </a:r>
                    </a:p>
                  </a:txBody>
                  <a:tcPr marL="63500" marR="63500" marT="0" marB="0" anchor="ctr" anchorCtr="0" horzOverflow="overflow">
                    <a:lnL w="25400">
                      <a:solidFill>
                        <a:srgbClr val="919191"/>
                      </a:solidFill>
                      <a:miter lim="400000"/>
                    </a:lnL>
                    <a:lnR w="25400">
                      <a:solidFill>
                        <a:srgbClr val="919191"/>
                      </a:solidFill>
                      <a:miter lim="400000"/>
                    </a:lnR>
                    <a:lnT w="25400">
                      <a:solidFill>
                        <a:srgbClr val="C0C0C0"/>
                      </a:solidFill>
                      <a:miter lim="400000"/>
                    </a:lnT>
                  </a:tcPr>
                </a:tc>
                <a:tc>
                  <a:txBody>
                    <a:bodyPr/>
                    <a:lstStyle/>
                    <a:p>
                      <a:pPr algn="ctr" defTabSz="457200">
                        <a:defRPr>
                          <a:solidFill>
                            <a:srgbClr val="000000"/>
                          </a:solidFill>
                        </a:defRPr>
                      </a:pPr>
                      <a:r>
                        <a:rPr sz="5000">
                          <a:solidFill>
                            <a:srgbClr val="444444"/>
                          </a:solidFill>
                          <a:latin typeface="+mn-lt"/>
                          <a:ea typeface="+mn-ea"/>
                          <a:cs typeface="+mn-cs"/>
                          <a:sym typeface="Helvetica Neue Light"/>
                        </a:rPr>
                        <a:t>0x103</a:t>
                      </a:r>
                    </a:p>
                  </a:txBody>
                  <a:tcPr marL="63500" marR="63500" marT="0" marB="0" anchor="ctr" anchorCtr="0" horzOverflow="overflow">
                    <a:lnL w="25400">
                      <a:solidFill>
                        <a:srgbClr val="919191"/>
                      </a:solidFill>
                      <a:miter lim="400000"/>
                    </a:lnL>
                    <a:lnR w="25400">
                      <a:solidFill>
                        <a:srgbClr val="C4C6C6"/>
                      </a:solidFill>
                      <a:miter lim="400000"/>
                    </a:lnR>
                    <a:lnT w="25400">
                      <a:solidFill>
                        <a:srgbClr val="C0C0C0"/>
                      </a:solidFill>
                      <a:miter lim="400000"/>
                    </a:lnT>
                  </a:tcPr>
                </a:tc>
              </a:tr>
            </a:tbl>
          </a:graphicData>
        </a:graphic>
      </p:graphicFrame>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5"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446" name="Our 0x01234567 number would look like this in memory for a little endian computer (which, by the way, is the way the myth computers store ints):"/>
          <p:cNvSpPr txBox="1"/>
          <p:nvPr/>
        </p:nvSpPr>
        <p:spPr>
          <a:xfrm>
            <a:off x="125729" y="2327180"/>
            <a:ext cx="24025211" cy="1628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Our </a:t>
            </a:r>
            <a:r>
              <a:rPr>
                <a:latin typeface="Courier"/>
                <a:ea typeface="Courier"/>
                <a:cs typeface="Courier"/>
                <a:sym typeface="Courier"/>
              </a:rPr>
              <a:t>0x01234567</a:t>
            </a:r>
            <a:r>
              <a:t> number would look like this in memory for a little endian computer (which, by the way, is the way the myth computers store ints): </a:t>
            </a:r>
          </a:p>
        </p:txBody>
      </p:sp>
      <p:sp>
        <p:nvSpPr>
          <p:cNvPr id="447" name="address: 0x100  0x101  0x102  0x103…"/>
          <p:cNvSpPr txBox="1"/>
          <p:nvPr/>
        </p:nvSpPr>
        <p:spPr>
          <a:xfrm>
            <a:off x="5857060" y="4366935"/>
            <a:ext cx="12562549" cy="16492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address: </a:t>
            </a:r>
            <a:r>
              <a:rPr>
                <a:latin typeface="Courier"/>
                <a:ea typeface="Courier"/>
                <a:cs typeface="Courier"/>
                <a:sym typeface="Courier"/>
              </a:rPr>
              <a:t>0x100  0x101  0x102  0x103</a:t>
            </a:r>
            <a:endParaRPr>
              <a:latin typeface="Courier"/>
              <a:ea typeface="Courier"/>
              <a:cs typeface="Courier"/>
              <a:sym typeface="Courier"/>
            </a:endParaRPr>
          </a:p>
          <a:p>
            <a:pPr/>
            <a:r>
              <a:t>value:   </a:t>
            </a:r>
            <a:r>
              <a:rPr>
                <a:latin typeface="Courier"/>
                <a:ea typeface="Courier"/>
                <a:cs typeface="Courier"/>
                <a:sym typeface="Courier"/>
              </a:rPr>
              <a:t> 67     45     23     01</a:t>
            </a:r>
          </a:p>
        </p:txBody>
      </p:sp>
      <p:sp>
        <p:nvSpPr>
          <p:cNvPr id="448" name="A big-endian representation would look like this:"/>
          <p:cNvSpPr txBox="1"/>
          <p:nvPr/>
        </p:nvSpPr>
        <p:spPr>
          <a:xfrm>
            <a:off x="179395" y="6672865"/>
            <a:ext cx="13970001" cy="1607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635000" indent="-635000" algn="l">
              <a:buSzPct val="75000"/>
              <a:buFont typeface="Helvetica Neue"/>
              <a:buChar char="•"/>
            </a:pPr>
            <a:r>
              <a:t>A big-endian representation would look like this: </a:t>
            </a:r>
            <a:br/>
          </a:p>
        </p:txBody>
      </p:sp>
      <p:sp>
        <p:nvSpPr>
          <p:cNvPr id="449" name="address: 0x100  0x101  0x102  0x103…"/>
          <p:cNvSpPr txBox="1"/>
          <p:nvPr/>
        </p:nvSpPr>
        <p:spPr>
          <a:xfrm>
            <a:off x="5910726" y="8093880"/>
            <a:ext cx="12562548" cy="16492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address: </a:t>
            </a:r>
            <a:r>
              <a:rPr>
                <a:latin typeface="Courier"/>
                <a:ea typeface="Courier"/>
                <a:cs typeface="Courier"/>
                <a:sym typeface="Courier"/>
              </a:rPr>
              <a:t>0x100  0x101  0x102  0x103</a:t>
            </a:r>
            <a:endParaRPr>
              <a:latin typeface="Courier"/>
              <a:ea typeface="Courier"/>
              <a:cs typeface="Courier"/>
              <a:sym typeface="Courier"/>
            </a:endParaRPr>
          </a:p>
          <a:p>
            <a:pPr/>
            <a:r>
              <a:t>value:   </a:t>
            </a:r>
            <a:r>
              <a:rPr>
                <a:latin typeface="Courier"/>
                <a:ea typeface="Courier"/>
                <a:cs typeface="Courier"/>
                <a:sym typeface="Courier"/>
              </a:rPr>
              <a:t> 01     23     45     67</a:t>
            </a:r>
          </a:p>
        </p:txBody>
      </p:sp>
      <p:sp>
        <p:nvSpPr>
          <p:cNvPr id="450" name="Many times we don’t care how our integers are stored, but in cs107 we will! Let’s look at a sample program and dig under the hood to see how little-endian works."/>
          <p:cNvSpPr txBox="1"/>
          <p:nvPr/>
        </p:nvSpPr>
        <p:spPr>
          <a:xfrm>
            <a:off x="-154682" y="10693056"/>
            <a:ext cx="20125479" cy="2369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	Many times we don’t care how our integers are stored, but in cs107 we will! Let’s look at a sample program and dig under the hood to see how little-endian works. </a:t>
            </a:r>
          </a:p>
        </p:txBody>
      </p:sp>
      <p:pic>
        <p:nvPicPr>
          <p:cNvPr id="451" name="Image" descr="Image"/>
          <p:cNvPicPr>
            <a:picLocks noChangeAspect="1"/>
          </p:cNvPicPr>
          <p:nvPr/>
        </p:nvPicPr>
        <p:blipFill>
          <a:blip r:embed="rId2">
            <a:extLst/>
          </a:blip>
          <a:srcRect l="4046" t="4044" r="0" b="1"/>
          <a:stretch>
            <a:fillRect/>
          </a:stretch>
        </p:blipFill>
        <p:spPr>
          <a:xfrm>
            <a:off x="20049388" y="10736415"/>
            <a:ext cx="2282453" cy="2282463"/>
          </a:xfrm>
          <a:custGeom>
            <a:avLst/>
            <a:gdLst/>
            <a:ahLst/>
            <a:cxnLst>
              <a:cxn ang="0">
                <a:pos x="wd2" y="hd2"/>
              </a:cxn>
              <a:cxn ang="5400000">
                <a:pos x="wd2" y="hd2"/>
              </a:cxn>
              <a:cxn ang="10800000">
                <a:pos x="wd2" y="hd2"/>
              </a:cxn>
              <a:cxn ang="16200000">
                <a:pos x="wd2" y="hd2"/>
              </a:cxn>
            </a:cxnLst>
            <a:rect l="0" t="0" r="r" b="b"/>
            <a:pathLst>
              <a:path w="21585" h="21585" fill="norm" stroke="1" extrusionOk="0">
                <a:moveTo>
                  <a:pt x="10937" y="8"/>
                </a:moveTo>
                <a:cubicBezTo>
                  <a:pt x="6069" y="-15"/>
                  <a:pt x="3970" y="11"/>
                  <a:pt x="3540" y="94"/>
                </a:cubicBezTo>
                <a:cubicBezTo>
                  <a:pt x="1766" y="437"/>
                  <a:pt x="433" y="1766"/>
                  <a:pt x="91" y="3539"/>
                </a:cubicBezTo>
                <a:cubicBezTo>
                  <a:pt x="8" y="3968"/>
                  <a:pt x="-15" y="6075"/>
                  <a:pt x="8" y="10937"/>
                </a:cubicBezTo>
                <a:cubicBezTo>
                  <a:pt x="40" y="17568"/>
                  <a:pt x="48" y="17752"/>
                  <a:pt x="256" y="18361"/>
                </a:cubicBezTo>
                <a:cubicBezTo>
                  <a:pt x="521" y="19138"/>
                  <a:pt x="980" y="19864"/>
                  <a:pt x="1510" y="20343"/>
                </a:cubicBezTo>
                <a:cubicBezTo>
                  <a:pt x="1991" y="20777"/>
                  <a:pt x="3029" y="21284"/>
                  <a:pt x="3593" y="21360"/>
                </a:cubicBezTo>
                <a:cubicBezTo>
                  <a:pt x="3814" y="21389"/>
                  <a:pt x="4017" y="21451"/>
                  <a:pt x="4047" y="21499"/>
                </a:cubicBezTo>
                <a:cubicBezTo>
                  <a:pt x="4076" y="21546"/>
                  <a:pt x="8029" y="21585"/>
                  <a:pt x="12840" y="21585"/>
                </a:cubicBezTo>
                <a:lnTo>
                  <a:pt x="21585" y="21585"/>
                </a:lnTo>
                <a:lnTo>
                  <a:pt x="21585" y="12994"/>
                </a:lnTo>
                <a:cubicBezTo>
                  <a:pt x="21585" y="8268"/>
                  <a:pt x="21546" y="4376"/>
                  <a:pt x="21499" y="4346"/>
                </a:cubicBezTo>
                <a:cubicBezTo>
                  <a:pt x="21452" y="4317"/>
                  <a:pt x="21387" y="4046"/>
                  <a:pt x="21356" y="3742"/>
                </a:cubicBezTo>
                <a:cubicBezTo>
                  <a:pt x="21200" y="2226"/>
                  <a:pt x="20077" y="897"/>
                  <a:pt x="18455" y="304"/>
                </a:cubicBezTo>
                <a:lnTo>
                  <a:pt x="17734" y="41"/>
                </a:lnTo>
                <a:lnTo>
                  <a:pt x="10937" y="8"/>
                </a:lnTo>
                <a:close/>
              </a:path>
            </a:pathLst>
          </a:cu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454" name="#include&lt;stdio.h&gt;…"/>
          <p:cNvSpPr txBox="1"/>
          <p:nvPr/>
        </p:nvSpPr>
        <p:spPr>
          <a:xfrm>
            <a:off x="5669001" y="3157809"/>
            <a:ext cx="13850306" cy="6731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900">
                <a:latin typeface="Courier"/>
                <a:ea typeface="Courier"/>
                <a:cs typeface="Courier"/>
                <a:sym typeface="Courier"/>
              </a:defRPr>
            </a:pPr>
            <a:r>
              <a:t>#include&lt;stdio.h&gt;</a:t>
            </a:r>
          </a:p>
          <a:p>
            <a:pPr algn="l">
              <a:defRPr sz="3900">
                <a:latin typeface="Courier"/>
                <a:ea typeface="Courier"/>
                <a:cs typeface="Courier"/>
                <a:sym typeface="Courier"/>
              </a:defRPr>
            </a:pPr>
            <a:r>
              <a:t>#include&lt;stdlib.h&gt;</a:t>
            </a:r>
          </a:p>
          <a:p>
            <a:pPr algn="l">
              <a:defRPr sz="3900">
                <a:latin typeface="Courier"/>
                <a:ea typeface="Courier"/>
                <a:cs typeface="Courier"/>
                <a:sym typeface="Courier"/>
              </a:defRPr>
            </a:pPr>
          </a:p>
          <a:p>
            <a:pPr algn="l">
              <a:defRPr sz="3900">
                <a:latin typeface="Courier"/>
                <a:ea typeface="Courier"/>
                <a:cs typeface="Courier"/>
                <a:sym typeface="Courier"/>
              </a:defRPr>
            </a:pPr>
            <a:r>
              <a:t>int main() {</a:t>
            </a:r>
          </a:p>
          <a:p>
            <a:pPr algn="l">
              <a:defRPr sz="3900">
                <a:latin typeface="Courier"/>
                <a:ea typeface="Courier"/>
                <a:cs typeface="Courier"/>
                <a:sym typeface="Courier"/>
              </a:defRPr>
            </a:pPr>
            <a:r>
              <a:t>    // a variable</a:t>
            </a:r>
          </a:p>
          <a:p>
            <a:pPr algn="l">
              <a:defRPr sz="3900">
                <a:latin typeface="Courier"/>
                <a:ea typeface="Courier"/>
                <a:cs typeface="Courier"/>
                <a:sym typeface="Courier"/>
              </a:defRPr>
            </a:pPr>
            <a:r>
              <a:t>    int a = 0x01234567;</a:t>
            </a:r>
          </a:p>
          <a:p>
            <a:pPr algn="l">
              <a:defRPr sz="3900">
                <a:latin typeface="Courier"/>
                <a:ea typeface="Courier"/>
                <a:cs typeface="Courier"/>
                <a:sym typeface="Courier"/>
              </a:defRPr>
            </a:pPr>
          </a:p>
          <a:p>
            <a:pPr algn="l">
              <a:defRPr sz="3900">
                <a:latin typeface="Courier"/>
                <a:ea typeface="Courier"/>
                <a:cs typeface="Courier"/>
                <a:sym typeface="Courier"/>
              </a:defRPr>
            </a:pPr>
            <a:r>
              <a:t>    // print the variable in big endian format</a:t>
            </a:r>
          </a:p>
          <a:p>
            <a:pPr algn="l">
              <a:defRPr sz="3900">
                <a:latin typeface="Courier"/>
                <a:ea typeface="Courier"/>
                <a:cs typeface="Courier"/>
                <a:sym typeface="Courier"/>
              </a:defRPr>
            </a:pPr>
            <a:r>
              <a:t>    printf("a's value: 0x%.8x\n",a);</a:t>
            </a:r>
          </a:p>
          <a:p>
            <a:pPr algn="l">
              <a:defRPr sz="3900">
                <a:latin typeface="Courier"/>
                <a:ea typeface="Courier"/>
                <a:cs typeface="Courier"/>
                <a:sym typeface="Courier"/>
              </a:defRPr>
            </a:pPr>
            <a:r>
              <a:t>    return 0;</a:t>
            </a:r>
          </a:p>
          <a:p>
            <a:pPr algn="l">
              <a:defRPr sz="3900">
                <a:latin typeface="Courier"/>
                <a:ea typeface="Courier"/>
                <a:cs typeface="Courier"/>
                <a:sym typeface="Courier"/>
              </a:defRPr>
            </a:pPr>
            <a:r>
              <a:t>}</a:t>
            </a:r>
          </a:p>
        </p:txBody>
      </p:sp>
      <p:sp>
        <p:nvSpPr>
          <p:cNvPr id="455" name="1…"/>
          <p:cNvSpPr txBox="1"/>
          <p:nvPr/>
        </p:nvSpPr>
        <p:spPr>
          <a:xfrm>
            <a:off x="4567465" y="3157809"/>
            <a:ext cx="1093598" cy="6731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r">
              <a:defRPr sz="3900">
                <a:latin typeface="Courier"/>
                <a:ea typeface="Courier"/>
                <a:cs typeface="Courier"/>
                <a:sym typeface="Courier"/>
              </a:defRPr>
            </a:pPr>
            <a:r>
              <a:t>  1</a:t>
            </a:r>
          </a:p>
          <a:p>
            <a:pPr algn="r">
              <a:defRPr sz="3900">
                <a:latin typeface="Courier"/>
                <a:ea typeface="Courier"/>
                <a:cs typeface="Courier"/>
                <a:sym typeface="Courier"/>
              </a:defRPr>
            </a:pPr>
            <a:r>
              <a:t>  2</a:t>
            </a:r>
          </a:p>
          <a:p>
            <a:pPr algn="r">
              <a:defRPr sz="3900">
                <a:latin typeface="Courier"/>
                <a:ea typeface="Courier"/>
                <a:cs typeface="Courier"/>
                <a:sym typeface="Courier"/>
              </a:defRPr>
            </a:pPr>
            <a:r>
              <a:t>  3</a:t>
            </a:r>
          </a:p>
          <a:p>
            <a:pPr algn="r">
              <a:defRPr sz="3900">
                <a:latin typeface="Courier"/>
                <a:ea typeface="Courier"/>
                <a:cs typeface="Courier"/>
                <a:sym typeface="Courier"/>
              </a:defRPr>
            </a:pPr>
            <a:r>
              <a:t>  4</a:t>
            </a:r>
          </a:p>
          <a:p>
            <a:pPr algn="r">
              <a:defRPr sz="3900">
                <a:latin typeface="Courier"/>
                <a:ea typeface="Courier"/>
                <a:cs typeface="Courier"/>
                <a:sym typeface="Courier"/>
              </a:defRPr>
            </a:pPr>
            <a:r>
              <a:t>  5</a:t>
            </a:r>
          </a:p>
          <a:p>
            <a:pPr algn="r">
              <a:defRPr sz="3900">
                <a:latin typeface="Courier"/>
                <a:ea typeface="Courier"/>
                <a:cs typeface="Courier"/>
                <a:sym typeface="Courier"/>
              </a:defRPr>
            </a:pPr>
            <a:r>
              <a:t>  6</a:t>
            </a:r>
          </a:p>
          <a:p>
            <a:pPr algn="r">
              <a:defRPr sz="3900">
                <a:latin typeface="Courier"/>
                <a:ea typeface="Courier"/>
                <a:cs typeface="Courier"/>
                <a:sym typeface="Courier"/>
              </a:defRPr>
            </a:pPr>
            <a:r>
              <a:t>  7</a:t>
            </a:r>
          </a:p>
          <a:p>
            <a:pPr algn="r">
              <a:defRPr sz="3900">
                <a:latin typeface="Courier"/>
                <a:ea typeface="Courier"/>
                <a:cs typeface="Courier"/>
                <a:sym typeface="Courier"/>
              </a:defRPr>
            </a:pPr>
            <a:r>
              <a:t>  8</a:t>
            </a:r>
          </a:p>
          <a:p>
            <a:pPr algn="r">
              <a:defRPr sz="3900">
                <a:latin typeface="Courier"/>
                <a:ea typeface="Courier"/>
                <a:cs typeface="Courier"/>
                <a:sym typeface="Courier"/>
              </a:defRPr>
            </a:pPr>
            <a:r>
              <a:t>  9</a:t>
            </a:r>
          </a:p>
          <a:p>
            <a:pPr algn="r">
              <a:defRPr sz="3900">
                <a:latin typeface="Courier"/>
                <a:ea typeface="Courier"/>
                <a:cs typeface="Courier"/>
                <a:sym typeface="Courier"/>
              </a:defRPr>
            </a:pPr>
            <a:r>
              <a:t> 10</a:t>
            </a:r>
          </a:p>
          <a:p>
            <a:pPr algn="r">
              <a:defRPr sz="3900">
                <a:latin typeface="Courier"/>
                <a:ea typeface="Courier"/>
                <a:cs typeface="Courier"/>
                <a:sym typeface="Courier"/>
              </a:defRPr>
            </a:pPr>
            <a:r>
              <a:t> 11</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Addressing and Byte Order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Addressing and Byte Ordering</a:t>
            </a:r>
          </a:p>
        </p:txBody>
      </p:sp>
      <p:sp>
        <p:nvSpPr>
          <p:cNvPr id="458" name="$ gcc -g -O0 -std=gnu99 big_endian.c -o big_endian…"/>
          <p:cNvSpPr txBox="1"/>
          <p:nvPr/>
        </p:nvSpPr>
        <p:spPr>
          <a:xfrm>
            <a:off x="259692" y="2034097"/>
            <a:ext cx="23651221" cy="10528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800">
                <a:latin typeface="Courier"/>
                <a:ea typeface="Courier"/>
                <a:cs typeface="Courier"/>
                <a:sym typeface="Courier"/>
              </a:defRPr>
            </a:pPr>
            <a:r>
              <a:t>$ gcc -g -O0 -std=gnu99 big_endian.c -o big_endian</a:t>
            </a:r>
          </a:p>
          <a:p>
            <a:pPr algn="l">
              <a:defRPr sz="2800">
                <a:latin typeface="Courier"/>
                <a:ea typeface="Courier"/>
                <a:cs typeface="Courier"/>
                <a:sym typeface="Courier"/>
              </a:defRPr>
            </a:pPr>
            <a:r>
              <a:t>$ ./big_endian</a:t>
            </a:r>
          </a:p>
          <a:p>
            <a:pPr algn="l">
              <a:defRPr sz="2800">
                <a:latin typeface="Courier"/>
                <a:ea typeface="Courier"/>
                <a:cs typeface="Courier"/>
                <a:sym typeface="Courier"/>
              </a:defRPr>
            </a:pPr>
            <a:r>
              <a:t>a's value: 0x01234567</a:t>
            </a:r>
          </a:p>
          <a:p>
            <a:pPr algn="l">
              <a:defRPr sz="2800">
                <a:latin typeface="Courier"/>
                <a:ea typeface="Courier"/>
                <a:cs typeface="Courier"/>
                <a:sym typeface="Courier"/>
              </a:defRPr>
            </a:pPr>
          </a:p>
          <a:p>
            <a:pPr algn="l">
              <a:defRPr sz="2800">
                <a:latin typeface="Courier"/>
                <a:ea typeface="Courier"/>
                <a:cs typeface="Courier"/>
                <a:sym typeface="Courier"/>
              </a:defRPr>
            </a:pPr>
            <a:r>
              <a:t>$ gdb big_endian</a:t>
            </a:r>
          </a:p>
          <a:p>
            <a:pPr algn="l">
              <a:defRPr sz="2800">
                <a:latin typeface="Courier"/>
                <a:ea typeface="Courier"/>
                <a:cs typeface="Courier"/>
                <a:sym typeface="Courier"/>
              </a:defRPr>
            </a:pPr>
            <a:r>
              <a:t>GNU gdb (Ubuntu 7.7.1-0ubuntu5~14.04.3) 7.7.1</a:t>
            </a:r>
          </a:p>
          <a:p>
            <a:pPr algn="l">
              <a:defRPr sz="2800">
                <a:latin typeface="Courier"/>
                <a:ea typeface="Courier"/>
                <a:cs typeface="Courier"/>
                <a:sym typeface="Courier"/>
              </a:defRPr>
            </a:pPr>
            <a:r>
              <a:t>...</a:t>
            </a:r>
          </a:p>
          <a:p>
            <a:pPr algn="l">
              <a:defRPr sz="2800">
                <a:latin typeface="Courier"/>
                <a:ea typeface="Courier"/>
                <a:cs typeface="Courier"/>
                <a:sym typeface="Courier"/>
              </a:defRPr>
            </a:pPr>
            <a:r>
              <a:t>(gdb) break main</a:t>
            </a:r>
          </a:p>
          <a:p>
            <a:pPr algn="l">
              <a:defRPr sz="2800">
                <a:latin typeface="Courier"/>
                <a:ea typeface="Courier"/>
                <a:cs typeface="Courier"/>
                <a:sym typeface="Courier"/>
              </a:defRPr>
            </a:pPr>
            <a:r>
              <a:t>Breakpoint 1 at 0x400535: file big_endian.c, line 6.</a:t>
            </a:r>
          </a:p>
          <a:p>
            <a:pPr algn="l">
              <a:defRPr sz="2800">
                <a:latin typeface="Courier"/>
                <a:ea typeface="Courier"/>
                <a:cs typeface="Courier"/>
                <a:sym typeface="Courier"/>
              </a:defRPr>
            </a:pPr>
            <a:r>
              <a:t>(gdb) run</a:t>
            </a:r>
          </a:p>
          <a:p>
            <a:pPr algn="l">
              <a:defRPr sz="2800">
                <a:latin typeface="Courier"/>
                <a:ea typeface="Courier"/>
                <a:cs typeface="Courier"/>
                <a:sym typeface="Courier"/>
              </a:defRPr>
            </a:pPr>
            <a:r>
              <a:t>Starting program: /afs/.ir.stanford.edu/users/c/g/cgregg/107/lectures/lecture2_bits_bytes_continued/big_endian</a:t>
            </a:r>
          </a:p>
          <a:p>
            <a:pPr algn="l">
              <a:defRPr sz="2800">
                <a:latin typeface="Courier"/>
                <a:ea typeface="Courier"/>
                <a:cs typeface="Courier"/>
                <a:sym typeface="Courier"/>
              </a:defRPr>
            </a:pPr>
          </a:p>
          <a:p>
            <a:pPr algn="l">
              <a:defRPr sz="2800">
                <a:latin typeface="Courier"/>
                <a:ea typeface="Courier"/>
                <a:cs typeface="Courier"/>
                <a:sym typeface="Courier"/>
              </a:defRPr>
            </a:pPr>
            <a:r>
              <a:t>Breakpoint 1, main () at big_endian.c:6</a:t>
            </a:r>
          </a:p>
          <a:p>
            <a:pPr algn="l">
              <a:defRPr sz="2800">
                <a:latin typeface="Courier"/>
                <a:ea typeface="Courier"/>
                <a:cs typeface="Courier"/>
                <a:sym typeface="Courier"/>
              </a:defRPr>
            </a:pPr>
            <a:r>
              <a:t>6	    int a = 0x01234567;</a:t>
            </a:r>
          </a:p>
          <a:p>
            <a:pPr algn="l">
              <a:defRPr sz="2800">
                <a:latin typeface="Courier"/>
                <a:ea typeface="Courier"/>
                <a:cs typeface="Courier"/>
                <a:sym typeface="Courier"/>
              </a:defRPr>
            </a:pPr>
            <a:r>
              <a:t>(gdb) n</a:t>
            </a:r>
          </a:p>
          <a:p>
            <a:pPr algn="l">
              <a:defRPr sz="2800">
                <a:latin typeface="Courier"/>
                <a:ea typeface="Courier"/>
                <a:cs typeface="Courier"/>
                <a:sym typeface="Courier"/>
              </a:defRPr>
            </a:pPr>
            <a:r>
              <a:t>9	    printf("a's value: 0x%08x\n",a);</a:t>
            </a:r>
          </a:p>
          <a:p>
            <a:pPr algn="l">
              <a:defRPr sz="2800">
                <a:latin typeface="Courier"/>
                <a:ea typeface="Courier"/>
                <a:cs typeface="Courier"/>
                <a:sym typeface="Courier"/>
              </a:defRPr>
            </a:pPr>
            <a:r>
              <a:t>(gdb) p/x a</a:t>
            </a:r>
          </a:p>
          <a:p>
            <a:pPr algn="l">
              <a:defRPr sz="2800">
                <a:latin typeface="Courier"/>
                <a:ea typeface="Courier"/>
                <a:cs typeface="Courier"/>
                <a:sym typeface="Courier"/>
              </a:defRPr>
            </a:pPr>
            <a:r>
              <a:t>$1 = 0x1234567</a:t>
            </a:r>
          </a:p>
          <a:p>
            <a:pPr algn="l">
              <a:defRPr sz="2800">
                <a:latin typeface="Courier"/>
                <a:ea typeface="Courier"/>
                <a:cs typeface="Courier"/>
                <a:sym typeface="Courier"/>
              </a:defRPr>
            </a:pPr>
            <a:r>
              <a:t>(gdb) p &amp;a</a:t>
            </a:r>
          </a:p>
          <a:p>
            <a:pPr algn="l">
              <a:defRPr sz="2800">
                <a:latin typeface="Courier"/>
                <a:ea typeface="Courier"/>
                <a:cs typeface="Courier"/>
                <a:sym typeface="Courier"/>
              </a:defRPr>
            </a:pPr>
            <a:r>
              <a:t>$2 = (int *) 0x7fffffffe98c</a:t>
            </a:r>
          </a:p>
          <a:p>
            <a:pPr algn="l">
              <a:defRPr sz="2800">
                <a:latin typeface="Courier"/>
                <a:ea typeface="Courier"/>
                <a:cs typeface="Courier"/>
                <a:sym typeface="Courier"/>
              </a:defRPr>
            </a:pPr>
            <a:r>
              <a:t>(gdb) x/16bx &amp;a</a:t>
            </a:r>
          </a:p>
          <a:p>
            <a:pPr algn="l">
              <a:defRPr sz="2800">
                <a:latin typeface="Courier"/>
                <a:ea typeface="Courier"/>
                <a:cs typeface="Courier"/>
                <a:sym typeface="Courier"/>
              </a:defRPr>
            </a:pPr>
            <a:r>
              <a:t>0x7fffffffe98c:	0x67	0x45	0x23	0x01	0x00	0x00	0x00	0x00</a:t>
            </a:r>
          </a:p>
          <a:p>
            <a:pPr algn="l">
              <a:defRPr sz="2800">
                <a:latin typeface="Courier"/>
                <a:ea typeface="Courier"/>
                <a:cs typeface="Courier"/>
                <a:sym typeface="Courier"/>
              </a:defRPr>
            </a:pPr>
            <a:r>
              <a:t>0x7fffffffe994:	0x00	0x00	0x00	0x00	0x45	0x2f	0xa3	0xf7</a:t>
            </a:r>
          </a:p>
          <a:p>
            <a:pPr algn="l">
              <a:defRPr sz="2800">
                <a:latin typeface="Courier"/>
                <a:ea typeface="Courier"/>
                <a:cs typeface="Courier"/>
                <a:sym typeface="Courier"/>
              </a:defRPr>
            </a:pPr>
            <a:r>
              <a:t>(gdb)</a:t>
            </a:r>
          </a:p>
        </p:txBody>
      </p:sp>
      <p:sp>
        <p:nvSpPr>
          <p:cNvPr id="459" name="Rounded Rectangle"/>
          <p:cNvSpPr/>
          <p:nvPr/>
        </p:nvSpPr>
        <p:spPr>
          <a:xfrm>
            <a:off x="3580472" y="11143605"/>
            <a:ext cx="6092016" cy="538956"/>
          </a:xfrm>
          <a:prstGeom prst="roundRect">
            <a:avLst>
              <a:gd name="adj" fmla="val 35346"/>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460" name="Note the ordering: 0x01234567 is stored as Little Endian!"/>
          <p:cNvSpPr txBox="1"/>
          <p:nvPr/>
        </p:nvSpPr>
        <p:spPr>
          <a:xfrm>
            <a:off x="1752135" y="12635747"/>
            <a:ext cx="16028656" cy="866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Note the ordering: </a:t>
            </a:r>
            <a:r>
              <a:rPr>
                <a:latin typeface="Courier"/>
                <a:ea typeface="Courier"/>
                <a:cs typeface="Courier"/>
                <a:sym typeface="Courier"/>
              </a:rPr>
              <a:t>0x01234567</a:t>
            </a:r>
            <a:r>
              <a:t> is stored as Little Endian!</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Boolean Algebra"/>
          <p:cNvSpPr/>
          <p:nvPr/>
        </p:nvSpPr>
        <p:spPr>
          <a:xfrm>
            <a:off x="-57114" y="6095706"/>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Boolean Algebr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pic>
        <p:nvPicPr>
          <p:cNvPr id="465" name="booleanOperators.png" descr="booleanOperators.png"/>
          <p:cNvPicPr>
            <a:picLocks noChangeAspect="1"/>
          </p:cNvPicPr>
          <p:nvPr/>
        </p:nvPicPr>
        <p:blipFill>
          <a:blip r:embed="rId2">
            <a:extLst/>
          </a:blip>
          <a:stretch>
            <a:fillRect/>
          </a:stretch>
        </p:blipFill>
        <p:spPr>
          <a:xfrm>
            <a:off x="6515100" y="1855793"/>
            <a:ext cx="11353800" cy="4940301"/>
          </a:xfrm>
          <a:prstGeom prst="rect">
            <a:avLst/>
          </a:prstGeom>
          <a:ln w="12700">
            <a:miter lim="400000"/>
          </a:ln>
        </p:spPr>
      </p:pic>
      <p:sp>
        <p:nvSpPr>
          <p:cNvPr id="466" name="Because computers store values in binary, we need to learn about boolean algebra. Most of you have already studied this in some form in math classes before, but we are going to quantify it and discuss it in the context of computing and programming.…"/>
          <p:cNvSpPr txBox="1"/>
          <p:nvPr/>
        </p:nvSpPr>
        <p:spPr>
          <a:xfrm>
            <a:off x="919802" y="7134200"/>
            <a:ext cx="22204741" cy="60378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defRPr sz="4900"/>
            </a:pPr>
            <a:r>
              <a:t>Because computers store values in binary, we need to learn about boolean algebra. Most of you have already studied this in some form in math classes before, but we are going to quantify it and discuss it in the context of computing and programming.</a:t>
            </a:r>
          </a:p>
          <a:p>
            <a:pPr marL="635000" indent="-635000" algn="l">
              <a:buSzPct val="75000"/>
              <a:buFont typeface="Helvetica Neue"/>
              <a:buChar char="•"/>
              <a:defRPr sz="4900"/>
            </a:pPr>
            <a:r>
              <a:t>We can define Boolean algebra over a 2-element set, 0 and 1, where 0 represents </a:t>
            </a:r>
            <a:r>
              <a:rPr>
                <a:latin typeface="Courier"/>
                <a:ea typeface="Courier"/>
                <a:cs typeface="Courier"/>
                <a:sym typeface="Courier"/>
              </a:rPr>
              <a:t>false</a:t>
            </a:r>
            <a:r>
              <a:t> and 1 represents </a:t>
            </a:r>
            <a:r>
              <a:rPr>
                <a:latin typeface="Courier"/>
                <a:ea typeface="Courier"/>
                <a:cs typeface="Courier"/>
                <a:sym typeface="Courier"/>
              </a:rPr>
              <a:t>true</a:t>
            </a:r>
            <a:r>
              <a:t>.</a:t>
            </a:r>
            <a:endParaRPr>
              <a:latin typeface="Courier"/>
              <a:ea typeface="Courier"/>
              <a:cs typeface="Courier"/>
              <a:sym typeface="Courier"/>
            </a:endParaRPr>
          </a:p>
          <a:p>
            <a:pPr marL="635000" indent="-635000" algn="l">
              <a:buSzPct val="75000"/>
              <a:buFont typeface="Helvetica Neue"/>
              <a:buChar char="•"/>
              <a:defRPr sz="4900"/>
            </a:pPr>
            <a:r>
              <a:t>The symbols are: </a:t>
            </a:r>
            <a:r>
              <a:rPr>
                <a:latin typeface="Courier"/>
                <a:ea typeface="Courier"/>
                <a:cs typeface="Courier"/>
                <a:sym typeface="Courier"/>
              </a:rPr>
              <a:t>~</a:t>
            </a:r>
            <a:r>
              <a:t> for NOT, </a:t>
            </a:r>
            <a:r>
              <a:rPr>
                <a:latin typeface="Courier"/>
                <a:ea typeface="Courier"/>
                <a:cs typeface="Courier"/>
                <a:sym typeface="Courier"/>
              </a:rPr>
              <a:t>&amp;</a:t>
            </a:r>
            <a:r>
              <a:t> for AND, </a:t>
            </a:r>
            <a:r>
              <a:rPr>
                <a:latin typeface="Courier"/>
                <a:ea typeface="Courier"/>
                <a:cs typeface="Courier"/>
                <a:sym typeface="Courier"/>
              </a:rPr>
              <a:t>|</a:t>
            </a:r>
            <a:r>
              <a:t> for OR, and </a:t>
            </a:r>
            <a:r>
              <a:rPr>
                <a:latin typeface="Courier"/>
                <a:ea typeface="Courier"/>
                <a:cs typeface="Courier"/>
                <a:sym typeface="Courier"/>
              </a:rPr>
              <a:t>^</a:t>
            </a:r>
            <a:r>
              <a:t> for "exclusive or," which means that if one and only one of the values is true, the expression is true.</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Boolean Algebr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pic>
        <p:nvPicPr>
          <p:cNvPr id="469" name="booleanOperators.png" descr="booleanOperators.png"/>
          <p:cNvPicPr>
            <a:picLocks noChangeAspect="1"/>
          </p:cNvPicPr>
          <p:nvPr/>
        </p:nvPicPr>
        <p:blipFill>
          <a:blip r:embed="rId2">
            <a:extLst/>
          </a:blip>
          <a:stretch>
            <a:fillRect/>
          </a:stretch>
        </p:blipFill>
        <p:spPr>
          <a:xfrm>
            <a:off x="6515100" y="1855793"/>
            <a:ext cx="11353800" cy="4940301"/>
          </a:xfrm>
          <a:prstGeom prst="rect">
            <a:avLst/>
          </a:prstGeom>
          <a:ln w="12700">
            <a:miter lim="400000"/>
          </a:ln>
        </p:spPr>
      </p:pic>
      <p:sp>
        <p:nvSpPr>
          <p:cNvPr id="470" name="Be careful! There are logical analogs to some of these that you have used in C++ and other programming languages: ! (logical NOT), &amp;&amp; (logical AND), and || (logical OR), but we are now talking about bit operations that result in 0 or 1 for each bit in a "/>
          <p:cNvSpPr txBox="1"/>
          <p:nvPr/>
        </p:nvSpPr>
        <p:spPr>
          <a:xfrm>
            <a:off x="919802" y="7134200"/>
            <a:ext cx="22204741" cy="46984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Be careful! There are </a:t>
            </a:r>
            <a:r>
              <a:rPr i="1">
                <a:latin typeface="Helvetica Neue"/>
                <a:ea typeface="Helvetica Neue"/>
                <a:cs typeface="Helvetica Neue"/>
                <a:sym typeface="Helvetica Neue"/>
              </a:rPr>
              <a:t>logical</a:t>
            </a:r>
            <a:r>
              <a:t> analogs to some of these that you have used in C++ and other programming languages: </a:t>
            </a:r>
            <a:r>
              <a:rPr>
                <a:latin typeface="Courier"/>
                <a:ea typeface="Courier"/>
                <a:cs typeface="Courier"/>
                <a:sym typeface="Courier"/>
              </a:rPr>
              <a:t>!</a:t>
            </a:r>
            <a:r>
              <a:t> (logical NOT), </a:t>
            </a:r>
            <a:r>
              <a:rPr>
                <a:latin typeface="Courier"/>
                <a:ea typeface="Courier"/>
                <a:cs typeface="Courier"/>
                <a:sym typeface="Courier"/>
              </a:rPr>
              <a:t>&amp;&amp;</a:t>
            </a:r>
            <a:r>
              <a:t> (logical AND), and </a:t>
            </a:r>
            <a:r>
              <a:rPr>
                <a:latin typeface="Courier"/>
                <a:ea typeface="Courier"/>
                <a:cs typeface="Courier"/>
                <a:sym typeface="Courier"/>
              </a:rPr>
              <a:t>||</a:t>
            </a:r>
            <a:r>
              <a:t> (logical OR), but we are now talking about </a:t>
            </a:r>
            <a:r>
              <a:rPr i="1">
                <a:latin typeface="Helvetica Neue"/>
                <a:ea typeface="Helvetica Neue"/>
                <a:cs typeface="Helvetica Neue"/>
                <a:sym typeface="Helvetica Neue"/>
              </a:rPr>
              <a:t>bit</a:t>
            </a:r>
            <a:r>
              <a:t> operations that result in 0 or 1 for each bit in a number. </a:t>
            </a:r>
          </a:p>
          <a:p>
            <a:pPr marL="635000" indent="-635000" algn="l">
              <a:buSzPct val="75000"/>
              <a:buFont typeface="Helvetica Neue"/>
              <a:buChar char="•"/>
            </a:pPr>
            <a:r>
              <a:t>The bitwise operators use single character representations for AND and OR, not double-characters.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2" name="Boolean Algebr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a:t>
            </a:r>
          </a:p>
        </p:txBody>
      </p:sp>
      <p:pic>
        <p:nvPicPr>
          <p:cNvPr id="473" name="booleanOperators.png" descr="booleanOperators.png"/>
          <p:cNvPicPr>
            <a:picLocks noChangeAspect="1"/>
          </p:cNvPicPr>
          <p:nvPr/>
        </p:nvPicPr>
        <p:blipFill>
          <a:blip r:embed="rId2">
            <a:extLst/>
          </a:blip>
          <a:stretch>
            <a:fillRect/>
          </a:stretch>
        </p:blipFill>
        <p:spPr>
          <a:xfrm>
            <a:off x="6515100" y="1855793"/>
            <a:ext cx="11353800" cy="4940301"/>
          </a:xfrm>
          <a:prstGeom prst="rect">
            <a:avLst/>
          </a:prstGeom>
          <a:ln w="12700">
            <a:miter lim="400000"/>
          </a:ln>
        </p:spPr>
      </p:pic>
      <p:sp>
        <p:nvSpPr>
          <p:cNvPr id="474" name="When a boolean operator is applied to two numbers (or, in the case of ~, a single number), the operator is applied to the corresponding bits in each number. For example:"/>
          <p:cNvSpPr txBox="1"/>
          <p:nvPr/>
        </p:nvSpPr>
        <p:spPr>
          <a:xfrm>
            <a:off x="919802" y="7134200"/>
            <a:ext cx="22204741" cy="239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35000" indent="-635000" algn="l">
              <a:buSzPct val="75000"/>
              <a:buFont typeface="Helvetica Neue"/>
              <a:buChar char="•"/>
            </a:pPr>
            <a:r>
              <a:t>When a boolean operator is applied to two numbers (or, in the case of </a:t>
            </a:r>
            <a:r>
              <a:rPr>
                <a:latin typeface="Courier"/>
                <a:ea typeface="Courier"/>
                <a:cs typeface="Courier"/>
                <a:sym typeface="Courier"/>
              </a:rPr>
              <a:t>~</a:t>
            </a:r>
            <a:r>
              <a:t>, a single number), the operator is applied to the corresponding bits in each number. For example:</a:t>
            </a:r>
          </a:p>
        </p:txBody>
      </p:sp>
      <p:sp>
        <p:nvSpPr>
          <p:cNvPr id="475" name="0110…"/>
          <p:cNvSpPr txBox="1"/>
          <p:nvPr/>
        </p:nvSpPr>
        <p:spPr>
          <a:xfrm>
            <a:off x="3555884"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  0110</a:t>
            </a:r>
          </a:p>
          <a:p>
            <a:pPr algn="l">
              <a:defRPr>
                <a:latin typeface="Courier"/>
                <a:ea typeface="Courier"/>
                <a:cs typeface="Courier"/>
                <a:sym typeface="Courier"/>
              </a:defRPr>
            </a:pPr>
            <a:r>
              <a:t>&amp; 1100</a:t>
            </a:r>
          </a:p>
          <a:p>
            <a:pPr algn="l">
              <a:defRPr>
                <a:latin typeface="Courier"/>
                <a:ea typeface="Courier"/>
                <a:cs typeface="Courier"/>
                <a:sym typeface="Courier"/>
              </a:defRPr>
            </a:pPr>
            <a:r>
              <a:t>  ----</a:t>
            </a:r>
          </a:p>
          <a:p>
            <a:pPr algn="l">
              <a:defRPr>
                <a:latin typeface="Courier"/>
                <a:ea typeface="Courier"/>
                <a:cs typeface="Courier"/>
                <a:sym typeface="Courier"/>
              </a:defRPr>
            </a:pPr>
            <a:r>
              <a:t>  0100</a:t>
            </a:r>
          </a:p>
        </p:txBody>
      </p:sp>
      <p:sp>
        <p:nvSpPr>
          <p:cNvPr id="476" name="0110…"/>
          <p:cNvSpPr txBox="1"/>
          <p:nvPr/>
        </p:nvSpPr>
        <p:spPr>
          <a:xfrm>
            <a:off x="8364883"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0110</a:t>
            </a:r>
          </a:p>
          <a:p>
            <a:pPr algn="l">
              <a:defRPr>
                <a:latin typeface="Courier"/>
                <a:ea typeface="Courier"/>
                <a:cs typeface="Courier"/>
                <a:sym typeface="Courier"/>
              </a:defRPr>
            </a:pPr>
            <a:r>
              <a:t>| 1100</a:t>
            </a:r>
          </a:p>
          <a:p>
            <a:pPr algn="l">
              <a:defRPr>
                <a:latin typeface="Courier"/>
                <a:ea typeface="Courier"/>
                <a:cs typeface="Courier"/>
                <a:sym typeface="Courier"/>
              </a:defRPr>
            </a:pPr>
            <a:r>
              <a:t>  ----</a:t>
            </a:r>
          </a:p>
          <a:p>
            <a:pPr algn="l">
              <a:defRPr>
                <a:latin typeface="Courier"/>
                <a:ea typeface="Courier"/>
                <a:cs typeface="Courier"/>
                <a:sym typeface="Courier"/>
              </a:defRPr>
            </a:pPr>
            <a:r>
              <a:t>  1110</a:t>
            </a:r>
          </a:p>
        </p:txBody>
      </p:sp>
      <p:sp>
        <p:nvSpPr>
          <p:cNvPr id="477" name="0110…"/>
          <p:cNvSpPr txBox="1"/>
          <p:nvPr/>
        </p:nvSpPr>
        <p:spPr>
          <a:xfrm>
            <a:off x="13173882"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r>
              <a:t>  0110</a:t>
            </a:r>
          </a:p>
          <a:p>
            <a:pPr algn="l">
              <a:defRPr>
                <a:latin typeface="Courier"/>
                <a:ea typeface="Courier"/>
                <a:cs typeface="Courier"/>
                <a:sym typeface="Courier"/>
              </a:defRPr>
            </a:pPr>
            <a:r>
              <a:t>^ 1100</a:t>
            </a:r>
          </a:p>
          <a:p>
            <a:pPr algn="l">
              <a:defRPr>
                <a:latin typeface="Courier"/>
                <a:ea typeface="Courier"/>
                <a:cs typeface="Courier"/>
                <a:sym typeface="Courier"/>
              </a:defRPr>
            </a:pPr>
            <a:r>
              <a:t>  ----</a:t>
            </a:r>
          </a:p>
          <a:p>
            <a:pPr algn="l">
              <a:defRPr>
                <a:latin typeface="Courier"/>
                <a:ea typeface="Courier"/>
                <a:cs typeface="Courier"/>
                <a:sym typeface="Courier"/>
              </a:defRPr>
            </a:pPr>
            <a:r>
              <a:t>  1010</a:t>
            </a:r>
          </a:p>
        </p:txBody>
      </p:sp>
      <p:sp>
        <p:nvSpPr>
          <p:cNvPr id="478" name="~ 1100…"/>
          <p:cNvSpPr txBox="1"/>
          <p:nvPr/>
        </p:nvSpPr>
        <p:spPr>
          <a:xfrm>
            <a:off x="17982882" y="10104756"/>
            <a:ext cx="2464173" cy="3213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latin typeface="Courier"/>
                <a:ea typeface="Courier"/>
                <a:cs typeface="Courier"/>
                <a:sym typeface="Courier"/>
              </a:defRPr>
            </a:pPr>
          </a:p>
          <a:p>
            <a:pPr algn="l">
              <a:defRPr>
                <a:latin typeface="Courier"/>
                <a:ea typeface="Courier"/>
                <a:cs typeface="Courier"/>
                <a:sym typeface="Courier"/>
              </a:defRPr>
            </a:pPr>
            <a:r>
              <a:t>~ 1100</a:t>
            </a:r>
          </a:p>
          <a:p>
            <a:pPr algn="l">
              <a:defRPr>
                <a:latin typeface="Courier"/>
                <a:ea typeface="Courier"/>
                <a:cs typeface="Courier"/>
                <a:sym typeface="Courier"/>
              </a:defRPr>
            </a:pPr>
            <a:r>
              <a:t>  ----</a:t>
            </a:r>
          </a:p>
          <a:p>
            <a:pPr algn="l">
              <a:defRPr>
                <a:latin typeface="Courier"/>
                <a:ea typeface="Courier"/>
                <a:cs typeface="Courier"/>
                <a:sym typeface="Courier"/>
              </a:defRPr>
            </a:pPr>
            <a:r>
              <a:t>  0011</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0" name="Boolean Algebra: Mystery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Mystery Function</a:t>
            </a:r>
          </a:p>
        </p:txBody>
      </p:sp>
      <p:sp>
        <p:nvSpPr>
          <p:cNvPr id="481" name="Let's look at a mystery function!"/>
          <p:cNvSpPr txBox="1"/>
          <p:nvPr/>
        </p:nvSpPr>
        <p:spPr>
          <a:xfrm>
            <a:off x="864677" y="2099372"/>
            <a:ext cx="2220474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a mystery function!</a:t>
            </a:r>
          </a:p>
        </p:txBody>
      </p:sp>
      <p:sp>
        <p:nvSpPr>
          <p:cNvPr id="482" name="$ ./mystery 4 5"/>
          <p:cNvSpPr txBox="1"/>
          <p:nvPr/>
        </p:nvSpPr>
        <p:spPr>
          <a:xfrm>
            <a:off x="11656771" y="3091638"/>
            <a:ext cx="583023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 ./mystery 4 5</a:t>
            </a:r>
          </a:p>
        </p:txBody>
      </p:sp>
      <p:grpSp>
        <p:nvGrpSpPr>
          <p:cNvPr id="485" name="Group"/>
          <p:cNvGrpSpPr/>
          <p:nvPr/>
        </p:nvGrpSpPr>
        <p:grpSpPr>
          <a:xfrm>
            <a:off x="988878" y="3153733"/>
            <a:ext cx="9922824" cy="1"/>
            <a:chOff x="0" y="0"/>
            <a:chExt cx="9922823" cy="0"/>
          </a:xfrm>
        </p:grpSpPr>
        <p:sp>
          <p:nvSpPr>
            <p:cNvPr id="483" name="// mystery1.c…"/>
            <p:cNvSpPr/>
            <p:nvPr/>
          </p:nvSpPr>
          <p:spPr>
            <a:xfrm>
              <a:off x="1101535" y="0"/>
              <a:ext cx="8821289"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a:defRPr sz="2900">
                  <a:latin typeface="Courier"/>
                  <a:ea typeface="Courier"/>
                  <a:cs typeface="Courier"/>
                  <a:sym typeface="Courier"/>
                </a:defRPr>
              </a:pPr>
              <a:r>
                <a:t>// mystery1.c</a:t>
              </a:r>
            </a:p>
            <a:p>
              <a:pPr algn="l">
                <a:defRPr sz="2900">
                  <a:latin typeface="Courier"/>
                  <a:ea typeface="Courier"/>
                  <a:cs typeface="Courier"/>
                  <a:sym typeface="Courier"/>
                </a:defRPr>
              </a:pPr>
              <a:r>
                <a:t>#include&lt;stdlib.h&gt;</a:t>
              </a:r>
            </a:p>
            <a:p>
              <a:pPr algn="l">
                <a:defRPr sz="2900">
                  <a:latin typeface="Courier"/>
                  <a:ea typeface="Courier"/>
                  <a:cs typeface="Courier"/>
                  <a:sym typeface="Courier"/>
                </a:defRPr>
              </a:pPr>
              <a:r>
                <a:t>#include&lt;stdio.h&gt;</a:t>
              </a:r>
            </a:p>
            <a:p>
              <a:pPr algn="l">
                <a:defRPr sz="2900">
                  <a:latin typeface="Courier"/>
                  <a:ea typeface="Courier"/>
                  <a:cs typeface="Courier"/>
                  <a:sym typeface="Courier"/>
                </a:defRPr>
              </a:pPr>
            </a:p>
            <a:p>
              <a:pPr algn="l">
                <a:defRPr sz="2900">
                  <a:latin typeface="Courier"/>
                  <a:ea typeface="Courier"/>
                  <a:cs typeface="Courier"/>
                  <a:sym typeface="Courier"/>
                </a:defRPr>
              </a:pPr>
              <a:r>
                <a:t>void mystery(int *x, int *y) {</a:t>
              </a:r>
            </a:p>
            <a:p>
              <a:pPr algn="l">
                <a:defRPr sz="2900">
                  <a:latin typeface="Courier"/>
                  <a:ea typeface="Courier"/>
                  <a:cs typeface="Courier"/>
                  <a:sym typeface="Courier"/>
                </a:defRPr>
              </a:pPr>
              <a:r>
                <a:t>    if (x != y) {</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*x = *x ^ *y;</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a:t>
              </a:r>
            </a:p>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 {</a:t>
              </a:r>
            </a:p>
            <a:p>
              <a:pPr algn="l">
                <a:defRPr sz="2900">
                  <a:latin typeface="Courier"/>
                  <a:ea typeface="Courier"/>
                  <a:cs typeface="Courier"/>
                  <a:sym typeface="Courier"/>
                </a:defRPr>
              </a:pPr>
              <a:r>
                <a:t>    int x = atoi(argv[1]);</a:t>
              </a:r>
            </a:p>
            <a:p>
              <a:pPr algn="l">
                <a:defRPr sz="2900">
                  <a:latin typeface="Courier"/>
                  <a:ea typeface="Courier"/>
                  <a:cs typeface="Courier"/>
                  <a:sym typeface="Courier"/>
                </a:defRPr>
              </a:pPr>
              <a:r>
                <a:t>    int y = atoi(argv[2]);</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p>
            <a:p>
              <a:pPr algn="l">
                <a:defRPr sz="2900">
                  <a:latin typeface="Courier"/>
                  <a:ea typeface="Courier"/>
                  <a:cs typeface="Courier"/>
                  <a:sym typeface="Courier"/>
                </a:defRPr>
              </a:pPr>
              <a:r>
                <a:t>    mystery(&amp;x,&amp;y);</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484" name="1…"/>
            <p:cNvSpPr/>
            <p:nvPr/>
          </p:nvSpPr>
          <p:spPr>
            <a:xfrm>
              <a:off x="0" y="0"/>
              <a:ext cx="1093597"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r">
                <a:defRPr sz="2900">
                  <a:latin typeface="Courier"/>
                  <a:ea typeface="Courier"/>
                  <a:cs typeface="Courier"/>
                  <a:sym typeface="Courier"/>
                </a:defRPr>
              </a:pPr>
              <a:r>
                <a:t>  1</a:t>
              </a:r>
            </a:p>
            <a:p>
              <a:pPr algn="r">
                <a:defRPr sz="2900">
                  <a:latin typeface="Courier"/>
                  <a:ea typeface="Courier"/>
                  <a:cs typeface="Courier"/>
                  <a:sym typeface="Courier"/>
                </a:defRPr>
              </a:pPr>
              <a:r>
                <a:t>  2</a:t>
              </a:r>
            </a:p>
            <a:p>
              <a:pPr algn="r">
                <a:defRPr sz="2900">
                  <a:latin typeface="Courier"/>
                  <a:ea typeface="Courier"/>
                  <a:cs typeface="Courier"/>
                  <a:sym typeface="Courier"/>
                </a:defRPr>
              </a:pPr>
              <a:r>
                <a:t>  3</a:t>
              </a:r>
            </a:p>
            <a:p>
              <a:pPr algn="r">
                <a:defRPr sz="2900">
                  <a:latin typeface="Courier"/>
                  <a:ea typeface="Courier"/>
                  <a:cs typeface="Courier"/>
                  <a:sym typeface="Courier"/>
                </a:defRPr>
              </a:pPr>
              <a:r>
                <a:t>  4</a:t>
              </a:r>
            </a:p>
            <a:p>
              <a:pPr algn="r">
                <a:defRPr sz="2900">
                  <a:latin typeface="Courier"/>
                  <a:ea typeface="Courier"/>
                  <a:cs typeface="Courier"/>
                  <a:sym typeface="Courier"/>
                </a:defRPr>
              </a:pPr>
              <a:r>
                <a:t>  5</a:t>
              </a:r>
            </a:p>
            <a:p>
              <a:pPr algn="r">
                <a:defRPr sz="2900">
                  <a:latin typeface="Courier"/>
                  <a:ea typeface="Courier"/>
                  <a:cs typeface="Courier"/>
                  <a:sym typeface="Courier"/>
                </a:defRPr>
              </a:pPr>
              <a:r>
                <a:t>  6</a:t>
              </a:r>
            </a:p>
            <a:p>
              <a:pPr algn="r">
                <a:defRPr sz="2900">
                  <a:latin typeface="Courier"/>
                  <a:ea typeface="Courier"/>
                  <a:cs typeface="Courier"/>
                  <a:sym typeface="Courier"/>
                </a:defRPr>
              </a:pPr>
              <a:r>
                <a:t>  7</a:t>
              </a:r>
            </a:p>
            <a:p>
              <a:pPr algn="r">
                <a:defRPr sz="2900">
                  <a:latin typeface="Courier"/>
                  <a:ea typeface="Courier"/>
                  <a:cs typeface="Courier"/>
                  <a:sym typeface="Courier"/>
                </a:defRPr>
              </a:pPr>
              <a:r>
                <a:t>  8</a:t>
              </a:r>
            </a:p>
            <a:p>
              <a:pPr algn="r">
                <a:defRPr sz="2900">
                  <a:latin typeface="Courier"/>
                  <a:ea typeface="Courier"/>
                  <a:cs typeface="Courier"/>
                  <a:sym typeface="Courier"/>
                </a:defRPr>
              </a:pPr>
              <a:r>
                <a:t>  9</a:t>
              </a:r>
            </a:p>
            <a:p>
              <a:pPr algn="r">
                <a:defRPr sz="2900">
                  <a:latin typeface="Courier"/>
                  <a:ea typeface="Courier"/>
                  <a:cs typeface="Courier"/>
                  <a:sym typeface="Courier"/>
                </a:defRPr>
              </a:pPr>
              <a:r>
                <a:t> 10</a:t>
              </a:r>
            </a:p>
            <a:p>
              <a:pPr algn="r">
                <a:defRPr sz="2900">
                  <a:latin typeface="Courier"/>
                  <a:ea typeface="Courier"/>
                  <a:cs typeface="Courier"/>
                  <a:sym typeface="Courier"/>
                </a:defRPr>
              </a:pPr>
              <a:r>
                <a:t> 11</a:t>
              </a:r>
            </a:p>
            <a:p>
              <a:pPr algn="r">
                <a:defRPr sz="2900">
                  <a:latin typeface="Courier"/>
                  <a:ea typeface="Courier"/>
                  <a:cs typeface="Courier"/>
                  <a:sym typeface="Courier"/>
                </a:defRPr>
              </a:pPr>
              <a:r>
                <a:t>12</a:t>
              </a:r>
            </a:p>
            <a:p>
              <a:pPr algn="r">
                <a:defRPr sz="2900">
                  <a:latin typeface="Courier"/>
                  <a:ea typeface="Courier"/>
                  <a:cs typeface="Courier"/>
                  <a:sym typeface="Courier"/>
                </a:defRPr>
              </a:pPr>
              <a:r>
                <a:t>13</a:t>
              </a:r>
            </a:p>
            <a:p>
              <a:pPr algn="r">
                <a:defRPr sz="2900">
                  <a:latin typeface="Courier"/>
                  <a:ea typeface="Courier"/>
                  <a:cs typeface="Courier"/>
                  <a:sym typeface="Courier"/>
                </a:defRPr>
              </a:pPr>
              <a:r>
                <a:t>14</a:t>
              </a:r>
            </a:p>
            <a:p>
              <a:pPr algn="r">
                <a:defRPr sz="2900">
                  <a:latin typeface="Courier"/>
                  <a:ea typeface="Courier"/>
                  <a:cs typeface="Courier"/>
                  <a:sym typeface="Courier"/>
                </a:defRPr>
              </a:pPr>
              <a:r>
                <a:t>15</a:t>
              </a:r>
            </a:p>
            <a:p>
              <a:pPr algn="r">
                <a:defRPr sz="2900">
                  <a:latin typeface="Courier"/>
                  <a:ea typeface="Courier"/>
                  <a:cs typeface="Courier"/>
                  <a:sym typeface="Courier"/>
                </a:defRPr>
              </a:pPr>
              <a:r>
                <a:t>16</a:t>
              </a:r>
            </a:p>
            <a:p>
              <a:pPr algn="r">
                <a:defRPr sz="2900">
                  <a:latin typeface="Courier"/>
                  <a:ea typeface="Courier"/>
                  <a:cs typeface="Courier"/>
                  <a:sym typeface="Courier"/>
                </a:defRPr>
              </a:pPr>
              <a:r>
                <a:t>17</a:t>
              </a:r>
            </a:p>
            <a:p>
              <a:pPr algn="r">
                <a:defRPr sz="2900">
                  <a:latin typeface="Courier"/>
                  <a:ea typeface="Courier"/>
                  <a:cs typeface="Courier"/>
                  <a:sym typeface="Courier"/>
                </a:defRPr>
              </a:pPr>
              <a:r>
                <a:t>18</a:t>
              </a:r>
            </a:p>
            <a:p>
              <a:pPr algn="r">
                <a:defRPr sz="2900">
                  <a:latin typeface="Courier"/>
                  <a:ea typeface="Courier"/>
                  <a:cs typeface="Courier"/>
                  <a:sym typeface="Courier"/>
                </a:defRPr>
              </a:pPr>
              <a:r>
                <a:t>19</a:t>
              </a:r>
            </a:p>
            <a:p>
              <a:pPr algn="r">
                <a:defRPr sz="2900">
                  <a:latin typeface="Courier"/>
                  <a:ea typeface="Courier"/>
                  <a:cs typeface="Courier"/>
                  <a:sym typeface="Courier"/>
                </a:defRPr>
              </a:pPr>
              <a:r>
                <a:t>20</a:t>
              </a:r>
            </a:p>
            <a:p>
              <a:pPr algn="r">
                <a:defRPr sz="2900">
                  <a:latin typeface="Courier"/>
                  <a:ea typeface="Courier"/>
                  <a:cs typeface="Courier"/>
                  <a:sym typeface="Courier"/>
                </a:defRPr>
              </a:pPr>
              <a:r>
                <a:t>21</a:t>
              </a:r>
            </a:p>
            <a:p>
              <a:pPr algn="r">
                <a:defRPr sz="2900">
                  <a:latin typeface="Courier"/>
                  <a:ea typeface="Courier"/>
                  <a:cs typeface="Courier"/>
                  <a:sym typeface="Courier"/>
                </a:defRPr>
              </a:pPr>
              <a:r>
                <a:t>22</a:t>
              </a:r>
            </a:p>
            <a:p>
              <a:pPr algn="r">
                <a:defRPr sz="2900">
                  <a:latin typeface="Courier"/>
                  <a:ea typeface="Courier"/>
                  <a:cs typeface="Courier"/>
                  <a:sym typeface="Courier"/>
                </a:defRPr>
              </a:pPr>
              <a:r>
                <a:t>23</a:t>
              </a:r>
            </a:p>
          </p:txBody>
        </p:sp>
      </p:gr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Boolean Algebra: Mystery Fun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Mystery Function</a:t>
            </a:r>
          </a:p>
        </p:txBody>
      </p:sp>
      <p:sp>
        <p:nvSpPr>
          <p:cNvPr id="488" name="Let's look at a mystery function!"/>
          <p:cNvSpPr txBox="1"/>
          <p:nvPr/>
        </p:nvSpPr>
        <p:spPr>
          <a:xfrm>
            <a:off x="864677" y="2099372"/>
            <a:ext cx="22204740"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635000" indent="-635000" algn="l">
              <a:buSzPct val="75000"/>
              <a:buFont typeface="Helvetica Neue"/>
              <a:buChar char="•"/>
            </a:lvl1pPr>
          </a:lstStyle>
          <a:p>
            <a:pPr/>
            <a:r>
              <a:t>Let's look at a mystery function!</a:t>
            </a:r>
          </a:p>
        </p:txBody>
      </p:sp>
      <p:grpSp>
        <p:nvGrpSpPr>
          <p:cNvPr id="491" name="Group"/>
          <p:cNvGrpSpPr/>
          <p:nvPr/>
        </p:nvGrpSpPr>
        <p:grpSpPr>
          <a:xfrm>
            <a:off x="988878" y="3153733"/>
            <a:ext cx="9922824" cy="1"/>
            <a:chOff x="0" y="0"/>
            <a:chExt cx="9922823" cy="0"/>
          </a:xfrm>
        </p:grpSpPr>
        <p:sp>
          <p:nvSpPr>
            <p:cNvPr id="489" name="// mystery1.c…"/>
            <p:cNvSpPr/>
            <p:nvPr/>
          </p:nvSpPr>
          <p:spPr>
            <a:xfrm>
              <a:off x="1101535" y="0"/>
              <a:ext cx="8821289"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a:defRPr sz="2900">
                  <a:latin typeface="Courier"/>
                  <a:ea typeface="Courier"/>
                  <a:cs typeface="Courier"/>
                  <a:sym typeface="Courier"/>
                </a:defRPr>
              </a:pPr>
              <a:r>
                <a:t>// mystery1.c</a:t>
              </a:r>
            </a:p>
            <a:p>
              <a:pPr algn="l">
                <a:defRPr sz="2900">
                  <a:latin typeface="Courier"/>
                  <a:ea typeface="Courier"/>
                  <a:cs typeface="Courier"/>
                  <a:sym typeface="Courier"/>
                </a:defRPr>
              </a:pPr>
              <a:r>
                <a:t>#include&lt;stdlib.h&gt;</a:t>
              </a:r>
            </a:p>
            <a:p>
              <a:pPr algn="l">
                <a:defRPr sz="2900">
                  <a:latin typeface="Courier"/>
                  <a:ea typeface="Courier"/>
                  <a:cs typeface="Courier"/>
                  <a:sym typeface="Courier"/>
                </a:defRPr>
              </a:pPr>
              <a:r>
                <a:t>#include&lt;stdio.h&gt;</a:t>
              </a:r>
            </a:p>
            <a:p>
              <a:pPr algn="l">
                <a:defRPr sz="2900">
                  <a:latin typeface="Courier"/>
                  <a:ea typeface="Courier"/>
                  <a:cs typeface="Courier"/>
                  <a:sym typeface="Courier"/>
                </a:defRPr>
              </a:pPr>
            </a:p>
            <a:p>
              <a:pPr algn="l">
                <a:defRPr sz="2900">
                  <a:latin typeface="Courier"/>
                  <a:ea typeface="Courier"/>
                  <a:cs typeface="Courier"/>
                  <a:sym typeface="Courier"/>
                </a:defRPr>
              </a:pPr>
              <a:r>
                <a:t>void mystery(int *x, int *y) {</a:t>
              </a:r>
            </a:p>
            <a:p>
              <a:pPr algn="l">
                <a:defRPr sz="2900">
                  <a:latin typeface="Courier"/>
                  <a:ea typeface="Courier"/>
                  <a:cs typeface="Courier"/>
                  <a:sym typeface="Courier"/>
                </a:defRPr>
              </a:pPr>
              <a:r>
                <a:t>    if (x != y) {</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*x = *x ^ *y;</a:t>
              </a:r>
            </a:p>
            <a:p>
              <a:pPr algn="l">
                <a:defRPr sz="2900">
                  <a:latin typeface="Courier"/>
                  <a:ea typeface="Courier"/>
                  <a:cs typeface="Courier"/>
                  <a:sym typeface="Courier"/>
                </a:defRPr>
              </a:pPr>
              <a:r>
                <a:t>        *y = *x ^ *y;</a:t>
              </a:r>
            </a:p>
            <a:p>
              <a:pPr algn="l">
                <a:defRPr sz="2900">
                  <a:latin typeface="Courier"/>
                  <a:ea typeface="Courier"/>
                  <a:cs typeface="Courier"/>
                  <a:sym typeface="Courier"/>
                </a:defRPr>
              </a:pPr>
              <a:r>
                <a:t>    }</a:t>
              </a:r>
            </a:p>
            <a:p>
              <a:pPr algn="l">
                <a:defRPr sz="2900">
                  <a:latin typeface="Courier"/>
                  <a:ea typeface="Courier"/>
                  <a:cs typeface="Courier"/>
                  <a:sym typeface="Courier"/>
                </a:defRPr>
              </a:pPr>
              <a:r>
                <a:t>}</a:t>
              </a:r>
            </a:p>
            <a:p>
              <a:pPr algn="l">
                <a:defRPr sz="2900">
                  <a:latin typeface="Courier"/>
                  <a:ea typeface="Courier"/>
                  <a:cs typeface="Courier"/>
                  <a:sym typeface="Courier"/>
                </a:defRPr>
              </a:pPr>
            </a:p>
            <a:p>
              <a:pPr algn="l">
                <a:defRPr sz="2900">
                  <a:latin typeface="Courier"/>
                  <a:ea typeface="Courier"/>
                  <a:cs typeface="Courier"/>
                  <a:sym typeface="Courier"/>
                </a:defRPr>
              </a:pPr>
              <a:r>
                <a:t>int main(int argc, char *argv[]) {</a:t>
              </a:r>
            </a:p>
            <a:p>
              <a:pPr algn="l">
                <a:defRPr sz="2900">
                  <a:latin typeface="Courier"/>
                  <a:ea typeface="Courier"/>
                  <a:cs typeface="Courier"/>
                  <a:sym typeface="Courier"/>
                </a:defRPr>
              </a:pPr>
              <a:r>
                <a:t>    int x = atoi(argv[1]);</a:t>
              </a:r>
            </a:p>
            <a:p>
              <a:pPr algn="l">
                <a:defRPr sz="2900">
                  <a:latin typeface="Courier"/>
                  <a:ea typeface="Courier"/>
                  <a:cs typeface="Courier"/>
                  <a:sym typeface="Courier"/>
                </a:defRPr>
              </a:pPr>
              <a:r>
                <a:t>    int y = atoi(argv[2]);</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p>
            <a:p>
              <a:pPr algn="l">
                <a:defRPr sz="2900">
                  <a:latin typeface="Courier"/>
                  <a:ea typeface="Courier"/>
                  <a:cs typeface="Courier"/>
                  <a:sym typeface="Courier"/>
                </a:defRPr>
              </a:pPr>
              <a:r>
                <a:t>    mystery(&amp;x,&amp;y);</a:t>
              </a:r>
            </a:p>
            <a:p>
              <a:pPr algn="l">
                <a:defRPr sz="2900">
                  <a:latin typeface="Courier"/>
                  <a:ea typeface="Courier"/>
                  <a:cs typeface="Courier"/>
                  <a:sym typeface="Courier"/>
                </a:defRPr>
              </a:pPr>
            </a:p>
            <a:p>
              <a:pPr algn="l">
                <a:defRPr sz="2900">
                  <a:latin typeface="Courier"/>
                  <a:ea typeface="Courier"/>
                  <a:cs typeface="Courier"/>
                  <a:sym typeface="Courier"/>
                </a:defRPr>
              </a:pPr>
              <a:r>
                <a:t>    printf("x:%d, y:%d\n",x,y);</a:t>
              </a:r>
            </a:p>
            <a:p>
              <a:pPr algn="l">
                <a:defRPr sz="2900">
                  <a:latin typeface="Courier"/>
                  <a:ea typeface="Courier"/>
                  <a:cs typeface="Courier"/>
                  <a:sym typeface="Courier"/>
                </a:defRPr>
              </a:pPr>
              <a:r>
                <a:t>    return 0;</a:t>
              </a:r>
            </a:p>
            <a:p>
              <a:pPr algn="l">
                <a:defRPr sz="2900">
                  <a:latin typeface="Courier"/>
                  <a:ea typeface="Courier"/>
                  <a:cs typeface="Courier"/>
                  <a:sym typeface="Courier"/>
                </a:defRPr>
              </a:pPr>
              <a:r>
                <a:t>}</a:t>
              </a:r>
            </a:p>
          </p:txBody>
        </p:sp>
        <p:sp>
          <p:nvSpPr>
            <p:cNvPr id="490" name="1…"/>
            <p:cNvSpPr/>
            <p:nvPr/>
          </p:nvSpPr>
          <p:spPr>
            <a:xfrm>
              <a:off x="0" y="0"/>
              <a:ext cx="1093597"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63500" cap="flat">
              <a:solidFill>
                <a:srgbClr val="7F0325"/>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r">
                <a:defRPr sz="2900">
                  <a:latin typeface="Courier"/>
                  <a:ea typeface="Courier"/>
                  <a:cs typeface="Courier"/>
                  <a:sym typeface="Courier"/>
                </a:defRPr>
              </a:pPr>
              <a:r>
                <a:t>  1</a:t>
              </a:r>
            </a:p>
            <a:p>
              <a:pPr algn="r">
                <a:defRPr sz="2900">
                  <a:latin typeface="Courier"/>
                  <a:ea typeface="Courier"/>
                  <a:cs typeface="Courier"/>
                  <a:sym typeface="Courier"/>
                </a:defRPr>
              </a:pPr>
              <a:r>
                <a:t>  2</a:t>
              </a:r>
            </a:p>
            <a:p>
              <a:pPr algn="r">
                <a:defRPr sz="2900">
                  <a:latin typeface="Courier"/>
                  <a:ea typeface="Courier"/>
                  <a:cs typeface="Courier"/>
                  <a:sym typeface="Courier"/>
                </a:defRPr>
              </a:pPr>
              <a:r>
                <a:t>  3</a:t>
              </a:r>
            </a:p>
            <a:p>
              <a:pPr algn="r">
                <a:defRPr sz="2900">
                  <a:latin typeface="Courier"/>
                  <a:ea typeface="Courier"/>
                  <a:cs typeface="Courier"/>
                  <a:sym typeface="Courier"/>
                </a:defRPr>
              </a:pPr>
              <a:r>
                <a:t>  4</a:t>
              </a:r>
            </a:p>
            <a:p>
              <a:pPr algn="r">
                <a:defRPr sz="2900">
                  <a:latin typeface="Courier"/>
                  <a:ea typeface="Courier"/>
                  <a:cs typeface="Courier"/>
                  <a:sym typeface="Courier"/>
                </a:defRPr>
              </a:pPr>
              <a:r>
                <a:t>  5</a:t>
              </a:r>
            </a:p>
            <a:p>
              <a:pPr algn="r">
                <a:defRPr sz="2900">
                  <a:latin typeface="Courier"/>
                  <a:ea typeface="Courier"/>
                  <a:cs typeface="Courier"/>
                  <a:sym typeface="Courier"/>
                </a:defRPr>
              </a:pPr>
              <a:r>
                <a:t>  6</a:t>
              </a:r>
            </a:p>
            <a:p>
              <a:pPr algn="r">
                <a:defRPr sz="2900">
                  <a:latin typeface="Courier"/>
                  <a:ea typeface="Courier"/>
                  <a:cs typeface="Courier"/>
                  <a:sym typeface="Courier"/>
                </a:defRPr>
              </a:pPr>
              <a:r>
                <a:t>  7</a:t>
              </a:r>
            </a:p>
            <a:p>
              <a:pPr algn="r">
                <a:defRPr sz="2900">
                  <a:latin typeface="Courier"/>
                  <a:ea typeface="Courier"/>
                  <a:cs typeface="Courier"/>
                  <a:sym typeface="Courier"/>
                </a:defRPr>
              </a:pPr>
              <a:r>
                <a:t>  8</a:t>
              </a:r>
            </a:p>
            <a:p>
              <a:pPr algn="r">
                <a:defRPr sz="2900">
                  <a:latin typeface="Courier"/>
                  <a:ea typeface="Courier"/>
                  <a:cs typeface="Courier"/>
                  <a:sym typeface="Courier"/>
                </a:defRPr>
              </a:pPr>
              <a:r>
                <a:t>  9</a:t>
              </a:r>
            </a:p>
            <a:p>
              <a:pPr algn="r">
                <a:defRPr sz="2900">
                  <a:latin typeface="Courier"/>
                  <a:ea typeface="Courier"/>
                  <a:cs typeface="Courier"/>
                  <a:sym typeface="Courier"/>
                </a:defRPr>
              </a:pPr>
              <a:r>
                <a:t> 10</a:t>
              </a:r>
            </a:p>
            <a:p>
              <a:pPr algn="r">
                <a:defRPr sz="2900">
                  <a:latin typeface="Courier"/>
                  <a:ea typeface="Courier"/>
                  <a:cs typeface="Courier"/>
                  <a:sym typeface="Courier"/>
                </a:defRPr>
              </a:pPr>
              <a:r>
                <a:t> 11</a:t>
              </a:r>
            </a:p>
            <a:p>
              <a:pPr algn="r">
                <a:defRPr sz="2900">
                  <a:latin typeface="Courier"/>
                  <a:ea typeface="Courier"/>
                  <a:cs typeface="Courier"/>
                  <a:sym typeface="Courier"/>
                </a:defRPr>
              </a:pPr>
              <a:r>
                <a:t>12</a:t>
              </a:r>
            </a:p>
            <a:p>
              <a:pPr algn="r">
                <a:defRPr sz="2900">
                  <a:latin typeface="Courier"/>
                  <a:ea typeface="Courier"/>
                  <a:cs typeface="Courier"/>
                  <a:sym typeface="Courier"/>
                </a:defRPr>
              </a:pPr>
              <a:r>
                <a:t>13</a:t>
              </a:r>
            </a:p>
            <a:p>
              <a:pPr algn="r">
                <a:defRPr sz="2900">
                  <a:latin typeface="Courier"/>
                  <a:ea typeface="Courier"/>
                  <a:cs typeface="Courier"/>
                  <a:sym typeface="Courier"/>
                </a:defRPr>
              </a:pPr>
              <a:r>
                <a:t>14</a:t>
              </a:r>
            </a:p>
            <a:p>
              <a:pPr algn="r">
                <a:defRPr sz="2900">
                  <a:latin typeface="Courier"/>
                  <a:ea typeface="Courier"/>
                  <a:cs typeface="Courier"/>
                  <a:sym typeface="Courier"/>
                </a:defRPr>
              </a:pPr>
              <a:r>
                <a:t>15</a:t>
              </a:r>
            </a:p>
            <a:p>
              <a:pPr algn="r">
                <a:defRPr sz="2900">
                  <a:latin typeface="Courier"/>
                  <a:ea typeface="Courier"/>
                  <a:cs typeface="Courier"/>
                  <a:sym typeface="Courier"/>
                </a:defRPr>
              </a:pPr>
              <a:r>
                <a:t>16</a:t>
              </a:r>
            </a:p>
            <a:p>
              <a:pPr algn="r">
                <a:defRPr sz="2900">
                  <a:latin typeface="Courier"/>
                  <a:ea typeface="Courier"/>
                  <a:cs typeface="Courier"/>
                  <a:sym typeface="Courier"/>
                </a:defRPr>
              </a:pPr>
              <a:r>
                <a:t>17</a:t>
              </a:r>
            </a:p>
            <a:p>
              <a:pPr algn="r">
                <a:defRPr sz="2900">
                  <a:latin typeface="Courier"/>
                  <a:ea typeface="Courier"/>
                  <a:cs typeface="Courier"/>
                  <a:sym typeface="Courier"/>
                </a:defRPr>
              </a:pPr>
              <a:r>
                <a:t>18</a:t>
              </a:r>
            </a:p>
            <a:p>
              <a:pPr algn="r">
                <a:defRPr sz="2900">
                  <a:latin typeface="Courier"/>
                  <a:ea typeface="Courier"/>
                  <a:cs typeface="Courier"/>
                  <a:sym typeface="Courier"/>
                </a:defRPr>
              </a:pPr>
              <a:r>
                <a:t>19</a:t>
              </a:r>
            </a:p>
            <a:p>
              <a:pPr algn="r">
                <a:defRPr sz="2900">
                  <a:latin typeface="Courier"/>
                  <a:ea typeface="Courier"/>
                  <a:cs typeface="Courier"/>
                  <a:sym typeface="Courier"/>
                </a:defRPr>
              </a:pPr>
              <a:r>
                <a:t>20</a:t>
              </a:r>
            </a:p>
            <a:p>
              <a:pPr algn="r">
                <a:defRPr sz="2900">
                  <a:latin typeface="Courier"/>
                  <a:ea typeface="Courier"/>
                  <a:cs typeface="Courier"/>
                  <a:sym typeface="Courier"/>
                </a:defRPr>
              </a:pPr>
              <a:r>
                <a:t>21</a:t>
              </a:r>
            </a:p>
            <a:p>
              <a:pPr algn="r">
                <a:defRPr sz="2900">
                  <a:latin typeface="Courier"/>
                  <a:ea typeface="Courier"/>
                  <a:cs typeface="Courier"/>
                  <a:sym typeface="Courier"/>
                </a:defRPr>
              </a:pPr>
              <a:r>
                <a:t>22</a:t>
              </a:r>
            </a:p>
            <a:p>
              <a:pPr algn="r">
                <a:defRPr sz="2900">
                  <a:latin typeface="Courier"/>
                  <a:ea typeface="Courier"/>
                  <a:cs typeface="Courier"/>
                  <a:sym typeface="Courier"/>
                </a:defRPr>
              </a:pPr>
              <a:r>
                <a:t>23</a:t>
              </a:r>
            </a:p>
          </p:txBody>
        </p:sp>
      </p:grpSp>
      <p:sp>
        <p:nvSpPr>
          <p:cNvPr id="492" name="$ ./mystery 4 5"/>
          <p:cNvSpPr txBox="1"/>
          <p:nvPr/>
        </p:nvSpPr>
        <p:spPr>
          <a:xfrm>
            <a:off x="11656771" y="3091638"/>
            <a:ext cx="583023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ourier"/>
                <a:ea typeface="Courier"/>
                <a:cs typeface="Courier"/>
                <a:sym typeface="Courier"/>
              </a:defRPr>
            </a:lvl1pPr>
          </a:lstStyle>
          <a:p>
            <a:pPr/>
            <a:r>
              <a:t>$ ./mystery 4 5</a:t>
            </a:r>
          </a:p>
        </p:txBody>
      </p:sp>
      <p:sp>
        <p:nvSpPr>
          <p:cNvPr id="493" name="x:4, y:5…"/>
          <p:cNvSpPr txBox="1"/>
          <p:nvPr/>
        </p:nvSpPr>
        <p:spPr>
          <a:xfrm>
            <a:off x="11656771" y="4102322"/>
            <a:ext cx="3162797" cy="162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latin typeface="Courier"/>
                <a:ea typeface="Courier"/>
                <a:cs typeface="Courier"/>
                <a:sym typeface="Courier"/>
              </a:defRPr>
            </a:pPr>
            <a:r>
              <a:t>x:4, y:5</a:t>
            </a:r>
          </a:p>
          <a:p>
            <a:pPr algn="l">
              <a:defRPr>
                <a:latin typeface="Courier"/>
                <a:ea typeface="Courier"/>
                <a:cs typeface="Courier"/>
                <a:sym typeface="Courier"/>
              </a:defRPr>
            </a:pPr>
            <a:r>
              <a:t>x:5, y:4</a:t>
            </a:r>
          </a:p>
        </p:txBody>
      </p:sp>
      <p:sp>
        <p:nvSpPr>
          <p:cNvPr id="494" name="https://en.wikipedia.org/wiki/XOR_swap_algorithm"/>
          <p:cNvSpPr txBox="1"/>
          <p:nvPr/>
        </p:nvSpPr>
        <p:spPr>
          <a:xfrm>
            <a:off x="11758052" y="6550006"/>
            <a:ext cx="10947241"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https://en.wikipedia.org/wiki/XOR_swap_algorithm</a:t>
            </a:r>
          </a:p>
        </p:txBody>
      </p:sp>
      <p:sp>
        <p:nvSpPr>
          <p:cNvPr id="495" name="This relies on the fact that x^x == 0, and the associativity and commutativity of the exclusive or function."/>
          <p:cNvSpPr txBox="1"/>
          <p:nvPr/>
        </p:nvSpPr>
        <p:spPr>
          <a:xfrm>
            <a:off x="11582084" y="8534326"/>
            <a:ext cx="11299178" cy="2390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This relies on the fact that </a:t>
            </a:r>
            <a:r>
              <a:rPr>
                <a:latin typeface="Courier"/>
                <a:ea typeface="Courier"/>
                <a:cs typeface="Courier"/>
                <a:sym typeface="Courier"/>
              </a:rPr>
              <a:t>x^x == 0</a:t>
            </a:r>
            <a:r>
              <a:t>, and the associativity and commutativity of the exclusive or function.</a:t>
            </a:r>
          </a:p>
        </p:txBody>
      </p:sp>
      <p:sp>
        <p:nvSpPr>
          <p:cNvPr id="496" name="Incidentally, if you XOR a number with all 1s, you get the complement!"/>
          <p:cNvSpPr txBox="1"/>
          <p:nvPr/>
        </p:nvSpPr>
        <p:spPr>
          <a:xfrm>
            <a:off x="11582084" y="11068488"/>
            <a:ext cx="11299178" cy="1607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stStyle>
          <a:p>
            <a:pPr/>
            <a:r>
              <a:t>Incidentally, if you XOR a number with all 1s, you get the complement!</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8" name="Boolean Algebra: Operations on bit flag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Operations on bit flags</a:t>
            </a:r>
          </a:p>
        </p:txBody>
      </p:sp>
      <p:sp>
        <p:nvSpPr>
          <p:cNvPr id="499" name="We can represent finite sets with bit vectors, where we can perform set functions such as union, intersection, and complement. For example:…"/>
          <p:cNvSpPr txBox="1"/>
          <p:nvPr/>
        </p:nvSpPr>
        <p:spPr>
          <a:xfrm>
            <a:off x="591001" y="2006966"/>
            <a:ext cx="23201999" cy="109241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We can represent finite sets with bit vectors, where we can perform set functions such as union, intersection, and complement. For example:</a:t>
            </a:r>
          </a:p>
          <a:p>
            <a:pPr algn="l"/>
          </a:p>
          <a:p>
            <a:pPr algn="l"/>
            <a:r>
              <a:t>bit vector a = [01101001] encodes the set A = {0,3,5,6} (reading the 1 positions from </a:t>
            </a:r>
            <a:r>
              <a:rPr i="1">
                <a:latin typeface="Helvetica Neue"/>
                <a:ea typeface="Helvetica Neue"/>
                <a:cs typeface="Helvetica Neue"/>
                <a:sym typeface="Helvetica Neue"/>
              </a:rPr>
              <a:t>right to left</a:t>
            </a:r>
            <a:r>
              <a:t>, with #0 being the right-most, #7 being the left-most)</a:t>
            </a:r>
          </a:p>
          <a:p>
            <a:pPr algn="l"/>
          </a:p>
          <a:p>
            <a:pPr algn="l"/>
            <a:r>
              <a:t>bit vector b = [01010101] encodes the set B = {0,2,4,6}</a:t>
            </a:r>
          </a:p>
          <a:p>
            <a:pPr algn="l"/>
          </a:p>
          <a:p>
            <a:pPr algn="l"/>
            <a:r>
              <a:t>The </a:t>
            </a:r>
            <a:r>
              <a:rPr>
                <a:latin typeface="Courier"/>
                <a:ea typeface="Courier"/>
                <a:cs typeface="Courier"/>
                <a:sym typeface="Courier"/>
              </a:rPr>
              <a:t>|</a:t>
            </a:r>
            <a:r>
              <a:t> operator produces a set union:</a:t>
            </a:r>
          </a:p>
          <a:p>
            <a:pPr algn="l"/>
            <a:r>
              <a:rPr>
                <a:latin typeface="Courier"/>
                <a:ea typeface="Courier"/>
                <a:cs typeface="Courier"/>
                <a:sym typeface="Courier"/>
              </a:rPr>
              <a:t>a | b</a:t>
            </a:r>
            <a:r>
              <a:t> → [01111101], or A ∪ B = {0,2,3,4,5,6}</a:t>
            </a:r>
          </a:p>
          <a:p>
            <a:pPr algn="l"/>
          </a:p>
          <a:p>
            <a:pPr algn="l"/>
            <a:r>
              <a:t>The </a:t>
            </a:r>
            <a:r>
              <a:rPr>
                <a:latin typeface="Courier"/>
                <a:ea typeface="Courier"/>
                <a:cs typeface="Courier"/>
                <a:sym typeface="Courier"/>
              </a:rPr>
              <a:t>&amp;</a:t>
            </a:r>
            <a:r>
              <a:t> operator produces a set intersection:</a:t>
            </a:r>
          </a:p>
          <a:p>
            <a:pPr algn="l"/>
            <a:r>
              <a:rPr>
                <a:latin typeface="Courier"/>
                <a:ea typeface="Courier"/>
                <a:cs typeface="Courier"/>
                <a:sym typeface="Courier"/>
              </a:rPr>
              <a:t>a &amp; b</a:t>
            </a:r>
            <a:r>
              <a:t> → [01000001], or A ∩ B = {0,6}</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1" name="Boolean Algebra: Bit Mask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Bit Masking</a:t>
            </a:r>
          </a:p>
        </p:txBody>
      </p:sp>
      <p:sp>
        <p:nvSpPr>
          <p:cNvPr id="502" name="A common use of bit-level operations is to implement masking operations, where a mask is a bit pattern that will be used to choose a selected set of bits in a word. For example, the mask of 0xFF means the lowest byte in an integer. To get the low-order b"/>
          <p:cNvSpPr txBox="1"/>
          <p:nvPr/>
        </p:nvSpPr>
        <p:spPr>
          <a:xfrm>
            <a:off x="591001" y="2006966"/>
            <a:ext cx="23201999" cy="31528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common use of bit-level operations is to implement </a:t>
            </a:r>
            <a:r>
              <a:rPr i="1">
                <a:latin typeface="Helvetica Neue"/>
                <a:ea typeface="Helvetica Neue"/>
                <a:cs typeface="Helvetica Neue"/>
                <a:sym typeface="Helvetica Neue"/>
              </a:rPr>
              <a:t>masking</a:t>
            </a:r>
            <a:r>
              <a:t> operations, where a mask is a bit pattern that will be used to choose a selected set of bits in a word. For example, the mask of </a:t>
            </a:r>
            <a:r>
              <a:rPr>
                <a:latin typeface="Courier"/>
                <a:ea typeface="Courier"/>
                <a:cs typeface="Courier"/>
                <a:sym typeface="Courier"/>
              </a:rPr>
              <a:t>0xFF</a:t>
            </a:r>
            <a:r>
              <a:t> means the lowest byte in an integer. To get the low-order byte out of an integer, we simply use the bitwise AND operator with the mask:</a:t>
            </a:r>
          </a:p>
        </p:txBody>
      </p:sp>
      <p:sp>
        <p:nvSpPr>
          <p:cNvPr id="503" name="int j = 0x89ABCDEF;…"/>
          <p:cNvSpPr txBox="1"/>
          <p:nvPr/>
        </p:nvSpPr>
        <p:spPr>
          <a:xfrm>
            <a:off x="591001" y="5441517"/>
            <a:ext cx="23201999" cy="238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a:latin typeface="Courier"/>
                <a:ea typeface="Courier"/>
                <a:cs typeface="Courier"/>
                <a:sym typeface="Courier"/>
              </a:defRPr>
            </a:pPr>
            <a:r>
              <a:t>int j = 0x89ABCDEF;</a:t>
            </a:r>
          </a:p>
          <a:p>
            <a:pPr algn="l">
              <a:defRPr>
                <a:latin typeface="Courier"/>
                <a:ea typeface="Courier"/>
                <a:cs typeface="Courier"/>
                <a:sym typeface="Courier"/>
              </a:defRPr>
            </a:pPr>
            <a:r>
              <a:t>int k = j &amp; 0xFF; // k now holds the value 0xEF,</a:t>
            </a:r>
          </a:p>
          <a:p>
            <a:pPr algn="l">
              <a:defRPr>
                <a:latin typeface="Courier"/>
                <a:ea typeface="Courier"/>
                <a:cs typeface="Courier"/>
                <a:sym typeface="Courier"/>
              </a:defRPr>
            </a:pPr>
            <a:r>
              <a:t>                  // which is the low-order byte of j</a:t>
            </a:r>
          </a:p>
        </p:txBody>
      </p:sp>
      <p:sp>
        <p:nvSpPr>
          <p:cNvPr id="504" name="A useful expression is ~0, which makes an integer with all 1s, regardless of the size of the integer."/>
          <p:cNvSpPr txBox="1"/>
          <p:nvPr/>
        </p:nvSpPr>
        <p:spPr>
          <a:xfrm>
            <a:off x="591001" y="8822569"/>
            <a:ext cx="23201999" cy="1628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A useful expression is </a:t>
            </a:r>
            <a:r>
              <a:rPr>
                <a:latin typeface="Courier"/>
                <a:ea typeface="Courier"/>
                <a:cs typeface="Courier"/>
                <a:sym typeface="Courier"/>
              </a:rPr>
              <a:t>~0</a:t>
            </a:r>
            <a:r>
              <a:t>, which makes an integer with all 1s, regardless of the size of the integer.</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Boolean Algebra: Bit Mask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Bit Masking</a:t>
            </a:r>
          </a:p>
        </p:txBody>
      </p:sp>
      <p:sp>
        <p:nvSpPr>
          <p:cNvPr id="507" name="Challenge 2: write an expression that complements all but the least significant byte of j, with the least significant byte unchanged. E.g.…"/>
          <p:cNvSpPr txBox="1"/>
          <p:nvPr/>
        </p:nvSpPr>
        <p:spPr>
          <a:xfrm>
            <a:off x="591001" y="8291313"/>
            <a:ext cx="23201999" cy="31802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Challenge 2: write an expression that complements all but the least significant byte of </a:t>
            </a:r>
            <a:r>
              <a:rPr>
                <a:latin typeface="Courier"/>
                <a:ea typeface="Courier"/>
                <a:cs typeface="Courier"/>
                <a:sym typeface="Courier"/>
              </a:rPr>
              <a:t>j</a:t>
            </a:r>
            <a:r>
              <a:t>, with the least significant byte unchanged. E.g.</a:t>
            </a:r>
          </a:p>
          <a:p>
            <a:pPr algn="l"/>
          </a:p>
          <a:p>
            <a:pPr algn="l"/>
            <a:r>
              <a:rPr>
                <a:latin typeface="Courier"/>
                <a:ea typeface="Courier"/>
                <a:cs typeface="Courier"/>
                <a:sym typeface="Courier"/>
              </a:rPr>
              <a:t>0x87654321</a:t>
            </a:r>
            <a:r>
              <a:t>  → </a:t>
            </a:r>
            <a:r>
              <a:rPr>
                <a:latin typeface="Courier"/>
                <a:ea typeface="Courier"/>
                <a:cs typeface="Courier"/>
                <a:sym typeface="Courier"/>
              </a:rPr>
              <a:t>0x789ABC21</a:t>
            </a:r>
          </a:p>
        </p:txBody>
      </p:sp>
      <p:sp>
        <p:nvSpPr>
          <p:cNvPr id="508" name="Challenge 1: write an expression that sets the least significant byte to all ones, and all other bytes of the number (assume it is the variable j) left unchanged E.g.…"/>
          <p:cNvSpPr txBox="1"/>
          <p:nvPr/>
        </p:nvSpPr>
        <p:spPr>
          <a:xfrm>
            <a:off x="591001" y="2391682"/>
            <a:ext cx="23201999" cy="31802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Challenge 1: write an expression that sets the least significant byte to all ones, and all other bytes of the number (assume it is the variable </a:t>
            </a:r>
            <a:r>
              <a:rPr>
                <a:latin typeface="Courier"/>
                <a:ea typeface="Courier"/>
                <a:cs typeface="Courier"/>
                <a:sym typeface="Courier"/>
              </a:rPr>
              <a:t>j</a:t>
            </a:r>
            <a:r>
              <a:t>) left unchanged E.g.</a:t>
            </a:r>
          </a:p>
          <a:p>
            <a:pPr algn="l"/>
          </a:p>
          <a:p>
            <a:pPr algn="l"/>
            <a:r>
              <a:rPr>
                <a:latin typeface="Courier"/>
                <a:ea typeface="Courier"/>
                <a:cs typeface="Courier"/>
                <a:sym typeface="Courier"/>
              </a:rPr>
              <a:t>0x87654321</a:t>
            </a:r>
            <a:r>
              <a:t>  → </a:t>
            </a:r>
            <a:r>
              <a:rPr>
                <a:latin typeface="Courier"/>
                <a:ea typeface="Courier"/>
                <a:cs typeface="Courier"/>
                <a:sym typeface="Courier"/>
              </a:rPr>
              <a:t>0x876543FF</a:t>
            </a:r>
          </a:p>
        </p:txBody>
      </p:sp>
      <p:sp>
        <p:nvSpPr>
          <p:cNvPr id="509" name="Possible answer:   j ^ ~0xFF"/>
          <p:cNvSpPr txBox="1"/>
          <p:nvPr/>
        </p:nvSpPr>
        <p:spPr>
          <a:xfrm>
            <a:off x="1567555" y="12193880"/>
            <a:ext cx="1129917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Possible answer:   </a:t>
            </a:r>
            <a:r>
              <a:rPr>
                <a:latin typeface="Courier"/>
                <a:ea typeface="Courier"/>
                <a:cs typeface="Courier"/>
                <a:sym typeface="Courier"/>
              </a:rPr>
              <a:t>j ^ ~0xFF</a:t>
            </a:r>
          </a:p>
        </p:txBody>
      </p:sp>
      <p:sp>
        <p:nvSpPr>
          <p:cNvPr id="510" name="Possible answer:   j | 0xFF"/>
          <p:cNvSpPr txBox="1"/>
          <p:nvPr/>
        </p:nvSpPr>
        <p:spPr>
          <a:xfrm>
            <a:off x="1181674" y="6424901"/>
            <a:ext cx="11299178" cy="866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Possible answer:   </a:t>
            </a:r>
            <a:r>
              <a:rPr>
                <a:latin typeface="Courier"/>
                <a:ea typeface="Courier"/>
                <a:cs typeface="Courier"/>
                <a:sym typeface="Courier"/>
              </a:rPr>
              <a:t>j | 0xFF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10" grpId="1"/>
      <p:bldP build="whole" bldLvl="1" animBg="1" rev="0" advAuto="0" spid="509" grpId="2"/>
    </p:bldLst>
  </p:timing>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2" name="Boolean Algebra: Shift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Shift Operations</a:t>
            </a:r>
          </a:p>
        </p:txBody>
      </p:sp>
      <p:sp>
        <p:nvSpPr>
          <p:cNvPr id="513" name="C provides operations to shift bit patterns to the left and to the right.…"/>
          <p:cNvSpPr txBox="1"/>
          <p:nvPr/>
        </p:nvSpPr>
        <p:spPr>
          <a:xfrm>
            <a:off x="591001" y="2423059"/>
            <a:ext cx="23201999" cy="93322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C provides operations to shift bit patterns to the left and to the right.</a:t>
            </a:r>
          </a:p>
          <a:p>
            <a:pPr algn="l"/>
          </a:p>
          <a:p>
            <a:pPr algn="l"/>
            <a:r>
              <a:t>The </a:t>
            </a:r>
            <a:r>
              <a:rPr>
                <a:latin typeface="Courier"/>
                <a:ea typeface="Courier"/>
                <a:cs typeface="Courier"/>
                <a:sym typeface="Courier"/>
              </a:rPr>
              <a:t>&lt;&lt;</a:t>
            </a:r>
            <a:r>
              <a:t> operator moves the bits to the left, replacing the lower order bits with zeros and dropping any values that would be bigger than the type can hold:</a:t>
            </a:r>
          </a:p>
          <a:p>
            <a:pPr algn="l"/>
          </a:p>
          <a:p>
            <a:pPr algn="l"/>
            <a:r>
              <a:rPr>
                <a:latin typeface="Courier"/>
                <a:ea typeface="Courier"/>
                <a:cs typeface="Courier"/>
                <a:sym typeface="Courier"/>
              </a:rPr>
              <a:t>x &lt;&lt; k</a:t>
            </a:r>
            <a:r>
              <a:t> will shift </a:t>
            </a:r>
            <a:r>
              <a:rPr>
                <a:latin typeface="Courier"/>
                <a:ea typeface="Courier"/>
                <a:cs typeface="Courier"/>
                <a:sym typeface="Courier"/>
              </a:rPr>
              <a:t>x</a:t>
            </a:r>
            <a:r>
              <a:t> to the left by </a:t>
            </a:r>
            <a:r>
              <a:rPr>
                <a:latin typeface="Courier"/>
                <a:ea typeface="Courier"/>
                <a:cs typeface="Courier"/>
                <a:sym typeface="Courier"/>
              </a:rPr>
              <a:t>k</a:t>
            </a:r>
            <a:r>
              <a:t> number of bits.</a:t>
            </a:r>
          </a:p>
          <a:p>
            <a:pPr algn="l"/>
          </a:p>
          <a:p>
            <a:pPr algn="l"/>
            <a:r>
              <a:t>Examples for an 8-bit binary number:</a:t>
            </a:r>
          </a:p>
          <a:p>
            <a:pPr algn="l"/>
          </a:p>
          <a:p>
            <a:pPr algn="l"/>
            <a:r>
              <a:rPr>
                <a:latin typeface="Courier"/>
                <a:ea typeface="Courier"/>
                <a:cs typeface="Courier"/>
                <a:sym typeface="Courier"/>
              </a:rPr>
              <a:t>00110111 &lt;&lt; 2</a:t>
            </a:r>
            <a:r>
              <a:t>  returns  </a:t>
            </a:r>
            <a:r>
              <a:rPr>
                <a:latin typeface="Courier"/>
                <a:ea typeface="Courier"/>
                <a:cs typeface="Courier"/>
                <a:sym typeface="Courier"/>
              </a:rPr>
              <a:t>110111</a:t>
            </a:r>
            <a:r>
              <a:rPr i="1">
                <a:latin typeface="Courier"/>
                <a:ea typeface="Courier"/>
                <a:cs typeface="Courier"/>
                <a:sym typeface="Courier"/>
              </a:rPr>
              <a:t>00</a:t>
            </a:r>
            <a:endParaRPr>
              <a:latin typeface="Courier"/>
              <a:ea typeface="Courier"/>
              <a:cs typeface="Courier"/>
              <a:sym typeface="Courier"/>
            </a:endParaRPr>
          </a:p>
          <a:p>
            <a:pPr algn="l"/>
            <a:r>
              <a:rPr>
                <a:latin typeface="Courier"/>
                <a:ea typeface="Courier"/>
                <a:cs typeface="Courier"/>
                <a:sym typeface="Courier"/>
              </a:rPr>
              <a:t>01100011 &lt;&lt; 4 </a:t>
            </a:r>
            <a:r>
              <a:t>returns</a:t>
            </a:r>
            <a:r>
              <a:rPr>
                <a:latin typeface="Courier"/>
                <a:ea typeface="Courier"/>
                <a:cs typeface="Courier"/>
                <a:sym typeface="Courier"/>
              </a:rPr>
              <a:t> 0011</a:t>
            </a:r>
            <a:r>
              <a:rPr i="1">
                <a:latin typeface="Courier"/>
                <a:ea typeface="Courier"/>
                <a:cs typeface="Courier"/>
                <a:sym typeface="Courier"/>
              </a:rPr>
              <a:t>0000</a:t>
            </a:r>
            <a:endParaRPr i="1">
              <a:latin typeface="Courier"/>
              <a:ea typeface="Courier"/>
              <a:cs typeface="Courier"/>
              <a:sym typeface="Courier"/>
            </a:endParaRPr>
          </a:p>
          <a:p>
            <a:pPr algn="l"/>
            <a:r>
              <a:rPr>
                <a:latin typeface="Courier"/>
                <a:ea typeface="Courier"/>
                <a:cs typeface="Courier"/>
                <a:sym typeface="Courier"/>
              </a:rPr>
              <a:t>10010101 &lt;&lt; 4 </a:t>
            </a:r>
            <a:r>
              <a:t>returns</a:t>
            </a:r>
            <a:r>
              <a:rPr>
                <a:latin typeface="Courier"/>
                <a:ea typeface="Courier"/>
                <a:cs typeface="Courier"/>
                <a:sym typeface="Courier"/>
              </a:rPr>
              <a:t> 0101</a:t>
            </a:r>
            <a:r>
              <a:rPr i="1">
                <a:latin typeface="Courier"/>
                <a:ea typeface="Courier"/>
                <a:cs typeface="Courier"/>
                <a:sym typeface="Courier"/>
              </a:rPr>
              <a:t>0000</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5" name="Boolean Algebra: Shift Op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Boolean Algebra: Shift Operations</a:t>
            </a:r>
          </a:p>
        </p:txBody>
      </p:sp>
      <p:sp>
        <p:nvSpPr>
          <p:cNvPr id="516" name="There are actually two flavors of right shift, which work differently depending on the value and type of the number you are shifting.…"/>
          <p:cNvSpPr txBox="1"/>
          <p:nvPr/>
        </p:nvSpPr>
        <p:spPr>
          <a:xfrm>
            <a:off x="591001" y="1945302"/>
            <a:ext cx="23201999" cy="1159980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There are actually two flavors of </a:t>
            </a:r>
            <a:r>
              <a:rPr i="1">
                <a:latin typeface="Helvetica Neue"/>
                <a:ea typeface="Helvetica Neue"/>
                <a:cs typeface="Helvetica Neue"/>
                <a:sym typeface="Helvetica Neue"/>
              </a:rPr>
              <a:t>right</a:t>
            </a:r>
            <a:r>
              <a:t> shift, which work differently depending on the value and type of the number you are shifting.</a:t>
            </a:r>
          </a:p>
          <a:p>
            <a:pPr algn="l"/>
          </a:p>
          <a:p>
            <a:pPr algn="l"/>
            <a:r>
              <a:t>A </a:t>
            </a:r>
            <a:r>
              <a:rPr i="1">
                <a:latin typeface="Helvetica Neue"/>
                <a:ea typeface="Helvetica Neue"/>
                <a:cs typeface="Helvetica Neue"/>
                <a:sym typeface="Helvetica Neue"/>
              </a:rPr>
              <a:t>logical</a:t>
            </a:r>
            <a:r>
              <a:t> right shift moves the values to the right, replacing the upper bits with 0s.</a:t>
            </a:r>
          </a:p>
          <a:p>
            <a:pPr algn="l"/>
          </a:p>
          <a:p>
            <a:pPr algn="l"/>
            <a:r>
              <a:t>An </a:t>
            </a:r>
            <a:r>
              <a:rPr i="1">
                <a:latin typeface="Helvetica Neue"/>
                <a:ea typeface="Helvetica Neue"/>
                <a:cs typeface="Helvetica Neue"/>
                <a:sym typeface="Helvetica Neue"/>
              </a:rPr>
              <a:t>arithmetic</a:t>
            </a:r>
            <a:r>
              <a:t> right shift moves the values to the right, replacing the upper bits with a copy of the most significant bit. This may seem weird! But, we will see why this is useful soon!</a:t>
            </a:r>
          </a:p>
          <a:p>
            <a:pPr algn="l"/>
          </a:p>
          <a:p>
            <a:pPr algn="l"/>
            <a:r>
              <a:t>Examples for an 8-bit binary number:</a:t>
            </a:r>
          </a:p>
          <a:p>
            <a:pPr algn="l"/>
            <a:r>
              <a:rPr i="1">
                <a:latin typeface="Helvetica Neue"/>
                <a:ea typeface="Helvetica Neue"/>
                <a:cs typeface="Helvetica Neue"/>
                <a:sym typeface="Helvetica Neue"/>
              </a:rPr>
              <a:t>Logical</a:t>
            </a:r>
            <a:r>
              <a:t> right shift:</a:t>
            </a:r>
          </a:p>
          <a:p>
            <a:pPr algn="l"/>
            <a:r>
              <a:rPr>
                <a:latin typeface="Courier"/>
                <a:ea typeface="Courier"/>
                <a:cs typeface="Courier"/>
                <a:sym typeface="Courier"/>
              </a:rPr>
              <a:t>00110111 &gt;&gt; 2</a:t>
            </a:r>
            <a:r>
              <a:t>  returns  </a:t>
            </a:r>
            <a:r>
              <a:rPr i="1">
                <a:latin typeface="Courier"/>
                <a:ea typeface="Courier"/>
                <a:cs typeface="Courier"/>
                <a:sym typeface="Courier"/>
              </a:rPr>
              <a:t>00</a:t>
            </a:r>
            <a:r>
              <a:rPr>
                <a:latin typeface="Courier"/>
                <a:ea typeface="Courier"/>
                <a:cs typeface="Courier"/>
                <a:sym typeface="Courier"/>
              </a:rPr>
              <a:t>001101</a:t>
            </a:r>
            <a:endParaRPr>
              <a:latin typeface="Courier"/>
              <a:ea typeface="Courier"/>
              <a:cs typeface="Courier"/>
              <a:sym typeface="Courier"/>
            </a:endParaRPr>
          </a:p>
          <a:p>
            <a:pPr algn="l"/>
            <a:r>
              <a:rPr>
                <a:latin typeface="Courier"/>
                <a:ea typeface="Courier"/>
                <a:cs typeface="Courier"/>
                <a:sym typeface="Courier"/>
              </a:rPr>
              <a:t>10110111 &gt;&gt; 2 </a:t>
            </a:r>
            <a:r>
              <a:t>returns  </a:t>
            </a:r>
            <a:r>
              <a:rPr i="1">
                <a:latin typeface="Courier"/>
                <a:ea typeface="Courier"/>
                <a:cs typeface="Courier"/>
                <a:sym typeface="Courier"/>
              </a:rPr>
              <a:t>00</a:t>
            </a:r>
            <a:r>
              <a:rPr>
                <a:latin typeface="Courier"/>
                <a:ea typeface="Courier"/>
                <a:cs typeface="Courier"/>
                <a:sym typeface="Courier"/>
              </a:rPr>
              <a:t>101101</a:t>
            </a:r>
            <a:endParaRPr>
              <a:latin typeface="Courier"/>
              <a:ea typeface="Courier"/>
              <a:cs typeface="Courier"/>
              <a:sym typeface="Courier"/>
            </a:endParaRPr>
          </a:p>
          <a:p>
            <a:pPr algn="l"/>
            <a:r>
              <a:rPr>
                <a:latin typeface="Courier"/>
                <a:ea typeface="Courier"/>
                <a:cs typeface="Courier"/>
                <a:sym typeface="Courier"/>
              </a:rPr>
              <a:t>01100011 &gt;&gt; 4 </a:t>
            </a:r>
            <a:r>
              <a:t>returns</a:t>
            </a:r>
            <a:r>
              <a:rPr>
                <a:latin typeface="Courier"/>
                <a:ea typeface="Courier"/>
                <a:cs typeface="Courier"/>
                <a:sym typeface="Courier"/>
              </a:rPr>
              <a:t> </a:t>
            </a:r>
            <a:r>
              <a:rPr i="1">
                <a:latin typeface="Courier"/>
                <a:ea typeface="Courier"/>
                <a:cs typeface="Courier"/>
                <a:sym typeface="Courier"/>
              </a:rPr>
              <a:t>00000110</a:t>
            </a:r>
            <a:endParaRPr i="1">
              <a:latin typeface="Courier"/>
              <a:ea typeface="Courier"/>
              <a:cs typeface="Courier"/>
              <a:sym typeface="Courier"/>
            </a:endParaRPr>
          </a:p>
          <a:p>
            <a:pPr algn="l"/>
            <a:r>
              <a:rPr>
                <a:latin typeface="Courier"/>
                <a:ea typeface="Courier"/>
                <a:cs typeface="Courier"/>
                <a:sym typeface="Courier"/>
              </a:rPr>
              <a:t>10010101 &gt;&gt; 4 </a:t>
            </a:r>
            <a:r>
              <a:t>returns</a:t>
            </a:r>
            <a:r>
              <a:rPr>
                <a:latin typeface="Courier"/>
                <a:ea typeface="Courier"/>
                <a:cs typeface="Courier"/>
                <a:sym typeface="Courier"/>
              </a:rPr>
              <a:t> </a:t>
            </a:r>
            <a:r>
              <a:rPr i="1">
                <a:latin typeface="Courier"/>
                <a:ea typeface="Courier"/>
                <a:cs typeface="Courier"/>
                <a:sym typeface="Courier"/>
              </a:rPr>
              <a:t>00001001</a:t>
            </a:r>
          </a:p>
        </p:txBody>
      </p:sp>
      <p:sp>
        <p:nvSpPr>
          <p:cNvPr id="517" name="Examples for an 8-bit binary number:…"/>
          <p:cNvSpPr txBox="1"/>
          <p:nvPr/>
        </p:nvSpPr>
        <p:spPr>
          <a:xfrm>
            <a:off x="12655074" y="8787873"/>
            <a:ext cx="10783727" cy="473988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Examples for an 8-bit binary number:</a:t>
            </a:r>
          </a:p>
          <a:p>
            <a:pPr algn="l"/>
            <a:r>
              <a:rPr i="1">
                <a:latin typeface="Helvetica Neue"/>
                <a:ea typeface="Helvetica Neue"/>
                <a:cs typeface="Helvetica Neue"/>
                <a:sym typeface="Helvetica Neue"/>
              </a:rPr>
              <a:t>Artithmetic</a:t>
            </a:r>
            <a:r>
              <a:t> right shift:</a:t>
            </a:r>
          </a:p>
          <a:p>
            <a:pPr algn="l"/>
            <a:r>
              <a:rPr>
                <a:latin typeface="Courier"/>
                <a:ea typeface="Courier"/>
                <a:cs typeface="Courier"/>
                <a:sym typeface="Courier"/>
              </a:rPr>
              <a:t>00110111 &gt;&gt; 2</a:t>
            </a:r>
            <a:r>
              <a:t>  returns  </a:t>
            </a:r>
            <a:r>
              <a:rPr i="1">
                <a:latin typeface="Courier"/>
                <a:ea typeface="Courier"/>
                <a:cs typeface="Courier"/>
                <a:sym typeface="Courier"/>
              </a:rPr>
              <a:t>00</a:t>
            </a:r>
            <a:r>
              <a:rPr>
                <a:latin typeface="Courier"/>
                <a:ea typeface="Courier"/>
                <a:cs typeface="Courier"/>
                <a:sym typeface="Courier"/>
              </a:rPr>
              <a:t>001101</a:t>
            </a:r>
            <a:endParaRPr>
              <a:latin typeface="Courier"/>
              <a:ea typeface="Courier"/>
              <a:cs typeface="Courier"/>
              <a:sym typeface="Courier"/>
            </a:endParaRPr>
          </a:p>
          <a:p>
            <a:pPr algn="l"/>
            <a:r>
              <a:rPr>
                <a:latin typeface="Courier"/>
                <a:ea typeface="Courier"/>
                <a:cs typeface="Courier"/>
                <a:sym typeface="Courier"/>
              </a:rPr>
              <a:t>10110111 &gt;&gt; 2 </a:t>
            </a:r>
            <a:r>
              <a:t>returns  </a:t>
            </a:r>
            <a:r>
              <a:rPr i="1">
                <a:latin typeface="Courier"/>
                <a:ea typeface="Courier"/>
                <a:cs typeface="Courier"/>
                <a:sym typeface="Courier"/>
              </a:rPr>
              <a:t>11</a:t>
            </a:r>
            <a:r>
              <a:rPr>
                <a:latin typeface="Courier"/>
                <a:ea typeface="Courier"/>
                <a:cs typeface="Courier"/>
                <a:sym typeface="Courier"/>
              </a:rPr>
              <a:t>101101</a:t>
            </a:r>
            <a:endParaRPr>
              <a:latin typeface="Courier"/>
              <a:ea typeface="Courier"/>
              <a:cs typeface="Courier"/>
              <a:sym typeface="Courier"/>
            </a:endParaRPr>
          </a:p>
          <a:p>
            <a:pPr algn="l"/>
            <a:r>
              <a:rPr>
                <a:latin typeface="Courier"/>
                <a:ea typeface="Courier"/>
                <a:cs typeface="Courier"/>
                <a:sym typeface="Courier"/>
              </a:rPr>
              <a:t>01100011 &gt;&gt; 4 </a:t>
            </a:r>
            <a:r>
              <a:t>returns</a:t>
            </a:r>
            <a:r>
              <a:rPr>
                <a:latin typeface="Courier"/>
                <a:ea typeface="Courier"/>
                <a:cs typeface="Courier"/>
                <a:sym typeface="Courier"/>
              </a:rPr>
              <a:t> </a:t>
            </a:r>
            <a:r>
              <a:rPr i="1">
                <a:latin typeface="Courier"/>
                <a:ea typeface="Courier"/>
                <a:cs typeface="Courier"/>
                <a:sym typeface="Courier"/>
              </a:rPr>
              <a:t>0000</a:t>
            </a:r>
            <a:r>
              <a:rPr>
                <a:latin typeface="Courier"/>
                <a:ea typeface="Courier"/>
                <a:cs typeface="Courier"/>
                <a:sym typeface="Courier"/>
              </a:rPr>
              <a:t>0110</a:t>
            </a:r>
            <a:endParaRPr i="1">
              <a:latin typeface="Courier"/>
              <a:ea typeface="Courier"/>
              <a:cs typeface="Courier"/>
              <a:sym typeface="Courier"/>
            </a:endParaRPr>
          </a:p>
          <a:p>
            <a:pPr algn="l"/>
            <a:r>
              <a:rPr>
                <a:latin typeface="Courier"/>
                <a:ea typeface="Courier"/>
                <a:cs typeface="Courier"/>
                <a:sym typeface="Courier"/>
              </a:rPr>
              <a:t>10010101 &gt;&gt; 4 </a:t>
            </a:r>
            <a:r>
              <a:t>returns</a:t>
            </a:r>
            <a:r>
              <a:rPr>
                <a:latin typeface="Courier"/>
                <a:ea typeface="Courier"/>
                <a:cs typeface="Courier"/>
                <a:sym typeface="Courier"/>
              </a:rPr>
              <a:t> </a:t>
            </a:r>
            <a:r>
              <a:rPr i="1">
                <a:latin typeface="Courier"/>
                <a:ea typeface="Courier"/>
                <a:cs typeface="Courier"/>
                <a:sym typeface="Courier"/>
              </a:rPr>
              <a:t>1111</a:t>
            </a:r>
            <a:r>
              <a:rPr>
                <a:latin typeface="Courier"/>
                <a:ea typeface="Courier"/>
                <a:cs typeface="Courier"/>
                <a:sym typeface="Courier"/>
              </a:rPr>
              <a:t>1001</a:t>
            </a:r>
          </a:p>
        </p:txBody>
      </p:sp>
      <p:sp>
        <p:nvSpPr>
          <p:cNvPr id="518" name="Line"/>
          <p:cNvSpPr/>
          <p:nvPr/>
        </p:nvSpPr>
        <p:spPr>
          <a:xfrm flipV="1">
            <a:off x="11942880" y="9601583"/>
            <a:ext cx="1" cy="3753176"/>
          </a:xfrm>
          <a:prstGeom prst="line">
            <a:avLst/>
          </a:prstGeom>
          <a:ln w="88900">
            <a:solidFill>
              <a:srgbClr val="7F0325"/>
            </a:solidFill>
            <a:custDash>
              <a:ds d="200000" sp="200000"/>
            </a:custDash>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0" name="Right shift: arithmetic -vs- logical"/>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Right shift: arithmetic -vs- logical</a:t>
            </a:r>
          </a:p>
        </p:txBody>
      </p:sp>
      <p:sp>
        <p:nvSpPr>
          <p:cNvPr id="521" name="// show_bytes() defined on pg. 45, Bryant and O'Halloran…"/>
          <p:cNvSpPr txBox="1"/>
          <p:nvPr/>
        </p:nvSpPr>
        <p:spPr>
          <a:xfrm>
            <a:off x="9093813" y="2094664"/>
            <a:ext cx="14249153" cy="10820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300">
                <a:latin typeface="Courier"/>
                <a:ea typeface="Courier"/>
                <a:cs typeface="Courier"/>
                <a:sym typeface="Courier"/>
              </a:defRPr>
            </a:pPr>
            <a:r>
              <a:t>// show_bytes() defined on pg. 45, Bryant and O'Halloran</a:t>
            </a:r>
          </a:p>
          <a:p>
            <a:pPr algn="l">
              <a:defRPr sz="3300">
                <a:latin typeface="Courier"/>
                <a:ea typeface="Courier"/>
                <a:cs typeface="Courier"/>
                <a:sym typeface="Courier"/>
              </a:defRPr>
            </a:pPr>
            <a:r>
              <a:t>int main() {</a:t>
            </a:r>
          </a:p>
          <a:p>
            <a:pPr algn="l">
              <a:defRPr sz="3300">
                <a:latin typeface="Courier"/>
                <a:ea typeface="Courier"/>
                <a:cs typeface="Courier"/>
                <a:sym typeface="Courier"/>
              </a:defRPr>
            </a:pPr>
            <a:r>
              <a:t>    int a = 1048576;</a:t>
            </a:r>
          </a:p>
          <a:p>
            <a:pPr algn="l">
              <a:defRPr sz="3300">
                <a:latin typeface="Courier"/>
                <a:ea typeface="Courier"/>
                <a:cs typeface="Courier"/>
                <a:sym typeface="Courier"/>
              </a:defRPr>
            </a:pPr>
            <a:r>
              <a:t>    int a_rs8 = a &gt;&gt; 8;</a:t>
            </a:r>
          </a:p>
          <a:p>
            <a:pPr algn="l">
              <a:defRPr sz="3300">
                <a:latin typeface="Courier"/>
                <a:ea typeface="Courier"/>
                <a:cs typeface="Courier"/>
                <a:sym typeface="Courier"/>
              </a:defRPr>
            </a:pPr>
          </a:p>
          <a:p>
            <a:pPr algn="l">
              <a:defRPr sz="3300">
                <a:latin typeface="Courier"/>
                <a:ea typeface="Courier"/>
                <a:cs typeface="Courier"/>
                <a:sym typeface="Courier"/>
              </a:defRPr>
            </a:pPr>
            <a:r>
              <a:t>    int b = -1048576;</a:t>
            </a:r>
          </a:p>
          <a:p>
            <a:pPr algn="l">
              <a:defRPr sz="3300">
                <a:latin typeface="Courier"/>
                <a:ea typeface="Courier"/>
                <a:cs typeface="Courier"/>
                <a:sym typeface="Courier"/>
              </a:defRPr>
            </a:pPr>
            <a:r>
              <a:t>    int b_rs8 = b &gt;&gt; 8;</a:t>
            </a:r>
          </a:p>
          <a:p>
            <a:pPr algn="l">
              <a:defRPr sz="3300">
                <a:latin typeface="Courier"/>
                <a:ea typeface="Courier"/>
                <a:cs typeface="Courier"/>
                <a:sym typeface="Courier"/>
              </a:defRPr>
            </a:pPr>
          </a:p>
          <a:p>
            <a:pPr algn="l">
              <a:defRPr sz="3300">
                <a:latin typeface="Courier"/>
                <a:ea typeface="Courier"/>
                <a:cs typeface="Courier"/>
                <a:sym typeface="Courier"/>
              </a:defRPr>
            </a:pPr>
            <a:r>
              <a:t>    printf("a = %d:\t", a);</a:t>
            </a:r>
          </a:p>
          <a:p>
            <a:pPr algn="l">
              <a:defRPr sz="3300">
                <a:latin typeface="Courier"/>
                <a:ea typeface="Courier"/>
                <a:cs typeface="Courier"/>
                <a:sym typeface="Courier"/>
              </a:defRPr>
            </a:pPr>
            <a:r>
              <a:t>    show_bytes((byte_pointer) &amp;a, sizeof(int));</a:t>
            </a:r>
          </a:p>
          <a:p>
            <a:pPr algn="l">
              <a:defRPr sz="3300">
                <a:latin typeface="Courier"/>
                <a:ea typeface="Courier"/>
                <a:cs typeface="Courier"/>
                <a:sym typeface="Courier"/>
              </a:defRPr>
            </a:pPr>
          </a:p>
          <a:p>
            <a:pPr algn="l">
              <a:defRPr sz="3300">
                <a:latin typeface="Courier"/>
                <a:ea typeface="Courier"/>
                <a:cs typeface="Courier"/>
                <a:sym typeface="Courier"/>
              </a:defRPr>
            </a:pPr>
            <a:r>
              <a:t>    printf("a &gt;&gt; 8 = %d:\t", a_rs8);</a:t>
            </a:r>
          </a:p>
          <a:p>
            <a:pPr algn="l">
              <a:defRPr sz="3300">
                <a:latin typeface="Courier"/>
                <a:ea typeface="Courier"/>
                <a:cs typeface="Courier"/>
                <a:sym typeface="Courier"/>
              </a:defRPr>
            </a:pPr>
            <a:r>
              <a:t>    show_bytes((byte_pointer) &amp;a_rs8, sizeof(int));</a:t>
            </a:r>
          </a:p>
          <a:p>
            <a:pPr algn="l">
              <a:defRPr sz="3300">
                <a:latin typeface="Courier"/>
                <a:ea typeface="Courier"/>
                <a:cs typeface="Courier"/>
                <a:sym typeface="Courier"/>
              </a:defRPr>
            </a:pPr>
          </a:p>
          <a:p>
            <a:pPr algn="l">
              <a:defRPr sz="3300">
                <a:latin typeface="Courier"/>
                <a:ea typeface="Courier"/>
                <a:cs typeface="Courier"/>
                <a:sym typeface="Courier"/>
              </a:defRPr>
            </a:pPr>
            <a:r>
              <a:t>    printf("b = %d:\t", b);</a:t>
            </a:r>
          </a:p>
          <a:p>
            <a:pPr algn="l">
              <a:defRPr sz="3300">
                <a:latin typeface="Courier"/>
                <a:ea typeface="Courier"/>
                <a:cs typeface="Courier"/>
                <a:sym typeface="Courier"/>
              </a:defRPr>
            </a:pPr>
            <a:r>
              <a:t>    show_bytes((byte_pointer) &amp;b, sizeof(int));</a:t>
            </a:r>
          </a:p>
          <a:p>
            <a:pPr algn="l">
              <a:defRPr sz="3300">
                <a:latin typeface="Courier"/>
                <a:ea typeface="Courier"/>
                <a:cs typeface="Courier"/>
                <a:sym typeface="Courier"/>
              </a:defRPr>
            </a:pPr>
          </a:p>
          <a:p>
            <a:pPr algn="l">
              <a:defRPr sz="3300">
                <a:latin typeface="Courier"/>
                <a:ea typeface="Courier"/>
                <a:cs typeface="Courier"/>
                <a:sym typeface="Courier"/>
              </a:defRPr>
            </a:pPr>
            <a:r>
              <a:t>    printf("b &gt;&gt; 8 = %d:\t", b_rs8);</a:t>
            </a:r>
          </a:p>
          <a:p>
            <a:pPr algn="l">
              <a:defRPr sz="3300">
                <a:latin typeface="Courier"/>
                <a:ea typeface="Courier"/>
                <a:cs typeface="Courier"/>
                <a:sym typeface="Courier"/>
              </a:defRPr>
            </a:pPr>
            <a:r>
              <a:t>    show_bytes((byte_pointer) &amp;b_rs8, sizeof(int));</a:t>
            </a:r>
          </a:p>
          <a:p>
            <a:pPr algn="l">
              <a:defRPr sz="3300">
                <a:latin typeface="Courier"/>
                <a:ea typeface="Courier"/>
                <a:cs typeface="Courier"/>
                <a:sym typeface="Courier"/>
              </a:defRPr>
            </a:pPr>
            <a:r>
              <a:t>    return 0;</a:t>
            </a:r>
          </a:p>
          <a:p>
            <a:pPr algn="l">
              <a:defRPr sz="3300">
                <a:latin typeface="Courier"/>
                <a:ea typeface="Courier"/>
                <a:cs typeface="Courier"/>
                <a:sym typeface="Courier"/>
              </a:defRPr>
            </a:pPr>
            <a:r>
              <a:t>}</a:t>
            </a:r>
          </a:p>
        </p:txBody>
      </p:sp>
      <p:sp>
        <p:nvSpPr>
          <p:cNvPr id="522" name="$ ./right_shift…"/>
          <p:cNvSpPr txBox="1"/>
          <p:nvPr/>
        </p:nvSpPr>
        <p:spPr>
          <a:xfrm>
            <a:off x="755950" y="9983358"/>
            <a:ext cx="7259812" cy="264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300">
                <a:latin typeface="Courier"/>
                <a:ea typeface="Courier"/>
                <a:cs typeface="Courier"/>
                <a:sym typeface="Courier"/>
              </a:defRPr>
            </a:pPr>
            <a:r>
              <a:t>$ ./right_shift</a:t>
            </a:r>
          </a:p>
          <a:p>
            <a:pPr algn="l">
              <a:defRPr sz="3300">
                <a:latin typeface="Courier"/>
                <a:ea typeface="Courier"/>
                <a:cs typeface="Courier"/>
                <a:sym typeface="Courier"/>
              </a:defRPr>
            </a:pPr>
            <a:r>
              <a:t>a = 1048576:  	 00 00 10 00</a:t>
            </a:r>
          </a:p>
          <a:p>
            <a:pPr algn="l">
              <a:defRPr sz="3300">
                <a:latin typeface="Courier"/>
                <a:ea typeface="Courier"/>
                <a:cs typeface="Courier"/>
                <a:sym typeface="Courier"/>
              </a:defRPr>
            </a:pPr>
            <a:r>
              <a:t>a &gt;&gt; 8 = 4096:	 00 10 00 00</a:t>
            </a:r>
          </a:p>
          <a:p>
            <a:pPr algn="l">
              <a:defRPr sz="3300">
                <a:latin typeface="Courier"/>
                <a:ea typeface="Courier"/>
                <a:cs typeface="Courier"/>
                <a:sym typeface="Courier"/>
              </a:defRPr>
            </a:pPr>
            <a:r>
              <a:t>b = -1048576:		 00 00 f0 ff</a:t>
            </a:r>
          </a:p>
          <a:p>
            <a:pPr algn="l">
              <a:defRPr sz="3300">
                <a:latin typeface="Courier"/>
                <a:ea typeface="Courier"/>
                <a:cs typeface="Courier"/>
                <a:sym typeface="Courier"/>
              </a:defRPr>
            </a:pPr>
            <a:r>
              <a:t>b &gt;&gt; 8 = -4096:	 00 f0 ff ff</a:t>
            </a:r>
          </a:p>
        </p:txBody>
      </p:sp>
      <p:sp>
        <p:nvSpPr>
          <p:cNvPr id="523" name="(run on a little-endian machine)"/>
          <p:cNvSpPr txBox="1"/>
          <p:nvPr/>
        </p:nvSpPr>
        <p:spPr>
          <a:xfrm>
            <a:off x="273299" y="12706868"/>
            <a:ext cx="847661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a:t>
            </a:r>
            <a:r>
              <a:rPr i="1">
                <a:latin typeface="Helvetica Neue"/>
                <a:ea typeface="Helvetica Neue"/>
                <a:cs typeface="Helvetica Neue"/>
                <a:sym typeface="Helvetica Neue"/>
              </a:rPr>
              <a:t>run on a little-endian machine)</a:t>
            </a:r>
          </a:p>
        </p:txBody>
      </p:sp>
      <p:sp>
        <p:nvSpPr>
          <p:cNvPr id="524" name="The right-shift (&gt;&gt;) operator behaves differently for unsigned and signed numbers:…"/>
          <p:cNvSpPr txBox="1"/>
          <p:nvPr/>
        </p:nvSpPr>
        <p:spPr>
          <a:xfrm>
            <a:off x="254575" y="1851105"/>
            <a:ext cx="8514062" cy="73769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300"/>
            </a:pPr>
            <a:r>
              <a:t>The right-shift (</a:t>
            </a:r>
            <a:r>
              <a:rPr>
                <a:latin typeface="Courier"/>
                <a:ea typeface="Courier"/>
                <a:cs typeface="Courier"/>
                <a:sym typeface="Courier"/>
              </a:rPr>
              <a:t>&gt;&gt;</a:t>
            </a:r>
            <a:r>
              <a:t>) operator behaves differently for unsigned and signed numbers:</a:t>
            </a:r>
          </a:p>
          <a:p>
            <a:pPr algn="l">
              <a:defRPr sz="4300"/>
            </a:pPr>
          </a:p>
          <a:p>
            <a:pPr marL="635000" indent="-635000" algn="l">
              <a:buSzPct val="75000"/>
              <a:buFont typeface="Helvetica Neue"/>
              <a:buChar char="•"/>
              <a:defRPr sz="4300"/>
            </a:pPr>
            <a:r>
              <a:rPr b="1">
                <a:latin typeface="Helvetica Neue"/>
                <a:ea typeface="Helvetica Neue"/>
                <a:cs typeface="Helvetica Neue"/>
                <a:sym typeface="Helvetica Neue"/>
              </a:rPr>
              <a:t>Unsigned</a:t>
            </a:r>
            <a:r>
              <a:t> numbers are </a:t>
            </a:r>
            <a:r>
              <a:rPr b="1">
                <a:latin typeface="Helvetica Neue"/>
                <a:ea typeface="Helvetica Neue"/>
                <a:cs typeface="Helvetica Neue"/>
                <a:sym typeface="Helvetica Neue"/>
              </a:rPr>
              <a:t>logically</a:t>
            </a:r>
            <a:r>
              <a:t>-right shifted (by shifting in 0s, always)</a:t>
            </a:r>
          </a:p>
          <a:p>
            <a:pPr marL="635000" indent="-635000" algn="l">
              <a:buSzPct val="75000"/>
              <a:buFont typeface="Helvetica Neue"/>
              <a:buChar char="•"/>
              <a:defRPr sz="4300"/>
            </a:pPr>
          </a:p>
          <a:p>
            <a:pPr marL="635000" indent="-635000" algn="l">
              <a:buSzPct val="75000"/>
              <a:buFont typeface="Helvetica Neue"/>
              <a:buChar char="•"/>
              <a:defRPr sz="4300"/>
            </a:pPr>
            <a:r>
              <a:rPr b="1">
                <a:latin typeface="Helvetica Neue"/>
                <a:ea typeface="Helvetica Neue"/>
                <a:cs typeface="Helvetica Neue"/>
                <a:sym typeface="Helvetica Neue"/>
              </a:rPr>
              <a:t>Signed</a:t>
            </a:r>
            <a:r>
              <a:t> numbers are </a:t>
            </a:r>
            <a:r>
              <a:rPr b="1">
                <a:latin typeface="Helvetica Neue"/>
                <a:ea typeface="Helvetica Neue"/>
                <a:cs typeface="Helvetica Neue"/>
                <a:sym typeface="Helvetica Neue"/>
              </a:rPr>
              <a:t>arithmetically</a:t>
            </a:r>
            <a:r>
              <a:t>-right shifted (by shifting in the sign bit)</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6" name="Shift Operation Pitfall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Shift Operation Pitfalls</a:t>
            </a:r>
          </a:p>
        </p:txBody>
      </p:sp>
      <p:sp>
        <p:nvSpPr>
          <p:cNvPr id="527" name="There are two important things you need to consider when using the shift operators:…"/>
          <p:cNvSpPr txBox="1"/>
          <p:nvPr/>
        </p:nvSpPr>
        <p:spPr>
          <a:xfrm>
            <a:off x="591001" y="1945302"/>
            <a:ext cx="23201999" cy="130811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There are two important things you need to consider when using the shift operators:</a:t>
            </a:r>
          </a:p>
          <a:p>
            <a:pPr algn="l"/>
          </a:p>
          <a:p>
            <a:pPr marL="914400" indent="-914400" algn="l">
              <a:buSzPct val="100000"/>
              <a:buAutoNum type="arabicPeriod" startAt="1"/>
            </a:pPr>
            <a:r>
              <a:t>The C standard does not precisely define whether a right shift for signed integers is logical or arithmetic. </a:t>
            </a:r>
            <a:r>
              <a:rPr i="1">
                <a:latin typeface="Helvetica Neue"/>
                <a:ea typeface="Helvetica Neue"/>
                <a:cs typeface="Helvetica Neue"/>
                <a:sym typeface="Helvetica Neue"/>
              </a:rPr>
              <a:t>Almost all</a:t>
            </a:r>
            <a:r>
              <a:t> compilers / machines use arithmetic shifts for signed integers, and you can most likely assume this. Don't be surprised if some Internet pedant yells at you about it some day. :) All </a:t>
            </a:r>
            <a:r>
              <a:rPr i="1">
                <a:latin typeface="Helvetica Neue"/>
                <a:ea typeface="Helvetica Neue"/>
                <a:cs typeface="Helvetica Neue"/>
                <a:sym typeface="Helvetica Neue"/>
              </a:rPr>
              <a:t>unsigned</a:t>
            </a:r>
            <a:r>
              <a:t> integers will always use a logical right shift (more on this later!)</a:t>
            </a:r>
          </a:p>
          <a:p>
            <a:pPr algn="l"/>
          </a:p>
          <a:p>
            <a:pPr marL="914400" indent="-914400" algn="l">
              <a:buSzPct val="100000"/>
              <a:buAutoNum type="arabicPeriod" startAt="2"/>
            </a:pPr>
            <a:r>
              <a:t>Operator precedence can be tricky! Example:</a:t>
            </a:r>
          </a:p>
          <a:p>
            <a:pPr algn="l"/>
          </a:p>
          <a:p>
            <a:pPr algn="l"/>
            <a:r>
              <a:rPr>
                <a:latin typeface="Courier"/>
                <a:ea typeface="Courier"/>
                <a:cs typeface="Courier"/>
                <a:sym typeface="Courier"/>
              </a:rPr>
              <a:t>1&lt;&lt;2 + 3&lt;&lt;4</a:t>
            </a:r>
            <a:r>
              <a:t> means this: </a:t>
            </a:r>
            <a:r>
              <a:rPr>
                <a:latin typeface="Courier"/>
                <a:ea typeface="Courier"/>
                <a:cs typeface="Courier"/>
                <a:sym typeface="Courier"/>
              </a:rPr>
              <a:t>1 &lt;&lt; (2 + 3) &lt;&lt; 4</a:t>
            </a:r>
            <a:r>
              <a:t>, because </a:t>
            </a:r>
            <a:r>
              <a:rPr i="1">
                <a:latin typeface="Helvetica Neue"/>
                <a:ea typeface="Helvetica Neue"/>
                <a:cs typeface="Helvetica Neue"/>
                <a:sym typeface="Helvetica Neue"/>
              </a:rPr>
              <a:t>addition and subtraction have a higher precedence than shifts!</a:t>
            </a:r>
            <a:endParaRPr i="1">
              <a:latin typeface="Helvetica Neue"/>
              <a:ea typeface="Helvetica Neue"/>
              <a:cs typeface="Helvetica Neue"/>
              <a:sym typeface="Helvetica Neue"/>
            </a:endParaRPr>
          </a:p>
          <a:p>
            <a:pPr algn="l"/>
            <a:endParaRPr i="1">
              <a:latin typeface="Helvetica Neue"/>
              <a:ea typeface="Helvetica Neue"/>
              <a:cs typeface="Helvetica Neue"/>
              <a:sym typeface="Helvetica Neue"/>
            </a:endParaRPr>
          </a:p>
          <a:p>
            <a:pPr algn="l"/>
            <a:r>
              <a:t>Always parenthesize to be sure:</a:t>
            </a:r>
          </a:p>
          <a:p>
            <a:pPr algn="l"/>
            <a:r>
              <a:rPr>
                <a:latin typeface="Courier"/>
                <a:ea typeface="Courier"/>
                <a:cs typeface="Courier"/>
                <a:sym typeface="Courier"/>
              </a:rPr>
              <a:t>(1&lt;&lt;2) + (3&lt;&lt;4)</a:t>
            </a:r>
            <a:r>
              <a:t> </a:t>
            </a:r>
          </a:p>
          <a:p>
            <a:pPr algn="l"/>
          </a:p>
          <a:p>
            <a:pPr algn="l"/>
            <a:r>
              <a:t> </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9" name="Practi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Practice!</a:t>
            </a:r>
          </a:p>
        </p:txBody>
      </p:sp>
      <p:sp>
        <p:nvSpPr>
          <p:cNvPr id="530" name="Let's take a look at lots of examples:…"/>
          <p:cNvSpPr txBox="1"/>
          <p:nvPr/>
        </p:nvSpPr>
        <p:spPr>
          <a:xfrm>
            <a:off x="591001" y="1945302"/>
            <a:ext cx="23201999" cy="695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Let's take a look at lots of examples:</a:t>
            </a:r>
          </a:p>
          <a:p>
            <a:pPr algn="l"/>
          </a:p>
          <a:p>
            <a:pPr algn="l"/>
            <a:r>
              <a:t>If you want to try the examples out yourself. On myth:</a:t>
            </a:r>
          </a:p>
          <a:p>
            <a:pPr algn="l"/>
          </a:p>
          <a:p>
            <a:pPr algn="l">
              <a:defRPr>
                <a:latin typeface="Courier"/>
                <a:ea typeface="Courier"/>
                <a:cs typeface="Courier"/>
                <a:sym typeface="Courier"/>
              </a:defRPr>
            </a:pPr>
            <a:r>
              <a:t>$ cd CS107</a:t>
            </a:r>
          </a:p>
          <a:p>
            <a:pPr algn="l">
              <a:defRPr>
                <a:latin typeface="Courier"/>
                <a:ea typeface="Courier"/>
                <a:cs typeface="Courier"/>
                <a:sym typeface="Courier"/>
              </a:defRPr>
            </a:pPr>
            <a:r>
              <a:t>$ cp -r /afs/ir/class/cs107/lecture-code/lect2 .</a:t>
            </a:r>
          </a:p>
          <a:p>
            <a:pPr algn="l">
              <a:defRPr>
                <a:latin typeface="Courier"/>
                <a:ea typeface="Courier"/>
                <a:cs typeface="Courier"/>
                <a:sym typeface="Courier"/>
              </a:defRPr>
            </a:pPr>
            <a:r>
              <a:t>cd lect2</a:t>
            </a:r>
          </a:p>
          <a:p>
            <a:pPr algn="l">
              <a:defRPr>
                <a:latin typeface="Courier"/>
                <a:ea typeface="Courier"/>
                <a:cs typeface="Courier"/>
                <a:sym typeface="Courier"/>
              </a:defRPr>
            </a:pPr>
            <a:r>
              <a:t>make</a:t>
            </a:r>
          </a:p>
          <a:p>
            <a:pPr algn="l">
              <a:defRPr>
                <a:latin typeface="Courier"/>
                <a:ea typeface="Courier"/>
                <a:cs typeface="Courier"/>
                <a:sym typeface="Courier"/>
              </a:defRPr>
            </a:pPr>
            <a:r>
              <a:t>ls # to see the files</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533" name="References:…"/>
          <p:cNvSpPr txBox="1"/>
          <p:nvPr/>
        </p:nvSpPr>
        <p:spPr>
          <a:xfrm>
            <a:off x="640426" y="2754731"/>
            <a:ext cx="21424603" cy="98829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Two's complement calculator: </a:t>
            </a:r>
            <a:r>
              <a:rPr u="sng">
                <a:hlinkClick r:id="rId2" invalidUrl="" action="" tgtFrame="" tooltip="" history="1" highlightClick="0" endSnd="0"/>
              </a:rPr>
              <a:t>http://www.convertforfree.com/twos-complement-calculator/</a:t>
            </a:r>
            <a:r>
              <a:t> </a:t>
            </a:r>
          </a:p>
          <a:p>
            <a:pPr lvl="1" marL="457200" indent="-228600" algn="l">
              <a:buSzPct val="100000"/>
              <a:buChar char="•"/>
              <a:defRPr sz="4500"/>
            </a:pPr>
            <a:r>
              <a:t>Wikipedia on Two's complement: </a:t>
            </a:r>
            <a:r>
              <a:rPr u="sng">
                <a:hlinkClick r:id="rId3" invalidUrl="" action="" tgtFrame="" tooltip="" history="1" highlightClick="0" endSnd="0"/>
              </a:rPr>
              <a:t>https://en.wikipedia.org/wiki/Two%27s_complement</a:t>
            </a:r>
            <a:r>
              <a:t> </a:t>
            </a:r>
          </a:p>
          <a:p>
            <a:pPr lvl="1" marL="457200" indent="-228600" algn="l">
              <a:buSzPct val="100000"/>
              <a:buChar char="•"/>
              <a:defRPr sz="4500"/>
            </a:pPr>
            <a:r>
              <a:t>The </a:t>
            </a:r>
            <a:r>
              <a:rPr>
                <a:latin typeface="Courier"/>
                <a:ea typeface="Courier"/>
                <a:cs typeface="Courier"/>
                <a:sym typeface="Courier"/>
              </a:rPr>
              <a:t>sizeof</a:t>
            </a:r>
            <a:r>
              <a:t> operator: </a:t>
            </a:r>
            <a:r>
              <a:rPr u="sng">
                <a:hlinkClick r:id="rId4" invalidUrl="" action="" tgtFrame="" tooltip="" history="1" highlightClick="0" endSnd="0"/>
              </a:rPr>
              <a:t>http://www.geeksforgeeks.org/sizeof-operator-c/</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t>Signed overflow: </a:t>
            </a:r>
            <a:r>
              <a:rPr u="sng">
                <a:hlinkClick r:id="rId5" invalidUrl="" action="" tgtFrame="" tooltip="" history="1" highlightClick="0" endSnd="0"/>
              </a:rPr>
              <a:t>https://stackoverflow.com/questions/16056758/c-c-unsigned-integer-overflow</a:t>
            </a:r>
            <a:r>
              <a:t> </a:t>
            </a:r>
          </a:p>
          <a:p>
            <a:pPr lvl="1" marL="457200" indent="-228600" algn="l">
              <a:buSzPct val="100000"/>
              <a:buChar char="•"/>
              <a:defRPr sz="4500"/>
            </a:pPr>
            <a:r>
              <a:t>Integer overflow in C: </a:t>
            </a:r>
            <a:r>
              <a:rPr u="sng">
                <a:hlinkClick r:id="rId6" invalidUrl="" action="" tgtFrame="" tooltip="" history="1" highlightClick="0" endSnd="0"/>
              </a:rPr>
              <a:t>https://www.gnu.org/software/autoconf/manual/autoconf-2.62/html_node/Integer-Overflow.html</a:t>
            </a:r>
            <a:r>
              <a:t> </a:t>
            </a:r>
          </a:p>
          <a:p>
            <a:pPr lvl="1" marL="457200" indent="-228600" algn="l">
              <a:buSzPct val="100000"/>
              <a:buChar char="•"/>
              <a:defRPr sz="4500"/>
            </a:pPr>
            <a:r>
              <a:rPr u="sng">
                <a:hlinkClick r:id="rId7" invalidUrl="" action="" tgtFrame="" tooltip="" history="1" highlightClick="0" endSnd="0"/>
              </a:rPr>
              <a:t>https://stackoverflow.com/questions/34885966/when-an-int-is-cast-to-a-short-and-truncated-how-is-the-new-value-determined</a:t>
            </a:r>
            <a:r>
              <a:t> </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536" name="References:…"/>
          <p:cNvSpPr txBox="1"/>
          <p:nvPr/>
        </p:nvSpPr>
        <p:spPr>
          <a:xfrm>
            <a:off x="640426" y="3462688"/>
            <a:ext cx="21424603" cy="8467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argc and argv: </a:t>
            </a:r>
            <a:r>
              <a:rPr u="sng">
                <a:hlinkClick r:id="rId2" invalidUrl="" action="" tgtFrame="" tooltip="" history="1" highlightClick="0" endSnd="0"/>
              </a:rPr>
              <a:t>http://crasseux.com/books/ctutorial/argc-and-argv.html</a:t>
            </a:r>
            <a:r>
              <a:t> </a:t>
            </a:r>
          </a:p>
          <a:p>
            <a:pPr lvl="1" marL="457200" indent="-228600" algn="l">
              <a:buSzPct val="100000"/>
              <a:buChar char="•"/>
              <a:defRPr sz="4500"/>
            </a:pPr>
            <a:r>
              <a:t>The C Language: </a:t>
            </a:r>
            <a:r>
              <a:rPr u="sng">
                <a:hlinkClick r:id="rId3" invalidUrl="" action="" tgtFrame="" tooltip="" history="1" highlightClick="0" endSnd="0"/>
              </a:rPr>
              <a:t>https://en.wikipedia.org/wiki/C_(programming_language)</a:t>
            </a:r>
            <a:r>
              <a:t> </a:t>
            </a:r>
          </a:p>
          <a:p>
            <a:pPr lvl="1" marL="457200" indent="-228600" algn="l">
              <a:buSzPct val="100000"/>
              <a:buChar char="•"/>
              <a:defRPr sz="4500"/>
            </a:pPr>
            <a:r>
              <a:t>Kernighan and Ritchie (K&amp;R) C: </a:t>
            </a:r>
            <a:r>
              <a:rPr u="sng">
                <a:hlinkClick r:id="rId4" invalidUrl="" action="" tgtFrame="" tooltip="" history="1" highlightClick="0" endSnd="0"/>
              </a:rPr>
              <a:t>https://www.youtube.com/watch?v=de2Hsvxaf8M</a:t>
            </a:r>
            <a:r>
              <a:t> </a:t>
            </a:r>
          </a:p>
          <a:p>
            <a:pPr lvl="1" marL="457200" indent="-228600" algn="l">
              <a:buSzPct val="100000"/>
              <a:buChar char="•"/>
              <a:defRPr sz="4500"/>
            </a:pPr>
            <a:r>
              <a:t>C Standard Library: </a:t>
            </a:r>
            <a:r>
              <a:rPr u="sng">
                <a:hlinkClick r:id="rId5" invalidUrl="" action="" tgtFrame="" tooltip="" history="1" highlightClick="0" endSnd="0"/>
              </a:rPr>
              <a:t>http://www.cplusplus.com/reference/clibrary/</a:t>
            </a:r>
            <a:r>
              <a:t> </a:t>
            </a:r>
          </a:p>
          <a:p>
            <a:pPr lvl="1" marL="457200" indent="-228600" algn="l">
              <a:buSzPct val="100000"/>
              <a:buChar char="•"/>
              <a:defRPr sz="4500"/>
            </a:pPr>
            <a:r>
              <a:rPr u="sng">
                <a:hlinkClick r:id="rId6" invalidUrl="" action="" tgtFrame="" tooltip="" history="1" highlightClick="0" endSnd="0"/>
              </a:rPr>
              <a:t>https://en.wikipedia.org/wiki/Bitwise_operations_in_C</a:t>
            </a:r>
            <a:r>
              <a:t> </a:t>
            </a:r>
          </a:p>
          <a:p>
            <a:pPr lvl="1" marL="457200" indent="-228600" algn="l">
              <a:buSzPct val="100000"/>
              <a:buChar char="•"/>
              <a:defRPr sz="4500"/>
            </a:pPr>
            <a:r>
              <a:rPr u="sng">
                <a:hlinkClick r:id="rId7" invalidUrl="" action="" tgtFrame="" tooltip="" history="1" highlightClick="0" endSnd="0"/>
              </a:rPr>
              <a:t>http://en.cppreference.com/w/c/language/operator_precedence</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rPr u="sng">
                <a:hlinkClick r:id="rId8" invalidUrl="" action="" tgtFrame="" tooltip="" history="1" highlightClick="0" endSnd="0"/>
              </a:rPr>
              <a:t>After All These Years, the World is Still Powered by C Programming</a:t>
            </a:r>
          </a:p>
          <a:p>
            <a:pPr lvl="1" marL="457200" indent="-228600" algn="l">
              <a:buSzPct val="100000"/>
              <a:buChar char="•"/>
              <a:defRPr sz="4500"/>
            </a:pPr>
            <a:r>
              <a:rPr u="sng">
                <a:hlinkClick r:id="rId9" invalidUrl="" action="" tgtFrame="" tooltip="" history="1" highlightClick="0" endSnd="0"/>
              </a:rPr>
              <a:t>Is C Still Relevant in the 21st Century?</a:t>
            </a:r>
          </a:p>
          <a:p>
            <a:pPr lvl="1" marL="457200" indent="-228600" algn="l">
              <a:buSzPct val="100000"/>
              <a:buChar char="•"/>
              <a:defRPr sz="4500"/>
            </a:pPr>
            <a:r>
              <a:rPr u="sng">
                <a:hlinkClick r:id="rId10" invalidUrl="" action="" tgtFrame="" tooltip="" history="1" highlightClick="0" endSnd="0"/>
              </a:rPr>
              <a:t>Why Every Programmer Should Learn C</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98" name="Group"/>
          <p:cNvGrpSpPr/>
          <p:nvPr/>
        </p:nvGrpSpPr>
        <p:grpSpPr>
          <a:xfrm>
            <a:off x="5679799" y="-74989"/>
            <a:ext cx="13912436" cy="14706184"/>
            <a:chOff x="351155" y="0"/>
            <a:chExt cx="13912433" cy="14706183"/>
          </a:xfrm>
        </p:grpSpPr>
        <p:sp>
          <p:nvSpPr>
            <p:cNvPr id="538" name="Circle"/>
            <p:cNvSpPr/>
            <p:nvPr/>
          </p:nvSpPr>
          <p:spPr>
            <a:xfrm>
              <a:off x="1176315" y="1245948"/>
              <a:ext cx="11374081" cy="11374081"/>
            </a:xfrm>
            <a:prstGeom prst="ellipse">
              <a:avLst/>
            </a:prstGeom>
            <a:noFill/>
            <a:ln w="635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39" name="Line"/>
            <p:cNvSpPr/>
            <p:nvPr/>
          </p:nvSpPr>
          <p:spPr>
            <a:xfrm flipV="1">
              <a:off x="6876054" y="892429"/>
              <a:ext cx="1" cy="762567"/>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40" name="Line"/>
            <p:cNvSpPr/>
            <p:nvPr/>
          </p:nvSpPr>
          <p:spPr>
            <a:xfrm flipV="1">
              <a:off x="6863354" y="12213007"/>
              <a:ext cx="1" cy="762567"/>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41" name="Line"/>
            <p:cNvSpPr/>
            <p:nvPr/>
          </p:nvSpPr>
          <p:spPr>
            <a:xfrm>
              <a:off x="12134186" y="6755279"/>
              <a:ext cx="762567" cy="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42" name="Line"/>
            <p:cNvSpPr/>
            <p:nvPr/>
          </p:nvSpPr>
          <p:spPr>
            <a:xfrm>
              <a:off x="759161" y="6755279"/>
              <a:ext cx="762567" cy="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nvGrpSpPr>
            <p:cNvPr id="551" name="Group"/>
            <p:cNvGrpSpPr/>
            <p:nvPr/>
          </p:nvGrpSpPr>
          <p:grpSpPr>
            <a:xfrm>
              <a:off x="1193750" y="1448107"/>
              <a:ext cx="11364609" cy="3632699"/>
              <a:chOff x="0" y="0"/>
              <a:chExt cx="11364607" cy="3632697"/>
            </a:xfrm>
          </p:grpSpPr>
          <p:grpSp>
            <p:nvGrpSpPr>
              <p:cNvPr id="546" name="Group"/>
              <p:cNvGrpSpPr/>
              <p:nvPr/>
            </p:nvGrpSpPr>
            <p:grpSpPr>
              <a:xfrm>
                <a:off x="7891429" y="-1"/>
                <a:ext cx="3473179" cy="3632699"/>
                <a:chOff x="0" y="0"/>
                <a:chExt cx="3473177" cy="3632697"/>
              </a:xfrm>
            </p:grpSpPr>
            <p:sp>
              <p:nvSpPr>
                <p:cNvPr id="543"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44"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45"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550" name="Group"/>
              <p:cNvGrpSpPr/>
              <p:nvPr/>
            </p:nvGrpSpPr>
            <p:grpSpPr>
              <a:xfrm flipH="1">
                <a:off x="-1" y="-1"/>
                <a:ext cx="3473179" cy="3632699"/>
                <a:chOff x="0" y="0"/>
                <a:chExt cx="3473177" cy="3632697"/>
              </a:xfrm>
            </p:grpSpPr>
            <p:sp>
              <p:nvSpPr>
                <p:cNvPr id="547"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48"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49"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grpSp>
          <p:nvGrpSpPr>
            <p:cNvPr id="560" name="Group"/>
            <p:cNvGrpSpPr/>
            <p:nvPr/>
          </p:nvGrpSpPr>
          <p:grpSpPr>
            <a:xfrm flipH="1" rot="10800000">
              <a:off x="1181051" y="8964573"/>
              <a:ext cx="11364609" cy="3632699"/>
              <a:chOff x="0" y="0"/>
              <a:chExt cx="11364607" cy="3632697"/>
            </a:xfrm>
          </p:grpSpPr>
          <p:grpSp>
            <p:nvGrpSpPr>
              <p:cNvPr id="555" name="Group"/>
              <p:cNvGrpSpPr/>
              <p:nvPr/>
            </p:nvGrpSpPr>
            <p:grpSpPr>
              <a:xfrm>
                <a:off x="7891429" y="-1"/>
                <a:ext cx="3473179" cy="3632699"/>
                <a:chOff x="0" y="0"/>
                <a:chExt cx="3473177" cy="3632697"/>
              </a:xfrm>
            </p:grpSpPr>
            <p:sp>
              <p:nvSpPr>
                <p:cNvPr id="552"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53"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54"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559" name="Group"/>
              <p:cNvGrpSpPr/>
              <p:nvPr/>
            </p:nvGrpSpPr>
            <p:grpSpPr>
              <a:xfrm flipH="1">
                <a:off x="-1" y="-1"/>
                <a:ext cx="3473179" cy="3632699"/>
                <a:chOff x="0" y="0"/>
                <a:chExt cx="3473177" cy="3632697"/>
              </a:xfrm>
            </p:grpSpPr>
            <p:sp>
              <p:nvSpPr>
                <p:cNvPr id="556"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57"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558"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grpSp>
          <p:nvGrpSpPr>
            <p:cNvPr id="566" name="Group"/>
            <p:cNvGrpSpPr/>
            <p:nvPr/>
          </p:nvGrpSpPr>
          <p:grpSpPr>
            <a:xfrm>
              <a:off x="6629674" y="-1"/>
              <a:ext cx="6866140" cy="7177871"/>
              <a:chOff x="0" y="0"/>
              <a:chExt cx="6866138" cy="7177869"/>
            </a:xfrm>
          </p:grpSpPr>
          <p:sp>
            <p:nvSpPr>
              <p:cNvPr id="561" name="0"/>
              <p:cNvSpPr txBox="1"/>
              <p:nvPr/>
            </p:nvSpPr>
            <p:spPr>
              <a:xfrm>
                <a:off x="-1" y="-1"/>
                <a:ext cx="467361"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0</a:t>
                </a:r>
              </a:p>
            </p:txBody>
          </p:sp>
          <p:sp>
            <p:nvSpPr>
              <p:cNvPr id="562" name="1"/>
              <p:cNvSpPr txBox="1"/>
              <p:nvPr/>
            </p:nvSpPr>
            <p:spPr>
              <a:xfrm>
                <a:off x="2686335" y="553969"/>
                <a:ext cx="467361"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a:t>
                </a:r>
              </a:p>
            </p:txBody>
          </p:sp>
          <p:sp>
            <p:nvSpPr>
              <p:cNvPr id="563" name="2"/>
              <p:cNvSpPr txBox="1"/>
              <p:nvPr/>
            </p:nvSpPr>
            <p:spPr>
              <a:xfrm>
                <a:off x="4851927" y="2151968"/>
                <a:ext cx="467361"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2</a:t>
                </a:r>
              </a:p>
            </p:txBody>
          </p:sp>
          <p:sp>
            <p:nvSpPr>
              <p:cNvPr id="564" name="3"/>
              <p:cNvSpPr txBox="1"/>
              <p:nvPr/>
            </p:nvSpPr>
            <p:spPr>
              <a:xfrm>
                <a:off x="6061284" y="4205062"/>
                <a:ext cx="467361" cy="845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3</a:t>
                </a:r>
              </a:p>
            </p:txBody>
          </p:sp>
          <p:sp>
            <p:nvSpPr>
              <p:cNvPr id="565" name="4"/>
              <p:cNvSpPr txBox="1"/>
              <p:nvPr/>
            </p:nvSpPr>
            <p:spPr>
              <a:xfrm>
                <a:off x="6398778" y="6332688"/>
                <a:ext cx="467361" cy="8451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4</a:t>
                </a:r>
              </a:p>
            </p:txBody>
          </p:sp>
        </p:grpSp>
        <p:grpSp>
          <p:nvGrpSpPr>
            <p:cNvPr id="571" name="Group"/>
            <p:cNvGrpSpPr/>
            <p:nvPr/>
          </p:nvGrpSpPr>
          <p:grpSpPr>
            <a:xfrm flipH="1">
              <a:off x="351155" y="1040059"/>
              <a:ext cx="4982444" cy="6985220"/>
              <a:chOff x="-918845" y="422590"/>
              <a:chExt cx="4982443" cy="6985219"/>
            </a:xfrm>
          </p:grpSpPr>
          <p:sp>
            <p:nvSpPr>
              <p:cNvPr id="567" name="-1"/>
              <p:cNvSpPr/>
              <p:nvPr/>
            </p:nvSpPr>
            <p:spPr>
              <a:xfrm flipH="1">
                <a:off x="-918846" y="42259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a:t>
                </a:r>
              </a:p>
            </p:txBody>
          </p:sp>
          <p:sp>
            <p:nvSpPr>
              <p:cNvPr id="568" name="-2"/>
              <p:cNvSpPr/>
              <p:nvPr/>
            </p:nvSpPr>
            <p:spPr>
              <a:xfrm flipH="1">
                <a:off x="1246746" y="195708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-2</a:t>
                </a:r>
              </a:p>
            </p:txBody>
          </p:sp>
          <p:sp>
            <p:nvSpPr>
              <p:cNvPr id="569" name="-3"/>
              <p:cNvSpPr/>
              <p:nvPr/>
            </p:nvSpPr>
            <p:spPr>
              <a:xfrm flipH="1">
                <a:off x="2456104" y="401018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-3</a:t>
                </a:r>
              </a:p>
            </p:txBody>
          </p:sp>
          <p:sp>
            <p:nvSpPr>
              <p:cNvPr id="570" name="-4"/>
              <p:cNvSpPr/>
              <p:nvPr/>
            </p:nvSpPr>
            <p:spPr>
              <a:xfrm flipH="1">
                <a:off x="2793598" y="61378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-4</a:t>
                </a:r>
              </a:p>
            </p:txBody>
          </p:sp>
        </p:grpSp>
        <p:grpSp>
          <p:nvGrpSpPr>
            <p:cNvPr id="575" name="Group"/>
            <p:cNvGrpSpPr/>
            <p:nvPr/>
          </p:nvGrpSpPr>
          <p:grpSpPr>
            <a:xfrm flipH="1" rot="10800000">
              <a:off x="9618639" y="9425842"/>
              <a:ext cx="4644950" cy="4857594"/>
              <a:chOff x="233680" y="-847409"/>
              <a:chExt cx="4644949" cy="4857592"/>
            </a:xfrm>
          </p:grpSpPr>
          <p:sp>
            <p:nvSpPr>
              <p:cNvPr id="572" name="7"/>
              <p:cNvSpPr/>
              <p:nvPr/>
            </p:nvSpPr>
            <p:spPr>
              <a:xfrm flipV="1">
                <a:off x="233680" y="-8474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7</a:t>
                </a:r>
              </a:p>
            </p:txBody>
          </p:sp>
          <p:sp>
            <p:nvSpPr>
              <p:cNvPr id="573" name="6"/>
              <p:cNvSpPr/>
              <p:nvPr/>
            </p:nvSpPr>
            <p:spPr>
              <a:xfrm flipV="1">
                <a:off x="2399271" y="68708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6</a:t>
                </a:r>
              </a:p>
            </p:txBody>
          </p:sp>
          <p:sp>
            <p:nvSpPr>
              <p:cNvPr id="574" name="5"/>
              <p:cNvSpPr/>
              <p:nvPr/>
            </p:nvSpPr>
            <p:spPr>
              <a:xfrm flipV="1">
                <a:off x="3608629" y="274018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5</a:t>
                </a:r>
              </a:p>
            </p:txBody>
          </p:sp>
        </p:grpSp>
        <p:grpSp>
          <p:nvGrpSpPr>
            <p:cNvPr id="580" name="Group"/>
            <p:cNvGrpSpPr/>
            <p:nvPr/>
          </p:nvGrpSpPr>
          <p:grpSpPr>
            <a:xfrm flipH="1" rot="10800000">
              <a:off x="745779" y="9243472"/>
              <a:ext cx="7387533" cy="5462711"/>
              <a:chOff x="351154" y="-847409"/>
              <a:chExt cx="7387532" cy="5462710"/>
            </a:xfrm>
          </p:grpSpPr>
          <p:sp>
            <p:nvSpPr>
              <p:cNvPr id="576" name="-7"/>
              <p:cNvSpPr/>
              <p:nvPr/>
            </p:nvSpPr>
            <p:spPr>
              <a:xfrm flipV="1">
                <a:off x="3613603" y="-4110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-7</a:t>
                </a:r>
              </a:p>
            </p:txBody>
          </p:sp>
          <p:sp>
            <p:nvSpPr>
              <p:cNvPr id="577" name="-6"/>
              <p:cNvSpPr/>
              <p:nvPr/>
            </p:nvSpPr>
            <p:spPr>
              <a:xfrm flipV="1">
                <a:off x="1673008" y="132033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-6</a:t>
                </a:r>
              </a:p>
            </p:txBody>
          </p:sp>
          <p:sp>
            <p:nvSpPr>
              <p:cNvPr id="578" name="-5"/>
              <p:cNvSpPr/>
              <p:nvPr/>
            </p:nvSpPr>
            <p:spPr>
              <a:xfrm flipV="1">
                <a:off x="351154" y="334530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-5</a:t>
                </a:r>
              </a:p>
            </p:txBody>
          </p:sp>
          <p:sp>
            <p:nvSpPr>
              <p:cNvPr id="579" name="-8"/>
              <p:cNvSpPr/>
              <p:nvPr/>
            </p:nvSpPr>
            <p:spPr>
              <a:xfrm flipV="1">
                <a:off x="6468687" y="-8474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-8</a:t>
                </a:r>
              </a:p>
            </p:txBody>
          </p:sp>
        </p:grpSp>
        <p:sp>
          <p:nvSpPr>
            <p:cNvPr id="581" name="0000"/>
            <p:cNvSpPr txBox="1"/>
            <p:nvPr/>
          </p:nvSpPr>
          <p:spPr>
            <a:xfrm>
              <a:off x="6197519" y="1899566"/>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0000</a:t>
              </a:r>
            </a:p>
          </p:txBody>
        </p:sp>
        <p:sp>
          <p:nvSpPr>
            <p:cNvPr id="582" name="0001"/>
            <p:cNvSpPr txBox="1"/>
            <p:nvPr/>
          </p:nvSpPr>
          <p:spPr>
            <a:xfrm>
              <a:off x="8040118" y="2251562"/>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0001</a:t>
              </a:r>
            </a:p>
          </p:txBody>
        </p:sp>
        <p:sp>
          <p:nvSpPr>
            <p:cNvPr id="583" name="0010"/>
            <p:cNvSpPr txBox="1"/>
            <p:nvPr/>
          </p:nvSpPr>
          <p:spPr>
            <a:xfrm>
              <a:off x="9502594" y="3396818"/>
              <a:ext cx="1357073"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0010</a:t>
              </a:r>
            </a:p>
          </p:txBody>
        </p:sp>
        <p:sp>
          <p:nvSpPr>
            <p:cNvPr id="584" name="0011"/>
            <p:cNvSpPr txBox="1"/>
            <p:nvPr/>
          </p:nvSpPr>
          <p:spPr>
            <a:xfrm>
              <a:off x="10445208" y="4705050"/>
              <a:ext cx="1357072" cy="7584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0011</a:t>
              </a:r>
            </a:p>
          </p:txBody>
        </p:sp>
        <p:sp>
          <p:nvSpPr>
            <p:cNvPr id="585" name="0100"/>
            <p:cNvSpPr txBox="1"/>
            <p:nvPr/>
          </p:nvSpPr>
          <p:spPr>
            <a:xfrm>
              <a:off x="10683826" y="6385874"/>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0100</a:t>
              </a:r>
            </a:p>
          </p:txBody>
        </p:sp>
        <p:sp>
          <p:nvSpPr>
            <p:cNvPr id="586" name="0101"/>
            <p:cNvSpPr txBox="1"/>
            <p:nvPr/>
          </p:nvSpPr>
          <p:spPr>
            <a:xfrm>
              <a:off x="10445208" y="8449435"/>
              <a:ext cx="1357072" cy="7584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0101</a:t>
              </a:r>
            </a:p>
          </p:txBody>
        </p:sp>
        <p:sp>
          <p:nvSpPr>
            <p:cNvPr id="587" name="0110"/>
            <p:cNvSpPr txBox="1"/>
            <p:nvPr/>
          </p:nvSpPr>
          <p:spPr>
            <a:xfrm>
              <a:off x="9502594" y="9936220"/>
              <a:ext cx="1357073"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0110</a:t>
              </a:r>
            </a:p>
          </p:txBody>
        </p:sp>
        <p:sp>
          <p:nvSpPr>
            <p:cNvPr id="588" name="0111"/>
            <p:cNvSpPr txBox="1"/>
            <p:nvPr/>
          </p:nvSpPr>
          <p:spPr>
            <a:xfrm>
              <a:off x="8322243" y="10960581"/>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0111</a:t>
              </a:r>
            </a:p>
          </p:txBody>
        </p:sp>
        <p:sp>
          <p:nvSpPr>
            <p:cNvPr id="589" name="1111"/>
            <p:cNvSpPr txBox="1"/>
            <p:nvPr/>
          </p:nvSpPr>
          <p:spPr>
            <a:xfrm>
              <a:off x="4072795" y="2251562"/>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1111</a:t>
              </a:r>
            </a:p>
          </p:txBody>
        </p:sp>
        <p:sp>
          <p:nvSpPr>
            <p:cNvPr id="590" name="1110"/>
            <p:cNvSpPr txBox="1"/>
            <p:nvPr/>
          </p:nvSpPr>
          <p:spPr>
            <a:xfrm>
              <a:off x="2914636" y="3396818"/>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1110</a:t>
              </a:r>
            </a:p>
          </p:txBody>
        </p:sp>
        <p:sp>
          <p:nvSpPr>
            <p:cNvPr id="591" name="1101"/>
            <p:cNvSpPr txBox="1"/>
            <p:nvPr/>
          </p:nvSpPr>
          <p:spPr>
            <a:xfrm>
              <a:off x="1972022" y="4705050"/>
              <a:ext cx="1357072" cy="7584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1101</a:t>
              </a:r>
            </a:p>
          </p:txBody>
        </p:sp>
        <p:sp>
          <p:nvSpPr>
            <p:cNvPr id="592" name="1100"/>
            <p:cNvSpPr txBox="1"/>
            <p:nvPr/>
          </p:nvSpPr>
          <p:spPr>
            <a:xfrm>
              <a:off x="1733404" y="6376033"/>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1100</a:t>
              </a:r>
            </a:p>
          </p:txBody>
        </p:sp>
        <p:sp>
          <p:nvSpPr>
            <p:cNvPr id="593" name="1011"/>
            <p:cNvSpPr txBox="1"/>
            <p:nvPr/>
          </p:nvSpPr>
          <p:spPr>
            <a:xfrm>
              <a:off x="1972022" y="8449435"/>
              <a:ext cx="1357072" cy="7584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1011</a:t>
              </a:r>
            </a:p>
          </p:txBody>
        </p:sp>
        <p:sp>
          <p:nvSpPr>
            <p:cNvPr id="594" name="1010"/>
            <p:cNvSpPr txBox="1"/>
            <p:nvPr/>
          </p:nvSpPr>
          <p:spPr>
            <a:xfrm>
              <a:off x="2914636" y="9936220"/>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1010</a:t>
              </a:r>
            </a:p>
          </p:txBody>
        </p:sp>
        <p:sp>
          <p:nvSpPr>
            <p:cNvPr id="595" name="1001"/>
            <p:cNvSpPr txBox="1"/>
            <p:nvPr/>
          </p:nvSpPr>
          <p:spPr>
            <a:xfrm>
              <a:off x="4072795" y="10960581"/>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1001</a:t>
              </a:r>
            </a:p>
          </p:txBody>
        </p:sp>
        <p:sp>
          <p:nvSpPr>
            <p:cNvPr id="596" name="1000"/>
            <p:cNvSpPr txBox="1"/>
            <p:nvPr/>
          </p:nvSpPr>
          <p:spPr>
            <a:xfrm>
              <a:off x="6197519" y="11171955"/>
              <a:ext cx="1357072" cy="7584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1000</a:t>
              </a:r>
            </a:p>
          </p:txBody>
        </p:sp>
        <p:sp>
          <p:nvSpPr>
            <p:cNvPr id="597" name="4-bit…"/>
            <p:cNvSpPr txBox="1"/>
            <p:nvPr/>
          </p:nvSpPr>
          <p:spPr>
            <a:xfrm>
              <a:off x="4189758" y="5199530"/>
              <a:ext cx="5394787" cy="31311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r>
                <a:t>4-bit</a:t>
              </a:r>
            </a:p>
            <a:p>
              <a:pPr/>
              <a:r>
                <a:t>two's complement signed integer representation</a:t>
              </a:r>
            </a:p>
          </p:txBody>
        </p:sp>
      </p:gr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660" name="Group"/>
          <p:cNvGrpSpPr/>
          <p:nvPr/>
        </p:nvGrpSpPr>
        <p:grpSpPr>
          <a:xfrm>
            <a:off x="5679800" y="347601"/>
            <a:ext cx="14180979" cy="14283595"/>
            <a:chOff x="410209" y="422590"/>
            <a:chExt cx="14180978" cy="14283592"/>
          </a:xfrm>
        </p:grpSpPr>
        <p:sp>
          <p:nvSpPr>
            <p:cNvPr id="600" name="Circle"/>
            <p:cNvSpPr/>
            <p:nvPr/>
          </p:nvSpPr>
          <p:spPr>
            <a:xfrm>
              <a:off x="1235370" y="1245948"/>
              <a:ext cx="11374081" cy="11374081"/>
            </a:xfrm>
            <a:prstGeom prst="ellipse">
              <a:avLst/>
            </a:prstGeom>
            <a:noFill/>
            <a:ln w="63500" cap="flat">
              <a:solidFill>
                <a:srgbClr val="7F0325"/>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01" name="Line"/>
            <p:cNvSpPr/>
            <p:nvPr/>
          </p:nvSpPr>
          <p:spPr>
            <a:xfrm flipV="1">
              <a:off x="6935109" y="892429"/>
              <a:ext cx="1" cy="762567"/>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02" name="Line"/>
            <p:cNvSpPr/>
            <p:nvPr/>
          </p:nvSpPr>
          <p:spPr>
            <a:xfrm flipV="1">
              <a:off x="6922409" y="12213007"/>
              <a:ext cx="1" cy="762567"/>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03" name="Line"/>
            <p:cNvSpPr/>
            <p:nvPr/>
          </p:nvSpPr>
          <p:spPr>
            <a:xfrm>
              <a:off x="12193241" y="6755279"/>
              <a:ext cx="762567" cy="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04" name="Line"/>
            <p:cNvSpPr/>
            <p:nvPr/>
          </p:nvSpPr>
          <p:spPr>
            <a:xfrm>
              <a:off x="818216" y="6755279"/>
              <a:ext cx="762567" cy="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nvGrpSpPr>
            <p:cNvPr id="613" name="Group"/>
            <p:cNvGrpSpPr/>
            <p:nvPr/>
          </p:nvGrpSpPr>
          <p:grpSpPr>
            <a:xfrm>
              <a:off x="1252805" y="1448107"/>
              <a:ext cx="11364609" cy="3632699"/>
              <a:chOff x="0" y="0"/>
              <a:chExt cx="11364607" cy="3632697"/>
            </a:xfrm>
          </p:grpSpPr>
          <p:grpSp>
            <p:nvGrpSpPr>
              <p:cNvPr id="608" name="Group"/>
              <p:cNvGrpSpPr/>
              <p:nvPr/>
            </p:nvGrpSpPr>
            <p:grpSpPr>
              <a:xfrm>
                <a:off x="7891429" y="-1"/>
                <a:ext cx="3473179" cy="3632699"/>
                <a:chOff x="0" y="0"/>
                <a:chExt cx="3473177" cy="3632697"/>
              </a:xfrm>
            </p:grpSpPr>
            <p:sp>
              <p:nvSpPr>
                <p:cNvPr id="605"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06"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07"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612" name="Group"/>
              <p:cNvGrpSpPr/>
              <p:nvPr/>
            </p:nvGrpSpPr>
            <p:grpSpPr>
              <a:xfrm flipH="1">
                <a:off x="-1" y="-1"/>
                <a:ext cx="3473179" cy="3632699"/>
                <a:chOff x="0" y="0"/>
                <a:chExt cx="3473177" cy="3632697"/>
              </a:xfrm>
            </p:grpSpPr>
            <p:sp>
              <p:nvSpPr>
                <p:cNvPr id="609"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10"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11"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grpSp>
          <p:nvGrpSpPr>
            <p:cNvPr id="622" name="Group"/>
            <p:cNvGrpSpPr/>
            <p:nvPr/>
          </p:nvGrpSpPr>
          <p:grpSpPr>
            <a:xfrm flipH="1" rot="10800000">
              <a:off x="1240106" y="8964573"/>
              <a:ext cx="11364609" cy="3632699"/>
              <a:chOff x="0" y="0"/>
              <a:chExt cx="11364607" cy="3632697"/>
            </a:xfrm>
          </p:grpSpPr>
          <p:grpSp>
            <p:nvGrpSpPr>
              <p:cNvPr id="617" name="Group"/>
              <p:cNvGrpSpPr/>
              <p:nvPr/>
            </p:nvGrpSpPr>
            <p:grpSpPr>
              <a:xfrm>
                <a:off x="7891429" y="-1"/>
                <a:ext cx="3473179" cy="3632699"/>
                <a:chOff x="0" y="0"/>
                <a:chExt cx="3473177" cy="3632697"/>
              </a:xfrm>
            </p:grpSpPr>
            <p:sp>
              <p:nvSpPr>
                <p:cNvPr id="614"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15"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16"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621" name="Group"/>
              <p:cNvGrpSpPr/>
              <p:nvPr/>
            </p:nvGrpSpPr>
            <p:grpSpPr>
              <a:xfrm flipH="1">
                <a:off x="-1" y="-1"/>
                <a:ext cx="3473179" cy="3632699"/>
                <a:chOff x="0" y="0"/>
                <a:chExt cx="3473177" cy="3632697"/>
              </a:xfrm>
            </p:grpSpPr>
            <p:sp>
              <p:nvSpPr>
                <p:cNvPr id="618" name="Line"/>
                <p:cNvSpPr/>
                <p:nvPr/>
              </p:nvSpPr>
              <p:spPr>
                <a:xfrm flipV="1">
                  <a:off x="1727163" y="1453043"/>
                  <a:ext cx="539217" cy="539216"/>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19" name="Line"/>
                <p:cNvSpPr/>
                <p:nvPr/>
              </p:nvSpPr>
              <p:spPr>
                <a:xfrm flipV="1">
                  <a:off x="2768658" y="3340876"/>
                  <a:ext cx="704520" cy="291822"/>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sp>
              <p:nvSpPr>
                <p:cNvPr id="620" name="Line"/>
                <p:cNvSpPr/>
                <p:nvPr/>
              </p:nvSpPr>
              <p:spPr>
                <a:xfrm flipV="1">
                  <a:off x="-1" y="-1"/>
                  <a:ext cx="291823" cy="704521"/>
                </a:xfrm>
                <a:prstGeom prst="line">
                  <a:avLst/>
                </a:prstGeom>
                <a:noFill/>
                <a:ln w="50800" cap="flat">
                  <a:solidFill>
                    <a:srgbClr val="7F0325"/>
                  </a:solidFill>
                  <a:prstDash val="solid"/>
                  <a:miter lim="400000"/>
                </a:ln>
                <a:effectLst/>
              </p:spPr>
              <p:txBody>
                <a:bodyPr wrap="square" lIns="50800" tIns="50800" rIns="50800" bIns="50800" numCol="1" anchor="ctr">
                  <a:noAutofit/>
                </a:bodyPr>
                <a:lstStyle/>
                <a:p>
                  <a:pPr/>
                </a:p>
              </p:txBody>
            </p:sp>
          </p:grpSp>
        </p:grpSp>
        <p:grpSp>
          <p:nvGrpSpPr>
            <p:cNvPr id="628" name="Group"/>
            <p:cNvGrpSpPr/>
            <p:nvPr/>
          </p:nvGrpSpPr>
          <p:grpSpPr>
            <a:xfrm>
              <a:off x="6922409" y="422590"/>
              <a:ext cx="7668780" cy="7602690"/>
              <a:chOff x="233680" y="422590"/>
              <a:chExt cx="7668778" cy="7602688"/>
            </a:xfrm>
          </p:grpSpPr>
          <p:sp>
            <p:nvSpPr>
              <p:cNvPr id="623" name="0"/>
              <p:cNvSpPr/>
              <p:nvPr/>
            </p:nvSpPr>
            <p:spPr>
              <a:xfrm>
                <a:off x="233680" y="42259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0</a:t>
                </a:r>
              </a:p>
            </p:txBody>
          </p:sp>
          <p:sp>
            <p:nvSpPr>
              <p:cNvPr id="624" name="1"/>
              <p:cNvSpPr/>
              <p:nvPr/>
            </p:nvSpPr>
            <p:spPr>
              <a:xfrm>
                <a:off x="2920015" y="97655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a:t>
                </a:r>
              </a:p>
            </p:txBody>
          </p:sp>
          <p:sp>
            <p:nvSpPr>
              <p:cNvPr id="625" name="2"/>
              <p:cNvSpPr/>
              <p:nvPr/>
            </p:nvSpPr>
            <p:spPr>
              <a:xfrm>
                <a:off x="5085607" y="257455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2</a:t>
                </a:r>
              </a:p>
            </p:txBody>
          </p:sp>
          <p:sp>
            <p:nvSpPr>
              <p:cNvPr id="626" name="3"/>
              <p:cNvSpPr/>
              <p:nvPr/>
            </p:nvSpPr>
            <p:spPr>
              <a:xfrm>
                <a:off x="6294964" y="462765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3</a:t>
                </a:r>
              </a:p>
            </p:txBody>
          </p:sp>
          <p:sp>
            <p:nvSpPr>
              <p:cNvPr id="627" name="4"/>
              <p:cNvSpPr/>
              <p:nvPr/>
            </p:nvSpPr>
            <p:spPr>
              <a:xfrm>
                <a:off x="6632458" y="675527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4</a:t>
                </a:r>
              </a:p>
            </p:txBody>
          </p:sp>
        </p:grpSp>
        <p:grpSp>
          <p:nvGrpSpPr>
            <p:cNvPr id="633" name="Group"/>
            <p:cNvGrpSpPr/>
            <p:nvPr/>
          </p:nvGrpSpPr>
          <p:grpSpPr>
            <a:xfrm flipH="1">
              <a:off x="410209" y="1040059"/>
              <a:ext cx="4982445" cy="6985220"/>
              <a:chOff x="-859789" y="422590"/>
              <a:chExt cx="4982443" cy="6985219"/>
            </a:xfrm>
          </p:grpSpPr>
          <p:sp>
            <p:nvSpPr>
              <p:cNvPr id="629" name="15"/>
              <p:cNvSpPr/>
              <p:nvPr/>
            </p:nvSpPr>
            <p:spPr>
              <a:xfrm flipH="1">
                <a:off x="-859790" y="42259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15</a:t>
                </a:r>
              </a:p>
            </p:txBody>
          </p:sp>
          <p:sp>
            <p:nvSpPr>
              <p:cNvPr id="630" name="14"/>
              <p:cNvSpPr/>
              <p:nvPr/>
            </p:nvSpPr>
            <p:spPr>
              <a:xfrm flipH="1">
                <a:off x="1305801" y="195708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14</a:t>
                </a:r>
              </a:p>
            </p:txBody>
          </p:sp>
          <p:sp>
            <p:nvSpPr>
              <p:cNvPr id="631" name="13"/>
              <p:cNvSpPr/>
              <p:nvPr/>
            </p:nvSpPr>
            <p:spPr>
              <a:xfrm flipH="1">
                <a:off x="2515159" y="401018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13</a:t>
                </a:r>
              </a:p>
            </p:txBody>
          </p:sp>
          <p:sp>
            <p:nvSpPr>
              <p:cNvPr id="632" name="12"/>
              <p:cNvSpPr/>
              <p:nvPr/>
            </p:nvSpPr>
            <p:spPr>
              <a:xfrm flipH="1">
                <a:off x="2852653" y="61378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12</a:t>
                </a:r>
              </a:p>
            </p:txBody>
          </p:sp>
        </p:grpSp>
        <p:grpSp>
          <p:nvGrpSpPr>
            <p:cNvPr id="637" name="Group"/>
            <p:cNvGrpSpPr/>
            <p:nvPr/>
          </p:nvGrpSpPr>
          <p:grpSpPr>
            <a:xfrm flipH="1" rot="10800000">
              <a:off x="9677694" y="9425842"/>
              <a:ext cx="4644950" cy="4857594"/>
              <a:chOff x="233680" y="-847409"/>
              <a:chExt cx="4644949" cy="4857592"/>
            </a:xfrm>
          </p:grpSpPr>
          <p:sp>
            <p:nvSpPr>
              <p:cNvPr id="634" name="7"/>
              <p:cNvSpPr/>
              <p:nvPr/>
            </p:nvSpPr>
            <p:spPr>
              <a:xfrm flipV="1">
                <a:off x="233680" y="-8474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7</a:t>
                </a:r>
              </a:p>
            </p:txBody>
          </p:sp>
          <p:sp>
            <p:nvSpPr>
              <p:cNvPr id="635" name="6"/>
              <p:cNvSpPr/>
              <p:nvPr/>
            </p:nvSpPr>
            <p:spPr>
              <a:xfrm flipV="1">
                <a:off x="2399271" y="68708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6</a:t>
                </a:r>
              </a:p>
            </p:txBody>
          </p:sp>
          <p:sp>
            <p:nvSpPr>
              <p:cNvPr id="636" name="5"/>
              <p:cNvSpPr/>
              <p:nvPr/>
            </p:nvSpPr>
            <p:spPr>
              <a:xfrm flipV="1">
                <a:off x="3608629" y="274018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5</a:t>
                </a:r>
              </a:p>
            </p:txBody>
          </p:sp>
        </p:grpSp>
        <p:grpSp>
          <p:nvGrpSpPr>
            <p:cNvPr id="642" name="Group"/>
            <p:cNvGrpSpPr/>
            <p:nvPr/>
          </p:nvGrpSpPr>
          <p:grpSpPr>
            <a:xfrm flipH="1" rot="10800000">
              <a:off x="804834" y="9243472"/>
              <a:ext cx="7387533" cy="5462711"/>
              <a:chOff x="410210" y="-847409"/>
              <a:chExt cx="7387532" cy="5462710"/>
            </a:xfrm>
          </p:grpSpPr>
          <p:sp>
            <p:nvSpPr>
              <p:cNvPr id="638" name="9"/>
              <p:cNvSpPr/>
              <p:nvPr/>
            </p:nvSpPr>
            <p:spPr>
              <a:xfrm flipV="1">
                <a:off x="3672658" y="-41104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9</a:t>
                </a:r>
              </a:p>
            </p:txBody>
          </p:sp>
          <p:sp>
            <p:nvSpPr>
              <p:cNvPr id="639" name="10"/>
              <p:cNvSpPr/>
              <p:nvPr/>
            </p:nvSpPr>
            <p:spPr>
              <a:xfrm flipV="1">
                <a:off x="1732063" y="132033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10</a:t>
                </a:r>
              </a:p>
            </p:txBody>
          </p:sp>
          <p:sp>
            <p:nvSpPr>
              <p:cNvPr id="640" name="11"/>
              <p:cNvSpPr/>
              <p:nvPr/>
            </p:nvSpPr>
            <p:spPr>
              <a:xfrm flipV="1">
                <a:off x="410210" y="334530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11</a:t>
                </a:r>
              </a:p>
            </p:txBody>
          </p:sp>
          <p:sp>
            <p:nvSpPr>
              <p:cNvPr id="641" name="8"/>
              <p:cNvSpPr/>
              <p:nvPr/>
            </p:nvSpPr>
            <p:spPr>
              <a:xfrm flipV="1">
                <a:off x="6527742" y="-8474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8</a:t>
                </a:r>
              </a:p>
            </p:txBody>
          </p:sp>
        </p:grpSp>
        <p:sp>
          <p:nvSpPr>
            <p:cNvPr id="643" name="0000"/>
            <p:cNvSpPr/>
            <p:nvPr/>
          </p:nvSpPr>
          <p:spPr>
            <a:xfrm>
              <a:off x="6935109" y="227881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0000</a:t>
              </a:r>
            </a:p>
          </p:txBody>
        </p:sp>
        <p:sp>
          <p:nvSpPr>
            <p:cNvPr id="644" name="0001"/>
            <p:cNvSpPr/>
            <p:nvPr/>
          </p:nvSpPr>
          <p:spPr>
            <a:xfrm>
              <a:off x="8777708" y="263080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0001</a:t>
              </a:r>
            </a:p>
          </p:txBody>
        </p:sp>
        <p:sp>
          <p:nvSpPr>
            <p:cNvPr id="645" name="0010"/>
            <p:cNvSpPr/>
            <p:nvPr/>
          </p:nvSpPr>
          <p:spPr>
            <a:xfrm>
              <a:off x="10240185" y="377606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0010</a:t>
              </a:r>
            </a:p>
          </p:txBody>
        </p:sp>
        <p:sp>
          <p:nvSpPr>
            <p:cNvPr id="646" name="0011"/>
            <p:cNvSpPr/>
            <p:nvPr/>
          </p:nvSpPr>
          <p:spPr>
            <a:xfrm>
              <a:off x="11182799" y="508429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0011</a:t>
              </a:r>
            </a:p>
          </p:txBody>
        </p:sp>
        <p:sp>
          <p:nvSpPr>
            <p:cNvPr id="647" name="0100"/>
            <p:cNvSpPr/>
            <p:nvPr/>
          </p:nvSpPr>
          <p:spPr>
            <a:xfrm>
              <a:off x="11421417" y="676512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0100</a:t>
              </a:r>
            </a:p>
          </p:txBody>
        </p:sp>
        <p:sp>
          <p:nvSpPr>
            <p:cNvPr id="648" name="0101"/>
            <p:cNvSpPr/>
            <p:nvPr/>
          </p:nvSpPr>
          <p:spPr>
            <a:xfrm>
              <a:off x="11182799" y="882868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0101</a:t>
              </a:r>
            </a:p>
          </p:txBody>
        </p:sp>
        <p:sp>
          <p:nvSpPr>
            <p:cNvPr id="649" name="0110"/>
            <p:cNvSpPr/>
            <p:nvPr/>
          </p:nvSpPr>
          <p:spPr>
            <a:xfrm>
              <a:off x="10240185" y="103154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0110</a:t>
              </a:r>
            </a:p>
          </p:txBody>
        </p:sp>
        <p:sp>
          <p:nvSpPr>
            <p:cNvPr id="650" name="0111"/>
            <p:cNvSpPr/>
            <p:nvPr/>
          </p:nvSpPr>
          <p:spPr>
            <a:xfrm>
              <a:off x="9059834" y="11339827"/>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0111</a:t>
              </a:r>
            </a:p>
          </p:txBody>
        </p:sp>
        <p:sp>
          <p:nvSpPr>
            <p:cNvPr id="651" name="1111"/>
            <p:cNvSpPr/>
            <p:nvPr/>
          </p:nvSpPr>
          <p:spPr>
            <a:xfrm>
              <a:off x="4810385" y="263080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1111</a:t>
              </a:r>
            </a:p>
          </p:txBody>
        </p:sp>
        <p:sp>
          <p:nvSpPr>
            <p:cNvPr id="652" name="1110"/>
            <p:cNvSpPr/>
            <p:nvPr/>
          </p:nvSpPr>
          <p:spPr>
            <a:xfrm>
              <a:off x="3652227" y="377606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1110</a:t>
              </a:r>
            </a:p>
          </p:txBody>
        </p:sp>
        <p:sp>
          <p:nvSpPr>
            <p:cNvPr id="653" name="1101"/>
            <p:cNvSpPr/>
            <p:nvPr/>
          </p:nvSpPr>
          <p:spPr>
            <a:xfrm>
              <a:off x="2709613" y="508429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1101</a:t>
              </a:r>
            </a:p>
          </p:txBody>
        </p:sp>
        <p:sp>
          <p:nvSpPr>
            <p:cNvPr id="654" name="1100"/>
            <p:cNvSpPr/>
            <p:nvPr/>
          </p:nvSpPr>
          <p:spPr>
            <a:xfrm>
              <a:off x="2470995" y="675527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1100</a:t>
              </a:r>
            </a:p>
          </p:txBody>
        </p:sp>
        <p:sp>
          <p:nvSpPr>
            <p:cNvPr id="655" name="1011"/>
            <p:cNvSpPr/>
            <p:nvPr/>
          </p:nvSpPr>
          <p:spPr>
            <a:xfrm>
              <a:off x="2709613" y="882868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1011</a:t>
              </a:r>
            </a:p>
          </p:txBody>
        </p:sp>
        <p:sp>
          <p:nvSpPr>
            <p:cNvPr id="656" name="1010"/>
            <p:cNvSpPr/>
            <p:nvPr/>
          </p:nvSpPr>
          <p:spPr>
            <a:xfrm>
              <a:off x="3652227" y="103154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1010</a:t>
              </a:r>
            </a:p>
          </p:txBody>
        </p:sp>
        <p:sp>
          <p:nvSpPr>
            <p:cNvPr id="657" name="1001"/>
            <p:cNvSpPr/>
            <p:nvPr/>
          </p:nvSpPr>
          <p:spPr>
            <a:xfrm>
              <a:off x="4810385" y="11339827"/>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1001</a:t>
              </a:r>
            </a:p>
          </p:txBody>
        </p:sp>
        <p:sp>
          <p:nvSpPr>
            <p:cNvPr id="658" name="1000"/>
            <p:cNvSpPr/>
            <p:nvPr/>
          </p:nvSpPr>
          <p:spPr>
            <a:xfrm>
              <a:off x="6935109" y="1155120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4400"/>
              </a:lvl1pPr>
            </a:lstStyle>
            <a:p>
              <a:pPr/>
              <a:r>
                <a:t>1000</a:t>
              </a:r>
            </a:p>
          </p:txBody>
        </p:sp>
        <p:sp>
          <p:nvSpPr>
            <p:cNvPr id="659" name="4-bit…"/>
            <p:cNvSpPr/>
            <p:nvPr/>
          </p:nvSpPr>
          <p:spPr>
            <a:xfrm>
              <a:off x="4248813" y="6765120"/>
              <a:ext cx="539478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r>
                <a:t>4-bit</a:t>
              </a:r>
            </a:p>
            <a:p>
              <a:pPr/>
              <a:r>
                <a:t>unsigned integer representation</a:t>
              </a:r>
            </a:p>
          </p:txBody>
        </p:sp>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