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5" name="Shape 135"/>
          <p:cNvSpPr/>
          <p:nvPr>
            <p:ph type="sldImg"/>
          </p:nvPr>
        </p:nvSpPr>
        <p:spPr>
          <a:xfrm>
            <a:off x="1143000" y="685800"/>
            <a:ext cx="4572000" cy="3429000"/>
          </a:xfrm>
          <a:prstGeom prst="rect">
            <a:avLst/>
          </a:prstGeom>
        </p:spPr>
        <p:txBody>
          <a:bodyPr/>
          <a:lstStyle/>
          <a:p>
            <a:pPr/>
          </a:p>
        </p:txBody>
      </p:sp>
      <p:sp>
        <p:nvSpPr>
          <p:cNvPr id="136" name="Shape 13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21"/>
          </p:nvPr>
        </p:nvSpPr>
        <p:spPr>
          <a:xfrm>
            <a:off x="-88900" y="-38100"/>
            <a:ext cx="35966400" cy="218821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21"/>
          </p:nvPr>
        </p:nvSpPr>
        <p:spPr>
          <a:xfrm>
            <a:off x="9867900" y="-12700"/>
            <a:ext cx="20929600" cy="139827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21"/>
          </p:nvPr>
        </p:nvSpPr>
        <p:spPr>
          <a:xfrm>
            <a:off x="12052300" y="-1016000"/>
            <a:ext cx="12788900" cy="190373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21"/>
          </p:nvPr>
        </p:nvSpPr>
        <p:spPr>
          <a:xfrm>
            <a:off x="15930593" y="6426200"/>
            <a:ext cx="9151185" cy="6108700"/>
          </a:xfrm>
          <a:prstGeom prst="rect">
            <a:avLst/>
          </a:prstGeom>
        </p:spPr>
        <p:txBody>
          <a:bodyPr lIns="91439" tIns="45719" rIns="91439" bIns="45719">
            <a:noAutofit/>
          </a:bodyPr>
          <a:lstStyle/>
          <a:p>
            <a:pPr/>
          </a:p>
        </p:txBody>
      </p:sp>
      <p:sp>
        <p:nvSpPr>
          <p:cNvPr id="98" name="Image"/>
          <p:cNvSpPr/>
          <p:nvPr>
            <p:ph type="pic" sz="half" idx="22"/>
          </p:nvPr>
        </p:nvSpPr>
        <p:spPr>
          <a:xfrm>
            <a:off x="15900400" y="-152400"/>
            <a:ext cx="7785100" cy="11595101"/>
          </a:xfrm>
          <a:prstGeom prst="rect">
            <a:avLst/>
          </a:prstGeom>
        </p:spPr>
        <p:txBody>
          <a:bodyPr lIns="91439" tIns="45719" rIns="91439" bIns="45719">
            <a:noAutofit/>
          </a:bodyPr>
          <a:lstStyle/>
          <a:p>
            <a:pPr/>
          </a:p>
        </p:txBody>
      </p:sp>
      <p:sp>
        <p:nvSpPr>
          <p:cNvPr id="99" name="Image"/>
          <p:cNvSpPr/>
          <p:nvPr>
            <p:ph type="pic" idx="23"/>
          </p:nvPr>
        </p:nvSpPr>
        <p:spPr>
          <a:xfrm>
            <a:off x="622300" y="711200"/>
            <a:ext cx="15544800" cy="11328400"/>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21"/>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22"/>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9" name="Image"/>
          <p:cNvSpPr/>
          <p:nvPr>
            <p:ph type="pic" idx="21"/>
          </p:nvPr>
        </p:nvSpPr>
        <p:spPr>
          <a:xfrm>
            <a:off x="-12700" y="-25400"/>
            <a:ext cx="24384000" cy="17774328"/>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tif"/></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books.goalkicker.com/CBook" TargetMode="External"/><Relationship Id="rId3" Type="http://schemas.openxmlformats.org/officeDocument/2006/relationships/hyperlink" Target="https://www.cs.bu.edu/teaching/cpp/string/array-vs-ptr/" TargetMode="External"/><Relationship Id="rId4" Type="http://schemas.openxmlformats.org/officeDocument/2006/relationships/hyperlink" Target="https://en.wikibooks.org/wiki/C_Programming/Pointers_and_arrays"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Monday, January 23, 2023"/>
          <p:cNvSpPr txBox="1"/>
          <p:nvPr>
            <p:ph type="title"/>
          </p:nvPr>
        </p:nvSpPr>
        <p:spPr>
          <a:xfrm>
            <a:off x="1066800" y="4403468"/>
            <a:ext cx="10007600" cy="2086232"/>
          </a:xfrm>
          <a:prstGeom prst="rect">
            <a:avLst/>
          </a:prstGeom>
        </p:spPr>
        <p:txBody>
          <a:bodyPr/>
          <a:lstStyle/>
          <a:p>
            <a:pPr/>
            <a:r>
              <a:t>Monday, January 23, 2023</a:t>
            </a:r>
          </a:p>
        </p:txBody>
      </p:sp>
      <p:sp>
        <p:nvSpPr>
          <p:cNvPr id="139" name="Computer Systems…"/>
          <p:cNvSpPr txBox="1"/>
          <p:nvPr>
            <p:ph type="body" sz="half" idx="1"/>
          </p:nvPr>
        </p:nvSpPr>
        <p:spPr>
          <a:xfrm>
            <a:off x="1066800" y="7213600"/>
            <a:ext cx="10861043" cy="6209677"/>
          </a:xfrm>
          <a:prstGeom prst="rect">
            <a:avLst/>
          </a:prstGeom>
        </p:spPr>
        <p:txBody>
          <a:bodyPr/>
          <a:lstStyle/>
          <a:p>
            <a:pPr/>
            <a:r>
              <a:t>Computer Systems</a:t>
            </a:r>
          </a:p>
          <a:p>
            <a:pPr/>
            <a:r>
              <a:t>Winter 2023</a:t>
            </a:r>
          </a:p>
          <a:p>
            <a:pPr/>
            <a:r>
              <a:t>Stanford University </a:t>
            </a:r>
          </a:p>
          <a:p>
            <a:pPr/>
            <a:r>
              <a:t>Computer Science Department</a:t>
            </a:r>
          </a:p>
          <a:p>
            <a:pPr/>
          </a:p>
          <a:p>
            <a:pPr/>
            <a:r>
              <a:t>Reading: Reader: Ch 4, </a:t>
            </a:r>
            <a:r>
              <a:rPr i="1"/>
              <a:t>C Primer,</a:t>
            </a:r>
            <a:r>
              <a:t> K&amp;R Ch 1.6, 5.1-5.5</a:t>
            </a:r>
          </a:p>
          <a:p>
            <a:pPr/>
          </a:p>
          <a:p>
            <a:pPr/>
            <a:r>
              <a:t>Lecturer: Chris Gregg</a:t>
            </a:r>
          </a:p>
        </p:txBody>
      </p:sp>
      <p:sp>
        <p:nvSpPr>
          <p:cNvPr id="140" name="CS 107…"/>
          <p:cNvSpPr txBox="1"/>
          <p:nvPr/>
        </p:nvSpPr>
        <p:spPr>
          <a:xfrm>
            <a:off x="611510" y="520114"/>
            <a:ext cx="10518977" cy="47051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437514">
              <a:defRPr sz="10070">
                <a:solidFill>
                  <a:srgbClr val="7F0325"/>
                </a:solidFill>
              </a:defRPr>
            </a:pPr>
            <a:r>
              <a:t>CS 107</a:t>
            </a:r>
          </a:p>
          <a:p>
            <a:pPr defTabSz="437514">
              <a:defRPr sz="10070">
                <a:solidFill>
                  <a:srgbClr val="7F0325"/>
                </a:solidFill>
              </a:defRPr>
            </a:pPr>
            <a:r>
              <a:t>Lecture 4: Arrays and Pointers in C</a:t>
            </a:r>
          </a:p>
        </p:txBody>
      </p:sp>
      <p:pic>
        <p:nvPicPr>
          <p:cNvPr id="141" name="Image" descr="Image"/>
          <p:cNvPicPr>
            <a:picLocks noChangeAspect="1"/>
          </p:cNvPicPr>
          <p:nvPr/>
        </p:nvPicPr>
        <p:blipFill>
          <a:blip r:embed="rId2">
            <a:extLst/>
          </a:blip>
          <a:stretch>
            <a:fillRect/>
          </a:stretch>
        </p:blipFill>
        <p:spPr>
          <a:xfrm>
            <a:off x="14134244" y="1593850"/>
            <a:ext cx="6680201" cy="10528300"/>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44" name="Logistics…"/>
          <p:cNvSpPr txBox="1"/>
          <p:nvPr/>
        </p:nvSpPr>
        <p:spPr>
          <a:xfrm>
            <a:off x="168342" y="2452042"/>
            <a:ext cx="20512204" cy="100416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762000" indent="-762000" algn="l">
              <a:buSzPct val="75000"/>
              <a:buFont typeface="Helvetica Neue"/>
              <a:buChar char="•"/>
              <a:defRPr sz="4700"/>
            </a:pPr>
            <a:r>
              <a:t>Logistics</a:t>
            </a:r>
          </a:p>
          <a:p>
            <a:pPr lvl="1" marL="1397000" indent="-762000" algn="l">
              <a:buSzPct val="75000"/>
              <a:buFont typeface="Helvetica Neue"/>
              <a:buChar char="•"/>
              <a:defRPr sz="4700"/>
            </a:pPr>
            <a:r>
              <a:t>Assign1 — Due Wednesday at 11:59pm</a:t>
            </a:r>
          </a:p>
          <a:p>
            <a:pPr lvl="1" marL="1397000" indent="-762000" algn="l">
              <a:buSzPct val="75000"/>
              <a:buFont typeface="Helvetica Neue"/>
              <a:buChar char="•"/>
              <a:defRPr sz="4700"/>
            </a:pPr>
            <a:r>
              <a:t>Assign2 will go out on Wedneday</a:t>
            </a:r>
          </a:p>
          <a:p>
            <a:pPr marL="762000" indent="-762000" algn="l">
              <a:buSzPct val="75000"/>
              <a:buFont typeface="Helvetica Neue"/>
              <a:buChar char="•"/>
              <a:defRPr sz="4700"/>
            </a:pPr>
            <a:r>
              <a:t>Reading: Reader: </a:t>
            </a:r>
            <a:r>
              <a:rPr i="1">
                <a:latin typeface="Helvetica Neue"/>
                <a:ea typeface="Helvetica Neue"/>
                <a:cs typeface="Helvetica Neue"/>
                <a:sym typeface="Helvetica Neue"/>
              </a:rPr>
              <a:t>C Primer</a:t>
            </a:r>
            <a:endParaRPr i="1">
              <a:latin typeface="Helvetica Neue"/>
              <a:ea typeface="Helvetica Neue"/>
              <a:cs typeface="Helvetica Neue"/>
              <a:sym typeface="Helvetica Neue"/>
            </a:endParaRPr>
          </a:p>
          <a:p>
            <a:pPr lvl="1" marL="1397000" indent="-762000" algn="l">
              <a:buSzPct val="75000"/>
              <a:buFont typeface="Helvetica Neue"/>
              <a:buChar char="•"/>
              <a:defRPr sz="4700"/>
            </a:pPr>
            <a:r>
              <a:t>Pointers</a:t>
            </a:r>
          </a:p>
          <a:p>
            <a:pPr lvl="1" marL="1397000" indent="-762000" algn="l">
              <a:buSzPct val="75000"/>
              <a:buFont typeface="Helvetica Neue"/>
              <a:buChar char="•"/>
              <a:defRPr sz="4700"/>
            </a:pPr>
            <a:r>
              <a:t>Arrays in C</a:t>
            </a:r>
          </a:p>
          <a:p>
            <a:pPr lvl="1" marL="1397000" indent="-762000" algn="l">
              <a:buSzPct val="75000"/>
              <a:buFont typeface="Helvetica Neue"/>
              <a:buChar char="•"/>
              <a:defRPr sz="4700"/>
            </a:pPr>
            <a:r>
              <a:t>Pointers to arrays</a:t>
            </a:r>
          </a:p>
          <a:p>
            <a:pPr lvl="1" marL="1397000" indent="-762000" algn="l">
              <a:buSzPct val="75000"/>
              <a:buFont typeface="Helvetica Neue"/>
              <a:buChar char="•"/>
              <a:defRPr sz="4700"/>
            </a:pPr>
            <a:r>
              <a:t>Pointer arithmetic -vs- bracket notation</a:t>
            </a:r>
          </a:p>
          <a:p>
            <a:pPr lvl="1" marL="1397000" indent="-762000" algn="l">
              <a:buSzPct val="75000"/>
              <a:buFont typeface="Helvetica Neue"/>
              <a:buChar char="•"/>
              <a:defRPr sz="4700"/>
            </a:pPr>
            <a:r>
              <a:t>Pointers -vs- arrays</a:t>
            </a:r>
          </a:p>
          <a:p>
            <a:pPr lvl="1" marL="1397000" indent="-762000" algn="l">
              <a:buSzPct val="75000"/>
              <a:buFont typeface="Helvetica Neue"/>
              <a:buChar char="•"/>
              <a:defRPr sz="4700"/>
            </a:pPr>
            <a:r>
              <a:t>When is 1 + 1 ≠ 2 ?</a:t>
            </a:r>
          </a:p>
          <a:p>
            <a:pPr lvl="1" marL="1397000" indent="-762000" algn="l">
              <a:buSzPct val="75000"/>
              <a:buFont typeface="Helvetica Neue"/>
              <a:buChar char="•"/>
              <a:defRPr sz="4700"/>
            </a:pPr>
            <a:r>
              <a:t>Arrays passed by reference</a:t>
            </a:r>
          </a:p>
          <a:p>
            <a:pPr lvl="1" marL="1397000" indent="-762000" algn="l">
              <a:buSzPct val="75000"/>
              <a:buFont typeface="Helvetica Neue"/>
              <a:buChar char="•"/>
              <a:defRPr sz="4700"/>
            </a:pPr>
            <a:r>
              <a:t>memcpy / memmove</a:t>
            </a:r>
          </a:p>
          <a:p>
            <a:pPr lvl="1" marL="1397000" indent="-762000" algn="l">
              <a:buSzPct val="75000"/>
              <a:buFont typeface="Helvetica Neue"/>
              <a:buChar char="•"/>
              <a:defRPr sz="4700"/>
            </a:pPr>
            <a:r>
              <a:t>literal strings</a:t>
            </a:r>
          </a:p>
          <a:p>
            <a:pPr lvl="1" marL="1397000" indent="-762000" algn="l">
              <a:buSzPct val="75000"/>
              <a:buFont typeface="Helvetica Neue"/>
              <a:buChar char="•"/>
              <a:defRPr sz="4700"/>
            </a:pPr>
            <a:r>
              <a:t>dereferencing NULL, bogus address…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C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 Pointers</a:t>
            </a:r>
          </a:p>
        </p:txBody>
      </p:sp>
      <p:sp>
        <p:nvSpPr>
          <p:cNvPr id="147" name="If you took CS 106B (or another C++ based class), you learned about pointers, which are simply memory addresses. A pointer is an integer, and on the myth machines, all pointers are 64-bits, or 8 bytes long.…"/>
          <p:cNvSpPr txBox="1"/>
          <p:nvPr/>
        </p:nvSpPr>
        <p:spPr>
          <a:xfrm>
            <a:off x="591001" y="2311726"/>
            <a:ext cx="23201999" cy="46939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If you took CS 106B (or another C++ based class), you learned about pointers, which are simply </a:t>
            </a:r>
            <a:r>
              <a:rPr i="1">
                <a:latin typeface="Helvetica Neue"/>
                <a:ea typeface="Helvetica Neue"/>
                <a:cs typeface="Helvetica Neue"/>
                <a:sym typeface="Helvetica Neue"/>
              </a:rPr>
              <a:t>memory addresses</a:t>
            </a:r>
            <a:r>
              <a:t>. A pointer is an integer, and on the myth machines, all pointers are </a:t>
            </a:r>
            <a:r>
              <a:rPr b="1">
                <a:latin typeface="Helvetica Neue"/>
                <a:ea typeface="Helvetica Neue"/>
                <a:cs typeface="Helvetica Neue"/>
                <a:sym typeface="Helvetica Neue"/>
              </a:rPr>
              <a:t>64-bits</a:t>
            </a:r>
            <a:r>
              <a:t>, or </a:t>
            </a:r>
            <a:r>
              <a:rPr b="1">
                <a:latin typeface="Helvetica Neue"/>
                <a:ea typeface="Helvetica Neue"/>
                <a:cs typeface="Helvetica Neue"/>
                <a:sym typeface="Helvetica Neue"/>
              </a:rPr>
              <a:t>8 bytes long</a:t>
            </a:r>
            <a:r>
              <a:t>.</a:t>
            </a:r>
          </a:p>
          <a:p>
            <a:pPr algn="l"/>
          </a:p>
          <a:p>
            <a:pPr algn="l"/>
            <a:r>
              <a:t>It is difficult to stress how important understanding that a pointer is </a:t>
            </a:r>
            <a:r>
              <a:rPr b="1">
                <a:latin typeface="Helvetica Neue"/>
                <a:ea typeface="Helvetica Neue"/>
                <a:cs typeface="Helvetica Neue"/>
                <a:sym typeface="Helvetica Neue"/>
              </a:rPr>
              <a:t>just a memory address</a:t>
            </a:r>
            <a:r>
              <a:t>. Let's look at some examples.</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 name="C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 Pointers</a:t>
            </a:r>
          </a:p>
        </p:txBody>
      </p:sp>
      <p:sp>
        <p:nvSpPr>
          <p:cNvPr id="150" name="// file: pointer_ex1.c…"/>
          <p:cNvSpPr txBox="1"/>
          <p:nvPr/>
        </p:nvSpPr>
        <p:spPr>
          <a:xfrm>
            <a:off x="763171" y="2044900"/>
            <a:ext cx="14048458" cy="7632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500">
                <a:latin typeface="Courier"/>
                <a:ea typeface="Courier"/>
                <a:cs typeface="Courier"/>
                <a:sym typeface="Courier"/>
              </a:defRPr>
            </a:pPr>
            <a:r>
              <a:t>// file: pointer_ex1.c</a:t>
            </a:r>
          </a:p>
          <a:p>
            <a:pPr algn="l">
              <a:defRPr sz="3500">
                <a:latin typeface="Courier"/>
                <a:ea typeface="Courier"/>
                <a:cs typeface="Courier"/>
                <a:sym typeface="Courier"/>
              </a:defRPr>
            </a:pPr>
            <a:r>
              <a:t>#include&lt;stdio.h&gt;</a:t>
            </a:r>
          </a:p>
          <a:p>
            <a:pPr algn="l">
              <a:defRPr sz="3500">
                <a:latin typeface="Courier"/>
                <a:ea typeface="Courier"/>
                <a:cs typeface="Courier"/>
                <a:sym typeface="Courier"/>
              </a:defRPr>
            </a:pPr>
            <a:r>
              <a:t>#include&lt;stdlib.h&gt;</a:t>
            </a:r>
          </a:p>
          <a:p>
            <a:pPr algn="l">
              <a:defRPr sz="3500">
                <a:latin typeface="Courier"/>
                <a:ea typeface="Courier"/>
                <a:cs typeface="Courier"/>
                <a:sym typeface="Courier"/>
              </a:defRPr>
            </a:pPr>
          </a:p>
          <a:p>
            <a:pPr algn="l">
              <a:defRPr sz="3500">
                <a:latin typeface="Courier"/>
                <a:ea typeface="Courier"/>
                <a:cs typeface="Courier"/>
                <a:sym typeface="Courier"/>
              </a:defRPr>
            </a:pPr>
            <a:r>
              <a:t>int main(int argc, char **argv)</a:t>
            </a:r>
          </a:p>
          <a:p>
            <a:pPr algn="l">
              <a:defRPr sz="3500">
                <a:latin typeface="Courier"/>
                <a:ea typeface="Courier"/>
                <a:cs typeface="Courier"/>
                <a:sym typeface="Courier"/>
              </a:defRPr>
            </a:pPr>
            <a:r>
              <a:t>{</a:t>
            </a:r>
          </a:p>
          <a:p>
            <a:pPr algn="l">
              <a:defRPr sz="3500">
                <a:latin typeface="Courier"/>
                <a:ea typeface="Courier"/>
                <a:cs typeface="Courier"/>
                <a:sym typeface="Courier"/>
              </a:defRPr>
            </a:pPr>
            <a:r>
              <a:t>    int x = 7;</a:t>
            </a:r>
          </a:p>
          <a:p>
            <a:pPr algn="l">
              <a:defRPr sz="3500">
                <a:latin typeface="Courier"/>
                <a:ea typeface="Courier"/>
                <a:cs typeface="Courier"/>
                <a:sym typeface="Courier"/>
              </a:defRPr>
            </a:pPr>
            <a:r>
              <a:t>    int *xptr = &amp;x; // pointer to x</a:t>
            </a:r>
          </a:p>
          <a:p>
            <a:pPr algn="l">
              <a:defRPr sz="3500">
                <a:latin typeface="Courier"/>
                <a:ea typeface="Courier"/>
                <a:cs typeface="Courier"/>
                <a:sym typeface="Courier"/>
              </a:defRPr>
            </a:pPr>
            <a:r>
              <a:t>    printf("x: %d\n", x);</a:t>
            </a:r>
          </a:p>
          <a:p>
            <a:pPr algn="l">
              <a:defRPr sz="3500">
                <a:latin typeface="Courier"/>
                <a:ea typeface="Courier"/>
                <a:cs typeface="Courier"/>
                <a:sym typeface="Courier"/>
              </a:defRPr>
            </a:pPr>
            <a:r>
              <a:t>    printf("address of x: %p\n", xptr);</a:t>
            </a:r>
          </a:p>
          <a:p>
            <a:pPr algn="l">
              <a:defRPr sz="3500">
                <a:latin typeface="Courier"/>
                <a:ea typeface="Courier"/>
                <a:cs typeface="Courier"/>
                <a:sym typeface="Courier"/>
              </a:defRPr>
            </a:pPr>
            <a:r>
              <a:t>    printf("x via dereferencing xptr: %d\n", *xptr);</a:t>
            </a:r>
          </a:p>
          <a:p>
            <a:pPr algn="l">
              <a:defRPr sz="3500">
                <a:latin typeface="Courier"/>
                <a:ea typeface="Courier"/>
                <a:cs typeface="Courier"/>
                <a:sym typeface="Courier"/>
              </a:defRPr>
            </a:pPr>
          </a:p>
          <a:p>
            <a:pPr algn="l">
              <a:defRPr sz="3500">
                <a:latin typeface="Courier"/>
                <a:ea typeface="Courier"/>
                <a:cs typeface="Courier"/>
                <a:sym typeface="Courier"/>
              </a:defRPr>
            </a:pPr>
            <a:r>
              <a:t>    return 0;</a:t>
            </a:r>
          </a:p>
          <a:p>
            <a:pPr algn="l">
              <a:defRPr sz="3500">
                <a:latin typeface="Courier"/>
                <a:ea typeface="Courier"/>
                <a:cs typeface="Courier"/>
                <a:sym typeface="Courier"/>
              </a:defRPr>
            </a:pPr>
            <a:r>
              <a:t>}</a:t>
            </a:r>
          </a:p>
        </p:txBody>
      </p:sp>
      <p:sp>
        <p:nvSpPr>
          <p:cNvPr id="151" name="$ ./pointer_ex1…"/>
          <p:cNvSpPr txBox="1"/>
          <p:nvPr/>
        </p:nvSpPr>
        <p:spPr>
          <a:xfrm>
            <a:off x="821932" y="10204815"/>
            <a:ext cx="10784038" cy="314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 ./pointer_ex1</a:t>
            </a:r>
          </a:p>
          <a:p>
            <a:pPr algn="l">
              <a:defRPr>
                <a:latin typeface="Courier"/>
                <a:ea typeface="Courier"/>
                <a:cs typeface="Courier"/>
                <a:sym typeface="Courier"/>
              </a:defRPr>
            </a:pPr>
            <a:r>
              <a:t>x: 7</a:t>
            </a:r>
          </a:p>
          <a:p>
            <a:pPr algn="l">
              <a:defRPr>
                <a:latin typeface="Courier"/>
                <a:ea typeface="Courier"/>
                <a:cs typeface="Courier"/>
                <a:sym typeface="Courier"/>
              </a:defRPr>
            </a:pPr>
            <a:r>
              <a:t>address of x: 0x7ffeea3c948c</a:t>
            </a:r>
          </a:p>
          <a:p>
            <a:pPr algn="l">
              <a:defRPr>
                <a:latin typeface="Courier"/>
                <a:ea typeface="Courier"/>
                <a:cs typeface="Courier"/>
                <a:sym typeface="Courier"/>
              </a:defRPr>
            </a:pPr>
            <a:r>
              <a:t>x via dereferencing xptr: 7</a:t>
            </a:r>
          </a:p>
        </p:txBody>
      </p:sp>
      <p:pic>
        <p:nvPicPr>
          <p:cNvPr id="152" name="Image" descr="Image"/>
          <p:cNvPicPr>
            <a:picLocks noChangeAspect="1"/>
          </p:cNvPicPr>
          <p:nvPr/>
        </p:nvPicPr>
        <p:blipFill>
          <a:blip r:embed="rId2">
            <a:extLst/>
          </a:blip>
          <a:stretch>
            <a:fillRect/>
          </a:stretch>
        </p:blipFill>
        <p:spPr>
          <a:xfrm>
            <a:off x="10305677" y="2752211"/>
            <a:ext cx="12852401" cy="9525001"/>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C Pointers to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 Pointers to Pointers</a:t>
            </a:r>
          </a:p>
        </p:txBody>
      </p:sp>
      <p:sp>
        <p:nvSpPr>
          <p:cNvPr id="155" name="We will often use pointers to pointers, which means that we have the address of a pointer."/>
          <p:cNvSpPr txBox="1"/>
          <p:nvPr/>
        </p:nvSpPr>
        <p:spPr>
          <a:xfrm>
            <a:off x="591001" y="1588881"/>
            <a:ext cx="23201999" cy="7960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700"/>
            </a:pPr>
            <a:r>
              <a:t>We will often use </a:t>
            </a:r>
            <a:r>
              <a:rPr i="1">
                <a:latin typeface="Helvetica Neue"/>
                <a:ea typeface="Helvetica Neue"/>
                <a:cs typeface="Helvetica Neue"/>
                <a:sym typeface="Helvetica Neue"/>
              </a:rPr>
              <a:t>pointers to pointers</a:t>
            </a:r>
            <a:r>
              <a:t>, which means that we have the </a:t>
            </a:r>
            <a:r>
              <a:rPr i="1">
                <a:latin typeface="Helvetica Neue"/>
                <a:ea typeface="Helvetica Neue"/>
                <a:cs typeface="Helvetica Neue"/>
                <a:sym typeface="Helvetica Neue"/>
              </a:rPr>
              <a:t>address of a pointer.</a:t>
            </a:r>
          </a:p>
        </p:txBody>
      </p:sp>
      <p:sp>
        <p:nvSpPr>
          <p:cNvPr id="156" name="// file: ptrptr_ex.c…"/>
          <p:cNvSpPr txBox="1"/>
          <p:nvPr/>
        </p:nvSpPr>
        <p:spPr>
          <a:xfrm>
            <a:off x="371492" y="2690258"/>
            <a:ext cx="14388872" cy="70866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ptrptr_ex.c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int x = 7;</a:t>
            </a:r>
          </a:p>
          <a:p>
            <a:pPr algn="l">
              <a:defRPr sz="2700">
                <a:latin typeface="Courier"/>
                <a:ea typeface="Courier"/>
                <a:cs typeface="Courier"/>
                <a:sym typeface="Courier"/>
              </a:defRPr>
            </a:pPr>
            <a:r>
              <a:t>    int *xptr = &amp;x; // pointer to x</a:t>
            </a:r>
          </a:p>
          <a:p>
            <a:pPr algn="l">
              <a:defRPr sz="2700">
                <a:latin typeface="Courier"/>
                <a:ea typeface="Courier"/>
                <a:cs typeface="Courier"/>
                <a:sym typeface="Courier"/>
              </a:defRPr>
            </a:pPr>
            <a:r>
              <a:t>    int **xptrptr = &amp;xptr; // pointer to xptr</a:t>
            </a:r>
          </a:p>
          <a:p>
            <a:pPr algn="l">
              <a:defRPr sz="2700">
                <a:latin typeface="Courier"/>
                <a:ea typeface="Courier"/>
                <a:cs typeface="Courier"/>
                <a:sym typeface="Courier"/>
              </a:defRPr>
            </a:pPr>
            <a:r>
              <a:t>    printf("x: %d\n", x);</a:t>
            </a:r>
          </a:p>
          <a:p>
            <a:pPr algn="l">
              <a:defRPr sz="2700">
                <a:latin typeface="Courier"/>
                <a:ea typeface="Courier"/>
                <a:cs typeface="Courier"/>
                <a:sym typeface="Courier"/>
              </a:defRPr>
            </a:pPr>
            <a:r>
              <a:t>    printf("address of x: %p\n", xptr);</a:t>
            </a:r>
          </a:p>
          <a:p>
            <a:pPr algn="l">
              <a:defRPr sz="2700">
                <a:latin typeface="Courier"/>
                <a:ea typeface="Courier"/>
                <a:cs typeface="Courier"/>
                <a:sym typeface="Courier"/>
              </a:defRPr>
            </a:pPr>
            <a:r>
              <a:t>    printf("address of xptr: %p\n", xptrptr);</a:t>
            </a:r>
          </a:p>
          <a:p>
            <a:pPr algn="l">
              <a:defRPr sz="2700">
                <a:latin typeface="Courier"/>
                <a:ea typeface="Courier"/>
                <a:cs typeface="Courier"/>
                <a:sym typeface="Courier"/>
              </a:defRPr>
            </a:pPr>
            <a:r>
              <a:t>    printf("address of x via dereferencing xptrptr: %p\n", *xptrptr);</a:t>
            </a:r>
          </a:p>
          <a:p>
            <a:pPr algn="l">
              <a:defRPr sz="2700">
                <a:latin typeface="Courier"/>
                <a:ea typeface="Courier"/>
                <a:cs typeface="Courier"/>
                <a:sym typeface="Courier"/>
              </a:defRPr>
            </a:pPr>
            <a:r>
              <a:t>    printf("x via double-dereferencing xptrptr: %d\n", **xptrptr);</a:t>
            </a:r>
          </a:p>
          <a:p>
            <a:pPr algn="l">
              <a:defRPr sz="2700">
                <a:latin typeface="Courier"/>
                <a:ea typeface="Courier"/>
                <a:cs typeface="Courier"/>
                <a:sym typeface="Courier"/>
              </a:defRPr>
            </a:pP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sp>
        <p:nvSpPr>
          <p:cNvPr id="157" name="$ ./ptrptr_ex…"/>
          <p:cNvSpPr txBox="1"/>
          <p:nvPr/>
        </p:nvSpPr>
        <p:spPr>
          <a:xfrm>
            <a:off x="526426" y="10457745"/>
            <a:ext cx="13283804" cy="299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200">
                <a:latin typeface="Courier"/>
                <a:ea typeface="Courier"/>
                <a:cs typeface="Courier"/>
                <a:sym typeface="Courier"/>
              </a:defRPr>
            </a:pPr>
            <a:r>
              <a:t>$ ./ptrptr_ex</a:t>
            </a:r>
          </a:p>
          <a:p>
            <a:pPr algn="l">
              <a:defRPr sz="3200">
                <a:latin typeface="Courier"/>
                <a:ea typeface="Courier"/>
                <a:cs typeface="Courier"/>
                <a:sym typeface="Courier"/>
              </a:defRPr>
            </a:pPr>
            <a:r>
              <a:t>x: 7</a:t>
            </a:r>
          </a:p>
          <a:p>
            <a:pPr algn="l">
              <a:defRPr sz="3200">
                <a:latin typeface="Courier"/>
                <a:ea typeface="Courier"/>
                <a:cs typeface="Courier"/>
                <a:sym typeface="Courier"/>
              </a:defRPr>
            </a:pPr>
            <a:r>
              <a:t>address of x: 0x7ffee40f148c</a:t>
            </a:r>
          </a:p>
          <a:p>
            <a:pPr algn="l">
              <a:defRPr sz="3200">
                <a:latin typeface="Courier"/>
                <a:ea typeface="Courier"/>
                <a:cs typeface="Courier"/>
                <a:sym typeface="Courier"/>
              </a:defRPr>
            </a:pPr>
            <a:r>
              <a:t>address of xptr: 0x7ffee40f1480</a:t>
            </a:r>
          </a:p>
          <a:p>
            <a:pPr algn="l">
              <a:defRPr sz="3200">
                <a:latin typeface="Courier"/>
                <a:ea typeface="Courier"/>
                <a:cs typeface="Courier"/>
                <a:sym typeface="Courier"/>
              </a:defRPr>
            </a:pPr>
            <a:r>
              <a:t>address of x via dereferencing xptrptr: 0x7ffee40f148c</a:t>
            </a:r>
          </a:p>
          <a:p>
            <a:pPr algn="l">
              <a:defRPr sz="3200">
                <a:latin typeface="Courier"/>
                <a:ea typeface="Courier"/>
                <a:cs typeface="Courier"/>
                <a:sym typeface="Courier"/>
              </a:defRPr>
            </a:pPr>
            <a:r>
              <a:t>x via double-dereferencing xptrptr: 7</a:t>
            </a:r>
          </a:p>
        </p:txBody>
      </p:sp>
      <p:pic>
        <p:nvPicPr>
          <p:cNvPr id="158" name="Image" descr="Image"/>
          <p:cNvPicPr>
            <a:picLocks noChangeAspect="1"/>
          </p:cNvPicPr>
          <p:nvPr/>
        </p:nvPicPr>
        <p:blipFill>
          <a:blip r:embed="rId2">
            <a:extLst/>
          </a:blip>
          <a:stretch>
            <a:fillRect/>
          </a:stretch>
        </p:blipFill>
        <p:spPr>
          <a:xfrm>
            <a:off x="8766361" y="3009186"/>
            <a:ext cx="14503401" cy="9525001"/>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C Pointers to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 Pointers to Pointers</a:t>
            </a:r>
          </a:p>
        </p:txBody>
      </p:sp>
      <p:sp>
        <p:nvSpPr>
          <p:cNvPr id="161" name="Question: what does the following code print out?"/>
          <p:cNvSpPr txBox="1"/>
          <p:nvPr/>
        </p:nvSpPr>
        <p:spPr>
          <a:xfrm>
            <a:off x="591001" y="1588881"/>
            <a:ext cx="23201999" cy="7954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700"/>
            </a:lvl1pPr>
          </a:lstStyle>
          <a:p>
            <a:pPr/>
            <a:r>
              <a:t>Question: what does the following code print out?</a:t>
            </a:r>
          </a:p>
        </p:txBody>
      </p:sp>
      <p:sp>
        <p:nvSpPr>
          <p:cNvPr id="162" name="// file: ptrptr_mystery.c…"/>
          <p:cNvSpPr txBox="1"/>
          <p:nvPr/>
        </p:nvSpPr>
        <p:spPr>
          <a:xfrm>
            <a:off x="371492" y="2690258"/>
            <a:ext cx="10616358" cy="77724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800">
                <a:latin typeface="Courier"/>
                <a:ea typeface="Courier"/>
                <a:cs typeface="Courier"/>
                <a:sym typeface="Courier"/>
              </a:defRPr>
            </a:pPr>
            <a:r>
              <a:t>// file: ptrptr_mystery.c</a:t>
            </a:r>
          </a:p>
          <a:p>
            <a:pPr algn="l">
              <a:defRPr sz="3800">
                <a:latin typeface="Courier"/>
                <a:ea typeface="Courier"/>
                <a:cs typeface="Courier"/>
                <a:sym typeface="Courier"/>
              </a:defRPr>
            </a:pPr>
            <a:r>
              <a:t>#include&lt;stdio.h&gt;</a:t>
            </a:r>
          </a:p>
          <a:p>
            <a:pPr algn="l">
              <a:defRPr sz="3800">
                <a:latin typeface="Courier"/>
                <a:ea typeface="Courier"/>
                <a:cs typeface="Courier"/>
                <a:sym typeface="Courier"/>
              </a:defRPr>
            </a:pPr>
            <a:r>
              <a:t>#include&lt;stdlib.h&gt;</a:t>
            </a:r>
          </a:p>
          <a:p>
            <a:pPr algn="l">
              <a:defRPr sz="3800">
                <a:latin typeface="Courier"/>
                <a:ea typeface="Courier"/>
                <a:cs typeface="Courier"/>
                <a:sym typeface="Courier"/>
              </a:defRPr>
            </a:pPr>
          </a:p>
          <a:p>
            <a:pPr algn="l">
              <a:defRPr sz="3800">
                <a:latin typeface="Courier"/>
                <a:ea typeface="Courier"/>
                <a:cs typeface="Courier"/>
                <a:sym typeface="Courier"/>
              </a:defRPr>
            </a:pPr>
            <a:r>
              <a:t>int main(int argc, char **argv)</a:t>
            </a:r>
          </a:p>
          <a:p>
            <a:pPr algn="l">
              <a:defRPr sz="3800">
                <a:latin typeface="Courier"/>
                <a:ea typeface="Courier"/>
                <a:cs typeface="Courier"/>
                <a:sym typeface="Courier"/>
              </a:defRPr>
            </a:pPr>
            <a:r>
              <a:t>{</a:t>
            </a:r>
          </a:p>
          <a:p>
            <a:pPr algn="l">
              <a:defRPr sz="3800">
                <a:latin typeface="Courier"/>
                <a:ea typeface="Courier"/>
                <a:cs typeface="Courier"/>
                <a:sym typeface="Courier"/>
              </a:defRPr>
            </a:pPr>
            <a:r>
              <a:t>    char *str = "CS107";</a:t>
            </a:r>
          </a:p>
          <a:p>
            <a:pPr algn="l">
              <a:defRPr sz="3800">
                <a:latin typeface="Courier"/>
                <a:ea typeface="Courier"/>
                <a:cs typeface="Courier"/>
                <a:sym typeface="Courier"/>
              </a:defRPr>
            </a:pPr>
            <a:r>
              <a:t>    char **strptr = &amp;str;</a:t>
            </a:r>
          </a:p>
          <a:p>
            <a:pPr algn="l">
              <a:defRPr sz="3800">
                <a:latin typeface="Courier"/>
                <a:ea typeface="Courier"/>
                <a:cs typeface="Courier"/>
                <a:sym typeface="Courier"/>
              </a:defRPr>
            </a:pPr>
          </a:p>
          <a:p>
            <a:pPr algn="l">
              <a:defRPr sz="3800">
                <a:latin typeface="Courier"/>
                <a:ea typeface="Courier"/>
                <a:cs typeface="Courier"/>
                <a:sym typeface="Courier"/>
              </a:defRPr>
            </a:pPr>
            <a:r>
              <a:t>    char mystery = **strptr;</a:t>
            </a:r>
          </a:p>
          <a:p>
            <a:pPr algn="l">
              <a:defRPr sz="3800">
                <a:latin typeface="Courier"/>
                <a:ea typeface="Courier"/>
                <a:cs typeface="Courier"/>
                <a:sym typeface="Courier"/>
              </a:defRPr>
            </a:pPr>
            <a:r>
              <a:t>    printf("Mystery: %c\n",mystery);</a:t>
            </a:r>
          </a:p>
          <a:p>
            <a:pPr algn="l">
              <a:defRPr sz="3800">
                <a:latin typeface="Courier"/>
                <a:ea typeface="Courier"/>
                <a:cs typeface="Courier"/>
                <a:sym typeface="Courier"/>
              </a:defRPr>
            </a:pPr>
            <a:r>
              <a:t>    return 0;</a:t>
            </a:r>
          </a:p>
          <a:p>
            <a:pPr algn="l">
              <a:defRPr sz="38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 name="C Pointers to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 Pointers to Pointers</a:t>
            </a:r>
          </a:p>
        </p:txBody>
      </p:sp>
      <p:sp>
        <p:nvSpPr>
          <p:cNvPr id="165" name="Question: what does the following code print out?"/>
          <p:cNvSpPr txBox="1"/>
          <p:nvPr/>
        </p:nvSpPr>
        <p:spPr>
          <a:xfrm>
            <a:off x="591001" y="1588881"/>
            <a:ext cx="23201999" cy="7954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700"/>
            </a:lvl1pPr>
          </a:lstStyle>
          <a:p>
            <a:pPr/>
            <a:r>
              <a:t>Question: what does the following code print out?</a:t>
            </a:r>
          </a:p>
        </p:txBody>
      </p:sp>
      <p:sp>
        <p:nvSpPr>
          <p:cNvPr id="166" name="// file: ptrptr_mystery.c…"/>
          <p:cNvSpPr txBox="1"/>
          <p:nvPr/>
        </p:nvSpPr>
        <p:spPr>
          <a:xfrm>
            <a:off x="371492" y="2690258"/>
            <a:ext cx="10616358" cy="77724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800">
                <a:latin typeface="Courier"/>
                <a:ea typeface="Courier"/>
                <a:cs typeface="Courier"/>
                <a:sym typeface="Courier"/>
              </a:defRPr>
            </a:pPr>
            <a:r>
              <a:t>// file: ptrptr_mystery.c</a:t>
            </a:r>
          </a:p>
          <a:p>
            <a:pPr algn="l">
              <a:defRPr sz="3800">
                <a:latin typeface="Courier"/>
                <a:ea typeface="Courier"/>
                <a:cs typeface="Courier"/>
                <a:sym typeface="Courier"/>
              </a:defRPr>
            </a:pPr>
            <a:r>
              <a:t>#include&lt;stdio.h&gt;</a:t>
            </a:r>
          </a:p>
          <a:p>
            <a:pPr algn="l">
              <a:defRPr sz="3800">
                <a:latin typeface="Courier"/>
                <a:ea typeface="Courier"/>
                <a:cs typeface="Courier"/>
                <a:sym typeface="Courier"/>
              </a:defRPr>
            </a:pPr>
            <a:r>
              <a:t>#include&lt;stdlib.h&gt;</a:t>
            </a:r>
          </a:p>
          <a:p>
            <a:pPr algn="l">
              <a:defRPr sz="3800">
                <a:latin typeface="Courier"/>
                <a:ea typeface="Courier"/>
                <a:cs typeface="Courier"/>
                <a:sym typeface="Courier"/>
              </a:defRPr>
            </a:pPr>
          </a:p>
          <a:p>
            <a:pPr algn="l">
              <a:defRPr sz="3800">
                <a:latin typeface="Courier"/>
                <a:ea typeface="Courier"/>
                <a:cs typeface="Courier"/>
                <a:sym typeface="Courier"/>
              </a:defRPr>
            </a:pPr>
            <a:r>
              <a:t>int main(int argc, char **argv)</a:t>
            </a:r>
          </a:p>
          <a:p>
            <a:pPr algn="l">
              <a:defRPr sz="3800">
                <a:latin typeface="Courier"/>
                <a:ea typeface="Courier"/>
                <a:cs typeface="Courier"/>
                <a:sym typeface="Courier"/>
              </a:defRPr>
            </a:pPr>
            <a:r>
              <a:t>{</a:t>
            </a:r>
          </a:p>
          <a:p>
            <a:pPr algn="l">
              <a:defRPr sz="3800">
                <a:latin typeface="Courier"/>
                <a:ea typeface="Courier"/>
                <a:cs typeface="Courier"/>
                <a:sym typeface="Courier"/>
              </a:defRPr>
            </a:pPr>
            <a:r>
              <a:t>    char *str = "CS107";</a:t>
            </a:r>
          </a:p>
          <a:p>
            <a:pPr algn="l">
              <a:defRPr sz="3800">
                <a:latin typeface="Courier"/>
                <a:ea typeface="Courier"/>
                <a:cs typeface="Courier"/>
                <a:sym typeface="Courier"/>
              </a:defRPr>
            </a:pPr>
            <a:r>
              <a:t>    char **strptr = &amp;str;</a:t>
            </a:r>
          </a:p>
          <a:p>
            <a:pPr algn="l">
              <a:defRPr sz="3800">
                <a:latin typeface="Courier"/>
                <a:ea typeface="Courier"/>
                <a:cs typeface="Courier"/>
                <a:sym typeface="Courier"/>
              </a:defRPr>
            </a:pPr>
          </a:p>
          <a:p>
            <a:pPr algn="l">
              <a:defRPr sz="3800">
                <a:latin typeface="Courier"/>
                <a:ea typeface="Courier"/>
                <a:cs typeface="Courier"/>
                <a:sym typeface="Courier"/>
              </a:defRPr>
            </a:pPr>
            <a:r>
              <a:t>    char mystery = **strptr;</a:t>
            </a:r>
          </a:p>
          <a:p>
            <a:pPr algn="l">
              <a:defRPr sz="3800">
                <a:latin typeface="Courier"/>
                <a:ea typeface="Courier"/>
                <a:cs typeface="Courier"/>
                <a:sym typeface="Courier"/>
              </a:defRPr>
            </a:pPr>
            <a:r>
              <a:t>    printf("Mystery: %c\n",mystery);</a:t>
            </a:r>
          </a:p>
          <a:p>
            <a:pPr algn="l">
              <a:defRPr sz="3800">
                <a:latin typeface="Courier"/>
                <a:ea typeface="Courier"/>
                <a:cs typeface="Courier"/>
                <a:sym typeface="Courier"/>
              </a:defRPr>
            </a:pPr>
            <a:r>
              <a:t>    return 0;</a:t>
            </a:r>
          </a:p>
          <a:p>
            <a:pPr algn="l">
              <a:defRPr sz="3800">
                <a:latin typeface="Courier"/>
                <a:ea typeface="Courier"/>
                <a:cs typeface="Courier"/>
                <a:sym typeface="Courier"/>
              </a:defRPr>
            </a:pPr>
            <a:r>
              <a:t>}</a:t>
            </a:r>
          </a:p>
        </p:txBody>
      </p:sp>
      <p:sp>
        <p:nvSpPr>
          <p:cNvPr id="167" name="Answer: C…"/>
          <p:cNvSpPr txBox="1"/>
          <p:nvPr/>
        </p:nvSpPr>
        <p:spPr>
          <a:xfrm>
            <a:off x="12416996" y="2976087"/>
            <a:ext cx="11086877" cy="854924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Answer: C</a:t>
            </a:r>
          </a:p>
          <a:p>
            <a:pPr algn="l"/>
          </a:p>
          <a:p>
            <a:pPr algn="l"/>
            <a:r>
              <a:t>A single dereference </a:t>
            </a:r>
            <a:r>
              <a:rPr>
                <a:latin typeface="Courier"/>
                <a:ea typeface="Courier"/>
                <a:cs typeface="Courier"/>
                <a:sym typeface="Courier"/>
              </a:rPr>
              <a:t>*strptr</a:t>
            </a:r>
            <a:r>
              <a:t> produces the address of </a:t>
            </a:r>
            <a:r>
              <a:rPr>
                <a:latin typeface="Courier"/>
                <a:ea typeface="Courier"/>
                <a:cs typeface="Courier"/>
                <a:sym typeface="Courier"/>
              </a:rPr>
              <a:t>str</a:t>
            </a:r>
            <a:r>
              <a:t>.</a:t>
            </a:r>
          </a:p>
          <a:p>
            <a:pPr algn="l"/>
          </a:p>
          <a:p>
            <a:pPr algn="l"/>
            <a:r>
              <a:t>If we were to dereference </a:t>
            </a:r>
            <a:r>
              <a:rPr>
                <a:latin typeface="Courier"/>
                <a:ea typeface="Courier"/>
                <a:cs typeface="Courier"/>
                <a:sym typeface="Courier"/>
              </a:rPr>
              <a:t>str</a:t>
            </a:r>
            <a:r>
              <a:t>:</a:t>
            </a:r>
          </a:p>
          <a:p>
            <a:pPr algn="l"/>
          </a:p>
          <a:p>
            <a:pPr algn="l">
              <a:defRPr>
                <a:latin typeface="Courier"/>
                <a:ea typeface="Courier"/>
                <a:cs typeface="Courier"/>
                <a:sym typeface="Courier"/>
              </a:defRPr>
            </a:pPr>
            <a:r>
              <a:t>*str</a:t>
            </a:r>
            <a:endParaRPr>
              <a:latin typeface="Helvetica Neue"/>
              <a:ea typeface="Helvetica Neue"/>
              <a:cs typeface="Helvetica Neue"/>
              <a:sym typeface="Helvetica Neue"/>
            </a:endParaRPr>
          </a:p>
          <a:p>
            <a:pPr algn="l">
              <a:defRPr>
                <a:latin typeface="Courier"/>
                <a:ea typeface="Courier"/>
                <a:cs typeface="Courier"/>
                <a:sym typeface="Courier"/>
              </a:defRPr>
            </a:pPr>
            <a:endParaRPr>
              <a:latin typeface="Helvetica Neue"/>
              <a:ea typeface="Helvetica Neue"/>
              <a:cs typeface="Helvetica Neue"/>
              <a:sym typeface="Helvetica Neue"/>
            </a:endParaRPr>
          </a:p>
          <a:p>
            <a:pPr algn="l"/>
            <a:r>
              <a:t>this would give us the first character of </a:t>
            </a:r>
            <a:r>
              <a:rPr>
                <a:latin typeface="Courier"/>
                <a:ea typeface="Courier"/>
                <a:cs typeface="Courier"/>
                <a:sym typeface="Courier"/>
              </a:rPr>
              <a:t>str</a:t>
            </a:r>
            <a:r>
              <a:t>, or '</a:t>
            </a:r>
            <a:r>
              <a:rPr>
                <a:latin typeface="Courier"/>
                <a:ea typeface="Courier"/>
                <a:cs typeface="Courier"/>
                <a:sym typeface="Courier"/>
              </a:rPr>
              <a:t>C</a:t>
            </a:r>
            <a:r>
              <a:t>'.</a:t>
            </a:r>
          </a:p>
        </p:txBody>
      </p:sp>
      <p:sp>
        <p:nvSpPr>
          <p:cNvPr id="168" name="So, a double-dereference of strptr, or **strptr produces the character C."/>
          <p:cNvSpPr txBox="1"/>
          <p:nvPr/>
        </p:nvSpPr>
        <p:spPr>
          <a:xfrm>
            <a:off x="225435" y="11991658"/>
            <a:ext cx="22171363"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So, a double-dereference of </a:t>
            </a:r>
            <a:r>
              <a:rPr>
                <a:latin typeface="Courier"/>
                <a:ea typeface="Courier"/>
                <a:cs typeface="Courier"/>
                <a:sym typeface="Courier"/>
              </a:rPr>
              <a:t>strptr</a:t>
            </a:r>
            <a:r>
              <a:t>, or </a:t>
            </a:r>
            <a:r>
              <a:rPr>
                <a:latin typeface="Courier"/>
                <a:ea typeface="Courier"/>
                <a:cs typeface="Courier"/>
                <a:sym typeface="Courier"/>
              </a:rPr>
              <a:t>**strptr </a:t>
            </a:r>
            <a:r>
              <a:t>produces the character C.</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Why do we use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Why do we use pointers?</a:t>
            </a:r>
          </a:p>
        </p:txBody>
      </p:sp>
      <p:sp>
        <p:nvSpPr>
          <p:cNvPr id="171" name="Pointers are used as references to values (and for arrays, which we will get to next).…"/>
          <p:cNvSpPr txBox="1"/>
          <p:nvPr/>
        </p:nvSpPr>
        <p:spPr>
          <a:xfrm>
            <a:off x="591001" y="1588881"/>
            <a:ext cx="23201999" cy="107923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700"/>
            </a:pPr>
            <a:r>
              <a:t>Pointers are used as </a:t>
            </a:r>
            <a:r>
              <a:rPr i="1">
                <a:latin typeface="Helvetica Neue"/>
                <a:ea typeface="Helvetica Neue"/>
                <a:cs typeface="Helvetica Neue"/>
                <a:sym typeface="Helvetica Neue"/>
              </a:rPr>
              <a:t>references </a:t>
            </a:r>
            <a:r>
              <a:t>to values (and for arrays, which we will get to next).</a:t>
            </a:r>
          </a:p>
          <a:p>
            <a:pPr algn="l">
              <a:defRPr sz="4700"/>
            </a:pPr>
          </a:p>
          <a:p>
            <a:pPr algn="l">
              <a:defRPr sz="4700"/>
            </a:pPr>
            <a:r>
              <a:t>Pointers let us write functions that can modify and use values that are created elsewhere in the program, without having to make a copy of the values themselves.</a:t>
            </a:r>
          </a:p>
          <a:p>
            <a:pPr algn="l">
              <a:defRPr sz="4700"/>
            </a:pPr>
          </a:p>
          <a:p>
            <a:pPr algn="l">
              <a:defRPr sz="4700"/>
            </a:pPr>
            <a:r>
              <a:t>Pointers allow us to refer to large data structures in a compact way. One 8-byte pointer can refer to any size data structure.</a:t>
            </a:r>
          </a:p>
          <a:p>
            <a:pPr algn="l">
              <a:defRPr sz="4700"/>
            </a:pPr>
          </a:p>
          <a:p>
            <a:pPr algn="l">
              <a:defRPr sz="4700"/>
            </a:pPr>
            <a:r>
              <a:t>Pointers allow us to reserve new memory during a program (using </a:t>
            </a:r>
            <a:r>
              <a:rPr>
                <a:latin typeface="Courier"/>
                <a:ea typeface="Courier"/>
                <a:cs typeface="Courier"/>
                <a:sym typeface="Courier"/>
              </a:rPr>
              <a:t>malloc</a:t>
            </a:r>
            <a:r>
              <a:t>, </a:t>
            </a:r>
            <a:r>
              <a:rPr>
                <a:latin typeface="Courier"/>
                <a:ea typeface="Courier"/>
                <a:cs typeface="Courier"/>
                <a:sym typeface="Courier"/>
              </a:rPr>
              <a:t>calloc</a:t>
            </a:r>
            <a:r>
              <a:t>, and </a:t>
            </a:r>
            <a:r>
              <a:rPr>
                <a:latin typeface="Courier"/>
                <a:ea typeface="Courier"/>
                <a:cs typeface="Courier"/>
                <a:sym typeface="Courier"/>
              </a:rPr>
              <a:t>realloc</a:t>
            </a:r>
            <a:r>
              <a:t>, which we will cover later). It is convenient to request memory inside a function that you do not have details about at compile time (e.g., the length of a potential array).</a:t>
            </a:r>
          </a:p>
          <a:p>
            <a:pPr algn="l">
              <a:defRPr sz="4700"/>
            </a:pPr>
          </a:p>
          <a:p>
            <a:pPr algn="l">
              <a:defRPr sz="4700"/>
            </a:pPr>
            <a:r>
              <a:t>Pointers to pointers allow us to refer to a particular element in an array generically, without even knowing about the details of what the array has in it. We will see this next week.</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Arrays in 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Arrays in C</a:t>
            </a:r>
          </a:p>
        </p:txBody>
      </p:sp>
      <p:sp>
        <p:nvSpPr>
          <p:cNvPr id="174" name="Arrays in C are contiguous blocks of memory with a fixed length.…"/>
          <p:cNvSpPr txBox="1"/>
          <p:nvPr/>
        </p:nvSpPr>
        <p:spPr>
          <a:xfrm>
            <a:off x="560323" y="1983346"/>
            <a:ext cx="13072803" cy="94737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Arrays in C are contiguous blocks of memory with a fixed length. </a:t>
            </a:r>
          </a:p>
          <a:p>
            <a:pPr algn="l"/>
          </a:p>
          <a:p>
            <a:pPr algn="l"/>
            <a:r>
              <a:t>A programmer can access elements in an array using either bracket notation (e.g., </a:t>
            </a:r>
            <a:r>
              <a:rPr>
                <a:latin typeface="Courier"/>
                <a:ea typeface="Courier"/>
                <a:cs typeface="Courier"/>
                <a:sym typeface="Courier"/>
              </a:rPr>
              <a:t>arr[2]</a:t>
            </a:r>
            <a:r>
              <a:t>) or by dereferencing an offset from the beginning of the array (e.g., </a:t>
            </a:r>
            <a:r>
              <a:rPr>
                <a:latin typeface="Courier"/>
                <a:ea typeface="Courier"/>
                <a:cs typeface="Courier"/>
                <a:sym typeface="Courier"/>
              </a:rPr>
              <a:t>*(arr + 2)</a:t>
            </a:r>
            <a:r>
              <a:t>, more on this in a couple of slides). </a:t>
            </a:r>
          </a:p>
          <a:p>
            <a:pPr algn="l"/>
          </a:p>
          <a:p>
            <a:pPr algn="l"/>
            <a:r>
              <a:t>Although arrays sometimes behave like pointers, they are distinct and should not be confused with pointers.</a:t>
            </a:r>
            <a:endParaRPr sz="1200"/>
          </a:p>
        </p:txBody>
      </p:sp>
      <p:pic>
        <p:nvPicPr>
          <p:cNvPr id="175" name="Image" descr="Image"/>
          <p:cNvPicPr>
            <a:picLocks noChangeAspect="1"/>
          </p:cNvPicPr>
          <p:nvPr/>
        </p:nvPicPr>
        <p:blipFill>
          <a:blip r:embed="rId2">
            <a:extLst/>
          </a:blip>
          <a:stretch>
            <a:fillRect/>
          </a:stretch>
        </p:blipFill>
        <p:spPr>
          <a:xfrm>
            <a:off x="15422350" y="2095500"/>
            <a:ext cx="6273801" cy="9525000"/>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Array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Array Example</a:t>
            </a:r>
          </a:p>
        </p:txBody>
      </p:sp>
      <p:sp>
        <p:nvSpPr>
          <p:cNvPr id="178" name="// file: array_ex.c…"/>
          <p:cNvSpPr txBox="1"/>
          <p:nvPr/>
        </p:nvSpPr>
        <p:spPr>
          <a:xfrm>
            <a:off x="371492" y="1948247"/>
            <a:ext cx="14183098" cy="85090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400">
                <a:latin typeface="Courier"/>
                <a:ea typeface="Courier"/>
                <a:cs typeface="Courier"/>
                <a:sym typeface="Courier"/>
              </a:defRPr>
            </a:pPr>
            <a:r>
              <a:t>// file: array_ex.c</a:t>
            </a:r>
          </a:p>
          <a:p>
            <a:pPr algn="l">
              <a:defRPr sz="3400">
                <a:latin typeface="Courier"/>
                <a:ea typeface="Courier"/>
                <a:cs typeface="Courier"/>
                <a:sym typeface="Courier"/>
              </a:defRPr>
            </a:pPr>
            <a:r>
              <a:t>#include&lt;stdio.h&gt;</a:t>
            </a:r>
          </a:p>
          <a:p>
            <a:pPr algn="l">
              <a:defRPr sz="3400">
                <a:latin typeface="Courier"/>
                <a:ea typeface="Courier"/>
                <a:cs typeface="Courier"/>
                <a:sym typeface="Courier"/>
              </a:defRPr>
            </a:pPr>
            <a:r>
              <a:t>#include&lt;stdlib.h&gt;</a:t>
            </a:r>
          </a:p>
          <a:p>
            <a:pPr algn="l">
              <a:defRPr sz="3400">
                <a:latin typeface="Courier"/>
                <a:ea typeface="Courier"/>
                <a:cs typeface="Courier"/>
                <a:sym typeface="Courier"/>
              </a:defRPr>
            </a:pPr>
          </a:p>
          <a:p>
            <a:pPr algn="l">
              <a:defRPr sz="3400">
                <a:latin typeface="Courier"/>
                <a:ea typeface="Courier"/>
                <a:cs typeface="Courier"/>
                <a:sym typeface="Courier"/>
              </a:defRPr>
            </a:pPr>
            <a:r>
              <a:t>int main(int argc, char **argv)</a:t>
            </a:r>
          </a:p>
          <a:p>
            <a:pPr algn="l">
              <a:defRPr sz="3400">
                <a:latin typeface="Courier"/>
                <a:ea typeface="Courier"/>
                <a:cs typeface="Courier"/>
                <a:sym typeface="Courier"/>
              </a:defRPr>
            </a:pPr>
            <a:r>
              <a:t>{</a:t>
            </a:r>
          </a:p>
          <a:p>
            <a:pPr algn="l">
              <a:defRPr sz="3400">
                <a:latin typeface="Courier"/>
                <a:ea typeface="Courier"/>
                <a:cs typeface="Courier"/>
                <a:sym typeface="Courier"/>
              </a:defRPr>
            </a:pPr>
            <a:r>
              <a:t>    short values[] = {1, -1, 5, 2, -4, 8};</a:t>
            </a:r>
          </a:p>
          <a:p>
            <a:pPr algn="l">
              <a:defRPr sz="3400">
                <a:latin typeface="Courier"/>
                <a:ea typeface="Courier"/>
                <a:cs typeface="Courier"/>
                <a:sym typeface="Courier"/>
              </a:defRPr>
            </a:pPr>
          </a:p>
          <a:p>
            <a:pPr algn="l">
              <a:defRPr sz="3400">
                <a:latin typeface="Courier"/>
                <a:ea typeface="Courier"/>
                <a:cs typeface="Courier"/>
                <a:sym typeface="Courier"/>
              </a:defRPr>
            </a:pPr>
            <a:r>
              <a:t>    int nelems = sizeof(values) / sizeof(values[0]);</a:t>
            </a:r>
          </a:p>
          <a:p>
            <a:pPr algn="l">
              <a:defRPr sz="3400">
                <a:latin typeface="Courier"/>
                <a:ea typeface="Courier"/>
                <a:cs typeface="Courier"/>
                <a:sym typeface="Courier"/>
              </a:defRPr>
            </a:pPr>
          </a:p>
          <a:p>
            <a:pPr algn="l">
              <a:defRPr sz="3400">
                <a:latin typeface="Courier"/>
                <a:ea typeface="Courier"/>
                <a:cs typeface="Courier"/>
                <a:sym typeface="Courier"/>
              </a:defRPr>
            </a:pPr>
            <a:r>
              <a:t>    for (int i = 0; i &lt; nelems; i++) {</a:t>
            </a:r>
          </a:p>
          <a:p>
            <a:pPr algn="l">
              <a:defRPr sz="3400">
                <a:latin typeface="Courier"/>
                <a:ea typeface="Courier"/>
                <a:cs typeface="Courier"/>
                <a:sym typeface="Courier"/>
              </a:defRPr>
            </a:pPr>
            <a:r>
              <a:t>        printf("%d",values[i]);</a:t>
            </a:r>
          </a:p>
          <a:p>
            <a:pPr algn="l">
              <a:defRPr sz="3400">
                <a:latin typeface="Courier"/>
                <a:ea typeface="Courier"/>
                <a:cs typeface="Courier"/>
                <a:sym typeface="Courier"/>
              </a:defRPr>
            </a:pPr>
            <a:r>
              <a:t>        i == nelems - 1 ? printf("\n") : printf(", ");</a:t>
            </a:r>
          </a:p>
          <a:p>
            <a:pPr algn="l">
              <a:defRPr sz="3400">
                <a:latin typeface="Courier"/>
                <a:ea typeface="Courier"/>
                <a:cs typeface="Courier"/>
                <a:sym typeface="Courier"/>
              </a:defRPr>
            </a:pPr>
            <a:r>
              <a:t>    }</a:t>
            </a:r>
          </a:p>
          <a:p>
            <a:pPr algn="l">
              <a:defRPr sz="3400">
                <a:latin typeface="Courier"/>
                <a:ea typeface="Courier"/>
                <a:cs typeface="Courier"/>
                <a:sym typeface="Courier"/>
              </a:defRPr>
            </a:pPr>
            <a:r>
              <a:t>    return 0;</a:t>
            </a:r>
          </a:p>
          <a:p>
            <a:pPr algn="l">
              <a:defRPr sz="3400">
                <a:latin typeface="Courier"/>
                <a:ea typeface="Courier"/>
                <a:cs typeface="Courier"/>
                <a:sym typeface="Courier"/>
              </a:defRPr>
            </a:pPr>
            <a:r>
              <a:t>}</a:t>
            </a:r>
          </a:p>
        </p:txBody>
      </p:sp>
      <p:sp>
        <p:nvSpPr>
          <p:cNvPr id="179" name="$ ./array_ex…"/>
          <p:cNvSpPr txBox="1"/>
          <p:nvPr/>
        </p:nvSpPr>
        <p:spPr>
          <a:xfrm>
            <a:off x="526426" y="10457745"/>
            <a:ext cx="4504135" cy="1066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200">
                <a:latin typeface="Courier"/>
                <a:ea typeface="Courier"/>
                <a:cs typeface="Courier"/>
                <a:sym typeface="Courier"/>
              </a:defRPr>
            </a:pPr>
            <a:r>
              <a:t>$ ./array_ex</a:t>
            </a:r>
          </a:p>
          <a:p>
            <a:pPr algn="l">
              <a:defRPr sz="3200">
                <a:latin typeface="Courier"/>
                <a:ea typeface="Courier"/>
                <a:cs typeface="Courier"/>
                <a:sym typeface="Courier"/>
              </a:defRPr>
            </a:pPr>
            <a:r>
              <a:t>1, -1, 5, 2, -4, 8</a:t>
            </a:r>
          </a:p>
        </p:txBody>
      </p:sp>
      <p:graphicFrame>
        <p:nvGraphicFramePr>
          <p:cNvPr id="180" name="Table 1-1-1"/>
          <p:cNvGraphicFramePr/>
          <p:nvPr/>
        </p:nvGraphicFramePr>
        <p:xfrm>
          <a:off x="16119490" y="2890845"/>
          <a:ext cx="6242306" cy="949917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3650723"/>
              </a:tblGrid>
              <a:tr h="1356118">
                <a:tc>
                  <a:txBody>
                    <a:bodyPr/>
                    <a:lstStyle/>
                    <a:p>
                      <a:pPr algn="ctr" defTabSz="914400">
                        <a:defRPr>
                          <a:solidFill>
                            <a:srgbClr val="000000"/>
                          </a:solidFill>
                        </a:defRPr>
                      </a:pPr>
                      <a:r>
                        <a:rPr sz="4700">
                          <a:latin typeface="+mn-lt"/>
                          <a:ea typeface="+mn-ea"/>
                          <a:cs typeface="+mn-cs"/>
                          <a:sym typeface="Helvetica Neue Light"/>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6118">
                <a:tc>
                  <a:txBody>
                    <a:bodyPr/>
                    <a:lstStyle/>
                    <a:p>
                      <a:pPr algn="ctr" defTabSz="914400">
                        <a:defRPr>
                          <a:solidFill>
                            <a:srgbClr val="000000"/>
                          </a:solidFill>
                        </a:defRPr>
                      </a:pPr>
                      <a:r>
                        <a:rPr sz="3300">
                          <a:latin typeface="Courier"/>
                          <a:ea typeface="Courier"/>
                          <a:cs typeface="Courier"/>
                          <a:sym typeface="Courier"/>
                        </a:rPr>
                        <a:t>0x8a</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algn="ctr" defTabSz="914400">
                        <a:defRPr>
                          <a:solidFill>
                            <a:srgbClr val="000000"/>
                          </a:solidFill>
                        </a:defRPr>
                      </a:pPr>
                      <a:r>
                        <a:rPr sz="3300">
                          <a:latin typeface="Courier"/>
                          <a:ea typeface="Courier"/>
                          <a:cs typeface="Courier"/>
                          <a:sym typeface="Courier"/>
                        </a:rPr>
                        <a:t>0x88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-4</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algn="ctr" defTabSz="914400">
                        <a:defRPr>
                          <a:solidFill>
                            <a:srgbClr val="000000"/>
                          </a:solidFill>
                        </a:defRPr>
                      </a:pPr>
                      <a:r>
                        <a:rPr sz="3300">
                          <a:latin typeface="Courier"/>
                          <a:ea typeface="Courier"/>
                          <a:cs typeface="Courier"/>
                          <a:sym typeface="Courier"/>
                        </a:rPr>
                        <a:t>0x86</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algn="ctr" defTabSz="914400">
                        <a:defRPr>
                          <a:solidFill>
                            <a:srgbClr val="000000"/>
                          </a:solidFill>
                        </a:defRPr>
                      </a:pPr>
                      <a:r>
                        <a:rPr sz="3300">
                          <a:latin typeface="Courier"/>
                          <a:ea typeface="Courier"/>
                          <a:cs typeface="Courier"/>
                          <a:sym typeface="Courier"/>
                        </a:rPr>
                        <a:t>0x84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algn="ctr" defTabSz="914400">
                        <a:defRPr>
                          <a:solidFill>
                            <a:srgbClr val="000000"/>
                          </a:solidFill>
                        </a:defRPr>
                      </a:pPr>
                      <a:r>
                        <a:rPr sz="3300">
                          <a:latin typeface="Courier"/>
                          <a:ea typeface="Courier"/>
                          <a:cs typeface="Courier"/>
                          <a:sym typeface="Courier"/>
                        </a:rPr>
                        <a:t>0x82</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algn="ctr" defTabSz="914400">
                        <a:defRPr>
                          <a:solidFill>
                            <a:srgbClr val="000000"/>
                          </a:solidFill>
                        </a:defRPr>
                      </a:pPr>
                      <a:r>
                        <a:rPr sz="3300">
                          <a:latin typeface="Courier"/>
                          <a:ea typeface="Courier"/>
                          <a:cs typeface="Courier"/>
                          <a:sym typeface="Courier"/>
                        </a:rPr>
                        <a:t>0x80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194" name="Group"/>
          <p:cNvGrpSpPr/>
          <p:nvPr/>
        </p:nvGrpSpPr>
        <p:grpSpPr>
          <a:xfrm>
            <a:off x="19986682" y="4227349"/>
            <a:ext cx="398831" cy="8142317"/>
            <a:chOff x="0" y="0"/>
            <a:chExt cx="398830" cy="8142315"/>
          </a:xfrm>
        </p:grpSpPr>
        <p:sp>
          <p:nvSpPr>
            <p:cNvPr id="181" name="Line"/>
            <p:cNvSpPr/>
            <p:nvPr/>
          </p:nvSpPr>
          <p:spPr>
            <a:xfrm>
              <a:off x="0" y="0"/>
              <a:ext cx="398831" cy="0"/>
            </a:xfrm>
            <a:prstGeom prst="line">
              <a:avLst/>
            </a:prstGeom>
            <a:no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82" name="Line"/>
            <p:cNvSpPr/>
            <p:nvPr/>
          </p:nvSpPr>
          <p:spPr>
            <a:xfrm>
              <a:off x="0" y="678525"/>
              <a:ext cx="398831" cy="1"/>
            </a:xfrm>
            <a:prstGeom prst="line">
              <a:avLst/>
            </a:prstGeom>
            <a:no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83" name="Line"/>
            <p:cNvSpPr/>
            <p:nvPr/>
          </p:nvSpPr>
          <p:spPr>
            <a:xfrm>
              <a:off x="0" y="1357052"/>
              <a:ext cx="398831" cy="1"/>
            </a:xfrm>
            <a:prstGeom prst="line">
              <a:avLst/>
            </a:prstGeom>
            <a:no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84" name="Line"/>
            <p:cNvSpPr/>
            <p:nvPr/>
          </p:nvSpPr>
          <p:spPr>
            <a:xfrm>
              <a:off x="0" y="2035576"/>
              <a:ext cx="398831" cy="1"/>
            </a:xfrm>
            <a:prstGeom prst="line">
              <a:avLst/>
            </a:prstGeom>
            <a:no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85" name="Line"/>
            <p:cNvSpPr/>
            <p:nvPr/>
          </p:nvSpPr>
          <p:spPr>
            <a:xfrm>
              <a:off x="0" y="2714104"/>
              <a:ext cx="398831" cy="1"/>
            </a:xfrm>
            <a:prstGeom prst="line">
              <a:avLst/>
            </a:prstGeom>
            <a:no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86" name="Line"/>
            <p:cNvSpPr/>
            <p:nvPr/>
          </p:nvSpPr>
          <p:spPr>
            <a:xfrm>
              <a:off x="0" y="3392630"/>
              <a:ext cx="398831" cy="1"/>
            </a:xfrm>
            <a:prstGeom prst="line">
              <a:avLst/>
            </a:prstGeom>
            <a:no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87" name="Line"/>
            <p:cNvSpPr/>
            <p:nvPr/>
          </p:nvSpPr>
          <p:spPr>
            <a:xfrm>
              <a:off x="0" y="4071158"/>
              <a:ext cx="398831" cy="1"/>
            </a:xfrm>
            <a:prstGeom prst="line">
              <a:avLst/>
            </a:prstGeom>
            <a:no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88" name="Line"/>
            <p:cNvSpPr/>
            <p:nvPr/>
          </p:nvSpPr>
          <p:spPr>
            <a:xfrm>
              <a:off x="0" y="4749686"/>
              <a:ext cx="398831" cy="1"/>
            </a:xfrm>
            <a:prstGeom prst="line">
              <a:avLst/>
            </a:prstGeom>
            <a:no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89" name="Line"/>
            <p:cNvSpPr/>
            <p:nvPr/>
          </p:nvSpPr>
          <p:spPr>
            <a:xfrm>
              <a:off x="0" y="5428212"/>
              <a:ext cx="398831" cy="1"/>
            </a:xfrm>
            <a:prstGeom prst="line">
              <a:avLst/>
            </a:prstGeom>
            <a:no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90" name="Line"/>
            <p:cNvSpPr/>
            <p:nvPr/>
          </p:nvSpPr>
          <p:spPr>
            <a:xfrm>
              <a:off x="0" y="6106734"/>
              <a:ext cx="398831" cy="1"/>
            </a:xfrm>
            <a:prstGeom prst="line">
              <a:avLst/>
            </a:prstGeom>
            <a:no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91" name="Line"/>
            <p:cNvSpPr/>
            <p:nvPr/>
          </p:nvSpPr>
          <p:spPr>
            <a:xfrm>
              <a:off x="0" y="6785260"/>
              <a:ext cx="398831" cy="1"/>
            </a:xfrm>
            <a:prstGeom prst="line">
              <a:avLst/>
            </a:prstGeom>
            <a:no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92" name="Line"/>
            <p:cNvSpPr/>
            <p:nvPr/>
          </p:nvSpPr>
          <p:spPr>
            <a:xfrm>
              <a:off x="0" y="7463787"/>
              <a:ext cx="398831" cy="1"/>
            </a:xfrm>
            <a:prstGeom prst="line">
              <a:avLst/>
            </a:prstGeom>
            <a:no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93" name="Line"/>
            <p:cNvSpPr/>
            <p:nvPr/>
          </p:nvSpPr>
          <p:spPr>
            <a:xfrm>
              <a:off x="0" y="8142315"/>
              <a:ext cx="398831" cy="1"/>
            </a:xfrm>
            <a:prstGeom prst="line">
              <a:avLst/>
            </a:prstGeom>
            <a:no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sp>
        <p:nvSpPr>
          <p:cNvPr id="195" name="The sizeof  for an array reports the total number of bytes in the array. Not true for pointers!"/>
          <p:cNvSpPr txBox="1"/>
          <p:nvPr/>
        </p:nvSpPr>
        <p:spPr>
          <a:xfrm>
            <a:off x="233387" y="12245013"/>
            <a:ext cx="22584269" cy="15748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800"/>
            </a:pPr>
            <a:r>
              <a:t>The </a:t>
            </a:r>
            <a:r>
              <a:rPr>
                <a:latin typeface="Courier"/>
                <a:ea typeface="Courier"/>
                <a:cs typeface="Courier"/>
                <a:sym typeface="Courier"/>
              </a:rPr>
              <a:t>sizeof</a:t>
            </a:r>
            <a:r>
              <a:t>  for an array reports the </a:t>
            </a:r>
            <a:r>
              <a:rPr i="1">
                <a:latin typeface="Helvetica Neue"/>
                <a:ea typeface="Helvetica Neue"/>
                <a:cs typeface="Helvetica Neue"/>
                <a:sym typeface="Helvetica Neue"/>
              </a:rPr>
              <a:t>total number of bytes in the array. </a:t>
            </a:r>
            <a:r>
              <a:rPr b="1" i="1">
                <a:latin typeface="Helvetica Neue"/>
                <a:ea typeface="Helvetica Neue"/>
                <a:cs typeface="Helvetica Neue"/>
                <a:sym typeface="Helvetica Neue"/>
              </a:rPr>
              <a:t>Not true for pointers!</a:t>
            </a:r>
          </a:p>
        </p:txBody>
      </p:sp>
      <p:sp>
        <p:nvSpPr>
          <p:cNvPr id="196" name="values"/>
          <p:cNvSpPr txBox="1"/>
          <p:nvPr/>
        </p:nvSpPr>
        <p:spPr>
          <a:xfrm>
            <a:off x="22619126" y="11290102"/>
            <a:ext cx="1669034" cy="622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3400">
                <a:latin typeface="Courier"/>
                <a:ea typeface="Courier"/>
                <a:cs typeface="Courier"/>
                <a:sym typeface="Courier"/>
              </a:defRPr>
            </a:lvl1pPr>
          </a:lstStyle>
          <a:p>
            <a:pPr/>
            <a:r>
              <a:t>values</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Arrays are not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Arrays are not pointers!</a:t>
            </a:r>
          </a:p>
        </p:txBody>
      </p:sp>
      <p:sp>
        <p:nvSpPr>
          <p:cNvPr id="199" name="// file: array_sizeof.c…"/>
          <p:cNvSpPr txBox="1"/>
          <p:nvPr/>
        </p:nvSpPr>
        <p:spPr>
          <a:xfrm>
            <a:off x="371492" y="1948247"/>
            <a:ext cx="15478709" cy="69469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400">
                <a:latin typeface="Courier"/>
                <a:ea typeface="Courier"/>
                <a:cs typeface="Courier"/>
                <a:sym typeface="Courier"/>
              </a:defRPr>
            </a:pPr>
            <a:r>
              <a:t>// file: array_sizeof.c</a:t>
            </a:r>
          </a:p>
          <a:p>
            <a:pPr algn="l">
              <a:defRPr sz="3400">
                <a:latin typeface="Courier"/>
                <a:ea typeface="Courier"/>
                <a:cs typeface="Courier"/>
                <a:sym typeface="Courier"/>
              </a:defRPr>
            </a:pPr>
            <a:r>
              <a:t>#include&lt;stdio.h&gt;</a:t>
            </a:r>
          </a:p>
          <a:p>
            <a:pPr algn="l">
              <a:defRPr sz="3400">
                <a:latin typeface="Courier"/>
                <a:ea typeface="Courier"/>
                <a:cs typeface="Courier"/>
                <a:sym typeface="Courier"/>
              </a:defRPr>
            </a:pPr>
            <a:r>
              <a:t>#include&lt;stdlib.h&gt;</a:t>
            </a:r>
          </a:p>
          <a:p>
            <a:pPr algn="l">
              <a:defRPr sz="3400">
                <a:latin typeface="Courier"/>
                <a:ea typeface="Courier"/>
                <a:cs typeface="Courier"/>
                <a:sym typeface="Courier"/>
              </a:defRPr>
            </a:pPr>
          </a:p>
          <a:p>
            <a:pPr algn="l">
              <a:defRPr sz="3400">
                <a:latin typeface="Courier"/>
                <a:ea typeface="Courier"/>
                <a:cs typeface="Courier"/>
                <a:sym typeface="Courier"/>
              </a:defRPr>
            </a:pPr>
            <a:r>
              <a:t>int main(int argc, char **argv)</a:t>
            </a:r>
          </a:p>
          <a:p>
            <a:pPr algn="l">
              <a:defRPr sz="3400">
                <a:latin typeface="Courier"/>
                <a:ea typeface="Courier"/>
                <a:cs typeface="Courier"/>
                <a:sym typeface="Courier"/>
              </a:defRPr>
            </a:pPr>
            <a:r>
              <a:t>{</a:t>
            </a:r>
          </a:p>
          <a:p>
            <a:pPr algn="l">
              <a:defRPr sz="3400">
                <a:latin typeface="Courier"/>
                <a:ea typeface="Courier"/>
                <a:cs typeface="Courier"/>
                <a:sym typeface="Courier"/>
              </a:defRPr>
            </a:pPr>
            <a:r>
              <a:t>    short values[] = {1, -1, 5, 2, -4, 8};</a:t>
            </a:r>
          </a:p>
          <a:p>
            <a:pPr algn="l">
              <a:defRPr sz="3400">
                <a:latin typeface="Courier"/>
                <a:ea typeface="Courier"/>
                <a:cs typeface="Courier"/>
                <a:sym typeface="Courier"/>
              </a:defRPr>
            </a:pPr>
          </a:p>
          <a:p>
            <a:pPr algn="l">
              <a:defRPr sz="3400">
                <a:latin typeface="Courier"/>
                <a:ea typeface="Courier"/>
                <a:cs typeface="Courier"/>
                <a:sym typeface="Courier"/>
              </a:defRPr>
            </a:pPr>
            <a:r>
              <a:t>    printf("sizeof(values) = %lu\n", sizeof(values));</a:t>
            </a:r>
          </a:p>
          <a:p>
            <a:pPr algn="l">
              <a:defRPr sz="3400">
                <a:latin typeface="Courier"/>
                <a:ea typeface="Courier"/>
                <a:cs typeface="Courier"/>
                <a:sym typeface="Courier"/>
              </a:defRPr>
            </a:pPr>
            <a:r>
              <a:t>    printf("sizeof(values[0]) = %lu\n", sizeof(values[0]));</a:t>
            </a:r>
          </a:p>
          <a:p>
            <a:pPr algn="l">
              <a:defRPr sz="3400">
                <a:latin typeface="Courier"/>
                <a:ea typeface="Courier"/>
                <a:cs typeface="Courier"/>
                <a:sym typeface="Courier"/>
              </a:defRPr>
            </a:pPr>
          </a:p>
          <a:p>
            <a:pPr algn="l">
              <a:defRPr sz="3400">
                <a:latin typeface="Courier"/>
                <a:ea typeface="Courier"/>
                <a:cs typeface="Courier"/>
                <a:sym typeface="Courier"/>
              </a:defRPr>
            </a:pPr>
            <a:r>
              <a:t>    return 0;</a:t>
            </a:r>
          </a:p>
          <a:p>
            <a:pPr algn="l">
              <a:defRPr sz="3400">
                <a:latin typeface="Courier"/>
                <a:ea typeface="Courier"/>
                <a:cs typeface="Courier"/>
                <a:sym typeface="Courier"/>
              </a:defRPr>
            </a:pPr>
            <a:r>
              <a:t>}</a:t>
            </a:r>
          </a:p>
        </p:txBody>
      </p:sp>
      <p:sp>
        <p:nvSpPr>
          <p:cNvPr id="200" name="$ ./array_sizeof…"/>
          <p:cNvSpPr txBox="1"/>
          <p:nvPr/>
        </p:nvSpPr>
        <p:spPr>
          <a:xfrm>
            <a:off x="779706" y="9536725"/>
            <a:ext cx="6676189" cy="196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 ./array_sizeof</a:t>
            </a:r>
          </a:p>
          <a:p>
            <a:pPr algn="l">
              <a:defRPr sz="4100">
                <a:latin typeface="Courier"/>
                <a:ea typeface="Courier"/>
                <a:cs typeface="Courier"/>
                <a:sym typeface="Courier"/>
              </a:defRPr>
            </a:pPr>
            <a:r>
              <a:t>\sizeof(values) = 12</a:t>
            </a:r>
          </a:p>
          <a:p>
            <a:pPr algn="l">
              <a:defRPr sz="4100">
                <a:latin typeface="Courier"/>
                <a:ea typeface="Courier"/>
                <a:cs typeface="Courier"/>
                <a:sym typeface="Courier"/>
              </a:defRPr>
            </a:pPr>
            <a:r>
              <a:t>sizeof(values[0]) = 2</a:t>
            </a:r>
          </a:p>
        </p:txBody>
      </p:sp>
      <p:sp>
        <p:nvSpPr>
          <p:cNvPr id="201" name="Arrays can behave like pointers, but there is no pointer associated with the array values in the code to the left.…"/>
          <p:cNvSpPr txBox="1"/>
          <p:nvPr/>
        </p:nvSpPr>
        <p:spPr>
          <a:xfrm>
            <a:off x="16280269" y="1837489"/>
            <a:ext cx="7918916" cy="110335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800"/>
            </a:pPr>
            <a:r>
              <a:t>Arrays can behave like pointers, but there is no pointer associated with the array </a:t>
            </a:r>
            <a:r>
              <a:rPr>
                <a:latin typeface="Courier"/>
                <a:ea typeface="Courier"/>
                <a:cs typeface="Courier"/>
                <a:sym typeface="Courier"/>
              </a:rPr>
              <a:t>values</a:t>
            </a:r>
            <a:r>
              <a:t> in the code to the left. </a:t>
            </a:r>
          </a:p>
          <a:p>
            <a:pPr algn="l">
              <a:defRPr sz="4800"/>
            </a:pPr>
          </a:p>
          <a:p>
            <a:pPr algn="l">
              <a:defRPr sz="4800"/>
            </a:pPr>
            <a:r>
              <a:t>The compiler keeps track of where in memory the array is, and the compiler also knows how big the array is (which is why </a:t>
            </a:r>
            <a:r>
              <a:rPr>
                <a:latin typeface="Courier"/>
                <a:ea typeface="Courier"/>
                <a:cs typeface="Courier"/>
                <a:sym typeface="Courier"/>
              </a:rPr>
              <a:t>sizeof(values)</a:t>
            </a:r>
            <a:r>
              <a:t> is 12. Each element is 2 bytes (because it is an array of </a:t>
            </a:r>
            <a:r>
              <a:rPr>
                <a:latin typeface="Courier"/>
                <a:ea typeface="Courier"/>
                <a:cs typeface="Courier"/>
                <a:sym typeface="Courier"/>
              </a:rPr>
              <a:t>short</a:t>
            </a:r>
            <a:r>
              <a:t>s, and there are six elements).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Arrays are not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Arrays are not pointers!</a:t>
            </a:r>
          </a:p>
        </p:txBody>
      </p:sp>
      <p:sp>
        <p:nvSpPr>
          <p:cNvPr id="204" name="// file: arrays_not_pointers.c…"/>
          <p:cNvSpPr txBox="1"/>
          <p:nvPr/>
        </p:nvSpPr>
        <p:spPr>
          <a:xfrm>
            <a:off x="371492" y="1948247"/>
            <a:ext cx="10296266" cy="59055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400">
                <a:latin typeface="Courier"/>
                <a:ea typeface="Courier"/>
                <a:cs typeface="Courier"/>
                <a:sym typeface="Courier"/>
              </a:defRPr>
            </a:pPr>
            <a:r>
              <a:t>// file: arrays_not_pointers.c</a:t>
            </a:r>
          </a:p>
          <a:p>
            <a:pPr algn="l">
              <a:defRPr sz="3400">
                <a:latin typeface="Courier"/>
                <a:ea typeface="Courier"/>
                <a:cs typeface="Courier"/>
                <a:sym typeface="Courier"/>
              </a:defRPr>
            </a:pPr>
            <a:r>
              <a:t>#include&lt;stdio.h&gt;</a:t>
            </a:r>
          </a:p>
          <a:p>
            <a:pPr algn="l">
              <a:defRPr sz="3400">
                <a:latin typeface="Courier"/>
                <a:ea typeface="Courier"/>
                <a:cs typeface="Courier"/>
                <a:sym typeface="Courier"/>
              </a:defRPr>
            </a:pPr>
            <a:r>
              <a:t>#include&lt;stdlib.h&gt;</a:t>
            </a:r>
          </a:p>
          <a:p>
            <a:pPr algn="l">
              <a:defRPr sz="3400">
                <a:latin typeface="Courier"/>
                <a:ea typeface="Courier"/>
                <a:cs typeface="Courier"/>
                <a:sym typeface="Courier"/>
              </a:defRPr>
            </a:pPr>
          </a:p>
          <a:p>
            <a:pPr algn="l">
              <a:defRPr sz="3400">
                <a:latin typeface="Courier"/>
                <a:ea typeface="Courier"/>
                <a:cs typeface="Courier"/>
                <a:sym typeface="Courier"/>
              </a:defRPr>
            </a:pPr>
            <a:r>
              <a:t>int main(int argc, char **argv)</a:t>
            </a:r>
          </a:p>
          <a:p>
            <a:pPr algn="l">
              <a:defRPr sz="3400">
                <a:latin typeface="Courier"/>
                <a:ea typeface="Courier"/>
                <a:cs typeface="Courier"/>
                <a:sym typeface="Courier"/>
              </a:defRPr>
            </a:pPr>
            <a:r>
              <a:t>{</a:t>
            </a:r>
          </a:p>
          <a:p>
            <a:pPr algn="l">
              <a:defRPr sz="3400">
                <a:latin typeface="Courier"/>
                <a:ea typeface="Courier"/>
                <a:cs typeface="Courier"/>
                <a:sym typeface="Courier"/>
              </a:defRPr>
            </a:pPr>
            <a:r>
              <a:t>    int arr[3] = {1,2,3};</a:t>
            </a:r>
          </a:p>
          <a:p>
            <a:pPr algn="l">
              <a:defRPr sz="3400">
                <a:latin typeface="Courier"/>
                <a:ea typeface="Courier"/>
                <a:cs typeface="Courier"/>
                <a:sym typeface="Courier"/>
              </a:defRPr>
            </a:pPr>
            <a:r>
              <a:t>    int a = 4;</a:t>
            </a:r>
          </a:p>
          <a:p>
            <a:pPr algn="l">
              <a:defRPr sz="3400">
                <a:latin typeface="Courier"/>
                <a:ea typeface="Courier"/>
                <a:cs typeface="Courier"/>
                <a:sym typeface="Courier"/>
              </a:defRPr>
            </a:pPr>
            <a:r>
              <a:t>    arr = &amp;a; // produces compile error</a:t>
            </a:r>
          </a:p>
          <a:p>
            <a:pPr algn="l">
              <a:defRPr sz="3400">
                <a:latin typeface="Courier"/>
                <a:ea typeface="Courier"/>
                <a:cs typeface="Courier"/>
                <a:sym typeface="Courier"/>
              </a:defRPr>
            </a:pPr>
            <a:r>
              <a:t>    return 0;</a:t>
            </a:r>
          </a:p>
          <a:p>
            <a:pPr algn="l">
              <a:defRPr sz="3400">
                <a:latin typeface="Courier"/>
                <a:ea typeface="Courier"/>
                <a:cs typeface="Courier"/>
                <a:sym typeface="Courier"/>
              </a:defRPr>
            </a:pPr>
            <a:r>
              <a:t>}</a:t>
            </a:r>
          </a:p>
        </p:txBody>
      </p:sp>
      <p:sp>
        <p:nvSpPr>
          <p:cNvPr id="205" name="$ make arrays_not_pointers…"/>
          <p:cNvSpPr txBox="1"/>
          <p:nvPr/>
        </p:nvSpPr>
        <p:spPr>
          <a:xfrm>
            <a:off x="457349" y="8284309"/>
            <a:ext cx="22246383" cy="3657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300">
                <a:latin typeface="Courier"/>
                <a:ea typeface="Courier"/>
                <a:cs typeface="Courier"/>
                <a:sym typeface="Courier"/>
              </a:defRPr>
            </a:pPr>
            <a:r>
              <a:t>$ make arrays_not_pointers</a:t>
            </a:r>
          </a:p>
          <a:p>
            <a:pPr algn="l">
              <a:defRPr sz="3300">
                <a:latin typeface="Courier"/>
                <a:ea typeface="Courier"/>
                <a:cs typeface="Courier"/>
                <a:sym typeface="Courier"/>
              </a:defRPr>
            </a:pPr>
            <a:r>
              <a:t>gcc -g -O0 -std=gnu99 -Wall $warnflags    arrays_not_pointers.c   -o arrays_not_pointers</a:t>
            </a:r>
          </a:p>
          <a:p>
            <a:pPr algn="l">
              <a:defRPr sz="3300">
                <a:latin typeface="Courier"/>
                <a:ea typeface="Courier"/>
                <a:cs typeface="Courier"/>
                <a:sym typeface="Courier"/>
              </a:defRPr>
            </a:pPr>
            <a:r>
              <a:t>arrays_not_pointers.c:9:9: error: array type 'int [3]' is not assignable</a:t>
            </a:r>
          </a:p>
          <a:p>
            <a:pPr algn="l">
              <a:defRPr sz="3300">
                <a:latin typeface="Courier"/>
                <a:ea typeface="Courier"/>
                <a:cs typeface="Courier"/>
                <a:sym typeface="Courier"/>
              </a:defRPr>
            </a:pPr>
            <a:r>
              <a:t>    arr = &amp;a; // produces compile error</a:t>
            </a:r>
          </a:p>
          <a:p>
            <a:pPr algn="l">
              <a:defRPr sz="3300">
                <a:latin typeface="Courier"/>
                <a:ea typeface="Courier"/>
                <a:cs typeface="Courier"/>
                <a:sym typeface="Courier"/>
              </a:defRPr>
            </a:pPr>
            <a:r>
              <a:t>    ~~~ ^</a:t>
            </a:r>
          </a:p>
          <a:p>
            <a:pPr algn="l">
              <a:defRPr sz="3300">
                <a:latin typeface="Courier"/>
                <a:ea typeface="Courier"/>
                <a:cs typeface="Courier"/>
                <a:sym typeface="Courier"/>
              </a:defRPr>
            </a:pPr>
            <a:r>
              <a:t>1 error generated.</a:t>
            </a:r>
          </a:p>
          <a:p>
            <a:pPr algn="l">
              <a:defRPr sz="3300">
                <a:latin typeface="Courier"/>
                <a:ea typeface="Courier"/>
                <a:cs typeface="Courier"/>
                <a:sym typeface="Courier"/>
              </a:defRPr>
            </a:pPr>
            <a:r>
              <a:t>make: *** [arrays_not_pointers] Error 1</a:t>
            </a:r>
          </a:p>
        </p:txBody>
      </p:sp>
      <p:sp>
        <p:nvSpPr>
          <p:cNvPr id="206" name="You cannot assign a different value to an array, because it isn't a pointer."/>
          <p:cNvSpPr txBox="1"/>
          <p:nvPr/>
        </p:nvSpPr>
        <p:spPr>
          <a:xfrm>
            <a:off x="12573165" y="3567983"/>
            <a:ext cx="7918916" cy="22556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800"/>
            </a:lvl1pPr>
          </a:lstStyle>
          <a:p>
            <a:pPr/>
            <a:r>
              <a:t>You cannot assign a different value to an array, because it isn't a pointer.</a:t>
            </a:r>
          </a:p>
        </p:txBody>
      </p:sp>
      <p:sp>
        <p:nvSpPr>
          <p:cNvPr id="208" name="Connection Line"/>
          <p:cNvSpPr/>
          <p:nvPr/>
        </p:nvSpPr>
        <p:spPr>
          <a:xfrm>
            <a:off x="3895752" y="4539760"/>
            <a:ext cx="8574664" cy="18372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21600"/>
                </a:lnTo>
              </a:path>
            </a:pathLst>
          </a:custGeom>
          <a:ln w="76200">
            <a:solidFill>
              <a:srgbClr val="7F0325"/>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You can assign array addresses to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You can assign array addresses to pointers </a:t>
            </a:r>
          </a:p>
        </p:txBody>
      </p:sp>
      <p:sp>
        <p:nvSpPr>
          <p:cNvPr id="211" name="// file: assign_array_to_pointer.c…"/>
          <p:cNvSpPr txBox="1"/>
          <p:nvPr/>
        </p:nvSpPr>
        <p:spPr>
          <a:xfrm>
            <a:off x="371492" y="1948247"/>
            <a:ext cx="16256075" cy="79883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400">
                <a:latin typeface="Courier"/>
                <a:ea typeface="Courier"/>
                <a:cs typeface="Courier"/>
                <a:sym typeface="Courier"/>
              </a:defRPr>
            </a:pPr>
            <a:r>
              <a:t>// file: assign_array_to_pointer.c</a:t>
            </a:r>
          </a:p>
          <a:p>
            <a:pPr algn="l">
              <a:defRPr sz="3400">
                <a:latin typeface="Courier"/>
                <a:ea typeface="Courier"/>
                <a:cs typeface="Courier"/>
                <a:sym typeface="Courier"/>
              </a:defRPr>
            </a:pPr>
            <a:r>
              <a:t>#include&lt;stdio.h&gt;</a:t>
            </a:r>
          </a:p>
          <a:p>
            <a:pPr algn="l">
              <a:defRPr sz="3400">
                <a:latin typeface="Courier"/>
                <a:ea typeface="Courier"/>
                <a:cs typeface="Courier"/>
                <a:sym typeface="Courier"/>
              </a:defRPr>
            </a:pPr>
            <a:r>
              <a:t>#include&lt;stdlib.h&gt;</a:t>
            </a:r>
          </a:p>
          <a:p>
            <a:pPr algn="l">
              <a:defRPr sz="3400">
                <a:latin typeface="Courier"/>
                <a:ea typeface="Courier"/>
                <a:cs typeface="Courier"/>
                <a:sym typeface="Courier"/>
              </a:defRPr>
            </a:pPr>
          </a:p>
          <a:p>
            <a:pPr algn="l">
              <a:defRPr sz="3400">
                <a:latin typeface="Courier"/>
                <a:ea typeface="Courier"/>
                <a:cs typeface="Courier"/>
                <a:sym typeface="Courier"/>
              </a:defRPr>
            </a:pPr>
            <a:r>
              <a:t>int main(int argc, char **argv)</a:t>
            </a:r>
          </a:p>
          <a:p>
            <a:pPr algn="l">
              <a:defRPr sz="3400">
                <a:latin typeface="Courier"/>
                <a:ea typeface="Courier"/>
                <a:cs typeface="Courier"/>
                <a:sym typeface="Courier"/>
              </a:defRPr>
            </a:pPr>
            <a:r>
              <a:t>{</a:t>
            </a:r>
          </a:p>
          <a:p>
            <a:pPr algn="l">
              <a:defRPr sz="3400">
                <a:latin typeface="Courier"/>
                <a:ea typeface="Courier"/>
                <a:cs typeface="Courier"/>
                <a:sym typeface="Courier"/>
              </a:defRPr>
            </a:pPr>
            <a:r>
              <a:t>    int arr[3] = {1,2,3};</a:t>
            </a:r>
          </a:p>
          <a:p>
            <a:pPr algn="l">
              <a:defRPr sz="3400">
                <a:latin typeface="Courier"/>
                <a:ea typeface="Courier"/>
                <a:cs typeface="Courier"/>
                <a:sym typeface="Courier"/>
              </a:defRPr>
            </a:pPr>
            <a:r>
              <a:t>    int *arrptr = arr;</a:t>
            </a:r>
          </a:p>
          <a:p>
            <a:pPr algn="l">
              <a:defRPr sz="3400">
                <a:latin typeface="Courier"/>
                <a:ea typeface="Courier"/>
                <a:cs typeface="Courier"/>
                <a:sym typeface="Courier"/>
              </a:defRPr>
            </a:pPr>
            <a:r>
              <a:t>    arrptr = &amp;arr[0]; // also works</a:t>
            </a:r>
          </a:p>
          <a:p>
            <a:pPr algn="l">
              <a:defRPr sz="3400">
                <a:latin typeface="Courier"/>
                <a:ea typeface="Courier"/>
                <a:cs typeface="Courier"/>
                <a:sym typeface="Courier"/>
              </a:defRPr>
            </a:pPr>
            <a:r>
              <a:t>    printf("%p\n", arrptr);</a:t>
            </a:r>
          </a:p>
          <a:p>
            <a:pPr algn="l">
              <a:defRPr sz="3400">
                <a:latin typeface="Courier"/>
                <a:ea typeface="Courier"/>
                <a:cs typeface="Courier"/>
                <a:sym typeface="Courier"/>
              </a:defRPr>
            </a:pPr>
            <a:r>
              <a:t>    printf("%p\n", arr);</a:t>
            </a:r>
          </a:p>
          <a:p>
            <a:pPr algn="l">
              <a:defRPr sz="3400">
                <a:latin typeface="Courier"/>
                <a:ea typeface="Courier"/>
                <a:cs typeface="Courier"/>
                <a:sym typeface="Courier"/>
              </a:defRPr>
            </a:pPr>
            <a:r>
              <a:t>    printf("%p\n", &amp;arr[0]);</a:t>
            </a:r>
          </a:p>
          <a:p>
            <a:pPr algn="l">
              <a:defRPr sz="3400">
                <a:latin typeface="Courier"/>
                <a:ea typeface="Courier"/>
                <a:cs typeface="Courier"/>
                <a:sym typeface="Courier"/>
              </a:defRPr>
            </a:pPr>
            <a:r>
              <a:t>    printf("%p\n", &amp;arr); // also works, but try to avoid this</a:t>
            </a:r>
          </a:p>
          <a:p>
            <a:pPr algn="l">
              <a:defRPr sz="3400">
                <a:latin typeface="Courier"/>
                <a:ea typeface="Courier"/>
                <a:cs typeface="Courier"/>
                <a:sym typeface="Courier"/>
              </a:defRPr>
            </a:pPr>
            <a:r>
              <a:t>    return 0;</a:t>
            </a:r>
          </a:p>
          <a:p>
            <a:pPr algn="l">
              <a:defRPr sz="3400">
                <a:latin typeface="Courier"/>
                <a:ea typeface="Courier"/>
                <a:cs typeface="Courier"/>
                <a:sym typeface="Courier"/>
              </a:defRPr>
            </a:pPr>
            <a:r>
              <a:t>}</a:t>
            </a:r>
          </a:p>
        </p:txBody>
      </p:sp>
      <p:sp>
        <p:nvSpPr>
          <p:cNvPr id="212" name="$ ./assign_array_to_pointer…"/>
          <p:cNvSpPr txBox="1"/>
          <p:nvPr/>
        </p:nvSpPr>
        <p:spPr>
          <a:xfrm>
            <a:off x="434324" y="10586858"/>
            <a:ext cx="6904826" cy="2641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300">
                <a:latin typeface="Courier"/>
                <a:ea typeface="Courier"/>
                <a:cs typeface="Courier"/>
                <a:sym typeface="Courier"/>
              </a:defRPr>
            </a:pPr>
            <a:r>
              <a:t>$ ./assign_array_to_pointer</a:t>
            </a:r>
          </a:p>
          <a:p>
            <a:pPr algn="l">
              <a:defRPr sz="3300">
                <a:latin typeface="Courier"/>
                <a:ea typeface="Courier"/>
                <a:cs typeface="Courier"/>
                <a:sym typeface="Courier"/>
              </a:defRPr>
            </a:pPr>
            <a:r>
              <a:t>0x7ffee363d60c</a:t>
            </a:r>
          </a:p>
          <a:p>
            <a:pPr algn="l">
              <a:defRPr sz="3300">
                <a:latin typeface="Courier"/>
                <a:ea typeface="Courier"/>
                <a:cs typeface="Courier"/>
                <a:sym typeface="Courier"/>
              </a:defRPr>
            </a:pPr>
            <a:r>
              <a:t>0x7ffee363d60c</a:t>
            </a:r>
          </a:p>
          <a:p>
            <a:pPr algn="l">
              <a:defRPr sz="3300">
                <a:latin typeface="Courier"/>
                <a:ea typeface="Courier"/>
                <a:cs typeface="Courier"/>
                <a:sym typeface="Courier"/>
              </a:defRPr>
            </a:pPr>
            <a:r>
              <a:t>0x7ffee363d60c</a:t>
            </a:r>
          </a:p>
          <a:p>
            <a:pPr algn="l">
              <a:defRPr sz="3300">
                <a:latin typeface="Courier"/>
                <a:ea typeface="Courier"/>
                <a:cs typeface="Courier"/>
                <a:sym typeface="Courier"/>
              </a:defRPr>
            </a:pPr>
            <a:r>
              <a:t>0x7ffee363d60c</a:t>
            </a:r>
          </a:p>
        </p:txBody>
      </p:sp>
      <p:sp>
        <p:nvSpPr>
          <p:cNvPr id="213" name="Here, arr is &quot;decaying&quot; into a pointer when we assign its value to arrptr."/>
          <p:cNvSpPr txBox="1"/>
          <p:nvPr/>
        </p:nvSpPr>
        <p:spPr>
          <a:xfrm>
            <a:off x="17160050" y="3988572"/>
            <a:ext cx="6599343" cy="3173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Here, </a:t>
            </a:r>
            <a:r>
              <a:rPr>
                <a:latin typeface="Courier"/>
                <a:ea typeface="Courier"/>
                <a:cs typeface="Courier"/>
                <a:sym typeface="Courier"/>
              </a:rPr>
              <a:t>arr</a:t>
            </a:r>
            <a:r>
              <a:t> is "decaying" into a pointer when we assign its value to </a:t>
            </a:r>
            <a:r>
              <a:rPr>
                <a:latin typeface="Courier"/>
                <a:ea typeface="Courier"/>
                <a:cs typeface="Courier"/>
                <a:sym typeface="Courier"/>
              </a:rPr>
              <a:t>arrptr</a:t>
            </a:r>
            <a:r>
              <a:t>.</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Pointers to 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a:t>
            </a:r>
          </a:p>
        </p:txBody>
      </p:sp>
      <p:sp>
        <p:nvSpPr>
          <p:cNvPr id="216" name="A pointer to an array points to the first element in the array.…"/>
          <p:cNvSpPr txBox="1"/>
          <p:nvPr/>
        </p:nvSpPr>
        <p:spPr>
          <a:xfrm>
            <a:off x="518073" y="1922412"/>
            <a:ext cx="15727736" cy="46812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 pointer to an array </a:t>
            </a:r>
            <a:r>
              <a:rPr b="1">
                <a:latin typeface="Helvetica Neue"/>
                <a:ea typeface="Helvetica Neue"/>
                <a:cs typeface="Helvetica Neue"/>
                <a:sym typeface="Helvetica Neue"/>
              </a:rPr>
              <a:t>points to the first element in the array.</a:t>
            </a:r>
            <a:endParaRPr b="1">
              <a:latin typeface="Helvetica Neue"/>
              <a:ea typeface="Helvetica Neue"/>
              <a:cs typeface="Helvetica Neue"/>
              <a:sym typeface="Helvetica Neue"/>
            </a:endParaRPr>
          </a:p>
          <a:p>
            <a:pPr algn="l"/>
            <a:r>
              <a:t>We can use </a:t>
            </a:r>
            <a:r>
              <a:rPr i="1">
                <a:latin typeface="Helvetica Neue"/>
                <a:ea typeface="Helvetica Neue"/>
                <a:cs typeface="Helvetica Neue"/>
                <a:sym typeface="Helvetica Neue"/>
              </a:rPr>
              <a:t>pointer arithmetic </a:t>
            </a:r>
            <a:r>
              <a:t>or bracket notation to access the elements in the array. If we have a pointer, we can actually change the value of the pointer to point to another place in the array.</a:t>
            </a:r>
          </a:p>
        </p:txBody>
      </p:sp>
      <p:grpSp>
        <p:nvGrpSpPr>
          <p:cNvPr id="244" name="Group"/>
          <p:cNvGrpSpPr/>
          <p:nvPr/>
        </p:nvGrpSpPr>
        <p:grpSpPr>
          <a:xfrm>
            <a:off x="16408629" y="3155888"/>
            <a:ext cx="6242306" cy="9499179"/>
            <a:chOff x="12700" y="12700"/>
            <a:chExt cx="6242304" cy="9499177"/>
          </a:xfrm>
        </p:grpSpPr>
        <p:graphicFrame>
          <p:nvGraphicFramePr>
            <p:cNvPr id="217" name="Table 1-1-1"/>
            <p:cNvGraphicFramePr/>
            <p:nvPr/>
          </p:nvGraphicFramePr>
          <p:xfrm>
            <a:off x="12700" y="12700"/>
            <a:ext cx="6242305" cy="949917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2147241"/>
                </a:tblGrid>
                <a:tr h="1356118">
                  <a:tc>
                    <a:txBody>
                      <a:bodyPr/>
                      <a:lstStyle/>
                      <a:p>
                        <a:pPr defTabSz="914400">
                          <a:defRPr sz="1800">
                            <a:solidFill>
                              <a:srgbClr val="000000"/>
                            </a:solidFill>
                          </a:defRPr>
                        </a:pPr>
                        <a:r>
                          <a:rPr sz="47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42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14</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243" name="Group"/>
            <p:cNvGrpSpPr/>
            <p:nvPr/>
          </p:nvGrpSpPr>
          <p:grpSpPr>
            <a:xfrm>
              <a:off x="3879891" y="1384267"/>
              <a:ext cx="398832" cy="8107253"/>
              <a:chOff x="0" y="0"/>
              <a:chExt cx="398830" cy="8107252"/>
            </a:xfrm>
          </p:grpSpPr>
          <p:sp>
            <p:nvSpPr>
              <p:cNvPr id="218"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19" name="Line"/>
              <p:cNvSpPr/>
              <p:nvPr/>
            </p:nvSpPr>
            <p:spPr>
              <a:xfrm>
                <a:off x="0" y="33780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20" name="Line"/>
              <p:cNvSpPr/>
              <p:nvPr/>
            </p:nvSpPr>
            <p:spPr>
              <a:xfrm>
                <a:off x="0" y="67560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21" name="Line"/>
              <p:cNvSpPr/>
              <p:nvPr/>
            </p:nvSpPr>
            <p:spPr>
              <a:xfrm>
                <a:off x="0" y="101340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22" name="Line"/>
              <p:cNvSpPr/>
              <p:nvPr/>
            </p:nvSpPr>
            <p:spPr>
              <a:xfrm>
                <a:off x="0" y="135120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23" name="Line"/>
              <p:cNvSpPr/>
              <p:nvPr/>
            </p:nvSpPr>
            <p:spPr>
              <a:xfrm>
                <a:off x="0" y="168901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24" name="Line"/>
              <p:cNvSpPr/>
              <p:nvPr/>
            </p:nvSpPr>
            <p:spPr>
              <a:xfrm>
                <a:off x="0" y="202681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25" name="Line"/>
              <p:cNvSpPr/>
              <p:nvPr/>
            </p:nvSpPr>
            <p:spPr>
              <a:xfrm>
                <a:off x="0" y="2364615"/>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26" name="Line"/>
              <p:cNvSpPr/>
              <p:nvPr/>
            </p:nvSpPr>
            <p:spPr>
              <a:xfrm>
                <a:off x="0" y="27024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27" name="Line"/>
              <p:cNvSpPr/>
              <p:nvPr/>
            </p:nvSpPr>
            <p:spPr>
              <a:xfrm>
                <a:off x="0" y="304021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28" name="Line"/>
              <p:cNvSpPr/>
              <p:nvPr/>
            </p:nvSpPr>
            <p:spPr>
              <a:xfrm>
                <a:off x="0" y="337802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29" name="Line"/>
              <p:cNvSpPr/>
              <p:nvPr/>
            </p:nvSpPr>
            <p:spPr>
              <a:xfrm>
                <a:off x="0" y="371582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30" name="Line"/>
              <p:cNvSpPr/>
              <p:nvPr/>
            </p:nvSpPr>
            <p:spPr>
              <a:xfrm>
                <a:off x="0" y="405362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31" name="Line"/>
              <p:cNvSpPr/>
              <p:nvPr/>
            </p:nvSpPr>
            <p:spPr>
              <a:xfrm>
                <a:off x="0" y="439142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32" name="Line"/>
              <p:cNvSpPr/>
              <p:nvPr/>
            </p:nvSpPr>
            <p:spPr>
              <a:xfrm>
                <a:off x="0" y="472923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33" name="Line"/>
              <p:cNvSpPr/>
              <p:nvPr/>
            </p:nvSpPr>
            <p:spPr>
              <a:xfrm>
                <a:off x="0" y="506703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34" name="Line"/>
              <p:cNvSpPr/>
              <p:nvPr/>
            </p:nvSpPr>
            <p:spPr>
              <a:xfrm>
                <a:off x="0" y="54048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35" name="Line"/>
              <p:cNvSpPr/>
              <p:nvPr/>
            </p:nvSpPr>
            <p:spPr>
              <a:xfrm>
                <a:off x="0" y="574263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36" name="Line"/>
              <p:cNvSpPr/>
              <p:nvPr/>
            </p:nvSpPr>
            <p:spPr>
              <a:xfrm>
                <a:off x="0" y="608043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37" name="Line"/>
              <p:cNvSpPr/>
              <p:nvPr/>
            </p:nvSpPr>
            <p:spPr>
              <a:xfrm>
                <a:off x="0" y="641824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38" name="Line"/>
              <p:cNvSpPr/>
              <p:nvPr/>
            </p:nvSpPr>
            <p:spPr>
              <a:xfrm>
                <a:off x="0" y="67560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39" name="Line"/>
              <p:cNvSpPr/>
              <p:nvPr/>
            </p:nvSpPr>
            <p:spPr>
              <a:xfrm>
                <a:off x="0" y="70938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40" name="Line"/>
              <p:cNvSpPr/>
              <p:nvPr/>
            </p:nvSpPr>
            <p:spPr>
              <a:xfrm>
                <a:off x="0" y="743164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41" name="Line"/>
              <p:cNvSpPr/>
              <p:nvPr/>
            </p:nvSpPr>
            <p:spPr>
              <a:xfrm>
                <a:off x="0" y="776944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42" name="Line"/>
              <p:cNvSpPr/>
              <p:nvPr/>
            </p:nvSpPr>
            <p:spPr>
              <a:xfrm>
                <a:off x="0" y="810725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sp>
        <p:nvSpPr>
          <p:cNvPr id="245" name="int arr[] = {8,2,7,14,-5,42};…"/>
          <p:cNvSpPr txBox="1"/>
          <p:nvPr/>
        </p:nvSpPr>
        <p:spPr>
          <a:xfrm>
            <a:off x="338481" y="7594959"/>
            <a:ext cx="14823282" cy="13970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000">
                <a:latin typeface="Courier"/>
                <a:ea typeface="Courier"/>
                <a:cs typeface="Courier"/>
                <a:sym typeface="Courier"/>
              </a:defRPr>
            </a:pPr>
            <a:r>
              <a:t>int arr[] = {8,2,7,14,-5,42};</a:t>
            </a:r>
          </a:p>
          <a:p>
            <a:pPr algn="l">
              <a:defRPr sz="4000">
                <a:latin typeface="Courier"/>
                <a:ea typeface="Courier"/>
                <a:cs typeface="Courier"/>
                <a:sym typeface="Courier"/>
              </a:defRPr>
            </a:pPr>
            <a:r>
              <a:t>int *arrptr = arr; // arrptr now points to the 8</a:t>
            </a:r>
          </a:p>
        </p:txBody>
      </p:sp>
      <p:sp>
        <p:nvSpPr>
          <p:cNvPr id="246" name="arr"/>
          <p:cNvSpPr txBox="1"/>
          <p:nvPr/>
        </p:nvSpPr>
        <p:spPr>
          <a:xfrm>
            <a:off x="22039857" y="11238528"/>
            <a:ext cx="1257487"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arr</a:t>
            </a:r>
          </a:p>
        </p:txBody>
      </p:sp>
      <p:sp>
        <p:nvSpPr>
          <p:cNvPr id="247" name="arrptr"/>
          <p:cNvSpPr txBox="1"/>
          <p:nvPr/>
        </p:nvSpPr>
        <p:spPr>
          <a:xfrm>
            <a:off x="10285225" y="10167490"/>
            <a:ext cx="240067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arrptr</a:t>
            </a:r>
          </a:p>
        </p:txBody>
      </p:sp>
      <p:sp>
        <p:nvSpPr>
          <p:cNvPr id="248" name="0x7ffeea3c9484"/>
          <p:cNvSpPr/>
          <p:nvPr/>
        </p:nvSpPr>
        <p:spPr>
          <a:xfrm>
            <a:off x="9711130" y="11051396"/>
            <a:ext cx="3548863"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3200">
                <a:solidFill>
                  <a:srgbClr val="FFFFFF"/>
                </a:solidFill>
                <a:latin typeface="Courier"/>
                <a:ea typeface="Courier"/>
                <a:cs typeface="Courier"/>
                <a:sym typeface="Courier"/>
              </a:defRPr>
            </a:lvl1pPr>
          </a:lstStyle>
          <a:p>
            <a:pPr/>
            <a:r>
              <a:t>0x7ffeea3c9484</a:t>
            </a:r>
          </a:p>
        </p:txBody>
      </p:sp>
      <p:sp>
        <p:nvSpPr>
          <p:cNvPr id="251" name="Connection Line"/>
          <p:cNvSpPr/>
          <p:nvPr/>
        </p:nvSpPr>
        <p:spPr>
          <a:xfrm>
            <a:off x="13331621" y="11513161"/>
            <a:ext cx="7039302" cy="36611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76200">
            <a:solidFill>
              <a:srgbClr val="000000"/>
            </a:solidFill>
            <a:miter lim="400000"/>
            <a:tailEnd type="triangle"/>
          </a:ln>
        </p:spPr>
        <p:txBody>
          <a:bodyPr/>
          <a:lstStyle/>
          <a:p>
            <a:pPr/>
          </a:p>
        </p:txBody>
      </p:sp>
      <p:sp>
        <p:nvSpPr>
          <p:cNvPr id="250" name="Note: arrptr has 8 bytes allocated to it in memory. So, we could change the value of arrptr. Conversely, arr does not have any memory set aside for it — it is just a name the compiler uses to refer to the location of the array in memory."/>
          <p:cNvSpPr txBox="1"/>
          <p:nvPr/>
        </p:nvSpPr>
        <p:spPr>
          <a:xfrm>
            <a:off x="448202" y="9046890"/>
            <a:ext cx="8994986" cy="471315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i="1" sz="4200">
                <a:latin typeface="Helvetica Neue"/>
                <a:ea typeface="Helvetica Neue"/>
                <a:cs typeface="Helvetica Neue"/>
                <a:sym typeface="Helvetica Neue"/>
              </a:defRPr>
            </a:pPr>
            <a:r>
              <a:t>Note:</a:t>
            </a:r>
            <a:r>
              <a:rPr i="0">
                <a:latin typeface="+mn-lt"/>
                <a:ea typeface="+mn-ea"/>
                <a:cs typeface="+mn-cs"/>
                <a:sym typeface="Helvetica Neue Light"/>
              </a:rPr>
              <a:t> </a:t>
            </a:r>
            <a:r>
              <a:rPr b="1" i="0">
                <a:latin typeface="Courier New"/>
                <a:ea typeface="Courier New"/>
                <a:cs typeface="Courier New"/>
                <a:sym typeface="Courier New"/>
              </a:rPr>
              <a:t>arrptr</a:t>
            </a:r>
            <a:r>
              <a:rPr i="0">
                <a:latin typeface="+mn-lt"/>
                <a:ea typeface="+mn-ea"/>
                <a:cs typeface="+mn-cs"/>
                <a:sym typeface="Helvetica Neue Light"/>
              </a:rPr>
              <a:t> has 8 bytes allocated to it in memory. So, we could change the value of </a:t>
            </a:r>
            <a:r>
              <a:rPr b="1" i="0">
                <a:latin typeface="Courier New"/>
                <a:ea typeface="Courier New"/>
                <a:cs typeface="Courier New"/>
                <a:sym typeface="Courier New"/>
              </a:rPr>
              <a:t>arrptr</a:t>
            </a:r>
            <a:r>
              <a:rPr i="0">
                <a:latin typeface="+mn-lt"/>
                <a:ea typeface="+mn-ea"/>
                <a:cs typeface="+mn-cs"/>
                <a:sym typeface="Helvetica Neue Light"/>
              </a:rPr>
              <a:t>. Conversely, </a:t>
            </a:r>
            <a:r>
              <a:rPr b="1" i="0">
                <a:latin typeface="Courier New"/>
                <a:ea typeface="Courier New"/>
                <a:cs typeface="Courier New"/>
                <a:sym typeface="Courier New"/>
              </a:rPr>
              <a:t>arr</a:t>
            </a:r>
            <a:r>
              <a:rPr i="0">
                <a:latin typeface="+mn-lt"/>
                <a:ea typeface="+mn-ea"/>
                <a:cs typeface="+mn-cs"/>
                <a:sym typeface="Helvetica Neue Light"/>
              </a:rPr>
              <a:t> does </a:t>
            </a:r>
            <a:r>
              <a:t>not</a:t>
            </a:r>
            <a:r>
              <a:rPr i="0">
                <a:latin typeface="+mn-lt"/>
                <a:ea typeface="+mn-ea"/>
                <a:cs typeface="+mn-cs"/>
                <a:sym typeface="Helvetica Neue Light"/>
              </a:rPr>
              <a:t> have any memory set aside for it — it is just a name the compiler uses to refer to the location of the array in memory.</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Pointers to 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a:t>
            </a:r>
          </a:p>
        </p:txBody>
      </p:sp>
      <p:sp>
        <p:nvSpPr>
          <p:cNvPr id="254" name="A pointer to an array points to the first element in the array.…"/>
          <p:cNvSpPr txBox="1"/>
          <p:nvPr/>
        </p:nvSpPr>
        <p:spPr>
          <a:xfrm>
            <a:off x="518073" y="1922412"/>
            <a:ext cx="15727736" cy="46812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 pointer to an array </a:t>
            </a:r>
            <a:r>
              <a:rPr b="1">
                <a:latin typeface="Helvetica Neue"/>
                <a:ea typeface="Helvetica Neue"/>
                <a:cs typeface="Helvetica Neue"/>
                <a:sym typeface="Helvetica Neue"/>
              </a:rPr>
              <a:t>points to the first element in the array.</a:t>
            </a:r>
            <a:endParaRPr b="1">
              <a:latin typeface="Helvetica Neue"/>
              <a:ea typeface="Helvetica Neue"/>
              <a:cs typeface="Helvetica Neue"/>
              <a:sym typeface="Helvetica Neue"/>
            </a:endParaRPr>
          </a:p>
          <a:p>
            <a:pPr algn="l"/>
            <a:r>
              <a:t>We can use </a:t>
            </a:r>
            <a:r>
              <a:rPr i="1">
                <a:latin typeface="Helvetica Neue"/>
                <a:ea typeface="Helvetica Neue"/>
                <a:cs typeface="Helvetica Neue"/>
                <a:sym typeface="Helvetica Neue"/>
              </a:rPr>
              <a:t>pointer arithmetic </a:t>
            </a:r>
            <a:r>
              <a:t>or bracket notation to access the elements in the array. If we have a pointer, we can actually change the value of the pointer to point to another place in the array.</a:t>
            </a:r>
          </a:p>
        </p:txBody>
      </p:sp>
      <p:grpSp>
        <p:nvGrpSpPr>
          <p:cNvPr id="282" name="Group"/>
          <p:cNvGrpSpPr/>
          <p:nvPr/>
        </p:nvGrpSpPr>
        <p:grpSpPr>
          <a:xfrm>
            <a:off x="16408629" y="3155888"/>
            <a:ext cx="6242306" cy="9499179"/>
            <a:chOff x="12700" y="12700"/>
            <a:chExt cx="6242304" cy="9499177"/>
          </a:xfrm>
        </p:grpSpPr>
        <p:graphicFrame>
          <p:nvGraphicFramePr>
            <p:cNvPr id="255" name="Table 1-1-1"/>
            <p:cNvGraphicFramePr/>
            <p:nvPr/>
          </p:nvGraphicFramePr>
          <p:xfrm>
            <a:off x="12700" y="12700"/>
            <a:ext cx="6242305" cy="949917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2147241"/>
                </a:tblGrid>
                <a:tr h="1356118">
                  <a:tc>
                    <a:txBody>
                      <a:bodyPr/>
                      <a:lstStyle/>
                      <a:p>
                        <a:pPr defTabSz="914400">
                          <a:defRPr sz="1800">
                            <a:solidFill>
                              <a:srgbClr val="000000"/>
                            </a:solidFill>
                          </a:defRPr>
                        </a:pPr>
                        <a:r>
                          <a:rPr sz="47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42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14</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281" name="Group"/>
            <p:cNvGrpSpPr/>
            <p:nvPr/>
          </p:nvGrpSpPr>
          <p:grpSpPr>
            <a:xfrm>
              <a:off x="3879891" y="1384267"/>
              <a:ext cx="398832" cy="8107253"/>
              <a:chOff x="0" y="0"/>
              <a:chExt cx="398830" cy="8107252"/>
            </a:xfrm>
          </p:grpSpPr>
          <p:sp>
            <p:nvSpPr>
              <p:cNvPr id="256"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57" name="Line"/>
              <p:cNvSpPr/>
              <p:nvPr/>
            </p:nvSpPr>
            <p:spPr>
              <a:xfrm>
                <a:off x="0" y="33780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58" name="Line"/>
              <p:cNvSpPr/>
              <p:nvPr/>
            </p:nvSpPr>
            <p:spPr>
              <a:xfrm>
                <a:off x="0" y="67560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59" name="Line"/>
              <p:cNvSpPr/>
              <p:nvPr/>
            </p:nvSpPr>
            <p:spPr>
              <a:xfrm>
                <a:off x="0" y="101340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0" name="Line"/>
              <p:cNvSpPr/>
              <p:nvPr/>
            </p:nvSpPr>
            <p:spPr>
              <a:xfrm>
                <a:off x="0" y="135120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1" name="Line"/>
              <p:cNvSpPr/>
              <p:nvPr/>
            </p:nvSpPr>
            <p:spPr>
              <a:xfrm>
                <a:off x="0" y="168901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2" name="Line"/>
              <p:cNvSpPr/>
              <p:nvPr/>
            </p:nvSpPr>
            <p:spPr>
              <a:xfrm>
                <a:off x="0" y="202681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3" name="Line"/>
              <p:cNvSpPr/>
              <p:nvPr/>
            </p:nvSpPr>
            <p:spPr>
              <a:xfrm>
                <a:off x="0" y="2364615"/>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4" name="Line"/>
              <p:cNvSpPr/>
              <p:nvPr/>
            </p:nvSpPr>
            <p:spPr>
              <a:xfrm>
                <a:off x="0" y="27024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5" name="Line"/>
              <p:cNvSpPr/>
              <p:nvPr/>
            </p:nvSpPr>
            <p:spPr>
              <a:xfrm>
                <a:off x="0" y="304021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6" name="Line"/>
              <p:cNvSpPr/>
              <p:nvPr/>
            </p:nvSpPr>
            <p:spPr>
              <a:xfrm>
                <a:off x="0" y="337802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7" name="Line"/>
              <p:cNvSpPr/>
              <p:nvPr/>
            </p:nvSpPr>
            <p:spPr>
              <a:xfrm>
                <a:off x="0" y="371582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8" name="Line"/>
              <p:cNvSpPr/>
              <p:nvPr/>
            </p:nvSpPr>
            <p:spPr>
              <a:xfrm>
                <a:off x="0" y="405362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9" name="Line"/>
              <p:cNvSpPr/>
              <p:nvPr/>
            </p:nvSpPr>
            <p:spPr>
              <a:xfrm>
                <a:off x="0" y="439142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0" name="Line"/>
              <p:cNvSpPr/>
              <p:nvPr/>
            </p:nvSpPr>
            <p:spPr>
              <a:xfrm>
                <a:off x="0" y="472923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1" name="Line"/>
              <p:cNvSpPr/>
              <p:nvPr/>
            </p:nvSpPr>
            <p:spPr>
              <a:xfrm>
                <a:off x="0" y="506703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2" name="Line"/>
              <p:cNvSpPr/>
              <p:nvPr/>
            </p:nvSpPr>
            <p:spPr>
              <a:xfrm>
                <a:off x="0" y="54048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3" name="Line"/>
              <p:cNvSpPr/>
              <p:nvPr/>
            </p:nvSpPr>
            <p:spPr>
              <a:xfrm>
                <a:off x="0" y="574263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4" name="Line"/>
              <p:cNvSpPr/>
              <p:nvPr/>
            </p:nvSpPr>
            <p:spPr>
              <a:xfrm>
                <a:off x="0" y="608043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5" name="Line"/>
              <p:cNvSpPr/>
              <p:nvPr/>
            </p:nvSpPr>
            <p:spPr>
              <a:xfrm>
                <a:off x="0" y="641824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6" name="Line"/>
              <p:cNvSpPr/>
              <p:nvPr/>
            </p:nvSpPr>
            <p:spPr>
              <a:xfrm>
                <a:off x="0" y="67560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7" name="Line"/>
              <p:cNvSpPr/>
              <p:nvPr/>
            </p:nvSpPr>
            <p:spPr>
              <a:xfrm>
                <a:off x="0" y="70938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8" name="Line"/>
              <p:cNvSpPr/>
              <p:nvPr/>
            </p:nvSpPr>
            <p:spPr>
              <a:xfrm>
                <a:off x="0" y="743164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9" name="Line"/>
              <p:cNvSpPr/>
              <p:nvPr/>
            </p:nvSpPr>
            <p:spPr>
              <a:xfrm>
                <a:off x="0" y="776944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80" name="Line"/>
              <p:cNvSpPr/>
              <p:nvPr/>
            </p:nvSpPr>
            <p:spPr>
              <a:xfrm>
                <a:off x="0" y="810725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sp>
        <p:nvSpPr>
          <p:cNvPr id="283" name="int arr[] = {8, 2, 7, 14, -5, 42};…"/>
          <p:cNvSpPr txBox="1"/>
          <p:nvPr/>
        </p:nvSpPr>
        <p:spPr>
          <a:xfrm>
            <a:off x="338481" y="7594959"/>
            <a:ext cx="14823282" cy="20066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000">
                <a:latin typeface="Courier"/>
                <a:ea typeface="Courier"/>
                <a:cs typeface="Courier"/>
                <a:sym typeface="Courier"/>
              </a:defRPr>
            </a:pPr>
            <a:r>
              <a:t>int arr[] = {8, 2, 7, 14, -5, 42};</a:t>
            </a:r>
          </a:p>
          <a:p>
            <a:pPr algn="l">
              <a:defRPr sz="4000">
                <a:latin typeface="Courier"/>
                <a:ea typeface="Courier"/>
                <a:cs typeface="Courier"/>
                <a:sym typeface="Courier"/>
              </a:defRPr>
            </a:pPr>
            <a:r>
              <a:t>int *arrptr = arr; // arrptr now points to the 8</a:t>
            </a:r>
          </a:p>
          <a:p>
            <a:pPr algn="l">
              <a:defRPr sz="4000">
                <a:latin typeface="Courier"/>
                <a:ea typeface="Courier"/>
                <a:cs typeface="Courier"/>
                <a:sym typeface="Courier"/>
              </a:defRPr>
            </a:pPr>
            <a:r>
              <a:t>arrptr++; // arrptr now points to the 2</a:t>
            </a:r>
          </a:p>
        </p:txBody>
      </p:sp>
      <p:sp>
        <p:nvSpPr>
          <p:cNvPr id="284" name="arr"/>
          <p:cNvSpPr txBox="1"/>
          <p:nvPr/>
        </p:nvSpPr>
        <p:spPr>
          <a:xfrm>
            <a:off x="22039857" y="11238528"/>
            <a:ext cx="1257487"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arr</a:t>
            </a:r>
          </a:p>
        </p:txBody>
      </p:sp>
      <p:sp>
        <p:nvSpPr>
          <p:cNvPr id="285" name="arrptr"/>
          <p:cNvSpPr txBox="1"/>
          <p:nvPr/>
        </p:nvSpPr>
        <p:spPr>
          <a:xfrm>
            <a:off x="10285225" y="10167490"/>
            <a:ext cx="240067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arrptr</a:t>
            </a:r>
          </a:p>
        </p:txBody>
      </p:sp>
      <p:sp>
        <p:nvSpPr>
          <p:cNvPr id="286" name="0x7ffeea3c9488"/>
          <p:cNvSpPr/>
          <p:nvPr/>
        </p:nvSpPr>
        <p:spPr>
          <a:xfrm>
            <a:off x="9711130" y="11051396"/>
            <a:ext cx="3548863"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3200">
                <a:solidFill>
                  <a:srgbClr val="FFFFFF"/>
                </a:solidFill>
                <a:latin typeface="Courier"/>
                <a:ea typeface="Courier"/>
                <a:cs typeface="Courier"/>
                <a:sym typeface="Courier"/>
              </a:defRPr>
            </a:lvl1pPr>
          </a:lstStyle>
          <a:p>
            <a:pPr/>
            <a:r>
              <a:t>0x7ffeea3c9488</a:t>
            </a:r>
          </a:p>
        </p:txBody>
      </p:sp>
      <p:sp>
        <p:nvSpPr>
          <p:cNvPr id="290" name="Connection Line"/>
          <p:cNvSpPr/>
          <p:nvPr/>
        </p:nvSpPr>
        <p:spPr>
          <a:xfrm>
            <a:off x="13331621" y="10620156"/>
            <a:ext cx="7072311" cy="8930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76200">
            <a:solidFill>
              <a:srgbClr val="000000"/>
            </a:solidFill>
            <a:miter lim="400000"/>
            <a:tailEnd type="triangle"/>
          </a:ln>
        </p:spPr>
        <p:txBody>
          <a:bodyPr/>
          <a:lstStyle/>
          <a:p>
            <a:pPr/>
          </a:p>
        </p:txBody>
      </p:sp>
      <p:sp>
        <p:nvSpPr>
          <p:cNvPr id="288" name="Notice that the expression arrptr++ incremented arrptr by 4! The compiler knows how wide the type is!"/>
          <p:cNvSpPr txBox="1"/>
          <p:nvPr/>
        </p:nvSpPr>
        <p:spPr>
          <a:xfrm>
            <a:off x="518073" y="11953646"/>
            <a:ext cx="15727736" cy="1649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Notice that the expression </a:t>
            </a:r>
            <a:r>
              <a:rPr>
                <a:latin typeface="Courier"/>
                <a:ea typeface="Courier"/>
                <a:cs typeface="Courier"/>
                <a:sym typeface="Courier"/>
              </a:rPr>
              <a:t>arrptr++</a:t>
            </a:r>
            <a:r>
              <a:t> incremented </a:t>
            </a:r>
            <a:r>
              <a:rPr>
                <a:latin typeface="Courier"/>
                <a:ea typeface="Courier"/>
                <a:cs typeface="Courier"/>
                <a:sym typeface="Courier"/>
              </a:rPr>
              <a:t>arrptr</a:t>
            </a:r>
            <a:r>
              <a:t> by 4! The compiler knows how wide the type is!</a:t>
            </a:r>
          </a:p>
        </p:txBody>
      </p:sp>
      <p:sp>
        <p:nvSpPr>
          <p:cNvPr id="289" name="Important!!!"/>
          <p:cNvSpPr txBox="1"/>
          <p:nvPr/>
        </p:nvSpPr>
        <p:spPr>
          <a:xfrm rot="873151">
            <a:off x="846490" y="10841674"/>
            <a:ext cx="361759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solidFill>
                  <a:srgbClr val="FF2600"/>
                </a:solidFill>
                <a:latin typeface="Helvetica Neue"/>
                <a:ea typeface="Helvetica Neue"/>
                <a:cs typeface="Helvetica Neue"/>
                <a:sym typeface="Helvetica Neue"/>
              </a:defRPr>
            </a:lvl1pPr>
          </a:lstStyle>
          <a:p>
            <a:pPr/>
            <a:r>
              <a:t>Important!!!</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2" name="Pointers to 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a:t>
            </a:r>
          </a:p>
        </p:txBody>
      </p:sp>
      <p:sp>
        <p:nvSpPr>
          <p:cNvPr id="293" name="A very important piece of information was on the bottom of the last slide:…"/>
          <p:cNvSpPr txBox="1"/>
          <p:nvPr/>
        </p:nvSpPr>
        <p:spPr>
          <a:xfrm>
            <a:off x="688582" y="1547556"/>
            <a:ext cx="23006836" cy="543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 very important piece of information was on the bottom of the last slide:</a:t>
            </a:r>
          </a:p>
          <a:p>
            <a:pPr algn="l"/>
          </a:p>
          <a:p>
            <a:pPr lvl="1" algn="l"/>
            <a:r>
              <a:t>Notice that the expression </a:t>
            </a:r>
            <a:r>
              <a:rPr>
                <a:latin typeface="Courier"/>
                <a:ea typeface="Courier"/>
                <a:cs typeface="Courier"/>
                <a:sym typeface="Courier"/>
              </a:rPr>
              <a:t>arrptr++</a:t>
            </a:r>
            <a:r>
              <a:t> incremented </a:t>
            </a:r>
            <a:r>
              <a:rPr>
                <a:latin typeface="Courier"/>
                <a:ea typeface="Courier"/>
                <a:cs typeface="Courier"/>
                <a:sym typeface="Courier"/>
              </a:rPr>
              <a:t>arrptr</a:t>
            </a:r>
            <a:r>
              <a:t> by 4! The compiler knows how wide the type is!</a:t>
            </a:r>
          </a:p>
          <a:p>
            <a:pPr algn="l"/>
          </a:p>
          <a:p>
            <a:pPr algn="l"/>
            <a:r>
              <a:t>One of the main reasons we have pointer types is so the compiler knows how big each element in the array is. Continue the printout from the following program:</a:t>
            </a:r>
          </a:p>
        </p:txBody>
      </p:sp>
      <p:sp>
        <p:nvSpPr>
          <p:cNvPr id="294" name="int main(int argc, char **argv)…"/>
          <p:cNvSpPr txBox="1"/>
          <p:nvPr/>
        </p:nvSpPr>
        <p:spPr>
          <a:xfrm>
            <a:off x="197858" y="7348338"/>
            <a:ext cx="11020283" cy="59563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900">
                <a:latin typeface="Courier"/>
                <a:ea typeface="Courier"/>
                <a:cs typeface="Courier"/>
                <a:sym typeface="Courier"/>
              </a:defRPr>
            </a:pPr>
            <a:r>
              <a:t>int main(int argc, char **argv)</a:t>
            </a:r>
          </a:p>
          <a:p>
            <a:pPr algn="l">
              <a:defRPr sz="2900">
                <a:latin typeface="Courier"/>
                <a:ea typeface="Courier"/>
                <a:cs typeface="Courier"/>
                <a:sym typeface="Courier"/>
              </a:defRPr>
            </a:pPr>
            <a:r>
              <a:t>{</a:t>
            </a:r>
          </a:p>
          <a:p>
            <a:pPr algn="l">
              <a:defRPr sz="2900">
                <a:latin typeface="Courier"/>
                <a:ea typeface="Courier"/>
                <a:cs typeface="Courier"/>
                <a:sym typeface="Courier"/>
              </a:defRPr>
            </a:pPr>
            <a:r>
              <a:t>    int arr[] = {1, 2, 3, 4, 5, 6};</a:t>
            </a:r>
          </a:p>
          <a:p>
            <a:pPr algn="l">
              <a:defRPr sz="2900">
                <a:latin typeface="Courier"/>
                <a:ea typeface="Courier"/>
                <a:cs typeface="Courier"/>
                <a:sym typeface="Courier"/>
              </a:defRPr>
            </a:pPr>
            <a:r>
              <a:t>    int *arrptr = arr; // arr decays to a pointer</a:t>
            </a:r>
          </a:p>
          <a:p>
            <a:pPr algn="l">
              <a:defRPr sz="2900">
                <a:latin typeface="Courier"/>
                <a:ea typeface="Courier"/>
                <a:cs typeface="Courier"/>
                <a:sym typeface="Courier"/>
              </a:defRPr>
            </a:pPr>
          </a:p>
          <a:p>
            <a:pPr algn="l">
              <a:defRPr sz="2900">
                <a:latin typeface="Courier"/>
                <a:ea typeface="Courier"/>
                <a:cs typeface="Courier"/>
                <a:sym typeface="Courier"/>
              </a:defRPr>
            </a:pPr>
            <a:r>
              <a:t>    printf("%p\n", arrptr);</a:t>
            </a:r>
          </a:p>
          <a:p>
            <a:pPr algn="l">
              <a:defRPr sz="2900">
                <a:latin typeface="Courier"/>
                <a:ea typeface="Courier"/>
                <a:cs typeface="Courier"/>
                <a:sym typeface="Courier"/>
              </a:defRPr>
            </a:pPr>
            <a:r>
              <a:t>    printf("%p\n", arrptr + 1);</a:t>
            </a:r>
          </a:p>
          <a:p>
            <a:pPr algn="l">
              <a:defRPr sz="2900">
                <a:latin typeface="Courier"/>
                <a:ea typeface="Courier"/>
                <a:cs typeface="Courier"/>
                <a:sym typeface="Courier"/>
              </a:defRPr>
            </a:pPr>
            <a:r>
              <a:t>    printf("%p\n", arrptr + 2);</a:t>
            </a:r>
          </a:p>
          <a:p>
            <a:pPr algn="l">
              <a:defRPr sz="2900">
                <a:latin typeface="Courier"/>
                <a:ea typeface="Courier"/>
                <a:cs typeface="Courier"/>
                <a:sym typeface="Courier"/>
              </a:defRPr>
            </a:pPr>
            <a:r>
              <a:t>    printf("%p\n", arrptr + 3);</a:t>
            </a:r>
          </a:p>
          <a:p>
            <a:pPr algn="l">
              <a:defRPr sz="2900">
                <a:latin typeface="Courier"/>
                <a:ea typeface="Courier"/>
                <a:cs typeface="Courier"/>
                <a:sym typeface="Courier"/>
              </a:defRPr>
            </a:pPr>
            <a:r>
              <a:t>    printf("%p\n", arrptr + 4);</a:t>
            </a:r>
          </a:p>
          <a:p>
            <a:pPr algn="l">
              <a:defRPr sz="2900">
                <a:latin typeface="Courier"/>
                <a:ea typeface="Courier"/>
                <a:cs typeface="Courier"/>
                <a:sym typeface="Courier"/>
              </a:defRPr>
            </a:pPr>
            <a:r>
              <a:t>    printf("%p\n", arrptr + 5);</a:t>
            </a:r>
          </a:p>
          <a:p>
            <a:pPr algn="l">
              <a:defRPr sz="2900">
                <a:latin typeface="Courier"/>
                <a:ea typeface="Courier"/>
                <a:cs typeface="Courier"/>
                <a:sym typeface="Courier"/>
              </a:defRPr>
            </a:pPr>
            <a:r>
              <a:t>    return 0;</a:t>
            </a:r>
          </a:p>
          <a:p>
            <a:pPr algn="l">
              <a:defRPr sz="2900">
                <a:latin typeface="Courier"/>
                <a:ea typeface="Courier"/>
                <a:cs typeface="Courier"/>
                <a:sym typeface="Courier"/>
              </a:defRPr>
            </a:pPr>
            <a:r>
              <a:t>}</a:t>
            </a:r>
          </a:p>
        </p:txBody>
      </p:sp>
      <p:sp>
        <p:nvSpPr>
          <p:cNvPr id="295" name="./ptr_arith…"/>
          <p:cNvSpPr txBox="1"/>
          <p:nvPr/>
        </p:nvSpPr>
        <p:spPr>
          <a:xfrm>
            <a:off x="13439320" y="7608688"/>
            <a:ext cx="5449169"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./ptr_arith</a:t>
            </a:r>
          </a:p>
          <a:p>
            <a:pPr algn="l">
              <a:defRPr>
                <a:latin typeface="Courier"/>
                <a:ea typeface="Courier"/>
                <a:cs typeface="Courier"/>
                <a:sym typeface="Courier"/>
              </a:defRPr>
            </a:pPr>
            <a:r>
              <a:t>0x7ffedfe72780</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 name="Pointers to 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a:t>
            </a:r>
          </a:p>
        </p:txBody>
      </p:sp>
      <p:sp>
        <p:nvSpPr>
          <p:cNvPr id="298" name="A very important piece of information was on the bottom of the last slide:…"/>
          <p:cNvSpPr txBox="1"/>
          <p:nvPr/>
        </p:nvSpPr>
        <p:spPr>
          <a:xfrm>
            <a:off x="688582" y="1547556"/>
            <a:ext cx="23006836" cy="543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 very important piece of information was on the bottom of the last slide:</a:t>
            </a:r>
          </a:p>
          <a:p>
            <a:pPr algn="l"/>
          </a:p>
          <a:p>
            <a:pPr lvl="1" algn="l"/>
            <a:r>
              <a:t>Notice that the expression </a:t>
            </a:r>
            <a:r>
              <a:rPr>
                <a:latin typeface="Courier"/>
                <a:ea typeface="Courier"/>
                <a:cs typeface="Courier"/>
                <a:sym typeface="Courier"/>
              </a:rPr>
              <a:t>arrptr++</a:t>
            </a:r>
            <a:r>
              <a:t> incremented </a:t>
            </a:r>
            <a:r>
              <a:rPr>
                <a:latin typeface="Courier"/>
                <a:ea typeface="Courier"/>
                <a:cs typeface="Courier"/>
                <a:sym typeface="Courier"/>
              </a:rPr>
              <a:t>arrptr</a:t>
            </a:r>
            <a:r>
              <a:t> by 4! The compiler knows how wide the type is!</a:t>
            </a:r>
          </a:p>
          <a:p>
            <a:pPr algn="l"/>
          </a:p>
          <a:p>
            <a:pPr algn="l"/>
            <a:r>
              <a:t>One of the main reasons we have pointer types is so the compiler knows how big each element in the array is. Continue the printout from the following program:</a:t>
            </a:r>
          </a:p>
        </p:txBody>
      </p:sp>
      <p:sp>
        <p:nvSpPr>
          <p:cNvPr id="299" name="./ptr_arith…"/>
          <p:cNvSpPr txBox="1"/>
          <p:nvPr/>
        </p:nvSpPr>
        <p:spPr>
          <a:xfrm>
            <a:off x="13439320" y="7608688"/>
            <a:ext cx="5449169" cy="2387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./ptr_arith</a:t>
            </a:r>
          </a:p>
          <a:p>
            <a:pPr algn="l">
              <a:defRPr>
                <a:latin typeface="Courier"/>
                <a:ea typeface="Courier"/>
                <a:cs typeface="Courier"/>
                <a:sym typeface="Courier"/>
              </a:defRPr>
            </a:pPr>
            <a:r>
              <a:t>0x7ffedfe72780</a:t>
            </a:r>
          </a:p>
          <a:p>
            <a:pPr algn="l">
              <a:defRPr>
                <a:latin typeface="Courier"/>
                <a:ea typeface="Courier"/>
                <a:cs typeface="Courier"/>
                <a:sym typeface="Courier"/>
              </a:defRPr>
            </a:pPr>
            <a:r>
              <a:t>0x7ffedfe72784</a:t>
            </a:r>
          </a:p>
        </p:txBody>
      </p:sp>
      <p:sp>
        <p:nvSpPr>
          <p:cNvPr id="300" name="int main(int argc, char **argv)…"/>
          <p:cNvSpPr txBox="1"/>
          <p:nvPr/>
        </p:nvSpPr>
        <p:spPr>
          <a:xfrm>
            <a:off x="197858" y="7348338"/>
            <a:ext cx="11020283" cy="59563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900">
                <a:latin typeface="Courier"/>
                <a:ea typeface="Courier"/>
                <a:cs typeface="Courier"/>
                <a:sym typeface="Courier"/>
              </a:defRPr>
            </a:pPr>
            <a:r>
              <a:t>int main(int argc, char **argv)</a:t>
            </a:r>
          </a:p>
          <a:p>
            <a:pPr algn="l">
              <a:defRPr sz="2900">
                <a:latin typeface="Courier"/>
                <a:ea typeface="Courier"/>
                <a:cs typeface="Courier"/>
                <a:sym typeface="Courier"/>
              </a:defRPr>
            </a:pPr>
            <a:r>
              <a:t>{</a:t>
            </a:r>
          </a:p>
          <a:p>
            <a:pPr algn="l">
              <a:defRPr sz="2900">
                <a:latin typeface="Courier"/>
                <a:ea typeface="Courier"/>
                <a:cs typeface="Courier"/>
                <a:sym typeface="Courier"/>
              </a:defRPr>
            </a:pPr>
            <a:r>
              <a:t>    int arr[] = {1, 2, 3, 4, 5, 6};</a:t>
            </a:r>
          </a:p>
          <a:p>
            <a:pPr algn="l">
              <a:defRPr sz="2900">
                <a:latin typeface="Courier"/>
                <a:ea typeface="Courier"/>
                <a:cs typeface="Courier"/>
                <a:sym typeface="Courier"/>
              </a:defRPr>
            </a:pPr>
            <a:r>
              <a:t>    int *arrptr = arr; // arr decays to a pointer</a:t>
            </a:r>
          </a:p>
          <a:p>
            <a:pPr algn="l">
              <a:defRPr sz="2900">
                <a:latin typeface="Courier"/>
                <a:ea typeface="Courier"/>
                <a:cs typeface="Courier"/>
                <a:sym typeface="Courier"/>
              </a:defRPr>
            </a:pPr>
          </a:p>
          <a:p>
            <a:pPr algn="l">
              <a:defRPr sz="2900">
                <a:latin typeface="Courier"/>
                <a:ea typeface="Courier"/>
                <a:cs typeface="Courier"/>
                <a:sym typeface="Courier"/>
              </a:defRPr>
            </a:pPr>
            <a:r>
              <a:t>    printf("%p\n", arrptr);</a:t>
            </a:r>
          </a:p>
          <a:p>
            <a:pPr algn="l">
              <a:defRPr sz="2900">
                <a:latin typeface="Courier"/>
                <a:ea typeface="Courier"/>
                <a:cs typeface="Courier"/>
                <a:sym typeface="Courier"/>
              </a:defRPr>
            </a:pPr>
            <a:r>
              <a:t>    printf("%p\n", arrptr + 1);</a:t>
            </a:r>
          </a:p>
          <a:p>
            <a:pPr algn="l">
              <a:defRPr sz="2900">
                <a:latin typeface="Courier"/>
                <a:ea typeface="Courier"/>
                <a:cs typeface="Courier"/>
                <a:sym typeface="Courier"/>
              </a:defRPr>
            </a:pPr>
            <a:r>
              <a:t>    printf("%p\n", arrptr + 2);</a:t>
            </a:r>
          </a:p>
          <a:p>
            <a:pPr algn="l">
              <a:defRPr sz="2900">
                <a:latin typeface="Courier"/>
                <a:ea typeface="Courier"/>
                <a:cs typeface="Courier"/>
                <a:sym typeface="Courier"/>
              </a:defRPr>
            </a:pPr>
            <a:r>
              <a:t>    printf("%p\n", arrptr + 3);</a:t>
            </a:r>
          </a:p>
          <a:p>
            <a:pPr algn="l">
              <a:defRPr sz="2900">
                <a:latin typeface="Courier"/>
                <a:ea typeface="Courier"/>
                <a:cs typeface="Courier"/>
                <a:sym typeface="Courier"/>
              </a:defRPr>
            </a:pPr>
            <a:r>
              <a:t>    printf("%p\n", arrptr + 4);</a:t>
            </a:r>
          </a:p>
          <a:p>
            <a:pPr algn="l">
              <a:defRPr sz="2900">
                <a:latin typeface="Courier"/>
                <a:ea typeface="Courier"/>
                <a:cs typeface="Courier"/>
                <a:sym typeface="Courier"/>
              </a:defRPr>
            </a:pPr>
            <a:r>
              <a:t>    printf("%p\n", arrptr + 5);</a:t>
            </a:r>
          </a:p>
          <a:p>
            <a:pPr algn="l">
              <a:defRPr sz="2900">
                <a:latin typeface="Courier"/>
                <a:ea typeface="Courier"/>
                <a:cs typeface="Courier"/>
                <a:sym typeface="Courier"/>
              </a:defRPr>
            </a:pPr>
            <a:r>
              <a:t>    return 0;</a:t>
            </a:r>
          </a:p>
          <a:p>
            <a:pPr algn="l">
              <a:defRPr sz="29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 name="Pointers to 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a:t>
            </a:r>
          </a:p>
        </p:txBody>
      </p:sp>
      <p:sp>
        <p:nvSpPr>
          <p:cNvPr id="303" name="A very important piece of information was on the bottom of the last slide:…"/>
          <p:cNvSpPr txBox="1"/>
          <p:nvPr/>
        </p:nvSpPr>
        <p:spPr>
          <a:xfrm>
            <a:off x="688582" y="1547556"/>
            <a:ext cx="23006836" cy="543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 very important piece of information was on the bottom of the last slide:</a:t>
            </a:r>
          </a:p>
          <a:p>
            <a:pPr algn="l"/>
          </a:p>
          <a:p>
            <a:pPr lvl="1" algn="l"/>
            <a:r>
              <a:t>Notice that the expression </a:t>
            </a:r>
            <a:r>
              <a:rPr>
                <a:latin typeface="Courier"/>
                <a:ea typeface="Courier"/>
                <a:cs typeface="Courier"/>
                <a:sym typeface="Courier"/>
              </a:rPr>
              <a:t>arrptr++</a:t>
            </a:r>
            <a:r>
              <a:t> incremented </a:t>
            </a:r>
            <a:r>
              <a:rPr>
                <a:latin typeface="Courier"/>
                <a:ea typeface="Courier"/>
                <a:cs typeface="Courier"/>
                <a:sym typeface="Courier"/>
              </a:rPr>
              <a:t>arrptr</a:t>
            </a:r>
            <a:r>
              <a:t> by 4! The compiler knows how wide the type is!</a:t>
            </a:r>
          </a:p>
          <a:p>
            <a:pPr algn="l"/>
          </a:p>
          <a:p>
            <a:pPr algn="l"/>
            <a:r>
              <a:t>One of the main reasons we have pointer types is so the compiler knows how big each element in the array is. Continue the printout from the following program:</a:t>
            </a:r>
          </a:p>
        </p:txBody>
      </p:sp>
      <p:sp>
        <p:nvSpPr>
          <p:cNvPr id="304" name="./ptr_arith…"/>
          <p:cNvSpPr txBox="1"/>
          <p:nvPr/>
        </p:nvSpPr>
        <p:spPr>
          <a:xfrm>
            <a:off x="13439320" y="7608688"/>
            <a:ext cx="5449169" cy="543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./ptr_arith</a:t>
            </a:r>
          </a:p>
          <a:p>
            <a:pPr algn="l">
              <a:defRPr>
                <a:latin typeface="Courier"/>
                <a:ea typeface="Courier"/>
                <a:cs typeface="Courier"/>
                <a:sym typeface="Courier"/>
              </a:defRPr>
            </a:pPr>
            <a:r>
              <a:t>0x7ffedfe72780</a:t>
            </a:r>
          </a:p>
          <a:p>
            <a:pPr algn="l">
              <a:defRPr>
                <a:latin typeface="Courier"/>
                <a:ea typeface="Courier"/>
                <a:cs typeface="Courier"/>
                <a:sym typeface="Courier"/>
              </a:defRPr>
            </a:pPr>
            <a:r>
              <a:t>0x7ffedfe72784</a:t>
            </a:r>
          </a:p>
          <a:p>
            <a:pPr algn="l">
              <a:defRPr>
                <a:latin typeface="Courier"/>
                <a:ea typeface="Courier"/>
                <a:cs typeface="Courier"/>
                <a:sym typeface="Courier"/>
              </a:defRPr>
            </a:pPr>
            <a:r>
              <a:t>0x7ffedfe72788</a:t>
            </a:r>
          </a:p>
          <a:p>
            <a:pPr algn="l">
              <a:defRPr>
                <a:latin typeface="Courier"/>
                <a:ea typeface="Courier"/>
                <a:cs typeface="Courier"/>
                <a:sym typeface="Courier"/>
              </a:defRPr>
            </a:pPr>
            <a:r>
              <a:t>0x7ffedfe7278c</a:t>
            </a:r>
          </a:p>
          <a:p>
            <a:pPr algn="l">
              <a:defRPr>
                <a:latin typeface="Courier"/>
                <a:ea typeface="Courier"/>
                <a:cs typeface="Courier"/>
                <a:sym typeface="Courier"/>
              </a:defRPr>
            </a:pPr>
            <a:r>
              <a:t>0x7ffedfe72790</a:t>
            </a:r>
          </a:p>
          <a:p>
            <a:pPr algn="l">
              <a:defRPr>
                <a:latin typeface="Courier"/>
                <a:ea typeface="Courier"/>
                <a:cs typeface="Courier"/>
                <a:sym typeface="Courier"/>
              </a:defRPr>
            </a:pPr>
            <a:r>
              <a:t>0x7ffedfe72794</a:t>
            </a:r>
          </a:p>
        </p:txBody>
      </p:sp>
      <p:sp>
        <p:nvSpPr>
          <p:cNvPr id="305" name="int main(int argc, char **argv)…"/>
          <p:cNvSpPr txBox="1"/>
          <p:nvPr/>
        </p:nvSpPr>
        <p:spPr>
          <a:xfrm>
            <a:off x="197858" y="7348338"/>
            <a:ext cx="11020283" cy="59563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900">
                <a:latin typeface="Courier"/>
                <a:ea typeface="Courier"/>
                <a:cs typeface="Courier"/>
                <a:sym typeface="Courier"/>
              </a:defRPr>
            </a:pPr>
            <a:r>
              <a:t>int main(int argc, char **argv)</a:t>
            </a:r>
          </a:p>
          <a:p>
            <a:pPr algn="l">
              <a:defRPr sz="2900">
                <a:latin typeface="Courier"/>
                <a:ea typeface="Courier"/>
                <a:cs typeface="Courier"/>
                <a:sym typeface="Courier"/>
              </a:defRPr>
            </a:pPr>
            <a:r>
              <a:t>{</a:t>
            </a:r>
          </a:p>
          <a:p>
            <a:pPr algn="l">
              <a:defRPr sz="2900">
                <a:latin typeface="Courier"/>
                <a:ea typeface="Courier"/>
                <a:cs typeface="Courier"/>
                <a:sym typeface="Courier"/>
              </a:defRPr>
            </a:pPr>
            <a:r>
              <a:t>    int arr[] = {1, 2, 3, 4, 5, 6};</a:t>
            </a:r>
          </a:p>
          <a:p>
            <a:pPr algn="l">
              <a:defRPr sz="2900">
                <a:latin typeface="Courier"/>
                <a:ea typeface="Courier"/>
                <a:cs typeface="Courier"/>
                <a:sym typeface="Courier"/>
              </a:defRPr>
            </a:pPr>
            <a:r>
              <a:t>    int *arrptr = arr; // arr decays to a pointer</a:t>
            </a:r>
          </a:p>
          <a:p>
            <a:pPr algn="l">
              <a:defRPr sz="2900">
                <a:latin typeface="Courier"/>
                <a:ea typeface="Courier"/>
                <a:cs typeface="Courier"/>
                <a:sym typeface="Courier"/>
              </a:defRPr>
            </a:pPr>
          </a:p>
          <a:p>
            <a:pPr algn="l">
              <a:defRPr sz="2900">
                <a:latin typeface="Courier"/>
                <a:ea typeface="Courier"/>
                <a:cs typeface="Courier"/>
                <a:sym typeface="Courier"/>
              </a:defRPr>
            </a:pPr>
            <a:r>
              <a:t>    printf("%p\n", arrptr);</a:t>
            </a:r>
          </a:p>
          <a:p>
            <a:pPr algn="l">
              <a:defRPr sz="2900">
                <a:latin typeface="Courier"/>
                <a:ea typeface="Courier"/>
                <a:cs typeface="Courier"/>
                <a:sym typeface="Courier"/>
              </a:defRPr>
            </a:pPr>
            <a:r>
              <a:t>    printf("%p\n", arrptr + 1);</a:t>
            </a:r>
          </a:p>
          <a:p>
            <a:pPr algn="l">
              <a:defRPr sz="2900">
                <a:latin typeface="Courier"/>
                <a:ea typeface="Courier"/>
                <a:cs typeface="Courier"/>
                <a:sym typeface="Courier"/>
              </a:defRPr>
            </a:pPr>
            <a:r>
              <a:t>    printf("%p\n", arrptr + 2);</a:t>
            </a:r>
          </a:p>
          <a:p>
            <a:pPr algn="l">
              <a:defRPr sz="2900">
                <a:latin typeface="Courier"/>
                <a:ea typeface="Courier"/>
                <a:cs typeface="Courier"/>
                <a:sym typeface="Courier"/>
              </a:defRPr>
            </a:pPr>
            <a:r>
              <a:t>    printf("%p\n", arrptr + 3);</a:t>
            </a:r>
          </a:p>
          <a:p>
            <a:pPr algn="l">
              <a:defRPr sz="2900">
                <a:latin typeface="Courier"/>
                <a:ea typeface="Courier"/>
                <a:cs typeface="Courier"/>
                <a:sym typeface="Courier"/>
              </a:defRPr>
            </a:pPr>
            <a:r>
              <a:t>    printf("%p\n", arrptr + 4);</a:t>
            </a:r>
          </a:p>
          <a:p>
            <a:pPr algn="l">
              <a:defRPr sz="2900">
                <a:latin typeface="Courier"/>
                <a:ea typeface="Courier"/>
                <a:cs typeface="Courier"/>
                <a:sym typeface="Courier"/>
              </a:defRPr>
            </a:pPr>
            <a:r>
              <a:t>    printf("%p\n", arrptr + 5);</a:t>
            </a:r>
          </a:p>
          <a:p>
            <a:pPr algn="l">
              <a:defRPr sz="2900">
                <a:latin typeface="Courier"/>
                <a:ea typeface="Courier"/>
                <a:cs typeface="Courier"/>
                <a:sym typeface="Courier"/>
              </a:defRPr>
            </a:pPr>
            <a:r>
              <a:t>    return 0;</a:t>
            </a:r>
          </a:p>
          <a:p>
            <a:pPr algn="l">
              <a:defRPr sz="29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7" name="Pointers to 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a:t>
            </a:r>
          </a:p>
        </p:txBody>
      </p:sp>
      <p:sp>
        <p:nvSpPr>
          <p:cNvPr id="308" name="Continue the printout from the following program:"/>
          <p:cNvSpPr txBox="1"/>
          <p:nvPr/>
        </p:nvSpPr>
        <p:spPr>
          <a:xfrm>
            <a:off x="688582" y="1547556"/>
            <a:ext cx="23006836"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Continue the printout from the following program:</a:t>
            </a:r>
          </a:p>
        </p:txBody>
      </p:sp>
      <p:sp>
        <p:nvSpPr>
          <p:cNvPr id="309" name="int main(int argc, char **argv)…"/>
          <p:cNvSpPr txBox="1"/>
          <p:nvPr/>
        </p:nvSpPr>
        <p:spPr>
          <a:xfrm>
            <a:off x="675975" y="2735909"/>
            <a:ext cx="11241300" cy="59563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900">
                <a:latin typeface="Courier"/>
                <a:ea typeface="Courier"/>
                <a:cs typeface="Courier"/>
                <a:sym typeface="Courier"/>
              </a:defRPr>
            </a:pPr>
            <a:r>
              <a:t>int main(int argc, char **argv)</a:t>
            </a:r>
          </a:p>
          <a:p>
            <a:pPr algn="l">
              <a:defRPr sz="2900">
                <a:latin typeface="Courier"/>
                <a:ea typeface="Courier"/>
                <a:cs typeface="Courier"/>
                <a:sym typeface="Courier"/>
              </a:defRPr>
            </a:pPr>
            <a:r>
              <a:t>{</a:t>
            </a:r>
          </a:p>
          <a:p>
            <a:pPr algn="l">
              <a:defRPr sz="2900">
                <a:latin typeface="Courier"/>
                <a:ea typeface="Courier"/>
                <a:cs typeface="Courier"/>
                <a:sym typeface="Courier"/>
              </a:defRPr>
            </a:pPr>
            <a:r>
              <a:t>    long arr[] = {1, 2, 3, 4, 5, 6};</a:t>
            </a:r>
          </a:p>
          <a:p>
            <a:pPr algn="l">
              <a:defRPr sz="2900">
                <a:latin typeface="Courier"/>
                <a:ea typeface="Courier"/>
                <a:cs typeface="Courier"/>
                <a:sym typeface="Courier"/>
              </a:defRPr>
            </a:pPr>
            <a:r>
              <a:t>    long *arrptr = arr; // arr decays to a pointer</a:t>
            </a:r>
          </a:p>
          <a:p>
            <a:pPr algn="l">
              <a:defRPr sz="2900">
                <a:latin typeface="Courier"/>
                <a:ea typeface="Courier"/>
                <a:cs typeface="Courier"/>
                <a:sym typeface="Courier"/>
              </a:defRPr>
            </a:pPr>
          </a:p>
          <a:p>
            <a:pPr algn="l">
              <a:defRPr sz="2900">
                <a:latin typeface="Courier"/>
                <a:ea typeface="Courier"/>
                <a:cs typeface="Courier"/>
                <a:sym typeface="Courier"/>
              </a:defRPr>
            </a:pPr>
            <a:r>
              <a:t>    printf("%p\n", arrptr);</a:t>
            </a:r>
          </a:p>
          <a:p>
            <a:pPr algn="l">
              <a:defRPr sz="2900">
                <a:latin typeface="Courier"/>
                <a:ea typeface="Courier"/>
                <a:cs typeface="Courier"/>
                <a:sym typeface="Courier"/>
              </a:defRPr>
            </a:pPr>
            <a:r>
              <a:t>    printf("%p\n", arrptr + 1);</a:t>
            </a:r>
          </a:p>
          <a:p>
            <a:pPr algn="l">
              <a:defRPr sz="2900">
                <a:latin typeface="Courier"/>
                <a:ea typeface="Courier"/>
                <a:cs typeface="Courier"/>
                <a:sym typeface="Courier"/>
              </a:defRPr>
            </a:pPr>
            <a:r>
              <a:t>    printf("%p\n", arrptr + 2);</a:t>
            </a:r>
          </a:p>
          <a:p>
            <a:pPr algn="l">
              <a:defRPr sz="2900">
                <a:latin typeface="Courier"/>
                <a:ea typeface="Courier"/>
                <a:cs typeface="Courier"/>
                <a:sym typeface="Courier"/>
              </a:defRPr>
            </a:pPr>
            <a:r>
              <a:t>    printf("%p\n", arrptr + 3);</a:t>
            </a:r>
          </a:p>
          <a:p>
            <a:pPr algn="l">
              <a:defRPr sz="2900">
                <a:latin typeface="Courier"/>
                <a:ea typeface="Courier"/>
                <a:cs typeface="Courier"/>
                <a:sym typeface="Courier"/>
              </a:defRPr>
            </a:pPr>
            <a:r>
              <a:t>    printf("%p\n", arrptr + 4);</a:t>
            </a:r>
          </a:p>
          <a:p>
            <a:pPr algn="l">
              <a:defRPr sz="2900">
                <a:latin typeface="Courier"/>
                <a:ea typeface="Courier"/>
                <a:cs typeface="Courier"/>
                <a:sym typeface="Courier"/>
              </a:defRPr>
            </a:pPr>
            <a:r>
              <a:t>    printf("%p\n", arrptr + 5);</a:t>
            </a:r>
          </a:p>
          <a:p>
            <a:pPr algn="l">
              <a:defRPr sz="2900">
                <a:latin typeface="Courier"/>
                <a:ea typeface="Courier"/>
                <a:cs typeface="Courier"/>
                <a:sym typeface="Courier"/>
              </a:defRPr>
            </a:pPr>
            <a:r>
              <a:t>    return 0;</a:t>
            </a:r>
          </a:p>
          <a:p>
            <a:pPr algn="l">
              <a:defRPr sz="2900">
                <a:latin typeface="Courier"/>
                <a:ea typeface="Courier"/>
                <a:cs typeface="Courier"/>
                <a:sym typeface="Courier"/>
              </a:defRPr>
            </a:pPr>
            <a:r>
              <a:t>}</a:t>
            </a:r>
          </a:p>
        </p:txBody>
      </p:sp>
      <p:sp>
        <p:nvSpPr>
          <p:cNvPr id="310" name="./ptr_arith…"/>
          <p:cNvSpPr txBox="1"/>
          <p:nvPr/>
        </p:nvSpPr>
        <p:spPr>
          <a:xfrm>
            <a:off x="13608068" y="2883760"/>
            <a:ext cx="5449169"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./ptr_arith</a:t>
            </a:r>
          </a:p>
          <a:p>
            <a:pPr algn="l">
              <a:defRPr>
                <a:latin typeface="Courier"/>
                <a:ea typeface="Courier"/>
                <a:cs typeface="Courier"/>
                <a:sym typeface="Courier"/>
              </a:defRPr>
            </a:pPr>
            <a:r>
              <a:t>0x7ffedfc23770</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2" name="Pointers to 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a:t>
            </a:r>
          </a:p>
        </p:txBody>
      </p:sp>
      <p:sp>
        <p:nvSpPr>
          <p:cNvPr id="313" name="Continue the printout from the following program:"/>
          <p:cNvSpPr txBox="1"/>
          <p:nvPr/>
        </p:nvSpPr>
        <p:spPr>
          <a:xfrm>
            <a:off x="688582" y="1547556"/>
            <a:ext cx="23006836"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Continue the printout from the following program:</a:t>
            </a:r>
          </a:p>
        </p:txBody>
      </p:sp>
      <p:sp>
        <p:nvSpPr>
          <p:cNvPr id="314" name="./ptr_arith…"/>
          <p:cNvSpPr txBox="1"/>
          <p:nvPr/>
        </p:nvSpPr>
        <p:spPr>
          <a:xfrm>
            <a:off x="13608068" y="2883760"/>
            <a:ext cx="5449169" cy="543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./ptr_arith</a:t>
            </a:r>
          </a:p>
          <a:p>
            <a:pPr algn="l">
              <a:defRPr>
                <a:latin typeface="Courier"/>
                <a:ea typeface="Courier"/>
                <a:cs typeface="Courier"/>
                <a:sym typeface="Courier"/>
              </a:defRPr>
            </a:pPr>
            <a:r>
              <a:t>0x7ffedfc23770</a:t>
            </a:r>
          </a:p>
          <a:p>
            <a:pPr algn="l">
              <a:defRPr>
                <a:latin typeface="Courier"/>
                <a:ea typeface="Courier"/>
                <a:cs typeface="Courier"/>
                <a:sym typeface="Courier"/>
              </a:defRPr>
            </a:pPr>
            <a:r>
              <a:t>0x7ffedfc23778</a:t>
            </a:r>
          </a:p>
          <a:p>
            <a:pPr algn="l">
              <a:defRPr>
                <a:latin typeface="Courier"/>
                <a:ea typeface="Courier"/>
                <a:cs typeface="Courier"/>
                <a:sym typeface="Courier"/>
              </a:defRPr>
            </a:pPr>
            <a:r>
              <a:t>0x7ffedfc23780</a:t>
            </a:r>
          </a:p>
          <a:p>
            <a:pPr algn="l">
              <a:defRPr>
                <a:latin typeface="Courier"/>
                <a:ea typeface="Courier"/>
                <a:cs typeface="Courier"/>
                <a:sym typeface="Courier"/>
              </a:defRPr>
            </a:pPr>
            <a:r>
              <a:t>0x7ffedfc23788</a:t>
            </a:r>
          </a:p>
          <a:p>
            <a:pPr algn="l">
              <a:defRPr>
                <a:latin typeface="Courier"/>
                <a:ea typeface="Courier"/>
                <a:cs typeface="Courier"/>
                <a:sym typeface="Courier"/>
              </a:defRPr>
            </a:pPr>
            <a:r>
              <a:t>0x7ffedfc23790</a:t>
            </a:r>
          </a:p>
          <a:p>
            <a:pPr algn="l">
              <a:defRPr>
                <a:latin typeface="Courier"/>
                <a:ea typeface="Courier"/>
                <a:cs typeface="Courier"/>
                <a:sym typeface="Courier"/>
              </a:defRPr>
            </a:pPr>
            <a:r>
              <a:t>0x7ffedfc23798</a:t>
            </a:r>
          </a:p>
        </p:txBody>
      </p:sp>
      <p:sp>
        <p:nvSpPr>
          <p:cNvPr id="315" name="Note that 0x8 + 0x8 = 0x10"/>
          <p:cNvSpPr txBox="1"/>
          <p:nvPr/>
        </p:nvSpPr>
        <p:spPr>
          <a:xfrm>
            <a:off x="13288858" y="8810385"/>
            <a:ext cx="768731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Note that 0x8 + 0x8 = 0x10</a:t>
            </a:r>
          </a:p>
        </p:txBody>
      </p:sp>
      <p:sp>
        <p:nvSpPr>
          <p:cNvPr id="316" name="int main(int argc, char **argv)…"/>
          <p:cNvSpPr txBox="1"/>
          <p:nvPr/>
        </p:nvSpPr>
        <p:spPr>
          <a:xfrm>
            <a:off x="675975" y="2735909"/>
            <a:ext cx="11241300" cy="59563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900">
                <a:latin typeface="Courier"/>
                <a:ea typeface="Courier"/>
                <a:cs typeface="Courier"/>
                <a:sym typeface="Courier"/>
              </a:defRPr>
            </a:pPr>
            <a:r>
              <a:t>int main(int argc, char **argv)</a:t>
            </a:r>
          </a:p>
          <a:p>
            <a:pPr algn="l">
              <a:defRPr sz="2900">
                <a:latin typeface="Courier"/>
                <a:ea typeface="Courier"/>
                <a:cs typeface="Courier"/>
                <a:sym typeface="Courier"/>
              </a:defRPr>
            </a:pPr>
            <a:r>
              <a:t>{</a:t>
            </a:r>
          </a:p>
          <a:p>
            <a:pPr algn="l">
              <a:defRPr sz="2900">
                <a:latin typeface="Courier"/>
                <a:ea typeface="Courier"/>
                <a:cs typeface="Courier"/>
                <a:sym typeface="Courier"/>
              </a:defRPr>
            </a:pPr>
            <a:r>
              <a:t>    long arr[] = {1, 2, 3, 4, 5, 6};</a:t>
            </a:r>
          </a:p>
          <a:p>
            <a:pPr algn="l">
              <a:defRPr sz="2900">
                <a:latin typeface="Courier"/>
                <a:ea typeface="Courier"/>
                <a:cs typeface="Courier"/>
                <a:sym typeface="Courier"/>
              </a:defRPr>
            </a:pPr>
            <a:r>
              <a:t>    long *arrptr = arr; // arr decays to a pointer</a:t>
            </a:r>
          </a:p>
          <a:p>
            <a:pPr algn="l">
              <a:defRPr sz="2900">
                <a:latin typeface="Courier"/>
                <a:ea typeface="Courier"/>
                <a:cs typeface="Courier"/>
                <a:sym typeface="Courier"/>
              </a:defRPr>
            </a:pPr>
          </a:p>
          <a:p>
            <a:pPr algn="l">
              <a:defRPr sz="2900">
                <a:latin typeface="Courier"/>
                <a:ea typeface="Courier"/>
                <a:cs typeface="Courier"/>
                <a:sym typeface="Courier"/>
              </a:defRPr>
            </a:pPr>
            <a:r>
              <a:t>    printf("%p\n", arrptr);</a:t>
            </a:r>
          </a:p>
          <a:p>
            <a:pPr algn="l">
              <a:defRPr sz="2900">
                <a:latin typeface="Courier"/>
                <a:ea typeface="Courier"/>
                <a:cs typeface="Courier"/>
                <a:sym typeface="Courier"/>
              </a:defRPr>
            </a:pPr>
            <a:r>
              <a:t>    printf("%p\n", arrptr + 1);</a:t>
            </a:r>
          </a:p>
          <a:p>
            <a:pPr algn="l">
              <a:defRPr sz="2900">
                <a:latin typeface="Courier"/>
                <a:ea typeface="Courier"/>
                <a:cs typeface="Courier"/>
                <a:sym typeface="Courier"/>
              </a:defRPr>
            </a:pPr>
            <a:r>
              <a:t>    printf("%p\n", arrptr + 2);</a:t>
            </a:r>
          </a:p>
          <a:p>
            <a:pPr algn="l">
              <a:defRPr sz="2900">
                <a:latin typeface="Courier"/>
                <a:ea typeface="Courier"/>
                <a:cs typeface="Courier"/>
                <a:sym typeface="Courier"/>
              </a:defRPr>
            </a:pPr>
            <a:r>
              <a:t>    printf("%p\n", arrptr + 3);</a:t>
            </a:r>
          </a:p>
          <a:p>
            <a:pPr algn="l">
              <a:defRPr sz="2900">
                <a:latin typeface="Courier"/>
                <a:ea typeface="Courier"/>
                <a:cs typeface="Courier"/>
                <a:sym typeface="Courier"/>
              </a:defRPr>
            </a:pPr>
            <a:r>
              <a:t>    printf("%p\n", arrptr + 4);</a:t>
            </a:r>
          </a:p>
          <a:p>
            <a:pPr algn="l">
              <a:defRPr sz="2900">
                <a:latin typeface="Courier"/>
                <a:ea typeface="Courier"/>
                <a:cs typeface="Courier"/>
                <a:sym typeface="Courier"/>
              </a:defRPr>
            </a:pPr>
            <a:r>
              <a:t>    printf("%p\n", arrptr + 5);</a:t>
            </a:r>
          </a:p>
          <a:p>
            <a:pPr algn="l">
              <a:defRPr sz="2900">
                <a:latin typeface="Courier"/>
                <a:ea typeface="Courier"/>
                <a:cs typeface="Courier"/>
                <a:sym typeface="Courier"/>
              </a:defRPr>
            </a:pPr>
            <a:r>
              <a:t>    return 0;</a:t>
            </a:r>
          </a:p>
          <a:p>
            <a:pPr algn="l">
              <a:defRPr sz="2900">
                <a:latin typeface="Courier"/>
                <a:ea typeface="Courier"/>
                <a:cs typeface="Courier"/>
                <a:sym typeface="Courier"/>
              </a:defRPr>
            </a:pPr>
            <a:r>
              <a:t>}</a:t>
            </a:r>
          </a:p>
        </p:txBody>
      </p:sp>
      <p:sp>
        <p:nvSpPr>
          <p:cNvPr id="317" name="The compiler knows how wide the type is!"/>
          <p:cNvSpPr txBox="1"/>
          <p:nvPr/>
        </p:nvSpPr>
        <p:spPr>
          <a:xfrm>
            <a:off x="5684202" y="10146590"/>
            <a:ext cx="13015596" cy="16325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1" algn="l">
              <a:defRPr b="1">
                <a:solidFill>
                  <a:srgbClr val="FF2600"/>
                </a:solidFill>
                <a:latin typeface="Helvetica Neue"/>
                <a:ea typeface="Helvetica Neue"/>
                <a:cs typeface="Helvetica Neue"/>
                <a:sym typeface="Helvetica Neue"/>
              </a:defRPr>
            </a:pPr>
            <a:r>
              <a:t>The compiler knows how wide the type is!</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9" name="Pointers to 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a:t>
            </a:r>
          </a:p>
        </p:txBody>
      </p:sp>
      <p:sp>
        <p:nvSpPr>
          <p:cNvPr id="320" name="Continue the printout from the following program:"/>
          <p:cNvSpPr txBox="1"/>
          <p:nvPr/>
        </p:nvSpPr>
        <p:spPr>
          <a:xfrm>
            <a:off x="688582" y="1547556"/>
            <a:ext cx="23006836"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Continue the printout from the following program:</a:t>
            </a:r>
          </a:p>
        </p:txBody>
      </p:sp>
      <p:sp>
        <p:nvSpPr>
          <p:cNvPr id="321" name="./ptr_arith…"/>
          <p:cNvSpPr txBox="1"/>
          <p:nvPr/>
        </p:nvSpPr>
        <p:spPr>
          <a:xfrm>
            <a:off x="13608068" y="2883760"/>
            <a:ext cx="5449169"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./ptr_arith</a:t>
            </a:r>
          </a:p>
          <a:p>
            <a:pPr algn="l">
              <a:defRPr>
                <a:latin typeface="Courier"/>
                <a:ea typeface="Courier"/>
                <a:cs typeface="Courier"/>
                <a:sym typeface="Courier"/>
              </a:defRPr>
            </a:pPr>
            <a:r>
              <a:t>0x7ffee9fe678b</a:t>
            </a:r>
          </a:p>
        </p:txBody>
      </p:sp>
      <p:sp>
        <p:nvSpPr>
          <p:cNvPr id="322" name="int main(int argc, char **argv)…"/>
          <p:cNvSpPr txBox="1"/>
          <p:nvPr/>
        </p:nvSpPr>
        <p:spPr>
          <a:xfrm>
            <a:off x="675975" y="2735909"/>
            <a:ext cx="11241300" cy="59563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900">
                <a:latin typeface="Courier"/>
                <a:ea typeface="Courier"/>
                <a:cs typeface="Courier"/>
                <a:sym typeface="Courier"/>
              </a:defRPr>
            </a:pPr>
            <a:r>
              <a:t>int main(int argc, char **argv)</a:t>
            </a:r>
          </a:p>
          <a:p>
            <a:pPr algn="l">
              <a:defRPr sz="2900">
                <a:latin typeface="Courier"/>
                <a:ea typeface="Courier"/>
                <a:cs typeface="Courier"/>
                <a:sym typeface="Courier"/>
              </a:defRPr>
            </a:pPr>
            <a:r>
              <a:t>{</a:t>
            </a:r>
          </a:p>
          <a:p>
            <a:pPr algn="l">
              <a:defRPr sz="2900">
                <a:latin typeface="Courier"/>
                <a:ea typeface="Courier"/>
                <a:cs typeface="Courier"/>
                <a:sym typeface="Courier"/>
              </a:defRPr>
            </a:pPr>
            <a:r>
              <a:t>    char arr[] = {1, 2, 3, 4, 5, 6};</a:t>
            </a:r>
          </a:p>
          <a:p>
            <a:pPr algn="l">
              <a:defRPr sz="2900">
                <a:latin typeface="Courier"/>
                <a:ea typeface="Courier"/>
                <a:cs typeface="Courier"/>
                <a:sym typeface="Courier"/>
              </a:defRPr>
            </a:pPr>
            <a:r>
              <a:t>    char *arrptr = arr; // arr decays to a pointer</a:t>
            </a:r>
          </a:p>
          <a:p>
            <a:pPr algn="l">
              <a:defRPr sz="2900">
                <a:latin typeface="Courier"/>
                <a:ea typeface="Courier"/>
                <a:cs typeface="Courier"/>
                <a:sym typeface="Courier"/>
              </a:defRPr>
            </a:pPr>
          </a:p>
          <a:p>
            <a:pPr algn="l">
              <a:defRPr sz="2900">
                <a:latin typeface="Courier"/>
                <a:ea typeface="Courier"/>
                <a:cs typeface="Courier"/>
                <a:sym typeface="Courier"/>
              </a:defRPr>
            </a:pPr>
            <a:r>
              <a:t>    printf("%p\n", arrptr);</a:t>
            </a:r>
          </a:p>
          <a:p>
            <a:pPr algn="l">
              <a:defRPr sz="2900">
                <a:latin typeface="Courier"/>
                <a:ea typeface="Courier"/>
                <a:cs typeface="Courier"/>
                <a:sym typeface="Courier"/>
              </a:defRPr>
            </a:pPr>
            <a:r>
              <a:t>    printf("%p\n", arrptr + 1);</a:t>
            </a:r>
          </a:p>
          <a:p>
            <a:pPr algn="l">
              <a:defRPr sz="2900">
                <a:latin typeface="Courier"/>
                <a:ea typeface="Courier"/>
                <a:cs typeface="Courier"/>
                <a:sym typeface="Courier"/>
              </a:defRPr>
            </a:pPr>
            <a:r>
              <a:t>    printf("%p\n", arrptr + 2);</a:t>
            </a:r>
          </a:p>
          <a:p>
            <a:pPr algn="l">
              <a:defRPr sz="2900">
                <a:latin typeface="Courier"/>
                <a:ea typeface="Courier"/>
                <a:cs typeface="Courier"/>
                <a:sym typeface="Courier"/>
              </a:defRPr>
            </a:pPr>
            <a:r>
              <a:t>    printf("%p\n", arrptr + 3);</a:t>
            </a:r>
          </a:p>
          <a:p>
            <a:pPr algn="l">
              <a:defRPr sz="2900">
                <a:latin typeface="Courier"/>
                <a:ea typeface="Courier"/>
                <a:cs typeface="Courier"/>
                <a:sym typeface="Courier"/>
              </a:defRPr>
            </a:pPr>
            <a:r>
              <a:t>    printf("%p\n", arrptr + 4);</a:t>
            </a:r>
          </a:p>
          <a:p>
            <a:pPr algn="l">
              <a:defRPr sz="2900">
                <a:latin typeface="Courier"/>
                <a:ea typeface="Courier"/>
                <a:cs typeface="Courier"/>
                <a:sym typeface="Courier"/>
              </a:defRPr>
            </a:pPr>
            <a:r>
              <a:t>    printf("%p\n", arrptr + 5);</a:t>
            </a:r>
          </a:p>
          <a:p>
            <a:pPr algn="l">
              <a:defRPr sz="2900">
                <a:latin typeface="Courier"/>
                <a:ea typeface="Courier"/>
                <a:cs typeface="Courier"/>
                <a:sym typeface="Courier"/>
              </a:defRPr>
            </a:pPr>
            <a:r>
              <a:t>    return 0;</a:t>
            </a:r>
          </a:p>
          <a:p>
            <a:pPr algn="l">
              <a:defRPr sz="29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4" name="Pointers to 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a:t>
            </a:r>
          </a:p>
        </p:txBody>
      </p:sp>
      <p:sp>
        <p:nvSpPr>
          <p:cNvPr id="325" name="Continue the printout from the following program:"/>
          <p:cNvSpPr txBox="1"/>
          <p:nvPr/>
        </p:nvSpPr>
        <p:spPr>
          <a:xfrm>
            <a:off x="688582" y="1547556"/>
            <a:ext cx="23006836"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Continue the printout from the following program:</a:t>
            </a:r>
          </a:p>
        </p:txBody>
      </p:sp>
      <p:sp>
        <p:nvSpPr>
          <p:cNvPr id="326" name="./ptr_arith…"/>
          <p:cNvSpPr txBox="1"/>
          <p:nvPr/>
        </p:nvSpPr>
        <p:spPr>
          <a:xfrm>
            <a:off x="13608068" y="2883760"/>
            <a:ext cx="5449169" cy="543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./ptr_arith</a:t>
            </a:r>
          </a:p>
          <a:p>
            <a:pPr algn="l">
              <a:defRPr>
                <a:latin typeface="Courier"/>
                <a:ea typeface="Courier"/>
                <a:cs typeface="Courier"/>
                <a:sym typeface="Courier"/>
              </a:defRPr>
            </a:pPr>
            <a:r>
              <a:t>0x7ffee9fe678b</a:t>
            </a:r>
          </a:p>
          <a:p>
            <a:pPr algn="l">
              <a:defRPr>
                <a:latin typeface="Courier"/>
                <a:ea typeface="Courier"/>
                <a:cs typeface="Courier"/>
                <a:sym typeface="Courier"/>
              </a:defRPr>
            </a:pPr>
            <a:r>
              <a:t>0x7ffee9fe678c</a:t>
            </a:r>
          </a:p>
          <a:p>
            <a:pPr algn="l">
              <a:defRPr>
                <a:latin typeface="Courier"/>
                <a:ea typeface="Courier"/>
                <a:cs typeface="Courier"/>
                <a:sym typeface="Courier"/>
              </a:defRPr>
            </a:pPr>
            <a:r>
              <a:t>0x7ffee9fe678d</a:t>
            </a:r>
          </a:p>
          <a:p>
            <a:pPr algn="l">
              <a:defRPr>
                <a:latin typeface="Courier"/>
                <a:ea typeface="Courier"/>
                <a:cs typeface="Courier"/>
                <a:sym typeface="Courier"/>
              </a:defRPr>
            </a:pPr>
            <a:r>
              <a:t>0x7ffee9fe678e</a:t>
            </a:r>
          </a:p>
          <a:p>
            <a:pPr algn="l">
              <a:defRPr>
                <a:latin typeface="Courier"/>
                <a:ea typeface="Courier"/>
                <a:cs typeface="Courier"/>
                <a:sym typeface="Courier"/>
              </a:defRPr>
            </a:pPr>
            <a:r>
              <a:t>0x7ffee9fe678f</a:t>
            </a:r>
          </a:p>
          <a:p>
            <a:pPr algn="l">
              <a:defRPr>
                <a:latin typeface="Courier"/>
                <a:ea typeface="Courier"/>
                <a:cs typeface="Courier"/>
                <a:sym typeface="Courier"/>
              </a:defRPr>
            </a:pPr>
            <a:r>
              <a:t>0x7ffee9fe6790</a:t>
            </a:r>
          </a:p>
        </p:txBody>
      </p:sp>
      <p:sp>
        <p:nvSpPr>
          <p:cNvPr id="327" name="int main(int argc, char **argv)…"/>
          <p:cNvSpPr txBox="1"/>
          <p:nvPr/>
        </p:nvSpPr>
        <p:spPr>
          <a:xfrm>
            <a:off x="675975" y="2735909"/>
            <a:ext cx="11241300" cy="59563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900">
                <a:latin typeface="Courier"/>
                <a:ea typeface="Courier"/>
                <a:cs typeface="Courier"/>
                <a:sym typeface="Courier"/>
              </a:defRPr>
            </a:pPr>
            <a:r>
              <a:t>int main(int argc, char **argv)</a:t>
            </a:r>
          </a:p>
          <a:p>
            <a:pPr algn="l">
              <a:defRPr sz="2900">
                <a:latin typeface="Courier"/>
                <a:ea typeface="Courier"/>
                <a:cs typeface="Courier"/>
                <a:sym typeface="Courier"/>
              </a:defRPr>
            </a:pPr>
            <a:r>
              <a:t>{</a:t>
            </a:r>
          </a:p>
          <a:p>
            <a:pPr algn="l">
              <a:defRPr sz="2900">
                <a:latin typeface="Courier"/>
                <a:ea typeface="Courier"/>
                <a:cs typeface="Courier"/>
                <a:sym typeface="Courier"/>
              </a:defRPr>
            </a:pPr>
            <a:r>
              <a:t>    char arr[] = {1, 2, 3, 4, 5, 6};</a:t>
            </a:r>
          </a:p>
          <a:p>
            <a:pPr algn="l">
              <a:defRPr sz="2900">
                <a:latin typeface="Courier"/>
                <a:ea typeface="Courier"/>
                <a:cs typeface="Courier"/>
                <a:sym typeface="Courier"/>
              </a:defRPr>
            </a:pPr>
            <a:r>
              <a:t>    char *arrptr = arr; // arr decays to a pointer</a:t>
            </a:r>
          </a:p>
          <a:p>
            <a:pPr algn="l">
              <a:defRPr sz="2900">
                <a:latin typeface="Courier"/>
                <a:ea typeface="Courier"/>
                <a:cs typeface="Courier"/>
                <a:sym typeface="Courier"/>
              </a:defRPr>
            </a:pPr>
          </a:p>
          <a:p>
            <a:pPr algn="l">
              <a:defRPr sz="2900">
                <a:latin typeface="Courier"/>
                <a:ea typeface="Courier"/>
                <a:cs typeface="Courier"/>
                <a:sym typeface="Courier"/>
              </a:defRPr>
            </a:pPr>
            <a:r>
              <a:t>    printf("%p\n", arrptr);</a:t>
            </a:r>
          </a:p>
          <a:p>
            <a:pPr algn="l">
              <a:defRPr sz="2900">
                <a:latin typeface="Courier"/>
                <a:ea typeface="Courier"/>
                <a:cs typeface="Courier"/>
                <a:sym typeface="Courier"/>
              </a:defRPr>
            </a:pPr>
            <a:r>
              <a:t>    printf("%p\n", arrptr + 1);</a:t>
            </a:r>
          </a:p>
          <a:p>
            <a:pPr algn="l">
              <a:defRPr sz="2900">
                <a:latin typeface="Courier"/>
                <a:ea typeface="Courier"/>
                <a:cs typeface="Courier"/>
                <a:sym typeface="Courier"/>
              </a:defRPr>
            </a:pPr>
            <a:r>
              <a:t>    printf("%p\n", arrptr + 2);</a:t>
            </a:r>
          </a:p>
          <a:p>
            <a:pPr algn="l">
              <a:defRPr sz="2900">
                <a:latin typeface="Courier"/>
                <a:ea typeface="Courier"/>
                <a:cs typeface="Courier"/>
                <a:sym typeface="Courier"/>
              </a:defRPr>
            </a:pPr>
            <a:r>
              <a:t>    printf("%p\n", arrptr + 3);</a:t>
            </a:r>
          </a:p>
          <a:p>
            <a:pPr algn="l">
              <a:defRPr sz="2900">
                <a:latin typeface="Courier"/>
                <a:ea typeface="Courier"/>
                <a:cs typeface="Courier"/>
                <a:sym typeface="Courier"/>
              </a:defRPr>
            </a:pPr>
            <a:r>
              <a:t>    printf("%p\n", arrptr + 4);</a:t>
            </a:r>
          </a:p>
          <a:p>
            <a:pPr algn="l">
              <a:defRPr sz="2900">
                <a:latin typeface="Courier"/>
                <a:ea typeface="Courier"/>
                <a:cs typeface="Courier"/>
                <a:sym typeface="Courier"/>
              </a:defRPr>
            </a:pPr>
            <a:r>
              <a:t>    printf("%p\n", arrptr + 5);</a:t>
            </a:r>
          </a:p>
          <a:p>
            <a:pPr algn="l">
              <a:defRPr sz="2900">
                <a:latin typeface="Courier"/>
                <a:ea typeface="Courier"/>
                <a:cs typeface="Courier"/>
                <a:sym typeface="Courier"/>
              </a:defRPr>
            </a:pPr>
            <a:r>
              <a:t>    return 0;</a:t>
            </a:r>
          </a:p>
          <a:p>
            <a:pPr algn="l">
              <a:defRPr sz="2900">
                <a:latin typeface="Courier"/>
                <a:ea typeface="Courier"/>
                <a:cs typeface="Courier"/>
                <a:sym typeface="Courier"/>
              </a:defRPr>
            </a:pPr>
            <a:r>
              <a:t>}</a:t>
            </a:r>
          </a:p>
        </p:txBody>
      </p:sp>
      <p:sp>
        <p:nvSpPr>
          <p:cNvPr id="328" name="The compiler knows how wide the type is!"/>
          <p:cNvSpPr txBox="1"/>
          <p:nvPr/>
        </p:nvSpPr>
        <p:spPr>
          <a:xfrm>
            <a:off x="5684202" y="10146590"/>
            <a:ext cx="13015596" cy="16325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1" algn="l">
              <a:defRPr b="1">
                <a:solidFill>
                  <a:srgbClr val="FF2600"/>
                </a:solidFill>
                <a:latin typeface="Helvetica Neue"/>
                <a:ea typeface="Helvetica Neue"/>
                <a:cs typeface="Helvetica Neue"/>
                <a:sym typeface="Helvetica Neue"/>
              </a:defRPr>
            </a:pPr>
            <a:r>
              <a:t>The compiler knows how wide the type is!</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30" name="Image" descr="Image"/>
          <p:cNvPicPr>
            <a:picLocks noChangeAspect="1"/>
          </p:cNvPicPr>
          <p:nvPr/>
        </p:nvPicPr>
        <p:blipFill>
          <a:blip r:embed="rId2">
            <a:extLst/>
          </a:blip>
          <a:stretch>
            <a:fillRect/>
          </a:stretch>
        </p:blipFill>
        <p:spPr>
          <a:xfrm>
            <a:off x="1464532" y="2776329"/>
            <a:ext cx="21454936" cy="8163342"/>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2" name="Pointers to 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a:t>
            </a:r>
          </a:p>
        </p:txBody>
      </p:sp>
      <p:grpSp>
        <p:nvGrpSpPr>
          <p:cNvPr id="360" name="Group"/>
          <p:cNvGrpSpPr/>
          <p:nvPr/>
        </p:nvGrpSpPr>
        <p:grpSpPr>
          <a:xfrm>
            <a:off x="16408629" y="3155888"/>
            <a:ext cx="6242306" cy="9499179"/>
            <a:chOff x="12700" y="12700"/>
            <a:chExt cx="6242304" cy="9499177"/>
          </a:xfrm>
        </p:grpSpPr>
        <p:graphicFrame>
          <p:nvGraphicFramePr>
            <p:cNvPr id="333" name="Table 1-1-1"/>
            <p:cNvGraphicFramePr/>
            <p:nvPr/>
          </p:nvGraphicFramePr>
          <p:xfrm>
            <a:off x="12700" y="12700"/>
            <a:ext cx="6242305" cy="949917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2147241"/>
                </a:tblGrid>
                <a:tr h="1356118">
                  <a:tc>
                    <a:txBody>
                      <a:bodyPr/>
                      <a:lstStyle/>
                      <a:p>
                        <a:pPr defTabSz="914400">
                          <a:defRPr sz="1800">
                            <a:solidFill>
                              <a:srgbClr val="000000"/>
                            </a:solidFill>
                          </a:defRPr>
                        </a:pPr>
                        <a:r>
                          <a:rPr sz="47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42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14</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359" name="Group"/>
            <p:cNvGrpSpPr/>
            <p:nvPr/>
          </p:nvGrpSpPr>
          <p:grpSpPr>
            <a:xfrm>
              <a:off x="3879891" y="1384267"/>
              <a:ext cx="398832" cy="8107253"/>
              <a:chOff x="0" y="0"/>
              <a:chExt cx="398830" cy="8107252"/>
            </a:xfrm>
          </p:grpSpPr>
          <p:sp>
            <p:nvSpPr>
              <p:cNvPr id="334"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35" name="Line"/>
              <p:cNvSpPr/>
              <p:nvPr/>
            </p:nvSpPr>
            <p:spPr>
              <a:xfrm>
                <a:off x="0" y="33780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36" name="Line"/>
              <p:cNvSpPr/>
              <p:nvPr/>
            </p:nvSpPr>
            <p:spPr>
              <a:xfrm>
                <a:off x="0" y="67560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37" name="Line"/>
              <p:cNvSpPr/>
              <p:nvPr/>
            </p:nvSpPr>
            <p:spPr>
              <a:xfrm>
                <a:off x="0" y="101340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38" name="Line"/>
              <p:cNvSpPr/>
              <p:nvPr/>
            </p:nvSpPr>
            <p:spPr>
              <a:xfrm>
                <a:off x="0" y="135120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39" name="Line"/>
              <p:cNvSpPr/>
              <p:nvPr/>
            </p:nvSpPr>
            <p:spPr>
              <a:xfrm>
                <a:off x="0" y="168901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0" name="Line"/>
              <p:cNvSpPr/>
              <p:nvPr/>
            </p:nvSpPr>
            <p:spPr>
              <a:xfrm>
                <a:off x="0" y="202681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1" name="Line"/>
              <p:cNvSpPr/>
              <p:nvPr/>
            </p:nvSpPr>
            <p:spPr>
              <a:xfrm>
                <a:off x="0" y="2364615"/>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2" name="Line"/>
              <p:cNvSpPr/>
              <p:nvPr/>
            </p:nvSpPr>
            <p:spPr>
              <a:xfrm>
                <a:off x="0" y="27024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3" name="Line"/>
              <p:cNvSpPr/>
              <p:nvPr/>
            </p:nvSpPr>
            <p:spPr>
              <a:xfrm>
                <a:off x="0" y="304021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4" name="Line"/>
              <p:cNvSpPr/>
              <p:nvPr/>
            </p:nvSpPr>
            <p:spPr>
              <a:xfrm>
                <a:off x="0" y="337802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5" name="Line"/>
              <p:cNvSpPr/>
              <p:nvPr/>
            </p:nvSpPr>
            <p:spPr>
              <a:xfrm>
                <a:off x="0" y="371582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6" name="Line"/>
              <p:cNvSpPr/>
              <p:nvPr/>
            </p:nvSpPr>
            <p:spPr>
              <a:xfrm>
                <a:off x="0" y="405362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7" name="Line"/>
              <p:cNvSpPr/>
              <p:nvPr/>
            </p:nvSpPr>
            <p:spPr>
              <a:xfrm>
                <a:off x="0" y="439142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8" name="Line"/>
              <p:cNvSpPr/>
              <p:nvPr/>
            </p:nvSpPr>
            <p:spPr>
              <a:xfrm>
                <a:off x="0" y="472923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9" name="Line"/>
              <p:cNvSpPr/>
              <p:nvPr/>
            </p:nvSpPr>
            <p:spPr>
              <a:xfrm>
                <a:off x="0" y="506703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0" name="Line"/>
              <p:cNvSpPr/>
              <p:nvPr/>
            </p:nvSpPr>
            <p:spPr>
              <a:xfrm>
                <a:off x="0" y="54048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1" name="Line"/>
              <p:cNvSpPr/>
              <p:nvPr/>
            </p:nvSpPr>
            <p:spPr>
              <a:xfrm>
                <a:off x="0" y="574263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2" name="Line"/>
              <p:cNvSpPr/>
              <p:nvPr/>
            </p:nvSpPr>
            <p:spPr>
              <a:xfrm>
                <a:off x="0" y="608043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3" name="Line"/>
              <p:cNvSpPr/>
              <p:nvPr/>
            </p:nvSpPr>
            <p:spPr>
              <a:xfrm>
                <a:off x="0" y="641824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4" name="Line"/>
              <p:cNvSpPr/>
              <p:nvPr/>
            </p:nvSpPr>
            <p:spPr>
              <a:xfrm>
                <a:off x="0" y="67560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5" name="Line"/>
              <p:cNvSpPr/>
              <p:nvPr/>
            </p:nvSpPr>
            <p:spPr>
              <a:xfrm>
                <a:off x="0" y="70938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6" name="Line"/>
              <p:cNvSpPr/>
              <p:nvPr/>
            </p:nvSpPr>
            <p:spPr>
              <a:xfrm>
                <a:off x="0" y="743164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7" name="Line"/>
              <p:cNvSpPr/>
              <p:nvPr/>
            </p:nvSpPr>
            <p:spPr>
              <a:xfrm>
                <a:off x="0" y="776944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8" name="Line"/>
              <p:cNvSpPr/>
              <p:nvPr/>
            </p:nvSpPr>
            <p:spPr>
              <a:xfrm>
                <a:off x="0" y="810725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sp>
        <p:nvSpPr>
          <p:cNvPr id="361" name="// file: pointer_to_array.c…"/>
          <p:cNvSpPr txBox="1"/>
          <p:nvPr/>
        </p:nvSpPr>
        <p:spPr>
          <a:xfrm>
            <a:off x="338481" y="1618171"/>
            <a:ext cx="15478708" cy="100711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400">
                <a:latin typeface="Courier"/>
                <a:ea typeface="Courier"/>
                <a:cs typeface="Courier"/>
                <a:sym typeface="Courier"/>
              </a:defRPr>
            </a:pPr>
            <a:r>
              <a:t>// file: pointer_to_array.c</a:t>
            </a:r>
          </a:p>
          <a:p>
            <a:pPr algn="l">
              <a:defRPr sz="3400">
                <a:latin typeface="Courier"/>
                <a:ea typeface="Courier"/>
                <a:cs typeface="Courier"/>
                <a:sym typeface="Courier"/>
              </a:defRPr>
            </a:pPr>
            <a:r>
              <a:t>#include&lt;stdio.h&gt;</a:t>
            </a:r>
          </a:p>
          <a:p>
            <a:pPr algn="l">
              <a:defRPr sz="3400">
                <a:latin typeface="Courier"/>
                <a:ea typeface="Courier"/>
                <a:cs typeface="Courier"/>
                <a:sym typeface="Courier"/>
              </a:defRPr>
            </a:pPr>
            <a:r>
              <a:t>#include&lt;stdlib.h&gt;</a:t>
            </a:r>
          </a:p>
          <a:p>
            <a:pPr algn="l">
              <a:defRPr sz="3400">
                <a:latin typeface="Courier"/>
                <a:ea typeface="Courier"/>
                <a:cs typeface="Courier"/>
                <a:sym typeface="Courier"/>
              </a:defRPr>
            </a:pPr>
          </a:p>
          <a:p>
            <a:pPr algn="l">
              <a:defRPr sz="3400">
                <a:latin typeface="Courier"/>
                <a:ea typeface="Courier"/>
                <a:cs typeface="Courier"/>
                <a:sym typeface="Courier"/>
              </a:defRPr>
            </a:pPr>
            <a:r>
              <a:t>int main(int argc, char **argv)</a:t>
            </a:r>
          </a:p>
          <a:p>
            <a:pPr algn="l">
              <a:defRPr sz="3400">
                <a:latin typeface="Courier"/>
                <a:ea typeface="Courier"/>
                <a:cs typeface="Courier"/>
                <a:sym typeface="Courier"/>
              </a:defRPr>
            </a:pPr>
            <a:r>
              <a:t>{</a:t>
            </a:r>
          </a:p>
          <a:p>
            <a:pPr algn="l">
              <a:defRPr sz="3400">
                <a:latin typeface="Courier"/>
                <a:ea typeface="Courier"/>
                <a:cs typeface="Courier"/>
                <a:sym typeface="Courier"/>
              </a:defRPr>
            </a:pPr>
            <a:r>
              <a:t>    int arr[] = {8, 2, 7, 14, -5, 42};</a:t>
            </a:r>
          </a:p>
          <a:p>
            <a:pPr algn="l">
              <a:defRPr sz="3400">
                <a:latin typeface="Courier"/>
                <a:ea typeface="Courier"/>
                <a:cs typeface="Courier"/>
                <a:sym typeface="Courier"/>
              </a:defRPr>
            </a:pPr>
            <a:r>
              <a:t>    int nelems = sizeof(arr) / sizeof(arr[0]);</a:t>
            </a:r>
          </a:p>
          <a:p>
            <a:pPr algn="l">
              <a:defRPr sz="3400">
                <a:latin typeface="Courier"/>
                <a:ea typeface="Courier"/>
                <a:cs typeface="Courier"/>
                <a:sym typeface="Courier"/>
              </a:defRPr>
            </a:pPr>
          </a:p>
          <a:p>
            <a:pPr algn="l">
              <a:defRPr sz="3400">
                <a:latin typeface="Courier"/>
                <a:ea typeface="Courier"/>
                <a:cs typeface="Courier"/>
                <a:sym typeface="Courier"/>
              </a:defRPr>
            </a:pPr>
            <a:r>
              <a:t>    int *arrptr = arr; // arrptr now points to the 8</a:t>
            </a:r>
          </a:p>
          <a:p>
            <a:pPr algn="l">
              <a:defRPr sz="3400">
                <a:latin typeface="Courier"/>
                <a:ea typeface="Courier"/>
                <a:cs typeface="Courier"/>
                <a:sym typeface="Courier"/>
              </a:defRPr>
            </a:pPr>
            <a:r>
              <a:t>    printf("Address of array:  %p\n", arr);</a:t>
            </a:r>
          </a:p>
          <a:p>
            <a:pPr algn="l">
              <a:defRPr sz="3400">
                <a:latin typeface="Courier"/>
                <a:ea typeface="Courier"/>
                <a:cs typeface="Courier"/>
                <a:sym typeface="Courier"/>
              </a:defRPr>
            </a:pPr>
            <a:r>
              <a:t>    printf("Value of arrptr: %p\n", arrptr);</a:t>
            </a:r>
          </a:p>
          <a:p>
            <a:pPr algn="l">
              <a:defRPr sz="3400">
                <a:latin typeface="Courier"/>
                <a:ea typeface="Courier"/>
                <a:cs typeface="Courier"/>
                <a:sym typeface="Courier"/>
              </a:defRPr>
            </a:pPr>
          </a:p>
          <a:p>
            <a:pPr algn="l">
              <a:defRPr sz="3400">
                <a:latin typeface="Courier"/>
                <a:ea typeface="Courier"/>
                <a:cs typeface="Courier"/>
                <a:sym typeface="Courier"/>
              </a:defRPr>
            </a:pPr>
            <a:r>
              <a:t>    for (int i = 0; i &lt; nelems; i++) {</a:t>
            </a:r>
          </a:p>
          <a:p>
            <a:pPr algn="l">
              <a:defRPr sz="3400">
                <a:latin typeface="Courier"/>
                <a:ea typeface="Courier"/>
                <a:cs typeface="Courier"/>
                <a:sym typeface="Courier"/>
              </a:defRPr>
            </a:pPr>
            <a:r>
              <a:t>        printf("%d", *arrptr++); // we need to unpack this!</a:t>
            </a:r>
          </a:p>
          <a:p>
            <a:pPr algn="l">
              <a:defRPr sz="3400">
                <a:latin typeface="Courier"/>
                <a:ea typeface="Courier"/>
                <a:cs typeface="Courier"/>
                <a:sym typeface="Courier"/>
              </a:defRPr>
            </a:pPr>
            <a:r>
              <a:t>        i == nelems - 1 ? printf("\n") : printf(", ");</a:t>
            </a:r>
          </a:p>
          <a:p>
            <a:pPr algn="l">
              <a:defRPr sz="3400">
                <a:latin typeface="Courier"/>
                <a:ea typeface="Courier"/>
                <a:cs typeface="Courier"/>
                <a:sym typeface="Courier"/>
              </a:defRPr>
            </a:pPr>
            <a:r>
              <a:t>    }</a:t>
            </a:r>
          </a:p>
          <a:p>
            <a:pPr algn="l">
              <a:defRPr sz="3400">
                <a:latin typeface="Courier"/>
                <a:ea typeface="Courier"/>
                <a:cs typeface="Courier"/>
                <a:sym typeface="Courier"/>
              </a:defRPr>
            </a:pPr>
            <a:r>
              <a:t>    return 0;</a:t>
            </a:r>
          </a:p>
          <a:p>
            <a:pPr algn="l">
              <a:defRPr sz="3400">
                <a:latin typeface="Courier"/>
                <a:ea typeface="Courier"/>
                <a:cs typeface="Courier"/>
                <a:sym typeface="Courier"/>
              </a:defRPr>
            </a:pPr>
            <a:r>
              <a:t>}</a:t>
            </a:r>
          </a:p>
        </p:txBody>
      </p:sp>
      <p:sp>
        <p:nvSpPr>
          <p:cNvPr id="362" name="arr"/>
          <p:cNvSpPr txBox="1"/>
          <p:nvPr/>
        </p:nvSpPr>
        <p:spPr>
          <a:xfrm>
            <a:off x="22039857" y="11238528"/>
            <a:ext cx="1257487"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arr</a:t>
            </a:r>
          </a:p>
        </p:txBody>
      </p:sp>
      <p:sp>
        <p:nvSpPr>
          <p:cNvPr id="363" name="$ ./pointer_to_array…"/>
          <p:cNvSpPr txBox="1"/>
          <p:nvPr/>
        </p:nvSpPr>
        <p:spPr>
          <a:xfrm>
            <a:off x="821441" y="11674629"/>
            <a:ext cx="8162331" cy="203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200">
                <a:latin typeface="Courier"/>
                <a:ea typeface="Courier"/>
                <a:cs typeface="Courier"/>
                <a:sym typeface="Courier"/>
              </a:defRPr>
            </a:pPr>
            <a:r>
              <a:t>$ ./pointer_to_array</a:t>
            </a:r>
          </a:p>
          <a:p>
            <a:pPr algn="l">
              <a:defRPr sz="3200">
                <a:latin typeface="Courier"/>
                <a:ea typeface="Courier"/>
                <a:cs typeface="Courier"/>
                <a:sym typeface="Courier"/>
              </a:defRPr>
            </a:pPr>
            <a:r>
              <a:t>Address of array:  0x7ffeea3c9484</a:t>
            </a:r>
          </a:p>
          <a:p>
            <a:pPr algn="l">
              <a:defRPr sz="3200">
                <a:latin typeface="Courier"/>
                <a:ea typeface="Courier"/>
                <a:cs typeface="Courier"/>
                <a:sym typeface="Courier"/>
              </a:defRPr>
            </a:pPr>
            <a:r>
              <a:t>Value of arrptr: 0x7ffeea3c9484</a:t>
            </a:r>
          </a:p>
          <a:p>
            <a:pPr algn="l">
              <a:defRPr sz="3200">
                <a:latin typeface="Courier"/>
                <a:ea typeface="Courier"/>
                <a:cs typeface="Courier"/>
                <a:sym typeface="Courier"/>
              </a:defRPr>
            </a:pPr>
            <a:r>
              <a:t>8, 2, 7, 14, -5, 42</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5" name="Pointers to 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a:t>
            </a:r>
          </a:p>
        </p:txBody>
      </p:sp>
      <p:sp>
        <p:nvSpPr>
          <p:cNvPr id="366" name="// file: pointer_to_array.c…"/>
          <p:cNvSpPr txBox="1"/>
          <p:nvPr/>
        </p:nvSpPr>
        <p:spPr>
          <a:xfrm>
            <a:off x="338481" y="1618171"/>
            <a:ext cx="15219586" cy="100711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400">
                <a:latin typeface="Courier"/>
                <a:ea typeface="Courier"/>
                <a:cs typeface="Courier"/>
                <a:sym typeface="Courier"/>
              </a:defRPr>
            </a:pPr>
            <a:r>
              <a:t>// file: pointer_to_array.c</a:t>
            </a:r>
          </a:p>
          <a:p>
            <a:pPr algn="l">
              <a:defRPr sz="3400">
                <a:latin typeface="Courier"/>
                <a:ea typeface="Courier"/>
                <a:cs typeface="Courier"/>
                <a:sym typeface="Courier"/>
              </a:defRPr>
            </a:pPr>
            <a:r>
              <a:t>#include&lt;stdio.h&gt;</a:t>
            </a:r>
          </a:p>
          <a:p>
            <a:pPr algn="l">
              <a:defRPr sz="3400">
                <a:latin typeface="Courier"/>
                <a:ea typeface="Courier"/>
                <a:cs typeface="Courier"/>
                <a:sym typeface="Courier"/>
              </a:defRPr>
            </a:pPr>
            <a:r>
              <a:t>#include&lt;stdlib.h&gt;</a:t>
            </a:r>
          </a:p>
          <a:p>
            <a:pPr algn="l">
              <a:defRPr sz="3400">
                <a:latin typeface="Courier"/>
                <a:ea typeface="Courier"/>
                <a:cs typeface="Courier"/>
                <a:sym typeface="Courier"/>
              </a:defRPr>
            </a:pPr>
          </a:p>
          <a:p>
            <a:pPr algn="l">
              <a:defRPr sz="3400">
                <a:latin typeface="Courier"/>
                <a:ea typeface="Courier"/>
                <a:cs typeface="Courier"/>
                <a:sym typeface="Courier"/>
              </a:defRPr>
            </a:pPr>
            <a:r>
              <a:t>int main(int argc, char **argv)</a:t>
            </a:r>
          </a:p>
          <a:p>
            <a:pPr algn="l">
              <a:defRPr sz="3400">
                <a:latin typeface="Courier"/>
                <a:ea typeface="Courier"/>
                <a:cs typeface="Courier"/>
                <a:sym typeface="Courier"/>
              </a:defRPr>
            </a:pPr>
            <a:r>
              <a:t>{</a:t>
            </a:r>
          </a:p>
          <a:p>
            <a:pPr algn="l">
              <a:defRPr sz="3400">
                <a:latin typeface="Courier"/>
                <a:ea typeface="Courier"/>
                <a:cs typeface="Courier"/>
                <a:sym typeface="Courier"/>
              </a:defRPr>
            </a:pPr>
            <a:r>
              <a:t>    int arr[] = {8,2,7,14,-5,42};</a:t>
            </a:r>
          </a:p>
          <a:p>
            <a:pPr algn="l">
              <a:defRPr sz="3400">
                <a:latin typeface="Courier"/>
                <a:ea typeface="Courier"/>
                <a:cs typeface="Courier"/>
                <a:sym typeface="Courier"/>
              </a:defRPr>
            </a:pPr>
            <a:r>
              <a:t>    int nelems = sizeof(arr) / sizeof(arr[0]);</a:t>
            </a:r>
          </a:p>
          <a:p>
            <a:pPr algn="l">
              <a:defRPr sz="3400">
                <a:latin typeface="Courier"/>
                <a:ea typeface="Courier"/>
                <a:cs typeface="Courier"/>
                <a:sym typeface="Courier"/>
              </a:defRPr>
            </a:pPr>
          </a:p>
          <a:p>
            <a:pPr algn="l">
              <a:defRPr sz="3400">
                <a:latin typeface="Courier"/>
                <a:ea typeface="Courier"/>
                <a:cs typeface="Courier"/>
                <a:sym typeface="Courier"/>
              </a:defRPr>
            </a:pPr>
            <a:r>
              <a:t>    int *arrptr = arr; // arrptr now points to the 8</a:t>
            </a:r>
          </a:p>
          <a:p>
            <a:pPr algn="l">
              <a:defRPr sz="3400">
                <a:latin typeface="Courier"/>
                <a:ea typeface="Courier"/>
                <a:cs typeface="Courier"/>
                <a:sym typeface="Courier"/>
              </a:defRPr>
            </a:pPr>
            <a:r>
              <a:t>    printf("Address of array:  %p\n",arr);</a:t>
            </a:r>
          </a:p>
          <a:p>
            <a:pPr algn="l">
              <a:defRPr sz="3400">
                <a:latin typeface="Courier"/>
                <a:ea typeface="Courier"/>
                <a:cs typeface="Courier"/>
                <a:sym typeface="Courier"/>
              </a:defRPr>
            </a:pPr>
            <a:r>
              <a:t>    printf("Value of arrptr: %p\n",arrptr);</a:t>
            </a:r>
          </a:p>
          <a:p>
            <a:pPr algn="l">
              <a:defRPr sz="3400">
                <a:latin typeface="Courier"/>
                <a:ea typeface="Courier"/>
                <a:cs typeface="Courier"/>
                <a:sym typeface="Courier"/>
              </a:defRPr>
            </a:pPr>
          </a:p>
          <a:p>
            <a:pPr algn="l">
              <a:defRPr sz="3400">
                <a:latin typeface="Courier"/>
                <a:ea typeface="Courier"/>
                <a:cs typeface="Courier"/>
                <a:sym typeface="Courier"/>
              </a:defRPr>
            </a:pPr>
            <a:r>
              <a:t>    for (int i=0; i &lt; nelems; i++) {</a:t>
            </a:r>
          </a:p>
          <a:p>
            <a:pPr algn="l">
              <a:defRPr sz="3400">
                <a:latin typeface="Courier"/>
                <a:ea typeface="Courier"/>
                <a:cs typeface="Courier"/>
                <a:sym typeface="Courier"/>
              </a:defRPr>
            </a:pPr>
            <a:r>
              <a:t>        printf("%d",*arrptr++); // we need to unpack this!</a:t>
            </a:r>
          </a:p>
          <a:p>
            <a:pPr algn="l">
              <a:defRPr sz="3400">
                <a:latin typeface="Courier"/>
                <a:ea typeface="Courier"/>
                <a:cs typeface="Courier"/>
                <a:sym typeface="Courier"/>
              </a:defRPr>
            </a:pPr>
            <a:r>
              <a:t>        i == nelems - 1 ? printf("\n") : printf(", ");</a:t>
            </a:r>
          </a:p>
          <a:p>
            <a:pPr algn="l">
              <a:defRPr sz="3400">
                <a:latin typeface="Courier"/>
                <a:ea typeface="Courier"/>
                <a:cs typeface="Courier"/>
                <a:sym typeface="Courier"/>
              </a:defRPr>
            </a:pPr>
            <a:r>
              <a:t>    }</a:t>
            </a:r>
          </a:p>
          <a:p>
            <a:pPr algn="l">
              <a:defRPr sz="3400">
                <a:latin typeface="Courier"/>
                <a:ea typeface="Courier"/>
                <a:cs typeface="Courier"/>
                <a:sym typeface="Courier"/>
              </a:defRPr>
            </a:pPr>
            <a:r>
              <a:t>    return 0;</a:t>
            </a:r>
          </a:p>
          <a:p>
            <a:pPr algn="l">
              <a:defRPr sz="3400">
                <a:latin typeface="Courier"/>
                <a:ea typeface="Courier"/>
                <a:cs typeface="Courier"/>
                <a:sym typeface="Courier"/>
              </a:defRPr>
            </a:pPr>
            <a:r>
              <a:t>}</a:t>
            </a:r>
          </a:p>
        </p:txBody>
      </p:sp>
      <p:sp>
        <p:nvSpPr>
          <p:cNvPr id="367" name="Rounded Rectangle"/>
          <p:cNvSpPr/>
          <p:nvPr/>
        </p:nvSpPr>
        <p:spPr>
          <a:xfrm>
            <a:off x="5529896" y="8964383"/>
            <a:ext cx="2515357" cy="714690"/>
          </a:xfrm>
          <a:prstGeom prst="roundRect">
            <a:avLst>
              <a:gd name="adj" fmla="val 26655"/>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68" name="*arrptr++…"/>
          <p:cNvSpPr txBox="1"/>
          <p:nvPr/>
        </p:nvSpPr>
        <p:spPr>
          <a:xfrm>
            <a:off x="16451716" y="2083591"/>
            <a:ext cx="7310708" cy="929150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a:latin typeface="Courier"/>
                <a:ea typeface="Courier"/>
                <a:cs typeface="Courier"/>
                <a:sym typeface="Courier"/>
              </a:defRPr>
            </a:pPr>
            <a:r>
              <a:t>*arrptr++</a:t>
            </a:r>
          </a:p>
          <a:p>
            <a:pPr algn="l"/>
          </a:p>
          <a:p>
            <a:pPr algn="l"/>
            <a:r>
              <a:t>means:</a:t>
            </a:r>
          </a:p>
          <a:p>
            <a:pPr algn="l"/>
          </a:p>
          <a:p>
            <a:pPr marL="914400" indent="-914400" algn="l">
              <a:buSzPct val="100000"/>
              <a:buAutoNum type="arabicPeriod" startAt="1"/>
            </a:pPr>
            <a:r>
              <a:t>dereference </a:t>
            </a:r>
            <a:r>
              <a:rPr>
                <a:latin typeface="Courier"/>
                <a:ea typeface="Courier"/>
                <a:cs typeface="Courier"/>
                <a:sym typeface="Courier"/>
              </a:rPr>
              <a:t>arrptr</a:t>
            </a:r>
            <a:r>
              <a:t> and return the value.</a:t>
            </a:r>
          </a:p>
          <a:p>
            <a:pPr marL="914400" indent="-914400" algn="l">
              <a:buSzPct val="100000"/>
              <a:buAutoNum type="arabicPeriod" startAt="1"/>
            </a:pPr>
            <a:r>
              <a:t>increment </a:t>
            </a:r>
            <a:r>
              <a:rPr i="1">
                <a:latin typeface="Helvetica Neue"/>
                <a:ea typeface="Helvetica Neue"/>
                <a:cs typeface="Helvetica Neue"/>
                <a:sym typeface="Helvetica Neue"/>
              </a:rPr>
              <a:t>the pointer value</a:t>
            </a:r>
            <a:r>
              <a:t> for </a:t>
            </a:r>
            <a:r>
              <a:rPr>
                <a:latin typeface="Courier"/>
                <a:ea typeface="Courier"/>
                <a:cs typeface="Courier"/>
                <a:sym typeface="Courier"/>
              </a:rPr>
              <a:t>arrptr</a:t>
            </a:r>
            <a:r>
              <a:t>.</a:t>
            </a:r>
          </a:p>
          <a:p>
            <a:pPr algn="l"/>
          </a:p>
          <a:p>
            <a:pPr algn="l"/>
            <a:r>
              <a:t>It does not mean "add one to the value that </a:t>
            </a:r>
            <a:r>
              <a:rPr>
                <a:latin typeface="Courier"/>
                <a:ea typeface="Courier"/>
                <a:cs typeface="Courier"/>
                <a:sym typeface="Courier"/>
              </a:rPr>
              <a:t>arrptr</a:t>
            </a:r>
            <a:r>
              <a:t> points to! To do</a:t>
            </a:r>
          </a:p>
        </p:txBody>
      </p:sp>
      <p:sp>
        <p:nvSpPr>
          <p:cNvPr id="369" name="would need to write: (*arrptr)++"/>
          <p:cNvSpPr txBox="1"/>
          <p:nvPr/>
        </p:nvSpPr>
        <p:spPr>
          <a:xfrm>
            <a:off x="11971458" y="11697654"/>
            <a:ext cx="10949186"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would need to write: </a:t>
            </a:r>
            <a:r>
              <a:rPr>
                <a:latin typeface="Courier"/>
                <a:ea typeface="Courier"/>
                <a:cs typeface="Courier"/>
                <a:sym typeface="Courier"/>
              </a:rPr>
              <a:t>(*arrptr)++</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1" name="Pointers to 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a:t>
            </a:r>
          </a:p>
        </p:txBody>
      </p:sp>
      <p:sp>
        <p:nvSpPr>
          <p:cNvPr id="372" name="// file: increment_in_array.c…"/>
          <p:cNvSpPr txBox="1"/>
          <p:nvPr/>
        </p:nvSpPr>
        <p:spPr>
          <a:xfrm>
            <a:off x="338481" y="1618171"/>
            <a:ext cx="11713816" cy="101092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 file: increment_in_array.c</a:t>
            </a:r>
          </a:p>
          <a:p>
            <a:pPr algn="l">
              <a:defRPr sz="2800">
                <a:latin typeface="Courier"/>
                <a:ea typeface="Courier"/>
                <a:cs typeface="Courier"/>
                <a:sym typeface="Courier"/>
              </a:defRPr>
            </a:pPr>
            <a:r>
              <a:t>#include&lt;stdio.h&gt;</a:t>
            </a:r>
          </a:p>
          <a:p>
            <a:pPr algn="l">
              <a:defRPr sz="2800">
                <a:latin typeface="Courier"/>
                <a:ea typeface="Courier"/>
                <a:cs typeface="Courier"/>
                <a:sym typeface="Courier"/>
              </a:defRPr>
            </a:pPr>
            <a:r>
              <a:t>#include&lt;stdlib.h&gt;</a:t>
            </a:r>
          </a:p>
          <a:p>
            <a:pPr algn="l">
              <a:defRPr sz="2800">
                <a:latin typeface="Courier"/>
                <a:ea typeface="Courier"/>
                <a:cs typeface="Courier"/>
                <a:sym typeface="Courier"/>
              </a:defRPr>
            </a:pPr>
          </a:p>
          <a:p>
            <a:pPr algn="l">
              <a:defRPr sz="2800">
                <a:latin typeface="Courier"/>
                <a:ea typeface="Courier"/>
                <a:cs typeface="Courier"/>
                <a:sym typeface="Courier"/>
              </a:defRPr>
            </a:pPr>
            <a:r>
              <a:t>int main(int argc, char **argv)</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int arr[] = {8, 2, 7, 14, -5, 42};</a:t>
            </a:r>
          </a:p>
          <a:p>
            <a:pPr algn="l">
              <a:defRPr sz="2800">
                <a:latin typeface="Courier"/>
                <a:ea typeface="Courier"/>
                <a:cs typeface="Courier"/>
                <a:sym typeface="Courier"/>
              </a:defRPr>
            </a:pPr>
            <a:r>
              <a:t>    int nelems = sizeof(arr) / sizeof(arr[0]);</a:t>
            </a:r>
          </a:p>
          <a:p>
            <a:pPr algn="l">
              <a:defRPr sz="2800">
                <a:latin typeface="Courier"/>
                <a:ea typeface="Courier"/>
                <a:cs typeface="Courier"/>
                <a:sym typeface="Courier"/>
              </a:defRPr>
            </a:pPr>
          </a:p>
          <a:p>
            <a:pPr algn="l">
              <a:defRPr sz="2800">
                <a:latin typeface="Courier"/>
                <a:ea typeface="Courier"/>
                <a:cs typeface="Courier"/>
                <a:sym typeface="Courier"/>
              </a:defRPr>
            </a:pPr>
            <a:r>
              <a:t>    int *arrptr = arr; // arrptr now points to the 8</a:t>
            </a:r>
          </a:p>
          <a:p>
            <a:pPr algn="l">
              <a:defRPr sz="2800">
                <a:latin typeface="Courier"/>
                <a:ea typeface="Courier"/>
                <a:cs typeface="Courier"/>
                <a:sym typeface="Courier"/>
              </a:defRPr>
            </a:pPr>
          </a:p>
          <a:p>
            <a:pPr algn="l">
              <a:defRPr sz="2800">
                <a:latin typeface="Courier"/>
                <a:ea typeface="Courier"/>
                <a:cs typeface="Courier"/>
                <a:sym typeface="Courier"/>
              </a:defRPr>
            </a:pPr>
            <a:r>
              <a:t>    // increment all values in array</a:t>
            </a:r>
          </a:p>
          <a:p>
            <a:pPr algn="l">
              <a:defRPr sz="2800">
                <a:latin typeface="Courier"/>
                <a:ea typeface="Courier"/>
                <a:cs typeface="Courier"/>
                <a:sym typeface="Courier"/>
              </a:defRPr>
            </a:pPr>
            <a:r>
              <a:t>    for (int i = 0; i &lt; nelems; i++) {</a:t>
            </a:r>
          </a:p>
          <a:p>
            <a:pPr algn="l">
              <a:defRPr sz="2800">
                <a:latin typeface="Courier"/>
                <a:ea typeface="Courier"/>
                <a:cs typeface="Courier"/>
                <a:sym typeface="Courier"/>
              </a:defRPr>
            </a:pPr>
            <a:r>
              <a:t>        (*arrptr)++;</a:t>
            </a:r>
          </a:p>
          <a:p>
            <a:pPr algn="l">
              <a:defRPr sz="2800">
                <a:latin typeface="Courier"/>
                <a:ea typeface="Courier"/>
                <a:cs typeface="Courier"/>
                <a:sym typeface="Courier"/>
              </a:defRPr>
            </a:pPr>
            <a:r>
              <a:t>        arrptr++;</a:t>
            </a:r>
          </a:p>
          <a:p>
            <a:pPr algn="l">
              <a:defRPr sz="2800">
                <a:latin typeface="Courier"/>
                <a:ea typeface="Courier"/>
                <a:cs typeface="Courier"/>
                <a:sym typeface="Courier"/>
              </a:defRPr>
            </a:pPr>
            <a:r>
              <a:t>    }</a:t>
            </a:r>
          </a:p>
          <a:p>
            <a:pPr algn="l">
              <a:defRPr sz="2800">
                <a:latin typeface="Courier"/>
                <a:ea typeface="Courier"/>
                <a:cs typeface="Courier"/>
                <a:sym typeface="Courier"/>
              </a:defRPr>
            </a:pPr>
          </a:p>
          <a:p>
            <a:pPr algn="l">
              <a:defRPr sz="2800">
                <a:latin typeface="Courier"/>
                <a:ea typeface="Courier"/>
                <a:cs typeface="Courier"/>
                <a:sym typeface="Courier"/>
              </a:defRPr>
            </a:pPr>
            <a:r>
              <a:t>    for (int i = 0; i &lt; nelems; i++) {</a:t>
            </a:r>
          </a:p>
          <a:p>
            <a:pPr algn="l">
              <a:defRPr sz="2800">
                <a:latin typeface="Courier"/>
                <a:ea typeface="Courier"/>
                <a:cs typeface="Courier"/>
                <a:sym typeface="Courier"/>
              </a:defRPr>
            </a:pPr>
            <a:r>
              <a:t>        printf("%d", arr[i]);</a:t>
            </a:r>
          </a:p>
          <a:p>
            <a:pPr algn="l">
              <a:defRPr sz="2800">
                <a:latin typeface="Courier"/>
                <a:ea typeface="Courier"/>
                <a:cs typeface="Courier"/>
                <a:sym typeface="Courier"/>
              </a:defRPr>
            </a:pPr>
            <a:r>
              <a:t>        i == nelems - 1 ? printf("\n") : printf(", ");</a:t>
            </a:r>
          </a:p>
          <a:p>
            <a:pPr algn="l">
              <a:defRPr sz="2800">
                <a:latin typeface="Courier"/>
                <a:ea typeface="Courier"/>
                <a:cs typeface="Courier"/>
                <a:sym typeface="Courier"/>
              </a:defRPr>
            </a:pPr>
            <a:r>
              <a:t>    }</a:t>
            </a:r>
          </a:p>
          <a:p>
            <a:pPr algn="l">
              <a:defRPr sz="2800">
                <a:latin typeface="Courier"/>
                <a:ea typeface="Courier"/>
                <a:cs typeface="Courier"/>
                <a:sym typeface="Courier"/>
              </a:defRPr>
            </a:pPr>
            <a:r>
              <a:t>    return 0;</a:t>
            </a:r>
          </a:p>
          <a:p>
            <a:pPr algn="l">
              <a:defRPr sz="2800">
                <a:latin typeface="Courier"/>
                <a:ea typeface="Courier"/>
                <a:cs typeface="Courier"/>
                <a:sym typeface="Courier"/>
              </a:defRPr>
            </a:pPr>
            <a:r>
              <a:t>}</a:t>
            </a:r>
          </a:p>
        </p:txBody>
      </p:sp>
      <p:sp>
        <p:nvSpPr>
          <p:cNvPr id="373" name="This is not the cleanest code, but you will see things like this in C quite often.…"/>
          <p:cNvSpPr txBox="1"/>
          <p:nvPr/>
        </p:nvSpPr>
        <p:spPr>
          <a:xfrm>
            <a:off x="13159071" y="1961916"/>
            <a:ext cx="10422477" cy="922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This is not the cleanest code, but you will see things like this in C quite often.</a:t>
            </a:r>
          </a:p>
          <a:p>
            <a:pPr algn="l"/>
          </a:p>
          <a:p>
            <a:pPr algn="l"/>
            <a:r>
              <a:t>You could actually combine the highlighted line and the next line into the even more unreadable:</a:t>
            </a:r>
          </a:p>
          <a:p>
            <a:pPr algn="l"/>
          </a:p>
          <a:p>
            <a:pPr algn="l">
              <a:defRPr>
                <a:latin typeface="Courier"/>
                <a:ea typeface="Courier"/>
                <a:cs typeface="Courier"/>
                <a:sym typeface="Courier"/>
              </a:defRPr>
            </a:pPr>
            <a:r>
              <a:t>(*arrptr++)++;</a:t>
            </a:r>
          </a:p>
          <a:p>
            <a:pPr algn="l">
              <a:defRPr>
                <a:latin typeface="Courier"/>
                <a:ea typeface="Courier"/>
                <a:cs typeface="Courier"/>
                <a:sym typeface="Courier"/>
              </a:defRPr>
            </a:pPr>
          </a:p>
          <a:p>
            <a:pPr algn="l"/>
            <a:r>
              <a:t>Please try to write nice clean code. (i.e., not this </a:t>
            </a:r>
            <a:r>
              <a:rPr>
                <a:latin typeface="ヒラギノ明朝 ProN W3"/>
                <a:ea typeface="ヒラギノ明朝 ProN W3"/>
                <a:cs typeface="ヒラギノ明朝 ProN W3"/>
                <a:sym typeface="ヒラギノ明朝 ProN W3"/>
              </a:rPr>
              <a:t>☝︎)</a:t>
            </a:r>
          </a:p>
        </p:txBody>
      </p:sp>
      <p:sp>
        <p:nvSpPr>
          <p:cNvPr id="374" name="Rounded Rectangle"/>
          <p:cNvSpPr/>
          <p:nvPr/>
        </p:nvSpPr>
        <p:spPr>
          <a:xfrm>
            <a:off x="2006995" y="7305557"/>
            <a:ext cx="2843110" cy="578517"/>
          </a:xfrm>
          <a:prstGeom prst="roundRect">
            <a:avLst>
              <a:gd name="adj" fmla="val 3292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75" name="BTW, the combined line of code does the following: 1. returns the value pointed to by arrptr, 2. increments both arrptr and the value in the array."/>
          <p:cNvSpPr txBox="1"/>
          <p:nvPr/>
        </p:nvSpPr>
        <p:spPr>
          <a:xfrm>
            <a:off x="460870" y="12002166"/>
            <a:ext cx="21827113"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BTW, the combined line of code does the following: 1. returns the value pointed to by </a:t>
            </a:r>
            <a:r>
              <a:rPr>
                <a:latin typeface="Courier"/>
                <a:ea typeface="Courier"/>
                <a:cs typeface="Courier"/>
                <a:sym typeface="Courier"/>
              </a:rPr>
              <a:t>arrptr</a:t>
            </a:r>
            <a:r>
              <a:t>, 2. increments both </a:t>
            </a:r>
            <a:r>
              <a:rPr>
                <a:latin typeface="Courier"/>
                <a:ea typeface="Courier"/>
                <a:cs typeface="Courier"/>
                <a:sym typeface="Courier"/>
              </a:rPr>
              <a:t>arrptr</a:t>
            </a:r>
            <a:r>
              <a:t> and the value in the array.</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7" name="More examples of arrays decaying to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examples of arrays decaying to pointers</a:t>
            </a:r>
          </a:p>
        </p:txBody>
      </p:sp>
      <p:sp>
        <p:nvSpPr>
          <p:cNvPr id="378" name="// file: array.c…"/>
          <p:cNvSpPr txBox="1"/>
          <p:nvPr/>
        </p:nvSpPr>
        <p:spPr>
          <a:xfrm>
            <a:off x="338481" y="1618171"/>
            <a:ext cx="12567395" cy="105410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 file: array.c</a:t>
            </a:r>
          </a:p>
          <a:p>
            <a:pPr algn="l">
              <a:defRPr sz="2800">
                <a:latin typeface="Courier"/>
                <a:ea typeface="Courier"/>
                <a:cs typeface="Courier"/>
                <a:sym typeface="Courier"/>
              </a:defRPr>
            </a:pPr>
            <a:r>
              <a:t>#include&lt;stdio.h&gt;</a:t>
            </a:r>
          </a:p>
          <a:p>
            <a:pPr algn="l">
              <a:defRPr sz="2800">
                <a:latin typeface="Courier"/>
                <a:ea typeface="Courier"/>
                <a:cs typeface="Courier"/>
                <a:sym typeface="Courier"/>
              </a:defRPr>
            </a:pPr>
            <a:r>
              <a:t>#include&lt;stdlib.h&gt;</a:t>
            </a:r>
          </a:p>
          <a:p>
            <a:pPr algn="l">
              <a:defRPr sz="2800">
                <a:latin typeface="Courier"/>
                <a:ea typeface="Courier"/>
                <a:cs typeface="Courier"/>
                <a:sym typeface="Courier"/>
              </a:defRPr>
            </a:pPr>
          </a:p>
          <a:p>
            <a:pPr algn="l">
              <a:defRPr sz="2800">
                <a:latin typeface="Courier"/>
                <a:ea typeface="Courier"/>
                <a:cs typeface="Courier"/>
                <a:sym typeface="Courier"/>
              </a:defRPr>
            </a:pPr>
            <a:r>
              <a:t>void sizeof_test(int arr[]) {</a:t>
            </a:r>
          </a:p>
          <a:p>
            <a:pPr algn="l">
              <a:defRPr sz="2800">
                <a:latin typeface="Courier"/>
                <a:ea typeface="Courier"/>
                <a:cs typeface="Courier"/>
                <a:sym typeface="Courier"/>
              </a:defRPr>
            </a:pPr>
            <a:r>
              <a:t>    printf("sizeof(arr) in function: %lu\n", sizeof(arr));</a:t>
            </a:r>
          </a:p>
          <a:p>
            <a:pPr algn="l">
              <a:defRPr sz="2800">
                <a:latin typeface="Courier"/>
                <a:ea typeface="Courier"/>
                <a:cs typeface="Courier"/>
                <a:sym typeface="Courier"/>
              </a:defRPr>
            </a:pPr>
            <a:r>
              <a:t>}</a:t>
            </a:r>
          </a:p>
          <a:p>
            <a:pPr algn="l">
              <a:defRPr sz="2800">
                <a:latin typeface="Courier"/>
                <a:ea typeface="Courier"/>
                <a:cs typeface="Courier"/>
                <a:sym typeface="Courier"/>
              </a:defRPr>
            </a:pPr>
          </a:p>
          <a:p>
            <a:pPr algn="l">
              <a:defRPr sz="2800">
                <a:latin typeface="Courier"/>
                <a:ea typeface="Courier"/>
                <a:cs typeface="Courier"/>
                <a:sym typeface="Courier"/>
              </a:defRPr>
            </a:pPr>
            <a:r>
              <a:t>int main()</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int arr[] = {1, 3, 4, 2, 7, 9};</a:t>
            </a:r>
          </a:p>
          <a:p>
            <a:pPr algn="l">
              <a:defRPr sz="2800">
                <a:latin typeface="Courier"/>
                <a:ea typeface="Courier"/>
                <a:cs typeface="Courier"/>
                <a:sym typeface="Courier"/>
              </a:defRPr>
            </a:pPr>
          </a:p>
          <a:p>
            <a:pPr algn="l">
              <a:defRPr sz="2800">
                <a:latin typeface="Courier"/>
                <a:ea typeface="Courier"/>
                <a:cs typeface="Courier"/>
                <a:sym typeface="Courier"/>
              </a:defRPr>
            </a:pPr>
            <a:r>
              <a:t>    printf("%d\n", arr[2]); // prints 4</a:t>
            </a:r>
          </a:p>
          <a:p>
            <a:pPr algn="l">
              <a:defRPr sz="2800">
                <a:latin typeface="Courier"/>
                <a:ea typeface="Courier"/>
                <a:cs typeface="Courier"/>
                <a:sym typeface="Courier"/>
              </a:defRPr>
            </a:pPr>
            <a:r>
              <a:t>    printf("%d\n", *(arr+5)); // prints 9</a:t>
            </a:r>
          </a:p>
          <a:p>
            <a:pPr algn="l">
              <a:defRPr sz="2800">
                <a:latin typeface="Courier"/>
                <a:ea typeface="Courier"/>
                <a:cs typeface="Courier"/>
                <a:sym typeface="Courier"/>
              </a:defRPr>
            </a:pPr>
          </a:p>
          <a:p>
            <a:pPr algn="l">
              <a:defRPr sz="2800">
                <a:latin typeface="Courier"/>
                <a:ea typeface="Courier"/>
                <a:cs typeface="Courier"/>
                <a:sym typeface="Courier"/>
              </a:defRPr>
            </a:pPr>
            <a:r>
              <a:t>    // set the value of the third element</a:t>
            </a:r>
          </a:p>
          <a:p>
            <a:pPr algn="l">
              <a:defRPr sz="2800">
                <a:latin typeface="Courier"/>
                <a:ea typeface="Courier"/>
                <a:cs typeface="Courier"/>
                <a:sym typeface="Courier"/>
              </a:defRPr>
            </a:pPr>
            <a:r>
              <a:t>    arr[2] = 42;</a:t>
            </a:r>
          </a:p>
          <a:p>
            <a:pPr algn="l">
              <a:defRPr sz="2800">
                <a:latin typeface="Courier"/>
                <a:ea typeface="Courier"/>
                <a:cs typeface="Courier"/>
                <a:sym typeface="Courier"/>
              </a:defRPr>
            </a:pPr>
            <a:r>
              <a:t>    printf("%d\n", arr[2]); // prints 42</a:t>
            </a:r>
          </a:p>
          <a:p>
            <a:pPr algn="l">
              <a:defRPr sz="2800">
                <a:latin typeface="Courier"/>
                <a:ea typeface="Courier"/>
                <a:cs typeface="Courier"/>
                <a:sym typeface="Courier"/>
              </a:defRPr>
            </a:pPr>
          </a:p>
          <a:p>
            <a:pPr algn="l">
              <a:defRPr sz="2800">
                <a:latin typeface="Courier"/>
                <a:ea typeface="Courier"/>
                <a:cs typeface="Courier"/>
                <a:sym typeface="Courier"/>
              </a:defRPr>
            </a:pPr>
            <a:r>
              <a:t>    printf("sizeof(arr) in main: %lu\n", sizeof(arr));</a:t>
            </a:r>
          </a:p>
          <a:p>
            <a:pPr algn="l">
              <a:defRPr sz="2800">
                <a:latin typeface="Courier"/>
                <a:ea typeface="Courier"/>
                <a:cs typeface="Courier"/>
                <a:sym typeface="Courier"/>
              </a:defRPr>
            </a:pPr>
            <a:r>
              <a:t>    sizeof_test(arr);</a:t>
            </a:r>
          </a:p>
          <a:p>
            <a:pPr algn="l">
              <a:defRPr sz="2800">
                <a:latin typeface="Courier"/>
                <a:ea typeface="Courier"/>
                <a:cs typeface="Courier"/>
                <a:sym typeface="Courier"/>
              </a:defRPr>
            </a:pPr>
          </a:p>
          <a:p>
            <a:pPr algn="l">
              <a:defRPr sz="2800">
                <a:latin typeface="Courier"/>
                <a:ea typeface="Courier"/>
                <a:cs typeface="Courier"/>
                <a:sym typeface="Courier"/>
              </a:defRPr>
            </a:pPr>
            <a:r>
              <a:t>    return 0;</a:t>
            </a:r>
          </a:p>
          <a:p>
            <a:pPr algn="l">
              <a:defRPr sz="2800">
                <a:latin typeface="Courier"/>
                <a:ea typeface="Courier"/>
                <a:cs typeface="Courier"/>
                <a:sym typeface="Courier"/>
              </a:defRPr>
            </a:pPr>
            <a:r>
              <a:t>}</a:t>
            </a:r>
          </a:p>
        </p:txBody>
      </p:sp>
      <p:sp>
        <p:nvSpPr>
          <p:cNvPr id="379" name="When you pass an array into a function that expects a pointer, the array decays into a pointer, and it loses the ability to determine its size using sizeof.…"/>
          <p:cNvSpPr txBox="1"/>
          <p:nvPr/>
        </p:nvSpPr>
        <p:spPr>
          <a:xfrm>
            <a:off x="13637189" y="1821293"/>
            <a:ext cx="10422477" cy="6983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When you pass an array into a function that expects a pointer, the array decays into a pointer, and it loses the ability to determine its size using </a:t>
            </a:r>
            <a:r>
              <a:rPr>
                <a:latin typeface="Courier"/>
                <a:ea typeface="Courier"/>
                <a:cs typeface="Courier"/>
                <a:sym typeface="Courier"/>
              </a:rPr>
              <a:t>sizeof</a:t>
            </a:r>
            <a:r>
              <a:t>.</a:t>
            </a:r>
          </a:p>
          <a:p>
            <a:pPr algn="l"/>
          </a:p>
          <a:p>
            <a:pPr algn="l"/>
            <a:r>
              <a:t>In the </a:t>
            </a:r>
            <a:r>
              <a:rPr>
                <a:latin typeface="Courier"/>
                <a:ea typeface="Courier"/>
                <a:cs typeface="Courier"/>
                <a:sym typeface="Courier"/>
              </a:rPr>
              <a:t>sizeof_test</a:t>
            </a:r>
            <a:r>
              <a:t> function, even though the declaration looks like an array, it is really an int pointer.</a:t>
            </a:r>
          </a:p>
        </p:txBody>
      </p:sp>
      <p:sp>
        <p:nvSpPr>
          <p:cNvPr id="380" name="$ ./array…"/>
          <p:cNvSpPr txBox="1"/>
          <p:nvPr/>
        </p:nvSpPr>
        <p:spPr>
          <a:xfrm>
            <a:off x="14568709" y="9108113"/>
            <a:ext cx="7644086" cy="3606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800">
                <a:latin typeface="Courier"/>
                <a:ea typeface="Courier"/>
                <a:cs typeface="Courier"/>
                <a:sym typeface="Courier"/>
              </a:defRPr>
            </a:pPr>
            <a:r>
              <a:t>$ ./array</a:t>
            </a:r>
          </a:p>
          <a:p>
            <a:pPr algn="l">
              <a:defRPr sz="3800">
                <a:latin typeface="Courier"/>
                <a:ea typeface="Courier"/>
                <a:cs typeface="Courier"/>
                <a:sym typeface="Courier"/>
              </a:defRPr>
            </a:pPr>
            <a:r>
              <a:t>4</a:t>
            </a:r>
          </a:p>
          <a:p>
            <a:pPr algn="l">
              <a:defRPr sz="3800">
                <a:latin typeface="Courier"/>
                <a:ea typeface="Courier"/>
                <a:cs typeface="Courier"/>
                <a:sym typeface="Courier"/>
              </a:defRPr>
            </a:pPr>
            <a:r>
              <a:t>9</a:t>
            </a:r>
          </a:p>
          <a:p>
            <a:pPr algn="l">
              <a:defRPr sz="3800">
                <a:latin typeface="Courier"/>
                <a:ea typeface="Courier"/>
                <a:cs typeface="Courier"/>
                <a:sym typeface="Courier"/>
              </a:defRPr>
            </a:pPr>
            <a:r>
              <a:t>42</a:t>
            </a:r>
          </a:p>
          <a:p>
            <a:pPr algn="l">
              <a:defRPr sz="3800">
                <a:latin typeface="Courier"/>
                <a:ea typeface="Courier"/>
                <a:cs typeface="Courier"/>
                <a:sym typeface="Courier"/>
              </a:defRPr>
            </a:pPr>
            <a:r>
              <a:t>sizeof(arr) in main: 24</a:t>
            </a:r>
          </a:p>
          <a:p>
            <a:pPr algn="l">
              <a:defRPr sz="3800">
                <a:latin typeface="Courier"/>
                <a:ea typeface="Courier"/>
                <a:cs typeface="Courier"/>
                <a:sym typeface="Courier"/>
              </a:defRPr>
            </a:pPr>
            <a:r>
              <a:t>sizeof(arr) in function: 8</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2" name="More examples of arrays decaying to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examples of arrays decaying to pointers</a:t>
            </a:r>
          </a:p>
        </p:txBody>
      </p:sp>
      <p:sp>
        <p:nvSpPr>
          <p:cNvPr id="383" name="Note the use of pointer arithmetic and bracket notation — either is fine for an array, because the array variable decays to a pointer when used in these circumstances."/>
          <p:cNvSpPr txBox="1"/>
          <p:nvPr/>
        </p:nvSpPr>
        <p:spPr>
          <a:xfrm>
            <a:off x="13991972" y="1935478"/>
            <a:ext cx="9817925"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Note the use of pointer arithmetic and bracket notation — either is fine for an array, because the array variable decays to a pointer when used in these circumstances.</a:t>
            </a:r>
          </a:p>
        </p:txBody>
      </p:sp>
      <p:sp>
        <p:nvSpPr>
          <p:cNvPr id="387" name="Connection Line"/>
          <p:cNvSpPr/>
          <p:nvPr/>
        </p:nvSpPr>
        <p:spPr>
          <a:xfrm>
            <a:off x="6083582" y="3771569"/>
            <a:ext cx="7620955" cy="312713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21600"/>
                </a:lnTo>
              </a:path>
            </a:pathLst>
          </a:custGeom>
          <a:ln w="76200">
            <a:solidFill>
              <a:srgbClr val="7F0325"/>
            </a:solidFill>
            <a:miter lim="400000"/>
            <a:tailEnd type="triangle"/>
          </a:ln>
        </p:spPr>
        <p:txBody>
          <a:bodyPr/>
          <a:lstStyle/>
          <a:p>
            <a:pPr/>
          </a:p>
        </p:txBody>
      </p:sp>
      <p:sp>
        <p:nvSpPr>
          <p:cNvPr id="385" name="Rounded Rectangle"/>
          <p:cNvSpPr/>
          <p:nvPr/>
        </p:nvSpPr>
        <p:spPr>
          <a:xfrm>
            <a:off x="1191383" y="6855564"/>
            <a:ext cx="5258197" cy="1016425"/>
          </a:xfrm>
          <a:prstGeom prst="roundRect">
            <a:avLst>
              <a:gd name="adj" fmla="val 3292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86" name="// file: array.c…"/>
          <p:cNvSpPr txBox="1"/>
          <p:nvPr/>
        </p:nvSpPr>
        <p:spPr>
          <a:xfrm>
            <a:off x="338481" y="1618171"/>
            <a:ext cx="12567395" cy="105410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 file: array.c</a:t>
            </a:r>
          </a:p>
          <a:p>
            <a:pPr algn="l">
              <a:defRPr sz="2800">
                <a:latin typeface="Courier"/>
                <a:ea typeface="Courier"/>
                <a:cs typeface="Courier"/>
                <a:sym typeface="Courier"/>
              </a:defRPr>
            </a:pPr>
            <a:r>
              <a:t>#include&lt;stdio.h&gt;</a:t>
            </a:r>
          </a:p>
          <a:p>
            <a:pPr algn="l">
              <a:defRPr sz="2800">
                <a:latin typeface="Courier"/>
                <a:ea typeface="Courier"/>
                <a:cs typeface="Courier"/>
                <a:sym typeface="Courier"/>
              </a:defRPr>
            </a:pPr>
            <a:r>
              <a:t>#include&lt;stdlib.h&gt;</a:t>
            </a:r>
          </a:p>
          <a:p>
            <a:pPr algn="l">
              <a:defRPr sz="2800">
                <a:latin typeface="Courier"/>
                <a:ea typeface="Courier"/>
                <a:cs typeface="Courier"/>
                <a:sym typeface="Courier"/>
              </a:defRPr>
            </a:pPr>
          </a:p>
          <a:p>
            <a:pPr algn="l">
              <a:defRPr sz="2800">
                <a:latin typeface="Courier"/>
                <a:ea typeface="Courier"/>
                <a:cs typeface="Courier"/>
                <a:sym typeface="Courier"/>
              </a:defRPr>
            </a:pPr>
            <a:r>
              <a:t>void sizeof_test(int arr[]) {</a:t>
            </a:r>
          </a:p>
          <a:p>
            <a:pPr algn="l">
              <a:defRPr sz="2800">
                <a:latin typeface="Courier"/>
                <a:ea typeface="Courier"/>
                <a:cs typeface="Courier"/>
                <a:sym typeface="Courier"/>
              </a:defRPr>
            </a:pPr>
            <a:r>
              <a:t>    printf("sizeof(arr) in function: %lu\n", sizeof(arr));</a:t>
            </a:r>
          </a:p>
          <a:p>
            <a:pPr algn="l">
              <a:defRPr sz="2800">
                <a:latin typeface="Courier"/>
                <a:ea typeface="Courier"/>
                <a:cs typeface="Courier"/>
                <a:sym typeface="Courier"/>
              </a:defRPr>
            </a:pPr>
            <a:r>
              <a:t>}</a:t>
            </a:r>
          </a:p>
          <a:p>
            <a:pPr algn="l">
              <a:defRPr sz="2800">
                <a:latin typeface="Courier"/>
                <a:ea typeface="Courier"/>
                <a:cs typeface="Courier"/>
                <a:sym typeface="Courier"/>
              </a:defRPr>
            </a:pPr>
          </a:p>
          <a:p>
            <a:pPr algn="l">
              <a:defRPr sz="2800">
                <a:latin typeface="Courier"/>
                <a:ea typeface="Courier"/>
                <a:cs typeface="Courier"/>
                <a:sym typeface="Courier"/>
              </a:defRPr>
            </a:pPr>
            <a:r>
              <a:t>int main()</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int arr[] = {1, 3, 4, 2, 7, 9};</a:t>
            </a:r>
          </a:p>
          <a:p>
            <a:pPr algn="l">
              <a:defRPr sz="2800">
                <a:latin typeface="Courier"/>
                <a:ea typeface="Courier"/>
                <a:cs typeface="Courier"/>
                <a:sym typeface="Courier"/>
              </a:defRPr>
            </a:pPr>
          </a:p>
          <a:p>
            <a:pPr algn="l">
              <a:defRPr sz="2800">
                <a:latin typeface="Courier"/>
                <a:ea typeface="Courier"/>
                <a:cs typeface="Courier"/>
                <a:sym typeface="Courier"/>
              </a:defRPr>
            </a:pPr>
            <a:r>
              <a:t>    printf("%d\n", arr[2]); // prints 4</a:t>
            </a:r>
          </a:p>
          <a:p>
            <a:pPr algn="l">
              <a:defRPr sz="2800">
                <a:latin typeface="Courier"/>
                <a:ea typeface="Courier"/>
                <a:cs typeface="Courier"/>
                <a:sym typeface="Courier"/>
              </a:defRPr>
            </a:pPr>
            <a:r>
              <a:t>    printf("%d\n", *(arr+5)); // prints 9</a:t>
            </a:r>
          </a:p>
          <a:p>
            <a:pPr algn="l">
              <a:defRPr sz="2800">
                <a:latin typeface="Courier"/>
                <a:ea typeface="Courier"/>
                <a:cs typeface="Courier"/>
                <a:sym typeface="Courier"/>
              </a:defRPr>
            </a:pPr>
          </a:p>
          <a:p>
            <a:pPr algn="l">
              <a:defRPr sz="2800">
                <a:latin typeface="Courier"/>
                <a:ea typeface="Courier"/>
                <a:cs typeface="Courier"/>
                <a:sym typeface="Courier"/>
              </a:defRPr>
            </a:pPr>
            <a:r>
              <a:t>    // set the value of the third element</a:t>
            </a:r>
          </a:p>
          <a:p>
            <a:pPr algn="l">
              <a:defRPr sz="2800">
                <a:latin typeface="Courier"/>
                <a:ea typeface="Courier"/>
                <a:cs typeface="Courier"/>
                <a:sym typeface="Courier"/>
              </a:defRPr>
            </a:pPr>
            <a:r>
              <a:t>    arr[2] = 42;</a:t>
            </a:r>
          </a:p>
          <a:p>
            <a:pPr algn="l">
              <a:defRPr sz="2800">
                <a:latin typeface="Courier"/>
                <a:ea typeface="Courier"/>
                <a:cs typeface="Courier"/>
                <a:sym typeface="Courier"/>
              </a:defRPr>
            </a:pPr>
            <a:r>
              <a:t>    printf("%d\n", arr[2]); // prints 42</a:t>
            </a:r>
          </a:p>
          <a:p>
            <a:pPr algn="l">
              <a:defRPr sz="2800">
                <a:latin typeface="Courier"/>
                <a:ea typeface="Courier"/>
                <a:cs typeface="Courier"/>
                <a:sym typeface="Courier"/>
              </a:defRPr>
            </a:pPr>
          </a:p>
          <a:p>
            <a:pPr algn="l">
              <a:defRPr sz="2800">
                <a:latin typeface="Courier"/>
                <a:ea typeface="Courier"/>
                <a:cs typeface="Courier"/>
                <a:sym typeface="Courier"/>
              </a:defRPr>
            </a:pPr>
            <a:r>
              <a:t>    printf("sizeof(arr) in main: %lu\n", sizeof(arr));</a:t>
            </a:r>
          </a:p>
          <a:p>
            <a:pPr algn="l">
              <a:defRPr sz="2800">
                <a:latin typeface="Courier"/>
                <a:ea typeface="Courier"/>
                <a:cs typeface="Courier"/>
                <a:sym typeface="Courier"/>
              </a:defRPr>
            </a:pPr>
            <a:r>
              <a:t>    sizeof_test(arr);</a:t>
            </a:r>
          </a:p>
          <a:p>
            <a:pPr algn="l">
              <a:defRPr sz="2800">
                <a:latin typeface="Courier"/>
                <a:ea typeface="Courier"/>
                <a:cs typeface="Courier"/>
                <a:sym typeface="Courier"/>
              </a:defRPr>
            </a:pPr>
          </a:p>
          <a:p>
            <a:pPr algn="l">
              <a:defRPr sz="2800">
                <a:latin typeface="Courier"/>
                <a:ea typeface="Courier"/>
                <a:cs typeface="Courier"/>
                <a:sym typeface="Courier"/>
              </a:defRPr>
            </a:pPr>
            <a:r>
              <a:t>    return 0;</a:t>
            </a:r>
          </a:p>
          <a:p>
            <a:pPr algn="l">
              <a:defRPr sz="28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9" name="Arrays are passed by referenc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Arrays are passed by reference</a:t>
            </a:r>
          </a:p>
        </p:txBody>
      </p:sp>
      <p:sp>
        <p:nvSpPr>
          <p:cNvPr id="390" name="Arrays are passed by reference when used as arguments in a function, because  the array variable decays to a pointer, which is just an address.…"/>
          <p:cNvSpPr txBox="1"/>
          <p:nvPr/>
        </p:nvSpPr>
        <p:spPr>
          <a:xfrm>
            <a:off x="14651361" y="1879229"/>
            <a:ext cx="8593594" cy="770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Arrays are passed by reference when used as arguments in a function, because  the array variable decays to a pointer, which is just an address.</a:t>
            </a:r>
          </a:p>
          <a:p>
            <a:pPr algn="l"/>
          </a:p>
          <a:p>
            <a:pPr algn="l"/>
            <a:r>
              <a:t>In other words, a function has access to the array in the function.</a:t>
            </a:r>
          </a:p>
        </p:txBody>
      </p:sp>
      <p:sp>
        <p:nvSpPr>
          <p:cNvPr id="391" name="// file: array_pass_by_ref.c…"/>
          <p:cNvSpPr txBox="1"/>
          <p:nvPr/>
        </p:nvSpPr>
        <p:spPr>
          <a:xfrm>
            <a:off x="479813" y="1878350"/>
            <a:ext cx="12712199" cy="109855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100">
                <a:latin typeface="Courier"/>
                <a:ea typeface="Courier"/>
                <a:cs typeface="Courier"/>
                <a:sym typeface="Courier"/>
              </a:defRPr>
            </a:pPr>
            <a:r>
              <a:t>// file: array_pass_by_ref.c</a:t>
            </a:r>
          </a:p>
          <a:p>
            <a:pPr algn="l">
              <a:defRPr sz="3100">
                <a:latin typeface="Courier"/>
                <a:ea typeface="Courier"/>
                <a:cs typeface="Courier"/>
                <a:sym typeface="Courier"/>
              </a:defRPr>
            </a:pPr>
            <a:r>
              <a:t>#include&lt;stdio.h&gt;</a:t>
            </a:r>
          </a:p>
          <a:p>
            <a:pPr algn="l">
              <a:defRPr sz="3100">
                <a:latin typeface="Courier"/>
                <a:ea typeface="Courier"/>
                <a:cs typeface="Courier"/>
                <a:sym typeface="Courier"/>
              </a:defRPr>
            </a:pPr>
            <a:r>
              <a:t>#include&lt;stdlib.h&gt;</a:t>
            </a:r>
          </a:p>
          <a:p>
            <a:pPr algn="l">
              <a:defRPr sz="3100">
                <a:latin typeface="Courier"/>
                <a:ea typeface="Courier"/>
                <a:cs typeface="Courier"/>
                <a:sym typeface="Courier"/>
              </a:defRPr>
            </a:pPr>
          </a:p>
          <a:p>
            <a:pPr algn="l">
              <a:defRPr sz="3100">
                <a:latin typeface="Courier"/>
                <a:ea typeface="Courier"/>
                <a:cs typeface="Courier"/>
                <a:sym typeface="Courier"/>
              </a:defRPr>
            </a:pPr>
            <a:r>
              <a:t>void scale(int array[], int factor, size_t nelems)</a:t>
            </a:r>
          </a:p>
          <a:p>
            <a:pPr algn="l">
              <a:defRPr sz="3100">
                <a:latin typeface="Courier"/>
                <a:ea typeface="Courier"/>
                <a:cs typeface="Courier"/>
                <a:sym typeface="Courier"/>
              </a:defRPr>
            </a:pPr>
            <a:r>
              <a:t>{</a:t>
            </a:r>
          </a:p>
          <a:p>
            <a:pPr algn="l">
              <a:defRPr sz="3100">
                <a:latin typeface="Courier"/>
                <a:ea typeface="Courier"/>
                <a:cs typeface="Courier"/>
                <a:sym typeface="Courier"/>
              </a:defRPr>
            </a:pPr>
            <a:r>
              <a:t>    for (size_t i = 0; i &lt; nelems; i++) {</a:t>
            </a:r>
          </a:p>
          <a:p>
            <a:pPr algn="l">
              <a:defRPr sz="3100">
                <a:latin typeface="Courier"/>
                <a:ea typeface="Courier"/>
                <a:cs typeface="Courier"/>
                <a:sym typeface="Courier"/>
              </a:defRPr>
            </a:pPr>
            <a:r>
              <a:t>        array[i] *= factor;</a:t>
            </a:r>
          </a:p>
          <a:p>
            <a:pPr algn="l">
              <a:defRPr sz="3100">
                <a:latin typeface="Courier"/>
                <a:ea typeface="Courier"/>
                <a:cs typeface="Courier"/>
                <a:sym typeface="Courier"/>
              </a:defRPr>
            </a:pPr>
            <a:r>
              <a:t>    }</a:t>
            </a:r>
          </a:p>
          <a:p>
            <a:pPr algn="l">
              <a:defRPr sz="3100">
                <a:latin typeface="Courier"/>
                <a:ea typeface="Courier"/>
                <a:cs typeface="Courier"/>
                <a:sym typeface="Courier"/>
              </a:defRPr>
            </a:pPr>
            <a:r>
              <a:t>}</a:t>
            </a:r>
          </a:p>
          <a:p>
            <a:pPr algn="l">
              <a:defRPr sz="3100">
                <a:latin typeface="Courier"/>
                <a:ea typeface="Courier"/>
                <a:cs typeface="Courier"/>
                <a:sym typeface="Courier"/>
              </a:defRPr>
            </a:pPr>
            <a:r>
              <a:t>int main(int argc, char **argv)</a:t>
            </a:r>
          </a:p>
          <a:p>
            <a:pPr algn="l">
              <a:defRPr sz="3100">
                <a:latin typeface="Courier"/>
                <a:ea typeface="Courier"/>
                <a:cs typeface="Courier"/>
                <a:sym typeface="Courier"/>
              </a:defRPr>
            </a:pPr>
            <a:r>
              <a:t>{</a:t>
            </a:r>
          </a:p>
          <a:p>
            <a:pPr algn="l">
              <a:defRPr sz="3100">
                <a:latin typeface="Courier"/>
                <a:ea typeface="Courier"/>
                <a:cs typeface="Courier"/>
                <a:sym typeface="Courier"/>
              </a:defRPr>
            </a:pPr>
            <a:r>
              <a:t>    int arr[] = {1, 2, 3, 4, 5};</a:t>
            </a:r>
          </a:p>
          <a:p>
            <a:pPr algn="l">
              <a:defRPr sz="3100">
                <a:latin typeface="Courier"/>
                <a:ea typeface="Courier"/>
                <a:cs typeface="Courier"/>
                <a:sym typeface="Courier"/>
              </a:defRPr>
            </a:pPr>
            <a:r>
              <a:t>    size_t nelems = sizeof(arr) / sizeof(arr[0]);</a:t>
            </a:r>
          </a:p>
          <a:p>
            <a:pPr algn="l">
              <a:defRPr sz="3100">
                <a:latin typeface="Courier"/>
                <a:ea typeface="Courier"/>
                <a:cs typeface="Courier"/>
                <a:sym typeface="Courier"/>
              </a:defRPr>
            </a:pPr>
          </a:p>
          <a:p>
            <a:pPr algn="l">
              <a:defRPr sz="3100">
                <a:latin typeface="Courier"/>
                <a:ea typeface="Courier"/>
                <a:cs typeface="Courier"/>
                <a:sym typeface="Courier"/>
              </a:defRPr>
            </a:pPr>
            <a:r>
              <a:t>    scale(arr, 10, nelems);</a:t>
            </a:r>
          </a:p>
          <a:p>
            <a:pPr algn="l">
              <a:defRPr sz="3100">
                <a:latin typeface="Courier"/>
                <a:ea typeface="Courier"/>
                <a:cs typeface="Courier"/>
                <a:sym typeface="Courier"/>
              </a:defRPr>
            </a:pPr>
            <a:r>
              <a:t>    for (int i = 0; i &lt; nelems; i++) {</a:t>
            </a:r>
          </a:p>
          <a:p>
            <a:pPr algn="l">
              <a:defRPr sz="3100">
                <a:latin typeface="Courier"/>
                <a:ea typeface="Courier"/>
                <a:cs typeface="Courier"/>
                <a:sym typeface="Courier"/>
              </a:defRPr>
            </a:pPr>
            <a:r>
              <a:t>        printf("%d", *(arr + i));</a:t>
            </a:r>
          </a:p>
          <a:p>
            <a:pPr algn="l">
              <a:defRPr sz="3100">
                <a:latin typeface="Courier"/>
                <a:ea typeface="Courier"/>
                <a:cs typeface="Courier"/>
                <a:sym typeface="Courier"/>
              </a:defRPr>
            </a:pPr>
            <a:r>
              <a:t>        i == nelems - 1 ? printf("\n") : printf(",");</a:t>
            </a:r>
          </a:p>
          <a:p>
            <a:pPr algn="l">
              <a:defRPr sz="3100">
                <a:latin typeface="Courier"/>
                <a:ea typeface="Courier"/>
                <a:cs typeface="Courier"/>
                <a:sym typeface="Courier"/>
              </a:defRPr>
            </a:pPr>
            <a:r>
              <a:t>    }</a:t>
            </a:r>
          </a:p>
          <a:p>
            <a:pPr algn="l">
              <a:defRPr sz="3100">
                <a:latin typeface="Courier"/>
                <a:ea typeface="Courier"/>
                <a:cs typeface="Courier"/>
                <a:sym typeface="Courier"/>
              </a:defRPr>
            </a:pPr>
          </a:p>
          <a:p>
            <a:pPr algn="l">
              <a:defRPr sz="3100">
                <a:latin typeface="Courier"/>
                <a:ea typeface="Courier"/>
                <a:cs typeface="Courier"/>
                <a:sym typeface="Courier"/>
              </a:defRPr>
            </a:pPr>
            <a:r>
              <a:t>    return 0;</a:t>
            </a:r>
          </a:p>
          <a:p>
            <a:pPr algn="l">
              <a:defRPr sz="3100">
                <a:latin typeface="Courier"/>
                <a:ea typeface="Courier"/>
                <a:cs typeface="Courier"/>
                <a:sym typeface="Courier"/>
              </a:defRPr>
            </a:pPr>
            <a:r>
              <a:t>}</a:t>
            </a:r>
          </a:p>
        </p:txBody>
      </p:sp>
      <p:sp>
        <p:nvSpPr>
          <p:cNvPr id="392" name="$ ./array_pass_by_ref…"/>
          <p:cNvSpPr txBox="1"/>
          <p:nvPr/>
        </p:nvSpPr>
        <p:spPr>
          <a:xfrm>
            <a:off x="14675470" y="9529112"/>
            <a:ext cx="6676188" cy="1346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 ./array_pass_by_ref</a:t>
            </a:r>
          </a:p>
          <a:p>
            <a:pPr algn="l">
              <a:defRPr sz="4100">
                <a:latin typeface="Courier"/>
                <a:ea typeface="Courier"/>
                <a:cs typeface="Courier"/>
                <a:sym typeface="Courier"/>
              </a:defRPr>
            </a:pPr>
            <a:r>
              <a:t>10,20,30,40,50</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4" name="Arrays are passed by referenc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Arrays are passed by reference</a:t>
            </a:r>
          </a:p>
        </p:txBody>
      </p:sp>
      <p:sp>
        <p:nvSpPr>
          <p:cNvPr id="395" name="If a programmer wants to indicate that an array will not be modified, she passes it as a const array."/>
          <p:cNvSpPr txBox="1"/>
          <p:nvPr/>
        </p:nvSpPr>
        <p:spPr>
          <a:xfrm>
            <a:off x="16806966" y="2160475"/>
            <a:ext cx="6988660" cy="465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If a programmer wants to indicate that an array will not be modified, she passes it as a const array.</a:t>
            </a:r>
          </a:p>
        </p:txBody>
      </p:sp>
      <p:sp>
        <p:nvSpPr>
          <p:cNvPr id="396" name="// file: dot_product.c…"/>
          <p:cNvSpPr txBox="1"/>
          <p:nvPr/>
        </p:nvSpPr>
        <p:spPr>
          <a:xfrm>
            <a:off x="479813" y="1878350"/>
            <a:ext cx="15783559" cy="95758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100">
                <a:latin typeface="Courier"/>
                <a:ea typeface="Courier"/>
                <a:cs typeface="Courier"/>
                <a:sym typeface="Courier"/>
              </a:defRPr>
            </a:pPr>
            <a:r>
              <a:t>// file: dot_product.c</a:t>
            </a:r>
          </a:p>
          <a:p>
            <a:pPr algn="l">
              <a:defRPr sz="3100">
                <a:latin typeface="Courier"/>
                <a:ea typeface="Courier"/>
                <a:cs typeface="Courier"/>
                <a:sym typeface="Courier"/>
              </a:defRPr>
            </a:pPr>
            <a:r>
              <a:t>#include&lt;stdio.h&gt;</a:t>
            </a:r>
          </a:p>
          <a:p>
            <a:pPr algn="l">
              <a:defRPr sz="3100">
                <a:latin typeface="Courier"/>
                <a:ea typeface="Courier"/>
                <a:cs typeface="Courier"/>
                <a:sym typeface="Courier"/>
              </a:defRPr>
            </a:pPr>
            <a:r>
              <a:t>#include&lt;stdlib.h&gt;</a:t>
            </a:r>
          </a:p>
          <a:p>
            <a:pPr algn="l">
              <a:defRPr sz="3100">
                <a:latin typeface="Courier"/>
                <a:ea typeface="Courier"/>
                <a:cs typeface="Courier"/>
                <a:sym typeface="Courier"/>
              </a:defRPr>
            </a:pPr>
          </a:p>
          <a:p>
            <a:pPr algn="l">
              <a:defRPr sz="3100">
                <a:latin typeface="Courier"/>
                <a:ea typeface="Courier"/>
                <a:cs typeface="Courier"/>
                <a:sym typeface="Courier"/>
              </a:defRPr>
            </a:pPr>
            <a:r>
              <a:t>long dot_prod(const long a[], const long b[], size_t nelems)</a:t>
            </a:r>
          </a:p>
          <a:p>
            <a:pPr algn="l">
              <a:defRPr sz="3100">
                <a:latin typeface="Courier"/>
                <a:ea typeface="Courier"/>
                <a:cs typeface="Courier"/>
                <a:sym typeface="Courier"/>
              </a:defRPr>
            </a:pPr>
            <a:r>
              <a:t>{</a:t>
            </a:r>
          </a:p>
          <a:p>
            <a:pPr algn="l">
              <a:defRPr sz="3100">
                <a:latin typeface="Courier"/>
                <a:ea typeface="Courier"/>
                <a:cs typeface="Courier"/>
                <a:sym typeface="Courier"/>
              </a:defRPr>
            </a:pPr>
            <a:r>
              <a:t>    long result = 0;</a:t>
            </a:r>
          </a:p>
          <a:p>
            <a:pPr algn="l">
              <a:defRPr sz="3100">
                <a:latin typeface="Courier"/>
                <a:ea typeface="Courier"/>
                <a:cs typeface="Courier"/>
                <a:sym typeface="Courier"/>
              </a:defRPr>
            </a:pPr>
            <a:r>
              <a:t>    for (size_t i = 0; i &lt; nelems; i++) {</a:t>
            </a:r>
          </a:p>
          <a:p>
            <a:pPr algn="l">
              <a:defRPr sz="3100">
                <a:latin typeface="Courier"/>
                <a:ea typeface="Courier"/>
                <a:cs typeface="Courier"/>
                <a:sym typeface="Courier"/>
              </a:defRPr>
            </a:pPr>
            <a:r>
              <a:t>        result += a[i] * b[i];</a:t>
            </a:r>
          </a:p>
          <a:p>
            <a:pPr algn="l">
              <a:defRPr sz="3100">
                <a:latin typeface="Courier"/>
                <a:ea typeface="Courier"/>
                <a:cs typeface="Courier"/>
                <a:sym typeface="Courier"/>
              </a:defRPr>
            </a:pPr>
            <a:r>
              <a:t>    }</a:t>
            </a:r>
          </a:p>
          <a:p>
            <a:pPr algn="l">
              <a:defRPr sz="3100">
                <a:latin typeface="Courier"/>
                <a:ea typeface="Courier"/>
                <a:cs typeface="Courier"/>
                <a:sym typeface="Courier"/>
              </a:defRPr>
            </a:pPr>
            <a:r>
              <a:t>    return result;</a:t>
            </a:r>
          </a:p>
          <a:p>
            <a:pPr algn="l">
              <a:defRPr sz="3100">
                <a:latin typeface="Courier"/>
                <a:ea typeface="Courier"/>
                <a:cs typeface="Courier"/>
                <a:sym typeface="Courier"/>
              </a:defRPr>
            </a:pPr>
            <a:r>
              <a:t>}</a:t>
            </a:r>
          </a:p>
          <a:p>
            <a:pPr algn="l">
              <a:defRPr sz="3100">
                <a:latin typeface="Courier"/>
                <a:ea typeface="Courier"/>
                <a:cs typeface="Courier"/>
                <a:sym typeface="Courier"/>
              </a:defRPr>
            </a:pPr>
            <a:r>
              <a:t>int main(int argc, char **argv)</a:t>
            </a:r>
          </a:p>
          <a:p>
            <a:pPr algn="l">
              <a:defRPr sz="3100">
                <a:latin typeface="Courier"/>
                <a:ea typeface="Courier"/>
                <a:cs typeface="Courier"/>
                <a:sym typeface="Courier"/>
              </a:defRPr>
            </a:pPr>
            <a:r>
              <a:t>{</a:t>
            </a:r>
          </a:p>
          <a:p>
            <a:pPr algn="l">
              <a:defRPr sz="3100">
                <a:latin typeface="Courier"/>
                <a:ea typeface="Courier"/>
                <a:cs typeface="Courier"/>
                <a:sym typeface="Courier"/>
              </a:defRPr>
            </a:pPr>
            <a:r>
              <a:t>    long a[] = {1, 2, 3};</a:t>
            </a:r>
          </a:p>
          <a:p>
            <a:pPr algn="l">
              <a:defRPr sz="3100">
                <a:latin typeface="Courier"/>
                <a:ea typeface="Courier"/>
                <a:cs typeface="Courier"/>
                <a:sym typeface="Courier"/>
              </a:defRPr>
            </a:pPr>
            <a:r>
              <a:t>    long b[] = {8, 9, 10};</a:t>
            </a:r>
          </a:p>
          <a:p>
            <a:pPr algn="l">
              <a:defRPr sz="3100">
                <a:latin typeface="Courier"/>
                <a:ea typeface="Courier"/>
                <a:cs typeface="Courier"/>
                <a:sym typeface="Courier"/>
              </a:defRPr>
            </a:pPr>
            <a:r>
              <a:t>    size_t nelems = sizeof(a) / sizeof(a[0]);</a:t>
            </a:r>
          </a:p>
          <a:p>
            <a:pPr algn="l">
              <a:defRPr sz="3100">
                <a:latin typeface="Courier"/>
                <a:ea typeface="Courier"/>
                <a:cs typeface="Courier"/>
                <a:sym typeface="Courier"/>
              </a:defRPr>
            </a:pPr>
            <a:r>
              <a:t>    printf("Dot product of a . b: %lu\n", dot_prod(a, b, nelems));</a:t>
            </a:r>
          </a:p>
          <a:p>
            <a:pPr algn="l">
              <a:defRPr sz="3100">
                <a:latin typeface="Courier"/>
                <a:ea typeface="Courier"/>
                <a:cs typeface="Courier"/>
                <a:sym typeface="Courier"/>
              </a:defRPr>
            </a:pPr>
            <a:r>
              <a:t>    return 0;</a:t>
            </a:r>
          </a:p>
          <a:p>
            <a:pPr algn="l">
              <a:defRPr sz="3100">
                <a:latin typeface="Courier"/>
                <a:ea typeface="Courier"/>
                <a:cs typeface="Courier"/>
                <a:sym typeface="Courier"/>
              </a:defRPr>
            </a:pPr>
            <a:r>
              <a:t>}</a:t>
            </a:r>
          </a:p>
        </p:txBody>
      </p:sp>
      <p:sp>
        <p:nvSpPr>
          <p:cNvPr id="397" name="$ ./dot_product…"/>
          <p:cNvSpPr txBox="1"/>
          <p:nvPr/>
        </p:nvSpPr>
        <p:spPr>
          <a:xfrm>
            <a:off x="16494495" y="7205323"/>
            <a:ext cx="7613601" cy="1346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 ./dot_product</a:t>
            </a:r>
          </a:p>
          <a:p>
            <a:pPr algn="l">
              <a:defRPr sz="4100">
                <a:latin typeface="Courier"/>
                <a:ea typeface="Courier"/>
                <a:cs typeface="Courier"/>
                <a:sym typeface="Courier"/>
              </a:defRPr>
            </a:pPr>
            <a:r>
              <a:t>Dot product of a . b: 56</a:t>
            </a:r>
          </a:p>
        </p:txBody>
      </p:sp>
      <p:sp>
        <p:nvSpPr>
          <p:cNvPr id="398" name="Rounded Rectangle"/>
          <p:cNvSpPr/>
          <p:nvPr/>
        </p:nvSpPr>
        <p:spPr>
          <a:xfrm>
            <a:off x="3750718" y="3593114"/>
            <a:ext cx="1451384" cy="1016425"/>
          </a:xfrm>
          <a:prstGeom prst="roundRect">
            <a:avLst>
              <a:gd name="adj" fmla="val 3292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99" name="Rounded Rectangle"/>
          <p:cNvSpPr/>
          <p:nvPr/>
        </p:nvSpPr>
        <p:spPr>
          <a:xfrm>
            <a:off x="7485843" y="3593114"/>
            <a:ext cx="1451383" cy="1016425"/>
          </a:xfrm>
          <a:prstGeom prst="roundRect">
            <a:avLst>
              <a:gd name="adj" fmla="val 3292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1" name="memcp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memcpy</a:t>
            </a:r>
          </a:p>
        </p:txBody>
      </p:sp>
      <p:sp>
        <p:nvSpPr>
          <p:cNvPr id="402" name="In the last lecture, we discussed strcpy and strncpy, which are used to make copies of strings into buffers large enough to hold them. A more generic memory copying function, memcpy, is used to copy array data.…"/>
          <p:cNvSpPr txBox="1"/>
          <p:nvPr/>
        </p:nvSpPr>
        <p:spPr>
          <a:xfrm>
            <a:off x="942173" y="1991728"/>
            <a:ext cx="22499655" cy="116921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In the last lecture, we discussed </a:t>
            </a:r>
            <a:r>
              <a:rPr>
                <a:latin typeface="Courier"/>
                <a:ea typeface="Courier"/>
                <a:cs typeface="Courier"/>
                <a:sym typeface="Courier"/>
              </a:rPr>
              <a:t>strcpy</a:t>
            </a:r>
            <a:r>
              <a:t> and </a:t>
            </a:r>
            <a:r>
              <a:rPr>
                <a:latin typeface="Courier"/>
                <a:ea typeface="Courier"/>
                <a:cs typeface="Courier"/>
                <a:sym typeface="Courier"/>
              </a:rPr>
              <a:t>strncpy</a:t>
            </a:r>
            <a:r>
              <a:t>, which are used to make copies of strings into buffers large enough to hold them. A more generic memory copying function, </a:t>
            </a:r>
            <a:r>
              <a:rPr>
                <a:latin typeface="Courier"/>
                <a:ea typeface="Courier"/>
                <a:cs typeface="Courier"/>
                <a:sym typeface="Courier"/>
              </a:rPr>
              <a:t>memcpy</a:t>
            </a:r>
            <a:r>
              <a:t>, is used to copy array data.</a:t>
            </a:r>
          </a:p>
          <a:p>
            <a:pPr algn="l"/>
          </a:p>
          <a:p>
            <a:pPr algn="l">
              <a:defRPr>
                <a:latin typeface="Courier"/>
                <a:ea typeface="Courier"/>
                <a:cs typeface="Courier"/>
                <a:sym typeface="Courier"/>
              </a:defRPr>
            </a:pPr>
            <a:r>
              <a:t>void *memcpy(void *dest, const void *src, size_t n);</a:t>
            </a:r>
          </a:p>
          <a:p>
            <a:pPr algn="l"/>
          </a:p>
          <a:p>
            <a:pPr algn="l"/>
            <a:r>
              <a:t>We haven't yet covered the "</a:t>
            </a:r>
            <a:r>
              <a:rPr>
                <a:latin typeface="Courier"/>
                <a:ea typeface="Courier"/>
                <a:cs typeface="Courier"/>
                <a:sym typeface="Courier"/>
              </a:rPr>
              <a:t>void *</a:t>
            </a:r>
            <a:r>
              <a:t>" pointer yet, but for now it is enough to know that any pointer can be passed into the </a:t>
            </a:r>
            <a:r>
              <a:rPr>
                <a:latin typeface="Courier"/>
                <a:ea typeface="Courier"/>
                <a:cs typeface="Courier"/>
                <a:sym typeface="Courier"/>
              </a:rPr>
              <a:t>memcpy</a:t>
            </a:r>
            <a:r>
              <a:t> function. Note that, like </a:t>
            </a:r>
            <a:r>
              <a:rPr>
                <a:latin typeface="Courier"/>
                <a:ea typeface="Courier"/>
                <a:cs typeface="Courier"/>
                <a:sym typeface="Courier"/>
              </a:rPr>
              <a:t>strncpy</a:t>
            </a:r>
            <a:r>
              <a:t>, </a:t>
            </a:r>
            <a:r>
              <a:rPr>
                <a:latin typeface="Courier"/>
                <a:ea typeface="Courier"/>
                <a:cs typeface="Courier"/>
                <a:sym typeface="Courier"/>
              </a:rPr>
              <a:t>memcpy</a:t>
            </a:r>
            <a:r>
              <a:t> has a parameter for the </a:t>
            </a:r>
            <a:r>
              <a:rPr i="1">
                <a:latin typeface="Helvetica Neue"/>
                <a:ea typeface="Helvetica Neue"/>
                <a:cs typeface="Helvetica Neue"/>
                <a:sym typeface="Helvetica Neue"/>
              </a:rPr>
              <a:t>number of bytes to be copied</a:t>
            </a:r>
            <a:r>
              <a:t>, </a:t>
            </a:r>
            <a:r>
              <a:rPr>
                <a:latin typeface="Courier"/>
                <a:ea typeface="Courier"/>
                <a:cs typeface="Courier"/>
                <a:sym typeface="Courier"/>
              </a:rPr>
              <a:t>n</a:t>
            </a:r>
            <a:r>
              <a:t>. Unlike </a:t>
            </a:r>
            <a:r>
              <a:rPr>
                <a:latin typeface="Courier"/>
                <a:ea typeface="Courier"/>
                <a:cs typeface="Courier"/>
                <a:sym typeface="Courier"/>
              </a:rPr>
              <a:t>strncpy</a:t>
            </a:r>
            <a:r>
              <a:t>, exactly </a:t>
            </a:r>
            <a:r>
              <a:rPr>
                <a:latin typeface="Courier"/>
                <a:ea typeface="Courier"/>
                <a:cs typeface="Courier"/>
                <a:sym typeface="Courier"/>
              </a:rPr>
              <a:t>n</a:t>
            </a:r>
            <a:r>
              <a:t> bytes will always be copied (including NULL bytes (0s), which are not special in data that is not a string)</a:t>
            </a:r>
          </a:p>
          <a:p>
            <a:pPr algn="l"/>
          </a:p>
          <a:p>
            <a:pPr algn="l"/>
            <a:r>
              <a:t>When using </a:t>
            </a:r>
            <a:r>
              <a:rPr>
                <a:latin typeface="Courier"/>
                <a:ea typeface="Courier"/>
                <a:cs typeface="Courier"/>
                <a:sym typeface="Courier"/>
              </a:rPr>
              <a:t>memcpy</a:t>
            </a:r>
            <a:r>
              <a:t>, </a:t>
            </a:r>
            <a:r>
              <a:rPr b="1">
                <a:latin typeface="Helvetica Neue"/>
                <a:ea typeface="Helvetica Neue"/>
                <a:cs typeface="Helvetica Neue"/>
                <a:sym typeface="Helvetica Neue"/>
              </a:rPr>
              <a:t>src and dest may not overlap</a:t>
            </a:r>
            <a:r>
              <a:t>. If you have overlapping areas, use </a:t>
            </a:r>
            <a:r>
              <a:rPr>
                <a:latin typeface="Courier"/>
                <a:ea typeface="Courier"/>
                <a:cs typeface="Courier"/>
                <a:sym typeface="Courier"/>
              </a:rPr>
              <a:t>memmove</a:t>
            </a:r>
            <a:r>
              <a:t>, instead (covered next) (and if you try to use memcpy, it may work, but is undefined by the C standard).</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4" name="memcp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memcpy</a:t>
            </a:r>
          </a:p>
        </p:txBody>
      </p:sp>
      <p:sp>
        <p:nvSpPr>
          <p:cNvPr id="405" name="// file: memcpy_ex.c…"/>
          <p:cNvSpPr txBox="1"/>
          <p:nvPr/>
        </p:nvSpPr>
        <p:spPr>
          <a:xfrm>
            <a:off x="432905" y="2065115"/>
            <a:ext cx="14594645" cy="108458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500">
                <a:latin typeface="Courier"/>
                <a:ea typeface="Courier"/>
                <a:cs typeface="Courier"/>
                <a:sym typeface="Courier"/>
              </a:defRPr>
            </a:pPr>
            <a:r>
              <a:t>// file: memcpy_ex.c</a:t>
            </a:r>
          </a:p>
          <a:p>
            <a:pPr algn="l">
              <a:defRPr sz="3500">
                <a:latin typeface="Courier"/>
                <a:ea typeface="Courier"/>
                <a:cs typeface="Courier"/>
                <a:sym typeface="Courier"/>
              </a:defRPr>
            </a:pPr>
            <a:r>
              <a:t>#include&lt;stdio.h&gt;</a:t>
            </a:r>
          </a:p>
          <a:p>
            <a:pPr algn="l">
              <a:defRPr sz="3500">
                <a:latin typeface="Courier"/>
                <a:ea typeface="Courier"/>
                <a:cs typeface="Courier"/>
                <a:sym typeface="Courier"/>
              </a:defRPr>
            </a:pPr>
            <a:r>
              <a:t>#include&lt;stdlib.h&gt;</a:t>
            </a:r>
          </a:p>
          <a:p>
            <a:pPr algn="l">
              <a:defRPr sz="3500">
                <a:latin typeface="Courier"/>
                <a:ea typeface="Courier"/>
                <a:cs typeface="Courier"/>
                <a:sym typeface="Courier"/>
              </a:defRPr>
            </a:pPr>
            <a:r>
              <a:t>#include&lt;string.h&gt;</a:t>
            </a:r>
          </a:p>
          <a:p>
            <a:pPr algn="l">
              <a:defRPr sz="3500">
                <a:latin typeface="Courier"/>
                <a:ea typeface="Courier"/>
                <a:cs typeface="Courier"/>
                <a:sym typeface="Courier"/>
              </a:defRPr>
            </a:pPr>
          </a:p>
          <a:p>
            <a:pPr algn="l">
              <a:defRPr sz="3500">
                <a:latin typeface="Courier"/>
                <a:ea typeface="Courier"/>
                <a:cs typeface="Courier"/>
                <a:sym typeface="Courier"/>
              </a:defRPr>
            </a:pPr>
            <a:r>
              <a:t>int main(int argc, char **argv)</a:t>
            </a:r>
          </a:p>
          <a:p>
            <a:pPr algn="l">
              <a:defRPr sz="3500">
                <a:latin typeface="Courier"/>
                <a:ea typeface="Courier"/>
                <a:cs typeface="Courier"/>
                <a:sym typeface="Courier"/>
              </a:defRPr>
            </a:pPr>
            <a:r>
              <a:t>{</a:t>
            </a:r>
          </a:p>
          <a:p>
            <a:pPr algn="l">
              <a:defRPr sz="3500">
                <a:latin typeface="Courier"/>
                <a:ea typeface="Courier"/>
                <a:cs typeface="Courier"/>
                <a:sym typeface="Courier"/>
              </a:defRPr>
            </a:pPr>
            <a:r>
              <a:t>    int src[] = {1, 2, 3, 4, 5};</a:t>
            </a:r>
          </a:p>
          <a:p>
            <a:pPr algn="l">
              <a:defRPr sz="3500">
                <a:latin typeface="Courier"/>
                <a:ea typeface="Courier"/>
                <a:cs typeface="Courier"/>
                <a:sym typeface="Courier"/>
              </a:defRPr>
            </a:pPr>
            <a:r>
              <a:t>    int nelems = sizeof(src) / sizeof(src[0]);</a:t>
            </a:r>
          </a:p>
          <a:p>
            <a:pPr algn="l">
              <a:defRPr sz="3500">
                <a:latin typeface="Courier"/>
                <a:ea typeface="Courier"/>
                <a:cs typeface="Courier"/>
                <a:sym typeface="Courier"/>
              </a:defRPr>
            </a:pPr>
          </a:p>
          <a:p>
            <a:pPr algn="l">
              <a:defRPr sz="3500">
                <a:latin typeface="Courier"/>
                <a:ea typeface="Courier"/>
                <a:cs typeface="Courier"/>
                <a:sym typeface="Courier"/>
              </a:defRPr>
            </a:pPr>
            <a:r>
              <a:t>    int dest[nelems]; // will set aside enough bytes</a:t>
            </a:r>
          </a:p>
          <a:p>
            <a:pPr algn="l">
              <a:defRPr sz="3500">
                <a:latin typeface="Courier"/>
                <a:ea typeface="Courier"/>
                <a:cs typeface="Courier"/>
                <a:sym typeface="Courier"/>
              </a:defRPr>
            </a:pPr>
          </a:p>
          <a:p>
            <a:pPr algn="l">
              <a:defRPr sz="3500">
                <a:latin typeface="Courier"/>
                <a:ea typeface="Courier"/>
                <a:cs typeface="Courier"/>
                <a:sym typeface="Courier"/>
              </a:defRPr>
            </a:pPr>
            <a:r>
              <a:t>    memcpy(dest, src, nelems * sizeof(int));</a:t>
            </a:r>
          </a:p>
          <a:p>
            <a:pPr algn="l">
              <a:defRPr sz="3500">
                <a:latin typeface="Courier"/>
                <a:ea typeface="Courier"/>
                <a:cs typeface="Courier"/>
                <a:sym typeface="Courier"/>
              </a:defRPr>
            </a:pPr>
          </a:p>
          <a:p>
            <a:pPr algn="l">
              <a:defRPr sz="3500">
                <a:latin typeface="Courier"/>
                <a:ea typeface="Courier"/>
                <a:cs typeface="Courier"/>
                <a:sym typeface="Courier"/>
              </a:defRPr>
            </a:pPr>
            <a:r>
              <a:t>    for (int i = 0; i &lt; nelems; i++) {</a:t>
            </a:r>
          </a:p>
          <a:p>
            <a:pPr algn="l">
              <a:defRPr sz="3500">
                <a:latin typeface="Courier"/>
                <a:ea typeface="Courier"/>
                <a:cs typeface="Courier"/>
                <a:sym typeface="Courier"/>
              </a:defRPr>
            </a:pPr>
            <a:r>
              <a:t>        printf("%d", dest[i]);</a:t>
            </a:r>
          </a:p>
          <a:p>
            <a:pPr algn="l">
              <a:defRPr sz="3500">
                <a:latin typeface="Courier"/>
                <a:ea typeface="Courier"/>
                <a:cs typeface="Courier"/>
                <a:sym typeface="Courier"/>
              </a:defRPr>
            </a:pPr>
            <a:r>
              <a:t>        i == nelems - 1 ? printf("\n") : printf(", ");</a:t>
            </a:r>
          </a:p>
          <a:p>
            <a:pPr algn="l">
              <a:defRPr sz="3500">
                <a:latin typeface="Courier"/>
                <a:ea typeface="Courier"/>
                <a:cs typeface="Courier"/>
                <a:sym typeface="Courier"/>
              </a:defRPr>
            </a:pPr>
            <a:r>
              <a:t>    }</a:t>
            </a:r>
          </a:p>
          <a:p>
            <a:pPr algn="l">
              <a:defRPr sz="3500">
                <a:latin typeface="Courier"/>
                <a:ea typeface="Courier"/>
                <a:cs typeface="Courier"/>
                <a:sym typeface="Courier"/>
              </a:defRPr>
            </a:pPr>
            <a:r>
              <a:t>    return 0;</a:t>
            </a:r>
          </a:p>
          <a:p>
            <a:pPr algn="l">
              <a:defRPr sz="3500">
                <a:latin typeface="Courier"/>
                <a:ea typeface="Courier"/>
                <a:cs typeface="Courier"/>
                <a:sym typeface="Courier"/>
              </a:defRPr>
            </a:pPr>
            <a:r>
              <a:t>}</a:t>
            </a:r>
          </a:p>
        </p:txBody>
      </p:sp>
      <p:sp>
        <p:nvSpPr>
          <p:cNvPr id="406" name="$ ./memcpy_ex…"/>
          <p:cNvSpPr txBox="1"/>
          <p:nvPr/>
        </p:nvSpPr>
        <p:spPr>
          <a:xfrm>
            <a:off x="17123669" y="2285717"/>
            <a:ext cx="5068107"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 ./memcpy_ex</a:t>
            </a:r>
          </a:p>
          <a:p>
            <a:pPr algn="l">
              <a:defRPr>
                <a:latin typeface="Courier"/>
                <a:ea typeface="Courier"/>
                <a:cs typeface="Courier"/>
                <a:sym typeface="Courier"/>
              </a:defRPr>
            </a:pPr>
            <a:r>
              <a:t>1, 2, 3, 4, 5</a:t>
            </a:r>
          </a:p>
        </p:txBody>
      </p:sp>
      <p:sp>
        <p:nvSpPr>
          <p:cNvPr id="407" name="Note that we passed the number of bytes. We often have to use sizeof(type) to determine how wide each element in the array is."/>
          <p:cNvSpPr txBox="1"/>
          <p:nvPr/>
        </p:nvSpPr>
        <p:spPr>
          <a:xfrm>
            <a:off x="16226828" y="4679348"/>
            <a:ext cx="7242850" cy="467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Note that we passed the number of bytes. We often have to use </a:t>
            </a:r>
            <a:r>
              <a:rPr>
                <a:latin typeface="Courier"/>
                <a:ea typeface="Courier"/>
                <a:cs typeface="Courier"/>
                <a:sym typeface="Courier"/>
              </a:rPr>
              <a:t>sizeof(type)</a:t>
            </a:r>
            <a:r>
              <a:t> to determine how wide each element in the array is.</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9" name="memmov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memmove</a:t>
            </a:r>
          </a:p>
        </p:txBody>
      </p:sp>
      <p:sp>
        <p:nvSpPr>
          <p:cNvPr id="410" name="The memmove function performs the same operation as memcpy, but it allows copying from arrays that overlap.…"/>
          <p:cNvSpPr txBox="1"/>
          <p:nvPr/>
        </p:nvSpPr>
        <p:spPr>
          <a:xfrm>
            <a:off x="942173" y="1991728"/>
            <a:ext cx="22499655" cy="931124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 </a:t>
            </a:r>
            <a:r>
              <a:rPr>
                <a:latin typeface="Courier"/>
                <a:ea typeface="Courier"/>
                <a:cs typeface="Courier"/>
                <a:sym typeface="Courier"/>
              </a:rPr>
              <a:t>memmove</a:t>
            </a:r>
            <a:r>
              <a:t> function performs the same operation as memcpy, but it allows copying from arrays that overlap.</a:t>
            </a:r>
          </a:p>
          <a:p>
            <a:pPr algn="l"/>
          </a:p>
          <a:p>
            <a:pPr algn="l">
              <a:defRPr>
                <a:latin typeface="Courier"/>
                <a:ea typeface="Courier"/>
                <a:cs typeface="Courier"/>
                <a:sym typeface="Courier"/>
              </a:defRPr>
            </a:pPr>
            <a:r>
              <a:t>void *memmove(void *dest, const void *src, size_t n);</a:t>
            </a:r>
          </a:p>
          <a:p>
            <a:pPr algn="l"/>
          </a:p>
          <a:p>
            <a:pPr algn="l"/>
            <a:r>
              <a:t>The reason for using </a:t>
            </a:r>
            <a:r>
              <a:rPr>
                <a:latin typeface="Courier"/>
                <a:ea typeface="Courier"/>
                <a:cs typeface="Courier"/>
                <a:sym typeface="Courier"/>
              </a:rPr>
              <a:t>memcpy</a:t>
            </a:r>
            <a:r>
              <a:t> over </a:t>
            </a:r>
            <a:r>
              <a:rPr>
                <a:latin typeface="Courier"/>
                <a:ea typeface="Courier"/>
                <a:cs typeface="Courier"/>
                <a:sym typeface="Courier"/>
              </a:rPr>
              <a:t>memmove</a:t>
            </a:r>
            <a:r>
              <a:t> is that sometimes </a:t>
            </a:r>
            <a:r>
              <a:rPr>
                <a:latin typeface="Courier"/>
                <a:ea typeface="Courier"/>
                <a:cs typeface="Courier"/>
                <a:sym typeface="Courier"/>
              </a:rPr>
              <a:t>memcpy</a:t>
            </a:r>
            <a:r>
              <a:t> can be faster, as it does not have to do anything special to determine if there are overlapping areas.</a:t>
            </a:r>
          </a:p>
          <a:p>
            <a:pPr algn="l"/>
          </a:p>
          <a:p>
            <a:pPr algn="l"/>
            <a:r>
              <a:t>If you are fine-tuning a program that absolutely has to have as-fast-as-possible copying, and you know that the memory locations don't overlap, use </a:t>
            </a:r>
            <a:r>
              <a:rPr>
                <a:latin typeface="Courier"/>
                <a:ea typeface="Courier"/>
                <a:cs typeface="Courier"/>
                <a:sym typeface="Courier"/>
              </a:rPr>
              <a:t>memcpy</a:t>
            </a:r>
            <a:r>
              <a:t>. Otherwise, just use </a:t>
            </a:r>
            <a:r>
              <a:rPr>
                <a:latin typeface="Courier"/>
                <a:ea typeface="Courier"/>
                <a:cs typeface="Courier"/>
                <a:sym typeface="Courier"/>
              </a:rPr>
              <a:t>memmove</a:t>
            </a:r>
            <a:r>
              <a:t>.</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2" name="memmov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memmove</a:t>
            </a:r>
          </a:p>
        </p:txBody>
      </p:sp>
      <p:sp>
        <p:nvSpPr>
          <p:cNvPr id="413" name="// file: memmove_ex.c…"/>
          <p:cNvSpPr txBox="1"/>
          <p:nvPr/>
        </p:nvSpPr>
        <p:spPr>
          <a:xfrm>
            <a:off x="432905" y="2065115"/>
            <a:ext cx="14594645" cy="97790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500">
                <a:latin typeface="Courier"/>
                <a:ea typeface="Courier"/>
                <a:cs typeface="Courier"/>
                <a:sym typeface="Courier"/>
              </a:defRPr>
            </a:pPr>
            <a:r>
              <a:t>// file: memmove_ex.c</a:t>
            </a:r>
          </a:p>
          <a:p>
            <a:pPr algn="l">
              <a:defRPr sz="3500">
                <a:latin typeface="Courier"/>
                <a:ea typeface="Courier"/>
                <a:cs typeface="Courier"/>
                <a:sym typeface="Courier"/>
              </a:defRPr>
            </a:pPr>
            <a:r>
              <a:t>#include&lt;stdio.h&gt;</a:t>
            </a:r>
          </a:p>
          <a:p>
            <a:pPr algn="l">
              <a:defRPr sz="3500">
                <a:latin typeface="Courier"/>
                <a:ea typeface="Courier"/>
                <a:cs typeface="Courier"/>
                <a:sym typeface="Courier"/>
              </a:defRPr>
            </a:pPr>
            <a:r>
              <a:t>#include&lt;stdlib.h&gt;</a:t>
            </a:r>
          </a:p>
          <a:p>
            <a:pPr algn="l">
              <a:defRPr sz="3500">
                <a:latin typeface="Courier"/>
                <a:ea typeface="Courier"/>
                <a:cs typeface="Courier"/>
                <a:sym typeface="Courier"/>
              </a:defRPr>
            </a:pPr>
            <a:r>
              <a:t>#include&lt;string.h&gt;</a:t>
            </a:r>
          </a:p>
          <a:p>
            <a:pPr algn="l">
              <a:defRPr sz="3500">
                <a:latin typeface="Courier"/>
                <a:ea typeface="Courier"/>
                <a:cs typeface="Courier"/>
                <a:sym typeface="Courier"/>
              </a:defRPr>
            </a:pPr>
          </a:p>
          <a:p>
            <a:pPr algn="l">
              <a:defRPr sz="3500">
                <a:latin typeface="Courier"/>
                <a:ea typeface="Courier"/>
                <a:cs typeface="Courier"/>
                <a:sym typeface="Courier"/>
              </a:defRPr>
            </a:pPr>
            <a:r>
              <a:t>int main(int argc, char **argv)</a:t>
            </a:r>
          </a:p>
          <a:p>
            <a:pPr algn="l">
              <a:defRPr sz="3500">
                <a:latin typeface="Courier"/>
                <a:ea typeface="Courier"/>
                <a:cs typeface="Courier"/>
                <a:sym typeface="Courier"/>
              </a:defRPr>
            </a:pPr>
            <a:r>
              <a:t>{</a:t>
            </a:r>
          </a:p>
          <a:p>
            <a:pPr algn="l">
              <a:defRPr sz="3500">
                <a:latin typeface="Courier"/>
                <a:ea typeface="Courier"/>
                <a:cs typeface="Courier"/>
                <a:sym typeface="Courier"/>
              </a:defRPr>
            </a:pPr>
            <a:r>
              <a:t>    int arr[] = {1, 2, 3, 4, 5};</a:t>
            </a:r>
          </a:p>
          <a:p>
            <a:pPr algn="l">
              <a:defRPr sz="3500">
                <a:latin typeface="Courier"/>
                <a:ea typeface="Courier"/>
                <a:cs typeface="Courier"/>
                <a:sym typeface="Courier"/>
              </a:defRPr>
            </a:pPr>
            <a:r>
              <a:t>    int nelems = sizeof(arr) / sizeof(arr[0]);</a:t>
            </a:r>
          </a:p>
          <a:p>
            <a:pPr algn="l">
              <a:defRPr sz="3500">
                <a:latin typeface="Courier"/>
                <a:ea typeface="Courier"/>
                <a:cs typeface="Courier"/>
                <a:sym typeface="Courier"/>
              </a:defRPr>
            </a:pPr>
          </a:p>
          <a:p>
            <a:pPr algn="l">
              <a:defRPr sz="3500">
                <a:latin typeface="Courier"/>
                <a:ea typeface="Courier"/>
                <a:cs typeface="Courier"/>
                <a:sym typeface="Courier"/>
              </a:defRPr>
            </a:pPr>
            <a:r>
              <a:t>    memove(arr, arr + 2, 3 * sizeof(int));</a:t>
            </a:r>
          </a:p>
          <a:p>
            <a:pPr algn="l">
              <a:defRPr sz="3500">
                <a:latin typeface="Courier"/>
                <a:ea typeface="Courier"/>
                <a:cs typeface="Courier"/>
                <a:sym typeface="Courier"/>
              </a:defRPr>
            </a:pPr>
          </a:p>
          <a:p>
            <a:pPr algn="l">
              <a:defRPr sz="3500">
                <a:latin typeface="Courier"/>
                <a:ea typeface="Courier"/>
                <a:cs typeface="Courier"/>
                <a:sym typeface="Courier"/>
              </a:defRPr>
            </a:pPr>
            <a:r>
              <a:t>    for (int i = 0; i &lt; nelems; i++) {</a:t>
            </a:r>
          </a:p>
          <a:p>
            <a:pPr algn="l">
              <a:defRPr sz="3500">
                <a:latin typeface="Courier"/>
                <a:ea typeface="Courier"/>
                <a:cs typeface="Courier"/>
                <a:sym typeface="Courier"/>
              </a:defRPr>
            </a:pPr>
            <a:r>
              <a:t>        printf("%d", arr[i]);</a:t>
            </a:r>
          </a:p>
          <a:p>
            <a:pPr algn="l">
              <a:defRPr sz="3500">
                <a:latin typeface="Courier"/>
                <a:ea typeface="Courier"/>
                <a:cs typeface="Courier"/>
                <a:sym typeface="Courier"/>
              </a:defRPr>
            </a:pPr>
            <a:r>
              <a:t>        i == nelems - 1 ? printf("\n") : printf(", ");</a:t>
            </a:r>
          </a:p>
          <a:p>
            <a:pPr algn="l">
              <a:defRPr sz="3500">
                <a:latin typeface="Courier"/>
                <a:ea typeface="Courier"/>
                <a:cs typeface="Courier"/>
                <a:sym typeface="Courier"/>
              </a:defRPr>
            </a:pPr>
            <a:r>
              <a:t>    }</a:t>
            </a:r>
          </a:p>
          <a:p>
            <a:pPr algn="l">
              <a:defRPr sz="3500">
                <a:latin typeface="Courier"/>
                <a:ea typeface="Courier"/>
                <a:cs typeface="Courier"/>
                <a:sym typeface="Courier"/>
              </a:defRPr>
            </a:pPr>
            <a:r>
              <a:t>    return 0;</a:t>
            </a:r>
          </a:p>
          <a:p>
            <a:pPr algn="l">
              <a:defRPr sz="3500">
                <a:latin typeface="Courier"/>
                <a:ea typeface="Courier"/>
                <a:cs typeface="Courier"/>
                <a:sym typeface="Courier"/>
              </a:defRPr>
            </a:pPr>
            <a:r>
              <a:t>}</a:t>
            </a:r>
          </a:p>
        </p:txBody>
      </p:sp>
      <p:sp>
        <p:nvSpPr>
          <p:cNvPr id="414" name="$ ./memmove_ex…"/>
          <p:cNvSpPr txBox="1"/>
          <p:nvPr/>
        </p:nvSpPr>
        <p:spPr>
          <a:xfrm>
            <a:off x="17123669" y="2285717"/>
            <a:ext cx="5449169"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 ./memmove_ex</a:t>
            </a:r>
          </a:p>
          <a:p>
            <a:pPr algn="l">
              <a:defRPr>
                <a:latin typeface="Courier"/>
                <a:ea typeface="Courier"/>
                <a:cs typeface="Courier"/>
                <a:sym typeface="Courier"/>
              </a:defRPr>
            </a:pPr>
            <a:r>
              <a:t>3, 4, 5, 4, 5</a:t>
            </a:r>
          </a:p>
        </p:txBody>
      </p:sp>
      <p:sp>
        <p:nvSpPr>
          <p:cNvPr id="415" name="Note that memmove does not do any &quot;moving&quot; in the sense that the elements that it copied from are still present where they were originally, unless they became written over because of overlap."/>
          <p:cNvSpPr txBox="1"/>
          <p:nvPr/>
        </p:nvSpPr>
        <p:spPr>
          <a:xfrm>
            <a:off x="16226828" y="4679348"/>
            <a:ext cx="7242850" cy="6962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Note that </a:t>
            </a:r>
            <a:r>
              <a:rPr>
                <a:latin typeface="Courier"/>
                <a:ea typeface="Courier"/>
                <a:cs typeface="Courier"/>
                <a:sym typeface="Courier"/>
              </a:rPr>
              <a:t>memmove</a:t>
            </a:r>
            <a:r>
              <a:t> does not do any "moving" in the sense that the elements that it copied from are still present where they were originally, unless they became written over because of overlap.</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7" name="declaring strings as arrays or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declaring strings as arrays or pointers</a:t>
            </a:r>
          </a:p>
        </p:txBody>
      </p:sp>
      <p:sp>
        <p:nvSpPr>
          <p:cNvPr id="418" name="It is possible to declare a specific string using a string literal in two different ways in C, and you should carefully note the differences:…"/>
          <p:cNvSpPr txBox="1"/>
          <p:nvPr/>
        </p:nvSpPr>
        <p:spPr>
          <a:xfrm>
            <a:off x="492179" y="1851105"/>
            <a:ext cx="23399643" cy="115328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It is possible to declare a specific string using a </a:t>
            </a:r>
            <a:r>
              <a:rPr i="1">
                <a:latin typeface="Helvetica Neue"/>
                <a:ea typeface="Helvetica Neue"/>
                <a:cs typeface="Helvetica Neue"/>
                <a:sym typeface="Helvetica Neue"/>
              </a:rPr>
              <a:t>string literal</a:t>
            </a:r>
            <a:r>
              <a:t> in two different ways in C, and you should carefully note the differences:</a:t>
            </a:r>
          </a:p>
          <a:p>
            <a:pPr algn="l"/>
          </a:p>
          <a:p>
            <a:pPr algn="l">
              <a:defRPr>
                <a:latin typeface="Courier"/>
                <a:ea typeface="Courier"/>
                <a:cs typeface="Courier"/>
                <a:sym typeface="Courier"/>
              </a:defRPr>
            </a:pPr>
            <a:r>
              <a:t>char s1[] = "string in an array"; // modifiable</a:t>
            </a:r>
          </a:p>
          <a:p>
            <a:pPr algn="l">
              <a:defRPr>
                <a:latin typeface="Courier"/>
                <a:ea typeface="Courier"/>
                <a:cs typeface="Courier"/>
                <a:sym typeface="Courier"/>
              </a:defRPr>
            </a:pPr>
            <a:r>
              <a:t>char *s2 = "string literal with pointer"; // </a:t>
            </a:r>
            <a:r>
              <a:rPr b="1"/>
              <a:t>not</a:t>
            </a:r>
            <a:r>
              <a:t> modifiable</a:t>
            </a:r>
          </a:p>
          <a:p>
            <a:pPr algn="l">
              <a:defRPr>
                <a:latin typeface="Courier"/>
                <a:ea typeface="Courier"/>
                <a:cs typeface="Courier"/>
                <a:sym typeface="Courier"/>
              </a:defRPr>
            </a:pPr>
          </a:p>
          <a:p>
            <a:pPr algn="l"/>
            <a:r>
              <a:t>In the first case, the string literal is used to initialize an array that you can modify (and we have seen examples of this already).</a:t>
            </a:r>
          </a:p>
          <a:p>
            <a:pPr algn="l"/>
          </a:p>
          <a:p>
            <a:pPr algn="l"/>
            <a:r>
              <a:t>In the second case, there is no array, and there is just a pointer to the string literal. The string literal is put into </a:t>
            </a:r>
            <a:r>
              <a:rPr i="1">
                <a:latin typeface="Helvetica Neue"/>
                <a:ea typeface="Helvetica Neue"/>
                <a:cs typeface="Helvetica Neue"/>
                <a:sym typeface="Helvetica Neue"/>
              </a:rPr>
              <a:t>read only </a:t>
            </a:r>
            <a:r>
              <a:t>memory, so it cannot be modified. The following would likely cause your program to crash:</a:t>
            </a:r>
          </a:p>
          <a:p>
            <a:pPr algn="l"/>
          </a:p>
          <a:p>
            <a:pPr algn="l">
              <a:defRPr>
                <a:latin typeface="Courier"/>
                <a:ea typeface="Courier"/>
                <a:cs typeface="Courier"/>
                <a:sym typeface="Courier"/>
              </a:defRPr>
            </a:pPr>
            <a:r>
              <a:t>s2[0] = 'S';</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0" name="declaring strings as arrays or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declaring strings as arrays or pointers</a:t>
            </a:r>
          </a:p>
        </p:txBody>
      </p:sp>
      <p:sp>
        <p:nvSpPr>
          <p:cNvPr id="421" name="// file: string_literal_crash.c…"/>
          <p:cNvSpPr txBox="1"/>
          <p:nvPr/>
        </p:nvSpPr>
        <p:spPr>
          <a:xfrm>
            <a:off x="520469" y="1841456"/>
            <a:ext cx="12879866" cy="68834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file: string_literal_crash.c</a:t>
            </a:r>
          </a:p>
          <a:p>
            <a:pPr algn="l">
              <a:defRPr sz="3700">
                <a:latin typeface="Courier"/>
                <a:ea typeface="Courier"/>
                <a:cs typeface="Courier"/>
                <a:sym typeface="Courier"/>
              </a:defRPr>
            </a:pPr>
            <a:r>
              <a:t>#include&lt;stdio.h&gt;</a:t>
            </a:r>
          </a:p>
          <a:p>
            <a:pPr algn="l">
              <a:defRPr sz="3700">
                <a:latin typeface="Courier"/>
                <a:ea typeface="Courier"/>
                <a:cs typeface="Courier"/>
                <a:sym typeface="Courier"/>
              </a:defRPr>
            </a:pPr>
            <a:r>
              <a:t>#include&lt;stdlib.h&gt;</a:t>
            </a:r>
          </a:p>
          <a:p>
            <a:pPr algn="l">
              <a:defRPr sz="3700">
                <a:latin typeface="Courier"/>
                <a:ea typeface="Courier"/>
                <a:cs typeface="Courier"/>
                <a:sym typeface="Courier"/>
              </a:defRPr>
            </a:pPr>
          </a:p>
          <a:p>
            <a:pPr algn="l">
              <a:defRPr sz="3700">
                <a:latin typeface="Courier"/>
                <a:ea typeface="Courier"/>
                <a:cs typeface="Courier"/>
                <a:sym typeface="Courier"/>
              </a:defRPr>
            </a:pPr>
            <a:r>
              <a:t>int main(int argc, char **argv)</a:t>
            </a:r>
          </a:p>
          <a:p>
            <a:pPr algn="l">
              <a:defRPr sz="3700">
                <a:latin typeface="Courier"/>
                <a:ea typeface="Courier"/>
                <a:cs typeface="Courier"/>
                <a:sym typeface="Courier"/>
              </a:defRPr>
            </a:pPr>
            <a:r>
              <a:t>{</a:t>
            </a:r>
          </a:p>
          <a:p>
            <a:pPr algn="l">
              <a:defRPr sz="3700">
                <a:latin typeface="Courier"/>
                <a:ea typeface="Courier"/>
                <a:cs typeface="Courier"/>
                <a:sym typeface="Courier"/>
              </a:defRPr>
            </a:pPr>
            <a:r>
              <a:t>    char *s2 = "string literal with pointer";</a:t>
            </a:r>
          </a:p>
          <a:p>
            <a:pPr algn="l">
              <a:defRPr sz="3700">
                <a:latin typeface="Courier"/>
                <a:ea typeface="Courier"/>
                <a:cs typeface="Courier"/>
                <a:sym typeface="Courier"/>
              </a:defRPr>
            </a:pPr>
            <a:r>
              <a:t>    s2[0] = 'S'; // crashes here</a:t>
            </a:r>
          </a:p>
          <a:p>
            <a:pPr algn="l">
              <a:defRPr sz="3700">
                <a:latin typeface="Courier"/>
                <a:ea typeface="Courier"/>
                <a:cs typeface="Courier"/>
                <a:sym typeface="Courier"/>
              </a:defRPr>
            </a:pPr>
          </a:p>
          <a:p>
            <a:pPr algn="l">
              <a:defRPr sz="3700">
                <a:latin typeface="Courier"/>
                <a:ea typeface="Courier"/>
                <a:cs typeface="Courier"/>
                <a:sym typeface="Courier"/>
              </a:defRPr>
            </a:pPr>
            <a:r>
              <a:t>    printf("s2: %s\n", s2);</a:t>
            </a:r>
          </a:p>
          <a:p>
            <a:pPr algn="l">
              <a:defRPr sz="3700">
                <a:latin typeface="Courier"/>
                <a:ea typeface="Courier"/>
                <a:cs typeface="Courier"/>
                <a:sym typeface="Courier"/>
              </a:defRPr>
            </a:pPr>
            <a:r>
              <a:t>    return 0;</a:t>
            </a:r>
          </a:p>
          <a:p>
            <a:pPr algn="l">
              <a:defRPr sz="3700">
                <a:latin typeface="Courier"/>
                <a:ea typeface="Courier"/>
                <a:cs typeface="Courier"/>
                <a:sym typeface="Courier"/>
              </a:defRPr>
            </a:pPr>
            <a:r>
              <a:t>}</a:t>
            </a:r>
          </a:p>
        </p:txBody>
      </p:sp>
      <p:sp>
        <p:nvSpPr>
          <p:cNvPr id="422" name="$ ./string_literal_crash…"/>
          <p:cNvSpPr txBox="1"/>
          <p:nvPr/>
        </p:nvSpPr>
        <p:spPr>
          <a:xfrm>
            <a:off x="525409" y="9048625"/>
            <a:ext cx="10113368" cy="1346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 ./string_literal_crash</a:t>
            </a:r>
          </a:p>
          <a:p>
            <a:pPr algn="l">
              <a:defRPr sz="4100">
                <a:latin typeface="Courier"/>
                <a:ea typeface="Courier"/>
                <a:cs typeface="Courier"/>
                <a:sym typeface="Courier"/>
              </a:defRPr>
            </a:pPr>
            <a:r>
              <a:t>Segmentation fault (core dumped)</a:t>
            </a:r>
          </a:p>
        </p:txBody>
      </p:sp>
      <p:sp>
        <p:nvSpPr>
          <p:cNvPr id="423" name="$ gdb string_literal_crash…"/>
          <p:cNvSpPr txBox="1"/>
          <p:nvPr/>
        </p:nvSpPr>
        <p:spPr>
          <a:xfrm>
            <a:off x="14473156" y="5637375"/>
            <a:ext cx="8227715" cy="5435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900">
                <a:latin typeface="Courier"/>
                <a:ea typeface="Courier"/>
                <a:cs typeface="Courier"/>
                <a:sym typeface="Courier"/>
              </a:defRPr>
            </a:pPr>
            <a:r>
              <a:t>$ gdb string_literal_crash</a:t>
            </a:r>
          </a:p>
          <a:p>
            <a:pPr algn="l">
              <a:defRPr sz="2900">
                <a:latin typeface="Courier"/>
                <a:ea typeface="Courier"/>
                <a:cs typeface="Courier"/>
                <a:sym typeface="Courier"/>
              </a:defRPr>
            </a:pPr>
            <a:r>
              <a:t>(gdb) run</a:t>
            </a:r>
          </a:p>
          <a:p>
            <a:pPr algn="l">
              <a:defRPr sz="2900">
                <a:latin typeface="Courier"/>
                <a:ea typeface="Courier"/>
                <a:cs typeface="Courier"/>
                <a:sym typeface="Courier"/>
              </a:defRPr>
            </a:pPr>
            <a:r>
              <a:t>Starting program: /afs/.ir.stanford.edu/users/c/g/cgregg/tmp/string_literal_crash</a:t>
            </a:r>
          </a:p>
          <a:p>
            <a:pPr algn="l">
              <a:defRPr sz="2900">
                <a:latin typeface="Courier"/>
                <a:ea typeface="Courier"/>
                <a:cs typeface="Courier"/>
                <a:sym typeface="Courier"/>
              </a:defRPr>
            </a:pPr>
          </a:p>
          <a:p>
            <a:pPr algn="l">
              <a:defRPr sz="2900">
                <a:latin typeface="Courier"/>
                <a:ea typeface="Courier"/>
                <a:cs typeface="Courier"/>
                <a:sym typeface="Courier"/>
              </a:defRPr>
            </a:pPr>
            <a:r>
              <a:t>Program received signal SIGSEGV, Segmentation fault.</a:t>
            </a:r>
          </a:p>
          <a:p>
            <a:pPr algn="l">
              <a:defRPr sz="2900">
                <a:latin typeface="Courier"/>
                <a:ea typeface="Courier"/>
                <a:cs typeface="Courier"/>
                <a:sym typeface="Courier"/>
              </a:defRPr>
            </a:pPr>
            <a:r>
              <a:t>0x0000000000400541 in main (argc=1, argv=0x7fffffffea78) at string_literal_crash.c:8</a:t>
            </a:r>
          </a:p>
          <a:p>
            <a:pPr algn="l">
              <a:defRPr sz="2900">
                <a:latin typeface="Courier"/>
                <a:ea typeface="Courier"/>
                <a:cs typeface="Courier"/>
                <a:sym typeface="Courier"/>
              </a:defRPr>
            </a:pPr>
            <a:r>
              <a:t>8	    s2[0] = 'S'; // crashes here</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5" name="be careful dereferenc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be careful dereferencing!</a:t>
            </a:r>
          </a:p>
        </p:txBody>
      </p:sp>
      <p:sp>
        <p:nvSpPr>
          <p:cNvPr id="426" name="Be careful when dereferencing pointers. NULL pointers or bogus addresses lead to segfaults:"/>
          <p:cNvSpPr txBox="1"/>
          <p:nvPr/>
        </p:nvSpPr>
        <p:spPr>
          <a:xfrm>
            <a:off x="748030" y="2216724"/>
            <a:ext cx="22887941"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Be careful when dereferencing pointers. NULL pointers or bogus addresses lead to segfaults:</a:t>
            </a:r>
          </a:p>
        </p:txBody>
      </p:sp>
      <p:sp>
        <p:nvSpPr>
          <p:cNvPr id="427" name="$ ./deref_problems 0x1234…"/>
          <p:cNvSpPr txBox="1"/>
          <p:nvPr/>
        </p:nvSpPr>
        <p:spPr>
          <a:xfrm>
            <a:off x="508966" y="10843459"/>
            <a:ext cx="9930459" cy="2692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 ./deref_problems 0x1234</a:t>
            </a:r>
          </a:p>
          <a:p>
            <a:pPr algn="l">
              <a:defRPr sz="2800">
                <a:latin typeface="Courier"/>
                <a:ea typeface="Courier"/>
                <a:cs typeface="Courier"/>
                <a:sym typeface="Courier"/>
              </a:defRPr>
            </a:pPr>
            <a:r>
              <a:t>Let's see what int is at address 1234:</a:t>
            </a:r>
          </a:p>
          <a:p>
            <a:pPr algn="l">
              <a:defRPr sz="2800">
                <a:latin typeface="Courier"/>
                <a:ea typeface="Courier"/>
                <a:cs typeface="Courier"/>
                <a:sym typeface="Courier"/>
              </a:defRPr>
            </a:pPr>
            <a:r>
              <a:t>Segmentation fault: 11</a:t>
            </a:r>
          </a:p>
          <a:p>
            <a:pPr algn="l">
              <a:defRPr sz="2800">
                <a:latin typeface="Courier"/>
                <a:ea typeface="Courier"/>
                <a:cs typeface="Courier"/>
                <a:sym typeface="Courier"/>
              </a:defRPr>
            </a:pPr>
            <a:r>
              <a:t>$ ./deref_problems 0x7ffeea3c948c</a:t>
            </a:r>
          </a:p>
          <a:p>
            <a:pPr algn="l">
              <a:defRPr sz="2800">
                <a:latin typeface="Courier"/>
                <a:ea typeface="Courier"/>
                <a:cs typeface="Courier"/>
                <a:sym typeface="Courier"/>
              </a:defRPr>
            </a:pPr>
            <a:r>
              <a:t>Let's see what int is at address 7ffeea3c948c:</a:t>
            </a:r>
          </a:p>
          <a:p>
            <a:pPr algn="l">
              <a:defRPr sz="2800">
                <a:latin typeface="Courier"/>
                <a:ea typeface="Courier"/>
                <a:cs typeface="Courier"/>
                <a:sym typeface="Courier"/>
              </a:defRPr>
            </a:pPr>
            <a:r>
              <a:t>Segmentation fault: 11</a:t>
            </a:r>
          </a:p>
        </p:txBody>
      </p:sp>
      <p:sp>
        <p:nvSpPr>
          <p:cNvPr id="428" name="// file: deref_problems.c…"/>
          <p:cNvSpPr txBox="1"/>
          <p:nvPr/>
        </p:nvSpPr>
        <p:spPr>
          <a:xfrm>
            <a:off x="398495" y="4044382"/>
            <a:ext cx="16995336" cy="65786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500">
                <a:latin typeface="Courier"/>
                <a:ea typeface="Courier"/>
                <a:cs typeface="Courier"/>
                <a:sym typeface="Courier"/>
              </a:defRPr>
            </a:pPr>
            <a:r>
              <a:t>// file: deref_problems.c</a:t>
            </a:r>
          </a:p>
          <a:p>
            <a:pPr algn="l">
              <a:defRPr sz="3500">
                <a:latin typeface="Courier"/>
                <a:ea typeface="Courier"/>
                <a:cs typeface="Courier"/>
                <a:sym typeface="Courier"/>
              </a:defRPr>
            </a:pPr>
            <a:r>
              <a:t>#include&lt;stdio.h&gt;</a:t>
            </a:r>
          </a:p>
          <a:p>
            <a:pPr algn="l">
              <a:defRPr sz="3500">
                <a:latin typeface="Courier"/>
                <a:ea typeface="Courier"/>
                <a:cs typeface="Courier"/>
                <a:sym typeface="Courier"/>
              </a:defRPr>
            </a:pPr>
            <a:r>
              <a:t>#include&lt;stdlib.h&gt;</a:t>
            </a:r>
          </a:p>
          <a:p>
            <a:pPr algn="l">
              <a:defRPr sz="3500">
                <a:latin typeface="Courier"/>
                <a:ea typeface="Courier"/>
                <a:cs typeface="Courier"/>
                <a:sym typeface="Courier"/>
              </a:defRPr>
            </a:pPr>
          </a:p>
          <a:p>
            <a:pPr algn="l">
              <a:defRPr sz="3500">
                <a:latin typeface="Courier"/>
                <a:ea typeface="Courier"/>
                <a:cs typeface="Courier"/>
                <a:sym typeface="Courier"/>
              </a:defRPr>
            </a:pPr>
            <a:r>
              <a:t>int main(int argc, char **argv)</a:t>
            </a:r>
          </a:p>
          <a:p>
            <a:pPr algn="l">
              <a:defRPr sz="3500">
                <a:latin typeface="Courier"/>
                <a:ea typeface="Courier"/>
                <a:cs typeface="Courier"/>
                <a:sym typeface="Courier"/>
              </a:defRPr>
            </a:pPr>
            <a:r>
              <a:t>{</a:t>
            </a:r>
          </a:p>
          <a:p>
            <a:pPr algn="l">
              <a:defRPr sz="3500">
                <a:latin typeface="Courier"/>
                <a:ea typeface="Courier"/>
                <a:cs typeface="Courier"/>
                <a:sym typeface="Courier"/>
              </a:defRPr>
            </a:pPr>
            <a:r>
              <a:t>    char *err;</a:t>
            </a:r>
          </a:p>
          <a:p>
            <a:pPr algn="l">
              <a:defRPr sz="3500">
                <a:latin typeface="Courier"/>
                <a:ea typeface="Courier"/>
                <a:cs typeface="Courier"/>
                <a:sym typeface="Courier"/>
              </a:defRPr>
            </a:pPr>
            <a:r>
              <a:t>    size_t address = strtoul(argv[1], &amp;err,0);</a:t>
            </a:r>
          </a:p>
          <a:p>
            <a:pPr algn="l">
              <a:defRPr sz="3500">
                <a:latin typeface="Courier"/>
                <a:ea typeface="Courier"/>
                <a:cs typeface="Courier"/>
                <a:sym typeface="Courier"/>
              </a:defRPr>
            </a:pPr>
            <a:r>
              <a:t>    printf("Let's see what int is at address %lx:\n", address);</a:t>
            </a:r>
          </a:p>
          <a:p>
            <a:pPr algn="l">
              <a:defRPr sz="3500">
                <a:latin typeface="Courier"/>
                <a:ea typeface="Courier"/>
                <a:cs typeface="Courier"/>
                <a:sym typeface="Courier"/>
              </a:defRPr>
            </a:pPr>
            <a:r>
              <a:t>    printf("%d\n", *(char *)address);</a:t>
            </a:r>
          </a:p>
          <a:p>
            <a:pPr algn="l">
              <a:defRPr sz="3500">
                <a:latin typeface="Courier"/>
                <a:ea typeface="Courier"/>
                <a:cs typeface="Courier"/>
                <a:sym typeface="Courier"/>
              </a:defRPr>
            </a:pPr>
            <a:r>
              <a:t>    return 0;</a:t>
            </a:r>
          </a:p>
          <a:p>
            <a:pPr algn="l">
              <a:defRPr sz="35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0" name="be careful with your array boun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be careful with your array bounds!</a:t>
            </a:r>
          </a:p>
        </p:txBody>
      </p:sp>
      <p:sp>
        <p:nvSpPr>
          <p:cNvPr id="431" name="C does not check for the end of your array, and it will gladly let you walk right off the end of the array:"/>
          <p:cNvSpPr txBox="1"/>
          <p:nvPr/>
        </p:nvSpPr>
        <p:spPr>
          <a:xfrm>
            <a:off x="717176" y="2216724"/>
            <a:ext cx="22949647" cy="1619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 does </a:t>
            </a:r>
            <a:r>
              <a:rPr b="1">
                <a:latin typeface="Helvetica Neue"/>
                <a:ea typeface="Helvetica Neue"/>
                <a:cs typeface="Helvetica Neue"/>
                <a:sym typeface="Helvetica Neue"/>
              </a:rPr>
              <a:t>not</a:t>
            </a:r>
            <a:r>
              <a:t> check for the end of your array, and it will gladly let you walk right off the end of the array:</a:t>
            </a:r>
          </a:p>
        </p:txBody>
      </p:sp>
      <p:sp>
        <p:nvSpPr>
          <p:cNvPr id="432" name="// file: buffer_overflow.c…"/>
          <p:cNvSpPr txBox="1"/>
          <p:nvPr/>
        </p:nvSpPr>
        <p:spPr>
          <a:xfrm>
            <a:off x="728505" y="4123482"/>
            <a:ext cx="12369243" cy="85090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400">
                <a:latin typeface="Courier"/>
                <a:ea typeface="Courier"/>
                <a:cs typeface="Courier"/>
                <a:sym typeface="Courier"/>
              </a:defRPr>
            </a:pPr>
            <a:r>
              <a:t>// file: buffer_overflow.c</a:t>
            </a:r>
          </a:p>
          <a:p>
            <a:pPr algn="l">
              <a:defRPr sz="3400">
                <a:latin typeface="Courier"/>
                <a:ea typeface="Courier"/>
                <a:cs typeface="Courier"/>
                <a:sym typeface="Courier"/>
              </a:defRPr>
            </a:pPr>
            <a:r>
              <a:t>#include&lt;stdio.h&gt;</a:t>
            </a:r>
          </a:p>
          <a:p>
            <a:pPr algn="l">
              <a:defRPr sz="3400">
                <a:latin typeface="Courier"/>
                <a:ea typeface="Courier"/>
                <a:cs typeface="Courier"/>
                <a:sym typeface="Courier"/>
              </a:defRPr>
            </a:pPr>
            <a:r>
              <a:t>#include&lt;stdlib.h&gt;</a:t>
            </a:r>
          </a:p>
          <a:p>
            <a:pPr algn="l">
              <a:defRPr sz="3400">
                <a:latin typeface="Courier"/>
                <a:ea typeface="Courier"/>
                <a:cs typeface="Courier"/>
                <a:sym typeface="Courier"/>
              </a:defRPr>
            </a:pPr>
          </a:p>
          <a:p>
            <a:pPr algn="l">
              <a:defRPr sz="3400">
                <a:latin typeface="Courier"/>
                <a:ea typeface="Courier"/>
                <a:cs typeface="Courier"/>
                <a:sym typeface="Courier"/>
              </a:defRPr>
            </a:pPr>
            <a:r>
              <a:t>#define NUMS 10000</a:t>
            </a:r>
          </a:p>
          <a:p>
            <a:pPr algn="l">
              <a:defRPr sz="3400">
                <a:latin typeface="Courier"/>
                <a:ea typeface="Courier"/>
                <a:cs typeface="Courier"/>
                <a:sym typeface="Courier"/>
              </a:defRPr>
            </a:pPr>
          </a:p>
          <a:p>
            <a:pPr algn="l">
              <a:defRPr sz="3400">
                <a:latin typeface="Courier"/>
                <a:ea typeface="Courier"/>
                <a:cs typeface="Courier"/>
                <a:sym typeface="Courier"/>
              </a:defRPr>
            </a:pPr>
            <a:r>
              <a:t>int main(int argc, char **argv)</a:t>
            </a:r>
          </a:p>
          <a:p>
            <a:pPr algn="l">
              <a:defRPr sz="3400">
                <a:latin typeface="Courier"/>
                <a:ea typeface="Courier"/>
                <a:cs typeface="Courier"/>
                <a:sym typeface="Courier"/>
              </a:defRPr>
            </a:pPr>
            <a:r>
              <a:t>{</a:t>
            </a:r>
          </a:p>
          <a:p>
            <a:pPr algn="l">
              <a:defRPr sz="3400">
                <a:latin typeface="Courier"/>
                <a:ea typeface="Courier"/>
                <a:cs typeface="Courier"/>
                <a:sym typeface="Courier"/>
              </a:defRPr>
            </a:pPr>
            <a:r>
              <a:t>    int arr[] = {0, 1, 2, 3, 4};</a:t>
            </a:r>
          </a:p>
          <a:p>
            <a:pPr algn="l">
              <a:defRPr sz="3400">
                <a:latin typeface="Courier"/>
                <a:ea typeface="Courier"/>
                <a:cs typeface="Courier"/>
                <a:sym typeface="Courier"/>
              </a:defRPr>
            </a:pPr>
            <a:r>
              <a:t>    for (int i = 0; i &lt; NUMS; i++) {</a:t>
            </a:r>
          </a:p>
          <a:p>
            <a:pPr algn="l">
              <a:defRPr sz="3400">
                <a:latin typeface="Courier"/>
                <a:ea typeface="Courier"/>
                <a:cs typeface="Courier"/>
                <a:sym typeface="Courier"/>
              </a:defRPr>
            </a:pPr>
            <a:r>
              <a:t>        printf("%d", *(arr + i));</a:t>
            </a:r>
          </a:p>
          <a:p>
            <a:pPr algn="l">
              <a:defRPr sz="3400">
                <a:latin typeface="Courier"/>
                <a:ea typeface="Courier"/>
                <a:cs typeface="Courier"/>
                <a:sym typeface="Courier"/>
              </a:defRPr>
            </a:pPr>
            <a:r>
              <a:t>        i == NUMS ? printf("\n") : printf(",");</a:t>
            </a:r>
          </a:p>
          <a:p>
            <a:pPr algn="l">
              <a:defRPr sz="3400">
                <a:latin typeface="Courier"/>
                <a:ea typeface="Courier"/>
                <a:cs typeface="Courier"/>
                <a:sym typeface="Courier"/>
              </a:defRPr>
            </a:pPr>
            <a:r>
              <a:t>    }</a:t>
            </a:r>
          </a:p>
          <a:p>
            <a:pPr algn="l">
              <a:defRPr sz="3400">
                <a:latin typeface="Courier"/>
                <a:ea typeface="Courier"/>
                <a:cs typeface="Courier"/>
                <a:sym typeface="Courier"/>
              </a:defRPr>
            </a:pPr>
          </a:p>
          <a:p>
            <a:pPr algn="l">
              <a:defRPr sz="3400">
                <a:latin typeface="Courier"/>
                <a:ea typeface="Courier"/>
                <a:cs typeface="Courier"/>
                <a:sym typeface="Courier"/>
              </a:defRPr>
            </a:pPr>
            <a:r>
              <a:t>    return 0;</a:t>
            </a:r>
          </a:p>
          <a:p>
            <a:pPr algn="l">
              <a:defRPr sz="3400">
                <a:latin typeface="Courier"/>
                <a:ea typeface="Courier"/>
                <a:cs typeface="Courier"/>
                <a:sym typeface="Courier"/>
              </a:defRPr>
            </a:pPr>
            <a:r>
              <a:t>}</a:t>
            </a:r>
          </a:p>
        </p:txBody>
      </p:sp>
      <p:sp>
        <p:nvSpPr>
          <p:cNvPr id="433" name="$ ./buffer_overflow…"/>
          <p:cNvSpPr txBox="1"/>
          <p:nvPr/>
        </p:nvSpPr>
        <p:spPr>
          <a:xfrm>
            <a:off x="14083642" y="3426407"/>
            <a:ext cx="9631694" cy="960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800">
                <a:latin typeface="Courier"/>
                <a:ea typeface="Courier"/>
                <a:cs typeface="Courier"/>
                <a:sym typeface="Courier"/>
              </a:defRPr>
            </a:pPr>
            <a:r>
              <a:t>$ ./buffer_overflow</a:t>
            </a:r>
          </a:p>
          <a:p>
            <a:pPr algn="l">
              <a:defRPr sz="2800">
                <a:latin typeface="Courier"/>
                <a:ea typeface="Courier"/>
                <a:cs typeface="Courier"/>
                <a:sym typeface="Courier"/>
              </a:defRPr>
            </a:pPr>
            <a:r>
              <a:t>0,1,2,3,4,32767,-1052713984,1018355125,4195936,0,-1863256016,32660,0,0,935138104,32767,0,1,4195734,0,0,0,1702390139,-2045811791,4195488,0,935138096,32767,0,0,0,0,1299736955,2045840459,-2039977605,2032550608,0,0,0,0,0,0,1,0,4195734,0,4196048,0,0,0,0,0,4195488,0,935138096,32767,0,0,4195529,0,935138088,32767,28,0,1,0,935140602,32767,0,0,935140620,32767,935140640,32767,935140651,32767,935140667,32767,935140681,32767,935140714,32767,935140734,32767,935140746,32767,935140768,32767,935140938,32767,935140971,32767,935141005,32767,935141016,32767,935141033,32767,935141079,32767,935141087,32767,935141118,32767,935141134,32767,935141149,32767,935141214,32767,935141264,32767,935141297,32767,935141317,32767,0,0,33,0,935301120,32767,16,0,-1075053569,0,6,0,4096,0,17,0,100,0,3,0,4194368,0,4,0,56,0,5,0,9,0,7,0,-1859416064,32660,8,0,0,0,9,0,4195488,0,11,0,306920,0,12,0,Segmentation fault (core dumped)</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5" name="Pointers to Arrays — Memory Footpr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Memory Footprint</a:t>
            </a:r>
          </a:p>
        </p:txBody>
      </p:sp>
      <p:grpSp>
        <p:nvGrpSpPr>
          <p:cNvPr id="463" name="Group"/>
          <p:cNvGrpSpPr/>
          <p:nvPr/>
        </p:nvGrpSpPr>
        <p:grpSpPr>
          <a:xfrm>
            <a:off x="16408629" y="3778188"/>
            <a:ext cx="6242306" cy="9499179"/>
            <a:chOff x="12700" y="12700"/>
            <a:chExt cx="6242304" cy="9499177"/>
          </a:xfrm>
        </p:grpSpPr>
        <p:graphicFrame>
          <p:nvGraphicFramePr>
            <p:cNvPr id="436" name="Table 1-1-1"/>
            <p:cNvGraphicFramePr/>
            <p:nvPr/>
          </p:nvGraphicFramePr>
          <p:xfrm>
            <a:off x="12700" y="12700"/>
            <a:ext cx="6242305" cy="949917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2147241"/>
                </a:tblGrid>
                <a:tr h="1356118">
                  <a:tc>
                    <a:txBody>
                      <a:bodyPr/>
                      <a:lstStyle/>
                      <a:p>
                        <a:pPr defTabSz="914400">
                          <a:defRPr sz="1800">
                            <a:solidFill>
                              <a:srgbClr val="000000"/>
                            </a:solidFill>
                          </a:defRPr>
                        </a:pPr>
                        <a:r>
                          <a:rPr sz="47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42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14</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462" name="Group"/>
            <p:cNvGrpSpPr/>
            <p:nvPr/>
          </p:nvGrpSpPr>
          <p:grpSpPr>
            <a:xfrm>
              <a:off x="3879891" y="1384267"/>
              <a:ext cx="398832" cy="8107253"/>
              <a:chOff x="0" y="0"/>
              <a:chExt cx="398830" cy="8107252"/>
            </a:xfrm>
          </p:grpSpPr>
          <p:sp>
            <p:nvSpPr>
              <p:cNvPr id="437"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38" name="Line"/>
              <p:cNvSpPr/>
              <p:nvPr/>
            </p:nvSpPr>
            <p:spPr>
              <a:xfrm>
                <a:off x="0" y="33780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39" name="Line"/>
              <p:cNvSpPr/>
              <p:nvPr/>
            </p:nvSpPr>
            <p:spPr>
              <a:xfrm>
                <a:off x="0" y="67560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40" name="Line"/>
              <p:cNvSpPr/>
              <p:nvPr/>
            </p:nvSpPr>
            <p:spPr>
              <a:xfrm>
                <a:off x="0" y="101340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41" name="Line"/>
              <p:cNvSpPr/>
              <p:nvPr/>
            </p:nvSpPr>
            <p:spPr>
              <a:xfrm>
                <a:off x="0" y="135120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42" name="Line"/>
              <p:cNvSpPr/>
              <p:nvPr/>
            </p:nvSpPr>
            <p:spPr>
              <a:xfrm>
                <a:off x="0" y="168901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43" name="Line"/>
              <p:cNvSpPr/>
              <p:nvPr/>
            </p:nvSpPr>
            <p:spPr>
              <a:xfrm>
                <a:off x="0" y="202681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44" name="Line"/>
              <p:cNvSpPr/>
              <p:nvPr/>
            </p:nvSpPr>
            <p:spPr>
              <a:xfrm>
                <a:off x="0" y="2364615"/>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45" name="Line"/>
              <p:cNvSpPr/>
              <p:nvPr/>
            </p:nvSpPr>
            <p:spPr>
              <a:xfrm>
                <a:off x="0" y="27024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46" name="Line"/>
              <p:cNvSpPr/>
              <p:nvPr/>
            </p:nvSpPr>
            <p:spPr>
              <a:xfrm>
                <a:off x="0" y="304021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47" name="Line"/>
              <p:cNvSpPr/>
              <p:nvPr/>
            </p:nvSpPr>
            <p:spPr>
              <a:xfrm>
                <a:off x="0" y="337802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48" name="Line"/>
              <p:cNvSpPr/>
              <p:nvPr/>
            </p:nvSpPr>
            <p:spPr>
              <a:xfrm>
                <a:off x="0" y="371582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49" name="Line"/>
              <p:cNvSpPr/>
              <p:nvPr/>
            </p:nvSpPr>
            <p:spPr>
              <a:xfrm>
                <a:off x="0" y="405362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50" name="Line"/>
              <p:cNvSpPr/>
              <p:nvPr/>
            </p:nvSpPr>
            <p:spPr>
              <a:xfrm>
                <a:off x="0" y="439142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51" name="Line"/>
              <p:cNvSpPr/>
              <p:nvPr/>
            </p:nvSpPr>
            <p:spPr>
              <a:xfrm>
                <a:off x="0" y="472923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52" name="Line"/>
              <p:cNvSpPr/>
              <p:nvPr/>
            </p:nvSpPr>
            <p:spPr>
              <a:xfrm>
                <a:off x="0" y="506703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53" name="Line"/>
              <p:cNvSpPr/>
              <p:nvPr/>
            </p:nvSpPr>
            <p:spPr>
              <a:xfrm>
                <a:off x="0" y="54048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54" name="Line"/>
              <p:cNvSpPr/>
              <p:nvPr/>
            </p:nvSpPr>
            <p:spPr>
              <a:xfrm>
                <a:off x="0" y="574263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55" name="Line"/>
              <p:cNvSpPr/>
              <p:nvPr/>
            </p:nvSpPr>
            <p:spPr>
              <a:xfrm>
                <a:off x="0" y="608043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56" name="Line"/>
              <p:cNvSpPr/>
              <p:nvPr/>
            </p:nvSpPr>
            <p:spPr>
              <a:xfrm>
                <a:off x="0" y="641824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57" name="Line"/>
              <p:cNvSpPr/>
              <p:nvPr/>
            </p:nvSpPr>
            <p:spPr>
              <a:xfrm>
                <a:off x="0" y="67560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58" name="Line"/>
              <p:cNvSpPr/>
              <p:nvPr/>
            </p:nvSpPr>
            <p:spPr>
              <a:xfrm>
                <a:off x="0" y="70938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59" name="Line"/>
              <p:cNvSpPr/>
              <p:nvPr/>
            </p:nvSpPr>
            <p:spPr>
              <a:xfrm>
                <a:off x="0" y="743164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60" name="Line"/>
              <p:cNvSpPr/>
              <p:nvPr/>
            </p:nvSpPr>
            <p:spPr>
              <a:xfrm>
                <a:off x="0" y="776944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61" name="Line"/>
              <p:cNvSpPr/>
              <p:nvPr/>
            </p:nvSpPr>
            <p:spPr>
              <a:xfrm>
                <a:off x="0" y="810725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sp>
        <p:nvSpPr>
          <p:cNvPr id="464" name="arrptr"/>
          <p:cNvSpPr txBox="1"/>
          <p:nvPr/>
        </p:nvSpPr>
        <p:spPr>
          <a:xfrm>
            <a:off x="12872685" y="10954977"/>
            <a:ext cx="240067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arrptr</a:t>
            </a:r>
          </a:p>
        </p:txBody>
      </p:sp>
      <p:sp>
        <p:nvSpPr>
          <p:cNvPr id="465" name="0x7ffeea3c9484"/>
          <p:cNvSpPr/>
          <p:nvPr/>
        </p:nvSpPr>
        <p:spPr>
          <a:xfrm>
            <a:off x="12298590" y="11838884"/>
            <a:ext cx="3548863"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3200">
                <a:solidFill>
                  <a:srgbClr val="FFFFFF"/>
                </a:solidFill>
                <a:latin typeface="Courier"/>
                <a:ea typeface="Courier"/>
                <a:cs typeface="Courier"/>
                <a:sym typeface="Courier"/>
              </a:defRPr>
            </a:lvl1pPr>
          </a:lstStyle>
          <a:p>
            <a:pPr/>
            <a:r>
              <a:t>0x7ffeea3c9484</a:t>
            </a:r>
          </a:p>
        </p:txBody>
      </p:sp>
      <p:sp>
        <p:nvSpPr>
          <p:cNvPr id="469" name="Connection Line"/>
          <p:cNvSpPr/>
          <p:nvPr/>
        </p:nvSpPr>
        <p:spPr>
          <a:xfrm>
            <a:off x="15847452" y="12616271"/>
            <a:ext cx="936210" cy="1774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76200">
            <a:solidFill>
              <a:srgbClr val="7F0325"/>
            </a:solidFill>
            <a:miter lim="400000"/>
            <a:tailEnd type="triangle"/>
          </a:ln>
        </p:spPr>
        <p:txBody>
          <a:bodyPr/>
          <a:lstStyle/>
          <a:p>
            <a:pPr/>
          </a:p>
        </p:txBody>
      </p:sp>
      <p:sp>
        <p:nvSpPr>
          <p:cNvPr id="467" name="One tricky part of CS 107 for many students is getting comfortable with what the memory looks like for pointers to arrays, particularly when the arrays themselves are filled with pointers. Let's take a look at two examples."/>
          <p:cNvSpPr txBox="1"/>
          <p:nvPr/>
        </p:nvSpPr>
        <p:spPr>
          <a:xfrm>
            <a:off x="604678" y="1935478"/>
            <a:ext cx="23174645"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One tricky part of CS 107 for many students is getting comfortable with what the memory looks like for pointers to arrays, particularly when the arrays themselves are filled with pointers. Let's take a look at two examples.</a:t>
            </a:r>
          </a:p>
        </p:txBody>
      </p:sp>
      <p:sp>
        <p:nvSpPr>
          <p:cNvPr id="468" name="For the first example, let's look at the array defined as follows:…"/>
          <p:cNvSpPr txBox="1"/>
          <p:nvPr/>
        </p:nvSpPr>
        <p:spPr>
          <a:xfrm>
            <a:off x="619179" y="4529567"/>
            <a:ext cx="15022915" cy="39326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For the first example, let's look at the array defined as follows:</a:t>
            </a:r>
          </a:p>
          <a:p>
            <a:pPr algn="l">
              <a:lnSpc>
                <a:spcPct val="50000"/>
              </a:lnSpc>
            </a:pPr>
          </a:p>
          <a:p>
            <a:pPr algn="l">
              <a:defRPr>
                <a:latin typeface="Courier"/>
                <a:ea typeface="Courier"/>
                <a:cs typeface="Courier"/>
                <a:sym typeface="Courier"/>
              </a:defRPr>
            </a:pPr>
            <a:r>
              <a:t>int arr[] = {8, 2, 7, 14, -5, 42};</a:t>
            </a:r>
          </a:p>
          <a:p>
            <a:pPr algn="l">
              <a:lnSpc>
                <a:spcPct val="50000"/>
              </a:lnSpc>
            </a:pPr>
          </a:p>
          <a:p>
            <a:pPr algn="l"/>
            <a:r>
              <a:t>How many bytes does each </a:t>
            </a:r>
            <a:r>
              <a:rPr>
                <a:latin typeface="Courier"/>
                <a:ea typeface="Courier"/>
                <a:cs typeface="Courier"/>
                <a:sym typeface="Courier"/>
              </a:rPr>
              <a:t>int</a:t>
            </a:r>
            <a:r>
              <a:t> take up in the array?</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1" name="Pointers to Arrays — Memory Footpr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Memory Footprint</a:t>
            </a:r>
          </a:p>
        </p:txBody>
      </p:sp>
      <p:grpSp>
        <p:nvGrpSpPr>
          <p:cNvPr id="499" name="Group"/>
          <p:cNvGrpSpPr/>
          <p:nvPr/>
        </p:nvGrpSpPr>
        <p:grpSpPr>
          <a:xfrm>
            <a:off x="16408629" y="3778188"/>
            <a:ext cx="6242306" cy="9499179"/>
            <a:chOff x="12700" y="12700"/>
            <a:chExt cx="6242304" cy="9499177"/>
          </a:xfrm>
        </p:grpSpPr>
        <p:graphicFrame>
          <p:nvGraphicFramePr>
            <p:cNvPr id="472" name="Table 1-1-1"/>
            <p:cNvGraphicFramePr/>
            <p:nvPr/>
          </p:nvGraphicFramePr>
          <p:xfrm>
            <a:off x="12700" y="12700"/>
            <a:ext cx="6242305" cy="949917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2147241"/>
                </a:tblGrid>
                <a:tr h="1356118">
                  <a:tc>
                    <a:txBody>
                      <a:bodyPr/>
                      <a:lstStyle/>
                      <a:p>
                        <a:pPr defTabSz="914400">
                          <a:defRPr sz="1800">
                            <a:solidFill>
                              <a:srgbClr val="000000"/>
                            </a:solidFill>
                          </a:defRPr>
                        </a:pPr>
                        <a:r>
                          <a:rPr sz="47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42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14</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498" name="Group"/>
            <p:cNvGrpSpPr/>
            <p:nvPr/>
          </p:nvGrpSpPr>
          <p:grpSpPr>
            <a:xfrm>
              <a:off x="3879891" y="1384267"/>
              <a:ext cx="398832" cy="8107253"/>
              <a:chOff x="0" y="0"/>
              <a:chExt cx="398830" cy="8107252"/>
            </a:xfrm>
          </p:grpSpPr>
          <p:sp>
            <p:nvSpPr>
              <p:cNvPr id="473"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74" name="Line"/>
              <p:cNvSpPr/>
              <p:nvPr/>
            </p:nvSpPr>
            <p:spPr>
              <a:xfrm>
                <a:off x="0" y="33780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75" name="Line"/>
              <p:cNvSpPr/>
              <p:nvPr/>
            </p:nvSpPr>
            <p:spPr>
              <a:xfrm>
                <a:off x="0" y="67560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76" name="Line"/>
              <p:cNvSpPr/>
              <p:nvPr/>
            </p:nvSpPr>
            <p:spPr>
              <a:xfrm>
                <a:off x="0" y="101340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77" name="Line"/>
              <p:cNvSpPr/>
              <p:nvPr/>
            </p:nvSpPr>
            <p:spPr>
              <a:xfrm>
                <a:off x="0" y="135120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78" name="Line"/>
              <p:cNvSpPr/>
              <p:nvPr/>
            </p:nvSpPr>
            <p:spPr>
              <a:xfrm>
                <a:off x="0" y="168901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79" name="Line"/>
              <p:cNvSpPr/>
              <p:nvPr/>
            </p:nvSpPr>
            <p:spPr>
              <a:xfrm>
                <a:off x="0" y="202681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80" name="Line"/>
              <p:cNvSpPr/>
              <p:nvPr/>
            </p:nvSpPr>
            <p:spPr>
              <a:xfrm>
                <a:off x="0" y="2364615"/>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81" name="Line"/>
              <p:cNvSpPr/>
              <p:nvPr/>
            </p:nvSpPr>
            <p:spPr>
              <a:xfrm>
                <a:off x="0" y="27024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82" name="Line"/>
              <p:cNvSpPr/>
              <p:nvPr/>
            </p:nvSpPr>
            <p:spPr>
              <a:xfrm>
                <a:off x="0" y="304021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83" name="Line"/>
              <p:cNvSpPr/>
              <p:nvPr/>
            </p:nvSpPr>
            <p:spPr>
              <a:xfrm>
                <a:off x="0" y="337802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84" name="Line"/>
              <p:cNvSpPr/>
              <p:nvPr/>
            </p:nvSpPr>
            <p:spPr>
              <a:xfrm>
                <a:off x="0" y="371582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85" name="Line"/>
              <p:cNvSpPr/>
              <p:nvPr/>
            </p:nvSpPr>
            <p:spPr>
              <a:xfrm>
                <a:off x="0" y="405362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86" name="Line"/>
              <p:cNvSpPr/>
              <p:nvPr/>
            </p:nvSpPr>
            <p:spPr>
              <a:xfrm>
                <a:off x="0" y="439142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87" name="Line"/>
              <p:cNvSpPr/>
              <p:nvPr/>
            </p:nvSpPr>
            <p:spPr>
              <a:xfrm>
                <a:off x="0" y="472923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88" name="Line"/>
              <p:cNvSpPr/>
              <p:nvPr/>
            </p:nvSpPr>
            <p:spPr>
              <a:xfrm>
                <a:off x="0" y="506703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89" name="Line"/>
              <p:cNvSpPr/>
              <p:nvPr/>
            </p:nvSpPr>
            <p:spPr>
              <a:xfrm>
                <a:off x="0" y="54048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90" name="Line"/>
              <p:cNvSpPr/>
              <p:nvPr/>
            </p:nvSpPr>
            <p:spPr>
              <a:xfrm>
                <a:off x="0" y="574263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91" name="Line"/>
              <p:cNvSpPr/>
              <p:nvPr/>
            </p:nvSpPr>
            <p:spPr>
              <a:xfrm>
                <a:off x="0" y="608043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92" name="Line"/>
              <p:cNvSpPr/>
              <p:nvPr/>
            </p:nvSpPr>
            <p:spPr>
              <a:xfrm>
                <a:off x="0" y="641824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93" name="Line"/>
              <p:cNvSpPr/>
              <p:nvPr/>
            </p:nvSpPr>
            <p:spPr>
              <a:xfrm>
                <a:off x="0" y="67560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94" name="Line"/>
              <p:cNvSpPr/>
              <p:nvPr/>
            </p:nvSpPr>
            <p:spPr>
              <a:xfrm>
                <a:off x="0" y="70938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95" name="Line"/>
              <p:cNvSpPr/>
              <p:nvPr/>
            </p:nvSpPr>
            <p:spPr>
              <a:xfrm>
                <a:off x="0" y="743164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96" name="Line"/>
              <p:cNvSpPr/>
              <p:nvPr/>
            </p:nvSpPr>
            <p:spPr>
              <a:xfrm>
                <a:off x="0" y="776944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97" name="Line"/>
              <p:cNvSpPr/>
              <p:nvPr/>
            </p:nvSpPr>
            <p:spPr>
              <a:xfrm>
                <a:off x="0" y="810725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sp>
        <p:nvSpPr>
          <p:cNvPr id="500" name="arrptr"/>
          <p:cNvSpPr txBox="1"/>
          <p:nvPr/>
        </p:nvSpPr>
        <p:spPr>
          <a:xfrm>
            <a:off x="12872685" y="10954977"/>
            <a:ext cx="240067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arrptr</a:t>
            </a:r>
          </a:p>
        </p:txBody>
      </p:sp>
      <p:sp>
        <p:nvSpPr>
          <p:cNvPr id="501" name="0x7ffeea3c9484"/>
          <p:cNvSpPr/>
          <p:nvPr/>
        </p:nvSpPr>
        <p:spPr>
          <a:xfrm>
            <a:off x="12298590" y="11838884"/>
            <a:ext cx="3548863"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3200">
                <a:solidFill>
                  <a:srgbClr val="FFFFFF"/>
                </a:solidFill>
                <a:latin typeface="Courier"/>
                <a:ea typeface="Courier"/>
                <a:cs typeface="Courier"/>
                <a:sym typeface="Courier"/>
              </a:defRPr>
            </a:lvl1pPr>
          </a:lstStyle>
          <a:p>
            <a:pPr/>
            <a:r>
              <a:t>0x7ffeea3c9484</a:t>
            </a:r>
          </a:p>
        </p:txBody>
      </p:sp>
      <p:sp>
        <p:nvSpPr>
          <p:cNvPr id="506" name="Connection Line"/>
          <p:cNvSpPr/>
          <p:nvPr/>
        </p:nvSpPr>
        <p:spPr>
          <a:xfrm>
            <a:off x="15847452" y="12616271"/>
            <a:ext cx="936210" cy="1774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76200">
            <a:solidFill>
              <a:srgbClr val="7F0325"/>
            </a:solidFill>
            <a:miter lim="400000"/>
            <a:tailEnd type="triangle"/>
          </a:ln>
        </p:spPr>
        <p:txBody>
          <a:bodyPr/>
          <a:lstStyle/>
          <a:p>
            <a:pPr/>
          </a:p>
        </p:txBody>
      </p:sp>
      <p:sp>
        <p:nvSpPr>
          <p:cNvPr id="503" name="4"/>
          <p:cNvSpPr txBox="1"/>
          <p:nvPr/>
        </p:nvSpPr>
        <p:spPr>
          <a:xfrm>
            <a:off x="7896957" y="9810090"/>
            <a:ext cx="46736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4</a:t>
            </a:r>
          </a:p>
        </p:txBody>
      </p:sp>
      <p:sp>
        <p:nvSpPr>
          <p:cNvPr id="504" name="One tricky part of CS 107 for many students is getting comfortable with what the memory looks like for pointers to arrays, particularly when the arrays themselves are filled with pointers. Let's take a look at two examples."/>
          <p:cNvSpPr txBox="1"/>
          <p:nvPr/>
        </p:nvSpPr>
        <p:spPr>
          <a:xfrm>
            <a:off x="604678" y="1935478"/>
            <a:ext cx="23174645"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One tricky part of CS 107 for many students is getting comfortable with what the memory looks like for pointers to arrays, particularly when the arrays themselves are filled with pointers. Let's take a look at two examples.</a:t>
            </a:r>
          </a:p>
        </p:txBody>
      </p:sp>
      <p:sp>
        <p:nvSpPr>
          <p:cNvPr id="505" name="For the first example, let's look at the array defined as follows:…"/>
          <p:cNvSpPr txBox="1"/>
          <p:nvPr/>
        </p:nvSpPr>
        <p:spPr>
          <a:xfrm>
            <a:off x="619179" y="4529567"/>
            <a:ext cx="15022915" cy="39326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For the first example, let's look at the array defined as follows:</a:t>
            </a:r>
          </a:p>
          <a:p>
            <a:pPr algn="l">
              <a:lnSpc>
                <a:spcPct val="50000"/>
              </a:lnSpc>
            </a:pPr>
          </a:p>
          <a:p>
            <a:pPr algn="l">
              <a:defRPr>
                <a:latin typeface="Courier"/>
                <a:ea typeface="Courier"/>
                <a:cs typeface="Courier"/>
                <a:sym typeface="Courier"/>
              </a:defRPr>
            </a:pPr>
            <a:r>
              <a:t>int arr[] = {8, 2, 7, 14, -5, 42};</a:t>
            </a:r>
          </a:p>
          <a:p>
            <a:pPr algn="l">
              <a:lnSpc>
                <a:spcPct val="50000"/>
              </a:lnSpc>
            </a:pPr>
          </a:p>
          <a:p>
            <a:pPr algn="l"/>
            <a:r>
              <a:t>How many bytes does each </a:t>
            </a:r>
            <a:r>
              <a:rPr>
                <a:latin typeface="Courier"/>
                <a:ea typeface="Courier"/>
                <a:cs typeface="Courier"/>
                <a:sym typeface="Courier"/>
              </a:rPr>
              <a:t>int</a:t>
            </a:r>
            <a:r>
              <a:t> take up in the array?</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8" name="Pointers to Arrays — Memory Footpr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Memory Footprint</a:t>
            </a:r>
          </a:p>
        </p:txBody>
      </p:sp>
      <p:sp>
        <p:nvSpPr>
          <p:cNvPr id="509" name="One tricky part of CS 107 for many students is getting comfortable with what the memory looks like for pointers to arrays, particularly when the arrays themselves are filled with pointers. Let's take a look at two examples."/>
          <p:cNvSpPr txBox="1"/>
          <p:nvPr/>
        </p:nvSpPr>
        <p:spPr>
          <a:xfrm>
            <a:off x="604678" y="1935478"/>
            <a:ext cx="23174645"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One tricky part of CS 107 for many students is getting comfortable with what the memory looks like for pointers to arrays, particularly when the arrays themselves are filled with pointers. Let's take a look at two examples.</a:t>
            </a:r>
          </a:p>
        </p:txBody>
      </p:sp>
      <p:grpSp>
        <p:nvGrpSpPr>
          <p:cNvPr id="537" name="Group"/>
          <p:cNvGrpSpPr/>
          <p:nvPr/>
        </p:nvGrpSpPr>
        <p:grpSpPr>
          <a:xfrm>
            <a:off x="16408629" y="3778188"/>
            <a:ext cx="6242306" cy="9499179"/>
            <a:chOff x="12700" y="12700"/>
            <a:chExt cx="6242304" cy="9499177"/>
          </a:xfrm>
        </p:grpSpPr>
        <p:graphicFrame>
          <p:nvGraphicFramePr>
            <p:cNvPr id="510" name="Table 1-1-1"/>
            <p:cNvGraphicFramePr/>
            <p:nvPr/>
          </p:nvGraphicFramePr>
          <p:xfrm>
            <a:off x="12700" y="12700"/>
            <a:ext cx="6242305" cy="949917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2147241"/>
                </a:tblGrid>
                <a:tr h="1356118">
                  <a:tc>
                    <a:txBody>
                      <a:bodyPr/>
                      <a:lstStyle/>
                      <a:p>
                        <a:pPr defTabSz="914400">
                          <a:defRPr sz="1800">
                            <a:solidFill>
                              <a:srgbClr val="000000"/>
                            </a:solidFill>
                          </a:defRPr>
                        </a:pPr>
                        <a:r>
                          <a:rPr sz="47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42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14</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536" name="Group"/>
            <p:cNvGrpSpPr/>
            <p:nvPr/>
          </p:nvGrpSpPr>
          <p:grpSpPr>
            <a:xfrm>
              <a:off x="3879891" y="1384267"/>
              <a:ext cx="398832" cy="8107253"/>
              <a:chOff x="0" y="0"/>
              <a:chExt cx="398830" cy="8107252"/>
            </a:xfrm>
          </p:grpSpPr>
          <p:sp>
            <p:nvSpPr>
              <p:cNvPr id="511"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12" name="Line"/>
              <p:cNvSpPr/>
              <p:nvPr/>
            </p:nvSpPr>
            <p:spPr>
              <a:xfrm>
                <a:off x="0" y="33780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13" name="Line"/>
              <p:cNvSpPr/>
              <p:nvPr/>
            </p:nvSpPr>
            <p:spPr>
              <a:xfrm>
                <a:off x="0" y="67560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14" name="Line"/>
              <p:cNvSpPr/>
              <p:nvPr/>
            </p:nvSpPr>
            <p:spPr>
              <a:xfrm>
                <a:off x="0" y="101340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15" name="Line"/>
              <p:cNvSpPr/>
              <p:nvPr/>
            </p:nvSpPr>
            <p:spPr>
              <a:xfrm>
                <a:off x="0" y="135120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16" name="Line"/>
              <p:cNvSpPr/>
              <p:nvPr/>
            </p:nvSpPr>
            <p:spPr>
              <a:xfrm>
                <a:off x="0" y="168901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17" name="Line"/>
              <p:cNvSpPr/>
              <p:nvPr/>
            </p:nvSpPr>
            <p:spPr>
              <a:xfrm>
                <a:off x="0" y="202681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18" name="Line"/>
              <p:cNvSpPr/>
              <p:nvPr/>
            </p:nvSpPr>
            <p:spPr>
              <a:xfrm>
                <a:off x="0" y="2364615"/>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19" name="Line"/>
              <p:cNvSpPr/>
              <p:nvPr/>
            </p:nvSpPr>
            <p:spPr>
              <a:xfrm>
                <a:off x="0" y="27024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20" name="Line"/>
              <p:cNvSpPr/>
              <p:nvPr/>
            </p:nvSpPr>
            <p:spPr>
              <a:xfrm>
                <a:off x="0" y="304021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21" name="Line"/>
              <p:cNvSpPr/>
              <p:nvPr/>
            </p:nvSpPr>
            <p:spPr>
              <a:xfrm>
                <a:off x="0" y="337802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22" name="Line"/>
              <p:cNvSpPr/>
              <p:nvPr/>
            </p:nvSpPr>
            <p:spPr>
              <a:xfrm>
                <a:off x="0" y="371582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23" name="Line"/>
              <p:cNvSpPr/>
              <p:nvPr/>
            </p:nvSpPr>
            <p:spPr>
              <a:xfrm>
                <a:off x="0" y="405362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24" name="Line"/>
              <p:cNvSpPr/>
              <p:nvPr/>
            </p:nvSpPr>
            <p:spPr>
              <a:xfrm>
                <a:off x="0" y="439142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25" name="Line"/>
              <p:cNvSpPr/>
              <p:nvPr/>
            </p:nvSpPr>
            <p:spPr>
              <a:xfrm>
                <a:off x="0" y="472923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26" name="Line"/>
              <p:cNvSpPr/>
              <p:nvPr/>
            </p:nvSpPr>
            <p:spPr>
              <a:xfrm>
                <a:off x="0" y="506703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27" name="Line"/>
              <p:cNvSpPr/>
              <p:nvPr/>
            </p:nvSpPr>
            <p:spPr>
              <a:xfrm>
                <a:off x="0" y="54048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28" name="Line"/>
              <p:cNvSpPr/>
              <p:nvPr/>
            </p:nvSpPr>
            <p:spPr>
              <a:xfrm>
                <a:off x="0" y="574263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29" name="Line"/>
              <p:cNvSpPr/>
              <p:nvPr/>
            </p:nvSpPr>
            <p:spPr>
              <a:xfrm>
                <a:off x="0" y="608043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30" name="Line"/>
              <p:cNvSpPr/>
              <p:nvPr/>
            </p:nvSpPr>
            <p:spPr>
              <a:xfrm>
                <a:off x="0" y="641824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31" name="Line"/>
              <p:cNvSpPr/>
              <p:nvPr/>
            </p:nvSpPr>
            <p:spPr>
              <a:xfrm>
                <a:off x="0" y="67560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32" name="Line"/>
              <p:cNvSpPr/>
              <p:nvPr/>
            </p:nvSpPr>
            <p:spPr>
              <a:xfrm>
                <a:off x="0" y="70938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33" name="Line"/>
              <p:cNvSpPr/>
              <p:nvPr/>
            </p:nvSpPr>
            <p:spPr>
              <a:xfrm>
                <a:off x="0" y="743164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34" name="Line"/>
              <p:cNvSpPr/>
              <p:nvPr/>
            </p:nvSpPr>
            <p:spPr>
              <a:xfrm>
                <a:off x="0" y="776944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35" name="Line"/>
              <p:cNvSpPr/>
              <p:nvPr/>
            </p:nvSpPr>
            <p:spPr>
              <a:xfrm>
                <a:off x="0" y="810725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sp>
        <p:nvSpPr>
          <p:cNvPr id="538" name="arrptr"/>
          <p:cNvSpPr txBox="1"/>
          <p:nvPr/>
        </p:nvSpPr>
        <p:spPr>
          <a:xfrm>
            <a:off x="12872685" y="10954977"/>
            <a:ext cx="240067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arrptr</a:t>
            </a:r>
          </a:p>
        </p:txBody>
      </p:sp>
      <p:sp>
        <p:nvSpPr>
          <p:cNvPr id="539" name="0x7ffeea3c9484"/>
          <p:cNvSpPr/>
          <p:nvPr/>
        </p:nvSpPr>
        <p:spPr>
          <a:xfrm>
            <a:off x="12298590" y="11838884"/>
            <a:ext cx="3548863"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3200">
                <a:solidFill>
                  <a:srgbClr val="FFFFFF"/>
                </a:solidFill>
                <a:latin typeface="Courier"/>
                <a:ea typeface="Courier"/>
                <a:cs typeface="Courier"/>
                <a:sym typeface="Courier"/>
              </a:defRPr>
            </a:lvl1pPr>
          </a:lstStyle>
          <a:p>
            <a:pPr/>
            <a:r>
              <a:t>0x7ffeea3c9484</a:t>
            </a:r>
          </a:p>
        </p:txBody>
      </p:sp>
      <p:sp>
        <p:nvSpPr>
          <p:cNvPr id="543" name="Connection Line"/>
          <p:cNvSpPr/>
          <p:nvPr/>
        </p:nvSpPr>
        <p:spPr>
          <a:xfrm>
            <a:off x="15847452" y="12616271"/>
            <a:ext cx="936210" cy="1774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76200">
            <a:solidFill>
              <a:srgbClr val="7F0325"/>
            </a:solidFill>
            <a:miter lim="400000"/>
            <a:tailEnd type="triangle"/>
          </a:ln>
        </p:spPr>
        <p:txBody>
          <a:bodyPr/>
          <a:lstStyle/>
          <a:p>
            <a:pPr/>
          </a:p>
        </p:txBody>
      </p:sp>
      <p:sp>
        <p:nvSpPr>
          <p:cNvPr id="541" name="For the first example, let's look at the array defined as follows:…"/>
          <p:cNvSpPr txBox="1"/>
          <p:nvPr/>
        </p:nvSpPr>
        <p:spPr>
          <a:xfrm>
            <a:off x="619179" y="4529567"/>
            <a:ext cx="15022915" cy="54566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For the first example, let's look at the array defined as follows:</a:t>
            </a:r>
          </a:p>
          <a:p>
            <a:pPr algn="l">
              <a:lnSpc>
                <a:spcPct val="50000"/>
              </a:lnSpc>
            </a:pPr>
          </a:p>
          <a:p>
            <a:pPr algn="l">
              <a:defRPr>
                <a:latin typeface="Courier"/>
                <a:ea typeface="Courier"/>
                <a:cs typeface="Courier"/>
                <a:sym typeface="Courier"/>
              </a:defRPr>
            </a:pPr>
            <a:r>
              <a:t>int arr[] = {8, 2, 7, 14, -5, 42};</a:t>
            </a:r>
          </a:p>
          <a:p>
            <a:pPr algn="l">
              <a:lnSpc>
                <a:spcPct val="50000"/>
              </a:lnSpc>
            </a:pPr>
          </a:p>
          <a:p>
            <a:pPr algn="l"/>
            <a:r>
              <a:t>What if we wanted to write a swap function for the array (to swap two elements)? We can do it with regular </a:t>
            </a:r>
            <a:r>
              <a:rPr>
                <a:latin typeface="Courier"/>
                <a:ea typeface="Courier"/>
                <a:cs typeface="Courier"/>
                <a:sym typeface="Courier"/>
              </a:rPr>
              <a:t>int</a:t>
            </a:r>
            <a:r>
              <a:t> variables:</a:t>
            </a:r>
          </a:p>
        </p:txBody>
      </p:sp>
      <p:sp>
        <p:nvSpPr>
          <p:cNvPr id="542" name="void swapA(int *arr, int index_x, int index_y)…"/>
          <p:cNvSpPr txBox="1"/>
          <p:nvPr/>
        </p:nvSpPr>
        <p:spPr>
          <a:xfrm>
            <a:off x="653625" y="10481860"/>
            <a:ext cx="11058389" cy="29972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100">
                <a:latin typeface="Courier"/>
                <a:ea typeface="Courier"/>
                <a:cs typeface="Courier"/>
                <a:sym typeface="Courier"/>
              </a:defRPr>
            </a:pPr>
            <a:r>
              <a:t>void swapA(int *arr, int index_x, int index_y)</a:t>
            </a:r>
          </a:p>
          <a:p>
            <a:pPr algn="l">
              <a:defRPr sz="3100">
                <a:latin typeface="Courier"/>
                <a:ea typeface="Courier"/>
                <a:cs typeface="Courier"/>
                <a:sym typeface="Courier"/>
              </a:defRPr>
            </a:pPr>
            <a:r>
              <a:t>{</a:t>
            </a:r>
          </a:p>
          <a:p>
            <a:pPr algn="l">
              <a:defRPr sz="3100">
                <a:latin typeface="Courier"/>
                <a:ea typeface="Courier"/>
                <a:cs typeface="Courier"/>
                <a:sym typeface="Courier"/>
              </a:defRPr>
            </a:pPr>
            <a:r>
              <a:t>   int tmp = *(arr + index_x);</a:t>
            </a:r>
          </a:p>
          <a:p>
            <a:pPr algn="l">
              <a:defRPr sz="3100">
                <a:latin typeface="Courier"/>
                <a:ea typeface="Courier"/>
                <a:cs typeface="Courier"/>
                <a:sym typeface="Courier"/>
              </a:defRPr>
            </a:pPr>
            <a:r>
              <a:t>   *(arr + index_x) = *(arr + index_y);</a:t>
            </a:r>
          </a:p>
          <a:p>
            <a:pPr algn="l">
              <a:defRPr sz="3100">
                <a:latin typeface="Courier"/>
                <a:ea typeface="Courier"/>
                <a:cs typeface="Courier"/>
                <a:sym typeface="Courier"/>
              </a:defRPr>
            </a:pPr>
            <a:r>
              <a:t>   *(arr + index_y) = tmp;</a:t>
            </a:r>
          </a:p>
          <a:p>
            <a:pPr algn="l">
              <a:defRPr sz="31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5" name="Pointers to Arrays — Memory Footpr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Memory Footprint</a:t>
            </a:r>
          </a:p>
        </p:txBody>
      </p:sp>
      <p:sp>
        <p:nvSpPr>
          <p:cNvPr id="546" name="One tricky part of CS 107 for many students is getting comfortable with what the memory looks like for pointers to arrays, particularly when the arrays themselves are filled with pointers. Let's take a look at two examples."/>
          <p:cNvSpPr txBox="1"/>
          <p:nvPr/>
        </p:nvSpPr>
        <p:spPr>
          <a:xfrm>
            <a:off x="604678" y="1935478"/>
            <a:ext cx="23174645"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One tricky part of CS 107 for many students is getting comfortable with what the memory looks like for pointers to arrays, particularly when the arrays themselves are filled with pointers. Let's take a look at two examples.</a:t>
            </a:r>
          </a:p>
        </p:txBody>
      </p:sp>
      <p:grpSp>
        <p:nvGrpSpPr>
          <p:cNvPr id="574" name="Group"/>
          <p:cNvGrpSpPr/>
          <p:nvPr/>
        </p:nvGrpSpPr>
        <p:grpSpPr>
          <a:xfrm>
            <a:off x="16408629" y="3778188"/>
            <a:ext cx="6242306" cy="9499179"/>
            <a:chOff x="12700" y="12700"/>
            <a:chExt cx="6242304" cy="9499177"/>
          </a:xfrm>
        </p:grpSpPr>
        <p:graphicFrame>
          <p:nvGraphicFramePr>
            <p:cNvPr id="547" name="Table 1-1-1"/>
            <p:cNvGraphicFramePr/>
            <p:nvPr/>
          </p:nvGraphicFramePr>
          <p:xfrm>
            <a:off x="12700" y="12700"/>
            <a:ext cx="6242305" cy="949917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2147241"/>
                </a:tblGrid>
                <a:tr h="1356118">
                  <a:tc>
                    <a:txBody>
                      <a:bodyPr/>
                      <a:lstStyle/>
                      <a:p>
                        <a:pPr defTabSz="914400">
                          <a:defRPr sz="1800">
                            <a:solidFill>
                              <a:srgbClr val="000000"/>
                            </a:solidFill>
                          </a:defRPr>
                        </a:pPr>
                        <a:r>
                          <a:rPr sz="47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42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14</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573" name="Group"/>
            <p:cNvGrpSpPr/>
            <p:nvPr/>
          </p:nvGrpSpPr>
          <p:grpSpPr>
            <a:xfrm>
              <a:off x="3879891" y="1384267"/>
              <a:ext cx="398832" cy="8107253"/>
              <a:chOff x="0" y="0"/>
              <a:chExt cx="398830" cy="8107252"/>
            </a:xfrm>
          </p:grpSpPr>
          <p:sp>
            <p:nvSpPr>
              <p:cNvPr id="548"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49" name="Line"/>
              <p:cNvSpPr/>
              <p:nvPr/>
            </p:nvSpPr>
            <p:spPr>
              <a:xfrm>
                <a:off x="0" y="33780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0" name="Line"/>
              <p:cNvSpPr/>
              <p:nvPr/>
            </p:nvSpPr>
            <p:spPr>
              <a:xfrm>
                <a:off x="0" y="67560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1" name="Line"/>
              <p:cNvSpPr/>
              <p:nvPr/>
            </p:nvSpPr>
            <p:spPr>
              <a:xfrm>
                <a:off x="0" y="101340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2" name="Line"/>
              <p:cNvSpPr/>
              <p:nvPr/>
            </p:nvSpPr>
            <p:spPr>
              <a:xfrm>
                <a:off x="0" y="135120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3" name="Line"/>
              <p:cNvSpPr/>
              <p:nvPr/>
            </p:nvSpPr>
            <p:spPr>
              <a:xfrm>
                <a:off x="0" y="168901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4" name="Line"/>
              <p:cNvSpPr/>
              <p:nvPr/>
            </p:nvSpPr>
            <p:spPr>
              <a:xfrm>
                <a:off x="0" y="202681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5" name="Line"/>
              <p:cNvSpPr/>
              <p:nvPr/>
            </p:nvSpPr>
            <p:spPr>
              <a:xfrm>
                <a:off x="0" y="2364615"/>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6" name="Line"/>
              <p:cNvSpPr/>
              <p:nvPr/>
            </p:nvSpPr>
            <p:spPr>
              <a:xfrm>
                <a:off x="0" y="27024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7" name="Line"/>
              <p:cNvSpPr/>
              <p:nvPr/>
            </p:nvSpPr>
            <p:spPr>
              <a:xfrm>
                <a:off x="0" y="304021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8" name="Line"/>
              <p:cNvSpPr/>
              <p:nvPr/>
            </p:nvSpPr>
            <p:spPr>
              <a:xfrm>
                <a:off x="0" y="337802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9" name="Line"/>
              <p:cNvSpPr/>
              <p:nvPr/>
            </p:nvSpPr>
            <p:spPr>
              <a:xfrm>
                <a:off x="0" y="371582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0" name="Line"/>
              <p:cNvSpPr/>
              <p:nvPr/>
            </p:nvSpPr>
            <p:spPr>
              <a:xfrm>
                <a:off x="0" y="405362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1" name="Line"/>
              <p:cNvSpPr/>
              <p:nvPr/>
            </p:nvSpPr>
            <p:spPr>
              <a:xfrm>
                <a:off x="0" y="439142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2" name="Line"/>
              <p:cNvSpPr/>
              <p:nvPr/>
            </p:nvSpPr>
            <p:spPr>
              <a:xfrm>
                <a:off x="0" y="472923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3" name="Line"/>
              <p:cNvSpPr/>
              <p:nvPr/>
            </p:nvSpPr>
            <p:spPr>
              <a:xfrm>
                <a:off x="0" y="506703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4" name="Line"/>
              <p:cNvSpPr/>
              <p:nvPr/>
            </p:nvSpPr>
            <p:spPr>
              <a:xfrm>
                <a:off x="0" y="54048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5" name="Line"/>
              <p:cNvSpPr/>
              <p:nvPr/>
            </p:nvSpPr>
            <p:spPr>
              <a:xfrm>
                <a:off x="0" y="574263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6" name="Line"/>
              <p:cNvSpPr/>
              <p:nvPr/>
            </p:nvSpPr>
            <p:spPr>
              <a:xfrm>
                <a:off x="0" y="608043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7" name="Line"/>
              <p:cNvSpPr/>
              <p:nvPr/>
            </p:nvSpPr>
            <p:spPr>
              <a:xfrm>
                <a:off x="0" y="641824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8" name="Line"/>
              <p:cNvSpPr/>
              <p:nvPr/>
            </p:nvSpPr>
            <p:spPr>
              <a:xfrm>
                <a:off x="0" y="67560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9" name="Line"/>
              <p:cNvSpPr/>
              <p:nvPr/>
            </p:nvSpPr>
            <p:spPr>
              <a:xfrm>
                <a:off x="0" y="70938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0" name="Line"/>
              <p:cNvSpPr/>
              <p:nvPr/>
            </p:nvSpPr>
            <p:spPr>
              <a:xfrm>
                <a:off x="0" y="743164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1" name="Line"/>
              <p:cNvSpPr/>
              <p:nvPr/>
            </p:nvSpPr>
            <p:spPr>
              <a:xfrm>
                <a:off x="0" y="776944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2" name="Line"/>
              <p:cNvSpPr/>
              <p:nvPr/>
            </p:nvSpPr>
            <p:spPr>
              <a:xfrm>
                <a:off x="0" y="810725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sp>
        <p:nvSpPr>
          <p:cNvPr id="575" name="arrptr"/>
          <p:cNvSpPr txBox="1"/>
          <p:nvPr/>
        </p:nvSpPr>
        <p:spPr>
          <a:xfrm>
            <a:off x="12872685" y="10954977"/>
            <a:ext cx="240067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arrptr</a:t>
            </a:r>
          </a:p>
        </p:txBody>
      </p:sp>
      <p:sp>
        <p:nvSpPr>
          <p:cNvPr id="576" name="0x7ffeea3c9484"/>
          <p:cNvSpPr/>
          <p:nvPr/>
        </p:nvSpPr>
        <p:spPr>
          <a:xfrm>
            <a:off x="12298590" y="11838884"/>
            <a:ext cx="3548863"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3200">
                <a:solidFill>
                  <a:srgbClr val="FFFFFF"/>
                </a:solidFill>
                <a:latin typeface="Courier"/>
                <a:ea typeface="Courier"/>
                <a:cs typeface="Courier"/>
                <a:sym typeface="Courier"/>
              </a:defRPr>
            </a:lvl1pPr>
          </a:lstStyle>
          <a:p>
            <a:pPr/>
            <a:r>
              <a:t>0x7ffeea3c9484</a:t>
            </a:r>
          </a:p>
        </p:txBody>
      </p:sp>
      <p:sp>
        <p:nvSpPr>
          <p:cNvPr id="579" name="Connection Line"/>
          <p:cNvSpPr/>
          <p:nvPr/>
        </p:nvSpPr>
        <p:spPr>
          <a:xfrm>
            <a:off x="15847452" y="12616271"/>
            <a:ext cx="936210" cy="1774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76200">
            <a:solidFill>
              <a:srgbClr val="7F0325"/>
            </a:solidFill>
            <a:miter lim="400000"/>
            <a:tailEnd type="triangle"/>
          </a:ln>
        </p:spPr>
        <p:txBody>
          <a:bodyPr/>
          <a:lstStyle/>
          <a:p>
            <a:pPr/>
          </a:p>
        </p:txBody>
      </p:sp>
      <p:sp>
        <p:nvSpPr>
          <p:cNvPr id="578" name="For the first example, let's look at the array defined as follows:…"/>
          <p:cNvSpPr txBox="1"/>
          <p:nvPr/>
        </p:nvSpPr>
        <p:spPr>
          <a:xfrm>
            <a:off x="619179" y="4529567"/>
            <a:ext cx="15022915" cy="546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For the first example, let's look at the array defined as follows:</a:t>
            </a:r>
          </a:p>
          <a:p>
            <a:pPr algn="l">
              <a:lnSpc>
                <a:spcPct val="50000"/>
              </a:lnSpc>
            </a:pPr>
          </a:p>
          <a:p>
            <a:pPr algn="l">
              <a:defRPr>
                <a:latin typeface="Courier"/>
                <a:ea typeface="Courier"/>
                <a:cs typeface="Courier"/>
                <a:sym typeface="Courier"/>
              </a:defRPr>
            </a:pPr>
            <a:r>
              <a:t>int arr[] = {8, 2, 7, 14, -5, 42};</a:t>
            </a:r>
          </a:p>
          <a:p>
            <a:pPr algn="l">
              <a:lnSpc>
                <a:spcPct val="50000"/>
              </a:lnSpc>
            </a:pPr>
          </a:p>
          <a:p>
            <a:pPr algn="l"/>
            <a:r>
              <a:t>What if we wanted to write a swap function for the array (to swap two elements)? </a:t>
            </a:r>
            <a:r>
              <a:rPr b="1">
                <a:latin typeface="Helvetica Neue"/>
                <a:ea typeface="Helvetica Neue"/>
                <a:cs typeface="Helvetica Neue"/>
                <a:sym typeface="Helvetica Neue"/>
              </a:rPr>
              <a:t>Can we do it with memmove?</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1" name="Pointers to Arrays — Memory Footpr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Memory Footprint</a:t>
            </a:r>
          </a:p>
        </p:txBody>
      </p:sp>
      <p:sp>
        <p:nvSpPr>
          <p:cNvPr id="582" name="One tricky part of CS 107 for many students is getting comfortable with what the memory looks like for pointers to arrays, particularly when the arrays themselves are filled with pointers. Let's take a look at two examples."/>
          <p:cNvSpPr txBox="1"/>
          <p:nvPr/>
        </p:nvSpPr>
        <p:spPr>
          <a:xfrm>
            <a:off x="604678" y="1935478"/>
            <a:ext cx="23174645"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One tricky part of CS 107 for many students is getting comfortable with what the memory looks like for pointers to arrays, particularly when the arrays themselves are filled with pointers. Let's take a look at two examples.</a:t>
            </a:r>
          </a:p>
        </p:txBody>
      </p:sp>
      <p:grpSp>
        <p:nvGrpSpPr>
          <p:cNvPr id="610" name="Group"/>
          <p:cNvGrpSpPr/>
          <p:nvPr/>
        </p:nvGrpSpPr>
        <p:grpSpPr>
          <a:xfrm>
            <a:off x="16408629" y="3778188"/>
            <a:ext cx="6242306" cy="9499179"/>
            <a:chOff x="12700" y="12700"/>
            <a:chExt cx="6242304" cy="9499177"/>
          </a:xfrm>
        </p:grpSpPr>
        <p:graphicFrame>
          <p:nvGraphicFramePr>
            <p:cNvPr id="583" name="Table 1-1-1"/>
            <p:cNvGraphicFramePr/>
            <p:nvPr/>
          </p:nvGraphicFramePr>
          <p:xfrm>
            <a:off x="12700" y="12700"/>
            <a:ext cx="6242305" cy="949917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2147241"/>
                </a:tblGrid>
                <a:tr h="1356118">
                  <a:tc>
                    <a:txBody>
                      <a:bodyPr/>
                      <a:lstStyle/>
                      <a:p>
                        <a:pPr defTabSz="914400">
                          <a:defRPr sz="1800">
                            <a:solidFill>
                              <a:srgbClr val="000000"/>
                            </a:solidFill>
                          </a:defRPr>
                        </a:pPr>
                        <a:r>
                          <a:rPr sz="47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42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14</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609" name="Group"/>
            <p:cNvGrpSpPr/>
            <p:nvPr/>
          </p:nvGrpSpPr>
          <p:grpSpPr>
            <a:xfrm>
              <a:off x="3879891" y="1384267"/>
              <a:ext cx="398832" cy="8107253"/>
              <a:chOff x="0" y="0"/>
              <a:chExt cx="398830" cy="8107252"/>
            </a:xfrm>
          </p:grpSpPr>
          <p:sp>
            <p:nvSpPr>
              <p:cNvPr id="584"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85" name="Line"/>
              <p:cNvSpPr/>
              <p:nvPr/>
            </p:nvSpPr>
            <p:spPr>
              <a:xfrm>
                <a:off x="0" y="33780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86" name="Line"/>
              <p:cNvSpPr/>
              <p:nvPr/>
            </p:nvSpPr>
            <p:spPr>
              <a:xfrm>
                <a:off x="0" y="67560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87" name="Line"/>
              <p:cNvSpPr/>
              <p:nvPr/>
            </p:nvSpPr>
            <p:spPr>
              <a:xfrm>
                <a:off x="0" y="101340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88" name="Line"/>
              <p:cNvSpPr/>
              <p:nvPr/>
            </p:nvSpPr>
            <p:spPr>
              <a:xfrm>
                <a:off x="0" y="135120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89" name="Line"/>
              <p:cNvSpPr/>
              <p:nvPr/>
            </p:nvSpPr>
            <p:spPr>
              <a:xfrm>
                <a:off x="0" y="168901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90" name="Line"/>
              <p:cNvSpPr/>
              <p:nvPr/>
            </p:nvSpPr>
            <p:spPr>
              <a:xfrm>
                <a:off x="0" y="202681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91" name="Line"/>
              <p:cNvSpPr/>
              <p:nvPr/>
            </p:nvSpPr>
            <p:spPr>
              <a:xfrm>
                <a:off x="0" y="2364615"/>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92" name="Line"/>
              <p:cNvSpPr/>
              <p:nvPr/>
            </p:nvSpPr>
            <p:spPr>
              <a:xfrm>
                <a:off x="0" y="27024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93" name="Line"/>
              <p:cNvSpPr/>
              <p:nvPr/>
            </p:nvSpPr>
            <p:spPr>
              <a:xfrm>
                <a:off x="0" y="304021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94" name="Line"/>
              <p:cNvSpPr/>
              <p:nvPr/>
            </p:nvSpPr>
            <p:spPr>
              <a:xfrm>
                <a:off x="0" y="337802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95" name="Line"/>
              <p:cNvSpPr/>
              <p:nvPr/>
            </p:nvSpPr>
            <p:spPr>
              <a:xfrm>
                <a:off x="0" y="371582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96" name="Line"/>
              <p:cNvSpPr/>
              <p:nvPr/>
            </p:nvSpPr>
            <p:spPr>
              <a:xfrm>
                <a:off x="0" y="405362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97" name="Line"/>
              <p:cNvSpPr/>
              <p:nvPr/>
            </p:nvSpPr>
            <p:spPr>
              <a:xfrm>
                <a:off x="0" y="439142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98" name="Line"/>
              <p:cNvSpPr/>
              <p:nvPr/>
            </p:nvSpPr>
            <p:spPr>
              <a:xfrm>
                <a:off x="0" y="472923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99" name="Line"/>
              <p:cNvSpPr/>
              <p:nvPr/>
            </p:nvSpPr>
            <p:spPr>
              <a:xfrm>
                <a:off x="0" y="506703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00" name="Line"/>
              <p:cNvSpPr/>
              <p:nvPr/>
            </p:nvSpPr>
            <p:spPr>
              <a:xfrm>
                <a:off x="0" y="54048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01" name="Line"/>
              <p:cNvSpPr/>
              <p:nvPr/>
            </p:nvSpPr>
            <p:spPr>
              <a:xfrm>
                <a:off x="0" y="574263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02" name="Line"/>
              <p:cNvSpPr/>
              <p:nvPr/>
            </p:nvSpPr>
            <p:spPr>
              <a:xfrm>
                <a:off x="0" y="608043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03" name="Line"/>
              <p:cNvSpPr/>
              <p:nvPr/>
            </p:nvSpPr>
            <p:spPr>
              <a:xfrm>
                <a:off x="0" y="641824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04" name="Line"/>
              <p:cNvSpPr/>
              <p:nvPr/>
            </p:nvSpPr>
            <p:spPr>
              <a:xfrm>
                <a:off x="0" y="67560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05" name="Line"/>
              <p:cNvSpPr/>
              <p:nvPr/>
            </p:nvSpPr>
            <p:spPr>
              <a:xfrm>
                <a:off x="0" y="70938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06" name="Line"/>
              <p:cNvSpPr/>
              <p:nvPr/>
            </p:nvSpPr>
            <p:spPr>
              <a:xfrm>
                <a:off x="0" y="743164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07" name="Line"/>
              <p:cNvSpPr/>
              <p:nvPr/>
            </p:nvSpPr>
            <p:spPr>
              <a:xfrm>
                <a:off x="0" y="776944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08" name="Line"/>
              <p:cNvSpPr/>
              <p:nvPr/>
            </p:nvSpPr>
            <p:spPr>
              <a:xfrm>
                <a:off x="0" y="810725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sp>
        <p:nvSpPr>
          <p:cNvPr id="611" name="arrptr"/>
          <p:cNvSpPr txBox="1"/>
          <p:nvPr/>
        </p:nvSpPr>
        <p:spPr>
          <a:xfrm>
            <a:off x="14250789" y="9633122"/>
            <a:ext cx="240067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arrptr</a:t>
            </a:r>
          </a:p>
        </p:txBody>
      </p:sp>
      <p:sp>
        <p:nvSpPr>
          <p:cNvPr id="612" name="0x7ffeea3c9484"/>
          <p:cNvSpPr/>
          <p:nvPr/>
        </p:nvSpPr>
        <p:spPr>
          <a:xfrm>
            <a:off x="13676693" y="10517029"/>
            <a:ext cx="3548864"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3200">
                <a:solidFill>
                  <a:srgbClr val="FFFFFF"/>
                </a:solidFill>
                <a:latin typeface="Courier"/>
                <a:ea typeface="Courier"/>
                <a:cs typeface="Courier"/>
                <a:sym typeface="Courier"/>
              </a:defRPr>
            </a:lvl1pPr>
          </a:lstStyle>
          <a:p>
            <a:pPr/>
            <a:r>
              <a:t>0x7ffeea3c9484</a:t>
            </a:r>
          </a:p>
        </p:txBody>
      </p:sp>
      <p:sp>
        <p:nvSpPr>
          <p:cNvPr id="616" name="Connection Line"/>
          <p:cNvSpPr/>
          <p:nvPr/>
        </p:nvSpPr>
        <p:spPr>
          <a:xfrm>
            <a:off x="15771215" y="11398972"/>
            <a:ext cx="1012447" cy="13947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76200">
            <a:solidFill>
              <a:srgbClr val="7F0325"/>
            </a:solidFill>
            <a:miter lim="400000"/>
            <a:tailEnd type="triangle"/>
          </a:ln>
        </p:spPr>
        <p:txBody>
          <a:bodyPr/>
          <a:lstStyle/>
          <a:p>
            <a:pPr/>
          </a:p>
        </p:txBody>
      </p:sp>
      <p:sp>
        <p:nvSpPr>
          <p:cNvPr id="614" name="For the first example, let's look at the array defined as follows:…"/>
          <p:cNvSpPr txBox="1"/>
          <p:nvPr/>
        </p:nvSpPr>
        <p:spPr>
          <a:xfrm>
            <a:off x="619179" y="4529567"/>
            <a:ext cx="15022915" cy="546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For the first example, let's look at the array defined as follows:</a:t>
            </a:r>
          </a:p>
          <a:p>
            <a:pPr algn="l">
              <a:lnSpc>
                <a:spcPct val="50000"/>
              </a:lnSpc>
            </a:pPr>
          </a:p>
          <a:p>
            <a:pPr algn="l">
              <a:defRPr>
                <a:latin typeface="Courier"/>
                <a:ea typeface="Courier"/>
                <a:cs typeface="Courier"/>
                <a:sym typeface="Courier"/>
              </a:defRPr>
            </a:pPr>
            <a:r>
              <a:t>int arr[] = {8, 2, 7, 14, -5, 42};</a:t>
            </a:r>
          </a:p>
          <a:p>
            <a:pPr algn="l">
              <a:lnSpc>
                <a:spcPct val="50000"/>
              </a:lnSpc>
            </a:pPr>
          </a:p>
          <a:p>
            <a:pPr algn="l"/>
            <a:r>
              <a:t>What if we wanted to write a swap function for the array (to swap two elements)? </a:t>
            </a:r>
            <a:r>
              <a:rPr b="1">
                <a:latin typeface="Helvetica Neue"/>
                <a:ea typeface="Helvetica Neue"/>
                <a:cs typeface="Helvetica Neue"/>
                <a:sym typeface="Helvetica Neue"/>
              </a:rPr>
              <a:t>Can we do it with memmove? Sure:</a:t>
            </a:r>
          </a:p>
        </p:txBody>
      </p:sp>
      <p:sp>
        <p:nvSpPr>
          <p:cNvPr id="615" name="void swapB(int *arr, int index_x, int index_y)…"/>
          <p:cNvSpPr txBox="1"/>
          <p:nvPr/>
        </p:nvSpPr>
        <p:spPr>
          <a:xfrm>
            <a:off x="348825" y="10031867"/>
            <a:ext cx="13184715" cy="34671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100">
                <a:latin typeface="Courier"/>
                <a:ea typeface="Courier"/>
                <a:cs typeface="Courier"/>
                <a:sym typeface="Courier"/>
              </a:defRPr>
            </a:pPr>
            <a:r>
              <a:t>void swapB(int *arr, int index_x, int index_y)</a:t>
            </a:r>
          </a:p>
          <a:p>
            <a:pPr algn="l">
              <a:defRPr sz="3100">
                <a:latin typeface="Courier"/>
                <a:ea typeface="Courier"/>
                <a:cs typeface="Courier"/>
                <a:sym typeface="Courier"/>
              </a:defRPr>
            </a:pPr>
            <a:r>
              <a:t>{</a:t>
            </a:r>
          </a:p>
          <a:p>
            <a:pPr algn="l">
              <a:defRPr sz="3100">
                <a:latin typeface="Courier"/>
                <a:ea typeface="Courier"/>
                <a:cs typeface="Courier"/>
                <a:sym typeface="Courier"/>
              </a:defRPr>
            </a:pPr>
            <a:r>
              <a:t>    int tmp;</a:t>
            </a:r>
          </a:p>
          <a:p>
            <a:pPr algn="l">
              <a:defRPr sz="3100">
                <a:latin typeface="Courier"/>
                <a:ea typeface="Courier"/>
                <a:cs typeface="Courier"/>
                <a:sym typeface="Courier"/>
              </a:defRPr>
            </a:pPr>
            <a:r>
              <a:t>    memmove(&amp;tmp, arr + index_x, sizeof(int));</a:t>
            </a:r>
          </a:p>
          <a:p>
            <a:pPr algn="l">
              <a:defRPr sz="3100">
                <a:latin typeface="Courier"/>
                <a:ea typeface="Courier"/>
                <a:cs typeface="Courier"/>
                <a:sym typeface="Courier"/>
              </a:defRPr>
            </a:pPr>
            <a:r>
              <a:t>    memmove(arr + index_x, arr + index_y, sizeof(int));</a:t>
            </a:r>
          </a:p>
          <a:p>
            <a:pPr algn="l">
              <a:defRPr sz="3100">
                <a:latin typeface="Courier"/>
                <a:ea typeface="Courier"/>
                <a:cs typeface="Courier"/>
                <a:sym typeface="Courier"/>
              </a:defRPr>
            </a:pPr>
            <a:r>
              <a:t>    memmove(arr + index_y, &amp;tmp, sizeof(int));</a:t>
            </a:r>
          </a:p>
          <a:p>
            <a:pPr algn="l">
              <a:defRPr sz="31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8" name="Pointers to Arrays — Memory Footpr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Memory Footprint</a:t>
            </a:r>
          </a:p>
        </p:txBody>
      </p:sp>
      <p:grpSp>
        <p:nvGrpSpPr>
          <p:cNvPr id="646" name="Group"/>
          <p:cNvGrpSpPr/>
          <p:nvPr/>
        </p:nvGrpSpPr>
        <p:grpSpPr>
          <a:xfrm>
            <a:off x="16408629" y="3778188"/>
            <a:ext cx="6242306" cy="9499179"/>
            <a:chOff x="12700" y="12700"/>
            <a:chExt cx="6242304" cy="9499177"/>
          </a:xfrm>
        </p:grpSpPr>
        <p:graphicFrame>
          <p:nvGraphicFramePr>
            <p:cNvPr id="619" name="Table 1-1-1"/>
            <p:cNvGraphicFramePr/>
            <p:nvPr/>
          </p:nvGraphicFramePr>
          <p:xfrm>
            <a:off x="12700" y="12700"/>
            <a:ext cx="6242305" cy="949917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2147241"/>
                </a:tblGrid>
                <a:tr h="1356118">
                  <a:tc>
                    <a:txBody>
                      <a:bodyPr/>
                      <a:lstStyle/>
                      <a:p>
                        <a:pPr defTabSz="914400">
                          <a:defRPr sz="1800">
                            <a:solidFill>
                              <a:srgbClr val="000000"/>
                            </a:solidFill>
                          </a:defRPr>
                        </a:pPr>
                        <a:r>
                          <a:rPr sz="47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42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14</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645" name="Group"/>
            <p:cNvGrpSpPr/>
            <p:nvPr/>
          </p:nvGrpSpPr>
          <p:grpSpPr>
            <a:xfrm>
              <a:off x="3879891" y="1384267"/>
              <a:ext cx="398832" cy="8107253"/>
              <a:chOff x="0" y="0"/>
              <a:chExt cx="398830" cy="8107252"/>
            </a:xfrm>
          </p:grpSpPr>
          <p:sp>
            <p:nvSpPr>
              <p:cNvPr id="620"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21" name="Line"/>
              <p:cNvSpPr/>
              <p:nvPr/>
            </p:nvSpPr>
            <p:spPr>
              <a:xfrm>
                <a:off x="0" y="33780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22" name="Line"/>
              <p:cNvSpPr/>
              <p:nvPr/>
            </p:nvSpPr>
            <p:spPr>
              <a:xfrm>
                <a:off x="0" y="67560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23" name="Line"/>
              <p:cNvSpPr/>
              <p:nvPr/>
            </p:nvSpPr>
            <p:spPr>
              <a:xfrm>
                <a:off x="0" y="101340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24" name="Line"/>
              <p:cNvSpPr/>
              <p:nvPr/>
            </p:nvSpPr>
            <p:spPr>
              <a:xfrm>
                <a:off x="0" y="135120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25" name="Line"/>
              <p:cNvSpPr/>
              <p:nvPr/>
            </p:nvSpPr>
            <p:spPr>
              <a:xfrm>
                <a:off x="0" y="168901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26" name="Line"/>
              <p:cNvSpPr/>
              <p:nvPr/>
            </p:nvSpPr>
            <p:spPr>
              <a:xfrm>
                <a:off x="0" y="202681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27" name="Line"/>
              <p:cNvSpPr/>
              <p:nvPr/>
            </p:nvSpPr>
            <p:spPr>
              <a:xfrm>
                <a:off x="0" y="2364615"/>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28" name="Line"/>
              <p:cNvSpPr/>
              <p:nvPr/>
            </p:nvSpPr>
            <p:spPr>
              <a:xfrm>
                <a:off x="0" y="27024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29" name="Line"/>
              <p:cNvSpPr/>
              <p:nvPr/>
            </p:nvSpPr>
            <p:spPr>
              <a:xfrm>
                <a:off x="0" y="304021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30" name="Line"/>
              <p:cNvSpPr/>
              <p:nvPr/>
            </p:nvSpPr>
            <p:spPr>
              <a:xfrm>
                <a:off x="0" y="337802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31" name="Line"/>
              <p:cNvSpPr/>
              <p:nvPr/>
            </p:nvSpPr>
            <p:spPr>
              <a:xfrm>
                <a:off x="0" y="371582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32" name="Line"/>
              <p:cNvSpPr/>
              <p:nvPr/>
            </p:nvSpPr>
            <p:spPr>
              <a:xfrm>
                <a:off x="0" y="405362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33" name="Line"/>
              <p:cNvSpPr/>
              <p:nvPr/>
            </p:nvSpPr>
            <p:spPr>
              <a:xfrm>
                <a:off x="0" y="439142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34" name="Line"/>
              <p:cNvSpPr/>
              <p:nvPr/>
            </p:nvSpPr>
            <p:spPr>
              <a:xfrm>
                <a:off x="0" y="472923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35" name="Line"/>
              <p:cNvSpPr/>
              <p:nvPr/>
            </p:nvSpPr>
            <p:spPr>
              <a:xfrm>
                <a:off x="0" y="506703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36" name="Line"/>
              <p:cNvSpPr/>
              <p:nvPr/>
            </p:nvSpPr>
            <p:spPr>
              <a:xfrm>
                <a:off x="0" y="54048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37" name="Line"/>
              <p:cNvSpPr/>
              <p:nvPr/>
            </p:nvSpPr>
            <p:spPr>
              <a:xfrm>
                <a:off x="0" y="574263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38" name="Line"/>
              <p:cNvSpPr/>
              <p:nvPr/>
            </p:nvSpPr>
            <p:spPr>
              <a:xfrm>
                <a:off x="0" y="608043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39" name="Line"/>
              <p:cNvSpPr/>
              <p:nvPr/>
            </p:nvSpPr>
            <p:spPr>
              <a:xfrm>
                <a:off x="0" y="641824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40" name="Line"/>
              <p:cNvSpPr/>
              <p:nvPr/>
            </p:nvSpPr>
            <p:spPr>
              <a:xfrm>
                <a:off x="0" y="67560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41" name="Line"/>
              <p:cNvSpPr/>
              <p:nvPr/>
            </p:nvSpPr>
            <p:spPr>
              <a:xfrm>
                <a:off x="0" y="70938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42" name="Line"/>
              <p:cNvSpPr/>
              <p:nvPr/>
            </p:nvSpPr>
            <p:spPr>
              <a:xfrm>
                <a:off x="0" y="743164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43" name="Line"/>
              <p:cNvSpPr/>
              <p:nvPr/>
            </p:nvSpPr>
            <p:spPr>
              <a:xfrm>
                <a:off x="0" y="776944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44" name="Line"/>
              <p:cNvSpPr/>
              <p:nvPr/>
            </p:nvSpPr>
            <p:spPr>
              <a:xfrm>
                <a:off x="0" y="810725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sp>
        <p:nvSpPr>
          <p:cNvPr id="647" name="arrptr"/>
          <p:cNvSpPr txBox="1"/>
          <p:nvPr/>
        </p:nvSpPr>
        <p:spPr>
          <a:xfrm>
            <a:off x="14250789" y="9633122"/>
            <a:ext cx="240067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arrptr</a:t>
            </a:r>
          </a:p>
        </p:txBody>
      </p:sp>
      <p:sp>
        <p:nvSpPr>
          <p:cNvPr id="648" name="0x7ffeea3c9484"/>
          <p:cNvSpPr/>
          <p:nvPr/>
        </p:nvSpPr>
        <p:spPr>
          <a:xfrm>
            <a:off x="13676693" y="10517029"/>
            <a:ext cx="3548864"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3200">
                <a:solidFill>
                  <a:srgbClr val="FFFFFF"/>
                </a:solidFill>
                <a:latin typeface="Courier"/>
                <a:ea typeface="Courier"/>
                <a:cs typeface="Courier"/>
                <a:sym typeface="Courier"/>
              </a:defRPr>
            </a:lvl1pPr>
          </a:lstStyle>
          <a:p>
            <a:pPr/>
            <a:r>
              <a:t>0x7ffeea3c9484</a:t>
            </a:r>
          </a:p>
        </p:txBody>
      </p:sp>
      <p:sp>
        <p:nvSpPr>
          <p:cNvPr id="653" name="Connection Line"/>
          <p:cNvSpPr/>
          <p:nvPr/>
        </p:nvSpPr>
        <p:spPr>
          <a:xfrm>
            <a:off x="15771215" y="11398972"/>
            <a:ext cx="1012447" cy="13947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76200">
            <a:solidFill>
              <a:srgbClr val="7F0325"/>
            </a:solidFill>
            <a:miter lim="400000"/>
            <a:tailEnd type="triangle"/>
          </a:ln>
        </p:spPr>
        <p:txBody>
          <a:bodyPr/>
          <a:lstStyle/>
          <a:p>
            <a:pPr/>
          </a:p>
        </p:txBody>
      </p:sp>
      <p:sp>
        <p:nvSpPr>
          <p:cNvPr id="650" name="What if we wanted to write a swap function for the array (to swap two elements)? Can we do it with memove? Sure:"/>
          <p:cNvSpPr txBox="1"/>
          <p:nvPr/>
        </p:nvSpPr>
        <p:spPr>
          <a:xfrm>
            <a:off x="534806" y="2195228"/>
            <a:ext cx="15022915" cy="23945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if we wanted to write a swap function for the array (to swap two elements)? </a:t>
            </a:r>
            <a:r>
              <a:rPr b="1">
                <a:latin typeface="Helvetica Neue"/>
                <a:ea typeface="Helvetica Neue"/>
                <a:cs typeface="Helvetica Neue"/>
                <a:sym typeface="Helvetica Neue"/>
              </a:rPr>
              <a:t>Can we do it with memove? Sure:</a:t>
            </a:r>
          </a:p>
        </p:txBody>
      </p:sp>
      <p:sp>
        <p:nvSpPr>
          <p:cNvPr id="651" name="void swapB(int *arr, int index_x, int index_y)…"/>
          <p:cNvSpPr txBox="1"/>
          <p:nvPr/>
        </p:nvSpPr>
        <p:spPr>
          <a:xfrm>
            <a:off x="737998" y="4885071"/>
            <a:ext cx="13184716" cy="34671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100">
                <a:latin typeface="Courier"/>
                <a:ea typeface="Courier"/>
                <a:cs typeface="Courier"/>
                <a:sym typeface="Courier"/>
              </a:defRPr>
            </a:pPr>
            <a:r>
              <a:t>void swapB(int *arr, int index_x, int index_y)</a:t>
            </a:r>
          </a:p>
          <a:p>
            <a:pPr algn="l">
              <a:defRPr sz="3100">
                <a:latin typeface="Courier"/>
                <a:ea typeface="Courier"/>
                <a:cs typeface="Courier"/>
                <a:sym typeface="Courier"/>
              </a:defRPr>
            </a:pPr>
            <a:r>
              <a:t>{</a:t>
            </a:r>
          </a:p>
          <a:p>
            <a:pPr algn="l">
              <a:defRPr sz="3100">
                <a:latin typeface="Courier"/>
                <a:ea typeface="Courier"/>
                <a:cs typeface="Courier"/>
                <a:sym typeface="Courier"/>
              </a:defRPr>
            </a:pPr>
            <a:r>
              <a:t>    int tmp;</a:t>
            </a:r>
          </a:p>
          <a:p>
            <a:pPr algn="l">
              <a:defRPr sz="3100">
                <a:latin typeface="Courier"/>
                <a:ea typeface="Courier"/>
                <a:cs typeface="Courier"/>
                <a:sym typeface="Courier"/>
              </a:defRPr>
            </a:pPr>
            <a:r>
              <a:t>    memmove(&amp;tmp, arr + index_x, sizeof(int));</a:t>
            </a:r>
          </a:p>
          <a:p>
            <a:pPr algn="l">
              <a:defRPr sz="3100">
                <a:latin typeface="Courier"/>
                <a:ea typeface="Courier"/>
                <a:cs typeface="Courier"/>
                <a:sym typeface="Courier"/>
              </a:defRPr>
            </a:pPr>
            <a:r>
              <a:t>    memmove(arr + index_x, arr + index_y, sizeof(int));</a:t>
            </a:r>
          </a:p>
          <a:p>
            <a:pPr algn="l">
              <a:defRPr sz="3100">
                <a:latin typeface="Courier"/>
                <a:ea typeface="Courier"/>
                <a:cs typeface="Courier"/>
                <a:sym typeface="Courier"/>
              </a:defRPr>
            </a:pPr>
            <a:r>
              <a:t>    memmove(arr + index_y, &amp;tmp, sizeof(int));</a:t>
            </a:r>
          </a:p>
          <a:p>
            <a:pPr algn="l">
              <a:defRPr sz="3100">
                <a:latin typeface="Courier"/>
                <a:ea typeface="Courier"/>
                <a:cs typeface="Courier"/>
                <a:sym typeface="Courier"/>
              </a:defRPr>
            </a:pPr>
            <a:r>
              <a:t>}</a:t>
            </a:r>
          </a:p>
        </p:txBody>
      </p:sp>
      <p:sp>
        <p:nvSpPr>
          <p:cNvPr id="652" name="This works because we know the size of the elements in the array (they are ints)…"/>
          <p:cNvSpPr txBox="1"/>
          <p:nvPr/>
        </p:nvSpPr>
        <p:spPr>
          <a:xfrm>
            <a:off x="534806" y="8867632"/>
            <a:ext cx="12448528" cy="46768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This works because we </a:t>
            </a:r>
            <a:r>
              <a:rPr i="1">
                <a:latin typeface="Helvetica Neue"/>
                <a:ea typeface="Helvetica Neue"/>
                <a:cs typeface="Helvetica Neue"/>
                <a:sym typeface="Helvetica Neue"/>
              </a:rPr>
              <a:t>know the size of the elements in the array (they are </a:t>
            </a:r>
            <a:r>
              <a:rPr i="1">
                <a:latin typeface="Courier"/>
                <a:ea typeface="Courier"/>
                <a:cs typeface="Courier"/>
                <a:sym typeface="Courier"/>
              </a:rPr>
              <a:t>int</a:t>
            </a:r>
            <a:r>
              <a:rPr i="1">
                <a:latin typeface="Helvetica Neue"/>
                <a:ea typeface="Helvetica Neue"/>
                <a:cs typeface="Helvetica Neue"/>
                <a:sym typeface="Helvetica Neue"/>
              </a:rPr>
              <a:t>s)</a:t>
            </a:r>
            <a:endParaRPr i="1">
              <a:latin typeface="Helvetica Neue"/>
              <a:ea typeface="Helvetica Neue"/>
              <a:cs typeface="Helvetica Neue"/>
              <a:sym typeface="Helvetica Neue"/>
            </a:endParaRPr>
          </a:p>
          <a:p>
            <a:pPr algn="l"/>
            <a:endParaRPr i="1">
              <a:latin typeface="Helvetica Neue"/>
              <a:ea typeface="Helvetica Neue"/>
              <a:cs typeface="Helvetica Neue"/>
              <a:sym typeface="Helvetica Neue"/>
            </a:endParaRPr>
          </a:p>
          <a:p>
            <a:pPr algn="l"/>
            <a:r>
              <a:t>As long as we know the size of the elements, we can always swap (or compare, or whatever) two elements in an array!</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5" name="Pointers to Arrays — Memory Footpr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Memory Footprint</a:t>
            </a:r>
          </a:p>
        </p:txBody>
      </p:sp>
      <p:sp>
        <p:nvSpPr>
          <p:cNvPr id="656" name="Full example:"/>
          <p:cNvSpPr txBox="1"/>
          <p:nvPr/>
        </p:nvSpPr>
        <p:spPr>
          <a:xfrm>
            <a:off x="534806" y="2195228"/>
            <a:ext cx="15022915"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Full example:</a:t>
            </a:r>
          </a:p>
        </p:txBody>
      </p:sp>
      <p:sp>
        <p:nvSpPr>
          <p:cNvPr id="657" name="// file: pointer_to_array1.c…"/>
          <p:cNvSpPr txBox="1"/>
          <p:nvPr/>
        </p:nvSpPr>
        <p:spPr>
          <a:xfrm>
            <a:off x="109348" y="3189621"/>
            <a:ext cx="11927211" cy="92456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 file: pointer_to_array1.c</a:t>
            </a:r>
          </a:p>
          <a:p>
            <a:pPr algn="l">
              <a:defRPr sz="2800">
                <a:latin typeface="Courier"/>
                <a:ea typeface="Courier"/>
                <a:cs typeface="Courier"/>
                <a:sym typeface="Courier"/>
              </a:defRPr>
            </a:pPr>
            <a:r>
              <a:t>#include&lt;stdio.h&gt;</a:t>
            </a:r>
          </a:p>
          <a:p>
            <a:pPr algn="l">
              <a:defRPr sz="2800">
                <a:latin typeface="Courier"/>
                <a:ea typeface="Courier"/>
                <a:cs typeface="Courier"/>
                <a:sym typeface="Courier"/>
              </a:defRPr>
            </a:pPr>
            <a:r>
              <a:t>#include&lt;stdlib.h&gt;</a:t>
            </a:r>
          </a:p>
          <a:p>
            <a:pPr algn="l">
              <a:defRPr sz="2800">
                <a:latin typeface="Courier"/>
                <a:ea typeface="Courier"/>
                <a:cs typeface="Courier"/>
                <a:sym typeface="Courier"/>
              </a:defRPr>
            </a:pPr>
            <a:r>
              <a:t>#include&lt;string.h&gt;</a:t>
            </a:r>
          </a:p>
          <a:p>
            <a:pPr algn="l">
              <a:defRPr sz="2800">
                <a:latin typeface="Courier"/>
                <a:ea typeface="Courier"/>
                <a:cs typeface="Courier"/>
                <a:sym typeface="Courier"/>
              </a:defRPr>
            </a:pPr>
          </a:p>
          <a:p>
            <a:pPr algn="l">
              <a:defRPr sz="2800">
                <a:latin typeface="Courier"/>
                <a:ea typeface="Courier"/>
                <a:cs typeface="Courier"/>
                <a:sym typeface="Courier"/>
              </a:defRPr>
            </a:pPr>
            <a:r>
              <a:t>void swapA(int *arr, int index_x, int index_y)</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int tmp = *(arr + index_x);</a:t>
            </a:r>
          </a:p>
          <a:p>
            <a:pPr algn="l">
              <a:defRPr sz="2800">
                <a:latin typeface="Courier"/>
                <a:ea typeface="Courier"/>
                <a:cs typeface="Courier"/>
                <a:sym typeface="Courier"/>
              </a:defRPr>
            </a:pPr>
            <a:r>
              <a:t>   *(arr + index_x) = *(arr + index_y);</a:t>
            </a:r>
          </a:p>
          <a:p>
            <a:pPr algn="l">
              <a:defRPr sz="2800">
                <a:latin typeface="Courier"/>
                <a:ea typeface="Courier"/>
                <a:cs typeface="Courier"/>
                <a:sym typeface="Courier"/>
              </a:defRPr>
            </a:pPr>
            <a:r>
              <a:t>   *(arr + index_y) = tmp;</a:t>
            </a:r>
          </a:p>
          <a:p>
            <a:pPr algn="l">
              <a:defRPr sz="2800">
                <a:latin typeface="Courier"/>
                <a:ea typeface="Courier"/>
                <a:cs typeface="Courier"/>
                <a:sym typeface="Courier"/>
              </a:defRPr>
            </a:pPr>
            <a:r>
              <a:t>}</a:t>
            </a:r>
          </a:p>
          <a:p>
            <a:pPr algn="l">
              <a:defRPr sz="2800">
                <a:latin typeface="Courier"/>
                <a:ea typeface="Courier"/>
                <a:cs typeface="Courier"/>
                <a:sym typeface="Courier"/>
              </a:defRPr>
            </a:pPr>
          </a:p>
          <a:p>
            <a:pPr algn="l">
              <a:defRPr sz="2800">
                <a:latin typeface="Courier"/>
                <a:ea typeface="Courier"/>
                <a:cs typeface="Courier"/>
                <a:sym typeface="Courier"/>
              </a:defRPr>
            </a:pPr>
            <a:r>
              <a:t>void swapB(int *arr, int index_x, int index_y)</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int tmp;</a:t>
            </a:r>
          </a:p>
          <a:p>
            <a:pPr algn="l">
              <a:defRPr sz="2800">
                <a:latin typeface="Courier"/>
                <a:ea typeface="Courier"/>
                <a:cs typeface="Courier"/>
                <a:sym typeface="Courier"/>
              </a:defRPr>
            </a:pPr>
            <a:r>
              <a:t>    memmove(&amp;tmp, arr + index_x, sizeof(int));</a:t>
            </a:r>
          </a:p>
          <a:p>
            <a:pPr algn="l">
              <a:defRPr sz="2800">
                <a:latin typeface="Courier"/>
                <a:ea typeface="Courier"/>
                <a:cs typeface="Courier"/>
                <a:sym typeface="Courier"/>
              </a:defRPr>
            </a:pPr>
            <a:r>
              <a:t>    memmove(arr + index_x, arr + index_y, sizeof(int));</a:t>
            </a:r>
          </a:p>
          <a:p>
            <a:pPr algn="l">
              <a:defRPr sz="2800">
                <a:latin typeface="Courier"/>
                <a:ea typeface="Courier"/>
                <a:cs typeface="Courier"/>
                <a:sym typeface="Courier"/>
              </a:defRPr>
            </a:pPr>
            <a:r>
              <a:t>    memmove(arr + index_y, &amp;tmp, sizeof(int));</a:t>
            </a:r>
          </a:p>
          <a:p>
            <a:pPr algn="l">
              <a:defRPr sz="2800">
                <a:latin typeface="Courier"/>
                <a:ea typeface="Courier"/>
                <a:cs typeface="Courier"/>
                <a:sym typeface="Courier"/>
              </a:defRPr>
            </a:pPr>
            <a:r>
              <a:t>}</a:t>
            </a:r>
          </a:p>
          <a:p>
            <a:pPr algn="l">
              <a:defRPr sz="2800">
                <a:latin typeface="Courier"/>
                <a:ea typeface="Courier"/>
                <a:cs typeface="Courier"/>
                <a:sym typeface="Courier"/>
              </a:defRPr>
            </a:pPr>
          </a:p>
        </p:txBody>
      </p:sp>
      <p:sp>
        <p:nvSpPr>
          <p:cNvPr id="658" name="int main(int argc, char **argv)…"/>
          <p:cNvSpPr txBox="1"/>
          <p:nvPr/>
        </p:nvSpPr>
        <p:spPr>
          <a:xfrm>
            <a:off x="12305242" y="3187700"/>
            <a:ext cx="11713816" cy="53594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800">
                <a:latin typeface="Courier"/>
                <a:ea typeface="Courier"/>
                <a:cs typeface="Courier"/>
                <a:sym typeface="Courier"/>
              </a:defRPr>
            </a:pPr>
            <a:r>
              <a:t>int main(int argc, char **argv)</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int arr[] = {8, 2, 7, 14, -5, 42};</a:t>
            </a:r>
          </a:p>
          <a:p>
            <a:pPr algn="l">
              <a:defRPr sz="2800">
                <a:latin typeface="Courier"/>
                <a:ea typeface="Courier"/>
                <a:cs typeface="Courier"/>
                <a:sym typeface="Courier"/>
              </a:defRPr>
            </a:pPr>
            <a:r>
              <a:t>    swapA(arr, 0, 5); // swaps 8 and 42</a:t>
            </a:r>
          </a:p>
          <a:p>
            <a:pPr algn="l">
              <a:defRPr sz="2800">
                <a:latin typeface="Courier"/>
                <a:ea typeface="Courier"/>
                <a:cs typeface="Courier"/>
                <a:sym typeface="Courier"/>
              </a:defRPr>
            </a:pPr>
            <a:r>
              <a:t>    swapB(arr, 1, 2); // swaps 2 and 7</a:t>
            </a:r>
          </a:p>
          <a:p>
            <a:pPr algn="l">
              <a:defRPr sz="2800">
                <a:latin typeface="Courier"/>
                <a:ea typeface="Courier"/>
                <a:cs typeface="Courier"/>
                <a:sym typeface="Courier"/>
              </a:defRPr>
            </a:pPr>
            <a:r>
              <a:t>    int nelems = sizeof(arr) / sizeof(arr[0]);</a:t>
            </a:r>
          </a:p>
          <a:p>
            <a:pPr algn="l">
              <a:defRPr sz="2800">
                <a:latin typeface="Courier"/>
                <a:ea typeface="Courier"/>
                <a:cs typeface="Courier"/>
                <a:sym typeface="Courier"/>
              </a:defRPr>
            </a:pPr>
            <a:r>
              <a:t>    for (int i = 0; i &lt; nelems; i++) {</a:t>
            </a:r>
          </a:p>
          <a:p>
            <a:pPr algn="l">
              <a:defRPr sz="2800">
                <a:latin typeface="Courier"/>
                <a:ea typeface="Courier"/>
                <a:cs typeface="Courier"/>
                <a:sym typeface="Courier"/>
              </a:defRPr>
            </a:pPr>
            <a:r>
              <a:t>        printf("%d", arr[i]);</a:t>
            </a:r>
          </a:p>
          <a:p>
            <a:pPr algn="l">
              <a:defRPr sz="2800">
                <a:latin typeface="Courier"/>
                <a:ea typeface="Courier"/>
                <a:cs typeface="Courier"/>
                <a:sym typeface="Courier"/>
              </a:defRPr>
            </a:pPr>
            <a:r>
              <a:t>        i == nelems - 1 ? printf("\n") : printf(", ");</a:t>
            </a:r>
          </a:p>
          <a:p>
            <a:pPr algn="l">
              <a:defRPr sz="2800">
                <a:latin typeface="Courier"/>
                <a:ea typeface="Courier"/>
                <a:cs typeface="Courier"/>
                <a:sym typeface="Courier"/>
              </a:defRPr>
            </a:pPr>
            <a:r>
              <a:t>    }</a:t>
            </a:r>
          </a:p>
          <a:p>
            <a:pPr algn="l">
              <a:defRPr sz="2800">
                <a:latin typeface="Courier"/>
                <a:ea typeface="Courier"/>
                <a:cs typeface="Courier"/>
                <a:sym typeface="Courier"/>
              </a:defRPr>
            </a:pPr>
            <a:r>
              <a:t>    return 0;</a:t>
            </a:r>
          </a:p>
          <a:p>
            <a:pPr algn="l">
              <a:defRPr sz="2800">
                <a:latin typeface="Courier"/>
                <a:ea typeface="Courier"/>
                <a:cs typeface="Courier"/>
                <a:sym typeface="Courier"/>
              </a:defRPr>
            </a:pPr>
            <a:r>
              <a:t>}</a:t>
            </a:r>
          </a:p>
        </p:txBody>
      </p:sp>
      <p:sp>
        <p:nvSpPr>
          <p:cNvPr id="659" name="$ ./pointer_to_array1…"/>
          <p:cNvSpPr txBox="1"/>
          <p:nvPr/>
        </p:nvSpPr>
        <p:spPr>
          <a:xfrm>
            <a:off x="12381817" y="9283700"/>
            <a:ext cx="8116604" cy="1625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 ./pointer_to_array1</a:t>
            </a:r>
          </a:p>
          <a:p>
            <a:pPr algn="l">
              <a:defRPr>
                <a:latin typeface="Courier"/>
                <a:ea typeface="Courier"/>
                <a:cs typeface="Courier"/>
                <a:sym typeface="Courier"/>
              </a:defRPr>
            </a:pPr>
            <a:r>
              <a:t>42, 7, 2, 14, -5, 8</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1" name="Pointers to Arrays — Memory Footpr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Memory Footprint</a:t>
            </a:r>
          </a:p>
        </p:txBody>
      </p:sp>
      <p:sp>
        <p:nvSpPr>
          <p:cNvPr id="662" name="For our second example, let's look at argv, which is an array of char * pointers:"/>
          <p:cNvSpPr txBox="1"/>
          <p:nvPr/>
        </p:nvSpPr>
        <p:spPr>
          <a:xfrm>
            <a:off x="604678" y="1935478"/>
            <a:ext cx="23174645"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For our second example, let's look at </a:t>
            </a:r>
            <a:r>
              <a:rPr>
                <a:latin typeface="Courier"/>
                <a:ea typeface="Courier"/>
                <a:cs typeface="Courier"/>
                <a:sym typeface="Courier"/>
              </a:rPr>
              <a:t>argv</a:t>
            </a:r>
            <a:r>
              <a:t>, which is an array of </a:t>
            </a:r>
            <a:r>
              <a:rPr>
                <a:latin typeface="Courier"/>
                <a:ea typeface="Courier"/>
                <a:cs typeface="Courier"/>
                <a:sym typeface="Courier"/>
              </a:rPr>
              <a:t>char *</a:t>
            </a:r>
            <a:r>
              <a:t> pointers:</a:t>
            </a:r>
          </a:p>
        </p:txBody>
      </p:sp>
      <p:grpSp>
        <p:nvGrpSpPr>
          <p:cNvPr id="744" name="Group"/>
          <p:cNvGrpSpPr/>
          <p:nvPr/>
        </p:nvGrpSpPr>
        <p:grpSpPr>
          <a:xfrm>
            <a:off x="11708833" y="3128274"/>
            <a:ext cx="12702525" cy="8575090"/>
            <a:chOff x="0" y="0"/>
            <a:chExt cx="12702524" cy="8575088"/>
          </a:xfrm>
        </p:grpSpPr>
        <p:grpSp>
          <p:nvGrpSpPr>
            <p:cNvPr id="666" name="Group"/>
            <p:cNvGrpSpPr/>
            <p:nvPr/>
          </p:nvGrpSpPr>
          <p:grpSpPr>
            <a:xfrm>
              <a:off x="0" y="6820115"/>
              <a:ext cx="1913372" cy="1447832"/>
              <a:chOff x="0" y="0"/>
              <a:chExt cx="1913371" cy="1447830"/>
            </a:xfrm>
          </p:grpSpPr>
          <p:sp>
            <p:nvSpPr>
              <p:cNvPr id="663" name="argv"/>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argv</a:t>
                </a:r>
              </a:p>
            </p:txBody>
          </p:sp>
          <p:sp>
            <p:nvSpPr>
              <p:cNvPr id="664" name="0x100"/>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0x100</a:t>
                </a:r>
              </a:p>
            </p:txBody>
          </p:sp>
          <p:sp>
            <p:nvSpPr>
              <p:cNvPr id="747" name="Connection Line"/>
              <p:cNvSpPr/>
              <p:nvPr/>
            </p:nvSpPr>
            <p:spPr>
              <a:xfrm>
                <a:off x="1360740" y="1027652"/>
                <a:ext cx="552632" cy="2576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noFill/>
              <a:ln w="25400" cap="flat">
                <a:solidFill>
                  <a:srgbClr val="000000"/>
                </a:solidFill>
                <a:prstDash val="solid"/>
                <a:miter lim="400000"/>
                <a:tailEnd type="triangle" w="med" len="med"/>
              </a:ln>
              <a:effectLst/>
            </p:spPr>
            <p:txBody>
              <a:bodyPr/>
              <a:lstStyle/>
              <a:p>
                <a:pPr/>
              </a:p>
            </p:txBody>
          </p:sp>
        </p:grpSp>
        <p:graphicFrame>
          <p:nvGraphicFramePr>
            <p:cNvPr id="667" name="Table 1-1-1"/>
            <p:cNvGraphicFramePr/>
            <p:nvPr/>
          </p:nvGraphicFramePr>
          <p:xfrm>
            <a:off x="1587241" y="0"/>
            <a:ext cx="3683001" cy="8394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824581"/>
                  <a:gridCol w="1824581"/>
                </a:tblGrid>
                <a:tr h="1193800">
                  <a:tc>
                    <a:txBody>
                      <a:bodyPr/>
                      <a:lstStyle/>
                      <a:p>
                        <a:pPr defTabSz="914400">
                          <a:defRPr sz="1800">
                            <a:solidFill>
                              <a:srgbClr val="000000"/>
                            </a:solidFill>
                          </a:defRPr>
                        </a:pPr>
                        <a:r>
                          <a:rPr sz="30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0xf89f</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0xf838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670" name="Group"/>
            <p:cNvGrpSpPr/>
            <p:nvPr/>
          </p:nvGrpSpPr>
          <p:grpSpPr>
            <a:xfrm>
              <a:off x="7423525" y="5813259"/>
              <a:ext cx="3450200" cy="1632006"/>
              <a:chOff x="621792" y="0"/>
              <a:chExt cx="3450198" cy="1632005"/>
            </a:xfrm>
          </p:grpSpPr>
          <p:sp>
            <p:nvSpPr>
              <p:cNvPr id="668" name="0xf881"/>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0xf881</a:t>
                </a:r>
              </a:p>
            </p:txBody>
          </p:sp>
          <p:graphicFrame>
            <p:nvGraphicFramePr>
              <p:cNvPr id="669" name="Table 1-1-1-1"/>
              <p:cNvGraphicFramePr/>
              <p:nvPr/>
            </p:nvGraphicFramePr>
            <p:xfrm>
              <a:off x="1277990"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l</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673" name="Group"/>
            <p:cNvGrpSpPr/>
            <p:nvPr/>
          </p:nvGrpSpPr>
          <p:grpSpPr>
            <a:xfrm>
              <a:off x="7423525" y="4683435"/>
              <a:ext cx="3920100" cy="1632006"/>
              <a:chOff x="621792" y="0"/>
              <a:chExt cx="3920098" cy="1632005"/>
            </a:xfrm>
          </p:grpSpPr>
          <p:sp>
            <p:nvSpPr>
              <p:cNvPr id="671" name="0xf891"/>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0xf891</a:t>
                </a:r>
              </a:p>
            </p:txBody>
          </p:sp>
          <p:graphicFrame>
            <p:nvGraphicFramePr>
              <p:cNvPr id="672" name="Table 1-1-1-1-2"/>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b</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676" name="Group"/>
            <p:cNvGrpSpPr/>
            <p:nvPr/>
          </p:nvGrpSpPr>
          <p:grpSpPr>
            <a:xfrm>
              <a:off x="7423525" y="3553610"/>
              <a:ext cx="3920100" cy="1632007"/>
              <a:chOff x="621792" y="0"/>
              <a:chExt cx="3920098" cy="1632006"/>
            </a:xfrm>
          </p:grpSpPr>
          <p:sp>
            <p:nvSpPr>
              <p:cNvPr id="674" name="0xf898"/>
              <p:cNvSpPr/>
              <p:nvPr/>
            </p:nvSpPr>
            <p:spPr>
              <a:xfrm>
                <a:off x="621792"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0xf898</a:t>
                </a:r>
              </a:p>
            </p:txBody>
          </p:sp>
          <p:graphicFrame>
            <p:nvGraphicFramePr>
              <p:cNvPr id="675" name="Table 1-1-1-1-2-1"/>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o</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g</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679" name="Group"/>
            <p:cNvGrpSpPr/>
            <p:nvPr/>
          </p:nvGrpSpPr>
          <p:grpSpPr>
            <a:xfrm>
              <a:off x="7423525" y="2423785"/>
              <a:ext cx="3450199" cy="1632007"/>
              <a:chOff x="565213" y="0"/>
              <a:chExt cx="3450198" cy="1632006"/>
            </a:xfrm>
          </p:grpSpPr>
          <p:sp>
            <p:nvSpPr>
              <p:cNvPr id="677" name="0xf89f"/>
              <p:cNvSpPr/>
              <p:nvPr/>
            </p:nvSpPr>
            <p:spPr>
              <a:xfrm>
                <a:off x="565213"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0xf89f</a:t>
                </a:r>
              </a:p>
            </p:txBody>
          </p:sp>
          <p:graphicFrame>
            <p:nvGraphicFramePr>
              <p:cNvPr id="678" name="Table 1-1-1-1-2-2"/>
              <p:cNvGraphicFramePr/>
              <p:nvPr/>
            </p:nvGraphicFramePr>
            <p:xfrm>
              <a:off x="1221412"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c</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h</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682" name="Group"/>
            <p:cNvGrpSpPr/>
            <p:nvPr/>
          </p:nvGrpSpPr>
          <p:grpSpPr>
            <a:xfrm>
              <a:off x="7451650" y="1293959"/>
              <a:ext cx="3005699" cy="1632008"/>
              <a:chOff x="614743" y="0"/>
              <a:chExt cx="3005698" cy="1632006"/>
            </a:xfrm>
          </p:grpSpPr>
          <p:sp>
            <p:nvSpPr>
              <p:cNvPr id="680" name="0xf8a5"/>
              <p:cNvSpPr/>
              <p:nvPr/>
            </p:nvSpPr>
            <p:spPr>
              <a:xfrm>
                <a:off x="614743"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0xf8a5</a:t>
                </a:r>
              </a:p>
            </p:txBody>
          </p:sp>
          <p:graphicFrame>
            <p:nvGraphicFramePr>
              <p:cNvPr id="681" name="Table 1-1-1-1-2-3"/>
              <p:cNvGraphicFramePr/>
              <p:nvPr/>
            </p:nvGraphicFramePr>
            <p:xfrm>
              <a:off x="1270942" y="0"/>
              <a:ext cx="23495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3366"/>
                    <a:gridCol w="463366"/>
                    <a:gridCol w="463366"/>
                    <a:gridCol w="463366"/>
                    <a:gridCol w="463366"/>
                  </a:tblGrid>
                  <a:tr h="613681">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sp>
          <p:nvSpPr>
            <p:cNvPr id="683" name="Line"/>
            <p:cNvSpPr/>
            <p:nvPr/>
          </p:nvSpPr>
          <p:spPr>
            <a:xfrm flipV="1">
              <a:off x="5182171" y="6128253"/>
              <a:ext cx="1426938" cy="42423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84" name="Line"/>
            <p:cNvSpPr/>
            <p:nvPr/>
          </p:nvSpPr>
          <p:spPr>
            <a:xfrm flipV="1">
              <a:off x="5182170" y="5087466"/>
              <a:ext cx="1426937" cy="295693"/>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85" name="Line"/>
            <p:cNvSpPr/>
            <p:nvPr/>
          </p:nvSpPr>
          <p:spPr>
            <a:xfrm flipV="1">
              <a:off x="5075014" y="3896948"/>
              <a:ext cx="1485608" cy="22729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86" name="Line"/>
            <p:cNvSpPr/>
            <p:nvPr/>
          </p:nvSpPr>
          <p:spPr>
            <a:xfrm flipV="1">
              <a:off x="5075015" y="2732200"/>
              <a:ext cx="1542744" cy="219476"/>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87" name="Line"/>
            <p:cNvSpPr/>
            <p:nvPr/>
          </p:nvSpPr>
          <p:spPr>
            <a:xfrm flipV="1">
              <a:off x="5075014" y="1595416"/>
              <a:ext cx="1542744" cy="15927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690" name="Group"/>
            <p:cNvGrpSpPr/>
            <p:nvPr/>
          </p:nvGrpSpPr>
          <p:grpSpPr>
            <a:xfrm>
              <a:off x="26439" y="5228209"/>
              <a:ext cx="1339646" cy="1447832"/>
              <a:chOff x="0" y="0"/>
              <a:chExt cx="1339644" cy="1447830"/>
            </a:xfrm>
          </p:grpSpPr>
          <p:sp>
            <p:nvSpPr>
              <p:cNvPr id="688" name="argc"/>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argc</a:t>
                </a:r>
              </a:p>
            </p:txBody>
          </p:sp>
          <p:sp>
            <p:nvSpPr>
              <p:cNvPr id="689" name="6"/>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6</a:t>
                </a:r>
              </a:p>
            </p:txBody>
          </p:sp>
        </p:grpSp>
        <p:sp>
          <p:nvSpPr>
            <p:cNvPr id="691" name="Line"/>
            <p:cNvSpPr/>
            <p:nvPr/>
          </p:nvSpPr>
          <p:spPr>
            <a:xfrm>
              <a:off x="3225303" y="117798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92" name="Line"/>
            <p:cNvSpPr/>
            <p:nvPr/>
          </p:nvSpPr>
          <p:spPr>
            <a:xfrm>
              <a:off x="3225303" y="147732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93" name="Line"/>
            <p:cNvSpPr/>
            <p:nvPr/>
          </p:nvSpPr>
          <p:spPr>
            <a:xfrm>
              <a:off x="3225303" y="177666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94" name="Line"/>
            <p:cNvSpPr/>
            <p:nvPr/>
          </p:nvSpPr>
          <p:spPr>
            <a:xfrm>
              <a:off x="3225303" y="207601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95" name="Line"/>
            <p:cNvSpPr/>
            <p:nvPr/>
          </p:nvSpPr>
          <p:spPr>
            <a:xfrm>
              <a:off x="3225303" y="237535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96" name="Line"/>
            <p:cNvSpPr/>
            <p:nvPr/>
          </p:nvSpPr>
          <p:spPr>
            <a:xfrm>
              <a:off x="3225303" y="252502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97" name="Line"/>
            <p:cNvSpPr/>
            <p:nvPr/>
          </p:nvSpPr>
          <p:spPr>
            <a:xfrm>
              <a:off x="3225303" y="26746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98" name="Line"/>
            <p:cNvSpPr/>
            <p:nvPr/>
          </p:nvSpPr>
          <p:spPr>
            <a:xfrm>
              <a:off x="3225303" y="282436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99" name="Line"/>
            <p:cNvSpPr/>
            <p:nvPr/>
          </p:nvSpPr>
          <p:spPr>
            <a:xfrm>
              <a:off x="3225303" y="29740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00" name="Line"/>
            <p:cNvSpPr/>
            <p:nvPr/>
          </p:nvSpPr>
          <p:spPr>
            <a:xfrm>
              <a:off x="3225303" y="312371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01" name="Line"/>
            <p:cNvSpPr/>
            <p:nvPr/>
          </p:nvSpPr>
          <p:spPr>
            <a:xfrm>
              <a:off x="3225303" y="32733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02" name="Line"/>
            <p:cNvSpPr/>
            <p:nvPr/>
          </p:nvSpPr>
          <p:spPr>
            <a:xfrm>
              <a:off x="3225303" y="342305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03" name="Line"/>
            <p:cNvSpPr/>
            <p:nvPr/>
          </p:nvSpPr>
          <p:spPr>
            <a:xfrm>
              <a:off x="3225303" y="35727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04" name="Line"/>
            <p:cNvSpPr/>
            <p:nvPr/>
          </p:nvSpPr>
          <p:spPr>
            <a:xfrm>
              <a:off x="3225303" y="37223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05" name="Line"/>
            <p:cNvSpPr/>
            <p:nvPr/>
          </p:nvSpPr>
          <p:spPr>
            <a:xfrm>
              <a:off x="3225303" y="38720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06" name="Line"/>
            <p:cNvSpPr/>
            <p:nvPr/>
          </p:nvSpPr>
          <p:spPr>
            <a:xfrm>
              <a:off x="3225303" y="40217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07" name="Line"/>
            <p:cNvSpPr/>
            <p:nvPr/>
          </p:nvSpPr>
          <p:spPr>
            <a:xfrm>
              <a:off x="3225303" y="41714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08" name="Line"/>
            <p:cNvSpPr/>
            <p:nvPr/>
          </p:nvSpPr>
          <p:spPr>
            <a:xfrm>
              <a:off x="3225303" y="43210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09" name="Line"/>
            <p:cNvSpPr/>
            <p:nvPr/>
          </p:nvSpPr>
          <p:spPr>
            <a:xfrm>
              <a:off x="3225303" y="44707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10" name="Line"/>
            <p:cNvSpPr/>
            <p:nvPr/>
          </p:nvSpPr>
          <p:spPr>
            <a:xfrm>
              <a:off x="3225303" y="46204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11" name="Line"/>
            <p:cNvSpPr/>
            <p:nvPr/>
          </p:nvSpPr>
          <p:spPr>
            <a:xfrm>
              <a:off x="3225303" y="47700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12" name="Line"/>
            <p:cNvSpPr/>
            <p:nvPr/>
          </p:nvSpPr>
          <p:spPr>
            <a:xfrm>
              <a:off x="3225303" y="49197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13" name="Line"/>
            <p:cNvSpPr/>
            <p:nvPr/>
          </p:nvSpPr>
          <p:spPr>
            <a:xfrm>
              <a:off x="3225303" y="50694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14" name="Line"/>
            <p:cNvSpPr/>
            <p:nvPr/>
          </p:nvSpPr>
          <p:spPr>
            <a:xfrm>
              <a:off x="3225303" y="52191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15" name="Line"/>
            <p:cNvSpPr/>
            <p:nvPr/>
          </p:nvSpPr>
          <p:spPr>
            <a:xfrm>
              <a:off x="3225303" y="53687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16" name="Line"/>
            <p:cNvSpPr/>
            <p:nvPr/>
          </p:nvSpPr>
          <p:spPr>
            <a:xfrm>
              <a:off x="3225303" y="55184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17" name="Line"/>
            <p:cNvSpPr/>
            <p:nvPr/>
          </p:nvSpPr>
          <p:spPr>
            <a:xfrm>
              <a:off x="3225303" y="56681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18" name="Line"/>
            <p:cNvSpPr/>
            <p:nvPr/>
          </p:nvSpPr>
          <p:spPr>
            <a:xfrm>
              <a:off x="3225303" y="581779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19" name="Line"/>
            <p:cNvSpPr/>
            <p:nvPr/>
          </p:nvSpPr>
          <p:spPr>
            <a:xfrm>
              <a:off x="3225303" y="59674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20" name="Line"/>
            <p:cNvSpPr/>
            <p:nvPr/>
          </p:nvSpPr>
          <p:spPr>
            <a:xfrm>
              <a:off x="3225303" y="611714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21" name="Line"/>
            <p:cNvSpPr/>
            <p:nvPr/>
          </p:nvSpPr>
          <p:spPr>
            <a:xfrm>
              <a:off x="3225303" y="62668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22" name="Line"/>
            <p:cNvSpPr/>
            <p:nvPr/>
          </p:nvSpPr>
          <p:spPr>
            <a:xfrm>
              <a:off x="3225303" y="641648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23" name="Line"/>
            <p:cNvSpPr/>
            <p:nvPr/>
          </p:nvSpPr>
          <p:spPr>
            <a:xfrm>
              <a:off x="3225303" y="65661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24" name="Line"/>
            <p:cNvSpPr/>
            <p:nvPr/>
          </p:nvSpPr>
          <p:spPr>
            <a:xfrm>
              <a:off x="3225303" y="671582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25" name="Line"/>
            <p:cNvSpPr/>
            <p:nvPr/>
          </p:nvSpPr>
          <p:spPr>
            <a:xfrm>
              <a:off x="3225303" y="686549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26" name="Line"/>
            <p:cNvSpPr/>
            <p:nvPr/>
          </p:nvSpPr>
          <p:spPr>
            <a:xfrm>
              <a:off x="3225303" y="701517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27" name="Line"/>
            <p:cNvSpPr/>
            <p:nvPr/>
          </p:nvSpPr>
          <p:spPr>
            <a:xfrm>
              <a:off x="3225303" y="716484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28" name="Line"/>
            <p:cNvSpPr/>
            <p:nvPr/>
          </p:nvSpPr>
          <p:spPr>
            <a:xfrm>
              <a:off x="3225303" y="162699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29" name="Line"/>
            <p:cNvSpPr/>
            <p:nvPr/>
          </p:nvSpPr>
          <p:spPr>
            <a:xfrm>
              <a:off x="3225303" y="192633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30" name="Line"/>
            <p:cNvSpPr/>
            <p:nvPr/>
          </p:nvSpPr>
          <p:spPr>
            <a:xfrm>
              <a:off x="3225303" y="132765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31" name="Line"/>
            <p:cNvSpPr/>
            <p:nvPr/>
          </p:nvSpPr>
          <p:spPr>
            <a:xfrm>
              <a:off x="3225303" y="222568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32" name="Line"/>
            <p:cNvSpPr/>
            <p:nvPr/>
          </p:nvSpPr>
          <p:spPr>
            <a:xfrm>
              <a:off x="3225303" y="731451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33" name="Line"/>
            <p:cNvSpPr/>
            <p:nvPr/>
          </p:nvSpPr>
          <p:spPr>
            <a:xfrm>
              <a:off x="3225303" y="746418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34" name="Line"/>
            <p:cNvSpPr/>
            <p:nvPr/>
          </p:nvSpPr>
          <p:spPr>
            <a:xfrm>
              <a:off x="3225303" y="761385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35" name="Line"/>
            <p:cNvSpPr/>
            <p:nvPr/>
          </p:nvSpPr>
          <p:spPr>
            <a:xfrm>
              <a:off x="3225303" y="776352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36" name="Line"/>
            <p:cNvSpPr/>
            <p:nvPr/>
          </p:nvSpPr>
          <p:spPr>
            <a:xfrm>
              <a:off x="3225303" y="791319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37" name="Line"/>
            <p:cNvSpPr/>
            <p:nvPr/>
          </p:nvSpPr>
          <p:spPr>
            <a:xfrm>
              <a:off x="3225303" y="806287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38" name="Line"/>
            <p:cNvSpPr/>
            <p:nvPr/>
          </p:nvSpPr>
          <p:spPr>
            <a:xfrm>
              <a:off x="3225303" y="821254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39" name="Line"/>
            <p:cNvSpPr/>
            <p:nvPr/>
          </p:nvSpPr>
          <p:spPr>
            <a:xfrm>
              <a:off x="3225303" y="836221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40" name="Line"/>
            <p:cNvSpPr/>
            <p:nvPr/>
          </p:nvSpPr>
          <p:spPr>
            <a:xfrm flipV="1">
              <a:off x="5217889" y="7297578"/>
              <a:ext cx="1426937" cy="424231"/>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743" name="Group"/>
            <p:cNvGrpSpPr/>
            <p:nvPr/>
          </p:nvGrpSpPr>
          <p:grpSpPr>
            <a:xfrm>
              <a:off x="7423525" y="6943083"/>
              <a:ext cx="5279000" cy="1632006"/>
              <a:chOff x="621792" y="0"/>
              <a:chExt cx="5278998" cy="1632005"/>
            </a:xfrm>
          </p:grpSpPr>
          <p:sp>
            <p:nvSpPr>
              <p:cNvPr id="741" name="0xf838"/>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0xf838</a:t>
                </a:r>
              </a:p>
            </p:txBody>
          </p:sp>
          <p:graphicFrame>
            <p:nvGraphicFramePr>
              <p:cNvPr id="742" name="Table 1-1-1-1-1-1"/>
              <p:cNvGraphicFramePr/>
              <p:nvPr/>
            </p:nvGraphicFramePr>
            <p:xfrm>
              <a:off x="1277990" y="0"/>
              <a:ext cx="46228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52119"/>
                    <a:gridCol w="452119"/>
                    <a:gridCol w="452119"/>
                    <a:gridCol w="452119"/>
                    <a:gridCol w="452119"/>
                    <a:gridCol w="452119"/>
                    <a:gridCol w="452119"/>
                    <a:gridCol w="452119"/>
                    <a:gridCol w="452119"/>
                    <a:gridCol w="528320"/>
                  </a:tblGrid>
                  <a:tr h="613681">
                    <a:tc>
                      <a:txBody>
                        <a:bodyPr/>
                        <a:lstStyle/>
                        <a:p>
                          <a:pPr defTabSz="914400">
                            <a:defRPr sz="1800">
                              <a:solidFill>
                                <a:srgbClr val="000000"/>
                              </a:solidFill>
                            </a:defRPr>
                          </a:pPr>
                          <a:r>
                            <a:rPr sz="2600">
                              <a:latin typeface="+mn-lt"/>
                              <a:ea typeface="+mn-ea"/>
                              <a:cs typeface="+mn-cs"/>
                            </a:rPr>
                            <a:t>s</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w</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p</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w</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o</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d</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s</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sp>
        <p:nvSpPr>
          <p:cNvPr id="745" name="./swapwords apple banana orange peach pear"/>
          <p:cNvSpPr txBox="1"/>
          <p:nvPr/>
        </p:nvSpPr>
        <p:spPr>
          <a:xfrm>
            <a:off x="492179" y="3313582"/>
            <a:ext cx="10075256" cy="6096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3100">
                <a:latin typeface="Courier"/>
                <a:ea typeface="Courier"/>
                <a:cs typeface="Courier"/>
                <a:sym typeface="Courier"/>
              </a:defRPr>
            </a:lvl1pPr>
          </a:lstStyle>
          <a:p>
            <a:pPr/>
            <a:r>
              <a:t>./swapwords apple banana orange peach pear</a:t>
            </a:r>
          </a:p>
        </p:txBody>
      </p:sp>
      <p:sp>
        <p:nvSpPr>
          <p:cNvPr id="746" name="Can we write a function to swap two pointers in the array?"/>
          <p:cNvSpPr txBox="1"/>
          <p:nvPr/>
        </p:nvSpPr>
        <p:spPr>
          <a:xfrm>
            <a:off x="469900" y="4206559"/>
            <a:ext cx="10828591"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Can we write a function to swap two pointers in the array? </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9" name="Pointers to Arrays — Memory Footpr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Memory Footprint</a:t>
            </a:r>
          </a:p>
        </p:txBody>
      </p:sp>
      <p:sp>
        <p:nvSpPr>
          <p:cNvPr id="750" name="For our second example, let's look at argv, which is an array of char * pointers:"/>
          <p:cNvSpPr txBox="1"/>
          <p:nvPr/>
        </p:nvSpPr>
        <p:spPr>
          <a:xfrm>
            <a:off x="604678" y="1935478"/>
            <a:ext cx="23174645"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For our second example, let's look at </a:t>
            </a:r>
            <a:r>
              <a:rPr>
                <a:latin typeface="Courier"/>
                <a:ea typeface="Courier"/>
                <a:cs typeface="Courier"/>
                <a:sym typeface="Courier"/>
              </a:rPr>
              <a:t>argv</a:t>
            </a:r>
            <a:r>
              <a:t>, which is an array of </a:t>
            </a:r>
            <a:r>
              <a:rPr>
                <a:latin typeface="Courier"/>
                <a:ea typeface="Courier"/>
                <a:cs typeface="Courier"/>
                <a:sym typeface="Courier"/>
              </a:rPr>
              <a:t>char *</a:t>
            </a:r>
            <a:r>
              <a:t> pointers:</a:t>
            </a:r>
          </a:p>
        </p:txBody>
      </p:sp>
      <p:sp>
        <p:nvSpPr>
          <p:cNvPr id="751" name="./swapwords apple banana orange peach pear"/>
          <p:cNvSpPr txBox="1"/>
          <p:nvPr/>
        </p:nvSpPr>
        <p:spPr>
          <a:xfrm>
            <a:off x="492179" y="3313582"/>
            <a:ext cx="10075256" cy="6096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3100">
                <a:latin typeface="Courier"/>
                <a:ea typeface="Courier"/>
                <a:cs typeface="Courier"/>
                <a:sym typeface="Courier"/>
              </a:defRPr>
            </a:lvl1pPr>
          </a:lstStyle>
          <a:p>
            <a:pPr/>
            <a:r>
              <a:t>./swapwords apple banana orange peach pear</a:t>
            </a:r>
          </a:p>
        </p:txBody>
      </p:sp>
      <p:sp>
        <p:nvSpPr>
          <p:cNvPr id="752" name="Can we write a function to swap two pointers in the array? Sure:"/>
          <p:cNvSpPr txBox="1"/>
          <p:nvPr/>
        </p:nvSpPr>
        <p:spPr>
          <a:xfrm>
            <a:off x="469900" y="4206559"/>
            <a:ext cx="10828591"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Can we write a function to swap two pointers in the array? Sure:</a:t>
            </a:r>
          </a:p>
        </p:txBody>
      </p:sp>
      <p:sp>
        <p:nvSpPr>
          <p:cNvPr id="753" name="void swapA(char **arr, int index_x, int index_y)…"/>
          <p:cNvSpPr txBox="1"/>
          <p:nvPr/>
        </p:nvSpPr>
        <p:spPr>
          <a:xfrm>
            <a:off x="393107" y="6116166"/>
            <a:ext cx="10067628" cy="26162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void swapA(char **arr, int index_x, int index_y)</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char *tmp = *(arr + index_x);</a:t>
            </a:r>
          </a:p>
          <a:p>
            <a:pPr algn="l">
              <a:defRPr sz="2700">
                <a:latin typeface="Courier"/>
                <a:ea typeface="Courier"/>
                <a:cs typeface="Courier"/>
                <a:sym typeface="Courier"/>
              </a:defRPr>
            </a:pPr>
            <a:r>
              <a:t>   *(arr + index_x) = *(arr + index_y);</a:t>
            </a:r>
          </a:p>
          <a:p>
            <a:pPr algn="l">
              <a:defRPr sz="2700">
                <a:latin typeface="Courier"/>
                <a:ea typeface="Courier"/>
                <a:cs typeface="Courier"/>
                <a:sym typeface="Courier"/>
              </a:defRPr>
            </a:pPr>
            <a:r>
              <a:t>   *(arr + index_y) = tmp;</a:t>
            </a:r>
          </a:p>
          <a:p>
            <a:pPr algn="l">
              <a:defRPr sz="2700">
                <a:latin typeface="Courier"/>
                <a:ea typeface="Courier"/>
                <a:cs typeface="Courier"/>
                <a:sym typeface="Courier"/>
              </a:defRPr>
            </a:pPr>
            <a:r>
              <a:t>}</a:t>
            </a:r>
          </a:p>
        </p:txBody>
      </p:sp>
      <p:sp>
        <p:nvSpPr>
          <p:cNvPr id="754" name="Note (very important!) -- Only the pointers are getting swapped! We are not copying the text from each string, at all. For all we know, the strings might be any type!"/>
          <p:cNvSpPr txBox="1"/>
          <p:nvPr/>
        </p:nvSpPr>
        <p:spPr>
          <a:xfrm>
            <a:off x="967369" y="8835709"/>
            <a:ext cx="9124877" cy="4655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Note (very important!) -- Only the pointers are getting swapped! We are </a:t>
            </a:r>
            <a:r>
              <a:rPr i="1">
                <a:latin typeface="Helvetica Neue"/>
                <a:ea typeface="Helvetica Neue"/>
                <a:cs typeface="Helvetica Neue"/>
                <a:sym typeface="Helvetica Neue"/>
              </a:rPr>
              <a:t>not</a:t>
            </a:r>
            <a:r>
              <a:t> copying the text from each string, at all. For all we know, the strings might be any type!</a:t>
            </a:r>
          </a:p>
        </p:txBody>
      </p:sp>
      <p:grpSp>
        <p:nvGrpSpPr>
          <p:cNvPr id="836" name="Group"/>
          <p:cNvGrpSpPr/>
          <p:nvPr/>
        </p:nvGrpSpPr>
        <p:grpSpPr>
          <a:xfrm>
            <a:off x="11708833" y="3128274"/>
            <a:ext cx="12702525" cy="8575090"/>
            <a:chOff x="0" y="0"/>
            <a:chExt cx="12702524" cy="8575088"/>
          </a:xfrm>
        </p:grpSpPr>
        <p:grpSp>
          <p:nvGrpSpPr>
            <p:cNvPr id="758" name="Group"/>
            <p:cNvGrpSpPr/>
            <p:nvPr/>
          </p:nvGrpSpPr>
          <p:grpSpPr>
            <a:xfrm>
              <a:off x="0" y="6820115"/>
              <a:ext cx="1913372" cy="1447832"/>
              <a:chOff x="0" y="0"/>
              <a:chExt cx="1913371" cy="1447830"/>
            </a:xfrm>
          </p:grpSpPr>
          <p:sp>
            <p:nvSpPr>
              <p:cNvPr id="755" name="argv"/>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argv</a:t>
                </a:r>
              </a:p>
            </p:txBody>
          </p:sp>
          <p:sp>
            <p:nvSpPr>
              <p:cNvPr id="756" name="0x100"/>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0x100</a:t>
                </a:r>
              </a:p>
            </p:txBody>
          </p:sp>
          <p:sp>
            <p:nvSpPr>
              <p:cNvPr id="837" name="Connection Line"/>
              <p:cNvSpPr/>
              <p:nvPr/>
            </p:nvSpPr>
            <p:spPr>
              <a:xfrm>
                <a:off x="1360740" y="1027652"/>
                <a:ext cx="552632" cy="2576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noFill/>
              <a:ln w="25400" cap="flat">
                <a:solidFill>
                  <a:srgbClr val="000000"/>
                </a:solidFill>
                <a:prstDash val="solid"/>
                <a:miter lim="400000"/>
                <a:tailEnd type="triangle" w="med" len="med"/>
              </a:ln>
              <a:effectLst/>
            </p:spPr>
            <p:txBody>
              <a:bodyPr/>
              <a:lstStyle/>
              <a:p>
                <a:pPr/>
              </a:p>
            </p:txBody>
          </p:sp>
        </p:grpSp>
        <p:graphicFrame>
          <p:nvGraphicFramePr>
            <p:cNvPr id="759" name="Table 1-1-1"/>
            <p:cNvGraphicFramePr/>
            <p:nvPr/>
          </p:nvGraphicFramePr>
          <p:xfrm>
            <a:off x="1587241" y="0"/>
            <a:ext cx="3683001" cy="8394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824581"/>
                  <a:gridCol w="1824581"/>
                </a:tblGrid>
                <a:tr h="1193800">
                  <a:tc>
                    <a:txBody>
                      <a:bodyPr/>
                      <a:lstStyle/>
                      <a:p>
                        <a:pPr defTabSz="914400">
                          <a:defRPr sz="1800">
                            <a:solidFill>
                              <a:srgbClr val="000000"/>
                            </a:solidFill>
                          </a:defRPr>
                        </a:pPr>
                        <a:r>
                          <a:rPr sz="30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0xf89f</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0xf838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762" name="Group"/>
            <p:cNvGrpSpPr/>
            <p:nvPr/>
          </p:nvGrpSpPr>
          <p:grpSpPr>
            <a:xfrm>
              <a:off x="7423525" y="5813259"/>
              <a:ext cx="3450200" cy="1632006"/>
              <a:chOff x="621792" y="0"/>
              <a:chExt cx="3450198" cy="1632005"/>
            </a:xfrm>
          </p:grpSpPr>
          <p:sp>
            <p:nvSpPr>
              <p:cNvPr id="760" name="0xf881"/>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0xf881</a:t>
                </a:r>
              </a:p>
            </p:txBody>
          </p:sp>
          <p:graphicFrame>
            <p:nvGraphicFramePr>
              <p:cNvPr id="761" name="Table 1-1-1-1"/>
              <p:cNvGraphicFramePr/>
              <p:nvPr/>
            </p:nvGraphicFramePr>
            <p:xfrm>
              <a:off x="1277990"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l</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765" name="Group"/>
            <p:cNvGrpSpPr/>
            <p:nvPr/>
          </p:nvGrpSpPr>
          <p:grpSpPr>
            <a:xfrm>
              <a:off x="7423525" y="4683435"/>
              <a:ext cx="3920100" cy="1632006"/>
              <a:chOff x="621792" y="0"/>
              <a:chExt cx="3920098" cy="1632005"/>
            </a:xfrm>
          </p:grpSpPr>
          <p:sp>
            <p:nvSpPr>
              <p:cNvPr id="763" name="0xf891"/>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0xf891</a:t>
                </a:r>
              </a:p>
            </p:txBody>
          </p:sp>
          <p:graphicFrame>
            <p:nvGraphicFramePr>
              <p:cNvPr id="764" name="Table 1-1-1-1-2"/>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b</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768" name="Group"/>
            <p:cNvGrpSpPr/>
            <p:nvPr/>
          </p:nvGrpSpPr>
          <p:grpSpPr>
            <a:xfrm>
              <a:off x="7423525" y="3553610"/>
              <a:ext cx="3920100" cy="1632007"/>
              <a:chOff x="621792" y="0"/>
              <a:chExt cx="3920098" cy="1632006"/>
            </a:xfrm>
          </p:grpSpPr>
          <p:sp>
            <p:nvSpPr>
              <p:cNvPr id="766" name="0xf898"/>
              <p:cNvSpPr/>
              <p:nvPr/>
            </p:nvSpPr>
            <p:spPr>
              <a:xfrm>
                <a:off x="621792"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0xf898</a:t>
                </a:r>
              </a:p>
            </p:txBody>
          </p:sp>
          <p:graphicFrame>
            <p:nvGraphicFramePr>
              <p:cNvPr id="767" name="Table 1-1-1-1-2-1"/>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o</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g</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771" name="Group"/>
            <p:cNvGrpSpPr/>
            <p:nvPr/>
          </p:nvGrpSpPr>
          <p:grpSpPr>
            <a:xfrm>
              <a:off x="7423525" y="2423785"/>
              <a:ext cx="3450199" cy="1632007"/>
              <a:chOff x="565213" y="0"/>
              <a:chExt cx="3450198" cy="1632006"/>
            </a:xfrm>
          </p:grpSpPr>
          <p:sp>
            <p:nvSpPr>
              <p:cNvPr id="769" name="0xf89f"/>
              <p:cNvSpPr/>
              <p:nvPr/>
            </p:nvSpPr>
            <p:spPr>
              <a:xfrm>
                <a:off x="565213"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0xf89f</a:t>
                </a:r>
              </a:p>
            </p:txBody>
          </p:sp>
          <p:graphicFrame>
            <p:nvGraphicFramePr>
              <p:cNvPr id="770" name="Table 1-1-1-1-2-2"/>
              <p:cNvGraphicFramePr/>
              <p:nvPr/>
            </p:nvGraphicFramePr>
            <p:xfrm>
              <a:off x="1221412"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c</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h</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774" name="Group"/>
            <p:cNvGrpSpPr/>
            <p:nvPr/>
          </p:nvGrpSpPr>
          <p:grpSpPr>
            <a:xfrm>
              <a:off x="7451650" y="1293959"/>
              <a:ext cx="3005699" cy="1632008"/>
              <a:chOff x="614743" y="0"/>
              <a:chExt cx="3005698" cy="1632006"/>
            </a:xfrm>
          </p:grpSpPr>
          <p:sp>
            <p:nvSpPr>
              <p:cNvPr id="772" name="0xf8a5"/>
              <p:cNvSpPr/>
              <p:nvPr/>
            </p:nvSpPr>
            <p:spPr>
              <a:xfrm>
                <a:off x="614743"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0xf8a5</a:t>
                </a:r>
              </a:p>
            </p:txBody>
          </p:sp>
          <p:graphicFrame>
            <p:nvGraphicFramePr>
              <p:cNvPr id="773" name="Table 1-1-1-1-2-3"/>
              <p:cNvGraphicFramePr/>
              <p:nvPr/>
            </p:nvGraphicFramePr>
            <p:xfrm>
              <a:off x="1270942" y="0"/>
              <a:ext cx="23495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3366"/>
                    <a:gridCol w="463366"/>
                    <a:gridCol w="463366"/>
                    <a:gridCol w="463366"/>
                    <a:gridCol w="463366"/>
                  </a:tblGrid>
                  <a:tr h="613681">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sp>
          <p:nvSpPr>
            <p:cNvPr id="775" name="Line"/>
            <p:cNvSpPr/>
            <p:nvPr/>
          </p:nvSpPr>
          <p:spPr>
            <a:xfrm flipV="1">
              <a:off x="5182171" y="6128253"/>
              <a:ext cx="1426938" cy="42423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76" name="Line"/>
            <p:cNvSpPr/>
            <p:nvPr/>
          </p:nvSpPr>
          <p:spPr>
            <a:xfrm flipV="1">
              <a:off x="5182170" y="5087466"/>
              <a:ext cx="1426937" cy="295693"/>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77" name="Line"/>
            <p:cNvSpPr/>
            <p:nvPr/>
          </p:nvSpPr>
          <p:spPr>
            <a:xfrm flipV="1">
              <a:off x="5075014" y="3896948"/>
              <a:ext cx="1485608" cy="22729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78" name="Line"/>
            <p:cNvSpPr/>
            <p:nvPr/>
          </p:nvSpPr>
          <p:spPr>
            <a:xfrm flipV="1">
              <a:off x="5075015" y="2732200"/>
              <a:ext cx="1542744" cy="219476"/>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79" name="Line"/>
            <p:cNvSpPr/>
            <p:nvPr/>
          </p:nvSpPr>
          <p:spPr>
            <a:xfrm flipV="1">
              <a:off x="5075014" y="1595416"/>
              <a:ext cx="1542744" cy="15927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782" name="Group"/>
            <p:cNvGrpSpPr/>
            <p:nvPr/>
          </p:nvGrpSpPr>
          <p:grpSpPr>
            <a:xfrm>
              <a:off x="26439" y="5228209"/>
              <a:ext cx="1339646" cy="1447832"/>
              <a:chOff x="0" y="0"/>
              <a:chExt cx="1339644" cy="1447830"/>
            </a:xfrm>
          </p:grpSpPr>
          <p:sp>
            <p:nvSpPr>
              <p:cNvPr id="780" name="argc"/>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argc</a:t>
                </a:r>
              </a:p>
            </p:txBody>
          </p:sp>
          <p:sp>
            <p:nvSpPr>
              <p:cNvPr id="781" name="6"/>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6</a:t>
                </a:r>
              </a:p>
            </p:txBody>
          </p:sp>
        </p:grpSp>
        <p:sp>
          <p:nvSpPr>
            <p:cNvPr id="783" name="Line"/>
            <p:cNvSpPr/>
            <p:nvPr/>
          </p:nvSpPr>
          <p:spPr>
            <a:xfrm>
              <a:off x="3225303" y="117798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84" name="Line"/>
            <p:cNvSpPr/>
            <p:nvPr/>
          </p:nvSpPr>
          <p:spPr>
            <a:xfrm>
              <a:off x="3225303" y="147732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85" name="Line"/>
            <p:cNvSpPr/>
            <p:nvPr/>
          </p:nvSpPr>
          <p:spPr>
            <a:xfrm>
              <a:off x="3225303" y="177666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86" name="Line"/>
            <p:cNvSpPr/>
            <p:nvPr/>
          </p:nvSpPr>
          <p:spPr>
            <a:xfrm>
              <a:off x="3225303" y="207601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87" name="Line"/>
            <p:cNvSpPr/>
            <p:nvPr/>
          </p:nvSpPr>
          <p:spPr>
            <a:xfrm>
              <a:off x="3225303" y="237535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88" name="Line"/>
            <p:cNvSpPr/>
            <p:nvPr/>
          </p:nvSpPr>
          <p:spPr>
            <a:xfrm>
              <a:off x="3225303" y="252502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89" name="Line"/>
            <p:cNvSpPr/>
            <p:nvPr/>
          </p:nvSpPr>
          <p:spPr>
            <a:xfrm>
              <a:off x="3225303" y="26746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90" name="Line"/>
            <p:cNvSpPr/>
            <p:nvPr/>
          </p:nvSpPr>
          <p:spPr>
            <a:xfrm>
              <a:off x="3225303" y="282436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91" name="Line"/>
            <p:cNvSpPr/>
            <p:nvPr/>
          </p:nvSpPr>
          <p:spPr>
            <a:xfrm>
              <a:off x="3225303" y="29740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92" name="Line"/>
            <p:cNvSpPr/>
            <p:nvPr/>
          </p:nvSpPr>
          <p:spPr>
            <a:xfrm>
              <a:off x="3225303" y="312371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93" name="Line"/>
            <p:cNvSpPr/>
            <p:nvPr/>
          </p:nvSpPr>
          <p:spPr>
            <a:xfrm>
              <a:off x="3225303" y="32733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94" name="Line"/>
            <p:cNvSpPr/>
            <p:nvPr/>
          </p:nvSpPr>
          <p:spPr>
            <a:xfrm>
              <a:off x="3225303" y="342305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95" name="Line"/>
            <p:cNvSpPr/>
            <p:nvPr/>
          </p:nvSpPr>
          <p:spPr>
            <a:xfrm>
              <a:off x="3225303" y="35727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96" name="Line"/>
            <p:cNvSpPr/>
            <p:nvPr/>
          </p:nvSpPr>
          <p:spPr>
            <a:xfrm>
              <a:off x="3225303" y="37223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97" name="Line"/>
            <p:cNvSpPr/>
            <p:nvPr/>
          </p:nvSpPr>
          <p:spPr>
            <a:xfrm>
              <a:off x="3225303" y="38720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98" name="Line"/>
            <p:cNvSpPr/>
            <p:nvPr/>
          </p:nvSpPr>
          <p:spPr>
            <a:xfrm>
              <a:off x="3225303" y="40217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99" name="Line"/>
            <p:cNvSpPr/>
            <p:nvPr/>
          </p:nvSpPr>
          <p:spPr>
            <a:xfrm>
              <a:off x="3225303" y="41714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00" name="Line"/>
            <p:cNvSpPr/>
            <p:nvPr/>
          </p:nvSpPr>
          <p:spPr>
            <a:xfrm>
              <a:off x="3225303" y="43210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01" name="Line"/>
            <p:cNvSpPr/>
            <p:nvPr/>
          </p:nvSpPr>
          <p:spPr>
            <a:xfrm>
              <a:off x="3225303" y="44707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02" name="Line"/>
            <p:cNvSpPr/>
            <p:nvPr/>
          </p:nvSpPr>
          <p:spPr>
            <a:xfrm>
              <a:off x="3225303" y="46204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03" name="Line"/>
            <p:cNvSpPr/>
            <p:nvPr/>
          </p:nvSpPr>
          <p:spPr>
            <a:xfrm>
              <a:off x="3225303" y="47700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04" name="Line"/>
            <p:cNvSpPr/>
            <p:nvPr/>
          </p:nvSpPr>
          <p:spPr>
            <a:xfrm>
              <a:off x="3225303" y="49197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05" name="Line"/>
            <p:cNvSpPr/>
            <p:nvPr/>
          </p:nvSpPr>
          <p:spPr>
            <a:xfrm>
              <a:off x="3225303" y="50694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06" name="Line"/>
            <p:cNvSpPr/>
            <p:nvPr/>
          </p:nvSpPr>
          <p:spPr>
            <a:xfrm>
              <a:off x="3225303" y="52191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07" name="Line"/>
            <p:cNvSpPr/>
            <p:nvPr/>
          </p:nvSpPr>
          <p:spPr>
            <a:xfrm>
              <a:off x="3225303" y="53687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08" name="Line"/>
            <p:cNvSpPr/>
            <p:nvPr/>
          </p:nvSpPr>
          <p:spPr>
            <a:xfrm>
              <a:off x="3225303" y="55184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09" name="Line"/>
            <p:cNvSpPr/>
            <p:nvPr/>
          </p:nvSpPr>
          <p:spPr>
            <a:xfrm>
              <a:off x="3225303" y="56681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10" name="Line"/>
            <p:cNvSpPr/>
            <p:nvPr/>
          </p:nvSpPr>
          <p:spPr>
            <a:xfrm>
              <a:off x="3225303" y="581779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11" name="Line"/>
            <p:cNvSpPr/>
            <p:nvPr/>
          </p:nvSpPr>
          <p:spPr>
            <a:xfrm>
              <a:off x="3225303" y="59674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12" name="Line"/>
            <p:cNvSpPr/>
            <p:nvPr/>
          </p:nvSpPr>
          <p:spPr>
            <a:xfrm>
              <a:off x="3225303" y="611714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13" name="Line"/>
            <p:cNvSpPr/>
            <p:nvPr/>
          </p:nvSpPr>
          <p:spPr>
            <a:xfrm>
              <a:off x="3225303" y="62668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14" name="Line"/>
            <p:cNvSpPr/>
            <p:nvPr/>
          </p:nvSpPr>
          <p:spPr>
            <a:xfrm>
              <a:off x="3225303" y="641648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15" name="Line"/>
            <p:cNvSpPr/>
            <p:nvPr/>
          </p:nvSpPr>
          <p:spPr>
            <a:xfrm>
              <a:off x="3225303" y="65661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16" name="Line"/>
            <p:cNvSpPr/>
            <p:nvPr/>
          </p:nvSpPr>
          <p:spPr>
            <a:xfrm>
              <a:off x="3225303" y="671582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17" name="Line"/>
            <p:cNvSpPr/>
            <p:nvPr/>
          </p:nvSpPr>
          <p:spPr>
            <a:xfrm>
              <a:off x="3225303" y="686549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18" name="Line"/>
            <p:cNvSpPr/>
            <p:nvPr/>
          </p:nvSpPr>
          <p:spPr>
            <a:xfrm>
              <a:off x="3225303" y="701517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19" name="Line"/>
            <p:cNvSpPr/>
            <p:nvPr/>
          </p:nvSpPr>
          <p:spPr>
            <a:xfrm>
              <a:off x="3225303" y="716484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20" name="Line"/>
            <p:cNvSpPr/>
            <p:nvPr/>
          </p:nvSpPr>
          <p:spPr>
            <a:xfrm>
              <a:off x="3225303" y="162699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21" name="Line"/>
            <p:cNvSpPr/>
            <p:nvPr/>
          </p:nvSpPr>
          <p:spPr>
            <a:xfrm>
              <a:off x="3225303" y="192633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22" name="Line"/>
            <p:cNvSpPr/>
            <p:nvPr/>
          </p:nvSpPr>
          <p:spPr>
            <a:xfrm>
              <a:off x="3225303" y="132765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23" name="Line"/>
            <p:cNvSpPr/>
            <p:nvPr/>
          </p:nvSpPr>
          <p:spPr>
            <a:xfrm>
              <a:off x="3225303" y="222568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24" name="Line"/>
            <p:cNvSpPr/>
            <p:nvPr/>
          </p:nvSpPr>
          <p:spPr>
            <a:xfrm>
              <a:off x="3225303" y="731451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25" name="Line"/>
            <p:cNvSpPr/>
            <p:nvPr/>
          </p:nvSpPr>
          <p:spPr>
            <a:xfrm>
              <a:off x="3225303" y="746418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26" name="Line"/>
            <p:cNvSpPr/>
            <p:nvPr/>
          </p:nvSpPr>
          <p:spPr>
            <a:xfrm>
              <a:off x="3225303" y="761385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27" name="Line"/>
            <p:cNvSpPr/>
            <p:nvPr/>
          </p:nvSpPr>
          <p:spPr>
            <a:xfrm>
              <a:off x="3225303" y="776352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28" name="Line"/>
            <p:cNvSpPr/>
            <p:nvPr/>
          </p:nvSpPr>
          <p:spPr>
            <a:xfrm>
              <a:off x="3225303" y="791319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29" name="Line"/>
            <p:cNvSpPr/>
            <p:nvPr/>
          </p:nvSpPr>
          <p:spPr>
            <a:xfrm>
              <a:off x="3225303" y="806287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30" name="Line"/>
            <p:cNvSpPr/>
            <p:nvPr/>
          </p:nvSpPr>
          <p:spPr>
            <a:xfrm>
              <a:off x="3225303" y="821254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31" name="Line"/>
            <p:cNvSpPr/>
            <p:nvPr/>
          </p:nvSpPr>
          <p:spPr>
            <a:xfrm>
              <a:off x="3225303" y="836221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32" name="Line"/>
            <p:cNvSpPr/>
            <p:nvPr/>
          </p:nvSpPr>
          <p:spPr>
            <a:xfrm flipV="1">
              <a:off x="5217889" y="7297578"/>
              <a:ext cx="1426937" cy="424231"/>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835" name="Group"/>
            <p:cNvGrpSpPr/>
            <p:nvPr/>
          </p:nvGrpSpPr>
          <p:grpSpPr>
            <a:xfrm>
              <a:off x="7423525" y="6943083"/>
              <a:ext cx="5279000" cy="1632006"/>
              <a:chOff x="621792" y="0"/>
              <a:chExt cx="5278998" cy="1632005"/>
            </a:xfrm>
          </p:grpSpPr>
          <p:sp>
            <p:nvSpPr>
              <p:cNvPr id="833" name="0xf838"/>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0xf838</a:t>
                </a:r>
              </a:p>
            </p:txBody>
          </p:sp>
          <p:graphicFrame>
            <p:nvGraphicFramePr>
              <p:cNvPr id="834" name="Table 1-1-1-1-1-1"/>
              <p:cNvGraphicFramePr/>
              <p:nvPr/>
            </p:nvGraphicFramePr>
            <p:xfrm>
              <a:off x="1277990" y="0"/>
              <a:ext cx="46228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52119"/>
                    <a:gridCol w="452119"/>
                    <a:gridCol w="452119"/>
                    <a:gridCol w="452119"/>
                    <a:gridCol w="452119"/>
                    <a:gridCol w="452119"/>
                    <a:gridCol w="452119"/>
                    <a:gridCol w="452119"/>
                    <a:gridCol w="452119"/>
                    <a:gridCol w="528320"/>
                  </a:tblGrid>
                  <a:tr h="613681">
                    <a:tc>
                      <a:txBody>
                        <a:bodyPr/>
                        <a:lstStyle/>
                        <a:p>
                          <a:pPr defTabSz="914400">
                            <a:defRPr sz="1800">
                              <a:solidFill>
                                <a:srgbClr val="000000"/>
                              </a:solidFill>
                            </a:defRPr>
                          </a:pPr>
                          <a:r>
                            <a:rPr sz="2600">
                              <a:latin typeface="+mn-lt"/>
                              <a:ea typeface="+mn-ea"/>
                              <a:cs typeface="+mn-cs"/>
                            </a:rPr>
                            <a:t>s</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w</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p</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w</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o</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d</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s</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9" name="Pointers to Arrays — Memory Footpr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Memory Footprint</a:t>
            </a:r>
          </a:p>
        </p:txBody>
      </p:sp>
      <p:sp>
        <p:nvSpPr>
          <p:cNvPr id="840" name="For our second example, let's look at argv, which is an array of char * pointers:"/>
          <p:cNvSpPr txBox="1"/>
          <p:nvPr/>
        </p:nvSpPr>
        <p:spPr>
          <a:xfrm>
            <a:off x="604678" y="1935478"/>
            <a:ext cx="23174645"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For our second example, let's look at </a:t>
            </a:r>
            <a:r>
              <a:rPr>
                <a:latin typeface="Courier"/>
                <a:ea typeface="Courier"/>
                <a:cs typeface="Courier"/>
                <a:sym typeface="Courier"/>
              </a:rPr>
              <a:t>argv</a:t>
            </a:r>
            <a:r>
              <a:t>, which is an array of </a:t>
            </a:r>
            <a:r>
              <a:rPr>
                <a:latin typeface="Courier"/>
                <a:ea typeface="Courier"/>
                <a:cs typeface="Courier"/>
                <a:sym typeface="Courier"/>
              </a:rPr>
              <a:t>char *</a:t>
            </a:r>
            <a:r>
              <a:t> pointers:</a:t>
            </a:r>
          </a:p>
        </p:txBody>
      </p:sp>
      <p:sp>
        <p:nvSpPr>
          <p:cNvPr id="841" name="./swapwords apple banana orange peach pear"/>
          <p:cNvSpPr txBox="1"/>
          <p:nvPr/>
        </p:nvSpPr>
        <p:spPr>
          <a:xfrm>
            <a:off x="492179" y="3313582"/>
            <a:ext cx="10075256" cy="6096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3100">
                <a:latin typeface="Courier"/>
                <a:ea typeface="Courier"/>
                <a:cs typeface="Courier"/>
                <a:sym typeface="Courier"/>
              </a:defRPr>
            </a:lvl1pPr>
          </a:lstStyle>
          <a:p>
            <a:pPr/>
            <a:r>
              <a:t>./swapwords apple banana orange peach pear</a:t>
            </a:r>
          </a:p>
        </p:txBody>
      </p:sp>
      <p:sp>
        <p:nvSpPr>
          <p:cNvPr id="842" name="Can we write a function to swap two pointers in the array using memove?"/>
          <p:cNvSpPr txBox="1"/>
          <p:nvPr/>
        </p:nvSpPr>
        <p:spPr>
          <a:xfrm>
            <a:off x="469900" y="4206559"/>
            <a:ext cx="10828591" cy="1619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Can we write a function to swap two pointers in the array </a:t>
            </a:r>
            <a:r>
              <a:rPr b="1">
                <a:latin typeface="Helvetica Neue"/>
                <a:ea typeface="Helvetica Neue"/>
                <a:cs typeface="Helvetica Neue"/>
                <a:sym typeface="Helvetica Neue"/>
              </a:rPr>
              <a:t>using memove?</a:t>
            </a:r>
          </a:p>
        </p:txBody>
      </p:sp>
      <p:grpSp>
        <p:nvGrpSpPr>
          <p:cNvPr id="924" name="Group"/>
          <p:cNvGrpSpPr/>
          <p:nvPr/>
        </p:nvGrpSpPr>
        <p:grpSpPr>
          <a:xfrm>
            <a:off x="11708833" y="3128274"/>
            <a:ext cx="12702525" cy="8575090"/>
            <a:chOff x="0" y="0"/>
            <a:chExt cx="12702524" cy="8575088"/>
          </a:xfrm>
        </p:grpSpPr>
        <p:grpSp>
          <p:nvGrpSpPr>
            <p:cNvPr id="846" name="Group"/>
            <p:cNvGrpSpPr/>
            <p:nvPr/>
          </p:nvGrpSpPr>
          <p:grpSpPr>
            <a:xfrm>
              <a:off x="0" y="6820115"/>
              <a:ext cx="1913372" cy="1447832"/>
              <a:chOff x="0" y="0"/>
              <a:chExt cx="1913371" cy="1447830"/>
            </a:xfrm>
          </p:grpSpPr>
          <p:sp>
            <p:nvSpPr>
              <p:cNvPr id="843" name="argv"/>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argv</a:t>
                </a:r>
              </a:p>
            </p:txBody>
          </p:sp>
          <p:sp>
            <p:nvSpPr>
              <p:cNvPr id="844" name="0x100"/>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0x100</a:t>
                </a:r>
              </a:p>
            </p:txBody>
          </p:sp>
          <p:sp>
            <p:nvSpPr>
              <p:cNvPr id="925" name="Connection Line"/>
              <p:cNvSpPr/>
              <p:nvPr/>
            </p:nvSpPr>
            <p:spPr>
              <a:xfrm>
                <a:off x="1360740" y="1027652"/>
                <a:ext cx="552632" cy="2576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noFill/>
              <a:ln w="25400" cap="flat">
                <a:solidFill>
                  <a:srgbClr val="000000"/>
                </a:solidFill>
                <a:prstDash val="solid"/>
                <a:miter lim="400000"/>
                <a:tailEnd type="triangle" w="med" len="med"/>
              </a:ln>
              <a:effectLst/>
            </p:spPr>
            <p:txBody>
              <a:bodyPr/>
              <a:lstStyle/>
              <a:p>
                <a:pPr/>
              </a:p>
            </p:txBody>
          </p:sp>
        </p:grpSp>
        <p:graphicFrame>
          <p:nvGraphicFramePr>
            <p:cNvPr id="847" name="Table 1-1-1"/>
            <p:cNvGraphicFramePr/>
            <p:nvPr/>
          </p:nvGraphicFramePr>
          <p:xfrm>
            <a:off x="1587241" y="0"/>
            <a:ext cx="3683001" cy="8394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824581"/>
                  <a:gridCol w="1824581"/>
                </a:tblGrid>
                <a:tr h="1193800">
                  <a:tc>
                    <a:txBody>
                      <a:bodyPr/>
                      <a:lstStyle/>
                      <a:p>
                        <a:pPr defTabSz="914400">
                          <a:defRPr sz="1800">
                            <a:solidFill>
                              <a:srgbClr val="000000"/>
                            </a:solidFill>
                          </a:defRPr>
                        </a:pPr>
                        <a:r>
                          <a:rPr sz="30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0xf89f</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0xf838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850" name="Group"/>
            <p:cNvGrpSpPr/>
            <p:nvPr/>
          </p:nvGrpSpPr>
          <p:grpSpPr>
            <a:xfrm>
              <a:off x="7423525" y="5813259"/>
              <a:ext cx="3450200" cy="1632006"/>
              <a:chOff x="621792" y="0"/>
              <a:chExt cx="3450198" cy="1632005"/>
            </a:xfrm>
          </p:grpSpPr>
          <p:sp>
            <p:nvSpPr>
              <p:cNvPr id="848" name="0xf881"/>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0xf881</a:t>
                </a:r>
              </a:p>
            </p:txBody>
          </p:sp>
          <p:graphicFrame>
            <p:nvGraphicFramePr>
              <p:cNvPr id="849" name="Table 1-1-1-1"/>
              <p:cNvGraphicFramePr/>
              <p:nvPr/>
            </p:nvGraphicFramePr>
            <p:xfrm>
              <a:off x="1277990"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l</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853" name="Group"/>
            <p:cNvGrpSpPr/>
            <p:nvPr/>
          </p:nvGrpSpPr>
          <p:grpSpPr>
            <a:xfrm>
              <a:off x="7423525" y="4683435"/>
              <a:ext cx="3920100" cy="1632006"/>
              <a:chOff x="621792" y="0"/>
              <a:chExt cx="3920098" cy="1632005"/>
            </a:xfrm>
          </p:grpSpPr>
          <p:sp>
            <p:nvSpPr>
              <p:cNvPr id="851" name="0xf891"/>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0xf891</a:t>
                </a:r>
              </a:p>
            </p:txBody>
          </p:sp>
          <p:graphicFrame>
            <p:nvGraphicFramePr>
              <p:cNvPr id="852" name="Table 1-1-1-1-2"/>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b</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856" name="Group"/>
            <p:cNvGrpSpPr/>
            <p:nvPr/>
          </p:nvGrpSpPr>
          <p:grpSpPr>
            <a:xfrm>
              <a:off x="7423525" y="3553610"/>
              <a:ext cx="3920100" cy="1632007"/>
              <a:chOff x="621792" y="0"/>
              <a:chExt cx="3920098" cy="1632006"/>
            </a:xfrm>
          </p:grpSpPr>
          <p:sp>
            <p:nvSpPr>
              <p:cNvPr id="854" name="0xf898"/>
              <p:cNvSpPr/>
              <p:nvPr/>
            </p:nvSpPr>
            <p:spPr>
              <a:xfrm>
                <a:off x="621792"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0xf898</a:t>
                </a:r>
              </a:p>
            </p:txBody>
          </p:sp>
          <p:graphicFrame>
            <p:nvGraphicFramePr>
              <p:cNvPr id="855" name="Table 1-1-1-1-2-1"/>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o</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g</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859" name="Group"/>
            <p:cNvGrpSpPr/>
            <p:nvPr/>
          </p:nvGrpSpPr>
          <p:grpSpPr>
            <a:xfrm>
              <a:off x="7423525" y="2423785"/>
              <a:ext cx="3450199" cy="1632007"/>
              <a:chOff x="565213" y="0"/>
              <a:chExt cx="3450198" cy="1632006"/>
            </a:xfrm>
          </p:grpSpPr>
          <p:sp>
            <p:nvSpPr>
              <p:cNvPr id="857" name="0xf89f"/>
              <p:cNvSpPr/>
              <p:nvPr/>
            </p:nvSpPr>
            <p:spPr>
              <a:xfrm>
                <a:off x="565213"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0xf89f</a:t>
                </a:r>
              </a:p>
            </p:txBody>
          </p:sp>
          <p:graphicFrame>
            <p:nvGraphicFramePr>
              <p:cNvPr id="858" name="Table 1-1-1-1-2-2"/>
              <p:cNvGraphicFramePr/>
              <p:nvPr/>
            </p:nvGraphicFramePr>
            <p:xfrm>
              <a:off x="1221412"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c</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h</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862" name="Group"/>
            <p:cNvGrpSpPr/>
            <p:nvPr/>
          </p:nvGrpSpPr>
          <p:grpSpPr>
            <a:xfrm>
              <a:off x="7451650" y="1293959"/>
              <a:ext cx="3005699" cy="1632008"/>
              <a:chOff x="614743" y="0"/>
              <a:chExt cx="3005698" cy="1632006"/>
            </a:xfrm>
          </p:grpSpPr>
          <p:sp>
            <p:nvSpPr>
              <p:cNvPr id="860" name="0xf8a5"/>
              <p:cNvSpPr/>
              <p:nvPr/>
            </p:nvSpPr>
            <p:spPr>
              <a:xfrm>
                <a:off x="614743"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0xf8a5</a:t>
                </a:r>
              </a:p>
            </p:txBody>
          </p:sp>
          <p:graphicFrame>
            <p:nvGraphicFramePr>
              <p:cNvPr id="861" name="Table 1-1-1-1-2-3"/>
              <p:cNvGraphicFramePr/>
              <p:nvPr/>
            </p:nvGraphicFramePr>
            <p:xfrm>
              <a:off x="1270942" y="0"/>
              <a:ext cx="23495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3366"/>
                    <a:gridCol w="463366"/>
                    <a:gridCol w="463366"/>
                    <a:gridCol w="463366"/>
                    <a:gridCol w="463366"/>
                  </a:tblGrid>
                  <a:tr h="613681">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sp>
          <p:nvSpPr>
            <p:cNvPr id="863" name="Line"/>
            <p:cNvSpPr/>
            <p:nvPr/>
          </p:nvSpPr>
          <p:spPr>
            <a:xfrm flipV="1">
              <a:off x="5182171" y="6128253"/>
              <a:ext cx="1426938" cy="42423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64" name="Line"/>
            <p:cNvSpPr/>
            <p:nvPr/>
          </p:nvSpPr>
          <p:spPr>
            <a:xfrm flipV="1">
              <a:off x="5182170" y="5087466"/>
              <a:ext cx="1426937" cy="295693"/>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65" name="Line"/>
            <p:cNvSpPr/>
            <p:nvPr/>
          </p:nvSpPr>
          <p:spPr>
            <a:xfrm flipV="1">
              <a:off x="5075014" y="3896948"/>
              <a:ext cx="1485608" cy="22729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66" name="Line"/>
            <p:cNvSpPr/>
            <p:nvPr/>
          </p:nvSpPr>
          <p:spPr>
            <a:xfrm flipV="1">
              <a:off x="5075015" y="2732200"/>
              <a:ext cx="1542744" cy="219476"/>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67" name="Line"/>
            <p:cNvSpPr/>
            <p:nvPr/>
          </p:nvSpPr>
          <p:spPr>
            <a:xfrm flipV="1">
              <a:off x="5075014" y="1595416"/>
              <a:ext cx="1542744" cy="15927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870" name="Group"/>
            <p:cNvGrpSpPr/>
            <p:nvPr/>
          </p:nvGrpSpPr>
          <p:grpSpPr>
            <a:xfrm>
              <a:off x="26439" y="5228209"/>
              <a:ext cx="1339646" cy="1447832"/>
              <a:chOff x="0" y="0"/>
              <a:chExt cx="1339644" cy="1447830"/>
            </a:xfrm>
          </p:grpSpPr>
          <p:sp>
            <p:nvSpPr>
              <p:cNvPr id="868" name="argc"/>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argc</a:t>
                </a:r>
              </a:p>
            </p:txBody>
          </p:sp>
          <p:sp>
            <p:nvSpPr>
              <p:cNvPr id="869" name="6"/>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6</a:t>
                </a:r>
              </a:p>
            </p:txBody>
          </p:sp>
        </p:grpSp>
        <p:sp>
          <p:nvSpPr>
            <p:cNvPr id="871" name="Line"/>
            <p:cNvSpPr/>
            <p:nvPr/>
          </p:nvSpPr>
          <p:spPr>
            <a:xfrm>
              <a:off x="3225303" y="117798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2" name="Line"/>
            <p:cNvSpPr/>
            <p:nvPr/>
          </p:nvSpPr>
          <p:spPr>
            <a:xfrm>
              <a:off x="3225303" y="147732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3" name="Line"/>
            <p:cNvSpPr/>
            <p:nvPr/>
          </p:nvSpPr>
          <p:spPr>
            <a:xfrm>
              <a:off x="3225303" y="177666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4" name="Line"/>
            <p:cNvSpPr/>
            <p:nvPr/>
          </p:nvSpPr>
          <p:spPr>
            <a:xfrm>
              <a:off x="3225303" y="207601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5" name="Line"/>
            <p:cNvSpPr/>
            <p:nvPr/>
          </p:nvSpPr>
          <p:spPr>
            <a:xfrm>
              <a:off x="3225303" y="237535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6" name="Line"/>
            <p:cNvSpPr/>
            <p:nvPr/>
          </p:nvSpPr>
          <p:spPr>
            <a:xfrm>
              <a:off x="3225303" y="252502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7" name="Line"/>
            <p:cNvSpPr/>
            <p:nvPr/>
          </p:nvSpPr>
          <p:spPr>
            <a:xfrm>
              <a:off x="3225303" y="26746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8" name="Line"/>
            <p:cNvSpPr/>
            <p:nvPr/>
          </p:nvSpPr>
          <p:spPr>
            <a:xfrm>
              <a:off x="3225303" y="282436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9" name="Line"/>
            <p:cNvSpPr/>
            <p:nvPr/>
          </p:nvSpPr>
          <p:spPr>
            <a:xfrm>
              <a:off x="3225303" y="29740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80" name="Line"/>
            <p:cNvSpPr/>
            <p:nvPr/>
          </p:nvSpPr>
          <p:spPr>
            <a:xfrm>
              <a:off x="3225303" y="312371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81" name="Line"/>
            <p:cNvSpPr/>
            <p:nvPr/>
          </p:nvSpPr>
          <p:spPr>
            <a:xfrm>
              <a:off x="3225303" y="32733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82" name="Line"/>
            <p:cNvSpPr/>
            <p:nvPr/>
          </p:nvSpPr>
          <p:spPr>
            <a:xfrm>
              <a:off x="3225303" y="342305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83" name="Line"/>
            <p:cNvSpPr/>
            <p:nvPr/>
          </p:nvSpPr>
          <p:spPr>
            <a:xfrm>
              <a:off x="3225303" y="35727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84" name="Line"/>
            <p:cNvSpPr/>
            <p:nvPr/>
          </p:nvSpPr>
          <p:spPr>
            <a:xfrm>
              <a:off x="3225303" y="37223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85" name="Line"/>
            <p:cNvSpPr/>
            <p:nvPr/>
          </p:nvSpPr>
          <p:spPr>
            <a:xfrm>
              <a:off x="3225303" y="38720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86" name="Line"/>
            <p:cNvSpPr/>
            <p:nvPr/>
          </p:nvSpPr>
          <p:spPr>
            <a:xfrm>
              <a:off x="3225303" y="40217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87" name="Line"/>
            <p:cNvSpPr/>
            <p:nvPr/>
          </p:nvSpPr>
          <p:spPr>
            <a:xfrm>
              <a:off x="3225303" y="41714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88" name="Line"/>
            <p:cNvSpPr/>
            <p:nvPr/>
          </p:nvSpPr>
          <p:spPr>
            <a:xfrm>
              <a:off x="3225303" y="43210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89" name="Line"/>
            <p:cNvSpPr/>
            <p:nvPr/>
          </p:nvSpPr>
          <p:spPr>
            <a:xfrm>
              <a:off x="3225303" y="44707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90" name="Line"/>
            <p:cNvSpPr/>
            <p:nvPr/>
          </p:nvSpPr>
          <p:spPr>
            <a:xfrm>
              <a:off x="3225303" y="46204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91" name="Line"/>
            <p:cNvSpPr/>
            <p:nvPr/>
          </p:nvSpPr>
          <p:spPr>
            <a:xfrm>
              <a:off x="3225303" y="47700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92" name="Line"/>
            <p:cNvSpPr/>
            <p:nvPr/>
          </p:nvSpPr>
          <p:spPr>
            <a:xfrm>
              <a:off x="3225303" y="49197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93" name="Line"/>
            <p:cNvSpPr/>
            <p:nvPr/>
          </p:nvSpPr>
          <p:spPr>
            <a:xfrm>
              <a:off x="3225303" y="50694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94" name="Line"/>
            <p:cNvSpPr/>
            <p:nvPr/>
          </p:nvSpPr>
          <p:spPr>
            <a:xfrm>
              <a:off x="3225303" y="52191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95" name="Line"/>
            <p:cNvSpPr/>
            <p:nvPr/>
          </p:nvSpPr>
          <p:spPr>
            <a:xfrm>
              <a:off x="3225303" y="53687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96" name="Line"/>
            <p:cNvSpPr/>
            <p:nvPr/>
          </p:nvSpPr>
          <p:spPr>
            <a:xfrm>
              <a:off x="3225303" y="55184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97" name="Line"/>
            <p:cNvSpPr/>
            <p:nvPr/>
          </p:nvSpPr>
          <p:spPr>
            <a:xfrm>
              <a:off x="3225303" y="56681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98" name="Line"/>
            <p:cNvSpPr/>
            <p:nvPr/>
          </p:nvSpPr>
          <p:spPr>
            <a:xfrm>
              <a:off x="3225303" y="581779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99" name="Line"/>
            <p:cNvSpPr/>
            <p:nvPr/>
          </p:nvSpPr>
          <p:spPr>
            <a:xfrm>
              <a:off x="3225303" y="59674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00" name="Line"/>
            <p:cNvSpPr/>
            <p:nvPr/>
          </p:nvSpPr>
          <p:spPr>
            <a:xfrm>
              <a:off x="3225303" y="611714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01" name="Line"/>
            <p:cNvSpPr/>
            <p:nvPr/>
          </p:nvSpPr>
          <p:spPr>
            <a:xfrm>
              <a:off x="3225303" y="62668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02" name="Line"/>
            <p:cNvSpPr/>
            <p:nvPr/>
          </p:nvSpPr>
          <p:spPr>
            <a:xfrm>
              <a:off x="3225303" y="641648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03" name="Line"/>
            <p:cNvSpPr/>
            <p:nvPr/>
          </p:nvSpPr>
          <p:spPr>
            <a:xfrm>
              <a:off x="3225303" y="65661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04" name="Line"/>
            <p:cNvSpPr/>
            <p:nvPr/>
          </p:nvSpPr>
          <p:spPr>
            <a:xfrm>
              <a:off x="3225303" y="671582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05" name="Line"/>
            <p:cNvSpPr/>
            <p:nvPr/>
          </p:nvSpPr>
          <p:spPr>
            <a:xfrm>
              <a:off x="3225303" y="686549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06" name="Line"/>
            <p:cNvSpPr/>
            <p:nvPr/>
          </p:nvSpPr>
          <p:spPr>
            <a:xfrm>
              <a:off x="3225303" y="701517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07" name="Line"/>
            <p:cNvSpPr/>
            <p:nvPr/>
          </p:nvSpPr>
          <p:spPr>
            <a:xfrm>
              <a:off x="3225303" y="716484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08" name="Line"/>
            <p:cNvSpPr/>
            <p:nvPr/>
          </p:nvSpPr>
          <p:spPr>
            <a:xfrm>
              <a:off x="3225303" y="162699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09" name="Line"/>
            <p:cNvSpPr/>
            <p:nvPr/>
          </p:nvSpPr>
          <p:spPr>
            <a:xfrm>
              <a:off x="3225303" y="192633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0" name="Line"/>
            <p:cNvSpPr/>
            <p:nvPr/>
          </p:nvSpPr>
          <p:spPr>
            <a:xfrm>
              <a:off x="3225303" y="132765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1" name="Line"/>
            <p:cNvSpPr/>
            <p:nvPr/>
          </p:nvSpPr>
          <p:spPr>
            <a:xfrm>
              <a:off x="3225303" y="222568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2" name="Line"/>
            <p:cNvSpPr/>
            <p:nvPr/>
          </p:nvSpPr>
          <p:spPr>
            <a:xfrm>
              <a:off x="3225303" y="731451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3" name="Line"/>
            <p:cNvSpPr/>
            <p:nvPr/>
          </p:nvSpPr>
          <p:spPr>
            <a:xfrm>
              <a:off x="3225303" y="746418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4" name="Line"/>
            <p:cNvSpPr/>
            <p:nvPr/>
          </p:nvSpPr>
          <p:spPr>
            <a:xfrm>
              <a:off x="3225303" y="761385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5" name="Line"/>
            <p:cNvSpPr/>
            <p:nvPr/>
          </p:nvSpPr>
          <p:spPr>
            <a:xfrm>
              <a:off x="3225303" y="776352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6" name="Line"/>
            <p:cNvSpPr/>
            <p:nvPr/>
          </p:nvSpPr>
          <p:spPr>
            <a:xfrm>
              <a:off x="3225303" y="791319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7" name="Line"/>
            <p:cNvSpPr/>
            <p:nvPr/>
          </p:nvSpPr>
          <p:spPr>
            <a:xfrm>
              <a:off x="3225303" y="806287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8" name="Line"/>
            <p:cNvSpPr/>
            <p:nvPr/>
          </p:nvSpPr>
          <p:spPr>
            <a:xfrm>
              <a:off x="3225303" y="821254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9" name="Line"/>
            <p:cNvSpPr/>
            <p:nvPr/>
          </p:nvSpPr>
          <p:spPr>
            <a:xfrm>
              <a:off x="3225303" y="836221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20" name="Line"/>
            <p:cNvSpPr/>
            <p:nvPr/>
          </p:nvSpPr>
          <p:spPr>
            <a:xfrm flipV="1">
              <a:off x="5217889" y="7297578"/>
              <a:ext cx="1426937" cy="424231"/>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923" name="Group"/>
            <p:cNvGrpSpPr/>
            <p:nvPr/>
          </p:nvGrpSpPr>
          <p:grpSpPr>
            <a:xfrm>
              <a:off x="7423525" y="6943083"/>
              <a:ext cx="5279000" cy="1632006"/>
              <a:chOff x="621792" y="0"/>
              <a:chExt cx="5278998" cy="1632005"/>
            </a:xfrm>
          </p:grpSpPr>
          <p:sp>
            <p:nvSpPr>
              <p:cNvPr id="921" name="0xf838"/>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0xf838</a:t>
                </a:r>
              </a:p>
            </p:txBody>
          </p:sp>
          <p:graphicFrame>
            <p:nvGraphicFramePr>
              <p:cNvPr id="922" name="Table 1-1-1-1-1-1"/>
              <p:cNvGraphicFramePr/>
              <p:nvPr/>
            </p:nvGraphicFramePr>
            <p:xfrm>
              <a:off x="1277990" y="0"/>
              <a:ext cx="46228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52119"/>
                    <a:gridCol w="452119"/>
                    <a:gridCol w="452119"/>
                    <a:gridCol w="452119"/>
                    <a:gridCol w="452119"/>
                    <a:gridCol w="452119"/>
                    <a:gridCol w="452119"/>
                    <a:gridCol w="452119"/>
                    <a:gridCol w="452119"/>
                    <a:gridCol w="528320"/>
                  </a:tblGrid>
                  <a:tr h="613681">
                    <a:tc>
                      <a:txBody>
                        <a:bodyPr/>
                        <a:lstStyle/>
                        <a:p>
                          <a:pPr defTabSz="914400">
                            <a:defRPr sz="1800">
                              <a:solidFill>
                                <a:srgbClr val="000000"/>
                              </a:solidFill>
                            </a:defRPr>
                          </a:pPr>
                          <a:r>
                            <a:rPr sz="2600">
                              <a:latin typeface="+mn-lt"/>
                              <a:ea typeface="+mn-ea"/>
                              <a:cs typeface="+mn-cs"/>
                            </a:rPr>
                            <a:t>s</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w</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p</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w</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o</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d</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s</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7" name="Pointers to Arrays — Memory Footpr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Memory Footprint</a:t>
            </a:r>
          </a:p>
        </p:txBody>
      </p:sp>
      <p:sp>
        <p:nvSpPr>
          <p:cNvPr id="928" name="For our second example, let's look at argv, which is an array of char * pointers:"/>
          <p:cNvSpPr txBox="1"/>
          <p:nvPr/>
        </p:nvSpPr>
        <p:spPr>
          <a:xfrm>
            <a:off x="604678" y="1935478"/>
            <a:ext cx="23174645"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For our second example, let's look at </a:t>
            </a:r>
            <a:r>
              <a:rPr>
                <a:latin typeface="Courier"/>
                <a:ea typeface="Courier"/>
                <a:cs typeface="Courier"/>
                <a:sym typeface="Courier"/>
              </a:rPr>
              <a:t>argv</a:t>
            </a:r>
            <a:r>
              <a:t>, which is an array of </a:t>
            </a:r>
            <a:r>
              <a:rPr>
                <a:latin typeface="Courier"/>
                <a:ea typeface="Courier"/>
                <a:cs typeface="Courier"/>
                <a:sym typeface="Courier"/>
              </a:rPr>
              <a:t>char *</a:t>
            </a:r>
            <a:r>
              <a:t> pointers:</a:t>
            </a:r>
          </a:p>
        </p:txBody>
      </p:sp>
      <p:sp>
        <p:nvSpPr>
          <p:cNvPr id="929" name="./swapwords apple banana orange peach pear"/>
          <p:cNvSpPr txBox="1"/>
          <p:nvPr/>
        </p:nvSpPr>
        <p:spPr>
          <a:xfrm>
            <a:off x="492179" y="3313582"/>
            <a:ext cx="10075256" cy="6096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3100">
                <a:latin typeface="Courier"/>
                <a:ea typeface="Courier"/>
                <a:cs typeface="Courier"/>
                <a:sym typeface="Courier"/>
              </a:defRPr>
            </a:lvl1pPr>
          </a:lstStyle>
          <a:p>
            <a:pPr/>
            <a:r>
              <a:t>./swapwords apple banana orange peach pear</a:t>
            </a:r>
          </a:p>
        </p:txBody>
      </p:sp>
      <p:sp>
        <p:nvSpPr>
          <p:cNvPr id="930" name="Can we write a function to swap two pointers in the array using memove?"/>
          <p:cNvSpPr txBox="1"/>
          <p:nvPr/>
        </p:nvSpPr>
        <p:spPr>
          <a:xfrm>
            <a:off x="469900" y="4206559"/>
            <a:ext cx="10828591" cy="1619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Can we write a function to swap two pointers in the array </a:t>
            </a:r>
            <a:r>
              <a:rPr b="1">
                <a:latin typeface="Helvetica Neue"/>
                <a:ea typeface="Helvetica Neue"/>
                <a:cs typeface="Helvetica Neue"/>
                <a:sym typeface="Helvetica Neue"/>
              </a:rPr>
              <a:t>using memove?</a:t>
            </a:r>
          </a:p>
        </p:txBody>
      </p:sp>
      <p:sp>
        <p:nvSpPr>
          <p:cNvPr id="931" name="void swapB(char **arr, int index_x, int index_y)…"/>
          <p:cNvSpPr txBox="1"/>
          <p:nvPr/>
        </p:nvSpPr>
        <p:spPr>
          <a:xfrm>
            <a:off x="362267" y="6090766"/>
            <a:ext cx="11241299" cy="28448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500">
                <a:latin typeface="Courier"/>
                <a:ea typeface="Courier"/>
                <a:cs typeface="Courier"/>
                <a:sym typeface="Courier"/>
              </a:defRPr>
            </a:pPr>
            <a:r>
              <a:t>void swapB(char **arr, int index_x, int index_y)</a:t>
            </a:r>
          </a:p>
          <a:p>
            <a:pPr algn="l">
              <a:defRPr sz="2500">
                <a:latin typeface="Courier"/>
                <a:ea typeface="Courier"/>
                <a:cs typeface="Courier"/>
                <a:sym typeface="Courier"/>
              </a:defRPr>
            </a:pPr>
            <a:r>
              <a:t>{</a:t>
            </a:r>
          </a:p>
          <a:p>
            <a:pPr algn="l">
              <a:defRPr sz="2500">
                <a:latin typeface="Courier"/>
                <a:ea typeface="Courier"/>
                <a:cs typeface="Courier"/>
                <a:sym typeface="Courier"/>
              </a:defRPr>
            </a:pPr>
            <a:r>
              <a:t>    char *tmp;</a:t>
            </a:r>
          </a:p>
          <a:p>
            <a:pPr algn="l">
              <a:defRPr sz="2500">
                <a:latin typeface="Courier"/>
                <a:ea typeface="Courier"/>
                <a:cs typeface="Courier"/>
                <a:sym typeface="Courier"/>
              </a:defRPr>
            </a:pPr>
            <a:r>
              <a:t>    memmove(&amp;tmp, arr + index_x, sizeof(char *));</a:t>
            </a:r>
          </a:p>
          <a:p>
            <a:pPr algn="l">
              <a:defRPr sz="2500">
                <a:latin typeface="Courier"/>
                <a:ea typeface="Courier"/>
                <a:cs typeface="Courier"/>
                <a:sym typeface="Courier"/>
              </a:defRPr>
            </a:pPr>
            <a:r>
              <a:t>    memmove(arr + index_x, arr + index_y, sizeof(char *));</a:t>
            </a:r>
          </a:p>
          <a:p>
            <a:pPr algn="l">
              <a:defRPr sz="2500">
                <a:latin typeface="Courier"/>
                <a:ea typeface="Courier"/>
                <a:cs typeface="Courier"/>
                <a:sym typeface="Courier"/>
              </a:defRPr>
            </a:pPr>
            <a:r>
              <a:t>    memmove(arr + index_y, &amp;tmp, sizeof(char *));</a:t>
            </a:r>
          </a:p>
          <a:p>
            <a:pPr algn="l">
              <a:defRPr sz="2500">
                <a:latin typeface="Courier"/>
                <a:ea typeface="Courier"/>
                <a:cs typeface="Courier"/>
                <a:sym typeface="Courier"/>
              </a:defRPr>
            </a:pPr>
            <a:r>
              <a:t>}</a:t>
            </a:r>
          </a:p>
        </p:txBody>
      </p:sp>
      <p:grpSp>
        <p:nvGrpSpPr>
          <p:cNvPr id="1013" name="Group"/>
          <p:cNvGrpSpPr/>
          <p:nvPr/>
        </p:nvGrpSpPr>
        <p:grpSpPr>
          <a:xfrm>
            <a:off x="11708833" y="3128274"/>
            <a:ext cx="12702525" cy="8575090"/>
            <a:chOff x="0" y="0"/>
            <a:chExt cx="12702524" cy="8575088"/>
          </a:xfrm>
        </p:grpSpPr>
        <p:grpSp>
          <p:nvGrpSpPr>
            <p:cNvPr id="935" name="Group"/>
            <p:cNvGrpSpPr/>
            <p:nvPr/>
          </p:nvGrpSpPr>
          <p:grpSpPr>
            <a:xfrm>
              <a:off x="0" y="6820115"/>
              <a:ext cx="1913372" cy="1447832"/>
              <a:chOff x="0" y="0"/>
              <a:chExt cx="1913371" cy="1447830"/>
            </a:xfrm>
          </p:grpSpPr>
          <p:sp>
            <p:nvSpPr>
              <p:cNvPr id="932" name="argv"/>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argv</a:t>
                </a:r>
              </a:p>
            </p:txBody>
          </p:sp>
          <p:sp>
            <p:nvSpPr>
              <p:cNvPr id="933" name="0x100"/>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0x100</a:t>
                </a:r>
              </a:p>
            </p:txBody>
          </p:sp>
          <p:sp>
            <p:nvSpPr>
              <p:cNvPr id="1015" name="Connection Line"/>
              <p:cNvSpPr/>
              <p:nvPr/>
            </p:nvSpPr>
            <p:spPr>
              <a:xfrm>
                <a:off x="1360740" y="1027652"/>
                <a:ext cx="552632" cy="2576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noFill/>
              <a:ln w="25400" cap="flat">
                <a:solidFill>
                  <a:srgbClr val="000000"/>
                </a:solidFill>
                <a:prstDash val="solid"/>
                <a:miter lim="400000"/>
                <a:tailEnd type="triangle" w="med" len="med"/>
              </a:ln>
              <a:effectLst/>
            </p:spPr>
            <p:txBody>
              <a:bodyPr/>
              <a:lstStyle/>
              <a:p>
                <a:pPr/>
              </a:p>
            </p:txBody>
          </p:sp>
        </p:grpSp>
        <p:graphicFrame>
          <p:nvGraphicFramePr>
            <p:cNvPr id="936" name="Table 1-1-1"/>
            <p:cNvGraphicFramePr/>
            <p:nvPr/>
          </p:nvGraphicFramePr>
          <p:xfrm>
            <a:off x="1587241" y="0"/>
            <a:ext cx="3683001" cy="8394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824581"/>
                  <a:gridCol w="1824581"/>
                </a:tblGrid>
                <a:tr h="1193800">
                  <a:tc>
                    <a:txBody>
                      <a:bodyPr/>
                      <a:lstStyle/>
                      <a:p>
                        <a:pPr defTabSz="914400">
                          <a:defRPr sz="1800">
                            <a:solidFill>
                              <a:srgbClr val="000000"/>
                            </a:solidFill>
                          </a:defRPr>
                        </a:pPr>
                        <a:r>
                          <a:rPr sz="30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0xf89f</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0xf838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939" name="Group"/>
            <p:cNvGrpSpPr/>
            <p:nvPr/>
          </p:nvGrpSpPr>
          <p:grpSpPr>
            <a:xfrm>
              <a:off x="7423525" y="5813259"/>
              <a:ext cx="3450200" cy="1632006"/>
              <a:chOff x="621792" y="0"/>
              <a:chExt cx="3450198" cy="1632005"/>
            </a:xfrm>
          </p:grpSpPr>
          <p:sp>
            <p:nvSpPr>
              <p:cNvPr id="937" name="0xf881"/>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0xf881</a:t>
                </a:r>
              </a:p>
            </p:txBody>
          </p:sp>
          <p:graphicFrame>
            <p:nvGraphicFramePr>
              <p:cNvPr id="938" name="Table 1-1-1-1"/>
              <p:cNvGraphicFramePr/>
              <p:nvPr/>
            </p:nvGraphicFramePr>
            <p:xfrm>
              <a:off x="1277990"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l</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942" name="Group"/>
            <p:cNvGrpSpPr/>
            <p:nvPr/>
          </p:nvGrpSpPr>
          <p:grpSpPr>
            <a:xfrm>
              <a:off x="7423525" y="4683435"/>
              <a:ext cx="3920100" cy="1632006"/>
              <a:chOff x="621792" y="0"/>
              <a:chExt cx="3920098" cy="1632005"/>
            </a:xfrm>
          </p:grpSpPr>
          <p:sp>
            <p:nvSpPr>
              <p:cNvPr id="940" name="0xf891"/>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0xf891</a:t>
                </a:r>
              </a:p>
            </p:txBody>
          </p:sp>
          <p:graphicFrame>
            <p:nvGraphicFramePr>
              <p:cNvPr id="941" name="Table 1-1-1-1-2"/>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b</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945" name="Group"/>
            <p:cNvGrpSpPr/>
            <p:nvPr/>
          </p:nvGrpSpPr>
          <p:grpSpPr>
            <a:xfrm>
              <a:off x="7423525" y="3553610"/>
              <a:ext cx="3920100" cy="1632007"/>
              <a:chOff x="621792" y="0"/>
              <a:chExt cx="3920098" cy="1632006"/>
            </a:xfrm>
          </p:grpSpPr>
          <p:sp>
            <p:nvSpPr>
              <p:cNvPr id="943" name="0xf898"/>
              <p:cNvSpPr/>
              <p:nvPr/>
            </p:nvSpPr>
            <p:spPr>
              <a:xfrm>
                <a:off x="621792"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0xf898</a:t>
                </a:r>
              </a:p>
            </p:txBody>
          </p:sp>
          <p:graphicFrame>
            <p:nvGraphicFramePr>
              <p:cNvPr id="944" name="Table 1-1-1-1-2-1"/>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o</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g</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948" name="Group"/>
            <p:cNvGrpSpPr/>
            <p:nvPr/>
          </p:nvGrpSpPr>
          <p:grpSpPr>
            <a:xfrm>
              <a:off x="7423525" y="2423785"/>
              <a:ext cx="3450199" cy="1632007"/>
              <a:chOff x="565213" y="0"/>
              <a:chExt cx="3450198" cy="1632006"/>
            </a:xfrm>
          </p:grpSpPr>
          <p:sp>
            <p:nvSpPr>
              <p:cNvPr id="946" name="0xf89f"/>
              <p:cNvSpPr/>
              <p:nvPr/>
            </p:nvSpPr>
            <p:spPr>
              <a:xfrm>
                <a:off x="565213"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0xf89f</a:t>
                </a:r>
              </a:p>
            </p:txBody>
          </p:sp>
          <p:graphicFrame>
            <p:nvGraphicFramePr>
              <p:cNvPr id="947" name="Table 1-1-1-1-2-2"/>
              <p:cNvGraphicFramePr/>
              <p:nvPr/>
            </p:nvGraphicFramePr>
            <p:xfrm>
              <a:off x="1221412"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c</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h</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951" name="Group"/>
            <p:cNvGrpSpPr/>
            <p:nvPr/>
          </p:nvGrpSpPr>
          <p:grpSpPr>
            <a:xfrm>
              <a:off x="7451650" y="1293959"/>
              <a:ext cx="3005699" cy="1632008"/>
              <a:chOff x="614743" y="0"/>
              <a:chExt cx="3005698" cy="1632006"/>
            </a:xfrm>
          </p:grpSpPr>
          <p:sp>
            <p:nvSpPr>
              <p:cNvPr id="949" name="0xf8a5"/>
              <p:cNvSpPr/>
              <p:nvPr/>
            </p:nvSpPr>
            <p:spPr>
              <a:xfrm>
                <a:off x="614743"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0xf8a5</a:t>
                </a:r>
              </a:p>
            </p:txBody>
          </p:sp>
          <p:graphicFrame>
            <p:nvGraphicFramePr>
              <p:cNvPr id="950" name="Table 1-1-1-1-2-3"/>
              <p:cNvGraphicFramePr/>
              <p:nvPr/>
            </p:nvGraphicFramePr>
            <p:xfrm>
              <a:off x="1270942" y="0"/>
              <a:ext cx="23495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3366"/>
                    <a:gridCol w="463366"/>
                    <a:gridCol w="463366"/>
                    <a:gridCol w="463366"/>
                    <a:gridCol w="463366"/>
                  </a:tblGrid>
                  <a:tr h="613681">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sp>
          <p:nvSpPr>
            <p:cNvPr id="952" name="Line"/>
            <p:cNvSpPr/>
            <p:nvPr/>
          </p:nvSpPr>
          <p:spPr>
            <a:xfrm flipV="1">
              <a:off x="5182171" y="6128253"/>
              <a:ext cx="1426938" cy="42423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3" name="Line"/>
            <p:cNvSpPr/>
            <p:nvPr/>
          </p:nvSpPr>
          <p:spPr>
            <a:xfrm flipV="1">
              <a:off x="5182170" y="5087466"/>
              <a:ext cx="1426937" cy="295693"/>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4" name="Line"/>
            <p:cNvSpPr/>
            <p:nvPr/>
          </p:nvSpPr>
          <p:spPr>
            <a:xfrm flipV="1">
              <a:off x="5075014" y="3896948"/>
              <a:ext cx="1485608" cy="22729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5" name="Line"/>
            <p:cNvSpPr/>
            <p:nvPr/>
          </p:nvSpPr>
          <p:spPr>
            <a:xfrm flipV="1">
              <a:off x="5075015" y="2732200"/>
              <a:ext cx="1542744" cy="219476"/>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6" name="Line"/>
            <p:cNvSpPr/>
            <p:nvPr/>
          </p:nvSpPr>
          <p:spPr>
            <a:xfrm flipV="1">
              <a:off x="5075014" y="1595416"/>
              <a:ext cx="1542744" cy="15927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959" name="Group"/>
            <p:cNvGrpSpPr/>
            <p:nvPr/>
          </p:nvGrpSpPr>
          <p:grpSpPr>
            <a:xfrm>
              <a:off x="26439" y="5228209"/>
              <a:ext cx="1339646" cy="1447832"/>
              <a:chOff x="0" y="0"/>
              <a:chExt cx="1339644" cy="1447830"/>
            </a:xfrm>
          </p:grpSpPr>
          <p:sp>
            <p:nvSpPr>
              <p:cNvPr id="957" name="argc"/>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argc</a:t>
                </a:r>
              </a:p>
            </p:txBody>
          </p:sp>
          <p:sp>
            <p:nvSpPr>
              <p:cNvPr id="958" name="6"/>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6</a:t>
                </a:r>
              </a:p>
            </p:txBody>
          </p:sp>
        </p:grpSp>
        <p:sp>
          <p:nvSpPr>
            <p:cNvPr id="960" name="Line"/>
            <p:cNvSpPr/>
            <p:nvPr/>
          </p:nvSpPr>
          <p:spPr>
            <a:xfrm>
              <a:off x="3225303" y="117798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1" name="Line"/>
            <p:cNvSpPr/>
            <p:nvPr/>
          </p:nvSpPr>
          <p:spPr>
            <a:xfrm>
              <a:off x="3225303" y="147732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2" name="Line"/>
            <p:cNvSpPr/>
            <p:nvPr/>
          </p:nvSpPr>
          <p:spPr>
            <a:xfrm>
              <a:off x="3225303" y="177666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3" name="Line"/>
            <p:cNvSpPr/>
            <p:nvPr/>
          </p:nvSpPr>
          <p:spPr>
            <a:xfrm>
              <a:off x="3225303" y="207601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4" name="Line"/>
            <p:cNvSpPr/>
            <p:nvPr/>
          </p:nvSpPr>
          <p:spPr>
            <a:xfrm>
              <a:off x="3225303" y="237535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5" name="Line"/>
            <p:cNvSpPr/>
            <p:nvPr/>
          </p:nvSpPr>
          <p:spPr>
            <a:xfrm>
              <a:off x="3225303" y="252502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6" name="Line"/>
            <p:cNvSpPr/>
            <p:nvPr/>
          </p:nvSpPr>
          <p:spPr>
            <a:xfrm>
              <a:off x="3225303" y="26746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7" name="Line"/>
            <p:cNvSpPr/>
            <p:nvPr/>
          </p:nvSpPr>
          <p:spPr>
            <a:xfrm>
              <a:off x="3225303" y="282436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8" name="Line"/>
            <p:cNvSpPr/>
            <p:nvPr/>
          </p:nvSpPr>
          <p:spPr>
            <a:xfrm>
              <a:off x="3225303" y="29740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9" name="Line"/>
            <p:cNvSpPr/>
            <p:nvPr/>
          </p:nvSpPr>
          <p:spPr>
            <a:xfrm>
              <a:off x="3225303" y="312371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70" name="Line"/>
            <p:cNvSpPr/>
            <p:nvPr/>
          </p:nvSpPr>
          <p:spPr>
            <a:xfrm>
              <a:off x="3225303" y="32733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71" name="Line"/>
            <p:cNvSpPr/>
            <p:nvPr/>
          </p:nvSpPr>
          <p:spPr>
            <a:xfrm>
              <a:off x="3225303" y="342305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72" name="Line"/>
            <p:cNvSpPr/>
            <p:nvPr/>
          </p:nvSpPr>
          <p:spPr>
            <a:xfrm>
              <a:off x="3225303" y="35727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73" name="Line"/>
            <p:cNvSpPr/>
            <p:nvPr/>
          </p:nvSpPr>
          <p:spPr>
            <a:xfrm>
              <a:off x="3225303" y="37223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74" name="Line"/>
            <p:cNvSpPr/>
            <p:nvPr/>
          </p:nvSpPr>
          <p:spPr>
            <a:xfrm>
              <a:off x="3225303" y="38720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75" name="Line"/>
            <p:cNvSpPr/>
            <p:nvPr/>
          </p:nvSpPr>
          <p:spPr>
            <a:xfrm>
              <a:off x="3225303" y="40217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76" name="Line"/>
            <p:cNvSpPr/>
            <p:nvPr/>
          </p:nvSpPr>
          <p:spPr>
            <a:xfrm>
              <a:off x="3225303" y="41714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77" name="Line"/>
            <p:cNvSpPr/>
            <p:nvPr/>
          </p:nvSpPr>
          <p:spPr>
            <a:xfrm>
              <a:off x="3225303" y="43210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78" name="Line"/>
            <p:cNvSpPr/>
            <p:nvPr/>
          </p:nvSpPr>
          <p:spPr>
            <a:xfrm>
              <a:off x="3225303" y="44707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79" name="Line"/>
            <p:cNvSpPr/>
            <p:nvPr/>
          </p:nvSpPr>
          <p:spPr>
            <a:xfrm>
              <a:off x="3225303" y="46204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80" name="Line"/>
            <p:cNvSpPr/>
            <p:nvPr/>
          </p:nvSpPr>
          <p:spPr>
            <a:xfrm>
              <a:off x="3225303" y="47700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81" name="Line"/>
            <p:cNvSpPr/>
            <p:nvPr/>
          </p:nvSpPr>
          <p:spPr>
            <a:xfrm>
              <a:off x="3225303" y="49197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82" name="Line"/>
            <p:cNvSpPr/>
            <p:nvPr/>
          </p:nvSpPr>
          <p:spPr>
            <a:xfrm>
              <a:off x="3225303" y="50694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83" name="Line"/>
            <p:cNvSpPr/>
            <p:nvPr/>
          </p:nvSpPr>
          <p:spPr>
            <a:xfrm>
              <a:off x="3225303" y="52191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84" name="Line"/>
            <p:cNvSpPr/>
            <p:nvPr/>
          </p:nvSpPr>
          <p:spPr>
            <a:xfrm>
              <a:off x="3225303" y="53687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85" name="Line"/>
            <p:cNvSpPr/>
            <p:nvPr/>
          </p:nvSpPr>
          <p:spPr>
            <a:xfrm>
              <a:off x="3225303" y="55184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86" name="Line"/>
            <p:cNvSpPr/>
            <p:nvPr/>
          </p:nvSpPr>
          <p:spPr>
            <a:xfrm>
              <a:off x="3225303" y="56681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87" name="Line"/>
            <p:cNvSpPr/>
            <p:nvPr/>
          </p:nvSpPr>
          <p:spPr>
            <a:xfrm>
              <a:off x="3225303" y="581779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88" name="Line"/>
            <p:cNvSpPr/>
            <p:nvPr/>
          </p:nvSpPr>
          <p:spPr>
            <a:xfrm>
              <a:off x="3225303" y="59674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89" name="Line"/>
            <p:cNvSpPr/>
            <p:nvPr/>
          </p:nvSpPr>
          <p:spPr>
            <a:xfrm>
              <a:off x="3225303" y="611714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90" name="Line"/>
            <p:cNvSpPr/>
            <p:nvPr/>
          </p:nvSpPr>
          <p:spPr>
            <a:xfrm>
              <a:off x="3225303" y="62668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91" name="Line"/>
            <p:cNvSpPr/>
            <p:nvPr/>
          </p:nvSpPr>
          <p:spPr>
            <a:xfrm>
              <a:off x="3225303" y="641648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92" name="Line"/>
            <p:cNvSpPr/>
            <p:nvPr/>
          </p:nvSpPr>
          <p:spPr>
            <a:xfrm>
              <a:off x="3225303" y="65661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93" name="Line"/>
            <p:cNvSpPr/>
            <p:nvPr/>
          </p:nvSpPr>
          <p:spPr>
            <a:xfrm>
              <a:off x="3225303" y="671582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94" name="Line"/>
            <p:cNvSpPr/>
            <p:nvPr/>
          </p:nvSpPr>
          <p:spPr>
            <a:xfrm>
              <a:off x="3225303" y="686549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95" name="Line"/>
            <p:cNvSpPr/>
            <p:nvPr/>
          </p:nvSpPr>
          <p:spPr>
            <a:xfrm>
              <a:off x="3225303" y="701517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96" name="Line"/>
            <p:cNvSpPr/>
            <p:nvPr/>
          </p:nvSpPr>
          <p:spPr>
            <a:xfrm>
              <a:off x="3225303" y="716484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97" name="Line"/>
            <p:cNvSpPr/>
            <p:nvPr/>
          </p:nvSpPr>
          <p:spPr>
            <a:xfrm>
              <a:off x="3225303" y="162699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98" name="Line"/>
            <p:cNvSpPr/>
            <p:nvPr/>
          </p:nvSpPr>
          <p:spPr>
            <a:xfrm>
              <a:off x="3225303" y="192633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99" name="Line"/>
            <p:cNvSpPr/>
            <p:nvPr/>
          </p:nvSpPr>
          <p:spPr>
            <a:xfrm>
              <a:off x="3225303" y="132765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0" name="Line"/>
            <p:cNvSpPr/>
            <p:nvPr/>
          </p:nvSpPr>
          <p:spPr>
            <a:xfrm>
              <a:off x="3225303" y="222568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1" name="Line"/>
            <p:cNvSpPr/>
            <p:nvPr/>
          </p:nvSpPr>
          <p:spPr>
            <a:xfrm>
              <a:off x="3225303" y="731451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2" name="Line"/>
            <p:cNvSpPr/>
            <p:nvPr/>
          </p:nvSpPr>
          <p:spPr>
            <a:xfrm>
              <a:off x="3225303" y="746418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3" name="Line"/>
            <p:cNvSpPr/>
            <p:nvPr/>
          </p:nvSpPr>
          <p:spPr>
            <a:xfrm>
              <a:off x="3225303" y="761385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4" name="Line"/>
            <p:cNvSpPr/>
            <p:nvPr/>
          </p:nvSpPr>
          <p:spPr>
            <a:xfrm>
              <a:off x="3225303" y="776352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5" name="Line"/>
            <p:cNvSpPr/>
            <p:nvPr/>
          </p:nvSpPr>
          <p:spPr>
            <a:xfrm>
              <a:off x="3225303" y="791319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6" name="Line"/>
            <p:cNvSpPr/>
            <p:nvPr/>
          </p:nvSpPr>
          <p:spPr>
            <a:xfrm>
              <a:off x="3225303" y="806287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7" name="Line"/>
            <p:cNvSpPr/>
            <p:nvPr/>
          </p:nvSpPr>
          <p:spPr>
            <a:xfrm>
              <a:off x="3225303" y="821254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8" name="Line"/>
            <p:cNvSpPr/>
            <p:nvPr/>
          </p:nvSpPr>
          <p:spPr>
            <a:xfrm>
              <a:off x="3225303" y="836221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9" name="Line"/>
            <p:cNvSpPr/>
            <p:nvPr/>
          </p:nvSpPr>
          <p:spPr>
            <a:xfrm flipV="1">
              <a:off x="5217889" y="7297578"/>
              <a:ext cx="1426937" cy="424231"/>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1012" name="Group"/>
            <p:cNvGrpSpPr/>
            <p:nvPr/>
          </p:nvGrpSpPr>
          <p:grpSpPr>
            <a:xfrm>
              <a:off x="7423525" y="6943083"/>
              <a:ext cx="5279000" cy="1632006"/>
              <a:chOff x="621792" y="0"/>
              <a:chExt cx="5278998" cy="1632005"/>
            </a:xfrm>
          </p:grpSpPr>
          <p:sp>
            <p:nvSpPr>
              <p:cNvPr id="1010" name="0xf838"/>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0xf838</a:t>
                </a:r>
              </a:p>
            </p:txBody>
          </p:sp>
          <p:graphicFrame>
            <p:nvGraphicFramePr>
              <p:cNvPr id="1011" name="Table 1-1-1-1-1-1"/>
              <p:cNvGraphicFramePr/>
              <p:nvPr/>
            </p:nvGraphicFramePr>
            <p:xfrm>
              <a:off x="1277990" y="0"/>
              <a:ext cx="46228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52119"/>
                    <a:gridCol w="452119"/>
                    <a:gridCol w="452119"/>
                    <a:gridCol w="452119"/>
                    <a:gridCol w="452119"/>
                    <a:gridCol w="452119"/>
                    <a:gridCol w="452119"/>
                    <a:gridCol w="452119"/>
                    <a:gridCol w="452119"/>
                    <a:gridCol w="528320"/>
                  </a:tblGrid>
                  <a:tr h="613681">
                    <a:tc>
                      <a:txBody>
                        <a:bodyPr/>
                        <a:lstStyle/>
                        <a:p>
                          <a:pPr defTabSz="914400">
                            <a:defRPr sz="1800">
                              <a:solidFill>
                                <a:srgbClr val="000000"/>
                              </a:solidFill>
                            </a:defRPr>
                          </a:pPr>
                          <a:r>
                            <a:rPr sz="2600">
                              <a:latin typeface="+mn-lt"/>
                              <a:ea typeface="+mn-ea"/>
                              <a:cs typeface="+mn-cs"/>
                            </a:rPr>
                            <a:t>s</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w</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p</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w</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o</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d</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s</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sp>
        <p:nvSpPr>
          <p:cNvPr id="1014" name="In this case, we need to move 8 bytes at a time, and we conveniently get that value using sizeof()."/>
          <p:cNvSpPr txBox="1"/>
          <p:nvPr/>
        </p:nvSpPr>
        <p:spPr>
          <a:xfrm>
            <a:off x="388778" y="9511028"/>
            <a:ext cx="10535417" cy="2390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In this case, we need to move 8 bytes at a time, and we conveniently get that value using </a:t>
            </a:r>
            <a:r>
              <a:rPr>
                <a:latin typeface="Courier"/>
                <a:ea typeface="Courier"/>
                <a:cs typeface="Courier"/>
                <a:sym typeface="Courier"/>
              </a:rPr>
              <a:t>sizeof()</a:t>
            </a:r>
            <a:r>
              <a:t>.</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7" name="Pointers to Arrays — Memory Footpr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Memory Footprint</a:t>
            </a:r>
          </a:p>
        </p:txBody>
      </p:sp>
      <p:sp>
        <p:nvSpPr>
          <p:cNvPr id="1018" name="Full example:"/>
          <p:cNvSpPr txBox="1"/>
          <p:nvPr/>
        </p:nvSpPr>
        <p:spPr>
          <a:xfrm>
            <a:off x="534806" y="2195228"/>
            <a:ext cx="15022915"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Full example:</a:t>
            </a:r>
          </a:p>
        </p:txBody>
      </p:sp>
      <p:sp>
        <p:nvSpPr>
          <p:cNvPr id="1019" name="// file: swapwords.c…"/>
          <p:cNvSpPr txBox="1"/>
          <p:nvPr/>
        </p:nvSpPr>
        <p:spPr>
          <a:xfrm>
            <a:off x="109348" y="3189621"/>
            <a:ext cx="11683332" cy="84455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600">
                <a:latin typeface="Courier"/>
                <a:ea typeface="Courier"/>
                <a:cs typeface="Courier"/>
                <a:sym typeface="Courier"/>
              </a:defRPr>
            </a:pPr>
            <a:r>
              <a:t>// file: swapwords.c</a:t>
            </a:r>
          </a:p>
          <a:p>
            <a:pPr algn="l">
              <a:defRPr sz="2600">
                <a:latin typeface="Courier"/>
                <a:ea typeface="Courier"/>
                <a:cs typeface="Courier"/>
                <a:sym typeface="Courier"/>
              </a:defRPr>
            </a:pPr>
            <a:r>
              <a:t>#include&lt;stdio.h&gt;</a:t>
            </a:r>
          </a:p>
          <a:p>
            <a:pPr algn="l">
              <a:defRPr sz="2600">
                <a:latin typeface="Courier"/>
                <a:ea typeface="Courier"/>
                <a:cs typeface="Courier"/>
                <a:sym typeface="Courier"/>
              </a:defRPr>
            </a:pPr>
            <a:r>
              <a:t>#include&lt;stdlib.h&gt;</a:t>
            </a:r>
          </a:p>
          <a:p>
            <a:pPr algn="l">
              <a:defRPr sz="2600">
                <a:latin typeface="Courier"/>
                <a:ea typeface="Courier"/>
                <a:cs typeface="Courier"/>
                <a:sym typeface="Courier"/>
              </a:defRPr>
            </a:pPr>
            <a:r>
              <a:t>#include&lt;string.h&gt;</a:t>
            </a:r>
          </a:p>
          <a:p>
            <a:pPr algn="l">
              <a:defRPr sz="2600">
                <a:latin typeface="Courier"/>
                <a:ea typeface="Courier"/>
                <a:cs typeface="Courier"/>
                <a:sym typeface="Courier"/>
              </a:defRPr>
            </a:pPr>
          </a:p>
          <a:p>
            <a:pPr algn="l">
              <a:defRPr sz="2600">
                <a:latin typeface="Courier"/>
                <a:ea typeface="Courier"/>
                <a:cs typeface="Courier"/>
                <a:sym typeface="Courier"/>
              </a:defRPr>
            </a:pPr>
            <a:r>
              <a:t>void swapA(char **arr, int index_x, int index_y)</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char *tmp = *(arr + index_x);</a:t>
            </a:r>
          </a:p>
          <a:p>
            <a:pPr algn="l">
              <a:defRPr sz="2600">
                <a:latin typeface="Courier"/>
                <a:ea typeface="Courier"/>
                <a:cs typeface="Courier"/>
                <a:sym typeface="Courier"/>
              </a:defRPr>
            </a:pPr>
            <a:r>
              <a:t>   *(arr + index_x) = *(arr + index_y);</a:t>
            </a:r>
          </a:p>
          <a:p>
            <a:pPr algn="l">
              <a:defRPr sz="2600">
                <a:latin typeface="Courier"/>
                <a:ea typeface="Courier"/>
                <a:cs typeface="Courier"/>
                <a:sym typeface="Courier"/>
              </a:defRPr>
            </a:pPr>
            <a:r>
              <a:t>   *(arr + index_y) = tmp;</a:t>
            </a:r>
          </a:p>
          <a:p>
            <a:pPr algn="l">
              <a:defRPr sz="2600">
                <a:latin typeface="Courier"/>
                <a:ea typeface="Courier"/>
                <a:cs typeface="Courier"/>
                <a:sym typeface="Courier"/>
              </a:defRPr>
            </a:pPr>
            <a:r>
              <a:t>}</a:t>
            </a:r>
          </a:p>
          <a:p>
            <a:pPr algn="l">
              <a:defRPr sz="2600">
                <a:latin typeface="Courier"/>
                <a:ea typeface="Courier"/>
                <a:cs typeface="Courier"/>
                <a:sym typeface="Courier"/>
              </a:defRPr>
            </a:pPr>
          </a:p>
          <a:p>
            <a:pPr algn="l">
              <a:defRPr sz="2600">
                <a:latin typeface="Courier"/>
                <a:ea typeface="Courier"/>
                <a:cs typeface="Courier"/>
                <a:sym typeface="Courier"/>
              </a:defRPr>
            </a:pPr>
            <a:r>
              <a:t>void swapB(char **arr, int index_x, int index_y)</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char *tmp;</a:t>
            </a:r>
          </a:p>
          <a:p>
            <a:pPr algn="l">
              <a:defRPr sz="2600">
                <a:latin typeface="Courier"/>
                <a:ea typeface="Courier"/>
                <a:cs typeface="Courier"/>
                <a:sym typeface="Courier"/>
              </a:defRPr>
            </a:pPr>
            <a:r>
              <a:t>    memmove(&amp;tmp, arr + index_x, sizeof(char *));</a:t>
            </a:r>
          </a:p>
          <a:p>
            <a:pPr algn="l">
              <a:defRPr sz="2600">
                <a:latin typeface="Courier"/>
                <a:ea typeface="Courier"/>
                <a:cs typeface="Courier"/>
                <a:sym typeface="Courier"/>
              </a:defRPr>
            </a:pPr>
            <a:r>
              <a:t>    memmove(arr + index_x, arr + index_y, sizeof(char *));</a:t>
            </a:r>
          </a:p>
          <a:p>
            <a:pPr algn="l">
              <a:defRPr sz="2600">
                <a:latin typeface="Courier"/>
                <a:ea typeface="Courier"/>
                <a:cs typeface="Courier"/>
                <a:sym typeface="Courier"/>
              </a:defRPr>
            </a:pPr>
            <a:r>
              <a:t>    memmove(arr + index_y, &amp;tmp, sizeof(char *));</a:t>
            </a:r>
          </a:p>
          <a:p>
            <a:pPr algn="l">
              <a:defRPr sz="2600">
                <a:latin typeface="Courier"/>
                <a:ea typeface="Courier"/>
                <a:cs typeface="Courier"/>
                <a:sym typeface="Courier"/>
              </a:defRPr>
            </a:pPr>
            <a:r>
              <a:t>}</a:t>
            </a:r>
          </a:p>
          <a:p>
            <a:pPr algn="l">
              <a:defRPr sz="2600">
                <a:latin typeface="Courier"/>
                <a:ea typeface="Courier"/>
                <a:cs typeface="Courier"/>
                <a:sym typeface="Courier"/>
              </a:defRPr>
            </a:pPr>
          </a:p>
        </p:txBody>
      </p:sp>
      <p:sp>
        <p:nvSpPr>
          <p:cNvPr id="1020" name="int main(int argc, char **argv)…"/>
          <p:cNvSpPr txBox="1"/>
          <p:nvPr/>
        </p:nvSpPr>
        <p:spPr>
          <a:xfrm>
            <a:off x="12305242" y="2628900"/>
            <a:ext cx="11287027" cy="64770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600">
                <a:latin typeface="Courier"/>
                <a:ea typeface="Courier"/>
                <a:cs typeface="Courier"/>
                <a:sym typeface="Courier"/>
              </a:defRPr>
            </a:pPr>
            <a:r>
              <a:t>int main(int argc, char **argv)</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if (argc &lt; 6) {</a:t>
            </a:r>
          </a:p>
          <a:p>
            <a:pPr algn="l">
              <a:defRPr sz="2600">
                <a:latin typeface="Courier"/>
                <a:ea typeface="Courier"/>
                <a:cs typeface="Courier"/>
                <a:sym typeface="Courier"/>
              </a:defRPr>
            </a:pPr>
            <a:r>
              <a:t>        printf("Usage:\n\t%s s1 s2 s3 s4 s5\n",argv[0]);</a:t>
            </a:r>
          </a:p>
          <a:p>
            <a:pPr algn="l">
              <a:defRPr sz="2600">
                <a:latin typeface="Courier"/>
                <a:ea typeface="Courier"/>
                <a:cs typeface="Courier"/>
                <a:sym typeface="Courier"/>
              </a:defRPr>
            </a:pPr>
            <a:r>
              <a:t>        return -1;</a:t>
            </a:r>
          </a:p>
          <a:p>
            <a:pPr algn="l">
              <a:defRPr sz="2600">
                <a:latin typeface="Courier"/>
                <a:ea typeface="Courier"/>
                <a:cs typeface="Courier"/>
                <a:sym typeface="Courier"/>
              </a:defRPr>
            </a:pPr>
            <a:r>
              <a:t>    }</a:t>
            </a:r>
          </a:p>
          <a:p>
            <a:pPr algn="l">
              <a:defRPr sz="2600">
                <a:latin typeface="Courier"/>
                <a:ea typeface="Courier"/>
                <a:cs typeface="Courier"/>
                <a:sym typeface="Courier"/>
              </a:defRPr>
            </a:pPr>
            <a:r>
              <a:t>    // assume:</a:t>
            </a:r>
          </a:p>
          <a:p>
            <a:pPr algn="l">
              <a:defRPr sz="2600">
                <a:latin typeface="Courier"/>
                <a:ea typeface="Courier"/>
                <a:cs typeface="Courier"/>
                <a:sym typeface="Courier"/>
              </a:defRPr>
            </a:pPr>
            <a:r>
              <a:t>    // ./swapwords apple banana orange peach pear</a:t>
            </a:r>
          </a:p>
          <a:p>
            <a:pPr algn="l">
              <a:defRPr sz="2600">
                <a:latin typeface="Courier"/>
                <a:ea typeface="Courier"/>
                <a:cs typeface="Courier"/>
                <a:sym typeface="Courier"/>
              </a:defRPr>
            </a:pPr>
            <a:r>
              <a:t>    swapA(argv, 1, 5); // swaps apple and pear</a:t>
            </a:r>
          </a:p>
          <a:p>
            <a:pPr algn="l">
              <a:defRPr sz="2600">
                <a:latin typeface="Courier"/>
                <a:ea typeface="Courier"/>
                <a:cs typeface="Courier"/>
                <a:sym typeface="Courier"/>
              </a:defRPr>
            </a:pPr>
            <a:r>
              <a:t>    swapB(argv, 2, 3); // swaps banana and orange</a:t>
            </a:r>
          </a:p>
          <a:p>
            <a:pPr algn="l">
              <a:defRPr sz="2600">
                <a:latin typeface="Courier"/>
                <a:ea typeface="Courier"/>
                <a:cs typeface="Courier"/>
                <a:sym typeface="Courier"/>
              </a:defRPr>
            </a:pPr>
            <a:r>
              <a:t>    for (int i = 1; i &lt; argc; i++) { // skip progname</a:t>
            </a:r>
          </a:p>
          <a:p>
            <a:pPr algn="l">
              <a:defRPr sz="2600">
                <a:latin typeface="Courier"/>
                <a:ea typeface="Courier"/>
                <a:cs typeface="Courier"/>
                <a:sym typeface="Courier"/>
              </a:defRPr>
            </a:pPr>
            <a:r>
              <a:t>        printf("%s",argv[i]);</a:t>
            </a:r>
          </a:p>
          <a:p>
            <a:pPr algn="l">
              <a:defRPr sz="2600">
                <a:latin typeface="Courier"/>
                <a:ea typeface="Courier"/>
                <a:cs typeface="Courier"/>
                <a:sym typeface="Courier"/>
              </a:defRPr>
            </a:pPr>
            <a:r>
              <a:t>        i == argc - 1 ? printf("\n") : printf(", ");</a:t>
            </a:r>
          </a:p>
          <a:p>
            <a:pPr algn="l">
              <a:defRPr sz="2600">
                <a:latin typeface="Courier"/>
                <a:ea typeface="Courier"/>
                <a:cs typeface="Courier"/>
                <a:sym typeface="Courier"/>
              </a:defRPr>
            </a:pPr>
            <a:r>
              <a:t>    }</a:t>
            </a:r>
          </a:p>
          <a:p>
            <a:pPr algn="l">
              <a:defRPr sz="2600">
                <a:latin typeface="Courier"/>
                <a:ea typeface="Courier"/>
                <a:cs typeface="Courier"/>
                <a:sym typeface="Courier"/>
              </a:defRPr>
            </a:pPr>
            <a:r>
              <a:t>    return 0;</a:t>
            </a:r>
          </a:p>
          <a:p>
            <a:pPr algn="l">
              <a:defRPr sz="2600">
                <a:latin typeface="Courier"/>
                <a:ea typeface="Courier"/>
                <a:cs typeface="Courier"/>
                <a:sym typeface="Courier"/>
              </a:defRPr>
            </a:pPr>
            <a:r>
              <a:t>}</a:t>
            </a:r>
          </a:p>
        </p:txBody>
      </p:sp>
      <p:sp>
        <p:nvSpPr>
          <p:cNvPr id="1021" name="$ ./swapwords apple banana orange peach pear…"/>
          <p:cNvSpPr txBox="1"/>
          <p:nvPr/>
        </p:nvSpPr>
        <p:spPr>
          <a:xfrm>
            <a:off x="3884804" y="11992957"/>
            <a:ext cx="16881030"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 ./swapwords apple banana orange peach pear</a:t>
            </a:r>
          </a:p>
          <a:p>
            <a:pPr algn="l">
              <a:defRPr>
                <a:latin typeface="Courier"/>
                <a:ea typeface="Courier"/>
                <a:cs typeface="Courier"/>
                <a:sym typeface="Courier"/>
              </a:defRPr>
            </a:pPr>
            <a:r>
              <a:t>pear, orange, banana, peach, apple</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3" name="Pointers to Arrays — Memory Footpr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Memory Footprint</a:t>
            </a:r>
          </a:p>
        </p:txBody>
      </p:sp>
      <p:sp>
        <p:nvSpPr>
          <p:cNvPr id="1024" name="You might be asking -- why would we ever want to use the memmove function, if we already know the type?…"/>
          <p:cNvSpPr txBox="1"/>
          <p:nvPr/>
        </p:nvSpPr>
        <p:spPr>
          <a:xfrm>
            <a:off x="534806" y="2195228"/>
            <a:ext cx="22214736" cy="6983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You might be asking -- why would we ever want to use the </a:t>
            </a:r>
            <a:r>
              <a:rPr>
                <a:latin typeface="Courier"/>
                <a:ea typeface="Courier"/>
                <a:cs typeface="Courier"/>
                <a:sym typeface="Courier"/>
              </a:rPr>
              <a:t>memmove</a:t>
            </a:r>
            <a:r>
              <a:t> function, if we already know the type?</a:t>
            </a:r>
          </a:p>
          <a:p>
            <a:pPr algn="l"/>
          </a:p>
          <a:p>
            <a:pPr algn="l"/>
            <a:r>
              <a:t>Ah -- this is a key insight that we will discuss soon! When we get to "</a:t>
            </a:r>
            <a:r>
              <a:rPr>
                <a:latin typeface="Courier"/>
                <a:ea typeface="Courier"/>
                <a:cs typeface="Courier"/>
                <a:sym typeface="Courier"/>
              </a:rPr>
              <a:t>void *</a:t>
            </a:r>
            <a:r>
              <a:t>" pointers, we will find out that there is no way to do this without memmove, and we will actually need information about the width of the type itself!</a:t>
            </a:r>
          </a:p>
          <a:p>
            <a:pPr algn="l"/>
          </a:p>
          <a:p>
            <a:pPr algn="l"/>
            <a:r>
              <a:t>Preview:</a:t>
            </a:r>
          </a:p>
        </p:txBody>
      </p:sp>
      <p:sp>
        <p:nvSpPr>
          <p:cNvPr id="1025" name="void swap_generic(void *arr, int index_x, int index_y, int width)…"/>
          <p:cNvSpPr txBox="1"/>
          <p:nvPr/>
        </p:nvSpPr>
        <p:spPr>
          <a:xfrm>
            <a:off x="3498894" y="7730809"/>
            <a:ext cx="16042681" cy="50038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200">
                <a:latin typeface="Courier"/>
                <a:ea typeface="Courier"/>
                <a:cs typeface="Courier"/>
                <a:sym typeface="Courier"/>
              </a:defRPr>
            </a:pPr>
            <a:r>
              <a:t>void swap_generic(void *arr, int index_x, int index_y, int width)</a:t>
            </a:r>
          </a:p>
          <a:p>
            <a:pPr algn="l">
              <a:defRPr sz="3200">
                <a:latin typeface="Courier"/>
                <a:ea typeface="Courier"/>
                <a:cs typeface="Courier"/>
                <a:sym typeface="Courier"/>
              </a:defRPr>
            </a:pPr>
            <a:r>
              <a:t>{</a:t>
            </a:r>
          </a:p>
          <a:p>
            <a:pPr algn="l">
              <a:defRPr sz="3200">
                <a:latin typeface="Courier"/>
                <a:ea typeface="Courier"/>
                <a:cs typeface="Courier"/>
                <a:sym typeface="Courier"/>
              </a:defRPr>
            </a:pPr>
            <a:r>
              <a:t>    char tmp[width];</a:t>
            </a:r>
          </a:p>
          <a:p>
            <a:pPr algn="l">
              <a:defRPr sz="3200">
                <a:latin typeface="Courier"/>
                <a:ea typeface="Courier"/>
                <a:cs typeface="Courier"/>
                <a:sym typeface="Courier"/>
              </a:defRPr>
            </a:pPr>
            <a:r>
              <a:t>    void *x_loc = (char *)arr + index_x * width;</a:t>
            </a:r>
          </a:p>
          <a:p>
            <a:pPr algn="l">
              <a:defRPr sz="3200">
                <a:latin typeface="Courier"/>
                <a:ea typeface="Courier"/>
                <a:cs typeface="Courier"/>
                <a:sym typeface="Courier"/>
              </a:defRPr>
            </a:pPr>
            <a:r>
              <a:t>    void *y_loc = (char *)arr + index_y * width;</a:t>
            </a:r>
          </a:p>
          <a:p>
            <a:pPr algn="l">
              <a:defRPr sz="3200">
                <a:latin typeface="Courier"/>
                <a:ea typeface="Courier"/>
                <a:cs typeface="Courier"/>
                <a:sym typeface="Courier"/>
              </a:defRPr>
            </a:pPr>
          </a:p>
          <a:p>
            <a:pPr algn="l">
              <a:defRPr sz="3200">
                <a:latin typeface="Courier"/>
                <a:ea typeface="Courier"/>
                <a:cs typeface="Courier"/>
                <a:sym typeface="Courier"/>
              </a:defRPr>
            </a:pPr>
            <a:r>
              <a:t>    memmove(tmp, x_loc, width);</a:t>
            </a:r>
          </a:p>
          <a:p>
            <a:pPr algn="l">
              <a:defRPr sz="3200">
                <a:latin typeface="Courier"/>
                <a:ea typeface="Courier"/>
                <a:cs typeface="Courier"/>
                <a:sym typeface="Courier"/>
              </a:defRPr>
            </a:pPr>
            <a:r>
              <a:t>    memmove(x_loc, y_loc, width);</a:t>
            </a:r>
          </a:p>
          <a:p>
            <a:pPr algn="l">
              <a:defRPr sz="3200">
                <a:latin typeface="Courier"/>
                <a:ea typeface="Courier"/>
                <a:cs typeface="Courier"/>
                <a:sym typeface="Courier"/>
              </a:defRPr>
            </a:pPr>
            <a:r>
              <a:t>    memmove(y_loc, tmp, width);</a:t>
            </a:r>
          </a:p>
          <a:p>
            <a:pPr algn="l">
              <a:defRPr sz="32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7"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1028" name="References:…"/>
          <p:cNvSpPr txBox="1"/>
          <p:nvPr/>
        </p:nvSpPr>
        <p:spPr>
          <a:xfrm>
            <a:off x="640426" y="4859688"/>
            <a:ext cx="21424603" cy="56730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4500">
                <a:latin typeface="Helvetica Neue"/>
                <a:ea typeface="Helvetica Neue"/>
                <a:cs typeface="Helvetica Neue"/>
                <a:sym typeface="Helvetica Neue"/>
              </a:defRPr>
            </a:pPr>
            <a:r>
              <a:t>References:</a:t>
            </a:r>
          </a:p>
          <a:p>
            <a:pPr lvl="1" marL="457200" indent="-228600" algn="l">
              <a:buSzPct val="100000"/>
              <a:buChar char="•"/>
              <a:defRPr sz="4500"/>
            </a:pPr>
            <a:r>
              <a:t>K&amp;R C Programming (from our course)</a:t>
            </a:r>
          </a:p>
          <a:p>
            <a:pPr lvl="1" marL="457200" indent="-228600" algn="l">
              <a:buSzPct val="100000"/>
              <a:buChar char="•"/>
              <a:defRPr sz="4500"/>
            </a:pPr>
            <a:r>
              <a:t>Course Reader, C Primer</a:t>
            </a:r>
          </a:p>
          <a:p>
            <a:pPr lvl="1" marL="457200" indent="-228600" algn="l">
              <a:buSzPct val="100000"/>
              <a:buChar char="•"/>
              <a:defRPr sz="4500"/>
            </a:pPr>
            <a:r>
              <a:t>Awesome C book: </a:t>
            </a:r>
            <a:r>
              <a:rPr u="sng">
                <a:hlinkClick r:id="rId2" invalidUrl="" action="" tgtFrame="" tooltip="" history="1" highlightClick="0" endSnd="0"/>
              </a:rPr>
              <a:t>http://books.goalkicker.com/CBook</a:t>
            </a:r>
            <a:r>
              <a:t> </a:t>
            </a:r>
          </a:p>
          <a:p>
            <a:pPr algn="l">
              <a:defRPr sz="4500"/>
            </a:pPr>
          </a:p>
          <a:p>
            <a:pPr marL="228600" indent="-228600" algn="l">
              <a:buSzPct val="100000"/>
              <a:buChar char="•"/>
              <a:defRPr b="1" sz="4500">
                <a:latin typeface="Helvetica Neue"/>
                <a:ea typeface="Helvetica Neue"/>
                <a:cs typeface="Helvetica Neue"/>
                <a:sym typeface="Helvetica Neue"/>
              </a:defRPr>
            </a:pPr>
            <a:r>
              <a:t>Advanced Reading:</a:t>
            </a:r>
          </a:p>
          <a:p>
            <a:pPr lvl="1" marL="457200" indent="-228600" algn="l">
              <a:buSzPct val="100000"/>
              <a:buChar char="•"/>
              <a:defRPr sz="4500"/>
            </a:pPr>
            <a:r>
              <a:rPr u="sng">
                <a:hlinkClick r:id="rId3" invalidUrl="" action="" tgtFrame="" tooltip="" history="1" highlightClick="0" endSnd="0"/>
              </a:rPr>
              <a:t>https://www.cs.bu.edu/teaching/cpp/string/array-vs-ptr/</a:t>
            </a:r>
            <a:r>
              <a:t> </a:t>
            </a:r>
          </a:p>
          <a:p>
            <a:pPr lvl="1" marL="457200" indent="-228600" algn="l">
              <a:buSzPct val="100000"/>
              <a:buChar char="•"/>
              <a:defRPr sz="4500"/>
            </a:pPr>
            <a:r>
              <a:rPr u="sng">
                <a:hlinkClick r:id="rId4" invalidUrl="" action="" tgtFrame="" tooltip="" history="1" highlightClick="0" endSnd="0"/>
              </a:rPr>
              <a:t>https://en.wikibooks.org/wiki/C_Programming/Pointers_and_arrays</a:t>
            </a:r>
            <a:r>
              <a:t>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