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hyperlink" Target="https://creator.nightcafe.studio/creation/qMxgt3u8i68DoyxFzT0f" TargetMode="Externa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books.goalkicker.com/CBook" TargetMode="External"/><Relationship Id="rId3" Type="http://schemas.openxmlformats.org/officeDocument/2006/relationships/hyperlink" Target="https://en.wikipedia.org/wiki/Virtual_memory" TargetMode="Externa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5: Stack and Heap</a:t>
            </a:r>
          </a:p>
        </p:txBody>
      </p:sp>
      <p:grpSp>
        <p:nvGrpSpPr>
          <p:cNvPr id="164" name="Group"/>
          <p:cNvGrpSpPr/>
          <p:nvPr/>
        </p:nvGrpSpPr>
        <p:grpSpPr>
          <a:xfrm>
            <a:off x="15099434" y="547736"/>
            <a:ext cx="6377133" cy="12620528"/>
            <a:chOff x="0" y="0"/>
            <a:chExt cx="6377131" cy="12620526"/>
          </a:xfrm>
        </p:grpSpPr>
        <p:grpSp>
          <p:nvGrpSpPr>
            <p:cNvPr id="162" name="Group"/>
            <p:cNvGrpSpPr/>
            <p:nvPr/>
          </p:nvGrpSpPr>
          <p:grpSpPr>
            <a:xfrm>
              <a:off x="240294" y="436560"/>
              <a:ext cx="5896543" cy="11747407"/>
              <a:chOff x="0" y="0"/>
              <a:chExt cx="5896542" cy="11747406"/>
            </a:xfrm>
          </p:grpSpPr>
          <p:sp>
            <p:nvSpPr>
              <p:cNvPr id="139" name="0x7ffffffff000"/>
              <p:cNvSpPr txBox="1"/>
              <p:nvPr/>
            </p:nvSpPr>
            <p:spPr>
              <a:xfrm>
                <a:off x="-1" y="2658836"/>
                <a:ext cx="1942578" cy="379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0x7ffffffff000</a:t>
                </a:r>
              </a:p>
            </p:txBody>
          </p:sp>
          <p:sp>
            <p:nvSpPr>
              <p:cNvPr id="140" name="0x7ffff7ffe000"/>
              <p:cNvSpPr txBox="1"/>
              <p:nvPr/>
            </p:nvSpPr>
            <p:spPr>
              <a:xfrm>
                <a:off x="-1" y="4441795"/>
                <a:ext cx="1942578" cy="379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0x7ffff7ffe000</a:t>
                </a:r>
              </a:p>
            </p:txBody>
          </p:sp>
          <p:sp>
            <p:nvSpPr>
              <p:cNvPr id="141" name="8MB reserved"/>
              <p:cNvSpPr txBox="1"/>
              <p:nvPr/>
            </p:nvSpPr>
            <p:spPr>
              <a:xfrm>
                <a:off x="4321078" y="2664608"/>
                <a:ext cx="1575465" cy="7615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8MB reserved</a:t>
                </a:r>
              </a:p>
            </p:txBody>
          </p:sp>
          <p:sp>
            <p:nvSpPr>
              <p:cNvPr id="142" name="Sized for library"/>
              <p:cNvSpPr txBox="1"/>
              <p:nvPr/>
            </p:nvSpPr>
            <p:spPr>
              <a:xfrm>
                <a:off x="4321078" y="4425069"/>
                <a:ext cx="1290765" cy="844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library</a:t>
                </a:r>
              </a:p>
            </p:txBody>
          </p:sp>
          <p:sp>
            <p:nvSpPr>
              <p:cNvPr id="143" name="Grows on demand"/>
              <p:cNvSpPr txBox="1"/>
              <p:nvPr/>
            </p:nvSpPr>
            <p:spPr>
              <a:xfrm>
                <a:off x="4333310" y="7608285"/>
                <a:ext cx="1401794" cy="771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Grows on demand</a:t>
                </a:r>
              </a:p>
            </p:txBody>
          </p:sp>
          <p:sp>
            <p:nvSpPr>
              <p:cNvPr id="144" name="Sized for executable"/>
              <p:cNvSpPr txBox="1"/>
              <p:nvPr/>
            </p:nvSpPr>
            <p:spPr>
              <a:xfrm>
                <a:off x="4333310" y="8958855"/>
                <a:ext cx="1551000" cy="7615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executable</a:t>
                </a:r>
              </a:p>
            </p:txBody>
          </p:sp>
          <p:sp>
            <p:nvSpPr>
              <p:cNvPr id="145" name="Rectangle"/>
              <p:cNvSpPr/>
              <p:nvPr/>
            </p:nvSpPr>
            <p:spPr>
              <a:xfrm>
                <a:off x="1992769" y="0"/>
                <a:ext cx="2327376" cy="10991101"/>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46" name="Rectangle"/>
              <p:cNvSpPr/>
              <p:nvPr/>
            </p:nvSpPr>
            <p:spPr>
              <a:xfrm>
                <a:off x="1992769" y="2650808"/>
                <a:ext cx="2327376" cy="10595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47" name="Rectangle"/>
              <p:cNvSpPr/>
              <p:nvPr/>
            </p:nvSpPr>
            <p:spPr>
              <a:xfrm>
                <a:off x="1992769" y="4338548"/>
                <a:ext cx="2327376" cy="956606"/>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48" name="Shared library text/data"/>
              <p:cNvSpPr txBox="1"/>
              <p:nvPr/>
            </p:nvSpPr>
            <p:spPr>
              <a:xfrm>
                <a:off x="2040879" y="4405400"/>
                <a:ext cx="2231160" cy="8840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sp>
            <p:nvSpPr>
              <p:cNvPr id="149" name="Rectangle"/>
              <p:cNvSpPr/>
              <p:nvPr/>
            </p:nvSpPr>
            <p:spPr>
              <a:xfrm>
                <a:off x="1992769" y="7385839"/>
                <a:ext cx="2327376" cy="1216325"/>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50" name="Rectangle"/>
              <p:cNvSpPr/>
              <p:nvPr/>
            </p:nvSpPr>
            <p:spPr>
              <a:xfrm>
                <a:off x="1992769" y="8802302"/>
                <a:ext cx="2327376" cy="477146"/>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51" name="Rectangle"/>
              <p:cNvSpPr/>
              <p:nvPr/>
            </p:nvSpPr>
            <p:spPr>
              <a:xfrm>
                <a:off x="1992769" y="9378411"/>
                <a:ext cx="2327376" cy="10595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52" name="Text…"/>
              <p:cNvSpPr txBox="1"/>
              <p:nvPr/>
            </p:nvSpPr>
            <p:spPr>
              <a:xfrm>
                <a:off x="1978842" y="9479302"/>
                <a:ext cx="2355234" cy="8840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1800">
                    <a:latin typeface="Helvetica Neue"/>
                    <a:ea typeface="Helvetica Neue"/>
                    <a:cs typeface="Helvetica Neue"/>
                    <a:sym typeface="Helvetica Neue"/>
                  </a:defRPr>
                </a:pPr>
                <a:r>
                  <a:t>Text</a:t>
                </a:r>
              </a:p>
              <a:p>
                <a:pPr>
                  <a:defRPr sz="1800">
                    <a:latin typeface="Helvetica Neue"/>
                    <a:ea typeface="Helvetica Neue"/>
                    <a:cs typeface="Helvetica Neue"/>
                    <a:sym typeface="Helvetica Neue"/>
                  </a:defRPr>
                </a:pPr>
                <a:r>
                  <a:t>(machine code)</a:t>
                </a:r>
              </a:p>
            </p:txBody>
          </p:sp>
          <p:sp>
            <p:nvSpPr>
              <p:cNvPr id="153" name="Low addresses deliberately unmapped"/>
              <p:cNvSpPr txBox="1"/>
              <p:nvPr/>
            </p:nvSpPr>
            <p:spPr>
              <a:xfrm>
                <a:off x="2650128" y="11006406"/>
                <a:ext cx="2877536" cy="741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Low addresses deliberately unmapped</a:t>
                </a:r>
              </a:p>
            </p:txBody>
          </p:sp>
          <p:sp>
            <p:nvSpPr>
              <p:cNvPr id="154" name="0x602010"/>
              <p:cNvSpPr txBox="1"/>
              <p:nvPr/>
            </p:nvSpPr>
            <p:spPr>
              <a:xfrm>
                <a:off x="777030" y="8211693"/>
                <a:ext cx="1165547" cy="379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0x602010</a:t>
                </a:r>
              </a:p>
            </p:txBody>
          </p:sp>
          <p:sp>
            <p:nvSpPr>
              <p:cNvPr id="155" name="0x600000"/>
              <p:cNvSpPr txBox="1"/>
              <p:nvPr/>
            </p:nvSpPr>
            <p:spPr>
              <a:xfrm>
                <a:off x="777030" y="8851078"/>
                <a:ext cx="1165547" cy="379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0x600000</a:t>
                </a:r>
              </a:p>
            </p:txBody>
          </p:sp>
          <p:sp>
            <p:nvSpPr>
              <p:cNvPr id="156" name="0x400000"/>
              <p:cNvSpPr txBox="1"/>
              <p:nvPr/>
            </p:nvSpPr>
            <p:spPr>
              <a:xfrm>
                <a:off x="777030" y="9718364"/>
                <a:ext cx="1165547" cy="379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0x400000</a:t>
                </a:r>
              </a:p>
            </p:txBody>
          </p:sp>
          <p:sp>
            <p:nvSpPr>
              <p:cNvPr id="157" name="Arrow"/>
              <p:cNvSpPr/>
              <p:nvPr/>
            </p:nvSpPr>
            <p:spPr>
              <a:xfrm rot="5400000">
                <a:off x="2945707" y="3284323"/>
                <a:ext cx="421500" cy="308726"/>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58" name="Arrow"/>
              <p:cNvSpPr/>
              <p:nvPr/>
            </p:nvSpPr>
            <p:spPr>
              <a:xfrm rot="16200000">
                <a:off x="2945707" y="7595265"/>
                <a:ext cx="421500" cy="308726"/>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59" name="Heap"/>
              <p:cNvSpPr txBox="1"/>
              <p:nvPr/>
            </p:nvSpPr>
            <p:spPr>
              <a:xfrm>
                <a:off x="2679187" y="7889326"/>
                <a:ext cx="954540" cy="522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Heap</a:t>
                </a:r>
              </a:p>
            </p:txBody>
          </p:sp>
          <p:sp>
            <p:nvSpPr>
              <p:cNvPr id="160" name="Global data"/>
              <p:cNvSpPr txBox="1"/>
              <p:nvPr/>
            </p:nvSpPr>
            <p:spPr>
              <a:xfrm>
                <a:off x="2348201" y="8814672"/>
                <a:ext cx="1616513" cy="4524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Global data</a:t>
                </a:r>
              </a:p>
            </p:txBody>
          </p:sp>
          <p:sp>
            <p:nvSpPr>
              <p:cNvPr id="161" name="Stack"/>
              <p:cNvSpPr txBox="1"/>
              <p:nvPr/>
            </p:nvSpPr>
            <p:spPr>
              <a:xfrm>
                <a:off x="2650351" y="2748740"/>
                <a:ext cx="1012213" cy="5227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63" name="Rectangle"/>
            <p:cNvSpPr/>
            <p:nvPr/>
          </p:nvSpPr>
          <p:spPr>
            <a:xfrm>
              <a:off x="0" y="0"/>
              <a:ext cx="6377132" cy="12620527"/>
            </a:xfrm>
            <a:prstGeom prst="rect">
              <a:avLst/>
            </a:prstGeom>
            <a:noFill/>
            <a:ln w="762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grpSp>
      <p:sp>
        <p:nvSpPr>
          <p:cNvPr id="165" name="Friday, January 27, 2023"/>
          <p:cNvSpPr txBox="1"/>
          <p:nvPr>
            <p:ph type="title"/>
          </p:nvPr>
        </p:nvSpPr>
        <p:spPr>
          <a:xfrm>
            <a:off x="1066800" y="4403468"/>
            <a:ext cx="10007600" cy="2086232"/>
          </a:xfrm>
          <a:prstGeom prst="rect">
            <a:avLst/>
          </a:prstGeom>
        </p:spPr>
        <p:txBody>
          <a:bodyPr/>
          <a:lstStyle/>
          <a:p>
            <a:pPr/>
            <a:r>
              <a:t>Friday, January 27, 2023</a:t>
            </a:r>
          </a:p>
        </p:txBody>
      </p:sp>
      <p:sp>
        <p:nvSpPr>
          <p:cNvPr id="166"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Reader: Ch 4, </a:t>
            </a:r>
            <a:r>
              <a:rPr i="1"/>
              <a:t>C Primer,</a:t>
            </a:r>
            <a:r>
              <a:t> K&amp;R Ch 1.6, 5.1-5.5</a:t>
            </a:r>
          </a:p>
          <a:p>
            <a:pPr/>
          </a:p>
          <a:p>
            <a:pPr/>
            <a:r>
              <a:t>Lecturers: Chris Gregg</a:t>
            </a:r>
          </a:p>
        </p:txBody>
      </p:sp>
      <p:sp>
        <p:nvSpPr>
          <p:cNvPr id="167" name="Slide Number"/>
          <p:cNvSpPr txBox="1"/>
          <p:nvPr>
            <p:ph type="sldNum" sz="quarter" idx="2"/>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70" name="Logistics…"/>
          <p:cNvSpPr txBox="1"/>
          <p:nvPr/>
        </p:nvSpPr>
        <p:spPr>
          <a:xfrm>
            <a:off x="168342" y="3162641"/>
            <a:ext cx="20512204" cy="86204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700"/>
            </a:pPr>
            <a:r>
              <a:t>Logistics</a:t>
            </a:r>
          </a:p>
          <a:p>
            <a:pPr lvl="1" marL="1397000" indent="-762000" algn="l">
              <a:buSzPct val="75000"/>
              <a:buFont typeface="Helvetica Neue"/>
              <a:buChar char="•"/>
              <a:defRPr sz="4700"/>
            </a:pPr>
            <a:r>
              <a:t>Assign2 — Due </a:t>
            </a:r>
            <a:r>
              <a:rPr i="1">
                <a:latin typeface="Helvetica Neue"/>
                <a:ea typeface="Helvetica Neue"/>
                <a:cs typeface="Helvetica Neue"/>
                <a:sym typeface="Helvetica Neue"/>
              </a:rPr>
              <a:t>Thursday</a:t>
            </a:r>
            <a:r>
              <a:t> February 2nd at 11:59pm, with a late deadline of </a:t>
            </a:r>
            <a:r>
              <a:rPr i="1">
                <a:latin typeface="Helvetica Neue"/>
                <a:ea typeface="Helvetica Neue"/>
                <a:cs typeface="Helvetica Neue"/>
                <a:sym typeface="Helvetica Neue"/>
              </a:rPr>
              <a:t>Saturday</a:t>
            </a:r>
            <a:r>
              <a:t> February 4th.</a:t>
            </a:r>
          </a:p>
          <a:p>
            <a:pPr algn="l">
              <a:defRPr sz="4700"/>
            </a:pPr>
          </a:p>
          <a:p>
            <a:pPr marL="762000" indent="-762000" algn="l">
              <a:buSzPct val="75000"/>
              <a:buFont typeface="Helvetica Neue"/>
              <a:buChar char="•"/>
              <a:defRPr sz="4700"/>
            </a:pPr>
            <a:r>
              <a:t>Reading: Reader: </a:t>
            </a:r>
            <a:r>
              <a:rPr i="1">
                <a:latin typeface="Helvetica Neue"/>
                <a:ea typeface="Helvetica Neue"/>
                <a:cs typeface="Helvetica Neue"/>
                <a:sym typeface="Helvetica Neue"/>
              </a:rPr>
              <a:t>C Primer</a:t>
            </a:r>
            <a:endParaRPr i="1">
              <a:latin typeface="Helvetica Neue"/>
              <a:ea typeface="Helvetica Neue"/>
              <a:cs typeface="Helvetica Neue"/>
              <a:sym typeface="Helvetica Neue"/>
            </a:endParaRPr>
          </a:p>
          <a:p>
            <a:pPr lvl="1" marL="1397000" indent="-762000" algn="l">
              <a:buSzPct val="75000"/>
              <a:buFont typeface="Helvetica Neue"/>
              <a:buChar char="•"/>
              <a:defRPr sz="4700"/>
            </a:pPr>
          </a:p>
          <a:p>
            <a:pPr marL="762000" indent="-762000" algn="l">
              <a:buSzPct val="75000"/>
              <a:buFont typeface="Helvetica Neue"/>
              <a:buChar char="•"/>
              <a:defRPr sz="4700"/>
            </a:pPr>
            <a:r>
              <a:t>Pointers to Arrays (finish from last time)</a:t>
            </a:r>
          </a:p>
          <a:p>
            <a:pPr marL="762000" indent="-762000" algn="l">
              <a:buSzPct val="75000"/>
              <a:buFont typeface="Helvetica Neue"/>
              <a:buChar char="•"/>
              <a:defRPr sz="4700"/>
            </a:pPr>
            <a:r>
              <a:t>Stack allocation</a:t>
            </a:r>
          </a:p>
          <a:p>
            <a:pPr marL="762000" indent="-762000" algn="l">
              <a:buSzPct val="75000"/>
              <a:buFont typeface="Helvetica Neue"/>
              <a:buChar char="•"/>
              <a:defRPr sz="4700"/>
            </a:pPr>
            <a:r>
              <a:t>Stack frames</a:t>
            </a:r>
          </a:p>
          <a:p>
            <a:pPr marL="762000" indent="-762000" algn="l">
              <a:buSzPct val="75000"/>
              <a:buFont typeface="Helvetica Neue"/>
              <a:buChar char="•"/>
              <a:defRPr sz="4700"/>
            </a:pPr>
            <a:r>
              <a:t>Parameter passing</a:t>
            </a:r>
          </a:p>
          <a:p>
            <a:pPr marL="762000" indent="-762000" algn="l">
              <a:buSzPct val="75000"/>
              <a:buFont typeface="Helvetica Neue"/>
              <a:buChar char="•"/>
              <a:defRPr sz="4700"/>
            </a:pPr>
            <a:r>
              <a:t>Dynamic allocation (malloc/realloc/free).</a:t>
            </a:r>
          </a:p>
          <a:p>
            <a:pPr marL="762000" indent="-762000" algn="l">
              <a:buSzPct val="75000"/>
              <a:buFont typeface="Helvetica Neue"/>
              <a:buChar char="•"/>
              <a:defRPr sz="4700"/>
            </a:pPr>
            <a:r>
              <a:t>More Pointers to pointers</a:t>
            </a:r>
          </a:p>
        </p:txBody>
      </p:sp>
      <p:sp>
        <p:nvSpPr>
          <p:cNvPr id="171"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Double pointers — why are they need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Double pointers — why are they needed?</a:t>
            </a:r>
          </a:p>
        </p:txBody>
      </p:sp>
      <p:sp>
        <p:nvSpPr>
          <p:cNvPr id="174" name="#include&lt;stdio.h&gt;…"/>
          <p:cNvSpPr txBox="1"/>
          <p:nvPr/>
        </p:nvSpPr>
        <p:spPr>
          <a:xfrm>
            <a:off x="485856" y="3198451"/>
            <a:ext cx="13202003" cy="8547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#include&lt;stdio.h&gt;</a:t>
            </a:r>
          </a:p>
          <a:p>
            <a:pPr algn="l">
              <a:defRPr sz="2500">
                <a:latin typeface="Courier"/>
                <a:ea typeface="Courier"/>
                <a:cs typeface="Courier"/>
                <a:sym typeface="Courier"/>
              </a:defRPr>
            </a:pPr>
            <a:r>
              <a:t>#include&lt;stdlib.h&gt;</a:t>
            </a:r>
          </a:p>
          <a:p>
            <a:pPr algn="l">
              <a:defRPr sz="2500">
                <a:latin typeface="Courier"/>
                <a:ea typeface="Courier"/>
                <a:cs typeface="Courier"/>
                <a:sym typeface="Courier"/>
              </a:defRPr>
            </a:pPr>
          </a:p>
          <a:p>
            <a:pPr algn="l">
              <a:defRPr sz="2500">
                <a:latin typeface="Courier"/>
                <a:ea typeface="Courier"/>
                <a:cs typeface="Courier"/>
                <a:sym typeface="Courier"/>
              </a:defRPr>
            </a:pPr>
            <a:r>
              <a:t>// print the next character in p</a:t>
            </a:r>
          </a:p>
          <a:p>
            <a:pPr algn="l">
              <a:defRPr sz="2500">
                <a:latin typeface="Courier"/>
                <a:ea typeface="Courier"/>
                <a:cs typeface="Courier"/>
                <a:sym typeface="Courier"/>
              </a:defRPr>
            </a:pPr>
            <a:r>
              <a:t>// and update the local pointer, p (which does nothing)</a:t>
            </a:r>
          </a:p>
          <a:p>
            <a:pPr algn="l">
              <a:defRPr sz="2500">
                <a:latin typeface="Courier"/>
                <a:ea typeface="Courier"/>
                <a:cs typeface="Courier"/>
                <a:sym typeface="Courier"/>
              </a:defRPr>
            </a:pPr>
            <a:r>
              <a:t>char nextCharA(char *p) {</a:t>
            </a:r>
          </a:p>
          <a:p>
            <a:pPr algn="l">
              <a:defRPr sz="2500">
                <a:latin typeface="Courier"/>
                <a:ea typeface="Courier"/>
                <a:cs typeface="Courier"/>
                <a:sym typeface="Courier"/>
              </a:defRPr>
            </a:pPr>
            <a:r>
              <a:t>    char next = p[0];</a:t>
            </a:r>
          </a:p>
          <a:p>
            <a:pPr algn="l">
              <a:defRPr sz="2500">
                <a:latin typeface="Courier"/>
                <a:ea typeface="Courier"/>
                <a:cs typeface="Courier"/>
                <a:sym typeface="Courier"/>
              </a:defRPr>
            </a:pPr>
            <a:r>
              <a:t>    p++; // this does not do anything except inside this function</a:t>
            </a:r>
          </a:p>
          <a:p>
            <a:pPr algn="l">
              <a:defRPr sz="2500">
                <a:latin typeface="Courier"/>
                <a:ea typeface="Courier"/>
                <a:cs typeface="Courier"/>
                <a:sym typeface="Courier"/>
              </a:defRPr>
            </a:pPr>
            <a:r>
              <a:t>    // and, we are returning here, so it really doesn't </a:t>
            </a:r>
          </a:p>
          <a:p>
            <a:pPr algn="l">
              <a:defRPr sz="2500">
                <a:latin typeface="Courier"/>
                <a:ea typeface="Courier"/>
                <a:cs typeface="Courier"/>
                <a:sym typeface="Courier"/>
              </a:defRPr>
            </a:pPr>
            <a:r>
              <a:t>    // do anything productive</a:t>
            </a:r>
          </a:p>
          <a:p>
            <a:pPr algn="l">
              <a:defRPr sz="2500">
                <a:latin typeface="Courier"/>
                <a:ea typeface="Courier"/>
                <a:cs typeface="Courier"/>
                <a:sym typeface="Courier"/>
              </a:defRPr>
            </a:pPr>
            <a:r>
              <a:t>    return next;</a:t>
            </a:r>
          </a:p>
          <a:p>
            <a:pPr algn="l">
              <a:defRPr sz="2500">
                <a:latin typeface="Courier"/>
                <a:ea typeface="Courier"/>
                <a:cs typeface="Courier"/>
                <a:sym typeface="Courier"/>
              </a:defRPr>
            </a:pPr>
            <a:r>
              <a:t>}</a:t>
            </a:r>
          </a:p>
          <a:p>
            <a:pPr algn="l">
              <a:defRPr sz="2500">
                <a:latin typeface="Courier"/>
                <a:ea typeface="Courier"/>
                <a:cs typeface="Courier"/>
                <a:sym typeface="Courier"/>
              </a:defRPr>
            </a:pPr>
          </a:p>
          <a:p>
            <a:pPr algn="l">
              <a:defRPr sz="2500">
                <a:latin typeface="Courier"/>
                <a:ea typeface="Courier"/>
                <a:cs typeface="Courier"/>
                <a:sym typeface="Courier"/>
              </a:defRPr>
            </a:pPr>
            <a:r>
              <a:t>// print the next character in the string pointed to by p</a:t>
            </a:r>
          </a:p>
          <a:p>
            <a:pPr algn="l">
              <a:defRPr sz="2500">
                <a:latin typeface="Courier"/>
                <a:ea typeface="Courier"/>
                <a:cs typeface="Courier"/>
                <a:sym typeface="Courier"/>
              </a:defRPr>
            </a:pPr>
            <a:r>
              <a:t>// and update the string pointer by one to go to the next character</a:t>
            </a:r>
          </a:p>
          <a:p>
            <a:pPr algn="l">
              <a:defRPr sz="2500">
                <a:latin typeface="Courier"/>
                <a:ea typeface="Courier"/>
                <a:cs typeface="Courier"/>
                <a:sym typeface="Courier"/>
              </a:defRPr>
            </a:pPr>
            <a:r>
              <a:t>char nextCharB(char **p) {</a:t>
            </a:r>
          </a:p>
          <a:p>
            <a:pPr algn="l">
              <a:defRPr sz="2500">
                <a:latin typeface="Courier"/>
                <a:ea typeface="Courier"/>
                <a:cs typeface="Courier"/>
                <a:sym typeface="Courier"/>
              </a:defRPr>
            </a:pPr>
            <a:r>
              <a:t>    char next = (*p)[0];</a:t>
            </a:r>
          </a:p>
          <a:p>
            <a:pPr algn="l">
              <a:defRPr sz="2500">
                <a:latin typeface="Courier"/>
                <a:ea typeface="Courier"/>
                <a:cs typeface="Courier"/>
                <a:sym typeface="Courier"/>
              </a:defRPr>
            </a:pPr>
            <a:r>
              <a:t>    (*p)++; // now the original pointer gets updated!</a:t>
            </a:r>
          </a:p>
          <a:p>
            <a:pPr algn="l">
              <a:defRPr sz="2500">
                <a:latin typeface="Courier"/>
                <a:ea typeface="Courier"/>
                <a:cs typeface="Courier"/>
                <a:sym typeface="Courier"/>
              </a:defRPr>
            </a:pPr>
            <a:r>
              <a:t>    // we return here, but the calling function has the </a:t>
            </a:r>
          </a:p>
          <a:p>
            <a:pPr algn="l">
              <a:defRPr sz="2500">
                <a:latin typeface="Courier"/>
                <a:ea typeface="Courier"/>
                <a:cs typeface="Courier"/>
                <a:sym typeface="Courier"/>
              </a:defRPr>
            </a:pPr>
            <a:r>
              <a:t>    // details it needs for the next call</a:t>
            </a:r>
          </a:p>
          <a:p>
            <a:pPr algn="l">
              <a:defRPr sz="2500">
                <a:latin typeface="Courier"/>
                <a:ea typeface="Courier"/>
                <a:cs typeface="Courier"/>
                <a:sym typeface="Courier"/>
              </a:defRPr>
            </a:pPr>
            <a:r>
              <a:t>    return next;</a:t>
            </a:r>
          </a:p>
          <a:p>
            <a:pPr algn="l">
              <a:defRPr sz="2500">
                <a:latin typeface="Courier"/>
                <a:ea typeface="Courier"/>
                <a:cs typeface="Courier"/>
                <a:sym typeface="Courier"/>
              </a:defRPr>
            </a:pPr>
            <a:r>
              <a:t>}</a:t>
            </a:r>
          </a:p>
        </p:txBody>
      </p:sp>
      <p:sp>
        <p:nvSpPr>
          <p:cNvPr id="175" name="int main() {…"/>
          <p:cNvSpPr txBox="1"/>
          <p:nvPr/>
        </p:nvSpPr>
        <p:spPr>
          <a:xfrm>
            <a:off x="13728134" y="4712599"/>
            <a:ext cx="10630912" cy="4737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int main() {</a:t>
            </a:r>
          </a:p>
          <a:p>
            <a:pPr algn="l">
              <a:defRPr sz="2500">
                <a:latin typeface="Courier"/>
                <a:ea typeface="Courier"/>
                <a:cs typeface="Courier"/>
                <a:sym typeface="Courier"/>
              </a:defRPr>
            </a:pPr>
            <a:r>
              <a:t>    char *myString = "hello";</a:t>
            </a:r>
          </a:p>
          <a:p>
            <a:pPr algn="l">
              <a:defRPr sz="2500">
                <a:latin typeface="Courier"/>
                <a:ea typeface="Courier"/>
                <a:cs typeface="Courier"/>
                <a:sym typeface="Courier"/>
              </a:defRPr>
            </a:pPr>
            <a:r>
              <a:t>    char *pA = myString;</a:t>
            </a:r>
          </a:p>
          <a:p>
            <a:pPr algn="l">
              <a:defRPr sz="2500">
                <a:latin typeface="Courier"/>
                <a:ea typeface="Courier"/>
                <a:cs typeface="Courier"/>
                <a:sym typeface="Courier"/>
              </a:defRPr>
            </a:pPr>
            <a:r>
              <a:t>    char *pB = myString;</a:t>
            </a:r>
          </a:p>
          <a:p>
            <a:pPr algn="l">
              <a:defRPr sz="2500">
                <a:latin typeface="Courier"/>
                <a:ea typeface="Courier"/>
                <a:cs typeface="Courier"/>
                <a:sym typeface="Courier"/>
              </a:defRPr>
            </a:pPr>
          </a:p>
          <a:p>
            <a:pPr algn="l">
              <a:defRPr sz="2500">
                <a:latin typeface="Courier"/>
                <a:ea typeface="Courier"/>
                <a:cs typeface="Courier"/>
                <a:sym typeface="Courier"/>
              </a:defRPr>
            </a:pPr>
            <a:r>
              <a:t>    for (int i = 0; i &lt; 5; i++) {</a:t>
            </a:r>
          </a:p>
          <a:p>
            <a:pPr algn="l">
              <a:defRPr sz="2500">
                <a:latin typeface="Courier"/>
                <a:ea typeface="Courier"/>
                <a:cs typeface="Courier"/>
                <a:sym typeface="Courier"/>
              </a:defRPr>
            </a:pPr>
            <a:r>
              <a:t>        printf("nextCharA(pA): %c ", nextCharA(pA));</a:t>
            </a:r>
          </a:p>
          <a:p>
            <a:pPr algn="l">
              <a:defRPr sz="2500">
                <a:latin typeface="Courier"/>
                <a:ea typeface="Courier"/>
                <a:cs typeface="Courier"/>
                <a:sym typeface="Courier"/>
              </a:defRPr>
            </a:pPr>
            <a:r>
              <a:t>        printf("nextCharB(&amp;pB): %c\n", nextCharB(&amp;pB));</a:t>
            </a:r>
          </a:p>
          <a:p>
            <a:pPr algn="l">
              <a:defRPr sz="2500">
                <a:latin typeface="Courier"/>
                <a:ea typeface="Courier"/>
                <a:cs typeface="Courier"/>
                <a:sym typeface="Courier"/>
              </a:defRPr>
            </a:pPr>
            <a:r>
              <a:t>    }</a:t>
            </a:r>
          </a:p>
          <a:p>
            <a:pPr algn="l">
              <a:defRPr sz="2500">
                <a:latin typeface="Courier"/>
                <a:ea typeface="Courier"/>
                <a:cs typeface="Courier"/>
                <a:sym typeface="Courier"/>
              </a:defRPr>
            </a:pPr>
            <a:r>
              <a:t>    return 0;</a:t>
            </a:r>
          </a:p>
          <a:p>
            <a:pPr algn="l">
              <a:defRPr sz="2500">
                <a:latin typeface="Courier"/>
                <a:ea typeface="Courier"/>
                <a:cs typeface="Courier"/>
                <a:sym typeface="Courier"/>
              </a:defRPr>
            </a:pPr>
            <a:r>
              <a:t>}</a:t>
            </a:r>
          </a:p>
        </p:txBody>
      </p:sp>
      <p:sp>
        <p:nvSpPr>
          <p:cNvPr id="176" name="Let's take an in-depth look at the following example:"/>
          <p:cNvSpPr txBox="1"/>
          <p:nvPr/>
        </p:nvSpPr>
        <p:spPr>
          <a:xfrm>
            <a:off x="604678" y="1935478"/>
            <a:ext cx="2317464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take an in-depth look at the following example:</a:t>
            </a:r>
          </a:p>
        </p:txBody>
      </p:sp>
      <p:sp>
        <p:nvSpPr>
          <p:cNvPr id="177"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180"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sp>
        <p:nvSpPr>
          <p:cNvPr id="181" name="With arrays:…"/>
          <p:cNvSpPr txBox="1"/>
          <p:nvPr/>
        </p:nvSpPr>
        <p:spPr>
          <a:xfrm>
            <a:off x="654604" y="4743467"/>
            <a:ext cx="10845032" cy="2791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p:txBody>
      </p:sp>
      <p:sp>
        <p:nvSpPr>
          <p:cNvPr id="182"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185"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sp>
        <p:nvSpPr>
          <p:cNvPr id="186"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sp>
        <p:nvSpPr>
          <p:cNvPr id="187" name="With arrays:…"/>
          <p:cNvSpPr txBox="1"/>
          <p:nvPr/>
        </p:nvSpPr>
        <p:spPr>
          <a:xfrm>
            <a:off x="654604" y="4743467"/>
            <a:ext cx="10845032" cy="2791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p:txBody>
      </p:sp>
      <p:sp>
        <p:nvSpPr>
          <p:cNvPr id="188"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189"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192"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grpSp>
        <p:nvGrpSpPr>
          <p:cNvPr id="246" name="Group"/>
          <p:cNvGrpSpPr/>
          <p:nvPr/>
        </p:nvGrpSpPr>
        <p:grpSpPr>
          <a:xfrm>
            <a:off x="12050051" y="3949596"/>
            <a:ext cx="5207001" cy="9679890"/>
            <a:chOff x="0" y="0"/>
            <a:chExt cx="5207000" cy="9679888"/>
          </a:xfrm>
        </p:grpSpPr>
        <p:graphicFrame>
          <p:nvGraphicFramePr>
            <p:cNvPr id="193"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3300">
                            <a:solidFill>
                              <a:srgbClr val="000000"/>
                            </a:solidFill>
                            <a:latin typeface="Courier"/>
                            <a:ea typeface="Courier"/>
                            <a:cs typeface="Courier"/>
                            <a:sym typeface="Courier"/>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3300">
                            <a:solidFill>
                              <a:srgbClr val="000000"/>
                            </a:solidFill>
                            <a:latin typeface="Courier"/>
                            <a:ea typeface="Courier"/>
                            <a:cs typeface="Courier"/>
                            <a:sym typeface="Courier"/>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3300">
                            <a:solidFill>
                              <a:srgbClr val="000000"/>
                            </a:solidFill>
                            <a:latin typeface="Courier"/>
                            <a:ea typeface="Courier"/>
                            <a:cs typeface="Courier"/>
                            <a:sym typeface="Courier"/>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3300">
                            <a:solidFill>
                              <a:srgbClr val="000000"/>
                            </a:solidFill>
                            <a:latin typeface="Courier"/>
                            <a:ea typeface="Courier"/>
                            <a:cs typeface="Courier"/>
                            <a:sym typeface="Courier"/>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3300">
                            <a:solidFill>
                              <a:srgbClr val="000000"/>
                            </a:solidFill>
                            <a:latin typeface="Courier"/>
                            <a:ea typeface="Courier"/>
                            <a:cs typeface="Courier"/>
                            <a:sym typeface="Courier"/>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3300">
                            <a:solidFill>
                              <a:srgbClr val="000000"/>
                            </a:solidFill>
                            <a:latin typeface="Courier"/>
                            <a:ea typeface="Courier"/>
                            <a:cs typeface="Courier"/>
                            <a:sym typeface="Courier"/>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219" name="Group"/>
            <p:cNvGrpSpPr/>
            <p:nvPr/>
          </p:nvGrpSpPr>
          <p:grpSpPr>
            <a:xfrm>
              <a:off x="2439330" y="1384267"/>
              <a:ext cx="250264" cy="8107253"/>
              <a:chOff x="0" y="0"/>
              <a:chExt cx="250262" cy="8107252"/>
            </a:xfrm>
          </p:grpSpPr>
          <p:sp>
            <p:nvSpPr>
              <p:cNvPr id="194"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5"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6"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7"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8"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9"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0"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1"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2"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3"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4"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5"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6"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7"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8"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9"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0"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1"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2"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3"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4"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5"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6"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7"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18"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245" name="Group"/>
            <p:cNvGrpSpPr/>
            <p:nvPr/>
          </p:nvGrpSpPr>
          <p:grpSpPr>
            <a:xfrm>
              <a:off x="2439330" y="1572636"/>
              <a:ext cx="250264" cy="8107253"/>
              <a:chOff x="0" y="0"/>
              <a:chExt cx="250262" cy="8107252"/>
            </a:xfrm>
          </p:grpSpPr>
          <p:sp>
            <p:nvSpPr>
              <p:cNvPr id="220"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1"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2"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3"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4"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5"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6"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7"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8"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29"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0"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1"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2"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3"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4"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5"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6"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7"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8"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39"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0"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1"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2"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3"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44"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247"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sp>
        <p:nvSpPr>
          <p:cNvPr id="248" name="With arrays:…"/>
          <p:cNvSpPr txBox="1"/>
          <p:nvPr/>
        </p:nvSpPr>
        <p:spPr>
          <a:xfrm>
            <a:off x="654604" y="4743467"/>
            <a:ext cx="10845032" cy="2791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p:txBody>
      </p:sp>
      <p:sp>
        <p:nvSpPr>
          <p:cNvPr id="249"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252"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251"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255"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grpSp>
        <p:nvGrpSpPr>
          <p:cNvPr id="309" name="Group"/>
          <p:cNvGrpSpPr/>
          <p:nvPr/>
        </p:nvGrpSpPr>
        <p:grpSpPr>
          <a:xfrm>
            <a:off x="12050051" y="3949596"/>
            <a:ext cx="5207001" cy="9679890"/>
            <a:chOff x="0" y="0"/>
            <a:chExt cx="5207000" cy="9679888"/>
          </a:xfrm>
        </p:grpSpPr>
        <p:graphicFrame>
          <p:nvGraphicFramePr>
            <p:cNvPr id="256"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0x7d31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0x7d1d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0x7d09</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282" name="Group"/>
            <p:cNvGrpSpPr/>
            <p:nvPr/>
          </p:nvGrpSpPr>
          <p:grpSpPr>
            <a:xfrm>
              <a:off x="2439330" y="1384267"/>
              <a:ext cx="250264" cy="8107253"/>
              <a:chOff x="0" y="0"/>
              <a:chExt cx="250262" cy="8107252"/>
            </a:xfrm>
          </p:grpSpPr>
          <p:sp>
            <p:nvSpPr>
              <p:cNvPr id="257"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8"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9"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0"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1"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2"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3"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4"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5"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6"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7"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8"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9"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0"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1"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2"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3"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4"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5"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6"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7"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8"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9"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0"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1"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308" name="Group"/>
            <p:cNvGrpSpPr/>
            <p:nvPr/>
          </p:nvGrpSpPr>
          <p:grpSpPr>
            <a:xfrm>
              <a:off x="2439330" y="1572636"/>
              <a:ext cx="250264" cy="8107253"/>
              <a:chOff x="0" y="0"/>
              <a:chExt cx="250262" cy="8107252"/>
            </a:xfrm>
          </p:grpSpPr>
          <p:sp>
            <p:nvSpPr>
              <p:cNvPr id="283"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4"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5"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6"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7"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8"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89"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0"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1"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2"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3"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4"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5"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6"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7"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8"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9"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0"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1"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2"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3"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4"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5"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6"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7"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310"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sp>
        <p:nvSpPr>
          <p:cNvPr id="311" name="With arrays:…"/>
          <p:cNvSpPr txBox="1"/>
          <p:nvPr/>
        </p:nvSpPr>
        <p:spPr>
          <a:xfrm>
            <a:off x="654604" y="4743467"/>
            <a:ext cx="10845032" cy="2791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p:txBody>
      </p:sp>
      <p:sp>
        <p:nvSpPr>
          <p:cNvPr id="312"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315"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314"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318"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grpSp>
        <p:nvGrpSpPr>
          <p:cNvPr id="372" name="Group"/>
          <p:cNvGrpSpPr/>
          <p:nvPr/>
        </p:nvGrpSpPr>
        <p:grpSpPr>
          <a:xfrm>
            <a:off x="12050051" y="3949596"/>
            <a:ext cx="5207001" cy="9679890"/>
            <a:chOff x="0" y="0"/>
            <a:chExt cx="5207000" cy="9679888"/>
          </a:xfrm>
        </p:grpSpPr>
        <p:graphicFrame>
          <p:nvGraphicFramePr>
            <p:cNvPr id="319"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0x7d31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0x7d1d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0x7d09</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345" name="Group"/>
            <p:cNvGrpSpPr/>
            <p:nvPr/>
          </p:nvGrpSpPr>
          <p:grpSpPr>
            <a:xfrm>
              <a:off x="2439330" y="1384267"/>
              <a:ext cx="250264" cy="8107253"/>
              <a:chOff x="0" y="0"/>
              <a:chExt cx="250262" cy="8107252"/>
            </a:xfrm>
          </p:grpSpPr>
          <p:sp>
            <p:nvSpPr>
              <p:cNvPr id="320"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1"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2"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3"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4"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5"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6"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7"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8"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29"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0"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1"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2"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3"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4"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5"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6"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7"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8"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9"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0"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1"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2"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3"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4"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371" name="Group"/>
            <p:cNvGrpSpPr/>
            <p:nvPr/>
          </p:nvGrpSpPr>
          <p:grpSpPr>
            <a:xfrm>
              <a:off x="2439330" y="1572636"/>
              <a:ext cx="250264" cy="8107253"/>
              <a:chOff x="0" y="0"/>
              <a:chExt cx="250262" cy="8107252"/>
            </a:xfrm>
          </p:grpSpPr>
          <p:sp>
            <p:nvSpPr>
              <p:cNvPr id="346"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7"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8"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9"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0"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1"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2"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3"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4"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5"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6"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7"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8"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9"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0"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1"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2"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3"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4"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5"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6"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7"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8"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69"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70"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373"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graphicFrame>
        <p:nvGraphicFramePr>
          <p:cNvPr id="374" name="Table 1-1-1-1"/>
          <p:cNvGraphicFramePr/>
          <p:nvPr/>
        </p:nvGraphicFramePr>
        <p:xfrm>
          <a:off x="18985611" y="4463702"/>
          <a:ext cx="8253583" cy="683361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054875"/>
              </a:tblGrid>
              <a:tr h="1138934">
                <a:tc>
                  <a:txBody>
                    <a:bodyPr/>
                    <a:lstStyle/>
                    <a:p>
                      <a:pPr algn="l" defTabSz="914400">
                        <a:defRPr>
                          <a:solidFill>
                            <a:srgbClr val="000000"/>
                          </a:solidFill>
                        </a:defRPr>
                      </a:pPr>
                      <a:r>
                        <a:rPr sz="4700">
                          <a:latin typeface="+mn-lt"/>
                          <a:ea typeface="+mn-ea"/>
                          <a:cs typeface="+mn-cs"/>
                          <a:sym typeface="Helvetica Neue Light"/>
                        </a:rPr>
                        <a:t>String</a:t>
                      </a:r>
                    </a:p>
                  </a:txBody>
                  <a:tcPr marL="50800" marR="50800" marT="50800" marB="50800" anchor="ctr" anchorCtr="0" horzOverflow="overflow">
                    <a:lnT w="12700">
                      <a:miter lim="400000"/>
                    </a:lnT>
                    <a:lnB w="12700">
                      <a:solidFill>
                        <a:srgbClr val="000000"/>
                      </a:solidFill>
                      <a:custDash>
                        <a:ds d="200000" sp="200000"/>
                      </a:custDash>
                      <a:miter lim="400000"/>
                    </a:lnB>
                  </a:tcPr>
                </a:tc>
              </a:tr>
              <a:tr h="1138934">
                <a:tc>
                  <a:txBody>
                    <a:bodyPr/>
                    <a:lstStyle/>
                    <a:p>
                      <a:pPr algn="l" defTabSz="914400">
                        <a:defRPr>
                          <a:solidFill>
                            <a:srgbClr val="000000"/>
                          </a:solidFill>
                        </a:defRPr>
                      </a:pPr>
                      <a:r>
                        <a:rPr sz="3300">
                          <a:latin typeface="Courier"/>
                          <a:ea typeface="Courier"/>
                          <a:cs typeface="Courier"/>
                          <a:sym typeface="Courier"/>
                        </a:rPr>
                        <a:t>SSH_TTY=/dev/pts/29</a:t>
                      </a:r>
                    </a:p>
                  </a:txBody>
                  <a:tcPr marL="50800" marR="50800" marT="50800" marB="50800" anchor="ctr" anchorCtr="0" horzOverflow="overflow">
                    <a:lnT w="12700">
                      <a:solidFill>
                        <a:srgbClr val="000000"/>
                      </a:solidFill>
                      <a:custDash>
                        <a:ds d="200000" sp="200000"/>
                      </a:custDash>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HISTSIZE=5000</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SHELL=/bin/bash</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TERM=xterm-256color</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XDG_SESSION_ID=3230</a:t>
                      </a:r>
                    </a:p>
                  </a:txBody>
                  <a:tcPr marL="50800" marR="50800" marT="50800" marB="50800" anchor="ctr" anchorCtr="0" horzOverflow="overflow">
                    <a:lnT w="0">
                      <a:miter lim="400000"/>
                    </a:lnT>
                    <a:lnB w="0">
                      <a:miter lim="400000"/>
                    </a:lnB>
                  </a:tcPr>
                </a:tc>
              </a:tr>
            </a:tbl>
          </a:graphicData>
        </a:graphic>
      </p:graphicFrame>
      <p:sp>
        <p:nvSpPr>
          <p:cNvPr id="375" name="Line"/>
          <p:cNvSpPr/>
          <p:nvPr/>
        </p:nvSpPr>
        <p:spPr>
          <a:xfrm flipV="1">
            <a:off x="16773607" y="10893446"/>
            <a:ext cx="2212593" cy="1678409"/>
          </a:xfrm>
          <a:prstGeom prst="line">
            <a:avLst/>
          </a:prstGeom>
          <a:ln w="50800">
            <a:solidFill>
              <a:srgbClr val="7F0325"/>
            </a:solidFill>
            <a:miter lim="400000"/>
            <a:tailEnd type="triangle"/>
          </a:ln>
        </p:spPr>
        <p:txBody>
          <a:bodyPr lIns="50800" tIns="50800" rIns="50800" bIns="50800" anchor="ctr"/>
          <a:lstStyle/>
          <a:p>
            <a:pPr/>
          </a:p>
        </p:txBody>
      </p:sp>
      <p:sp>
        <p:nvSpPr>
          <p:cNvPr id="376" name="Line"/>
          <p:cNvSpPr/>
          <p:nvPr/>
        </p:nvSpPr>
        <p:spPr>
          <a:xfrm flipV="1">
            <a:off x="16805090" y="9735370"/>
            <a:ext cx="2027686" cy="1506927"/>
          </a:xfrm>
          <a:prstGeom prst="line">
            <a:avLst/>
          </a:prstGeom>
          <a:ln w="50800">
            <a:solidFill>
              <a:srgbClr val="7F0325"/>
            </a:solidFill>
            <a:miter lim="400000"/>
            <a:tailEnd type="triangle"/>
          </a:ln>
        </p:spPr>
        <p:txBody>
          <a:bodyPr lIns="50800" tIns="50800" rIns="50800" bIns="50800" anchor="ctr"/>
          <a:lstStyle/>
          <a:p>
            <a:pPr/>
          </a:p>
        </p:txBody>
      </p:sp>
      <p:sp>
        <p:nvSpPr>
          <p:cNvPr id="377" name="Line"/>
          <p:cNvSpPr/>
          <p:nvPr/>
        </p:nvSpPr>
        <p:spPr>
          <a:xfrm flipV="1">
            <a:off x="16793024" y="8595673"/>
            <a:ext cx="2111109" cy="1303802"/>
          </a:xfrm>
          <a:prstGeom prst="line">
            <a:avLst/>
          </a:prstGeom>
          <a:ln w="50800">
            <a:solidFill>
              <a:srgbClr val="7F0325"/>
            </a:solidFill>
            <a:miter lim="400000"/>
            <a:tailEnd type="triangle"/>
          </a:ln>
        </p:spPr>
        <p:txBody>
          <a:bodyPr lIns="50800" tIns="50800" rIns="50800" bIns="50800" anchor="ctr"/>
          <a:lstStyle/>
          <a:p>
            <a:pPr/>
          </a:p>
        </p:txBody>
      </p:sp>
      <p:sp>
        <p:nvSpPr>
          <p:cNvPr id="378" name="Line"/>
          <p:cNvSpPr/>
          <p:nvPr/>
        </p:nvSpPr>
        <p:spPr>
          <a:xfrm flipV="1">
            <a:off x="16781225" y="7442391"/>
            <a:ext cx="2044946" cy="1109786"/>
          </a:xfrm>
          <a:prstGeom prst="line">
            <a:avLst/>
          </a:prstGeom>
          <a:ln w="50800">
            <a:solidFill>
              <a:srgbClr val="7F0325"/>
            </a:solidFill>
            <a:miter lim="400000"/>
            <a:tailEnd type="triangle"/>
          </a:ln>
        </p:spPr>
        <p:txBody>
          <a:bodyPr lIns="50800" tIns="50800" rIns="50800" bIns="50800" anchor="ctr"/>
          <a:lstStyle/>
          <a:p>
            <a:pPr/>
          </a:p>
        </p:txBody>
      </p:sp>
      <p:sp>
        <p:nvSpPr>
          <p:cNvPr id="379" name="Line"/>
          <p:cNvSpPr/>
          <p:nvPr/>
        </p:nvSpPr>
        <p:spPr>
          <a:xfrm flipV="1">
            <a:off x="16920452" y="6242444"/>
            <a:ext cx="1977264" cy="1001751"/>
          </a:xfrm>
          <a:prstGeom prst="line">
            <a:avLst/>
          </a:prstGeom>
          <a:ln w="50800">
            <a:solidFill>
              <a:srgbClr val="7F0325"/>
            </a:solidFill>
            <a:miter lim="400000"/>
            <a:tailEnd type="triangle"/>
          </a:ln>
        </p:spPr>
        <p:txBody>
          <a:bodyPr lIns="50800" tIns="50800" rIns="50800" bIns="50800" anchor="ctr"/>
          <a:lstStyle/>
          <a:p>
            <a:pPr/>
          </a:p>
        </p:txBody>
      </p:sp>
      <p:sp>
        <p:nvSpPr>
          <p:cNvPr id="380" name="With arrays:…"/>
          <p:cNvSpPr txBox="1"/>
          <p:nvPr/>
        </p:nvSpPr>
        <p:spPr>
          <a:xfrm>
            <a:off x="654604" y="4743467"/>
            <a:ext cx="10845032" cy="2791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p:txBody>
      </p:sp>
      <p:sp>
        <p:nvSpPr>
          <p:cNvPr id="381"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384"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383"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387"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grpSp>
        <p:nvGrpSpPr>
          <p:cNvPr id="441" name="Group"/>
          <p:cNvGrpSpPr/>
          <p:nvPr/>
        </p:nvGrpSpPr>
        <p:grpSpPr>
          <a:xfrm>
            <a:off x="12050051" y="3949596"/>
            <a:ext cx="5207001" cy="9679890"/>
            <a:chOff x="0" y="0"/>
            <a:chExt cx="5207000" cy="9679888"/>
          </a:xfrm>
        </p:grpSpPr>
        <p:graphicFrame>
          <p:nvGraphicFramePr>
            <p:cNvPr id="388"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0x7d31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0x7d1d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0x7d09</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414" name="Group"/>
            <p:cNvGrpSpPr/>
            <p:nvPr/>
          </p:nvGrpSpPr>
          <p:grpSpPr>
            <a:xfrm>
              <a:off x="2439330" y="1384267"/>
              <a:ext cx="250264" cy="8107253"/>
              <a:chOff x="0" y="0"/>
              <a:chExt cx="250262" cy="8107252"/>
            </a:xfrm>
          </p:grpSpPr>
          <p:sp>
            <p:nvSpPr>
              <p:cNvPr id="389"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0"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1"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2"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3"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4"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5"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6"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7"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8"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99"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0"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1"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2"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3"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4"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5"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6"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7"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8"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09"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0"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1"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2"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3"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440" name="Group"/>
            <p:cNvGrpSpPr/>
            <p:nvPr/>
          </p:nvGrpSpPr>
          <p:grpSpPr>
            <a:xfrm>
              <a:off x="2439330" y="1572636"/>
              <a:ext cx="250264" cy="8107253"/>
              <a:chOff x="0" y="0"/>
              <a:chExt cx="250262" cy="8107252"/>
            </a:xfrm>
          </p:grpSpPr>
          <p:sp>
            <p:nvSpPr>
              <p:cNvPr id="415"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6"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7"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8"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19"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0"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1"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2"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3"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4"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5"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6"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7"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8"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29"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0"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1"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2"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3"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4"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5"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6"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7"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8"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39"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442"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graphicFrame>
        <p:nvGraphicFramePr>
          <p:cNvPr id="443" name="Table 1-1-1-1"/>
          <p:cNvGraphicFramePr/>
          <p:nvPr/>
        </p:nvGraphicFramePr>
        <p:xfrm>
          <a:off x="18985611" y="4463702"/>
          <a:ext cx="8253583" cy="683361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054875"/>
              </a:tblGrid>
              <a:tr h="1138934">
                <a:tc>
                  <a:txBody>
                    <a:bodyPr/>
                    <a:lstStyle/>
                    <a:p>
                      <a:pPr algn="l" defTabSz="914400">
                        <a:defRPr>
                          <a:solidFill>
                            <a:srgbClr val="000000"/>
                          </a:solidFill>
                        </a:defRPr>
                      </a:pPr>
                      <a:r>
                        <a:rPr sz="4700">
                          <a:latin typeface="+mn-lt"/>
                          <a:ea typeface="+mn-ea"/>
                          <a:cs typeface="+mn-cs"/>
                          <a:sym typeface="Helvetica Neue Light"/>
                        </a:rPr>
                        <a:t>String</a:t>
                      </a:r>
                    </a:p>
                  </a:txBody>
                  <a:tcPr marL="50800" marR="50800" marT="50800" marB="50800" anchor="ctr" anchorCtr="0" horzOverflow="overflow">
                    <a:lnT w="12700">
                      <a:miter lim="400000"/>
                    </a:lnT>
                    <a:lnB w="12700">
                      <a:solidFill>
                        <a:srgbClr val="000000"/>
                      </a:solidFill>
                      <a:custDash>
                        <a:ds d="200000" sp="200000"/>
                      </a:custDash>
                      <a:miter lim="400000"/>
                    </a:lnB>
                  </a:tcPr>
                </a:tc>
              </a:tr>
              <a:tr h="1138934">
                <a:tc>
                  <a:txBody>
                    <a:bodyPr/>
                    <a:lstStyle/>
                    <a:p>
                      <a:pPr algn="l" defTabSz="914400">
                        <a:defRPr>
                          <a:solidFill>
                            <a:srgbClr val="000000"/>
                          </a:solidFill>
                        </a:defRPr>
                      </a:pPr>
                      <a:r>
                        <a:rPr sz="3300">
                          <a:latin typeface="Courier"/>
                          <a:ea typeface="Courier"/>
                          <a:cs typeface="Courier"/>
                          <a:sym typeface="Courier"/>
                        </a:rPr>
                        <a:t>SSH_TTY=/dev/pts/29</a:t>
                      </a:r>
                    </a:p>
                  </a:txBody>
                  <a:tcPr marL="50800" marR="50800" marT="50800" marB="50800" anchor="ctr" anchorCtr="0" horzOverflow="overflow">
                    <a:lnT w="12700">
                      <a:solidFill>
                        <a:srgbClr val="000000"/>
                      </a:solidFill>
                      <a:custDash>
                        <a:ds d="200000" sp="200000"/>
                      </a:custDash>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HISTSIZE=5000</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SHELL=/bin/bash</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TERM=xterm-256color</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XDG_SESSION_ID=3230</a:t>
                      </a:r>
                    </a:p>
                  </a:txBody>
                  <a:tcPr marL="50800" marR="50800" marT="50800" marB="50800" anchor="ctr" anchorCtr="0" horzOverflow="overflow">
                    <a:lnT w="0">
                      <a:miter lim="400000"/>
                    </a:lnT>
                    <a:lnB w="0">
                      <a:miter lim="400000"/>
                    </a:lnB>
                  </a:tcPr>
                </a:tc>
              </a:tr>
            </a:tbl>
          </a:graphicData>
        </a:graphic>
      </p:graphicFrame>
      <p:sp>
        <p:nvSpPr>
          <p:cNvPr id="444" name="Line"/>
          <p:cNvSpPr/>
          <p:nvPr/>
        </p:nvSpPr>
        <p:spPr>
          <a:xfrm flipV="1">
            <a:off x="16773607" y="10893446"/>
            <a:ext cx="2212593" cy="1678409"/>
          </a:xfrm>
          <a:prstGeom prst="line">
            <a:avLst/>
          </a:prstGeom>
          <a:ln w="50800">
            <a:solidFill>
              <a:srgbClr val="7F0325"/>
            </a:solidFill>
            <a:miter lim="400000"/>
            <a:tailEnd type="triangle"/>
          </a:ln>
        </p:spPr>
        <p:txBody>
          <a:bodyPr lIns="50800" tIns="50800" rIns="50800" bIns="50800" anchor="ctr"/>
          <a:lstStyle/>
          <a:p>
            <a:pPr/>
          </a:p>
        </p:txBody>
      </p:sp>
      <p:sp>
        <p:nvSpPr>
          <p:cNvPr id="445" name="Line"/>
          <p:cNvSpPr/>
          <p:nvPr/>
        </p:nvSpPr>
        <p:spPr>
          <a:xfrm flipV="1">
            <a:off x="16805090" y="9735370"/>
            <a:ext cx="2027686" cy="1506927"/>
          </a:xfrm>
          <a:prstGeom prst="line">
            <a:avLst/>
          </a:prstGeom>
          <a:ln w="50800">
            <a:solidFill>
              <a:srgbClr val="7F0325"/>
            </a:solidFill>
            <a:miter lim="400000"/>
            <a:tailEnd type="triangle"/>
          </a:ln>
        </p:spPr>
        <p:txBody>
          <a:bodyPr lIns="50800" tIns="50800" rIns="50800" bIns="50800" anchor="ctr"/>
          <a:lstStyle/>
          <a:p>
            <a:pPr/>
          </a:p>
        </p:txBody>
      </p:sp>
      <p:sp>
        <p:nvSpPr>
          <p:cNvPr id="446" name="Line"/>
          <p:cNvSpPr/>
          <p:nvPr/>
        </p:nvSpPr>
        <p:spPr>
          <a:xfrm flipV="1">
            <a:off x="16793024" y="8595673"/>
            <a:ext cx="2111109" cy="1303802"/>
          </a:xfrm>
          <a:prstGeom prst="line">
            <a:avLst/>
          </a:prstGeom>
          <a:ln w="50800">
            <a:solidFill>
              <a:srgbClr val="7F0325"/>
            </a:solidFill>
            <a:miter lim="400000"/>
            <a:tailEnd type="triangle"/>
          </a:ln>
        </p:spPr>
        <p:txBody>
          <a:bodyPr lIns="50800" tIns="50800" rIns="50800" bIns="50800" anchor="ctr"/>
          <a:lstStyle/>
          <a:p>
            <a:pPr/>
          </a:p>
        </p:txBody>
      </p:sp>
      <p:sp>
        <p:nvSpPr>
          <p:cNvPr id="447" name="Line"/>
          <p:cNvSpPr/>
          <p:nvPr/>
        </p:nvSpPr>
        <p:spPr>
          <a:xfrm flipV="1">
            <a:off x="16781225" y="7442391"/>
            <a:ext cx="2044946" cy="1109786"/>
          </a:xfrm>
          <a:prstGeom prst="line">
            <a:avLst/>
          </a:prstGeom>
          <a:ln w="50800">
            <a:solidFill>
              <a:srgbClr val="7F0325"/>
            </a:solidFill>
            <a:miter lim="400000"/>
            <a:tailEnd type="triangle"/>
          </a:ln>
        </p:spPr>
        <p:txBody>
          <a:bodyPr lIns="50800" tIns="50800" rIns="50800" bIns="50800" anchor="ctr"/>
          <a:lstStyle/>
          <a:p>
            <a:pPr/>
          </a:p>
        </p:txBody>
      </p:sp>
      <p:sp>
        <p:nvSpPr>
          <p:cNvPr id="448" name="Line"/>
          <p:cNvSpPr/>
          <p:nvPr/>
        </p:nvSpPr>
        <p:spPr>
          <a:xfrm flipV="1">
            <a:off x="16920452" y="6242444"/>
            <a:ext cx="1977264" cy="1001751"/>
          </a:xfrm>
          <a:prstGeom prst="line">
            <a:avLst/>
          </a:prstGeom>
          <a:ln w="50800">
            <a:solidFill>
              <a:srgbClr val="7F0325"/>
            </a:solidFill>
            <a:miter lim="400000"/>
            <a:tailEnd type="triangle"/>
          </a:ln>
        </p:spPr>
        <p:txBody>
          <a:bodyPr lIns="50800" tIns="50800" rIns="50800" bIns="50800" anchor="ctr"/>
          <a:lstStyle/>
          <a:p>
            <a:pPr/>
          </a:p>
        </p:txBody>
      </p:sp>
      <p:sp>
        <p:nvSpPr>
          <p:cNvPr id="449" name="With arrays:…"/>
          <p:cNvSpPr txBox="1"/>
          <p:nvPr/>
        </p:nvSpPr>
        <p:spPr>
          <a:xfrm>
            <a:off x="654604" y="4743467"/>
            <a:ext cx="10845032" cy="7351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a:p>
            <a:pPr marL="914400" indent="-914400" algn="l">
              <a:buSzPct val="100000"/>
              <a:buAutoNum type="arabicPeriod" startAt="1"/>
              <a:defRPr sz="4200"/>
            </a:pPr>
            <a:r>
              <a:t>If you know the type that is held in the array, you can always dereference to get a single pointer to the type. E.g., </a:t>
            </a:r>
            <a:r>
              <a:rPr>
                <a:latin typeface="Courier"/>
                <a:ea typeface="Courier"/>
                <a:cs typeface="Courier"/>
                <a:sym typeface="Courier"/>
              </a:rPr>
              <a:t>envp[0]</a:t>
            </a:r>
            <a:r>
              <a:t> is a pointer to the string "</a:t>
            </a:r>
            <a:r>
              <a:rPr sz="3900">
                <a:latin typeface="Courier"/>
                <a:ea typeface="Courier"/>
                <a:cs typeface="Courier"/>
                <a:sym typeface="Courier"/>
              </a:rPr>
              <a:t>XDG_SESSION_ID=3230</a:t>
            </a:r>
            <a:r>
              <a:t>"</a:t>
            </a:r>
          </a:p>
          <a:p>
            <a:pPr algn="l">
              <a:defRPr sz="4200"/>
            </a:pPr>
          </a:p>
        </p:txBody>
      </p:sp>
      <p:sp>
        <p:nvSpPr>
          <p:cNvPr id="450"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454"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sp>
        <p:nvSpPr>
          <p:cNvPr id="452" name="What is the value of envp[2] for the diagram?"/>
          <p:cNvSpPr txBox="1"/>
          <p:nvPr/>
        </p:nvSpPr>
        <p:spPr>
          <a:xfrm>
            <a:off x="616712" y="11067086"/>
            <a:ext cx="5944882" cy="2046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200"/>
            </a:pPr>
            <a:r>
              <a:t>What is </a:t>
            </a:r>
            <a:r>
              <a:rPr i="1">
                <a:latin typeface="Helvetica Neue"/>
                <a:ea typeface="Helvetica Neue"/>
                <a:cs typeface="Helvetica Neue"/>
                <a:sym typeface="Helvetica Neue"/>
              </a:rPr>
              <a:t>the value</a:t>
            </a:r>
            <a:r>
              <a:t> of </a:t>
            </a:r>
            <a:r>
              <a:rPr>
                <a:latin typeface="Courier"/>
                <a:ea typeface="Courier"/>
                <a:cs typeface="Courier"/>
                <a:sym typeface="Courier"/>
              </a:rPr>
              <a:t>envp[2]</a:t>
            </a:r>
            <a:r>
              <a:t> for the diagram?</a:t>
            </a:r>
          </a:p>
        </p:txBody>
      </p:sp>
      <p:sp>
        <p:nvSpPr>
          <p:cNvPr id="453"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6" name="What is the value of envp[2] for the diagram?"/>
          <p:cNvSpPr txBox="1"/>
          <p:nvPr/>
        </p:nvSpPr>
        <p:spPr>
          <a:xfrm>
            <a:off x="616712" y="11067086"/>
            <a:ext cx="5944882" cy="2046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200"/>
            </a:pPr>
            <a:r>
              <a:t>What is </a:t>
            </a:r>
            <a:r>
              <a:rPr i="1">
                <a:latin typeface="Helvetica Neue"/>
                <a:ea typeface="Helvetica Neue"/>
                <a:cs typeface="Helvetica Neue"/>
                <a:sym typeface="Helvetica Neue"/>
              </a:rPr>
              <a:t>the value</a:t>
            </a:r>
            <a:r>
              <a:t> of </a:t>
            </a:r>
            <a:r>
              <a:rPr>
                <a:latin typeface="Courier"/>
                <a:ea typeface="Courier"/>
                <a:cs typeface="Courier"/>
                <a:sym typeface="Courier"/>
              </a:rPr>
              <a:t>envp[2]</a:t>
            </a:r>
            <a:r>
              <a:t> for the diagram?</a:t>
            </a:r>
          </a:p>
        </p:txBody>
      </p:sp>
      <p:sp>
        <p:nvSpPr>
          <p:cNvPr id="457"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458"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grpSp>
        <p:nvGrpSpPr>
          <p:cNvPr id="512" name="Group"/>
          <p:cNvGrpSpPr/>
          <p:nvPr/>
        </p:nvGrpSpPr>
        <p:grpSpPr>
          <a:xfrm>
            <a:off x="12050051" y="3949596"/>
            <a:ext cx="5207001" cy="9679890"/>
            <a:chOff x="0" y="0"/>
            <a:chExt cx="5207000" cy="9679888"/>
          </a:xfrm>
        </p:grpSpPr>
        <p:graphicFrame>
          <p:nvGraphicFramePr>
            <p:cNvPr id="459"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0x7d31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0x7d1d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0x7d09</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485" name="Group"/>
            <p:cNvGrpSpPr/>
            <p:nvPr/>
          </p:nvGrpSpPr>
          <p:grpSpPr>
            <a:xfrm>
              <a:off x="2439330" y="1384267"/>
              <a:ext cx="250264" cy="8107253"/>
              <a:chOff x="0" y="0"/>
              <a:chExt cx="250262" cy="8107252"/>
            </a:xfrm>
          </p:grpSpPr>
          <p:sp>
            <p:nvSpPr>
              <p:cNvPr id="460"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1"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2"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3"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4"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5"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6"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7"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8"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69"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0"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1"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2"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3"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4"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5"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6"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7"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8"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79"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0"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1"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2"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3"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4"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511" name="Group"/>
            <p:cNvGrpSpPr/>
            <p:nvPr/>
          </p:nvGrpSpPr>
          <p:grpSpPr>
            <a:xfrm>
              <a:off x="2439330" y="1572636"/>
              <a:ext cx="250264" cy="8107253"/>
              <a:chOff x="0" y="0"/>
              <a:chExt cx="250262" cy="8107252"/>
            </a:xfrm>
          </p:grpSpPr>
          <p:sp>
            <p:nvSpPr>
              <p:cNvPr id="486"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7"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8"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89"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0"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1"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2"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3"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4"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5"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6"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7"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8"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499"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0"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1"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2"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3"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4"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5"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6"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7"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8"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09"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10"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513"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sp>
        <p:nvSpPr>
          <p:cNvPr id="514"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525"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graphicFrame>
        <p:nvGraphicFramePr>
          <p:cNvPr id="516" name="Table 1-1-1-1"/>
          <p:cNvGraphicFramePr/>
          <p:nvPr/>
        </p:nvGraphicFramePr>
        <p:xfrm>
          <a:off x="18985611" y="4463702"/>
          <a:ext cx="8253583" cy="683361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054875"/>
              </a:tblGrid>
              <a:tr h="1138934">
                <a:tc>
                  <a:txBody>
                    <a:bodyPr/>
                    <a:lstStyle/>
                    <a:p>
                      <a:pPr algn="l" defTabSz="914400">
                        <a:defRPr>
                          <a:solidFill>
                            <a:srgbClr val="000000"/>
                          </a:solidFill>
                        </a:defRPr>
                      </a:pPr>
                      <a:r>
                        <a:rPr sz="4700">
                          <a:latin typeface="+mn-lt"/>
                          <a:ea typeface="+mn-ea"/>
                          <a:cs typeface="+mn-cs"/>
                          <a:sym typeface="Helvetica Neue Light"/>
                        </a:rPr>
                        <a:t>String</a:t>
                      </a:r>
                    </a:p>
                  </a:txBody>
                  <a:tcPr marL="50800" marR="50800" marT="50800" marB="50800" anchor="ctr" anchorCtr="0" horzOverflow="overflow">
                    <a:lnT w="12700">
                      <a:miter lim="400000"/>
                    </a:lnT>
                    <a:lnB w="12700">
                      <a:solidFill>
                        <a:srgbClr val="000000"/>
                      </a:solidFill>
                      <a:custDash>
                        <a:ds d="200000" sp="200000"/>
                      </a:custDash>
                      <a:miter lim="400000"/>
                    </a:lnB>
                  </a:tcPr>
                </a:tc>
              </a:tr>
              <a:tr h="1138934">
                <a:tc>
                  <a:txBody>
                    <a:bodyPr/>
                    <a:lstStyle/>
                    <a:p>
                      <a:pPr algn="l" defTabSz="914400">
                        <a:defRPr>
                          <a:solidFill>
                            <a:srgbClr val="000000"/>
                          </a:solidFill>
                        </a:defRPr>
                      </a:pPr>
                      <a:r>
                        <a:rPr sz="3300">
                          <a:latin typeface="Courier"/>
                          <a:ea typeface="Courier"/>
                          <a:cs typeface="Courier"/>
                          <a:sym typeface="Courier"/>
                        </a:rPr>
                        <a:t>SSH_TTY=/dev/pts/29</a:t>
                      </a:r>
                    </a:p>
                  </a:txBody>
                  <a:tcPr marL="50800" marR="50800" marT="50800" marB="50800" anchor="ctr" anchorCtr="0" horzOverflow="overflow">
                    <a:lnT w="12700">
                      <a:solidFill>
                        <a:srgbClr val="000000"/>
                      </a:solidFill>
                      <a:custDash>
                        <a:ds d="200000" sp="200000"/>
                      </a:custDash>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HISTSIZE=5000</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SHELL=/bin/bash</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TERM=xterm-256color</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XDG_SESSION_ID=3230</a:t>
                      </a:r>
                    </a:p>
                  </a:txBody>
                  <a:tcPr marL="50800" marR="50800" marT="50800" marB="50800" anchor="ctr" anchorCtr="0" horzOverflow="overflow">
                    <a:lnT w="0">
                      <a:miter lim="400000"/>
                    </a:lnT>
                    <a:lnB w="0">
                      <a:miter lim="400000"/>
                    </a:lnB>
                  </a:tcPr>
                </a:tc>
              </a:tr>
            </a:tbl>
          </a:graphicData>
        </a:graphic>
      </p:graphicFrame>
      <p:sp>
        <p:nvSpPr>
          <p:cNvPr id="517" name="Line"/>
          <p:cNvSpPr/>
          <p:nvPr/>
        </p:nvSpPr>
        <p:spPr>
          <a:xfrm flipV="1">
            <a:off x="16773607" y="10893446"/>
            <a:ext cx="2212593" cy="1678409"/>
          </a:xfrm>
          <a:prstGeom prst="line">
            <a:avLst/>
          </a:prstGeom>
          <a:ln w="50800">
            <a:solidFill>
              <a:srgbClr val="7F0325"/>
            </a:solidFill>
            <a:miter lim="400000"/>
            <a:tailEnd type="triangle"/>
          </a:ln>
        </p:spPr>
        <p:txBody>
          <a:bodyPr lIns="50800" tIns="50800" rIns="50800" bIns="50800" anchor="ctr"/>
          <a:lstStyle/>
          <a:p>
            <a:pPr/>
          </a:p>
        </p:txBody>
      </p:sp>
      <p:sp>
        <p:nvSpPr>
          <p:cNvPr id="518" name="Line"/>
          <p:cNvSpPr/>
          <p:nvPr/>
        </p:nvSpPr>
        <p:spPr>
          <a:xfrm flipV="1">
            <a:off x="16805090" y="9735370"/>
            <a:ext cx="2027686" cy="1506927"/>
          </a:xfrm>
          <a:prstGeom prst="line">
            <a:avLst/>
          </a:prstGeom>
          <a:ln w="50800">
            <a:solidFill>
              <a:srgbClr val="7F0325"/>
            </a:solidFill>
            <a:miter lim="400000"/>
            <a:tailEnd type="triangle"/>
          </a:ln>
        </p:spPr>
        <p:txBody>
          <a:bodyPr lIns="50800" tIns="50800" rIns="50800" bIns="50800" anchor="ctr"/>
          <a:lstStyle/>
          <a:p>
            <a:pPr/>
          </a:p>
        </p:txBody>
      </p:sp>
      <p:sp>
        <p:nvSpPr>
          <p:cNvPr id="519" name="Line"/>
          <p:cNvSpPr/>
          <p:nvPr/>
        </p:nvSpPr>
        <p:spPr>
          <a:xfrm flipV="1">
            <a:off x="16793024" y="8595673"/>
            <a:ext cx="2111109" cy="1303802"/>
          </a:xfrm>
          <a:prstGeom prst="line">
            <a:avLst/>
          </a:prstGeom>
          <a:ln w="50800">
            <a:solidFill>
              <a:srgbClr val="7F0325"/>
            </a:solidFill>
            <a:miter lim="400000"/>
            <a:tailEnd type="triangle"/>
          </a:ln>
        </p:spPr>
        <p:txBody>
          <a:bodyPr lIns="50800" tIns="50800" rIns="50800" bIns="50800" anchor="ctr"/>
          <a:lstStyle/>
          <a:p>
            <a:pPr/>
          </a:p>
        </p:txBody>
      </p:sp>
      <p:sp>
        <p:nvSpPr>
          <p:cNvPr id="520" name="Line"/>
          <p:cNvSpPr/>
          <p:nvPr/>
        </p:nvSpPr>
        <p:spPr>
          <a:xfrm flipV="1">
            <a:off x="16781225" y="7442391"/>
            <a:ext cx="2044946" cy="1109786"/>
          </a:xfrm>
          <a:prstGeom prst="line">
            <a:avLst/>
          </a:prstGeom>
          <a:ln w="50800">
            <a:solidFill>
              <a:srgbClr val="7F0325"/>
            </a:solidFill>
            <a:miter lim="400000"/>
            <a:tailEnd type="triangle"/>
          </a:ln>
        </p:spPr>
        <p:txBody>
          <a:bodyPr lIns="50800" tIns="50800" rIns="50800" bIns="50800" anchor="ctr"/>
          <a:lstStyle/>
          <a:p>
            <a:pPr/>
          </a:p>
        </p:txBody>
      </p:sp>
      <p:sp>
        <p:nvSpPr>
          <p:cNvPr id="521" name="Line"/>
          <p:cNvSpPr/>
          <p:nvPr/>
        </p:nvSpPr>
        <p:spPr>
          <a:xfrm flipV="1">
            <a:off x="16920452" y="6242444"/>
            <a:ext cx="1977264" cy="1001751"/>
          </a:xfrm>
          <a:prstGeom prst="line">
            <a:avLst/>
          </a:prstGeom>
          <a:ln w="50800">
            <a:solidFill>
              <a:srgbClr val="7F0325"/>
            </a:solidFill>
            <a:miter lim="400000"/>
            <a:tailEnd type="triangle"/>
          </a:ln>
        </p:spPr>
        <p:txBody>
          <a:bodyPr lIns="50800" tIns="50800" rIns="50800" bIns="50800" anchor="ctr"/>
          <a:lstStyle/>
          <a:p>
            <a:pPr/>
          </a:p>
        </p:txBody>
      </p:sp>
      <p:sp>
        <p:nvSpPr>
          <p:cNvPr id="522" name="0x7d31"/>
          <p:cNvSpPr txBox="1"/>
          <p:nvPr/>
        </p:nvSpPr>
        <p:spPr>
          <a:xfrm>
            <a:off x="3156872" y="12512318"/>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0x7d31</a:t>
            </a:r>
          </a:p>
        </p:txBody>
      </p:sp>
      <p:sp>
        <p:nvSpPr>
          <p:cNvPr id="523" name="With arrays:…"/>
          <p:cNvSpPr txBox="1"/>
          <p:nvPr/>
        </p:nvSpPr>
        <p:spPr>
          <a:xfrm>
            <a:off x="654604" y="4743467"/>
            <a:ext cx="10845032" cy="7351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a:p>
            <a:pPr marL="914400" indent="-914400" algn="l">
              <a:buSzPct val="100000"/>
              <a:buAutoNum type="arabicPeriod" startAt="1"/>
              <a:defRPr sz="4200"/>
            </a:pPr>
            <a:r>
              <a:t>If you know the type that is held in the array, you can always dereference to get a single pointer to the type. E.g., </a:t>
            </a:r>
            <a:r>
              <a:rPr>
                <a:latin typeface="Courier"/>
                <a:ea typeface="Courier"/>
                <a:cs typeface="Courier"/>
                <a:sym typeface="Courier"/>
              </a:rPr>
              <a:t>envp[0]</a:t>
            </a:r>
            <a:r>
              <a:t> is a pointer to the string "</a:t>
            </a:r>
            <a:r>
              <a:rPr sz="3900">
                <a:latin typeface="Courier"/>
                <a:ea typeface="Courier"/>
                <a:cs typeface="Courier"/>
                <a:sym typeface="Courier"/>
              </a:rPr>
              <a:t>XDG_SESSION_ID=3230</a:t>
            </a:r>
            <a:r>
              <a:t>"</a:t>
            </a:r>
          </a:p>
          <a:p>
            <a:pPr algn="l">
              <a:defRPr sz="4200"/>
            </a:pPr>
          </a:p>
        </p:txBody>
      </p:sp>
      <p:sp>
        <p:nvSpPr>
          <p:cNvPr id="5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528"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grpSp>
        <p:nvGrpSpPr>
          <p:cNvPr id="582" name="Group"/>
          <p:cNvGrpSpPr/>
          <p:nvPr/>
        </p:nvGrpSpPr>
        <p:grpSpPr>
          <a:xfrm>
            <a:off x="12050051" y="3949596"/>
            <a:ext cx="5207001" cy="9679890"/>
            <a:chOff x="0" y="0"/>
            <a:chExt cx="5207000" cy="9679888"/>
          </a:xfrm>
        </p:grpSpPr>
        <p:graphicFrame>
          <p:nvGraphicFramePr>
            <p:cNvPr id="529"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0x7d31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0x7d1d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0x7d09</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555" name="Group"/>
            <p:cNvGrpSpPr/>
            <p:nvPr/>
          </p:nvGrpSpPr>
          <p:grpSpPr>
            <a:xfrm>
              <a:off x="2439330" y="1384267"/>
              <a:ext cx="250264" cy="8107253"/>
              <a:chOff x="0" y="0"/>
              <a:chExt cx="250262" cy="8107252"/>
            </a:xfrm>
          </p:grpSpPr>
          <p:sp>
            <p:nvSpPr>
              <p:cNvPr id="530"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1"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2"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3"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4"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5"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6"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7"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8"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9"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0"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1"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2"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3"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4"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5"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6"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7"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8"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9"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0"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1"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2"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3"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4"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581" name="Group"/>
            <p:cNvGrpSpPr/>
            <p:nvPr/>
          </p:nvGrpSpPr>
          <p:grpSpPr>
            <a:xfrm>
              <a:off x="2439330" y="1572636"/>
              <a:ext cx="250264" cy="8107253"/>
              <a:chOff x="0" y="0"/>
              <a:chExt cx="250262" cy="8107252"/>
            </a:xfrm>
          </p:grpSpPr>
          <p:sp>
            <p:nvSpPr>
              <p:cNvPr id="556"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7"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8"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9"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0"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1"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2"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3"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4"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5"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6"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7"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8"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9"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0"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1"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2"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3"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4"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5"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6"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7"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8"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9"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0"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583"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sp>
        <p:nvSpPr>
          <p:cNvPr id="584"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595"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graphicFrame>
        <p:nvGraphicFramePr>
          <p:cNvPr id="586" name="Table 1-1-1-1"/>
          <p:cNvGraphicFramePr/>
          <p:nvPr/>
        </p:nvGraphicFramePr>
        <p:xfrm>
          <a:off x="18985611" y="4463702"/>
          <a:ext cx="8253583" cy="683361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054875"/>
              </a:tblGrid>
              <a:tr h="1138934">
                <a:tc>
                  <a:txBody>
                    <a:bodyPr/>
                    <a:lstStyle/>
                    <a:p>
                      <a:pPr algn="l" defTabSz="914400">
                        <a:defRPr>
                          <a:solidFill>
                            <a:srgbClr val="000000"/>
                          </a:solidFill>
                        </a:defRPr>
                      </a:pPr>
                      <a:r>
                        <a:rPr sz="4700">
                          <a:latin typeface="+mn-lt"/>
                          <a:ea typeface="+mn-ea"/>
                          <a:cs typeface="+mn-cs"/>
                          <a:sym typeface="Helvetica Neue Light"/>
                        </a:rPr>
                        <a:t>String</a:t>
                      </a:r>
                    </a:p>
                  </a:txBody>
                  <a:tcPr marL="50800" marR="50800" marT="50800" marB="50800" anchor="ctr" anchorCtr="0" horzOverflow="overflow">
                    <a:lnT w="12700">
                      <a:miter lim="400000"/>
                    </a:lnT>
                    <a:lnB w="12700">
                      <a:solidFill>
                        <a:srgbClr val="000000"/>
                      </a:solidFill>
                      <a:custDash>
                        <a:ds d="200000" sp="200000"/>
                      </a:custDash>
                      <a:miter lim="400000"/>
                    </a:lnB>
                  </a:tcPr>
                </a:tc>
              </a:tr>
              <a:tr h="1138934">
                <a:tc>
                  <a:txBody>
                    <a:bodyPr/>
                    <a:lstStyle/>
                    <a:p>
                      <a:pPr algn="l" defTabSz="914400">
                        <a:defRPr>
                          <a:solidFill>
                            <a:srgbClr val="000000"/>
                          </a:solidFill>
                        </a:defRPr>
                      </a:pPr>
                      <a:r>
                        <a:rPr sz="3300">
                          <a:latin typeface="Courier"/>
                          <a:ea typeface="Courier"/>
                          <a:cs typeface="Courier"/>
                          <a:sym typeface="Courier"/>
                        </a:rPr>
                        <a:t>SSH_TTY=/dev/pts/29</a:t>
                      </a:r>
                    </a:p>
                  </a:txBody>
                  <a:tcPr marL="50800" marR="50800" marT="50800" marB="50800" anchor="ctr" anchorCtr="0" horzOverflow="overflow">
                    <a:lnT w="12700">
                      <a:solidFill>
                        <a:srgbClr val="000000"/>
                      </a:solidFill>
                      <a:custDash>
                        <a:ds d="200000" sp="200000"/>
                      </a:custDash>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HISTSIZE=5000</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SHELL=/bin/bash</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TERM=xterm-256color</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XDG_SESSION_ID=3230</a:t>
                      </a:r>
                    </a:p>
                  </a:txBody>
                  <a:tcPr marL="50800" marR="50800" marT="50800" marB="50800" anchor="ctr" anchorCtr="0" horzOverflow="overflow">
                    <a:lnT w="0">
                      <a:miter lim="400000"/>
                    </a:lnT>
                    <a:lnB w="0">
                      <a:miter lim="400000"/>
                    </a:lnB>
                  </a:tcPr>
                </a:tc>
              </a:tr>
            </a:tbl>
          </a:graphicData>
        </a:graphic>
      </p:graphicFrame>
      <p:sp>
        <p:nvSpPr>
          <p:cNvPr id="587" name="Line"/>
          <p:cNvSpPr/>
          <p:nvPr/>
        </p:nvSpPr>
        <p:spPr>
          <a:xfrm flipV="1">
            <a:off x="16773607" y="10893446"/>
            <a:ext cx="2212593" cy="1678409"/>
          </a:xfrm>
          <a:prstGeom prst="line">
            <a:avLst/>
          </a:prstGeom>
          <a:ln w="50800">
            <a:solidFill>
              <a:srgbClr val="7F0325"/>
            </a:solidFill>
            <a:miter lim="400000"/>
            <a:tailEnd type="triangle"/>
          </a:ln>
        </p:spPr>
        <p:txBody>
          <a:bodyPr lIns="50800" tIns="50800" rIns="50800" bIns="50800" anchor="ctr"/>
          <a:lstStyle/>
          <a:p>
            <a:pPr/>
          </a:p>
        </p:txBody>
      </p:sp>
      <p:sp>
        <p:nvSpPr>
          <p:cNvPr id="588" name="Line"/>
          <p:cNvSpPr/>
          <p:nvPr/>
        </p:nvSpPr>
        <p:spPr>
          <a:xfrm flipV="1">
            <a:off x="16805090" y="9735370"/>
            <a:ext cx="2027686" cy="1506927"/>
          </a:xfrm>
          <a:prstGeom prst="line">
            <a:avLst/>
          </a:prstGeom>
          <a:ln w="50800">
            <a:solidFill>
              <a:srgbClr val="7F0325"/>
            </a:solidFill>
            <a:miter lim="400000"/>
            <a:tailEnd type="triangle"/>
          </a:ln>
        </p:spPr>
        <p:txBody>
          <a:bodyPr lIns="50800" tIns="50800" rIns="50800" bIns="50800" anchor="ctr"/>
          <a:lstStyle/>
          <a:p>
            <a:pPr/>
          </a:p>
        </p:txBody>
      </p:sp>
      <p:sp>
        <p:nvSpPr>
          <p:cNvPr id="589" name="Line"/>
          <p:cNvSpPr/>
          <p:nvPr/>
        </p:nvSpPr>
        <p:spPr>
          <a:xfrm flipV="1">
            <a:off x="16793024" y="8595673"/>
            <a:ext cx="2111109" cy="1303802"/>
          </a:xfrm>
          <a:prstGeom prst="line">
            <a:avLst/>
          </a:prstGeom>
          <a:ln w="50800">
            <a:solidFill>
              <a:srgbClr val="7F0325"/>
            </a:solidFill>
            <a:miter lim="400000"/>
            <a:tailEnd type="triangle"/>
          </a:ln>
        </p:spPr>
        <p:txBody>
          <a:bodyPr lIns="50800" tIns="50800" rIns="50800" bIns="50800" anchor="ctr"/>
          <a:lstStyle/>
          <a:p>
            <a:pPr/>
          </a:p>
        </p:txBody>
      </p:sp>
      <p:sp>
        <p:nvSpPr>
          <p:cNvPr id="590" name="Line"/>
          <p:cNvSpPr/>
          <p:nvPr/>
        </p:nvSpPr>
        <p:spPr>
          <a:xfrm flipV="1">
            <a:off x="16781225" y="7442391"/>
            <a:ext cx="2044946" cy="1109786"/>
          </a:xfrm>
          <a:prstGeom prst="line">
            <a:avLst/>
          </a:prstGeom>
          <a:ln w="50800">
            <a:solidFill>
              <a:srgbClr val="7F0325"/>
            </a:solidFill>
            <a:miter lim="400000"/>
            <a:tailEnd type="triangle"/>
          </a:ln>
        </p:spPr>
        <p:txBody>
          <a:bodyPr lIns="50800" tIns="50800" rIns="50800" bIns="50800" anchor="ctr"/>
          <a:lstStyle/>
          <a:p>
            <a:pPr/>
          </a:p>
        </p:txBody>
      </p:sp>
      <p:sp>
        <p:nvSpPr>
          <p:cNvPr id="591" name="Line"/>
          <p:cNvSpPr/>
          <p:nvPr/>
        </p:nvSpPr>
        <p:spPr>
          <a:xfrm flipV="1">
            <a:off x="16920452" y="6242444"/>
            <a:ext cx="1977264" cy="1001751"/>
          </a:xfrm>
          <a:prstGeom prst="line">
            <a:avLst/>
          </a:prstGeom>
          <a:ln w="50800">
            <a:solidFill>
              <a:srgbClr val="7F0325"/>
            </a:solidFill>
            <a:miter lim="400000"/>
            <a:tailEnd type="triangle"/>
          </a:ln>
        </p:spPr>
        <p:txBody>
          <a:bodyPr lIns="50800" tIns="50800" rIns="50800" bIns="50800" anchor="ctr"/>
          <a:lstStyle/>
          <a:p>
            <a:pPr/>
          </a:p>
        </p:txBody>
      </p:sp>
      <p:sp>
        <p:nvSpPr>
          <p:cNvPr id="592" name="What type is envp[2]?"/>
          <p:cNvSpPr txBox="1"/>
          <p:nvPr/>
        </p:nvSpPr>
        <p:spPr>
          <a:xfrm>
            <a:off x="533310" y="11569399"/>
            <a:ext cx="5634289" cy="7514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200"/>
            </a:pPr>
            <a:r>
              <a:t>What type is </a:t>
            </a:r>
            <a:r>
              <a:rPr>
                <a:latin typeface="Courier"/>
                <a:ea typeface="Courier"/>
                <a:cs typeface="Courier"/>
                <a:sym typeface="Courier"/>
              </a:rPr>
              <a:t>envp[2]</a:t>
            </a:r>
            <a:r>
              <a:t>?</a:t>
            </a:r>
          </a:p>
        </p:txBody>
      </p:sp>
      <p:sp>
        <p:nvSpPr>
          <p:cNvPr id="593" name="With arrays:…"/>
          <p:cNvSpPr txBox="1"/>
          <p:nvPr/>
        </p:nvSpPr>
        <p:spPr>
          <a:xfrm>
            <a:off x="654604" y="4743467"/>
            <a:ext cx="10845032" cy="6055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a:p>
            <a:pPr marL="914400" indent="-914400" algn="l">
              <a:buSzPct val="100000"/>
              <a:buAutoNum type="arabicPeriod" startAt="1"/>
              <a:defRPr sz="4200"/>
            </a:pPr>
            <a:r>
              <a:t>If you know the type that is held in the array, you can always dereference to get a single pointer to the type. E.g., </a:t>
            </a:r>
            <a:r>
              <a:rPr>
                <a:latin typeface="Courier"/>
                <a:ea typeface="Courier"/>
                <a:cs typeface="Courier"/>
                <a:sym typeface="Courier"/>
              </a:rPr>
              <a:t>envp[0]</a:t>
            </a:r>
            <a:r>
              <a:t> is a pointer to the string "</a:t>
            </a:r>
            <a:r>
              <a:rPr sz="3900">
                <a:latin typeface="Courier"/>
                <a:ea typeface="Courier"/>
                <a:cs typeface="Courier"/>
                <a:sym typeface="Courier"/>
              </a:rPr>
              <a:t>XDG_SESSION_ID=3230</a:t>
            </a:r>
            <a:r>
              <a:t>"</a:t>
            </a:r>
          </a:p>
        </p:txBody>
      </p:sp>
      <p:sp>
        <p:nvSpPr>
          <p:cNvPr id="5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sp>
        <p:nvSpPr>
          <p:cNvPr id="598" name="One tricky part of CS 107 for many students is getting comfortable with what the memory looks like for pointers to arrays, particularly when the arrays themselves are filled with pointers. This week's assignment has a good example: envp."/>
          <p:cNvSpPr txBox="1"/>
          <p:nvPr/>
        </p:nvSpPr>
        <p:spPr>
          <a:xfrm>
            <a:off x="604678" y="1935478"/>
            <a:ext cx="23174645"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One tricky part of CS 107 for many students is getting comfortable with what the memory looks like for pointers to arrays, particularly when the arrays themselves are filled with pointers. This week's assignment has a good example: </a:t>
            </a:r>
            <a:r>
              <a:rPr>
                <a:latin typeface="Courier"/>
                <a:ea typeface="Courier"/>
                <a:cs typeface="Courier"/>
                <a:sym typeface="Courier"/>
              </a:rPr>
              <a:t>envp</a:t>
            </a:r>
            <a:r>
              <a:t>.</a:t>
            </a:r>
          </a:p>
        </p:txBody>
      </p:sp>
      <p:grpSp>
        <p:nvGrpSpPr>
          <p:cNvPr id="652" name="Group"/>
          <p:cNvGrpSpPr/>
          <p:nvPr/>
        </p:nvGrpSpPr>
        <p:grpSpPr>
          <a:xfrm>
            <a:off x="12050051" y="3949596"/>
            <a:ext cx="5207001" cy="9679890"/>
            <a:chOff x="0" y="0"/>
            <a:chExt cx="5207000" cy="9679888"/>
          </a:xfrm>
        </p:grpSpPr>
        <p:graphicFrame>
          <p:nvGraphicFramePr>
            <p:cNvPr id="599"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0x7d31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0x7d1d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0x7d09</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625" name="Group"/>
            <p:cNvGrpSpPr/>
            <p:nvPr/>
          </p:nvGrpSpPr>
          <p:grpSpPr>
            <a:xfrm>
              <a:off x="2439330" y="1384267"/>
              <a:ext cx="250264" cy="8107253"/>
              <a:chOff x="0" y="0"/>
              <a:chExt cx="250262" cy="8107252"/>
            </a:xfrm>
          </p:grpSpPr>
          <p:sp>
            <p:nvSpPr>
              <p:cNvPr id="600"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1"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2"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3"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4"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5"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6"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7"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8"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09"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0"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1"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2"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3"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4"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5"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6"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7"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8"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19"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0"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1"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2"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3"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4"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651" name="Group"/>
            <p:cNvGrpSpPr/>
            <p:nvPr/>
          </p:nvGrpSpPr>
          <p:grpSpPr>
            <a:xfrm>
              <a:off x="2439330" y="1572636"/>
              <a:ext cx="250264" cy="8107253"/>
              <a:chOff x="0" y="0"/>
              <a:chExt cx="250262" cy="8107252"/>
            </a:xfrm>
          </p:grpSpPr>
          <p:sp>
            <p:nvSpPr>
              <p:cNvPr id="626"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7"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8"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29"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0"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1"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2"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3"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4"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5"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6"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7"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8"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39"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0"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1"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2"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3"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4"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5"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6"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7"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8"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49"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50"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653"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sp>
        <p:nvSpPr>
          <p:cNvPr id="654"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666"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graphicFrame>
        <p:nvGraphicFramePr>
          <p:cNvPr id="656" name="Table 1-1-1-1"/>
          <p:cNvGraphicFramePr/>
          <p:nvPr/>
        </p:nvGraphicFramePr>
        <p:xfrm>
          <a:off x="18985611" y="4463702"/>
          <a:ext cx="8253583" cy="683361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054875"/>
              </a:tblGrid>
              <a:tr h="1138934">
                <a:tc>
                  <a:txBody>
                    <a:bodyPr/>
                    <a:lstStyle/>
                    <a:p>
                      <a:pPr algn="l" defTabSz="914400">
                        <a:defRPr>
                          <a:solidFill>
                            <a:srgbClr val="000000"/>
                          </a:solidFill>
                        </a:defRPr>
                      </a:pPr>
                      <a:r>
                        <a:rPr sz="4700">
                          <a:latin typeface="+mn-lt"/>
                          <a:ea typeface="+mn-ea"/>
                          <a:cs typeface="+mn-cs"/>
                          <a:sym typeface="Helvetica Neue Light"/>
                        </a:rPr>
                        <a:t>String</a:t>
                      </a:r>
                    </a:p>
                  </a:txBody>
                  <a:tcPr marL="50800" marR="50800" marT="50800" marB="50800" anchor="ctr" anchorCtr="0" horzOverflow="overflow">
                    <a:lnT w="12700">
                      <a:miter lim="400000"/>
                    </a:lnT>
                    <a:lnB w="12700">
                      <a:solidFill>
                        <a:srgbClr val="000000"/>
                      </a:solidFill>
                      <a:custDash>
                        <a:ds d="200000" sp="200000"/>
                      </a:custDash>
                      <a:miter lim="400000"/>
                    </a:lnB>
                  </a:tcPr>
                </a:tc>
              </a:tr>
              <a:tr h="1138934">
                <a:tc>
                  <a:txBody>
                    <a:bodyPr/>
                    <a:lstStyle/>
                    <a:p>
                      <a:pPr algn="l" defTabSz="914400">
                        <a:defRPr>
                          <a:solidFill>
                            <a:srgbClr val="000000"/>
                          </a:solidFill>
                        </a:defRPr>
                      </a:pPr>
                      <a:r>
                        <a:rPr sz="3300">
                          <a:latin typeface="Courier"/>
                          <a:ea typeface="Courier"/>
                          <a:cs typeface="Courier"/>
                          <a:sym typeface="Courier"/>
                        </a:rPr>
                        <a:t>SSH_TTY=/dev/pts/29</a:t>
                      </a:r>
                    </a:p>
                  </a:txBody>
                  <a:tcPr marL="50800" marR="50800" marT="50800" marB="50800" anchor="ctr" anchorCtr="0" horzOverflow="overflow">
                    <a:lnT w="12700">
                      <a:solidFill>
                        <a:srgbClr val="000000"/>
                      </a:solidFill>
                      <a:custDash>
                        <a:ds d="200000" sp="200000"/>
                      </a:custDash>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HISTSIZE=5000</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SHELL=/bin/bash</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TERM=xterm-256color</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XDG_SESSION_ID=3230</a:t>
                      </a:r>
                    </a:p>
                  </a:txBody>
                  <a:tcPr marL="50800" marR="50800" marT="50800" marB="50800" anchor="ctr" anchorCtr="0" horzOverflow="overflow">
                    <a:lnT w="0">
                      <a:miter lim="400000"/>
                    </a:lnT>
                    <a:lnB w="0">
                      <a:miter lim="400000"/>
                    </a:lnB>
                  </a:tcPr>
                </a:tc>
              </a:tr>
            </a:tbl>
          </a:graphicData>
        </a:graphic>
      </p:graphicFrame>
      <p:sp>
        <p:nvSpPr>
          <p:cNvPr id="657" name="Line"/>
          <p:cNvSpPr/>
          <p:nvPr/>
        </p:nvSpPr>
        <p:spPr>
          <a:xfrm flipV="1">
            <a:off x="16773607" y="10893446"/>
            <a:ext cx="2212593" cy="1678409"/>
          </a:xfrm>
          <a:prstGeom prst="line">
            <a:avLst/>
          </a:prstGeom>
          <a:ln w="50800">
            <a:solidFill>
              <a:srgbClr val="7F0325"/>
            </a:solidFill>
            <a:miter lim="400000"/>
            <a:tailEnd type="triangle"/>
          </a:ln>
        </p:spPr>
        <p:txBody>
          <a:bodyPr lIns="50800" tIns="50800" rIns="50800" bIns="50800" anchor="ctr"/>
          <a:lstStyle/>
          <a:p>
            <a:pPr/>
          </a:p>
        </p:txBody>
      </p:sp>
      <p:sp>
        <p:nvSpPr>
          <p:cNvPr id="658" name="Line"/>
          <p:cNvSpPr/>
          <p:nvPr/>
        </p:nvSpPr>
        <p:spPr>
          <a:xfrm flipV="1">
            <a:off x="16805090" y="9735370"/>
            <a:ext cx="2027686" cy="1506927"/>
          </a:xfrm>
          <a:prstGeom prst="line">
            <a:avLst/>
          </a:prstGeom>
          <a:ln w="50800">
            <a:solidFill>
              <a:srgbClr val="7F0325"/>
            </a:solidFill>
            <a:miter lim="400000"/>
            <a:tailEnd type="triangle"/>
          </a:ln>
        </p:spPr>
        <p:txBody>
          <a:bodyPr lIns="50800" tIns="50800" rIns="50800" bIns="50800" anchor="ctr"/>
          <a:lstStyle/>
          <a:p>
            <a:pPr/>
          </a:p>
        </p:txBody>
      </p:sp>
      <p:sp>
        <p:nvSpPr>
          <p:cNvPr id="659" name="Line"/>
          <p:cNvSpPr/>
          <p:nvPr/>
        </p:nvSpPr>
        <p:spPr>
          <a:xfrm flipV="1">
            <a:off x="16793024" y="8595673"/>
            <a:ext cx="2111109" cy="1303802"/>
          </a:xfrm>
          <a:prstGeom prst="line">
            <a:avLst/>
          </a:prstGeom>
          <a:ln w="50800">
            <a:solidFill>
              <a:srgbClr val="7F0325"/>
            </a:solidFill>
            <a:miter lim="400000"/>
            <a:tailEnd type="triangle"/>
          </a:ln>
        </p:spPr>
        <p:txBody>
          <a:bodyPr lIns="50800" tIns="50800" rIns="50800" bIns="50800" anchor="ctr"/>
          <a:lstStyle/>
          <a:p>
            <a:pPr/>
          </a:p>
        </p:txBody>
      </p:sp>
      <p:sp>
        <p:nvSpPr>
          <p:cNvPr id="660" name="Line"/>
          <p:cNvSpPr/>
          <p:nvPr/>
        </p:nvSpPr>
        <p:spPr>
          <a:xfrm flipV="1">
            <a:off x="16781225" y="7442391"/>
            <a:ext cx="2044946" cy="1109786"/>
          </a:xfrm>
          <a:prstGeom prst="line">
            <a:avLst/>
          </a:prstGeom>
          <a:ln w="50800">
            <a:solidFill>
              <a:srgbClr val="7F0325"/>
            </a:solidFill>
            <a:miter lim="400000"/>
            <a:tailEnd type="triangle"/>
          </a:ln>
        </p:spPr>
        <p:txBody>
          <a:bodyPr lIns="50800" tIns="50800" rIns="50800" bIns="50800" anchor="ctr"/>
          <a:lstStyle/>
          <a:p>
            <a:pPr/>
          </a:p>
        </p:txBody>
      </p:sp>
      <p:sp>
        <p:nvSpPr>
          <p:cNvPr id="661" name="Line"/>
          <p:cNvSpPr/>
          <p:nvPr/>
        </p:nvSpPr>
        <p:spPr>
          <a:xfrm flipV="1">
            <a:off x="16920452" y="6242444"/>
            <a:ext cx="1977264" cy="1001751"/>
          </a:xfrm>
          <a:prstGeom prst="line">
            <a:avLst/>
          </a:prstGeom>
          <a:ln w="50800">
            <a:solidFill>
              <a:srgbClr val="7F0325"/>
            </a:solidFill>
            <a:miter lim="400000"/>
            <a:tailEnd type="triangle"/>
          </a:ln>
        </p:spPr>
        <p:txBody>
          <a:bodyPr lIns="50800" tIns="50800" rIns="50800" bIns="50800" anchor="ctr"/>
          <a:lstStyle/>
          <a:p>
            <a:pPr/>
          </a:p>
        </p:txBody>
      </p:sp>
      <p:sp>
        <p:nvSpPr>
          <p:cNvPr id="662" name="char *"/>
          <p:cNvSpPr txBox="1"/>
          <p:nvPr/>
        </p:nvSpPr>
        <p:spPr>
          <a:xfrm>
            <a:off x="2542543" y="12438843"/>
            <a:ext cx="1615822" cy="7338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b="1" sz="4200">
                <a:latin typeface="Helvetica Neue"/>
                <a:ea typeface="Helvetica Neue"/>
                <a:cs typeface="Helvetica Neue"/>
                <a:sym typeface="Helvetica Neue"/>
              </a:defRPr>
            </a:lvl1pPr>
          </a:lstStyle>
          <a:p>
            <a:pPr>
              <a:defRPr b="0">
                <a:latin typeface="+mn-lt"/>
                <a:ea typeface="+mn-ea"/>
                <a:cs typeface="+mn-cs"/>
                <a:sym typeface="Helvetica Neue Light"/>
              </a:defRPr>
            </a:pPr>
            <a:r>
              <a:rPr b="1">
                <a:latin typeface="Helvetica Neue"/>
                <a:ea typeface="Helvetica Neue"/>
                <a:cs typeface="Helvetica Neue"/>
                <a:sym typeface="Helvetica Neue"/>
              </a:rPr>
              <a:t>char *</a:t>
            </a:r>
          </a:p>
        </p:txBody>
      </p:sp>
      <p:sp>
        <p:nvSpPr>
          <p:cNvPr id="663" name="With arrays:…"/>
          <p:cNvSpPr txBox="1"/>
          <p:nvPr/>
        </p:nvSpPr>
        <p:spPr>
          <a:xfrm>
            <a:off x="654604" y="4743467"/>
            <a:ext cx="10845032" cy="6055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With arrays:</a:t>
            </a:r>
          </a:p>
          <a:p>
            <a:pPr marL="914400" indent="-914400" algn="l">
              <a:buSzPct val="100000"/>
              <a:buAutoNum type="arabicPeriod" startAt="1"/>
              <a:defRPr sz="4200"/>
            </a:pPr>
            <a:r>
              <a:t>Always draw a picture!!!1! Make up the addresses -- the actual numbers aren't particularly important for understanding.</a:t>
            </a:r>
          </a:p>
          <a:p>
            <a:pPr marL="914400" indent="-914400" algn="l">
              <a:buSzPct val="100000"/>
              <a:buAutoNum type="arabicPeriod" startAt="1"/>
              <a:defRPr sz="4200"/>
            </a:pPr>
            <a:r>
              <a:t>If you know the type that is held in the array, you can always dereference to get a single pointer to the type. E.g., </a:t>
            </a:r>
            <a:r>
              <a:rPr>
                <a:latin typeface="Courier"/>
                <a:ea typeface="Courier"/>
                <a:cs typeface="Courier"/>
                <a:sym typeface="Courier"/>
              </a:rPr>
              <a:t>envp[0]</a:t>
            </a:r>
            <a:r>
              <a:t> is a pointer to the string "</a:t>
            </a:r>
            <a:r>
              <a:rPr sz="3900">
                <a:latin typeface="Courier"/>
                <a:ea typeface="Courier"/>
                <a:cs typeface="Courier"/>
                <a:sym typeface="Courier"/>
              </a:rPr>
              <a:t>XDG_SESSION_ID=3230</a:t>
            </a:r>
            <a:r>
              <a:t>"</a:t>
            </a:r>
          </a:p>
        </p:txBody>
      </p:sp>
      <p:sp>
        <p:nvSpPr>
          <p:cNvPr id="664" name="What type is envp[2]?"/>
          <p:cNvSpPr txBox="1"/>
          <p:nvPr/>
        </p:nvSpPr>
        <p:spPr>
          <a:xfrm>
            <a:off x="533310" y="11569399"/>
            <a:ext cx="5634289" cy="7514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200"/>
            </a:pPr>
            <a:r>
              <a:t>What type is </a:t>
            </a:r>
            <a:r>
              <a:rPr>
                <a:latin typeface="Courier"/>
                <a:ea typeface="Courier"/>
                <a:cs typeface="Courier"/>
                <a:sym typeface="Courier"/>
              </a:rPr>
              <a:t>envp[2]</a:t>
            </a:r>
            <a:r>
              <a:t>?</a:t>
            </a:r>
          </a:p>
        </p:txBody>
      </p:sp>
      <p:sp>
        <p:nvSpPr>
          <p:cNvPr id="6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8" name="Pointers to Arrays — char *env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Pointers to Arrays — char *envp[]</a:t>
            </a:r>
          </a:p>
        </p:txBody>
      </p:sp>
      <p:grpSp>
        <p:nvGrpSpPr>
          <p:cNvPr id="722" name="Group"/>
          <p:cNvGrpSpPr/>
          <p:nvPr/>
        </p:nvGrpSpPr>
        <p:grpSpPr>
          <a:xfrm>
            <a:off x="12050051" y="3949596"/>
            <a:ext cx="5207001" cy="9679890"/>
            <a:chOff x="0" y="0"/>
            <a:chExt cx="5207000" cy="9679888"/>
          </a:xfrm>
        </p:grpSpPr>
        <p:graphicFrame>
          <p:nvGraphicFramePr>
            <p:cNvPr id="669" name="Table 1-1-1"/>
            <p:cNvGraphicFramePr/>
            <p:nvPr/>
          </p:nvGraphicFramePr>
          <p:xfrm>
            <a:off x="0" y="0"/>
            <a:ext cx="5207000" cy="953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566609"/>
                  <a:gridCol w="2606381"/>
                </a:tblGrid>
                <a:tr h="1357980">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0x0</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0x6a60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0x7d41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0x7d31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0x6a50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0x7d1d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7980">
                  <a:tc>
                    <a:txBody>
                      <a:bodyPr/>
                      <a:lstStyle/>
                      <a:p>
                        <a:pPr defTabSz="914400">
                          <a:defRPr sz="1800">
                            <a:solidFill>
                              <a:srgbClr val="000000"/>
                            </a:solidFill>
                          </a:defRPr>
                        </a:pPr>
                        <a:r>
                          <a:rPr sz="3300">
                            <a:latin typeface="Courier"/>
                            <a:ea typeface="Courier"/>
                            <a:cs typeface="Courier"/>
                            <a:sym typeface="Courier"/>
                          </a:rPr>
                          <a:t>0x6a48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300">
                            <a:latin typeface="Courier"/>
                            <a:ea typeface="Courier"/>
                            <a:cs typeface="Courier"/>
                            <a:sym typeface="Courier"/>
                          </a:rPr>
                          <a:t>0x7d09</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695" name="Group"/>
            <p:cNvGrpSpPr/>
            <p:nvPr/>
          </p:nvGrpSpPr>
          <p:grpSpPr>
            <a:xfrm>
              <a:off x="2439330" y="1384267"/>
              <a:ext cx="250264" cy="8107253"/>
              <a:chOff x="0" y="0"/>
              <a:chExt cx="250262" cy="8107252"/>
            </a:xfrm>
          </p:grpSpPr>
          <p:sp>
            <p:nvSpPr>
              <p:cNvPr id="670"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1"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2"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3"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4"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5"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6"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7"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8"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79"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0"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1"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2"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3"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4"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5"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6"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7"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8"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89"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0"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1"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2"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3"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4"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nvGrpSpPr>
            <p:cNvPr id="721" name="Group"/>
            <p:cNvGrpSpPr/>
            <p:nvPr/>
          </p:nvGrpSpPr>
          <p:grpSpPr>
            <a:xfrm>
              <a:off x="2439330" y="1572636"/>
              <a:ext cx="250264" cy="8107253"/>
              <a:chOff x="0" y="0"/>
              <a:chExt cx="250262" cy="8107252"/>
            </a:xfrm>
          </p:grpSpPr>
          <p:sp>
            <p:nvSpPr>
              <p:cNvPr id="696" name="Line"/>
              <p:cNvSpPr/>
              <p:nvPr/>
            </p:nvSpPr>
            <p:spPr>
              <a:xfrm>
                <a:off x="0" y="0"/>
                <a:ext cx="250263"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7" name="Line"/>
              <p:cNvSpPr/>
              <p:nvPr/>
            </p:nvSpPr>
            <p:spPr>
              <a:xfrm>
                <a:off x="0" y="33780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8" name="Line"/>
              <p:cNvSpPr/>
              <p:nvPr/>
            </p:nvSpPr>
            <p:spPr>
              <a:xfrm>
                <a:off x="0" y="675603"/>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699" name="Line"/>
              <p:cNvSpPr/>
              <p:nvPr/>
            </p:nvSpPr>
            <p:spPr>
              <a:xfrm>
                <a:off x="0" y="101340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0" name="Line"/>
              <p:cNvSpPr/>
              <p:nvPr/>
            </p:nvSpPr>
            <p:spPr>
              <a:xfrm>
                <a:off x="0" y="135120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1" name="Line"/>
              <p:cNvSpPr/>
              <p:nvPr/>
            </p:nvSpPr>
            <p:spPr>
              <a:xfrm>
                <a:off x="0" y="168901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2" name="Line"/>
              <p:cNvSpPr/>
              <p:nvPr/>
            </p:nvSpPr>
            <p:spPr>
              <a:xfrm>
                <a:off x="0" y="202681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3" name="Line"/>
              <p:cNvSpPr/>
              <p:nvPr/>
            </p:nvSpPr>
            <p:spPr>
              <a:xfrm>
                <a:off x="0" y="236461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4" name="Line"/>
              <p:cNvSpPr/>
              <p:nvPr/>
            </p:nvSpPr>
            <p:spPr>
              <a:xfrm>
                <a:off x="0" y="270241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5" name="Line"/>
              <p:cNvSpPr/>
              <p:nvPr/>
            </p:nvSpPr>
            <p:spPr>
              <a:xfrm>
                <a:off x="0" y="304021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6" name="Line"/>
              <p:cNvSpPr/>
              <p:nvPr/>
            </p:nvSpPr>
            <p:spPr>
              <a:xfrm>
                <a:off x="0" y="337802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7" name="Line"/>
              <p:cNvSpPr/>
              <p:nvPr/>
            </p:nvSpPr>
            <p:spPr>
              <a:xfrm>
                <a:off x="0" y="371582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8" name="Line"/>
              <p:cNvSpPr/>
              <p:nvPr/>
            </p:nvSpPr>
            <p:spPr>
              <a:xfrm>
                <a:off x="0" y="4053626"/>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09" name="Line"/>
              <p:cNvSpPr/>
              <p:nvPr/>
            </p:nvSpPr>
            <p:spPr>
              <a:xfrm>
                <a:off x="0" y="4391428"/>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0" name="Line"/>
              <p:cNvSpPr/>
              <p:nvPr/>
            </p:nvSpPr>
            <p:spPr>
              <a:xfrm>
                <a:off x="0" y="472923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1" name="Line"/>
              <p:cNvSpPr/>
              <p:nvPr/>
            </p:nvSpPr>
            <p:spPr>
              <a:xfrm>
                <a:off x="0" y="5067031"/>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2" name="Line"/>
              <p:cNvSpPr/>
              <p:nvPr/>
            </p:nvSpPr>
            <p:spPr>
              <a:xfrm>
                <a:off x="0" y="540483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3" name="Line"/>
              <p:cNvSpPr/>
              <p:nvPr/>
            </p:nvSpPr>
            <p:spPr>
              <a:xfrm>
                <a:off x="0" y="574263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4" name="Line"/>
              <p:cNvSpPr/>
              <p:nvPr/>
            </p:nvSpPr>
            <p:spPr>
              <a:xfrm>
                <a:off x="0" y="6080439"/>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5" name="Line"/>
              <p:cNvSpPr/>
              <p:nvPr/>
            </p:nvSpPr>
            <p:spPr>
              <a:xfrm>
                <a:off x="0" y="641824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6" name="Line"/>
              <p:cNvSpPr/>
              <p:nvPr/>
            </p:nvSpPr>
            <p:spPr>
              <a:xfrm>
                <a:off x="0" y="6756045"/>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7" name="Line"/>
              <p:cNvSpPr/>
              <p:nvPr/>
            </p:nvSpPr>
            <p:spPr>
              <a:xfrm>
                <a:off x="0" y="7093844"/>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8" name="Line"/>
              <p:cNvSpPr/>
              <p:nvPr/>
            </p:nvSpPr>
            <p:spPr>
              <a:xfrm>
                <a:off x="0" y="7431647"/>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19" name="Line"/>
              <p:cNvSpPr/>
              <p:nvPr/>
            </p:nvSpPr>
            <p:spPr>
              <a:xfrm>
                <a:off x="0" y="7769450"/>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20" name="Line"/>
              <p:cNvSpPr/>
              <p:nvPr/>
            </p:nvSpPr>
            <p:spPr>
              <a:xfrm>
                <a:off x="0" y="8107252"/>
                <a:ext cx="250263"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723" name="envp"/>
          <p:cNvSpPr txBox="1"/>
          <p:nvPr/>
        </p:nvSpPr>
        <p:spPr>
          <a:xfrm>
            <a:off x="9285210" y="11323192"/>
            <a:ext cx="1638549"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envp</a:t>
            </a:r>
          </a:p>
        </p:txBody>
      </p:sp>
      <p:sp>
        <p:nvSpPr>
          <p:cNvPr id="724" name="6a48"/>
          <p:cNvSpPr/>
          <p:nvPr/>
        </p:nvSpPr>
        <p:spPr>
          <a:xfrm>
            <a:off x="8330053" y="12207099"/>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6a48</a:t>
            </a:r>
          </a:p>
        </p:txBody>
      </p:sp>
      <p:sp>
        <p:nvSpPr>
          <p:cNvPr id="738" name="Connection Line"/>
          <p:cNvSpPr/>
          <p:nvPr/>
        </p:nvSpPr>
        <p:spPr>
          <a:xfrm>
            <a:off x="11878916" y="12995635"/>
            <a:ext cx="698724" cy="1368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76200">
            <a:solidFill>
              <a:srgbClr val="7F0325"/>
            </a:solidFill>
            <a:miter lim="400000"/>
            <a:tailEnd type="triangle"/>
          </a:ln>
        </p:spPr>
        <p:txBody>
          <a:bodyPr/>
          <a:lstStyle/>
          <a:p>
            <a:pPr/>
          </a:p>
        </p:txBody>
      </p:sp>
      <p:graphicFrame>
        <p:nvGraphicFramePr>
          <p:cNvPr id="726" name="Table 1-1-1-1"/>
          <p:cNvGraphicFramePr/>
          <p:nvPr/>
        </p:nvGraphicFramePr>
        <p:xfrm>
          <a:off x="18985611" y="4463702"/>
          <a:ext cx="8253583" cy="683361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054875"/>
              </a:tblGrid>
              <a:tr h="1138934">
                <a:tc>
                  <a:txBody>
                    <a:bodyPr/>
                    <a:lstStyle/>
                    <a:p>
                      <a:pPr algn="l" defTabSz="914400">
                        <a:defRPr>
                          <a:solidFill>
                            <a:srgbClr val="000000"/>
                          </a:solidFill>
                        </a:defRPr>
                      </a:pPr>
                      <a:r>
                        <a:rPr sz="4700">
                          <a:latin typeface="+mn-lt"/>
                          <a:ea typeface="+mn-ea"/>
                          <a:cs typeface="+mn-cs"/>
                          <a:sym typeface="Helvetica Neue Light"/>
                        </a:rPr>
                        <a:t>String</a:t>
                      </a:r>
                    </a:p>
                  </a:txBody>
                  <a:tcPr marL="50800" marR="50800" marT="50800" marB="50800" anchor="ctr" anchorCtr="0" horzOverflow="overflow">
                    <a:lnT w="12700">
                      <a:miter lim="400000"/>
                    </a:lnT>
                    <a:lnB w="12700">
                      <a:solidFill>
                        <a:srgbClr val="000000"/>
                      </a:solidFill>
                      <a:custDash>
                        <a:ds d="200000" sp="200000"/>
                      </a:custDash>
                      <a:miter lim="400000"/>
                    </a:lnB>
                  </a:tcPr>
                </a:tc>
              </a:tr>
              <a:tr h="1138934">
                <a:tc>
                  <a:txBody>
                    <a:bodyPr/>
                    <a:lstStyle/>
                    <a:p>
                      <a:pPr algn="l" defTabSz="914400">
                        <a:defRPr>
                          <a:solidFill>
                            <a:srgbClr val="000000"/>
                          </a:solidFill>
                        </a:defRPr>
                      </a:pPr>
                      <a:r>
                        <a:rPr sz="3300">
                          <a:latin typeface="Courier"/>
                          <a:ea typeface="Courier"/>
                          <a:cs typeface="Courier"/>
                          <a:sym typeface="Courier"/>
                        </a:rPr>
                        <a:t>SSH_TTY=/dev/pts/29</a:t>
                      </a:r>
                    </a:p>
                  </a:txBody>
                  <a:tcPr marL="50800" marR="50800" marT="50800" marB="50800" anchor="ctr" anchorCtr="0" horzOverflow="overflow">
                    <a:lnT w="12700">
                      <a:solidFill>
                        <a:srgbClr val="000000"/>
                      </a:solidFill>
                      <a:custDash>
                        <a:ds d="200000" sp="200000"/>
                      </a:custDash>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HISTSIZE=5000</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SHELL=/bin/bash</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TERM=xterm-256color</a:t>
                      </a:r>
                    </a:p>
                  </a:txBody>
                  <a:tcPr marL="50800" marR="50800" marT="50800" marB="50800" anchor="ctr" anchorCtr="0" horzOverflow="overflow">
                    <a:lnT w="0">
                      <a:miter lim="400000"/>
                    </a:lnT>
                    <a:lnB w="0">
                      <a:miter lim="400000"/>
                    </a:lnB>
                  </a:tcPr>
                </a:tc>
              </a:tr>
              <a:tr h="1138934">
                <a:tc>
                  <a:txBody>
                    <a:bodyPr/>
                    <a:lstStyle/>
                    <a:p>
                      <a:pPr algn="l" defTabSz="914400">
                        <a:defRPr>
                          <a:solidFill>
                            <a:srgbClr val="000000"/>
                          </a:solidFill>
                        </a:defRPr>
                      </a:pPr>
                      <a:r>
                        <a:rPr sz="3300">
                          <a:latin typeface="Courier"/>
                          <a:ea typeface="Courier"/>
                          <a:cs typeface="Courier"/>
                          <a:sym typeface="Courier"/>
                        </a:rPr>
                        <a:t>XDG_SESSION_ID=3230</a:t>
                      </a:r>
                    </a:p>
                  </a:txBody>
                  <a:tcPr marL="50800" marR="50800" marT="50800" marB="50800" anchor="ctr" anchorCtr="0" horzOverflow="overflow">
                    <a:lnT w="0">
                      <a:miter lim="400000"/>
                    </a:lnT>
                    <a:lnB w="0">
                      <a:miter lim="400000"/>
                    </a:lnB>
                  </a:tcPr>
                </a:tc>
              </a:tr>
            </a:tbl>
          </a:graphicData>
        </a:graphic>
      </p:graphicFrame>
      <p:sp>
        <p:nvSpPr>
          <p:cNvPr id="727" name="Line"/>
          <p:cNvSpPr/>
          <p:nvPr/>
        </p:nvSpPr>
        <p:spPr>
          <a:xfrm flipV="1">
            <a:off x="16773607" y="10893446"/>
            <a:ext cx="2212593" cy="1678409"/>
          </a:xfrm>
          <a:prstGeom prst="line">
            <a:avLst/>
          </a:prstGeom>
          <a:ln w="50800">
            <a:solidFill>
              <a:srgbClr val="7F0325"/>
            </a:solidFill>
            <a:miter lim="400000"/>
            <a:tailEnd type="triangle"/>
          </a:ln>
        </p:spPr>
        <p:txBody>
          <a:bodyPr lIns="50800" tIns="50800" rIns="50800" bIns="50800" anchor="ctr"/>
          <a:lstStyle/>
          <a:p>
            <a:pPr/>
          </a:p>
        </p:txBody>
      </p:sp>
      <p:sp>
        <p:nvSpPr>
          <p:cNvPr id="728" name="Line"/>
          <p:cNvSpPr/>
          <p:nvPr/>
        </p:nvSpPr>
        <p:spPr>
          <a:xfrm flipV="1">
            <a:off x="16805090" y="9735370"/>
            <a:ext cx="2027686" cy="1506927"/>
          </a:xfrm>
          <a:prstGeom prst="line">
            <a:avLst/>
          </a:prstGeom>
          <a:ln w="50800">
            <a:solidFill>
              <a:srgbClr val="7F0325"/>
            </a:solidFill>
            <a:miter lim="400000"/>
            <a:tailEnd type="triangle"/>
          </a:ln>
        </p:spPr>
        <p:txBody>
          <a:bodyPr lIns="50800" tIns="50800" rIns="50800" bIns="50800" anchor="ctr"/>
          <a:lstStyle/>
          <a:p>
            <a:pPr/>
          </a:p>
        </p:txBody>
      </p:sp>
      <p:sp>
        <p:nvSpPr>
          <p:cNvPr id="729" name="Line"/>
          <p:cNvSpPr/>
          <p:nvPr/>
        </p:nvSpPr>
        <p:spPr>
          <a:xfrm flipV="1">
            <a:off x="16793024" y="8595673"/>
            <a:ext cx="2111109" cy="1303802"/>
          </a:xfrm>
          <a:prstGeom prst="line">
            <a:avLst/>
          </a:prstGeom>
          <a:ln w="50800">
            <a:solidFill>
              <a:srgbClr val="7F0325"/>
            </a:solidFill>
            <a:miter lim="400000"/>
            <a:tailEnd type="triangle"/>
          </a:ln>
        </p:spPr>
        <p:txBody>
          <a:bodyPr lIns="50800" tIns="50800" rIns="50800" bIns="50800" anchor="ctr"/>
          <a:lstStyle/>
          <a:p>
            <a:pPr/>
          </a:p>
        </p:txBody>
      </p:sp>
      <p:sp>
        <p:nvSpPr>
          <p:cNvPr id="730" name="Line"/>
          <p:cNvSpPr/>
          <p:nvPr/>
        </p:nvSpPr>
        <p:spPr>
          <a:xfrm flipV="1">
            <a:off x="16781225" y="7442391"/>
            <a:ext cx="2044946" cy="1109786"/>
          </a:xfrm>
          <a:prstGeom prst="line">
            <a:avLst/>
          </a:prstGeom>
          <a:ln w="50800">
            <a:solidFill>
              <a:srgbClr val="7F0325"/>
            </a:solidFill>
            <a:miter lim="400000"/>
            <a:tailEnd type="triangle"/>
          </a:ln>
        </p:spPr>
        <p:txBody>
          <a:bodyPr lIns="50800" tIns="50800" rIns="50800" bIns="50800" anchor="ctr"/>
          <a:lstStyle/>
          <a:p>
            <a:pPr/>
          </a:p>
        </p:txBody>
      </p:sp>
      <p:sp>
        <p:nvSpPr>
          <p:cNvPr id="731" name="Line"/>
          <p:cNvSpPr/>
          <p:nvPr/>
        </p:nvSpPr>
        <p:spPr>
          <a:xfrm flipV="1">
            <a:off x="16920452" y="6242444"/>
            <a:ext cx="1977264" cy="1001751"/>
          </a:xfrm>
          <a:prstGeom prst="line">
            <a:avLst/>
          </a:prstGeom>
          <a:ln w="50800">
            <a:solidFill>
              <a:srgbClr val="7F0325"/>
            </a:solidFill>
            <a:miter lim="400000"/>
            <a:tailEnd type="triangle"/>
          </a:ln>
        </p:spPr>
        <p:txBody>
          <a:bodyPr lIns="50800" tIns="50800" rIns="50800" bIns="50800" anchor="ctr"/>
          <a:lstStyle/>
          <a:p>
            <a:pPr/>
          </a:p>
        </p:txBody>
      </p:sp>
      <p:sp>
        <p:nvSpPr>
          <p:cNvPr id="732" name="Note: envp is a weird array in that it is null-terminated! Very, very few arrays have this property in C."/>
          <p:cNvSpPr txBox="1"/>
          <p:nvPr/>
        </p:nvSpPr>
        <p:spPr>
          <a:xfrm>
            <a:off x="654604" y="4743467"/>
            <a:ext cx="10845032" cy="24257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a:latin typeface="Helvetica Neue"/>
                <a:ea typeface="Helvetica Neue"/>
                <a:cs typeface="Helvetica Neue"/>
                <a:sym typeface="Helvetica Neue"/>
              </a:defRPr>
            </a:pPr>
            <a:r>
              <a:t>Note: </a:t>
            </a:r>
            <a:r>
              <a:rPr>
                <a:latin typeface="Courier"/>
                <a:ea typeface="Courier"/>
                <a:cs typeface="Courier"/>
                <a:sym typeface="Courier"/>
              </a:rPr>
              <a:t>envp</a:t>
            </a:r>
            <a:r>
              <a:t> is a weird array in that it is null-terminated! Very, very few arrays have this property in C.</a:t>
            </a:r>
          </a:p>
        </p:txBody>
      </p:sp>
      <p:sp>
        <p:nvSpPr>
          <p:cNvPr id="733" name="Rounded Rectangle"/>
          <p:cNvSpPr/>
          <p:nvPr/>
        </p:nvSpPr>
        <p:spPr>
          <a:xfrm>
            <a:off x="14952758" y="5524546"/>
            <a:ext cx="2086233" cy="863601"/>
          </a:xfrm>
          <a:prstGeom prst="roundRect">
            <a:avLst>
              <a:gd name="adj" fmla="val 2205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734" name="Line"/>
          <p:cNvSpPr/>
          <p:nvPr/>
        </p:nvSpPr>
        <p:spPr>
          <a:xfrm flipV="1">
            <a:off x="9901652" y="5948011"/>
            <a:ext cx="4826773" cy="748123"/>
          </a:xfrm>
          <a:prstGeom prst="line">
            <a:avLst/>
          </a:prstGeom>
          <a:ln w="50800">
            <a:solidFill>
              <a:srgbClr val="7F0325"/>
            </a:solidFill>
            <a:miter lim="400000"/>
            <a:tailEnd type="triangle"/>
          </a:ln>
        </p:spPr>
        <p:txBody>
          <a:bodyPr lIns="50800" tIns="50800" rIns="50800" bIns="50800" anchor="ctr"/>
          <a:lstStyle/>
          <a:p>
            <a:pPr/>
          </a:p>
        </p:txBody>
      </p:sp>
      <p:sp>
        <p:nvSpPr>
          <p:cNvPr id="735" name="Most arrays are passed with another variable that gives their length. For example, we have argv and argc.*"/>
          <p:cNvSpPr txBox="1"/>
          <p:nvPr/>
        </p:nvSpPr>
        <p:spPr>
          <a:xfrm>
            <a:off x="654604" y="7576661"/>
            <a:ext cx="10845032" cy="32189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a:latin typeface="Helvetica Neue"/>
                <a:ea typeface="Helvetica Neue"/>
                <a:cs typeface="Helvetica Neue"/>
                <a:sym typeface="Helvetica Neue"/>
              </a:defRPr>
            </a:pPr>
            <a:r>
              <a:t>Most arrays are passed with another variable that gives their length. For example, we have </a:t>
            </a:r>
            <a:r>
              <a:rPr>
                <a:latin typeface="Courier"/>
                <a:ea typeface="Courier"/>
                <a:cs typeface="Courier"/>
                <a:sym typeface="Courier"/>
              </a:rPr>
              <a:t>argv</a:t>
            </a:r>
            <a:r>
              <a:t> and </a:t>
            </a:r>
            <a:r>
              <a:rPr>
                <a:latin typeface="Courier"/>
                <a:ea typeface="Courier"/>
                <a:cs typeface="Courier"/>
                <a:sym typeface="Courier"/>
              </a:rPr>
              <a:t>argc</a:t>
            </a:r>
            <a:r>
              <a:t>.*</a:t>
            </a:r>
          </a:p>
        </p:txBody>
      </p:sp>
      <p:sp>
        <p:nvSpPr>
          <p:cNvPr id="736" name="*Note: argv[argc] is defined to be NULL, but that still an anomaly for C arrays in general."/>
          <p:cNvSpPr txBox="1"/>
          <p:nvPr/>
        </p:nvSpPr>
        <p:spPr>
          <a:xfrm>
            <a:off x="285659" y="11788906"/>
            <a:ext cx="7463958" cy="17183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500"/>
            </a:pPr>
            <a:r>
              <a:t>*Note: </a:t>
            </a:r>
            <a:r>
              <a:rPr>
                <a:latin typeface="Courier"/>
                <a:ea typeface="Courier"/>
                <a:cs typeface="Courier"/>
                <a:sym typeface="Courier"/>
              </a:rPr>
              <a:t>argv[argc]</a:t>
            </a:r>
            <a:r>
              <a:t> </a:t>
            </a:r>
            <a:r>
              <a:rPr i="1">
                <a:latin typeface="Helvetica Neue"/>
                <a:ea typeface="Helvetica Neue"/>
                <a:cs typeface="Helvetica Neue"/>
                <a:sym typeface="Helvetica Neue"/>
              </a:rPr>
              <a:t>is </a:t>
            </a:r>
            <a:r>
              <a:t>defined to be </a:t>
            </a:r>
            <a:r>
              <a:rPr>
                <a:latin typeface="Courier"/>
                <a:ea typeface="Courier"/>
                <a:cs typeface="Courier"/>
                <a:sym typeface="Courier"/>
              </a:rPr>
              <a:t>NULL</a:t>
            </a:r>
            <a:r>
              <a:t>, but that still an anomaly for C arrays in general.</a:t>
            </a:r>
          </a:p>
        </p:txBody>
      </p:sp>
      <p:sp>
        <p:nvSpPr>
          <p:cNvPr id="7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0" name="x86-64 Memory Lay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x86-64 Memory Layout</a:t>
            </a:r>
          </a:p>
        </p:txBody>
      </p:sp>
      <p:grpSp>
        <p:nvGrpSpPr>
          <p:cNvPr id="766" name="Group"/>
          <p:cNvGrpSpPr/>
          <p:nvPr/>
        </p:nvGrpSpPr>
        <p:grpSpPr>
          <a:xfrm>
            <a:off x="1127730" y="1596535"/>
            <a:ext cx="6064244" cy="12001313"/>
            <a:chOff x="0" y="0"/>
            <a:chExt cx="6064243" cy="12001311"/>
          </a:xfrm>
        </p:grpSpPr>
        <p:grpSp>
          <p:nvGrpSpPr>
            <p:cNvPr id="764" name="Group"/>
            <p:cNvGrpSpPr/>
            <p:nvPr/>
          </p:nvGrpSpPr>
          <p:grpSpPr>
            <a:xfrm>
              <a:off x="170190" y="298963"/>
              <a:ext cx="5723863" cy="11403385"/>
              <a:chOff x="0" y="0"/>
              <a:chExt cx="5723862" cy="11403383"/>
            </a:xfrm>
          </p:grpSpPr>
          <p:sp>
            <p:nvSpPr>
              <p:cNvPr id="741" name="0x7ffffffff000"/>
              <p:cNvSpPr txBox="1"/>
              <p:nvPr/>
            </p:nvSpPr>
            <p:spPr>
              <a:xfrm>
                <a:off x="-1" y="2580973"/>
                <a:ext cx="1885690"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0x7ffffffff000</a:t>
                </a:r>
              </a:p>
            </p:txBody>
          </p:sp>
          <p:sp>
            <p:nvSpPr>
              <p:cNvPr id="742" name="0x7ffff7ffe000"/>
              <p:cNvSpPr txBox="1"/>
              <p:nvPr/>
            </p:nvSpPr>
            <p:spPr>
              <a:xfrm>
                <a:off x="-1" y="4311718"/>
                <a:ext cx="1885690"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0x7ffff7ffe000</a:t>
                </a:r>
              </a:p>
            </p:txBody>
          </p:sp>
          <p:sp>
            <p:nvSpPr>
              <p:cNvPr id="743" name="8MB reserved"/>
              <p:cNvSpPr txBox="1"/>
              <p:nvPr/>
            </p:nvSpPr>
            <p:spPr>
              <a:xfrm>
                <a:off x="4194535" y="2586575"/>
                <a:ext cx="1529328" cy="739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8MB reserved</a:t>
                </a:r>
              </a:p>
            </p:txBody>
          </p:sp>
          <p:sp>
            <p:nvSpPr>
              <p:cNvPr id="744" name="Sized for library"/>
              <p:cNvSpPr txBox="1"/>
              <p:nvPr/>
            </p:nvSpPr>
            <p:spPr>
              <a:xfrm>
                <a:off x="4194535" y="4295481"/>
                <a:ext cx="1252965" cy="8200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library</a:t>
                </a:r>
              </a:p>
            </p:txBody>
          </p:sp>
          <p:sp>
            <p:nvSpPr>
              <p:cNvPr id="745" name="Grows on demand"/>
              <p:cNvSpPr txBox="1"/>
              <p:nvPr/>
            </p:nvSpPr>
            <p:spPr>
              <a:xfrm>
                <a:off x="4206409" y="7385477"/>
                <a:ext cx="1360743" cy="7488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Grows on demand</a:t>
                </a:r>
              </a:p>
            </p:txBody>
          </p:sp>
          <p:sp>
            <p:nvSpPr>
              <p:cNvPr id="746" name="Sized for executable"/>
              <p:cNvSpPr txBox="1"/>
              <p:nvPr/>
            </p:nvSpPr>
            <p:spPr>
              <a:xfrm>
                <a:off x="4206409" y="8696495"/>
                <a:ext cx="1505580" cy="739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executable</a:t>
                </a:r>
              </a:p>
            </p:txBody>
          </p:sp>
          <p:sp>
            <p:nvSpPr>
              <p:cNvPr id="747" name="Rectangle"/>
              <p:cNvSpPr/>
              <p:nvPr/>
            </p:nvSpPr>
            <p:spPr>
              <a:xfrm>
                <a:off x="1934411" y="0"/>
                <a:ext cx="2259219" cy="10669227"/>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8" name="Rectangle"/>
              <p:cNvSpPr/>
              <p:nvPr/>
            </p:nvSpPr>
            <p:spPr>
              <a:xfrm>
                <a:off x="1934411" y="2573179"/>
                <a:ext cx="2259219" cy="1028475"/>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9" name="Rectangle"/>
              <p:cNvSpPr/>
              <p:nvPr/>
            </p:nvSpPr>
            <p:spPr>
              <a:xfrm>
                <a:off x="1934411" y="4211494"/>
                <a:ext cx="2259219" cy="92859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0" name="Shared library text/data"/>
              <p:cNvSpPr txBox="1"/>
              <p:nvPr/>
            </p:nvSpPr>
            <p:spPr>
              <a:xfrm>
                <a:off x="1981112" y="4276388"/>
                <a:ext cx="2165820" cy="8581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sp>
            <p:nvSpPr>
              <p:cNvPr id="751" name="Rectangle"/>
              <p:cNvSpPr/>
              <p:nvPr/>
            </p:nvSpPr>
            <p:spPr>
              <a:xfrm>
                <a:off x="1934411" y="7169546"/>
                <a:ext cx="2259219" cy="1180704"/>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2" name="Rectangle"/>
              <p:cNvSpPr/>
              <p:nvPr/>
            </p:nvSpPr>
            <p:spPr>
              <a:xfrm>
                <a:off x="1934411" y="8544527"/>
                <a:ext cx="2259219" cy="463173"/>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3" name="Rectangle"/>
              <p:cNvSpPr/>
              <p:nvPr/>
            </p:nvSpPr>
            <p:spPr>
              <a:xfrm>
                <a:off x="1934411" y="9103765"/>
                <a:ext cx="2259219" cy="1028475"/>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4" name="Text…"/>
              <p:cNvSpPr txBox="1"/>
              <p:nvPr/>
            </p:nvSpPr>
            <p:spPr>
              <a:xfrm>
                <a:off x="1920892" y="9201701"/>
                <a:ext cx="2286261" cy="85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1800">
                    <a:latin typeface="Helvetica Neue"/>
                    <a:ea typeface="Helvetica Neue"/>
                    <a:cs typeface="Helvetica Neue"/>
                    <a:sym typeface="Helvetica Neue"/>
                  </a:defRPr>
                </a:pPr>
                <a:r>
                  <a:t>Text</a:t>
                </a:r>
              </a:p>
              <a:p>
                <a:pPr>
                  <a:defRPr sz="1800">
                    <a:latin typeface="Helvetica Neue"/>
                    <a:ea typeface="Helvetica Neue"/>
                    <a:cs typeface="Helvetica Neue"/>
                    <a:sym typeface="Helvetica Neue"/>
                  </a:defRPr>
                </a:pPr>
                <a:r>
                  <a:t>(machine code)</a:t>
                </a:r>
              </a:p>
            </p:txBody>
          </p:sp>
          <p:sp>
            <p:nvSpPr>
              <p:cNvPr id="755" name="Low addresses deliberately unmapped"/>
              <p:cNvSpPr txBox="1"/>
              <p:nvPr/>
            </p:nvSpPr>
            <p:spPr>
              <a:xfrm>
                <a:off x="2572519" y="10684084"/>
                <a:ext cx="2793268" cy="719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Low addresses deliberately unmapped</a:t>
                </a:r>
              </a:p>
            </p:txBody>
          </p:sp>
          <p:sp>
            <p:nvSpPr>
              <p:cNvPr id="756" name="0x602010"/>
              <p:cNvSpPr txBox="1"/>
              <p:nvPr/>
            </p:nvSpPr>
            <p:spPr>
              <a:xfrm>
                <a:off x="754275" y="7971214"/>
                <a:ext cx="1131414"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0x602010</a:t>
                </a:r>
              </a:p>
            </p:txBody>
          </p:sp>
          <p:sp>
            <p:nvSpPr>
              <p:cNvPr id="757" name="0x600000"/>
              <p:cNvSpPr txBox="1"/>
              <p:nvPr/>
            </p:nvSpPr>
            <p:spPr>
              <a:xfrm>
                <a:off x="754275" y="8591874"/>
                <a:ext cx="1131414" cy="36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0x600000</a:t>
                </a:r>
              </a:p>
            </p:txBody>
          </p:sp>
          <p:sp>
            <p:nvSpPr>
              <p:cNvPr id="758" name="0x400000"/>
              <p:cNvSpPr txBox="1"/>
              <p:nvPr/>
            </p:nvSpPr>
            <p:spPr>
              <a:xfrm>
                <a:off x="754275" y="9433762"/>
                <a:ext cx="1131414" cy="36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0x400000</a:t>
                </a:r>
              </a:p>
            </p:txBody>
          </p:sp>
          <p:sp>
            <p:nvSpPr>
              <p:cNvPr id="759" name="Arrow"/>
              <p:cNvSpPr/>
              <p:nvPr/>
            </p:nvSpPr>
            <p:spPr>
              <a:xfrm rot="5400000">
                <a:off x="2859442" y="3188142"/>
                <a:ext cx="409157" cy="299685"/>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0" name="Arrow"/>
              <p:cNvSpPr/>
              <p:nvPr/>
            </p:nvSpPr>
            <p:spPr>
              <a:xfrm rot="16200000">
                <a:off x="2859442" y="7372839"/>
                <a:ext cx="409157" cy="299684"/>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1" name="Heap"/>
              <p:cNvSpPr txBox="1"/>
              <p:nvPr/>
            </p:nvSpPr>
            <p:spPr>
              <a:xfrm>
                <a:off x="2600728" y="7658287"/>
                <a:ext cx="926586"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Heap</a:t>
                </a:r>
              </a:p>
            </p:txBody>
          </p:sp>
          <p:sp>
            <p:nvSpPr>
              <p:cNvPr id="762" name="Global data"/>
              <p:cNvSpPr txBox="1"/>
              <p:nvPr/>
            </p:nvSpPr>
            <p:spPr>
              <a:xfrm>
                <a:off x="2279434" y="8556535"/>
                <a:ext cx="1569174" cy="4391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Global data</a:t>
                </a:r>
              </a:p>
            </p:txBody>
          </p:sp>
          <p:sp>
            <p:nvSpPr>
              <p:cNvPr id="763" name="Stack"/>
              <p:cNvSpPr txBox="1"/>
              <p:nvPr/>
            </p:nvSpPr>
            <p:spPr>
              <a:xfrm>
                <a:off x="2572735" y="2668243"/>
                <a:ext cx="982571"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765" name="Rectangle"/>
            <p:cNvSpPr/>
            <p:nvPr/>
          </p:nvSpPr>
          <p:spPr>
            <a:xfrm>
              <a:off x="0" y="0"/>
              <a:ext cx="6064244" cy="12001312"/>
            </a:xfrm>
            <a:prstGeom prst="rect">
              <a:avLst/>
            </a:prstGeom>
            <a:noFill/>
            <a:ln w="762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grpSp>
      <p:sp>
        <p:nvSpPr>
          <p:cNvPr id="767" name="In CS 107, we are going to talk about two different areas of memory that your program will access, called the stack and the heap.…"/>
          <p:cNvSpPr txBox="1"/>
          <p:nvPr/>
        </p:nvSpPr>
        <p:spPr>
          <a:xfrm>
            <a:off x="8109994" y="1796926"/>
            <a:ext cx="15674767" cy="9991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CS 107, we are going to talk about two different areas of memory that your program will access, called the </a:t>
            </a:r>
            <a:r>
              <a:rPr i="1">
                <a:latin typeface="Helvetica Neue"/>
                <a:ea typeface="Helvetica Neue"/>
                <a:cs typeface="Helvetica Neue"/>
                <a:sym typeface="Helvetica Neue"/>
              </a:rPr>
              <a:t>stack</a:t>
            </a:r>
            <a:r>
              <a:t> and the </a:t>
            </a:r>
            <a:r>
              <a:rPr i="1">
                <a:latin typeface="Helvetica Neue"/>
                <a:ea typeface="Helvetica Neue"/>
                <a:cs typeface="Helvetica Neue"/>
                <a:sym typeface="Helvetica Neue"/>
              </a:rPr>
              <a:t>heap</a:t>
            </a:r>
            <a:r>
              <a:t>.</a:t>
            </a:r>
          </a:p>
          <a:p>
            <a:pPr algn="l"/>
          </a:p>
          <a:p>
            <a:pPr algn="l"/>
            <a:r>
              <a:t>This diagram shows the overall memory layout in Linux on an x86-64 computer (e.g., the Myth computers).</a:t>
            </a:r>
          </a:p>
          <a:p>
            <a:pPr algn="l"/>
          </a:p>
          <a:p>
            <a:pPr algn="l"/>
            <a:r>
              <a:t>Every program, by default, has access to an 8MB stack segment in memory. Your program can do anything it wants with that memory, but it is limited. The stack grows </a:t>
            </a:r>
            <a:r>
              <a:rPr i="1">
                <a:latin typeface="Helvetica Neue"/>
                <a:ea typeface="Helvetica Neue"/>
                <a:cs typeface="Helvetica Neue"/>
                <a:sym typeface="Helvetica Neue"/>
              </a:rPr>
              <a:t>downward</a:t>
            </a:r>
            <a:r>
              <a:t> in memory, so your program starts with a location on the stack, and you get the next 8MB </a:t>
            </a:r>
            <a:r>
              <a:rPr i="1">
                <a:latin typeface="Helvetica Neue"/>
                <a:ea typeface="Helvetica Neue"/>
                <a:cs typeface="Helvetica Neue"/>
                <a:sym typeface="Helvetica Neue"/>
              </a:rPr>
              <a:t>lower </a:t>
            </a:r>
            <a:r>
              <a:t>in memory.</a:t>
            </a:r>
          </a:p>
        </p:txBody>
      </p:sp>
      <p:sp>
        <p:nvSpPr>
          <p:cNvPr id="7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0" name="x86-64 Memory Lay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x86-64 Memory Layout</a:t>
            </a:r>
          </a:p>
        </p:txBody>
      </p:sp>
      <p:grpSp>
        <p:nvGrpSpPr>
          <p:cNvPr id="796" name="Group"/>
          <p:cNvGrpSpPr/>
          <p:nvPr/>
        </p:nvGrpSpPr>
        <p:grpSpPr>
          <a:xfrm>
            <a:off x="1127730" y="1596535"/>
            <a:ext cx="6064244" cy="12001313"/>
            <a:chOff x="0" y="0"/>
            <a:chExt cx="6064243" cy="12001311"/>
          </a:xfrm>
        </p:grpSpPr>
        <p:grpSp>
          <p:nvGrpSpPr>
            <p:cNvPr id="794" name="Group"/>
            <p:cNvGrpSpPr/>
            <p:nvPr/>
          </p:nvGrpSpPr>
          <p:grpSpPr>
            <a:xfrm>
              <a:off x="170190" y="298963"/>
              <a:ext cx="5723863" cy="11403385"/>
              <a:chOff x="0" y="0"/>
              <a:chExt cx="5723862" cy="11403383"/>
            </a:xfrm>
          </p:grpSpPr>
          <p:sp>
            <p:nvSpPr>
              <p:cNvPr id="771" name="0x7ffffffff000"/>
              <p:cNvSpPr txBox="1"/>
              <p:nvPr/>
            </p:nvSpPr>
            <p:spPr>
              <a:xfrm>
                <a:off x="-1" y="2580973"/>
                <a:ext cx="1885690"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0x7ffffffff000</a:t>
                </a:r>
              </a:p>
            </p:txBody>
          </p:sp>
          <p:sp>
            <p:nvSpPr>
              <p:cNvPr id="772" name="0x7ffff7ffe000"/>
              <p:cNvSpPr txBox="1"/>
              <p:nvPr/>
            </p:nvSpPr>
            <p:spPr>
              <a:xfrm>
                <a:off x="-1" y="4311718"/>
                <a:ext cx="1885690"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0x7ffff7ffe000</a:t>
                </a:r>
              </a:p>
            </p:txBody>
          </p:sp>
          <p:sp>
            <p:nvSpPr>
              <p:cNvPr id="773" name="8MB reserved"/>
              <p:cNvSpPr txBox="1"/>
              <p:nvPr/>
            </p:nvSpPr>
            <p:spPr>
              <a:xfrm>
                <a:off x="4194535" y="2586575"/>
                <a:ext cx="1529328" cy="739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8MB reserved</a:t>
                </a:r>
              </a:p>
            </p:txBody>
          </p:sp>
          <p:sp>
            <p:nvSpPr>
              <p:cNvPr id="774" name="Sized for library"/>
              <p:cNvSpPr txBox="1"/>
              <p:nvPr/>
            </p:nvSpPr>
            <p:spPr>
              <a:xfrm>
                <a:off x="4194535" y="4295481"/>
                <a:ext cx="1252965" cy="8200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library</a:t>
                </a:r>
              </a:p>
            </p:txBody>
          </p:sp>
          <p:sp>
            <p:nvSpPr>
              <p:cNvPr id="775" name="Grows on demand"/>
              <p:cNvSpPr txBox="1"/>
              <p:nvPr/>
            </p:nvSpPr>
            <p:spPr>
              <a:xfrm>
                <a:off x="4206409" y="7385477"/>
                <a:ext cx="1360743" cy="7488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Grows on demand</a:t>
                </a:r>
              </a:p>
            </p:txBody>
          </p:sp>
          <p:sp>
            <p:nvSpPr>
              <p:cNvPr id="776" name="Sized for executable"/>
              <p:cNvSpPr txBox="1"/>
              <p:nvPr/>
            </p:nvSpPr>
            <p:spPr>
              <a:xfrm>
                <a:off x="4206409" y="8696495"/>
                <a:ext cx="1505580" cy="739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executable</a:t>
                </a:r>
              </a:p>
            </p:txBody>
          </p:sp>
          <p:sp>
            <p:nvSpPr>
              <p:cNvPr id="777" name="Rectangle"/>
              <p:cNvSpPr/>
              <p:nvPr/>
            </p:nvSpPr>
            <p:spPr>
              <a:xfrm>
                <a:off x="1934411" y="0"/>
                <a:ext cx="2259219" cy="10669227"/>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8" name="Rectangle"/>
              <p:cNvSpPr/>
              <p:nvPr/>
            </p:nvSpPr>
            <p:spPr>
              <a:xfrm>
                <a:off x="1934411" y="2573179"/>
                <a:ext cx="2259219" cy="1028475"/>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9" name="Rectangle"/>
              <p:cNvSpPr/>
              <p:nvPr/>
            </p:nvSpPr>
            <p:spPr>
              <a:xfrm>
                <a:off x="1934411" y="4211494"/>
                <a:ext cx="2259219" cy="92859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0" name="Shared library text/data"/>
              <p:cNvSpPr txBox="1"/>
              <p:nvPr/>
            </p:nvSpPr>
            <p:spPr>
              <a:xfrm>
                <a:off x="1981112" y="4276388"/>
                <a:ext cx="2165820" cy="8581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sp>
            <p:nvSpPr>
              <p:cNvPr id="781" name="Rectangle"/>
              <p:cNvSpPr/>
              <p:nvPr/>
            </p:nvSpPr>
            <p:spPr>
              <a:xfrm>
                <a:off x="1934411" y="7169546"/>
                <a:ext cx="2259219" cy="1180704"/>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2" name="Rectangle"/>
              <p:cNvSpPr/>
              <p:nvPr/>
            </p:nvSpPr>
            <p:spPr>
              <a:xfrm>
                <a:off x="1934411" y="8544527"/>
                <a:ext cx="2259219" cy="463173"/>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3" name="Rectangle"/>
              <p:cNvSpPr/>
              <p:nvPr/>
            </p:nvSpPr>
            <p:spPr>
              <a:xfrm>
                <a:off x="1934411" y="9103765"/>
                <a:ext cx="2259219" cy="1028475"/>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4" name="Text…"/>
              <p:cNvSpPr txBox="1"/>
              <p:nvPr/>
            </p:nvSpPr>
            <p:spPr>
              <a:xfrm>
                <a:off x="1920892" y="9201701"/>
                <a:ext cx="2286261" cy="85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1800">
                    <a:latin typeface="Helvetica Neue"/>
                    <a:ea typeface="Helvetica Neue"/>
                    <a:cs typeface="Helvetica Neue"/>
                    <a:sym typeface="Helvetica Neue"/>
                  </a:defRPr>
                </a:pPr>
                <a:r>
                  <a:t>Text</a:t>
                </a:r>
              </a:p>
              <a:p>
                <a:pPr>
                  <a:defRPr sz="1800">
                    <a:latin typeface="Helvetica Neue"/>
                    <a:ea typeface="Helvetica Neue"/>
                    <a:cs typeface="Helvetica Neue"/>
                    <a:sym typeface="Helvetica Neue"/>
                  </a:defRPr>
                </a:pPr>
                <a:r>
                  <a:t>(machine code)</a:t>
                </a:r>
              </a:p>
            </p:txBody>
          </p:sp>
          <p:sp>
            <p:nvSpPr>
              <p:cNvPr id="785" name="Low addresses deliberately unmapped"/>
              <p:cNvSpPr txBox="1"/>
              <p:nvPr/>
            </p:nvSpPr>
            <p:spPr>
              <a:xfrm>
                <a:off x="2572519" y="10684084"/>
                <a:ext cx="2793268" cy="719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Low addresses deliberately unmapped</a:t>
                </a:r>
              </a:p>
            </p:txBody>
          </p:sp>
          <p:sp>
            <p:nvSpPr>
              <p:cNvPr id="786" name="0x602010"/>
              <p:cNvSpPr txBox="1"/>
              <p:nvPr/>
            </p:nvSpPr>
            <p:spPr>
              <a:xfrm>
                <a:off x="754275" y="7971214"/>
                <a:ext cx="1131414"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0x602010</a:t>
                </a:r>
              </a:p>
            </p:txBody>
          </p:sp>
          <p:sp>
            <p:nvSpPr>
              <p:cNvPr id="787" name="0x600000"/>
              <p:cNvSpPr txBox="1"/>
              <p:nvPr/>
            </p:nvSpPr>
            <p:spPr>
              <a:xfrm>
                <a:off x="754275" y="8591874"/>
                <a:ext cx="1131414" cy="36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0x600000</a:t>
                </a:r>
              </a:p>
            </p:txBody>
          </p:sp>
          <p:sp>
            <p:nvSpPr>
              <p:cNvPr id="788" name="0x400000"/>
              <p:cNvSpPr txBox="1"/>
              <p:nvPr/>
            </p:nvSpPr>
            <p:spPr>
              <a:xfrm>
                <a:off x="754275" y="9433762"/>
                <a:ext cx="1131414" cy="36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0x400000</a:t>
                </a:r>
              </a:p>
            </p:txBody>
          </p:sp>
          <p:sp>
            <p:nvSpPr>
              <p:cNvPr id="789" name="Arrow"/>
              <p:cNvSpPr/>
              <p:nvPr/>
            </p:nvSpPr>
            <p:spPr>
              <a:xfrm rot="5400000">
                <a:off x="2859442" y="3188142"/>
                <a:ext cx="409157" cy="299685"/>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0" name="Arrow"/>
              <p:cNvSpPr/>
              <p:nvPr/>
            </p:nvSpPr>
            <p:spPr>
              <a:xfrm rot="16200000">
                <a:off x="2859442" y="7372839"/>
                <a:ext cx="409157" cy="299684"/>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91" name="Heap"/>
              <p:cNvSpPr txBox="1"/>
              <p:nvPr/>
            </p:nvSpPr>
            <p:spPr>
              <a:xfrm>
                <a:off x="2600728" y="7658287"/>
                <a:ext cx="926586"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Heap</a:t>
                </a:r>
              </a:p>
            </p:txBody>
          </p:sp>
          <p:sp>
            <p:nvSpPr>
              <p:cNvPr id="792" name="Global data"/>
              <p:cNvSpPr txBox="1"/>
              <p:nvPr/>
            </p:nvSpPr>
            <p:spPr>
              <a:xfrm>
                <a:off x="2279434" y="8556535"/>
                <a:ext cx="1569174" cy="4391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Global data</a:t>
                </a:r>
              </a:p>
            </p:txBody>
          </p:sp>
          <p:sp>
            <p:nvSpPr>
              <p:cNvPr id="793" name="Stack"/>
              <p:cNvSpPr txBox="1"/>
              <p:nvPr/>
            </p:nvSpPr>
            <p:spPr>
              <a:xfrm>
                <a:off x="2572735" y="2668243"/>
                <a:ext cx="982571"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795" name="Rectangle"/>
            <p:cNvSpPr/>
            <p:nvPr/>
          </p:nvSpPr>
          <p:spPr>
            <a:xfrm>
              <a:off x="0" y="0"/>
              <a:ext cx="6064244" cy="12001312"/>
            </a:xfrm>
            <a:prstGeom prst="rect">
              <a:avLst/>
            </a:prstGeom>
            <a:noFill/>
            <a:ln w="762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grpSp>
      <p:sp>
        <p:nvSpPr>
          <p:cNvPr id="797" name="Below the stack is the shared library. This is all of the standard libraries that are used by programs (e.g., stdlib.h, stdio.h, string.h, etc.) Your programs do not have access to these directly, except to call functions that are there.…"/>
          <p:cNvSpPr txBox="1"/>
          <p:nvPr/>
        </p:nvSpPr>
        <p:spPr>
          <a:xfrm>
            <a:off x="8109994" y="1796926"/>
            <a:ext cx="15674767" cy="115558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Below the stack is the shared library. This is all of the standard libraries that are used by programs (e.g., stdlib.h, stdio.h, string.h, etc.) Your programs do not have access to these directly, except to call functions that are there.</a:t>
            </a:r>
          </a:p>
          <a:p>
            <a:pPr algn="l"/>
          </a:p>
          <a:p>
            <a:pPr algn="l"/>
            <a:r>
              <a:t>Below the shared library data is the </a:t>
            </a:r>
            <a:r>
              <a:rPr i="1">
                <a:latin typeface="Helvetica Neue"/>
                <a:ea typeface="Helvetica Neue"/>
                <a:cs typeface="Helvetica Neue"/>
                <a:sym typeface="Helvetica Neue"/>
              </a:rPr>
              <a:t>heap</a:t>
            </a:r>
            <a:r>
              <a:t>, which is managed by the operating system, and comprises the vast majority of the memory in your computer. When a program wants to use heap memory, it requests it from the operating system (using </a:t>
            </a:r>
            <a:r>
              <a:rPr>
                <a:latin typeface="Courier"/>
                <a:ea typeface="Courier"/>
                <a:cs typeface="Courier"/>
                <a:sym typeface="Courier"/>
              </a:rPr>
              <a:t>malloc</a:t>
            </a:r>
            <a:r>
              <a:t>, </a:t>
            </a:r>
            <a:r>
              <a:rPr>
                <a:latin typeface="Courier"/>
                <a:ea typeface="Courier"/>
                <a:cs typeface="Courier"/>
                <a:sym typeface="Courier"/>
              </a:rPr>
              <a:t>calloc</a:t>
            </a:r>
            <a:r>
              <a:t>, or </a:t>
            </a:r>
            <a:r>
              <a:rPr>
                <a:latin typeface="Courier"/>
                <a:ea typeface="Courier"/>
                <a:cs typeface="Courier"/>
                <a:sym typeface="Courier"/>
              </a:rPr>
              <a:t>realloc</a:t>
            </a:r>
            <a:r>
              <a:t> in C).</a:t>
            </a:r>
          </a:p>
          <a:p>
            <a:pPr algn="l"/>
          </a:p>
          <a:p>
            <a:pPr algn="l"/>
            <a:r>
              <a:t>The heap starts at a low memory address and grows upwards.</a:t>
            </a:r>
          </a:p>
        </p:txBody>
      </p:sp>
      <p:sp>
        <p:nvSpPr>
          <p:cNvPr id="7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0" name="x86-64 Memory Lay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x86-64 Memory Layout</a:t>
            </a:r>
          </a:p>
        </p:txBody>
      </p:sp>
      <p:grpSp>
        <p:nvGrpSpPr>
          <p:cNvPr id="826" name="Group"/>
          <p:cNvGrpSpPr/>
          <p:nvPr/>
        </p:nvGrpSpPr>
        <p:grpSpPr>
          <a:xfrm>
            <a:off x="1127730" y="1596535"/>
            <a:ext cx="6064244" cy="12001313"/>
            <a:chOff x="0" y="0"/>
            <a:chExt cx="6064243" cy="12001311"/>
          </a:xfrm>
        </p:grpSpPr>
        <p:grpSp>
          <p:nvGrpSpPr>
            <p:cNvPr id="824" name="Group"/>
            <p:cNvGrpSpPr/>
            <p:nvPr/>
          </p:nvGrpSpPr>
          <p:grpSpPr>
            <a:xfrm>
              <a:off x="170190" y="298963"/>
              <a:ext cx="5723863" cy="11403385"/>
              <a:chOff x="0" y="0"/>
              <a:chExt cx="5723862" cy="11403383"/>
            </a:xfrm>
          </p:grpSpPr>
          <p:sp>
            <p:nvSpPr>
              <p:cNvPr id="801" name="0x7ffffffff000"/>
              <p:cNvSpPr txBox="1"/>
              <p:nvPr/>
            </p:nvSpPr>
            <p:spPr>
              <a:xfrm>
                <a:off x="-1" y="2580973"/>
                <a:ext cx="1885690"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0x7ffffffff000</a:t>
                </a:r>
              </a:p>
            </p:txBody>
          </p:sp>
          <p:sp>
            <p:nvSpPr>
              <p:cNvPr id="802" name="0x7ffff7ffe000"/>
              <p:cNvSpPr txBox="1"/>
              <p:nvPr/>
            </p:nvSpPr>
            <p:spPr>
              <a:xfrm>
                <a:off x="-1" y="4311718"/>
                <a:ext cx="1885690"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0x7ffff7ffe000</a:t>
                </a:r>
              </a:p>
            </p:txBody>
          </p:sp>
          <p:sp>
            <p:nvSpPr>
              <p:cNvPr id="803" name="8MB reserved"/>
              <p:cNvSpPr txBox="1"/>
              <p:nvPr/>
            </p:nvSpPr>
            <p:spPr>
              <a:xfrm>
                <a:off x="4194535" y="2586575"/>
                <a:ext cx="1529328" cy="739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8MB reserved</a:t>
                </a:r>
              </a:p>
            </p:txBody>
          </p:sp>
          <p:sp>
            <p:nvSpPr>
              <p:cNvPr id="804" name="Sized for library"/>
              <p:cNvSpPr txBox="1"/>
              <p:nvPr/>
            </p:nvSpPr>
            <p:spPr>
              <a:xfrm>
                <a:off x="4194535" y="4295481"/>
                <a:ext cx="1252965" cy="8200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library</a:t>
                </a:r>
              </a:p>
            </p:txBody>
          </p:sp>
          <p:sp>
            <p:nvSpPr>
              <p:cNvPr id="805" name="Grows on demand"/>
              <p:cNvSpPr txBox="1"/>
              <p:nvPr/>
            </p:nvSpPr>
            <p:spPr>
              <a:xfrm>
                <a:off x="4206409" y="7385477"/>
                <a:ext cx="1360743" cy="7488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Grows on demand</a:t>
                </a:r>
              </a:p>
            </p:txBody>
          </p:sp>
          <p:sp>
            <p:nvSpPr>
              <p:cNvPr id="806" name="Sized for executable"/>
              <p:cNvSpPr txBox="1"/>
              <p:nvPr/>
            </p:nvSpPr>
            <p:spPr>
              <a:xfrm>
                <a:off x="4206409" y="8696495"/>
                <a:ext cx="1505580" cy="739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Sized for executable</a:t>
                </a:r>
              </a:p>
            </p:txBody>
          </p:sp>
          <p:sp>
            <p:nvSpPr>
              <p:cNvPr id="807" name="Rectangle"/>
              <p:cNvSpPr/>
              <p:nvPr/>
            </p:nvSpPr>
            <p:spPr>
              <a:xfrm>
                <a:off x="1934411" y="0"/>
                <a:ext cx="2259219" cy="10669227"/>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8" name="Rectangle"/>
              <p:cNvSpPr/>
              <p:nvPr/>
            </p:nvSpPr>
            <p:spPr>
              <a:xfrm>
                <a:off x="1934411" y="2573179"/>
                <a:ext cx="2259219" cy="1028475"/>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09" name="Rectangle"/>
              <p:cNvSpPr/>
              <p:nvPr/>
            </p:nvSpPr>
            <p:spPr>
              <a:xfrm>
                <a:off x="1934411" y="4211494"/>
                <a:ext cx="2259219" cy="92859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0" name="Shared library text/data"/>
              <p:cNvSpPr txBox="1"/>
              <p:nvPr/>
            </p:nvSpPr>
            <p:spPr>
              <a:xfrm>
                <a:off x="1981112" y="4276388"/>
                <a:ext cx="2165820" cy="8581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sp>
            <p:nvSpPr>
              <p:cNvPr id="811" name="Rectangle"/>
              <p:cNvSpPr/>
              <p:nvPr/>
            </p:nvSpPr>
            <p:spPr>
              <a:xfrm>
                <a:off x="1934411" y="7169546"/>
                <a:ext cx="2259219" cy="1180704"/>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2" name="Rectangle"/>
              <p:cNvSpPr/>
              <p:nvPr/>
            </p:nvSpPr>
            <p:spPr>
              <a:xfrm>
                <a:off x="1934411" y="8544527"/>
                <a:ext cx="2259219" cy="463173"/>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3" name="Rectangle"/>
              <p:cNvSpPr/>
              <p:nvPr/>
            </p:nvSpPr>
            <p:spPr>
              <a:xfrm>
                <a:off x="1934411" y="9103765"/>
                <a:ext cx="2259219" cy="1028475"/>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14" name="Text…"/>
              <p:cNvSpPr txBox="1"/>
              <p:nvPr/>
            </p:nvSpPr>
            <p:spPr>
              <a:xfrm>
                <a:off x="1920892" y="9201701"/>
                <a:ext cx="2286261" cy="85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1800">
                    <a:latin typeface="Helvetica Neue"/>
                    <a:ea typeface="Helvetica Neue"/>
                    <a:cs typeface="Helvetica Neue"/>
                    <a:sym typeface="Helvetica Neue"/>
                  </a:defRPr>
                </a:pPr>
                <a:r>
                  <a:t>Text</a:t>
                </a:r>
              </a:p>
              <a:p>
                <a:pPr>
                  <a:defRPr sz="1800">
                    <a:latin typeface="Helvetica Neue"/>
                    <a:ea typeface="Helvetica Neue"/>
                    <a:cs typeface="Helvetica Neue"/>
                    <a:sym typeface="Helvetica Neue"/>
                  </a:defRPr>
                </a:pPr>
                <a:r>
                  <a:t>(machine code)</a:t>
                </a:r>
              </a:p>
            </p:txBody>
          </p:sp>
          <p:sp>
            <p:nvSpPr>
              <p:cNvPr id="815" name="Low addresses deliberately unmapped"/>
              <p:cNvSpPr txBox="1"/>
              <p:nvPr/>
            </p:nvSpPr>
            <p:spPr>
              <a:xfrm>
                <a:off x="2572519" y="10684084"/>
                <a:ext cx="2793268" cy="719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000">
                    <a:latin typeface="Helvetica Neue"/>
                    <a:ea typeface="Helvetica Neue"/>
                    <a:cs typeface="Helvetica Neue"/>
                    <a:sym typeface="Helvetica Neue"/>
                  </a:defRPr>
                </a:lvl1pPr>
              </a:lstStyle>
              <a:p>
                <a:pPr/>
                <a:r>
                  <a:t>Low addresses deliberately unmapped</a:t>
                </a:r>
              </a:p>
            </p:txBody>
          </p:sp>
          <p:sp>
            <p:nvSpPr>
              <p:cNvPr id="816" name="0x602010"/>
              <p:cNvSpPr txBox="1"/>
              <p:nvPr/>
            </p:nvSpPr>
            <p:spPr>
              <a:xfrm>
                <a:off x="754275" y="7971214"/>
                <a:ext cx="1131414" cy="36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0x602010</a:t>
                </a:r>
              </a:p>
            </p:txBody>
          </p:sp>
          <p:sp>
            <p:nvSpPr>
              <p:cNvPr id="817" name="0x600000"/>
              <p:cNvSpPr txBox="1"/>
              <p:nvPr/>
            </p:nvSpPr>
            <p:spPr>
              <a:xfrm>
                <a:off x="754275" y="8591874"/>
                <a:ext cx="1131414" cy="36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0x600000</a:t>
                </a:r>
              </a:p>
            </p:txBody>
          </p:sp>
          <p:sp>
            <p:nvSpPr>
              <p:cNvPr id="818" name="0x400000"/>
              <p:cNvSpPr txBox="1"/>
              <p:nvPr/>
            </p:nvSpPr>
            <p:spPr>
              <a:xfrm>
                <a:off x="754275" y="9433762"/>
                <a:ext cx="1131414" cy="36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Inconsolata"/>
                    <a:ea typeface="Inconsolata"/>
                    <a:cs typeface="Inconsolata"/>
                    <a:sym typeface="Inconsolata"/>
                  </a:defRPr>
                </a:lvl1pPr>
              </a:lstStyle>
              <a:p>
                <a:pPr/>
                <a:r>
                  <a:t>0x400000</a:t>
                </a:r>
              </a:p>
            </p:txBody>
          </p:sp>
          <p:sp>
            <p:nvSpPr>
              <p:cNvPr id="819" name="Arrow"/>
              <p:cNvSpPr/>
              <p:nvPr/>
            </p:nvSpPr>
            <p:spPr>
              <a:xfrm rot="5400000">
                <a:off x="2859442" y="3188142"/>
                <a:ext cx="409157" cy="299685"/>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0" name="Arrow"/>
              <p:cNvSpPr/>
              <p:nvPr/>
            </p:nvSpPr>
            <p:spPr>
              <a:xfrm rot="16200000">
                <a:off x="2859442" y="7372839"/>
                <a:ext cx="409157" cy="299684"/>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1" name="Heap"/>
              <p:cNvSpPr txBox="1"/>
              <p:nvPr/>
            </p:nvSpPr>
            <p:spPr>
              <a:xfrm>
                <a:off x="2600728" y="7658287"/>
                <a:ext cx="926586"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Heap</a:t>
                </a:r>
              </a:p>
            </p:txBody>
          </p:sp>
          <p:sp>
            <p:nvSpPr>
              <p:cNvPr id="822" name="Global data"/>
              <p:cNvSpPr txBox="1"/>
              <p:nvPr/>
            </p:nvSpPr>
            <p:spPr>
              <a:xfrm>
                <a:off x="2279434" y="8556535"/>
                <a:ext cx="1569174" cy="4391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Global data</a:t>
                </a:r>
              </a:p>
            </p:txBody>
          </p:sp>
          <p:sp>
            <p:nvSpPr>
              <p:cNvPr id="823" name="Stack"/>
              <p:cNvSpPr txBox="1"/>
              <p:nvPr/>
            </p:nvSpPr>
            <p:spPr>
              <a:xfrm>
                <a:off x="2572735" y="2668243"/>
                <a:ext cx="982571"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825" name="Rectangle"/>
            <p:cNvSpPr/>
            <p:nvPr/>
          </p:nvSpPr>
          <p:spPr>
            <a:xfrm>
              <a:off x="0" y="0"/>
              <a:ext cx="6064244" cy="12001312"/>
            </a:xfrm>
            <a:prstGeom prst="rect">
              <a:avLst/>
            </a:prstGeom>
            <a:noFill/>
            <a:ln w="762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grpSp>
      <p:sp>
        <p:nvSpPr>
          <p:cNvPr id="827" name="Below the heap is global data for your program (i.e., global variables and string literals -- remember that string literals are not modifiable).…"/>
          <p:cNvSpPr txBox="1"/>
          <p:nvPr/>
        </p:nvSpPr>
        <p:spPr>
          <a:xfrm>
            <a:off x="8109994" y="1796926"/>
            <a:ext cx="15674767" cy="115271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Below the heap is global data for your program (i.e., global variables and string literals -- remember that string literals are not modifiable).</a:t>
            </a:r>
          </a:p>
          <a:p>
            <a:pPr algn="l"/>
          </a:p>
          <a:p>
            <a:pPr algn="l"/>
            <a:r>
              <a:t>Below the global data is your program code.</a:t>
            </a:r>
          </a:p>
          <a:p>
            <a:pPr algn="l"/>
          </a:p>
          <a:p>
            <a:pPr algn="l"/>
            <a:r>
              <a:rPr b="1">
                <a:latin typeface="Helvetica Neue"/>
                <a:ea typeface="Helvetica Neue"/>
                <a:cs typeface="Helvetica Neue"/>
                <a:sym typeface="Helvetica Neue"/>
              </a:rPr>
              <a:t>Note</a:t>
            </a:r>
            <a:r>
              <a:t>: When your program references memory, it references </a:t>
            </a:r>
            <a:r>
              <a:rPr i="1">
                <a:latin typeface="Helvetica Neue"/>
                <a:ea typeface="Helvetica Neue"/>
                <a:cs typeface="Helvetica Neue"/>
                <a:sym typeface="Helvetica Neue"/>
              </a:rPr>
              <a:t>virtual</a:t>
            </a:r>
            <a:r>
              <a:t> memory. Virtual memory is a way for every program to </a:t>
            </a:r>
            <a:r>
              <a:rPr i="1">
                <a:latin typeface="Helvetica Neue"/>
                <a:ea typeface="Helvetica Neue"/>
                <a:cs typeface="Helvetica Neue"/>
                <a:sym typeface="Helvetica Neue"/>
              </a:rPr>
              <a:t>think</a:t>
            </a:r>
            <a:r>
              <a:t> it has access to the entire memory system, while hiding the details.  The operating system and PC hardware handle all of the details of the translation between virtual memory and physical memory, and for this course you only need to consider the diagram to the left (you will discuss this when you take CS 111)</a:t>
            </a:r>
          </a:p>
        </p:txBody>
      </p:sp>
      <p:sp>
        <p:nvSpPr>
          <p:cNvPr id="8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0"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831" name="When a function creates a local variable, or when a function receives parameters, the data is either kept in registers or kept on the stack. We will cover registers when we get to assembly language, but for now we will assume that all of our local variab"/>
          <p:cNvSpPr txBox="1"/>
          <p:nvPr/>
        </p:nvSpPr>
        <p:spPr>
          <a:xfrm>
            <a:off x="1379847" y="2995581"/>
            <a:ext cx="13175094" cy="77248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When a function creates a local variable, or when a function receives parameters, the data is either kept in </a:t>
            </a:r>
            <a:r>
              <a:rPr i="1">
                <a:latin typeface="Helvetica Neue"/>
                <a:ea typeface="Helvetica Neue"/>
                <a:cs typeface="Helvetica Neue"/>
                <a:sym typeface="Helvetica Neue"/>
              </a:rPr>
              <a:t>registers</a:t>
            </a:r>
            <a:r>
              <a:t> or kept on the stack. We will cover registers when we get to assembly language, but for now we will assume that all of our local variables go on the stack (and we will compile with "</a:t>
            </a:r>
            <a:r>
              <a:rPr>
                <a:latin typeface="Courier"/>
                <a:ea typeface="Courier"/>
                <a:cs typeface="Courier"/>
                <a:sym typeface="Courier"/>
              </a:rPr>
              <a:t>-O0</a:t>
            </a:r>
            <a:r>
              <a:t>" which forces everything onto the stack. </a:t>
            </a:r>
          </a:p>
          <a:p>
            <a:pPr algn="l"/>
          </a:p>
          <a:p>
            <a:pPr algn="l"/>
            <a:r>
              <a:t>Arrays are also kept on the stack.</a:t>
            </a:r>
          </a:p>
        </p:txBody>
      </p:sp>
      <p:grpSp>
        <p:nvGrpSpPr>
          <p:cNvPr id="859" name="Group"/>
          <p:cNvGrpSpPr/>
          <p:nvPr/>
        </p:nvGrpSpPr>
        <p:grpSpPr>
          <a:xfrm>
            <a:off x="15876764" y="2496871"/>
            <a:ext cx="6242305" cy="9499178"/>
            <a:chOff x="12700" y="12700"/>
            <a:chExt cx="6242304" cy="9499177"/>
          </a:xfrm>
        </p:grpSpPr>
        <p:graphicFrame>
          <p:nvGraphicFramePr>
            <p:cNvPr id="832"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0x7fffffffe994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0x7fffffffe990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0x7fffffffe98c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0x7fffffffe988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858" name="Group"/>
            <p:cNvGrpSpPr/>
            <p:nvPr/>
          </p:nvGrpSpPr>
          <p:grpSpPr>
            <a:xfrm>
              <a:off x="3879891" y="1384267"/>
              <a:ext cx="398832" cy="8107253"/>
              <a:chOff x="0" y="0"/>
              <a:chExt cx="398830" cy="8107252"/>
            </a:xfrm>
          </p:grpSpPr>
          <p:sp>
            <p:nvSpPr>
              <p:cNvPr id="833"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4"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5"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6"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7"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8"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9"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0"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1"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2"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3"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4"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5"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6"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7"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8"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9"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0"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1"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2"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3"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4"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5"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6"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7"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8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2"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863"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sp>
        <p:nvSpPr>
          <p:cNvPr id="864" name="// file: stack_ex1.c…"/>
          <p:cNvSpPr txBox="1"/>
          <p:nvPr/>
        </p:nvSpPr>
        <p:spPr>
          <a:xfrm>
            <a:off x="242226" y="2974448"/>
            <a:ext cx="13880791" cy="905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 file: stack_ex1.c</a:t>
            </a:r>
          </a:p>
          <a:p>
            <a:pPr algn="l">
              <a:defRPr sz="2900">
                <a:latin typeface="Courier"/>
                <a:ea typeface="Courier"/>
                <a:cs typeface="Courier"/>
                <a:sym typeface="Courier"/>
              </a:defRPr>
            </a:pPr>
            <a:r>
              <a:t>#include&lt;stdio.h&gt;</a:t>
            </a:r>
          </a:p>
          <a:p>
            <a:pPr algn="l">
              <a:defRPr sz="2900">
                <a:latin typeface="Courier"/>
                <a:ea typeface="Courier"/>
                <a:cs typeface="Courier"/>
                <a:sym typeface="Courier"/>
              </a:defRPr>
            </a:pPr>
            <a:r>
              <a:t>#include&lt;stdlib.h&gt;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int a = 0x12345;</a:t>
            </a:r>
          </a:p>
          <a:p>
            <a:pPr algn="l">
              <a:defRPr sz="2900">
                <a:latin typeface="Courier"/>
                <a:ea typeface="Courier"/>
                <a:cs typeface="Courier"/>
                <a:sym typeface="Courier"/>
              </a:defRPr>
            </a:pPr>
            <a:r>
              <a:t>    int b = 0x98765432;</a:t>
            </a:r>
          </a:p>
          <a:p>
            <a:pPr algn="l">
              <a:defRPr sz="2900">
                <a:latin typeface="Courier"/>
                <a:ea typeface="Courier"/>
                <a:cs typeface="Courier"/>
                <a:sym typeface="Courier"/>
              </a:defRPr>
            </a:pPr>
            <a:r>
              <a:t>    char str[] = "hello";</a:t>
            </a:r>
          </a:p>
          <a:p>
            <a:pPr algn="l">
              <a:defRPr sz="2900">
                <a:latin typeface="Courier"/>
                <a:ea typeface="Courier"/>
                <a:cs typeface="Courier"/>
                <a:sym typeface="Courier"/>
              </a:defRPr>
            </a:pPr>
            <a:r>
              <a:t>    short array[] = {0x2, 0x4, 0x6, 0x8, 0xa};</a:t>
            </a:r>
          </a:p>
          <a:p>
            <a:pPr algn="l">
              <a:defRPr sz="2900">
                <a:latin typeface="Courier"/>
                <a:ea typeface="Courier"/>
                <a:cs typeface="Courier"/>
                <a:sym typeface="Courier"/>
              </a:defRPr>
            </a:pPr>
          </a:p>
          <a:p>
            <a:pPr algn="l">
              <a:defRPr sz="2900">
                <a:latin typeface="Courier"/>
                <a:ea typeface="Courier"/>
                <a:cs typeface="Courier"/>
                <a:sym typeface="Courier"/>
              </a:defRPr>
            </a:pPr>
            <a:r>
              <a:t>    printf("0x%x\n", a);</a:t>
            </a:r>
          </a:p>
          <a:p>
            <a:pPr algn="l">
              <a:defRPr sz="2900">
                <a:latin typeface="Courier"/>
                <a:ea typeface="Courier"/>
                <a:cs typeface="Courier"/>
                <a:sym typeface="Courier"/>
              </a:defRPr>
            </a:pPr>
            <a:r>
              <a:t>    printf("0x%x\n", b);</a:t>
            </a:r>
          </a:p>
          <a:p>
            <a:pPr algn="l">
              <a:defRPr sz="2900">
                <a:latin typeface="Courier"/>
                <a:ea typeface="Courier"/>
                <a:cs typeface="Courier"/>
                <a:sym typeface="Courier"/>
              </a:defRPr>
            </a:pPr>
            <a:r>
              <a:t>    printf("%s\n", str);</a:t>
            </a:r>
          </a:p>
          <a:p>
            <a:pPr algn="l">
              <a:defRPr sz="2900">
                <a:latin typeface="Courier"/>
                <a:ea typeface="Courier"/>
                <a:cs typeface="Courier"/>
                <a:sym typeface="Courier"/>
              </a:defRPr>
            </a:pPr>
            <a:r>
              <a:t>    for (int i=0; i &lt; sizeof(array) / sizeof(array[0]); i++) {</a:t>
            </a:r>
          </a:p>
          <a:p>
            <a:pPr algn="l">
              <a:defRPr sz="2900">
                <a:latin typeface="Courier"/>
                <a:ea typeface="Courier"/>
                <a:cs typeface="Courier"/>
                <a:sym typeface="Courier"/>
              </a:defRPr>
            </a:pPr>
            <a:r>
              <a:t>        printf("0x%x,", array[i]);</a:t>
            </a:r>
          </a:p>
          <a:p>
            <a:pPr algn="l">
              <a:defRPr sz="2900">
                <a:latin typeface="Courier"/>
                <a:ea typeface="Courier"/>
                <a:cs typeface="Courier"/>
                <a:sym typeface="Courier"/>
              </a:defRPr>
            </a:pPr>
            <a:r>
              <a:t>    }</a:t>
            </a:r>
          </a:p>
          <a:p>
            <a:pPr algn="l">
              <a:defRPr sz="2900">
                <a:latin typeface="Courier"/>
                <a:ea typeface="Courier"/>
                <a:cs typeface="Courier"/>
                <a:sym typeface="Courier"/>
              </a:defRPr>
            </a:pPr>
            <a:r>
              <a:t>    printf("\n");</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graphicFrame>
        <p:nvGraphicFramePr>
          <p:cNvPr id="865"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899" name="Group"/>
          <p:cNvGrpSpPr/>
          <p:nvPr/>
        </p:nvGrpSpPr>
        <p:grpSpPr>
          <a:xfrm>
            <a:off x="18810689" y="2730073"/>
            <a:ext cx="398831" cy="10885870"/>
            <a:chOff x="0" y="0"/>
            <a:chExt cx="398830" cy="10885868"/>
          </a:xfrm>
        </p:grpSpPr>
        <p:sp>
          <p:nvSpPr>
            <p:cNvPr id="866"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7"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8"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9"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0"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1"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2"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3"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4"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5"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6"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7"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8"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9"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0"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1"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2"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3"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4"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5"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6"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7"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8"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89"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0"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1"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2"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3"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4"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5"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6"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7"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98"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9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2"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903"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sp>
        <p:nvSpPr>
          <p:cNvPr id="904"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graphicFrame>
        <p:nvGraphicFramePr>
          <p:cNvPr id="905"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939" name="Group"/>
          <p:cNvGrpSpPr/>
          <p:nvPr/>
        </p:nvGrpSpPr>
        <p:grpSpPr>
          <a:xfrm>
            <a:off x="18810689" y="2730073"/>
            <a:ext cx="398831" cy="10885870"/>
            <a:chOff x="0" y="0"/>
            <a:chExt cx="398830" cy="10885868"/>
          </a:xfrm>
        </p:grpSpPr>
        <p:sp>
          <p:nvSpPr>
            <p:cNvPr id="906"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7"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8"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09"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0"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1"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2"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3"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4"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5"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6"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7"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8"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9"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0"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1"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2"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3"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4"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5"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6"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7"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8"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9"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0"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1"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2"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3"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4"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5"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6"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7"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8"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940" name="(gdb) p &amp;a…"/>
          <p:cNvSpPr txBox="1"/>
          <p:nvPr/>
        </p:nvSpPr>
        <p:spPr>
          <a:xfrm>
            <a:off x="310376" y="8065267"/>
            <a:ext cx="14032169" cy="1282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p:txBody>
      </p:sp>
      <p:sp>
        <p:nvSpPr>
          <p:cNvPr id="941" name="$ gcc -g -O0 -std=gnu99 -Wall…"/>
          <p:cNvSpPr txBox="1"/>
          <p:nvPr/>
        </p:nvSpPr>
        <p:spPr>
          <a:xfrm>
            <a:off x="8779462" y="18352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9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4"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945"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946"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980" name="Group"/>
          <p:cNvGrpSpPr/>
          <p:nvPr/>
        </p:nvGrpSpPr>
        <p:grpSpPr>
          <a:xfrm>
            <a:off x="18810689" y="2730073"/>
            <a:ext cx="398831" cy="10885870"/>
            <a:chOff x="0" y="0"/>
            <a:chExt cx="398830" cy="10885868"/>
          </a:xfrm>
        </p:grpSpPr>
        <p:sp>
          <p:nvSpPr>
            <p:cNvPr id="947"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8"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9"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0"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1"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2"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3"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4"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5"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6"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7"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8"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9"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0"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1"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2"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3"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4"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5"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6"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7"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8"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9"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0"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1"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2"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3"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4"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5"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6"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7"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8"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79"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981" name="(gdb) p &amp;a…"/>
          <p:cNvSpPr txBox="1"/>
          <p:nvPr/>
        </p:nvSpPr>
        <p:spPr>
          <a:xfrm>
            <a:off x="310376" y="8065267"/>
            <a:ext cx="14032169" cy="1282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p:txBody>
      </p:sp>
      <p:sp>
        <p:nvSpPr>
          <p:cNvPr id="982"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983"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9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6"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987"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988"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022" name="Group"/>
          <p:cNvGrpSpPr/>
          <p:nvPr/>
        </p:nvGrpSpPr>
        <p:grpSpPr>
          <a:xfrm>
            <a:off x="18810689" y="2730073"/>
            <a:ext cx="398831" cy="10885870"/>
            <a:chOff x="0" y="0"/>
            <a:chExt cx="398830" cy="10885868"/>
          </a:xfrm>
        </p:grpSpPr>
        <p:sp>
          <p:nvSpPr>
            <p:cNvPr id="989"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0"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1"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2"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3"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4"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5"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6"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7"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8"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99"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0"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1"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2"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3"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4"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5"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6"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7"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8"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9"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0"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1"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2"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3"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4"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5"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6"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7"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8"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9"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0"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1"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023" name="(gdb) p &amp;a…"/>
          <p:cNvSpPr txBox="1"/>
          <p:nvPr/>
        </p:nvSpPr>
        <p:spPr>
          <a:xfrm>
            <a:off x="310376" y="8065267"/>
            <a:ext cx="14032169" cy="1663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a:p>
            <a:pPr algn="l">
              <a:defRPr sz="2500">
                <a:latin typeface="Courier"/>
                <a:ea typeface="Courier"/>
                <a:cs typeface="Courier"/>
                <a:sym typeface="Courier"/>
              </a:defRPr>
            </a:pPr>
            <a:r>
              <a:t>(gdb)</a:t>
            </a:r>
            <a:r>
              <a:rPr b="1"/>
              <a:t> p &amp;b</a:t>
            </a:r>
          </a:p>
          <a:p>
            <a:pPr algn="l">
              <a:defRPr sz="2500">
                <a:latin typeface="Courier"/>
                <a:ea typeface="Courier"/>
                <a:cs typeface="Courier"/>
                <a:sym typeface="Courier"/>
              </a:defRPr>
            </a:pPr>
            <a:r>
              <a:t>$17 = (int *) 0x7fffffffe96c</a:t>
            </a:r>
          </a:p>
        </p:txBody>
      </p:sp>
      <p:sp>
        <p:nvSpPr>
          <p:cNvPr id="1024"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1025"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10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8"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1029"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1030"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0x98765432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064" name="Group"/>
          <p:cNvGrpSpPr/>
          <p:nvPr/>
        </p:nvGrpSpPr>
        <p:grpSpPr>
          <a:xfrm>
            <a:off x="18810689" y="2730073"/>
            <a:ext cx="398831" cy="10885870"/>
            <a:chOff x="0" y="0"/>
            <a:chExt cx="398830" cy="10885868"/>
          </a:xfrm>
        </p:grpSpPr>
        <p:sp>
          <p:nvSpPr>
            <p:cNvPr id="1031"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2"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3"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4"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5"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6"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7"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8"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9"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0"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1"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2"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3"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4"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5"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6"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7"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8"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9"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0"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1"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2"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3"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4"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5"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6"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7"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8"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9"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60"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61"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62"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63"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065" name="(gdb) p &amp;a…"/>
          <p:cNvSpPr txBox="1"/>
          <p:nvPr/>
        </p:nvSpPr>
        <p:spPr>
          <a:xfrm>
            <a:off x="310376" y="8065267"/>
            <a:ext cx="14032169" cy="1663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a:p>
            <a:pPr algn="l">
              <a:defRPr sz="2500">
                <a:latin typeface="Courier"/>
                <a:ea typeface="Courier"/>
                <a:cs typeface="Courier"/>
                <a:sym typeface="Courier"/>
              </a:defRPr>
            </a:pPr>
            <a:r>
              <a:t>(gdb)</a:t>
            </a:r>
            <a:r>
              <a:rPr b="1"/>
              <a:t> p &amp;b</a:t>
            </a:r>
          </a:p>
          <a:p>
            <a:pPr algn="l">
              <a:defRPr sz="2500">
                <a:latin typeface="Courier"/>
                <a:ea typeface="Courier"/>
                <a:cs typeface="Courier"/>
                <a:sym typeface="Courier"/>
              </a:defRPr>
            </a:pPr>
            <a:r>
              <a:t>$17 = (int *) 0x7fffffffe96c</a:t>
            </a:r>
          </a:p>
        </p:txBody>
      </p:sp>
      <p:sp>
        <p:nvSpPr>
          <p:cNvPr id="1066"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1067"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10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0"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1071"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1072"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39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0x98765432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106" name="Group"/>
          <p:cNvGrpSpPr/>
          <p:nvPr/>
        </p:nvGrpSpPr>
        <p:grpSpPr>
          <a:xfrm>
            <a:off x="18810689" y="2730073"/>
            <a:ext cx="398831" cy="10885870"/>
            <a:chOff x="0" y="0"/>
            <a:chExt cx="398830" cy="10885868"/>
          </a:xfrm>
        </p:grpSpPr>
        <p:sp>
          <p:nvSpPr>
            <p:cNvPr id="1073"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74"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75"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76"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77"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78"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79"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0"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1"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2"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3"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4"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5"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6"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7"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8"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89"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0"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1"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2"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3"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4"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5"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6"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7"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8"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9"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0"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1"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2"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3"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4"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5"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107" name="(gdb) p &amp;a…"/>
          <p:cNvSpPr txBox="1"/>
          <p:nvPr/>
        </p:nvSpPr>
        <p:spPr>
          <a:xfrm>
            <a:off x="310376" y="8065267"/>
            <a:ext cx="14032169" cy="2806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a:p>
            <a:pPr algn="l">
              <a:defRPr sz="2500">
                <a:latin typeface="Courier"/>
                <a:ea typeface="Courier"/>
                <a:cs typeface="Courier"/>
                <a:sym typeface="Courier"/>
              </a:defRPr>
            </a:pPr>
            <a:r>
              <a:t>(gdb)</a:t>
            </a:r>
            <a:r>
              <a:rPr b="1"/>
              <a:t> p &amp;b</a:t>
            </a:r>
          </a:p>
          <a:p>
            <a:pPr algn="l">
              <a:defRPr sz="2500">
                <a:latin typeface="Courier"/>
                <a:ea typeface="Courier"/>
                <a:cs typeface="Courier"/>
                <a:sym typeface="Courier"/>
              </a:defRPr>
            </a:pPr>
            <a:r>
              <a:t>$17 = (int *) 0x7fffffffe96c</a:t>
            </a:r>
          </a:p>
          <a:p>
            <a:pPr algn="l">
              <a:defRPr sz="2500">
                <a:latin typeface="Courier"/>
                <a:ea typeface="Courier"/>
                <a:cs typeface="Courier"/>
                <a:sym typeface="Courier"/>
              </a:defRPr>
            </a:pPr>
            <a:r>
              <a:t>(gdb) </a:t>
            </a:r>
            <a:r>
              <a:rPr b="1"/>
              <a:t>p &amp;array[0]</a:t>
            </a:r>
          </a:p>
          <a:p>
            <a:pPr algn="l">
              <a:defRPr sz="2500">
                <a:latin typeface="Courier"/>
                <a:ea typeface="Courier"/>
                <a:cs typeface="Courier"/>
                <a:sym typeface="Courier"/>
              </a:defRPr>
            </a:pPr>
            <a:r>
              <a:t>$18 = (short *) 0x7fffffffe970</a:t>
            </a:r>
          </a:p>
        </p:txBody>
      </p:sp>
      <p:sp>
        <p:nvSpPr>
          <p:cNvPr id="1108"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1109"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11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2"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1113"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1114"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
0xa</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0x8
0x6</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0x4
0x2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0x98765432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148" name="Group"/>
          <p:cNvGrpSpPr/>
          <p:nvPr/>
        </p:nvGrpSpPr>
        <p:grpSpPr>
          <a:xfrm>
            <a:off x="18810689" y="2730073"/>
            <a:ext cx="398831" cy="10885870"/>
            <a:chOff x="0" y="0"/>
            <a:chExt cx="398830" cy="10885868"/>
          </a:xfrm>
        </p:grpSpPr>
        <p:sp>
          <p:nvSpPr>
            <p:cNvPr id="1115"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6"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7"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8"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9"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0"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1"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2"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3"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4"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5"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6"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7"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8"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9"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0"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1"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2"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3"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4"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5"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6"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7"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8"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9"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0"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1"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2"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3"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4"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5"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6"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7"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149" name="Line"/>
          <p:cNvSpPr/>
          <p:nvPr/>
        </p:nvSpPr>
        <p:spPr>
          <a:xfrm>
            <a:off x="19023576" y="10239268"/>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150" name="Line"/>
          <p:cNvSpPr/>
          <p:nvPr/>
        </p:nvSpPr>
        <p:spPr>
          <a:xfrm>
            <a:off x="19023576" y="8850365"/>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151" name="Line"/>
          <p:cNvSpPr/>
          <p:nvPr/>
        </p:nvSpPr>
        <p:spPr>
          <a:xfrm>
            <a:off x="19010876" y="7502209"/>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152" name="(gdb) p &amp;a…"/>
          <p:cNvSpPr txBox="1"/>
          <p:nvPr/>
        </p:nvSpPr>
        <p:spPr>
          <a:xfrm>
            <a:off x="310376" y="8065267"/>
            <a:ext cx="14032169" cy="2806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a:p>
            <a:pPr algn="l">
              <a:defRPr sz="2500">
                <a:latin typeface="Courier"/>
                <a:ea typeface="Courier"/>
                <a:cs typeface="Courier"/>
                <a:sym typeface="Courier"/>
              </a:defRPr>
            </a:pPr>
            <a:r>
              <a:t>(gdb)</a:t>
            </a:r>
            <a:r>
              <a:rPr b="1"/>
              <a:t> p &amp;b</a:t>
            </a:r>
          </a:p>
          <a:p>
            <a:pPr algn="l">
              <a:defRPr sz="2500">
                <a:latin typeface="Courier"/>
                <a:ea typeface="Courier"/>
                <a:cs typeface="Courier"/>
                <a:sym typeface="Courier"/>
              </a:defRPr>
            </a:pPr>
            <a:r>
              <a:t>$17 = (int *) 0x7fffffffe96c</a:t>
            </a:r>
          </a:p>
          <a:p>
            <a:pPr algn="l">
              <a:defRPr sz="2500">
                <a:latin typeface="Courier"/>
                <a:ea typeface="Courier"/>
                <a:cs typeface="Courier"/>
                <a:sym typeface="Courier"/>
              </a:defRPr>
            </a:pPr>
            <a:r>
              <a:t>(gdb) </a:t>
            </a:r>
            <a:r>
              <a:rPr b="1"/>
              <a:t>p &amp;array[0]</a:t>
            </a:r>
          </a:p>
          <a:p>
            <a:pPr algn="l">
              <a:defRPr sz="2500">
                <a:latin typeface="Courier"/>
                <a:ea typeface="Courier"/>
                <a:cs typeface="Courier"/>
                <a:sym typeface="Courier"/>
              </a:defRPr>
            </a:pPr>
            <a:r>
              <a:t>$18 = (short *) 0x7fffffffe970</a:t>
            </a:r>
          </a:p>
        </p:txBody>
      </p:sp>
      <p:sp>
        <p:nvSpPr>
          <p:cNvPr id="1153"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1154"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115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7"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1158"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1159"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2100">
                          <a:solidFill>
                            <a:srgbClr val="000000"/>
                          </a:solidFill>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
0xa</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0x8
0x6</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0x4
0x2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0x98765432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193" name="Group"/>
          <p:cNvGrpSpPr/>
          <p:nvPr/>
        </p:nvGrpSpPr>
        <p:grpSpPr>
          <a:xfrm>
            <a:off x="18810689" y="2730073"/>
            <a:ext cx="398831" cy="10885870"/>
            <a:chOff x="0" y="0"/>
            <a:chExt cx="398830" cy="10885868"/>
          </a:xfrm>
        </p:grpSpPr>
        <p:sp>
          <p:nvSpPr>
            <p:cNvPr id="1160"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1"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2"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3"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4"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5"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6"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7"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8"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69"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0"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1"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2"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3"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4"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5"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6"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7"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8"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79"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0"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1"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2"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3"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4"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5"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6"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7"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8"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9"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0"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1"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2"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194" name="Line"/>
          <p:cNvSpPr/>
          <p:nvPr/>
        </p:nvSpPr>
        <p:spPr>
          <a:xfrm>
            <a:off x="19023576" y="10239268"/>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195" name="Line"/>
          <p:cNvSpPr/>
          <p:nvPr/>
        </p:nvSpPr>
        <p:spPr>
          <a:xfrm>
            <a:off x="19023576" y="8850365"/>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196" name="Line"/>
          <p:cNvSpPr/>
          <p:nvPr/>
        </p:nvSpPr>
        <p:spPr>
          <a:xfrm>
            <a:off x="19010876" y="7502209"/>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197" name="(gdb) p &amp;a…"/>
          <p:cNvSpPr txBox="1"/>
          <p:nvPr/>
        </p:nvSpPr>
        <p:spPr>
          <a:xfrm>
            <a:off x="310376" y="8065267"/>
            <a:ext cx="14032169" cy="3568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a:p>
            <a:pPr algn="l">
              <a:defRPr sz="2500">
                <a:latin typeface="Courier"/>
                <a:ea typeface="Courier"/>
                <a:cs typeface="Courier"/>
                <a:sym typeface="Courier"/>
              </a:defRPr>
            </a:pPr>
            <a:r>
              <a:t>(gdb)</a:t>
            </a:r>
            <a:r>
              <a:rPr b="1"/>
              <a:t> p &amp;b</a:t>
            </a:r>
          </a:p>
          <a:p>
            <a:pPr algn="l">
              <a:defRPr sz="2500">
                <a:latin typeface="Courier"/>
                <a:ea typeface="Courier"/>
                <a:cs typeface="Courier"/>
                <a:sym typeface="Courier"/>
              </a:defRPr>
            </a:pPr>
            <a:r>
              <a:t>$17 = (int *) 0x7fffffffe96c</a:t>
            </a:r>
          </a:p>
          <a:p>
            <a:pPr algn="l">
              <a:defRPr sz="2500">
                <a:latin typeface="Courier"/>
                <a:ea typeface="Courier"/>
                <a:cs typeface="Courier"/>
                <a:sym typeface="Courier"/>
              </a:defRPr>
            </a:pPr>
            <a:r>
              <a:t>(gdb) </a:t>
            </a:r>
            <a:r>
              <a:rPr b="1"/>
              <a:t>p &amp;array[0]</a:t>
            </a:r>
          </a:p>
          <a:p>
            <a:pPr algn="l">
              <a:defRPr sz="2500">
                <a:latin typeface="Courier"/>
                <a:ea typeface="Courier"/>
                <a:cs typeface="Courier"/>
                <a:sym typeface="Courier"/>
              </a:defRPr>
            </a:pPr>
            <a:r>
              <a:t>$18 = (short *) 0x7fffffffe970</a:t>
            </a:r>
          </a:p>
          <a:p>
            <a:pPr algn="l">
              <a:defRPr sz="2500">
                <a:latin typeface="Courier"/>
                <a:ea typeface="Courier"/>
                <a:cs typeface="Courier"/>
                <a:sym typeface="Courier"/>
              </a:defRPr>
            </a:pPr>
            <a:r>
              <a:t>(gdb)</a:t>
            </a:r>
            <a:r>
              <a:rPr b="1"/>
              <a:t> p &amp;str[0]</a:t>
            </a:r>
          </a:p>
          <a:p>
            <a:pPr algn="l">
              <a:defRPr sz="2500">
                <a:latin typeface="Courier"/>
                <a:ea typeface="Courier"/>
                <a:cs typeface="Courier"/>
                <a:sym typeface="Courier"/>
              </a:defRPr>
            </a:pPr>
            <a:r>
              <a:t>$19 = 0x7fffffffe980 "hello"</a:t>
            </a:r>
          </a:p>
        </p:txBody>
      </p:sp>
      <p:sp>
        <p:nvSpPr>
          <p:cNvPr id="1198"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1199"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12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2"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1203"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1204"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2100"/>
                        <a:t>
\0
o</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2100"/>
                        <a:t>l
l
e
h
</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
0xa</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0x8
0x6</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0x4
0x2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0x98765432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238" name="Group"/>
          <p:cNvGrpSpPr/>
          <p:nvPr/>
        </p:nvGrpSpPr>
        <p:grpSpPr>
          <a:xfrm>
            <a:off x="18810689" y="2730073"/>
            <a:ext cx="398831" cy="10885870"/>
            <a:chOff x="0" y="0"/>
            <a:chExt cx="398830" cy="10885868"/>
          </a:xfrm>
        </p:grpSpPr>
        <p:sp>
          <p:nvSpPr>
            <p:cNvPr id="1205"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6"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7"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8"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9"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0"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1"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2"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3"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4"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5"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6"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7"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8"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9"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0"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1"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2"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3"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4"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5"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6"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7"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8"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9"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0"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1"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2"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3"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4"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5"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6"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7"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239" name="Line"/>
          <p:cNvSpPr/>
          <p:nvPr/>
        </p:nvSpPr>
        <p:spPr>
          <a:xfrm>
            <a:off x="19023576" y="10239268"/>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0" name="Line"/>
          <p:cNvSpPr/>
          <p:nvPr/>
        </p:nvSpPr>
        <p:spPr>
          <a:xfrm>
            <a:off x="19023576" y="8850365"/>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1" name="Line"/>
          <p:cNvSpPr/>
          <p:nvPr/>
        </p:nvSpPr>
        <p:spPr>
          <a:xfrm>
            <a:off x="19010876" y="5111001"/>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2" name="Line"/>
          <p:cNvSpPr/>
          <p:nvPr/>
        </p:nvSpPr>
        <p:spPr>
          <a:xfrm>
            <a:off x="19023576" y="4787961"/>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3" name="Line"/>
          <p:cNvSpPr/>
          <p:nvPr/>
        </p:nvSpPr>
        <p:spPr>
          <a:xfrm>
            <a:off x="19017226" y="4439521"/>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4" name="Line"/>
          <p:cNvSpPr/>
          <p:nvPr/>
        </p:nvSpPr>
        <p:spPr>
          <a:xfrm>
            <a:off x="19023576" y="3424404"/>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5" name="Line"/>
          <p:cNvSpPr/>
          <p:nvPr/>
        </p:nvSpPr>
        <p:spPr>
          <a:xfrm>
            <a:off x="19010876" y="7502209"/>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6" name="(gdb) p &amp;a…"/>
          <p:cNvSpPr txBox="1"/>
          <p:nvPr/>
        </p:nvSpPr>
        <p:spPr>
          <a:xfrm>
            <a:off x="310376" y="8065267"/>
            <a:ext cx="14032169" cy="3568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a:p>
            <a:pPr algn="l">
              <a:defRPr sz="2500">
                <a:latin typeface="Courier"/>
                <a:ea typeface="Courier"/>
                <a:cs typeface="Courier"/>
                <a:sym typeface="Courier"/>
              </a:defRPr>
            </a:pPr>
            <a:r>
              <a:t>(gdb)</a:t>
            </a:r>
            <a:r>
              <a:rPr b="1"/>
              <a:t> p &amp;b</a:t>
            </a:r>
          </a:p>
          <a:p>
            <a:pPr algn="l">
              <a:defRPr sz="2500">
                <a:latin typeface="Courier"/>
                <a:ea typeface="Courier"/>
                <a:cs typeface="Courier"/>
                <a:sym typeface="Courier"/>
              </a:defRPr>
            </a:pPr>
            <a:r>
              <a:t>$17 = (int *) 0x7fffffffe96c</a:t>
            </a:r>
          </a:p>
          <a:p>
            <a:pPr algn="l">
              <a:defRPr sz="2500">
                <a:latin typeface="Courier"/>
                <a:ea typeface="Courier"/>
                <a:cs typeface="Courier"/>
                <a:sym typeface="Courier"/>
              </a:defRPr>
            </a:pPr>
            <a:r>
              <a:t>(gdb) </a:t>
            </a:r>
            <a:r>
              <a:rPr b="1"/>
              <a:t>p &amp;array[0]</a:t>
            </a:r>
          </a:p>
          <a:p>
            <a:pPr algn="l">
              <a:defRPr sz="2500">
                <a:latin typeface="Courier"/>
                <a:ea typeface="Courier"/>
                <a:cs typeface="Courier"/>
                <a:sym typeface="Courier"/>
              </a:defRPr>
            </a:pPr>
            <a:r>
              <a:t>$18 = (short *) 0x7fffffffe970</a:t>
            </a:r>
          </a:p>
          <a:p>
            <a:pPr algn="l">
              <a:defRPr sz="2500">
                <a:latin typeface="Courier"/>
                <a:ea typeface="Courier"/>
                <a:cs typeface="Courier"/>
                <a:sym typeface="Courier"/>
              </a:defRPr>
            </a:pPr>
            <a:r>
              <a:t>(gdb)</a:t>
            </a:r>
            <a:r>
              <a:rPr b="1"/>
              <a:t> p &amp;str[0]</a:t>
            </a:r>
          </a:p>
          <a:p>
            <a:pPr algn="l">
              <a:defRPr sz="2500">
                <a:latin typeface="Courier"/>
                <a:ea typeface="Courier"/>
                <a:cs typeface="Courier"/>
                <a:sym typeface="Courier"/>
              </a:defRPr>
            </a:pPr>
            <a:r>
              <a:t>$19 = 0x7fffffffe980 "hello"</a:t>
            </a:r>
          </a:p>
        </p:txBody>
      </p:sp>
      <p:sp>
        <p:nvSpPr>
          <p:cNvPr id="1247" name="Line"/>
          <p:cNvSpPr/>
          <p:nvPr/>
        </p:nvSpPr>
        <p:spPr>
          <a:xfrm>
            <a:off x="19023576" y="3772844"/>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48"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1249"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12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2" name="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Allocation</a:t>
            </a:r>
          </a:p>
        </p:txBody>
      </p:sp>
      <p:sp>
        <p:nvSpPr>
          <p:cNvPr id="1253" name="Let's look at an example:"/>
          <p:cNvSpPr txBox="1"/>
          <p:nvPr/>
        </p:nvSpPr>
        <p:spPr>
          <a:xfrm>
            <a:off x="1032088" y="1735557"/>
            <a:ext cx="2283066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an example:</a:t>
            </a:r>
          </a:p>
        </p:txBody>
      </p:sp>
      <p:graphicFrame>
        <p:nvGraphicFramePr>
          <p:cNvPr id="1254" name="Table 1-1-1"/>
          <p:cNvGraphicFramePr/>
          <p:nvPr/>
        </p:nvGraphicFramePr>
        <p:xfrm>
          <a:off x="14935770" y="1380809"/>
          <a:ext cx="6242306" cy="94991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9558">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2100"/>
                        <a:t>
\0
o</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0x7fffffffe980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2100"/>
                        <a:t>l
l
e
h
</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sz="4700">
                          <a:solidFill>
                            <a:srgbClr val="000000"/>
                          </a:solidFill>
                          <a:latin typeface="+mn-lt"/>
                          <a:ea typeface="+mn-ea"/>
                          <a:cs typeface="+mn-cs"/>
                          <a:sym typeface="Helvetica Neue Light"/>
                        </a:defRPr>
                      </a:pP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
0xa</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0x8
0x6</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3900">
                          <a:latin typeface="+mn-lt"/>
                          <a:ea typeface="+mn-ea"/>
                          <a:cs typeface="+mn-cs"/>
                          <a:sym typeface="Helvetica Neue Light"/>
                        </a:rPr>
                        <a:t>0x4
0x2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0x98765432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9558">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0x12345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288" name="Group"/>
          <p:cNvGrpSpPr/>
          <p:nvPr/>
        </p:nvGrpSpPr>
        <p:grpSpPr>
          <a:xfrm>
            <a:off x="18810689" y="2730073"/>
            <a:ext cx="398831" cy="10885870"/>
            <a:chOff x="0" y="0"/>
            <a:chExt cx="398830" cy="10885868"/>
          </a:xfrm>
        </p:grpSpPr>
        <p:sp>
          <p:nvSpPr>
            <p:cNvPr id="1255"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56"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57"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58"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59"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0"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1"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2" name="Line"/>
            <p:cNvSpPr/>
            <p:nvPr/>
          </p:nvSpPr>
          <p:spPr>
            <a:xfrm>
              <a:off x="0" y="23812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3"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4" name="Line"/>
            <p:cNvSpPr/>
            <p:nvPr/>
          </p:nvSpPr>
          <p:spPr>
            <a:xfrm>
              <a:off x="0" y="30616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5" name="Line"/>
            <p:cNvSpPr/>
            <p:nvPr/>
          </p:nvSpPr>
          <p:spPr>
            <a:xfrm>
              <a:off x="0" y="34018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6"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7"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8"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69"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0"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1"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2" name="Line"/>
            <p:cNvSpPr/>
            <p:nvPr/>
          </p:nvSpPr>
          <p:spPr>
            <a:xfrm>
              <a:off x="0" y="57831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3" name="Line"/>
            <p:cNvSpPr/>
            <p:nvPr/>
          </p:nvSpPr>
          <p:spPr>
            <a:xfrm>
              <a:off x="0" y="61233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4" name="Line"/>
            <p:cNvSpPr/>
            <p:nvPr/>
          </p:nvSpPr>
          <p:spPr>
            <a:xfrm>
              <a:off x="0" y="64634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5" name="Line"/>
            <p:cNvSpPr/>
            <p:nvPr/>
          </p:nvSpPr>
          <p:spPr>
            <a:xfrm>
              <a:off x="0" y="68036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6" name="Line"/>
            <p:cNvSpPr/>
            <p:nvPr/>
          </p:nvSpPr>
          <p:spPr>
            <a:xfrm>
              <a:off x="0" y="71438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7" name="Line"/>
            <p:cNvSpPr/>
            <p:nvPr/>
          </p:nvSpPr>
          <p:spPr>
            <a:xfrm>
              <a:off x="0" y="74840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8" name="Line"/>
            <p:cNvSpPr/>
            <p:nvPr/>
          </p:nvSpPr>
          <p:spPr>
            <a:xfrm>
              <a:off x="0" y="78242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9" name="Line"/>
            <p:cNvSpPr/>
            <p:nvPr/>
          </p:nvSpPr>
          <p:spPr>
            <a:xfrm>
              <a:off x="0" y="81644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0" name="Line"/>
            <p:cNvSpPr/>
            <p:nvPr/>
          </p:nvSpPr>
          <p:spPr>
            <a:xfrm>
              <a:off x="0" y="85045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1" name="Line"/>
            <p:cNvSpPr/>
            <p:nvPr/>
          </p:nvSpPr>
          <p:spPr>
            <a:xfrm>
              <a:off x="0" y="88447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2" name="Line"/>
            <p:cNvSpPr/>
            <p:nvPr/>
          </p:nvSpPr>
          <p:spPr>
            <a:xfrm>
              <a:off x="0" y="91849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3" name="Line"/>
            <p:cNvSpPr/>
            <p:nvPr/>
          </p:nvSpPr>
          <p:spPr>
            <a:xfrm>
              <a:off x="0" y="95251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4" name="Line"/>
            <p:cNvSpPr/>
            <p:nvPr/>
          </p:nvSpPr>
          <p:spPr>
            <a:xfrm>
              <a:off x="0" y="986531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5" name="Line"/>
            <p:cNvSpPr/>
            <p:nvPr/>
          </p:nvSpPr>
          <p:spPr>
            <a:xfrm>
              <a:off x="0" y="1020550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6" name="Line"/>
            <p:cNvSpPr/>
            <p:nvPr/>
          </p:nvSpPr>
          <p:spPr>
            <a:xfrm>
              <a:off x="0" y="105456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7" name="Line"/>
            <p:cNvSpPr/>
            <p:nvPr/>
          </p:nvSpPr>
          <p:spPr>
            <a:xfrm>
              <a:off x="0" y="108858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289" name="Line"/>
          <p:cNvSpPr/>
          <p:nvPr/>
        </p:nvSpPr>
        <p:spPr>
          <a:xfrm>
            <a:off x="19023576" y="10239268"/>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0" name="Line"/>
          <p:cNvSpPr/>
          <p:nvPr/>
        </p:nvSpPr>
        <p:spPr>
          <a:xfrm>
            <a:off x="19023576" y="8850365"/>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1" name="Line"/>
          <p:cNvSpPr/>
          <p:nvPr/>
        </p:nvSpPr>
        <p:spPr>
          <a:xfrm>
            <a:off x="19010876" y="5111001"/>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2" name="Line"/>
          <p:cNvSpPr/>
          <p:nvPr/>
        </p:nvSpPr>
        <p:spPr>
          <a:xfrm>
            <a:off x="19023576" y="4787961"/>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3" name="Line"/>
          <p:cNvSpPr/>
          <p:nvPr/>
        </p:nvSpPr>
        <p:spPr>
          <a:xfrm>
            <a:off x="19017226" y="4439521"/>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4" name="Line"/>
          <p:cNvSpPr/>
          <p:nvPr/>
        </p:nvSpPr>
        <p:spPr>
          <a:xfrm>
            <a:off x="19023576" y="3424404"/>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5" name="Line"/>
          <p:cNvSpPr/>
          <p:nvPr/>
        </p:nvSpPr>
        <p:spPr>
          <a:xfrm>
            <a:off x="19010876" y="7502209"/>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6" name="(gdb) p &amp;a…"/>
          <p:cNvSpPr txBox="1"/>
          <p:nvPr/>
        </p:nvSpPr>
        <p:spPr>
          <a:xfrm>
            <a:off x="310376" y="8065267"/>
            <a:ext cx="14032169" cy="54737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500">
                <a:latin typeface="Courier"/>
                <a:ea typeface="Courier"/>
                <a:cs typeface="Courier"/>
                <a:sym typeface="Courier"/>
              </a:defRPr>
            </a:pPr>
            <a:r>
              <a:t>(gdb)</a:t>
            </a:r>
            <a:r>
              <a:rPr b="1"/>
              <a:t> p &amp;a</a:t>
            </a:r>
          </a:p>
          <a:p>
            <a:pPr algn="l">
              <a:defRPr sz="2500">
                <a:latin typeface="Courier"/>
                <a:ea typeface="Courier"/>
                <a:cs typeface="Courier"/>
                <a:sym typeface="Courier"/>
              </a:defRPr>
            </a:pPr>
            <a:r>
              <a:t>$16 = (int *) 0x7fffffffe968</a:t>
            </a:r>
          </a:p>
          <a:p>
            <a:pPr algn="l">
              <a:defRPr sz="2500">
                <a:latin typeface="Courier"/>
                <a:ea typeface="Courier"/>
                <a:cs typeface="Courier"/>
                <a:sym typeface="Courier"/>
              </a:defRPr>
            </a:pPr>
            <a:r>
              <a:t>(gdb)</a:t>
            </a:r>
            <a:r>
              <a:rPr b="1"/>
              <a:t> p &amp;b</a:t>
            </a:r>
          </a:p>
          <a:p>
            <a:pPr algn="l">
              <a:defRPr sz="2500">
                <a:latin typeface="Courier"/>
                <a:ea typeface="Courier"/>
                <a:cs typeface="Courier"/>
                <a:sym typeface="Courier"/>
              </a:defRPr>
            </a:pPr>
            <a:r>
              <a:t>$17 = (int *) 0x7fffffffe96c</a:t>
            </a:r>
          </a:p>
          <a:p>
            <a:pPr algn="l">
              <a:defRPr sz="2500">
                <a:latin typeface="Courier"/>
                <a:ea typeface="Courier"/>
                <a:cs typeface="Courier"/>
                <a:sym typeface="Courier"/>
              </a:defRPr>
            </a:pPr>
            <a:r>
              <a:t>(gdb) </a:t>
            </a:r>
            <a:r>
              <a:rPr b="1"/>
              <a:t>p &amp;array[0]</a:t>
            </a:r>
          </a:p>
          <a:p>
            <a:pPr algn="l">
              <a:defRPr sz="2500">
                <a:latin typeface="Courier"/>
                <a:ea typeface="Courier"/>
                <a:cs typeface="Courier"/>
                <a:sym typeface="Courier"/>
              </a:defRPr>
            </a:pPr>
            <a:r>
              <a:t>$18 = (short *) 0x7fffffffe970</a:t>
            </a:r>
          </a:p>
          <a:p>
            <a:pPr algn="l">
              <a:defRPr sz="2500">
                <a:latin typeface="Courier"/>
                <a:ea typeface="Courier"/>
                <a:cs typeface="Courier"/>
                <a:sym typeface="Courier"/>
              </a:defRPr>
            </a:pPr>
            <a:r>
              <a:t>(gdb)</a:t>
            </a:r>
            <a:r>
              <a:rPr b="1"/>
              <a:t> p &amp;str[0]</a:t>
            </a:r>
          </a:p>
          <a:p>
            <a:pPr algn="l">
              <a:defRPr sz="2500">
                <a:latin typeface="Courier"/>
                <a:ea typeface="Courier"/>
                <a:cs typeface="Courier"/>
                <a:sym typeface="Courier"/>
              </a:defRPr>
            </a:pPr>
            <a:r>
              <a:t>$19 = 0x7fffffffe980 "hello"</a:t>
            </a:r>
          </a:p>
          <a:p>
            <a:pPr algn="l">
              <a:defRPr sz="2500">
                <a:latin typeface="Courier"/>
                <a:ea typeface="Courier"/>
                <a:cs typeface="Courier"/>
                <a:sym typeface="Courier"/>
              </a:defRPr>
            </a:pPr>
            <a:r>
              <a:t>(gdb) </a:t>
            </a:r>
            <a:r>
              <a:rPr b="1"/>
              <a:t>x/30bx &amp;a</a:t>
            </a:r>
          </a:p>
          <a:p>
            <a:pPr algn="l">
              <a:defRPr sz="2500">
                <a:latin typeface="Courier"/>
                <a:ea typeface="Courier"/>
                <a:cs typeface="Courier"/>
                <a:sym typeface="Courier"/>
              </a:defRPr>
            </a:pPr>
            <a:r>
              <a:t>0x7fffffffe968:   0x45   0x23   0x01   0x00   0x32   0x54   0x76   0x98</a:t>
            </a:r>
          </a:p>
          <a:p>
            <a:pPr algn="l">
              <a:defRPr sz="2500">
                <a:latin typeface="Courier"/>
                <a:ea typeface="Courier"/>
                <a:cs typeface="Courier"/>
                <a:sym typeface="Courier"/>
              </a:defRPr>
            </a:pPr>
            <a:r>
              <a:t>0x7fffffffe970:   0x02   0x00   0x04   0x00   0x06   0x00   0x08   0x00</a:t>
            </a:r>
          </a:p>
          <a:p>
            <a:pPr algn="l">
              <a:defRPr sz="2500">
                <a:latin typeface="Courier"/>
                <a:ea typeface="Courier"/>
                <a:cs typeface="Courier"/>
                <a:sym typeface="Courier"/>
              </a:defRPr>
            </a:pPr>
            <a:r>
              <a:t>0x7fffffffe978:   0x0a   0x00   0x40   0x00   0x00   0x00   0x00   0x00</a:t>
            </a:r>
          </a:p>
          <a:p>
            <a:pPr algn="l">
              <a:defRPr sz="2500">
                <a:latin typeface="Courier"/>
                <a:ea typeface="Courier"/>
                <a:cs typeface="Courier"/>
                <a:sym typeface="Courier"/>
              </a:defRPr>
            </a:pPr>
            <a:r>
              <a:t>0x7fffffffe980:   0x68   0x65   0x6c   0x6c   0x6f   0x00</a:t>
            </a:r>
          </a:p>
          <a:p>
            <a:pPr algn="l">
              <a:defRPr sz="2500">
                <a:latin typeface="Courier"/>
                <a:ea typeface="Courier"/>
                <a:cs typeface="Courier"/>
                <a:sym typeface="Courier"/>
              </a:defRPr>
            </a:pPr>
            <a:r>
              <a:t>(gdb)</a:t>
            </a:r>
          </a:p>
        </p:txBody>
      </p:sp>
      <p:sp>
        <p:nvSpPr>
          <p:cNvPr id="1297" name="Line"/>
          <p:cNvSpPr/>
          <p:nvPr/>
        </p:nvSpPr>
        <p:spPr>
          <a:xfrm>
            <a:off x="19023576" y="3772844"/>
            <a:ext cx="3721571" cy="1"/>
          </a:xfrm>
          <a:prstGeom prst="line">
            <a:avLst/>
          </a:prstGeom>
          <a:ln w="38100">
            <a:solidFill>
              <a:srgbClr val="000000"/>
            </a:solidFill>
            <a:prstDash val="sysDot"/>
            <a:miter lim="400000"/>
          </a:ln>
        </p:spPr>
        <p:txBody>
          <a:bodyPr lIns="50800" tIns="50800" rIns="50800" bIns="50800" anchor="ctr"/>
          <a:lstStyle/>
          <a:p>
            <a:pPr/>
          </a:p>
        </p:txBody>
      </p:sp>
      <p:sp>
        <p:nvSpPr>
          <p:cNvPr id="1298" name="$ gcc -g -O0 -std=gnu99 -Wall…"/>
          <p:cNvSpPr txBox="1"/>
          <p:nvPr/>
        </p:nvSpPr>
        <p:spPr>
          <a:xfrm>
            <a:off x="8779462" y="1809878"/>
            <a:ext cx="5990971" cy="5626101"/>
          </a:xfrm>
          <a:prstGeom prst="rect">
            <a:avLst/>
          </a:prstGeom>
          <a:ln w="381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000">
                <a:latin typeface="Courier"/>
                <a:ea typeface="Courier"/>
                <a:cs typeface="Courier"/>
                <a:sym typeface="Courier"/>
              </a:defRPr>
            </a:pPr>
            <a:r>
              <a:t>$ gcc -g -O0 -std=gnu99 -Wall </a:t>
            </a:r>
          </a:p>
          <a:p>
            <a:pPr algn="l">
              <a:defRPr sz="2000">
                <a:latin typeface="Courier"/>
                <a:ea typeface="Courier"/>
                <a:cs typeface="Courier"/>
                <a:sym typeface="Courier"/>
              </a:defRPr>
            </a:pPr>
            <a:r>
              <a:t>    stack_ex1.c -o stack_ex1</a:t>
            </a:r>
          </a:p>
          <a:p>
            <a:pPr algn="l">
              <a:defRPr sz="2000">
                <a:latin typeface="Courier"/>
                <a:ea typeface="Courier"/>
                <a:cs typeface="Courier"/>
                <a:sym typeface="Courier"/>
              </a:defRPr>
            </a:pPr>
            <a:r>
              <a:t>$ ./stack_ex1</a:t>
            </a:r>
          </a:p>
          <a:p>
            <a:pPr algn="l">
              <a:defRPr sz="2000">
                <a:latin typeface="Courier"/>
                <a:ea typeface="Courier"/>
                <a:cs typeface="Courier"/>
                <a:sym typeface="Courier"/>
              </a:defRPr>
            </a:pPr>
            <a:r>
              <a:t>0x12345</a:t>
            </a:r>
          </a:p>
          <a:p>
            <a:pPr algn="l">
              <a:defRPr sz="2000">
                <a:latin typeface="Courier"/>
                <a:ea typeface="Courier"/>
                <a:cs typeface="Courier"/>
                <a:sym typeface="Courier"/>
              </a:defRPr>
            </a:pPr>
            <a:r>
              <a:t>0x98765432</a:t>
            </a:r>
          </a:p>
          <a:p>
            <a:pPr algn="l">
              <a:defRPr sz="2000">
                <a:latin typeface="Courier"/>
                <a:ea typeface="Courier"/>
                <a:cs typeface="Courier"/>
                <a:sym typeface="Courier"/>
              </a:defRPr>
            </a:pPr>
            <a:r>
              <a:t>hello</a:t>
            </a:r>
          </a:p>
          <a:p>
            <a:pPr algn="l">
              <a:defRPr sz="2000">
                <a:latin typeface="Courier"/>
                <a:ea typeface="Courier"/>
                <a:cs typeface="Courier"/>
                <a:sym typeface="Courier"/>
              </a:defRPr>
            </a:pPr>
            <a:r>
              <a:t>0x2,0x4,0x6,0x8,0xa,</a:t>
            </a:r>
          </a:p>
          <a:p>
            <a:pPr algn="l">
              <a:defRPr sz="2000">
                <a:latin typeface="Courier"/>
                <a:ea typeface="Courier"/>
                <a:cs typeface="Courier"/>
                <a:sym typeface="Courier"/>
              </a:defRPr>
            </a:pPr>
            <a:r>
              <a:t>$ gdb stack_ex1</a:t>
            </a:r>
          </a:p>
          <a:p>
            <a:pPr algn="l">
              <a:defRPr sz="2000">
                <a:latin typeface="Courier"/>
                <a:ea typeface="Courier"/>
                <a:cs typeface="Courier"/>
                <a:sym typeface="Courier"/>
              </a:defRPr>
            </a:pPr>
            <a:r>
              <a:t>(gdb) break 12</a:t>
            </a:r>
          </a:p>
          <a:p>
            <a:pPr algn="l">
              <a:defRPr sz="2000">
                <a:latin typeface="Courier"/>
                <a:ea typeface="Courier"/>
                <a:cs typeface="Courier"/>
                <a:sym typeface="Courier"/>
              </a:defRPr>
            </a:pPr>
            <a:r>
              <a:t>Breakpoint 1 at 0x40067d: file stack_ex1.c, line 12.</a:t>
            </a:r>
          </a:p>
          <a:p>
            <a:pPr algn="l">
              <a:defRPr sz="2000">
                <a:latin typeface="Courier"/>
                <a:ea typeface="Courier"/>
                <a:cs typeface="Courier"/>
                <a:sym typeface="Courier"/>
              </a:defRPr>
            </a:pPr>
            <a:r>
              <a:t>(gdb) run</a:t>
            </a:r>
          </a:p>
          <a:p>
            <a:pPr algn="l">
              <a:defRPr sz="2000">
                <a:latin typeface="Courier"/>
                <a:ea typeface="Courier"/>
                <a:cs typeface="Courier"/>
                <a:sym typeface="Courier"/>
              </a:defRPr>
            </a:pPr>
            <a:r>
              <a:t>Starting program: stack_ex1</a:t>
            </a:r>
          </a:p>
          <a:p>
            <a:pPr algn="l">
              <a:defRPr sz="2000">
                <a:latin typeface="Courier"/>
                <a:ea typeface="Courier"/>
                <a:cs typeface="Courier"/>
                <a:sym typeface="Courier"/>
              </a:defRPr>
            </a:pPr>
          </a:p>
          <a:p>
            <a:pPr algn="l">
              <a:defRPr sz="2000">
                <a:latin typeface="Courier"/>
                <a:ea typeface="Courier"/>
                <a:cs typeface="Courier"/>
                <a:sym typeface="Courier"/>
              </a:defRPr>
            </a:pPr>
            <a:r>
              <a:t>Breakpoint 1, main (argc=1, argv=0x7fffffffea78) at stack_ex1.c:12</a:t>
            </a:r>
          </a:p>
          <a:p>
            <a:pPr algn="l">
              <a:defRPr sz="2000">
                <a:latin typeface="Courier"/>
                <a:ea typeface="Courier"/>
                <a:cs typeface="Courier"/>
                <a:sym typeface="Courier"/>
              </a:defRPr>
            </a:pPr>
            <a:r>
              <a:t>12	    printf("0x%x\n",a);</a:t>
            </a:r>
          </a:p>
          <a:p>
            <a:pPr algn="l">
              <a:defRPr sz="2000">
                <a:latin typeface="Courier"/>
                <a:ea typeface="Courier"/>
                <a:cs typeface="Courier"/>
                <a:sym typeface="Courier"/>
              </a:defRPr>
            </a:pPr>
            <a:r>
              <a:t>(gdb)</a:t>
            </a:r>
          </a:p>
        </p:txBody>
      </p:sp>
      <p:sp>
        <p:nvSpPr>
          <p:cNvPr id="1299" name="// file: stack_ex1.c…"/>
          <p:cNvSpPr txBox="1"/>
          <p:nvPr/>
        </p:nvSpPr>
        <p:spPr>
          <a:xfrm>
            <a:off x="242226" y="2488451"/>
            <a:ext cx="8210589"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1700">
                <a:latin typeface="Courier"/>
                <a:ea typeface="Courier"/>
                <a:cs typeface="Courier"/>
                <a:sym typeface="Courier"/>
              </a:defRPr>
            </a:pPr>
            <a:r>
              <a:t>// file: stack_ex1.c</a:t>
            </a:r>
          </a:p>
          <a:p>
            <a:pPr algn="l">
              <a:defRPr sz="1700">
                <a:latin typeface="Courier"/>
                <a:ea typeface="Courier"/>
                <a:cs typeface="Courier"/>
                <a:sym typeface="Courier"/>
              </a:defRPr>
            </a:pPr>
            <a:r>
              <a:t>#include&lt;stdio.h&gt;</a:t>
            </a:r>
          </a:p>
          <a:p>
            <a:pPr algn="l">
              <a:defRPr sz="1700">
                <a:latin typeface="Courier"/>
                <a:ea typeface="Courier"/>
                <a:cs typeface="Courier"/>
                <a:sym typeface="Courier"/>
              </a:defRPr>
            </a:pPr>
            <a:r>
              <a:t>#include&lt;stdlib.h&gt;</a:t>
            </a:r>
          </a:p>
          <a:p>
            <a:pPr algn="l">
              <a:defRPr sz="1700">
                <a:latin typeface="Courier"/>
                <a:ea typeface="Courier"/>
                <a:cs typeface="Courier"/>
                <a:sym typeface="Courier"/>
              </a:defRPr>
            </a:pPr>
          </a:p>
          <a:p>
            <a:pPr algn="l">
              <a:defRPr sz="1700">
                <a:latin typeface="Courier"/>
                <a:ea typeface="Courier"/>
                <a:cs typeface="Courier"/>
                <a:sym typeface="Courier"/>
              </a:defRPr>
            </a:pPr>
            <a:r>
              <a:t>int main(int argc, char **argv)</a:t>
            </a:r>
          </a:p>
          <a:p>
            <a:pPr algn="l">
              <a:defRPr sz="1700">
                <a:latin typeface="Courier"/>
                <a:ea typeface="Courier"/>
                <a:cs typeface="Courier"/>
                <a:sym typeface="Courier"/>
              </a:defRPr>
            </a:pPr>
            <a:r>
              <a:t>{</a:t>
            </a:r>
          </a:p>
          <a:p>
            <a:pPr algn="l">
              <a:defRPr sz="1700">
                <a:latin typeface="Courier"/>
                <a:ea typeface="Courier"/>
                <a:cs typeface="Courier"/>
                <a:sym typeface="Courier"/>
              </a:defRPr>
            </a:pPr>
            <a:r>
              <a:t>    int a = 0x12345;</a:t>
            </a:r>
          </a:p>
          <a:p>
            <a:pPr algn="l">
              <a:defRPr sz="1700">
                <a:latin typeface="Courier"/>
                <a:ea typeface="Courier"/>
                <a:cs typeface="Courier"/>
                <a:sym typeface="Courier"/>
              </a:defRPr>
            </a:pPr>
            <a:r>
              <a:t>    int b = 0x98765432;</a:t>
            </a:r>
          </a:p>
          <a:p>
            <a:pPr algn="l">
              <a:defRPr sz="1700">
                <a:latin typeface="Courier"/>
                <a:ea typeface="Courier"/>
                <a:cs typeface="Courier"/>
                <a:sym typeface="Courier"/>
              </a:defRPr>
            </a:pPr>
            <a:r>
              <a:t>    char str[] = "hello";</a:t>
            </a:r>
          </a:p>
          <a:p>
            <a:pPr algn="l">
              <a:defRPr sz="1700">
                <a:latin typeface="Courier"/>
                <a:ea typeface="Courier"/>
                <a:cs typeface="Courier"/>
                <a:sym typeface="Courier"/>
              </a:defRPr>
            </a:pPr>
            <a:r>
              <a:t>    short array[] = {0x2, 0x4, 0x6, 0x8, 0xa};</a:t>
            </a:r>
          </a:p>
          <a:p>
            <a:pPr algn="l">
              <a:defRPr sz="1700">
                <a:latin typeface="Courier"/>
                <a:ea typeface="Courier"/>
                <a:cs typeface="Courier"/>
                <a:sym typeface="Courier"/>
              </a:defRPr>
            </a:pPr>
          </a:p>
          <a:p>
            <a:pPr algn="l">
              <a:defRPr sz="1700">
                <a:latin typeface="Courier"/>
                <a:ea typeface="Courier"/>
                <a:cs typeface="Courier"/>
                <a:sym typeface="Courier"/>
              </a:defRPr>
            </a:pPr>
            <a:r>
              <a:t>    printf("0x%x\n", a);</a:t>
            </a:r>
          </a:p>
          <a:p>
            <a:pPr algn="l">
              <a:defRPr sz="1700">
                <a:latin typeface="Courier"/>
                <a:ea typeface="Courier"/>
                <a:cs typeface="Courier"/>
                <a:sym typeface="Courier"/>
              </a:defRPr>
            </a:pPr>
            <a:r>
              <a:t>    printf("0x%x\n", b);</a:t>
            </a:r>
          </a:p>
          <a:p>
            <a:pPr algn="l">
              <a:defRPr sz="1700">
                <a:latin typeface="Courier"/>
                <a:ea typeface="Courier"/>
                <a:cs typeface="Courier"/>
                <a:sym typeface="Courier"/>
              </a:defRPr>
            </a:pPr>
            <a:r>
              <a:t>    printf("%s\n",str);</a:t>
            </a:r>
          </a:p>
          <a:p>
            <a:pPr algn="l">
              <a:defRPr sz="1700">
                <a:latin typeface="Courier"/>
                <a:ea typeface="Courier"/>
                <a:cs typeface="Courier"/>
                <a:sym typeface="Courier"/>
              </a:defRPr>
            </a:pPr>
            <a:r>
              <a:t>    for (int i=0; i &lt; sizeof(array) / sizeof(array[0]); i++) {</a:t>
            </a:r>
          </a:p>
          <a:p>
            <a:pPr algn="l">
              <a:defRPr sz="1700">
                <a:latin typeface="Courier"/>
                <a:ea typeface="Courier"/>
                <a:cs typeface="Courier"/>
                <a:sym typeface="Courier"/>
              </a:defRPr>
            </a:pPr>
            <a:r>
              <a:t>        printf("0x%x,", array[i]);</a:t>
            </a:r>
          </a:p>
          <a:p>
            <a:pPr algn="l">
              <a:defRPr sz="1700">
                <a:latin typeface="Courier"/>
                <a:ea typeface="Courier"/>
                <a:cs typeface="Courier"/>
                <a:sym typeface="Courier"/>
              </a:defRPr>
            </a:pPr>
            <a:r>
              <a:t>    }</a:t>
            </a:r>
          </a:p>
          <a:p>
            <a:pPr algn="l">
              <a:defRPr sz="1700">
                <a:latin typeface="Courier"/>
                <a:ea typeface="Courier"/>
                <a:cs typeface="Courier"/>
                <a:sym typeface="Courier"/>
              </a:defRPr>
            </a:pPr>
            <a:r>
              <a:t>    printf("\n");</a:t>
            </a:r>
          </a:p>
          <a:p>
            <a:pPr algn="l">
              <a:defRPr sz="1700">
                <a:latin typeface="Courier"/>
                <a:ea typeface="Courier"/>
                <a:cs typeface="Courier"/>
                <a:sym typeface="Courier"/>
              </a:defRPr>
            </a:pPr>
            <a:r>
              <a:t>    return 0;</a:t>
            </a:r>
          </a:p>
          <a:p>
            <a:pPr algn="l">
              <a:defRPr sz="1700">
                <a:latin typeface="Courier"/>
                <a:ea typeface="Courier"/>
                <a:cs typeface="Courier"/>
                <a:sym typeface="Courier"/>
              </a:defRPr>
            </a:pPr>
            <a:r>
              <a:t>}</a:t>
            </a:r>
          </a:p>
        </p:txBody>
      </p:sp>
      <p:sp>
        <p:nvSpPr>
          <p:cNvPr id="13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2" name="qMxgt3u8i68DoyxFzT0f--1--ppem7.jpg" descr="qMxgt3u8i68DoyxFzT0f--1--ppem7.jpg"/>
          <p:cNvPicPr>
            <a:picLocks noChangeAspect="1"/>
          </p:cNvPicPr>
          <p:nvPr/>
        </p:nvPicPr>
        <p:blipFill>
          <a:blip r:embed="rId2">
            <a:extLst/>
          </a:blip>
          <a:stretch>
            <a:fillRect/>
          </a:stretch>
        </p:blipFill>
        <p:spPr>
          <a:xfrm>
            <a:off x="835961" y="761680"/>
            <a:ext cx="11269530" cy="11269529"/>
          </a:xfrm>
          <a:prstGeom prst="rect">
            <a:avLst/>
          </a:prstGeom>
          <a:ln w="12700">
            <a:miter lim="400000"/>
          </a:ln>
        </p:spPr>
      </p:pic>
      <p:sp>
        <p:nvSpPr>
          <p:cNvPr id="1303" name="&quot;take a break&quot;…"/>
          <p:cNvSpPr txBox="1"/>
          <p:nvPr/>
        </p:nvSpPr>
        <p:spPr>
          <a:xfrm>
            <a:off x="12424235" y="4530409"/>
            <a:ext cx="11637634"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"take a break"</a:t>
            </a:r>
          </a:p>
          <a:p>
            <a:pPr/>
            <a:r>
              <a:t>created on January 25, 2023</a:t>
            </a:r>
          </a:p>
          <a:p>
            <a:pPr/>
            <a:r>
              <a:t>by DALL·E 2 Artificial Intelligence</a:t>
            </a:r>
          </a:p>
          <a:p>
            <a:pPr/>
            <a:r>
              <a:t>"pop art" style</a:t>
            </a:r>
          </a:p>
          <a:p>
            <a:pPr/>
            <a:r>
              <a:rPr u="sng">
                <a:hlinkClick r:id="rId3" invalidUrl="" action="" tgtFrame="" tooltip="" history="1" highlightClick="0" endSnd="0"/>
              </a:rPr>
              <a:t>https://creator.nightcafe.studio/creation/qMxgt3u8i68DoyxFzT0f</a:t>
            </a:r>
          </a:p>
        </p:txBody>
      </p:sp>
      <p:sp>
        <p:nvSpPr>
          <p:cNvPr id="13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6" name="Stack Fram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Frames</a:t>
            </a:r>
          </a:p>
        </p:txBody>
      </p:sp>
      <p:sp>
        <p:nvSpPr>
          <p:cNvPr id="1307" name="Every time you call a function, the data for the current function needs to be saved. The x86 operating system handles this in an elegant manner: a function just uses memory farther down in the stack, and leaves the part of the stack that the calling func"/>
          <p:cNvSpPr txBox="1"/>
          <p:nvPr/>
        </p:nvSpPr>
        <p:spPr>
          <a:xfrm>
            <a:off x="470496" y="1694644"/>
            <a:ext cx="6199563"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Every time you call a function, the data for the current function needs to be saved. The x86 operating system handles this in an elegant manner: a function just uses memory farther down in the stack, and leaves the part of the stack that the calling function was using unchanged. Example:</a:t>
            </a:r>
          </a:p>
        </p:txBody>
      </p:sp>
      <p:sp>
        <p:nvSpPr>
          <p:cNvPr id="1308" name="int rotate_rgb(int rgb)…"/>
          <p:cNvSpPr txBox="1"/>
          <p:nvPr/>
        </p:nvSpPr>
        <p:spPr>
          <a:xfrm>
            <a:off x="7079431" y="1809750"/>
            <a:ext cx="10865322" cy="107823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int rotate_rgb(int rgb)</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 rgb -&gt; brg</a:t>
            </a:r>
          </a:p>
          <a:p>
            <a:pPr algn="l">
              <a:defRPr sz="2600">
                <a:latin typeface="Courier"/>
                <a:ea typeface="Courier"/>
                <a:cs typeface="Courier"/>
                <a:sym typeface="Courier"/>
              </a:defRPr>
            </a:pPr>
            <a:r>
              <a:t>    int g = ((rgb &amp; 0xff) &lt;&lt; 16);</a:t>
            </a:r>
          </a:p>
          <a:p>
            <a:pPr algn="l">
              <a:defRPr sz="2600">
                <a:latin typeface="Courier"/>
                <a:ea typeface="Courier"/>
                <a:cs typeface="Courier"/>
                <a:sym typeface="Courier"/>
              </a:defRPr>
            </a:pPr>
            <a:r>
              <a:t>    return (rgb &gt;&gt; 8) | g;</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colorize(int *colors, size_t nelems)</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for (int i=0; i &lt; nelems; i++) {</a:t>
            </a:r>
          </a:p>
          <a:p>
            <a:pPr algn="l">
              <a:defRPr sz="2600">
                <a:latin typeface="Courier"/>
                <a:ea typeface="Courier"/>
                <a:cs typeface="Courier"/>
                <a:sym typeface="Courier"/>
              </a:defRPr>
            </a:pPr>
            <a:r>
              <a:t>        colors[i] = rotate_rgb(colors[i]);</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size_t nelems = argc-1;</a:t>
            </a:r>
          </a:p>
          <a:p>
            <a:pPr algn="l">
              <a:defRPr sz="2600">
                <a:latin typeface="Courier"/>
                <a:ea typeface="Courier"/>
                <a:cs typeface="Courier"/>
                <a:sym typeface="Courier"/>
              </a:defRPr>
            </a:pPr>
            <a:r>
              <a:t>    int values[nelems];</a:t>
            </a:r>
          </a:p>
          <a:p>
            <a:pPr algn="l">
              <a:defRPr sz="2600">
                <a:latin typeface="Courier"/>
                <a:ea typeface="Courier"/>
                <a:cs typeface="Courier"/>
                <a:sym typeface="Courier"/>
              </a:defRPr>
            </a:pPr>
            <a:r>
              <a:t>    char *err;</a:t>
            </a:r>
          </a:p>
          <a:p>
            <a:pPr algn="l">
              <a:defRPr sz="2600">
                <a:latin typeface="Courier"/>
                <a:ea typeface="Courier"/>
                <a:cs typeface="Courier"/>
                <a:sym typeface="Courier"/>
              </a:defRPr>
            </a:pPr>
            <a:r>
              <a:t>    for (int i=0; i &lt; argc-1; i++) {</a:t>
            </a:r>
          </a:p>
          <a:p>
            <a:pPr algn="l">
              <a:defRPr sz="2600">
                <a:latin typeface="Courier"/>
                <a:ea typeface="Courier"/>
                <a:cs typeface="Courier"/>
                <a:sym typeface="Courier"/>
              </a:defRPr>
            </a:pPr>
            <a:r>
              <a:t>        values[i] = strtol(argv[i+1],&amp;err,0);</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colorize(values,sizeof(values)/sizeof(values[0]));</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grpSp>
        <p:nvGrpSpPr>
          <p:cNvPr id="1316" name="Group"/>
          <p:cNvGrpSpPr/>
          <p:nvPr/>
        </p:nvGrpSpPr>
        <p:grpSpPr>
          <a:xfrm>
            <a:off x="20531156" y="1977215"/>
            <a:ext cx="3735171" cy="9927364"/>
            <a:chOff x="0" y="0"/>
            <a:chExt cx="3735169" cy="9927363"/>
          </a:xfrm>
        </p:grpSpPr>
        <p:grpSp>
          <p:nvGrpSpPr>
            <p:cNvPr id="1314" name="Group"/>
            <p:cNvGrpSpPr/>
            <p:nvPr/>
          </p:nvGrpSpPr>
          <p:grpSpPr>
            <a:xfrm>
              <a:off x="0" y="0"/>
              <a:ext cx="2710925" cy="9927364"/>
              <a:chOff x="0" y="0"/>
              <a:chExt cx="2710924" cy="9927363"/>
            </a:xfrm>
          </p:grpSpPr>
          <p:sp>
            <p:nvSpPr>
              <p:cNvPr id="1309" name="Rectangle"/>
              <p:cNvSpPr/>
              <p:nvPr/>
            </p:nvSpPr>
            <p:spPr>
              <a:xfrm>
                <a:off x="0" y="0"/>
                <a:ext cx="2710925" cy="9927364"/>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0" name="Rectangle"/>
              <p:cNvSpPr/>
              <p:nvPr/>
            </p:nvSpPr>
            <p:spPr>
              <a:xfrm>
                <a:off x="0" y="561040"/>
                <a:ext cx="2710925" cy="64671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313" name="Group"/>
              <p:cNvGrpSpPr/>
              <p:nvPr/>
            </p:nvGrpSpPr>
            <p:grpSpPr>
              <a:xfrm>
                <a:off x="0" y="7552018"/>
                <a:ext cx="2710925" cy="1074289"/>
                <a:chOff x="0" y="0"/>
                <a:chExt cx="2710924" cy="1074287"/>
              </a:xfrm>
            </p:grpSpPr>
            <p:sp>
              <p:nvSpPr>
                <p:cNvPr id="1311" name="Rectangle"/>
                <p:cNvSpPr/>
                <p:nvPr/>
              </p:nvSpPr>
              <p:spPr>
                <a:xfrm>
                  <a:off x="0" y="0"/>
                  <a:ext cx="2710925" cy="1074288"/>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2" name="Shared library text/data"/>
                <p:cNvSpPr txBox="1"/>
                <p:nvPr/>
              </p:nvSpPr>
              <p:spPr>
                <a:xfrm>
                  <a:off x="56037" y="75076"/>
                  <a:ext cx="2598854" cy="992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grpSp>
        </p:grpSp>
        <p:sp>
          <p:nvSpPr>
            <p:cNvPr id="1315" name="Stack"/>
            <p:cNvSpPr txBox="1"/>
            <p:nvPr/>
          </p:nvSpPr>
          <p:spPr>
            <a:xfrm>
              <a:off x="2752600" y="4409232"/>
              <a:ext cx="982570"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3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9" name="Stack Fram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Frames</a:t>
            </a:r>
          </a:p>
        </p:txBody>
      </p:sp>
      <p:sp>
        <p:nvSpPr>
          <p:cNvPr id="1320" name="Every time you call a function, the data for the current function needs to be saved. The x86 operating system handles this in an elegant manner: a function just uses memory farther down in the stack, and leaves the part of the stack that the calling func"/>
          <p:cNvSpPr txBox="1"/>
          <p:nvPr/>
        </p:nvSpPr>
        <p:spPr>
          <a:xfrm>
            <a:off x="470496" y="1694644"/>
            <a:ext cx="6199563"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Every time you call a function, the data for the current function needs to be saved. The x86 operating system handles this in an elegant manner: a function just uses memory farther down in the stack, and leaves the part of the stack that the calling function was using unchanged. Example:</a:t>
            </a:r>
          </a:p>
        </p:txBody>
      </p:sp>
      <p:grpSp>
        <p:nvGrpSpPr>
          <p:cNvPr id="1328" name="Group"/>
          <p:cNvGrpSpPr/>
          <p:nvPr/>
        </p:nvGrpSpPr>
        <p:grpSpPr>
          <a:xfrm>
            <a:off x="20531156" y="1977215"/>
            <a:ext cx="3735171" cy="9927364"/>
            <a:chOff x="0" y="0"/>
            <a:chExt cx="3735169" cy="9927363"/>
          </a:xfrm>
        </p:grpSpPr>
        <p:grpSp>
          <p:nvGrpSpPr>
            <p:cNvPr id="1326" name="Group"/>
            <p:cNvGrpSpPr/>
            <p:nvPr/>
          </p:nvGrpSpPr>
          <p:grpSpPr>
            <a:xfrm>
              <a:off x="0" y="0"/>
              <a:ext cx="2710925" cy="9927364"/>
              <a:chOff x="0" y="0"/>
              <a:chExt cx="2710924" cy="9927363"/>
            </a:xfrm>
          </p:grpSpPr>
          <p:sp>
            <p:nvSpPr>
              <p:cNvPr id="1321" name="Rectangle"/>
              <p:cNvSpPr/>
              <p:nvPr/>
            </p:nvSpPr>
            <p:spPr>
              <a:xfrm>
                <a:off x="0" y="0"/>
                <a:ext cx="2710925" cy="9927364"/>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2" name="Rectangle"/>
              <p:cNvSpPr/>
              <p:nvPr/>
            </p:nvSpPr>
            <p:spPr>
              <a:xfrm>
                <a:off x="0" y="561040"/>
                <a:ext cx="2710925" cy="64671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325" name="Group"/>
              <p:cNvGrpSpPr/>
              <p:nvPr/>
            </p:nvGrpSpPr>
            <p:grpSpPr>
              <a:xfrm>
                <a:off x="0" y="7552018"/>
                <a:ext cx="2710925" cy="1074289"/>
                <a:chOff x="0" y="0"/>
                <a:chExt cx="2710924" cy="1074287"/>
              </a:xfrm>
            </p:grpSpPr>
            <p:sp>
              <p:nvSpPr>
                <p:cNvPr id="1323" name="Rectangle"/>
                <p:cNvSpPr/>
                <p:nvPr/>
              </p:nvSpPr>
              <p:spPr>
                <a:xfrm>
                  <a:off x="0" y="0"/>
                  <a:ext cx="2710925" cy="1074288"/>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4" name="Shared library text/data"/>
                <p:cNvSpPr txBox="1"/>
                <p:nvPr/>
              </p:nvSpPr>
              <p:spPr>
                <a:xfrm>
                  <a:off x="56037" y="75076"/>
                  <a:ext cx="2598854" cy="992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grpSp>
        </p:grpSp>
        <p:sp>
          <p:nvSpPr>
            <p:cNvPr id="1327" name="Stack"/>
            <p:cNvSpPr txBox="1"/>
            <p:nvPr/>
          </p:nvSpPr>
          <p:spPr>
            <a:xfrm>
              <a:off x="2752600" y="4409232"/>
              <a:ext cx="982570"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329" name="int rotate_rgb(int rgb)…"/>
          <p:cNvSpPr txBox="1"/>
          <p:nvPr/>
        </p:nvSpPr>
        <p:spPr>
          <a:xfrm>
            <a:off x="7079431" y="1809750"/>
            <a:ext cx="10865322" cy="107823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int rotate_rgb(int rgb)</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 rgb -&gt; brg</a:t>
            </a:r>
          </a:p>
          <a:p>
            <a:pPr algn="l">
              <a:defRPr sz="2600">
                <a:latin typeface="Courier"/>
                <a:ea typeface="Courier"/>
                <a:cs typeface="Courier"/>
                <a:sym typeface="Courier"/>
              </a:defRPr>
            </a:pPr>
            <a:r>
              <a:t>    int g = ((rgb &amp; 0xff) &lt;&lt; 16);</a:t>
            </a:r>
          </a:p>
          <a:p>
            <a:pPr algn="l">
              <a:defRPr sz="2600">
                <a:latin typeface="Courier"/>
                <a:ea typeface="Courier"/>
                <a:cs typeface="Courier"/>
                <a:sym typeface="Courier"/>
              </a:defRPr>
            </a:pPr>
            <a:r>
              <a:t>    return (rgb &gt;&gt; 8) | g;</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colorize(int *colors, size_t nelems)</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for (int i=0; i &lt; nelems; i++) {</a:t>
            </a:r>
          </a:p>
          <a:p>
            <a:pPr algn="l">
              <a:defRPr sz="2600">
                <a:latin typeface="Courier"/>
                <a:ea typeface="Courier"/>
                <a:cs typeface="Courier"/>
                <a:sym typeface="Courier"/>
              </a:defRPr>
            </a:pPr>
            <a:r>
              <a:t>        colors[i] = rotate_rgb(colors[i]);</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size_t nelems = argc-1;</a:t>
            </a:r>
          </a:p>
          <a:p>
            <a:pPr algn="l">
              <a:defRPr sz="2600">
                <a:latin typeface="Courier"/>
                <a:ea typeface="Courier"/>
                <a:cs typeface="Courier"/>
                <a:sym typeface="Courier"/>
              </a:defRPr>
            </a:pPr>
            <a:r>
              <a:t>    int values[nelems];</a:t>
            </a:r>
          </a:p>
          <a:p>
            <a:pPr algn="l">
              <a:defRPr sz="2600">
                <a:latin typeface="Courier"/>
                <a:ea typeface="Courier"/>
                <a:cs typeface="Courier"/>
                <a:sym typeface="Courier"/>
              </a:defRPr>
            </a:pPr>
            <a:r>
              <a:t>    char *err;</a:t>
            </a:r>
          </a:p>
          <a:p>
            <a:pPr algn="l">
              <a:defRPr sz="2600">
                <a:latin typeface="Courier"/>
                <a:ea typeface="Courier"/>
                <a:cs typeface="Courier"/>
                <a:sym typeface="Courier"/>
              </a:defRPr>
            </a:pPr>
            <a:r>
              <a:t>    for (int i=0; i &lt; argc-1; i++) {</a:t>
            </a:r>
          </a:p>
          <a:p>
            <a:pPr algn="l">
              <a:defRPr sz="2600">
                <a:latin typeface="Courier"/>
                <a:ea typeface="Courier"/>
                <a:cs typeface="Courier"/>
                <a:sym typeface="Courier"/>
              </a:defRPr>
            </a:pPr>
            <a:r>
              <a:t>        values[i] = strtol(argv[i+1],&amp;err,0);</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colorize(values,sizeof(values)/sizeof(values[0]));</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330" name="Rounded Rectangle"/>
          <p:cNvSpPr/>
          <p:nvPr/>
        </p:nvSpPr>
        <p:spPr>
          <a:xfrm>
            <a:off x="7672485" y="9322709"/>
            <a:ext cx="9039030" cy="507433"/>
          </a:xfrm>
          <a:prstGeom prst="roundRect">
            <a:avLst>
              <a:gd name="adj" fmla="val 37542"/>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331" name="i…"/>
          <p:cNvSpPr/>
          <p:nvPr/>
        </p:nvSpPr>
        <p:spPr>
          <a:xfrm>
            <a:off x="20099379" y="2546682"/>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r>
              <a:t>i</a:t>
            </a: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values</a:t>
            </a:r>
          </a:p>
          <a:p>
            <a:pPr algn="l">
              <a:defRPr sz="3100">
                <a:latin typeface="Courier"/>
                <a:ea typeface="Courier"/>
                <a:cs typeface="Courier"/>
                <a:sym typeface="Courier"/>
              </a:defRPr>
            </a:pPr>
            <a:r>
              <a:t>err</a:t>
            </a:r>
          </a:p>
        </p:txBody>
      </p:sp>
      <p:sp>
        <p:nvSpPr>
          <p:cNvPr id="1332" name="main"/>
          <p:cNvSpPr txBox="1"/>
          <p:nvPr/>
        </p:nvSpPr>
        <p:spPr>
          <a:xfrm>
            <a:off x="18995548" y="3248794"/>
            <a:ext cx="1141554"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main</a:t>
            </a:r>
          </a:p>
        </p:txBody>
      </p:sp>
      <p:sp>
        <p:nvSpPr>
          <p:cNvPr id="1333" name="argc…"/>
          <p:cNvSpPr txBox="1"/>
          <p:nvPr/>
        </p:nvSpPr>
        <p:spPr>
          <a:xfrm>
            <a:off x="22133996" y="2619353"/>
            <a:ext cx="1059335"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100">
                <a:latin typeface="Courier"/>
                <a:ea typeface="Courier"/>
                <a:cs typeface="Courier"/>
                <a:sym typeface="Courier"/>
              </a:defRPr>
            </a:pPr>
            <a:r>
              <a:t>argc</a:t>
            </a:r>
          </a:p>
          <a:p>
            <a:pPr>
              <a:defRPr sz="3100">
                <a:latin typeface="Courier"/>
                <a:ea typeface="Courier"/>
                <a:cs typeface="Courier"/>
                <a:sym typeface="Courier"/>
              </a:defRPr>
            </a:pPr>
            <a:r>
              <a:t>argv</a:t>
            </a:r>
          </a:p>
        </p:txBody>
      </p:sp>
      <p:sp>
        <p:nvSpPr>
          <p:cNvPr id="13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6" name="Stack Fram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Frames</a:t>
            </a:r>
          </a:p>
        </p:txBody>
      </p:sp>
      <p:sp>
        <p:nvSpPr>
          <p:cNvPr id="1337" name="Every time you call a function, the data for the current function needs to be saved. The x86 operating system handles this in an elegant manner: a function just uses memory farther down in the stack, and leaves the part of the stack that the calling func"/>
          <p:cNvSpPr txBox="1"/>
          <p:nvPr/>
        </p:nvSpPr>
        <p:spPr>
          <a:xfrm>
            <a:off x="470496" y="1694644"/>
            <a:ext cx="6199563"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Every time you call a function, the data for the current function needs to be saved. The x86 operating system handles this in an elegant manner: a function just uses memory farther down in the stack, and leaves the part of the stack that the calling function was using unchanged. Example:</a:t>
            </a:r>
          </a:p>
        </p:txBody>
      </p:sp>
      <p:grpSp>
        <p:nvGrpSpPr>
          <p:cNvPr id="1345" name="Group"/>
          <p:cNvGrpSpPr/>
          <p:nvPr/>
        </p:nvGrpSpPr>
        <p:grpSpPr>
          <a:xfrm>
            <a:off x="20531156" y="1977215"/>
            <a:ext cx="3735171" cy="9927364"/>
            <a:chOff x="0" y="0"/>
            <a:chExt cx="3735169" cy="9927363"/>
          </a:xfrm>
        </p:grpSpPr>
        <p:grpSp>
          <p:nvGrpSpPr>
            <p:cNvPr id="1343" name="Group"/>
            <p:cNvGrpSpPr/>
            <p:nvPr/>
          </p:nvGrpSpPr>
          <p:grpSpPr>
            <a:xfrm>
              <a:off x="0" y="0"/>
              <a:ext cx="2710925" cy="9927364"/>
              <a:chOff x="0" y="0"/>
              <a:chExt cx="2710924" cy="9927363"/>
            </a:xfrm>
          </p:grpSpPr>
          <p:sp>
            <p:nvSpPr>
              <p:cNvPr id="1338" name="Rectangle"/>
              <p:cNvSpPr/>
              <p:nvPr/>
            </p:nvSpPr>
            <p:spPr>
              <a:xfrm>
                <a:off x="0" y="0"/>
                <a:ext cx="2710925" cy="9927364"/>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39" name="Rectangle"/>
              <p:cNvSpPr/>
              <p:nvPr/>
            </p:nvSpPr>
            <p:spPr>
              <a:xfrm>
                <a:off x="0" y="561040"/>
                <a:ext cx="2710925" cy="64671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342" name="Group"/>
              <p:cNvGrpSpPr/>
              <p:nvPr/>
            </p:nvGrpSpPr>
            <p:grpSpPr>
              <a:xfrm>
                <a:off x="0" y="7552018"/>
                <a:ext cx="2710925" cy="1074289"/>
                <a:chOff x="0" y="0"/>
                <a:chExt cx="2710924" cy="1074287"/>
              </a:xfrm>
            </p:grpSpPr>
            <p:sp>
              <p:nvSpPr>
                <p:cNvPr id="1340" name="Rectangle"/>
                <p:cNvSpPr/>
                <p:nvPr/>
              </p:nvSpPr>
              <p:spPr>
                <a:xfrm>
                  <a:off x="0" y="0"/>
                  <a:ext cx="2710925" cy="1074288"/>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41" name="Shared library text/data"/>
                <p:cNvSpPr txBox="1"/>
                <p:nvPr/>
              </p:nvSpPr>
              <p:spPr>
                <a:xfrm>
                  <a:off x="56037" y="75076"/>
                  <a:ext cx="2598854" cy="992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grpSp>
        </p:grpSp>
        <p:sp>
          <p:nvSpPr>
            <p:cNvPr id="1344" name="Stack"/>
            <p:cNvSpPr txBox="1"/>
            <p:nvPr/>
          </p:nvSpPr>
          <p:spPr>
            <a:xfrm>
              <a:off x="2752600" y="4409232"/>
              <a:ext cx="982570"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346" name="int rotate_rgb(int rgb)…"/>
          <p:cNvSpPr txBox="1"/>
          <p:nvPr/>
        </p:nvSpPr>
        <p:spPr>
          <a:xfrm>
            <a:off x="7079431" y="1809750"/>
            <a:ext cx="10865322" cy="107823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int rotate_rgb(int rgb)</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 rgb -&gt; brg</a:t>
            </a:r>
          </a:p>
          <a:p>
            <a:pPr algn="l">
              <a:defRPr sz="2600">
                <a:latin typeface="Courier"/>
                <a:ea typeface="Courier"/>
                <a:cs typeface="Courier"/>
                <a:sym typeface="Courier"/>
              </a:defRPr>
            </a:pPr>
            <a:r>
              <a:t>    int g = ((rgb &amp; 0xff) &lt;&lt; 16);</a:t>
            </a:r>
          </a:p>
          <a:p>
            <a:pPr algn="l">
              <a:defRPr sz="2600">
                <a:latin typeface="Courier"/>
                <a:ea typeface="Courier"/>
                <a:cs typeface="Courier"/>
                <a:sym typeface="Courier"/>
              </a:defRPr>
            </a:pPr>
            <a:r>
              <a:t>    return (rgb &gt;&gt; 8) | g;</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colorize(int *colors, size_t nelems)</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for (int i=0; i &lt; nelems; i++) {</a:t>
            </a:r>
          </a:p>
          <a:p>
            <a:pPr algn="l">
              <a:defRPr sz="2600">
                <a:latin typeface="Courier"/>
                <a:ea typeface="Courier"/>
                <a:cs typeface="Courier"/>
                <a:sym typeface="Courier"/>
              </a:defRPr>
            </a:pPr>
            <a:r>
              <a:t>        colors[i] = rotate_rgb(colors[i]);</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size_t nelems = argc-1;</a:t>
            </a:r>
          </a:p>
          <a:p>
            <a:pPr algn="l">
              <a:defRPr sz="2600">
                <a:latin typeface="Courier"/>
                <a:ea typeface="Courier"/>
                <a:cs typeface="Courier"/>
                <a:sym typeface="Courier"/>
              </a:defRPr>
            </a:pPr>
            <a:r>
              <a:t>    int values[nelems];</a:t>
            </a:r>
          </a:p>
          <a:p>
            <a:pPr algn="l">
              <a:defRPr sz="2600">
                <a:latin typeface="Courier"/>
                <a:ea typeface="Courier"/>
                <a:cs typeface="Courier"/>
                <a:sym typeface="Courier"/>
              </a:defRPr>
            </a:pPr>
            <a:r>
              <a:t>    char *err;</a:t>
            </a:r>
          </a:p>
          <a:p>
            <a:pPr algn="l">
              <a:defRPr sz="2600">
                <a:latin typeface="Courier"/>
                <a:ea typeface="Courier"/>
                <a:cs typeface="Courier"/>
                <a:sym typeface="Courier"/>
              </a:defRPr>
            </a:pPr>
            <a:r>
              <a:t>    for (int i=0; i &lt; argc-1; i++) {</a:t>
            </a:r>
          </a:p>
          <a:p>
            <a:pPr algn="l">
              <a:defRPr sz="2600">
                <a:latin typeface="Courier"/>
                <a:ea typeface="Courier"/>
                <a:cs typeface="Courier"/>
                <a:sym typeface="Courier"/>
              </a:defRPr>
            </a:pPr>
            <a:r>
              <a:t>        values[i] = strtol(argv[i+1],&amp;err,0);</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colorize(values,sizeof(values)/sizeof(values[0]));</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347" name="Rounded Rectangle"/>
          <p:cNvSpPr/>
          <p:nvPr/>
        </p:nvSpPr>
        <p:spPr>
          <a:xfrm>
            <a:off x="7161076" y="5763299"/>
            <a:ext cx="9039029" cy="507433"/>
          </a:xfrm>
          <a:prstGeom prst="roundRect">
            <a:avLst>
              <a:gd name="adj" fmla="val 37542"/>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348" name="nelems…"/>
          <p:cNvSpPr/>
          <p:nvPr/>
        </p:nvSpPr>
        <p:spPr>
          <a:xfrm>
            <a:off x="20099379" y="2546682"/>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values</a:t>
            </a:r>
          </a:p>
          <a:p>
            <a:pPr algn="l">
              <a:defRPr sz="3100">
                <a:latin typeface="Courier"/>
                <a:ea typeface="Courier"/>
                <a:cs typeface="Courier"/>
                <a:sym typeface="Courier"/>
              </a:defRPr>
            </a:pPr>
            <a:r>
              <a:t>err</a:t>
            </a:r>
          </a:p>
        </p:txBody>
      </p:sp>
      <p:sp>
        <p:nvSpPr>
          <p:cNvPr id="1349" name="main"/>
          <p:cNvSpPr txBox="1"/>
          <p:nvPr/>
        </p:nvSpPr>
        <p:spPr>
          <a:xfrm>
            <a:off x="18995548" y="3248794"/>
            <a:ext cx="1141554"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main</a:t>
            </a:r>
          </a:p>
        </p:txBody>
      </p:sp>
      <p:sp>
        <p:nvSpPr>
          <p:cNvPr id="1350" name="colors…"/>
          <p:cNvSpPr/>
          <p:nvPr/>
        </p:nvSpPr>
        <p:spPr>
          <a:xfrm>
            <a:off x="20124097" y="4698863"/>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r>
              <a:t>colors</a:t>
            </a: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i</a:t>
            </a:r>
          </a:p>
        </p:txBody>
      </p:sp>
      <p:sp>
        <p:nvSpPr>
          <p:cNvPr id="1351" name="colorize"/>
          <p:cNvSpPr txBox="1"/>
          <p:nvPr/>
        </p:nvSpPr>
        <p:spPr>
          <a:xfrm>
            <a:off x="18272300" y="5400975"/>
            <a:ext cx="1747801"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colorize</a:t>
            </a:r>
          </a:p>
        </p:txBody>
      </p:sp>
      <p:sp>
        <p:nvSpPr>
          <p:cNvPr id="1352" name="argc…"/>
          <p:cNvSpPr txBox="1"/>
          <p:nvPr/>
        </p:nvSpPr>
        <p:spPr>
          <a:xfrm>
            <a:off x="22133996" y="2619353"/>
            <a:ext cx="1059335"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100">
                <a:latin typeface="Courier"/>
                <a:ea typeface="Courier"/>
                <a:cs typeface="Courier"/>
                <a:sym typeface="Courier"/>
              </a:defRPr>
            </a:pPr>
            <a:r>
              <a:t>argc</a:t>
            </a:r>
          </a:p>
          <a:p>
            <a:pPr>
              <a:defRPr sz="3100">
                <a:latin typeface="Courier"/>
                <a:ea typeface="Courier"/>
                <a:cs typeface="Courier"/>
                <a:sym typeface="Courier"/>
              </a:defRPr>
            </a:pPr>
            <a:r>
              <a:t>argv</a:t>
            </a:r>
          </a:p>
        </p:txBody>
      </p:sp>
      <p:sp>
        <p:nvSpPr>
          <p:cNvPr id="1353" name="Rounded Rectangle"/>
          <p:cNvSpPr/>
          <p:nvPr/>
        </p:nvSpPr>
        <p:spPr>
          <a:xfrm>
            <a:off x="7672485" y="10922568"/>
            <a:ext cx="10210237" cy="507433"/>
          </a:xfrm>
          <a:prstGeom prst="roundRect">
            <a:avLst>
              <a:gd name="adj" fmla="val 37542"/>
            </a:avLst>
          </a:prstGeom>
          <a:solidFill>
            <a:srgbClr val="7F0325">
              <a:alpha val="8664"/>
            </a:srgbClr>
          </a:solidFill>
          <a:ln w="12700">
            <a:miter lim="400000"/>
          </a:ln>
        </p:spPr>
        <p:txBody>
          <a:bodyPr lIns="50800" tIns="50800" rIns="50800" bIns="50800" anchor="ctr"/>
          <a:lstStyle/>
          <a:p>
            <a:pPr>
              <a:defRPr>
                <a:solidFill>
                  <a:srgbClr val="FFFFFF"/>
                </a:solidFill>
              </a:defRPr>
            </a:pPr>
          </a:p>
        </p:txBody>
      </p:sp>
      <p:sp>
        <p:nvSpPr>
          <p:cNvPr id="135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6" name="Stack Fram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Frames</a:t>
            </a:r>
          </a:p>
        </p:txBody>
      </p:sp>
      <p:sp>
        <p:nvSpPr>
          <p:cNvPr id="1357" name="Every time you call a function, the data for the current function needs to be saved. The x86 operating system handles this in an elegant manner: a function just uses memory farther down in the stack, and leaves the part of the stack that the calling func"/>
          <p:cNvSpPr txBox="1"/>
          <p:nvPr/>
        </p:nvSpPr>
        <p:spPr>
          <a:xfrm>
            <a:off x="470496" y="1694644"/>
            <a:ext cx="6199563"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Every time you call a function, the data for the current function needs to be saved. The x86 operating system handles this in an elegant manner: a function just uses memory farther down in the stack, and leaves the part of the stack that the calling function was using unchanged. Example:</a:t>
            </a:r>
          </a:p>
        </p:txBody>
      </p:sp>
      <p:grpSp>
        <p:nvGrpSpPr>
          <p:cNvPr id="1365" name="Group"/>
          <p:cNvGrpSpPr/>
          <p:nvPr/>
        </p:nvGrpSpPr>
        <p:grpSpPr>
          <a:xfrm>
            <a:off x="20531156" y="1977215"/>
            <a:ext cx="3735171" cy="9927364"/>
            <a:chOff x="0" y="0"/>
            <a:chExt cx="3735169" cy="9927363"/>
          </a:xfrm>
        </p:grpSpPr>
        <p:grpSp>
          <p:nvGrpSpPr>
            <p:cNvPr id="1363" name="Group"/>
            <p:cNvGrpSpPr/>
            <p:nvPr/>
          </p:nvGrpSpPr>
          <p:grpSpPr>
            <a:xfrm>
              <a:off x="0" y="0"/>
              <a:ext cx="2710925" cy="9927364"/>
              <a:chOff x="0" y="0"/>
              <a:chExt cx="2710924" cy="9927363"/>
            </a:xfrm>
          </p:grpSpPr>
          <p:sp>
            <p:nvSpPr>
              <p:cNvPr id="1358" name="Rectangle"/>
              <p:cNvSpPr/>
              <p:nvPr/>
            </p:nvSpPr>
            <p:spPr>
              <a:xfrm>
                <a:off x="0" y="0"/>
                <a:ext cx="2710925" cy="9927364"/>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59" name="Rectangle"/>
              <p:cNvSpPr/>
              <p:nvPr/>
            </p:nvSpPr>
            <p:spPr>
              <a:xfrm>
                <a:off x="0" y="561040"/>
                <a:ext cx="2710925" cy="64671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362" name="Group"/>
              <p:cNvGrpSpPr/>
              <p:nvPr/>
            </p:nvGrpSpPr>
            <p:grpSpPr>
              <a:xfrm>
                <a:off x="0" y="7552018"/>
                <a:ext cx="2710925" cy="1074289"/>
                <a:chOff x="0" y="0"/>
                <a:chExt cx="2710924" cy="1074287"/>
              </a:xfrm>
            </p:grpSpPr>
            <p:sp>
              <p:nvSpPr>
                <p:cNvPr id="1360" name="Rectangle"/>
                <p:cNvSpPr/>
                <p:nvPr/>
              </p:nvSpPr>
              <p:spPr>
                <a:xfrm>
                  <a:off x="0" y="0"/>
                  <a:ext cx="2710925" cy="1074288"/>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61" name="Shared library text/data"/>
                <p:cNvSpPr txBox="1"/>
                <p:nvPr/>
              </p:nvSpPr>
              <p:spPr>
                <a:xfrm>
                  <a:off x="56037" y="75076"/>
                  <a:ext cx="2598854" cy="992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grpSp>
        </p:grpSp>
        <p:sp>
          <p:nvSpPr>
            <p:cNvPr id="1364" name="Stack"/>
            <p:cNvSpPr txBox="1"/>
            <p:nvPr/>
          </p:nvSpPr>
          <p:spPr>
            <a:xfrm>
              <a:off x="2752600" y="4409232"/>
              <a:ext cx="982570"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366" name="int rotate_rgb(int rgb)…"/>
          <p:cNvSpPr txBox="1"/>
          <p:nvPr/>
        </p:nvSpPr>
        <p:spPr>
          <a:xfrm>
            <a:off x="7079431" y="1809750"/>
            <a:ext cx="10865322" cy="107823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int rotate_rgb(int rgb)</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 rgb -&gt; brg</a:t>
            </a:r>
          </a:p>
          <a:p>
            <a:pPr algn="l">
              <a:defRPr sz="2600">
                <a:latin typeface="Courier"/>
                <a:ea typeface="Courier"/>
                <a:cs typeface="Courier"/>
                <a:sym typeface="Courier"/>
              </a:defRPr>
            </a:pPr>
            <a:r>
              <a:t>    int g = ((rgb &amp; 0xff) &lt;&lt; 16);</a:t>
            </a:r>
          </a:p>
          <a:p>
            <a:pPr algn="l">
              <a:defRPr sz="2600">
                <a:latin typeface="Courier"/>
                <a:ea typeface="Courier"/>
                <a:cs typeface="Courier"/>
                <a:sym typeface="Courier"/>
              </a:defRPr>
            </a:pPr>
            <a:r>
              <a:t>    return (rgb &gt;&gt; 8) | g;</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colorize(int *colors, size_t nelems)</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for (int i=0; i &lt; nelems; i++) {</a:t>
            </a:r>
          </a:p>
          <a:p>
            <a:pPr algn="l">
              <a:defRPr sz="2600">
                <a:latin typeface="Courier"/>
                <a:ea typeface="Courier"/>
                <a:cs typeface="Courier"/>
                <a:sym typeface="Courier"/>
              </a:defRPr>
            </a:pPr>
            <a:r>
              <a:t>        colors[i] = rotate_rgb(colors[i]);</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size_t nelems = argc-1;</a:t>
            </a:r>
          </a:p>
          <a:p>
            <a:pPr algn="l">
              <a:defRPr sz="2600">
                <a:latin typeface="Courier"/>
                <a:ea typeface="Courier"/>
                <a:cs typeface="Courier"/>
                <a:sym typeface="Courier"/>
              </a:defRPr>
            </a:pPr>
            <a:r>
              <a:t>    int values[nelems];</a:t>
            </a:r>
          </a:p>
          <a:p>
            <a:pPr algn="l">
              <a:defRPr sz="2600">
                <a:latin typeface="Courier"/>
                <a:ea typeface="Courier"/>
                <a:cs typeface="Courier"/>
                <a:sym typeface="Courier"/>
              </a:defRPr>
            </a:pPr>
            <a:r>
              <a:t>    char *err;</a:t>
            </a:r>
          </a:p>
          <a:p>
            <a:pPr algn="l">
              <a:defRPr sz="2600">
                <a:latin typeface="Courier"/>
                <a:ea typeface="Courier"/>
                <a:cs typeface="Courier"/>
                <a:sym typeface="Courier"/>
              </a:defRPr>
            </a:pPr>
            <a:r>
              <a:t>    for (int i=0; i &lt; argc-1; i++) {</a:t>
            </a:r>
          </a:p>
          <a:p>
            <a:pPr algn="l">
              <a:defRPr sz="2600">
                <a:latin typeface="Courier"/>
                <a:ea typeface="Courier"/>
                <a:cs typeface="Courier"/>
                <a:sym typeface="Courier"/>
              </a:defRPr>
            </a:pPr>
            <a:r>
              <a:t>        values[i] = strtol(argv[i+1],&amp;err,0);</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colorize(values,sizeof(values)/sizeof(values[0]));</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367" name="Rounded Rectangle"/>
          <p:cNvSpPr/>
          <p:nvPr/>
        </p:nvSpPr>
        <p:spPr>
          <a:xfrm>
            <a:off x="7120163" y="3431272"/>
            <a:ext cx="9039029" cy="507433"/>
          </a:xfrm>
          <a:prstGeom prst="roundRect">
            <a:avLst>
              <a:gd name="adj" fmla="val 37542"/>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368" name="nelems…"/>
          <p:cNvSpPr/>
          <p:nvPr/>
        </p:nvSpPr>
        <p:spPr>
          <a:xfrm>
            <a:off x="20099379" y="2546682"/>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values</a:t>
            </a:r>
          </a:p>
          <a:p>
            <a:pPr algn="l">
              <a:defRPr sz="3100">
                <a:latin typeface="Courier"/>
                <a:ea typeface="Courier"/>
                <a:cs typeface="Courier"/>
                <a:sym typeface="Courier"/>
              </a:defRPr>
            </a:pPr>
            <a:r>
              <a:t>err</a:t>
            </a:r>
          </a:p>
        </p:txBody>
      </p:sp>
      <p:sp>
        <p:nvSpPr>
          <p:cNvPr id="1369" name="main"/>
          <p:cNvSpPr txBox="1"/>
          <p:nvPr/>
        </p:nvSpPr>
        <p:spPr>
          <a:xfrm>
            <a:off x="18995548" y="3248794"/>
            <a:ext cx="1141554"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main</a:t>
            </a:r>
          </a:p>
        </p:txBody>
      </p:sp>
      <p:sp>
        <p:nvSpPr>
          <p:cNvPr id="1370" name="colors…"/>
          <p:cNvSpPr/>
          <p:nvPr/>
        </p:nvSpPr>
        <p:spPr>
          <a:xfrm>
            <a:off x="20124097" y="4698863"/>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r>
              <a:t>colors</a:t>
            </a: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i</a:t>
            </a:r>
          </a:p>
        </p:txBody>
      </p:sp>
      <p:sp>
        <p:nvSpPr>
          <p:cNvPr id="1371" name="colorize"/>
          <p:cNvSpPr txBox="1"/>
          <p:nvPr/>
        </p:nvSpPr>
        <p:spPr>
          <a:xfrm>
            <a:off x="18272300" y="5400975"/>
            <a:ext cx="1747801"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colorize</a:t>
            </a:r>
          </a:p>
        </p:txBody>
      </p:sp>
      <p:sp>
        <p:nvSpPr>
          <p:cNvPr id="1372" name="rgb…"/>
          <p:cNvSpPr/>
          <p:nvPr/>
        </p:nvSpPr>
        <p:spPr>
          <a:xfrm>
            <a:off x="20124097" y="6851045"/>
            <a:ext cx="3120629" cy="20883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r>
              <a:t>rgb</a:t>
            </a:r>
          </a:p>
          <a:p>
            <a:pPr algn="l">
              <a:defRPr sz="3100">
                <a:latin typeface="Courier"/>
                <a:ea typeface="Courier"/>
                <a:cs typeface="Courier"/>
                <a:sym typeface="Courier"/>
              </a:defRPr>
            </a:pPr>
            <a:r>
              <a:t>g</a:t>
            </a:r>
          </a:p>
        </p:txBody>
      </p:sp>
      <p:sp>
        <p:nvSpPr>
          <p:cNvPr id="1373" name="rotate_rgb"/>
          <p:cNvSpPr txBox="1"/>
          <p:nvPr/>
        </p:nvSpPr>
        <p:spPr>
          <a:xfrm>
            <a:off x="18133045" y="7590336"/>
            <a:ext cx="2026311" cy="60977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400"/>
            </a:lvl1pPr>
          </a:lstStyle>
          <a:p>
            <a:pPr/>
            <a:r>
              <a:t>rotate_rgb</a:t>
            </a:r>
          </a:p>
        </p:txBody>
      </p:sp>
      <p:sp>
        <p:nvSpPr>
          <p:cNvPr id="1374" name="argc…"/>
          <p:cNvSpPr txBox="1"/>
          <p:nvPr/>
        </p:nvSpPr>
        <p:spPr>
          <a:xfrm>
            <a:off x="22133996" y="2619353"/>
            <a:ext cx="1059335"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100">
                <a:latin typeface="Courier"/>
                <a:ea typeface="Courier"/>
                <a:cs typeface="Courier"/>
                <a:sym typeface="Courier"/>
              </a:defRPr>
            </a:pPr>
            <a:r>
              <a:t>argc</a:t>
            </a:r>
          </a:p>
          <a:p>
            <a:pPr>
              <a:defRPr sz="3100">
                <a:latin typeface="Courier"/>
                <a:ea typeface="Courier"/>
                <a:cs typeface="Courier"/>
                <a:sym typeface="Courier"/>
              </a:defRPr>
            </a:pPr>
            <a:r>
              <a:t>argv</a:t>
            </a:r>
          </a:p>
        </p:txBody>
      </p:sp>
      <p:sp>
        <p:nvSpPr>
          <p:cNvPr id="1375" name="Rounded Rectangle"/>
          <p:cNvSpPr/>
          <p:nvPr/>
        </p:nvSpPr>
        <p:spPr>
          <a:xfrm>
            <a:off x="7672485" y="10922568"/>
            <a:ext cx="10210237" cy="507433"/>
          </a:xfrm>
          <a:prstGeom prst="roundRect">
            <a:avLst>
              <a:gd name="adj" fmla="val 37542"/>
            </a:avLst>
          </a:prstGeom>
          <a:solidFill>
            <a:srgbClr val="7F0325">
              <a:alpha val="8664"/>
            </a:srgbClr>
          </a:solidFill>
          <a:ln w="12700">
            <a:miter lim="400000"/>
          </a:ln>
        </p:spPr>
        <p:txBody>
          <a:bodyPr lIns="50800" tIns="50800" rIns="50800" bIns="50800" anchor="ctr"/>
          <a:lstStyle/>
          <a:p>
            <a:pPr>
              <a:defRPr>
                <a:solidFill>
                  <a:srgbClr val="FFFFFF"/>
                </a:solidFill>
              </a:defRPr>
            </a:pPr>
          </a:p>
        </p:txBody>
      </p:sp>
      <p:sp>
        <p:nvSpPr>
          <p:cNvPr id="1376" name="Rounded Rectangle"/>
          <p:cNvSpPr/>
          <p:nvPr/>
        </p:nvSpPr>
        <p:spPr>
          <a:xfrm>
            <a:off x="7161076" y="5763299"/>
            <a:ext cx="9039029" cy="507433"/>
          </a:xfrm>
          <a:prstGeom prst="roundRect">
            <a:avLst>
              <a:gd name="adj" fmla="val 37542"/>
            </a:avLst>
          </a:prstGeom>
          <a:solidFill>
            <a:srgbClr val="7F0325">
              <a:alpha val="8685"/>
            </a:srgbClr>
          </a:solidFill>
          <a:ln w="12700">
            <a:miter lim="400000"/>
          </a:ln>
        </p:spPr>
        <p:txBody>
          <a:bodyPr lIns="50800" tIns="50800" rIns="50800" bIns="50800" anchor="ctr"/>
          <a:lstStyle/>
          <a:p>
            <a:pPr>
              <a:defRPr>
                <a:solidFill>
                  <a:srgbClr val="FFFFFF"/>
                </a:solidFill>
              </a:defRPr>
            </a:pPr>
          </a:p>
        </p:txBody>
      </p:sp>
      <p:sp>
        <p:nvSpPr>
          <p:cNvPr id="13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9" name="Stack Fram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Frames</a:t>
            </a:r>
          </a:p>
        </p:txBody>
      </p:sp>
      <p:sp>
        <p:nvSpPr>
          <p:cNvPr id="1380" name="Every time you call a function, the data for the current function needs to be saved. The x86 operating system handles this in an elegant manner: a function just uses memory farther down in the stack, and leaves the part of the stack that the calling func"/>
          <p:cNvSpPr txBox="1"/>
          <p:nvPr/>
        </p:nvSpPr>
        <p:spPr>
          <a:xfrm>
            <a:off x="470496" y="1694644"/>
            <a:ext cx="6199563"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Every time you call a function, the data for the current function needs to be saved. The x86 operating system handles this in an elegant manner: a function just uses memory farther down in the stack, and leaves the part of the stack that the calling function was using unchanged. Example:</a:t>
            </a:r>
          </a:p>
        </p:txBody>
      </p:sp>
      <p:grpSp>
        <p:nvGrpSpPr>
          <p:cNvPr id="1388" name="Group"/>
          <p:cNvGrpSpPr/>
          <p:nvPr/>
        </p:nvGrpSpPr>
        <p:grpSpPr>
          <a:xfrm>
            <a:off x="20531156" y="1977215"/>
            <a:ext cx="3735171" cy="9927364"/>
            <a:chOff x="0" y="0"/>
            <a:chExt cx="3735169" cy="9927363"/>
          </a:xfrm>
        </p:grpSpPr>
        <p:grpSp>
          <p:nvGrpSpPr>
            <p:cNvPr id="1386" name="Group"/>
            <p:cNvGrpSpPr/>
            <p:nvPr/>
          </p:nvGrpSpPr>
          <p:grpSpPr>
            <a:xfrm>
              <a:off x="0" y="0"/>
              <a:ext cx="2710925" cy="9927364"/>
              <a:chOff x="0" y="0"/>
              <a:chExt cx="2710924" cy="9927363"/>
            </a:xfrm>
          </p:grpSpPr>
          <p:sp>
            <p:nvSpPr>
              <p:cNvPr id="1381" name="Rectangle"/>
              <p:cNvSpPr/>
              <p:nvPr/>
            </p:nvSpPr>
            <p:spPr>
              <a:xfrm>
                <a:off x="0" y="0"/>
                <a:ext cx="2710925" cy="9927364"/>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82" name="Rectangle"/>
              <p:cNvSpPr/>
              <p:nvPr/>
            </p:nvSpPr>
            <p:spPr>
              <a:xfrm>
                <a:off x="0" y="561040"/>
                <a:ext cx="2710925" cy="64671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385" name="Group"/>
              <p:cNvGrpSpPr/>
              <p:nvPr/>
            </p:nvGrpSpPr>
            <p:grpSpPr>
              <a:xfrm>
                <a:off x="0" y="7552018"/>
                <a:ext cx="2710925" cy="1074289"/>
                <a:chOff x="0" y="0"/>
                <a:chExt cx="2710924" cy="1074287"/>
              </a:xfrm>
            </p:grpSpPr>
            <p:sp>
              <p:nvSpPr>
                <p:cNvPr id="1383" name="Rectangle"/>
                <p:cNvSpPr/>
                <p:nvPr/>
              </p:nvSpPr>
              <p:spPr>
                <a:xfrm>
                  <a:off x="0" y="0"/>
                  <a:ext cx="2710925" cy="1074288"/>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84" name="Shared library text/data"/>
                <p:cNvSpPr txBox="1"/>
                <p:nvPr/>
              </p:nvSpPr>
              <p:spPr>
                <a:xfrm>
                  <a:off x="56037" y="75076"/>
                  <a:ext cx="2598854" cy="992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grpSp>
        </p:grpSp>
        <p:sp>
          <p:nvSpPr>
            <p:cNvPr id="1387" name="Stack"/>
            <p:cNvSpPr txBox="1"/>
            <p:nvPr/>
          </p:nvSpPr>
          <p:spPr>
            <a:xfrm>
              <a:off x="2752600" y="4409232"/>
              <a:ext cx="982570"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389" name="int rotate_rgb(int rgb)…"/>
          <p:cNvSpPr txBox="1"/>
          <p:nvPr/>
        </p:nvSpPr>
        <p:spPr>
          <a:xfrm>
            <a:off x="7079431" y="1809750"/>
            <a:ext cx="10865322" cy="107823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int rotate_rgb(int rgb)</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 rgb -&gt; brg</a:t>
            </a:r>
          </a:p>
          <a:p>
            <a:pPr algn="l">
              <a:defRPr sz="2600">
                <a:latin typeface="Courier"/>
                <a:ea typeface="Courier"/>
                <a:cs typeface="Courier"/>
                <a:sym typeface="Courier"/>
              </a:defRPr>
            </a:pPr>
            <a:r>
              <a:t>    int g = ((rgb &amp; 0xff) &lt;&lt; 16);</a:t>
            </a:r>
          </a:p>
          <a:p>
            <a:pPr algn="l">
              <a:defRPr sz="2600">
                <a:latin typeface="Courier"/>
                <a:ea typeface="Courier"/>
                <a:cs typeface="Courier"/>
                <a:sym typeface="Courier"/>
              </a:defRPr>
            </a:pPr>
            <a:r>
              <a:t>    return (rgb &gt;&gt; 8) | g;</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colorize(int *colors, size_t nelems)</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for (int i=0; i &lt; nelems; i++) {</a:t>
            </a:r>
          </a:p>
          <a:p>
            <a:pPr algn="l">
              <a:defRPr sz="2600">
                <a:latin typeface="Courier"/>
                <a:ea typeface="Courier"/>
                <a:cs typeface="Courier"/>
                <a:sym typeface="Courier"/>
              </a:defRPr>
            </a:pPr>
            <a:r>
              <a:t>        colors[i] = rotate_rgb(colors[i]);</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size_t nelems = argc-1;</a:t>
            </a:r>
          </a:p>
          <a:p>
            <a:pPr algn="l">
              <a:defRPr sz="2600">
                <a:latin typeface="Courier"/>
                <a:ea typeface="Courier"/>
                <a:cs typeface="Courier"/>
                <a:sym typeface="Courier"/>
              </a:defRPr>
            </a:pPr>
            <a:r>
              <a:t>    int values[nelems];</a:t>
            </a:r>
          </a:p>
          <a:p>
            <a:pPr algn="l">
              <a:defRPr sz="2600">
                <a:latin typeface="Courier"/>
                <a:ea typeface="Courier"/>
                <a:cs typeface="Courier"/>
                <a:sym typeface="Courier"/>
              </a:defRPr>
            </a:pPr>
            <a:r>
              <a:t>    char *err;</a:t>
            </a:r>
          </a:p>
          <a:p>
            <a:pPr algn="l">
              <a:defRPr sz="2600">
                <a:latin typeface="Courier"/>
                <a:ea typeface="Courier"/>
                <a:cs typeface="Courier"/>
                <a:sym typeface="Courier"/>
              </a:defRPr>
            </a:pPr>
            <a:r>
              <a:t>    for (int i=0; i &lt; argc-1; i++) {</a:t>
            </a:r>
          </a:p>
          <a:p>
            <a:pPr algn="l">
              <a:defRPr sz="2600">
                <a:latin typeface="Courier"/>
                <a:ea typeface="Courier"/>
                <a:cs typeface="Courier"/>
                <a:sym typeface="Courier"/>
              </a:defRPr>
            </a:pPr>
            <a:r>
              <a:t>        values[i] = strtol(argv[i+1],&amp;err,0);</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colorize(values,sizeof(values)/sizeof(values[0]));</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390" name="Rounded Rectangle"/>
          <p:cNvSpPr/>
          <p:nvPr/>
        </p:nvSpPr>
        <p:spPr>
          <a:xfrm>
            <a:off x="7140619" y="6192883"/>
            <a:ext cx="9039030" cy="507433"/>
          </a:xfrm>
          <a:prstGeom prst="roundRect">
            <a:avLst>
              <a:gd name="adj" fmla="val 37542"/>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391" name="nelems…"/>
          <p:cNvSpPr/>
          <p:nvPr/>
        </p:nvSpPr>
        <p:spPr>
          <a:xfrm>
            <a:off x="20099379" y="2546682"/>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values</a:t>
            </a:r>
          </a:p>
          <a:p>
            <a:pPr algn="l">
              <a:defRPr sz="3100">
                <a:latin typeface="Courier"/>
                <a:ea typeface="Courier"/>
                <a:cs typeface="Courier"/>
                <a:sym typeface="Courier"/>
              </a:defRPr>
            </a:pPr>
            <a:r>
              <a:t>err</a:t>
            </a:r>
          </a:p>
        </p:txBody>
      </p:sp>
      <p:sp>
        <p:nvSpPr>
          <p:cNvPr id="1392" name="main"/>
          <p:cNvSpPr txBox="1"/>
          <p:nvPr/>
        </p:nvSpPr>
        <p:spPr>
          <a:xfrm>
            <a:off x="18995548" y="3248794"/>
            <a:ext cx="1141554"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main</a:t>
            </a:r>
          </a:p>
        </p:txBody>
      </p:sp>
      <p:sp>
        <p:nvSpPr>
          <p:cNvPr id="1393" name="colors…"/>
          <p:cNvSpPr/>
          <p:nvPr/>
        </p:nvSpPr>
        <p:spPr>
          <a:xfrm>
            <a:off x="20124097" y="4698863"/>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r>
              <a:t>colors</a:t>
            </a: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i</a:t>
            </a:r>
          </a:p>
        </p:txBody>
      </p:sp>
      <p:sp>
        <p:nvSpPr>
          <p:cNvPr id="1394" name="colorize"/>
          <p:cNvSpPr txBox="1"/>
          <p:nvPr/>
        </p:nvSpPr>
        <p:spPr>
          <a:xfrm>
            <a:off x="18272300" y="5400975"/>
            <a:ext cx="1747801"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colorize</a:t>
            </a:r>
          </a:p>
        </p:txBody>
      </p:sp>
      <p:sp>
        <p:nvSpPr>
          <p:cNvPr id="1395" name="argc…"/>
          <p:cNvSpPr txBox="1"/>
          <p:nvPr/>
        </p:nvSpPr>
        <p:spPr>
          <a:xfrm>
            <a:off x="22133996" y="2619353"/>
            <a:ext cx="1059335"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100">
                <a:latin typeface="Courier"/>
                <a:ea typeface="Courier"/>
                <a:cs typeface="Courier"/>
                <a:sym typeface="Courier"/>
              </a:defRPr>
            </a:pPr>
            <a:r>
              <a:t>argc</a:t>
            </a:r>
          </a:p>
          <a:p>
            <a:pPr>
              <a:defRPr sz="3100">
                <a:latin typeface="Courier"/>
                <a:ea typeface="Courier"/>
                <a:cs typeface="Courier"/>
                <a:sym typeface="Courier"/>
              </a:defRPr>
            </a:pPr>
            <a:r>
              <a:t>argv</a:t>
            </a:r>
          </a:p>
        </p:txBody>
      </p:sp>
      <p:sp>
        <p:nvSpPr>
          <p:cNvPr id="1396" name="Rounded Rectangle"/>
          <p:cNvSpPr/>
          <p:nvPr/>
        </p:nvSpPr>
        <p:spPr>
          <a:xfrm>
            <a:off x="7672485" y="10922568"/>
            <a:ext cx="10210237" cy="507433"/>
          </a:xfrm>
          <a:prstGeom prst="roundRect">
            <a:avLst>
              <a:gd name="adj" fmla="val 37542"/>
            </a:avLst>
          </a:prstGeom>
          <a:solidFill>
            <a:srgbClr val="7F0325">
              <a:alpha val="8664"/>
            </a:srgbClr>
          </a:solidFill>
          <a:ln w="12700">
            <a:miter lim="400000"/>
          </a:ln>
        </p:spPr>
        <p:txBody>
          <a:bodyPr lIns="50800" tIns="50800" rIns="50800" bIns="50800" anchor="ctr"/>
          <a:lstStyle/>
          <a:p>
            <a:pPr>
              <a:defRPr>
                <a:solidFill>
                  <a:srgbClr val="FFFFFF"/>
                </a:solidFill>
              </a:defRPr>
            </a:pPr>
          </a:p>
        </p:txBody>
      </p:sp>
      <p:sp>
        <p:nvSpPr>
          <p:cNvPr id="13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9" name="Stack Fram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Stack Frames</a:t>
            </a:r>
          </a:p>
        </p:txBody>
      </p:sp>
      <p:sp>
        <p:nvSpPr>
          <p:cNvPr id="1400" name="Every time you call a function, the data for the current function needs to be saved. The x86 operating system handles this in an elegant manner: a function just uses memory farther down in the stack, and leaves the part of the stack that the calling func"/>
          <p:cNvSpPr txBox="1"/>
          <p:nvPr/>
        </p:nvSpPr>
        <p:spPr>
          <a:xfrm>
            <a:off x="470496" y="1694644"/>
            <a:ext cx="6199563"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Every time you call a function, the data for the current function needs to be saved. The x86 operating system handles this in an elegant manner: a function just uses memory farther down in the stack, and leaves the part of the stack that the calling function was using unchanged. Example:</a:t>
            </a:r>
          </a:p>
        </p:txBody>
      </p:sp>
      <p:grpSp>
        <p:nvGrpSpPr>
          <p:cNvPr id="1408" name="Group"/>
          <p:cNvGrpSpPr/>
          <p:nvPr/>
        </p:nvGrpSpPr>
        <p:grpSpPr>
          <a:xfrm>
            <a:off x="20531156" y="1977215"/>
            <a:ext cx="3735171" cy="9927364"/>
            <a:chOff x="0" y="0"/>
            <a:chExt cx="3735169" cy="9927363"/>
          </a:xfrm>
        </p:grpSpPr>
        <p:grpSp>
          <p:nvGrpSpPr>
            <p:cNvPr id="1406" name="Group"/>
            <p:cNvGrpSpPr/>
            <p:nvPr/>
          </p:nvGrpSpPr>
          <p:grpSpPr>
            <a:xfrm>
              <a:off x="0" y="0"/>
              <a:ext cx="2710925" cy="9927364"/>
              <a:chOff x="0" y="0"/>
              <a:chExt cx="2710924" cy="9927363"/>
            </a:xfrm>
          </p:grpSpPr>
          <p:sp>
            <p:nvSpPr>
              <p:cNvPr id="1401" name="Rectangle"/>
              <p:cNvSpPr/>
              <p:nvPr/>
            </p:nvSpPr>
            <p:spPr>
              <a:xfrm>
                <a:off x="0" y="0"/>
                <a:ext cx="2710925" cy="9927364"/>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402" name="Rectangle"/>
              <p:cNvSpPr/>
              <p:nvPr/>
            </p:nvSpPr>
            <p:spPr>
              <a:xfrm>
                <a:off x="0" y="561040"/>
                <a:ext cx="2710925" cy="64671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405" name="Group"/>
              <p:cNvGrpSpPr/>
              <p:nvPr/>
            </p:nvGrpSpPr>
            <p:grpSpPr>
              <a:xfrm>
                <a:off x="0" y="7552018"/>
                <a:ext cx="2710925" cy="1074289"/>
                <a:chOff x="0" y="0"/>
                <a:chExt cx="2710924" cy="1074287"/>
              </a:xfrm>
            </p:grpSpPr>
            <p:sp>
              <p:nvSpPr>
                <p:cNvPr id="1403" name="Rectangle"/>
                <p:cNvSpPr/>
                <p:nvPr/>
              </p:nvSpPr>
              <p:spPr>
                <a:xfrm>
                  <a:off x="0" y="0"/>
                  <a:ext cx="2710925" cy="1074288"/>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404" name="Shared library text/data"/>
                <p:cNvSpPr txBox="1"/>
                <p:nvPr/>
              </p:nvSpPr>
              <p:spPr>
                <a:xfrm>
                  <a:off x="56037" y="75076"/>
                  <a:ext cx="2598854" cy="992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grpSp>
        </p:grpSp>
        <p:sp>
          <p:nvSpPr>
            <p:cNvPr id="1407" name="Stack"/>
            <p:cNvSpPr txBox="1"/>
            <p:nvPr/>
          </p:nvSpPr>
          <p:spPr>
            <a:xfrm>
              <a:off x="2752600" y="4409232"/>
              <a:ext cx="982570"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409" name="int rotate_rgb(int rgb)…"/>
          <p:cNvSpPr txBox="1"/>
          <p:nvPr/>
        </p:nvSpPr>
        <p:spPr>
          <a:xfrm>
            <a:off x="7079431" y="1809750"/>
            <a:ext cx="10865322" cy="107823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int rotate_rgb(int rgb)</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 rgb -&gt; brg</a:t>
            </a:r>
          </a:p>
          <a:p>
            <a:pPr algn="l">
              <a:defRPr sz="2600">
                <a:latin typeface="Courier"/>
                <a:ea typeface="Courier"/>
                <a:cs typeface="Courier"/>
                <a:sym typeface="Courier"/>
              </a:defRPr>
            </a:pPr>
            <a:r>
              <a:t>    int g = ((rgb &amp; 0xff) &lt;&lt; 16);</a:t>
            </a:r>
          </a:p>
          <a:p>
            <a:pPr algn="l">
              <a:defRPr sz="2600">
                <a:latin typeface="Courier"/>
                <a:ea typeface="Courier"/>
                <a:cs typeface="Courier"/>
                <a:sym typeface="Courier"/>
              </a:defRPr>
            </a:pPr>
            <a:r>
              <a:t>    return (rgb &gt;&gt; 8) | g;</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colorize(int *colors, size_t nelems)</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for (int i=0; i &lt; nelems; i++) {</a:t>
            </a:r>
          </a:p>
          <a:p>
            <a:pPr algn="l">
              <a:defRPr sz="2600">
                <a:latin typeface="Courier"/>
                <a:ea typeface="Courier"/>
                <a:cs typeface="Courier"/>
                <a:sym typeface="Courier"/>
              </a:defRPr>
            </a:pPr>
            <a:r>
              <a:t>        colors[i] = rotate_rgb(colors[i]);</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size_t nelems = argc-1;</a:t>
            </a:r>
          </a:p>
          <a:p>
            <a:pPr algn="l">
              <a:defRPr sz="2600">
                <a:latin typeface="Courier"/>
                <a:ea typeface="Courier"/>
                <a:cs typeface="Courier"/>
                <a:sym typeface="Courier"/>
              </a:defRPr>
            </a:pPr>
            <a:r>
              <a:t>    int values[nelems];</a:t>
            </a:r>
          </a:p>
          <a:p>
            <a:pPr algn="l">
              <a:defRPr sz="2600">
                <a:latin typeface="Courier"/>
                <a:ea typeface="Courier"/>
                <a:cs typeface="Courier"/>
                <a:sym typeface="Courier"/>
              </a:defRPr>
            </a:pPr>
            <a:r>
              <a:t>    char *err;</a:t>
            </a:r>
          </a:p>
          <a:p>
            <a:pPr algn="l">
              <a:defRPr sz="2600">
                <a:latin typeface="Courier"/>
                <a:ea typeface="Courier"/>
                <a:cs typeface="Courier"/>
                <a:sym typeface="Courier"/>
              </a:defRPr>
            </a:pPr>
            <a:r>
              <a:t>    for (int i=0; i &lt; argc-1; i++) {</a:t>
            </a:r>
          </a:p>
          <a:p>
            <a:pPr algn="l">
              <a:defRPr sz="2600">
                <a:latin typeface="Courier"/>
                <a:ea typeface="Courier"/>
                <a:cs typeface="Courier"/>
                <a:sym typeface="Courier"/>
              </a:defRPr>
            </a:pPr>
            <a:r>
              <a:t>        values[i] = strtol(argv[i+1],&amp;err,0);</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colorize(values,sizeof(values)/sizeof(values[0]));</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410" name="Rounded Rectangle"/>
          <p:cNvSpPr/>
          <p:nvPr/>
        </p:nvSpPr>
        <p:spPr>
          <a:xfrm>
            <a:off x="7140619" y="11286521"/>
            <a:ext cx="9039030" cy="507433"/>
          </a:xfrm>
          <a:prstGeom prst="roundRect">
            <a:avLst>
              <a:gd name="adj" fmla="val 37542"/>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411" name="nelems…"/>
          <p:cNvSpPr/>
          <p:nvPr/>
        </p:nvSpPr>
        <p:spPr>
          <a:xfrm>
            <a:off x="20099379" y="2546682"/>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values</a:t>
            </a:r>
          </a:p>
          <a:p>
            <a:pPr algn="l">
              <a:defRPr sz="3100">
                <a:latin typeface="Courier"/>
                <a:ea typeface="Courier"/>
                <a:cs typeface="Courier"/>
                <a:sym typeface="Courier"/>
              </a:defRPr>
            </a:pPr>
            <a:r>
              <a:t>err</a:t>
            </a:r>
          </a:p>
        </p:txBody>
      </p:sp>
      <p:sp>
        <p:nvSpPr>
          <p:cNvPr id="1412" name="main"/>
          <p:cNvSpPr txBox="1"/>
          <p:nvPr/>
        </p:nvSpPr>
        <p:spPr>
          <a:xfrm>
            <a:off x="18995548" y="3248794"/>
            <a:ext cx="1141554"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main</a:t>
            </a:r>
          </a:p>
        </p:txBody>
      </p:sp>
      <p:sp>
        <p:nvSpPr>
          <p:cNvPr id="1413" name="argc…"/>
          <p:cNvSpPr txBox="1"/>
          <p:nvPr/>
        </p:nvSpPr>
        <p:spPr>
          <a:xfrm>
            <a:off x="22133996" y="2619353"/>
            <a:ext cx="1059335"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100">
                <a:latin typeface="Courier"/>
                <a:ea typeface="Courier"/>
                <a:cs typeface="Courier"/>
                <a:sym typeface="Courier"/>
              </a:defRPr>
            </a:pPr>
            <a:r>
              <a:t>argc</a:t>
            </a:r>
          </a:p>
          <a:p>
            <a:pPr>
              <a:defRPr sz="3100">
                <a:latin typeface="Courier"/>
                <a:ea typeface="Courier"/>
                <a:cs typeface="Courier"/>
                <a:sym typeface="Courier"/>
              </a:defRPr>
            </a:pPr>
            <a:r>
              <a:t>argv</a:t>
            </a:r>
          </a:p>
        </p:txBody>
      </p:sp>
      <p:sp>
        <p:nvSpPr>
          <p:cNvPr id="141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6" name="Parameter Pass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Parameter Passing</a:t>
            </a:r>
          </a:p>
        </p:txBody>
      </p:sp>
      <p:sp>
        <p:nvSpPr>
          <p:cNvPr id="1417" name="Parameters can also be put onto the stack, and they just behave like local variables.…"/>
          <p:cNvSpPr txBox="1"/>
          <p:nvPr/>
        </p:nvSpPr>
        <p:spPr>
          <a:xfrm>
            <a:off x="470496" y="1694644"/>
            <a:ext cx="6199563" cy="11534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Parameters can also be put onto the stack, and they just behave like local variables.</a:t>
            </a:r>
          </a:p>
          <a:p>
            <a:pPr algn="l"/>
          </a:p>
          <a:p>
            <a:pPr algn="l"/>
            <a:r>
              <a:t>They might actually point to other elements on the stack.</a:t>
            </a:r>
          </a:p>
          <a:p>
            <a:pPr algn="l"/>
          </a:p>
          <a:p>
            <a:pPr algn="l"/>
            <a:r>
              <a:t>In our example, colors points to the values array. Non-pointers are just copied (e.g., </a:t>
            </a:r>
            <a:r>
              <a:rPr>
                <a:latin typeface="Courier"/>
                <a:ea typeface="Courier"/>
                <a:cs typeface="Courier"/>
                <a:sym typeface="Courier"/>
              </a:rPr>
              <a:t>nelems</a:t>
            </a:r>
            <a:r>
              <a:t>).</a:t>
            </a:r>
          </a:p>
        </p:txBody>
      </p:sp>
      <p:grpSp>
        <p:nvGrpSpPr>
          <p:cNvPr id="1425" name="Group"/>
          <p:cNvGrpSpPr/>
          <p:nvPr/>
        </p:nvGrpSpPr>
        <p:grpSpPr>
          <a:xfrm>
            <a:off x="20531156" y="1977215"/>
            <a:ext cx="3735171" cy="9927364"/>
            <a:chOff x="0" y="0"/>
            <a:chExt cx="3735169" cy="9927363"/>
          </a:xfrm>
        </p:grpSpPr>
        <p:grpSp>
          <p:nvGrpSpPr>
            <p:cNvPr id="1423" name="Group"/>
            <p:cNvGrpSpPr/>
            <p:nvPr/>
          </p:nvGrpSpPr>
          <p:grpSpPr>
            <a:xfrm>
              <a:off x="0" y="0"/>
              <a:ext cx="2710925" cy="9927364"/>
              <a:chOff x="0" y="0"/>
              <a:chExt cx="2710924" cy="9927363"/>
            </a:xfrm>
          </p:grpSpPr>
          <p:sp>
            <p:nvSpPr>
              <p:cNvPr id="1418" name="Rectangle"/>
              <p:cNvSpPr/>
              <p:nvPr/>
            </p:nvSpPr>
            <p:spPr>
              <a:xfrm>
                <a:off x="0" y="0"/>
                <a:ext cx="2710925" cy="9927364"/>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419" name="Rectangle"/>
              <p:cNvSpPr/>
              <p:nvPr/>
            </p:nvSpPr>
            <p:spPr>
              <a:xfrm>
                <a:off x="0" y="561040"/>
                <a:ext cx="2710925" cy="646710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422" name="Group"/>
              <p:cNvGrpSpPr/>
              <p:nvPr/>
            </p:nvGrpSpPr>
            <p:grpSpPr>
              <a:xfrm>
                <a:off x="0" y="7552018"/>
                <a:ext cx="2710925" cy="1074289"/>
                <a:chOff x="0" y="0"/>
                <a:chExt cx="2710924" cy="1074287"/>
              </a:xfrm>
            </p:grpSpPr>
            <p:sp>
              <p:nvSpPr>
                <p:cNvPr id="1420" name="Rectangle"/>
                <p:cNvSpPr/>
                <p:nvPr/>
              </p:nvSpPr>
              <p:spPr>
                <a:xfrm>
                  <a:off x="0" y="0"/>
                  <a:ext cx="2710925" cy="1074288"/>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421" name="Shared library text/data"/>
                <p:cNvSpPr txBox="1"/>
                <p:nvPr/>
              </p:nvSpPr>
              <p:spPr>
                <a:xfrm>
                  <a:off x="56037" y="75076"/>
                  <a:ext cx="2598854" cy="992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000">
                      <a:latin typeface="Helvetica Neue"/>
                      <a:ea typeface="Helvetica Neue"/>
                      <a:cs typeface="Helvetica Neue"/>
                      <a:sym typeface="Helvetica Neue"/>
                    </a:defRPr>
                  </a:lvl1pPr>
                </a:lstStyle>
                <a:p>
                  <a:pPr/>
                  <a:r>
                    <a:t>Shared library text/data</a:t>
                  </a:r>
                </a:p>
              </p:txBody>
            </p:sp>
          </p:grpSp>
        </p:grpSp>
        <p:sp>
          <p:nvSpPr>
            <p:cNvPr id="1424" name="Stack"/>
            <p:cNvSpPr txBox="1"/>
            <p:nvPr/>
          </p:nvSpPr>
          <p:spPr>
            <a:xfrm>
              <a:off x="2752600" y="4409232"/>
              <a:ext cx="982570" cy="507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400">
                  <a:latin typeface="Helvetica Neue"/>
                  <a:ea typeface="Helvetica Neue"/>
                  <a:cs typeface="Helvetica Neue"/>
                  <a:sym typeface="Helvetica Neue"/>
                </a:defRPr>
              </a:lvl1pPr>
            </a:lstStyle>
            <a:p>
              <a:pPr/>
              <a:r>
                <a:t>Stack</a:t>
              </a:r>
            </a:p>
          </p:txBody>
        </p:sp>
      </p:grpSp>
      <p:sp>
        <p:nvSpPr>
          <p:cNvPr id="1426" name="int rotate_rgb(int rgb)…"/>
          <p:cNvSpPr txBox="1"/>
          <p:nvPr/>
        </p:nvSpPr>
        <p:spPr>
          <a:xfrm>
            <a:off x="7079431" y="1809750"/>
            <a:ext cx="10865322" cy="107823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600">
                <a:latin typeface="Courier"/>
                <a:ea typeface="Courier"/>
                <a:cs typeface="Courier"/>
                <a:sym typeface="Courier"/>
              </a:defRPr>
            </a:pPr>
            <a:r>
              <a:t>int rotate_rgb(int rgb)</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 rgb -&gt; brg</a:t>
            </a:r>
          </a:p>
          <a:p>
            <a:pPr algn="l">
              <a:defRPr sz="2600">
                <a:latin typeface="Courier"/>
                <a:ea typeface="Courier"/>
                <a:cs typeface="Courier"/>
                <a:sym typeface="Courier"/>
              </a:defRPr>
            </a:pPr>
            <a:r>
              <a:t>    int g = ((rgb &amp; 0xff) &lt;&lt; 16);</a:t>
            </a:r>
          </a:p>
          <a:p>
            <a:pPr algn="l">
              <a:defRPr sz="2600">
                <a:latin typeface="Courier"/>
                <a:ea typeface="Courier"/>
                <a:cs typeface="Courier"/>
                <a:sym typeface="Courier"/>
              </a:defRPr>
            </a:pPr>
            <a:r>
              <a:t>    return (rgb &gt;&gt; 8) | g;</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void colorize(int *colors, size_t nelems)</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for (int i=0; i &lt; nelems; i++) {</a:t>
            </a:r>
          </a:p>
          <a:p>
            <a:pPr algn="l">
              <a:defRPr sz="2600">
                <a:latin typeface="Courier"/>
                <a:ea typeface="Courier"/>
                <a:cs typeface="Courier"/>
                <a:sym typeface="Courier"/>
              </a:defRPr>
            </a:pPr>
            <a:r>
              <a:t>        colors[i] = rotate_rgb(colors[i]);</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a:t>
            </a:r>
          </a:p>
          <a:p>
            <a:pPr algn="l">
              <a:defRPr sz="2600">
                <a:latin typeface="Courier"/>
                <a:ea typeface="Courier"/>
                <a:cs typeface="Courier"/>
                <a:sym typeface="Courier"/>
              </a:defRPr>
            </a:pPr>
          </a:p>
          <a:p>
            <a:pPr algn="l">
              <a:defRPr sz="2600">
                <a:latin typeface="Courier"/>
                <a:ea typeface="Courier"/>
                <a:cs typeface="Courier"/>
                <a:sym typeface="Courier"/>
              </a:defRPr>
            </a:pPr>
            <a:r>
              <a:t>int main(int argc, char **argv)</a:t>
            </a:r>
          </a:p>
          <a:p>
            <a:pPr algn="l">
              <a:defRPr sz="2600">
                <a:latin typeface="Courier"/>
                <a:ea typeface="Courier"/>
                <a:cs typeface="Courier"/>
                <a:sym typeface="Courier"/>
              </a:defRPr>
            </a:pPr>
            <a:r>
              <a:t>{</a:t>
            </a:r>
          </a:p>
          <a:p>
            <a:pPr algn="l">
              <a:defRPr sz="2600">
                <a:latin typeface="Courier"/>
                <a:ea typeface="Courier"/>
                <a:cs typeface="Courier"/>
                <a:sym typeface="Courier"/>
              </a:defRPr>
            </a:pPr>
            <a:r>
              <a:t>    size_t nelems = argc-1;</a:t>
            </a:r>
          </a:p>
          <a:p>
            <a:pPr algn="l">
              <a:defRPr sz="2600">
                <a:latin typeface="Courier"/>
                <a:ea typeface="Courier"/>
                <a:cs typeface="Courier"/>
                <a:sym typeface="Courier"/>
              </a:defRPr>
            </a:pPr>
            <a:r>
              <a:t>    int values[nelems];</a:t>
            </a:r>
          </a:p>
          <a:p>
            <a:pPr algn="l">
              <a:defRPr sz="2600">
                <a:latin typeface="Courier"/>
                <a:ea typeface="Courier"/>
                <a:cs typeface="Courier"/>
                <a:sym typeface="Courier"/>
              </a:defRPr>
            </a:pPr>
            <a:r>
              <a:t>    char *err;</a:t>
            </a:r>
          </a:p>
          <a:p>
            <a:pPr algn="l">
              <a:defRPr sz="2600">
                <a:latin typeface="Courier"/>
                <a:ea typeface="Courier"/>
                <a:cs typeface="Courier"/>
                <a:sym typeface="Courier"/>
              </a:defRPr>
            </a:pPr>
            <a:r>
              <a:t>    for (int i=0; i &lt; argc-1; i++) {</a:t>
            </a:r>
          </a:p>
          <a:p>
            <a:pPr algn="l">
              <a:defRPr sz="2600">
                <a:latin typeface="Courier"/>
                <a:ea typeface="Courier"/>
                <a:cs typeface="Courier"/>
                <a:sym typeface="Courier"/>
              </a:defRPr>
            </a:pPr>
            <a:r>
              <a:t>        values[i] = strtol(argv[i+1],&amp;err,0);</a:t>
            </a:r>
          </a:p>
          <a:p>
            <a:pPr algn="l">
              <a:defRPr sz="2600">
                <a:latin typeface="Courier"/>
                <a:ea typeface="Courier"/>
                <a:cs typeface="Courier"/>
                <a:sym typeface="Courier"/>
              </a:defRPr>
            </a:pPr>
            <a:r>
              <a:t>    }</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colorize(values,sizeof(values)/sizeof(values[0]));</a:t>
            </a:r>
          </a:p>
          <a:p>
            <a:pPr algn="l">
              <a:defRPr sz="2600">
                <a:latin typeface="Courier"/>
                <a:ea typeface="Courier"/>
                <a:cs typeface="Courier"/>
                <a:sym typeface="Courier"/>
              </a:defRPr>
            </a:pPr>
            <a:r>
              <a:t>    print_colors(values, nelems);</a:t>
            </a:r>
          </a:p>
          <a:p>
            <a:pPr algn="l">
              <a:defRPr sz="2600">
                <a:latin typeface="Courier"/>
                <a:ea typeface="Courier"/>
                <a:cs typeface="Courier"/>
                <a:sym typeface="Courier"/>
              </a:defRPr>
            </a:pPr>
            <a:r>
              <a:t>    return 0;</a:t>
            </a:r>
          </a:p>
          <a:p>
            <a:pPr algn="l">
              <a:defRPr sz="2600">
                <a:latin typeface="Courier"/>
                <a:ea typeface="Courier"/>
                <a:cs typeface="Courier"/>
                <a:sym typeface="Courier"/>
              </a:defRPr>
            </a:pPr>
            <a:r>
              <a:t>}</a:t>
            </a:r>
          </a:p>
        </p:txBody>
      </p:sp>
      <p:sp>
        <p:nvSpPr>
          <p:cNvPr id="1427" name="Rounded Rectangle"/>
          <p:cNvSpPr/>
          <p:nvPr/>
        </p:nvSpPr>
        <p:spPr>
          <a:xfrm>
            <a:off x="7201989" y="5395085"/>
            <a:ext cx="9039029" cy="507432"/>
          </a:xfrm>
          <a:prstGeom prst="roundRect">
            <a:avLst>
              <a:gd name="adj" fmla="val 37542"/>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428" name="nelems…"/>
          <p:cNvSpPr/>
          <p:nvPr/>
        </p:nvSpPr>
        <p:spPr>
          <a:xfrm>
            <a:off x="20099379" y="2546682"/>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values</a:t>
            </a:r>
          </a:p>
          <a:p>
            <a:pPr algn="l">
              <a:defRPr sz="3100">
                <a:latin typeface="Courier"/>
                <a:ea typeface="Courier"/>
                <a:cs typeface="Courier"/>
                <a:sym typeface="Courier"/>
              </a:defRPr>
            </a:pPr>
            <a:r>
              <a:t>err</a:t>
            </a:r>
          </a:p>
        </p:txBody>
      </p:sp>
      <p:sp>
        <p:nvSpPr>
          <p:cNvPr id="1429" name="main"/>
          <p:cNvSpPr txBox="1"/>
          <p:nvPr/>
        </p:nvSpPr>
        <p:spPr>
          <a:xfrm>
            <a:off x="18995548" y="3248794"/>
            <a:ext cx="1141554"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main</a:t>
            </a:r>
          </a:p>
        </p:txBody>
      </p:sp>
      <p:sp>
        <p:nvSpPr>
          <p:cNvPr id="1430" name="colors…"/>
          <p:cNvSpPr/>
          <p:nvPr/>
        </p:nvSpPr>
        <p:spPr>
          <a:xfrm>
            <a:off x="20124097" y="4698863"/>
            <a:ext cx="3120629" cy="2088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12" y="0"/>
                </a:moveTo>
                <a:cubicBezTo>
                  <a:pt x="3213" y="0"/>
                  <a:pt x="2890" y="483"/>
                  <a:pt x="2890" y="1080"/>
                </a:cubicBezTo>
                <a:lnTo>
                  <a:pt x="2890" y="8641"/>
                </a:lnTo>
                <a:lnTo>
                  <a:pt x="0" y="10800"/>
                </a:lnTo>
                <a:lnTo>
                  <a:pt x="2890" y="12959"/>
                </a:lnTo>
                <a:lnTo>
                  <a:pt x="2890" y="20520"/>
                </a:lnTo>
                <a:cubicBezTo>
                  <a:pt x="2890" y="21117"/>
                  <a:pt x="3213" y="21600"/>
                  <a:pt x="3612" y="21600"/>
                </a:cubicBezTo>
                <a:lnTo>
                  <a:pt x="20878" y="21600"/>
                </a:lnTo>
                <a:cubicBezTo>
                  <a:pt x="21277" y="21600"/>
                  <a:pt x="21600" y="21117"/>
                  <a:pt x="21600" y="20520"/>
                </a:cubicBezTo>
                <a:lnTo>
                  <a:pt x="21600" y="1080"/>
                </a:lnTo>
                <a:cubicBezTo>
                  <a:pt x="21600" y="483"/>
                  <a:pt x="21277" y="0"/>
                  <a:pt x="20878" y="0"/>
                </a:cubicBezTo>
                <a:lnTo>
                  <a:pt x="3612" y="0"/>
                </a:lnTo>
                <a:close/>
              </a:path>
            </a:pathLst>
          </a:cu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l">
              <a:defRPr sz="3100">
                <a:latin typeface="Courier"/>
                <a:ea typeface="Courier"/>
                <a:cs typeface="Courier"/>
                <a:sym typeface="Courier"/>
              </a:defRPr>
            </a:pPr>
            <a:r>
              <a:t>colors</a:t>
            </a:r>
          </a:p>
          <a:p>
            <a:pPr algn="l">
              <a:defRPr sz="3100">
                <a:latin typeface="Courier"/>
                <a:ea typeface="Courier"/>
                <a:cs typeface="Courier"/>
                <a:sym typeface="Courier"/>
              </a:defRPr>
            </a:pPr>
            <a:r>
              <a:t>nelems</a:t>
            </a:r>
          </a:p>
          <a:p>
            <a:pPr algn="l">
              <a:defRPr sz="3100">
                <a:latin typeface="Courier"/>
                <a:ea typeface="Courier"/>
                <a:cs typeface="Courier"/>
                <a:sym typeface="Courier"/>
              </a:defRPr>
            </a:pPr>
            <a:r>
              <a:t>i</a:t>
            </a:r>
          </a:p>
        </p:txBody>
      </p:sp>
      <p:sp>
        <p:nvSpPr>
          <p:cNvPr id="1431" name="colorize"/>
          <p:cNvSpPr txBox="1"/>
          <p:nvPr/>
        </p:nvSpPr>
        <p:spPr>
          <a:xfrm>
            <a:off x="18272300" y="5400975"/>
            <a:ext cx="1747801"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00"/>
            </a:lvl1pPr>
          </a:lstStyle>
          <a:p>
            <a:pPr/>
            <a:r>
              <a:t>colorize</a:t>
            </a:r>
          </a:p>
        </p:txBody>
      </p:sp>
      <p:sp>
        <p:nvSpPr>
          <p:cNvPr id="1435" name="Connection Line"/>
          <p:cNvSpPr/>
          <p:nvPr/>
        </p:nvSpPr>
        <p:spPr>
          <a:xfrm>
            <a:off x="22086358" y="3867098"/>
            <a:ext cx="479185" cy="1446757"/>
          </a:xfrm>
          <a:custGeom>
            <a:avLst/>
            <a:gdLst/>
            <a:ahLst/>
            <a:cxnLst>
              <a:cxn ang="0">
                <a:pos x="wd2" y="hd2"/>
              </a:cxn>
              <a:cxn ang="5400000">
                <a:pos x="wd2" y="hd2"/>
              </a:cxn>
              <a:cxn ang="10800000">
                <a:pos x="wd2" y="hd2"/>
              </a:cxn>
              <a:cxn ang="16200000">
                <a:pos x="wd2" y="hd2"/>
              </a:cxn>
            </a:cxnLst>
            <a:rect l="0" t="0" r="r" b="b"/>
            <a:pathLst>
              <a:path w="16209" h="21600" fill="norm" stroke="1" extrusionOk="0">
                <a:moveTo>
                  <a:pt x="1529" y="21600"/>
                </a:moveTo>
                <a:cubicBezTo>
                  <a:pt x="21600" y="11202"/>
                  <a:pt x="21090" y="4002"/>
                  <a:pt x="0" y="0"/>
                </a:cubicBezTo>
              </a:path>
            </a:pathLst>
          </a:custGeom>
          <a:ln w="63500">
            <a:solidFill>
              <a:srgbClr val="7F0325"/>
            </a:solidFill>
            <a:miter lim="400000"/>
            <a:tailEnd type="triangle"/>
          </a:ln>
        </p:spPr>
        <p:txBody>
          <a:bodyPr/>
          <a:lstStyle/>
          <a:p>
            <a:pPr/>
          </a:p>
        </p:txBody>
      </p:sp>
      <p:sp>
        <p:nvSpPr>
          <p:cNvPr id="1433" name="argc…"/>
          <p:cNvSpPr txBox="1"/>
          <p:nvPr/>
        </p:nvSpPr>
        <p:spPr>
          <a:xfrm>
            <a:off x="22133996" y="2619353"/>
            <a:ext cx="1059335"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100">
                <a:latin typeface="Courier"/>
                <a:ea typeface="Courier"/>
                <a:cs typeface="Courier"/>
                <a:sym typeface="Courier"/>
              </a:defRPr>
            </a:pPr>
            <a:r>
              <a:t>argc</a:t>
            </a:r>
          </a:p>
          <a:p>
            <a:pPr>
              <a:defRPr sz="3100">
                <a:latin typeface="Courier"/>
                <a:ea typeface="Courier"/>
                <a:cs typeface="Courier"/>
                <a:sym typeface="Courier"/>
              </a:defRPr>
            </a:pPr>
            <a:r>
              <a:t>argv</a:t>
            </a:r>
          </a:p>
        </p:txBody>
      </p:sp>
      <p:sp>
        <p:nvSpPr>
          <p:cNvPr id="14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7" name="Why we like 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we like stack allocation</a:t>
            </a:r>
          </a:p>
        </p:txBody>
      </p:sp>
      <p:sp>
        <p:nvSpPr>
          <p:cNvPr id="1438" name="It is fast. Allocating space on the stack is efficient because your program already has access to the memory.…"/>
          <p:cNvSpPr txBox="1"/>
          <p:nvPr/>
        </p:nvSpPr>
        <p:spPr>
          <a:xfrm>
            <a:off x="1595597" y="1960577"/>
            <a:ext cx="21192806" cy="107892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It is fast</a:t>
            </a:r>
            <a:r>
              <a:t>. Allocating space on the stack is efficient because your program already has access to the memory.</a:t>
            </a:r>
          </a:p>
          <a:p>
            <a:pPr algn="l"/>
          </a:p>
          <a:p>
            <a:pPr algn="l"/>
            <a:r>
              <a:rPr b="1">
                <a:latin typeface="Helvetica Neue"/>
                <a:ea typeface="Helvetica Neue"/>
                <a:cs typeface="Helvetica Neue"/>
                <a:sym typeface="Helvetica Neue"/>
              </a:rPr>
              <a:t>It is convenient</a:t>
            </a:r>
            <a:r>
              <a:t>. When you leave a function, all your stack-allocated data is left in place, and there isn't anything to clean up. Think of the stack as "scratch space" where your program can jot things down when it needs them inside a function. The scope (lifetime) of the data is inside the function, so it keeps things tidy.</a:t>
            </a:r>
          </a:p>
          <a:p>
            <a:pPr algn="l"/>
          </a:p>
          <a:p>
            <a:pPr algn="l"/>
            <a:r>
              <a:rPr b="1">
                <a:latin typeface="Helvetica Neue"/>
                <a:ea typeface="Helvetica Neue"/>
                <a:cs typeface="Helvetica Neue"/>
                <a:sym typeface="Helvetica Neue"/>
              </a:rPr>
              <a:t>Type safety</a:t>
            </a:r>
            <a:r>
              <a:t>. You are controlling the type of the variables, and therefore the compiler can do lots of checks on the data. We will see that this isn't always the case with heap memory.</a:t>
            </a:r>
          </a:p>
          <a:p>
            <a:pPr algn="l"/>
          </a:p>
        </p:txBody>
      </p:sp>
      <p:sp>
        <p:nvSpPr>
          <p:cNvPr id="14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1" name="Why we dislike stack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we dislike stack allocation</a:t>
            </a:r>
          </a:p>
        </p:txBody>
      </p:sp>
      <p:sp>
        <p:nvSpPr>
          <p:cNvPr id="1442" name="It isn't that plentiful. You're limited to 8MB of data for your program, by default (you can change this before you run the program if you want). This might seem like a good deal of space, but if your program needs more space, you can't get it from the s"/>
          <p:cNvSpPr txBox="1"/>
          <p:nvPr/>
        </p:nvSpPr>
        <p:spPr>
          <a:xfrm>
            <a:off x="1595597" y="1960577"/>
            <a:ext cx="21192806" cy="92652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It isn't that plentiful</a:t>
            </a:r>
            <a:r>
              <a:t>. You're limited to 8MB of data for your program, by default (you can change this before you run the program if you want). This might seem like a good deal of space, but if your program needs more space, you can't get it from the stack!</a:t>
            </a:r>
          </a:p>
          <a:p>
            <a:pPr algn="l"/>
          </a:p>
          <a:p>
            <a:pPr algn="l"/>
            <a:r>
              <a:rPr b="1">
                <a:latin typeface="Helvetica Neue"/>
                <a:ea typeface="Helvetica Neue"/>
                <a:cs typeface="Helvetica Neue"/>
                <a:sym typeface="Helvetica Neue"/>
              </a:rPr>
              <a:t>Size fixed at declaration, with no option to resize</a:t>
            </a:r>
            <a:r>
              <a:t>. You can't resize an array, and once you allocate it, it is there for the lifetime of your function or block.</a:t>
            </a:r>
          </a:p>
          <a:p>
            <a:pPr algn="l"/>
          </a:p>
          <a:p>
            <a:pPr algn="l"/>
            <a:r>
              <a:rPr b="1">
                <a:latin typeface="Helvetica Neue"/>
                <a:ea typeface="Helvetica Neue"/>
                <a:cs typeface="Helvetica Neue"/>
                <a:sym typeface="Helvetica Neue"/>
              </a:rPr>
              <a:t>Limited scope</a:t>
            </a:r>
            <a:r>
              <a:t>. Once the function or block is finished, your stack-based memory is gone! You can't return a pointer to a stack array, for instance (well, you can, but your program will be corrupted).</a:t>
            </a:r>
          </a:p>
        </p:txBody>
      </p:sp>
      <p:sp>
        <p:nvSpPr>
          <p:cNvPr id="144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5" name="Dynamic Allocation (malloc / realloc / f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Dynamic Allocation (malloc / realloc / free)</a:t>
            </a:r>
          </a:p>
        </p:txBody>
      </p:sp>
      <p:sp>
        <p:nvSpPr>
          <p:cNvPr id="1446" name="&quot;Dynamic allocation&quot; should be familiar to you if you took CS 106B, where you used the new and delete operators to request memory for arrays and objects.…"/>
          <p:cNvSpPr txBox="1"/>
          <p:nvPr/>
        </p:nvSpPr>
        <p:spPr>
          <a:xfrm>
            <a:off x="981906" y="2144684"/>
            <a:ext cx="22420189" cy="1003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"Dynamic allocation" should be familiar to you if you took CS 106B, where you used the </a:t>
            </a:r>
            <a:r>
              <a:rPr>
                <a:latin typeface="Courier"/>
                <a:ea typeface="Courier"/>
                <a:cs typeface="Courier"/>
                <a:sym typeface="Courier"/>
              </a:rPr>
              <a:t>new</a:t>
            </a:r>
            <a:r>
              <a:t> and </a:t>
            </a:r>
            <a:r>
              <a:rPr>
                <a:latin typeface="Courier"/>
                <a:ea typeface="Courier"/>
                <a:cs typeface="Courier"/>
                <a:sym typeface="Courier"/>
              </a:rPr>
              <a:t>delete</a:t>
            </a:r>
            <a:r>
              <a:t> operators to request memory for arrays and objects.</a:t>
            </a:r>
          </a:p>
          <a:p>
            <a:pPr algn="l"/>
          </a:p>
          <a:p>
            <a:pPr algn="l"/>
            <a:r>
              <a:t>In C, we don't have objects, but we can request memory from the heap, using three functions:</a:t>
            </a:r>
          </a:p>
          <a:p>
            <a:pPr algn="l"/>
          </a:p>
          <a:p>
            <a:pPr algn="l">
              <a:defRPr>
                <a:latin typeface="Courier"/>
                <a:ea typeface="Courier"/>
                <a:cs typeface="Courier"/>
                <a:sym typeface="Courier"/>
              </a:defRPr>
            </a:pPr>
            <a:r>
              <a:t>malloc</a:t>
            </a:r>
          </a:p>
          <a:p>
            <a:pPr algn="l">
              <a:defRPr>
                <a:latin typeface="Courier"/>
                <a:ea typeface="Courier"/>
                <a:cs typeface="Courier"/>
                <a:sym typeface="Courier"/>
              </a:defRPr>
            </a:pPr>
          </a:p>
          <a:p>
            <a:pPr algn="l">
              <a:defRPr>
                <a:latin typeface="Courier"/>
                <a:ea typeface="Courier"/>
                <a:cs typeface="Courier"/>
                <a:sym typeface="Courier"/>
              </a:defRPr>
            </a:pPr>
            <a:r>
              <a:t>calloc</a:t>
            </a:r>
          </a:p>
          <a:p>
            <a:pPr algn="l">
              <a:defRPr>
                <a:latin typeface="Courier"/>
                <a:ea typeface="Courier"/>
                <a:cs typeface="Courier"/>
                <a:sym typeface="Courier"/>
              </a:defRPr>
            </a:pPr>
          </a:p>
          <a:p>
            <a:pPr algn="l">
              <a:defRPr>
                <a:latin typeface="Courier"/>
                <a:ea typeface="Courier"/>
                <a:cs typeface="Courier"/>
                <a:sym typeface="Courier"/>
              </a:defRPr>
            </a:pPr>
            <a:r>
              <a:t>realloc</a:t>
            </a:r>
          </a:p>
          <a:p>
            <a:pPr algn="l"/>
          </a:p>
          <a:p>
            <a:pPr algn="l"/>
            <a:r>
              <a:t>and we return the memory to the operating system using </a:t>
            </a:r>
            <a:r>
              <a:rPr>
                <a:latin typeface="Courier"/>
                <a:ea typeface="Courier"/>
                <a:cs typeface="Courier"/>
                <a:sym typeface="Courier"/>
              </a:rPr>
              <a:t>free</a:t>
            </a:r>
            <a:r>
              <a:t>.</a:t>
            </a:r>
          </a:p>
        </p:txBody>
      </p:sp>
      <p:sp>
        <p:nvSpPr>
          <p:cNvPr id="14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9" name="mallo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malloc</a:t>
            </a:r>
          </a:p>
        </p:txBody>
      </p:sp>
      <p:sp>
        <p:nvSpPr>
          <p:cNvPr id="1450" name="The most common method for requesting memory from the heap is by using malloc. The function is used to allocate a specified number of bytes:…"/>
          <p:cNvSpPr txBox="1"/>
          <p:nvPr/>
        </p:nvSpPr>
        <p:spPr>
          <a:xfrm>
            <a:off x="981906" y="2144684"/>
            <a:ext cx="22420189" cy="9778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most common method for requesting memory from the heap is by using </a:t>
            </a:r>
            <a:r>
              <a:rPr>
                <a:latin typeface="Courier"/>
                <a:ea typeface="Courier"/>
                <a:cs typeface="Courier"/>
                <a:sym typeface="Courier"/>
              </a:rPr>
              <a:t>malloc</a:t>
            </a:r>
            <a:r>
              <a:t>. The function is used to allocate a specified number of bytes:</a:t>
            </a:r>
          </a:p>
          <a:p>
            <a:pPr algn="l"/>
          </a:p>
          <a:p>
            <a:pPr algn="l">
              <a:defRPr>
                <a:latin typeface="Courier"/>
                <a:ea typeface="Courier"/>
                <a:cs typeface="Courier"/>
                <a:sym typeface="Courier"/>
              </a:defRPr>
            </a:pPr>
            <a:r>
              <a:t>void *malloc(size_t size);</a:t>
            </a:r>
          </a:p>
          <a:p>
            <a:pPr algn="l"/>
          </a:p>
          <a:p>
            <a:pPr algn="l"/>
            <a:r>
              <a:t>Size is always in </a:t>
            </a:r>
            <a:r>
              <a:rPr b="1">
                <a:latin typeface="Helvetica Neue"/>
                <a:ea typeface="Helvetica Neue"/>
                <a:cs typeface="Helvetica Neue"/>
                <a:sym typeface="Helvetica Neue"/>
              </a:rPr>
              <a:t>bytes</a:t>
            </a:r>
            <a:r>
              <a:t>, so often you need to calculate the number of bytes with </a:t>
            </a:r>
            <a:r>
              <a:rPr>
                <a:latin typeface="Courier"/>
                <a:ea typeface="Courier"/>
                <a:cs typeface="Courier"/>
                <a:sym typeface="Courier"/>
              </a:rPr>
              <a:t>sizeof</a:t>
            </a:r>
            <a:r>
              <a:t> and a multiplication.</a:t>
            </a:r>
          </a:p>
          <a:p>
            <a:pPr algn="l"/>
          </a:p>
          <a:p>
            <a:pPr algn="l"/>
            <a:r>
              <a:t>malloc returns a "</a:t>
            </a:r>
            <a:r>
              <a:rPr>
                <a:latin typeface="Courier"/>
                <a:ea typeface="Courier"/>
                <a:cs typeface="Courier"/>
                <a:sym typeface="Courier"/>
              </a:rPr>
              <a:t>void *</a:t>
            </a:r>
            <a:r>
              <a:t>" pointer, which basically means that you can assign the return value to any pointer. Example:</a:t>
            </a:r>
          </a:p>
          <a:p>
            <a:pPr algn="l"/>
          </a:p>
          <a:p>
            <a:pPr algn="l">
              <a:defRPr sz="4000">
                <a:latin typeface="Courier"/>
                <a:ea typeface="Courier"/>
                <a:cs typeface="Courier"/>
                <a:sym typeface="Courier"/>
              </a:defRPr>
            </a:pPr>
            <a:r>
              <a:t>int *scores = malloc(20 * sizeof(int)); // allocate an array of 20 ints.</a:t>
            </a:r>
          </a:p>
        </p:txBody>
      </p:sp>
      <p:sp>
        <p:nvSpPr>
          <p:cNvPr id="1451" name="(In reality, this is just an allocation of 80 bytes, which the compiler will treat as an int array)…"/>
          <p:cNvSpPr txBox="1"/>
          <p:nvPr/>
        </p:nvSpPr>
        <p:spPr>
          <a:xfrm>
            <a:off x="531865" y="11370509"/>
            <a:ext cx="22963628" cy="22183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500"/>
            </a:pPr>
            <a:r>
              <a:t>(In reality, this is just an allocation of 80 bytes, which the compiler will treat as an </a:t>
            </a:r>
            <a:r>
              <a:rPr>
                <a:latin typeface="Courier"/>
                <a:ea typeface="Courier"/>
                <a:cs typeface="Courier"/>
                <a:sym typeface="Courier"/>
              </a:rPr>
              <a:t>int</a:t>
            </a:r>
            <a:r>
              <a:t> array)</a:t>
            </a:r>
          </a:p>
          <a:p>
            <a:pPr algn="l">
              <a:defRPr sz="4500"/>
            </a:pPr>
          </a:p>
          <a:p>
            <a:pPr algn="l">
              <a:defRPr sz="4500"/>
            </a:pPr>
            <a:r>
              <a:t>If malloc returns </a:t>
            </a:r>
            <a:r>
              <a:rPr>
                <a:latin typeface="Courier"/>
                <a:ea typeface="Courier"/>
                <a:cs typeface="Courier"/>
                <a:sym typeface="Courier"/>
              </a:rPr>
              <a:t>NULL</a:t>
            </a:r>
            <a:r>
              <a:t>, then there wasn't enough memory for the request. :(</a:t>
            </a:r>
          </a:p>
        </p:txBody>
      </p:sp>
      <p:sp>
        <p:nvSpPr>
          <p:cNvPr id="14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4" name="callo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calloc</a:t>
            </a:r>
          </a:p>
        </p:txBody>
      </p:sp>
      <p:sp>
        <p:nvSpPr>
          <p:cNvPr id="1455" name="calloc is like malloc, except that it takes two parameters which are multiplied to calculate the number of bytes, and it zeros the memory for you (malloc does not zero the memory!*)…"/>
          <p:cNvSpPr txBox="1"/>
          <p:nvPr/>
        </p:nvSpPr>
        <p:spPr>
          <a:xfrm>
            <a:off x="981906" y="2144684"/>
            <a:ext cx="22420189" cy="99494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a:latin typeface="Courier"/>
                <a:ea typeface="Courier"/>
                <a:cs typeface="Courier"/>
                <a:sym typeface="Courier"/>
              </a:rPr>
              <a:t>calloc</a:t>
            </a:r>
            <a:r>
              <a:t> is like malloc, except that it takes two parameters which are multiplied to calculate the number of bytes, and it </a:t>
            </a:r>
            <a:r>
              <a:rPr b="1">
                <a:latin typeface="Helvetica Neue"/>
                <a:ea typeface="Helvetica Neue"/>
                <a:cs typeface="Helvetica Neue"/>
                <a:sym typeface="Helvetica Neue"/>
              </a:rPr>
              <a:t>zeros</a:t>
            </a:r>
            <a:r>
              <a:t> the memory for you (</a:t>
            </a:r>
            <a:r>
              <a:rPr>
                <a:latin typeface="Courier"/>
                <a:ea typeface="Courier"/>
                <a:cs typeface="Courier"/>
                <a:sym typeface="Courier"/>
              </a:rPr>
              <a:t>malloc</a:t>
            </a:r>
            <a:r>
              <a:t> does not </a:t>
            </a:r>
            <a:r>
              <a:rPr>
                <a:latin typeface="Courier"/>
                <a:ea typeface="Courier"/>
                <a:cs typeface="Courier"/>
                <a:sym typeface="Courier"/>
              </a:rPr>
              <a:t>zero</a:t>
            </a:r>
            <a:r>
              <a:t> the memory!*)</a:t>
            </a:r>
          </a:p>
          <a:p>
            <a:pPr algn="l"/>
          </a:p>
          <a:p>
            <a:pPr algn="l">
              <a:defRPr>
                <a:latin typeface="Courier"/>
                <a:ea typeface="Courier"/>
                <a:cs typeface="Courier"/>
                <a:sym typeface="Courier"/>
              </a:defRPr>
            </a:pPr>
            <a:r>
              <a:t>void *calloc(size_t nmemb, size_t size);</a:t>
            </a:r>
          </a:p>
          <a:p>
            <a:pPr algn="l">
              <a:defRPr>
                <a:latin typeface="Courier"/>
                <a:ea typeface="Courier"/>
                <a:cs typeface="Courier"/>
                <a:sym typeface="Courier"/>
              </a:defRPr>
            </a:pPr>
          </a:p>
          <a:p>
            <a:pPr algn="l"/>
            <a:r>
              <a:rPr>
                <a:latin typeface="Courier"/>
                <a:ea typeface="Courier"/>
                <a:cs typeface="Courier"/>
                <a:sym typeface="Courier"/>
              </a:rPr>
              <a:t>nmemb * size</a:t>
            </a:r>
            <a:r>
              <a:t> will be bytes, so the following would be functionally equivalent:</a:t>
            </a:r>
          </a:p>
          <a:p>
            <a:pPr algn="l"/>
          </a:p>
          <a:p>
            <a:pPr algn="l">
              <a:defRPr sz="4000">
                <a:latin typeface="Courier"/>
                <a:ea typeface="Courier"/>
                <a:cs typeface="Courier"/>
                <a:sym typeface="Courier"/>
              </a:defRPr>
            </a:pPr>
            <a:r>
              <a:t>int *scores = calloc(20, sizeof(int)); // allocate and zero 20 ints</a:t>
            </a:r>
          </a:p>
          <a:p>
            <a:pPr algn="l">
              <a:defRPr sz="4000">
                <a:latin typeface="Courier"/>
                <a:ea typeface="Courier"/>
                <a:cs typeface="Courier"/>
                <a:sym typeface="Courier"/>
              </a:defRPr>
            </a:pPr>
          </a:p>
          <a:p>
            <a:pPr algn="l">
              <a:defRPr sz="4000">
                <a:latin typeface="Courier"/>
                <a:ea typeface="Courier"/>
                <a:cs typeface="Courier"/>
                <a:sym typeface="Courier"/>
              </a:defRPr>
            </a:pPr>
            <a:r>
              <a:t>// alternate (but slower)</a:t>
            </a:r>
          </a:p>
          <a:p>
            <a:pPr algn="l">
              <a:defRPr sz="4000">
                <a:latin typeface="Courier"/>
                <a:ea typeface="Courier"/>
                <a:cs typeface="Courier"/>
                <a:sym typeface="Courier"/>
              </a:defRPr>
            </a:pPr>
            <a:r>
              <a:t>int *scores = malloc(20 * sizeof(int)); // allocate an array of 20 ints.</a:t>
            </a:r>
          </a:p>
          <a:p>
            <a:pPr algn="l">
              <a:defRPr sz="4000">
                <a:latin typeface="Courier"/>
                <a:ea typeface="Courier"/>
                <a:cs typeface="Courier"/>
                <a:sym typeface="Courier"/>
              </a:defRPr>
            </a:pPr>
            <a:r>
              <a:t>for (int i=0; i &lt; 20; i++) scores[i] = 0;</a:t>
            </a:r>
          </a:p>
        </p:txBody>
      </p:sp>
      <p:sp>
        <p:nvSpPr>
          <p:cNvPr id="1456" name="* it's a bit more subtle than that -- new memory that your process hasn't used before will be zeroed for security reasons by malloc, but if the OS re-issues you memory, it won't be zeroed."/>
          <p:cNvSpPr txBox="1"/>
          <p:nvPr/>
        </p:nvSpPr>
        <p:spPr>
          <a:xfrm>
            <a:off x="532344" y="12475154"/>
            <a:ext cx="22225034" cy="10938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pPr>
            <a:r>
              <a:t>* it's a bit more subtle than that -- new memory that your process hasn't used before will be zeroed for security reasons by </a:t>
            </a:r>
            <a:r>
              <a:rPr>
                <a:latin typeface="Courier"/>
                <a:ea typeface="Courier"/>
                <a:cs typeface="Courier"/>
                <a:sym typeface="Courier"/>
              </a:rPr>
              <a:t>malloc</a:t>
            </a:r>
            <a:r>
              <a:t>, but if the OS re-issues you memory, it won't be zeroed.</a:t>
            </a:r>
          </a:p>
        </p:txBody>
      </p:sp>
      <p:sp>
        <p:nvSpPr>
          <p:cNvPr id="14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9" name="reallo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realloc</a:t>
            </a:r>
          </a:p>
        </p:txBody>
      </p:sp>
      <p:sp>
        <p:nvSpPr>
          <p:cNvPr id="1460" name="realloc can be used to (potentially) change the size of the memory block pointed to by its pointer:…"/>
          <p:cNvSpPr txBox="1"/>
          <p:nvPr/>
        </p:nvSpPr>
        <p:spPr>
          <a:xfrm>
            <a:off x="981906" y="2144684"/>
            <a:ext cx="22420189" cy="109889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a:latin typeface="Courier"/>
                <a:ea typeface="Courier"/>
                <a:cs typeface="Courier"/>
                <a:sym typeface="Courier"/>
              </a:rPr>
              <a:t>realloc</a:t>
            </a:r>
            <a:r>
              <a:t> can be used to (potentially) change the size of the memory block pointed to by its pointer:</a:t>
            </a:r>
          </a:p>
          <a:p>
            <a:pPr algn="l"/>
          </a:p>
          <a:p>
            <a:pPr algn="l">
              <a:defRPr>
                <a:latin typeface="Courier"/>
                <a:ea typeface="Courier"/>
                <a:cs typeface="Courier"/>
                <a:sym typeface="Courier"/>
              </a:defRPr>
            </a:pPr>
            <a:r>
              <a:t>void *realloc(void *ptr, size_t size);</a:t>
            </a:r>
          </a:p>
          <a:p>
            <a:pPr algn="l">
              <a:defRPr sz="4000">
                <a:latin typeface="Courier"/>
                <a:ea typeface="Courier"/>
                <a:cs typeface="Courier"/>
                <a:sym typeface="Courier"/>
              </a:defRPr>
            </a:pPr>
          </a:p>
          <a:p>
            <a:pPr algn="l"/>
            <a:r>
              <a:t>The </a:t>
            </a:r>
            <a:r>
              <a:rPr>
                <a:latin typeface="Courier"/>
                <a:ea typeface="Courier"/>
                <a:cs typeface="Courier"/>
                <a:sym typeface="Courier"/>
              </a:rPr>
              <a:t>realloc</a:t>
            </a:r>
            <a:r>
              <a:t> function returns a pointer to the memory block, which will often be the same pointer you pass in as </a:t>
            </a:r>
            <a:r>
              <a:rPr>
                <a:latin typeface="Courier"/>
                <a:ea typeface="Courier"/>
                <a:cs typeface="Courier"/>
                <a:sym typeface="Courier"/>
              </a:rPr>
              <a:t>ptr</a:t>
            </a:r>
            <a:r>
              <a:t>. If it needs to move the data, it moves it for you, </a:t>
            </a:r>
            <a:r>
              <a:rPr>
                <a:latin typeface="Courier"/>
                <a:ea typeface="Courier"/>
                <a:cs typeface="Courier"/>
                <a:sym typeface="Courier"/>
              </a:rPr>
              <a:t>free</a:t>
            </a:r>
            <a:r>
              <a:t>s the old memory, and then passes back a different pointer. If the request fails, it returns </a:t>
            </a:r>
            <a:r>
              <a:rPr>
                <a:latin typeface="Courier"/>
                <a:ea typeface="Courier"/>
                <a:cs typeface="Courier"/>
                <a:sym typeface="Courier"/>
              </a:rPr>
              <a:t>NULL</a:t>
            </a:r>
            <a:r>
              <a:t>, but the original memory is not affected (e.g., your original pointer is still valid). Example:</a:t>
            </a:r>
          </a:p>
          <a:p>
            <a:pPr algn="l">
              <a:defRPr sz="3700">
                <a:latin typeface="Courier"/>
                <a:ea typeface="Courier"/>
                <a:cs typeface="Courier"/>
                <a:sym typeface="Courier"/>
              </a:defRPr>
            </a:pPr>
          </a:p>
          <a:p>
            <a:pPr algn="l">
              <a:defRPr sz="3700">
                <a:latin typeface="Courier"/>
                <a:ea typeface="Courier"/>
                <a:cs typeface="Courier"/>
                <a:sym typeface="Courier"/>
              </a:defRPr>
            </a:pPr>
            <a:r>
              <a:t>int *values = malloc(10 * sizeof(int)); // allocate space for 10 ints</a:t>
            </a:r>
          </a:p>
          <a:p>
            <a:pPr algn="l">
              <a:defRPr sz="3700">
                <a:latin typeface="Courier"/>
                <a:ea typeface="Courier"/>
                <a:cs typeface="Courier"/>
                <a:sym typeface="Courier"/>
              </a:defRPr>
            </a:pPr>
            <a:r>
              <a:t>... // fill up values, etc.</a:t>
            </a:r>
          </a:p>
          <a:p>
            <a:pPr algn="l">
              <a:defRPr sz="3400">
                <a:latin typeface="Courier"/>
                <a:ea typeface="Courier"/>
                <a:cs typeface="Courier"/>
                <a:sym typeface="Courier"/>
              </a:defRPr>
            </a:pPr>
            <a:r>
              <a:t>int *new_values = realloc(values, 20 * sizeof(int)); // increase the memory to 20 ints</a:t>
            </a:r>
          </a:p>
          <a:p>
            <a:pPr algn="l">
              <a:defRPr sz="3700">
                <a:latin typeface="Courier"/>
                <a:ea typeface="Courier"/>
                <a:cs typeface="Courier"/>
                <a:sym typeface="Courier"/>
              </a:defRPr>
            </a:pPr>
            <a:r>
              <a:t>if (new_values != NULL) values = new_values;</a:t>
            </a:r>
          </a:p>
          <a:p>
            <a:pPr algn="l">
              <a:defRPr sz="3700">
                <a:latin typeface="Courier"/>
                <a:ea typeface="Courier"/>
                <a:cs typeface="Courier"/>
                <a:sym typeface="Courier"/>
              </a:defRPr>
            </a:pPr>
            <a:r>
              <a:t>else { ...request failed, deal with gracefully }</a:t>
            </a:r>
          </a:p>
        </p:txBody>
      </p:sp>
      <p:sp>
        <p:nvSpPr>
          <p:cNvPr id="14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3" name="f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free</a:t>
            </a:r>
          </a:p>
        </p:txBody>
      </p:sp>
      <p:sp>
        <p:nvSpPr>
          <p:cNvPr id="1464" name="When a function uses malloc, calloc, and realloc, the function is responsible for returning the memory to the operating system when it no longer needs it. Un-returned memory is called a memory leak, and wastes memory.…"/>
          <p:cNvSpPr txBox="1"/>
          <p:nvPr/>
        </p:nvSpPr>
        <p:spPr>
          <a:xfrm>
            <a:off x="981906" y="2144684"/>
            <a:ext cx="22420189" cy="83771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When a function uses </a:t>
            </a:r>
            <a:r>
              <a:rPr>
                <a:latin typeface="Courier"/>
                <a:ea typeface="Courier"/>
                <a:cs typeface="Courier"/>
                <a:sym typeface="Courier"/>
              </a:rPr>
              <a:t>malloc</a:t>
            </a:r>
            <a:r>
              <a:t>, </a:t>
            </a:r>
            <a:r>
              <a:rPr>
                <a:latin typeface="Courier"/>
                <a:ea typeface="Courier"/>
                <a:cs typeface="Courier"/>
                <a:sym typeface="Courier"/>
              </a:rPr>
              <a:t>calloc</a:t>
            </a:r>
            <a:r>
              <a:t>, and </a:t>
            </a:r>
            <a:r>
              <a:rPr>
                <a:latin typeface="Courier"/>
                <a:ea typeface="Courier"/>
                <a:cs typeface="Courier"/>
                <a:sym typeface="Courier"/>
              </a:rPr>
              <a:t>realloc</a:t>
            </a:r>
            <a:r>
              <a:t>, the function is responsible for returning the memory to the operating system when it no longer needs it. Un-returned memory is called a </a:t>
            </a:r>
            <a:r>
              <a:rPr i="1">
                <a:latin typeface="Helvetica Neue"/>
                <a:ea typeface="Helvetica Neue"/>
                <a:cs typeface="Helvetica Neue"/>
                <a:sym typeface="Helvetica Neue"/>
              </a:rPr>
              <a:t>memory leak</a:t>
            </a:r>
            <a:r>
              <a:t>, and wastes memory.</a:t>
            </a:r>
          </a:p>
          <a:p>
            <a:pPr algn="l"/>
          </a:p>
          <a:p>
            <a:pPr algn="l"/>
            <a:r>
              <a:t>To return memory, the </a:t>
            </a:r>
            <a:r>
              <a:rPr>
                <a:latin typeface="Courier"/>
                <a:ea typeface="Courier"/>
                <a:cs typeface="Courier"/>
                <a:sym typeface="Courier"/>
              </a:rPr>
              <a:t>free</a:t>
            </a:r>
            <a:r>
              <a:t> function is used:</a:t>
            </a:r>
          </a:p>
          <a:p>
            <a:pPr algn="l"/>
          </a:p>
          <a:p>
            <a:pPr algn="l">
              <a:defRPr>
                <a:latin typeface="Courier"/>
                <a:ea typeface="Courier"/>
                <a:cs typeface="Courier"/>
                <a:sym typeface="Courier"/>
              </a:defRPr>
            </a:pPr>
            <a:r>
              <a:t>void free(void *ptr);</a:t>
            </a:r>
          </a:p>
          <a:p>
            <a:pPr algn="l">
              <a:defRPr sz="4000">
                <a:latin typeface="Courier"/>
                <a:ea typeface="Courier"/>
                <a:cs typeface="Courier"/>
                <a:sym typeface="Courier"/>
              </a:defRPr>
            </a:pPr>
          </a:p>
          <a:p>
            <a:pPr algn="l"/>
            <a:r>
              <a:rPr>
                <a:latin typeface="Courier"/>
                <a:ea typeface="Courier"/>
                <a:cs typeface="Courier"/>
                <a:sym typeface="Courier"/>
              </a:rPr>
              <a:t>ptr</a:t>
            </a:r>
            <a:r>
              <a:t> must point to a previously allocated block (or it can be </a:t>
            </a:r>
            <a:r>
              <a:rPr>
                <a:latin typeface="Courier"/>
                <a:ea typeface="Courier"/>
                <a:cs typeface="Courier"/>
                <a:sym typeface="Courier"/>
              </a:rPr>
              <a:t>NULL</a:t>
            </a:r>
            <a:r>
              <a:t>). Once a program frees memory, </a:t>
            </a:r>
            <a:r>
              <a:rPr i="1">
                <a:latin typeface="Helvetica Neue"/>
                <a:ea typeface="Helvetica Neue"/>
                <a:cs typeface="Helvetica Neue"/>
                <a:sym typeface="Helvetica Neue"/>
              </a:rPr>
              <a:t>it cannot be used again</a:t>
            </a:r>
            <a:r>
              <a:t>. The pointer can, of course, be re-used to point elsewhere.</a:t>
            </a:r>
          </a:p>
        </p:txBody>
      </p:sp>
      <p:sp>
        <p:nvSpPr>
          <p:cNvPr id="14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7" name="dynamic memory allocation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dynamic memory allocation example</a:t>
            </a:r>
          </a:p>
        </p:txBody>
      </p:sp>
      <p:sp>
        <p:nvSpPr>
          <p:cNvPr id="1468" name="// file: allocation.c…"/>
          <p:cNvSpPr txBox="1"/>
          <p:nvPr/>
        </p:nvSpPr>
        <p:spPr>
          <a:xfrm>
            <a:off x="347758" y="2062859"/>
            <a:ext cx="11567203" cy="109601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1900">
                <a:latin typeface="Courier"/>
                <a:ea typeface="Courier"/>
                <a:cs typeface="Courier"/>
                <a:sym typeface="Courier"/>
              </a:defRPr>
            </a:pPr>
            <a:r>
              <a:t>// file: allocation.c</a:t>
            </a:r>
          </a:p>
          <a:p>
            <a:pPr algn="l">
              <a:defRPr sz="1900">
                <a:latin typeface="Courier"/>
                <a:ea typeface="Courier"/>
                <a:cs typeface="Courier"/>
                <a:sym typeface="Courier"/>
              </a:defRPr>
            </a:pPr>
            <a:r>
              <a:t>#include&lt;stdio.h&gt;</a:t>
            </a:r>
          </a:p>
          <a:p>
            <a:pPr algn="l">
              <a:defRPr sz="1900">
                <a:latin typeface="Courier"/>
                <a:ea typeface="Courier"/>
                <a:cs typeface="Courier"/>
                <a:sym typeface="Courier"/>
              </a:defRPr>
            </a:pPr>
            <a:r>
              <a:t>#include&lt;stdlib.h&gt;</a:t>
            </a:r>
          </a:p>
          <a:p>
            <a:pPr algn="l">
              <a:defRPr sz="1900">
                <a:latin typeface="Courier"/>
                <a:ea typeface="Courier"/>
                <a:cs typeface="Courier"/>
                <a:sym typeface="Courier"/>
              </a:defRPr>
            </a:pPr>
            <a:r>
              <a:t>#include&lt;error.h&gt;</a:t>
            </a:r>
          </a:p>
          <a:p>
            <a:pPr algn="l">
              <a:defRPr sz="1900">
                <a:latin typeface="Courier"/>
                <a:ea typeface="Courier"/>
                <a:cs typeface="Courier"/>
                <a:sym typeface="Courier"/>
              </a:defRPr>
            </a:pPr>
          </a:p>
          <a:p>
            <a:pPr algn="l">
              <a:defRPr sz="1900">
                <a:latin typeface="Courier"/>
                <a:ea typeface="Courier"/>
                <a:cs typeface="Courier"/>
                <a:sym typeface="Courier"/>
              </a:defRPr>
            </a:pPr>
            <a:r>
              <a:t>int main(int argc, char **argv)</a:t>
            </a:r>
          </a:p>
          <a:p>
            <a:pPr algn="l">
              <a:defRPr sz="1900">
                <a:latin typeface="Courier"/>
                <a:ea typeface="Courier"/>
                <a:cs typeface="Courier"/>
                <a:sym typeface="Courier"/>
              </a:defRPr>
            </a:pPr>
            <a:r>
              <a:t>{</a:t>
            </a:r>
          </a:p>
          <a:p>
            <a:pPr algn="l">
              <a:defRPr sz="1900">
                <a:latin typeface="Courier"/>
                <a:ea typeface="Courier"/>
                <a:cs typeface="Courier"/>
                <a:sym typeface="Courier"/>
              </a:defRPr>
            </a:pPr>
            <a:r>
              <a:t>    int nelems = argc - 1;</a:t>
            </a:r>
          </a:p>
          <a:p>
            <a:pPr algn="l">
              <a:defRPr sz="1900">
                <a:latin typeface="Courier"/>
                <a:ea typeface="Courier"/>
                <a:cs typeface="Courier"/>
                <a:sym typeface="Courier"/>
              </a:defRPr>
            </a:pPr>
            <a:r>
              <a:t>    int *scores = malloc(nelems * sizeof(int)); // allocate an array for args.</a:t>
            </a:r>
          </a:p>
          <a:p>
            <a:pPr algn="l">
              <a:defRPr sz="1900">
                <a:latin typeface="Courier"/>
                <a:ea typeface="Courier"/>
                <a:cs typeface="Courier"/>
                <a:sym typeface="Courier"/>
              </a:defRPr>
            </a:pPr>
            <a:r>
              <a:t>    if (scores == NULL) {</a:t>
            </a:r>
          </a:p>
          <a:p>
            <a:pPr algn="l">
              <a:defRPr sz="1900">
                <a:latin typeface="Courier"/>
                <a:ea typeface="Courier"/>
                <a:cs typeface="Courier"/>
                <a:sym typeface="Courier"/>
              </a:defRPr>
            </a:pPr>
            <a:r>
              <a:t>       error(1,0,"Could not allocate memory!");</a:t>
            </a:r>
          </a:p>
          <a:p>
            <a:pPr algn="l">
              <a:defRPr sz="1900">
                <a:latin typeface="Courier"/>
                <a:ea typeface="Courier"/>
                <a:cs typeface="Courier"/>
                <a:sym typeface="Courier"/>
              </a:defRPr>
            </a:pPr>
            <a:r>
              <a:t>    }</a:t>
            </a:r>
          </a:p>
          <a:p>
            <a:pPr algn="l">
              <a:defRPr sz="1900">
                <a:latin typeface="Courier"/>
                <a:ea typeface="Courier"/>
                <a:cs typeface="Courier"/>
                <a:sym typeface="Courier"/>
              </a:defRPr>
            </a:pPr>
          </a:p>
          <a:p>
            <a:pPr algn="l">
              <a:defRPr sz="1900">
                <a:latin typeface="Courier"/>
                <a:ea typeface="Courier"/>
                <a:cs typeface="Courier"/>
                <a:sym typeface="Courier"/>
              </a:defRPr>
            </a:pPr>
            <a:r>
              <a:t>    for (int i=0; i &lt; nelems; i++) {</a:t>
            </a:r>
          </a:p>
          <a:p>
            <a:pPr algn="l">
              <a:defRPr sz="1900">
                <a:latin typeface="Courier"/>
                <a:ea typeface="Courier"/>
                <a:cs typeface="Courier"/>
                <a:sym typeface="Courier"/>
              </a:defRPr>
            </a:pPr>
            <a:r>
              <a:t>        scores[i] = atoi(argv[i+1]);</a:t>
            </a:r>
          </a:p>
          <a:p>
            <a:pPr algn="l">
              <a:defRPr sz="1900">
                <a:latin typeface="Courier"/>
                <a:ea typeface="Courier"/>
                <a:cs typeface="Courier"/>
                <a:sym typeface="Courier"/>
              </a:defRPr>
            </a:pPr>
            <a:r>
              <a:t>    }</a:t>
            </a:r>
          </a:p>
          <a:p>
            <a:pPr algn="l">
              <a:defRPr sz="1900">
                <a:latin typeface="Courier"/>
                <a:ea typeface="Courier"/>
                <a:cs typeface="Courier"/>
                <a:sym typeface="Courier"/>
              </a:defRPr>
            </a:pPr>
          </a:p>
          <a:p>
            <a:pPr algn="l">
              <a:defRPr sz="1900">
                <a:latin typeface="Courier"/>
                <a:ea typeface="Courier"/>
                <a:cs typeface="Courier"/>
                <a:sym typeface="Courier"/>
              </a:defRPr>
            </a:pPr>
            <a:r>
              <a:t>    // let's add some more scores</a:t>
            </a:r>
          </a:p>
          <a:p>
            <a:pPr algn="l">
              <a:defRPr sz="1900">
                <a:latin typeface="Courier"/>
                <a:ea typeface="Courier"/>
                <a:cs typeface="Courier"/>
                <a:sym typeface="Courier"/>
              </a:defRPr>
            </a:pPr>
            <a:r>
              <a:t>    nelems += 2;</a:t>
            </a:r>
          </a:p>
          <a:p>
            <a:pPr algn="l">
              <a:defRPr sz="1900">
                <a:latin typeface="Courier"/>
                <a:ea typeface="Courier"/>
                <a:cs typeface="Courier"/>
                <a:sym typeface="Courier"/>
              </a:defRPr>
            </a:pPr>
            <a:r>
              <a:t>    int *new_scores = realloc(scores,nelems * sizeof(int));</a:t>
            </a:r>
          </a:p>
          <a:p>
            <a:pPr algn="l">
              <a:defRPr sz="1900">
                <a:latin typeface="Courier"/>
                <a:ea typeface="Courier"/>
                <a:cs typeface="Courier"/>
                <a:sym typeface="Courier"/>
              </a:defRPr>
            </a:pPr>
            <a:r>
              <a:t>    if (new_scores == NULL) {</a:t>
            </a:r>
          </a:p>
          <a:p>
            <a:pPr algn="l">
              <a:defRPr sz="1900">
                <a:latin typeface="Courier"/>
                <a:ea typeface="Courier"/>
                <a:cs typeface="Courier"/>
                <a:sym typeface="Courier"/>
              </a:defRPr>
            </a:pPr>
            <a:r>
              <a:t>        error(1,0,"Could not reallocate memory!");</a:t>
            </a:r>
          </a:p>
          <a:p>
            <a:pPr algn="l">
              <a:defRPr sz="1900">
                <a:latin typeface="Courier"/>
                <a:ea typeface="Courier"/>
                <a:cs typeface="Courier"/>
                <a:sym typeface="Courier"/>
              </a:defRPr>
            </a:pPr>
            <a:r>
              <a:t>    }</a:t>
            </a:r>
          </a:p>
          <a:p>
            <a:pPr algn="l">
              <a:defRPr sz="1900">
                <a:latin typeface="Courier"/>
                <a:ea typeface="Courier"/>
                <a:cs typeface="Courier"/>
                <a:sym typeface="Courier"/>
              </a:defRPr>
            </a:pPr>
            <a:r>
              <a:t>    scores = new_scores;</a:t>
            </a:r>
          </a:p>
          <a:p>
            <a:pPr algn="l">
              <a:defRPr sz="1900">
                <a:latin typeface="Courier"/>
                <a:ea typeface="Courier"/>
                <a:cs typeface="Courier"/>
                <a:sym typeface="Courier"/>
              </a:defRPr>
            </a:pPr>
          </a:p>
          <a:p>
            <a:pPr algn="l">
              <a:defRPr sz="1900">
                <a:latin typeface="Courier"/>
                <a:ea typeface="Courier"/>
                <a:cs typeface="Courier"/>
                <a:sym typeface="Courier"/>
              </a:defRPr>
            </a:pPr>
            <a:r>
              <a:t>    scores[nelems-2] = 90;</a:t>
            </a:r>
          </a:p>
          <a:p>
            <a:pPr algn="l">
              <a:defRPr sz="1900">
                <a:latin typeface="Courier"/>
                <a:ea typeface="Courier"/>
                <a:cs typeface="Courier"/>
                <a:sym typeface="Courier"/>
              </a:defRPr>
            </a:pPr>
            <a:r>
              <a:t>    scores[nelems-1] = 95;</a:t>
            </a:r>
          </a:p>
          <a:p>
            <a:pPr algn="l">
              <a:defRPr sz="1900">
                <a:latin typeface="Courier"/>
                <a:ea typeface="Courier"/>
                <a:cs typeface="Courier"/>
                <a:sym typeface="Courier"/>
              </a:defRPr>
            </a:pPr>
          </a:p>
          <a:p>
            <a:pPr algn="l">
              <a:defRPr sz="1900">
                <a:latin typeface="Courier"/>
                <a:ea typeface="Courier"/>
                <a:cs typeface="Courier"/>
                <a:sym typeface="Courier"/>
              </a:defRPr>
            </a:pPr>
            <a:r>
              <a:t>    for (int i=0; i &lt; nelems; i++) {</a:t>
            </a:r>
          </a:p>
          <a:p>
            <a:pPr algn="l">
              <a:defRPr sz="1900">
                <a:latin typeface="Courier"/>
                <a:ea typeface="Courier"/>
                <a:cs typeface="Courier"/>
                <a:sym typeface="Courier"/>
              </a:defRPr>
            </a:pPr>
            <a:r>
              <a:t>        printf("%d",scores[i]);</a:t>
            </a:r>
          </a:p>
          <a:p>
            <a:pPr algn="l">
              <a:defRPr sz="1900">
                <a:latin typeface="Courier"/>
                <a:ea typeface="Courier"/>
                <a:cs typeface="Courier"/>
                <a:sym typeface="Courier"/>
              </a:defRPr>
            </a:pPr>
            <a:r>
              <a:t>        i == nelems - 1 ? printf("\n") : printf(",");</a:t>
            </a:r>
          </a:p>
          <a:p>
            <a:pPr algn="l">
              <a:defRPr sz="1900">
                <a:latin typeface="Courier"/>
                <a:ea typeface="Courier"/>
                <a:cs typeface="Courier"/>
                <a:sym typeface="Courier"/>
              </a:defRPr>
            </a:pPr>
            <a:r>
              <a:t>    }</a:t>
            </a:r>
          </a:p>
          <a:p>
            <a:pPr algn="l">
              <a:defRPr sz="1900">
                <a:latin typeface="Courier"/>
                <a:ea typeface="Courier"/>
                <a:cs typeface="Courier"/>
                <a:sym typeface="Courier"/>
              </a:defRPr>
            </a:pPr>
          </a:p>
          <a:p>
            <a:pPr algn="l">
              <a:defRPr sz="1900">
                <a:latin typeface="Courier"/>
                <a:ea typeface="Courier"/>
                <a:cs typeface="Courier"/>
                <a:sym typeface="Courier"/>
              </a:defRPr>
            </a:pPr>
            <a:r>
              <a:t>    free(scores);</a:t>
            </a:r>
          </a:p>
          <a:p>
            <a:pPr algn="l">
              <a:defRPr sz="1900">
                <a:latin typeface="Courier"/>
                <a:ea typeface="Courier"/>
                <a:cs typeface="Courier"/>
                <a:sym typeface="Courier"/>
              </a:defRPr>
            </a:pPr>
          </a:p>
          <a:p>
            <a:pPr algn="l">
              <a:defRPr sz="1900">
                <a:latin typeface="Courier"/>
                <a:ea typeface="Courier"/>
                <a:cs typeface="Courier"/>
                <a:sym typeface="Courier"/>
              </a:defRPr>
            </a:pPr>
            <a:r>
              <a:t>    return 0;</a:t>
            </a:r>
          </a:p>
          <a:p>
            <a:pPr algn="l">
              <a:defRPr sz="1900">
                <a:latin typeface="Courier"/>
                <a:ea typeface="Courier"/>
                <a:cs typeface="Courier"/>
                <a:sym typeface="Courier"/>
              </a:defRPr>
            </a:pPr>
            <a:r>
              <a:t>}</a:t>
            </a:r>
          </a:p>
        </p:txBody>
      </p:sp>
      <p:sp>
        <p:nvSpPr>
          <p:cNvPr id="1469" name="$ ./allocation 90 85 92…"/>
          <p:cNvSpPr txBox="1"/>
          <p:nvPr/>
        </p:nvSpPr>
        <p:spPr>
          <a:xfrm>
            <a:off x="13660234" y="2745590"/>
            <a:ext cx="887872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./allocation 90 85 92</a:t>
            </a:r>
          </a:p>
          <a:p>
            <a:pPr algn="l">
              <a:defRPr>
                <a:latin typeface="Courier"/>
                <a:ea typeface="Courier"/>
                <a:cs typeface="Courier"/>
                <a:sym typeface="Courier"/>
              </a:defRPr>
            </a:pPr>
            <a:r>
              <a:t>90,85,92,90,95</a:t>
            </a:r>
          </a:p>
        </p:txBody>
      </p:sp>
      <p:sp>
        <p:nvSpPr>
          <p:cNvPr id="1470" name="$ valgrind ./allocation 90 85 92…"/>
          <p:cNvSpPr txBox="1"/>
          <p:nvPr/>
        </p:nvSpPr>
        <p:spPr>
          <a:xfrm>
            <a:off x="12415436" y="6867831"/>
            <a:ext cx="11596962" cy="50292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000">
                <a:latin typeface="Courier"/>
                <a:ea typeface="Courier"/>
                <a:cs typeface="Courier"/>
                <a:sym typeface="Courier"/>
              </a:defRPr>
            </a:pPr>
            <a:r>
              <a:t>$ valgrind ./allocation 90 85 92</a:t>
            </a:r>
          </a:p>
          <a:p>
            <a:pPr algn="l">
              <a:defRPr sz="2000">
                <a:latin typeface="Courier"/>
                <a:ea typeface="Courier"/>
                <a:cs typeface="Courier"/>
                <a:sym typeface="Courier"/>
              </a:defRPr>
            </a:pPr>
            <a:r>
              <a:t>==6038== Memcheck, a memory error detector</a:t>
            </a:r>
          </a:p>
          <a:p>
            <a:pPr algn="l">
              <a:defRPr sz="2000">
                <a:latin typeface="Courier"/>
                <a:ea typeface="Courier"/>
                <a:cs typeface="Courier"/>
                <a:sym typeface="Courier"/>
              </a:defRPr>
            </a:pPr>
            <a:r>
              <a:t>==6038== Copyright (C) 2002-2015, and GNU GPL'd, by Julian Seward et al.</a:t>
            </a:r>
          </a:p>
          <a:p>
            <a:pPr algn="l">
              <a:defRPr sz="2000">
                <a:latin typeface="Courier"/>
                <a:ea typeface="Courier"/>
                <a:cs typeface="Courier"/>
                <a:sym typeface="Courier"/>
              </a:defRPr>
            </a:pPr>
            <a:r>
              <a:t>==6038== Using Valgrind-3.11.0 and LibVEX; rerun with -h for copyright info</a:t>
            </a:r>
          </a:p>
          <a:p>
            <a:pPr algn="l">
              <a:defRPr sz="2000">
                <a:latin typeface="Courier"/>
                <a:ea typeface="Courier"/>
                <a:cs typeface="Courier"/>
                <a:sym typeface="Courier"/>
              </a:defRPr>
            </a:pPr>
            <a:r>
              <a:t>==6038== Command: ./allocation 90 85 92</a:t>
            </a:r>
          </a:p>
          <a:p>
            <a:pPr algn="l">
              <a:defRPr sz="2000">
                <a:latin typeface="Courier"/>
                <a:ea typeface="Courier"/>
                <a:cs typeface="Courier"/>
                <a:sym typeface="Courier"/>
              </a:defRPr>
            </a:pPr>
            <a:r>
              <a:t>==6038==</a:t>
            </a:r>
          </a:p>
          <a:p>
            <a:pPr algn="l">
              <a:defRPr sz="2000">
                <a:latin typeface="Courier"/>
                <a:ea typeface="Courier"/>
                <a:cs typeface="Courier"/>
                <a:sym typeface="Courier"/>
              </a:defRPr>
            </a:pPr>
            <a:r>
              <a:t>90,85,92,90,95</a:t>
            </a:r>
          </a:p>
          <a:p>
            <a:pPr algn="l">
              <a:defRPr sz="2000">
                <a:latin typeface="Courier"/>
                <a:ea typeface="Courier"/>
                <a:cs typeface="Courier"/>
                <a:sym typeface="Courier"/>
              </a:defRPr>
            </a:pPr>
            <a:r>
              <a:t>==6038==</a:t>
            </a:r>
          </a:p>
          <a:p>
            <a:pPr algn="l">
              <a:defRPr sz="2000">
                <a:latin typeface="Courier"/>
                <a:ea typeface="Courier"/>
                <a:cs typeface="Courier"/>
                <a:sym typeface="Courier"/>
              </a:defRPr>
            </a:pPr>
            <a:r>
              <a:t>==6038== HEAP SUMMARY:</a:t>
            </a:r>
          </a:p>
          <a:p>
            <a:pPr algn="l">
              <a:defRPr sz="2000">
                <a:latin typeface="Courier"/>
                <a:ea typeface="Courier"/>
                <a:cs typeface="Courier"/>
                <a:sym typeface="Courier"/>
              </a:defRPr>
            </a:pPr>
            <a:r>
              <a:t>==6038==     in use at exit: 0 bytes in 0 blocks</a:t>
            </a:r>
          </a:p>
          <a:p>
            <a:pPr algn="l">
              <a:defRPr sz="2000">
                <a:latin typeface="Courier"/>
                <a:ea typeface="Courier"/>
                <a:cs typeface="Courier"/>
                <a:sym typeface="Courier"/>
              </a:defRPr>
            </a:pPr>
            <a:r>
              <a:t>==6038==   total heap usage: 3 allocs, 3 frees, 1,056 bytes allocated</a:t>
            </a:r>
          </a:p>
          <a:p>
            <a:pPr algn="l">
              <a:defRPr sz="2000">
                <a:latin typeface="Courier"/>
                <a:ea typeface="Courier"/>
                <a:cs typeface="Courier"/>
                <a:sym typeface="Courier"/>
              </a:defRPr>
            </a:pPr>
            <a:r>
              <a:t>==6038==</a:t>
            </a:r>
          </a:p>
          <a:p>
            <a:pPr algn="l">
              <a:defRPr sz="2000">
                <a:latin typeface="Courier"/>
                <a:ea typeface="Courier"/>
                <a:cs typeface="Courier"/>
                <a:sym typeface="Courier"/>
              </a:defRPr>
            </a:pPr>
            <a:r>
              <a:t>==6038== All heap blocks were freed -- no leaks are possible</a:t>
            </a:r>
          </a:p>
          <a:p>
            <a:pPr algn="l">
              <a:defRPr sz="2000">
                <a:latin typeface="Courier"/>
                <a:ea typeface="Courier"/>
                <a:cs typeface="Courier"/>
                <a:sym typeface="Courier"/>
              </a:defRPr>
            </a:pPr>
            <a:r>
              <a:t>==6038==</a:t>
            </a:r>
          </a:p>
          <a:p>
            <a:pPr algn="l">
              <a:defRPr sz="2000">
                <a:latin typeface="Courier"/>
                <a:ea typeface="Courier"/>
                <a:cs typeface="Courier"/>
                <a:sym typeface="Courier"/>
              </a:defRPr>
            </a:pPr>
            <a:r>
              <a:t>==6038== For counts of detected and suppressed errors, rerun with: -v</a:t>
            </a:r>
          </a:p>
          <a:p>
            <a:pPr algn="l">
              <a:defRPr sz="2000">
                <a:latin typeface="Courier"/>
                <a:ea typeface="Courier"/>
                <a:cs typeface="Courier"/>
                <a:sym typeface="Courier"/>
              </a:defRPr>
            </a:pPr>
            <a:r>
              <a:t>==6038== ERROR SUMMARY: 0 errors from 0 contexts (suppressed: 0 from 0)</a:t>
            </a:r>
          </a:p>
        </p:txBody>
      </p:sp>
      <p:sp>
        <p:nvSpPr>
          <p:cNvPr id="1471" name="We can use valgrind to determine if there are memory leaks:"/>
          <p:cNvSpPr txBox="1"/>
          <p:nvPr/>
        </p:nvSpPr>
        <p:spPr>
          <a:xfrm>
            <a:off x="12481128" y="4794011"/>
            <a:ext cx="11618002"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can use valgrind to determine if there are memory leaks:</a:t>
            </a:r>
          </a:p>
        </p:txBody>
      </p:sp>
      <p:sp>
        <p:nvSpPr>
          <p:cNvPr id="1472" name="Rounded Rectangle"/>
          <p:cNvSpPr/>
          <p:nvPr/>
        </p:nvSpPr>
        <p:spPr>
          <a:xfrm>
            <a:off x="13770615" y="10550091"/>
            <a:ext cx="9039029" cy="507433"/>
          </a:xfrm>
          <a:prstGeom prst="roundRect">
            <a:avLst>
              <a:gd name="adj" fmla="val 37542"/>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473" name="You want to see the &quot;All heap blocks were freed&quot; message."/>
          <p:cNvSpPr txBox="1"/>
          <p:nvPr/>
        </p:nvSpPr>
        <p:spPr>
          <a:xfrm>
            <a:off x="12751322" y="12140024"/>
            <a:ext cx="9876014" cy="13314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000"/>
            </a:lvl1pPr>
          </a:lstStyle>
          <a:p>
            <a:pPr/>
            <a:r>
              <a:t>You want to see the "All heap blocks were freed" message.</a:t>
            </a:r>
          </a:p>
        </p:txBody>
      </p:sp>
      <p:sp>
        <p:nvSpPr>
          <p:cNvPr id="14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6"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477" name="References:…"/>
          <p:cNvSpPr txBox="1"/>
          <p:nvPr/>
        </p:nvSpPr>
        <p:spPr>
          <a:xfrm>
            <a:off x="640426" y="5208938"/>
            <a:ext cx="21424603" cy="4974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K&amp;R C Programming (from our course)</a:t>
            </a:r>
          </a:p>
          <a:p>
            <a:pPr lvl="1" marL="457200" indent="-228600" algn="l">
              <a:buSzPct val="100000"/>
              <a:buChar char="•"/>
              <a:defRPr sz="4500"/>
            </a:pPr>
            <a:r>
              <a:t>Course Reader, C Primer</a:t>
            </a:r>
          </a:p>
          <a:p>
            <a:pPr lvl="1" marL="457200" indent="-228600" algn="l">
              <a:buSzPct val="100000"/>
              <a:buChar char="•"/>
              <a:defRPr sz="4500"/>
            </a:pPr>
            <a:r>
              <a:t>Awesome C book: </a:t>
            </a:r>
            <a:r>
              <a:rPr u="sng">
                <a:hlinkClick r:id="rId2" invalidUrl="" action="" tgtFrame="" tooltip="" history="1" highlightClick="0" endSnd="0"/>
              </a:rPr>
              <a:t>http://books.goalkicker.com/CBook</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t>virtual memory: </a:t>
            </a:r>
            <a:r>
              <a:rPr u="sng">
                <a:hlinkClick r:id="rId3" invalidUrl="" action="" tgtFrame="" tooltip="" history="1" highlightClick="0" endSnd="0"/>
              </a:rPr>
              <a:t>https://en.wikipedia.org/wiki/Virtual_memory</a:t>
            </a:r>
            <a:r>
              <a:t> </a:t>
            </a:r>
          </a:p>
        </p:txBody>
      </p:sp>
      <p:sp>
        <p:nvSpPr>
          <p:cNvPr id="14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0"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
        <p:nvSpPr>
          <p:cNvPr id="14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3" name="Values of variab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Values of variables</a:t>
            </a:r>
          </a:p>
        </p:txBody>
      </p:sp>
      <p:sp>
        <p:nvSpPr>
          <p:cNvPr id="1484" name="char arr1[8]; // assume arr1 is at address 0x7ffdf94d7830…"/>
          <p:cNvSpPr txBox="1"/>
          <p:nvPr/>
        </p:nvSpPr>
        <p:spPr>
          <a:xfrm>
            <a:off x="604678" y="1935478"/>
            <a:ext cx="23174645" cy="1153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char arr1[8]; // assume arr1 is at address 0x7ffdf94d7830</a:t>
            </a:r>
          </a:p>
          <a:p>
            <a:pPr algn="l">
              <a:defRPr>
                <a:latin typeface="Courier"/>
                <a:ea typeface="Courier"/>
                <a:cs typeface="Courier"/>
                <a:sym typeface="Courier"/>
              </a:defRPr>
            </a:pPr>
            <a:r>
              <a:t>char *ptr1; // assume ptr1 is at address 0x7ffdf94d77e0</a:t>
            </a:r>
          </a:p>
          <a:p>
            <a:pPr algn="l">
              <a:defRPr>
                <a:latin typeface="Courier"/>
                <a:ea typeface="Courier"/>
                <a:cs typeface="Courier"/>
                <a:sym typeface="Courier"/>
              </a:defRPr>
            </a:pPr>
          </a:p>
          <a:p>
            <a:pPr algn="l">
              <a:defRPr>
                <a:latin typeface="Courier"/>
                <a:ea typeface="Courier"/>
                <a:cs typeface="Courier"/>
                <a:sym typeface="Courier"/>
              </a:defRPr>
            </a:pPr>
            <a:r>
              <a:t>char *arr2[8]; // assume arr2 is at address 0x7ffdf94d77f0</a:t>
            </a:r>
          </a:p>
          <a:p>
            <a:pPr algn="l">
              <a:defRPr>
                <a:latin typeface="Courier"/>
                <a:ea typeface="Courier"/>
                <a:cs typeface="Courier"/>
                <a:sym typeface="Courier"/>
              </a:defRPr>
            </a:pPr>
            <a:r>
              <a:t>char **ptr2; // assume ptr2 is at address 0x7ffdf94d77e8</a:t>
            </a:r>
          </a:p>
          <a:p>
            <a:pPr algn="l"/>
          </a:p>
          <a:p>
            <a:pPr algn="l"/>
            <a:r>
              <a:t>What values print out?</a:t>
            </a:r>
          </a:p>
          <a:p>
            <a:pPr algn="l"/>
          </a:p>
          <a:p>
            <a:pPr algn="l">
              <a:defRPr sz="3500">
                <a:latin typeface="Courier"/>
                <a:ea typeface="Courier"/>
                <a:cs typeface="Courier"/>
                <a:sym typeface="Courier"/>
              </a:defRPr>
            </a:pPr>
            <a:r>
              <a:t>printf("%p\n",arr1);</a:t>
            </a:r>
          </a:p>
          <a:p>
            <a:pPr algn="l">
              <a:defRPr sz="3500">
                <a:latin typeface="Courier"/>
                <a:ea typeface="Courier"/>
                <a:cs typeface="Courier"/>
                <a:sym typeface="Courier"/>
              </a:defRPr>
            </a:pPr>
            <a:r>
              <a:t>printf("%lu\n",sizeof(arr1));</a:t>
            </a:r>
          </a:p>
          <a:p>
            <a:pPr algn="l">
              <a:defRPr sz="3500">
                <a:latin typeface="Courier"/>
                <a:ea typeface="Courier"/>
                <a:cs typeface="Courier"/>
                <a:sym typeface="Courier"/>
              </a:defRPr>
            </a:pPr>
            <a:r>
              <a:t>printf("%p\n",ptr1);</a:t>
            </a:r>
          </a:p>
          <a:p>
            <a:pPr algn="l">
              <a:defRPr sz="3500">
                <a:latin typeface="Courier"/>
                <a:ea typeface="Courier"/>
                <a:cs typeface="Courier"/>
                <a:sym typeface="Courier"/>
              </a:defRPr>
            </a:pPr>
            <a:r>
              <a:t>printf("%lu\n",sizeof(ptr1));</a:t>
            </a:r>
          </a:p>
          <a:p>
            <a:pPr algn="l">
              <a:defRPr sz="3500">
                <a:latin typeface="Courier"/>
                <a:ea typeface="Courier"/>
                <a:cs typeface="Courier"/>
                <a:sym typeface="Courier"/>
              </a:defRPr>
            </a:pPr>
          </a:p>
          <a:p>
            <a:pPr algn="l">
              <a:defRPr sz="3500">
                <a:latin typeface="Courier"/>
                <a:ea typeface="Courier"/>
                <a:cs typeface="Courier"/>
                <a:sym typeface="Courier"/>
              </a:defRPr>
            </a:pPr>
            <a:r>
              <a:t>printf("%p\n",arr2);</a:t>
            </a:r>
          </a:p>
          <a:p>
            <a:pPr algn="l">
              <a:defRPr sz="3500">
                <a:latin typeface="Courier"/>
                <a:ea typeface="Courier"/>
                <a:cs typeface="Courier"/>
                <a:sym typeface="Courier"/>
              </a:defRPr>
            </a:pPr>
            <a:r>
              <a:t>printf("%lu\n",sizeof(arr2));</a:t>
            </a:r>
          </a:p>
          <a:p>
            <a:pPr algn="l">
              <a:defRPr sz="3500">
                <a:latin typeface="Courier"/>
                <a:ea typeface="Courier"/>
                <a:cs typeface="Courier"/>
                <a:sym typeface="Courier"/>
              </a:defRPr>
            </a:pPr>
            <a:r>
              <a:t>printf("%p\n",ptr2);</a:t>
            </a:r>
          </a:p>
          <a:p>
            <a:pPr algn="l">
              <a:defRPr sz="3500">
                <a:latin typeface="Courier"/>
                <a:ea typeface="Courier"/>
                <a:cs typeface="Courier"/>
                <a:sym typeface="Courier"/>
              </a:defRPr>
            </a:pPr>
            <a:r>
              <a:t>printf("%lu\n",sizeof(ptr1));</a:t>
            </a:r>
          </a:p>
        </p:txBody>
      </p:sp>
      <p:sp>
        <p:nvSpPr>
          <p:cNvPr id="14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7" name="Values of variab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Values of variables</a:t>
            </a:r>
          </a:p>
        </p:txBody>
      </p:sp>
      <p:sp>
        <p:nvSpPr>
          <p:cNvPr id="1488" name="char arr1[8]; // assume arr1 is at address 0x7ffdf94d7830…"/>
          <p:cNvSpPr txBox="1"/>
          <p:nvPr/>
        </p:nvSpPr>
        <p:spPr>
          <a:xfrm>
            <a:off x="604678" y="1948178"/>
            <a:ext cx="23174645" cy="1153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char arr1[8]; // assume arr1 is at address 0x7ffdf94d7830</a:t>
            </a:r>
          </a:p>
          <a:p>
            <a:pPr algn="l">
              <a:defRPr>
                <a:latin typeface="Courier"/>
                <a:ea typeface="Courier"/>
                <a:cs typeface="Courier"/>
                <a:sym typeface="Courier"/>
              </a:defRPr>
            </a:pPr>
            <a:r>
              <a:t>char *ptr1 = 0; // assume ptr1 is at address 0x7ffdf94d77e0</a:t>
            </a:r>
          </a:p>
          <a:p>
            <a:pPr algn="l">
              <a:defRPr>
                <a:latin typeface="Courier"/>
                <a:ea typeface="Courier"/>
                <a:cs typeface="Courier"/>
                <a:sym typeface="Courier"/>
              </a:defRPr>
            </a:pPr>
          </a:p>
          <a:p>
            <a:pPr algn="l">
              <a:defRPr>
                <a:latin typeface="Courier"/>
                <a:ea typeface="Courier"/>
                <a:cs typeface="Courier"/>
                <a:sym typeface="Courier"/>
              </a:defRPr>
            </a:pPr>
            <a:r>
              <a:t>char *arr2[8]; // assume arr2 is at address 0x7ffdf94d77f0</a:t>
            </a:r>
          </a:p>
          <a:p>
            <a:pPr algn="l">
              <a:defRPr>
                <a:latin typeface="Courier"/>
                <a:ea typeface="Courier"/>
                <a:cs typeface="Courier"/>
                <a:sym typeface="Courier"/>
              </a:defRPr>
            </a:pPr>
            <a:r>
              <a:t>char **ptr2 = 0; // assume ptr2 is at address 0x7ffdf94d77e8</a:t>
            </a:r>
          </a:p>
          <a:p>
            <a:pPr algn="l"/>
          </a:p>
          <a:p>
            <a:pPr algn="l"/>
            <a:r>
              <a:t>What values print out?</a:t>
            </a:r>
          </a:p>
          <a:p>
            <a:pPr algn="l"/>
          </a:p>
          <a:p>
            <a:pPr algn="l">
              <a:defRPr sz="3500">
                <a:latin typeface="Courier"/>
                <a:ea typeface="Courier"/>
                <a:cs typeface="Courier"/>
                <a:sym typeface="Courier"/>
              </a:defRPr>
            </a:pPr>
            <a:r>
              <a:t>printf("%p\n",arr1);          // 0x7ffdf84d7830    </a:t>
            </a:r>
          </a:p>
          <a:p>
            <a:pPr algn="l">
              <a:defRPr sz="3500">
                <a:latin typeface="Courier"/>
                <a:ea typeface="Courier"/>
                <a:cs typeface="Courier"/>
                <a:sym typeface="Courier"/>
              </a:defRPr>
            </a:pPr>
            <a:r>
              <a:t>printf("%lu\n",sizeof(arr1)); // 8</a:t>
            </a:r>
          </a:p>
          <a:p>
            <a:pPr algn="l">
              <a:defRPr sz="3500">
                <a:latin typeface="Courier"/>
                <a:ea typeface="Courier"/>
                <a:cs typeface="Courier"/>
                <a:sym typeface="Courier"/>
              </a:defRPr>
            </a:pPr>
            <a:r>
              <a:t>printf("%p\n",ptr1);          // 0 (or (nil))</a:t>
            </a:r>
          </a:p>
          <a:p>
            <a:pPr algn="l">
              <a:defRPr sz="3500">
                <a:latin typeface="Courier"/>
                <a:ea typeface="Courier"/>
                <a:cs typeface="Courier"/>
                <a:sym typeface="Courier"/>
              </a:defRPr>
            </a:pPr>
            <a:r>
              <a:t>printf("%lu\n",sizeof(ptr1)); // 8</a:t>
            </a:r>
          </a:p>
          <a:p>
            <a:pPr algn="l">
              <a:defRPr sz="3500">
                <a:latin typeface="Courier"/>
                <a:ea typeface="Courier"/>
                <a:cs typeface="Courier"/>
                <a:sym typeface="Courier"/>
              </a:defRPr>
            </a:pPr>
          </a:p>
          <a:p>
            <a:pPr algn="l">
              <a:defRPr sz="3500">
                <a:latin typeface="Courier"/>
                <a:ea typeface="Courier"/>
                <a:cs typeface="Courier"/>
                <a:sym typeface="Courier"/>
              </a:defRPr>
            </a:pPr>
            <a:r>
              <a:t>printf("%p\n",arr2);          // 0x7ffdf94d77f0</a:t>
            </a:r>
          </a:p>
          <a:p>
            <a:pPr algn="l">
              <a:defRPr sz="3500">
                <a:latin typeface="Courier"/>
                <a:ea typeface="Courier"/>
                <a:cs typeface="Courier"/>
                <a:sym typeface="Courier"/>
              </a:defRPr>
            </a:pPr>
            <a:r>
              <a:t>printf("%lu\n",sizeof(arr2)); // 64</a:t>
            </a:r>
          </a:p>
          <a:p>
            <a:pPr algn="l">
              <a:defRPr sz="3500">
                <a:latin typeface="Courier"/>
                <a:ea typeface="Courier"/>
                <a:cs typeface="Courier"/>
                <a:sym typeface="Courier"/>
              </a:defRPr>
            </a:pPr>
            <a:r>
              <a:t>printf("%p\n",ptr2);          // 0 (or (nil))</a:t>
            </a:r>
          </a:p>
          <a:p>
            <a:pPr algn="l">
              <a:defRPr sz="3500">
                <a:latin typeface="Courier"/>
                <a:ea typeface="Courier"/>
                <a:cs typeface="Courier"/>
                <a:sym typeface="Courier"/>
              </a:defRPr>
            </a:pPr>
            <a:r>
              <a:t>printf("%lu\n",sizeof(ptr1)); // 8</a:t>
            </a:r>
          </a:p>
        </p:txBody>
      </p:sp>
      <p:sp>
        <p:nvSpPr>
          <p:cNvPr id="14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1" name="Values of variab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Values of variables</a:t>
            </a:r>
          </a:p>
        </p:txBody>
      </p:sp>
      <p:sp>
        <p:nvSpPr>
          <p:cNvPr id="1492" name="char *str = &quot;a string&quot;; // assume str has the value of 0x40073d…"/>
          <p:cNvSpPr txBox="1"/>
          <p:nvPr/>
        </p:nvSpPr>
        <p:spPr>
          <a:xfrm>
            <a:off x="643407" y="5840417"/>
            <a:ext cx="23097186" cy="553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000">
                <a:latin typeface="Courier"/>
                <a:ea typeface="Courier"/>
                <a:cs typeface="Courier"/>
                <a:sym typeface="Courier"/>
              </a:defRPr>
            </a:pPr>
            <a:r>
              <a:t>char *str = "a string"; // assume str has the value of 0x40073d</a:t>
            </a:r>
          </a:p>
          <a:p>
            <a:pPr algn="l">
              <a:defRPr sz="4000">
                <a:latin typeface="Courier"/>
                <a:ea typeface="Courier"/>
                <a:cs typeface="Courier"/>
                <a:sym typeface="Courier"/>
              </a:defRPr>
            </a:pPr>
            <a:r>
              <a:t>                        // assume str's address is 0x7ffecdcbcc38              </a:t>
            </a:r>
          </a:p>
          <a:p>
            <a:pPr algn="l">
              <a:defRPr sz="4000">
                <a:latin typeface="Courier"/>
                <a:ea typeface="Courier"/>
                <a:cs typeface="Courier"/>
                <a:sym typeface="Courier"/>
              </a:defRPr>
            </a:pPr>
          </a:p>
          <a:p>
            <a:pPr algn="l">
              <a:defRPr sz="4800"/>
            </a:pPr>
            <a:r>
              <a:t>What bytes get moved, and where do they move to?</a:t>
            </a:r>
          </a:p>
          <a:p>
            <a:pPr algn="l">
              <a:defRPr sz="4600"/>
            </a:pPr>
          </a:p>
          <a:p>
            <a:pPr algn="l">
              <a:defRPr sz="3600">
                <a:latin typeface="Courier"/>
                <a:ea typeface="Courier"/>
                <a:cs typeface="Courier"/>
                <a:sym typeface="Courier"/>
              </a:defRPr>
            </a:pPr>
            <a:r>
              <a:t>memmove(arr1,&amp;str,8);  </a:t>
            </a:r>
          </a:p>
          <a:p>
            <a:pPr algn="l">
              <a:defRPr sz="3600">
                <a:latin typeface="Courier"/>
                <a:ea typeface="Courier"/>
                <a:cs typeface="Courier"/>
                <a:sym typeface="Courier"/>
              </a:defRPr>
            </a:pPr>
            <a:r>
              <a:t>memmove(&amp;ptr1,&amp;str,8);</a:t>
            </a:r>
          </a:p>
          <a:p>
            <a:pPr algn="l">
              <a:defRPr sz="3600">
                <a:latin typeface="Courier"/>
                <a:ea typeface="Courier"/>
                <a:cs typeface="Courier"/>
                <a:sym typeface="Courier"/>
              </a:defRPr>
            </a:pPr>
            <a:r>
              <a:t>memmove(arr1,str,8);</a:t>
            </a:r>
          </a:p>
          <a:p>
            <a:pPr algn="l">
              <a:defRPr sz="3600">
                <a:latin typeface="Courier"/>
                <a:ea typeface="Courier"/>
                <a:cs typeface="Courier"/>
                <a:sym typeface="Courier"/>
              </a:defRPr>
            </a:pPr>
            <a:r>
              <a:t>memmove(ptr1,&amp;str,8);</a:t>
            </a:r>
          </a:p>
        </p:txBody>
      </p:sp>
      <p:sp>
        <p:nvSpPr>
          <p:cNvPr id="1493" name="char arr1[8]; // assume arr1 is at address 0x7ffdf94d7830…"/>
          <p:cNvSpPr txBox="1"/>
          <p:nvPr/>
        </p:nvSpPr>
        <p:spPr>
          <a:xfrm>
            <a:off x="671284" y="3018652"/>
            <a:ext cx="18100428"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char arr1[8]; // assume arr1 is at address 0x7ffdf94d7830</a:t>
            </a:r>
          </a:p>
          <a:p>
            <a:pPr algn="l">
              <a:defRPr sz="4000">
                <a:latin typeface="Courier"/>
                <a:ea typeface="Courier"/>
                <a:cs typeface="Courier"/>
                <a:sym typeface="Courier"/>
              </a:defRPr>
            </a:pPr>
            <a:r>
              <a:t>char *ptr1 = 0; // assume ptr1 is at address 0x7ffdf94d77e0</a:t>
            </a:r>
          </a:p>
        </p:txBody>
      </p:sp>
      <p:sp>
        <p:nvSpPr>
          <p:cNvPr id="14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6" name="Values of variab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Values of variables</a:t>
            </a:r>
          </a:p>
        </p:txBody>
      </p:sp>
      <p:sp>
        <p:nvSpPr>
          <p:cNvPr id="1497" name="char *str = &quot;a string&quot;; // assume str has the value of 0x40073d…"/>
          <p:cNvSpPr txBox="1"/>
          <p:nvPr/>
        </p:nvSpPr>
        <p:spPr>
          <a:xfrm>
            <a:off x="643407" y="5840417"/>
            <a:ext cx="23097186" cy="6083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000">
                <a:latin typeface="Courier"/>
                <a:ea typeface="Courier"/>
                <a:cs typeface="Courier"/>
                <a:sym typeface="Courier"/>
              </a:defRPr>
            </a:pPr>
            <a:r>
              <a:t>char *str = "a string"; // assume str has the value of 0x40073d</a:t>
            </a:r>
          </a:p>
          <a:p>
            <a:pPr algn="l">
              <a:defRPr sz="4000">
                <a:latin typeface="Courier"/>
                <a:ea typeface="Courier"/>
                <a:cs typeface="Courier"/>
                <a:sym typeface="Courier"/>
              </a:defRPr>
            </a:pPr>
            <a:r>
              <a:t>                        // assume str's address is 0x7ffecdcbcc38              </a:t>
            </a:r>
          </a:p>
          <a:p>
            <a:pPr algn="l">
              <a:defRPr sz="4000">
                <a:latin typeface="Courier"/>
                <a:ea typeface="Courier"/>
                <a:cs typeface="Courier"/>
                <a:sym typeface="Courier"/>
              </a:defRPr>
            </a:pPr>
          </a:p>
          <a:p>
            <a:pPr algn="l">
              <a:defRPr sz="4800"/>
            </a:pPr>
            <a:r>
              <a:t>What bytes get moved, and where do they move to?</a:t>
            </a:r>
          </a:p>
          <a:p>
            <a:pPr algn="l">
              <a:defRPr sz="4600"/>
            </a:pPr>
          </a:p>
          <a:p>
            <a:pPr algn="l">
              <a:defRPr sz="3600">
                <a:latin typeface="Courier"/>
                <a:ea typeface="Courier"/>
                <a:cs typeface="Courier"/>
                <a:sym typeface="Courier"/>
              </a:defRPr>
            </a:pPr>
            <a:r>
              <a:t>memmove(arr1,&amp;str,8);  // "0x40073d" is moved from 0x7ffecdcbcc38 to 0x7ffdf94d7830</a:t>
            </a:r>
          </a:p>
          <a:p>
            <a:pPr algn="l">
              <a:defRPr sz="3600">
                <a:latin typeface="Courier"/>
                <a:ea typeface="Courier"/>
                <a:cs typeface="Courier"/>
                <a:sym typeface="Courier"/>
              </a:defRPr>
            </a:pPr>
            <a:r>
              <a:t>memmove(&amp;ptr1,&amp;str,8); // "0x40073d" is moved from 0x7ffecdcbcc38 to 0x7ffdf94d77e0</a:t>
            </a:r>
          </a:p>
          <a:p>
            <a:pPr algn="l">
              <a:defRPr sz="3600">
                <a:latin typeface="Courier"/>
                <a:ea typeface="Courier"/>
                <a:cs typeface="Courier"/>
                <a:sym typeface="Courier"/>
              </a:defRPr>
            </a:pPr>
            <a:r>
              <a:t>memmove(arr1,str,8);   // "a string" (without \0) is moved from 0x40073d to </a:t>
            </a:r>
          </a:p>
          <a:p>
            <a:pPr algn="l">
              <a:defRPr sz="3600">
                <a:latin typeface="Courier"/>
                <a:ea typeface="Courier"/>
                <a:cs typeface="Courier"/>
                <a:sym typeface="Courier"/>
              </a:defRPr>
            </a:pPr>
            <a:r>
              <a:t>                       //                                            0x7ffdf94d7830</a:t>
            </a:r>
          </a:p>
          <a:p>
            <a:pPr algn="l">
              <a:defRPr sz="3600">
                <a:latin typeface="Courier"/>
                <a:ea typeface="Courier"/>
                <a:cs typeface="Courier"/>
                <a:sym typeface="Courier"/>
              </a:defRPr>
            </a:pPr>
            <a:r>
              <a:t>memmove(ptr1,&amp;str,8);  // seg fault!</a:t>
            </a:r>
          </a:p>
        </p:txBody>
      </p:sp>
      <p:sp>
        <p:nvSpPr>
          <p:cNvPr id="1498" name="char arr1[8]; // assume arr1 is at address 0x7ffdf94d7830…"/>
          <p:cNvSpPr txBox="1"/>
          <p:nvPr/>
        </p:nvSpPr>
        <p:spPr>
          <a:xfrm>
            <a:off x="671284" y="3018652"/>
            <a:ext cx="18100428"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char arr1[8]; // assume arr1 is at address 0x7ffdf94d7830</a:t>
            </a:r>
          </a:p>
          <a:p>
            <a:pPr algn="l">
              <a:defRPr sz="4000">
                <a:latin typeface="Courier"/>
                <a:ea typeface="Courier"/>
                <a:cs typeface="Courier"/>
                <a:sym typeface="Courier"/>
              </a:defRPr>
            </a:pPr>
            <a:r>
              <a:t>char *ptr1 = 0; // assume ptr1 is at address 0x7ffdf94d77e0</a:t>
            </a:r>
          </a:p>
        </p:txBody>
      </p:sp>
      <p:sp>
        <p:nvSpPr>
          <p:cNvPr id="14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