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5" name="Shape 135"/>
          <p:cNvSpPr/>
          <p:nvPr>
            <p:ph type="sldImg"/>
          </p:nvPr>
        </p:nvSpPr>
        <p:spPr>
          <a:xfrm>
            <a:off x="1143000" y="685800"/>
            <a:ext cx="4572000" cy="3429000"/>
          </a:xfrm>
          <a:prstGeom prst="rect">
            <a:avLst/>
          </a:prstGeom>
        </p:spPr>
        <p:txBody>
          <a:bodyPr/>
          <a:lstStyle/>
          <a:p>
            <a:pPr/>
          </a:p>
        </p:txBody>
      </p:sp>
      <p:sp>
        <p:nvSpPr>
          <p:cNvPr id="136" name="Shape 13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txBox="1"/>
          <p:nvPr>
            <p:ph type="title"/>
          </p:nvPr>
        </p:nvSpPr>
        <p:spPr>
          <a:xfrm>
            <a:off x="1066800" y="1854200"/>
            <a:ext cx="22237700" cy="4470400"/>
          </a:xfrm>
          <a:prstGeom prst="rect">
            <a:avLst/>
          </a:prstGeom>
        </p:spPr>
        <p:txBody>
          <a:bodyPr/>
          <a:lstStyle/>
          <a:p>
            <a:pPr/>
            <a:r>
              <a:t>Title Text</a:t>
            </a:r>
          </a:p>
        </p:txBody>
      </p:sp>
      <p:sp>
        <p:nvSpPr>
          <p:cNvPr id="15" name="Body Level One…"/>
          <p:cNvSpPr txBox="1"/>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21"/>
          </p:nvPr>
        </p:nvSpPr>
        <p:spPr>
          <a:xfrm>
            <a:off x="-88900" y="-38100"/>
            <a:ext cx="35966400" cy="21882100"/>
          </a:xfrm>
          <a:prstGeom prst="rect">
            <a:avLst/>
          </a:prstGeom>
        </p:spPr>
        <p:txBody>
          <a:bodyPr lIns="91439" tIns="45719" rIns="91439" bIns="45719">
            <a:noAutofit/>
          </a:bodyPr>
          <a:lstStyle/>
          <a:p>
            <a:pPr/>
          </a:p>
        </p:txBody>
      </p:sp>
      <p:sp>
        <p:nvSpPr>
          <p:cNvPr id="26"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txBox="1"/>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er">
    <p:spTree>
      <p:nvGrpSpPr>
        <p:cNvPr id="1" name=""/>
        <p:cNvGrpSpPr/>
        <p:nvPr/>
      </p:nvGrpSpPr>
      <p:grpSpPr>
        <a:xfrm>
          <a:off x="0" y="0"/>
          <a:ext cx="0" cy="0"/>
          <a:chOff x="0" y="0"/>
          <a:chExt cx="0" cy="0"/>
        </a:xfrm>
      </p:grpSpPr>
      <p:sp>
        <p:nvSpPr>
          <p:cNvPr id="36" name="Title Text"/>
          <p:cNvSpPr txBox="1"/>
          <p:nvPr>
            <p:ph type="title"/>
          </p:nvPr>
        </p:nvSpPr>
        <p:spPr>
          <a:xfrm>
            <a:off x="1066800" y="4622800"/>
            <a:ext cx="22237700" cy="4470400"/>
          </a:xfrm>
          <a:prstGeom prst="rect">
            <a:avLst/>
          </a:prstGeom>
        </p:spPr>
        <p:txBody>
          <a:bodyPr anchor="ctr"/>
          <a:lstStyle/>
          <a:p>
            <a:pPr/>
            <a:r>
              <a:t>Title Text</a:t>
            </a:r>
          </a:p>
        </p:txBody>
      </p:sp>
      <p:pic>
        <p:nvPicPr>
          <p:cNvPr id="3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21"/>
          </p:nvPr>
        </p:nvSpPr>
        <p:spPr>
          <a:xfrm>
            <a:off x="9867900" y="-12700"/>
            <a:ext cx="20929600" cy="13982700"/>
          </a:xfrm>
          <a:prstGeom prst="rect">
            <a:avLst/>
          </a:prstGeom>
        </p:spPr>
        <p:txBody>
          <a:bodyPr lIns="91439" tIns="45719" rIns="91439" bIns="45719">
            <a:noAutofit/>
          </a:bodyPr>
          <a:lstStyle/>
          <a:p>
            <a:pPr/>
          </a:p>
        </p:txBody>
      </p:sp>
      <p:sp>
        <p:nvSpPr>
          <p:cNvPr id="47" name="Title Text"/>
          <p:cNvSpPr txBox="1"/>
          <p:nvPr>
            <p:ph type="title"/>
          </p:nvPr>
        </p:nvSpPr>
        <p:spPr>
          <a:xfrm>
            <a:off x="1066800" y="2019300"/>
            <a:ext cx="10007600" cy="4470400"/>
          </a:xfrm>
          <a:prstGeom prst="rect">
            <a:avLst/>
          </a:prstGeom>
        </p:spPr>
        <p:txBody>
          <a:bodyPr/>
          <a:lstStyle/>
          <a:p>
            <a:pPr/>
            <a:r>
              <a:t>Title Text</a:t>
            </a:r>
          </a:p>
        </p:txBody>
      </p:sp>
      <p:sp>
        <p:nvSpPr>
          <p:cNvPr id="48" name="Body Level One…"/>
          <p:cNvSpPr txBox="1"/>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txBox="1"/>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21"/>
          </p:nvPr>
        </p:nvSpPr>
        <p:spPr>
          <a:xfrm>
            <a:off x="12052300" y="-1016000"/>
            <a:ext cx="12788900" cy="19037300"/>
          </a:xfrm>
          <a:prstGeom prst="rect">
            <a:avLst/>
          </a:prstGeom>
        </p:spPr>
        <p:txBody>
          <a:bodyPr lIns="91439" tIns="45719" rIns="91439" bIns="45719">
            <a:noAutofit/>
          </a:bodyPr>
          <a:lstStyle/>
          <a:p>
            <a:pPr/>
          </a:p>
        </p:txBody>
      </p:sp>
      <p:sp>
        <p:nvSpPr>
          <p:cNvPr id="76" name="Title Text"/>
          <p:cNvSpPr txBox="1"/>
          <p:nvPr>
            <p:ph type="title"/>
          </p:nvPr>
        </p:nvSpPr>
        <p:spPr>
          <a:xfrm>
            <a:off x="1066800" y="469900"/>
            <a:ext cx="9525000" cy="1968500"/>
          </a:xfrm>
          <a:prstGeom prst="rect">
            <a:avLst/>
          </a:prstGeom>
        </p:spPr>
        <p:txBody>
          <a:bodyPr/>
          <a:lstStyle/>
          <a:p>
            <a:pPr/>
            <a:r>
              <a:t>Title Text</a:t>
            </a:r>
          </a:p>
        </p:txBody>
      </p:sp>
      <p:sp>
        <p:nvSpPr>
          <p:cNvPr id="77"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txBox="1"/>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86"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21"/>
          </p:nvPr>
        </p:nvSpPr>
        <p:spPr>
          <a:xfrm>
            <a:off x="15930593" y="6426200"/>
            <a:ext cx="9151185" cy="6108700"/>
          </a:xfrm>
          <a:prstGeom prst="rect">
            <a:avLst/>
          </a:prstGeom>
        </p:spPr>
        <p:txBody>
          <a:bodyPr lIns="91439" tIns="45719" rIns="91439" bIns="45719">
            <a:noAutofit/>
          </a:bodyPr>
          <a:lstStyle/>
          <a:p>
            <a:pPr/>
          </a:p>
        </p:txBody>
      </p:sp>
      <p:sp>
        <p:nvSpPr>
          <p:cNvPr id="98" name="Image"/>
          <p:cNvSpPr/>
          <p:nvPr>
            <p:ph type="pic" sz="half" idx="22"/>
          </p:nvPr>
        </p:nvSpPr>
        <p:spPr>
          <a:xfrm>
            <a:off x="15900400" y="-152400"/>
            <a:ext cx="7785100" cy="11595101"/>
          </a:xfrm>
          <a:prstGeom prst="rect">
            <a:avLst/>
          </a:prstGeom>
        </p:spPr>
        <p:txBody>
          <a:bodyPr lIns="91439" tIns="45719" rIns="91439" bIns="45719">
            <a:noAutofit/>
          </a:bodyPr>
          <a:lstStyle/>
          <a:p>
            <a:pPr/>
          </a:p>
        </p:txBody>
      </p:sp>
      <p:sp>
        <p:nvSpPr>
          <p:cNvPr id="99" name="Image"/>
          <p:cNvSpPr/>
          <p:nvPr>
            <p:ph type="pic" idx="23"/>
          </p:nvPr>
        </p:nvSpPr>
        <p:spPr>
          <a:xfrm>
            <a:off x="622300" y="711200"/>
            <a:ext cx="15544800" cy="11328400"/>
          </a:xfrm>
          <a:prstGeom prst="rect">
            <a:avLst/>
          </a:prstGeom>
        </p:spPr>
        <p:txBody>
          <a:bodyPr lIns="91439" tIns="45719" rIns="91439" bIns="45719">
            <a:noAutofit/>
          </a:bodyPr>
          <a:lstStyle/>
          <a:p>
            <a:pPr/>
          </a:p>
        </p:txBody>
      </p:sp>
      <p:sp>
        <p:nvSpPr>
          <p:cNvPr id="100" name="Body Level One…"/>
          <p:cNvSpPr txBox="1"/>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09" name="–Johnny Appleseed"/>
          <p:cNvSpPr txBox="1"/>
          <p:nvPr>
            <p:ph type="body" sz="quarter" idx="21"/>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txBox="1"/>
          <p:nvPr>
            <p:ph type="body" sz="quarter" idx="22"/>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19" name="Image"/>
          <p:cNvSpPr/>
          <p:nvPr>
            <p:ph type="pic" idx="21"/>
          </p:nvPr>
        </p:nvSpPr>
        <p:spPr>
          <a:xfrm>
            <a:off x="-12700" y="-25400"/>
            <a:ext cx="24384000" cy="17774328"/>
          </a:xfrm>
          <a:prstGeom prst="rect">
            <a:avLst/>
          </a:prstGeom>
        </p:spPr>
        <p:txBody>
          <a:bodyPr lIns="91439" tIns="45719" rIns="91439" bIns="45719">
            <a:noAutofit/>
          </a:bodyPr>
          <a:lstStyle/>
          <a:p>
            <a:pPr/>
          </a:p>
        </p:txBody>
      </p:sp>
      <p:pic>
        <p:nvPicPr>
          <p:cNvPr id="120"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txBox="1"/>
          <p:nvPr>
            <p:ph type="sldNum" sz="quarter" idx="2"/>
          </p:nvPr>
        </p:nvSpPr>
        <p:spPr>
          <a:xfrm>
            <a:off x="443393" y="12618456"/>
            <a:ext cx="368504" cy="3746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Slide Number"/>
          <p:cNvSpPr txBox="1"/>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
        <p:nvSpPr>
          <p:cNvPr id="6"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cdecl.org" TargetMode="External"/></Relationships>

</file>

<file path=ppt/slides/_rels/slide4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 Id="rId3" Type="http://schemas.openxmlformats.org/officeDocument/2006/relationships/hyperlink" Target="http://stanford.edu/~cgregg/107-Reader/107-Reader-code.zip" TargetMode="External"/></Relationships>

</file>

<file path=ppt/slides/_rels/slide5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books.goalkicker.com/CBook" TargetMode="External"/><Relationship Id="rId3" Type="http://schemas.openxmlformats.org/officeDocument/2006/relationships/hyperlink" Target="https://www.cprogramming.com/tutorial/function-pointers.html" TargetMode="External"/><Relationship Id="rId4" Type="http://schemas.openxmlformats.org/officeDocument/2006/relationships/hyperlink" Target="https://en.wikipedia.org/wiki/Virtual_memory" TargetMode="External"/></Relationships>

</file>

<file path=ppt/slides/_rels/slide67.xml.rels><?xml version="1.0" encoding="UTF-8"?>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Monday, January 30, 2023"/>
          <p:cNvSpPr txBox="1"/>
          <p:nvPr>
            <p:ph type="title"/>
          </p:nvPr>
        </p:nvSpPr>
        <p:spPr>
          <a:xfrm>
            <a:off x="1066800" y="4403468"/>
            <a:ext cx="10007600" cy="2086232"/>
          </a:xfrm>
          <a:prstGeom prst="rect">
            <a:avLst/>
          </a:prstGeom>
        </p:spPr>
        <p:txBody>
          <a:bodyPr/>
          <a:lstStyle/>
          <a:p>
            <a:pPr/>
            <a:r>
              <a:t>Monday, January 30, 2023</a:t>
            </a:r>
          </a:p>
        </p:txBody>
      </p:sp>
      <p:sp>
        <p:nvSpPr>
          <p:cNvPr id="139" name="Computer Systems…"/>
          <p:cNvSpPr txBox="1"/>
          <p:nvPr>
            <p:ph type="body" sz="half" idx="1"/>
          </p:nvPr>
        </p:nvSpPr>
        <p:spPr>
          <a:xfrm>
            <a:off x="1066800" y="7213600"/>
            <a:ext cx="10861043" cy="6209677"/>
          </a:xfrm>
          <a:prstGeom prst="rect">
            <a:avLst/>
          </a:prstGeom>
        </p:spPr>
        <p:txBody>
          <a:bodyPr/>
          <a:lstStyle/>
          <a:p>
            <a:pPr/>
            <a:r>
              <a:t>Computer Systems</a:t>
            </a:r>
          </a:p>
          <a:p>
            <a:pPr/>
            <a:r>
              <a:t>Winter 2023</a:t>
            </a:r>
          </a:p>
          <a:p>
            <a:pPr/>
            <a:r>
              <a:t>Stanford University </a:t>
            </a:r>
          </a:p>
          <a:p>
            <a:pPr/>
            <a:r>
              <a:t>Computer Science Department</a:t>
            </a:r>
          </a:p>
          <a:p>
            <a:pPr/>
          </a:p>
          <a:p>
            <a:pPr/>
            <a:r>
              <a:t>Reading: Reader: Ch 8, </a:t>
            </a:r>
            <a:r>
              <a:rPr i="1"/>
              <a:t>Pointers, Generic functions with void *, and Pointers to Functions,</a:t>
            </a:r>
            <a:r>
              <a:t> K&amp;R Ch 1.6, 5.6-5.9</a:t>
            </a:r>
          </a:p>
          <a:p>
            <a:pPr/>
          </a:p>
          <a:p>
            <a:pPr/>
            <a:r>
              <a:t>Lecturer: Chris Gregg</a:t>
            </a:r>
          </a:p>
        </p:txBody>
      </p:sp>
      <p:sp>
        <p:nvSpPr>
          <p:cNvPr id="140" name="CS 107…"/>
          <p:cNvSpPr txBox="1"/>
          <p:nvPr/>
        </p:nvSpPr>
        <p:spPr>
          <a:xfrm>
            <a:off x="611510" y="520114"/>
            <a:ext cx="10518977" cy="47051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437514">
              <a:defRPr sz="10070">
                <a:solidFill>
                  <a:srgbClr val="7F0325"/>
                </a:solidFill>
              </a:defRPr>
            </a:pPr>
            <a:r>
              <a:t>CS 107</a:t>
            </a:r>
          </a:p>
          <a:p>
            <a:pPr defTabSz="437514">
              <a:defRPr sz="10070">
                <a:solidFill>
                  <a:srgbClr val="7F0325"/>
                </a:solidFill>
              </a:defRPr>
            </a:pPr>
            <a:r>
              <a:t>Lecture 6: More Heap, and Void *</a:t>
            </a:r>
          </a:p>
        </p:txBody>
      </p:sp>
      <p:sp>
        <p:nvSpPr>
          <p:cNvPr id="141" name="void swap_generic(void *arr, int index_x,…"/>
          <p:cNvSpPr txBox="1"/>
          <p:nvPr/>
        </p:nvSpPr>
        <p:spPr>
          <a:xfrm>
            <a:off x="11668643" y="4102099"/>
            <a:ext cx="11987501" cy="5486401"/>
          </a:xfrm>
          <a:prstGeom prst="rect">
            <a:avLst/>
          </a:prstGeom>
          <a:ln w="76200">
            <a:solidFill>
              <a:srgbClr val="7F0325"/>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200">
                <a:latin typeface="Courier"/>
                <a:ea typeface="Courier"/>
                <a:cs typeface="Courier"/>
                <a:sym typeface="Courier"/>
              </a:defRPr>
            </a:pPr>
            <a:r>
              <a:t>void swap_generic(void *arr, int index_x, </a:t>
            </a:r>
          </a:p>
          <a:p>
            <a:pPr algn="l">
              <a:defRPr sz="3200">
                <a:latin typeface="Courier"/>
                <a:ea typeface="Courier"/>
                <a:cs typeface="Courier"/>
                <a:sym typeface="Courier"/>
              </a:defRPr>
            </a:pPr>
            <a:r>
              <a:t>                  int index_y, int width)</a:t>
            </a:r>
          </a:p>
          <a:p>
            <a:pPr algn="l">
              <a:defRPr sz="3200">
                <a:latin typeface="Courier"/>
                <a:ea typeface="Courier"/>
                <a:cs typeface="Courier"/>
                <a:sym typeface="Courier"/>
              </a:defRPr>
            </a:pPr>
            <a:r>
              <a:t>{</a:t>
            </a:r>
          </a:p>
          <a:p>
            <a:pPr algn="l">
              <a:defRPr sz="3200">
                <a:latin typeface="Courier"/>
                <a:ea typeface="Courier"/>
                <a:cs typeface="Courier"/>
                <a:sym typeface="Courier"/>
              </a:defRPr>
            </a:pPr>
            <a:r>
              <a:t>    char tmp[width];</a:t>
            </a:r>
          </a:p>
          <a:p>
            <a:pPr algn="l">
              <a:defRPr sz="3200">
                <a:latin typeface="Courier"/>
                <a:ea typeface="Courier"/>
                <a:cs typeface="Courier"/>
                <a:sym typeface="Courier"/>
              </a:defRPr>
            </a:pPr>
            <a:r>
              <a:t>    void *x_loc = (char *)arr + index_x * width;</a:t>
            </a:r>
          </a:p>
          <a:p>
            <a:pPr algn="l">
              <a:defRPr sz="3200">
                <a:latin typeface="Courier"/>
                <a:ea typeface="Courier"/>
                <a:cs typeface="Courier"/>
                <a:sym typeface="Courier"/>
              </a:defRPr>
            </a:pPr>
            <a:r>
              <a:t>    void *y_loc = (char *)arr + index_y * width;</a:t>
            </a:r>
          </a:p>
          <a:p>
            <a:pPr algn="l">
              <a:defRPr sz="3200">
                <a:latin typeface="Courier"/>
                <a:ea typeface="Courier"/>
                <a:cs typeface="Courier"/>
                <a:sym typeface="Courier"/>
              </a:defRPr>
            </a:pPr>
          </a:p>
          <a:p>
            <a:pPr algn="l">
              <a:defRPr sz="3200">
                <a:latin typeface="Courier"/>
                <a:ea typeface="Courier"/>
                <a:cs typeface="Courier"/>
                <a:sym typeface="Courier"/>
              </a:defRPr>
            </a:pPr>
            <a:r>
              <a:t>    memmove(tmp, x_loc, width);</a:t>
            </a:r>
          </a:p>
          <a:p>
            <a:pPr algn="l">
              <a:defRPr sz="3200">
                <a:latin typeface="Courier"/>
                <a:ea typeface="Courier"/>
                <a:cs typeface="Courier"/>
                <a:sym typeface="Courier"/>
              </a:defRPr>
            </a:pPr>
            <a:r>
              <a:t>    memmove(x_loc, y_loc, width);</a:t>
            </a:r>
          </a:p>
          <a:p>
            <a:pPr algn="l">
              <a:defRPr sz="3200">
                <a:latin typeface="Courier"/>
                <a:ea typeface="Courier"/>
                <a:cs typeface="Courier"/>
                <a:sym typeface="Courier"/>
              </a:defRPr>
            </a:pPr>
            <a:r>
              <a:t>    memmove(y_loc, tmp, width);</a:t>
            </a:r>
          </a:p>
          <a:p>
            <a:pPr algn="l">
              <a:defRPr sz="3200">
                <a:latin typeface="Courier"/>
                <a:ea typeface="Courier"/>
                <a:cs typeface="Courier"/>
                <a:sym typeface="Courier"/>
              </a:defRPr>
            </a:pPr>
            <a:r>
              <a:t>}</a:t>
            </a:r>
          </a:p>
        </p:txBody>
      </p:sp>
      <p:sp>
        <p:nvSpPr>
          <p:cNvPr id="142" name="Slide Number"/>
          <p:cNvSpPr txBox="1"/>
          <p:nvPr>
            <p:ph type="sldNum" sz="quarter" idx="2"/>
          </p:nvPr>
        </p:nvSpPr>
        <p:spPr>
          <a:xfrm>
            <a:off x="1079601" y="12992100"/>
            <a:ext cx="241403"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145" name="Logistics…"/>
          <p:cNvSpPr txBox="1"/>
          <p:nvPr/>
        </p:nvSpPr>
        <p:spPr>
          <a:xfrm>
            <a:off x="168342" y="3163542"/>
            <a:ext cx="20512204" cy="86186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762000" indent="-762000" algn="l">
              <a:buSzPct val="75000"/>
              <a:buFont typeface="Helvetica Neue"/>
              <a:buChar char="•"/>
              <a:defRPr sz="4700"/>
            </a:pPr>
            <a:r>
              <a:t>Logistics</a:t>
            </a:r>
          </a:p>
          <a:p>
            <a:pPr lvl="1" marL="1397000" indent="-762000" algn="l">
              <a:buSzPct val="75000"/>
              <a:buFont typeface="Helvetica Neue"/>
              <a:buChar char="•"/>
              <a:defRPr sz="4700"/>
            </a:pPr>
            <a:r>
              <a:t>Assign3 - out</a:t>
            </a:r>
          </a:p>
          <a:p>
            <a:pPr marL="762000" indent="-762000" algn="l">
              <a:buSzPct val="75000"/>
              <a:buFont typeface="Helvetica Neue"/>
              <a:buChar char="•"/>
              <a:defRPr sz="4700"/>
            </a:pPr>
            <a:r>
              <a:t>Reading: Reader: Ch 8, Pointers, Generic functions with void *, and Pointers to Functions </a:t>
            </a:r>
            <a:endParaRPr i="1">
              <a:latin typeface="Helvetica Neue"/>
              <a:ea typeface="Helvetica Neue"/>
              <a:cs typeface="Helvetica Neue"/>
              <a:sym typeface="Helvetica Neue"/>
            </a:endParaRPr>
          </a:p>
          <a:p>
            <a:pPr lvl="1" marL="1397000" indent="-762000" algn="l">
              <a:buSzPct val="75000"/>
              <a:buFont typeface="Helvetica Neue"/>
              <a:buChar char="•"/>
              <a:defRPr sz="4700"/>
            </a:pPr>
          </a:p>
          <a:p>
            <a:pPr marL="762000" indent="-762000" algn="l">
              <a:buSzPct val="75000"/>
              <a:buFont typeface="Helvetica Neue"/>
              <a:buChar char="•"/>
              <a:defRPr sz="4700"/>
            </a:pPr>
            <a:r>
              <a:t>More on heap allocation: contractual guarantees, undefined behavior</a:t>
            </a:r>
          </a:p>
          <a:p>
            <a:pPr marL="762000" indent="-762000" algn="l">
              <a:buSzPct val="75000"/>
              <a:buFont typeface="Helvetica Neue"/>
              <a:buChar char="•"/>
              <a:defRPr sz="4700"/>
            </a:pPr>
            <a:r>
              <a:t>Heap allocation, the good, the bad</a:t>
            </a:r>
          </a:p>
          <a:p>
            <a:pPr marL="762000" indent="-762000" algn="l">
              <a:buSzPct val="75000"/>
              <a:buFont typeface="Helvetica Neue"/>
              <a:buChar char="•"/>
              <a:defRPr sz="4700"/>
            </a:pPr>
            <a:r>
              <a:t>How to choose: stack or heap?</a:t>
            </a:r>
          </a:p>
          <a:p>
            <a:pPr marL="762000" indent="-762000" algn="l">
              <a:buSzPct val="75000"/>
              <a:buFont typeface="Helvetica Neue"/>
              <a:buChar char="•"/>
              <a:defRPr sz="4700"/>
            </a:pPr>
            <a:r>
              <a:t>Generic pointers, void *</a:t>
            </a:r>
          </a:p>
          <a:p>
            <a:pPr lvl="1" marL="1397000" indent="-762000" algn="l">
              <a:buSzPct val="75000"/>
              <a:buFont typeface="Helvetica Neue"/>
              <a:buChar char="•"/>
              <a:defRPr sz="4700"/>
            </a:pPr>
            <a:r>
              <a:t>Why we use them</a:t>
            </a:r>
          </a:p>
          <a:p>
            <a:pPr lvl="1" marL="1397000" indent="-762000" algn="l">
              <a:buSzPct val="75000"/>
              <a:buFont typeface="Helvetica Neue"/>
              <a:buChar char="•"/>
              <a:defRPr sz="4700"/>
            </a:pPr>
            <a:r>
              <a:t>How to use them</a:t>
            </a:r>
          </a:p>
          <a:p>
            <a:pPr lvl="1" marL="1397000" indent="-762000" algn="l">
              <a:buSzPct val="75000"/>
              <a:buFont typeface="Helvetica Neue"/>
              <a:buChar char="•"/>
              <a:defRPr sz="4700"/>
            </a:pPr>
            <a:r>
              <a:t>Examples</a:t>
            </a:r>
          </a:p>
        </p:txBody>
      </p:sp>
      <p:sp>
        <p:nvSpPr>
          <p:cNvPr id="146" name="Slide Number"/>
          <p:cNvSpPr txBox="1"/>
          <p:nvPr>
            <p:ph type="sldNum" sz="quarter" idx="2"/>
          </p:nvPr>
        </p:nvSpPr>
        <p:spPr>
          <a:xfrm>
            <a:off x="570494" y="12618456"/>
            <a:ext cx="241403" cy="374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 name="Assign3:"/>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Assign3: </a:t>
            </a:r>
          </a:p>
        </p:txBody>
      </p:sp>
      <p:sp>
        <p:nvSpPr>
          <p:cNvPr id="149" name="You will have to write a function called read_line which improves upon the terrible gets function, and the better fgets function.…"/>
          <p:cNvSpPr txBox="1"/>
          <p:nvPr/>
        </p:nvSpPr>
        <p:spPr>
          <a:xfrm>
            <a:off x="604678" y="1963603"/>
            <a:ext cx="23174644" cy="397724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You will have to write a function called </a:t>
            </a:r>
            <a:r>
              <a:rPr>
                <a:latin typeface="Courier"/>
                <a:ea typeface="Courier"/>
                <a:cs typeface="Courier"/>
                <a:sym typeface="Courier"/>
              </a:rPr>
              <a:t>read_line</a:t>
            </a:r>
            <a:r>
              <a:t> which improves upon the terrible </a:t>
            </a:r>
            <a:r>
              <a:rPr>
                <a:latin typeface="Courier"/>
                <a:ea typeface="Courier"/>
                <a:cs typeface="Courier"/>
                <a:sym typeface="Courier"/>
              </a:rPr>
              <a:t>gets</a:t>
            </a:r>
            <a:r>
              <a:t> function, and the better </a:t>
            </a:r>
            <a:r>
              <a:rPr>
                <a:latin typeface="Courier"/>
                <a:ea typeface="Courier"/>
                <a:cs typeface="Courier"/>
                <a:sym typeface="Courier"/>
              </a:rPr>
              <a:t>fgets</a:t>
            </a:r>
            <a:r>
              <a:t> function.</a:t>
            </a:r>
          </a:p>
          <a:p>
            <a:pPr algn="l"/>
          </a:p>
          <a:p>
            <a:pPr algn="l"/>
            <a:r>
              <a:t>You will also write two utilities, </a:t>
            </a:r>
            <a:r>
              <a:rPr>
                <a:latin typeface="Courier"/>
                <a:ea typeface="Courier"/>
                <a:cs typeface="Courier"/>
                <a:sym typeface="Courier"/>
              </a:rPr>
              <a:t>myuniq</a:t>
            </a:r>
            <a:r>
              <a:t> and </a:t>
            </a:r>
            <a:r>
              <a:rPr>
                <a:latin typeface="Courier"/>
                <a:ea typeface="Courier"/>
                <a:cs typeface="Courier"/>
                <a:sym typeface="Courier"/>
              </a:rPr>
              <a:t>mytail</a:t>
            </a:r>
            <a:r>
              <a:t>, where you will use </a:t>
            </a:r>
            <a:r>
              <a:rPr>
                <a:latin typeface="Courier"/>
                <a:ea typeface="Courier"/>
                <a:cs typeface="Courier"/>
                <a:sym typeface="Courier"/>
              </a:rPr>
              <a:t>read_line</a:t>
            </a:r>
            <a:r>
              <a:t> (so make it good!). Let's look at </a:t>
            </a:r>
            <a:r>
              <a:rPr>
                <a:latin typeface="Courier"/>
                <a:ea typeface="Courier"/>
                <a:cs typeface="Courier"/>
                <a:sym typeface="Courier"/>
              </a:rPr>
              <a:t>uniq</a:t>
            </a:r>
            <a:r>
              <a:t> and </a:t>
            </a:r>
            <a:r>
              <a:rPr>
                <a:latin typeface="Courier"/>
                <a:ea typeface="Courier"/>
                <a:cs typeface="Courier"/>
                <a:sym typeface="Courier"/>
              </a:rPr>
              <a:t>tail</a:t>
            </a:r>
            <a:r>
              <a:t>.</a:t>
            </a:r>
          </a:p>
        </p:txBody>
      </p:sp>
      <p:pic>
        <p:nvPicPr>
          <p:cNvPr id="150" name="Image" descr="Image"/>
          <p:cNvPicPr>
            <a:picLocks noChangeAspect="1"/>
          </p:cNvPicPr>
          <p:nvPr/>
        </p:nvPicPr>
        <p:blipFill>
          <a:blip r:embed="rId2">
            <a:extLst/>
          </a:blip>
          <a:stretch>
            <a:fillRect/>
          </a:stretch>
        </p:blipFill>
        <p:spPr>
          <a:xfrm>
            <a:off x="20747719" y="11985034"/>
            <a:ext cx="1641446" cy="1641445"/>
          </a:xfrm>
          <a:prstGeom prst="rect">
            <a:avLst/>
          </a:prstGeom>
          <a:ln w="12700">
            <a:miter lim="400000"/>
          </a:ln>
        </p:spPr>
      </p:pic>
      <p:sp>
        <p:nvSpPr>
          <p:cNvPr id="151" name="Slide Number"/>
          <p:cNvSpPr txBox="1"/>
          <p:nvPr>
            <p:ph type="sldNum" sz="quarter" idx="2"/>
          </p:nvPr>
        </p:nvSpPr>
        <p:spPr>
          <a:xfrm>
            <a:off x="570494" y="12618456"/>
            <a:ext cx="241403" cy="374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3" name="More on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More on Heap Allocation</a:t>
            </a:r>
          </a:p>
        </p:txBody>
      </p:sp>
      <p:sp>
        <p:nvSpPr>
          <p:cNvPr id="154" name="void *malloc(size_t nbytes);…"/>
          <p:cNvSpPr txBox="1"/>
          <p:nvPr/>
        </p:nvSpPr>
        <p:spPr>
          <a:xfrm>
            <a:off x="774136" y="1858374"/>
            <a:ext cx="13731019" cy="3530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8700"/>
              </a:lnSpc>
              <a:defRPr sz="4466">
                <a:latin typeface="Courier"/>
                <a:ea typeface="Courier"/>
                <a:cs typeface="Courier"/>
                <a:sym typeface="Courier"/>
              </a:defRPr>
            </a:pPr>
            <a:r>
              <a:t>void *malloc(size_t nbytes);</a:t>
            </a:r>
          </a:p>
          <a:p>
            <a:pPr algn="l" defTabSz="457200">
              <a:lnSpc>
                <a:spcPts val="8700"/>
              </a:lnSpc>
              <a:defRPr sz="4466">
                <a:latin typeface="Courier"/>
                <a:ea typeface="Courier"/>
                <a:cs typeface="Courier"/>
                <a:sym typeface="Courier"/>
              </a:defRPr>
            </a:pPr>
            <a:r>
              <a:t>void *calloc(size_t count, size_t size);</a:t>
            </a:r>
          </a:p>
          <a:p>
            <a:pPr algn="l" defTabSz="457200">
              <a:lnSpc>
                <a:spcPts val="8700"/>
              </a:lnSpc>
              <a:defRPr sz="4466">
                <a:latin typeface="Courier"/>
                <a:ea typeface="Courier"/>
                <a:cs typeface="Courier"/>
                <a:sym typeface="Courier"/>
              </a:defRPr>
            </a:pPr>
            <a:r>
              <a:t>void *realloc(void *ptr, size_t nbytes);</a:t>
            </a:r>
          </a:p>
          <a:p>
            <a:pPr algn="l" defTabSz="457200">
              <a:lnSpc>
                <a:spcPts val="8700"/>
              </a:lnSpc>
              <a:defRPr sz="4466">
                <a:latin typeface="Courier"/>
                <a:ea typeface="Courier"/>
                <a:cs typeface="Courier"/>
                <a:sym typeface="Courier"/>
              </a:defRPr>
            </a:pPr>
            <a:r>
              <a:t>void free(void *ptr);</a:t>
            </a:r>
          </a:p>
        </p:txBody>
      </p:sp>
      <p:sp>
        <p:nvSpPr>
          <p:cNvPr id="155" name="malloc, calloc, and realloc guarantee:…"/>
          <p:cNvSpPr txBox="1"/>
          <p:nvPr/>
        </p:nvSpPr>
        <p:spPr>
          <a:xfrm>
            <a:off x="725318" y="5001056"/>
            <a:ext cx="22933364" cy="852823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a:latin typeface="Courier"/>
                <a:ea typeface="Courier"/>
                <a:cs typeface="Courier"/>
                <a:sym typeface="Courier"/>
              </a:rPr>
              <a:t>malloc</a:t>
            </a:r>
            <a:r>
              <a:t>, </a:t>
            </a:r>
            <a:r>
              <a:rPr>
                <a:latin typeface="Courier"/>
                <a:ea typeface="Courier"/>
                <a:cs typeface="Courier"/>
                <a:sym typeface="Courier"/>
              </a:rPr>
              <a:t>calloc</a:t>
            </a:r>
            <a:r>
              <a:t>, and </a:t>
            </a:r>
            <a:r>
              <a:rPr>
                <a:latin typeface="Courier"/>
                <a:ea typeface="Courier"/>
                <a:cs typeface="Courier"/>
                <a:sym typeface="Courier"/>
              </a:rPr>
              <a:t>realloc</a:t>
            </a:r>
            <a:r>
              <a:t> guarantee:</a:t>
            </a:r>
          </a:p>
          <a:p>
            <a:pPr marL="635000" indent="-635000" algn="l">
              <a:buSzPct val="75000"/>
              <a:buFont typeface="Helvetica Neue"/>
              <a:buChar char="•"/>
            </a:pPr>
            <a:r>
              <a:t>NULL on failure</a:t>
            </a:r>
          </a:p>
          <a:p>
            <a:pPr marL="635000" indent="-635000" algn="l">
              <a:buSzPct val="75000"/>
              <a:buFont typeface="Helvetica Neue"/>
              <a:buChar char="•"/>
            </a:pPr>
            <a:r>
              <a:t>Memory is contiguous; the number of bytes is &gt;= to the requested amount. </a:t>
            </a:r>
          </a:p>
          <a:p>
            <a:pPr marL="635000" indent="-635000" algn="l">
              <a:buSzPct val="75000"/>
              <a:buFont typeface="Helvetica Neue"/>
              <a:buChar char="•"/>
            </a:pPr>
            <a:r>
              <a:t>They are not recycled unless you call free</a:t>
            </a:r>
          </a:p>
          <a:p>
            <a:pPr marL="635000" indent="-635000" algn="l">
              <a:buSzPct val="75000"/>
              <a:buFont typeface="Helvetica Neue"/>
              <a:buChar char="•"/>
            </a:pPr>
            <a:r>
              <a:t>realloc preserves existing data </a:t>
            </a:r>
          </a:p>
          <a:p>
            <a:pPr marL="635000" indent="-635000" algn="l">
              <a:buSzPct val="75000"/>
              <a:buFont typeface="Helvetica Neue"/>
              <a:buChar char="•"/>
            </a:pPr>
            <a:r>
              <a:rPr>
                <a:latin typeface="Courier"/>
                <a:ea typeface="Courier"/>
                <a:cs typeface="Courier"/>
                <a:sym typeface="Courier"/>
              </a:rPr>
              <a:t>calloc</a:t>
            </a:r>
            <a:r>
              <a:t> initializes bytes, </a:t>
            </a:r>
            <a:r>
              <a:rPr>
                <a:latin typeface="Courier"/>
                <a:ea typeface="Courier"/>
                <a:cs typeface="Courier"/>
                <a:sym typeface="Courier"/>
              </a:rPr>
              <a:t>malloc</a:t>
            </a:r>
            <a:r>
              <a:t> and </a:t>
            </a:r>
            <a:r>
              <a:rPr>
                <a:latin typeface="Courier"/>
                <a:ea typeface="Courier"/>
                <a:cs typeface="Courier"/>
                <a:sym typeface="Courier"/>
              </a:rPr>
              <a:t>realloc</a:t>
            </a:r>
            <a:r>
              <a:t> do not</a:t>
            </a:r>
          </a:p>
          <a:p>
            <a:pPr algn="l"/>
          </a:p>
          <a:p>
            <a:pPr algn="l"/>
            <a:r>
              <a:t>Undefined behavior occurs when:</a:t>
            </a:r>
          </a:p>
          <a:p>
            <a:pPr marL="635000" indent="-635000" algn="l">
              <a:buSzPct val="75000"/>
              <a:buFont typeface="Helvetica Neue"/>
              <a:buChar char="•"/>
            </a:pPr>
            <a:r>
              <a:t>If overflow (i.e., beyond bytes allocated)</a:t>
            </a:r>
          </a:p>
          <a:p>
            <a:pPr marL="635000" indent="-635000" algn="l">
              <a:buSzPct val="75000"/>
              <a:buFont typeface="Helvetica Neue"/>
              <a:buChar char="•"/>
            </a:pPr>
            <a:r>
              <a:t>if use after </a:t>
            </a:r>
            <a:r>
              <a:rPr>
                <a:latin typeface="Courier"/>
                <a:ea typeface="Courier"/>
                <a:cs typeface="Courier"/>
                <a:sym typeface="Courier"/>
              </a:rPr>
              <a:t>free</a:t>
            </a:r>
            <a:r>
              <a:t>, or if </a:t>
            </a:r>
            <a:r>
              <a:rPr>
                <a:latin typeface="Courier"/>
                <a:ea typeface="Courier"/>
                <a:cs typeface="Courier"/>
                <a:sym typeface="Courier"/>
              </a:rPr>
              <a:t>free</a:t>
            </a:r>
            <a:r>
              <a:t> is called twice on a location. </a:t>
            </a:r>
          </a:p>
          <a:p>
            <a:pPr marL="635000" indent="-635000" algn="l">
              <a:buSzPct val="75000"/>
              <a:buFont typeface="Helvetica Neue"/>
              <a:buChar char="•"/>
            </a:pPr>
            <a:r>
              <a:t>realloc/free non-heap address</a:t>
            </a:r>
          </a:p>
        </p:txBody>
      </p:sp>
      <p:sp>
        <p:nvSpPr>
          <p:cNvPr id="156" name="Slide Number"/>
          <p:cNvSpPr txBox="1"/>
          <p:nvPr>
            <p:ph type="sldNum" sz="quarter" idx="2"/>
          </p:nvPr>
        </p:nvSpPr>
        <p:spPr>
          <a:xfrm>
            <a:off x="570494" y="12618456"/>
            <a:ext cx="241403" cy="374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 name="Why do we like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Why do we like heap allocation?</a:t>
            </a:r>
          </a:p>
        </p:txBody>
      </p:sp>
      <p:sp>
        <p:nvSpPr>
          <p:cNvPr id="159" name="Plentiful — you can request lots of heap memory if your program needs it.…"/>
          <p:cNvSpPr txBox="1"/>
          <p:nvPr/>
        </p:nvSpPr>
        <p:spPr>
          <a:xfrm>
            <a:off x="725318" y="3172959"/>
            <a:ext cx="22933364" cy="471175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b="1">
                <a:latin typeface="Helvetica Neue"/>
                <a:ea typeface="Helvetica Neue"/>
                <a:cs typeface="Helvetica Neue"/>
                <a:sym typeface="Helvetica Neue"/>
              </a:rPr>
              <a:t>Plentiful</a:t>
            </a:r>
            <a:r>
              <a:t> — you can request lots of heap memory if your program needs it.</a:t>
            </a:r>
          </a:p>
          <a:p>
            <a:pPr algn="l"/>
          </a:p>
          <a:p>
            <a:pPr algn="l"/>
            <a:r>
              <a:rPr b="1">
                <a:latin typeface="Helvetica Neue"/>
                <a:ea typeface="Helvetica Neue"/>
                <a:cs typeface="Helvetica Neue"/>
                <a:sym typeface="Helvetica Neue"/>
              </a:rPr>
              <a:t>Allocation and deallocation are under the program's control</a:t>
            </a:r>
            <a:r>
              <a:t> — you can precisely determine the lifetime of a block of memory.</a:t>
            </a:r>
          </a:p>
          <a:p>
            <a:pPr algn="l"/>
          </a:p>
          <a:p>
            <a:pPr algn="l"/>
            <a:r>
              <a:rPr b="1">
                <a:latin typeface="Helvetica Neue"/>
                <a:ea typeface="Helvetica Neue"/>
                <a:cs typeface="Helvetica Neue"/>
                <a:sym typeface="Helvetica Neue"/>
              </a:rPr>
              <a:t>Can resize</a:t>
            </a:r>
            <a:r>
              <a:t> — you can use </a:t>
            </a:r>
            <a:r>
              <a:rPr>
                <a:latin typeface="Courier"/>
                <a:ea typeface="Courier"/>
                <a:cs typeface="Courier"/>
                <a:sym typeface="Courier"/>
              </a:rPr>
              <a:t>realloc</a:t>
            </a:r>
            <a:r>
              <a:t> to resize a block. </a:t>
            </a:r>
          </a:p>
        </p:txBody>
      </p:sp>
      <p:sp>
        <p:nvSpPr>
          <p:cNvPr id="160" name="Slide Number"/>
          <p:cNvSpPr txBox="1"/>
          <p:nvPr>
            <p:ph type="sldNum" sz="quarter" idx="2"/>
          </p:nvPr>
        </p:nvSpPr>
        <p:spPr>
          <a:xfrm>
            <a:off x="570494" y="12618456"/>
            <a:ext cx="241403" cy="374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 name="Why don't we like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Why don't we like heap allocation?</a:t>
            </a:r>
          </a:p>
        </p:txBody>
      </p:sp>
      <p:sp>
        <p:nvSpPr>
          <p:cNvPr id="163" name="Only moderately efficient — The operating system needs to be involved, and it needs to search for available space, update its records, etc.…"/>
          <p:cNvSpPr txBox="1"/>
          <p:nvPr/>
        </p:nvSpPr>
        <p:spPr>
          <a:xfrm>
            <a:off x="725318" y="3172959"/>
            <a:ext cx="22933364" cy="857649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b="1">
                <a:latin typeface="Helvetica Neue"/>
                <a:ea typeface="Helvetica Neue"/>
                <a:cs typeface="Helvetica Neue"/>
                <a:sym typeface="Helvetica Neue"/>
              </a:rPr>
              <a:t>Only moderately efficient</a:t>
            </a:r>
            <a:r>
              <a:t> — The operating system needs to be involved, and it needs to search for available space, update its records, etc.</a:t>
            </a:r>
          </a:p>
          <a:p>
            <a:pPr algn="l"/>
          </a:p>
          <a:p>
            <a:pPr algn="l"/>
            <a:r>
              <a:rPr b="1">
                <a:latin typeface="Helvetica Neue"/>
                <a:ea typeface="Helvetica Neue"/>
                <a:cs typeface="Helvetica Neue"/>
                <a:sym typeface="Helvetica Neue"/>
              </a:rPr>
              <a:t>Low type safety</a:t>
            </a:r>
            <a:r>
              <a:t> — You get back a </a:t>
            </a:r>
            <a:r>
              <a:rPr>
                <a:latin typeface="Courier"/>
                <a:ea typeface="Courier"/>
                <a:cs typeface="Courier"/>
                <a:sym typeface="Courier"/>
              </a:rPr>
              <a:t>void *</a:t>
            </a:r>
            <a:r>
              <a:t> pointer, and that limits the compiler's ability to provide warnings.</a:t>
            </a:r>
          </a:p>
          <a:p>
            <a:pPr algn="l"/>
          </a:p>
          <a:p>
            <a:pPr algn="l"/>
            <a:r>
              <a:rPr b="1">
                <a:latin typeface="Helvetica Neue"/>
                <a:ea typeface="Helvetica Neue"/>
                <a:cs typeface="Helvetica Neue"/>
                <a:sym typeface="Helvetica Neue"/>
              </a:rPr>
              <a:t>Memory management is tricky </a:t>
            </a:r>
            <a:r>
              <a:t>— you have to remember to initialize, you have to keep track of how many bytes you've requested, you have to remember to </a:t>
            </a:r>
            <a:r>
              <a:rPr>
                <a:latin typeface="Courier"/>
                <a:ea typeface="Courier"/>
                <a:cs typeface="Courier"/>
                <a:sym typeface="Courier"/>
              </a:rPr>
              <a:t>free</a:t>
            </a:r>
            <a:r>
              <a:t> but to not </a:t>
            </a:r>
            <a:r>
              <a:rPr>
                <a:latin typeface="Courier"/>
                <a:ea typeface="Courier"/>
                <a:cs typeface="Courier"/>
                <a:sym typeface="Courier"/>
              </a:rPr>
              <a:t>free</a:t>
            </a:r>
            <a:r>
              <a:t> twice, etc.</a:t>
            </a:r>
          </a:p>
          <a:p>
            <a:pPr algn="l"/>
          </a:p>
          <a:p>
            <a:pPr algn="l"/>
            <a:r>
              <a:rPr b="1">
                <a:latin typeface="Helvetica Neue"/>
                <a:ea typeface="Helvetica Neue"/>
                <a:cs typeface="Helvetica Neue"/>
                <a:sym typeface="Helvetica Neue"/>
              </a:rPr>
              <a:t>Leaks possible</a:t>
            </a:r>
            <a:r>
              <a:t> — this is less critical, but causes programs to waste memory.</a:t>
            </a:r>
          </a:p>
        </p:txBody>
      </p:sp>
      <p:sp>
        <p:nvSpPr>
          <p:cNvPr id="164" name="Slide Number"/>
          <p:cNvSpPr txBox="1"/>
          <p:nvPr>
            <p:ph type="sldNum" sz="quarter" idx="2"/>
          </p:nvPr>
        </p:nvSpPr>
        <p:spPr>
          <a:xfrm>
            <a:off x="570494" y="12618456"/>
            <a:ext cx="241403" cy="374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 name="How do you choose between stack and heap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How do you choose between stack and heap allocation?</a:t>
            </a:r>
          </a:p>
        </p:txBody>
      </p:sp>
      <p:sp>
        <p:nvSpPr>
          <p:cNvPr id="167" name="Use stack if possible, go to heap only when you must…"/>
          <p:cNvSpPr txBox="1"/>
          <p:nvPr/>
        </p:nvSpPr>
        <p:spPr>
          <a:xfrm>
            <a:off x="725318" y="1738606"/>
            <a:ext cx="22933364" cy="115722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b="1">
                <a:latin typeface="Helvetica Neue"/>
                <a:ea typeface="Helvetica Neue"/>
                <a:cs typeface="Helvetica Neue"/>
                <a:sym typeface="Helvetica Neue"/>
              </a:rPr>
              <a:t>Use stack if possible, go to heap only when you must </a:t>
            </a:r>
            <a:endParaRPr b="1">
              <a:latin typeface="Helvetica Neue"/>
              <a:ea typeface="Helvetica Neue"/>
              <a:cs typeface="Helvetica Neue"/>
              <a:sym typeface="Helvetica Neue"/>
            </a:endParaRPr>
          </a:p>
          <a:p>
            <a:pPr lvl="1" algn="l"/>
            <a:r>
              <a:t>Stack is safer, more efficient, more convenient </a:t>
            </a:r>
          </a:p>
          <a:p>
            <a:pPr lvl="1" algn="l"/>
          </a:p>
          <a:p>
            <a:pPr algn="l"/>
            <a:r>
              <a:rPr b="1">
                <a:latin typeface="Helvetica Neue"/>
                <a:ea typeface="Helvetica Neue"/>
                <a:cs typeface="Helvetica Neue"/>
                <a:sym typeface="Helvetica Neue"/>
              </a:rPr>
              <a:t>When is heap allocation required? </a:t>
            </a:r>
            <a:endParaRPr b="1">
              <a:latin typeface="Helvetica Neue"/>
              <a:ea typeface="Helvetica Neue"/>
              <a:cs typeface="Helvetica Neue"/>
              <a:sym typeface="Helvetica Neue"/>
            </a:endParaRPr>
          </a:p>
          <a:p>
            <a:pPr lvl="1" algn="l"/>
            <a:r>
              <a:t>Very large allocation that could blow out stack</a:t>
            </a:r>
            <a:br/>
            <a:r>
              <a:t>Dynamic construction, not known at compile-time what declarations will be needed </a:t>
            </a:r>
          </a:p>
          <a:p>
            <a:pPr lvl="1" algn="l"/>
            <a:r>
              <a:t>Need to control lifetime — memory must persist outside of function call</a:t>
            </a:r>
            <a:br/>
            <a:r>
              <a:t>Need to resize memory after initial allocation </a:t>
            </a:r>
          </a:p>
          <a:p>
            <a:pPr lvl="1" algn="l"/>
          </a:p>
          <a:p>
            <a:pPr algn="l"/>
            <a:r>
              <a:rPr b="1">
                <a:latin typeface="Helvetica Neue"/>
                <a:ea typeface="Helvetica Neue"/>
                <a:cs typeface="Helvetica Neue"/>
                <a:sym typeface="Helvetica Neue"/>
              </a:rPr>
              <a:t>With heap, comes responsibility </a:t>
            </a:r>
            <a:endParaRPr b="1">
              <a:latin typeface="Helvetica Neue"/>
              <a:ea typeface="Helvetica Neue"/>
              <a:cs typeface="Helvetica Neue"/>
              <a:sym typeface="Helvetica Neue"/>
            </a:endParaRPr>
          </a:p>
          <a:p>
            <a:pPr lvl="1" algn="l"/>
            <a:r>
              <a:t>Your responsibility for correct allocation at right time and right size</a:t>
            </a:r>
            <a:br/>
            <a:r>
              <a:t>Your responsibility to manage the pointee type and size</a:t>
            </a:r>
            <a:br/>
            <a:r>
              <a:t>Your responsibility for correct deallocation at right time, once and only once</a:t>
            </a:r>
          </a:p>
          <a:p>
            <a:pPr lvl="1" algn="l"/>
            <a:r>
              <a:rPr>
                <a:latin typeface="Courier"/>
                <a:ea typeface="Courier"/>
                <a:cs typeface="Courier"/>
                <a:sym typeface="Courier"/>
              </a:rPr>
              <a:t>valgrind</a:t>
            </a:r>
            <a:r>
              <a:t> is your friend! </a:t>
            </a:r>
          </a:p>
        </p:txBody>
      </p:sp>
      <p:sp>
        <p:nvSpPr>
          <p:cNvPr id="168" name="Slide Number"/>
          <p:cNvSpPr txBox="1"/>
          <p:nvPr>
            <p:ph type="sldNum" sz="quarter" idx="2"/>
          </p:nvPr>
        </p:nvSpPr>
        <p:spPr>
          <a:xfrm>
            <a:off x="570494" y="12618456"/>
            <a:ext cx="241403" cy="374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 name="Generic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Generic Pointers</a:t>
            </a:r>
          </a:p>
        </p:txBody>
      </p:sp>
      <p:sp>
        <p:nvSpPr>
          <p:cNvPr id="171" name="We are now going to go into an area that I like to call &quot;the wild west&quot; of pointers. We are going to discuss the void * pointer, which is a pointer that has an unspecified pointee type. In other words, it is a pointer, but does not have a width associate"/>
          <p:cNvSpPr txBox="1"/>
          <p:nvPr/>
        </p:nvSpPr>
        <p:spPr>
          <a:xfrm>
            <a:off x="725318" y="1738606"/>
            <a:ext cx="22933364" cy="624223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We are now going to go into an area that I like to call "the wild west" of pointers. We are going to discuss the </a:t>
            </a:r>
            <a:r>
              <a:rPr>
                <a:latin typeface="Courier"/>
                <a:ea typeface="Courier"/>
                <a:cs typeface="Courier"/>
                <a:sym typeface="Courier"/>
              </a:rPr>
              <a:t>void *</a:t>
            </a:r>
            <a:r>
              <a:t> pointer, which is a pointer that has an unspecified pointee type. In other words, it is a pointer, but does not have a width associated with the underlying data based on some type.</a:t>
            </a:r>
          </a:p>
          <a:p>
            <a:pPr algn="l"/>
          </a:p>
          <a:p>
            <a:pPr algn="l"/>
            <a:r>
              <a:t>You can pass </a:t>
            </a:r>
            <a:r>
              <a:rPr>
                <a:latin typeface="Courier"/>
                <a:ea typeface="Courier"/>
                <a:cs typeface="Courier"/>
                <a:sym typeface="Courier"/>
              </a:rPr>
              <a:t>void *</a:t>
            </a:r>
            <a:r>
              <a:t> pointers to and from functions, and you can assign them values with the </a:t>
            </a:r>
            <a:r>
              <a:rPr>
                <a:latin typeface="Courier"/>
                <a:ea typeface="Courier"/>
                <a:cs typeface="Courier"/>
                <a:sym typeface="Courier"/>
              </a:rPr>
              <a:t>&amp;</a:t>
            </a:r>
            <a:r>
              <a:t> operator. E.g.,</a:t>
            </a:r>
          </a:p>
        </p:txBody>
      </p:sp>
      <p:sp>
        <p:nvSpPr>
          <p:cNvPr id="172" name="int arr[] = {2, 4, 6, 8, 10};…"/>
          <p:cNvSpPr txBox="1"/>
          <p:nvPr/>
        </p:nvSpPr>
        <p:spPr>
          <a:xfrm>
            <a:off x="825898" y="7726459"/>
            <a:ext cx="11228600" cy="2451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int arr[] = {2, 4, 6, 8, 10};</a:t>
            </a:r>
          </a:p>
          <a:p>
            <a:pPr algn="l">
              <a:defRPr>
                <a:latin typeface="Courier"/>
                <a:ea typeface="Courier"/>
                <a:cs typeface="Courier"/>
                <a:sym typeface="Courier"/>
              </a:defRPr>
            </a:pPr>
            <a:r>
              <a:t>void *arr_p1 = arr;</a:t>
            </a:r>
          </a:p>
          <a:p>
            <a:pPr algn="l">
              <a:defRPr>
                <a:latin typeface="Courier"/>
                <a:ea typeface="Courier"/>
                <a:cs typeface="Courier"/>
                <a:sym typeface="Courier"/>
              </a:defRPr>
            </a:pPr>
            <a:r>
              <a:t>int *arr_p2 = arr_p1;</a:t>
            </a:r>
          </a:p>
        </p:txBody>
      </p:sp>
      <p:sp>
        <p:nvSpPr>
          <p:cNvPr id="173" name="Slide Number"/>
          <p:cNvSpPr txBox="1"/>
          <p:nvPr>
            <p:ph type="sldNum" sz="quarter" idx="2"/>
          </p:nvPr>
        </p:nvSpPr>
        <p:spPr>
          <a:xfrm>
            <a:off x="570494" y="12618456"/>
            <a:ext cx="241403" cy="374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Generic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Generic Pointers</a:t>
            </a:r>
          </a:p>
        </p:txBody>
      </p:sp>
      <p:sp>
        <p:nvSpPr>
          <p:cNvPr id="176" name="You cannot dereference a void * pointer, nor can you use pointer arithmetic with it. E.g.,"/>
          <p:cNvSpPr txBox="1"/>
          <p:nvPr/>
        </p:nvSpPr>
        <p:spPr>
          <a:xfrm>
            <a:off x="725318" y="1738606"/>
            <a:ext cx="22933364" cy="163835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You </a:t>
            </a:r>
            <a:r>
              <a:rPr b="1">
                <a:latin typeface="Helvetica Neue"/>
                <a:ea typeface="Helvetica Neue"/>
                <a:cs typeface="Helvetica Neue"/>
                <a:sym typeface="Helvetica Neue"/>
              </a:rPr>
              <a:t>cannot</a:t>
            </a:r>
            <a:r>
              <a:t> dereference a </a:t>
            </a:r>
            <a:r>
              <a:rPr>
                <a:latin typeface="Courier"/>
                <a:ea typeface="Courier"/>
                <a:cs typeface="Courier"/>
                <a:sym typeface="Courier"/>
              </a:rPr>
              <a:t>void *</a:t>
            </a:r>
            <a:r>
              <a:t> pointer, nor can you use pointer arithmetic with it. E.g.,</a:t>
            </a:r>
          </a:p>
        </p:txBody>
      </p:sp>
      <p:sp>
        <p:nvSpPr>
          <p:cNvPr id="177" name="int arr[] = {2, 4, 6, 8, 10};…"/>
          <p:cNvSpPr txBox="1"/>
          <p:nvPr/>
        </p:nvSpPr>
        <p:spPr>
          <a:xfrm>
            <a:off x="1126861" y="3945067"/>
            <a:ext cx="22130278" cy="5245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200">
                <a:latin typeface="Courier"/>
                <a:ea typeface="Courier"/>
                <a:cs typeface="Courier"/>
                <a:sym typeface="Courier"/>
              </a:defRPr>
            </a:pPr>
            <a:r>
              <a:t>int arr[] = {2, 4, 6, 8, 10};</a:t>
            </a:r>
          </a:p>
          <a:p>
            <a:pPr algn="l">
              <a:defRPr sz="4200">
                <a:latin typeface="Courier"/>
                <a:ea typeface="Courier"/>
                <a:cs typeface="Courier"/>
                <a:sym typeface="Courier"/>
              </a:defRPr>
            </a:pPr>
          </a:p>
          <a:p>
            <a:pPr algn="l">
              <a:defRPr sz="4200">
                <a:latin typeface="Courier"/>
                <a:ea typeface="Courier"/>
                <a:cs typeface="Courier"/>
                <a:sym typeface="Courier"/>
              </a:defRPr>
            </a:pPr>
            <a:r>
              <a:t>void *arr_p1 = arr;</a:t>
            </a:r>
          </a:p>
          <a:p>
            <a:pPr algn="l">
              <a:defRPr sz="4200">
                <a:latin typeface="Courier"/>
                <a:ea typeface="Courier"/>
                <a:cs typeface="Courier"/>
                <a:sym typeface="Courier"/>
              </a:defRPr>
            </a:pPr>
          </a:p>
          <a:p>
            <a:pPr algn="l">
              <a:defRPr sz="4200">
                <a:latin typeface="Courier"/>
                <a:ea typeface="Courier"/>
                <a:cs typeface="Courier"/>
                <a:sym typeface="Courier"/>
              </a:defRPr>
            </a:pPr>
            <a:r>
              <a:t>arr_p1++; // gives compiler warning about incrementing void *</a:t>
            </a:r>
          </a:p>
          <a:p>
            <a:pPr algn="l">
              <a:defRPr sz="4200">
                <a:latin typeface="Courier"/>
                <a:ea typeface="Courier"/>
                <a:cs typeface="Courier"/>
                <a:sym typeface="Courier"/>
              </a:defRPr>
            </a:pPr>
          </a:p>
          <a:p>
            <a:pPr algn="l">
              <a:defRPr sz="4200">
                <a:latin typeface="Courier"/>
                <a:ea typeface="Courier"/>
                <a:cs typeface="Courier"/>
                <a:sym typeface="Courier"/>
              </a:defRPr>
            </a:pPr>
            <a:r>
              <a:t>printf("%d\n", arr_p1[0]); // warns, but also causes compiler error</a:t>
            </a:r>
          </a:p>
          <a:p>
            <a:pPr algn="l">
              <a:defRPr sz="4200">
                <a:latin typeface="Courier"/>
                <a:ea typeface="Courier"/>
                <a:cs typeface="Courier"/>
                <a:sym typeface="Courier"/>
              </a:defRPr>
            </a:pPr>
            <a:r>
              <a:t>                          // because you cannot dereference void *</a:t>
            </a:r>
          </a:p>
        </p:txBody>
      </p:sp>
      <p:sp>
        <p:nvSpPr>
          <p:cNvPr id="178" name="Slide Number"/>
          <p:cNvSpPr txBox="1"/>
          <p:nvPr>
            <p:ph type="sldNum" sz="quarter" idx="2"/>
          </p:nvPr>
        </p:nvSpPr>
        <p:spPr>
          <a:xfrm>
            <a:off x="570494" y="12618456"/>
            <a:ext cx="241403" cy="374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 name="Generic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Generic Pointers</a:t>
            </a:r>
          </a:p>
        </p:txBody>
      </p:sp>
      <p:sp>
        <p:nvSpPr>
          <p:cNvPr id="181" name="Why would we ever want a type where we lose information?…"/>
          <p:cNvSpPr txBox="1"/>
          <p:nvPr/>
        </p:nvSpPr>
        <p:spPr>
          <a:xfrm>
            <a:off x="725318" y="1738606"/>
            <a:ext cx="22933364" cy="690829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Why would we ever want a type where we </a:t>
            </a:r>
            <a:r>
              <a:rPr i="1">
                <a:latin typeface="Helvetica Neue"/>
                <a:ea typeface="Helvetica Neue"/>
                <a:cs typeface="Helvetica Neue"/>
                <a:sym typeface="Helvetica Neue"/>
              </a:rPr>
              <a:t>lose</a:t>
            </a:r>
            <a:r>
              <a:t> information?</a:t>
            </a:r>
          </a:p>
          <a:p>
            <a:pPr algn="l"/>
          </a:p>
          <a:p>
            <a:pPr algn="l"/>
            <a:r>
              <a:t>Sometimes, a function needs to be </a:t>
            </a:r>
            <a:r>
              <a:rPr i="1">
                <a:latin typeface="Helvetica Neue"/>
                <a:ea typeface="Helvetica Neue"/>
                <a:cs typeface="Helvetica Neue"/>
                <a:sym typeface="Helvetica Neue"/>
              </a:rPr>
              <a:t>generic</a:t>
            </a:r>
            <a:r>
              <a:t> so it can deal with any type. We have seen this with </a:t>
            </a:r>
            <a:r>
              <a:rPr>
                <a:latin typeface="Courier"/>
                <a:ea typeface="Courier"/>
                <a:cs typeface="Courier"/>
                <a:sym typeface="Courier"/>
              </a:rPr>
              <a:t>realloc</a:t>
            </a:r>
            <a:r>
              <a:t> and </a:t>
            </a:r>
            <a:r>
              <a:rPr>
                <a:latin typeface="Courier"/>
                <a:ea typeface="Courier"/>
                <a:cs typeface="Courier"/>
                <a:sym typeface="Courier"/>
              </a:rPr>
              <a:t>free</a:t>
            </a:r>
            <a:r>
              <a:t>:</a:t>
            </a:r>
          </a:p>
          <a:p>
            <a:pPr algn="l"/>
          </a:p>
          <a:p>
            <a:pPr algn="l" defTabSz="457200">
              <a:lnSpc>
                <a:spcPts val="8700"/>
              </a:lnSpc>
              <a:defRPr sz="4466">
                <a:latin typeface="Courier"/>
                <a:ea typeface="Courier"/>
                <a:cs typeface="Courier"/>
                <a:sym typeface="Courier"/>
              </a:defRPr>
            </a:pPr>
            <a:r>
              <a:t>void free(void *ptr);</a:t>
            </a:r>
          </a:p>
          <a:p>
            <a:pPr algn="l"/>
          </a:p>
          <a:p>
            <a:pPr algn="l"/>
            <a:r>
              <a:t>It would not be very nice if we had to have a different </a:t>
            </a:r>
            <a:r>
              <a:rPr>
                <a:latin typeface="Courier"/>
                <a:ea typeface="Courier"/>
                <a:cs typeface="Courier"/>
                <a:sym typeface="Courier"/>
              </a:rPr>
              <a:t>free</a:t>
            </a:r>
            <a:r>
              <a:t> function for every type of pointer!</a:t>
            </a:r>
          </a:p>
        </p:txBody>
      </p:sp>
      <p:sp>
        <p:nvSpPr>
          <p:cNvPr id="18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 name="Generic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Generic Pointers</a:t>
            </a:r>
          </a:p>
        </p:txBody>
      </p:sp>
      <p:sp>
        <p:nvSpPr>
          <p:cNvPr id="185" name="What if you wanted to write a program to swap the first and last element in an int array? You might write something like this:"/>
          <p:cNvSpPr txBox="1"/>
          <p:nvPr/>
        </p:nvSpPr>
        <p:spPr>
          <a:xfrm>
            <a:off x="725318" y="1738606"/>
            <a:ext cx="22933364"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What if you wanted to write a program to swap the first and last element in an </a:t>
            </a:r>
            <a:r>
              <a:rPr>
                <a:latin typeface="Courier"/>
                <a:ea typeface="Courier"/>
                <a:cs typeface="Courier"/>
                <a:sym typeface="Courier"/>
              </a:rPr>
              <a:t>int</a:t>
            </a:r>
            <a:r>
              <a:t> array? You might write something like this:</a:t>
            </a:r>
          </a:p>
        </p:txBody>
      </p:sp>
      <p:sp>
        <p:nvSpPr>
          <p:cNvPr id="186" name="void swap_ends_int(int *arr, size_t nelems)…"/>
          <p:cNvSpPr txBox="1"/>
          <p:nvPr/>
        </p:nvSpPr>
        <p:spPr>
          <a:xfrm>
            <a:off x="975534" y="3939793"/>
            <a:ext cx="13217743" cy="6388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900">
                <a:latin typeface="Courier"/>
                <a:ea typeface="Courier"/>
                <a:cs typeface="Courier"/>
                <a:sym typeface="Courier"/>
              </a:defRPr>
            </a:pPr>
            <a:r>
              <a:t>void swap_ends_int(int *arr, size_t nelems)</a:t>
            </a:r>
          </a:p>
          <a:p>
            <a:pPr algn="l">
              <a:defRPr sz="2900">
                <a:latin typeface="Courier"/>
                <a:ea typeface="Courier"/>
                <a:cs typeface="Courier"/>
                <a:sym typeface="Courier"/>
              </a:defRPr>
            </a:pPr>
            <a:r>
              <a:t>{</a:t>
            </a:r>
          </a:p>
          <a:p>
            <a:pPr algn="l">
              <a:defRPr sz="2900">
                <a:latin typeface="Courier"/>
                <a:ea typeface="Courier"/>
                <a:cs typeface="Courier"/>
                <a:sym typeface="Courier"/>
              </a:defRPr>
            </a:pPr>
            <a:r>
              <a:t>    int tmp = *arr;</a:t>
            </a:r>
          </a:p>
          <a:p>
            <a:pPr algn="l">
              <a:defRPr sz="2900">
                <a:latin typeface="Courier"/>
                <a:ea typeface="Courier"/>
                <a:cs typeface="Courier"/>
                <a:sym typeface="Courier"/>
              </a:defRPr>
            </a:pPr>
            <a:r>
              <a:t>    *arr = *(arr + nelems - 1);</a:t>
            </a:r>
          </a:p>
          <a:p>
            <a:pPr algn="l">
              <a:defRPr sz="2900">
                <a:latin typeface="Courier"/>
                <a:ea typeface="Courier"/>
                <a:cs typeface="Courier"/>
                <a:sym typeface="Courier"/>
              </a:defRPr>
            </a:pPr>
            <a:r>
              <a:t>    *(arr + nelems - 1) = tmp;</a:t>
            </a:r>
          </a:p>
          <a:p>
            <a:pPr algn="l">
              <a:defRPr sz="2900">
                <a:latin typeface="Courier"/>
                <a:ea typeface="Courier"/>
                <a:cs typeface="Courier"/>
                <a:sym typeface="Courier"/>
              </a:defRPr>
            </a:pPr>
            <a:r>
              <a:t>}</a:t>
            </a:r>
          </a:p>
          <a:p>
            <a:pPr algn="l">
              <a:defRPr sz="2900">
                <a:latin typeface="Courier"/>
                <a:ea typeface="Courier"/>
                <a:cs typeface="Courier"/>
                <a:sym typeface="Courier"/>
              </a:defRPr>
            </a:pPr>
          </a:p>
          <a:p>
            <a:pPr algn="l">
              <a:defRPr sz="2900">
                <a:latin typeface="Courier"/>
                <a:ea typeface="Courier"/>
                <a:cs typeface="Courier"/>
                <a:sym typeface="Courier"/>
              </a:defRPr>
            </a:pPr>
            <a:r>
              <a:t>int main(int argc, char **argv)</a:t>
            </a:r>
          </a:p>
          <a:p>
            <a:pPr algn="l">
              <a:defRPr sz="2900">
                <a:latin typeface="Courier"/>
                <a:ea typeface="Courier"/>
                <a:cs typeface="Courier"/>
                <a:sym typeface="Courier"/>
              </a:defRPr>
            </a:pPr>
            <a:r>
              <a:t>{</a:t>
            </a:r>
          </a:p>
          <a:p>
            <a:pPr algn="l">
              <a:defRPr sz="2900">
                <a:latin typeface="Courier"/>
                <a:ea typeface="Courier"/>
                <a:cs typeface="Courier"/>
                <a:sym typeface="Courier"/>
              </a:defRPr>
            </a:pPr>
            <a:r>
              <a:t>    int i_array[]   = {10, 40, 80, 20, -30, 50};</a:t>
            </a:r>
          </a:p>
          <a:p>
            <a:pPr algn="l">
              <a:defRPr sz="2900">
                <a:latin typeface="Courier"/>
                <a:ea typeface="Courier"/>
                <a:cs typeface="Courier"/>
                <a:sym typeface="Courier"/>
              </a:defRPr>
            </a:pPr>
            <a:r>
              <a:t>    size_t i_nelems = sizeof(i_array) / sizeof(i_array[0]);</a:t>
            </a:r>
          </a:p>
          <a:p>
            <a:pPr algn="l">
              <a:defRPr sz="2900">
                <a:latin typeface="Courier"/>
                <a:ea typeface="Courier"/>
                <a:cs typeface="Courier"/>
                <a:sym typeface="Courier"/>
              </a:defRPr>
            </a:pPr>
            <a:r>
              <a:t>    swap_ends_int(i_array, i_nelems);</a:t>
            </a:r>
          </a:p>
          <a:p>
            <a:pPr algn="l">
              <a:defRPr sz="2900">
                <a:latin typeface="Courier"/>
                <a:ea typeface="Courier"/>
                <a:cs typeface="Courier"/>
                <a:sym typeface="Courier"/>
              </a:defRPr>
            </a:pPr>
            <a:r>
              <a:t>    return 0;</a:t>
            </a:r>
          </a:p>
          <a:p>
            <a:pPr algn="l">
              <a:defRPr sz="2900">
                <a:latin typeface="Courier"/>
                <a:ea typeface="Courier"/>
                <a:cs typeface="Courier"/>
                <a:sym typeface="Courier"/>
              </a:defRPr>
            </a:pPr>
            <a:r>
              <a:t>}</a:t>
            </a:r>
          </a:p>
        </p:txBody>
      </p:sp>
      <p:sp>
        <p:nvSpPr>
          <p:cNvPr id="187" name="Great! But what if you also wanted to swap the first and last element in a long array?"/>
          <p:cNvSpPr txBox="1"/>
          <p:nvPr/>
        </p:nvSpPr>
        <p:spPr>
          <a:xfrm>
            <a:off x="717176" y="10900884"/>
            <a:ext cx="23445719" cy="86619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Great! But what if you also wanted to swap the first and last element in a </a:t>
            </a:r>
            <a:r>
              <a:rPr>
                <a:latin typeface="Courier"/>
                <a:ea typeface="Courier"/>
                <a:cs typeface="Courier"/>
                <a:sym typeface="Courier"/>
              </a:rPr>
              <a:t>long</a:t>
            </a:r>
            <a:r>
              <a:t> array?</a:t>
            </a:r>
          </a:p>
        </p:txBody>
      </p:sp>
      <p:graphicFrame>
        <p:nvGraphicFramePr>
          <p:cNvPr id="188" name="Table 1-1-1"/>
          <p:cNvGraphicFramePr/>
          <p:nvPr/>
        </p:nvGraphicFramePr>
        <p:xfrm>
          <a:off x="15807632" y="3460750"/>
          <a:ext cx="6242305" cy="9499178"/>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095062"/>
                <a:gridCol w="3753067"/>
              </a:tblGrid>
              <a:tr h="1358900">
                <a:tc>
                  <a:txBody>
                    <a:bodyPr/>
                    <a:lstStyle/>
                    <a:p>
                      <a:pPr algn="ctr" defTabSz="914400">
                        <a:defRPr>
                          <a:solidFill>
                            <a:srgbClr val="000000"/>
                          </a:solidFill>
                        </a:defRPr>
                      </a:pPr>
                      <a:r>
                        <a:rPr sz="4700">
                          <a:latin typeface="+mn-lt"/>
                          <a:ea typeface="+mn-ea"/>
                          <a:cs typeface="+mn-cs"/>
                          <a:sym typeface="Helvetica Neue Light"/>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4700">
                          <a:latin typeface="+mn-lt"/>
                          <a:ea typeface="+mn-ea"/>
                          <a:cs typeface="+mn-cs"/>
                          <a:sym typeface="Helvetica Neue Light"/>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358900">
                <a:tc>
                  <a:txBody>
                    <a:bodyPr/>
                    <a:lstStyle/>
                    <a:p>
                      <a:pPr algn="ctr" defTabSz="914400">
                        <a:defRPr>
                          <a:solidFill>
                            <a:srgbClr val="000000"/>
                          </a:solidFill>
                        </a:defRPr>
                      </a:pPr>
                      <a:r>
                        <a:rPr sz="3300">
                          <a:latin typeface="Courier"/>
                          <a:ea typeface="Courier"/>
                          <a:cs typeface="Courier"/>
                          <a:sym typeface="Courier"/>
                        </a:rPr>
                        <a:t>0x7fffffffe974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5000"/>
                        <a:t>55</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8900">
                <a:tc>
                  <a:txBody>
                    <a:bodyPr/>
                    <a:lstStyle/>
                    <a:p>
                      <a:pPr algn="ctr" defTabSz="914400">
                        <a:defRPr>
                          <a:solidFill>
                            <a:srgbClr val="000000"/>
                          </a:solidFill>
                        </a:defRPr>
                      </a:pPr>
                      <a:r>
                        <a:rPr sz="3300">
                          <a:latin typeface="Courier"/>
                          <a:ea typeface="Courier"/>
                          <a:cs typeface="Courier"/>
                          <a:sym typeface="Courier"/>
                        </a:rPr>
                        <a:t>0x7fffffffe970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5000"/>
                        <a:t>18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8900">
                <a:tc>
                  <a:txBody>
                    <a:bodyPr/>
                    <a:lstStyle/>
                    <a:p>
                      <a:pPr algn="ctr" defTabSz="914400">
                        <a:defRPr>
                          <a:solidFill>
                            <a:srgbClr val="000000"/>
                          </a:solidFill>
                        </a:defRPr>
                      </a:pPr>
                      <a:r>
                        <a:rPr sz="3300">
                          <a:latin typeface="Courier"/>
                          <a:ea typeface="Courier"/>
                          <a:cs typeface="Courier"/>
                          <a:sym typeface="Courier"/>
                        </a:rPr>
                        <a:t>0x7fffffffe96c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5000"/>
                        <a:t>-12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8900">
                <a:tc>
                  <a:txBody>
                    <a:bodyPr/>
                    <a:lstStyle/>
                    <a:p>
                      <a:pPr algn="ctr" defTabSz="914400">
                        <a:defRPr>
                          <a:solidFill>
                            <a:srgbClr val="000000"/>
                          </a:solidFill>
                        </a:defRPr>
                      </a:pPr>
                      <a:r>
                        <a:rPr sz="3300">
                          <a:latin typeface="Courier"/>
                          <a:ea typeface="Courier"/>
                          <a:cs typeface="Courier"/>
                          <a:sym typeface="Courier"/>
                        </a:rPr>
                        <a:t>0x7fffffffe968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algn="ctr" defTabSz="914400">
                        <a:defRPr>
                          <a:solidFill>
                            <a:srgbClr val="000000"/>
                          </a:solidFill>
                        </a:defRPr>
                      </a:pPr>
                      <a:r>
                        <a:rPr sz="5000"/>
                        <a:t>23</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100000" sp="200000"/>
                      </a:custDash>
                    </a:lnB>
                  </a:tcPr>
                </a:tc>
              </a:tr>
            </a:tbl>
          </a:graphicData>
        </a:graphic>
      </p:graphicFrame>
      <p:grpSp>
        <p:nvGrpSpPr>
          <p:cNvPr id="206" name="Group"/>
          <p:cNvGrpSpPr/>
          <p:nvPr/>
        </p:nvGrpSpPr>
        <p:grpSpPr>
          <a:xfrm>
            <a:off x="19706149" y="4808566"/>
            <a:ext cx="398831" cy="5442936"/>
            <a:chOff x="0" y="0"/>
            <a:chExt cx="398830" cy="5442934"/>
          </a:xfrm>
        </p:grpSpPr>
        <p:sp>
          <p:nvSpPr>
            <p:cNvPr id="189" name="Line"/>
            <p:cNvSpPr/>
            <p:nvPr/>
          </p:nvSpPr>
          <p:spPr>
            <a:xfrm>
              <a:off x="0" y="0"/>
              <a:ext cx="398831"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90" name="Line"/>
            <p:cNvSpPr/>
            <p:nvPr/>
          </p:nvSpPr>
          <p:spPr>
            <a:xfrm>
              <a:off x="0" y="34018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91" name="Line"/>
            <p:cNvSpPr/>
            <p:nvPr/>
          </p:nvSpPr>
          <p:spPr>
            <a:xfrm>
              <a:off x="0" y="68036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92" name="Line"/>
            <p:cNvSpPr/>
            <p:nvPr/>
          </p:nvSpPr>
          <p:spPr>
            <a:xfrm>
              <a:off x="0" y="102055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93" name="Line"/>
            <p:cNvSpPr/>
            <p:nvPr/>
          </p:nvSpPr>
          <p:spPr>
            <a:xfrm>
              <a:off x="0" y="136073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94" name="Line"/>
            <p:cNvSpPr/>
            <p:nvPr/>
          </p:nvSpPr>
          <p:spPr>
            <a:xfrm>
              <a:off x="0" y="17009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95" name="Line"/>
            <p:cNvSpPr/>
            <p:nvPr/>
          </p:nvSpPr>
          <p:spPr>
            <a:xfrm>
              <a:off x="0" y="204110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96" name="Line"/>
            <p:cNvSpPr/>
            <p:nvPr/>
          </p:nvSpPr>
          <p:spPr>
            <a:xfrm>
              <a:off x="0" y="23812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97" name="Line"/>
            <p:cNvSpPr/>
            <p:nvPr/>
          </p:nvSpPr>
          <p:spPr>
            <a:xfrm>
              <a:off x="0" y="272146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98" name="Line"/>
            <p:cNvSpPr/>
            <p:nvPr/>
          </p:nvSpPr>
          <p:spPr>
            <a:xfrm>
              <a:off x="0" y="306165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99" name="Line"/>
            <p:cNvSpPr/>
            <p:nvPr/>
          </p:nvSpPr>
          <p:spPr>
            <a:xfrm>
              <a:off x="0" y="34018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00" name="Line"/>
            <p:cNvSpPr/>
            <p:nvPr/>
          </p:nvSpPr>
          <p:spPr>
            <a:xfrm>
              <a:off x="0" y="37420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01" name="Line"/>
            <p:cNvSpPr/>
            <p:nvPr/>
          </p:nvSpPr>
          <p:spPr>
            <a:xfrm>
              <a:off x="0" y="408220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02" name="Line"/>
            <p:cNvSpPr/>
            <p:nvPr/>
          </p:nvSpPr>
          <p:spPr>
            <a:xfrm>
              <a:off x="0" y="44223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03" name="Line"/>
            <p:cNvSpPr/>
            <p:nvPr/>
          </p:nvSpPr>
          <p:spPr>
            <a:xfrm>
              <a:off x="0" y="476256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04" name="Line"/>
            <p:cNvSpPr/>
            <p:nvPr/>
          </p:nvSpPr>
          <p:spPr>
            <a:xfrm>
              <a:off x="0" y="510275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05" name="Line"/>
            <p:cNvSpPr/>
            <p:nvPr/>
          </p:nvSpPr>
          <p:spPr>
            <a:xfrm>
              <a:off x="0" y="54429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sp>
        <p:nvSpPr>
          <p:cNvPr id="209" name="Connection Line"/>
          <p:cNvSpPr/>
          <p:nvPr/>
        </p:nvSpPr>
        <p:spPr>
          <a:xfrm>
            <a:off x="20680387" y="5525334"/>
            <a:ext cx="615740" cy="4009400"/>
          </a:xfrm>
          <a:custGeom>
            <a:avLst/>
            <a:gdLst/>
            <a:ahLst/>
            <a:cxnLst>
              <a:cxn ang="0">
                <a:pos x="wd2" y="hd2"/>
              </a:cxn>
              <a:cxn ang="5400000">
                <a:pos x="wd2" y="hd2"/>
              </a:cxn>
              <a:cxn ang="10800000">
                <a:pos x="wd2" y="hd2"/>
              </a:cxn>
              <a:cxn ang="16200000">
                <a:pos x="wd2" y="hd2"/>
              </a:cxn>
            </a:cxnLst>
            <a:rect l="0" t="0" r="r" b="b"/>
            <a:pathLst>
              <a:path w="16268" h="21600" fill="norm" stroke="1" extrusionOk="0">
                <a:moveTo>
                  <a:pt x="16268" y="21600"/>
                </a:moveTo>
                <a:cubicBezTo>
                  <a:pt x="-4016" y="14544"/>
                  <a:pt x="-5332" y="7344"/>
                  <a:pt x="12320" y="0"/>
                </a:cubicBezTo>
              </a:path>
            </a:pathLst>
          </a:custGeom>
          <a:ln w="50800">
            <a:solidFill>
              <a:srgbClr val="7F0325"/>
            </a:solidFill>
            <a:miter lim="400000"/>
            <a:headEnd type="triangle"/>
            <a:tailEnd type="triangle"/>
          </a:ln>
        </p:spPr>
        <p:txBody>
          <a:bodyPr/>
          <a:lstStyle/>
          <a:p>
            <a:pPr/>
          </a:p>
        </p:txBody>
      </p:sp>
      <p:sp>
        <p:nvSpPr>
          <p:cNvPr id="20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1" name="Generic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Generic Pointers</a:t>
            </a:r>
          </a:p>
        </p:txBody>
      </p:sp>
      <p:sp>
        <p:nvSpPr>
          <p:cNvPr id="212" name="Great! But what if you also wanted to swap the first and last element in a long array?"/>
          <p:cNvSpPr txBox="1"/>
          <p:nvPr/>
        </p:nvSpPr>
        <p:spPr>
          <a:xfrm>
            <a:off x="327070" y="1766731"/>
            <a:ext cx="23729861"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Great! But what if you also wanted to swap the first and last element in a </a:t>
            </a:r>
            <a:r>
              <a:rPr>
                <a:latin typeface="Courier"/>
                <a:ea typeface="Courier"/>
                <a:cs typeface="Courier"/>
                <a:sym typeface="Courier"/>
              </a:rPr>
              <a:t>long</a:t>
            </a:r>
            <a:r>
              <a:t> array?</a:t>
            </a:r>
          </a:p>
        </p:txBody>
      </p:sp>
      <p:sp>
        <p:nvSpPr>
          <p:cNvPr id="213" name="void swap_ends_int(int *arr, size_t nelems)…"/>
          <p:cNvSpPr txBox="1"/>
          <p:nvPr/>
        </p:nvSpPr>
        <p:spPr>
          <a:xfrm>
            <a:off x="609915" y="2632477"/>
            <a:ext cx="12768090" cy="10960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800">
                <a:latin typeface="Courier"/>
                <a:ea typeface="Courier"/>
                <a:cs typeface="Courier"/>
                <a:sym typeface="Courier"/>
              </a:defRPr>
            </a:pPr>
            <a:r>
              <a:t>void swap_ends_int(int *arr, size_t nelems)</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int tmp = *arr;</a:t>
            </a:r>
          </a:p>
          <a:p>
            <a:pPr algn="l">
              <a:defRPr sz="2800">
                <a:latin typeface="Courier"/>
                <a:ea typeface="Courier"/>
                <a:cs typeface="Courier"/>
                <a:sym typeface="Courier"/>
              </a:defRPr>
            </a:pPr>
            <a:r>
              <a:t>    *arr = *(arr + nelems - 1);</a:t>
            </a:r>
          </a:p>
          <a:p>
            <a:pPr algn="l">
              <a:defRPr sz="2800">
                <a:latin typeface="Courier"/>
                <a:ea typeface="Courier"/>
                <a:cs typeface="Courier"/>
                <a:sym typeface="Courier"/>
              </a:defRPr>
            </a:pPr>
            <a:r>
              <a:t>    *(arr + nelems - 1) = tmp;</a:t>
            </a:r>
          </a:p>
          <a:p>
            <a:pPr algn="l">
              <a:defRPr sz="2800">
                <a:latin typeface="Courier"/>
                <a:ea typeface="Courier"/>
                <a:cs typeface="Courier"/>
                <a:sym typeface="Courier"/>
              </a:defRPr>
            </a:pPr>
            <a:r>
              <a:t>}</a:t>
            </a:r>
          </a:p>
          <a:p>
            <a:pPr algn="l">
              <a:defRPr sz="2800">
                <a:latin typeface="Courier"/>
                <a:ea typeface="Courier"/>
                <a:cs typeface="Courier"/>
                <a:sym typeface="Courier"/>
              </a:defRPr>
            </a:pPr>
          </a:p>
          <a:p>
            <a:pPr algn="l">
              <a:defRPr sz="2800">
                <a:latin typeface="Courier"/>
                <a:ea typeface="Courier"/>
                <a:cs typeface="Courier"/>
                <a:sym typeface="Courier"/>
              </a:defRPr>
            </a:pPr>
            <a:r>
              <a:t>void swap_ends_long(long *arr, size_t nelems)</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long tmp = *arr;</a:t>
            </a:r>
          </a:p>
          <a:p>
            <a:pPr algn="l">
              <a:defRPr sz="2800">
                <a:latin typeface="Courier"/>
                <a:ea typeface="Courier"/>
                <a:cs typeface="Courier"/>
                <a:sym typeface="Courier"/>
              </a:defRPr>
            </a:pPr>
            <a:r>
              <a:t>    *arr = *(arr + nelems - 1);</a:t>
            </a:r>
          </a:p>
          <a:p>
            <a:pPr algn="l">
              <a:defRPr sz="2800">
                <a:latin typeface="Courier"/>
                <a:ea typeface="Courier"/>
                <a:cs typeface="Courier"/>
                <a:sym typeface="Courier"/>
              </a:defRPr>
            </a:pPr>
            <a:r>
              <a:t>    *(arr + nelems - 1) = tmp;</a:t>
            </a:r>
          </a:p>
          <a:p>
            <a:pPr algn="l">
              <a:defRPr sz="2800">
                <a:latin typeface="Courier"/>
                <a:ea typeface="Courier"/>
                <a:cs typeface="Courier"/>
                <a:sym typeface="Courier"/>
              </a:defRPr>
            </a:pPr>
            <a:r>
              <a:t>}</a:t>
            </a:r>
          </a:p>
          <a:p>
            <a:pPr algn="l">
              <a:defRPr sz="2800">
                <a:latin typeface="Courier"/>
                <a:ea typeface="Courier"/>
                <a:cs typeface="Courier"/>
                <a:sym typeface="Courier"/>
              </a:defRPr>
            </a:pPr>
          </a:p>
          <a:p>
            <a:pPr algn="l">
              <a:defRPr sz="2800">
                <a:latin typeface="Courier"/>
                <a:ea typeface="Courier"/>
                <a:cs typeface="Courier"/>
                <a:sym typeface="Courier"/>
              </a:defRPr>
            </a:pPr>
            <a:r>
              <a:t>int main(int argc, char **argv)</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int i_array[]   = {10, 40, 80, 20, -30, 50};</a:t>
            </a:r>
          </a:p>
          <a:p>
            <a:pPr algn="l">
              <a:defRPr sz="2800">
                <a:latin typeface="Courier"/>
                <a:ea typeface="Courier"/>
                <a:cs typeface="Courier"/>
                <a:sym typeface="Courier"/>
              </a:defRPr>
            </a:pPr>
            <a:r>
              <a:t>    size_t i_nelems = sizeof(i_array) / sizeof(i_array[0]);</a:t>
            </a:r>
          </a:p>
          <a:p>
            <a:pPr algn="l">
              <a:defRPr sz="2800">
                <a:latin typeface="Courier"/>
                <a:ea typeface="Courier"/>
                <a:cs typeface="Courier"/>
                <a:sym typeface="Courier"/>
              </a:defRPr>
            </a:pPr>
            <a:r>
              <a:t>    swap_ends_int(i_array, i_nelems);</a:t>
            </a:r>
          </a:p>
          <a:p>
            <a:pPr algn="l">
              <a:defRPr sz="2800">
                <a:latin typeface="Courier"/>
                <a:ea typeface="Courier"/>
                <a:cs typeface="Courier"/>
                <a:sym typeface="Courier"/>
              </a:defRPr>
            </a:pPr>
          </a:p>
          <a:p>
            <a:pPr algn="l">
              <a:defRPr sz="2800">
                <a:latin typeface="Courier"/>
                <a:ea typeface="Courier"/>
                <a:cs typeface="Courier"/>
                <a:sym typeface="Courier"/>
              </a:defRPr>
            </a:pPr>
            <a:r>
              <a:t>    long l_array[]  = {100, 400, 800, 200, -300, 500};</a:t>
            </a:r>
          </a:p>
          <a:p>
            <a:pPr algn="l">
              <a:defRPr sz="2800">
                <a:latin typeface="Courier"/>
                <a:ea typeface="Courier"/>
                <a:cs typeface="Courier"/>
                <a:sym typeface="Courier"/>
              </a:defRPr>
            </a:pPr>
            <a:r>
              <a:t>    size_t l_nelems = sizeof(l_array) / sizeof(l_array[0]);</a:t>
            </a:r>
          </a:p>
          <a:p>
            <a:pPr algn="l">
              <a:defRPr sz="2800">
                <a:latin typeface="Courier"/>
                <a:ea typeface="Courier"/>
                <a:cs typeface="Courier"/>
                <a:sym typeface="Courier"/>
              </a:defRPr>
            </a:pPr>
            <a:r>
              <a:t>    swap_ends_long(l_array, l_nelems);</a:t>
            </a:r>
          </a:p>
          <a:p>
            <a:pPr algn="l">
              <a:defRPr sz="2800">
                <a:latin typeface="Courier"/>
                <a:ea typeface="Courier"/>
                <a:cs typeface="Courier"/>
                <a:sym typeface="Courier"/>
              </a:defRPr>
            </a:pPr>
            <a:r>
              <a:t>    return 0;</a:t>
            </a:r>
          </a:p>
          <a:p>
            <a:pPr algn="l">
              <a:defRPr sz="2800">
                <a:latin typeface="Courier"/>
                <a:ea typeface="Courier"/>
                <a:cs typeface="Courier"/>
                <a:sym typeface="Courier"/>
              </a:defRPr>
            </a:pPr>
            <a:r>
              <a:t>}</a:t>
            </a:r>
          </a:p>
        </p:txBody>
      </p:sp>
      <p:sp>
        <p:nvSpPr>
          <p:cNvPr id="214" name="Bummer. We have to write a function that is virtually identical, with the only difference being that we handle the type of the array elements differently.…"/>
          <p:cNvSpPr txBox="1"/>
          <p:nvPr/>
        </p:nvSpPr>
        <p:spPr>
          <a:xfrm>
            <a:off x="14242347" y="3116710"/>
            <a:ext cx="9723690" cy="84868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Bummer. We have to write a function that is virtually identical, with the only difference being that we handle the type of the array elements differently.</a:t>
            </a:r>
          </a:p>
          <a:p>
            <a:pPr algn="l"/>
          </a:p>
          <a:p>
            <a:pPr algn="l"/>
            <a:r>
              <a:t>In other words, the type system is getting in the way! We would like to write a single </a:t>
            </a:r>
            <a:r>
              <a:rPr>
                <a:latin typeface="Courier"/>
                <a:ea typeface="Courier"/>
                <a:cs typeface="Courier"/>
                <a:sym typeface="Courier"/>
              </a:rPr>
              <a:t>swap_ends</a:t>
            </a:r>
            <a:r>
              <a:t> function that handles </a:t>
            </a:r>
            <a:r>
              <a:rPr i="1">
                <a:latin typeface="Helvetica Neue"/>
                <a:ea typeface="Helvetica Neue"/>
                <a:cs typeface="Helvetica Neue"/>
                <a:sym typeface="Helvetica Neue"/>
              </a:rPr>
              <a:t>any</a:t>
            </a:r>
            <a:r>
              <a:t> array, but the type system foils us.</a:t>
            </a:r>
          </a:p>
        </p:txBody>
      </p:sp>
      <p:sp>
        <p:nvSpPr>
          <p:cNvPr id="21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 name="Generic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Generic Pointers</a:t>
            </a:r>
          </a:p>
        </p:txBody>
      </p:sp>
      <p:sp>
        <p:nvSpPr>
          <p:cNvPr id="218" name="void * to the rescue! In this case, the pointer type gives us information about the size of the elements being pointed to (either 4-bytes for int, or 8-bytes for long, in the previous example).…"/>
          <p:cNvSpPr txBox="1"/>
          <p:nvPr/>
        </p:nvSpPr>
        <p:spPr>
          <a:xfrm>
            <a:off x="327070" y="1766731"/>
            <a:ext cx="23729861" cy="469785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a:latin typeface="Courier"/>
                <a:ea typeface="Courier"/>
                <a:cs typeface="Courier"/>
                <a:sym typeface="Courier"/>
              </a:rPr>
              <a:t>void *</a:t>
            </a:r>
            <a:r>
              <a:t> to the rescue! In this case, the pointer type gives us information about the size of the elements being pointed to (either 4-bytes for </a:t>
            </a:r>
            <a:r>
              <a:rPr>
                <a:latin typeface="Courier"/>
                <a:ea typeface="Courier"/>
                <a:cs typeface="Courier"/>
                <a:sym typeface="Courier"/>
              </a:rPr>
              <a:t>int</a:t>
            </a:r>
            <a:r>
              <a:t>, or 8-bytes for </a:t>
            </a:r>
            <a:r>
              <a:rPr>
                <a:latin typeface="Courier"/>
                <a:ea typeface="Courier"/>
                <a:cs typeface="Courier"/>
                <a:sym typeface="Courier"/>
              </a:rPr>
              <a:t>long</a:t>
            </a:r>
            <a:r>
              <a:t>, in the previous example).</a:t>
            </a:r>
          </a:p>
          <a:p>
            <a:pPr algn="l"/>
          </a:p>
          <a:p>
            <a:pPr algn="l"/>
            <a:r>
              <a:t>By using void * and </a:t>
            </a:r>
            <a:r>
              <a:rPr i="1">
                <a:latin typeface="Helvetica Neue"/>
                <a:ea typeface="Helvetica Neue"/>
                <a:cs typeface="Helvetica Neue"/>
                <a:sym typeface="Helvetica Neue"/>
              </a:rPr>
              <a:t>explicitly including the width of the type</a:t>
            </a:r>
            <a:r>
              <a:t>, we can write a function that can take any type as the elements to swap:</a:t>
            </a:r>
          </a:p>
        </p:txBody>
      </p:sp>
      <p:sp>
        <p:nvSpPr>
          <p:cNvPr id="219" name="void swap_ends(void *arr, size_t nelems, int width)…"/>
          <p:cNvSpPr txBox="1"/>
          <p:nvPr/>
        </p:nvSpPr>
        <p:spPr>
          <a:xfrm>
            <a:off x="413043" y="6745378"/>
            <a:ext cx="12981484" cy="6210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800">
                <a:latin typeface="Courier"/>
                <a:ea typeface="Courier"/>
                <a:cs typeface="Courier"/>
                <a:sym typeface="Courier"/>
              </a:defRPr>
            </a:pPr>
            <a:r>
              <a:t>void swap_ends(void *arr, size_t nelems, int width)</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 allocate space for the copy</a:t>
            </a:r>
          </a:p>
          <a:p>
            <a:pPr algn="l">
              <a:defRPr sz="2800">
                <a:latin typeface="Courier"/>
                <a:ea typeface="Courier"/>
                <a:cs typeface="Courier"/>
                <a:sym typeface="Courier"/>
              </a:defRPr>
            </a:pPr>
            <a:r>
              <a:t>    char tmp[width];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the first element to tmp</a:t>
            </a:r>
          </a:p>
          <a:p>
            <a:pPr algn="l">
              <a:defRPr sz="2800">
                <a:latin typeface="Courier"/>
                <a:ea typeface="Courier"/>
                <a:cs typeface="Courier"/>
                <a:sym typeface="Courier"/>
              </a:defRPr>
            </a:pPr>
            <a:r>
              <a:t>    memmove(tmp, arr, 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the last element to the first</a:t>
            </a:r>
          </a:p>
          <a:p>
            <a:pPr algn="l">
              <a:defRPr sz="2800">
                <a:latin typeface="Courier"/>
                <a:ea typeface="Courier"/>
                <a:cs typeface="Courier"/>
                <a:sym typeface="Courier"/>
              </a:defRPr>
            </a:pPr>
            <a:r>
              <a:t>    memmove(arr,(char *)arr + (nelems - 1) * width, 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tmp to the last element</a:t>
            </a:r>
          </a:p>
          <a:p>
            <a:pPr algn="l">
              <a:defRPr sz="2800">
                <a:latin typeface="Courier"/>
                <a:ea typeface="Courier"/>
                <a:cs typeface="Courier"/>
                <a:sym typeface="Courier"/>
              </a:defRPr>
            </a:pPr>
            <a:r>
              <a:t>    memmove((char *)arr + (nelems - 1) * width, tmp, width);</a:t>
            </a:r>
          </a:p>
          <a:p>
            <a:pPr algn="l">
              <a:defRPr sz="2800">
                <a:latin typeface="Courier"/>
                <a:ea typeface="Courier"/>
                <a:cs typeface="Courier"/>
                <a:sym typeface="Courier"/>
              </a:defRPr>
            </a:pPr>
            <a:r>
              <a:t>}</a:t>
            </a:r>
          </a:p>
        </p:txBody>
      </p:sp>
      <p:sp>
        <p:nvSpPr>
          <p:cNvPr id="220" name="Remember last time we showed that we can copy bytes using memmove?…"/>
          <p:cNvSpPr txBox="1"/>
          <p:nvPr/>
        </p:nvSpPr>
        <p:spPr>
          <a:xfrm>
            <a:off x="13639108" y="6713628"/>
            <a:ext cx="10248745" cy="54592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Remember last time we showed that we can copy bytes using </a:t>
            </a:r>
            <a:r>
              <a:rPr>
                <a:latin typeface="Courier"/>
                <a:ea typeface="Courier"/>
                <a:cs typeface="Courier"/>
                <a:sym typeface="Courier"/>
              </a:rPr>
              <a:t>memmove</a:t>
            </a:r>
            <a:r>
              <a:t>?</a:t>
            </a:r>
          </a:p>
          <a:p>
            <a:pPr algn="l"/>
          </a:p>
          <a:p>
            <a:pPr algn="l"/>
            <a:r>
              <a:t>We must pass the width of the elements in the array because the </a:t>
            </a:r>
            <a:r>
              <a:rPr>
                <a:latin typeface="Courier"/>
                <a:ea typeface="Courier"/>
                <a:cs typeface="Courier"/>
                <a:sym typeface="Courier"/>
              </a:rPr>
              <a:t>void *</a:t>
            </a:r>
            <a:r>
              <a:t> pointer doesn't carry that information.</a:t>
            </a:r>
          </a:p>
        </p:txBody>
      </p:sp>
      <p:sp>
        <p:nvSpPr>
          <p:cNvPr id="22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3" name="Generic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Generic Pointers</a:t>
            </a:r>
          </a:p>
        </p:txBody>
      </p:sp>
      <p:sp>
        <p:nvSpPr>
          <p:cNvPr id="224" name="void swap_ends(void *arr, size_t nelems, int width)…"/>
          <p:cNvSpPr txBox="1"/>
          <p:nvPr/>
        </p:nvSpPr>
        <p:spPr>
          <a:xfrm>
            <a:off x="356794" y="1992327"/>
            <a:ext cx="12981484" cy="6210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800">
                <a:latin typeface="Courier"/>
                <a:ea typeface="Courier"/>
                <a:cs typeface="Courier"/>
                <a:sym typeface="Courier"/>
              </a:defRPr>
            </a:pPr>
            <a:r>
              <a:t>void swap_ends(void *arr, size_t nelems, int width)</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 allocate space for the copy</a:t>
            </a:r>
          </a:p>
          <a:p>
            <a:pPr algn="l">
              <a:defRPr sz="2800">
                <a:latin typeface="Courier"/>
                <a:ea typeface="Courier"/>
                <a:cs typeface="Courier"/>
                <a:sym typeface="Courier"/>
              </a:defRPr>
            </a:pPr>
            <a:r>
              <a:t>    char tmp[width];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the first element to tmp</a:t>
            </a:r>
          </a:p>
          <a:p>
            <a:pPr algn="l">
              <a:defRPr sz="2800">
                <a:latin typeface="Courier"/>
                <a:ea typeface="Courier"/>
                <a:cs typeface="Courier"/>
                <a:sym typeface="Courier"/>
              </a:defRPr>
            </a:pPr>
            <a:r>
              <a:t>    memmove(tmp, arr, 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the last element to the first</a:t>
            </a:r>
          </a:p>
          <a:p>
            <a:pPr algn="l">
              <a:defRPr sz="2800">
                <a:latin typeface="Courier"/>
                <a:ea typeface="Courier"/>
                <a:cs typeface="Courier"/>
                <a:sym typeface="Courier"/>
              </a:defRPr>
            </a:pPr>
            <a:r>
              <a:t>    memmove(arr, (char *)arr + (nelems - 1) * width, 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tmp to the last element</a:t>
            </a:r>
          </a:p>
          <a:p>
            <a:pPr algn="l">
              <a:defRPr sz="2800">
                <a:latin typeface="Courier"/>
                <a:ea typeface="Courier"/>
                <a:cs typeface="Courier"/>
                <a:sym typeface="Courier"/>
              </a:defRPr>
            </a:pPr>
            <a:r>
              <a:t>    memmove((char *)arr + (nelems - 1) * width, tmp, width);</a:t>
            </a:r>
          </a:p>
          <a:p>
            <a:pPr algn="l">
              <a:defRPr sz="2800">
                <a:latin typeface="Courier"/>
                <a:ea typeface="Courier"/>
                <a:cs typeface="Courier"/>
                <a:sym typeface="Courier"/>
              </a:defRPr>
            </a:pPr>
            <a:r>
              <a:t>}</a:t>
            </a:r>
          </a:p>
        </p:txBody>
      </p:sp>
      <p:sp>
        <p:nvSpPr>
          <p:cNvPr id="225" name="Let's look at this function in more detail. First, we have a void * pointer passed in as the array."/>
          <p:cNvSpPr txBox="1"/>
          <p:nvPr/>
        </p:nvSpPr>
        <p:spPr>
          <a:xfrm>
            <a:off x="13779730" y="1932452"/>
            <a:ext cx="10248746" cy="2390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look at this function in more detail. First, we have a </a:t>
            </a:r>
            <a:r>
              <a:rPr>
                <a:latin typeface="Courier"/>
                <a:ea typeface="Courier"/>
                <a:cs typeface="Courier"/>
                <a:sym typeface="Courier"/>
              </a:rPr>
              <a:t>void *</a:t>
            </a:r>
            <a:r>
              <a:t> pointer passed in as the array.</a:t>
            </a:r>
          </a:p>
        </p:txBody>
      </p:sp>
      <p:sp>
        <p:nvSpPr>
          <p:cNvPr id="226" name="Rounded Rectangle"/>
          <p:cNvSpPr/>
          <p:nvPr/>
        </p:nvSpPr>
        <p:spPr>
          <a:xfrm>
            <a:off x="3485249" y="1958942"/>
            <a:ext cx="2296987" cy="742006"/>
          </a:xfrm>
          <a:prstGeom prst="roundRect">
            <a:avLst>
              <a:gd name="adj" fmla="val 25674"/>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22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9" name="Generic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Generic Pointers</a:t>
            </a:r>
          </a:p>
        </p:txBody>
      </p:sp>
      <p:sp>
        <p:nvSpPr>
          <p:cNvPr id="230" name="void swap_ends(void *arr, size_t nelems, int width)…"/>
          <p:cNvSpPr txBox="1"/>
          <p:nvPr/>
        </p:nvSpPr>
        <p:spPr>
          <a:xfrm>
            <a:off x="356794" y="1992327"/>
            <a:ext cx="12981484" cy="6210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800">
                <a:latin typeface="Courier"/>
                <a:ea typeface="Courier"/>
                <a:cs typeface="Courier"/>
                <a:sym typeface="Courier"/>
              </a:defRPr>
            </a:pPr>
            <a:r>
              <a:t>void swap_ends(void *arr, size_t nelems, int width)</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 allocate space for the copy</a:t>
            </a:r>
          </a:p>
          <a:p>
            <a:pPr algn="l">
              <a:defRPr sz="2800">
                <a:latin typeface="Courier"/>
                <a:ea typeface="Courier"/>
                <a:cs typeface="Courier"/>
                <a:sym typeface="Courier"/>
              </a:defRPr>
            </a:pPr>
            <a:r>
              <a:t>    char tmp[width];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the first element to tmp</a:t>
            </a:r>
          </a:p>
          <a:p>
            <a:pPr algn="l">
              <a:defRPr sz="2800">
                <a:latin typeface="Courier"/>
                <a:ea typeface="Courier"/>
                <a:cs typeface="Courier"/>
                <a:sym typeface="Courier"/>
              </a:defRPr>
            </a:pPr>
            <a:r>
              <a:t>    memmove(tmp, arr, 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the last element to the first</a:t>
            </a:r>
          </a:p>
          <a:p>
            <a:pPr algn="l">
              <a:defRPr sz="2800">
                <a:latin typeface="Courier"/>
                <a:ea typeface="Courier"/>
                <a:cs typeface="Courier"/>
                <a:sym typeface="Courier"/>
              </a:defRPr>
            </a:pPr>
            <a:r>
              <a:t>    memmove(arr,(char *)arr + (nelems - 1) * width, 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tmp to the last element</a:t>
            </a:r>
          </a:p>
          <a:p>
            <a:pPr algn="l">
              <a:defRPr sz="2800">
                <a:latin typeface="Courier"/>
                <a:ea typeface="Courier"/>
                <a:cs typeface="Courier"/>
                <a:sym typeface="Courier"/>
              </a:defRPr>
            </a:pPr>
            <a:r>
              <a:t>    memmove((char *)arr + (nelems - 1) * width, tmp, width);</a:t>
            </a:r>
          </a:p>
          <a:p>
            <a:pPr algn="l">
              <a:defRPr sz="2800">
                <a:latin typeface="Courier"/>
                <a:ea typeface="Courier"/>
                <a:cs typeface="Courier"/>
                <a:sym typeface="Courier"/>
              </a:defRPr>
            </a:pPr>
            <a:r>
              <a:t>}</a:t>
            </a:r>
          </a:p>
        </p:txBody>
      </p:sp>
      <p:sp>
        <p:nvSpPr>
          <p:cNvPr id="231" name="Let's look at this function in more detail. First, we have a void * pointer passed in as the array.…"/>
          <p:cNvSpPr txBox="1"/>
          <p:nvPr/>
        </p:nvSpPr>
        <p:spPr>
          <a:xfrm>
            <a:off x="13779730" y="1932452"/>
            <a:ext cx="10248746" cy="626324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look at this function in more detail. First, we have a </a:t>
            </a:r>
            <a:r>
              <a:rPr>
                <a:latin typeface="Courier"/>
                <a:ea typeface="Courier"/>
                <a:cs typeface="Courier"/>
                <a:sym typeface="Courier"/>
              </a:rPr>
              <a:t>void *</a:t>
            </a:r>
            <a:r>
              <a:t> pointer passed in as the array.</a:t>
            </a:r>
          </a:p>
          <a:p>
            <a:pPr algn="l"/>
          </a:p>
          <a:p>
            <a:pPr algn="l"/>
            <a:r>
              <a:t>Next, we create a </a:t>
            </a:r>
            <a:r>
              <a:rPr>
                <a:latin typeface="Courier"/>
                <a:ea typeface="Courier"/>
                <a:cs typeface="Courier"/>
                <a:sym typeface="Courier"/>
              </a:rPr>
              <a:t>char</a:t>
            </a:r>
            <a:r>
              <a:t> array to hold the bytes. Remember: </a:t>
            </a:r>
            <a:r>
              <a:rPr>
                <a:latin typeface="Courier"/>
                <a:ea typeface="Courier"/>
                <a:cs typeface="Courier"/>
                <a:sym typeface="Courier"/>
              </a:rPr>
              <a:t>char</a:t>
            </a:r>
            <a:r>
              <a:t> is the only 1-byte type we have, and using a </a:t>
            </a:r>
            <a:r>
              <a:rPr>
                <a:latin typeface="Courier"/>
                <a:ea typeface="Courier"/>
                <a:cs typeface="Courier"/>
                <a:sym typeface="Courier"/>
              </a:rPr>
              <a:t>char</a:t>
            </a:r>
            <a:r>
              <a:t> array is how we can create</a:t>
            </a:r>
          </a:p>
        </p:txBody>
      </p:sp>
      <p:sp>
        <p:nvSpPr>
          <p:cNvPr id="232" name="Rounded Rectangle"/>
          <p:cNvSpPr/>
          <p:nvPr/>
        </p:nvSpPr>
        <p:spPr>
          <a:xfrm>
            <a:off x="1122785" y="3196423"/>
            <a:ext cx="3750017" cy="742006"/>
          </a:xfrm>
          <a:prstGeom prst="roundRect">
            <a:avLst>
              <a:gd name="adj" fmla="val 25674"/>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233" name="an array that is exactly the number of bytes we want. We will use this almost every time we use void * pointers, so get used to it!…"/>
          <p:cNvSpPr txBox="1"/>
          <p:nvPr/>
        </p:nvSpPr>
        <p:spPr>
          <a:xfrm>
            <a:off x="378814" y="8610463"/>
            <a:ext cx="23295358" cy="471823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an array that is exactly the number of bytes we want. We will use this almost every time we use </a:t>
            </a:r>
            <a:r>
              <a:rPr>
                <a:latin typeface="Courier"/>
                <a:ea typeface="Courier"/>
                <a:cs typeface="Courier"/>
                <a:sym typeface="Courier"/>
              </a:rPr>
              <a:t>void *</a:t>
            </a:r>
            <a:r>
              <a:t> pointers, so get used to it!</a:t>
            </a:r>
          </a:p>
          <a:p>
            <a:pPr algn="l"/>
          </a:p>
          <a:p>
            <a:pPr algn="l"/>
            <a:r>
              <a:t>(we could also use </a:t>
            </a:r>
            <a:r>
              <a:rPr>
                <a:latin typeface="Courier"/>
                <a:ea typeface="Courier"/>
                <a:cs typeface="Courier"/>
                <a:sym typeface="Courier"/>
              </a:rPr>
              <a:t>malloc</a:t>
            </a:r>
            <a:r>
              <a:t> if we wanted to, but it isn't really necessary here, as the array works just fine*. Regardless, we would still use a </a:t>
            </a:r>
            <a:r>
              <a:rPr>
                <a:latin typeface="Courier"/>
                <a:ea typeface="Courier"/>
                <a:cs typeface="Courier"/>
                <a:sym typeface="Courier"/>
              </a:rPr>
              <a:t>char *</a:t>
            </a:r>
            <a:r>
              <a:t> pointer)</a:t>
            </a:r>
          </a:p>
          <a:p>
            <a:pPr algn="l"/>
            <a:r>
              <a:t>     </a:t>
            </a:r>
            <a:r>
              <a:rPr sz="3300"/>
              <a:t>*not true for C++!</a:t>
            </a:r>
          </a:p>
        </p:txBody>
      </p:sp>
      <p:sp>
        <p:nvSpPr>
          <p:cNvPr id="23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6" name="Generic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Generic Pointers</a:t>
            </a:r>
          </a:p>
        </p:txBody>
      </p:sp>
      <p:sp>
        <p:nvSpPr>
          <p:cNvPr id="237" name="void swap_ends(void *arr, size_t nelems, int width)…"/>
          <p:cNvSpPr txBox="1"/>
          <p:nvPr/>
        </p:nvSpPr>
        <p:spPr>
          <a:xfrm>
            <a:off x="356794" y="1992327"/>
            <a:ext cx="12981484" cy="6210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800">
                <a:latin typeface="Courier"/>
                <a:ea typeface="Courier"/>
                <a:cs typeface="Courier"/>
                <a:sym typeface="Courier"/>
              </a:defRPr>
            </a:pPr>
            <a:r>
              <a:t>void swap_ends(void *arr, size_t nelems, int width)</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 allocate space for the copy</a:t>
            </a:r>
          </a:p>
          <a:p>
            <a:pPr algn="l">
              <a:defRPr sz="2800">
                <a:latin typeface="Courier"/>
                <a:ea typeface="Courier"/>
                <a:cs typeface="Courier"/>
                <a:sym typeface="Courier"/>
              </a:defRPr>
            </a:pPr>
            <a:r>
              <a:t>    char tmp[width];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the first element to tmp</a:t>
            </a:r>
          </a:p>
          <a:p>
            <a:pPr algn="l">
              <a:defRPr sz="2800">
                <a:latin typeface="Courier"/>
                <a:ea typeface="Courier"/>
                <a:cs typeface="Courier"/>
                <a:sym typeface="Courier"/>
              </a:defRPr>
            </a:pPr>
            <a:r>
              <a:t>    memmove(tmp, arr, 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the last element to the first</a:t>
            </a:r>
          </a:p>
          <a:p>
            <a:pPr algn="l">
              <a:defRPr sz="2800">
                <a:latin typeface="Courier"/>
                <a:ea typeface="Courier"/>
                <a:cs typeface="Courier"/>
                <a:sym typeface="Courier"/>
              </a:defRPr>
            </a:pPr>
            <a:r>
              <a:t>    memmove(arr,(char *)arr + (nelems - 1) * width, 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tmp to the last element</a:t>
            </a:r>
          </a:p>
          <a:p>
            <a:pPr algn="l">
              <a:defRPr sz="2800">
                <a:latin typeface="Courier"/>
                <a:ea typeface="Courier"/>
                <a:cs typeface="Courier"/>
                <a:sym typeface="Courier"/>
              </a:defRPr>
            </a:pPr>
            <a:r>
              <a:t>    memmove((char *)arr + (nelems - 1) * width, tmp, width);</a:t>
            </a:r>
          </a:p>
          <a:p>
            <a:pPr algn="l">
              <a:defRPr sz="2800">
                <a:latin typeface="Courier"/>
                <a:ea typeface="Courier"/>
                <a:cs typeface="Courier"/>
                <a:sym typeface="Courier"/>
              </a:defRPr>
            </a:pPr>
            <a:r>
              <a:t>}</a:t>
            </a:r>
          </a:p>
        </p:txBody>
      </p:sp>
      <p:sp>
        <p:nvSpPr>
          <p:cNvPr id="238" name="Let's look at this function in more detail. First, we have a void * pointer passed in as the array.…"/>
          <p:cNvSpPr txBox="1"/>
          <p:nvPr/>
        </p:nvSpPr>
        <p:spPr>
          <a:xfrm>
            <a:off x="13779730" y="1932452"/>
            <a:ext cx="10248746" cy="626324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look at this function in more detail. First, we have a </a:t>
            </a:r>
            <a:r>
              <a:rPr>
                <a:latin typeface="Courier"/>
                <a:ea typeface="Courier"/>
                <a:cs typeface="Courier"/>
                <a:sym typeface="Courier"/>
              </a:rPr>
              <a:t>void *</a:t>
            </a:r>
            <a:r>
              <a:t> pointer passed in as the array.</a:t>
            </a:r>
          </a:p>
          <a:p>
            <a:pPr algn="l"/>
          </a:p>
          <a:p>
            <a:pPr algn="l"/>
            <a:r>
              <a:t>Next, we create a </a:t>
            </a:r>
            <a:r>
              <a:rPr>
                <a:latin typeface="Courier"/>
                <a:ea typeface="Courier"/>
                <a:cs typeface="Courier"/>
                <a:sym typeface="Courier"/>
              </a:rPr>
              <a:t>char</a:t>
            </a:r>
            <a:r>
              <a:t> array to hold the bytes. Remember: </a:t>
            </a:r>
            <a:r>
              <a:rPr>
                <a:latin typeface="Courier"/>
                <a:ea typeface="Courier"/>
                <a:cs typeface="Courier"/>
                <a:sym typeface="Courier"/>
              </a:rPr>
              <a:t>char</a:t>
            </a:r>
            <a:r>
              <a:t> is the only 1-byte type we have, and using a </a:t>
            </a:r>
            <a:r>
              <a:rPr>
                <a:latin typeface="Courier"/>
                <a:ea typeface="Courier"/>
                <a:cs typeface="Courier"/>
                <a:sym typeface="Courier"/>
              </a:rPr>
              <a:t>char</a:t>
            </a:r>
            <a:r>
              <a:t> array is how we can create</a:t>
            </a:r>
          </a:p>
        </p:txBody>
      </p:sp>
      <p:sp>
        <p:nvSpPr>
          <p:cNvPr id="239" name="Rounded Rectangle"/>
          <p:cNvSpPr/>
          <p:nvPr/>
        </p:nvSpPr>
        <p:spPr>
          <a:xfrm>
            <a:off x="1122785" y="4595290"/>
            <a:ext cx="5263360" cy="587981"/>
          </a:xfrm>
          <a:prstGeom prst="roundRect">
            <a:avLst>
              <a:gd name="adj" fmla="val 32399"/>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240" name="an array that is exactly the number of bytes we want. We will use this almost every time we use void * pointers, so get used to it!…"/>
          <p:cNvSpPr txBox="1"/>
          <p:nvPr/>
        </p:nvSpPr>
        <p:spPr>
          <a:xfrm>
            <a:off x="378814" y="8610463"/>
            <a:ext cx="23295358" cy="31732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an array that is exactly the number of bytes we want. We will use this almost every time we use </a:t>
            </a:r>
            <a:r>
              <a:rPr>
                <a:latin typeface="Courier"/>
                <a:ea typeface="Courier"/>
                <a:cs typeface="Courier"/>
                <a:sym typeface="Courier"/>
              </a:rPr>
              <a:t>void *</a:t>
            </a:r>
            <a:r>
              <a:t> pointers, so get used to it!</a:t>
            </a:r>
          </a:p>
          <a:p>
            <a:pPr algn="l"/>
          </a:p>
          <a:p>
            <a:pPr algn="l"/>
            <a:r>
              <a:t>We copy the bytes with </a:t>
            </a:r>
            <a:r>
              <a:rPr>
                <a:latin typeface="Courier"/>
                <a:ea typeface="Courier"/>
                <a:cs typeface="Courier"/>
                <a:sym typeface="Courier"/>
              </a:rPr>
              <a:t>memmove</a:t>
            </a:r>
            <a:r>
              <a:t>.</a:t>
            </a:r>
          </a:p>
        </p:txBody>
      </p:sp>
      <p:sp>
        <p:nvSpPr>
          <p:cNvPr id="24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3" name="Generic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Generic Pointers</a:t>
            </a:r>
          </a:p>
        </p:txBody>
      </p:sp>
      <p:sp>
        <p:nvSpPr>
          <p:cNvPr id="244" name="void swap_ends(void *arr, size_t nelems, int width)…"/>
          <p:cNvSpPr txBox="1"/>
          <p:nvPr/>
        </p:nvSpPr>
        <p:spPr>
          <a:xfrm>
            <a:off x="356794" y="1992327"/>
            <a:ext cx="12981484" cy="6210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800">
                <a:latin typeface="Courier"/>
                <a:ea typeface="Courier"/>
                <a:cs typeface="Courier"/>
                <a:sym typeface="Courier"/>
              </a:defRPr>
            </a:pPr>
            <a:r>
              <a:t>void swap_ends(void *arr, size_t nelems, int width)</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 allocate space for the copy</a:t>
            </a:r>
          </a:p>
          <a:p>
            <a:pPr algn="l">
              <a:defRPr sz="2800">
                <a:latin typeface="Courier"/>
                <a:ea typeface="Courier"/>
                <a:cs typeface="Courier"/>
                <a:sym typeface="Courier"/>
              </a:defRPr>
            </a:pPr>
            <a:r>
              <a:t>    char tmp[width];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the first element to tmp</a:t>
            </a:r>
          </a:p>
          <a:p>
            <a:pPr algn="l">
              <a:defRPr sz="2800">
                <a:latin typeface="Courier"/>
                <a:ea typeface="Courier"/>
                <a:cs typeface="Courier"/>
                <a:sym typeface="Courier"/>
              </a:defRPr>
            </a:pPr>
            <a:r>
              <a:t>    memmove(tmp, arr, 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the last element to the first</a:t>
            </a:r>
          </a:p>
          <a:p>
            <a:pPr algn="l">
              <a:defRPr sz="2800">
                <a:latin typeface="Courier"/>
                <a:ea typeface="Courier"/>
                <a:cs typeface="Courier"/>
                <a:sym typeface="Courier"/>
              </a:defRPr>
            </a:pPr>
            <a:r>
              <a:t>    memmove(arr,(char *)arr + (nelems - 1) * width, 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tmp to the last element</a:t>
            </a:r>
          </a:p>
          <a:p>
            <a:pPr algn="l">
              <a:defRPr sz="2800">
                <a:latin typeface="Courier"/>
                <a:ea typeface="Courier"/>
                <a:cs typeface="Courier"/>
                <a:sym typeface="Courier"/>
              </a:defRPr>
            </a:pPr>
            <a:r>
              <a:t>    memmove((char *)arr + (nelems - 1) * width, tmp, width);</a:t>
            </a:r>
          </a:p>
          <a:p>
            <a:pPr algn="l">
              <a:defRPr sz="2800">
                <a:latin typeface="Courier"/>
                <a:ea typeface="Courier"/>
                <a:cs typeface="Courier"/>
                <a:sym typeface="Courier"/>
              </a:defRPr>
            </a:pPr>
            <a:r>
              <a:t>}</a:t>
            </a:r>
          </a:p>
        </p:txBody>
      </p:sp>
      <p:sp>
        <p:nvSpPr>
          <p:cNvPr id="245" name="This part takes some time to get used to!…"/>
          <p:cNvSpPr txBox="1"/>
          <p:nvPr/>
        </p:nvSpPr>
        <p:spPr>
          <a:xfrm>
            <a:off x="13779730" y="1932452"/>
            <a:ext cx="10248746" cy="6200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This part takes some time to get used to!</a:t>
            </a:r>
          </a:p>
          <a:p>
            <a:pPr algn="l"/>
          </a:p>
          <a:p>
            <a:pPr algn="l"/>
            <a:r>
              <a:t>Notice that we need a pointer to the element that we are trying to copy into. We already said that we cannot do pointer arithmetic on a </a:t>
            </a:r>
            <a:r>
              <a:rPr>
                <a:latin typeface="Courier"/>
                <a:ea typeface="Courier"/>
                <a:cs typeface="Courier"/>
                <a:sym typeface="Courier"/>
              </a:rPr>
              <a:t>void *</a:t>
            </a:r>
            <a:r>
              <a:t> pointer, so we first cast the pointer to</a:t>
            </a:r>
          </a:p>
        </p:txBody>
      </p:sp>
      <p:sp>
        <p:nvSpPr>
          <p:cNvPr id="246" name="Rounded Rectangle"/>
          <p:cNvSpPr/>
          <p:nvPr/>
        </p:nvSpPr>
        <p:spPr>
          <a:xfrm>
            <a:off x="3850868" y="5917145"/>
            <a:ext cx="7371055" cy="587980"/>
          </a:xfrm>
          <a:prstGeom prst="roundRect">
            <a:avLst>
              <a:gd name="adj" fmla="val 32399"/>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247" name="char *, and then manually calculate the pointer arithmetic to get us to the correct location. In this case, because we want the last element in the array, the calculation is:…"/>
          <p:cNvSpPr txBox="1"/>
          <p:nvPr/>
        </p:nvSpPr>
        <p:spPr>
          <a:xfrm>
            <a:off x="378814" y="8610463"/>
            <a:ext cx="23626372" cy="39326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a:latin typeface="Courier"/>
                <a:ea typeface="Courier"/>
                <a:cs typeface="Courier"/>
                <a:sym typeface="Courier"/>
              </a:rPr>
              <a:t>char *</a:t>
            </a:r>
            <a:r>
              <a:t>, and then manually calculate the pointer arithmetic to get us to the correct location. In this case, because we want the last element in the array, the calculation is:</a:t>
            </a:r>
          </a:p>
          <a:p>
            <a:pPr algn="l"/>
          </a:p>
          <a:p>
            <a:pPr algn="l">
              <a:defRPr>
                <a:latin typeface="Courier"/>
                <a:ea typeface="Courier"/>
                <a:cs typeface="Courier"/>
                <a:sym typeface="Courier"/>
              </a:defRPr>
            </a:pPr>
            <a:r>
              <a:t>(char *)arr + (nelems - 1) * width</a:t>
            </a:r>
          </a:p>
        </p:txBody>
      </p:sp>
      <p:sp>
        <p:nvSpPr>
          <p:cNvPr id="24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0" name="Generic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Generic Pointers</a:t>
            </a:r>
          </a:p>
        </p:txBody>
      </p:sp>
      <p:sp>
        <p:nvSpPr>
          <p:cNvPr id="251" name="void swap_ends(void *arr, size_t nelems, int width)…"/>
          <p:cNvSpPr txBox="1"/>
          <p:nvPr/>
        </p:nvSpPr>
        <p:spPr>
          <a:xfrm>
            <a:off x="356794" y="1992327"/>
            <a:ext cx="12981484" cy="6210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800">
                <a:latin typeface="Courier"/>
                <a:ea typeface="Courier"/>
                <a:cs typeface="Courier"/>
                <a:sym typeface="Courier"/>
              </a:defRPr>
            </a:pPr>
            <a:r>
              <a:t>void swap_ends(void *arr, size_t nelems, int width)</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 allocate space for the copy</a:t>
            </a:r>
          </a:p>
          <a:p>
            <a:pPr algn="l">
              <a:defRPr sz="2800">
                <a:latin typeface="Courier"/>
                <a:ea typeface="Courier"/>
                <a:cs typeface="Courier"/>
                <a:sym typeface="Courier"/>
              </a:defRPr>
            </a:pPr>
            <a:r>
              <a:t>    char tmp[width];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the first element to tmp</a:t>
            </a:r>
          </a:p>
          <a:p>
            <a:pPr algn="l">
              <a:defRPr sz="2800">
                <a:latin typeface="Courier"/>
                <a:ea typeface="Courier"/>
                <a:cs typeface="Courier"/>
                <a:sym typeface="Courier"/>
              </a:defRPr>
            </a:pPr>
            <a:r>
              <a:t>    memmove(tmp, arr, 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the last element to the first</a:t>
            </a:r>
          </a:p>
          <a:p>
            <a:pPr algn="l">
              <a:defRPr sz="2800">
                <a:latin typeface="Courier"/>
                <a:ea typeface="Courier"/>
                <a:cs typeface="Courier"/>
                <a:sym typeface="Courier"/>
              </a:defRPr>
            </a:pPr>
            <a:r>
              <a:t>    memmove(arr,(char *)arr + (nelems - 1) * width, 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tmp to the last element</a:t>
            </a:r>
          </a:p>
          <a:p>
            <a:pPr algn="l">
              <a:defRPr sz="2800">
                <a:latin typeface="Courier"/>
                <a:ea typeface="Courier"/>
                <a:cs typeface="Courier"/>
                <a:sym typeface="Courier"/>
              </a:defRPr>
            </a:pPr>
            <a:r>
              <a:t>    memmove((char *)arr + (nelems - 1) * width, tmp, width);</a:t>
            </a:r>
          </a:p>
          <a:p>
            <a:pPr algn="l">
              <a:defRPr sz="2800">
                <a:latin typeface="Courier"/>
                <a:ea typeface="Courier"/>
                <a:cs typeface="Courier"/>
                <a:sym typeface="Courier"/>
              </a:defRPr>
            </a:pPr>
            <a:r>
              <a:t>}</a:t>
            </a:r>
          </a:p>
        </p:txBody>
      </p:sp>
      <p:sp>
        <p:nvSpPr>
          <p:cNvPr id="252" name="Rounded Rectangle"/>
          <p:cNvSpPr/>
          <p:nvPr/>
        </p:nvSpPr>
        <p:spPr>
          <a:xfrm>
            <a:off x="3850868" y="5917145"/>
            <a:ext cx="7371055" cy="587980"/>
          </a:xfrm>
          <a:prstGeom prst="roundRect">
            <a:avLst>
              <a:gd name="adj" fmla="val 32399"/>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253" name="In other words, what is the location of the 42?…"/>
          <p:cNvSpPr txBox="1"/>
          <p:nvPr/>
        </p:nvSpPr>
        <p:spPr>
          <a:xfrm>
            <a:off x="378814" y="8610463"/>
            <a:ext cx="12724050" cy="2946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In other words, what is the location of the 42?</a:t>
            </a:r>
          </a:p>
          <a:p>
            <a:pPr algn="l"/>
          </a:p>
          <a:p>
            <a:pPr algn="l">
              <a:defRPr sz="4300">
                <a:latin typeface="Courier"/>
                <a:ea typeface="Courier"/>
                <a:cs typeface="Courier"/>
                <a:sym typeface="Courier"/>
              </a:defRPr>
            </a:pPr>
            <a:r>
              <a:t>(char *)arr + (nelems - 1) * width</a:t>
            </a:r>
          </a:p>
        </p:txBody>
      </p:sp>
      <p:grpSp>
        <p:nvGrpSpPr>
          <p:cNvPr id="281" name="Group"/>
          <p:cNvGrpSpPr/>
          <p:nvPr/>
        </p:nvGrpSpPr>
        <p:grpSpPr>
          <a:xfrm>
            <a:off x="16830498" y="2108200"/>
            <a:ext cx="6242305" cy="9499178"/>
            <a:chOff x="12700" y="12700"/>
            <a:chExt cx="6242304" cy="9499177"/>
          </a:xfrm>
        </p:grpSpPr>
        <p:graphicFrame>
          <p:nvGraphicFramePr>
            <p:cNvPr id="254" name="Table 1-1-1"/>
            <p:cNvGraphicFramePr/>
            <p:nvPr/>
          </p:nvGraphicFramePr>
          <p:xfrm>
            <a:off x="12700" y="12700"/>
            <a:ext cx="6242305" cy="9499178"/>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095062"/>
                  <a:gridCol w="2147241"/>
                </a:tblGrid>
                <a:tr h="1356118">
                  <a:tc>
                    <a:txBody>
                      <a:bodyPr/>
                      <a:lstStyle/>
                      <a:p>
                        <a:pPr defTabSz="914400">
                          <a:defRPr sz="1800">
                            <a:solidFill>
                              <a:srgbClr val="000000"/>
                            </a:solidFill>
                          </a:defRPr>
                        </a:pPr>
                        <a:r>
                          <a:rPr sz="47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42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-5</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14</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7</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280" name="Group"/>
            <p:cNvGrpSpPr/>
            <p:nvPr/>
          </p:nvGrpSpPr>
          <p:grpSpPr>
            <a:xfrm>
              <a:off x="3879891" y="1384267"/>
              <a:ext cx="398832" cy="8107253"/>
              <a:chOff x="0" y="0"/>
              <a:chExt cx="398830" cy="8107252"/>
            </a:xfrm>
          </p:grpSpPr>
          <p:sp>
            <p:nvSpPr>
              <p:cNvPr id="255" name="Line"/>
              <p:cNvSpPr/>
              <p:nvPr/>
            </p:nvSpPr>
            <p:spPr>
              <a:xfrm>
                <a:off x="0" y="0"/>
                <a:ext cx="398831"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56" name="Line"/>
              <p:cNvSpPr/>
              <p:nvPr/>
            </p:nvSpPr>
            <p:spPr>
              <a:xfrm>
                <a:off x="0" y="33780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57" name="Line"/>
              <p:cNvSpPr/>
              <p:nvPr/>
            </p:nvSpPr>
            <p:spPr>
              <a:xfrm>
                <a:off x="0" y="67560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58" name="Line"/>
              <p:cNvSpPr/>
              <p:nvPr/>
            </p:nvSpPr>
            <p:spPr>
              <a:xfrm>
                <a:off x="0" y="101340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59" name="Line"/>
              <p:cNvSpPr/>
              <p:nvPr/>
            </p:nvSpPr>
            <p:spPr>
              <a:xfrm>
                <a:off x="0" y="135120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60" name="Line"/>
              <p:cNvSpPr/>
              <p:nvPr/>
            </p:nvSpPr>
            <p:spPr>
              <a:xfrm>
                <a:off x="0" y="168901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61" name="Line"/>
              <p:cNvSpPr/>
              <p:nvPr/>
            </p:nvSpPr>
            <p:spPr>
              <a:xfrm>
                <a:off x="0" y="202681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62" name="Line"/>
              <p:cNvSpPr/>
              <p:nvPr/>
            </p:nvSpPr>
            <p:spPr>
              <a:xfrm>
                <a:off x="0" y="2364615"/>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63" name="Line"/>
              <p:cNvSpPr/>
              <p:nvPr/>
            </p:nvSpPr>
            <p:spPr>
              <a:xfrm>
                <a:off x="0" y="27024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64" name="Line"/>
              <p:cNvSpPr/>
              <p:nvPr/>
            </p:nvSpPr>
            <p:spPr>
              <a:xfrm>
                <a:off x="0" y="304021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65" name="Line"/>
              <p:cNvSpPr/>
              <p:nvPr/>
            </p:nvSpPr>
            <p:spPr>
              <a:xfrm>
                <a:off x="0" y="337802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66" name="Line"/>
              <p:cNvSpPr/>
              <p:nvPr/>
            </p:nvSpPr>
            <p:spPr>
              <a:xfrm>
                <a:off x="0" y="371582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67" name="Line"/>
              <p:cNvSpPr/>
              <p:nvPr/>
            </p:nvSpPr>
            <p:spPr>
              <a:xfrm>
                <a:off x="0" y="405362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68" name="Line"/>
              <p:cNvSpPr/>
              <p:nvPr/>
            </p:nvSpPr>
            <p:spPr>
              <a:xfrm>
                <a:off x="0" y="439142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69" name="Line"/>
              <p:cNvSpPr/>
              <p:nvPr/>
            </p:nvSpPr>
            <p:spPr>
              <a:xfrm>
                <a:off x="0" y="472923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70" name="Line"/>
              <p:cNvSpPr/>
              <p:nvPr/>
            </p:nvSpPr>
            <p:spPr>
              <a:xfrm>
                <a:off x="0" y="506703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71" name="Line"/>
              <p:cNvSpPr/>
              <p:nvPr/>
            </p:nvSpPr>
            <p:spPr>
              <a:xfrm>
                <a:off x="0" y="54048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72" name="Line"/>
              <p:cNvSpPr/>
              <p:nvPr/>
            </p:nvSpPr>
            <p:spPr>
              <a:xfrm>
                <a:off x="0" y="574263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73" name="Line"/>
              <p:cNvSpPr/>
              <p:nvPr/>
            </p:nvSpPr>
            <p:spPr>
              <a:xfrm>
                <a:off x="0" y="608043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74" name="Line"/>
              <p:cNvSpPr/>
              <p:nvPr/>
            </p:nvSpPr>
            <p:spPr>
              <a:xfrm>
                <a:off x="0" y="641824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75" name="Line"/>
              <p:cNvSpPr/>
              <p:nvPr/>
            </p:nvSpPr>
            <p:spPr>
              <a:xfrm>
                <a:off x="0" y="675604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76" name="Line"/>
              <p:cNvSpPr/>
              <p:nvPr/>
            </p:nvSpPr>
            <p:spPr>
              <a:xfrm>
                <a:off x="0" y="709384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77" name="Line"/>
              <p:cNvSpPr/>
              <p:nvPr/>
            </p:nvSpPr>
            <p:spPr>
              <a:xfrm>
                <a:off x="0" y="743164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78" name="Line"/>
              <p:cNvSpPr/>
              <p:nvPr/>
            </p:nvSpPr>
            <p:spPr>
              <a:xfrm>
                <a:off x="0" y="776944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79" name="Line"/>
              <p:cNvSpPr/>
              <p:nvPr/>
            </p:nvSpPr>
            <p:spPr>
              <a:xfrm>
                <a:off x="0" y="810725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grpSp>
      <p:sp>
        <p:nvSpPr>
          <p:cNvPr id="282" name="arr"/>
          <p:cNvSpPr txBox="1"/>
          <p:nvPr/>
        </p:nvSpPr>
        <p:spPr>
          <a:xfrm>
            <a:off x="13866147" y="9284989"/>
            <a:ext cx="1257487"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r>
              <a:t>arr</a:t>
            </a:r>
          </a:p>
        </p:txBody>
      </p:sp>
      <p:sp>
        <p:nvSpPr>
          <p:cNvPr id="283" name="0x7ffeea3c9484"/>
          <p:cNvSpPr/>
          <p:nvPr/>
        </p:nvSpPr>
        <p:spPr>
          <a:xfrm>
            <a:off x="12720459" y="10168895"/>
            <a:ext cx="3548863" cy="881944"/>
          </a:xfrm>
          <a:prstGeom prst="rect">
            <a:avLst/>
          </a:prstGeom>
          <a:solidFill>
            <a:srgbClr val="00A2FF"/>
          </a:solidFill>
          <a:ln w="12700">
            <a:miter lim="400000"/>
          </a:ln>
          <a:extLst>
            <a:ext uri="{C572A759-6A51-4108-AA02-DFA0A04FC94B}">
              <ma14:wrappingTextBoxFlag xmlns:ma14="http://schemas.microsoft.com/office/mac/drawingml/2011/main" val="1"/>
            </a:ext>
          </a:extLst>
        </p:spPr>
        <p:txBody>
          <a:bodyPr lIns="0" tIns="0" rIns="0" bIns="0" anchor="ctr"/>
          <a:lstStyle>
            <a:lvl1pPr>
              <a:defRPr sz="3200">
                <a:solidFill>
                  <a:srgbClr val="FFFFFF"/>
                </a:solidFill>
                <a:latin typeface="Courier"/>
                <a:ea typeface="Courier"/>
                <a:cs typeface="Courier"/>
                <a:sym typeface="Courier"/>
              </a:defRPr>
            </a:lvl1pPr>
          </a:lstStyle>
          <a:p>
            <a:pPr/>
            <a:r>
              <a:t>0x7ffeea3c9484</a:t>
            </a:r>
          </a:p>
        </p:txBody>
      </p:sp>
      <p:sp>
        <p:nvSpPr>
          <p:cNvPr id="284" name="Line"/>
          <p:cNvSpPr/>
          <p:nvPr/>
        </p:nvSpPr>
        <p:spPr>
          <a:xfrm>
            <a:off x="16438919" y="10637835"/>
            <a:ext cx="550518" cy="435712"/>
          </a:xfrm>
          <a:prstGeom prst="line">
            <a:avLst/>
          </a:prstGeom>
          <a:ln w="63500">
            <a:solidFill>
              <a:srgbClr val="7F0325"/>
            </a:solidFill>
            <a:miter lim="400000"/>
            <a:tailEnd type="triangle"/>
          </a:ln>
        </p:spPr>
        <p:txBody>
          <a:bodyPr lIns="50800" tIns="50800" rIns="50800" bIns="50800" anchor="ctr"/>
          <a:lstStyle/>
          <a:p>
            <a:pPr/>
          </a:p>
        </p:txBody>
      </p:sp>
      <p:sp>
        <p:nvSpPr>
          <p:cNvPr id="285" name="nelems"/>
          <p:cNvSpPr txBox="1"/>
          <p:nvPr/>
        </p:nvSpPr>
        <p:spPr>
          <a:xfrm>
            <a:off x="13590302" y="5643297"/>
            <a:ext cx="240067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r>
              <a:t>nelems</a:t>
            </a:r>
          </a:p>
        </p:txBody>
      </p:sp>
      <p:sp>
        <p:nvSpPr>
          <p:cNvPr id="286" name="6"/>
          <p:cNvSpPr/>
          <p:nvPr/>
        </p:nvSpPr>
        <p:spPr>
          <a:xfrm>
            <a:off x="13965411" y="6527203"/>
            <a:ext cx="1650455" cy="881945"/>
          </a:xfrm>
          <a:prstGeom prst="rect">
            <a:avLst/>
          </a:prstGeom>
          <a:solidFill>
            <a:srgbClr val="00A2FF"/>
          </a:solidFill>
          <a:ln w="12700">
            <a:miter lim="400000"/>
          </a:ln>
          <a:extLst>
            <a:ext uri="{C572A759-6A51-4108-AA02-DFA0A04FC94B}">
              <ma14:wrappingTextBoxFlag xmlns:ma14="http://schemas.microsoft.com/office/mac/drawingml/2011/main" val="1"/>
            </a:ext>
          </a:extLst>
        </p:spPr>
        <p:txBody>
          <a:bodyPr lIns="0" tIns="0" rIns="0" bIns="0" anchor="ctr"/>
          <a:lstStyle>
            <a:lvl1pPr>
              <a:defRPr sz="4700">
                <a:solidFill>
                  <a:srgbClr val="FFFFFF"/>
                </a:solidFill>
                <a:latin typeface="Courier"/>
                <a:ea typeface="Courier"/>
                <a:cs typeface="Courier"/>
                <a:sym typeface="Courier"/>
              </a:defRPr>
            </a:lvl1pPr>
          </a:lstStyle>
          <a:p>
            <a:pPr/>
            <a:r>
              <a:t>6</a:t>
            </a:r>
          </a:p>
        </p:txBody>
      </p:sp>
      <p:sp>
        <p:nvSpPr>
          <p:cNvPr id="287" name="width"/>
          <p:cNvSpPr txBox="1"/>
          <p:nvPr/>
        </p:nvSpPr>
        <p:spPr>
          <a:xfrm>
            <a:off x="13780833" y="7464142"/>
            <a:ext cx="2019611"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r>
              <a:t>width</a:t>
            </a:r>
          </a:p>
        </p:txBody>
      </p:sp>
      <p:sp>
        <p:nvSpPr>
          <p:cNvPr id="288" name="4"/>
          <p:cNvSpPr/>
          <p:nvPr/>
        </p:nvSpPr>
        <p:spPr>
          <a:xfrm>
            <a:off x="13965411" y="8348050"/>
            <a:ext cx="1650455" cy="881944"/>
          </a:xfrm>
          <a:prstGeom prst="rect">
            <a:avLst/>
          </a:prstGeom>
          <a:solidFill>
            <a:srgbClr val="00A2FF"/>
          </a:solidFill>
          <a:ln w="12700">
            <a:miter lim="400000"/>
          </a:ln>
          <a:extLst>
            <a:ext uri="{C572A759-6A51-4108-AA02-DFA0A04FC94B}">
              <ma14:wrappingTextBoxFlag xmlns:ma14="http://schemas.microsoft.com/office/mac/drawingml/2011/main" val="1"/>
            </a:ext>
          </a:extLst>
        </p:spPr>
        <p:txBody>
          <a:bodyPr lIns="0" tIns="0" rIns="0" bIns="0" anchor="ctr"/>
          <a:lstStyle>
            <a:lvl1pPr>
              <a:defRPr sz="4700">
                <a:solidFill>
                  <a:srgbClr val="FFFFFF"/>
                </a:solidFill>
                <a:latin typeface="Courier"/>
                <a:ea typeface="Courier"/>
                <a:cs typeface="Courier"/>
                <a:sym typeface="Courier"/>
              </a:defRPr>
            </a:lvl1pPr>
          </a:lstStyle>
          <a:p>
            <a:pPr/>
            <a:r>
              <a:t>4</a:t>
            </a:r>
          </a:p>
        </p:txBody>
      </p:sp>
      <p:sp>
        <p:nvSpPr>
          <p:cNvPr id="289" name="0x7ffeea3c9484 + (5 * 4) == 0x7ffeea3c9498"/>
          <p:cNvSpPr txBox="1"/>
          <p:nvPr/>
        </p:nvSpPr>
        <p:spPr>
          <a:xfrm>
            <a:off x="441893" y="11275325"/>
            <a:ext cx="12597892" cy="698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sz="3900">
                <a:latin typeface="Courier"/>
                <a:ea typeface="Courier"/>
                <a:cs typeface="Courier"/>
                <a:sym typeface="Courier"/>
              </a:defRPr>
            </a:lvl1pPr>
          </a:lstStyle>
          <a:p>
            <a:pPr/>
            <a:r>
              <a:t>0x7ffeea3c9484 + (5 * 4) == 0x7ffeea3c9498</a:t>
            </a:r>
          </a:p>
        </p:txBody>
      </p:sp>
      <p:sp>
        <p:nvSpPr>
          <p:cNvPr id="290" name="A key point to understand is that the pointer arithmetic increases by exactly 20 because of the char * cast, which means that +1 equals 1 byte."/>
          <p:cNvSpPr txBox="1"/>
          <p:nvPr/>
        </p:nvSpPr>
        <p:spPr>
          <a:xfrm>
            <a:off x="323432" y="12198313"/>
            <a:ext cx="21897246" cy="152644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700"/>
            </a:pPr>
            <a:r>
              <a:t>A key point to understand is that the pointer arithmetic increases by exactly 20 because of the </a:t>
            </a:r>
            <a:r>
              <a:rPr>
                <a:latin typeface="Courier"/>
                <a:ea typeface="Courier"/>
                <a:cs typeface="Courier"/>
                <a:sym typeface="Courier"/>
              </a:rPr>
              <a:t>char *</a:t>
            </a:r>
            <a:r>
              <a:t> cast, which means that +1 equals 1 byte.</a:t>
            </a:r>
          </a:p>
        </p:txBody>
      </p:sp>
      <p:sp>
        <p:nvSpPr>
          <p:cNvPr id="29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3" name="Generic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Generic Pointers</a:t>
            </a:r>
          </a:p>
        </p:txBody>
      </p:sp>
      <p:grpSp>
        <p:nvGrpSpPr>
          <p:cNvPr id="321" name="Group"/>
          <p:cNvGrpSpPr/>
          <p:nvPr/>
        </p:nvGrpSpPr>
        <p:grpSpPr>
          <a:xfrm>
            <a:off x="16830498" y="2108200"/>
            <a:ext cx="6242305" cy="9499178"/>
            <a:chOff x="12700" y="12700"/>
            <a:chExt cx="6242304" cy="9499177"/>
          </a:xfrm>
        </p:grpSpPr>
        <p:graphicFrame>
          <p:nvGraphicFramePr>
            <p:cNvPr id="294" name="Table 1-1-1"/>
            <p:cNvGraphicFramePr/>
            <p:nvPr/>
          </p:nvGraphicFramePr>
          <p:xfrm>
            <a:off x="12700" y="12700"/>
            <a:ext cx="6242305" cy="9499178"/>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095062"/>
                  <a:gridCol w="2147241"/>
                </a:tblGrid>
                <a:tr h="1356118">
                  <a:tc>
                    <a:txBody>
                      <a:bodyPr/>
                      <a:lstStyle/>
                      <a:p>
                        <a:pPr defTabSz="914400">
                          <a:defRPr sz="1800">
                            <a:solidFill>
                              <a:srgbClr val="000000"/>
                            </a:solidFill>
                          </a:defRPr>
                        </a:pPr>
                        <a:r>
                          <a:rPr sz="47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42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-5</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14</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7</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320" name="Group"/>
            <p:cNvGrpSpPr/>
            <p:nvPr/>
          </p:nvGrpSpPr>
          <p:grpSpPr>
            <a:xfrm>
              <a:off x="3879891" y="1384267"/>
              <a:ext cx="398832" cy="8107253"/>
              <a:chOff x="0" y="0"/>
              <a:chExt cx="398830" cy="8107252"/>
            </a:xfrm>
          </p:grpSpPr>
          <p:sp>
            <p:nvSpPr>
              <p:cNvPr id="295" name="Line"/>
              <p:cNvSpPr/>
              <p:nvPr/>
            </p:nvSpPr>
            <p:spPr>
              <a:xfrm>
                <a:off x="0" y="0"/>
                <a:ext cx="398831"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96" name="Line"/>
              <p:cNvSpPr/>
              <p:nvPr/>
            </p:nvSpPr>
            <p:spPr>
              <a:xfrm>
                <a:off x="0" y="33780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97" name="Line"/>
              <p:cNvSpPr/>
              <p:nvPr/>
            </p:nvSpPr>
            <p:spPr>
              <a:xfrm>
                <a:off x="0" y="67560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98" name="Line"/>
              <p:cNvSpPr/>
              <p:nvPr/>
            </p:nvSpPr>
            <p:spPr>
              <a:xfrm>
                <a:off x="0" y="101340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299" name="Line"/>
              <p:cNvSpPr/>
              <p:nvPr/>
            </p:nvSpPr>
            <p:spPr>
              <a:xfrm>
                <a:off x="0" y="135120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00" name="Line"/>
              <p:cNvSpPr/>
              <p:nvPr/>
            </p:nvSpPr>
            <p:spPr>
              <a:xfrm>
                <a:off x="0" y="168901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01" name="Line"/>
              <p:cNvSpPr/>
              <p:nvPr/>
            </p:nvSpPr>
            <p:spPr>
              <a:xfrm>
                <a:off x="0" y="202681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02" name="Line"/>
              <p:cNvSpPr/>
              <p:nvPr/>
            </p:nvSpPr>
            <p:spPr>
              <a:xfrm>
                <a:off x="0" y="2364615"/>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03" name="Line"/>
              <p:cNvSpPr/>
              <p:nvPr/>
            </p:nvSpPr>
            <p:spPr>
              <a:xfrm>
                <a:off x="0" y="27024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04" name="Line"/>
              <p:cNvSpPr/>
              <p:nvPr/>
            </p:nvSpPr>
            <p:spPr>
              <a:xfrm>
                <a:off x="0" y="304021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05" name="Line"/>
              <p:cNvSpPr/>
              <p:nvPr/>
            </p:nvSpPr>
            <p:spPr>
              <a:xfrm>
                <a:off x="0" y="337802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06" name="Line"/>
              <p:cNvSpPr/>
              <p:nvPr/>
            </p:nvSpPr>
            <p:spPr>
              <a:xfrm>
                <a:off x="0" y="371582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07" name="Line"/>
              <p:cNvSpPr/>
              <p:nvPr/>
            </p:nvSpPr>
            <p:spPr>
              <a:xfrm>
                <a:off x="0" y="405362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08" name="Line"/>
              <p:cNvSpPr/>
              <p:nvPr/>
            </p:nvSpPr>
            <p:spPr>
              <a:xfrm>
                <a:off x="0" y="439142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09" name="Line"/>
              <p:cNvSpPr/>
              <p:nvPr/>
            </p:nvSpPr>
            <p:spPr>
              <a:xfrm>
                <a:off x="0" y="472923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10" name="Line"/>
              <p:cNvSpPr/>
              <p:nvPr/>
            </p:nvSpPr>
            <p:spPr>
              <a:xfrm>
                <a:off x="0" y="506703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11" name="Line"/>
              <p:cNvSpPr/>
              <p:nvPr/>
            </p:nvSpPr>
            <p:spPr>
              <a:xfrm>
                <a:off x="0" y="54048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12" name="Line"/>
              <p:cNvSpPr/>
              <p:nvPr/>
            </p:nvSpPr>
            <p:spPr>
              <a:xfrm>
                <a:off x="0" y="574263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13" name="Line"/>
              <p:cNvSpPr/>
              <p:nvPr/>
            </p:nvSpPr>
            <p:spPr>
              <a:xfrm>
                <a:off x="0" y="608043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14" name="Line"/>
              <p:cNvSpPr/>
              <p:nvPr/>
            </p:nvSpPr>
            <p:spPr>
              <a:xfrm>
                <a:off x="0" y="641824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15" name="Line"/>
              <p:cNvSpPr/>
              <p:nvPr/>
            </p:nvSpPr>
            <p:spPr>
              <a:xfrm>
                <a:off x="0" y="675604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16" name="Line"/>
              <p:cNvSpPr/>
              <p:nvPr/>
            </p:nvSpPr>
            <p:spPr>
              <a:xfrm>
                <a:off x="0" y="709384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17" name="Line"/>
              <p:cNvSpPr/>
              <p:nvPr/>
            </p:nvSpPr>
            <p:spPr>
              <a:xfrm>
                <a:off x="0" y="743164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18" name="Line"/>
              <p:cNvSpPr/>
              <p:nvPr/>
            </p:nvSpPr>
            <p:spPr>
              <a:xfrm>
                <a:off x="0" y="776944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19" name="Line"/>
              <p:cNvSpPr/>
              <p:nvPr/>
            </p:nvSpPr>
            <p:spPr>
              <a:xfrm>
                <a:off x="0" y="810725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grpSp>
      <p:sp>
        <p:nvSpPr>
          <p:cNvPr id="322" name="arr"/>
          <p:cNvSpPr txBox="1"/>
          <p:nvPr/>
        </p:nvSpPr>
        <p:spPr>
          <a:xfrm>
            <a:off x="14681759" y="11299774"/>
            <a:ext cx="1257487"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r>
              <a:t>arr</a:t>
            </a:r>
          </a:p>
        </p:txBody>
      </p:sp>
      <p:sp>
        <p:nvSpPr>
          <p:cNvPr id="323" name="0x7ffeea3c9484"/>
          <p:cNvSpPr/>
          <p:nvPr/>
        </p:nvSpPr>
        <p:spPr>
          <a:xfrm>
            <a:off x="14661053" y="12198313"/>
            <a:ext cx="3548864" cy="881944"/>
          </a:xfrm>
          <a:prstGeom prst="rect">
            <a:avLst/>
          </a:prstGeom>
          <a:solidFill>
            <a:srgbClr val="00A2FF"/>
          </a:solidFill>
          <a:ln w="12700">
            <a:miter lim="400000"/>
          </a:ln>
          <a:extLst>
            <a:ext uri="{C572A759-6A51-4108-AA02-DFA0A04FC94B}">
              <ma14:wrappingTextBoxFlag xmlns:ma14="http://schemas.microsoft.com/office/mac/drawingml/2011/main" val="1"/>
            </a:ext>
          </a:extLst>
        </p:spPr>
        <p:txBody>
          <a:bodyPr lIns="0" tIns="0" rIns="0" bIns="0" anchor="ctr"/>
          <a:lstStyle>
            <a:lvl1pPr>
              <a:defRPr sz="3200">
                <a:solidFill>
                  <a:srgbClr val="FFFFFF"/>
                </a:solidFill>
                <a:latin typeface="Courier"/>
                <a:ea typeface="Courier"/>
                <a:cs typeface="Courier"/>
                <a:sym typeface="Courier"/>
              </a:defRPr>
            </a:lvl1pPr>
          </a:lstStyle>
          <a:p>
            <a:pPr/>
            <a:r>
              <a:t>0x7ffeea3c9484</a:t>
            </a:r>
          </a:p>
        </p:txBody>
      </p:sp>
      <p:sp>
        <p:nvSpPr>
          <p:cNvPr id="324" name="Line"/>
          <p:cNvSpPr/>
          <p:nvPr/>
        </p:nvSpPr>
        <p:spPr>
          <a:xfrm flipV="1">
            <a:off x="16205464" y="11431915"/>
            <a:ext cx="783973" cy="573698"/>
          </a:xfrm>
          <a:prstGeom prst="line">
            <a:avLst/>
          </a:prstGeom>
          <a:ln w="63500">
            <a:solidFill>
              <a:srgbClr val="7F0325"/>
            </a:solidFill>
            <a:miter lim="400000"/>
            <a:tailEnd type="triangle"/>
          </a:ln>
        </p:spPr>
        <p:txBody>
          <a:bodyPr lIns="50800" tIns="50800" rIns="50800" bIns="50800" anchor="ctr"/>
          <a:lstStyle/>
          <a:p>
            <a:pPr/>
          </a:p>
        </p:txBody>
      </p:sp>
      <p:sp>
        <p:nvSpPr>
          <p:cNvPr id="325" name="nelems"/>
          <p:cNvSpPr txBox="1"/>
          <p:nvPr/>
        </p:nvSpPr>
        <p:spPr>
          <a:xfrm>
            <a:off x="13590302" y="5643297"/>
            <a:ext cx="240067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r>
              <a:t>nelems</a:t>
            </a:r>
          </a:p>
        </p:txBody>
      </p:sp>
      <p:sp>
        <p:nvSpPr>
          <p:cNvPr id="326" name="6"/>
          <p:cNvSpPr/>
          <p:nvPr/>
        </p:nvSpPr>
        <p:spPr>
          <a:xfrm>
            <a:off x="13965411" y="6527203"/>
            <a:ext cx="1650455" cy="881945"/>
          </a:xfrm>
          <a:prstGeom prst="rect">
            <a:avLst/>
          </a:prstGeom>
          <a:solidFill>
            <a:srgbClr val="00A2FF"/>
          </a:solidFill>
          <a:ln w="12700">
            <a:miter lim="400000"/>
          </a:ln>
          <a:extLst>
            <a:ext uri="{C572A759-6A51-4108-AA02-DFA0A04FC94B}">
              <ma14:wrappingTextBoxFlag xmlns:ma14="http://schemas.microsoft.com/office/mac/drawingml/2011/main" val="1"/>
            </a:ext>
          </a:extLst>
        </p:spPr>
        <p:txBody>
          <a:bodyPr lIns="0" tIns="0" rIns="0" bIns="0" anchor="ctr"/>
          <a:lstStyle>
            <a:lvl1pPr>
              <a:defRPr sz="4700">
                <a:solidFill>
                  <a:srgbClr val="FFFFFF"/>
                </a:solidFill>
                <a:latin typeface="Courier"/>
                <a:ea typeface="Courier"/>
                <a:cs typeface="Courier"/>
                <a:sym typeface="Courier"/>
              </a:defRPr>
            </a:lvl1pPr>
          </a:lstStyle>
          <a:p>
            <a:pPr/>
            <a:r>
              <a:t>6</a:t>
            </a:r>
          </a:p>
        </p:txBody>
      </p:sp>
      <p:sp>
        <p:nvSpPr>
          <p:cNvPr id="327" name="width"/>
          <p:cNvSpPr txBox="1"/>
          <p:nvPr/>
        </p:nvSpPr>
        <p:spPr>
          <a:xfrm>
            <a:off x="13780833" y="7464142"/>
            <a:ext cx="2019611"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r>
              <a:t>width</a:t>
            </a:r>
          </a:p>
        </p:txBody>
      </p:sp>
      <p:sp>
        <p:nvSpPr>
          <p:cNvPr id="328" name="4"/>
          <p:cNvSpPr/>
          <p:nvPr/>
        </p:nvSpPr>
        <p:spPr>
          <a:xfrm>
            <a:off x="13965411" y="8348050"/>
            <a:ext cx="1650455" cy="881944"/>
          </a:xfrm>
          <a:prstGeom prst="rect">
            <a:avLst/>
          </a:prstGeom>
          <a:solidFill>
            <a:srgbClr val="00A2FF"/>
          </a:solidFill>
          <a:ln w="12700">
            <a:miter lim="400000"/>
          </a:ln>
          <a:extLst>
            <a:ext uri="{C572A759-6A51-4108-AA02-DFA0A04FC94B}">
              <ma14:wrappingTextBoxFlag xmlns:ma14="http://schemas.microsoft.com/office/mac/drawingml/2011/main" val="1"/>
            </a:ext>
          </a:extLst>
        </p:spPr>
        <p:txBody>
          <a:bodyPr lIns="0" tIns="0" rIns="0" bIns="0" anchor="ctr"/>
          <a:lstStyle>
            <a:lvl1pPr>
              <a:defRPr sz="4700">
                <a:solidFill>
                  <a:srgbClr val="FFFFFF"/>
                </a:solidFill>
                <a:latin typeface="Courier"/>
                <a:ea typeface="Courier"/>
                <a:cs typeface="Courier"/>
                <a:sym typeface="Courier"/>
              </a:defRPr>
            </a:lvl1pPr>
          </a:lstStyle>
          <a:p>
            <a:pPr/>
            <a:r>
              <a:t>4</a:t>
            </a:r>
          </a:p>
        </p:txBody>
      </p:sp>
      <p:sp>
        <p:nvSpPr>
          <p:cNvPr id="329" name="Very often, we will need to find the ith element in an array. You should be extremely familiar with the following idiom:"/>
          <p:cNvSpPr txBox="1"/>
          <p:nvPr/>
        </p:nvSpPr>
        <p:spPr>
          <a:xfrm>
            <a:off x="464055" y="2295458"/>
            <a:ext cx="12291278" cy="22305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700"/>
            </a:pPr>
            <a:r>
              <a:t>Very often, we will need to find the i</a:t>
            </a:r>
            <a:r>
              <a:rPr baseline="31999"/>
              <a:t>th</a:t>
            </a:r>
            <a:r>
              <a:t> element in an array. You should be </a:t>
            </a:r>
            <a:r>
              <a:rPr b="1">
                <a:latin typeface="Helvetica Neue"/>
                <a:ea typeface="Helvetica Neue"/>
                <a:cs typeface="Helvetica Neue"/>
                <a:sym typeface="Helvetica Neue"/>
              </a:rPr>
              <a:t>extremely</a:t>
            </a:r>
            <a:r>
              <a:t> familiar with the following idiom:</a:t>
            </a:r>
          </a:p>
        </p:txBody>
      </p:sp>
      <p:sp>
        <p:nvSpPr>
          <p:cNvPr id="330" name="for (size_t i=0; i &lt; nelems; i++) {…"/>
          <p:cNvSpPr txBox="1"/>
          <p:nvPr/>
        </p:nvSpPr>
        <p:spPr>
          <a:xfrm>
            <a:off x="323837" y="4957497"/>
            <a:ext cx="12364164" cy="2552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900">
                <a:latin typeface="Courier"/>
                <a:ea typeface="Courier"/>
                <a:cs typeface="Courier"/>
                <a:sym typeface="Courier"/>
              </a:defRPr>
            </a:pPr>
            <a:r>
              <a:t>for (size_t i=0; i &lt; nelems; i++) {</a:t>
            </a:r>
          </a:p>
          <a:p>
            <a:pPr algn="l">
              <a:defRPr sz="3900">
                <a:latin typeface="Courier"/>
                <a:ea typeface="Courier"/>
                <a:cs typeface="Courier"/>
                <a:sym typeface="Courier"/>
              </a:defRPr>
            </a:pPr>
            <a:r>
              <a:t>    // get ith element</a:t>
            </a:r>
          </a:p>
          <a:p>
            <a:pPr algn="l">
              <a:defRPr sz="3900">
                <a:latin typeface="Courier"/>
                <a:ea typeface="Courier"/>
                <a:cs typeface="Courier"/>
                <a:sym typeface="Courier"/>
              </a:defRPr>
            </a:pPr>
            <a:r>
              <a:t>    void *ith = (char *)arr + i * width; </a:t>
            </a:r>
          </a:p>
          <a:p>
            <a:pPr algn="l">
              <a:defRPr sz="3900">
                <a:latin typeface="Courier"/>
                <a:ea typeface="Courier"/>
                <a:cs typeface="Courier"/>
                <a:sym typeface="Courier"/>
              </a:defRPr>
            </a:pPr>
            <a:r>
              <a:t>}</a:t>
            </a:r>
          </a:p>
        </p:txBody>
      </p:sp>
      <p:sp>
        <p:nvSpPr>
          <p:cNvPr id="33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3" name="Generic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Generic Pointers</a:t>
            </a:r>
          </a:p>
        </p:txBody>
      </p:sp>
      <p:grpSp>
        <p:nvGrpSpPr>
          <p:cNvPr id="361" name="Group"/>
          <p:cNvGrpSpPr/>
          <p:nvPr/>
        </p:nvGrpSpPr>
        <p:grpSpPr>
          <a:xfrm>
            <a:off x="16830498" y="2108200"/>
            <a:ext cx="6242305" cy="9499178"/>
            <a:chOff x="12700" y="12700"/>
            <a:chExt cx="6242304" cy="9499177"/>
          </a:xfrm>
        </p:grpSpPr>
        <p:graphicFrame>
          <p:nvGraphicFramePr>
            <p:cNvPr id="334" name="Table 1-1-1"/>
            <p:cNvGraphicFramePr/>
            <p:nvPr/>
          </p:nvGraphicFramePr>
          <p:xfrm>
            <a:off x="12700" y="12700"/>
            <a:ext cx="6242305" cy="9499178"/>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095062"/>
                  <a:gridCol w="2147241"/>
                </a:tblGrid>
                <a:tr h="1356118">
                  <a:tc>
                    <a:txBody>
                      <a:bodyPr/>
                      <a:lstStyle/>
                      <a:p>
                        <a:pPr defTabSz="914400">
                          <a:defRPr sz="1800">
                            <a:solidFill>
                              <a:srgbClr val="000000"/>
                            </a:solidFill>
                          </a:defRPr>
                        </a:pPr>
                        <a:r>
                          <a:rPr sz="47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42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-5</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0x7ffeea3c9490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14</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0x7ffeea3c948c</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7</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2</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356118">
                  <a:tc>
                    <a:txBody>
                      <a:bodyPr/>
                      <a:lstStyle/>
                      <a:p>
                        <a:pPr defTabSz="914400">
                          <a:defRPr sz="1800">
                            <a:solidFill>
                              <a:srgbClr val="000000"/>
                            </a:solidFill>
                          </a:defRPr>
                        </a:pPr>
                        <a:r>
                          <a:rPr sz="3300">
                            <a:latin typeface="Courier"/>
                            <a:ea typeface="Courier"/>
                            <a:cs typeface="Courier"/>
                            <a:sym typeface="Courier"/>
                          </a:rPr>
                          <a:t>0x7ffeea3c9484</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4700">
                            <a:latin typeface="+mn-lt"/>
                            <a:ea typeface="+mn-ea"/>
                            <a:cs typeface="+mn-cs"/>
                          </a:rPr>
                          <a:t>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360" name="Group"/>
            <p:cNvGrpSpPr/>
            <p:nvPr/>
          </p:nvGrpSpPr>
          <p:grpSpPr>
            <a:xfrm>
              <a:off x="3879891" y="1384267"/>
              <a:ext cx="398832" cy="8107253"/>
              <a:chOff x="0" y="0"/>
              <a:chExt cx="398830" cy="8107252"/>
            </a:xfrm>
          </p:grpSpPr>
          <p:sp>
            <p:nvSpPr>
              <p:cNvPr id="335" name="Line"/>
              <p:cNvSpPr/>
              <p:nvPr/>
            </p:nvSpPr>
            <p:spPr>
              <a:xfrm>
                <a:off x="0" y="0"/>
                <a:ext cx="398831" cy="0"/>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36" name="Line"/>
              <p:cNvSpPr/>
              <p:nvPr/>
            </p:nvSpPr>
            <p:spPr>
              <a:xfrm>
                <a:off x="0" y="33780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37" name="Line"/>
              <p:cNvSpPr/>
              <p:nvPr/>
            </p:nvSpPr>
            <p:spPr>
              <a:xfrm>
                <a:off x="0" y="67560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38" name="Line"/>
              <p:cNvSpPr/>
              <p:nvPr/>
            </p:nvSpPr>
            <p:spPr>
              <a:xfrm>
                <a:off x="0" y="101340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39" name="Line"/>
              <p:cNvSpPr/>
              <p:nvPr/>
            </p:nvSpPr>
            <p:spPr>
              <a:xfrm>
                <a:off x="0" y="135120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40" name="Line"/>
              <p:cNvSpPr/>
              <p:nvPr/>
            </p:nvSpPr>
            <p:spPr>
              <a:xfrm>
                <a:off x="0" y="168901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41" name="Line"/>
              <p:cNvSpPr/>
              <p:nvPr/>
            </p:nvSpPr>
            <p:spPr>
              <a:xfrm>
                <a:off x="0" y="202681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42" name="Line"/>
              <p:cNvSpPr/>
              <p:nvPr/>
            </p:nvSpPr>
            <p:spPr>
              <a:xfrm>
                <a:off x="0" y="2364615"/>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43" name="Line"/>
              <p:cNvSpPr/>
              <p:nvPr/>
            </p:nvSpPr>
            <p:spPr>
              <a:xfrm>
                <a:off x="0" y="270241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44" name="Line"/>
              <p:cNvSpPr/>
              <p:nvPr/>
            </p:nvSpPr>
            <p:spPr>
              <a:xfrm>
                <a:off x="0" y="304021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45" name="Line"/>
              <p:cNvSpPr/>
              <p:nvPr/>
            </p:nvSpPr>
            <p:spPr>
              <a:xfrm>
                <a:off x="0" y="337802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46" name="Line"/>
              <p:cNvSpPr/>
              <p:nvPr/>
            </p:nvSpPr>
            <p:spPr>
              <a:xfrm>
                <a:off x="0" y="371582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47" name="Line"/>
              <p:cNvSpPr/>
              <p:nvPr/>
            </p:nvSpPr>
            <p:spPr>
              <a:xfrm>
                <a:off x="0" y="405362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48" name="Line"/>
              <p:cNvSpPr/>
              <p:nvPr/>
            </p:nvSpPr>
            <p:spPr>
              <a:xfrm>
                <a:off x="0" y="439142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49" name="Line"/>
              <p:cNvSpPr/>
              <p:nvPr/>
            </p:nvSpPr>
            <p:spPr>
              <a:xfrm>
                <a:off x="0" y="472923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50" name="Line"/>
              <p:cNvSpPr/>
              <p:nvPr/>
            </p:nvSpPr>
            <p:spPr>
              <a:xfrm>
                <a:off x="0" y="506703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51" name="Line"/>
              <p:cNvSpPr/>
              <p:nvPr/>
            </p:nvSpPr>
            <p:spPr>
              <a:xfrm>
                <a:off x="0" y="540483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52" name="Line"/>
              <p:cNvSpPr/>
              <p:nvPr/>
            </p:nvSpPr>
            <p:spPr>
              <a:xfrm>
                <a:off x="0" y="574263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53" name="Line"/>
              <p:cNvSpPr/>
              <p:nvPr/>
            </p:nvSpPr>
            <p:spPr>
              <a:xfrm>
                <a:off x="0" y="608043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54" name="Line"/>
              <p:cNvSpPr/>
              <p:nvPr/>
            </p:nvSpPr>
            <p:spPr>
              <a:xfrm>
                <a:off x="0" y="641824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55" name="Line"/>
              <p:cNvSpPr/>
              <p:nvPr/>
            </p:nvSpPr>
            <p:spPr>
              <a:xfrm>
                <a:off x="0" y="675604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56" name="Line"/>
              <p:cNvSpPr/>
              <p:nvPr/>
            </p:nvSpPr>
            <p:spPr>
              <a:xfrm>
                <a:off x="0" y="709384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57" name="Line"/>
              <p:cNvSpPr/>
              <p:nvPr/>
            </p:nvSpPr>
            <p:spPr>
              <a:xfrm>
                <a:off x="0" y="743164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58" name="Line"/>
              <p:cNvSpPr/>
              <p:nvPr/>
            </p:nvSpPr>
            <p:spPr>
              <a:xfrm>
                <a:off x="0" y="776944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359" name="Line"/>
              <p:cNvSpPr/>
              <p:nvPr/>
            </p:nvSpPr>
            <p:spPr>
              <a:xfrm>
                <a:off x="0" y="810725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grpSp>
      <p:sp>
        <p:nvSpPr>
          <p:cNvPr id="362" name="arr"/>
          <p:cNvSpPr txBox="1"/>
          <p:nvPr/>
        </p:nvSpPr>
        <p:spPr>
          <a:xfrm>
            <a:off x="14681759" y="11299774"/>
            <a:ext cx="1257487"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r>
              <a:t>arr</a:t>
            </a:r>
          </a:p>
        </p:txBody>
      </p:sp>
      <p:sp>
        <p:nvSpPr>
          <p:cNvPr id="363" name="0x7ffeea3c9484"/>
          <p:cNvSpPr/>
          <p:nvPr/>
        </p:nvSpPr>
        <p:spPr>
          <a:xfrm>
            <a:off x="14661053" y="12198313"/>
            <a:ext cx="3548864" cy="881944"/>
          </a:xfrm>
          <a:prstGeom prst="rect">
            <a:avLst/>
          </a:prstGeom>
          <a:solidFill>
            <a:srgbClr val="00A2FF"/>
          </a:solidFill>
          <a:ln w="12700">
            <a:miter lim="400000"/>
          </a:ln>
          <a:extLst>
            <a:ext uri="{C572A759-6A51-4108-AA02-DFA0A04FC94B}">
              <ma14:wrappingTextBoxFlag xmlns:ma14="http://schemas.microsoft.com/office/mac/drawingml/2011/main" val="1"/>
            </a:ext>
          </a:extLst>
        </p:spPr>
        <p:txBody>
          <a:bodyPr lIns="0" tIns="0" rIns="0" bIns="0" anchor="ctr"/>
          <a:lstStyle>
            <a:lvl1pPr>
              <a:defRPr sz="3200">
                <a:solidFill>
                  <a:srgbClr val="FFFFFF"/>
                </a:solidFill>
                <a:latin typeface="Courier"/>
                <a:ea typeface="Courier"/>
                <a:cs typeface="Courier"/>
                <a:sym typeface="Courier"/>
              </a:defRPr>
            </a:lvl1pPr>
          </a:lstStyle>
          <a:p>
            <a:pPr/>
            <a:r>
              <a:t>0x7ffeea3c9484</a:t>
            </a:r>
          </a:p>
        </p:txBody>
      </p:sp>
      <p:sp>
        <p:nvSpPr>
          <p:cNvPr id="364" name="Line"/>
          <p:cNvSpPr/>
          <p:nvPr/>
        </p:nvSpPr>
        <p:spPr>
          <a:xfrm flipV="1">
            <a:off x="16205464" y="11431915"/>
            <a:ext cx="783973" cy="573698"/>
          </a:xfrm>
          <a:prstGeom prst="line">
            <a:avLst/>
          </a:prstGeom>
          <a:ln w="63500">
            <a:solidFill>
              <a:srgbClr val="7F0325"/>
            </a:solidFill>
            <a:miter lim="400000"/>
            <a:tailEnd type="triangle"/>
          </a:ln>
        </p:spPr>
        <p:txBody>
          <a:bodyPr lIns="50800" tIns="50800" rIns="50800" bIns="50800" anchor="ctr"/>
          <a:lstStyle/>
          <a:p>
            <a:pPr/>
          </a:p>
        </p:txBody>
      </p:sp>
      <p:sp>
        <p:nvSpPr>
          <p:cNvPr id="365" name="nelems"/>
          <p:cNvSpPr txBox="1"/>
          <p:nvPr/>
        </p:nvSpPr>
        <p:spPr>
          <a:xfrm>
            <a:off x="13590302" y="5643297"/>
            <a:ext cx="240067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r>
              <a:t>nelems</a:t>
            </a:r>
          </a:p>
        </p:txBody>
      </p:sp>
      <p:sp>
        <p:nvSpPr>
          <p:cNvPr id="366" name="6"/>
          <p:cNvSpPr/>
          <p:nvPr/>
        </p:nvSpPr>
        <p:spPr>
          <a:xfrm>
            <a:off x="13965411" y="6527203"/>
            <a:ext cx="1650455" cy="881945"/>
          </a:xfrm>
          <a:prstGeom prst="rect">
            <a:avLst/>
          </a:prstGeom>
          <a:solidFill>
            <a:srgbClr val="00A2FF"/>
          </a:solidFill>
          <a:ln w="12700">
            <a:miter lim="400000"/>
          </a:ln>
          <a:extLst>
            <a:ext uri="{C572A759-6A51-4108-AA02-DFA0A04FC94B}">
              <ma14:wrappingTextBoxFlag xmlns:ma14="http://schemas.microsoft.com/office/mac/drawingml/2011/main" val="1"/>
            </a:ext>
          </a:extLst>
        </p:spPr>
        <p:txBody>
          <a:bodyPr lIns="0" tIns="0" rIns="0" bIns="0" anchor="ctr"/>
          <a:lstStyle>
            <a:lvl1pPr>
              <a:defRPr sz="4700">
                <a:solidFill>
                  <a:srgbClr val="FFFFFF"/>
                </a:solidFill>
                <a:latin typeface="Courier"/>
                <a:ea typeface="Courier"/>
                <a:cs typeface="Courier"/>
                <a:sym typeface="Courier"/>
              </a:defRPr>
            </a:lvl1pPr>
          </a:lstStyle>
          <a:p>
            <a:pPr/>
            <a:r>
              <a:t>6</a:t>
            </a:r>
          </a:p>
        </p:txBody>
      </p:sp>
      <p:sp>
        <p:nvSpPr>
          <p:cNvPr id="367" name="width"/>
          <p:cNvSpPr txBox="1"/>
          <p:nvPr/>
        </p:nvSpPr>
        <p:spPr>
          <a:xfrm>
            <a:off x="13780833" y="7464142"/>
            <a:ext cx="2019611"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ourier"/>
                <a:ea typeface="Courier"/>
                <a:cs typeface="Courier"/>
                <a:sym typeface="Courier"/>
              </a:defRPr>
            </a:lvl1pPr>
          </a:lstStyle>
          <a:p>
            <a:pPr/>
            <a:r>
              <a:t>width</a:t>
            </a:r>
          </a:p>
        </p:txBody>
      </p:sp>
      <p:sp>
        <p:nvSpPr>
          <p:cNvPr id="368" name="4"/>
          <p:cNvSpPr/>
          <p:nvPr/>
        </p:nvSpPr>
        <p:spPr>
          <a:xfrm>
            <a:off x="13965411" y="8348050"/>
            <a:ext cx="1650455" cy="881944"/>
          </a:xfrm>
          <a:prstGeom prst="rect">
            <a:avLst/>
          </a:prstGeom>
          <a:solidFill>
            <a:srgbClr val="00A2FF"/>
          </a:solidFill>
          <a:ln w="12700">
            <a:miter lim="400000"/>
          </a:ln>
          <a:extLst>
            <a:ext uri="{C572A759-6A51-4108-AA02-DFA0A04FC94B}">
              <ma14:wrappingTextBoxFlag xmlns:ma14="http://schemas.microsoft.com/office/mac/drawingml/2011/main" val="1"/>
            </a:ext>
          </a:extLst>
        </p:spPr>
        <p:txBody>
          <a:bodyPr lIns="0" tIns="0" rIns="0" bIns="0" anchor="ctr"/>
          <a:lstStyle>
            <a:lvl1pPr>
              <a:defRPr sz="4700">
                <a:solidFill>
                  <a:srgbClr val="FFFFFF"/>
                </a:solidFill>
                <a:latin typeface="Courier"/>
                <a:ea typeface="Courier"/>
                <a:cs typeface="Courier"/>
                <a:sym typeface="Courier"/>
              </a:defRPr>
            </a:lvl1pPr>
          </a:lstStyle>
          <a:p>
            <a:pPr/>
            <a:r>
              <a:t>4</a:t>
            </a:r>
          </a:p>
        </p:txBody>
      </p:sp>
      <p:sp>
        <p:nvSpPr>
          <p:cNvPr id="369" name="Very often, we will need to find the ith element in an array. You should be extremely familiar with the following idiom:"/>
          <p:cNvSpPr txBox="1"/>
          <p:nvPr/>
        </p:nvSpPr>
        <p:spPr>
          <a:xfrm>
            <a:off x="464055" y="2295458"/>
            <a:ext cx="12291278" cy="22305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700"/>
            </a:pPr>
            <a:r>
              <a:t>Very often, we will need to find the i</a:t>
            </a:r>
            <a:r>
              <a:rPr baseline="31999"/>
              <a:t>th</a:t>
            </a:r>
            <a:r>
              <a:t> element in an array. You should be </a:t>
            </a:r>
            <a:r>
              <a:rPr b="1">
                <a:latin typeface="Helvetica Neue"/>
                <a:ea typeface="Helvetica Neue"/>
                <a:cs typeface="Helvetica Neue"/>
                <a:sym typeface="Helvetica Neue"/>
              </a:rPr>
              <a:t>extremely</a:t>
            </a:r>
            <a:r>
              <a:t> familiar with the following idiom:</a:t>
            </a:r>
          </a:p>
        </p:txBody>
      </p:sp>
      <p:sp>
        <p:nvSpPr>
          <p:cNvPr id="370" name="for (size_t i=0; i &lt; nelems; i++) {…"/>
          <p:cNvSpPr txBox="1"/>
          <p:nvPr/>
        </p:nvSpPr>
        <p:spPr>
          <a:xfrm>
            <a:off x="323837" y="4957497"/>
            <a:ext cx="12364164" cy="2552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900">
                <a:latin typeface="Courier"/>
                <a:ea typeface="Courier"/>
                <a:cs typeface="Courier"/>
                <a:sym typeface="Courier"/>
              </a:defRPr>
            </a:pPr>
            <a:r>
              <a:t>for (size_t i=0; i &lt; nelems; i++) {</a:t>
            </a:r>
          </a:p>
          <a:p>
            <a:pPr algn="l">
              <a:defRPr sz="3900">
                <a:latin typeface="Courier"/>
                <a:ea typeface="Courier"/>
                <a:cs typeface="Courier"/>
                <a:sym typeface="Courier"/>
              </a:defRPr>
            </a:pPr>
            <a:r>
              <a:t>    // get ith element</a:t>
            </a:r>
          </a:p>
          <a:p>
            <a:pPr algn="l">
              <a:defRPr sz="3900">
                <a:latin typeface="Courier"/>
                <a:ea typeface="Courier"/>
                <a:cs typeface="Courier"/>
                <a:sym typeface="Courier"/>
              </a:defRPr>
            </a:pPr>
            <a:r>
              <a:t>    void *ith = (char *)arr + i * width; </a:t>
            </a:r>
          </a:p>
          <a:p>
            <a:pPr algn="l">
              <a:defRPr sz="3900">
                <a:latin typeface="Courier"/>
                <a:ea typeface="Courier"/>
                <a:cs typeface="Courier"/>
                <a:sym typeface="Courier"/>
              </a:defRPr>
            </a:pPr>
            <a:r>
              <a:t>}</a:t>
            </a:r>
          </a:p>
        </p:txBody>
      </p:sp>
      <p:graphicFrame>
        <p:nvGraphicFramePr>
          <p:cNvPr id="371" name="Table 1"/>
          <p:cNvGraphicFramePr/>
          <p:nvPr/>
        </p:nvGraphicFramePr>
        <p:xfrm>
          <a:off x="287471" y="8471217"/>
          <a:ext cx="13404997" cy="42900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923974"/>
                <a:gridCol w="8015086"/>
                <a:gridCol w="4453235"/>
              </a:tblGrid>
              <a:tr h="611042">
                <a:tc>
                  <a:txBody>
                    <a:bodyPr/>
                    <a:lstStyle/>
                    <a:p>
                      <a:pPr algn="ctr" defTabSz="647700">
                        <a:defRPr>
                          <a:solidFill>
                            <a:srgbClr val="000000"/>
                          </a:solidFill>
                        </a:defRPr>
                      </a:pPr>
                      <a:r>
                        <a:rPr b="1" sz="3500">
                          <a:latin typeface="Courier"/>
                          <a:ea typeface="Courier"/>
                          <a:cs typeface="Courier"/>
                          <a:sym typeface="Courier"/>
                        </a:rPr>
                        <a:t>i</a:t>
                      </a:r>
                    </a:p>
                  </a:txBody>
                  <a:tcPr marL="50800" marR="50800" marT="50800" marB="50800" anchor="ctr" anchorCtr="0" horzOverflow="overflow">
                    <a:lnL w="12700">
                      <a:solidFill>
                        <a:srgbClr val="000000"/>
                      </a:solidFill>
                      <a:miter lim="400000"/>
                    </a:lnL>
                    <a:lnT w="127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b="1" sz="3500">
                          <a:latin typeface="Courier"/>
                          <a:ea typeface="Courier"/>
                          <a:cs typeface="Courier"/>
                          <a:sym typeface="Courier"/>
                        </a:rPr>
                        <a:t>expression</a:t>
                      </a:r>
                    </a:p>
                  </a:txBody>
                  <a:tcPr marL="50800" marR="50800" marT="50800" marB="50800" anchor="ctr" anchorCtr="0" horzOverflow="overflow">
                    <a:lnT w="12700">
                      <a:solidFill>
                        <a:srgbClr val="000000"/>
                      </a:solidFill>
                      <a:miter lim="400000"/>
                    </a:lnT>
                    <a:lnB w="25400">
                      <a:solidFill>
                        <a:srgbClr val="000000"/>
                      </a:solidFill>
                      <a:miter lim="400000"/>
                    </a:lnB>
                  </a:tcPr>
                </a:tc>
                <a:tc>
                  <a:txBody>
                    <a:bodyPr/>
                    <a:lstStyle/>
                    <a:p>
                      <a:pPr algn="ctr" defTabSz="647700">
                        <a:defRPr>
                          <a:solidFill>
                            <a:srgbClr val="000000"/>
                          </a:solidFill>
                        </a:defRPr>
                      </a:pPr>
                      <a:r>
                        <a:rPr b="1" sz="3500">
                          <a:latin typeface="Courier"/>
                          <a:ea typeface="Courier"/>
                          <a:cs typeface="Courier"/>
                          <a:sym typeface="Courier"/>
                        </a:rPr>
                        <a:t>result</a:t>
                      </a:r>
                    </a:p>
                  </a:txBody>
                  <a:tcPr marL="50800" marR="50800" marT="50800" marB="50800" anchor="ctr" anchorCtr="0" horzOverflow="overflow">
                    <a:lnR w="12700">
                      <a:solidFill>
                        <a:srgbClr val="000000"/>
                      </a:solidFill>
                      <a:miter lim="400000"/>
                    </a:lnR>
                    <a:lnT w="12700">
                      <a:solidFill>
                        <a:srgbClr val="000000"/>
                      </a:solidFill>
                      <a:miter lim="400000"/>
                    </a:lnT>
                    <a:lnB w="25400">
                      <a:solidFill>
                        <a:srgbClr val="000000"/>
                      </a:solidFill>
                      <a:miter lim="400000"/>
                    </a:lnB>
                  </a:tcPr>
                </a:tc>
              </a:tr>
              <a:tr h="611042">
                <a:tc>
                  <a:txBody>
                    <a:bodyPr/>
                    <a:lstStyle/>
                    <a:p>
                      <a:pPr algn="ctr" defTabSz="647700">
                        <a:defRPr>
                          <a:solidFill>
                            <a:srgbClr val="000000"/>
                          </a:solidFill>
                        </a:defRPr>
                      </a:pPr>
                      <a:r>
                        <a:rPr sz="3200">
                          <a:latin typeface="Courier"/>
                          <a:ea typeface="Courier"/>
                          <a:cs typeface="Courier"/>
                          <a:sym typeface="Courier"/>
                        </a:rPr>
                        <a:t>0</a:t>
                      </a:r>
                    </a:p>
                  </a:txBody>
                  <a:tcPr marL="50800" marR="50800" marT="50800" marB="50800" anchor="ctr" anchorCtr="0" horzOverflow="overflow">
                    <a:lnL w="12700">
                      <a:solidFill>
                        <a:srgbClr val="000000"/>
                      </a:solidFill>
                      <a:miter lim="400000"/>
                    </a:lnL>
                    <a:lnT w="25400">
                      <a:solidFill>
                        <a:srgbClr val="000000"/>
                      </a:solidFill>
                      <a:miter lim="400000"/>
                    </a:lnT>
                  </a:tcPr>
                </a:tc>
                <a:tc>
                  <a:txBody>
                    <a:bodyPr/>
                    <a:lstStyle/>
                    <a:p>
                      <a:pPr algn="ctr" defTabSz="647700">
                        <a:defRPr>
                          <a:solidFill>
                            <a:srgbClr val="000000"/>
                          </a:solidFill>
                        </a:defRPr>
                      </a:pPr>
                      <a:r>
                        <a:rPr sz="3200">
                          <a:latin typeface="Courier"/>
                          <a:ea typeface="Courier"/>
                          <a:cs typeface="Courier"/>
                          <a:sym typeface="Courier"/>
                        </a:rPr>
                        <a:t>(char *)0x7ffeea3c9484 + 0 * 4</a:t>
                      </a:r>
                    </a:p>
                  </a:txBody>
                  <a:tcPr marL="50800" marR="50800" marT="50800" marB="50800" anchor="ctr" anchorCtr="0" horzOverflow="overflow">
                    <a:lnT w="25400">
                      <a:solidFill>
                        <a:srgbClr val="000000"/>
                      </a:solidFill>
                      <a:miter lim="400000"/>
                    </a:lnT>
                  </a:tcPr>
                </a:tc>
                <a:tc>
                  <a:txBody>
                    <a:bodyPr/>
                    <a:lstStyle/>
                    <a:p>
                      <a:pPr algn="ctr" defTabSz="647700">
                        <a:defRPr>
                          <a:solidFill>
                            <a:srgbClr val="000000"/>
                          </a:solidFill>
                        </a:defRPr>
                      </a:pPr>
                      <a:r>
                        <a:rPr sz="3200">
                          <a:latin typeface="Courier"/>
                          <a:ea typeface="Courier"/>
                          <a:cs typeface="Courier"/>
                          <a:sym typeface="Courier"/>
                        </a:rPr>
                        <a:t>0x7ffeea3c9484</a:t>
                      </a:r>
                    </a:p>
                  </a:txBody>
                  <a:tcPr marL="50800" marR="50800" marT="50800" marB="50800" anchor="ctr" anchorCtr="0" horzOverflow="overflow">
                    <a:lnR w="12700">
                      <a:solidFill>
                        <a:srgbClr val="000000"/>
                      </a:solidFill>
                      <a:miter lim="400000"/>
                    </a:lnR>
                    <a:lnT w="25400">
                      <a:solidFill>
                        <a:srgbClr val="000000"/>
                      </a:solidFill>
                      <a:miter lim="400000"/>
                    </a:lnT>
                  </a:tcPr>
                </a:tc>
              </a:tr>
              <a:tr h="611042">
                <a:tc>
                  <a:txBody>
                    <a:bodyPr/>
                    <a:lstStyle/>
                    <a:p>
                      <a:pPr algn="ctr" defTabSz="647700">
                        <a:defRPr>
                          <a:solidFill>
                            <a:srgbClr val="000000"/>
                          </a:solidFill>
                        </a:defRPr>
                      </a:pPr>
                      <a:r>
                        <a:rPr sz="3200">
                          <a:latin typeface="Courier"/>
                          <a:ea typeface="Courier"/>
                          <a:cs typeface="Courier"/>
                          <a:sym typeface="Courier"/>
                        </a:rPr>
                        <a:t>1</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latin typeface="Courier"/>
                          <a:ea typeface="Courier"/>
                          <a:cs typeface="Courier"/>
                          <a:sym typeface="Courier"/>
                        </a:rPr>
                        <a:t>(char *)0x7ffeea3c9484 + 1 * 4</a:t>
                      </a:r>
                    </a:p>
                  </a:txBody>
                  <a:tcPr marL="50800" marR="50800" marT="50800" marB="50800" anchor="ctr" anchorCtr="0" horzOverflow="overflow"/>
                </a:tc>
                <a:tc>
                  <a:txBody>
                    <a:bodyPr/>
                    <a:lstStyle/>
                    <a:p>
                      <a:pPr algn="ctr" defTabSz="647700">
                        <a:defRPr>
                          <a:solidFill>
                            <a:srgbClr val="000000"/>
                          </a:solidFill>
                        </a:defRPr>
                      </a:pPr>
                      <a:r>
                        <a:rPr sz="3200">
                          <a:latin typeface="Courier"/>
                          <a:ea typeface="Courier"/>
                          <a:cs typeface="Courier"/>
                          <a:sym typeface="Courier"/>
                        </a:rPr>
                        <a:t>0x7ffeea3c9488</a:t>
                      </a:r>
                    </a:p>
                  </a:txBody>
                  <a:tcPr marL="50800" marR="50800" marT="50800" marB="50800" anchor="ctr" anchorCtr="0" horzOverflow="overflow">
                    <a:lnR w="12700">
                      <a:solidFill>
                        <a:srgbClr val="000000"/>
                      </a:solidFill>
                      <a:miter lim="400000"/>
                    </a:lnR>
                  </a:tcPr>
                </a:tc>
              </a:tr>
              <a:tr h="611042">
                <a:tc>
                  <a:txBody>
                    <a:bodyPr/>
                    <a:lstStyle/>
                    <a:p>
                      <a:pPr algn="ctr" defTabSz="647700">
                        <a:defRPr>
                          <a:solidFill>
                            <a:srgbClr val="000000"/>
                          </a:solidFill>
                        </a:defRPr>
                      </a:pPr>
                      <a:r>
                        <a:rPr sz="3200">
                          <a:latin typeface="Courier"/>
                          <a:ea typeface="Courier"/>
                          <a:cs typeface="Courier"/>
                          <a:sym typeface="Courier"/>
                        </a:rPr>
                        <a:t>2</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latin typeface="Courier"/>
                          <a:ea typeface="Courier"/>
                          <a:cs typeface="Courier"/>
                          <a:sym typeface="Courier"/>
                        </a:rPr>
                        <a:t>(char *)0x7ffeea3c9484 + 2 * 4</a:t>
                      </a:r>
                    </a:p>
                  </a:txBody>
                  <a:tcPr marL="50800" marR="50800" marT="50800" marB="50800" anchor="ctr" anchorCtr="0" horzOverflow="overflow"/>
                </a:tc>
                <a:tc>
                  <a:txBody>
                    <a:bodyPr/>
                    <a:lstStyle/>
                    <a:p>
                      <a:pPr algn="ctr" defTabSz="647700">
                        <a:defRPr>
                          <a:solidFill>
                            <a:srgbClr val="000000"/>
                          </a:solidFill>
                        </a:defRPr>
                      </a:pPr>
                      <a:r>
                        <a:rPr sz="3200">
                          <a:latin typeface="Courier"/>
                          <a:ea typeface="Courier"/>
                          <a:cs typeface="Courier"/>
                          <a:sym typeface="Courier"/>
                        </a:rPr>
                        <a:t>0x7ffeea3c948c</a:t>
                      </a:r>
                    </a:p>
                  </a:txBody>
                  <a:tcPr marL="50800" marR="50800" marT="50800" marB="50800" anchor="ctr" anchorCtr="0" horzOverflow="overflow">
                    <a:lnR w="12700">
                      <a:solidFill>
                        <a:srgbClr val="000000"/>
                      </a:solidFill>
                      <a:miter lim="400000"/>
                    </a:lnR>
                  </a:tcPr>
                </a:tc>
              </a:tr>
              <a:tr h="611042">
                <a:tc>
                  <a:txBody>
                    <a:bodyPr/>
                    <a:lstStyle/>
                    <a:p>
                      <a:pPr algn="ctr" defTabSz="647700">
                        <a:defRPr>
                          <a:solidFill>
                            <a:srgbClr val="000000"/>
                          </a:solidFill>
                        </a:defRPr>
                      </a:pPr>
                      <a:r>
                        <a:rPr sz="3200">
                          <a:latin typeface="Courier"/>
                          <a:ea typeface="Courier"/>
                          <a:cs typeface="Courier"/>
                          <a:sym typeface="Courier"/>
                        </a:rPr>
                        <a:t>3</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latin typeface="Courier"/>
                          <a:ea typeface="Courier"/>
                          <a:cs typeface="Courier"/>
                          <a:sym typeface="Courier"/>
                        </a:rPr>
                        <a:t>(char *)0x7ffeea3c9484 + 3 * 4</a:t>
                      </a:r>
                    </a:p>
                  </a:txBody>
                  <a:tcPr marL="50800" marR="50800" marT="50800" marB="50800" anchor="ctr" anchorCtr="0" horzOverflow="overflow"/>
                </a:tc>
                <a:tc>
                  <a:txBody>
                    <a:bodyPr/>
                    <a:lstStyle/>
                    <a:p>
                      <a:pPr algn="ctr" defTabSz="647700">
                        <a:defRPr>
                          <a:solidFill>
                            <a:srgbClr val="000000"/>
                          </a:solidFill>
                        </a:defRPr>
                      </a:pPr>
                      <a:r>
                        <a:rPr sz="3200">
                          <a:latin typeface="Courier"/>
                          <a:ea typeface="Courier"/>
                          <a:cs typeface="Courier"/>
                          <a:sym typeface="Courier"/>
                        </a:rPr>
                        <a:t>0x7ffeea3c9490</a:t>
                      </a:r>
                    </a:p>
                  </a:txBody>
                  <a:tcPr marL="50800" marR="50800" marT="50800" marB="50800" anchor="ctr" anchorCtr="0" horzOverflow="overflow">
                    <a:lnR w="12700">
                      <a:solidFill>
                        <a:srgbClr val="000000"/>
                      </a:solidFill>
                      <a:miter lim="400000"/>
                    </a:lnR>
                  </a:tcPr>
                </a:tc>
              </a:tr>
              <a:tr h="611042">
                <a:tc>
                  <a:txBody>
                    <a:bodyPr/>
                    <a:lstStyle/>
                    <a:p>
                      <a:pPr algn="ctr" defTabSz="647700">
                        <a:defRPr>
                          <a:solidFill>
                            <a:srgbClr val="000000"/>
                          </a:solidFill>
                        </a:defRPr>
                      </a:pPr>
                      <a:r>
                        <a:rPr sz="3200">
                          <a:latin typeface="Courier"/>
                          <a:ea typeface="Courier"/>
                          <a:cs typeface="Courier"/>
                          <a:sym typeface="Courier"/>
                        </a:rPr>
                        <a:t>4</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200">
                          <a:latin typeface="Courier"/>
                          <a:ea typeface="Courier"/>
                          <a:cs typeface="Courier"/>
                          <a:sym typeface="Courier"/>
                        </a:rPr>
                        <a:t>(char *)0x7ffeea3c9484 + 4 * 4</a:t>
                      </a:r>
                    </a:p>
                  </a:txBody>
                  <a:tcPr marL="50800" marR="50800" marT="50800" marB="50800" anchor="ctr" anchorCtr="0" horzOverflow="overflow"/>
                </a:tc>
                <a:tc>
                  <a:txBody>
                    <a:bodyPr/>
                    <a:lstStyle/>
                    <a:p>
                      <a:pPr algn="ctr" defTabSz="647700">
                        <a:defRPr>
                          <a:solidFill>
                            <a:srgbClr val="000000"/>
                          </a:solidFill>
                        </a:defRPr>
                      </a:pPr>
                      <a:r>
                        <a:rPr sz="3200">
                          <a:latin typeface="Courier"/>
                          <a:ea typeface="Courier"/>
                          <a:cs typeface="Courier"/>
                          <a:sym typeface="Courier"/>
                        </a:rPr>
                        <a:t>0x7ffeea3c9494</a:t>
                      </a:r>
                    </a:p>
                  </a:txBody>
                  <a:tcPr marL="50800" marR="50800" marT="50800" marB="50800" anchor="ctr" anchorCtr="0" horzOverflow="overflow">
                    <a:lnR w="12700">
                      <a:solidFill>
                        <a:srgbClr val="000000"/>
                      </a:solidFill>
                      <a:miter lim="400000"/>
                    </a:lnR>
                  </a:tcPr>
                </a:tc>
              </a:tr>
              <a:tr h="611042">
                <a:tc>
                  <a:txBody>
                    <a:bodyPr/>
                    <a:lstStyle/>
                    <a:p>
                      <a:pPr algn="ctr" defTabSz="647700">
                        <a:defRPr>
                          <a:solidFill>
                            <a:srgbClr val="000000"/>
                          </a:solidFill>
                        </a:defRPr>
                      </a:pPr>
                      <a:r>
                        <a:rPr sz="3200">
                          <a:latin typeface="Courier"/>
                          <a:ea typeface="Courier"/>
                          <a:cs typeface="Courier"/>
                          <a:sym typeface="Courier"/>
                        </a:rPr>
                        <a:t>5</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ctr" defTabSz="647700">
                        <a:defRPr>
                          <a:solidFill>
                            <a:srgbClr val="000000"/>
                          </a:solidFill>
                        </a:defRPr>
                      </a:pPr>
                      <a:r>
                        <a:rPr sz="3200">
                          <a:latin typeface="Courier"/>
                          <a:ea typeface="Courier"/>
                          <a:cs typeface="Courier"/>
                          <a:sym typeface="Courier"/>
                        </a:rPr>
                        <a:t>(char *)0x7ffeea3c9484 + 5 * 4</a:t>
                      </a:r>
                    </a:p>
                  </a:txBody>
                  <a:tcPr marL="50800" marR="50800" marT="50800" marB="50800" anchor="ctr" anchorCtr="0" horzOverflow="overflow">
                    <a:lnB w="12700">
                      <a:solidFill>
                        <a:srgbClr val="000000"/>
                      </a:solidFill>
                      <a:miter lim="400000"/>
                    </a:lnB>
                  </a:tcPr>
                </a:tc>
                <a:tc>
                  <a:txBody>
                    <a:bodyPr/>
                    <a:lstStyle/>
                    <a:p>
                      <a:pPr algn="ctr" defTabSz="647700">
                        <a:defRPr>
                          <a:solidFill>
                            <a:srgbClr val="000000"/>
                          </a:solidFill>
                        </a:defRPr>
                      </a:pPr>
                      <a:r>
                        <a:rPr sz="3200">
                          <a:latin typeface="Courier"/>
                          <a:ea typeface="Courier"/>
                          <a:cs typeface="Courier"/>
                          <a:sym typeface="Courier"/>
                        </a:rPr>
                        <a:t>0x7ffeea3c9498</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sp>
        <p:nvSpPr>
          <p:cNvPr id="372" name="Important! These numbers are pointers to the type held in the array!!!!!"/>
          <p:cNvSpPr txBox="1"/>
          <p:nvPr/>
        </p:nvSpPr>
        <p:spPr>
          <a:xfrm>
            <a:off x="295307" y="12791561"/>
            <a:ext cx="2128139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b="1">
                <a:latin typeface="Helvetica Neue"/>
                <a:ea typeface="Helvetica Neue"/>
                <a:cs typeface="Helvetica Neue"/>
                <a:sym typeface="Helvetica Neue"/>
              </a:defRPr>
            </a:lvl1pPr>
          </a:lstStyle>
          <a:p>
            <a:pPr/>
            <a:r>
              <a:t>Important! These numbers are pointers to the type held in the array!!!!!</a:t>
            </a:r>
          </a:p>
        </p:txBody>
      </p:sp>
      <p:sp>
        <p:nvSpPr>
          <p:cNvPr id="373" name="Line"/>
          <p:cNvSpPr/>
          <p:nvPr/>
        </p:nvSpPr>
        <p:spPr>
          <a:xfrm flipV="1">
            <a:off x="7191979" y="12608927"/>
            <a:ext cx="2480017" cy="470868"/>
          </a:xfrm>
          <a:prstGeom prst="line">
            <a:avLst/>
          </a:prstGeom>
          <a:ln w="63500">
            <a:solidFill>
              <a:srgbClr val="7F0325"/>
            </a:solidFill>
            <a:miter lim="400000"/>
            <a:tailEnd type="triangle"/>
          </a:ln>
        </p:spPr>
        <p:txBody>
          <a:bodyPr lIns="50800" tIns="50800" rIns="50800" bIns="50800" anchor="ctr"/>
          <a:lstStyle/>
          <a:p>
            <a:pPr/>
          </a:p>
        </p:txBody>
      </p:sp>
      <p:sp>
        <p:nvSpPr>
          <p:cNvPr id="37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6" name="Generic example with two different array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Generic example with two different arrays</a:t>
            </a:r>
          </a:p>
        </p:txBody>
      </p:sp>
      <p:sp>
        <p:nvSpPr>
          <p:cNvPr id="377" name="void swap_ends(void *arr, size_t nelems, int width)…"/>
          <p:cNvSpPr txBox="1"/>
          <p:nvPr/>
        </p:nvSpPr>
        <p:spPr>
          <a:xfrm>
            <a:off x="300544" y="1823579"/>
            <a:ext cx="12981485" cy="11823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800">
                <a:latin typeface="Courier"/>
                <a:ea typeface="Courier"/>
                <a:cs typeface="Courier"/>
                <a:sym typeface="Courier"/>
              </a:defRPr>
            </a:pPr>
            <a:r>
              <a:t>void swap_ends(void *arr, size_t nelems, int width)</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 allocate space for the copy</a:t>
            </a:r>
          </a:p>
          <a:p>
            <a:pPr algn="l">
              <a:defRPr sz="2800">
                <a:latin typeface="Courier"/>
                <a:ea typeface="Courier"/>
                <a:cs typeface="Courier"/>
                <a:sym typeface="Courier"/>
              </a:defRPr>
            </a:pPr>
            <a:r>
              <a:t>    char tmp[width];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the first element to tmp</a:t>
            </a:r>
          </a:p>
          <a:p>
            <a:pPr algn="l">
              <a:defRPr sz="2800">
                <a:latin typeface="Courier"/>
                <a:ea typeface="Courier"/>
                <a:cs typeface="Courier"/>
                <a:sym typeface="Courier"/>
              </a:defRPr>
            </a:pPr>
            <a:r>
              <a:t>    memmove(tmp, arr, 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the last element to the first</a:t>
            </a:r>
          </a:p>
          <a:p>
            <a:pPr algn="l">
              <a:defRPr sz="2800">
                <a:latin typeface="Courier"/>
                <a:ea typeface="Courier"/>
                <a:cs typeface="Courier"/>
                <a:sym typeface="Courier"/>
              </a:defRPr>
            </a:pPr>
            <a:r>
              <a:t>    memmove(arr,(char *)arr + (nelems - 1) * width, 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tmp to the last element</a:t>
            </a:r>
          </a:p>
          <a:p>
            <a:pPr algn="l">
              <a:defRPr sz="2800">
                <a:latin typeface="Courier"/>
                <a:ea typeface="Courier"/>
                <a:cs typeface="Courier"/>
                <a:sym typeface="Courier"/>
              </a:defRPr>
            </a:pPr>
            <a:r>
              <a:t>    memmove((char *)arr + (nelems - 1) * width, tmp, width);</a:t>
            </a:r>
          </a:p>
          <a:p>
            <a:pPr algn="l">
              <a:defRPr sz="2800">
                <a:latin typeface="Courier"/>
                <a:ea typeface="Courier"/>
                <a:cs typeface="Courier"/>
                <a:sym typeface="Courier"/>
              </a:defRPr>
            </a:pPr>
            <a:r>
              <a:t>}</a:t>
            </a:r>
          </a:p>
          <a:p>
            <a:pPr algn="l">
              <a:defRPr sz="2800">
                <a:latin typeface="Courier"/>
                <a:ea typeface="Courier"/>
                <a:cs typeface="Courier"/>
                <a:sym typeface="Courier"/>
              </a:defRPr>
            </a:pPr>
          </a:p>
          <a:p>
            <a:pPr algn="l">
              <a:defRPr sz="2800">
                <a:latin typeface="Courier"/>
                <a:ea typeface="Courier"/>
                <a:cs typeface="Courier"/>
                <a:sym typeface="Courier"/>
              </a:defRPr>
            </a:pPr>
            <a:r>
              <a:t>int main(int argc, char **argv)</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int i_array[]   = {10, 40, 80, 20, -30, 50};</a:t>
            </a:r>
          </a:p>
          <a:p>
            <a:pPr algn="l">
              <a:defRPr sz="2800">
                <a:latin typeface="Courier"/>
                <a:ea typeface="Courier"/>
                <a:cs typeface="Courier"/>
                <a:sym typeface="Courier"/>
              </a:defRPr>
            </a:pPr>
            <a:r>
              <a:t>    size_t i_nelems = sizeof(i_array) / sizeof(i_array[0]);</a:t>
            </a:r>
          </a:p>
          <a:p>
            <a:pPr algn="l">
              <a:defRPr sz="2800">
                <a:latin typeface="Courier"/>
                <a:ea typeface="Courier"/>
                <a:cs typeface="Courier"/>
                <a:sym typeface="Courier"/>
              </a:defRPr>
            </a:pPr>
          </a:p>
          <a:p>
            <a:pPr algn="l">
              <a:defRPr sz="2800">
                <a:latin typeface="Courier"/>
                <a:ea typeface="Courier"/>
                <a:cs typeface="Courier"/>
                <a:sym typeface="Courier"/>
              </a:defRPr>
            </a:pPr>
            <a:r>
              <a:t>    long l_array[]  = {100, 400, 800, 200, -300, 500};</a:t>
            </a:r>
          </a:p>
          <a:p>
            <a:pPr algn="l">
              <a:defRPr sz="2800">
                <a:latin typeface="Courier"/>
                <a:ea typeface="Courier"/>
                <a:cs typeface="Courier"/>
                <a:sym typeface="Courier"/>
              </a:defRPr>
            </a:pPr>
            <a:r>
              <a:t>    size_t l_nelems = sizeof(l_array) / sizeof(l_array[0]);</a:t>
            </a:r>
          </a:p>
          <a:p>
            <a:pPr algn="l">
              <a:defRPr sz="2800">
                <a:latin typeface="Courier"/>
                <a:ea typeface="Courier"/>
                <a:cs typeface="Courier"/>
                <a:sym typeface="Courier"/>
              </a:defRPr>
            </a:pPr>
          </a:p>
          <a:p>
            <a:pPr algn="l">
              <a:defRPr sz="2800">
                <a:latin typeface="Courier"/>
                <a:ea typeface="Courier"/>
                <a:cs typeface="Courier"/>
                <a:sym typeface="Courier"/>
              </a:defRPr>
            </a:pPr>
            <a:r>
              <a:t>    swap_ends(i_array, i_nelems, sizeof(i_array[0]));</a:t>
            </a:r>
          </a:p>
          <a:p>
            <a:pPr algn="l">
              <a:defRPr sz="2800">
                <a:latin typeface="Courier"/>
                <a:ea typeface="Courier"/>
                <a:cs typeface="Courier"/>
                <a:sym typeface="Courier"/>
              </a:defRPr>
            </a:pPr>
            <a:r>
              <a:t>    swap_ends(l_array, l_nelems, sizeof(l_array[0]));</a:t>
            </a:r>
          </a:p>
          <a:p>
            <a:pPr algn="l">
              <a:defRPr sz="2800">
                <a:latin typeface="Courier"/>
                <a:ea typeface="Courier"/>
                <a:cs typeface="Courier"/>
                <a:sym typeface="Courier"/>
              </a:defRPr>
            </a:pPr>
            <a:r>
              <a:t>  ... </a:t>
            </a:r>
          </a:p>
          <a:p>
            <a:pPr algn="l">
              <a:defRPr sz="2800">
                <a:latin typeface="Courier"/>
                <a:ea typeface="Courier"/>
                <a:cs typeface="Courier"/>
                <a:sym typeface="Courier"/>
              </a:defRPr>
            </a:pPr>
            <a:r>
              <a:t>  </a:t>
            </a:r>
          </a:p>
        </p:txBody>
      </p:sp>
      <p:sp>
        <p:nvSpPr>
          <p:cNvPr id="378" name="Let's walk through this example.…"/>
          <p:cNvSpPr txBox="1"/>
          <p:nvPr/>
        </p:nvSpPr>
        <p:spPr>
          <a:xfrm>
            <a:off x="13751607" y="2213698"/>
            <a:ext cx="10248745" cy="31521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walk through this example.</a:t>
            </a:r>
          </a:p>
          <a:p>
            <a:pPr algn="l"/>
          </a:p>
          <a:p>
            <a:pPr algn="l"/>
            <a:r>
              <a:t>First, we create an </a:t>
            </a:r>
            <a:r>
              <a:rPr>
                <a:latin typeface="Courier"/>
                <a:ea typeface="Courier"/>
                <a:cs typeface="Courier"/>
                <a:sym typeface="Courier"/>
              </a:rPr>
              <a:t>int</a:t>
            </a:r>
            <a:r>
              <a:t> array, then we find its size.</a:t>
            </a:r>
          </a:p>
        </p:txBody>
      </p:sp>
      <p:sp>
        <p:nvSpPr>
          <p:cNvPr id="379" name="Rounded Rectangle"/>
          <p:cNvSpPr/>
          <p:nvPr/>
        </p:nvSpPr>
        <p:spPr>
          <a:xfrm>
            <a:off x="1150910" y="9207720"/>
            <a:ext cx="12060607" cy="1050497"/>
          </a:xfrm>
          <a:prstGeom prst="roundRect">
            <a:avLst>
              <a:gd name="adj" fmla="val 29672"/>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38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2" name="Generic example with two different array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Generic example with two different arrays</a:t>
            </a:r>
          </a:p>
        </p:txBody>
      </p:sp>
      <p:sp>
        <p:nvSpPr>
          <p:cNvPr id="383" name="void swap_ends(void *arr, size_t nelems, int width)…"/>
          <p:cNvSpPr txBox="1"/>
          <p:nvPr/>
        </p:nvSpPr>
        <p:spPr>
          <a:xfrm>
            <a:off x="300544" y="1823579"/>
            <a:ext cx="12981485" cy="11823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800">
                <a:latin typeface="Courier"/>
                <a:ea typeface="Courier"/>
                <a:cs typeface="Courier"/>
                <a:sym typeface="Courier"/>
              </a:defRPr>
            </a:pPr>
            <a:r>
              <a:t>void swap_ends(void *arr, size_t nelems, int width)</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 allocate space for the copy</a:t>
            </a:r>
          </a:p>
          <a:p>
            <a:pPr algn="l">
              <a:defRPr sz="2800">
                <a:latin typeface="Courier"/>
                <a:ea typeface="Courier"/>
                <a:cs typeface="Courier"/>
                <a:sym typeface="Courier"/>
              </a:defRPr>
            </a:pPr>
            <a:r>
              <a:t>    char tmp[width];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the first element to tmp</a:t>
            </a:r>
          </a:p>
          <a:p>
            <a:pPr algn="l">
              <a:defRPr sz="2800">
                <a:latin typeface="Courier"/>
                <a:ea typeface="Courier"/>
                <a:cs typeface="Courier"/>
                <a:sym typeface="Courier"/>
              </a:defRPr>
            </a:pPr>
            <a:r>
              <a:t>    memmove(tmp, arr, 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the last element to the first</a:t>
            </a:r>
          </a:p>
          <a:p>
            <a:pPr algn="l">
              <a:defRPr sz="2800">
                <a:latin typeface="Courier"/>
                <a:ea typeface="Courier"/>
                <a:cs typeface="Courier"/>
                <a:sym typeface="Courier"/>
              </a:defRPr>
            </a:pPr>
            <a:r>
              <a:t>    memmove(arr,(char *)arr + (nelems - 1) * width, 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tmp to the last element</a:t>
            </a:r>
          </a:p>
          <a:p>
            <a:pPr algn="l">
              <a:defRPr sz="2800">
                <a:latin typeface="Courier"/>
                <a:ea typeface="Courier"/>
                <a:cs typeface="Courier"/>
                <a:sym typeface="Courier"/>
              </a:defRPr>
            </a:pPr>
            <a:r>
              <a:t>    memmove((char *)arr + (nelems - 1) * width, tmp, width);</a:t>
            </a:r>
          </a:p>
          <a:p>
            <a:pPr algn="l">
              <a:defRPr sz="2800">
                <a:latin typeface="Courier"/>
                <a:ea typeface="Courier"/>
                <a:cs typeface="Courier"/>
                <a:sym typeface="Courier"/>
              </a:defRPr>
            </a:pPr>
            <a:r>
              <a:t>}</a:t>
            </a:r>
          </a:p>
          <a:p>
            <a:pPr algn="l">
              <a:defRPr sz="2800">
                <a:latin typeface="Courier"/>
                <a:ea typeface="Courier"/>
                <a:cs typeface="Courier"/>
                <a:sym typeface="Courier"/>
              </a:defRPr>
            </a:pPr>
          </a:p>
          <a:p>
            <a:pPr algn="l">
              <a:defRPr sz="2800">
                <a:latin typeface="Courier"/>
                <a:ea typeface="Courier"/>
                <a:cs typeface="Courier"/>
                <a:sym typeface="Courier"/>
              </a:defRPr>
            </a:pPr>
            <a:r>
              <a:t>int main(int argc, char **argv)</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int i_array[]   = {10, 40, 80, 20, -30, 50};</a:t>
            </a:r>
          </a:p>
          <a:p>
            <a:pPr algn="l">
              <a:defRPr sz="2800">
                <a:latin typeface="Courier"/>
                <a:ea typeface="Courier"/>
                <a:cs typeface="Courier"/>
                <a:sym typeface="Courier"/>
              </a:defRPr>
            </a:pPr>
            <a:r>
              <a:t>    size_t i_nelems = sizeof(i_array) / sizeof(i_array[0]);</a:t>
            </a:r>
          </a:p>
          <a:p>
            <a:pPr algn="l">
              <a:defRPr sz="2800">
                <a:latin typeface="Courier"/>
                <a:ea typeface="Courier"/>
                <a:cs typeface="Courier"/>
                <a:sym typeface="Courier"/>
              </a:defRPr>
            </a:pPr>
          </a:p>
          <a:p>
            <a:pPr algn="l">
              <a:defRPr sz="2800">
                <a:latin typeface="Courier"/>
                <a:ea typeface="Courier"/>
                <a:cs typeface="Courier"/>
                <a:sym typeface="Courier"/>
              </a:defRPr>
            </a:pPr>
            <a:r>
              <a:t>    long l_array[]  = {100, 400, 800, 200, -300, 500};</a:t>
            </a:r>
          </a:p>
          <a:p>
            <a:pPr algn="l">
              <a:defRPr sz="2800">
                <a:latin typeface="Courier"/>
                <a:ea typeface="Courier"/>
                <a:cs typeface="Courier"/>
                <a:sym typeface="Courier"/>
              </a:defRPr>
            </a:pPr>
            <a:r>
              <a:t>    size_t l_nelems = sizeof(l_array) / sizeof(l_array[0]);</a:t>
            </a:r>
          </a:p>
          <a:p>
            <a:pPr algn="l">
              <a:defRPr sz="2800">
                <a:latin typeface="Courier"/>
                <a:ea typeface="Courier"/>
                <a:cs typeface="Courier"/>
                <a:sym typeface="Courier"/>
              </a:defRPr>
            </a:pPr>
          </a:p>
          <a:p>
            <a:pPr algn="l">
              <a:defRPr sz="2800">
                <a:latin typeface="Courier"/>
                <a:ea typeface="Courier"/>
                <a:cs typeface="Courier"/>
                <a:sym typeface="Courier"/>
              </a:defRPr>
            </a:pPr>
            <a:r>
              <a:t>    swap_ends(i_array, i_nelems, sizeof(i_array[0]));</a:t>
            </a:r>
          </a:p>
          <a:p>
            <a:pPr algn="l">
              <a:defRPr sz="2800">
                <a:latin typeface="Courier"/>
                <a:ea typeface="Courier"/>
                <a:cs typeface="Courier"/>
                <a:sym typeface="Courier"/>
              </a:defRPr>
            </a:pPr>
            <a:r>
              <a:t>    swap_ends(l_array, l_nelems, sizeof(l_array[0]));</a:t>
            </a:r>
          </a:p>
          <a:p>
            <a:pPr algn="l">
              <a:defRPr sz="2800">
                <a:latin typeface="Courier"/>
                <a:ea typeface="Courier"/>
                <a:cs typeface="Courier"/>
                <a:sym typeface="Courier"/>
              </a:defRPr>
            </a:pPr>
            <a:r>
              <a:t>  ... </a:t>
            </a:r>
          </a:p>
          <a:p>
            <a:pPr algn="l">
              <a:defRPr sz="2800">
                <a:latin typeface="Courier"/>
                <a:ea typeface="Courier"/>
                <a:cs typeface="Courier"/>
                <a:sym typeface="Courier"/>
              </a:defRPr>
            </a:pPr>
            <a:r>
              <a:t>  </a:t>
            </a:r>
          </a:p>
        </p:txBody>
      </p:sp>
      <p:sp>
        <p:nvSpPr>
          <p:cNvPr id="384" name="Let's walk through this example.…"/>
          <p:cNvSpPr txBox="1"/>
          <p:nvPr/>
        </p:nvSpPr>
        <p:spPr>
          <a:xfrm>
            <a:off x="13751607" y="2213698"/>
            <a:ext cx="10248745" cy="54381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walk through this example.</a:t>
            </a:r>
          </a:p>
          <a:p>
            <a:pPr algn="l"/>
          </a:p>
          <a:p>
            <a:pPr algn="l"/>
            <a:r>
              <a:t>First, we create an </a:t>
            </a:r>
            <a:r>
              <a:rPr>
                <a:latin typeface="Courier"/>
                <a:ea typeface="Courier"/>
                <a:cs typeface="Courier"/>
                <a:sym typeface="Courier"/>
              </a:rPr>
              <a:t>int</a:t>
            </a:r>
            <a:r>
              <a:t> array, then we find its size.</a:t>
            </a:r>
          </a:p>
          <a:p>
            <a:pPr algn="l"/>
          </a:p>
          <a:p>
            <a:pPr algn="l"/>
            <a:r>
              <a:t>Next, we create a long array, then we find its size.</a:t>
            </a:r>
          </a:p>
        </p:txBody>
      </p:sp>
      <p:sp>
        <p:nvSpPr>
          <p:cNvPr id="385" name="Rounded Rectangle"/>
          <p:cNvSpPr/>
          <p:nvPr/>
        </p:nvSpPr>
        <p:spPr>
          <a:xfrm>
            <a:off x="1122785" y="10501450"/>
            <a:ext cx="12060607" cy="1050498"/>
          </a:xfrm>
          <a:prstGeom prst="roundRect">
            <a:avLst>
              <a:gd name="adj" fmla="val 29672"/>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38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8" name="Generic example with two different array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Generic example with two different arrays</a:t>
            </a:r>
          </a:p>
        </p:txBody>
      </p:sp>
      <p:sp>
        <p:nvSpPr>
          <p:cNvPr id="389" name="void swap_ends(void *arr, size_t nelems, int width)…"/>
          <p:cNvSpPr txBox="1"/>
          <p:nvPr/>
        </p:nvSpPr>
        <p:spPr>
          <a:xfrm>
            <a:off x="300544" y="1823579"/>
            <a:ext cx="12981485" cy="11823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800">
                <a:latin typeface="Courier"/>
                <a:ea typeface="Courier"/>
                <a:cs typeface="Courier"/>
                <a:sym typeface="Courier"/>
              </a:defRPr>
            </a:pPr>
            <a:r>
              <a:t>void swap_ends(void *arr, size_t nelems, int width)</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 allocate space for the copy</a:t>
            </a:r>
          </a:p>
          <a:p>
            <a:pPr algn="l">
              <a:defRPr sz="2800">
                <a:latin typeface="Courier"/>
                <a:ea typeface="Courier"/>
                <a:cs typeface="Courier"/>
                <a:sym typeface="Courier"/>
              </a:defRPr>
            </a:pPr>
            <a:r>
              <a:t>    char tmp[width];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the first element to tmp</a:t>
            </a:r>
          </a:p>
          <a:p>
            <a:pPr algn="l">
              <a:defRPr sz="2800">
                <a:latin typeface="Courier"/>
                <a:ea typeface="Courier"/>
                <a:cs typeface="Courier"/>
                <a:sym typeface="Courier"/>
              </a:defRPr>
            </a:pPr>
            <a:r>
              <a:t>    memmove(tmp, arr, 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the last element to the first</a:t>
            </a:r>
          </a:p>
          <a:p>
            <a:pPr algn="l">
              <a:defRPr sz="2800">
                <a:latin typeface="Courier"/>
                <a:ea typeface="Courier"/>
                <a:cs typeface="Courier"/>
                <a:sym typeface="Courier"/>
              </a:defRPr>
            </a:pPr>
            <a:r>
              <a:t>    memmove(arr,(char *)arr + (nelems - 1) * width, 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tmp to the last element</a:t>
            </a:r>
          </a:p>
          <a:p>
            <a:pPr algn="l">
              <a:defRPr sz="2800">
                <a:latin typeface="Courier"/>
                <a:ea typeface="Courier"/>
                <a:cs typeface="Courier"/>
                <a:sym typeface="Courier"/>
              </a:defRPr>
            </a:pPr>
            <a:r>
              <a:t>    memmove((char *)arr + (nelems - 1) * width, tmp, width);</a:t>
            </a:r>
          </a:p>
          <a:p>
            <a:pPr algn="l">
              <a:defRPr sz="2800">
                <a:latin typeface="Courier"/>
                <a:ea typeface="Courier"/>
                <a:cs typeface="Courier"/>
                <a:sym typeface="Courier"/>
              </a:defRPr>
            </a:pPr>
            <a:r>
              <a:t>}</a:t>
            </a:r>
          </a:p>
          <a:p>
            <a:pPr algn="l">
              <a:defRPr sz="2800">
                <a:latin typeface="Courier"/>
                <a:ea typeface="Courier"/>
                <a:cs typeface="Courier"/>
                <a:sym typeface="Courier"/>
              </a:defRPr>
            </a:pPr>
          </a:p>
          <a:p>
            <a:pPr algn="l">
              <a:defRPr sz="2800">
                <a:latin typeface="Courier"/>
                <a:ea typeface="Courier"/>
                <a:cs typeface="Courier"/>
                <a:sym typeface="Courier"/>
              </a:defRPr>
            </a:pPr>
            <a:r>
              <a:t>int main(int argc, char **argv)</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int i_array[]   = {10, 40, 80, 20, -30, 50};</a:t>
            </a:r>
          </a:p>
          <a:p>
            <a:pPr algn="l">
              <a:defRPr sz="2800">
                <a:latin typeface="Courier"/>
                <a:ea typeface="Courier"/>
                <a:cs typeface="Courier"/>
                <a:sym typeface="Courier"/>
              </a:defRPr>
            </a:pPr>
            <a:r>
              <a:t>    size_t i_nelems = sizeof(i_array) / sizeof(i_array[0]);</a:t>
            </a:r>
          </a:p>
          <a:p>
            <a:pPr algn="l">
              <a:defRPr sz="2800">
                <a:latin typeface="Courier"/>
                <a:ea typeface="Courier"/>
                <a:cs typeface="Courier"/>
                <a:sym typeface="Courier"/>
              </a:defRPr>
            </a:pPr>
          </a:p>
          <a:p>
            <a:pPr algn="l">
              <a:defRPr sz="2800">
                <a:latin typeface="Courier"/>
                <a:ea typeface="Courier"/>
                <a:cs typeface="Courier"/>
                <a:sym typeface="Courier"/>
              </a:defRPr>
            </a:pPr>
            <a:r>
              <a:t>    long l_array[]  = {100, 400, 800, 200, -300, 500};</a:t>
            </a:r>
          </a:p>
          <a:p>
            <a:pPr algn="l">
              <a:defRPr sz="2800">
                <a:latin typeface="Courier"/>
                <a:ea typeface="Courier"/>
                <a:cs typeface="Courier"/>
                <a:sym typeface="Courier"/>
              </a:defRPr>
            </a:pPr>
            <a:r>
              <a:t>    size_t l_nelems = sizeof(l_array) / sizeof(l_array[0]);</a:t>
            </a:r>
          </a:p>
          <a:p>
            <a:pPr algn="l">
              <a:defRPr sz="2800">
                <a:latin typeface="Courier"/>
                <a:ea typeface="Courier"/>
                <a:cs typeface="Courier"/>
                <a:sym typeface="Courier"/>
              </a:defRPr>
            </a:pPr>
          </a:p>
          <a:p>
            <a:pPr algn="l">
              <a:defRPr sz="2800">
                <a:latin typeface="Courier"/>
                <a:ea typeface="Courier"/>
                <a:cs typeface="Courier"/>
                <a:sym typeface="Courier"/>
              </a:defRPr>
            </a:pPr>
            <a:r>
              <a:t>    swap_ends(i_array, i_nelems, sizeof(i_array[0]));</a:t>
            </a:r>
          </a:p>
          <a:p>
            <a:pPr algn="l">
              <a:defRPr sz="2800">
                <a:latin typeface="Courier"/>
                <a:ea typeface="Courier"/>
                <a:cs typeface="Courier"/>
                <a:sym typeface="Courier"/>
              </a:defRPr>
            </a:pPr>
            <a:r>
              <a:t>    swap_ends(l_array, l_nelems, sizeof(l_array[0]));</a:t>
            </a:r>
          </a:p>
          <a:p>
            <a:pPr algn="l">
              <a:defRPr sz="2800">
                <a:latin typeface="Courier"/>
                <a:ea typeface="Courier"/>
                <a:cs typeface="Courier"/>
                <a:sym typeface="Courier"/>
              </a:defRPr>
            </a:pPr>
            <a:r>
              <a:t>  ... </a:t>
            </a:r>
          </a:p>
          <a:p>
            <a:pPr algn="l">
              <a:defRPr sz="2800">
                <a:latin typeface="Courier"/>
                <a:ea typeface="Courier"/>
                <a:cs typeface="Courier"/>
                <a:sym typeface="Courier"/>
              </a:defRPr>
            </a:pPr>
            <a:r>
              <a:t>  </a:t>
            </a:r>
          </a:p>
        </p:txBody>
      </p:sp>
      <p:sp>
        <p:nvSpPr>
          <p:cNvPr id="390" name="Let's walk through this example.…"/>
          <p:cNvSpPr txBox="1"/>
          <p:nvPr/>
        </p:nvSpPr>
        <p:spPr>
          <a:xfrm>
            <a:off x="13751607" y="2213698"/>
            <a:ext cx="10248745" cy="1097876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walk through this example.</a:t>
            </a:r>
          </a:p>
          <a:p>
            <a:pPr algn="l"/>
          </a:p>
          <a:p>
            <a:pPr algn="l"/>
            <a:r>
              <a:t>First, we create an </a:t>
            </a:r>
            <a:r>
              <a:rPr>
                <a:latin typeface="Courier"/>
                <a:ea typeface="Courier"/>
                <a:cs typeface="Courier"/>
                <a:sym typeface="Courier"/>
              </a:rPr>
              <a:t>int</a:t>
            </a:r>
            <a:r>
              <a:t> array, then we find its size.</a:t>
            </a:r>
          </a:p>
          <a:p>
            <a:pPr algn="l"/>
          </a:p>
          <a:p>
            <a:pPr algn="l"/>
            <a:r>
              <a:t>Next, we create a long array, then we find its size.</a:t>
            </a:r>
          </a:p>
          <a:p>
            <a:pPr algn="l"/>
          </a:p>
          <a:p>
            <a:pPr algn="l"/>
            <a:r>
              <a:t>Then, we call swap_ends on the </a:t>
            </a:r>
            <a:r>
              <a:rPr>
                <a:latin typeface="Courier"/>
                <a:ea typeface="Courier"/>
                <a:cs typeface="Courier"/>
                <a:sym typeface="Courier"/>
              </a:rPr>
              <a:t>int</a:t>
            </a:r>
            <a:r>
              <a:t> array.</a:t>
            </a:r>
          </a:p>
          <a:p>
            <a:pPr algn="l"/>
          </a:p>
          <a:p>
            <a:pPr algn="l"/>
            <a:r>
              <a:t>Note that we pass in the width, which is 4:</a:t>
            </a:r>
          </a:p>
          <a:p>
            <a:pPr algn="l">
              <a:lnSpc>
                <a:spcPct val="20000"/>
              </a:lnSpc>
            </a:pPr>
          </a:p>
          <a:p>
            <a:pPr algn="l">
              <a:lnSpc>
                <a:spcPct val="80000"/>
              </a:lnSpc>
              <a:defRPr>
                <a:latin typeface="Courier"/>
                <a:ea typeface="Courier"/>
                <a:cs typeface="Courier"/>
                <a:sym typeface="Courier"/>
              </a:defRPr>
            </a:pPr>
            <a:r>
              <a:t>sizeof(i_array[0])</a:t>
            </a:r>
          </a:p>
        </p:txBody>
      </p:sp>
      <p:sp>
        <p:nvSpPr>
          <p:cNvPr id="391" name="Rounded Rectangle"/>
          <p:cNvSpPr/>
          <p:nvPr/>
        </p:nvSpPr>
        <p:spPr>
          <a:xfrm>
            <a:off x="1038412" y="11732449"/>
            <a:ext cx="10498594" cy="613468"/>
          </a:xfrm>
          <a:prstGeom prst="roundRect">
            <a:avLst>
              <a:gd name="adj" fmla="val 50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39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4" name="Generic example with two different array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Generic example with two different arrays</a:t>
            </a:r>
          </a:p>
        </p:txBody>
      </p:sp>
      <p:sp>
        <p:nvSpPr>
          <p:cNvPr id="395" name="void swap_ends(void *arr, size_t nelems, int width)…"/>
          <p:cNvSpPr txBox="1"/>
          <p:nvPr/>
        </p:nvSpPr>
        <p:spPr>
          <a:xfrm>
            <a:off x="300544" y="1823579"/>
            <a:ext cx="12981485" cy="11823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800">
                <a:latin typeface="Courier"/>
                <a:ea typeface="Courier"/>
                <a:cs typeface="Courier"/>
                <a:sym typeface="Courier"/>
              </a:defRPr>
            </a:pPr>
            <a:r>
              <a:t>void swap_ends(void *arr, size_t nelems, int width)</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 allocate space for the copy</a:t>
            </a:r>
          </a:p>
          <a:p>
            <a:pPr algn="l">
              <a:defRPr sz="2800">
                <a:latin typeface="Courier"/>
                <a:ea typeface="Courier"/>
                <a:cs typeface="Courier"/>
                <a:sym typeface="Courier"/>
              </a:defRPr>
            </a:pPr>
            <a:r>
              <a:t>    char tmp[width];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the first element to tmp</a:t>
            </a:r>
          </a:p>
          <a:p>
            <a:pPr algn="l">
              <a:defRPr sz="2800">
                <a:latin typeface="Courier"/>
                <a:ea typeface="Courier"/>
                <a:cs typeface="Courier"/>
                <a:sym typeface="Courier"/>
              </a:defRPr>
            </a:pPr>
            <a:r>
              <a:t>    memmove(tmp, arr, 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the last element to the first</a:t>
            </a:r>
          </a:p>
          <a:p>
            <a:pPr algn="l">
              <a:defRPr sz="2800">
                <a:latin typeface="Courier"/>
                <a:ea typeface="Courier"/>
                <a:cs typeface="Courier"/>
                <a:sym typeface="Courier"/>
              </a:defRPr>
            </a:pPr>
            <a:r>
              <a:t>    memmove(arr,(char *)arr + (nelems - 1) * width, 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tmp to the last element</a:t>
            </a:r>
          </a:p>
          <a:p>
            <a:pPr algn="l">
              <a:defRPr sz="2800">
                <a:latin typeface="Courier"/>
                <a:ea typeface="Courier"/>
                <a:cs typeface="Courier"/>
                <a:sym typeface="Courier"/>
              </a:defRPr>
            </a:pPr>
            <a:r>
              <a:t>    memmove((char *)arr + (nelems - 1) * width, tmp, width);</a:t>
            </a:r>
          </a:p>
          <a:p>
            <a:pPr algn="l">
              <a:defRPr sz="2800">
                <a:latin typeface="Courier"/>
                <a:ea typeface="Courier"/>
                <a:cs typeface="Courier"/>
                <a:sym typeface="Courier"/>
              </a:defRPr>
            </a:pPr>
            <a:r>
              <a:t>}</a:t>
            </a:r>
          </a:p>
          <a:p>
            <a:pPr algn="l">
              <a:defRPr sz="2800">
                <a:latin typeface="Courier"/>
                <a:ea typeface="Courier"/>
                <a:cs typeface="Courier"/>
                <a:sym typeface="Courier"/>
              </a:defRPr>
            </a:pPr>
          </a:p>
          <a:p>
            <a:pPr algn="l">
              <a:defRPr sz="2800">
                <a:latin typeface="Courier"/>
                <a:ea typeface="Courier"/>
                <a:cs typeface="Courier"/>
                <a:sym typeface="Courier"/>
              </a:defRPr>
            </a:pPr>
            <a:r>
              <a:t>int main(int argc, char **argv)</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int i_array[]   = {10, 40, 80, 20, -30, 50};</a:t>
            </a:r>
          </a:p>
          <a:p>
            <a:pPr algn="l">
              <a:defRPr sz="2800">
                <a:latin typeface="Courier"/>
                <a:ea typeface="Courier"/>
                <a:cs typeface="Courier"/>
                <a:sym typeface="Courier"/>
              </a:defRPr>
            </a:pPr>
            <a:r>
              <a:t>    size_t i_nelems = sizeof(i_array) / sizeof(i_array[0]);</a:t>
            </a:r>
          </a:p>
          <a:p>
            <a:pPr algn="l">
              <a:defRPr sz="2800">
                <a:latin typeface="Courier"/>
                <a:ea typeface="Courier"/>
                <a:cs typeface="Courier"/>
                <a:sym typeface="Courier"/>
              </a:defRPr>
            </a:pPr>
          </a:p>
          <a:p>
            <a:pPr algn="l">
              <a:defRPr sz="2800">
                <a:latin typeface="Courier"/>
                <a:ea typeface="Courier"/>
                <a:cs typeface="Courier"/>
                <a:sym typeface="Courier"/>
              </a:defRPr>
            </a:pPr>
            <a:r>
              <a:t>    long l_array[]  = {100, 400, 800, 200, -300, 500};</a:t>
            </a:r>
          </a:p>
          <a:p>
            <a:pPr algn="l">
              <a:defRPr sz="2800">
                <a:latin typeface="Courier"/>
                <a:ea typeface="Courier"/>
                <a:cs typeface="Courier"/>
                <a:sym typeface="Courier"/>
              </a:defRPr>
            </a:pPr>
            <a:r>
              <a:t>    size_t l_nelems = sizeof(l_array) / sizeof(l_array[0]);</a:t>
            </a:r>
          </a:p>
          <a:p>
            <a:pPr algn="l">
              <a:defRPr sz="2800">
                <a:latin typeface="Courier"/>
                <a:ea typeface="Courier"/>
                <a:cs typeface="Courier"/>
                <a:sym typeface="Courier"/>
              </a:defRPr>
            </a:pPr>
          </a:p>
          <a:p>
            <a:pPr algn="l">
              <a:defRPr sz="2800">
                <a:latin typeface="Courier"/>
                <a:ea typeface="Courier"/>
                <a:cs typeface="Courier"/>
                <a:sym typeface="Courier"/>
              </a:defRPr>
            </a:pPr>
            <a:r>
              <a:t>    swap_ends(i_array, i_nelems, sizeof(i_array[0]));</a:t>
            </a:r>
          </a:p>
          <a:p>
            <a:pPr algn="l">
              <a:defRPr sz="2800">
                <a:latin typeface="Courier"/>
                <a:ea typeface="Courier"/>
                <a:cs typeface="Courier"/>
                <a:sym typeface="Courier"/>
              </a:defRPr>
            </a:pPr>
            <a:r>
              <a:t>    swap_ends(l_array, l_nelems, sizeof(l_array[0]));</a:t>
            </a:r>
          </a:p>
          <a:p>
            <a:pPr algn="l">
              <a:defRPr sz="2800">
                <a:latin typeface="Courier"/>
                <a:ea typeface="Courier"/>
                <a:cs typeface="Courier"/>
                <a:sym typeface="Courier"/>
              </a:defRPr>
            </a:pPr>
            <a:r>
              <a:t>  ... </a:t>
            </a:r>
          </a:p>
          <a:p>
            <a:pPr algn="l">
              <a:defRPr sz="2800">
                <a:latin typeface="Courier"/>
                <a:ea typeface="Courier"/>
                <a:cs typeface="Courier"/>
                <a:sym typeface="Courier"/>
              </a:defRPr>
            </a:pPr>
            <a:r>
              <a:t>  </a:t>
            </a:r>
          </a:p>
        </p:txBody>
      </p:sp>
      <p:sp>
        <p:nvSpPr>
          <p:cNvPr id="396" name="Rounded Rectangle"/>
          <p:cNvSpPr/>
          <p:nvPr/>
        </p:nvSpPr>
        <p:spPr>
          <a:xfrm>
            <a:off x="1038412" y="11732449"/>
            <a:ext cx="10498594" cy="613468"/>
          </a:xfrm>
          <a:prstGeom prst="roundRect">
            <a:avLst>
              <a:gd name="adj" fmla="val 50000"/>
            </a:avLst>
          </a:prstGeom>
          <a:solidFill>
            <a:srgbClr val="7F0325">
              <a:alpha val="7465"/>
            </a:srgbClr>
          </a:solidFill>
          <a:ln w="12700">
            <a:miter lim="400000"/>
          </a:ln>
        </p:spPr>
        <p:txBody>
          <a:bodyPr lIns="50800" tIns="50800" rIns="50800" bIns="50800" anchor="ctr"/>
          <a:lstStyle/>
          <a:p>
            <a:pPr>
              <a:defRPr>
                <a:solidFill>
                  <a:srgbClr val="FFFFFF"/>
                </a:solidFill>
              </a:defRPr>
            </a:pPr>
          </a:p>
        </p:txBody>
      </p:sp>
      <p:sp>
        <p:nvSpPr>
          <p:cNvPr id="397" name="Rounded Rectangle"/>
          <p:cNvSpPr/>
          <p:nvPr/>
        </p:nvSpPr>
        <p:spPr>
          <a:xfrm>
            <a:off x="1038412" y="3117042"/>
            <a:ext cx="3928651" cy="613468"/>
          </a:xfrm>
          <a:prstGeom prst="roundRect">
            <a:avLst>
              <a:gd name="adj" fmla="val 50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398" name="Create a char array to hold the width of the element we want to swap.…"/>
          <p:cNvSpPr txBox="1"/>
          <p:nvPr/>
        </p:nvSpPr>
        <p:spPr>
          <a:xfrm>
            <a:off x="13751607" y="1957823"/>
            <a:ext cx="10248745" cy="467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Create a char array to hold the width of the element we want to swap.</a:t>
            </a:r>
          </a:p>
          <a:p>
            <a:pPr algn="l"/>
          </a:p>
          <a:p>
            <a:pPr algn="l"/>
            <a:r>
              <a:t>At this point, all information about the int array is gone, so we just have to rely on the </a:t>
            </a:r>
            <a:r>
              <a:rPr>
                <a:latin typeface="Courier"/>
                <a:ea typeface="Courier"/>
                <a:cs typeface="Courier"/>
                <a:sym typeface="Courier"/>
              </a:rPr>
              <a:t>width</a:t>
            </a:r>
            <a:r>
              <a:t> argument.</a:t>
            </a:r>
          </a:p>
        </p:txBody>
      </p:sp>
      <p:sp>
        <p:nvSpPr>
          <p:cNvPr id="39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1" name="Generic example with two different array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Generic example with two different arrays</a:t>
            </a:r>
          </a:p>
        </p:txBody>
      </p:sp>
      <p:sp>
        <p:nvSpPr>
          <p:cNvPr id="402" name="void swap_ends(void *arr, size_t nelems, int width)…"/>
          <p:cNvSpPr txBox="1"/>
          <p:nvPr/>
        </p:nvSpPr>
        <p:spPr>
          <a:xfrm>
            <a:off x="300544" y="1823579"/>
            <a:ext cx="12981485" cy="11823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800">
                <a:latin typeface="Courier"/>
                <a:ea typeface="Courier"/>
                <a:cs typeface="Courier"/>
                <a:sym typeface="Courier"/>
              </a:defRPr>
            </a:pPr>
            <a:r>
              <a:t>void swap_ends(void *arr, size_t nelems, int width)</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 allocate space for the copy</a:t>
            </a:r>
          </a:p>
          <a:p>
            <a:pPr algn="l">
              <a:defRPr sz="2800">
                <a:latin typeface="Courier"/>
                <a:ea typeface="Courier"/>
                <a:cs typeface="Courier"/>
                <a:sym typeface="Courier"/>
              </a:defRPr>
            </a:pPr>
            <a:r>
              <a:t>    char tmp[width];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the first element to tmp</a:t>
            </a:r>
          </a:p>
          <a:p>
            <a:pPr algn="l">
              <a:defRPr sz="2800">
                <a:latin typeface="Courier"/>
                <a:ea typeface="Courier"/>
                <a:cs typeface="Courier"/>
                <a:sym typeface="Courier"/>
              </a:defRPr>
            </a:pPr>
            <a:r>
              <a:t>    memmove(tmp, arr, 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the last element to the first</a:t>
            </a:r>
          </a:p>
          <a:p>
            <a:pPr algn="l">
              <a:defRPr sz="2800">
                <a:latin typeface="Courier"/>
                <a:ea typeface="Courier"/>
                <a:cs typeface="Courier"/>
                <a:sym typeface="Courier"/>
              </a:defRPr>
            </a:pPr>
            <a:r>
              <a:t>    memmove(arr,(char *)arr + (nelems - 1) * width, 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tmp to the last element</a:t>
            </a:r>
          </a:p>
          <a:p>
            <a:pPr algn="l">
              <a:defRPr sz="2800">
                <a:latin typeface="Courier"/>
                <a:ea typeface="Courier"/>
                <a:cs typeface="Courier"/>
                <a:sym typeface="Courier"/>
              </a:defRPr>
            </a:pPr>
            <a:r>
              <a:t>    memmove((char *)arr + (nelems - 1) * width, tmp, width);</a:t>
            </a:r>
          </a:p>
          <a:p>
            <a:pPr algn="l">
              <a:defRPr sz="2800">
                <a:latin typeface="Courier"/>
                <a:ea typeface="Courier"/>
                <a:cs typeface="Courier"/>
                <a:sym typeface="Courier"/>
              </a:defRPr>
            </a:pPr>
            <a:r>
              <a:t>}</a:t>
            </a:r>
          </a:p>
          <a:p>
            <a:pPr algn="l">
              <a:defRPr sz="2800">
                <a:latin typeface="Courier"/>
                <a:ea typeface="Courier"/>
                <a:cs typeface="Courier"/>
                <a:sym typeface="Courier"/>
              </a:defRPr>
            </a:pPr>
          </a:p>
          <a:p>
            <a:pPr algn="l">
              <a:defRPr sz="2800">
                <a:latin typeface="Courier"/>
                <a:ea typeface="Courier"/>
                <a:cs typeface="Courier"/>
                <a:sym typeface="Courier"/>
              </a:defRPr>
            </a:pPr>
            <a:r>
              <a:t>int main(int argc, char **argv)</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int i_array[]   = {10, 40, 80, 20, -30, 50};</a:t>
            </a:r>
          </a:p>
          <a:p>
            <a:pPr algn="l">
              <a:defRPr sz="2800">
                <a:latin typeface="Courier"/>
                <a:ea typeface="Courier"/>
                <a:cs typeface="Courier"/>
                <a:sym typeface="Courier"/>
              </a:defRPr>
            </a:pPr>
            <a:r>
              <a:t>    size_t i_nelems = sizeof(i_array) / sizeof(i_array[0]);</a:t>
            </a:r>
          </a:p>
          <a:p>
            <a:pPr algn="l">
              <a:defRPr sz="2800">
                <a:latin typeface="Courier"/>
                <a:ea typeface="Courier"/>
                <a:cs typeface="Courier"/>
                <a:sym typeface="Courier"/>
              </a:defRPr>
            </a:pPr>
          </a:p>
          <a:p>
            <a:pPr algn="l">
              <a:defRPr sz="2800">
                <a:latin typeface="Courier"/>
                <a:ea typeface="Courier"/>
                <a:cs typeface="Courier"/>
                <a:sym typeface="Courier"/>
              </a:defRPr>
            </a:pPr>
            <a:r>
              <a:t>    long l_array[]  = {100, 400, 800, 200, -300, 500};</a:t>
            </a:r>
          </a:p>
          <a:p>
            <a:pPr algn="l">
              <a:defRPr sz="2800">
                <a:latin typeface="Courier"/>
                <a:ea typeface="Courier"/>
                <a:cs typeface="Courier"/>
                <a:sym typeface="Courier"/>
              </a:defRPr>
            </a:pPr>
            <a:r>
              <a:t>    size_t l_nelems = sizeof(l_array) / sizeof(l_array[0]);</a:t>
            </a:r>
          </a:p>
          <a:p>
            <a:pPr algn="l">
              <a:defRPr sz="2800">
                <a:latin typeface="Courier"/>
                <a:ea typeface="Courier"/>
                <a:cs typeface="Courier"/>
                <a:sym typeface="Courier"/>
              </a:defRPr>
            </a:pPr>
          </a:p>
          <a:p>
            <a:pPr algn="l">
              <a:defRPr sz="2800">
                <a:latin typeface="Courier"/>
                <a:ea typeface="Courier"/>
                <a:cs typeface="Courier"/>
                <a:sym typeface="Courier"/>
              </a:defRPr>
            </a:pPr>
            <a:r>
              <a:t>    swap_ends(i_array, i_nelems, sizeof(i_array[0]));</a:t>
            </a:r>
          </a:p>
          <a:p>
            <a:pPr algn="l">
              <a:defRPr sz="2800">
                <a:latin typeface="Courier"/>
                <a:ea typeface="Courier"/>
                <a:cs typeface="Courier"/>
                <a:sym typeface="Courier"/>
              </a:defRPr>
            </a:pPr>
            <a:r>
              <a:t>    swap_ends(l_array, l_nelems, sizeof(l_array[0]));</a:t>
            </a:r>
          </a:p>
          <a:p>
            <a:pPr algn="l">
              <a:defRPr sz="2800">
                <a:latin typeface="Courier"/>
                <a:ea typeface="Courier"/>
                <a:cs typeface="Courier"/>
                <a:sym typeface="Courier"/>
              </a:defRPr>
            </a:pPr>
            <a:r>
              <a:t>  ... </a:t>
            </a:r>
          </a:p>
          <a:p>
            <a:pPr algn="l">
              <a:defRPr sz="2800">
                <a:latin typeface="Courier"/>
                <a:ea typeface="Courier"/>
                <a:cs typeface="Courier"/>
                <a:sym typeface="Courier"/>
              </a:defRPr>
            </a:pPr>
            <a:r>
              <a:t>  </a:t>
            </a:r>
          </a:p>
        </p:txBody>
      </p:sp>
      <p:sp>
        <p:nvSpPr>
          <p:cNvPr id="403" name="Rounded Rectangle"/>
          <p:cNvSpPr/>
          <p:nvPr/>
        </p:nvSpPr>
        <p:spPr>
          <a:xfrm>
            <a:off x="1038412" y="11732449"/>
            <a:ext cx="10498594" cy="613468"/>
          </a:xfrm>
          <a:prstGeom prst="roundRect">
            <a:avLst>
              <a:gd name="adj" fmla="val 50000"/>
            </a:avLst>
          </a:prstGeom>
          <a:solidFill>
            <a:srgbClr val="7F0325">
              <a:alpha val="7465"/>
            </a:srgbClr>
          </a:solidFill>
          <a:ln w="12700">
            <a:miter lim="400000"/>
          </a:ln>
        </p:spPr>
        <p:txBody>
          <a:bodyPr lIns="50800" tIns="50800" rIns="50800" bIns="50800" anchor="ctr"/>
          <a:lstStyle/>
          <a:p>
            <a:pPr>
              <a:defRPr>
                <a:solidFill>
                  <a:srgbClr val="FFFFFF"/>
                </a:solidFill>
              </a:defRPr>
            </a:pPr>
          </a:p>
        </p:txBody>
      </p:sp>
      <p:sp>
        <p:nvSpPr>
          <p:cNvPr id="404" name="Rounded Rectangle"/>
          <p:cNvSpPr/>
          <p:nvPr/>
        </p:nvSpPr>
        <p:spPr>
          <a:xfrm>
            <a:off x="1066536" y="4467022"/>
            <a:ext cx="5335210" cy="613468"/>
          </a:xfrm>
          <a:prstGeom prst="roundRect">
            <a:avLst>
              <a:gd name="adj" fmla="val 50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05" name="Create a char array to hold the width of the element we want to swap.…"/>
          <p:cNvSpPr txBox="1"/>
          <p:nvPr/>
        </p:nvSpPr>
        <p:spPr>
          <a:xfrm>
            <a:off x="13751607" y="1957823"/>
            <a:ext cx="10248745" cy="69832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Create a char array to hold the width of the element we want to swap.</a:t>
            </a:r>
          </a:p>
          <a:p>
            <a:pPr algn="l"/>
          </a:p>
          <a:p>
            <a:pPr algn="l"/>
            <a:r>
              <a:t>At this point, all information about the int array is gone, so we just have to rely on the </a:t>
            </a:r>
            <a:r>
              <a:rPr>
                <a:latin typeface="Courier"/>
                <a:ea typeface="Courier"/>
                <a:cs typeface="Courier"/>
                <a:sym typeface="Courier"/>
              </a:rPr>
              <a:t>width</a:t>
            </a:r>
            <a:r>
              <a:t> argument.</a:t>
            </a:r>
          </a:p>
          <a:p>
            <a:pPr algn="l"/>
          </a:p>
          <a:p>
            <a:pPr algn="l"/>
            <a:r>
              <a:t>Move 4 bytes from the first element in the array to </a:t>
            </a:r>
            <a:r>
              <a:rPr>
                <a:latin typeface="Courier"/>
                <a:ea typeface="Courier"/>
                <a:cs typeface="Courier"/>
                <a:sym typeface="Courier"/>
              </a:rPr>
              <a:t>tmp</a:t>
            </a:r>
            <a:r>
              <a:t>.</a:t>
            </a:r>
          </a:p>
        </p:txBody>
      </p:sp>
      <p:sp>
        <p:nvSpPr>
          <p:cNvPr id="40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8" name="Generic example with two different array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Generic example with two different arrays</a:t>
            </a:r>
          </a:p>
        </p:txBody>
      </p:sp>
      <p:sp>
        <p:nvSpPr>
          <p:cNvPr id="409" name="void swap_ends(void *arr, size_t nelems, int width)…"/>
          <p:cNvSpPr txBox="1"/>
          <p:nvPr/>
        </p:nvSpPr>
        <p:spPr>
          <a:xfrm>
            <a:off x="300544" y="1823579"/>
            <a:ext cx="12981485" cy="11823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800">
                <a:latin typeface="Courier"/>
                <a:ea typeface="Courier"/>
                <a:cs typeface="Courier"/>
                <a:sym typeface="Courier"/>
              </a:defRPr>
            </a:pPr>
            <a:r>
              <a:t>void swap_ends(void *arr, size_t nelems, int width)</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 allocate space for the copy</a:t>
            </a:r>
          </a:p>
          <a:p>
            <a:pPr algn="l">
              <a:defRPr sz="2800">
                <a:latin typeface="Courier"/>
                <a:ea typeface="Courier"/>
                <a:cs typeface="Courier"/>
                <a:sym typeface="Courier"/>
              </a:defRPr>
            </a:pPr>
            <a:r>
              <a:t>    char tmp[width];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the first element to tmp</a:t>
            </a:r>
          </a:p>
          <a:p>
            <a:pPr algn="l">
              <a:defRPr sz="2800">
                <a:latin typeface="Courier"/>
                <a:ea typeface="Courier"/>
                <a:cs typeface="Courier"/>
                <a:sym typeface="Courier"/>
              </a:defRPr>
            </a:pPr>
            <a:r>
              <a:t>    memmove(tmp, arr, 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the last element to the first</a:t>
            </a:r>
          </a:p>
          <a:p>
            <a:pPr algn="l">
              <a:defRPr sz="2800">
                <a:latin typeface="Courier"/>
                <a:ea typeface="Courier"/>
                <a:cs typeface="Courier"/>
                <a:sym typeface="Courier"/>
              </a:defRPr>
            </a:pPr>
            <a:r>
              <a:t>    memmove(arr,(char *)arr + (nelems - 1) * width, 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tmp to the last element</a:t>
            </a:r>
          </a:p>
          <a:p>
            <a:pPr algn="l">
              <a:defRPr sz="2800">
                <a:latin typeface="Courier"/>
                <a:ea typeface="Courier"/>
                <a:cs typeface="Courier"/>
                <a:sym typeface="Courier"/>
              </a:defRPr>
            </a:pPr>
            <a:r>
              <a:t>    memmove((char *)arr + (nelems - 1) * width, tmp, width);</a:t>
            </a:r>
          </a:p>
          <a:p>
            <a:pPr algn="l">
              <a:defRPr sz="2800">
                <a:latin typeface="Courier"/>
                <a:ea typeface="Courier"/>
                <a:cs typeface="Courier"/>
                <a:sym typeface="Courier"/>
              </a:defRPr>
            </a:pPr>
            <a:r>
              <a:t>}</a:t>
            </a:r>
          </a:p>
          <a:p>
            <a:pPr algn="l">
              <a:defRPr sz="2800">
                <a:latin typeface="Courier"/>
                <a:ea typeface="Courier"/>
                <a:cs typeface="Courier"/>
                <a:sym typeface="Courier"/>
              </a:defRPr>
            </a:pPr>
          </a:p>
          <a:p>
            <a:pPr algn="l">
              <a:defRPr sz="2800">
                <a:latin typeface="Courier"/>
                <a:ea typeface="Courier"/>
                <a:cs typeface="Courier"/>
                <a:sym typeface="Courier"/>
              </a:defRPr>
            </a:pPr>
            <a:r>
              <a:t>int main(int argc, char **argv)</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int i_array[]   = {10, 40, 80, 20, -30, 50};</a:t>
            </a:r>
          </a:p>
          <a:p>
            <a:pPr algn="l">
              <a:defRPr sz="2800">
                <a:latin typeface="Courier"/>
                <a:ea typeface="Courier"/>
                <a:cs typeface="Courier"/>
                <a:sym typeface="Courier"/>
              </a:defRPr>
            </a:pPr>
            <a:r>
              <a:t>    size_t i_nelems = sizeof(i_array) / sizeof(i_array[0]);</a:t>
            </a:r>
          </a:p>
          <a:p>
            <a:pPr algn="l">
              <a:defRPr sz="2800">
                <a:latin typeface="Courier"/>
                <a:ea typeface="Courier"/>
                <a:cs typeface="Courier"/>
                <a:sym typeface="Courier"/>
              </a:defRPr>
            </a:pPr>
          </a:p>
          <a:p>
            <a:pPr algn="l">
              <a:defRPr sz="2800">
                <a:latin typeface="Courier"/>
                <a:ea typeface="Courier"/>
                <a:cs typeface="Courier"/>
                <a:sym typeface="Courier"/>
              </a:defRPr>
            </a:pPr>
            <a:r>
              <a:t>    long l_array[]  = {100, 400, 800, 200, -300, 500};</a:t>
            </a:r>
          </a:p>
          <a:p>
            <a:pPr algn="l">
              <a:defRPr sz="2800">
                <a:latin typeface="Courier"/>
                <a:ea typeface="Courier"/>
                <a:cs typeface="Courier"/>
                <a:sym typeface="Courier"/>
              </a:defRPr>
            </a:pPr>
            <a:r>
              <a:t>    size_t l_nelems = sizeof(l_array) / sizeof(l_array[0]);</a:t>
            </a:r>
          </a:p>
          <a:p>
            <a:pPr algn="l">
              <a:defRPr sz="2800">
                <a:latin typeface="Courier"/>
                <a:ea typeface="Courier"/>
                <a:cs typeface="Courier"/>
                <a:sym typeface="Courier"/>
              </a:defRPr>
            </a:pPr>
          </a:p>
          <a:p>
            <a:pPr algn="l">
              <a:defRPr sz="2800">
                <a:latin typeface="Courier"/>
                <a:ea typeface="Courier"/>
                <a:cs typeface="Courier"/>
                <a:sym typeface="Courier"/>
              </a:defRPr>
            </a:pPr>
            <a:r>
              <a:t>    swap_ends(i_array, i_nelems, sizeof(i_array[0]));</a:t>
            </a:r>
          </a:p>
          <a:p>
            <a:pPr algn="l">
              <a:defRPr sz="2800">
                <a:latin typeface="Courier"/>
                <a:ea typeface="Courier"/>
                <a:cs typeface="Courier"/>
                <a:sym typeface="Courier"/>
              </a:defRPr>
            </a:pPr>
            <a:r>
              <a:t>    swap_ends(l_array, l_nelems, sizeof(l_array[0]));</a:t>
            </a:r>
          </a:p>
          <a:p>
            <a:pPr algn="l">
              <a:defRPr sz="2800">
                <a:latin typeface="Courier"/>
                <a:ea typeface="Courier"/>
                <a:cs typeface="Courier"/>
                <a:sym typeface="Courier"/>
              </a:defRPr>
            </a:pPr>
            <a:r>
              <a:t>  ... </a:t>
            </a:r>
          </a:p>
          <a:p>
            <a:pPr algn="l">
              <a:defRPr sz="2800">
                <a:latin typeface="Courier"/>
                <a:ea typeface="Courier"/>
                <a:cs typeface="Courier"/>
                <a:sym typeface="Courier"/>
              </a:defRPr>
            </a:pPr>
            <a:r>
              <a:t>  </a:t>
            </a:r>
          </a:p>
        </p:txBody>
      </p:sp>
      <p:sp>
        <p:nvSpPr>
          <p:cNvPr id="410" name="Rounded Rectangle"/>
          <p:cNvSpPr/>
          <p:nvPr/>
        </p:nvSpPr>
        <p:spPr>
          <a:xfrm>
            <a:off x="1038412" y="11732449"/>
            <a:ext cx="10498594" cy="613468"/>
          </a:xfrm>
          <a:prstGeom prst="roundRect">
            <a:avLst>
              <a:gd name="adj" fmla="val 50000"/>
            </a:avLst>
          </a:prstGeom>
          <a:solidFill>
            <a:srgbClr val="7F0325">
              <a:alpha val="7465"/>
            </a:srgbClr>
          </a:solidFill>
          <a:ln w="12700">
            <a:miter lim="400000"/>
          </a:ln>
        </p:spPr>
        <p:txBody>
          <a:bodyPr lIns="50800" tIns="50800" rIns="50800" bIns="50800" anchor="ctr"/>
          <a:lstStyle/>
          <a:p>
            <a:pPr>
              <a:defRPr>
                <a:solidFill>
                  <a:srgbClr val="FFFFFF"/>
                </a:solidFill>
              </a:defRPr>
            </a:pPr>
          </a:p>
        </p:txBody>
      </p:sp>
      <p:sp>
        <p:nvSpPr>
          <p:cNvPr id="411" name="Rounded Rectangle"/>
          <p:cNvSpPr/>
          <p:nvPr/>
        </p:nvSpPr>
        <p:spPr>
          <a:xfrm>
            <a:off x="1066536" y="5704503"/>
            <a:ext cx="11749973" cy="613468"/>
          </a:xfrm>
          <a:prstGeom prst="roundRect">
            <a:avLst>
              <a:gd name="adj" fmla="val 50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12" name="Create a char array to hold the width of the element we want to swap.…"/>
          <p:cNvSpPr txBox="1"/>
          <p:nvPr/>
        </p:nvSpPr>
        <p:spPr>
          <a:xfrm>
            <a:off x="13751607" y="1957823"/>
            <a:ext cx="10248745" cy="92692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Create a char array to hold the width of the element we want to swap.</a:t>
            </a:r>
          </a:p>
          <a:p>
            <a:pPr algn="l"/>
          </a:p>
          <a:p>
            <a:pPr algn="l"/>
            <a:r>
              <a:t>At this point, all information about the int array is gone, so we just have to rely on the </a:t>
            </a:r>
            <a:r>
              <a:rPr>
                <a:latin typeface="Courier"/>
                <a:ea typeface="Courier"/>
                <a:cs typeface="Courier"/>
                <a:sym typeface="Courier"/>
              </a:rPr>
              <a:t>width</a:t>
            </a:r>
            <a:r>
              <a:t> argument.</a:t>
            </a:r>
          </a:p>
          <a:p>
            <a:pPr algn="l"/>
          </a:p>
          <a:p>
            <a:pPr algn="l"/>
            <a:r>
              <a:t>Move 4 bytes from the first element in the array to </a:t>
            </a:r>
            <a:r>
              <a:rPr>
                <a:latin typeface="Courier"/>
                <a:ea typeface="Courier"/>
                <a:cs typeface="Courier"/>
                <a:sym typeface="Courier"/>
              </a:rPr>
              <a:t>tmp</a:t>
            </a:r>
            <a:r>
              <a:t>.</a:t>
            </a:r>
          </a:p>
          <a:p>
            <a:pPr algn="l"/>
          </a:p>
          <a:p>
            <a:pPr algn="l"/>
            <a:r>
              <a:t>Move 4 bytes from the last element in the array to the first element.</a:t>
            </a:r>
          </a:p>
        </p:txBody>
      </p:sp>
      <p:sp>
        <p:nvSpPr>
          <p:cNvPr id="41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5" name="Generic example with two different array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Generic example with two different arrays</a:t>
            </a:r>
          </a:p>
        </p:txBody>
      </p:sp>
      <p:sp>
        <p:nvSpPr>
          <p:cNvPr id="416" name="void swap_ends(void *arr, size_t nelems, int width)…"/>
          <p:cNvSpPr txBox="1"/>
          <p:nvPr/>
        </p:nvSpPr>
        <p:spPr>
          <a:xfrm>
            <a:off x="300544" y="1823579"/>
            <a:ext cx="12981485" cy="11823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800">
                <a:latin typeface="Courier"/>
                <a:ea typeface="Courier"/>
                <a:cs typeface="Courier"/>
                <a:sym typeface="Courier"/>
              </a:defRPr>
            </a:pPr>
            <a:r>
              <a:t>void swap_ends(void *arr, size_t nelems, int width)</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 allocate space for the copy</a:t>
            </a:r>
          </a:p>
          <a:p>
            <a:pPr algn="l">
              <a:defRPr sz="2800">
                <a:latin typeface="Courier"/>
                <a:ea typeface="Courier"/>
                <a:cs typeface="Courier"/>
                <a:sym typeface="Courier"/>
              </a:defRPr>
            </a:pPr>
            <a:r>
              <a:t>    char tmp[width];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the first element to tmp</a:t>
            </a:r>
          </a:p>
          <a:p>
            <a:pPr algn="l">
              <a:defRPr sz="2800">
                <a:latin typeface="Courier"/>
                <a:ea typeface="Courier"/>
                <a:cs typeface="Courier"/>
                <a:sym typeface="Courier"/>
              </a:defRPr>
            </a:pPr>
            <a:r>
              <a:t>    memmove(tmp, arr, 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the last element to the first</a:t>
            </a:r>
          </a:p>
          <a:p>
            <a:pPr algn="l">
              <a:defRPr sz="2800">
                <a:latin typeface="Courier"/>
                <a:ea typeface="Courier"/>
                <a:cs typeface="Courier"/>
                <a:sym typeface="Courier"/>
              </a:defRPr>
            </a:pPr>
            <a:r>
              <a:t>    memmove(arr,(char *)arr + (nelems - 1) * width, 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tmp to the last element</a:t>
            </a:r>
          </a:p>
          <a:p>
            <a:pPr algn="l">
              <a:defRPr sz="2800">
                <a:latin typeface="Courier"/>
                <a:ea typeface="Courier"/>
                <a:cs typeface="Courier"/>
                <a:sym typeface="Courier"/>
              </a:defRPr>
            </a:pPr>
            <a:r>
              <a:t>    memmove((char *)arr + (nelems - 1) * width, tmp, width);</a:t>
            </a:r>
          </a:p>
          <a:p>
            <a:pPr algn="l">
              <a:defRPr sz="2800">
                <a:latin typeface="Courier"/>
                <a:ea typeface="Courier"/>
                <a:cs typeface="Courier"/>
                <a:sym typeface="Courier"/>
              </a:defRPr>
            </a:pPr>
            <a:r>
              <a:t>}</a:t>
            </a:r>
          </a:p>
          <a:p>
            <a:pPr algn="l">
              <a:defRPr sz="2800">
                <a:latin typeface="Courier"/>
                <a:ea typeface="Courier"/>
                <a:cs typeface="Courier"/>
                <a:sym typeface="Courier"/>
              </a:defRPr>
            </a:pPr>
          </a:p>
          <a:p>
            <a:pPr algn="l">
              <a:defRPr sz="2800">
                <a:latin typeface="Courier"/>
                <a:ea typeface="Courier"/>
                <a:cs typeface="Courier"/>
                <a:sym typeface="Courier"/>
              </a:defRPr>
            </a:pPr>
            <a:r>
              <a:t>int main(int argc, char **argv)</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int i_array[]   = {10, 40, 80, 20, -30, 50};</a:t>
            </a:r>
          </a:p>
          <a:p>
            <a:pPr algn="l">
              <a:defRPr sz="2800">
                <a:latin typeface="Courier"/>
                <a:ea typeface="Courier"/>
                <a:cs typeface="Courier"/>
                <a:sym typeface="Courier"/>
              </a:defRPr>
            </a:pPr>
            <a:r>
              <a:t>    size_t i_nelems = sizeof(i_array) / sizeof(i_array[0]);</a:t>
            </a:r>
          </a:p>
          <a:p>
            <a:pPr algn="l">
              <a:defRPr sz="2800">
                <a:latin typeface="Courier"/>
                <a:ea typeface="Courier"/>
                <a:cs typeface="Courier"/>
                <a:sym typeface="Courier"/>
              </a:defRPr>
            </a:pPr>
          </a:p>
          <a:p>
            <a:pPr algn="l">
              <a:defRPr sz="2800">
                <a:latin typeface="Courier"/>
                <a:ea typeface="Courier"/>
                <a:cs typeface="Courier"/>
                <a:sym typeface="Courier"/>
              </a:defRPr>
            </a:pPr>
            <a:r>
              <a:t>    long l_array[]  = {100, 400, 800, 200, -300, 500};</a:t>
            </a:r>
          </a:p>
          <a:p>
            <a:pPr algn="l">
              <a:defRPr sz="2800">
                <a:latin typeface="Courier"/>
                <a:ea typeface="Courier"/>
                <a:cs typeface="Courier"/>
                <a:sym typeface="Courier"/>
              </a:defRPr>
            </a:pPr>
            <a:r>
              <a:t>    size_t l_nelems = sizeof(l_array) / sizeof(l_array[0]);</a:t>
            </a:r>
          </a:p>
          <a:p>
            <a:pPr algn="l">
              <a:defRPr sz="2800">
                <a:latin typeface="Courier"/>
                <a:ea typeface="Courier"/>
                <a:cs typeface="Courier"/>
                <a:sym typeface="Courier"/>
              </a:defRPr>
            </a:pPr>
          </a:p>
          <a:p>
            <a:pPr algn="l">
              <a:defRPr sz="2800">
                <a:latin typeface="Courier"/>
                <a:ea typeface="Courier"/>
                <a:cs typeface="Courier"/>
                <a:sym typeface="Courier"/>
              </a:defRPr>
            </a:pPr>
            <a:r>
              <a:t>    swap_ends(i_array, i_nelems, sizeof(i_array[0]));</a:t>
            </a:r>
          </a:p>
          <a:p>
            <a:pPr algn="l">
              <a:defRPr sz="2800">
                <a:latin typeface="Courier"/>
                <a:ea typeface="Courier"/>
                <a:cs typeface="Courier"/>
                <a:sym typeface="Courier"/>
              </a:defRPr>
            </a:pPr>
            <a:r>
              <a:t>    swap_ends(l_array, l_nelems, sizeof(l_array[0]));</a:t>
            </a:r>
          </a:p>
          <a:p>
            <a:pPr algn="l">
              <a:defRPr sz="2800">
                <a:latin typeface="Courier"/>
                <a:ea typeface="Courier"/>
                <a:cs typeface="Courier"/>
                <a:sym typeface="Courier"/>
              </a:defRPr>
            </a:pPr>
            <a:r>
              <a:t>  ... </a:t>
            </a:r>
          </a:p>
          <a:p>
            <a:pPr algn="l">
              <a:defRPr sz="2800">
                <a:latin typeface="Courier"/>
                <a:ea typeface="Courier"/>
                <a:cs typeface="Courier"/>
                <a:sym typeface="Courier"/>
              </a:defRPr>
            </a:pPr>
            <a:r>
              <a:t>  </a:t>
            </a:r>
          </a:p>
        </p:txBody>
      </p:sp>
      <p:sp>
        <p:nvSpPr>
          <p:cNvPr id="417" name="Create a char array to hold the width of the element we want to swap.…"/>
          <p:cNvSpPr txBox="1"/>
          <p:nvPr/>
        </p:nvSpPr>
        <p:spPr>
          <a:xfrm>
            <a:off x="13751607" y="1957823"/>
            <a:ext cx="10248745" cy="115552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Create a char array to hold the width of the element we want to swap.</a:t>
            </a:r>
          </a:p>
          <a:p>
            <a:pPr algn="l"/>
          </a:p>
          <a:p>
            <a:pPr algn="l"/>
            <a:r>
              <a:t>At this point, all information about the int array is gone, so we just have to rely on the </a:t>
            </a:r>
            <a:r>
              <a:rPr>
                <a:latin typeface="Courier"/>
                <a:ea typeface="Courier"/>
                <a:cs typeface="Courier"/>
                <a:sym typeface="Courier"/>
              </a:rPr>
              <a:t>width</a:t>
            </a:r>
            <a:r>
              <a:t> argument.</a:t>
            </a:r>
          </a:p>
          <a:p>
            <a:pPr algn="l"/>
          </a:p>
          <a:p>
            <a:pPr algn="l"/>
            <a:r>
              <a:t>Move 4 bytes from the first element in the array to </a:t>
            </a:r>
            <a:r>
              <a:rPr>
                <a:latin typeface="Courier"/>
                <a:ea typeface="Courier"/>
                <a:cs typeface="Courier"/>
                <a:sym typeface="Courier"/>
              </a:rPr>
              <a:t>tmp</a:t>
            </a:r>
            <a:r>
              <a:t>.</a:t>
            </a:r>
          </a:p>
          <a:p>
            <a:pPr algn="l"/>
          </a:p>
          <a:p>
            <a:pPr algn="l"/>
            <a:r>
              <a:t>Move 4 bytes from the last element in the array to the first element.</a:t>
            </a:r>
          </a:p>
          <a:p>
            <a:pPr algn="l"/>
          </a:p>
          <a:p>
            <a:pPr algn="l"/>
            <a:r>
              <a:t>Move 4 bytes from tmp to the       last position in the array.</a:t>
            </a:r>
          </a:p>
        </p:txBody>
      </p:sp>
      <p:sp>
        <p:nvSpPr>
          <p:cNvPr id="418" name="Rounded Rectangle"/>
          <p:cNvSpPr/>
          <p:nvPr/>
        </p:nvSpPr>
        <p:spPr>
          <a:xfrm>
            <a:off x="1038412" y="11732449"/>
            <a:ext cx="10498594" cy="613468"/>
          </a:xfrm>
          <a:prstGeom prst="roundRect">
            <a:avLst>
              <a:gd name="adj" fmla="val 50000"/>
            </a:avLst>
          </a:prstGeom>
          <a:solidFill>
            <a:srgbClr val="7F0325">
              <a:alpha val="7465"/>
            </a:srgbClr>
          </a:solidFill>
          <a:ln w="12700">
            <a:miter lim="400000"/>
          </a:ln>
        </p:spPr>
        <p:txBody>
          <a:bodyPr lIns="50800" tIns="50800" rIns="50800" bIns="50800" anchor="ctr"/>
          <a:lstStyle/>
          <a:p>
            <a:pPr>
              <a:defRPr>
                <a:solidFill>
                  <a:srgbClr val="FFFFFF"/>
                </a:solidFill>
              </a:defRPr>
            </a:pPr>
          </a:p>
        </p:txBody>
      </p:sp>
      <p:sp>
        <p:nvSpPr>
          <p:cNvPr id="419" name="Rounded Rectangle"/>
          <p:cNvSpPr/>
          <p:nvPr/>
        </p:nvSpPr>
        <p:spPr>
          <a:xfrm>
            <a:off x="1066536" y="7026357"/>
            <a:ext cx="11817208" cy="613469"/>
          </a:xfrm>
          <a:prstGeom prst="roundRect">
            <a:avLst>
              <a:gd name="adj" fmla="val 50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2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2" name="Generic example with two different array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Generic example with two different arrays</a:t>
            </a:r>
          </a:p>
        </p:txBody>
      </p:sp>
      <p:sp>
        <p:nvSpPr>
          <p:cNvPr id="423" name="void swap_ends(void *arr, size_t nelems, int width)…"/>
          <p:cNvSpPr txBox="1"/>
          <p:nvPr/>
        </p:nvSpPr>
        <p:spPr>
          <a:xfrm>
            <a:off x="300544" y="1823579"/>
            <a:ext cx="12981485" cy="11823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800">
                <a:latin typeface="Courier"/>
                <a:ea typeface="Courier"/>
                <a:cs typeface="Courier"/>
                <a:sym typeface="Courier"/>
              </a:defRPr>
            </a:pPr>
            <a:r>
              <a:t>void swap_ends(void *arr, size_t nelems, int width)</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 allocate space for the copy</a:t>
            </a:r>
          </a:p>
          <a:p>
            <a:pPr algn="l">
              <a:defRPr sz="2800">
                <a:latin typeface="Courier"/>
                <a:ea typeface="Courier"/>
                <a:cs typeface="Courier"/>
                <a:sym typeface="Courier"/>
              </a:defRPr>
            </a:pPr>
            <a:r>
              <a:t>    char tmp[width];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the first element to tmp</a:t>
            </a:r>
          </a:p>
          <a:p>
            <a:pPr algn="l">
              <a:defRPr sz="2800">
                <a:latin typeface="Courier"/>
                <a:ea typeface="Courier"/>
                <a:cs typeface="Courier"/>
                <a:sym typeface="Courier"/>
              </a:defRPr>
            </a:pPr>
            <a:r>
              <a:t>    memmove(tmp, arr, 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the last element to the first</a:t>
            </a:r>
          </a:p>
          <a:p>
            <a:pPr algn="l">
              <a:defRPr sz="2800">
                <a:latin typeface="Courier"/>
                <a:ea typeface="Courier"/>
                <a:cs typeface="Courier"/>
                <a:sym typeface="Courier"/>
              </a:defRPr>
            </a:pPr>
            <a:r>
              <a:t>    memmove(arr,(char *)arr + (nelems - 1) * width, width);</a:t>
            </a:r>
          </a:p>
          <a:p>
            <a:pPr algn="l">
              <a:defRPr sz="2800">
                <a:latin typeface="Courier"/>
                <a:ea typeface="Courier"/>
                <a:cs typeface="Courier"/>
                <a:sym typeface="Courier"/>
              </a:defRPr>
            </a:pPr>
          </a:p>
          <a:p>
            <a:pPr algn="l">
              <a:defRPr sz="2800">
                <a:latin typeface="Courier"/>
                <a:ea typeface="Courier"/>
                <a:cs typeface="Courier"/>
                <a:sym typeface="Courier"/>
              </a:defRPr>
            </a:pPr>
            <a:r>
              <a:t>    // copy tmp to the last element</a:t>
            </a:r>
          </a:p>
          <a:p>
            <a:pPr algn="l">
              <a:defRPr sz="2800">
                <a:latin typeface="Courier"/>
                <a:ea typeface="Courier"/>
                <a:cs typeface="Courier"/>
                <a:sym typeface="Courier"/>
              </a:defRPr>
            </a:pPr>
            <a:r>
              <a:t>    memmove((char *)arr + (nelems - 1) * width, tmp, width);</a:t>
            </a:r>
          </a:p>
          <a:p>
            <a:pPr algn="l">
              <a:defRPr sz="2800">
                <a:latin typeface="Courier"/>
                <a:ea typeface="Courier"/>
                <a:cs typeface="Courier"/>
                <a:sym typeface="Courier"/>
              </a:defRPr>
            </a:pPr>
            <a:r>
              <a:t>}</a:t>
            </a:r>
          </a:p>
          <a:p>
            <a:pPr algn="l">
              <a:defRPr sz="2800">
                <a:latin typeface="Courier"/>
                <a:ea typeface="Courier"/>
                <a:cs typeface="Courier"/>
                <a:sym typeface="Courier"/>
              </a:defRPr>
            </a:pPr>
          </a:p>
          <a:p>
            <a:pPr algn="l">
              <a:defRPr sz="2800">
                <a:latin typeface="Courier"/>
                <a:ea typeface="Courier"/>
                <a:cs typeface="Courier"/>
                <a:sym typeface="Courier"/>
              </a:defRPr>
            </a:pPr>
            <a:r>
              <a:t>int main(int argc, char **argv)</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int i_array[]   = {10, 40, 80, 20, -30, 50};</a:t>
            </a:r>
          </a:p>
          <a:p>
            <a:pPr algn="l">
              <a:defRPr sz="2800">
                <a:latin typeface="Courier"/>
                <a:ea typeface="Courier"/>
                <a:cs typeface="Courier"/>
                <a:sym typeface="Courier"/>
              </a:defRPr>
            </a:pPr>
            <a:r>
              <a:t>    size_t i_nelems = sizeof(i_array) / sizeof(i_array[0]);</a:t>
            </a:r>
          </a:p>
          <a:p>
            <a:pPr algn="l">
              <a:defRPr sz="2800">
                <a:latin typeface="Courier"/>
                <a:ea typeface="Courier"/>
                <a:cs typeface="Courier"/>
                <a:sym typeface="Courier"/>
              </a:defRPr>
            </a:pPr>
          </a:p>
          <a:p>
            <a:pPr algn="l">
              <a:defRPr sz="2800">
                <a:latin typeface="Courier"/>
                <a:ea typeface="Courier"/>
                <a:cs typeface="Courier"/>
                <a:sym typeface="Courier"/>
              </a:defRPr>
            </a:pPr>
            <a:r>
              <a:t>    long l_array[]  = {100, 400, 800, 200, -300, 500};</a:t>
            </a:r>
          </a:p>
          <a:p>
            <a:pPr algn="l">
              <a:defRPr sz="2800">
                <a:latin typeface="Courier"/>
                <a:ea typeface="Courier"/>
                <a:cs typeface="Courier"/>
                <a:sym typeface="Courier"/>
              </a:defRPr>
            </a:pPr>
            <a:r>
              <a:t>    size_t l_nelems = sizeof(l_array) / sizeof(l_array[0]);</a:t>
            </a:r>
          </a:p>
          <a:p>
            <a:pPr algn="l">
              <a:defRPr sz="2800">
                <a:latin typeface="Courier"/>
                <a:ea typeface="Courier"/>
                <a:cs typeface="Courier"/>
                <a:sym typeface="Courier"/>
              </a:defRPr>
            </a:pPr>
          </a:p>
          <a:p>
            <a:pPr algn="l">
              <a:defRPr sz="2800">
                <a:latin typeface="Courier"/>
                <a:ea typeface="Courier"/>
                <a:cs typeface="Courier"/>
                <a:sym typeface="Courier"/>
              </a:defRPr>
            </a:pPr>
            <a:r>
              <a:t>    swap_ends(i_array, i_nelems, sizeof(i_array[0]));</a:t>
            </a:r>
          </a:p>
          <a:p>
            <a:pPr algn="l">
              <a:defRPr sz="2800">
                <a:latin typeface="Courier"/>
                <a:ea typeface="Courier"/>
                <a:cs typeface="Courier"/>
                <a:sym typeface="Courier"/>
              </a:defRPr>
            </a:pPr>
            <a:r>
              <a:t>    swap_ends(l_array, l_nelems, sizeof(l_array[0]));</a:t>
            </a:r>
          </a:p>
          <a:p>
            <a:pPr algn="l">
              <a:defRPr sz="2800">
                <a:latin typeface="Courier"/>
                <a:ea typeface="Courier"/>
                <a:cs typeface="Courier"/>
                <a:sym typeface="Courier"/>
              </a:defRPr>
            </a:pPr>
            <a:r>
              <a:t>  ... </a:t>
            </a:r>
          </a:p>
          <a:p>
            <a:pPr algn="l">
              <a:defRPr sz="2800">
                <a:latin typeface="Courier"/>
                <a:ea typeface="Courier"/>
                <a:cs typeface="Courier"/>
                <a:sym typeface="Courier"/>
              </a:defRPr>
            </a:pPr>
            <a:r>
              <a:t>  </a:t>
            </a:r>
          </a:p>
        </p:txBody>
      </p:sp>
      <p:sp>
        <p:nvSpPr>
          <p:cNvPr id="424" name="Repeat the process for the long array, which will pass in a width of 8:…"/>
          <p:cNvSpPr txBox="1"/>
          <p:nvPr/>
        </p:nvSpPr>
        <p:spPr>
          <a:xfrm>
            <a:off x="13751607" y="1957823"/>
            <a:ext cx="10248745" cy="39326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Repeat the process for the long array, which will pass in a </a:t>
            </a:r>
            <a:r>
              <a:rPr>
                <a:latin typeface="Courier"/>
                <a:ea typeface="Courier"/>
                <a:cs typeface="Courier"/>
                <a:sym typeface="Courier"/>
              </a:rPr>
              <a:t>width</a:t>
            </a:r>
            <a:r>
              <a:t> of 8:</a:t>
            </a:r>
          </a:p>
          <a:p>
            <a:pPr algn="l"/>
          </a:p>
          <a:p>
            <a:pPr algn="l">
              <a:defRPr>
                <a:latin typeface="Courier"/>
                <a:ea typeface="Courier"/>
                <a:cs typeface="Courier"/>
                <a:sym typeface="Courier"/>
              </a:defRPr>
            </a:pPr>
            <a:r>
              <a:t>sizeof(l_array[0]);</a:t>
            </a:r>
          </a:p>
        </p:txBody>
      </p:sp>
      <p:sp>
        <p:nvSpPr>
          <p:cNvPr id="425" name="Rounded Rectangle"/>
          <p:cNvSpPr/>
          <p:nvPr/>
        </p:nvSpPr>
        <p:spPr>
          <a:xfrm>
            <a:off x="1094661" y="12201278"/>
            <a:ext cx="10248745" cy="613468"/>
          </a:xfrm>
          <a:prstGeom prst="roundRect">
            <a:avLst>
              <a:gd name="adj" fmla="val 50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2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8" name="It's really generi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It's really generic</a:t>
            </a:r>
          </a:p>
        </p:txBody>
      </p:sp>
      <p:sp>
        <p:nvSpPr>
          <p:cNvPr id="429" name="// file: prog_name_to_end.c…"/>
          <p:cNvSpPr txBox="1"/>
          <p:nvPr/>
        </p:nvSpPr>
        <p:spPr>
          <a:xfrm>
            <a:off x="300544" y="1823579"/>
            <a:ext cx="12524211" cy="11544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 file: prog_name_to_end.c</a:t>
            </a:r>
          </a:p>
          <a:p>
            <a:pPr algn="l">
              <a:defRPr sz="2700">
                <a:latin typeface="Courier"/>
                <a:ea typeface="Courier"/>
                <a:cs typeface="Courier"/>
                <a:sym typeface="Courier"/>
              </a:defRPr>
            </a:pPr>
            <a:r>
              <a:t>#include&lt;stdio.h&gt;</a:t>
            </a:r>
          </a:p>
          <a:p>
            <a:pPr algn="l">
              <a:defRPr sz="2700">
                <a:latin typeface="Courier"/>
                <a:ea typeface="Courier"/>
                <a:cs typeface="Courier"/>
                <a:sym typeface="Courier"/>
              </a:defRPr>
            </a:pPr>
            <a:r>
              <a:t>#include&lt;stdlib.h&gt;</a:t>
            </a:r>
          </a:p>
          <a:p>
            <a:pPr algn="l">
              <a:defRPr sz="2700">
                <a:latin typeface="Courier"/>
                <a:ea typeface="Courier"/>
                <a:cs typeface="Courier"/>
                <a:sym typeface="Courier"/>
              </a:defRPr>
            </a:pPr>
            <a:r>
              <a:t>#include&lt;string.h&gt;</a:t>
            </a:r>
          </a:p>
          <a:p>
            <a:pPr algn="l">
              <a:defRPr sz="2700">
                <a:latin typeface="Courier"/>
                <a:ea typeface="Courier"/>
                <a:cs typeface="Courier"/>
                <a:sym typeface="Courier"/>
              </a:defRPr>
            </a:pPr>
          </a:p>
          <a:p>
            <a:pPr algn="l">
              <a:defRPr sz="2700">
                <a:latin typeface="Courier"/>
                <a:ea typeface="Courier"/>
                <a:cs typeface="Courier"/>
                <a:sym typeface="Courier"/>
              </a:defRPr>
            </a:pPr>
            <a:r>
              <a:t>void swap_ends(void *arr, size_t nelems, int width)</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 allocate space for the copy</a:t>
            </a:r>
          </a:p>
          <a:p>
            <a:pPr algn="l">
              <a:defRPr sz="2700">
                <a:latin typeface="Courier"/>
                <a:ea typeface="Courier"/>
                <a:cs typeface="Courier"/>
                <a:sym typeface="Courier"/>
              </a:defRPr>
            </a:pPr>
            <a:r>
              <a:t>    char tmp[width];</a:t>
            </a:r>
          </a:p>
          <a:p>
            <a:pPr algn="l">
              <a:defRPr sz="2700">
                <a:latin typeface="Courier"/>
                <a:ea typeface="Courier"/>
                <a:cs typeface="Courier"/>
                <a:sym typeface="Courier"/>
              </a:defRPr>
            </a:pPr>
          </a:p>
          <a:p>
            <a:pPr algn="l">
              <a:defRPr sz="2700">
                <a:latin typeface="Courier"/>
                <a:ea typeface="Courier"/>
                <a:cs typeface="Courier"/>
                <a:sym typeface="Courier"/>
              </a:defRPr>
            </a:pPr>
            <a:r>
              <a:t>    // copy the first element to tmp</a:t>
            </a:r>
          </a:p>
          <a:p>
            <a:pPr algn="l">
              <a:defRPr sz="2700">
                <a:latin typeface="Courier"/>
                <a:ea typeface="Courier"/>
                <a:cs typeface="Courier"/>
                <a:sym typeface="Courier"/>
              </a:defRPr>
            </a:pPr>
            <a:r>
              <a:t>    memmove(tmp, arr, width);</a:t>
            </a:r>
          </a:p>
          <a:p>
            <a:pPr algn="l">
              <a:defRPr sz="2700">
                <a:latin typeface="Courier"/>
                <a:ea typeface="Courier"/>
                <a:cs typeface="Courier"/>
                <a:sym typeface="Courier"/>
              </a:defRPr>
            </a:pPr>
          </a:p>
          <a:p>
            <a:pPr algn="l">
              <a:defRPr sz="2700">
                <a:latin typeface="Courier"/>
                <a:ea typeface="Courier"/>
                <a:cs typeface="Courier"/>
                <a:sym typeface="Courier"/>
              </a:defRPr>
            </a:pPr>
            <a:r>
              <a:t>    // copy the last element to the first</a:t>
            </a:r>
          </a:p>
          <a:p>
            <a:pPr algn="l">
              <a:defRPr sz="2700">
                <a:latin typeface="Courier"/>
                <a:ea typeface="Courier"/>
                <a:cs typeface="Courier"/>
                <a:sym typeface="Courier"/>
              </a:defRPr>
            </a:pPr>
            <a:r>
              <a:t>    memmove(arr,(char *)arr + (nelems - 1) * width, width);</a:t>
            </a:r>
          </a:p>
          <a:p>
            <a:pPr algn="l">
              <a:defRPr sz="2700">
                <a:latin typeface="Courier"/>
                <a:ea typeface="Courier"/>
                <a:cs typeface="Courier"/>
                <a:sym typeface="Courier"/>
              </a:defRPr>
            </a:pPr>
          </a:p>
          <a:p>
            <a:pPr algn="l">
              <a:defRPr sz="2700">
                <a:latin typeface="Courier"/>
                <a:ea typeface="Courier"/>
                <a:cs typeface="Courier"/>
                <a:sym typeface="Courier"/>
              </a:defRPr>
            </a:pPr>
            <a:r>
              <a:t>    // copy tmp to the last element</a:t>
            </a:r>
          </a:p>
          <a:p>
            <a:pPr algn="l">
              <a:defRPr sz="2700">
                <a:latin typeface="Courier"/>
                <a:ea typeface="Courier"/>
                <a:cs typeface="Courier"/>
                <a:sym typeface="Courier"/>
              </a:defRPr>
            </a:pPr>
            <a:r>
              <a:t>    memmove((char *)arr + (nelems - 1) * width, tmp, width);</a:t>
            </a:r>
          </a:p>
          <a:p>
            <a:pPr algn="l">
              <a:defRPr sz="2700">
                <a:latin typeface="Courier"/>
                <a:ea typeface="Courier"/>
                <a:cs typeface="Courier"/>
                <a:sym typeface="Courier"/>
              </a:defRPr>
            </a:pPr>
            <a:r>
              <a:t>}</a:t>
            </a:r>
          </a:p>
          <a:p>
            <a:pPr algn="l">
              <a:defRPr sz="2700">
                <a:latin typeface="Courier"/>
                <a:ea typeface="Courier"/>
                <a:cs typeface="Courier"/>
                <a:sym typeface="Courier"/>
              </a:defRPr>
            </a:pPr>
          </a:p>
          <a:p>
            <a:pPr algn="l">
              <a:defRPr sz="2700">
                <a:latin typeface="Courier"/>
                <a:ea typeface="Courier"/>
                <a:cs typeface="Courier"/>
                <a:sym typeface="Courier"/>
              </a:defRPr>
            </a:pPr>
            <a:r>
              <a:t>int main(int argc, char **argv)</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swap_ends(argv, argc, sizeof(argv[0]));</a:t>
            </a:r>
          </a:p>
          <a:p>
            <a:pPr algn="l">
              <a:defRPr sz="2700">
                <a:latin typeface="Courier"/>
                <a:ea typeface="Courier"/>
                <a:cs typeface="Courier"/>
                <a:sym typeface="Courier"/>
              </a:defRPr>
            </a:pPr>
            <a:r>
              <a:t>    for (int i=0; i &lt; argc; i++) {</a:t>
            </a:r>
          </a:p>
          <a:p>
            <a:pPr algn="l">
              <a:defRPr sz="2700">
                <a:latin typeface="Courier"/>
                <a:ea typeface="Courier"/>
                <a:cs typeface="Courier"/>
                <a:sym typeface="Courier"/>
              </a:defRPr>
            </a:pPr>
            <a:r>
              <a:t>       printf("%s\n",argv[i]);</a:t>
            </a:r>
          </a:p>
          <a:p>
            <a:pPr algn="l">
              <a:defRPr sz="2700">
                <a:latin typeface="Courier"/>
                <a:ea typeface="Courier"/>
                <a:cs typeface="Courier"/>
                <a:sym typeface="Courier"/>
              </a:defRPr>
            </a:pPr>
            <a:r>
              <a:t>    }</a:t>
            </a:r>
          </a:p>
          <a:p>
            <a:pPr algn="l">
              <a:defRPr sz="2700">
                <a:latin typeface="Courier"/>
                <a:ea typeface="Courier"/>
                <a:cs typeface="Courier"/>
                <a:sym typeface="Courier"/>
              </a:defRPr>
            </a:pPr>
            <a:r>
              <a:t>    return 0;</a:t>
            </a:r>
          </a:p>
          <a:p>
            <a:pPr algn="l">
              <a:defRPr sz="2700">
                <a:latin typeface="Courier"/>
                <a:ea typeface="Courier"/>
                <a:cs typeface="Courier"/>
                <a:sym typeface="Courier"/>
              </a:defRPr>
            </a:pPr>
            <a:r>
              <a:t>}</a:t>
            </a:r>
          </a:p>
        </p:txBody>
      </p:sp>
      <p:sp>
        <p:nvSpPr>
          <p:cNvPr id="430" name="We've seen that this function works on elements of an integer type.…"/>
          <p:cNvSpPr txBox="1"/>
          <p:nvPr/>
        </p:nvSpPr>
        <p:spPr>
          <a:xfrm>
            <a:off x="13751607" y="1957823"/>
            <a:ext cx="10248745" cy="625493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We've seen that this function works on elements of an integer type.</a:t>
            </a:r>
          </a:p>
          <a:p>
            <a:pPr algn="l"/>
          </a:p>
          <a:p>
            <a:pPr algn="l"/>
            <a:r>
              <a:t>The beauty is that it will work on </a:t>
            </a:r>
            <a:r>
              <a:rPr b="1" i="1">
                <a:latin typeface="Helvetica Neue"/>
                <a:ea typeface="Helvetica Neue"/>
                <a:cs typeface="Helvetica Neue"/>
                <a:sym typeface="Helvetica Neue"/>
              </a:rPr>
              <a:t>any</a:t>
            </a:r>
            <a:r>
              <a:t> array. What about </a:t>
            </a:r>
            <a:r>
              <a:rPr>
                <a:latin typeface="Courier"/>
                <a:ea typeface="Courier"/>
                <a:cs typeface="Courier"/>
                <a:sym typeface="Courier"/>
              </a:rPr>
              <a:t>char **</a:t>
            </a:r>
            <a:r>
              <a:t> arrays, like </a:t>
            </a:r>
            <a:r>
              <a:rPr>
                <a:latin typeface="Courier"/>
                <a:ea typeface="Courier"/>
                <a:cs typeface="Courier"/>
                <a:sym typeface="Courier"/>
              </a:rPr>
              <a:t>argv</a:t>
            </a:r>
            <a:r>
              <a:t>? Sure — </a:t>
            </a:r>
            <a:r>
              <a:rPr>
                <a:latin typeface="Courier"/>
                <a:ea typeface="Courier"/>
                <a:cs typeface="Courier"/>
                <a:sym typeface="Courier"/>
              </a:rPr>
              <a:t>argv</a:t>
            </a:r>
            <a:r>
              <a:t> is a pointer to an array, and we'll be swapping pointers, not moving string </a:t>
            </a:r>
            <a:r>
              <a:rPr>
                <a:latin typeface="Courier"/>
                <a:ea typeface="Courier"/>
                <a:cs typeface="Courier"/>
                <a:sym typeface="Courier"/>
              </a:rPr>
              <a:t>char</a:t>
            </a:r>
            <a:r>
              <a:t>s.</a:t>
            </a:r>
          </a:p>
        </p:txBody>
      </p:sp>
      <p:sp>
        <p:nvSpPr>
          <p:cNvPr id="431" name="$ gcc -g -O0 -std=gnu99 -Wall…"/>
          <p:cNvSpPr txBox="1"/>
          <p:nvPr/>
        </p:nvSpPr>
        <p:spPr>
          <a:xfrm>
            <a:off x="13098327" y="8684638"/>
            <a:ext cx="9285613" cy="4432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500">
                <a:latin typeface="Courier"/>
                <a:ea typeface="Courier"/>
                <a:cs typeface="Courier"/>
                <a:sym typeface="Courier"/>
              </a:defRPr>
            </a:pPr>
            <a:r>
              <a:t>$ gcc -g -O0 -std=gnu99 -Wall</a:t>
            </a:r>
          </a:p>
          <a:p>
            <a:pPr algn="l">
              <a:defRPr sz="3500">
                <a:latin typeface="Courier"/>
                <a:ea typeface="Courier"/>
                <a:cs typeface="Courier"/>
                <a:sym typeface="Courier"/>
              </a:defRPr>
            </a:pPr>
            <a:r>
              <a:t>  prog_name_to_end.c  -o </a:t>
            </a:r>
          </a:p>
          <a:p>
            <a:pPr algn="l">
              <a:defRPr sz="3500">
                <a:latin typeface="Courier"/>
                <a:ea typeface="Courier"/>
                <a:cs typeface="Courier"/>
                <a:sym typeface="Courier"/>
              </a:defRPr>
            </a:pPr>
            <a:r>
              <a:t>  prog_name_to_end</a:t>
            </a:r>
          </a:p>
          <a:p>
            <a:pPr algn="l">
              <a:defRPr sz="3500">
                <a:latin typeface="Courier"/>
                <a:ea typeface="Courier"/>
                <a:cs typeface="Courier"/>
                <a:sym typeface="Courier"/>
              </a:defRPr>
            </a:pPr>
            <a:r>
              <a:t>$ ./prog_name_to_end abc def ghi</a:t>
            </a:r>
          </a:p>
          <a:p>
            <a:pPr algn="l">
              <a:defRPr sz="3500">
                <a:latin typeface="Courier"/>
                <a:ea typeface="Courier"/>
                <a:cs typeface="Courier"/>
                <a:sym typeface="Courier"/>
              </a:defRPr>
            </a:pPr>
            <a:r>
              <a:t>ghi</a:t>
            </a:r>
          </a:p>
          <a:p>
            <a:pPr algn="l">
              <a:defRPr sz="3500">
                <a:latin typeface="Courier"/>
                <a:ea typeface="Courier"/>
                <a:cs typeface="Courier"/>
                <a:sym typeface="Courier"/>
              </a:defRPr>
            </a:pPr>
            <a:r>
              <a:t>abc</a:t>
            </a:r>
          </a:p>
          <a:p>
            <a:pPr algn="l">
              <a:defRPr sz="3500">
                <a:latin typeface="Courier"/>
                <a:ea typeface="Courier"/>
                <a:cs typeface="Courier"/>
                <a:sym typeface="Courier"/>
              </a:defRPr>
            </a:pPr>
            <a:r>
              <a:t>def</a:t>
            </a:r>
          </a:p>
          <a:p>
            <a:pPr algn="l">
              <a:defRPr sz="3500">
                <a:latin typeface="Courier"/>
                <a:ea typeface="Courier"/>
                <a:cs typeface="Courier"/>
                <a:sym typeface="Courier"/>
              </a:defRPr>
            </a:pPr>
            <a:r>
              <a:t>./prog_name_to_end</a:t>
            </a:r>
          </a:p>
        </p:txBody>
      </p:sp>
      <p:sp>
        <p:nvSpPr>
          <p:cNvPr id="43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4" name="It's really generi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It's really generic</a:t>
            </a:r>
          </a:p>
        </p:txBody>
      </p:sp>
      <p:sp>
        <p:nvSpPr>
          <p:cNvPr id="435" name="// file: prog_name_to_end.c…"/>
          <p:cNvSpPr txBox="1"/>
          <p:nvPr/>
        </p:nvSpPr>
        <p:spPr>
          <a:xfrm>
            <a:off x="300544" y="1823579"/>
            <a:ext cx="12524211" cy="11544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 file: prog_name_to_end.c</a:t>
            </a:r>
          </a:p>
          <a:p>
            <a:pPr algn="l">
              <a:defRPr sz="2700">
                <a:latin typeface="Courier"/>
                <a:ea typeface="Courier"/>
                <a:cs typeface="Courier"/>
                <a:sym typeface="Courier"/>
              </a:defRPr>
            </a:pPr>
            <a:r>
              <a:t>#include&lt;stdio.h&gt;</a:t>
            </a:r>
          </a:p>
          <a:p>
            <a:pPr algn="l">
              <a:defRPr sz="2700">
                <a:latin typeface="Courier"/>
                <a:ea typeface="Courier"/>
                <a:cs typeface="Courier"/>
                <a:sym typeface="Courier"/>
              </a:defRPr>
            </a:pPr>
            <a:r>
              <a:t>#include&lt;stdlib.h&gt;</a:t>
            </a:r>
          </a:p>
          <a:p>
            <a:pPr algn="l">
              <a:defRPr sz="2700">
                <a:latin typeface="Courier"/>
                <a:ea typeface="Courier"/>
                <a:cs typeface="Courier"/>
                <a:sym typeface="Courier"/>
              </a:defRPr>
            </a:pPr>
            <a:r>
              <a:t>#include&lt;string.h&gt;</a:t>
            </a:r>
          </a:p>
          <a:p>
            <a:pPr algn="l">
              <a:defRPr sz="2700">
                <a:latin typeface="Courier"/>
                <a:ea typeface="Courier"/>
                <a:cs typeface="Courier"/>
                <a:sym typeface="Courier"/>
              </a:defRPr>
            </a:pPr>
          </a:p>
          <a:p>
            <a:pPr algn="l">
              <a:defRPr sz="2700">
                <a:latin typeface="Courier"/>
                <a:ea typeface="Courier"/>
                <a:cs typeface="Courier"/>
                <a:sym typeface="Courier"/>
              </a:defRPr>
            </a:pPr>
            <a:r>
              <a:t>void swap_ends(void *arr, size_t nelems, int width)</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 allocate space for the copy</a:t>
            </a:r>
          </a:p>
          <a:p>
            <a:pPr algn="l">
              <a:defRPr sz="2700">
                <a:latin typeface="Courier"/>
                <a:ea typeface="Courier"/>
                <a:cs typeface="Courier"/>
                <a:sym typeface="Courier"/>
              </a:defRPr>
            </a:pPr>
            <a:r>
              <a:t>    char tmp[width];</a:t>
            </a:r>
          </a:p>
          <a:p>
            <a:pPr algn="l">
              <a:defRPr sz="2700">
                <a:latin typeface="Courier"/>
                <a:ea typeface="Courier"/>
                <a:cs typeface="Courier"/>
                <a:sym typeface="Courier"/>
              </a:defRPr>
            </a:pPr>
          </a:p>
          <a:p>
            <a:pPr algn="l">
              <a:defRPr sz="2700">
                <a:latin typeface="Courier"/>
                <a:ea typeface="Courier"/>
                <a:cs typeface="Courier"/>
                <a:sym typeface="Courier"/>
              </a:defRPr>
            </a:pPr>
            <a:r>
              <a:t>    // copy the first element to tmp</a:t>
            </a:r>
          </a:p>
          <a:p>
            <a:pPr algn="l">
              <a:defRPr sz="2700">
                <a:latin typeface="Courier"/>
                <a:ea typeface="Courier"/>
                <a:cs typeface="Courier"/>
                <a:sym typeface="Courier"/>
              </a:defRPr>
            </a:pPr>
            <a:r>
              <a:t>    memmove(tmp, arr, width);</a:t>
            </a:r>
          </a:p>
          <a:p>
            <a:pPr algn="l">
              <a:defRPr sz="2700">
                <a:latin typeface="Courier"/>
                <a:ea typeface="Courier"/>
                <a:cs typeface="Courier"/>
                <a:sym typeface="Courier"/>
              </a:defRPr>
            </a:pPr>
          </a:p>
          <a:p>
            <a:pPr algn="l">
              <a:defRPr sz="2700">
                <a:latin typeface="Courier"/>
                <a:ea typeface="Courier"/>
                <a:cs typeface="Courier"/>
                <a:sym typeface="Courier"/>
              </a:defRPr>
            </a:pPr>
            <a:r>
              <a:t>    // copy the last element to the first</a:t>
            </a:r>
          </a:p>
          <a:p>
            <a:pPr algn="l">
              <a:defRPr sz="2700">
                <a:latin typeface="Courier"/>
                <a:ea typeface="Courier"/>
                <a:cs typeface="Courier"/>
                <a:sym typeface="Courier"/>
              </a:defRPr>
            </a:pPr>
            <a:r>
              <a:t>    memmove(arr,(char *)arr + (nelems - 1) * width, width);</a:t>
            </a:r>
          </a:p>
          <a:p>
            <a:pPr algn="l">
              <a:defRPr sz="2700">
                <a:latin typeface="Courier"/>
                <a:ea typeface="Courier"/>
                <a:cs typeface="Courier"/>
                <a:sym typeface="Courier"/>
              </a:defRPr>
            </a:pPr>
          </a:p>
          <a:p>
            <a:pPr algn="l">
              <a:defRPr sz="2700">
                <a:latin typeface="Courier"/>
                <a:ea typeface="Courier"/>
                <a:cs typeface="Courier"/>
                <a:sym typeface="Courier"/>
              </a:defRPr>
            </a:pPr>
            <a:r>
              <a:t>    // copy tmp to the last element</a:t>
            </a:r>
          </a:p>
          <a:p>
            <a:pPr algn="l">
              <a:defRPr sz="2700">
                <a:latin typeface="Courier"/>
                <a:ea typeface="Courier"/>
                <a:cs typeface="Courier"/>
                <a:sym typeface="Courier"/>
              </a:defRPr>
            </a:pPr>
            <a:r>
              <a:t>    memmove((char *)arr + (nelems - 1) * width, tmp, width);</a:t>
            </a:r>
          </a:p>
          <a:p>
            <a:pPr algn="l">
              <a:defRPr sz="2700">
                <a:latin typeface="Courier"/>
                <a:ea typeface="Courier"/>
                <a:cs typeface="Courier"/>
                <a:sym typeface="Courier"/>
              </a:defRPr>
            </a:pPr>
            <a:r>
              <a:t>}</a:t>
            </a:r>
          </a:p>
          <a:p>
            <a:pPr algn="l">
              <a:defRPr sz="2700">
                <a:latin typeface="Courier"/>
                <a:ea typeface="Courier"/>
                <a:cs typeface="Courier"/>
                <a:sym typeface="Courier"/>
              </a:defRPr>
            </a:pPr>
          </a:p>
          <a:p>
            <a:pPr algn="l">
              <a:defRPr sz="2700">
                <a:latin typeface="Courier"/>
                <a:ea typeface="Courier"/>
                <a:cs typeface="Courier"/>
                <a:sym typeface="Courier"/>
              </a:defRPr>
            </a:pPr>
            <a:r>
              <a:t>int main(int argc, char **argv)</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swap_ends(argv, argc, sizeof(argv[0]));</a:t>
            </a:r>
          </a:p>
          <a:p>
            <a:pPr algn="l">
              <a:defRPr sz="2700">
                <a:latin typeface="Courier"/>
                <a:ea typeface="Courier"/>
                <a:cs typeface="Courier"/>
                <a:sym typeface="Courier"/>
              </a:defRPr>
            </a:pPr>
            <a:r>
              <a:t>    for (int i=0; i &lt; argc; i++) {</a:t>
            </a:r>
          </a:p>
          <a:p>
            <a:pPr algn="l">
              <a:defRPr sz="2700">
                <a:latin typeface="Courier"/>
                <a:ea typeface="Courier"/>
                <a:cs typeface="Courier"/>
                <a:sym typeface="Courier"/>
              </a:defRPr>
            </a:pPr>
            <a:r>
              <a:t>       printf("%s\n",argv[i]);</a:t>
            </a:r>
          </a:p>
          <a:p>
            <a:pPr algn="l">
              <a:defRPr sz="2700">
                <a:latin typeface="Courier"/>
                <a:ea typeface="Courier"/>
                <a:cs typeface="Courier"/>
                <a:sym typeface="Courier"/>
              </a:defRPr>
            </a:pPr>
            <a:r>
              <a:t>    }</a:t>
            </a:r>
          </a:p>
          <a:p>
            <a:pPr algn="l">
              <a:defRPr sz="2700">
                <a:latin typeface="Courier"/>
                <a:ea typeface="Courier"/>
                <a:cs typeface="Courier"/>
                <a:sym typeface="Courier"/>
              </a:defRPr>
            </a:pPr>
            <a:r>
              <a:t>    return 0;</a:t>
            </a:r>
          </a:p>
          <a:p>
            <a:pPr algn="l">
              <a:defRPr sz="2700">
                <a:latin typeface="Courier"/>
                <a:ea typeface="Courier"/>
                <a:cs typeface="Courier"/>
                <a:sym typeface="Courier"/>
              </a:defRPr>
            </a:pPr>
            <a:r>
              <a:t>}</a:t>
            </a:r>
          </a:p>
        </p:txBody>
      </p:sp>
      <p:sp>
        <p:nvSpPr>
          <p:cNvPr id="436" name="What is the type of argv[0]?"/>
          <p:cNvSpPr txBox="1"/>
          <p:nvPr/>
        </p:nvSpPr>
        <p:spPr>
          <a:xfrm>
            <a:off x="13751607" y="1957823"/>
            <a:ext cx="10248745"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What is the type of </a:t>
            </a:r>
            <a:r>
              <a:rPr>
                <a:latin typeface="Courier"/>
                <a:ea typeface="Courier"/>
                <a:cs typeface="Courier"/>
                <a:sym typeface="Courier"/>
              </a:rPr>
              <a:t>argv[0]</a:t>
            </a:r>
            <a:r>
              <a:t>?</a:t>
            </a:r>
          </a:p>
        </p:txBody>
      </p:sp>
      <p:sp>
        <p:nvSpPr>
          <p:cNvPr id="437" name="Rounded Rectangle"/>
          <p:cNvSpPr/>
          <p:nvPr/>
        </p:nvSpPr>
        <p:spPr>
          <a:xfrm>
            <a:off x="6650625" y="10785075"/>
            <a:ext cx="1665809" cy="613468"/>
          </a:xfrm>
          <a:prstGeom prst="roundRect">
            <a:avLst>
              <a:gd name="adj" fmla="val 50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3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0" name="It's really generi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It's really generic</a:t>
            </a:r>
          </a:p>
        </p:txBody>
      </p:sp>
      <p:sp>
        <p:nvSpPr>
          <p:cNvPr id="441" name="// file: prog_name_to_end.c…"/>
          <p:cNvSpPr txBox="1"/>
          <p:nvPr/>
        </p:nvSpPr>
        <p:spPr>
          <a:xfrm>
            <a:off x="300544" y="1823579"/>
            <a:ext cx="12524211" cy="11544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 file: prog_name_to_end.c</a:t>
            </a:r>
          </a:p>
          <a:p>
            <a:pPr algn="l">
              <a:defRPr sz="2700">
                <a:latin typeface="Courier"/>
                <a:ea typeface="Courier"/>
                <a:cs typeface="Courier"/>
                <a:sym typeface="Courier"/>
              </a:defRPr>
            </a:pPr>
            <a:r>
              <a:t>#include&lt;stdio.h&gt;</a:t>
            </a:r>
          </a:p>
          <a:p>
            <a:pPr algn="l">
              <a:defRPr sz="2700">
                <a:latin typeface="Courier"/>
                <a:ea typeface="Courier"/>
                <a:cs typeface="Courier"/>
                <a:sym typeface="Courier"/>
              </a:defRPr>
            </a:pPr>
            <a:r>
              <a:t>#include&lt;stdlib.h&gt;</a:t>
            </a:r>
          </a:p>
          <a:p>
            <a:pPr algn="l">
              <a:defRPr sz="2700">
                <a:latin typeface="Courier"/>
                <a:ea typeface="Courier"/>
                <a:cs typeface="Courier"/>
                <a:sym typeface="Courier"/>
              </a:defRPr>
            </a:pPr>
            <a:r>
              <a:t>#include&lt;string.h&gt;</a:t>
            </a:r>
          </a:p>
          <a:p>
            <a:pPr algn="l">
              <a:defRPr sz="2700">
                <a:latin typeface="Courier"/>
                <a:ea typeface="Courier"/>
                <a:cs typeface="Courier"/>
                <a:sym typeface="Courier"/>
              </a:defRPr>
            </a:pPr>
          </a:p>
          <a:p>
            <a:pPr algn="l">
              <a:defRPr sz="2700">
                <a:latin typeface="Courier"/>
                <a:ea typeface="Courier"/>
                <a:cs typeface="Courier"/>
                <a:sym typeface="Courier"/>
              </a:defRPr>
            </a:pPr>
            <a:r>
              <a:t>void swap_ends(void *arr, size_t nelems, int width)</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 allocate space for the copy</a:t>
            </a:r>
          </a:p>
          <a:p>
            <a:pPr algn="l">
              <a:defRPr sz="2700">
                <a:latin typeface="Courier"/>
                <a:ea typeface="Courier"/>
                <a:cs typeface="Courier"/>
                <a:sym typeface="Courier"/>
              </a:defRPr>
            </a:pPr>
            <a:r>
              <a:t>    char tmp[width];</a:t>
            </a:r>
          </a:p>
          <a:p>
            <a:pPr algn="l">
              <a:defRPr sz="2700">
                <a:latin typeface="Courier"/>
                <a:ea typeface="Courier"/>
                <a:cs typeface="Courier"/>
                <a:sym typeface="Courier"/>
              </a:defRPr>
            </a:pPr>
          </a:p>
          <a:p>
            <a:pPr algn="l">
              <a:defRPr sz="2700">
                <a:latin typeface="Courier"/>
                <a:ea typeface="Courier"/>
                <a:cs typeface="Courier"/>
                <a:sym typeface="Courier"/>
              </a:defRPr>
            </a:pPr>
            <a:r>
              <a:t>    // copy the first element to tmp</a:t>
            </a:r>
          </a:p>
          <a:p>
            <a:pPr algn="l">
              <a:defRPr sz="2700">
                <a:latin typeface="Courier"/>
                <a:ea typeface="Courier"/>
                <a:cs typeface="Courier"/>
                <a:sym typeface="Courier"/>
              </a:defRPr>
            </a:pPr>
            <a:r>
              <a:t>    memmove(tmp, arr, width);</a:t>
            </a:r>
          </a:p>
          <a:p>
            <a:pPr algn="l">
              <a:defRPr sz="2700">
                <a:latin typeface="Courier"/>
                <a:ea typeface="Courier"/>
                <a:cs typeface="Courier"/>
                <a:sym typeface="Courier"/>
              </a:defRPr>
            </a:pPr>
          </a:p>
          <a:p>
            <a:pPr algn="l">
              <a:defRPr sz="2700">
                <a:latin typeface="Courier"/>
                <a:ea typeface="Courier"/>
                <a:cs typeface="Courier"/>
                <a:sym typeface="Courier"/>
              </a:defRPr>
            </a:pPr>
            <a:r>
              <a:t>    // copy the last element to the first</a:t>
            </a:r>
          </a:p>
          <a:p>
            <a:pPr algn="l">
              <a:defRPr sz="2700">
                <a:latin typeface="Courier"/>
                <a:ea typeface="Courier"/>
                <a:cs typeface="Courier"/>
                <a:sym typeface="Courier"/>
              </a:defRPr>
            </a:pPr>
            <a:r>
              <a:t>    memmove(arr,(char *)arr + (nelems - 1) * width, width);</a:t>
            </a:r>
          </a:p>
          <a:p>
            <a:pPr algn="l">
              <a:defRPr sz="2700">
                <a:latin typeface="Courier"/>
                <a:ea typeface="Courier"/>
                <a:cs typeface="Courier"/>
                <a:sym typeface="Courier"/>
              </a:defRPr>
            </a:pPr>
          </a:p>
          <a:p>
            <a:pPr algn="l">
              <a:defRPr sz="2700">
                <a:latin typeface="Courier"/>
                <a:ea typeface="Courier"/>
                <a:cs typeface="Courier"/>
                <a:sym typeface="Courier"/>
              </a:defRPr>
            </a:pPr>
            <a:r>
              <a:t>    // copy tmp to the last element</a:t>
            </a:r>
          </a:p>
          <a:p>
            <a:pPr algn="l">
              <a:defRPr sz="2700">
                <a:latin typeface="Courier"/>
                <a:ea typeface="Courier"/>
                <a:cs typeface="Courier"/>
                <a:sym typeface="Courier"/>
              </a:defRPr>
            </a:pPr>
            <a:r>
              <a:t>    memmove((char *)arr + (nelems - 1) * width, tmp, width);</a:t>
            </a:r>
          </a:p>
          <a:p>
            <a:pPr algn="l">
              <a:defRPr sz="2700">
                <a:latin typeface="Courier"/>
                <a:ea typeface="Courier"/>
                <a:cs typeface="Courier"/>
                <a:sym typeface="Courier"/>
              </a:defRPr>
            </a:pPr>
            <a:r>
              <a:t>}</a:t>
            </a:r>
          </a:p>
          <a:p>
            <a:pPr algn="l">
              <a:defRPr sz="2700">
                <a:latin typeface="Courier"/>
                <a:ea typeface="Courier"/>
                <a:cs typeface="Courier"/>
                <a:sym typeface="Courier"/>
              </a:defRPr>
            </a:pPr>
          </a:p>
          <a:p>
            <a:pPr algn="l">
              <a:defRPr sz="2700">
                <a:latin typeface="Courier"/>
                <a:ea typeface="Courier"/>
                <a:cs typeface="Courier"/>
                <a:sym typeface="Courier"/>
              </a:defRPr>
            </a:pPr>
            <a:r>
              <a:t>int main(int argc, char **argv)</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swap_ends(argv, argc, sizeof(argv[0]));</a:t>
            </a:r>
          </a:p>
          <a:p>
            <a:pPr algn="l">
              <a:defRPr sz="2700">
                <a:latin typeface="Courier"/>
                <a:ea typeface="Courier"/>
                <a:cs typeface="Courier"/>
                <a:sym typeface="Courier"/>
              </a:defRPr>
            </a:pPr>
            <a:r>
              <a:t>    for (int i=0; i &lt; argc; i++) {</a:t>
            </a:r>
          </a:p>
          <a:p>
            <a:pPr algn="l">
              <a:defRPr sz="2700">
                <a:latin typeface="Courier"/>
                <a:ea typeface="Courier"/>
                <a:cs typeface="Courier"/>
                <a:sym typeface="Courier"/>
              </a:defRPr>
            </a:pPr>
            <a:r>
              <a:t>       printf("%s\n",argv[i]);</a:t>
            </a:r>
          </a:p>
          <a:p>
            <a:pPr algn="l">
              <a:defRPr sz="2700">
                <a:latin typeface="Courier"/>
                <a:ea typeface="Courier"/>
                <a:cs typeface="Courier"/>
                <a:sym typeface="Courier"/>
              </a:defRPr>
            </a:pPr>
            <a:r>
              <a:t>    }</a:t>
            </a:r>
          </a:p>
          <a:p>
            <a:pPr algn="l">
              <a:defRPr sz="2700">
                <a:latin typeface="Courier"/>
                <a:ea typeface="Courier"/>
                <a:cs typeface="Courier"/>
                <a:sym typeface="Courier"/>
              </a:defRPr>
            </a:pPr>
            <a:r>
              <a:t>    return 0;</a:t>
            </a:r>
          </a:p>
          <a:p>
            <a:pPr algn="l">
              <a:defRPr sz="2700">
                <a:latin typeface="Courier"/>
                <a:ea typeface="Courier"/>
                <a:cs typeface="Courier"/>
                <a:sym typeface="Courier"/>
              </a:defRPr>
            </a:pPr>
            <a:r>
              <a:t>}</a:t>
            </a:r>
          </a:p>
        </p:txBody>
      </p:sp>
      <p:sp>
        <p:nvSpPr>
          <p:cNvPr id="442" name="What is the type of argv[0]?"/>
          <p:cNvSpPr txBox="1"/>
          <p:nvPr/>
        </p:nvSpPr>
        <p:spPr>
          <a:xfrm>
            <a:off x="13751607" y="1957823"/>
            <a:ext cx="10248745"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What is the type of </a:t>
            </a:r>
            <a:r>
              <a:rPr>
                <a:latin typeface="Courier"/>
                <a:ea typeface="Courier"/>
                <a:cs typeface="Courier"/>
                <a:sym typeface="Courier"/>
              </a:rPr>
              <a:t>argv[0]</a:t>
            </a:r>
            <a:r>
              <a:t>?</a:t>
            </a:r>
          </a:p>
        </p:txBody>
      </p:sp>
      <p:sp>
        <p:nvSpPr>
          <p:cNvPr id="443" name="char *"/>
          <p:cNvSpPr txBox="1"/>
          <p:nvPr/>
        </p:nvSpPr>
        <p:spPr>
          <a:xfrm>
            <a:off x="16945052" y="3264156"/>
            <a:ext cx="240067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a:latin typeface="Courier"/>
                <a:ea typeface="Courier"/>
                <a:cs typeface="Courier"/>
                <a:sym typeface="Courier"/>
              </a:defRPr>
            </a:lvl1pPr>
          </a:lstStyle>
          <a:p>
            <a:pPr/>
            <a:r>
              <a:t>char *</a:t>
            </a:r>
          </a:p>
        </p:txBody>
      </p:sp>
      <p:sp>
        <p:nvSpPr>
          <p:cNvPr id="444" name="Rounded Rectangle"/>
          <p:cNvSpPr/>
          <p:nvPr/>
        </p:nvSpPr>
        <p:spPr>
          <a:xfrm>
            <a:off x="6650625" y="10785075"/>
            <a:ext cx="1665809" cy="613468"/>
          </a:xfrm>
          <a:prstGeom prst="roundRect">
            <a:avLst>
              <a:gd name="adj" fmla="val 50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4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7" name="It's really generi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It's really generic</a:t>
            </a:r>
          </a:p>
        </p:txBody>
      </p:sp>
      <p:sp>
        <p:nvSpPr>
          <p:cNvPr id="448" name="// file: prog_name_to_end.c…"/>
          <p:cNvSpPr txBox="1"/>
          <p:nvPr/>
        </p:nvSpPr>
        <p:spPr>
          <a:xfrm>
            <a:off x="300544" y="1823579"/>
            <a:ext cx="12524211" cy="11544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 file: prog_name_to_end.c</a:t>
            </a:r>
          </a:p>
          <a:p>
            <a:pPr algn="l">
              <a:defRPr sz="2700">
                <a:latin typeface="Courier"/>
                <a:ea typeface="Courier"/>
                <a:cs typeface="Courier"/>
                <a:sym typeface="Courier"/>
              </a:defRPr>
            </a:pPr>
            <a:r>
              <a:t>#include&lt;stdio.h&gt;</a:t>
            </a:r>
          </a:p>
          <a:p>
            <a:pPr algn="l">
              <a:defRPr sz="2700">
                <a:latin typeface="Courier"/>
                <a:ea typeface="Courier"/>
                <a:cs typeface="Courier"/>
                <a:sym typeface="Courier"/>
              </a:defRPr>
            </a:pPr>
            <a:r>
              <a:t>#include&lt;stdlib.h&gt;</a:t>
            </a:r>
          </a:p>
          <a:p>
            <a:pPr algn="l">
              <a:defRPr sz="2700">
                <a:latin typeface="Courier"/>
                <a:ea typeface="Courier"/>
                <a:cs typeface="Courier"/>
                <a:sym typeface="Courier"/>
              </a:defRPr>
            </a:pPr>
            <a:r>
              <a:t>#include&lt;string.h&gt;</a:t>
            </a:r>
          </a:p>
          <a:p>
            <a:pPr algn="l">
              <a:defRPr sz="2700">
                <a:latin typeface="Courier"/>
                <a:ea typeface="Courier"/>
                <a:cs typeface="Courier"/>
                <a:sym typeface="Courier"/>
              </a:defRPr>
            </a:pPr>
          </a:p>
          <a:p>
            <a:pPr algn="l">
              <a:defRPr sz="2700">
                <a:latin typeface="Courier"/>
                <a:ea typeface="Courier"/>
                <a:cs typeface="Courier"/>
                <a:sym typeface="Courier"/>
              </a:defRPr>
            </a:pPr>
            <a:r>
              <a:t>void swap_ends(void *arr, size_t nelems, int width)</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 allocate space for the copy</a:t>
            </a:r>
          </a:p>
          <a:p>
            <a:pPr algn="l">
              <a:defRPr sz="2700">
                <a:latin typeface="Courier"/>
                <a:ea typeface="Courier"/>
                <a:cs typeface="Courier"/>
                <a:sym typeface="Courier"/>
              </a:defRPr>
            </a:pPr>
            <a:r>
              <a:t>    char tmp[width];</a:t>
            </a:r>
          </a:p>
          <a:p>
            <a:pPr algn="l">
              <a:defRPr sz="2700">
                <a:latin typeface="Courier"/>
                <a:ea typeface="Courier"/>
                <a:cs typeface="Courier"/>
                <a:sym typeface="Courier"/>
              </a:defRPr>
            </a:pPr>
          </a:p>
          <a:p>
            <a:pPr algn="l">
              <a:defRPr sz="2700">
                <a:latin typeface="Courier"/>
                <a:ea typeface="Courier"/>
                <a:cs typeface="Courier"/>
                <a:sym typeface="Courier"/>
              </a:defRPr>
            </a:pPr>
            <a:r>
              <a:t>    // copy the first element to tmp</a:t>
            </a:r>
          </a:p>
          <a:p>
            <a:pPr algn="l">
              <a:defRPr sz="2700">
                <a:latin typeface="Courier"/>
                <a:ea typeface="Courier"/>
                <a:cs typeface="Courier"/>
                <a:sym typeface="Courier"/>
              </a:defRPr>
            </a:pPr>
            <a:r>
              <a:t>    memmove(tmp, arr, width);</a:t>
            </a:r>
          </a:p>
          <a:p>
            <a:pPr algn="l">
              <a:defRPr sz="2700">
                <a:latin typeface="Courier"/>
                <a:ea typeface="Courier"/>
                <a:cs typeface="Courier"/>
                <a:sym typeface="Courier"/>
              </a:defRPr>
            </a:pPr>
          </a:p>
          <a:p>
            <a:pPr algn="l">
              <a:defRPr sz="2700">
                <a:latin typeface="Courier"/>
                <a:ea typeface="Courier"/>
                <a:cs typeface="Courier"/>
                <a:sym typeface="Courier"/>
              </a:defRPr>
            </a:pPr>
            <a:r>
              <a:t>    // copy the last element to the first</a:t>
            </a:r>
          </a:p>
          <a:p>
            <a:pPr algn="l">
              <a:defRPr sz="2700">
                <a:latin typeface="Courier"/>
                <a:ea typeface="Courier"/>
                <a:cs typeface="Courier"/>
                <a:sym typeface="Courier"/>
              </a:defRPr>
            </a:pPr>
            <a:r>
              <a:t>    memmove(arr,(char *)arr + (nelems - 1) * width, width);</a:t>
            </a:r>
          </a:p>
          <a:p>
            <a:pPr algn="l">
              <a:defRPr sz="2700">
                <a:latin typeface="Courier"/>
                <a:ea typeface="Courier"/>
                <a:cs typeface="Courier"/>
                <a:sym typeface="Courier"/>
              </a:defRPr>
            </a:pPr>
          </a:p>
          <a:p>
            <a:pPr algn="l">
              <a:defRPr sz="2700">
                <a:latin typeface="Courier"/>
                <a:ea typeface="Courier"/>
                <a:cs typeface="Courier"/>
                <a:sym typeface="Courier"/>
              </a:defRPr>
            </a:pPr>
            <a:r>
              <a:t>    // copy tmp to the last element</a:t>
            </a:r>
          </a:p>
          <a:p>
            <a:pPr algn="l">
              <a:defRPr sz="2700">
                <a:latin typeface="Courier"/>
                <a:ea typeface="Courier"/>
                <a:cs typeface="Courier"/>
                <a:sym typeface="Courier"/>
              </a:defRPr>
            </a:pPr>
            <a:r>
              <a:t>    memmove((char *)arr + (nelems - 1) * width, tmp, width);</a:t>
            </a:r>
          </a:p>
          <a:p>
            <a:pPr algn="l">
              <a:defRPr sz="2700">
                <a:latin typeface="Courier"/>
                <a:ea typeface="Courier"/>
                <a:cs typeface="Courier"/>
                <a:sym typeface="Courier"/>
              </a:defRPr>
            </a:pPr>
            <a:r>
              <a:t>}</a:t>
            </a:r>
          </a:p>
          <a:p>
            <a:pPr algn="l">
              <a:defRPr sz="2700">
                <a:latin typeface="Courier"/>
                <a:ea typeface="Courier"/>
                <a:cs typeface="Courier"/>
                <a:sym typeface="Courier"/>
              </a:defRPr>
            </a:pPr>
          </a:p>
          <a:p>
            <a:pPr algn="l">
              <a:defRPr sz="2700">
                <a:latin typeface="Courier"/>
                <a:ea typeface="Courier"/>
                <a:cs typeface="Courier"/>
                <a:sym typeface="Courier"/>
              </a:defRPr>
            </a:pPr>
            <a:r>
              <a:t>int main(int argc, char **argv)</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swap_ends(argv, argc, sizeof(argv[0]));</a:t>
            </a:r>
          </a:p>
          <a:p>
            <a:pPr algn="l">
              <a:defRPr sz="2700">
                <a:latin typeface="Courier"/>
                <a:ea typeface="Courier"/>
                <a:cs typeface="Courier"/>
                <a:sym typeface="Courier"/>
              </a:defRPr>
            </a:pPr>
            <a:r>
              <a:t>    for (int i=0; i &lt; argc; i++) {</a:t>
            </a:r>
          </a:p>
          <a:p>
            <a:pPr algn="l">
              <a:defRPr sz="2700">
                <a:latin typeface="Courier"/>
                <a:ea typeface="Courier"/>
                <a:cs typeface="Courier"/>
                <a:sym typeface="Courier"/>
              </a:defRPr>
            </a:pPr>
            <a:r>
              <a:t>       printf("%s\n",argv[i]);</a:t>
            </a:r>
          </a:p>
          <a:p>
            <a:pPr algn="l">
              <a:defRPr sz="2700">
                <a:latin typeface="Courier"/>
                <a:ea typeface="Courier"/>
                <a:cs typeface="Courier"/>
                <a:sym typeface="Courier"/>
              </a:defRPr>
            </a:pPr>
            <a:r>
              <a:t>    }</a:t>
            </a:r>
          </a:p>
          <a:p>
            <a:pPr algn="l">
              <a:defRPr sz="2700">
                <a:latin typeface="Courier"/>
                <a:ea typeface="Courier"/>
                <a:cs typeface="Courier"/>
                <a:sym typeface="Courier"/>
              </a:defRPr>
            </a:pPr>
            <a:r>
              <a:t>    return 0;</a:t>
            </a:r>
          </a:p>
          <a:p>
            <a:pPr algn="l">
              <a:defRPr sz="2700">
                <a:latin typeface="Courier"/>
                <a:ea typeface="Courier"/>
                <a:cs typeface="Courier"/>
                <a:sym typeface="Courier"/>
              </a:defRPr>
            </a:pPr>
            <a:r>
              <a:t>}</a:t>
            </a:r>
          </a:p>
        </p:txBody>
      </p:sp>
      <p:sp>
        <p:nvSpPr>
          <p:cNvPr id="449" name="What is the type of argv[0]?"/>
          <p:cNvSpPr txBox="1"/>
          <p:nvPr/>
        </p:nvSpPr>
        <p:spPr>
          <a:xfrm>
            <a:off x="13751607" y="1957823"/>
            <a:ext cx="10248745"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What is the type of </a:t>
            </a:r>
            <a:r>
              <a:rPr>
                <a:latin typeface="Courier"/>
                <a:ea typeface="Courier"/>
                <a:cs typeface="Courier"/>
                <a:sym typeface="Courier"/>
              </a:rPr>
              <a:t>argv[0]</a:t>
            </a:r>
            <a:r>
              <a:t>?</a:t>
            </a:r>
          </a:p>
        </p:txBody>
      </p:sp>
      <p:sp>
        <p:nvSpPr>
          <p:cNvPr id="450" name="char *"/>
          <p:cNvSpPr txBox="1"/>
          <p:nvPr/>
        </p:nvSpPr>
        <p:spPr>
          <a:xfrm>
            <a:off x="16945052" y="3264156"/>
            <a:ext cx="240067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a:latin typeface="Courier"/>
                <a:ea typeface="Courier"/>
                <a:cs typeface="Courier"/>
                <a:sym typeface="Courier"/>
              </a:defRPr>
            </a:lvl1pPr>
          </a:lstStyle>
          <a:p>
            <a:pPr/>
            <a:r>
              <a:t>char *</a:t>
            </a:r>
          </a:p>
        </p:txBody>
      </p:sp>
      <p:sp>
        <p:nvSpPr>
          <p:cNvPr id="451" name="What is sizeof(argv[0]) ?"/>
          <p:cNvSpPr txBox="1"/>
          <p:nvPr/>
        </p:nvSpPr>
        <p:spPr>
          <a:xfrm>
            <a:off x="13751607" y="4567893"/>
            <a:ext cx="10248745"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What is </a:t>
            </a:r>
            <a:r>
              <a:rPr>
                <a:latin typeface="Courier"/>
                <a:ea typeface="Courier"/>
                <a:cs typeface="Courier"/>
                <a:sym typeface="Courier"/>
              </a:rPr>
              <a:t>sizeof(argv[0])</a:t>
            </a:r>
            <a:r>
              <a:t> ?</a:t>
            </a:r>
          </a:p>
        </p:txBody>
      </p:sp>
      <p:sp>
        <p:nvSpPr>
          <p:cNvPr id="452" name="Rounded Rectangle"/>
          <p:cNvSpPr/>
          <p:nvPr/>
        </p:nvSpPr>
        <p:spPr>
          <a:xfrm>
            <a:off x="5292187" y="10785075"/>
            <a:ext cx="3024247" cy="613468"/>
          </a:xfrm>
          <a:prstGeom prst="roundRect">
            <a:avLst>
              <a:gd name="adj" fmla="val 50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5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5" name="It's really generi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It's really generic</a:t>
            </a:r>
          </a:p>
        </p:txBody>
      </p:sp>
      <p:sp>
        <p:nvSpPr>
          <p:cNvPr id="456" name="// file: prog_name_to_end.c…"/>
          <p:cNvSpPr txBox="1"/>
          <p:nvPr/>
        </p:nvSpPr>
        <p:spPr>
          <a:xfrm>
            <a:off x="300544" y="1823579"/>
            <a:ext cx="12524211" cy="11544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 file: prog_name_to_end.c</a:t>
            </a:r>
          </a:p>
          <a:p>
            <a:pPr algn="l">
              <a:defRPr sz="2700">
                <a:latin typeface="Courier"/>
                <a:ea typeface="Courier"/>
                <a:cs typeface="Courier"/>
                <a:sym typeface="Courier"/>
              </a:defRPr>
            </a:pPr>
            <a:r>
              <a:t>#include&lt;stdio.h&gt;</a:t>
            </a:r>
          </a:p>
          <a:p>
            <a:pPr algn="l">
              <a:defRPr sz="2700">
                <a:latin typeface="Courier"/>
                <a:ea typeface="Courier"/>
                <a:cs typeface="Courier"/>
                <a:sym typeface="Courier"/>
              </a:defRPr>
            </a:pPr>
            <a:r>
              <a:t>#include&lt;stdlib.h&gt;</a:t>
            </a:r>
          </a:p>
          <a:p>
            <a:pPr algn="l">
              <a:defRPr sz="2700">
                <a:latin typeface="Courier"/>
                <a:ea typeface="Courier"/>
                <a:cs typeface="Courier"/>
                <a:sym typeface="Courier"/>
              </a:defRPr>
            </a:pPr>
            <a:r>
              <a:t>#include&lt;string.h&gt;</a:t>
            </a:r>
          </a:p>
          <a:p>
            <a:pPr algn="l">
              <a:defRPr sz="2700">
                <a:latin typeface="Courier"/>
                <a:ea typeface="Courier"/>
                <a:cs typeface="Courier"/>
                <a:sym typeface="Courier"/>
              </a:defRPr>
            </a:pPr>
          </a:p>
          <a:p>
            <a:pPr algn="l">
              <a:defRPr sz="2700">
                <a:latin typeface="Courier"/>
                <a:ea typeface="Courier"/>
                <a:cs typeface="Courier"/>
                <a:sym typeface="Courier"/>
              </a:defRPr>
            </a:pPr>
            <a:r>
              <a:t>void swap_ends(void *arr, size_t nelems, int width)</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 allocate space for the copy</a:t>
            </a:r>
          </a:p>
          <a:p>
            <a:pPr algn="l">
              <a:defRPr sz="2700">
                <a:latin typeface="Courier"/>
                <a:ea typeface="Courier"/>
                <a:cs typeface="Courier"/>
                <a:sym typeface="Courier"/>
              </a:defRPr>
            </a:pPr>
            <a:r>
              <a:t>    char tmp[width];</a:t>
            </a:r>
          </a:p>
          <a:p>
            <a:pPr algn="l">
              <a:defRPr sz="2700">
                <a:latin typeface="Courier"/>
                <a:ea typeface="Courier"/>
                <a:cs typeface="Courier"/>
                <a:sym typeface="Courier"/>
              </a:defRPr>
            </a:pPr>
          </a:p>
          <a:p>
            <a:pPr algn="l">
              <a:defRPr sz="2700">
                <a:latin typeface="Courier"/>
                <a:ea typeface="Courier"/>
                <a:cs typeface="Courier"/>
                <a:sym typeface="Courier"/>
              </a:defRPr>
            </a:pPr>
            <a:r>
              <a:t>    // copy the first element to tmp</a:t>
            </a:r>
          </a:p>
          <a:p>
            <a:pPr algn="l">
              <a:defRPr sz="2700">
                <a:latin typeface="Courier"/>
                <a:ea typeface="Courier"/>
                <a:cs typeface="Courier"/>
                <a:sym typeface="Courier"/>
              </a:defRPr>
            </a:pPr>
            <a:r>
              <a:t>    memmove(tmp, arr, width);</a:t>
            </a:r>
          </a:p>
          <a:p>
            <a:pPr algn="l">
              <a:defRPr sz="2700">
                <a:latin typeface="Courier"/>
                <a:ea typeface="Courier"/>
                <a:cs typeface="Courier"/>
                <a:sym typeface="Courier"/>
              </a:defRPr>
            </a:pPr>
          </a:p>
          <a:p>
            <a:pPr algn="l">
              <a:defRPr sz="2700">
                <a:latin typeface="Courier"/>
                <a:ea typeface="Courier"/>
                <a:cs typeface="Courier"/>
                <a:sym typeface="Courier"/>
              </a:defRPr>
            </a:pPr>
            <a:r>
              <a:t>    // copy the last element to the first</a:t>
            </a:r>
          </a:p>
          <a:p>
            <a:pPr algn="l">
              <a:defRPr sz="2700">
                <a:latin typeface="Courier"/>
                <a:ea typeface="Courier"/>
                <a:cs typeface="Courier"/>
                <a:sym typeface="Courier"/>
              </a:defRPr>
            </a:pPr>
            <a:r>
              <a:t>    memmove(arr,(char *)arr + (nelems - 1) * width, width);</a:t>
            </a:r>
          </a:p>
          <a:p>
            <a:pPr algn="l">
              <a:defRPr sz="2700">
                <a:latin typeface="Courier"/>
                <a:ea typeface="Courier"/>
                <a:cs typeface="Courier"/>
                <a:sym typeface="Courier"/>
              </a:defRPr>
            </a:pPr>
          </a:p>
          <a:p>
            <a:pPr algn="l">
              <a:defRPr sz="2700">
                <a:latin typeface="Courier"/>
                <a:ea typeface="Courier"/>
                <a:cs typeface="Courier"/>
                <a:sym typeface="Courier"/>
              </a:defRPr>
            </a:pPr>
            <a:r>
              <a:t>    // copy tmp to the last element</a:t>
            </a:r>
          </a:p>
          <a:p>
            <a:pPr algn="l">
              <a:defRPr sz="2700">
                <a:latin typeface="Courier"/>
                <a:ea typeface="Courier"/>
                <a:cs typeface="Courier"/>
                <a:sym typeface="Courier"/>
              </a:defRPr>
            </a:pPr>
            <a:r>
              <a:t>    memmove((char *)arr + (nelems - 1) * width, tmp, width);</a:t>
            </a:r>
          </a:p>
          <a:p>
            <a:pPr algn="l">
              <a:defRPr sz="2700">
                <a:latin typeface="Courier"/>
                <a:ea typeface="Courier"/>
                <a:cs typeface="Courier"/>
                <a:sym typeface="Courier"/>
              </a:defRPr>
            </a:pPr>
            <a:r>
              <a:t>}</a:t>
            </a:r>
          </a:p>
          <a:p>
            <a:pPr algn="l">
              <a:defRPr sz="2700">
                <a:latin typeface="Courier"/>
                <a:ea typeface="Courier"/>
                <a:cs typeface="Courier"/>
                <a:sym typeface="Courier"/>
              </a:defRPr>
            </a:pPr>
          </a:p>
          <a:p>
            <a:pPr algn="l">
              <a:defRPr sz="2700">
                <a:latin typeface="Courier"/>
                <a:ea typeface="Courier"/>
                <a:cs typeface="Courier"/>
                <a:sym typeface="Courier"/>
              </a:defRPr>
            </a:pPr>
            <a:r>
              <a:t>int main(int argc, char **argv)</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swap_ends(argv, argc, sizeof(argv[0]));</a:t>
            </a:r>
          </a:p>
          <a:p>
            <a:pPr algn="l">
              <a:defRPr sz="2700">
                <a:latin typeface="Courier"/>
                <a:ea typeface="Courier"/>
                <a:cs typeface="Courier"/>
                <a:sym typeface="Courier"/>
              </a:defRPr>
            </a:pPr>
            <a:r>
              <a:t>    for (int i=0; i &lt; argc; i++) {</a:t>
            </a:r>
          </a:p>
          <a:p>
            <a:pPr algn="l">
              <a:defRPr sz="2700">
                <a:latin typeface="Courier"/>
                <a:ea typeface="Courier"/>
                <a:cs typeface="Courier"/>
                <a:sym typeface="Courier"/>
              </a:defRPr>
            </a:pPr>
            <a:r>
              <a:t>       printf("%s\n",argv[i]);</a:t>
            </a:r>
          </a:p>
          <a:p>
            <a:pPr algn="l">
              <a:defRPr sz="2700">
                <a:latin typeface="Courier"/>
                <a:ea typeface="Courier"/>
                <a:cs typeface="Courier"/>
                <a:sym typeface="Courier"/>
              </a:defRPr>
            </a:pPr>
            <a:r>
              <a:t>    }</a:t>
            </a:r>
          </a:p>
          <a:p>
            <a:pPr algn="l">
              <a:defRPr sz="2700">
                <a:latin typeface="Courier"/>
                <a:ea typeface="Courier"/>
                <a:cs typeface="Courier"/>
                <a:sym typeface="Courier"/>
              </a:defRPr>
            </a:pPr>
            <a:r>
              <a:t>    return 0;</a:t>
            </a:r>
          </a:p>
          <a:p>
            <a:pPr algn="l">
              <a:defRPr sz="2700">
                <a:latin typeface="Courier"/>
                <a:ea typeface="Courier"/>
                <a:cs typeface="Courier"/>
                <a:sym typeface="Courier"/>
              </a:defRPr>
            </a:pPr>
            <a:r>
              <a:t>}</a:t>
            </a:r>
          </a:p>
        </p:txBody>
      </p:sp>
      <p:sp>
        <p:nvSpPr>
          <p:cNvPr id="457" name="What is the type of argv[0]?"/>
          <p:cNvSpPr txBox="1"/>
          <p:nvPr/>
        </p:nvSpPr>
        <p:spPr>
          <a:xfrm>
            <a:off x="13751607" y="1957823"/>
            <a:ext cx="10248745"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What is the type of </a:t>
            </a:r>
            <a:r>
              <a:rPr>
                <a:latin typeface="Courier"/>
                <a:ea typeface="Courier"/>
                <a:cs typeface="Courier"/>
                <a:sym typeface="Courier"/>
              </a:rPr>
              <a:t>argv[0]</a:t>
            </a:r>
            <a:r>
              <a:t>?</a:t>
            </a:r>
          </a:p>
        </p:txBody>
      </p:sp>
      <p:sp>
        <p:nvSpPr>
          <p:cNvPr id="458" name="char *"/>
          <p:cNvSpPr txBox="1"/>
          <p:nvPr/>
        </p:nvSpPr>
        <p:spPr>
          <a:xfrm>
            <a:off x="16945052" y="3264156"/>
            <a:ext cx="240067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a:latin typeface="Courier"/>
                <a:ea typeface="Courier"/>
                <a:cs typeface="Courier"/>
                <a:sym typeface="Courier"/>
              </a:defRPr>
            </a:lvl1pPr>
          </a:lstStyle>
          <a:p>
            <a:pPr/>
            <a:r>
              <a:t>char *</a:t>
            </a:r>
          </a:p>
        </p:txBody>
      </p:sp>
      <p:sp>
        <p:nvSpPr>
          <p:cNvPr id="459" name="What is sizeof(argv[0]) ?"/>
          <p:cNvSpPr txBox="1"/>
          <p:nvPr/>
        </p:nvSpPr>
        <p:spPr>
          <a:xfrm>
            <a:off x="13751607" y="4567893"/>
            <a:ext cx="10248745"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What is </a:t>
            </a:r>
            <a:r>
              <a:rPr>
                <a:latin typeface="Courier"/>
                <a:ea typeface="Courier"/>
                <a:cs typeface="Courier"/>
                <a:sym typeface="Courier"/>
              </a:rPr>
              <a:t>sizeof(argv[0])</a:t>
            </a:r>
            <a:r>
              <a:t> ?</a:t>
            </a:r>
          </a:p>
        </p:txBody>
      </p:sp>
      <p:sp>
        <p:nvSpPr>
          <p:cNvPr id="460" name="8"/>
          <p:cNvSpPr txBox="1"/>
          <p:nvPr/>
        </p:nvSpPr>
        <p:spPr>
          <a:xfrm>
            <a:off x="17911708" y="5677355"/>
            <a:ext cx="46736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8</a:t>
            </a:r>
          </a:p>
        </p:txBody>
      </p:sp>
      <p:sp>
        <p:nvSpPr>
          <p:cNvPr id="461" name="Rounded Rectangle"/>
          <p:cNvSpPr/>
          <p:nvPr/>
        </p:nvSpPr>
        <p:spPr>
          <a:xfrm>
            <a:off x="5292187" y="10785075"/>
            <a:ext cx="3024247" cy="613468"/>
          </a:xfrm>
          <a:prstGeom prst="roundRect">
            <a:avLst>
              <a:gd name="adj" fmla="val 50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6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4" name="It's really generi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It's really generic</a:t>
            </a:r>
          </a:p>
        </p:txBody>
      </p:sp>
      <p:sp>
        <p:nvSpPr>
          <p:cNvPr id="465" name="// file: prog_name_to_end.c…"/>
          <p:cNvSpPr txBox="1"/>
          <p:nvPr/>
        </p:nvSpPr>
        <p:spPr>
          <a:xfrm>
            <a:off x="300544" y="1823579"/>
            <a:ext cx="12524211" cy="11544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 file: prog_name_to_end.c</a:t>
            </a:r>
          </a:p>
          <a:p>
            <a:pPr algn="l">
              <a:defRPr sz="2700">
                <a:latin typeface="Courier"/>
                <a:ea typeface="Courier"/>
                <a:cs typeface="Courier"/>
                <a:sym typeface="Courier"/>
              </a:defRPr>
            </a:pPr>
            <a:r>
              <a:t>#include&lt;stdio.h&gt;</a:t>
            </a:r>
          </a:p>
          <a:p>
            <a:pPr algn="l">
              <a:defRPr sz="2700">
                <a:latin typeface="Courier"/>
                <a:ea typeface="Courier"/>
                <a:cs typeface="Courier"/>
                <a:sym typeface="Courier"/>
              </a:defRPr>
            </a:pPr>
            <a:r>
              <a:t>#include&lt;stdlib.h&gt;</a:t>
            </a:r>
          </a:p>
          <a:p>
            <a:pPr algn="l">
              <a:defRPr sz="2700">
                <a:latin typeface="Courier"/>
                <a:ea typeface="Courier"/>
                <a:cs typeface="Courier"/>
                <a:sym typeface="Courier"/>
              </a:defRPr>
            </a:pPr>
            <a:r>
              <a:t>#include&lt;string.h&gt;</a:t>
            </a:r>
          </a:p>
          <a:p>
            <a:pPr algn="l">
              <a:defRPr sz="2700">
                <a:latin typeface="Courier"/>
                <a:ea typeface="Courier"/>
                <a:cs typeface="Courier"/>
                <a:sym typeface="Courier"/>
              </a:defRPr>
            </a:pPr>
          </a:p>
          <a:p>
            <a:pPr algn="l">
              <a:defRPr sz="2700">
                <a:latin typeface="Courier"/>
                <a:ea typeface="Courier"/>
                <a:cs typeface="Courier"/>
                <a:sym typeface="Courier"/>
              </a:defRPr>
            </a:pPr>
            <a:r>
              <a:t>void swap_ends(void *arr, size_t nelems, int width)</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 allocate space for the copy</a:t>
            </a:r>
          </a:p>
          <a:p>
            <a:pPr algn="l">
              <a:defRPr sz="2700">
                <a:latin typeface="Courier"/>
                <a:ea typeface="Courier"/>
                <a:cs typeface="Courier"/>
                <a:sym typeface="Courier"/>
              </a:defRPr>
            </a:pPr>
            <a:r>
              <a:t>    char tmp[width];</a:t>
            </a:r>
          </a:p>
          <a:p>
            <a:pPr algn="l">
              <a:defRPr sz="2700">
                <a:latin typeface="Courier"/>
                <a:ea typeface="Courier"/>
                <a:cs typeface="Courier"/>
                <a:sym typeface="Courier"/>
              </a:defRPr>
            </a:pPr>
          </a:p>
          <a:p>
            <a:pPr algn="l">
              <a:defRPr sz="2700">
                <a:latin typeface="Courier"/>
                <a:ea typeface="Courier"/>
                <a:cs typeface="Courier"/>
                <a:sym typeface="Courier"/>
              </a:defRPr>
            </a:pPr>
            <a:r>
              <a:t>    // copy the first element to tmp</a:t>
            </a:r>
          </a:p>
          <a:p>
            <a:pPr algn="l">
              <a:defRPr sz="2700">
                <a:latin typeface="Courier"/>
                <a:ea typeface="Courier"/>
                <a:cs typeface="Courier"/>
                <a:sym typeface="Courier"/>
              </a:defRPr>
            </a:pPr>
            <a:r>
              <a:t>    memmove(tmp, arr, width);</a:t>
            </a:r>
          </a:p>
          <a:p>
            <a:pPr algn="l">
              <a:defRPr sz="2700">
                <a:latin typeface="Courier"/>
                <a:ea typeface="Courier"/>
                <a:cs typeface="Courier"/>
                <a:sym typeface="Courier"/>
              </a:defRPr>
            </a:pPr>
          </a:p>
          <a:p>
            <a:pPr algn="l">
              <a:defRPr sz="2700">
                <a:latin typeface="Courier"/>
                <a:ea typeface="Courier"/>
                <a:cs typeface="Courier"/>
                <a:sym typeface="Courier"/>
              </a:defRPr>
            </a:pPr>
            <a:r>
              <a:t>    // copy the last element to the first</a:t>
            </a:r>
          </a:p>
          <a:p>
            <a:pPr algn="l">
              <a:defRPr sz="2700">
                <a:latin typeface="Courier"/>
                <a:ea typeface="Courier"/>
                <a:cs typeface="Courier"/>
                <a:sym typeface="Courier"/>
              </a:defRPr>
            </a:pPr>
            <a:r>
              <a:t>    memmove(arr,(char *)arr + (nelems - 1) * width, width);</a:t>
            </a:r>
          </a:p>
          <a:p>
            <a:pPr algn="l">
              <a:defRPr sz="2700">
                <a:latin typeface="Courier"/>
                <a:ea typeface="Courier"/>
                <a:cs typeface="Courier"/>
                <a:sym typeface="Courier"/>
              </a:defRPr>
            </a:pPr>
          </a:p>
          <a:p>
            <a:pPr algn="l">
              <a:defRPr sz="2700">
                <a:latin typeface="Courier"/>
                <a:ea typeface="Courier"/>
                <a:cs typeface="Courier"/>
                <a:sym typeface="Courier"/>
              </a:defRPr>
            </a:pPr>
            <a:r>
              <a:t>    // copy tmp to the last element</a:t>
            </a:r>
          </a:p>
          <a:p>
            <a:pPr algn="l">
              <a:defRPr sz="2700">
                <a:latin typeface="Courier"/>
                <a:ea typeface="Courier"/>
                <a:cs typeface="Courier"/>
                <a:sym typeface="Courier"/>
              </a:defRPr>
            </a:pPr>
            <a:r>
              <a:t>    memmove((char *)arr + (nelems - 1) * width, tmp, width);</a:t>
            </a:r>
          </a:p>
          <a:p>
            <a:pPr algn="l">
              <a:defRPr sz="2700">
                <a:latin typeface="Courier"/>
                <a:ea typeface="Courier"/>
                <a:cs typeface="Courier"/>
                <a:sym typeface="Courier"/>
              </a:defRPr>
            </a:pPr>
            <a:r>
              <a:t>}</a:t>
            </a:r>
          </a:p>
          <a:p>
            <a:pPr algn="l">
              <a:defRPr sz="2700">
                <a:latin typeface="Courier"/>
                <a:ea typeface="Courier"/>
                <a:cs typeface="Courier"/>
                <a:sym typeface="Courier"/>
              </a:defRPr>
            </a:pPr>
          </a:p>
          <a:p>
            <a:pPr algn="l">
              <a:defRPr sz="2700">
                <a:latin typeface="Courier"/>
                <a:ea typeface="Courier"/>
                <a:cs typeface="Courier"/>
                <a:sym typeface="Courier"/>
              </a:defRPr>
            </a:pPr>
            <a:r>
              <a:t>int main(int argc, char **argv)</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swap_ends(argv, argc, sizeof(argv[0]));</a:t>
            </a:r>
          </a:p>
          <a:p>
            <a:pPr algn="l">
              <a:defRPr sz="2700">
                <a:latin typeface="Courier"/>
                <a:ea typeface="Courier"/>
                <a:cs typeface="Courier"/>
                <a:sym typeface="Courier"/>
              </a:defRPr>
            </a:pPr>
            <a:r>
              <a:t>    for (int i=0; i &lt; argc; i++) {</a:t>
            </a:r>
          </a:p>
          <a:p>
            <a:pPr algn="l">
              <a:defRPr sz="2700">
                <a:latin typeface="Courier"/>
                <a:ea typeface="Courier"/>
                <a:cs typeface="Courier"/>
                <a:sym typeface="Courier"/>
              </a:defRPr>
            </a:pPr>
            <a:r>
              <a:t>       printf("%s\n",argv[i]);</a:t>
            </a:r>
          </a:p>
          <a:p>
            <a:pPr algn="l">
              <a:defRPr sz="2700">
                <a:latin typeface="Courier"/>
                <a:ea typeface="Courier"/>
                <a:cs typeface="Courier"/>
                <a:sym typeface="Courier"/>
              </a:defRPr>
            </a:pPr>
            <a:r>
              <a:t>    }</a:t>
            </a:r>
          </a:p>
          <a:p>
            <a:pPr algn="l">
              <a:defRPr sz="2700">
                <a:latin typeface="Courier"/>
                <a:ea typeface="Courier"/>
                <a:cs typeface="Courier"/>
                <a:sym typeface="Courier"/>
              </a:defRPr>
            </a:pPr>
            <a:r>
              <a:t>    return 0;</a:t>
            </a:r>
          </a:p>
          <a:p>
            <a:pPr algn="l">
              <a:defRPr sz="2700">
                <a:latin typeface="Courier"/>
                <a:ea typeface="Courier"/>
                <a:cs typeface="Courier"/>
                <a:sym typeface="Courier"/>
              </a:defRPr>
            </a:pPr>
            <a:r>
              <a:t>}</a:t>
            </a:r>
          </a:p>
        </p:txBody>
      </p:sp>
      <p:sp>
        <p:nvSpPr>
          <p:cNvPr id="466" name="What is the type of argv[0]?"/>
          <p:cNvSpPr txBox="1"/>
          <p:nvPr/>
        </p:nvSpPr>
        <p:spPr>
          <a:xfrm>
            <a:off x="13751607" y="1957823"/>
            <a:ext cx="10248745"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What is the type of </a:t>
            </a:r>
            <a:r>
              <a:rPr>
                <a:latin typeface="Courier"/>
                <a:ea typeface="Courier"/>
                <a:cs typeface="Courier"/>
                <a:sym typeface="Courier"/>
              </a:rPr>
              <a:t>argv[0]</a:t>
            </a:r>
            <a:r>
              <a:t>?</a:t>
            </a:r>
          </a:p>
        </p:txBody>
      </p:sp>
      <p:sp>
        <p:nvSpPr>
          <p:cNvPr id="467" name="char *"/>
          <p:cNvSpPr txBox="1"/>
          <p:nvPr/>
        </p:nvSpPr>
        <p:spPr>
          <a:xfrm>
            <a:off x="16945052" y="3264156"/>
            <a:ext cx="240067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a:latin typeface="Courier"/>
                <a:ea typeface="Courier"/>
                <a:cs typeface="Courier"/>
                <a:sym typeface="Courier"/>
              </a:defRPr>
            </a:lvl1pPr>
          </a:lstStyle>
          <a:p>
            <a:pPr/>
            <a:r>
              <a:t>char *</a:t>
            </a:r>
          </a:p>
        </p:txBody>
      </p:sp>
      <p:sp>
        <p:nvSpPr>
          <p:cNvPr id="468" name="What is sizeof(argv[0]) ?"/>
          <p:cNvSpPr txBox="1"/>
          <p:nvPr/>
        </p:nvSpPr>
        <p:spPr>
          <a:xfrm>
            <a:off x="13751607" y="4567893"/>
            <a:ext cx="10248745"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What is </a:t>
            </a:r>
            <a:r>
              <a:rPr>
                <a:latin typeface="Courier"/>
                <a:ea typeface="Courier"/>
                <a:cs typeface="Courier"/>
                <a:sym typeface="Courier"/>
              </a:rPr>
              <a:t>sizeof(argv[0])</a:t>
            </a:r>
            <a:r>
              <a:t> ?</a:t>
            </a:r>
          </a:p>
        </p:txBody>
      </p:sp>
      <p:sp>
        <p:nvSpPr>
          <p:cNvPr id="469" name="8"/>
          <p:cNvSpPr txBox="1"/>
          <p:nvPr/>
        </p:nvSpPr>
        <p:spPr>
          <a:xfrm>
            <a:off x="17911708" y="5677355"/>
            <a:ext cx="46736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8</a:t>
            </a:r>
          </a:p>
        </p:txBody>
      </p:sp>
      <p:sp>
        <p:nvSpPr>
          <p:cNvPr id="470" name="What is the type of argv?"/>
          <p:cNvSpPr txBox="1"/>
          <p:nvPr/>
        </p:nvSpPr>
        <p:spPr>
          <a:xfrm>
            <a:off x="13751607" y="7372242"/>
            <a:ext cx="10248745" cy="8661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What is the type of </a:t>
            </a:r>
            <a:r>
              <a:rPr>
                <a:latin typeface="Courier"/>
                <a:ea typeface="Courier"/>
                <a:cs typeface="Courier"/>
                <a:sym typeface="Courier"/>
              </a:rPr>
              <a:t>argv</a:t>
            </a:r>
            <a:r>
              <a:t>?</a:t>
            </a:r>
          </a:p>
        </p:txBody>
      </p:sp>
      <p:sp>
        <p:nvSpPr>
          <p:cNvPr id="471" name="Rounded Rectangle"/>
          <p:cNvSpPr/>
          <p:nvPr/>
        </p:nvSpPr>
        <p:spPr>
          <a:xfrm>
            <a:off x="3182844" y="10756950"/>
            <a:ext cx="1010923" cy="613468"/>
          </a:xfrm>
          <a:prstGeom prst="roundRect">
            <a:avLst>
              <a:gd name="adj" fmla="val 50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7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4" name="It's really generi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It's really generic</a:t>
            </a:r>
          </a:p>
        </p:txBody>
      </p:sp>
      <p:sp>
        <p:nvSpPr>
          <p:cNvPr id="475" name="// file: prog_name_to_end.c…"/>
          <p:cNvSpPr txBox="1"/>
          <p:nvPr/>
        </p:nvSpPr>
        <p:spPr>
          <a:xfrm>
            <a:off x="300544" y="1823579"/>
            <a:ext cx="12524211" cy="11544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 file: prog_name_to_end.c</a:t>
            </a:r>
          </a:p>
          <a:p>
            <a:pPr algn="l">
              <a:defRPr sz="2700">
                <a:latin typeface="Courier"/>
                <a:ea typeface="Courier"/>
                <a:cs typeface="Courier"/>
                <a:sym typeface="Courier"/>
              </a:defRPr>
            </a:pPr>
            <a:r>
              <a:t>#include&lt;stdio.h&gt;</a:t>
            </a:r>
          </a:p>
          <a:p>
            <a:pPr algn="l">
              <a:defRPr sz="2700">
                <a:latin typeface="Courier"/>
                <a:ea typeface="Courier"/>
                <a:cs typeface="Courier"/>
                <a:sym typeface="Courier"/>
              </a:defRPr>
            </a:pPr>
            <a:r>
              <a:t>#include&lt;stdlib.h&gt;</a:t>
            </a:r>
          </a:p>
          <a:p>
            <a:pPr algn="l">
              <a:defRPr sz="2700">
                <a:latin typeface="Courier"/>
                <a:ea typeface="Courier"/>
                <a:cs typeface="Courier"/>
                <a:sym typeface="Courier"/>
              </a:defRPr>
            </a:pPr>
            <a:r>
              <a:t>#include&lt;string.h&gt;</a:t>
            </a:r>
          </a:p>
          <a:p>
            <a:pPr algn="l">
              <a:defRPr sz="2700">
                <a:latin typeface="Courier"/>
                <a:ea typeface="Courier"/>
                <a:cs typeface="Courier"/>
                <a:sym typeface="Courier"/>
              </a:defRPr>
            </a:pPr>
          </a:p>
          <a:p>
            <a:pPr algn="l">
              <a:defRPr sz="2700">
                <a:latin typeface="Courier"/>
                <a:ea typeface="Courier"/>
                <a:cs typeface="Courier"/>
                <a:sym typeface="Courier"/>
              </a:defRPr>
            </a:pPr>
            <a:r>
              <a:t>void swap_ends(void *arr, size_t nelems, int width)</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 allocate space for the copy</a:t>
            </a:r>
          </a:p>
          <a:p>
            <a:pPr algn="l">
              <a:defRPr sz="2700">
                <a:latin typeface="Courier"/>
                <a:ea typeface="Courier"/>
                <a:cs typeface="Courier"/>
                <a:sym typeface="Courier"/>
              </a:defRPr>
            </a:pPr>
            <a:r>
              <a:t>    char tmp[width];</a:t>
            </a:r>
          </a:p>
          <a:p>
            <a:pPr algn="l">
              <a:defRPr sz="2700">
                <a:latin typeface="Courier"/>
                <a:ea typeface="Courier"/>
                <a:cs typeface="Courier"/>
                <a:sym typeface="Courier"/>
              </a:defRPr>
            </a:pPr>
          </a:p>
          <a:p>
            <a:pPr algn="l">
              <a:defRPr sz="2700">
                <a:latin typeface="Courier"/>
                <a:ea typeface="Courier"/>
                <a:cs typeface="Courier"/>
                <a:sym typeface="Courier"/>
              </a:defRPr>
            </a:pPr>
            <a:r>
              <a:t>    // copy the first element to tmp</a:t>
            </a:r>
          </a:p>
          <a:p>
            <a:pPr algn="l">
              <a:defRPr sz="2700">
                <a:latin typeface="Courier"/>
                <a:ea typeface="Courier"/>
                <a:cs typeface="Courier"/>
                <a:sym typeface="Courier"/>
              </a:defRPr>
            </a:pPr>
            <a:r>
              <a:t>    memmove(tmp, arr, width);</a:t>
            </a:r>
          </a:p>
          <a:p>
            <a:pPr algn="l">
              <a:defRPr sz="2700">
                <a:latin typeface="Courier"/>
                <a:ea typeface="Courier"/>
                <a:cs typeface="Courier"/>
                <a:sym typeface="Courier"/>
              </a:defRPr>
            </a:pPr>
          </a:p>
          <a:p>
            <a:pPr algn="l">
              <a:defRPr sz="2700">
                <a:latin typeface="Courier"/>
                <a:ea typeface="Courier"/>
                <a:cs typeface="Courier"/>
                <a:sym typeface="Courier"/>
              </a:defRPr>
            </a:pPr>
            <a:r>
              <a:t>    // copy the last element to the first</a:t>
            </a:r>
          </a:p>
          <a:p>
            <a:pPr algn="l">
              <a:defRPr sz="2700">
                <a:latin typeface="Courier"/>
                <a:ea typeface="Courier"/>
                <a:cs typeface="Courier"/>
                <a:sym typeface="Courier"/>
              </a:defRPr>
            </a:pPr>
            <a:r>
              <a:t>    memmove(arr,(char *)arr + (nelems - 1) * width, width);</a:t>
            </a:r>
          </a:p>
          <a:p>
            <a:pPr algn="l">
              <a:defRPr sz="2700">
                <a:latin typeface="Courier"/>
                <a:ea typeface="Courier"/>
                <a:cs typeface="Courier"/>
                <a:sym typeface="Courier"/>
              </a:defRPr>
            </a:pPr>
          </a:p>
          <a:p>
            <a:pPr algn="l">
              <a:defRPr sz="2700">
                <a:latin typeface="Courier"/>
                <a:ea typeface="Courier"/>
                <a:cs typeface="Courier"/>
                <a:sym typeface="Courier"/>
              </a:defRPr>
            </a:pPr>
            <a:r>
              <a:t>    // copy tmp to the last element</a:t>
            </a:r>
          </a:p>
          <a:p>
            <a:pPr algn="l">
              <a:defRPr sz="2700">
                <a:latin typeface="Courier"/>
                <a:ea typeface="Courier"/>
                <a:cs typeface="Courier"/>
                <a:sym typeface="Courier"/>
              </a:defRPr>
            </a:pPr>
            <a:r>
              <a:t>    memmove((char *)arr + (nelems - 1) * width, tmp, width);</a:t>
            </a:r>
          </a:p>
          <a:p>
            <a:pPr algn="l">
              <a:defRPr sz="2700">
                <a:latin typeface="Courier"/>
                <a:ea typeface="Courier"/>
                <a:cs typeface="Courier"/>
                <a:sym typeface="Courier"/>
              </a:defRPr>
            </a:pPr>
            <a:r>
              <a:t>}</a:t>
            </a:r>
          </a:p>
          <a:p>
            <a:pPr algn="l">
              <a:defRPr sz="2700">
                <a:latin typeface="Courier"/>
                <a:ea typeface="Courier"/>
                <a:cs typeface="Courier"/>
                <a:sym typeface="Courier"/>
              </a:defRPr>
            </a:pPr>
          </a:p>
          <a:p>
            <a:pPr algn="l">
              <a:defRPr sz="2700">
                <a:latin typeface="Courier"/>
                <a:ea typeface="Courier"/>
                <a:cs typeface="Courier"/>
                <a:sym typeface="Courier"/>
              </a:defRPr>
            </a:pPr>
            <a:r>
              <a:t>int main(int argc, char **argv)</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swap_ends(argv, argc, sizeof(argv[0]));</a:t>
            </a:r>
          </a:p>
          <a:p>
            <a:pPr algn="l">
              <a:defRPr sz="2700">
                <a:latin typeface="Courier"/>
                <a:ea typeface="Courier"/>
                <a:cs typeface="Courier"/>
                <a:sym typeface="Courier"/>
              </a:defRPr>
            </a:pPr>
            <a:r>
              <a:t>    for (int i=0; i &lt; argc; i++) {</a:t>
            </a:r>
          </a:p>
          <a:p>
            <a:pPr algn="l">
              <a:defRPr sz="2700">
                <a:latin typeface="Courier"/>
                <a:ea typeface="Courier"/>
                <a:cs typeface="Courier"/>
                <a:sym typeface="Courier"/>
              </a:defRPr>
            </a:pPr>
            <a:r>
              <a:t>       printf("%s\n",argv[i]);</a:t>
            </a:r>
          </a:p>
          <a:p>
            <a:pPr algn="l">
              <a:defRPr sz="2700">
                <a:latin typeface="Courier"/>
                <a:ea typeface="Courier"/>
                <a:cs typeface="Courier"/>
                <a:sym typeface="Courier"/>
              </a:defRPr>
            </a:pPr>
            <a:r>
              <a:t>    }</a:t>
            </a:r>
          </a:p>
          <a:p>
            <a:pPr algn="l">
              <a:defRPr sz="2700">
                <a:latin typeface="Courier"/>
                <a:ea typeface="Courier"/>
                <a:cs typeface="Courier"/>
                <a:sym typeface="Courier"/>
              </a:defRPr>
            </a:pPr>
            <a:r>
              <a:t>    return 0;</a:t>
            </a:r>
          </a:p>
          <a:p>
            <a:pPr algn="l">
              <a:defRPr sz="2700">
                <a:latin typeface="Courier"/>
                <a:ea typeface="Courier"/>
                <a:cs typeface="Courier"/>
                <a:sym typeface="Courier"/>
              </a:defRPr>
            </a:pPr>
            <a:r>
              <a:t>}</a:t>
            </a:r>
          </a:p>
        </p:txBody>
      </p:sp>
      <p:sp>
        <p:nvSpPr>
          <p:cNvPr id="476" name="What is the type of argv[0]?"/>
          <p:cNvSpPr txBox="1"/>
          <p:nvPr/>
        </p:nvSpPr>
        <p:spPr>
          <a:xfrm>
            <a:off x="13751607" y="1957823"/>
            <a:ext cx="10248745"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What is the type of </a:t>
            </a:r>
            <a:r>
              <a:rPr>
                <a:latin typeface="Courier"/>
                <a:ea typeface="Courier"/>
                <a:cs typeface="Courier"/>
                <a:sym typeface="Courier"/>
              </a:rPr>
              <a:t>argv[0]</a:t>
            </a:r>
            <a:r>
              <a:t>?</a:t>
            </a:r>
          </a:p>
        </p:txBody>
      </p:sp>
      <p:sp>
        <p:nvSpPr>
          <p:cNvPr id="477" name="char *"/>
          <p:cNvSpPr txBox="1"/>
          <p:nvPr/>
        </p:nvSpPr>
        <p:spPr>
          <a:xfrm>
            <a:off x="16945052" y="3264156"/>
            <a:ext cx="240067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a:latin typeface="Courier"/>
                <a:ea typeface="Courier"/>
                <a:cs typeface="Courier"/>
                <a:sym typeface="Courier"/>
              </a:defRPr>
            </a:lvl1pPr>
          </a:lstStyle>
          <a:p>
            <a:pPr/>
            <a:r>
              <a:t>char *</a:t>
            </a:r>
          </a:p>
        </p:txBody>
      </p:sp>
      <p:sp>
        <p:nvSpPr>
          <p:cNvPr id="478" name="What is sizeof(argv[0]) ?"/>
          <p:cNvSpPr txBox="1"/>
          <p:nvPr/>
        </p:nvSpPr>
        <p:spPr>
          <a:xfrm>
            <a:off x="13751607" y="4567893"/>
            <a:ext cx="10248745"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What is </a:t>
            </a:r>
            <a:r>
              <a:rPr>
                <a:latin typeface="Courier"/>
                <a:ea typeface="Courier"/>
                <a:cs typeface="Courier"/>
                <a:sym typeface="Courier"/>
              </a:rPr>
              <a:t>sizeof(argv[0])</a:t>
            </a:r>
            <a:r>
              <a:t> ?</a:t>
            </a:r>
          </a:p>
        </p:txBody>
      </p:sp>
      <p:sp>
        <p:nvSpPr>
          <p:cNvPr id="479" name="8"/>
          <p:cNvSpPr txBox="1"/>
          <p:nvPr/>
        </p:nvSpPr>
        <p:spPr>
          <a:xfrm>
            <a:off x="17911708" y="5677355"/>
            <a:ext cx="46736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8</a:t>
            </a:r>
          </a:p>
        </p:txBody>
      </p:sp>
      <p:sp>
        <p:nvSpPr>
          <p:cNvPr id="480" name="What is the type of argv?"/>
          <p:cNvSpPr txBox="1"/>
          <p:nvPr/>
        </p:nvSpPr>
        <p:spPr>
          <a:xfrm>
            <a:off x="13751607" y="7372242"/>
            <a:ext cx="10248745" cy="8661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What is the type of </a:t>
            </a:r>
            <a:r>
              <a:rPr>
                <a:latin typeface="Courier"/>
                <a:ea typeface="Courier"/>
                <a:cs typeface="Courier"/>
                <a:sym typeface="Courier"/>
              </a:rPr>
              <a:t>argv</a:t>
            </a:r>
            <a:r>
              <a:t>?</a:t>
            </a:r>
          </a:p>
        </p:txBody>
      </p:sp>
      <p:sp>
        <p:nvSpPr>
          <p:cNvPr id="481" name="char **"/>
          <p:cNvSpPr txBox="1"/>
          <p:nvPr/>
        </p:nvSpPr>
        <p:spPr>
          <a:xfrm>
            <a:off x="16754521" y="8484297"/>
            <a:ext cx="2781735"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a:latin typeface="Courier"/>
                <a:ea typeface="Courier"/>
                <a:cs typeface="Courier"/>
                <a:sym typeface="Courier"/>
              </a:defRPr>
            </a:lvl1pPr>
          </a:lstStyle>
          <a:p>
            <a:pPr/>
            <a:r>
              <a:t>char **</a:t>
            </a:r>
          </a:p>
        </p:txBody>
      </p:sp>
      <p:sp>
        <p:nvSpPr>
          <p:cNvPr id="482" name="Rounded Rectangle"/>
          <p:cNvSpPr/>
          <p:nvPr/>
        </p:nvSpPr>
        <p:spPr>
          <a:xfrm>
            <a:off x="3182844" y="10756950"/>
            <a:ext cx="1010923" cy="613468"/>
          </a:xfrm>
          <a:prstGeom prst="roundRect">
            <a:avLst>
              <a:gd name="adj" fmla="val 50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8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5" name="It's really generi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It's really generic</a:t>
            </a:r>
          </a:p>
        </p:txBody>
      </p:sp>
      <p:sp>
        <p:nvSpPr>
          <p:cNvPr id="486" name="// file: prog_name_to_end.c…"/>
          <p:cNvSpPr txBox="1"/>
          <p:nvPr/>
        </p:nvSpPr>
        <p:spPr>
          <a:xfrm>
            <a:off x="300544" y="1823579"/>
            <a:ext cx="12524211" cy="11544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 file: prog_name_to_end.c</a:t>
            </a:r>
          </a:p>
          <a:p>
            <a:pPr algn="l">
              <a:defRPr sz="2700">
                <a:latin typeface="Courier"/>
                <a:ea typeface="Courier"/>
                <a:cs typeface="Courier"/>
                <a:sym typeface="Courier"/>
              </a:defRPr>
            </a:pPr>
            <a:r>
              <a:t>#include&lt;stdio.h&gt;</a:t>
            </a:r>
          </a:p>
          <a:p>
            <a:pPr algn="l">
              <a:defRPr sz="2700">
                <a:latin typeface="Courier"/>
                <a:ea typeface="Courier"/>
                <a:cs typeface="Courier"/>
                <a:sym typeface="Courier"/>
              </a:defRPr>
            </a:pPr>
            <a:r>
              <a:t>#include&lt;stdlib.h&gt;</a:t>
            </a:r>
          </a:p>
          <a:p>
            <a:pPr algn="l">
              <a:defRPr sz="2700">
                <a:latin typeface="Courier"/>
                <a:ea typeface="Courier"/>
                <a:cs typeface="Courier"/>
                <a:sym typeface="Courier"/>
              </a:defRPr>
            </a:pPr>
            <a:r>
              <a:t>#include&lt;string.h&gt;</a:t>
            </a:r>
          </a:p>
          <a:p>
            <a:pPr algn="l">
              <a:defRPr sz="2700">
                <a:latin typeface="Courier"/>
                <a:ea typeface="Courier"/>
                <a:cs typeface="Courier"/>
                <a:sym typeface="Courier"/>
              </a:defRPr>
            </a:pPr>
          </a:p>
          <a:p>
            <a:pPr algn="l">
              <a:defRPr sz="2700">
                <a:latin typeface="Courier"/>
                <a:ea typeface="Courier"/>
                <a:cs typeface="Courier"/>
                <a:sym typeface="Courier"/>
              </a:defRPr>
            </a:pPr>
            <a:r>
              <a:t>void swap_ends(void *arr, size_t nelems, int width)</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 allocate space for the copy</a:t>
            </a:r>
          </a:p>
          <a:p>
            <a:pPr algn="l">
              <a:defRPr sz="2700">
                <a:latin typeface="Courier"/>
                <a:ea typeface="Courier"/>
                <a:cs typeface="Courier"/>
                <a:sym typeface="Courier"/>
              </a:defRPr>
            </a:pPr>
            <a:r>
              <a:t>    char tmp[width];</a:t>
            </a:r>
          </a:p>
          <a:p>
            <a:pPr algn="l">
              <a:defRPr sz="2700">
                <a:latin typeface="Courier"/>
                <a:ea typeface="Courier"/>
                <a:cs typeface="Courier"/>
                <a:sym typeface="Courier"/>
              </a:defRPr>
            </a:pPr>
          </a:p>
          <a:p>
            <a:pPr algn="l">
              <a:defRPr sz="2700">
                <a:latin typeface="Courier"/>
                <a:ea typeface="Courier"/>
                <a:cs typeface="Courier"/>
                <a:sym typeface="Courier"/>
              </a:defRPr>
            </a:pPr>
            <a:r>
              <a:t>    // copy the first element to tmp</a:t>
            </a:r>
          </a:p>
          <a:p>
            <a:pPr algn="l">
              <a:defRPr sz="2700">
                <a:latin typeface="Courier"/>
                <a:ea typeface="Courier"/>
                <a:cs typeface="Courier"/>
                <a:sym typeface="Courier"/>
              </a:defRPr>
            </a:pPr>
            <a:r>
              <a:t>    memmove(tmp, arr, width);</a:t>
            </a:r>
          </a:p>
          <a:p>
            <a:pPr algn="l">
              <a:defRPr sz="2700">
                <a:latin typeface="Courier"/>
                <a:ea typeface="Courier"/>
                <a:cs typeface="Courier"/>
                <a:sym typeface="Courier"/>
              </a:defRPr>
            </a:pPr>
          </a:p>
          <a:p>
            <a:pPr algn="l">
              <a:defRPr sz="2700">
                <a:latin typeface="Courier"/>
                <a:ea typeface="Courier"/>
                <a:cs typeface="Courier"/>
                <a:sym typeface="Courier"/>
              </a:defRPr>
            </a:pPr>
            <a:r>
              <a:t>    // copy the last element to the first</a:t>
            </a:r>
          </a:p>
          <a:p>
            <a:pPr algn="l">
              <a:defRPr sz="2700">
                <a:latin typeface="Courier"/>
                <a:ea typeface="Courier"/>
                <a:cs typeface="Courier"/>
                <a:sym typeface="Courier"/>
              </a:defRPr>
            </a:pPr>
            <a:r>
              <a:t>    memmove(arr,(char *)arr + (nelems - 1) * width, width);</a:t>
            </a:r>
          </a:p>
          <a:p>
            <a:pPr algn="l">
              <a:defRPr sz="2700">
                <a:latin typeface="Courier"/>
                <a:ea typeface="Courier"/>
                <a:cs typeface="Courier"/>
                <a:sym typeface="Courier"/>
              </a:defRPr>
            </a:pPr>
          </a:p>
          <a:p>
            <a:pPr algn="l">
              <a:defRPr sz="2700">
                <a:latin typeface="Courier"/>
                <a:ea typeface="Courier"/>
                <a:cs typeface="Courier"/>
                <a:sym typeface="Courier"/>
              </a:defRPr>
            </a:pPr>
            <a:r>
              <a:t>    // copy tmp to the last element</a:t>
            </a:r>
          </a:p>
          <a:p>
            <a:pPr algn="l">
              <a:defRPr sz="2700">
                <a:latin typeface="Courier"/>
                <a:ea typeface="Courier"/>
                <a:cs typeface="Courier"/>
                <a:sym typeface="Courier"/>
              </a:defRPr>
            </a:pPr>
            <a:r>
              <a:t>    memmove((char *)arr + (nelems - 1) * width, tmp, width);</a:t>
            </a:r>
          </a:p>
          <a:p>
            <a:pPr algn="l">
              <a:defRPr sz="2700">
                <a:latin typeface="Courier"/>
                <a:ea typeface="Courier"/>
                <a:cs typeface="Courier"/>
                <a:sym typeface="Courier"/>
              </a:defRPr>
            </a:pPr>
            <a:r>
              <a:t>}</a:t>
            </a:r>
          </a:p>
          <a:p>
            <a:pPr algn="l">
              <a:defRPr sz="2700">
                <a:latin typeface="Courier"/>
                <a:ea typeface="Courier"/>
                <a:cs typeface="Courier"/>
                <a:sym typeface="Courier"/>
              </a:defRPr>
            </a:pPr>
          </a:p>
          <a:p>
            <a:pPr algn="l">
              <a:defRPr sz="2700">
                <a:latin typeface="Courier"/>
                <a:ea typeface="Courier"/>
                <a:cs typeface="Courier"/>
                <a:sym typeface="Courier"/>
              </a:defRPr>
            </a:pPr>
            <a:r>
              <a:t>int main(int argc, char **argv)</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swap_ends(argv, argc, sizeof(argv[0]));</a:t>
            </a:r>
          </a:p>
          <a:p>
            <a:pPr algn="l">
              <a:defRPr sz="2700">
                <a:latin typeface="Courier"/>
                <a:ea typeface="Courier"/>
                <a:cs typeface="Courier"/>
                <a:sym typeface="Courier"/>
              </a:defRPr>
            </a:pPr>
            <a:r>
              <a:t>    for (int i=0; i &lt; argc; i++) {</a:t>
            </a:r>
          </a:p>
          <a:p>
            <a:pPr algn="l">
              <a:defRPr sz="2700">
                <a:latin typeface="Courier"/>
                <a:ea typeface="Courier"/>
                <a:cs typeface="Courier"/>
                <a:sym typeface="Courier"/>
              </a:defRPr>
            </a:pPr>
            <a:r>
              <a:t>       printf("%s\n",argv[i]);</a:t>
            </a:r>
          </a:p>
          <a:p>
            <a:pPr algn="l">
              <a:defRPr sz="2700">
                <a:latin typeface="Courier"/>
                <a:ea typeface="Courier"/>
                <a:cs typeface="Courier"/>
                <a:sym typeface="Courier"/>
              </a:defRPr>
            </a:pPr>
            <a:r>
              <a:t>    }</a:t>
            </a:r>
          </a:p>
          <a:p>
            <a:pPr algn="l">
              <a:defRPr sz="2700">
                <a:latin typeface="Courier"/>
                <a:ea typeface="Courier"/>
                <a:cs typeface="Courier"/>
                <a:sym typeface="Courier"/>
              </a:defRPr>
            </a:pPr>
            <a:r>
              <a:t>    return 0;</a:t>
            </a:r>
          </a:p>
          <a:p>
            <a:pPr algn="l">
              <a:defRPr sz="2700">
                <a:latin typeface="Courier"/>
                <a:ea typeface="Courier"/>
                <a:cs typeface="Courier"/>
                <a:sym typeface="Courier"/>
              </a:defRPr>
            </a:pPr>
            <a:r>
              <a:t>}</a:t>
            </a:r>
          </a:p>
        </p:txBody>
      </p:sp>
      <p:sp>
        <p:nvSpPr>
          <p:cNvPr id="487" name="What is the type of argv[0]?"/>
          <p:cNvSpPr txBox="1"/>
          <p:nvPr/>
        </p:nvSpPr>
        <p:spPr>
          <a:xfrm>
            <a:off x="13751607" y="1957823"/>
            <a:ext cx="10248745"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What is the type of </a:t>
            </a:r>
            <a:r>
              <a:rPr>
                <a:latin typeface="Courier"/>
                <a:ea typeface="Courier"/>
                <a:cs typeface="Courier"/>
                <a:sym typeface="Courier"/>
              </a:rPr>
              <a:t>argv[0]</a:t>
            </a:r>
            <a:r>
              <a:t>?</a:t>
            </a:r>
          </a:p>
        </p:txBody>
      </p:sp>
      <p:sp>
        <p:nvSpPr>
          <p:cNvPr id="488" name="char *"/>
          <p:cNvSpPr txBox="1"/>
          <p:nvPr/>
        </p:nvSpPr>
        <p:spPr>
          <a:xfrm>
            <a:off x="16945052" y="3264156"/>
            <a:ext cx="240067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a:latin typeface="Courier"/>
                <a:ea typeface="Courier"/>
                <a:cs typeface="Courier"/>
                <a:sym typeface="Courier"/>
              </a:defRPr>
            </a:lvl1pPr>
          </a:lstStyle>
          <a:p>
            <a:pPr/>
            <a:r>
              <a:t>char *</a:t>
            </a:r>
          </a:p>
        </p:txBody>
      </p:sp>
      <p:sp>
        <p:nvSpPr>
          <p:cNvPr id="489" name="What is sizeof(argv[0]) ?"/>
          <p:cNvSpPr txBox="1"/>
          <p:nvPr/>
        </p:nvSpPr>
        <p:spPr>
          <a:xfrm>
            <a:off x="13751607" y="4567893"/>
            <a:ext cx="10248745"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What is </a:t>
            </a:r>
            <a:r>
              <a:rPr>
                <a:latin typeface="Courier"/>
                <a:ea typeface="Courier"/>
                <a:cs typeface="Courier"/>
                <a:sym typeface="Courier"/>
              </a:rPr>
              <a:t>sizeof(argv[0])</a:t>
            </a:r>
            <a:r>
              <a:t> ?</a:t>
            </a:r>
          </a:p>
        </p:txBody>
      </p:sp>
      <p:sp>
        <p:nvSpPr>
          <p:cNvPr id="490" name="8"/>
          <p:cNvSpPr txBox="1"/>
          <p:nvPr/>
        </p:nvSpPr>
        <p:spPr>
          <a:xfrm>
            <a:off x="17911708" y="5677355"/>
            <a:ext cx="46736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8</a:t>
            </a:r>
          </a:p>
        </p:txBody>
      </p:sp>
      <p:sp>
        <p:nvSpPr>
          <p:cNvPr id="491" name="What is the type of argv?"/>
          <p:cNvSpPr txBox="1"/>
          <p:nvPr/>
        </p:nvSpPr>
        <p:spPr>
          <a:xfrm>
            <a:off x="13751607" y="7372242"/>
            <a:ext cx="10248745" cy="8661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What is the type of </a:t>
            </a:r>
            <a:r>
              <a:rPr>
                <a:latin typeface="Courier"/>
                <a:ea typeface="Courier"/>
                <a:cs typeface="Courier"/>
                <a:sym typeface="Courier"/>
              </a:rPr>
              <a:t>argv</a:t>
            </a:r>
            <a:r>
              <a:t>?</a:t>
            </a:r>
          </a:p>
        </p:txBody>
      </p:sp>
      <p:sp>
        <p:nvSpPr>
          <p:cNvPr id="492" name="char **"/>
          <p:cNvSpPr txBox="1"/>
          <p:nvPr/>
        </p:nvSpPr>
        <p:spPr>
          <a:xfrm>
            <a:off x="16754521" y="8484297"/>
            <a:ext cx="2781735"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a:latin typeface="Courier"/>
                <a:ea typeface="Courier"/>
                <a:cs typeface="Courier"/>
                <a:sym typeface="Courier"/>
              </a:defRPr>
            </a:lvl1pPr>
          </a:lstStyle>
          <a:p>
            <a:pPr/>
            <a:r>
              <a:t>char **</a:t>
            </a:r>
          </a:p>
        </p:txBody>
      </p:sp>
      <p:sp>
        <p:nvSpPr>
          <p:cNvPr id="493" name="What is the underlying type (unknown to the function) of arr in swap_ends?"/>
          <p:cNvSpPr txBox="1"/>
          <p:nvPr/>
        </p:nvSpPr>
        <p:spPr>
          <a:xfrm>
            <a:off x="13751607" y="9946079"/>
            <a:ext cx="10248745" cy="24112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What is the underlying type (unknown to the function) of </a:t>
            </a:r>
            <a:r>
              <a:rPr>
                <a:latin typeface="Courier"/>
                <a:ea typeface="Courier"/>
                <a:cs typeface="Courier"/>
                <a:sym typeface="Courier"/>
              </a:rPr>
              <a:t>arr</a:t>
            </a:r>
            <a:r>
              <a:t> in </a:t>
            </a:r>
            <a:r>
              <a:rPr>
                <a:latin typeface="Courier"/>
                <a:ea typeface="Courier"/>
                <a:cs typeface="Courier"/>
                <a:sym typeface="Courier"/>
              </a:rPr>
              <a:t>swap_ends</a:t>
            </a:r>
            <a:r>
              <a:t>?</a:t>
            </a:r>
          </a:p>
        </p:txBody>
      </p:sp>
      <p:sp>
        <p:nvSpPr>
          <p:cNvPr id="494" name="Rounded Rectangle"/>
          <p:cNvSpPr/>
          <p:nvPr/>
        </p:nvSpPr>
        <p:spPr>
          <a:xfrm>
            <a:off x="3345015" y="3866431"/>
            <a:ext cx="2086233" cy="613468"/>
          </a:xfrm>
          <a:prstGeom prst="roundRect">
            <a:avLst>
              <a:gd name="adj" fmla="val 50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49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7" name="It's really generi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It's really generic</a:t>
            </a:r>
          </a:p>
        </p:txBody>
      </p:sp>
      <p:sp>
        <p:nvSpPr>
          <p:cNvPr id="498" name="// file: prog_name_to_end.c…"/>
          <p:cNvSpPr txBox="1"/>
          <p:nvPr/>
        </p:nvSpPr>
        <p:spPr>
          <a:xfrm>
            <a:off x="300544" y="1823579"/>
            <a:ext cx="12524211" cy="11544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 file: prog_name_to_end.c</a:t>
            </a:r>
          </a:p>
          <a:p>
            <a:pPr algn="l">
              <a:defRPr sz="2700">
                <a:latin typeface="Courier"/>
                <a:ea typeface="Courier"/>
                <a:cs typeface="Courier"/>
                <a:sym typeface="Courier"/>
              </a:defRPr>
            </a:pPr>
            <a:r>
              <a:t>#include&lt;stdio.h&gt;</a:t>
            </a:r>
          </a:p>
          <a:p>
            <a:pPr algn="l">
              <a:defRPr sz="2700">
                <a:latin typeface="Courier"/>
                <a:ea typeface="Courier"/>
                <a:cs typeface="Courier"/>
                <a:sym typeface="Courier"/>
              </a:defRPr>
            </a:pPr>
            <a:r>
              <a:t>#include&lt;stdlib.h&gt;</a:t>
            </a:r>
          </a:p>
          <a:p>
            <a:pPr algn="l">
              <a:defRPr sz="2700">
                <a:latin typeface="Courier"/>
                <a:ea typeface="Courier"/>
                <a:cs typeface="Courier"/>
                <a:sym typeface="Courier"/>
              </a:defRPr>
            </a:pPr>
            <a:r>
              <a:t>#include&lt;string.h&gt;</a:t>
            </a:r>
          </a:p>
          <a:p>
            <a:pPr algn="l">
              <a:defRPr sz="2700">
                <a:latin typeface="Courier"/>
                <a:ea typeface="Courier"/>
                <a:cs typeface="Courier"/>
                <a:sym typeface="Courier"/>
              </a:defRPr>
            </a:pPr>
          </a:p>
          <a:p>
            <a:pPr algn="l">
              <a:defRPr sz="2700">
                <a:latin typeface="Courier"/>
                <a:ea typeface="Courier"/>
                <a:cs typeface="Courier"/>
                <a:sym typeface="Courier"/>
              </a:defRPr>
            </a:pPr>
            <a:r>
              <a:t>void swap_ends(void *arr, size_t nelems, int width)</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 allocate space for the copy</a:t>
            </a:r>
          </a:p>
          <a:p>
            <a:pPr algn="l">
              <a:defRPr sz="2700">
                <a:latin typeface="Courier"/>
                <a:ea typeface="Courier"/>
                <a:cs typeface="Courier"/>
                <a:sym typeface="Courier"/>
              </a:defRPr>
            </a:pPr>
            <a:r>
              <a:t>    char tmp[width];</a:t>
            </a:r>
          </a:p>
          <a:p>
            <a:pPr algn="l">
              <a:defRPr sz="2700">
                <a:latin typeface="Courier"/>
                <a:ea typeface="Courier"/>
                <a:cs typeface="Courier"/>
                <a:sym typeface="Courier"/>
              </a:defRPr>
            </a:pPr>
          </a:p>
          <a:p>
            <a:pPr algn="l">
              <a:defRPr sz="2700">
                <a:latin typeface="Courier"/>
                <a:ea typeface="Courier"/>
                <a:cs typeface="Courier"/>
                <a:sym typeface="Courier"/>
              </a:defRPr>
            </a:pPr>
            <a:r>
              <a:t>    // copy the first element to tmp</a:t>
            </a:r>
          </a:p>
          <a:p>
            <a:pPr algn="l">
              <a:defRPr sz="2700">
                <a:latin typeface="Courier"/>
                <a:ea typeface="Courier"/>
                <a:cs typeface="Courier"/>
                <a:sym typeface="Courier"/>
              </a:defRPr>
            </a:pPr>
            <a:r>
              <a:t>    memmove(tmp, arr, width);</a:t>
            </a:r>
          </a:p>
          <a:p>
            <a:pPr algn="l">
              <a:defRPr sz="2700">
                <a:latin typeface="Courier"/>
                <a:ea typeface="Courier"/>
                <a:cs typeface="Courier"/>
                <a:sym typeface="Courier"/>
              </a:defRPr>
            </a:pPr>
          </a:p>
          <a:p>
            <a:pPr algn="l">
              <a:defRPr sz="2700">
                <a:latin typeface="Courier"/>
                <a:ea typeface="Courier"/>
                <a:cs typeface="Courier"/>
                <a:sym typeface="Courier"/>
              </a:defRPr>
            </a:pPr>
            <a:r>
              <a:t>    // copy the last element to the first</a:t>
            </a:r>
          </a:p>
          <a:p>
            <a:pPr algn="l">
              <a:defRPr sz="2700">
                <a:latin typeface="Courier"/>
                <a:ea typeface="Courier"/>
                <a:cs typeface="Courier"/>
                <a:sym typeface="Courier"/>
              </a:defRPr>
            </a:pPr>
            <a:r>
              <a:t>    memmove(arr,(char *)arr + (nelems - 1) * width, width);</a:t>
            </a:r>
          </a:p>
          <a:p>
            <a:pPr algn="l">
              <a:defRPr sz="2700">
                <a:latin typeface="Courier"/>
                <a:ea typeface="Courier"/>
                <a:cs typeface="Courier"/>
                <a:sym typeface="Courier"/>
              </a:defRPr>
            </a:pPr>
          </a:p>
          <a:p>
            <a:pPr algn="l">
              <a:defRPr sz="2700">
                <a:latin typeface="Courier"/>
                <a:ea typeface="Courier"/>
                <a:cs typeface="Courier"/>
                <a:sym typeface="Courier"/>
              </a:defRPr>
            </a:pPr>
            <a:r>
              <a:t>    // copy tmp to the last element</a:t>
            </a:r>
          </a:p>
          <a:p>
            <a:pPr algn="l">
              <a:defRPr sz="2700">
                <a:latin typeface="Courier"/>
                <a:ea typeface="Courier"/>
                <a:cs typeface="Courier"/>
                <a:sym typeface="Courier"/>
              </a:defRPr>
            </a:pPr>
            <a:r>
              <a:t>    memmove((char *)arr + (nelems - 1) * width, tmp, width);</a:t>
            </a:r>
          </a:p>
          <a:p>
            <a:pPr algn="l">
              <a:defRPr sz="2700">
                <a:latin typeface="Courier"/>
                <a:ea typeface="Courier"/>
                <a:cs typeface="Courier"/>
                <a:sym typeface="Courier"/>
              </a:defRPr>
            </a:pPr>
            <a:r>
              <a:t>}</a:t>
            </a:r>
          </a:p>
          <a:p>
            <a:pPr algn="l">
              <a:defRPr sz="2700">
                <a:latin typeface="Courier"/>
                <a:ea typeface="Courier"/>
                <a:cs typeface="Courier"/>
                <a:sym typeface="Courier"/>
              </a:defRPr>
            </a:pPr>
          </a:p>
          <a:p>
            <a:pPr algn="l">
              <a:defRPr sz="2700">
                <a:latin typeface="Courier"/>
                <a:ea typeface="Courier"/>
                <a:cs typeface="Courier"/>
                <a:sym typeface="Courier"/>
              </a:defRPr>
            </a:pPr>
            <a:r>
              <a:t>int main(int argc, char **argv)</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swap_ends(argv, argc, sizeof(argv[0]));</a:t>
            </a:r>
          </a:p>
          <a:p>
            <a:pPr algn="l">
              <a:defRPr sz="2700">
                <a:latin typeface="Courier"/>
                <a:ea typeface="Courier"/>
                <a:cs typeface="Courier"/>
                <a:sym typeface="Courier"/>
              </a:defRPr>
            </a:pPr>
            <a:r>
              <a:t>    for (int i=0; i &lt; argc; i++) {</a:t>
            </a:r>
          </a:p>
          <a:p>
            <a:pPr algn="l">
              <a:defRPr sz="2700">
                <a:latin typeface="Courier"/>
                <a:ea typeface="Courier"/>
                <a:cs typeface="Courier"/>
                <a:sym typeface="Courier"/>
              </a:defRPr>
            </a:pPr>
            <a:r>
              <a:t>       printf("%s\n",argv[i]);</a:t>
            </a:r>
          </a:p>
          <a:p>
            <a:pPr algn="l">
              <a:defRPr sz="2700">
                <a:latin typeface="Courier"/>
                <a:ea typeface="Courier"/>
                <a:cs typeface="Courier"/>
                <a:sym typeface="Courier"/>
              </a:defRPr>
            </a:pPr>
            <a:r>
              <a:t>    }</a:t>
            </a:r>
          </a:p>
          <a:p>
            <a:pPr algn="l">
              <a:defRPr sz="2700">
                <a:latin typeface="Courier"/>
                <a:ea typeface="Courier"/>
                <a:cs typeface="Courier"/>
                <a:sym typeface="Courier"/>
              </a:defRPr>
            </a:pPr>
            <a:r>
              <a:t>    return 0;</a:t>
            </a:r>
          </a:p>
          <a:p>
            <a:pPr algn="l">
              <a:defRPr sz="2700">
                <a:latin typeface="Courier"/>
                <a:ea typeface="Courier"/>
                <a:cs typeface="Courier"/>
                <a:sym typeface="Courier"/>
              </a:defRPr>
            </a:pPr>
            <a:r>
              <a:t>}</a:t>
            </a:r>
          </a:p>
        </p:txBody>
      </p:sp>
      <p:sp>
        <p:nvSpPr>
          <p:cNvPr id="499" name="What is the type of argv[0]?"/>
          <p:cNvSpPr txBox="1"/>
          <p:nvPr/>
        </p:nvSpPr>
        <p:spPr>
          <a:xfrm>
            <a:off x="13751607" y="1957823"/>
            <a:ext cx="10248745"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What is the type of </a:t>
            </a:r>
            <a:r>
              <a:rPr>
                <a:latin typeface="Courier"/>
                <a:ea typeface="Courier"/>
                <a:cs typeface="Courier"/>
                <a:sym typeface="Courier"/>
              </a:rPr>
              <a:t>argv[0]</a:t>
            </a:r>
            <a:r>
              <a:t>?</a:t>
            </a:r>
          </a:p>
        </p:txBody>
      </p:sp>
      <p:sp>
        <p:nvSpPr>
          <p:cNvPr id="500" name="char *"/>
          <p:cNvSpPr txBox="1"/>
          <p:nvPr/>
        </p:nvSpPr>
        <p:spPr>
          <a:xfrm>
            <a:off x="16945052" y="3264156"/>
            <a:ext cx="240067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a:latin typeface="Courier"/>
                <a:ea typeface="Courier"/>
                <a:cs typeface="Courier"/>
                <a:sym typeface="Courier"/>
              </a:defRPr>
            </a:lvl1pPr>
          </a:lstStyle>
          <a:p>
            <a:pPr/>
            <a:r>
              <a:t>char *</a:t>
            </a:r>
          </a:p>
        </p:txBody>
      </p:sp>
      <p:sp>
        <p:nvSpPr>
          <p:cNvPr id="501" name="What is sizeof(argv[0]) ?"/>
          <p:cNvSpPr txBox="1"/>
          <p:nvPr/>
        </p:nvSpPr>
        <p:spPr>
          <a:xfrm>
            <a:off x="13751607" y="4567893"/>
            <a:ext cx="10248745"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What is </a:t>
            </a:r>
            <a:r>
              <a:rPr>
                <a:latin typeface="Courier"/>
                <a:ea typeface="Courier"/>
                <a:cs typeface="Courier"/>
                <a:sym typeface="Courier"/>
              </a:rPr>
              <a:t>sizeof(argv[0])</a:t>
            </a:r>
            <a:r>
              <a:t> ?</a:t>
            </a:r>
          </a:p>
        </p:txBody>
      </p:sp>
      <p:sp>
        <p:nvSpPr>
          <p:cNvPr id="502" name="8"/>
          <p:cNvSpPr txBox="1"/>
          <p:nvPr/>
        </p:nvSpPr>
        <p:spPr>
          <a:xfrm>
            <a:off x="17911708" y="5677355"/>
            <a:ext cx="46736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8</a:t>
            </a:r>
          </a:p>
        </p:txBody>
      </p:sp>
      <p:sp>
        <p:nvSpPr>
          <p:cNvPr id="503" name="What is the type of argv?"/>
          <p:cNvSpPr txBox="1"/>
          <p:nvPr/>
        </p:nvSpPr>
        <p:spPr>
          <a:xfrm>
            <a:off x="13751607" y="7372242"/>
            <a:ext cx="10248745" cy="8661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What is the type of </a:t>
            </a:r>
            <a:r>
              <a:rPr>
                <a:latin typeface="Courier"/>
                <a:ea typeface="Courier"/>
                <a:cs typeface="Courier"/>
                <a:sym typeface="Courier"/>
              </a:rPr>
              <a:t>argv</a:t>
            </a:r>
            <a:r>
              <a:t>?</a:t>
            </a:r>
          </a:p>
        </p:txBody>
      </p:sp>
      <p:sp>
        <p:nvSpPr>
          <p:cNvPr id="504" name="char **"/>
          <p:cNvSpPr txBox="1"/>
          <p:nvPr/>
        </p:nvSpPr>
        <p:spPr>
          <a:xfrm>
            <a:off x="16754521" y="8484297"/>
            <a:ext cx="2781735"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a:latin typeface="Courier"/>
                <a:ea typeface="Courier"/>
                <a:cs typeface="Courier"/>
                <a:sym typeface="Courier"/>
              </a:defRPr>
            </a:lvl1pPr>
          </a:lstStyle>
          <a:p>
            <a:pPr/>
            <a:r>
              <a:t>char **</a:t>
            </a:r>
          </a:p>
        </p:txBody>
      </p:sp>
      <p:sp>
        <p:nvSpPr>
          <p:cNvPr id="505" name="What is the underlying type (unknown to the function) of arr in swap_ends?"/>
          <p:cNvSpPr txBox="1"/>
          <p:nvPr/>
        </p:nvSpPr>
        <p:spPr>
          <a:xfrm>
            <a:off x="13751607" y="9946079"/>
            <a:ext cx="10248745" cy="24112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What is the underlying type (unknown to the function) of </a:t>
            </a:r>
            <a:r>
              <a:rPr>
                <a:latin typeface="Courier"/>
                <a:ea typeface="Courier"/>
                <a:cs typeface="Courier"/>
                <a:sym typeface="Courier"/>
              </a:rPr>
              <a:t>arr</a:t>
            </a:r>
            <a:r>
              <a:t> in </a:t>
            </a:r>
            <a:r>
              <a:rPr>
                <a:latin typeface="Courier"/>
                <a:ea typeface="Courier"/>
                <a:cs typeface="Courier"/>
                <a:sym typeface="Courier"/>
              </a:rPr>
              <a:t>swap_ends</a:t>
            </a:r>
            <a:r>
              <a:t>?</a:t>
            </a:r>
          </a:p>
        </p:txBody>
      </p:sp>
      <p:sp>
        <p:nvSpPr>
          <p:cNvPr id="506" name="char **"/>
          <p:cNvSpPr txBox="1"/>
          <p:nvPr/>
        </p:nvSpPr>
        <p:spPr>
          <a:xfrm>
            <a:off x="16754521" y="12398104"/>
            <a:ext cx="2781735"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a:latin typeface="Courier"/>
                <a:ea typeface="Courier"/>
                <a:cs typeface="Courier"/>
                <a:sym typeface="Courier"/>
              </a:defRPr>
            </a:lvl1pPr>
          </a:lstStyle>
          <a:p>
            <a:pPr/>
            <a:r>
              <a:t>char **</a:t>
            </a:r>
          </a:p>
        </p:txBody>
      </p:sp>
      <p:sp>
        <p:nvSpPr>
          <p:cNvPr id="507" name="Rounded Rectangle"/>
          <p:cNvSpPr/>
          <p:nvPr/>
        </p:nvSpPr>
        <p:spPr>
          <a:xfrm>
            <a:off x="3345015" y="3866431"/>
            <a:ext cx="2086233" cy="613468"/>
          </a:xfrm>
          <a:prstGeom prst="roundRect">
            <a:avLst>
              <a:gd name="adj" fmla="val 50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50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0" name="It's really generi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It's really generic</a:t>
            </a:r>
          </a:p>
        </p:txBody>
      </p:sp>
      <p:sp>
        <p:nvSpPr>
          <p:cNvPr id="511" name="// file: prog_name_to_end.c…"/>
          <p:cNvSpPr txBox="1"/>
          <p:nvPr/>
        </p:nvSpPr>
        <p:spPr>
          <a:xfrm>
            <a:off x="300544" y="1823579"/>
            <a:ext cx="12524211" cy="11544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 file: prog_name_to_end.c</a:t>
            </a:r>
          </a:p>
          <a:p>
            <a:pPr algn="l">
              <a:defRPr sz="2700">
                <a:latin typeface="Courier"/>
                <a:ea typeface="Courier"/>
                <a:cs typeface="Courier"/>
                <a:sym typeface="Courier"/>
              </a:defRPr>
            </a:pPr>
            <a:r>
              <a:t>#include&lt;stdio.h&gt;</a:t>
            </a:r>
          </a:p>
          <a:p>
            <a:pPr algn="l">
              <a:defRPr sz="2700">
                <a:latin typeface="Courier"/>
                <a:ea typeface="Courier"/>
                <a:cs typeface="Courier"/>
                <a:sym typeface="Courier"/>
              </a:defRPr>
            </a:pPr>
            <a:r>
              <a:t>#include&lt;stdlib.h&gt;</a:t>
            </a:r>
          </a:p>
          <a:p>
            <a:pPr algn="l">
              <a:defRPr sz="2700">
                <a:latin typeface="Courier"/>
                <a:ea typeface="Courier"/>
                <a:cs typeface="Courier"/>
                <a:sym typeface="Courier"/>
              </a:defRPr>
            </a:pPr>
            <a:r>
              <a:t>#include&lt;string.h&gt;</a:t>
            </a:r>
          </a:p>
          <a:p>
            <a:pPr algn="l">
              <a:defRPr sz="2700">
                <a:latin typeface="Courier"/>
                <a:ea typeface="Courier"/>
                <a:cs typeface="Courier"/>
                <a:sym typeface="Courier"/>
              </a:defRPr>
            </a:pPr>
          </a:p>
          <a:p>
            <a:pPr algn="l">
              <a:defRPr sz="2700">
                <a:latin typeface="Courier"/>
                <a:ea typeface="Courier"/>
                <a:cs typeface="Courier"/>
                <a:sym typeface="Courier"/>
              </a:defRPr>
            </a:pPr>
            <a:r>
              <a:t>void swap_ends(void *arr, size_t nelems, int width)</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 allocate space for the copy</a:t>
            </a:r>
          </a:p>
          <a:p>
            <a:pPr algn="l">
              <a:defRPr sz="2700">
                <a:latin typeface="Courier"/>
                <a:ea typeface="Courier"/>
                <a:cs typeface="Courier"/>
                <a:sym typeface="Courier"/>
              </a:defRPr>
            </a:pPr>
            <a:r>
              <a:t>    char tmp[width];</a:t>
            </a:r>
          </a:p>
          <a:p>
            <a:pPr algn="l">
              <a:defRPr sz="2700">
                <a:latin typeface="Courier"/>
                <a:ea typeface="Courier"/>
                <a:cs typeface="Courier"/>
                <a:sym typeface="Courier"/>
              </a:defRPr>
            </a:pPr>
          </a:p>
          <a:p>
            <a:pPr algn="l">
              <a:defRPr sz="2700">
                <a:latin typeface="Courier"/>
                <a:ea typeface="Courier"/>
                <a:cs typeface="Courier"/>
                <a:sym typeface="Courier"/>
              </a:defRPr>
            </a:pPr>
            <a:r>
              <a:t>    // copy the first element to tmp</a:t>
            </a:r>
          </a:p>
          <a:p>
            <a:pPr algn="l">
              <a:defRPr sz="2700">
                <a:latin typeface="Courier"/>
                <a:ea typeface="Courier"/>
                <a:cs typeface="Courier"/>
                <a:sym typeface="Courier"/>
              </a:defRPr>
            </a:pPr>
            <a:r>
              <a:t>    memmove(tmp, arr, width);</a:t>
            </a:r>
          </a:p>
          <a:p>
            <a:pPr algn="l">
              <a:defRPr sz="2700">
                <a:latin typeface="Courier"/>
                <a:ea typeface="Courier"/>
                <a:cs typeface="Courier"/>
                <a:sym typeface="Courier"/>
              </a:defRPr>
            </a:pPr>
          </a:p>
          <a:p>
            <a:pPr algn="l">
              <a:defRPr sz="2700">
                <a:latin typeface="Courier"/>
                <a:ea typeface="Courier"/>
                <a:cs typeface="Courier"/>
                <a:sym typeface="Courier"/>
              </a:defRPr>
            </a:pPr>
            <a:r>
              <a:t>    // copy the last element to the first</a:t>
            </a:r>
          </a:p>
          <a:p>
            <a:pPr algn="l">
              <a:defRPr sz="2700">
                <a:latin typeface="Courier"/>
                <a:ea typeface="Courier"/>
                <a:cs typeface="Courier"/>
                <a:sym typeface="Courier"/>
              </a:defRPr>
            </a:pPr>
            <a:r>
              <a:t>    memmove(arr,(char *)arr + (nelems - 1) * width, width);</a:t>
            </a:r>
          </a:p>
          <a:p>
            <a:pPr algn="l">
              <a:defRPr sz="2700">
                <a:latin typeface="Courier"/>
                <a:ea typeface="Courier"/>
                <a:cs typeface="Courier"/>
                <a:sym typeface="Courier"/>
              </a:defRPr>
            </a:pPr>
          </a:p>
          <a:p>
            <a:pPr algn="l">
              <a:defRPr sz="2700">
                <a:latin typeface="Courier"/>
                <a:ea typeface="Courier"/>
                <a:cs typeface="Courier"/>
                <a:sym typeface="Courier"/>
              </a:defRPr>
            </a:pPr>
            <a:r>
              <a:t>    // copy tmp to the last element</a:t>
            </a:r>
          </a:p>
          <a:p>
            <a:pPr algn="l">
              <a:defRPr sz="2700">
                <a:latin typeface="Courier"/>
                <a:ea typeface="Courier"/>
                <a:cs typeface="Courier"/>
                <a:sym typeface="Courier"/>
              </a:defRPr>
            </a:pPr>
            <a:r>
              <a:t>    memmove((char *)arr + (nelems - 1) * width, tmp, width);</a:t>
            </a:r>
          </a:p>
          <a:p>
            <a:pPr algn="l">
              <a:defRPr sz="2700">
                <a:latin typeface="Courier"/>
                <a:ea typeface="Courier"/>
                <a:cs typeface="Courier"/>
                <a:sym typeface="Courier"/>
              </a:defRPr>
            </a:pPr>
            <a:r>
              <a:t>}</a:t>
            </a:r>
          </a:p>
          <a:p>
            <a:pPr algn="l">
              <a:defRPr sz="2700">
                <a:latin typeface="Courier"/>
                <a:ea typeface="Courier"/>
                <a:cs typeface="Courier"/>
                <a:sym typeface="Courier"/>
              </a:defRPr>
            </a:pPr>
          </a:p>
          <a:p>
            <a:pPr algn="l">
              <a:defRPr sz="2700">
                <a:latin typeface="Courier"/>
                <a:ea typeface="Courier"/>
                <a:cs typeface="Courier"/>
                <a:sym typeface="Courier"/>
              </a:defRPr>
            </a:pPr>
            <a:r>
              <a:t>int main(int argc, char **argv)</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swap_ends(argv, argc, sizeof(argv[0]));</a:t>
            </a:r>
          </a:p>
          <a:p>
            <a:pPr algn="l">
              <a:defRPr sz="2700">
                <a:latin typeface="Courier"/>
                <a:ea typeface="Courier"/>
                <a:cs typeface="Courier"/>
                <a:sym typeface="Courier"/>
              </a:defRPr>
            </a:pPr>
            <a:r>
              <a:t>    for (int i=0; i &lt; argc; i++) {</a:t>
            </a:r>
          </a:p>
          <a:p>
            <a:pPr algn="l">
              <a:defRPr sz="2700">
                <a:latin typeface="Courier"/>
                <a:ea typeface="Courier"/>
                <a:cs typeface="Courier"/>
                <a:sym typeface="Courier"/>
              </a:defRPr>
            </a:pPr>
            <a:r>
              <a:t>       printf("%s\n", argv[i]);</a:t>
            </a:r>
          </a:p>
          <a:p>
            <a:pPr algn="l">
              <a:defRPr sz="2700">
                <a:latin typeface="Courier"/>
                <a:ea typeface="Courier"/>
                <a:cs typeface="Courier"/>
                <a:sym typeface="Courier"/>
              </a:defRPr>
            </a:pPr>
            <a:r>
              <a:t>    }</a:t>
            </a:r>
          </a:p>
          <a:p>
            <a:pPr algn="l">
              <a:defRPr sz="2700">
                <a:latin typeface="Courier"/>
                <a:ea typeface="Courier"/>
                <a:cs typeface="Courier"/>
                <a:sym typeface="Courier"/>
              </a:defRPr>
            </a:pPr>
            <a:r>
              <a:t>    return 0;</a:t>
            </a:r>
          </a:p>
          <a:p>
            <a:pPr algn="l">
              <a:defRPr sz="2700">
                <a:latin typeface="Courier"/>
                <a:ea typeface="Courier"/>
                <a:cs typeface="Courier"/>
                <a:sym typeface="Courier"/>
              </a:defRPr>
            </a:pPr>
            <a:r>
              <a:t>}</a:t>
            </a:r>
          </a:p>
        </p:txBody>
      </p:sp>
      <p:grpSp>
        <p:nvGrpSpPr>
          <p:cNvPr id="593" name="Group"/>
          <p:cNvGrpSpPr/>
          <p:nvPr/>
        </p:nvGrpSpPr>
        <p:grpSpPr>
          <a:xfrm>
            <a:off x="12918189" y="1368061"/>
            <a:ext cx="11493169" cy="11908777"/>
            <a:chOff x="0" y="0"/>
            <a:chExt cx="11493168" cy="11908776"/>
          </a:xfrm>
        </p:grpSpPr>
        <p:grpSp>
          <p:nvGrpSpPr>
            <p:cNvPr id="515" name="Group"/>
            <p:cNvGrpSpPr/>
            <p:nvPr/>
          </p:nvGrpSpPr>
          <p:grpSpPr>
            <a:xfrm>
              <a:off x="0" y="10179889"/>
              <a:ext cx="1505895" cy="1728888"/>
              <a:chOff x="0" y="0"/>
              <a:chExt cx="1505894" cy="1728887"/>
            </a:xfrm>
          </p:grpSpPr>
          <p:sp>
            <p:nvSpPr>
              <p:cNvPr id="512" name="argv"/>
              <p:cNvSpPr txBox="1"/>
              <p:nvPr/>
            </p:nvSpPr>
            <p:spPr>
              <a:xfrm>
                <a:off x="0" y="281056"/>
                <a:ext cx="1339645" cy="59551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000">
                    <a:latin typeface="Courier"/>
                    <a:ea typeface="Courier"/>
                    <a:cs typeface="Courier"/>
                    <a:sym typeface="Courier"/>
                  </a:defRPr>
                </a:lvl1pPr>
              </a:lstStyle>
              <a:p>
                <a:pPr defTabSz="914400"/>
                <a:r>
                  <a:t>argv</a:t>
                </a:r>
              </a:p>
            </p:txBody>
          </p:sp>
          <p:sp>
            <p:nvSpPr>
              <p:cNvPr id="513" name="0x100"/>
              <p:cNvSpPr/>
              <p:nvPr/>
            </p:nvSpPr>
            <p:spPr>
              <a:xfrm>
                <a:off x="50532" y="846943"/>
                <a:ext cx="1238581" cy="881945"/>
              </a:xfrm>
              <a:prstGeom prst="rect">
                <a:avLst/>
              </a:prstGeom>
              <a:solidFill>
                <a:srgbClr val="00A2FF"/>
              </a:solid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a:defRPr sz="3200">
                    <a:solidFill>
                      <a:srgbClr val="FFFFFF"/>
                    </a:solidFill>
                  </a:defRPr>
                </a:lvl1pPr>
              </a:lstStyle>
              <a:p>
                <a:pPr/>
                <a:r>
                  <a:t>0x100</a:t>
                </a:r>
              </a:p>
            </p:txBody>
          </p:sp>
          <p:sp>
            <p:nvSpPr>
              <p:cNvPr id="595" name="Connection Line"/>
              <p:cNvSpPr/>
              <p:nvPr/>
            </p:nvSpPr>
            <p:spPr>
              <a:xfrm>
                <a:off x="1360740" y="0"/>
                <a:ext cx="145155" cy="130870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noFill/>
              <a:ln w="25400" cap="flat">
                <a:solidFill>
                  <a:srgbClr val="000000"/>
                </a:solidFill>
                <a:prstDash val="solid"/>
                <a:miter lim="400000"/>
                <a:tailEnd type="triangle" w="med" len="med"/>
              </a:ln>
              <a:effectLst/>
            </p:spPr>
            <p:txBody>
              <a:bodyPr/>
              <a:lstStyle/>
              <a:p>
                <a:pPr/>
              </a:p>
            </p:txBody>
          </p:sp>
        </p:grpSp>
        <p:graphicFrame>
          <p:nvGraphicFramePr>
            <p:cNvPr id="516" name="Table 1-1-1"/>
            <p:cNvGraphicFramePr/>
            <p:nvPr/>
          </p:nvGraphicFramePr>
          <p:xfrm>
            <a:off x="377885" y="1760213"/>
            <a:ext cx="3683001" cy="83947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824581"/>
                  <a:gridCol w="1824581"/>
                </a:tblGrid>
                <a:tr h="1193800">
                  <a:tc>
                    <a:txBody>
                      <a:bodyPr/>
                      <a:lstStyle/>
                      <a:p>
                        <a:pPr defTabSz="914400">
                          <a:defRPr sz="1800">
                            <a:solidFill>
                              <a:srgbClr val="000000"/>
                            </a:solidFill>
                          </a:defRPr>
                        </a:pPr>
                        <a:r>
                          <a:rPr sz="30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0x128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0xf89f</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0x120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0x118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0x110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0xf887</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0x108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0xf881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0x100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0xf838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519" name="Group"/>
            <p:cNvGrpSpPr/>
            <p:nvPr/>
          </p:nvGrpSpPr>
          <p:grpSpPr>
            <a:xfrm>
              <a:off x="6214169" y="7573472"/>
              <a:ext cx="3450200" cy="1632007"/>
              <a:chOff x="621792" y="0"/>
              <a:chExt cx="3450198" cy="1632005"/>
            </a:xfrm>
          </p:grpSpPr>
          <p:sp>
            <p:nvSpPr>
              <p:cNvPr id="517" name="0xf881"/>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0xf881</a:t>
                </a:r>
              </a:p>
            </p:txBody>
          </p:sp>
          <p:graphicFrame>
            <p:nvGraphicFramePr>
              <p:cNvPr id="518" name="Table 1-1-1-1"/>
              <p:cNvGraphicFramePr/>
              <p:nvPr/>
            </p:nvGraphicFramePr>
            <p:xfrm>
              <a:off x="1277990" y="0"/>
              <a:ext cx="27940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0222"/>
                    <a:gridCol w="460222"/>
                    <a:gridCol w="460222"/>
                    <a:gridCol w="460222"/>
                    <a:gridCol w="460222"/>
                    <a:gridCol w="460222"/>
                  </a:tblGrid>
                  <a:tr h="613681">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p</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p</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l</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522" name="Group"/>
            <p:cNvGrpSpPr/>
            <p:nvPr/>
          </p:nvGrpSpPr>
          <p:grpSpPr>
            <a:xfrm>
              <a:off x="6214169" y="6443648"/>
              <a:ext cx="3920100" cy="1632007"/>
              <a:chOff x="621792" y="0"/>
              <a:chExt cx="3920098" cy="1632005"/>
            </a:xfrm>
          </p:grpSpPr>
          <p:sp>
            <p:nvSpPr>
              <p:cNvPr id="520" name="0xf887"/>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0xf887</a:t>
                </a:r>
              </a:p>
            </p:txBody>
          </p:sp>
          <p:graphicFrame>
            <p:nvGraphicFramePr>
              <p:cNvPr id="521" name="Table 1-1-1-1-2"/>
              <p:cNvGraphicFramePr/>
              <p:nvPr/>
            </p:nvGraphicFramePr>
            <p:xfrm>
              <a:off x="1277990" y="0"/>
              <a:ext cx="32639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1604"/>
                    <a:gridCol w="461604"/>
                    <a:gridCol w="461604"/>
                    <a:gridCol w="461604"/>
                    <a:gridCol w="461604"/>
                    <a:gridCol w="461604"/>
                    <a:gridCol w="461604"/>
                  </a:tblGrid>
                  <a:tr h="613681">
                    <a:tc>
                      <a:txBody>
                        <a:bodyPr/>
                        <a:lstStyle/>
                        <a:p>
                          <a:pPr defTabSz="914400">
                            <a:defRPr sz="1800">
                              <a:solidFill>
                                <a:srgbClr val="000000"/>
                              </a:solidFill>
                            </a:defRPr>
                          </a:pPr>
                          <a:r>
                            <a:rPr sz="3000">
                              <a:latin typeface="+mn-lt"/>
                              <a:ea typeface="+mn-ea"/>
                              <a:cs typeface="+mn-cs"/>
                            </a:rPr>
                            <a:t>b</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n</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n</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525" name="Group"/>
            <p:cNvGrpSpPr/>
            <p:nvPr/>
          </p:nvGrpSpPr>
          <p:grpSpPr>
            <a:xfrm>
              <a:off x="6214169" y="5313823"/>
              <a:ext cx="3920100" cy="1632007"/>
              <a:chOff x="621792" y="0"/>
              <a:chExt cx="3920098" cy="1632006"/>
            </a:xfrm>
          </p:grpSpPr>
          <p:sp>
            <p:nvSpPr>
              <p:cNvPr id="523" name="0xf891"/>
              <p:cNvSpPr/>
              <p:nvPr/>
            </p:nvSpPr>
            <p:spPr>
              <a:xfrm>
                <a:off x="621792"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0xf891</a:t>
                </a:r>
              </a:p>
            </p:txBody>
          </p:sp>
          <p:graphicFrame>
            <p:nvGraphicFramePr>
              <p:cNvPr id="524" name="Table 1-1-1-1-2-1"/>
              <p:cNvGraphicFramePr/>
              <p:nvPr/>
            </p:nvGraphicFramePr>
            <p:xfrm>
              <a:off x="1277990" y="0"/>
              <a:ext cx="32639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1604"/>
                    <a:gridCol w="461604"/>
                    <a:gridCol w="461604"/>
                    <a:gridCol w="461604"/>
                    <a:gridCol w="461604"/>
                    <a:gridCol w="461604"/>
                    <a:gridCol w="461604"/>
                  </a:tblGrid>
                  <a:tr h="613681">
                    <a:tc>
                      <a:txBody>
                        <a:bodyPr/>
                        <a:lstStyle/>
                        <a:p>
                          <a:pPr defTabSz="914400">
                            <a:defRPr sz="1800">
                              <a:solidFill>
                                <a:srgbClr val="000000"/>
                              </a:solidFill>
                            </a:defRPr>
                          </a:pPr>
                          <a:r>
                            <a:rPr sz="3000">
                              <a:latin typeface="+mn-lt"/>
                              <a:ea typeface="+mn-ea"/>
                              <a:cs typeface="+mn-cs"/>
                            </a:rPr>
                            <a:t>o</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r</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n</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g</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528" name="Group"/>
            <p:cNvGrpSpPr/>
            <p:nvPr/>
          </p:nvGrpSpPr>
          <p:grpSpPr>
            <a:xfrm>
              <a:off x="6214168" y="4183998"/>
              <a:ext cx="3450200" cy="1632008"/>
              <a:chOff x="621792" y="0"/>
              <a:chExt cx="3450198" cy="1632006"/>
            </a:xfrm>
          </p:grpSpPr>
          <p:sp>
            <p:nvSpPr>
              <p:cNvPr id="526" name="0xf898"/>
              <p:cNvSpPr/>
              <p:nvPr/>
            </p:nvSpPr>
            <p:spPr>
              <a:xfrm>
                <a:off x="621792"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0xf898</a:t>
                </a:r>
              </a:p>
            </p:txBody>
          </p:sp>
          <p:graphicFrame>
            <p:nvGraphicFramePr>
              <p:cNvPr id="527" name="Table 1-1-1-1-2-2"/>
              <p:cNvGraphicFramePr/>
              <p:nvPr/>
            </p:nvGraphicFramePr>
            <p:xfrm>
              <a:off x="1277990" y="0"/>
              <a:ext cx="27940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0222"/>
                    <a:gridCol w="460222"/>
                    <a:gridCol w="460222"/>
                    <a:gridCol w="460222"/>
                    <a:gridCol w="460222"/>
                    <a:gridCol w="460222"/>
                  </a:tblGrid>
                  <a:tr h="613681">
                    <a:tc>
                      <a:txBody>
                        <a:bodyPr/>
                        <a:lstStyle/>
                        <a:p>
                          <a:pPr defTabSz="914400">
                            <a:defRPr sz="1800">
                              <a:solidFill>
                                <a:srgbClr val="000000"/>
                              </a:solidFill>
                            </a:defRPr>
                          </a:pPr>
                          <a:r>
                            <a:rPr sz="3000">
                              <a:latin typeface="+mn-lt"/>
                              <a:ea typeface="+mn-ea"/>
                              <a:cs typeface="+mn-cs"/>
                            </a:rPr>
                            <a:t>p</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c</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h</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531" name="Group"/>
            <p:cNvGrpSpPr/>
            <p:nvPr/>
          </p:nvGrpSpPr>
          <p:grpSpPr>
            <a:xfrm>
              <a:off x="6242293" y="3054173"/>
              <a:ext cx="3005700" cy="1632007"/>
              <a:chOff x="565213" y="0"/>
              <a:chExt cx="3005698" cy="1632006"/>
            </a:xfrm>
          </p:grpSpPr>
          <p:sp>
            <p:nvSpPr>
              <p:cNvPr id="529" name="0xf89f"/>
              <p:cNvSpPr/>
              <p:nvPr/>
            </p:nvSpPr>
            <p:spPr>
              <a:xfrm>
                <a:off x="565213"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0xf89f</a:t>
                </a:r>
              </a:p>
            </p:txBody>
          </p:sp>
          <p:graphicFrame>
            <p:nvGraphicFramePr>
              <p:cNvPr id="530" name="Table 1-1-1-1-2-3"/>
              <p:cNvGraphicFramePr/>
              <p:nvPr/>
            </p:nvGraphicFramePr>
            <p:xfrm>
              <a:off x="1221412" y="0"/>
              <a:ext cx="23495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3366"/>
                    <a:gridCol w="463366"/>
                    <a:gridCol w="463366"/>
                    <a:gridCol w="463366"/>
                    <a:gridCol w="463366"/>
                  </a:tblGrid>
                  <a:tr h="613681">
                    <a:tc>
                      <a:txBody>
                        <a:bodyPr/>
                        <a:lstStyle/>
                        <a:p>
                          <a:pPr defTabSz="914400">
                            <a:defRPr sz="1800">
                              <a:solidFill>
                                <a:srgbClr val="000000"/>
                              </a:solidFill>
                            </a:defRPr>
                          </a:pPr>
                          <a:r>
                            <a:rPr sz="3000">
                              <a:latin typeface="+mn-lt"/>
                              <a:ea typeface="+mn-ea"/>
                              <a:cs typeface="+mn-cs"/>
                            </a:rPr>
                            <a:t>p</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r</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sp>
          <p:nvSpPr>
            <p:cNvPr id="532" name="Line"/>
            <p:cNvSpPr/>
            <p:nvPr/>
          </p:nvSpPr>
          <p:spPr>
            <a:xfrm flipV="1">
              <a:off x="3972815" y="7888466"/>
              <a:ext cx="1426937" cy="424231"/>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33" name="Line"/>
            <p:cNvSpPr/>
            <p:nvPr/>
          </p:nvSpPr>
          <p:spPr>
            <a:xfrm flipV="1">
              <a:off x="3972813" y="6847679"/>
              <a:ext cx="1426938" cy="295693"/>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34" name="Line"/>
            <p:cNvSpPr/>
            <p:nvPr/>
          </p:nvSpPr>
          <p:spPr>
            <a:xfrm flipV="1">
              <a:off x="3865657" y="5657162"/>
              <a:ext cx="1485608" cy="227289"/>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35" name="Line"/>
            <p:cNvSpPr/>
            <p:nvPr/>
          </p:nvSpPr>
          <p:spPr>
            <a:xfrm flipV="1">
              <a:off x="3865658" y="4492414"/>
              <a:ext cx="1542744" cy="219476"/>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36" name="Line"/>
            <p:cNvSpPr/>
            <p:nvPr/>
          </p:nvSpPr>
          <p:spPr>
            <a:xfrm flipV="1">
              <a:off x="3865658" y="3355629"/>
              <a:ext cx="1542744" cy="159271"/>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nvGrpSpPr>
            <p:cNvPr id="539" name="Group"/>
            <p:cNvGrpSpPr/>
            <p:nvPr/>
          </p:nvGrpSpPr>
          <p:grpSpPr>
            <a:xfrm>
              <a:off x="1067048" y="0"/>
              <a:ext cx="1339646" cy="1447831"/>
              <a:chOff x="0" y="0"/>
              <a:chExt cx="1339644" cy="1447830"/>
            </a:xfrm>
          </p:grpSpPr>
          <p:sp>
            <p:nvSpPr>
              <p:cNvPr id="537" name="argc"/>
              <p:cNvSpPr txBox="1"/>
              <p:nvPr/>
            </p:nvSpPr>
            <p:spPr>
              <a:xfrm>
                <a:off x="0" y="0"/>
                <a:ext cx="1339645" cy="5955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000">
                    <a:latin typeface="Courier"/>
                    <a:ea typeface="Courier"/>
                    <a:cs typeface="Courier"/>
                    <a:sym typeface="Courier"/>
                  </a:defRPr>
                </a:lvl1pPr>
              </a:lstStyle>
              <a:p>
                <a:pPr defTabSz="914400"/>
                <a:r>
                  <a:t>argc</a:t>
                </a:r>
              </a:p>
            </p:txBody>
          </p:sp>
          <p:sp>
            <p:nvSpPr>
              <p:cNvPr id="538" name="6"/>
              <p:cNvSpPr/>
              <p:nvPr/>
            </p:nvSpPr>
            <p:spPr>
              <a:xfrm>
                <a:off x="50532" y="565887"/>
                <a:ext cx="1238581" cy="881944"/>
              </a:xfrm>
              <a:prstGeom prst="rect">
                <a:avLst/>
              </a:prstGeom>
              <a:solidFill>
                <a:srgbClr val="00A2FF"/>
              </a:solid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a:defRPr sz="3200">
                    <a:solidFill>
                      <a:srgbClr val="FFFFFF"/>
                    </a:solidFill>
                  </a:defRPr>
                </a:lvl1pPr>
              </a:lstStyle>
              <a:p>
                <a:pPr/>
                <a:r>
                  <a:t>6</a:t>
                </a:r>
              </a:p>
            </p:txBody>
          </p:sp>
        </p:grpSp>
        <p:sp>
          <p:nvSpPr>
            <p:cNvPr id="540" name="Line"/>
            <p:cNvSpPr/>
            <p:nvPr/>
          </p:nvSpPr>
          <p:spPr>
            <a:xfrm>
              <a:off x="2015947" y="2938195"/>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41" name="Line"/>
            <p:cNvSpPr/>
            <p:nvPr/>
          </p:nvSpPr>
          <p:spPr>
            <a:xfrm>
              <a:off x="2015947" y="323753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42" name="Line"/>
            <p:cNvSpPr/>
            <p:nvPr/>
          </p:nvSpPr>
          <p:spPr>
            <a:xfrm>
              <a:off x="2015947" y="353688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43" name="Line"/>
            <p:cNvSpPr/>
            <p:nvPr/>
          </p:nvSpPr>
          <p:spPr>
            <a:xfrm>
              <a:off x="2015947" y="383622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44" name="Line"/>
            <p:cNvSpPr/>
            <p:nvPr/>
          </p:nvSpPr>
          <p:spPr>
            <a:xfrm>
              <a:off x="2015947" y="413556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45" name="Line"/>
            <p:cNvSpPr/>
            <p:nvPr/>
          </p:nvSpPr>
          <p:spPr>
            <a:xfrm>
              <a:off x="2015947" y="428523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46" name="Line"/>
            <p:cNvSpPr/>
            <p:nvPr/>
          </p:nvSpPr>
          <p:spPr>
            <a:xfrm>
              <a:off x="2015947" y="443491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47" name="Line"/>
            <p:cNvSpPr/>
            <p:nvPr/>
          </p:nvSpPr>
          <p:spPr>
            <a:xfrm>
              <a:off x="2015947" y="458458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48" name="Line"/>
            <p:cNvSpPr/>
            <p:nvPr/>
          </p:nvSpPr>
          <p:spPr>
            <a:xfrm>
              <a:off x="2015947" y="473425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49" name="Line"/>
            <p:cNvSpPr/>
            <p:nvPr/>
          </p:nvSpPr>
          <p:spPr>
            <a:xfrm>
              <a:off x="2015947" y="4883925"/>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50" name="Line"/>
            <p:cNvSpPr/>
            <p:nvPr/>
          </p:nvSpPr>
          <p:spPr>
            <a:xfrm>
              <a:off x="2015947" y="503359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51" name="Line"/>
            <p:cNvSpPr/>
            <p:nvPr/>
          </p:nvSpPr>
          <p:spPr>
            <a:xfrm>
              <a:off x="2015947" y="518326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52" name="Line"/>
            <p:cNvSpPr/>
            <p:nvPr/>
          </p:nvSpPr>
          <p:spPr>
            <a:xfrm>
              <a:off x="2015947" y="533293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53" name="Line"/>
            <p:cNvSpPr/>
            <p:nvPr/>
          </p:nvSpPr>
          <p:spPr>
            <a:xfrm>
              <a:off x="2015947" y="548261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54" name="Line"/>
            <p:cNvSpPr/>
            <p:nvPr/>
          </p:nvSpPr>
          <p:spPr>
            <a:xfrm>
              <a:off x="2015947" y="563228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55" name="Line"/>
            <p:cNvSpPr/>
            <p:nvPr/>
          </p:nvSpPr>
          <p:spPr>
            <a:xfrm>
              <a:off x="2015947" y="578195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56" name="Line"/>
            <p:cNvSpPr/>
            <p:nvPr/>
          </p:nvSpPr>
          <p:spPr>
            <a:xfrm>
              <a:off x="2015947" y="5931625"/>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57" name="Line"/>
            <p:cNvSpPr/>
            <p:nvPr/>
          </p:nvSpPr>
          <p:spPr>
            <a:xfrm>
              <a:off x="2015947" y="608129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58" name="Line"/>
            <p:cNvSpPr/>
            <p:nvPr/>
          </p:nvSpPr>
          <p:spPr>
            <a:xfrm>
              <a:off x="2015947" y="623096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59" name="Line"/>
            <p:cNvSpPr/>
            <p:nvPr/>
          </p:nvSpPr>
          <p:spPr>
            <a:xfrm>
              <a:off x="2015947" y="638063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60" name="Line"/>
            <p:cNvSpPr/>
            <p:nvPr/>
          </p:nvSpPr>
          <p:spPr>
            <a:xfrm>
              <a:off x="2015947" y="653031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61" name="Line"/>
            <p:cNvSpPr/>
            <p:nvPr/>
          </p:nvSpPr>
          <p:spPr>
            <a:xfrm>
              <a:off x="2015947" y="667998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62" name="Line"/>
            <p:cNvSpPr/>
            <p:nvPr/>
          </p:nvSpPr>
          <p:spPr>
            <a:xfrm>
              <a:off x="2015947" y="682965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63" name="Line"/>
            <p:cNvSpPr/>
            <p:nvPr/>
          </p:nvSpPr>
          <p:spPr>
            <a:xfrm>
              <a:off x="2015947" y="6979325"/>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64" name="Line"/>
            <p:cNvSpPr/>
            <p:nvPr/>
          </p:nvSpPr>
          <p:spPr>
            <a:xfrm>
              <a:off x="2015947" y="712899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65" name="Line"/>
            <p:cNvSpPr/>
            <p:nvPr/>
          </p:nvSpPr>
          <p:spPr>
            <a:xfrm>
              <a:off x="2015947" y="727866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66" name="Line"/>
            <p:cNvSpPr/>
            <p:nvPr/>
          </p:nvSpPr>
          <p:spPr>
            <a:xfrm>
              <a:off x="2015947" y="742834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67" name="Line"/>
            <p:cNvSpPr/>
            <p:nvPr/>
          </p:nvSpPr>
          <p:spPr>
            <a:xfrm>
              <a:off x="2015947" y="757801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68" name="Line"/>
            <p:cNvSpPr/>
            <p:nvPr/>
          </p:nvSpPr>
          <p:spPr>
            <a:xfrm>
              <a:off x="2015947" y="772768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69" name="Line"/>
            <p:cNvSpPr/>
            <p:nvPr/>
          </p:nvSpPr>
          <p:spPr>
            <a:xfrm>
              <a:off x="2015947" y="787735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70" name="Line"/>
            <p:cNvSpPr/>
            <p:nvPr/>
          </p:nvSpPr>
          <p:spPr>
            <a:xfrm>
              <a:off x="2015947" y="802702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71" name="Line"/>
            <p:cNvSpPr/>
            <p:nvPr/>
          </p:nvSpPr>
          <p:spPr>
            <a:xfrm>
              <a:off x="2015947" y="817669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72" name="Line"/>
            <p:cNvSpPr/>
            <p:nvPr/>
          </p:nvSpPr>
          <p:spPr>
            <a:xfrm>
              <a:off x="2015947" y="832636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73" name="Line"/>
            <p:cNvSpPr/>
            <p:nvPr/>
          </p:nvSpPr>
          <p:spPr>
            <a:xfrm>
              <a:off x="2015947" y="8476040"/>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74" name="Line"/>
            <p:cNvSpPr/>
            <p:nvPr/>
          </p:nvSpPr>
          <p:spPr>
            <a:xfrm>
              <a:off x="2015947" y="862571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75" name="Line"/>
            <p:cNvSpPr/>
            <p:nvPr/>
          </p:nvSpPr>
          <p:spPr>
            <a:xfrm>
              <a:off x="2015947" y="8775383"/>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76" name="Line"/>
            <p:cNvSpPr/>
            <p:nvPr/>
          </p:nvSpPr>
          <p:spPr>
            <a:xfrm>
              <a:off x="2015947" y="8925055"/>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77" name="Line"/>
            <p:cNvSpPr/>
            <p:nvPr/>
          </p:nvSpPr>
          <p:spPr>
            <a:xfrm>
              <a:off x="2015947" y="338720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78" name="Line"/>
            <p:cNvSpPr/>
            <p:nvPr/>
          </p:nvSpPr>
          <p:spPr>
            <a:xfrm>
              <a:off x="2015947" y="368655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79" name="Line"/>
            <p:cNvSpPr/>
            <p:nvPr/>
          </p:nvSpPr>
          <p:spPr>
            <a:xfrm>
              <a:off x="2015947" y="308786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80" name="Line"/>
            <p:cNvSpPr/>
            <p:nvPr/>
          </p:nvSpPr>
          <p:spPr>
            <a:xfrm>
              <a:off x="2015947" y="398589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81" name="Line"/>
            <p:cNvSpPr/>
            <p:nvPr/>
          </p:nvSpPr>
          <p:spPr>
            <a:xfrm>
              <a:off x="2015947" y="9074726"/>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82" name="Line"/>
            <p:cNvSpPr/>
            <p:nvPr/>
          </p:nvSpPr>
          <p:spPr>
            <a:xfrm>
              <a:off x="2015947" y="9224398"/>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83" name="Line"/>
            <p:cNvSpPr/>
            <p:nvPr/>
          </p:nvSpPr>
          <p:spPr>
            <a:xfrm>
              <a:off x="2015947" y="9374069"/>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84" name="Line"/>
            <p:cNvSpPr/>
            <p:nvPr/>
          </p:nvSpPr>
          <p:spPr>
            <a:xfrm>
              <a:off x="2015947" y="9523741"/>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85" name="Line"/>
            <p:cNvSpPr/>
            <p:nvPr/>
          </p:nvSpPr>
          <p:spPr>
            <a:xfrm>
              <a:off x="2015947" y="9673412"/>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86" name="Line"/>
            <p:cNvSpPr/>
            <p:nvPr/>
          </p:nvSpPr>
          <p:spPr>
            <a:xfrm>
              <a:off x="2015947" y="9823084"/>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87" name="Line"/>
            <p:cNvSpPr/>
            <p:nvPr/>
          </p:nvSpPr>
          <p:spPr>
            <a:xfrm>
              <a:off x="2015947" y="9972755"/>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88" name="Line"/>
            <p:cNvSpPr/>
            <p:nvPr/>
          </p:nvSpPr>
          <p:spPr>
            <a:xfrm>
              <a:off x="2015947" y="10122427"/>
              <a:ext cx="398831"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589" name="Line"/>
            <p:cNvSpPr/>
            <p:nvPr/>
          </p:nvSpPr>
          <p:spPr>
            <a:xfrm flipV="1">
              <a:off x="4008532" y="9057792"/>
              <a:ext cx="1426937" cy="424230"/>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nvGrpSpPr>
            <p:cNvPr id="592" name="Group"/>
            <p:cNvGrpSpPr/>
            <p:nvPr/>
          </p:nvGrpSpPr>
          <p:grpSpPr>
            <a:xfrm>
              <a:off x="6214169" y="8703296"/>
              <a:ext cx="5279000" cy="1632007"/>
              <a:chOff x="621792" y="0"/>
              <a:chExt cx="5278998" cy="1632005"/>
            </a:xfrm>
          </p:grpSpPr>
          <p:sp>
            <p:nvSpPr>
              <p:cNvPr id="590" name="0xf838"/>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0xf838</a:t>
                </a:r>
              </a:p>
            </p:txBody>
          </p:sp>
          <p:graphicFrame>
            <p:nvGraphicFramePr>
              <p:cNvPr id="591" name="Table 1-1-1-1-1-1"/>
              <p:cNvGraphicFramePr/>
              <p:nvPr/>
            </p:nvGraphicFramePr>
            <p:xfrm>
              <a:off x="1277990" y="0"/>
              <a:ext cx="46228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52119"/>
                    <a:gridCol w="452119"/>
                    <a:gridCol w="452119"/>
                    <a:gridCol w="452119"/>
                    <a:gridCol w="452119"/>
                    <a:gridCol w="452119"/>
                    <a:gridCol w="452119"/>
                    <a:gridCol w="452119"/>
                    <a:gridCol w="452119"/>
                    <a:gridCol w="528320"/>
                  </a:tblGrid>
                  <a:tr h="613681">
                    <a:tc>
                      <a:txBody>
                        <a:bodyPr/>
                        <a:lstStyle/>
                        <a:p>
                          <a:pPr defTabSz="914400">
                            <a:defRPr sz="1800">
                              <a:solidFill>
                                <a:srgbClr val="000000"/>
                              </a:solidFill>
                            </a:defRPr>
                          </a:pPr>
                          <a:r>
                            <a:rPr sz="2600">
                              <a:latin typeface="+mn-lt"/>
                              <a:ea typeface="+mn-ea"/>
                              <a:cs typeface="+mn-cs"/>
                            </a:rPr>
                            <a:t>p</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r</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o</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g</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r</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m</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_</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n</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sp>
        <p:nvSpPr>
          <p:cNvPr id="59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7" name="Getting more out of void *"/>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Getting more out of void *</a:t>
            </a:r>
          </a:p>
        </p:txBody>
      </p:sp>
      <p:sp>
        <p:nvSpPr>
          <p:cNvPr id="598" name="Now it is time to really ramp up the up the generic nature of void * pointers.…"/>
          <p:cNvSpPr txBox="1"/>
          <p:nvPr/>
        </p:nvSpPr>
        <p:spPr>
          <a:xfrm>
            <a:off x="717176" y="1935478"/>
            <a:ext cx="22949648" cy="924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Now it is time to really ramp up the up the generic nature of </a:t>
            </a:r>
            <a:r>
              <a:rPr>
                <a:latin typeface="Courier"/>
                <a:ea typeface="Courier"/>
                <a:cs typeface="Courier"/>
                <a:sym typeface="Courier"/>
              </a:rPr>
              <a:t>void *</a:t>
            </a:r>
            <a:r>
              <a:t> pointers.</a:t>
            </a:r>
          </a:p>
          <a:p>
            <a:pPr algn="l"/>
          </a:p>
          <a:p>
            <a:pPr algn="l"/>
            <a:r>
              <a:t>So far, we've seen how we can manipulate array elements by knowing their width. But we can't do much else with them — sometimes you really do need to know the underlying type to be able to work with a piece of data!</a:t>
            </a:r>
          </a:p>
          <a:p>
            <a:pPr algn="l"/>
          </a:p>
          <a:p>
            <a:pPr algn="l"/>
            <a:r>
              <a:t>For example, what if we wanted to print arrays generically. In other words, we want a function like this:</a:t>
            </a:r>
          </a:p>
          <a:p>
            <a:pPr algn="l"/>
          </a:p>
          <a:p>
            <a:pPr algn="l">
              <a:defRPr>
                <a:latin typeface="Courier"/>
                <a:ea typeface="Courier"/>
                <a:cs typeface="Courier"/>
                <a:sym typeface="Courier"/>
              </a:defRPr>
            </a:pPr>
            <a:r>
              <a:t>void print_array(void *arr, size_t nelems, int width)</a:t>
            </a:r>
          </a:p>
          <a:p>
            <a:pPr algn="l"/>
          </a:p>
          <a:p>
            <a:pPr algn="l"/>
            <a:r>
              <a:t>We want the function to print the elements. What challenges are there in this case?</a:t>
            </a:r>
          </a:p>
        </p:txBody>
      </p:sp>
      <p:sp>
        <p:nvSpPr>
          <p:cNvPr id="59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1" name="Getting more out of void *"/>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Getting more out of void *</a:t>
            </a:r>
          </a:p>
        </p:txBody>
      </p:sp>
      <p:sp>
        <p:nvSpPr>
          <p:cNvPr id="602" name="The challenges are that we have no idea how to print something pointed to by a void *!…"/>
          <p:cNvSpPr txBox="1"/>
          <p:nvPr/>
        </p:nvSpPr>
        <p:spPr>
          <a:xfrm>
            <a:off x="717176" y="1935478"/>
            <a:ext cx="22949648" cy="3152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The challenges are that we have no idea how to print something pointed to by a </a:t>
            </a:r>
            <a:r>
              <a:rPr>
                <a:latin typeface="Courier"/>
                <a:ea typeface="Courier"/>
                <a:cs typeface="Courier"/>
                <a:sym typeface="Courier"/>
              </a:rPr>
              <a:t>void *</a:t>
            </a:r>
            <a:r>
              <a:t>!</a:t>
            </a:r>
          </a:p>
          <a:p>
            <a:pPr algn="l"/>
          </a:p>
          <a:p>
            <a:pPr algn="l"/>
            <a:r>
              <a:t>Let's make a first attempt at our function:</a:t>
            </a:r>
          </a:p>
        </p:txBody>
      </p:sp>
      <p:sp>
        <p:nvSpPr>
          <p:cNvPr id="603" name="void print_array(void *arr,size_t nelems,int width)…"/>
          <p:cNvSpPr txBox="1"/>
          <p:nvPr/>
        </p:nvSpPr>
        <p:spPr>
          <a:xfrm>
            <a:off x="717175" y="5537217"/>
            <a:ext cx="15201880" cy="40259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200">
                <a:latin typeface="Courier"/>
                <a:ea typeface="Courier"/>
                <a:cs typeface="Courier"/>
                <a:sym typeface="Courier"/>
              </a:defRPr>
            </a:pPr>
            <a:r>
              <a:t>void print_array(void *arr,size_t nelems,int width)</a:t>
            </a:r>
          </a:p>
          <a:p>
            <a:pPr algn="l">
              <a:defRPr sz="3200">
                <a:latin typeface="Courier"/>
                <a:ea typeface="Courier"/>
                <a:cs typeface="Courier"/>
                <a:sym typeface="Courier"/>
              </a:defRPr>
            </a:pPr>
            <a:r>
              <a:t>{</a:t>
            </a:r>
          </a:p>
          <a:p>
            <a:pPr algn="l">
              <a:defRPr sz="3200">
                <a:latin typeface="Courier"/>
                <a:ea typeface="Courier"/>
                <a:cs typeface="Courier"/>
                <a:sym typeface="Courier"/>
              </a:defRPr>
            </a:pPr>
            <a:r>
              <a:t>    for (int i=0; i &lt; nelems; i++) {</a:t>
            </a:r>
          </a:p>
          <a:p>
            <a:pPr algn="l">
              <a:defRPr sz="3200">
                <a:latin typeface="Courier"/>
                <a:ea typeface="Courier"/>
                <a:cs typeface="Courier"/>
                <a:sym typeface="Courier"/>
              </a:defRPr>
            </a:pPr>
            <a:r>
              <a:t>        void *element = (char *)arr + i * width;</a:t>
            </a:r>
          </a:p>
          <a:p>
            <a:pPr algn="l">
              <a:defRPr sz="3200">
                <a:latin typeface="Courier"/>
                <a:ea typeface="Courier"/>
                <a:cs typeface="Courier"/>
                <a:sym typeface="Courier"/>
              </a:defRPr>
            </a:pPr>
            <a:r>
              <a:t>        printf("%?", element); </a:t>
            </a:r>
          </a:p>
          <a:p>
            <a:pPr algn="l">
              <a:defRPr sz="3200">
                <a:latin typeface="Courier"/>
                <a:ea typeface="Courier"/>
                <a:cs typeface="Courier"/>
                <a:sym typeface="Courier"/>
              </a:defRPr>
            </a:pPr>
            <a:r>
              <a:t>        i == nelems - 1 ? printf("\n") : printf(", ");</a:t>
            </a:r>
          </a:p>
          <a:p>
            <a:pPr algn="l">
              <a:defRPr sz="3200">
                <a:latin typeface="Courier"/>
                <a:ea typeface="Courier"/>
                <a:cs typeface="Courier"/>
                <a:sym typeface="Courier"/>
              </a:defRPr>
            </a:pPr>
            <a:r>
              <a:t>    }</a:t>
            </a:r>
          </a:p>
          <a:p>
            <a:pPr algn="l">
              <a:defRPr sz="3200">
                <a:latin typeface="Courier"/>
                <a:ea typeface="Courier"/>
                <a:cs typeface="Courier"/>
                <a:sym typeface="Courier"/>
              </a:defRPr>
            </a:pPr>
            <a:r>
              <a:t>}</a:t>
            </a:r>
          </a:p>
        </p:txBody>
      </p:sp>
      <p:sp>
        <p:nvSpPr>
          <p:cNvPr id="604" name="Houston, we have a problem."/>
          <p:cNvSpPr txBox="1"/>
          <p:nvPr/>
        </p:nvSpPr>
        <p:spPr>
          <a:xfrm>
            <a:off x="717175" y="9759539"/>
            <a:ext cx="22084269" cy="8201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4900"/>
            </a:lvl1pPr>
          </a:lstStyle>
          <a:p>
            <a:pPr/>
            <a:r>
              <a:t>Houston, we have a problem.</a:t>
            </a:r>
          </a:p>
        </p:txBody>
      </p:sp>
      <p:sp>
        <p:nvSpPr>
          <p:cNvPr id="60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7" name="Getting more out of void *"/>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Getting more out of void *</a:t>
            </a:r>
          </a:p>
        </p:txBody>
      </p:sp>
      <p:sp>
        <p:nvSpPr>
          <p:cNvPr id="608" name="The challenges are that we have no idea how to print something pointed to by a void *!…"/>
          <p:cNvSpPr txBox="1"/>
          <p:nvPr/>
        </p:nvSpPr>
        <p:spPr>
          <a:xfrm>
            <a:off x="717176" y="1935478"/>
            <a:ext cx="22949648" cy="3152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The challenges are that we have no idea how to print something pointed to by a </a:t>
            </a:r>
            <a:r>
              <a:rPr>
                <a:latin typeface="Courier"/>
                <a:ea typeface="Courier"/>
                <a:cs typeface="Courier"/>
                <a:sym typeface="Courier"/>
              </a:rPr>
              <a:t>void *</a:t>
            </a:r>
            <a:r>
              <a:t>!</a:t>
            </a:r>
          </a:p>
          <a:p>
            <a:pPr algn="l"/>
          </a:p>
          <a:p>
            <a:pPr algn="l"/>
            <a:r>
              <a:t>Let's make a first attempt at our function:</a:t>
            </a:r>
          </a:p>
        </p:txBody>
      </p:sp>
      <p:sp>
        <p:nvSpPr>
          <p:cNvPr id="609" name="void print_array(void *arr,size_t nelems,int width)…"/>
          <p:cNvSpPr txBox="1"/>
          <p:nvPr/>
        </p:nvSpPr>
        <p:spPr>
          <a:xfrm>
            <a:off x="717175" y="5537217"/>
            <a:ext cx="15201880" cy="40259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200">
                <a:latin typeface="Courier"/>
                <a:ea typeface="Courier"/>
                <a:cs typeface="Courier"/>
                <a:sym typeface="Courier"/>
              </a:defRPr>
            </a:pPr>
            <a:r>
              <a:t>void print_array(void *arr,size_t nelems,int width)</a:t>
            </a:r>
          </a:p>
          <a:p>
            <a:pPr algn="l">
              <a:defRPr sz="3200">
                <a:latin typeface="Courier"/>
                <a:ea typeface="Courier"/>
                <a:cs typeface="Courier"/>
                <a:sym typeface="Courier"/>
              </a:defRPr>
            </a:pPr>
            <a:r>
              <a:t>{</a:t>
            </a:r>
          </a:p>
          <a:p>
            <a:pPr algn="l">
              <a:defRPr sz="3200">
                <a:latin typeface="Courier"/>
                <a:ea typeface="Courier"/>
                <a:cs typeface="Courier"/>
                <a:sym typeface="Courier"/>
              </a:defRPr>
            </a:pPr>
            <a:r>
              <a:t>    for (int i=0; i &lt; nelems; i++) {</a:t>
            </a:r>
          </a:p>
          <a:p>
            <a:pPr algn="l">
              <a:defRPr sz="3200">
                <a:latin typeface="Courier"/>
                <a:ea typeface="Courier"/>
                <a:cs typeface="Courier"/>
                <a:sym typeface="Courier"/>
              </a:defRPr>
            </a:pPr>
            <a:r>
              <a:t>        void *element = (char *)arr + i * width;</a:t>
            </a:r>
          </a:p>
          <a:p>
            <a:pPr algn="l">
              <a:defRPr sz="3200">
                <a:latin typeface="Courier"/>
                <a:ea typeface="Courier"/>
                <a:cs typeface="Courier"/>
                <a:sym typeface="Courier"/>
              </a:defRPr>
            </a:pPr>
            <a:r>
              <a:t>        printf("%?",element); </a:t>
            </a:r>
          </a:p>
          <a:p>
            <a:pPr algn="l">
              <a:defRPr sz="3200">
                <a:latin typeface="Courier"/>
                <a:ea typeface="Courier"/>
                <a:cs typeface="Courier"/>
                <a:sym typeface="Courier"/>
              </a:defRPr>
            </a:pPr>
            <a:r>
              <a:t>        i == nelems - 1 ? printf("\n") : printf(", ");</a:t>
            </a:r>
          </a:p>
          <a:p>
            <a:pPr algn="l">
              <a:defRPr sz="3200">
                <a:latin typeface="Courier"/>
                <a:ea typeface="Courier"/>
                <a:cs typeface="Courier"/>
                <a:sym typeface="Courier"/>
              </a:defRPr>
            </a:pPr>
            <a:r>
              <a:t>    }</a:t>
            </a:r>
          </a:p>
          <a:p>
            <a:pPr algn="l">
              <a:defRPr sz="3200">
                <a:latin typeface="Courier"/>
                <a:ea typeface="Courier"/>
                <a:cs typeface="Courier"/>
                <a:sym typeface="Courier"/>
              </a:defRPr>
            </a:pPr>
            <a:r>
              <a:t>}</a:t>
            </a:r>
          </a:p>
        </p:txBody>
      </p:sp>
      <p:sp>
        <p:nvSpPr>
          <p:cNvPr id="610" name="Rounded Rectangle"/>
          <p:cNvSpPr/>
          <p:nvPr/>
        </p:nvSpPr>
        <p:spPr>
          <a:xfrm>
            <a:off x="2585652" y="7550749"/>
            <a:ext cx="5688045" cy="613469"/>
          </a:xfrm>
          <a:prstGeom prst="roundRect">
            <a:avLst>
              <a:gd name="adj" fmla="val 50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611" name="Houston, we have a problem. What goes in the format string for the printf call?"/>
          <p:cNvSpPr txBox="1"/>
          <p:nvPr/>
        </p:nvSpPr>
        <p:spPr>
          <a:xfrm>
            <a:off x="717175" y="9759539"/>
            <a:ext cx="22084269" cy="850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900"/>
            </a:pPr>
            <a:r>
              <a:t>Houston, we have a problem. What goes in the format string for the </a:t>
            </a:r>
            <a:r>
              <a:rPr>
                <a:latin typeface="Courier"/>
                <a:ea typeface="Courier"/>
                <a:cs typeface="Courier"/>
                <a:sym typeface="Courier"/>
              </a:rPr>
              <a:t>printf</a:t>
            </a:r>
            <a:r>
              <a:t> call?</a:t>
            </a:r>
          </a:p>
        </p:txBody>
      </p:sp>
      <p:sp>
        <p:nvSpPr>
          <p:cNvPr id="61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4" name="Getting more out of void *"/>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Getting more out of void *</a:t>
            </a:r>
          </a:p>
        </p:txBody>
      </p:sp>
      <p:sp>
        <p:nvSpPr>
          <p:cNvPr id="615" name="The challenges are that we have no idea how to print something pointed to by a void *!…"/>
          <p:cNvSpPr txBox="1"/>
          <p:nvPr/>
        </p:nvSpPr>
        <p:spPr>
          <a:xfrm>
            <a:off x="717176" y="1935478"/>
            <a:ext cx="22949648" cy="3152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The challenges are that we have no idea how to print something pointed to by a </a:t>
            </a:r>
            <a:r>
              <a:rPr>
                <a:latin typeface="Courier"/>
                <a:ea typeface="Courier"/>
                <a:cs typeface="Courier"/>
                <a:sym typeface="Courier"/>
              </a:rPr>
              <a:t>void *</a:t>
            </a:r>
            <a:r>
              <a:t>!</a:t>
            </a:r>
          </a:p>
          <a:p>
            <a:pPr algn="l"/>
          </a:p>
          <a:p>
            <a:pPr algn="l"/>
            <a:r>
              <a:t>Let's make a first attempt at our function:</a:t>
            </a:r>
          </a:p>
        </p:txBody>
      </p:sp>
      <p:sp>
        <p:nvSpPr>
          <p:cNvPr id="616" name="void print_array(void *arr, size_t nelems, int width)…"/>
          <p:cNvSpPr txBox="1"/>
          <p:nvPr/>
        </p:nvSpPr>
        <p:spPr>
          <a:xfrm>
            <a:off x="717175" y="5537217"/>
            <a:ext cx="15201880" cy="40259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200">
                <a:latin typeface="Courier"/>
                <a:ea typeface="Courier"/>
                <a:cs typeface="Courier"/>
                <a:sym typeface="Courier"/>
              </a:defRPr>
            </a:pPr>
            <a:r>
              <a:t>void print_array(void *arr, size_t nelems, int width)</a:t>
            </a:r>
          </a:p>
          <a:p>
            <a:pPr algn="l">
              <a:defRPr sz="3200">
                <a:latin typeface="Courier"/>
                <a:ea typeface="Courier"/>
                <a:cs typeface="Courier"/>
                <a:sym typeface="Courier"/>
              </a:defRPr>
            </a:pPr>
            <a:r>
              <a:t>{</a:t>
            </a:r>
          </a:p>
          <a:p>
            <a:pPr algn="l">
              <a:defRPr sz="3200">
                <a:latin typeface="Courier"/>
                <a:ea typeface="Courier"/>
                <a:cs typeface="Courier"/>
                <a:sym typeface="Courier"/>
              </a:defRPr>
            </a:pPr>
            <a:r>
              <a:t>    for (int i=0; i &lt; nelems; i++) {</a:t>
            </a:r>
          </a:p>
          <a:p>
            <a:pPr algn="l">
              <a:defRPr sz="3200">
                <a:latin typeface="Courier"/>
                <a:ea typeface="Courier"/>
                <a:cs typeface="Courier"/>
                <a:sym typeface="Courier"/>
              </a:defRPr>
            </a:pPr>
            <a:r>
              <a:t>        void *element = (char *)arr + i * width;</a:t>
            </a:r>
          </a:p>
          <a:p>
            <a:pPr algn="l">
              <a:defRPr sz="3200">
                <a:latin typeface="Courier"/>
                <a:ea typeface="Courier"/>
                <a:cs typeface="Courier"/>
                <a:sym typeface="Courier"/>
              </a:defRPr>
            </a:pPr>
            <a:r>
              <a:t>        printf("%?",element); </a:t>
            </a:r>
          </a:p>
          <a:p>
            <a:pPr algn="l">
              <a:defRPr sz="3200">
                <a:latin typeface="Courier"/>
                <a:ea typeface="Courier"/>
                <a:cs typeface="Courier"/>
                <a:sym typeface="Courier"/>
              </a:defRPr>
            </a:pPr>
            <a:r>
              <a:t>        i == nelems - 1 ? printf("\n") : printf(", ");</a:t>
            </a:r>
          </a:p>
          <a:p>
            <a:pPr algn="l">
              <a:defRPr sz="3200">
                <a:latin typeface="Courier"/>
                <a:ea typeface="Courier"/>
                <a:cs typeface="Courier"/>
                <a:sym typeface="Courier"/>
              </a:defRPr>
            </a:pPr>
            <a:r>
              <a:t>    }</a:t>
            </a:r>
          </a:p>
          <a:p>
            <a:pPr algn="l">
              <a:defRPr sz="3200">
                <a:latin typeface="Courier"/>
                <a:ea typeface="Courier"/>
                <a:cs typeface="Courier"/>
                <a:sym typeface="Courier"/>
              </a:defRPr>
            </a:pPr>
            <a:r>
              <a:t>}</a:t>
            </a:r>
          </a:p>
        </p:txBody>
      </p:sp>
      <p:sp>
        <p:nvSpPr>
          <p:cNvPr id="617" name="Houston, we have a problem. What goes in the format string for the printf call?…"/>
          <p:cNvSpPr txBox="1"/>
          <p:nvPr/>
        </p:nvSpPr>
        <p:spPr>
          <a:xfrm>
            <a:off x="717175" y="9759539"/>
            <a:ext cx="22084269" cy="38588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900"/>
            </a:pPr>
            <a:r>
              <a:t>Houston, we have a problem. What goes in the format string for the </a:t>
            </a:r>
            <a:r>
              <a:rPr>
                <a:latin typeface="Courier"/>
                <a:ea typeface="Courier"/>
                <a:cs typeface="Courier"/>
                <a:sym typeface="Courier"/>
              </a:rPr>
              <a:t>printf</a:t>
            </a:r>
            <a:r>
              <a:t> call?</a:t>
            </a:r>
          </a:p>
          <a:p>
            <a:pPr algn="l">
              <a:defRPr sz="4900"/>
            </a:pPr>
          </a:p>
          <a:p>
            <a:pPr algn="l">
              <a:defRPr sz="4900"/>
            </a:pPr>
            <a:r>
              <a:t>We have no idea! Because we don't know </a:t>
            </a:r>
            <a:r>
              <a:rPr i="1">
                <a:latin typeface="Helvetica Neue"/>
                <a:ea typeface="Helvetica Neue"/>
                <a:cs typeface="Helvetica Neue"/>
                <a:sym typeface="Helvetica Neue"/>
              </a:rPr>
              <a:t>what</a:t>
            </a:r>
            <a:r>
              <a:t> the elements in </a:t>
            </a:r>
            <a:r>
              <a:rPr>
                <a:latin typeface="Courier"/>
                <a:ea typeface="Courier"/>
                <a:cs typeface="Courier"/>
                <a:sym typeface="Courier"/>
              </a:rPr>
              <a:t>arr</a:t>
            </a:r>
            <a:r>
              <a:t> are, we have no hope to print them correctly. They could be </a:t>
            </a:r>
            <a:r>
              <a:rPr>
                <a:latin typeface="Courier"/>
                <a:ea typeface="Courier"/>
                <a:cs typeface="Courier"/>
                <a:sym typeface="Courier"/>
              </a:rPr>
              <a:t>float</a:t>
            </a:r>
            <a:r>
              <a:t>s, </a:t>
            </a:r>
            <a:r>
              <a:rPr>
                <a:latin typeface="Courier"/>
                <a:ea typeface="Courier"/>
                <a:cs typeface="Courier"/>
                <a:sym typeface="Courier"/>
              </a:rPr>
              <a:t>char</a:t>
            </a:r>
            <a:r>
              <a:t>s, </a:t>
            </a:r>
            <a:r>
              <a:rPr>
                <a:latin typeface="Courier"/>
                <a:ea typeface="Courier"/>
                <a:cs typeface="Courier"/>
                <a:sym typeface="Courier"/>
              </a:rPr>
              <a:t>int</a:t>
            </a:r>
            <a:r>
              <a:t>s, </a:t>
            </a:r>
            <a:r>
              <a:rPr>
                <a:latin typeface="Courier"/>
                <a:ea typeface="Courier"/>
                <a:cs typeface="Courier"/>
                <a:sym typeface="Courier"/>
              </a:rPr>
              <a:t>char *</a:t>
            </a:r>
            <a:r>
              <a:t>s, etc…</a:t>
            </a:r>
          </a:p>
        </p:txBody>
      </p:sp>
      <p:sp>
        <p:nvSpPr>
          <p:cNvPr id="618" name="Rounded Rectangle"/>
          <p:cNvSpPr/>
          <p:nvPr/>
        </p:nvSpPr>
        <p:spPr>
          <a:xfrm>
            <a:off x="2585652" y="7550749"/>
            <a:ext cx="5688045" cy="613469"/>
          </a:xfrm>
          <a:prstGeom prst="roundRect">
            <a:avLst>
              <a:gd name="adj" fmla="val 50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61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1" name="Function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Function pointers</a:t>
            </a:r>
          </a:p>
        </p:txBody>
      </p:sp>
      <p:sp>
        <p:nvSpPr>
          <p:cNvPr id="622" name="Wouldn't it be nice if we could have the calling function tell us how to print the elements in the array?…"/>
          <p:cNvSpPr txBox="1"/>
          <p:nvPr/>
        </p:nvSpPr>
        <p:spPr>
          <a:xfrm>
            <a:off x="717176" y="1935478"/>
            <a:ext cx="22949648" cy="99904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Wouldn't it be nice if we could have the </a:t>
            </a:r>
            <a:r>
              <a:rPr i="1">
                <a:latin typeface="Helvetica Neue"/>
                <a:ea typeface="Helvetica Neue"/>
                <a:cs typeface="Helvetica Neue"/>
                <a:sym typeface="Helvetica Neue"/>
              </a:rPr>
              <a:t>calling function</a:t>
            </a:r>
            <a:r>
              <a:t> tell us how to print the elements in the array?</a:t>
            </a:r>
          </a:p>
          <a:p>
            <a:pPr algn="l"/>
          </a:p>
          <a:p>
            <a:pPr algn="l"/>
            <a:r>
              <a:t>Well, we can!</a:t>
            </a:r>
          </a:p>
          <a:p>
            <a:pPr algn="l"/>
          </a:p>
          <a:p>
            <a:pPr algn="l"/>
            <a:r>
              <a:t>In C, we are allowed to pass </a:t>
            </a:r>
            <a:r>
              <a:rPr i="1">
                <a:latin typeface="Helvetica Neue"/>
                <a:ea typeface="Helvetica Neue"/>
                <a:cs typeface="Helvetica Neue"/>
                <a:sym typeface="Helvetica Neue"/>
              </a:rPr>
              <a:t>function pointers</a:t>
            </a:r>
            <a:r>
              <a:t> as parameters to other functions. A function pointer tells the other function, "Hey, run this function on the element when you get to it!" The other function has no idea what type it will work on, but it just runs the function with the element and gets back the result, which it can use to perform more work.</a:t>
            </a:r>
          </a:p>
          <a:p>
            <a:pPr algn="l"/>
          </a:p>
          <a:p>
            <a:pPr algn="l"/>
            <a:r>
              <a:t>In this way, we can write a generic function to do something, but when it works on each element, it uses the other function to do the work.</a:t>
            </a:r>
          </a:p>
        </p:txBody>
      </p:sp>
      <p:sp>
        <p:nvSpPr>
          <p:cNvPr id="62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5" name="Function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Function pointers</a:t>
            </a:r>
          </a:p>
        </p:txBody>
      </p:sp>
      <p:sp>
        <p:nvSpPr>
          <p:cNvPr id="626" name="The function pointer syntax is a bit strange. Here is an example:…"/>
          <p:cNvSpPr txBox="1"/>
          <p:nvPr/>
        </p:nvSpPr>
        <p:spPr>
          <a:xfrm>
            <a:off x="717176" y="1935478"/>
            <a:ext cx="22949648" cy="1007324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The function pointer syntax is a bit strange. Here is an example:</a:t>
            </a:r>
          </a:p>
          <a:p>
            <a:pPr algn="l"/>
          </a:p>
          <a:p>
            <a:pPr algn="l">
              <a:defRPr>
                <a:latin typeface="Courier"/>
                <a:ea typeface="Courier"/>
                <a:cs typeface="Courier"/>
                <a:sym typeface="Courier"/>
              </a:defRPr>
            </a:pPr>
            <a:r>
              <a:t>void (*myfunc)(int);</a:t>
            </a:r>
          </a:p>
          <a:p>
            <a:pPr algn="l"/>
          </a:p>
          <a:p>
            <a:pPr algn="l"/>
            <a:r>
              <a:t>This says, there is a function called </a:t>
            </a:r>
            <a:r>
              <a:rPr>
                <a:latin typeface="Courier"/>
                <a:ea typeface="Courier"/>
                <a:cs typeface="Courier"/>
                <a:sym typeface="Courier"/>
              </a:rPr>
              <a:t>myfunc</a:t>
            </a:r>
            <a:r>
              <a:t> that takes one </a:t>
            </a:r>
            <a:r>
              <a:rPr>
                <a:latin typeface="Courier"/>
                <a:ea typeface="Courier"/>
                <a:cs typeface="Courier"/>
                <a:sym typeface="Courier"/>
              </a:rPr>
              <a:t>int</a:t>
            </a:r>
            <a:r>
              <a:t> parameter and returns </a:t>
            </a:r>
            <a:r>
              <a:rPr>
                <a:latin typeface="Courier"/>
                <a:ea typeface="Courier"/>
                <a:cs typeface="Courier"/>
                <a:sym typeface="Courier"/>
              </a:rPr>
              <a:t>void</a:t>
            </a:r>
            <a:r>
              <a:t> (no return value).</a:t>
            </a:r>
          </a:p>
          <a:p>
            <a:pPr algn="l"/>
          </a:p>
          <a:p>
            <a:pPr algn="l"/>
            <a:r>
              <a:t>Let's look at a more detailed example:</a:t>
            </a:r>
          </a:p>
          <a:p>
            <a:pPr algn="l"/>
          </a:p>
          <a:p>
            <a:pPr algn="l">
              <a:defRPr>
                <a:latin typeface="Courier"/>
                <a:ea typeface="Courier"/>
                <a:cs typeface="Courier"/>
                <a:sym typeface="Courier"/>
              </a:defRPr>
            </a:pPr>
            <a:r>
              <a:t>void *(*myfunc)(int *);</a:t>
            </a:r>
          </a:p>
          <a:p>
            <a:pPr algn="l"/>
          </a:p>
          <a:p>
            <a:pPr algn="l"/>
            <a:r>
              <a:t>You read this "inside out" — this is a function called </a:t>
            </a:r>
            <a:r>
              <a:rPr>
                <a:latin typeface="Courier"/>
                <a:ea typeface="Courier"/>
                <a:cs typeface="Courier"/>
                <a:sym typeface="Courier"/>
              </a:rPr>
              <a:t>myfunc</a:t>
            </a:r>
            <a:r>
              <a:t> that takes an </a:t>
            </a:r>
            <a:r>
              <a:rPr>
                <a:latin typeface="Courier"/>
                <a:ea typeface="Courier"/>
                <a:cs typeface="Courier"/>
                <a:sym typeface="Courier"/>
              </a:rPr>
              <a:t>int *</a:t>
            </a:r>
            <a:r>
              <a:t> parameter, and returns a </a:t>
            </a:r>
            <a:r>
              <a:rPr>
                <a:latin typeface="Courier"/>
                <a:ea typeface="Courier"/>
                <a:cs typeface="Courier"/>
                <a:sym typeface="Courier"/>
              </a:rPr>
              <a:t>void *</a:t>
            </a:r>
            <a:r>
              <a:t> pointer.</a:t>
            </a:r>
          </a:p>
        </p:txBody>
      </p:sp>
      <p:sp>
        <p:nvSpPr>
          <p:cNvPr id="62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9" name="Function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Function pointers</a:t>
            </a:r>
          </a:p>
        </p:txBody>
      </p:sp>
      <p:sp>
        <p:nvSpPr>
          <p:cNvPr id="630" name="You can use the website cdecl.org (or the program, cdecl on Myth) to get details about the type if you have trouble figuring it out:…"/>
          <p:cNvSpPr txBox="1"/>
          <p:nvPr/>
        </p:nvSpPr>
        <p:spPr>
          <a:xfrm>
            <a:off x="717176" y="1935478"/>
            <a:ext cx="22949648" cy="10772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You can use the website </a:t>
            </a:r>
            <a:r>
              <a:rPr u="sng">
                <a:hlinkClick r:id="rId2" invalidUrl="" action="" tgtFrame="" tooltip="" history="1" highlightClick="0" endSnd="0"/>
              </a:rPr>
              <a:t>cdecl.org</a:t>
            </a:r>
            <a:r>
              <a:t> (or the program, </a:t>
            </a:r>
            <a:r>
              <a:rPr>
                <a:latin typeface="Courier"/>
                <a:ea typeface="Courier"/>
                <a:cs typeface="Courier"/>
                <a:sym typeface="Courier"/>
              </a:rPr>
              <a:t>cdecl</a:t>
            </a:r>
            <a:r>
              <a:t> on Myth) to get details about the type if you have trouble figuring it out:</a:t>
            </a:r>
          </a:p>
          <a:p>
            <a:pPr algn="l"/>
          </a:p>
          <a:p>
            <a:pPr algn="l">
              <a:defRPr>
                <a:latin typeface="Courier"/>
                <a:ea typeface="Courier"/>
                <a:cs typeface="Courier"/>
                <a:sym typeface="Courier"/>
              </a:defRPr>
            </a:pPr>
            <a:r>
              <a:t>$ cdecl explain "void (*myfunc)(int)"</a:t>
            </a:r>
          </a:p>
          <a:p>
            <a:pPr algn="l">
              <a:defRPr>
                <a:latin typeface="Courier"/>
                <a:ea typeface="Courier"/>
                <a:cs typeface="Courier"/>
                <a:sym typeface="Courier"/>
              </a:defRPr>
            </a:pPr>
            <a:r>
              <a:t>declare myfunc as pointer to function (int) returning void</a:t>
            </a:r>
          </a:p>
          <a:p>
            <a:pPr algn="l"/>
          </a:p>
          <a:p>
            <a:pPr algn="l">
              <a:defRPr>
                <a:latin typeface="Courier"/>
                <a:ea typeface="Courier"/>
                <a:cs typeface="Courier"/>
                <a:sym typeface="Courier"/>
              </a:defRPr>
            </a:pPr>
            <a:r>
              <a:t>$ cdecl explain "void *(*myfunc)(int *)"</a:t>
            </a:r>
          </a:p>
          <a:p>
            <a:pPr algn="l">
              <a:defRPr>
                <a:latin typeface="Courier"/>
                <a:ea typeface="Courier"/>
                <a:cs typeface="Courier"/>
                <a:sym typeface="Courier"/>
              </a:defRPr>
            </a:pPr>
            <a:r>
              <a:t>declare myfunc as pointer to function (pointer to int) returning pointer to void</a:t>
            </a:r>
          </a:p>
          <a:p>
            <a:pPr algn="l"/>
          </a:p>
          <a:p>
            <a:pPr algn="l">
              <a:defRPr>
                <a:latin typeface="Courier"/>
                <a:ea typeface="Courier"/>
                <a:cs typeface="Courier"/>
                <a:sym typeface="Courier"/>
              </a:defRPr>
            </a:pPr>
            <a:r>
              <a:t>$ cdecl explain "long *(*myfunc)(void *, char, char *)"</a:t>
            </a:r>
          </a:p>
          <a:p>
            <a:pPr algn="l">
              <a:defRPr>
                <a:latin typeface="Courier"/>
                <a:ea typeface="Courier"/>
                <a:cs typeface="Courier"/>
                <a:sym typeface="Courier"/>
              </a:defRPr>
            </a:pPr>
            <a:r>
              <a:t>declare myfunc as pointer to function (pointer to void, char, pointer to char) returning pointer to long</a:t>
            </a:r>
          </a:p>
          <a:p>
            <a:pPr algn="l"/>
            <a:r>
              <a:t> </a:t>
            </a:r>
          </a:p>
        </p:txBody>
      </p:sp>
      <p:sp>
        <p:nvSpPr>
          <p:cNvPr id="63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33" name="Function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Function pointers</a:t>
            </a:r>
          </a:p>
        </p:txBody>
      </p:sp>
      <p:sp>
        <p:nvSpPr>
          <p:cNvPr id="634" name="Let's go back to our print array elements example:"/>
          <p:cNvSpPr txBox="1"/>
          <p:nvPr/>
        </p:nvSpPr>
        <p:spPr>
          <a:xfrm>
            <a:off x="717176" y="1935478"/>
            <a:ext cx="22949648"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Let's go back to our print array elements example:</a:t>
            </a:r>
          </a:p>
        </p:txBody>
      </p:sp>
      <p:sp>
        <p:nvSpPr>
          <p:cNvPr id="635" name="void print_array(void *arr, size_t nelems, int width)…"/>
          <p:cNvSpPr txBox="1"/>
          <p:nvPr/>
        </p:nvSpPr>
        <p:spPr>
          <a:xfrm>
            <a:off x="717175" y="3230201"/>
            <a:ext cx="15201880" cy="40259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200">
                <a:latin typeface="Courier"/>
                <a:ea typeface="Courier"/>
                <a:cs typeface="Courier"/>
                <a:sym typeface="Courier"/>
              </a:defRPr>
            </a:pPr>
            <a:r>
              <a:t>void print_array(void *arr, size_t nelems, int width)</a:t>
            </a:r>
          </a:p>
          <a:p>
            <a:pPr algn="l">
              <a:defRPr sz="3200">
                <a:latin typeface="Courier"/>
                <a:ea typeface="Courier"/>
                <a:cs typeface="Courier"/>
                <a:sym typeface="Courier"/>
              </a:defRPr>
            </a:pPr>
            <a:r>
              <a:t>{</a:t>
            </a:r>
          </a:p>
          <a:p>
            <a:pPr algn="l">
              <a:defRPr sz="3200">
                <a:latin typeface="Courier"/>
                <a:ea typeface="Courier"/>
                <a:cs typeface="Courier"/>
                <a:sym typeface="Courier"/>
              </a:defRPr>
            </a:pPr>
            <a:r>
              <a:t>    for (int i=0; i &lt; nelems; i++) {</a:t>
            </a:r>
          </a:p>
          <a:p>
            <a:pPr algn="l">
              <a:defRPr sz="3200">
                <a:latin typeface="Courier"/>
                <a:ea typeface="Courier"/>
                <a:cs typeface="Courier"/>
                <a:sym typeface="Courier"/>
              </a:defRPr>
            </a:pPr>
            <a:r>
              <a:t>        void *element = (char *)arr + i * width;</a:t>
            </a:r>
          </a:p>
          <a:p>
            <a:pPr algn="l">
              <a:defRPr sz="3200">
                <a:latin typeface="Courier"/>
                <a:ea typeface="Courier"/>
                <a:cs typeface="Courier"/>
                <a:sym typeface="Courier"/>
              </a:defRPr>
            </a:pPr>
            <a:r>
              <a:t>        printf("%?", element); </a:t>
            </a:r>
          </a:p>
          <a:p>
            <a:pPr algn="l">
              <a:defRPr sz="3200">
                <a:latin typeface="Courier"/>
                <a:ea typeface="Courier"/>
                <a:cs typeface="Courier"/>
                <a:sym typeface="Courier"/>
              </a:defRPr>
            </a:pPr>
            <a:r>
              <a:t>        i == nelems - 1 ? printf("\n") : printf(", ");</a:t>
            </a:r>
          </a:p>
          <a:p>
            <a:pPr algn="l">
              <a:defRPr sz="3200">
                <a:latin typeface="Courier"/>
                <a:ea typeface="Courier"/>
                <a:cs typeface="Courier"/>
                <a:sym typeface="Courier"/>
              </a:defRPr>
            </a:pPr>
            <a:r>
              <a:t>    }</a:t>
            </a:r>
          </a:p>
          <a:p>
            <a:pPr algn="l">
              <a:defRPr sz="3200">
                <a:latin typeface="Courier"/>
                <a:ea typeface="Courier"/>
                <a:cs typeface="Courier"/>
                <a:sym typeface="Courier"/>
              </a:defRPr>
            </a:pPr>
            <a:r>
              <a:t>}</a:t>
            </a:r>
          </a:p>
        </p:txBody>
      </p:sp>
      <p:sp>
        <p:nvSpPr>
          <p:cNvPr id="636" name="Instead of printf, we want to call a function that knows how to print the data. We want a function that takes a void * element pointer, and then prints it."/>
          <p:cNvSpPr txBox="1"/>
          <p:nvPr/>
        </p:nvSpPr>
        <p:spPr>
          <a:xfrm>
            <a:off x="717175" y="7705644"/>
            <a:ext cx="22949649" cy="16492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Instead of </a:t>
            </a:r>
            <a:r>
              <a:rPr>
                <a:latin typeface="Courier"/>
                <a:ea typeface="Courier"/>
                <a:cs typeface="Courier"/>
                <a:sym typeface="Courier"/>
              </a:rPr>
              <a:t>printf</a:t>
            </a:r>
            <a:r>
              <a:t>, we want to call a function that knows how to print the data. We want a function that takes a </a:t>
            </a:r>
            <a:r>
              <a:rPr>
                <a:latin typeface="Courier"/>
                <a:ea typeface="Courier"/>
                <a:cs typeface="Courier"/>
                <a:sym typeface="Courier"/>
              </a:rPr>
              <a:t>void *</a:t>
            </a:r>
            <a:r>
              <a:t> element pointer, and then prints it.</a:t>
            </a:r>
          </a:p>
        </p:txBody>
      </p:sp>
      <p:sp>
        <p:nvSpPr>
          <p:cNvPr id="63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39" name="Function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Function pointers</a:t>
            </a:r>
          </a:p>
        </p:txBody>
      </p:sp>
      <p:sp>
        <p:nvSpPr>
          <p:cNvPr id="640" name="Something like this:"/>
          <p:cNvSpPr txBox="1"/>
          <p:nvPr/>
        </p:nvSpPr>
        <p:spPr>
          <a:xfrm>
            <a:off x="717176" y="1935478"/>
            <a:ext cx="22949648"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Something like this:</a:t>
            </a:r>
          </a:p>
        </p:txBody>
      </p:sp>
      <p:sp>
        <p:nvSpPr>
          <p:cNvPr id="641" name="void print_array(void *arr, size_t nelems, int width, void (*pr_func)(void *))…"/>
          <p:cNvSpPr txBox="1"/>
          <p:nvPr/>
        </p:nvSpPr>
        <p:spPr>
          <a:xfrm>
            <a:off x="717175" y="3230201"/>
            <a:ext cx="19790359" cy="40259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200">
                <a:latin typeface="Courier"/>
                <a:ea typeface="Courier"/>
                <a:cs typeface="Courier"/>
                <a:sym typeface="Courier"/>
              </a:defRPr>
            </a:pPr>
            <a:r>
              <a:t>void print_array(void *arr, size_t nelems, int width, void (*pr_func)(void *))</a:t>
            </a:r>
          </a:p>
          <a:p>
            <a:pPr algn="l">
              <a:defRPr sz="3200">
                <a:latin typeface="Courier"/>
                <a:ea typeface="Courier"/>
                <a:cs typeface="Courier"/>
                <a:sym typeface="Courier"/>
              </a:defRPr>
            </a:pPr>
            <a:r>
              <a:t>{</a:t>
            </a:r>
          </a:p>
          <a:p>
            <a:pPr algn="l">
              <a:defRPr sz="3200">
                <a:latin typeface="Courier"/>
                <a:ea typeface="Courier"/>
                <a:cs typeface="Courier"/>
                <a:sym typeface="Courier"/>
              </a:defRPr>
            </a:pPr>
            <a:r>
              <a:t>    for (int i=0; i &lt; nelems; i++) {</a:t>
            </a:r>
          </a:p>
          <a:p>
            <a:pPr algn="l">
              <a:defRPr sz="3200">
                <a:latin typeface="Courier"/>
                <a:ea typeface="Courier"/>
                <a:cs typeface="Courier"/>
                <a:sym typeface="Courier"/>
              </a:defRPr>
            </a:pPr>
            <a:r>
              <a:t>        void *element = (char *)arr + i * width;</a:t>
            </a:r>
          </a:p>
          <a:p>
            <a:pPr algn="l">
              <a:defRPr sz="3200">
                <a:latin typeface="Courier"/>
                <a:ea typeface="Courier"/>
                <a:cs typeface="Courier"/>
                <a:sym typeface="Courier"/>
              </a:defRPr>
            </a:pPr>
            <a:r>
              <a:t>        pr_func(element); </a:t>
            </a:r>
          </a:p>
          <a:p>
            <a:pPr algn="l">
              <a:defRPr sz="3200">
                <a:latin typeface="Courier"/>
                <a:ea typeface="Courier"/>
                <a:cs typeface="Courier"/>
                <a:sym typeface="Courier"/>
              </a:defRPr>
            </a:pPr>
            <a:r>
              <a:t>        i == nelems - 1 ? printf("\n") : printf(", ");</a:t>
            </a:r>
          </a:p>
          <a:p>
            <a:pPr algn="l">
              <a:defRPr sz="3200">
                <a:latin typeface="Courier"/>
                <a:ea typeface="Courier"/>
                <a:cs typeface="Courier"/>
                <a:sym typeface="Courier"/>
              </a:defRPr>
            </a:pPr>
            <a:r>
              <a:t>    }</a:t>
            </a:r>
          </a:p>
          <a:p>
            <a:pPr algn="l">
              <a:defRPr sz="3200">
                <a:latin typeface="Courier"/>
                <a:ea typeface="Courier"/>
                <a:cs typeface="Courier"/>
                <a:sym typeface="Courier"/>
              </a:defRPr>
            </a:pPr>
            <a:r>
              <a:t>}</a:t>
            </a:r>
          </a:p>
        </p:txBody>
      </p:sp>
      <p:sp>
        <p:nvSpPr>
          <p:cNvPr id="642" name="In other words, we need to pass in a function (called pr_func in this case), that will do the printing for us."/>
          <p:cNvSpPr txBox="1"/>
          <p:nvPr/>
        </p:nvSpPr>
        <p:spPr>
          <a:xfrm>
            <a:off x="717175" y="7705644"/>
            <a:ext cx="22949649"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In other words, we need to pass in a function (called </a:t>
            </a:r>
            <a:r>
              <a:rPr>
                <a:latin typeface="Courier"/>
                <a:ea typeface="Courier"/>
                <a:cs typeface="Courier"/>
                <a:sym typeface="Courier"/>
              </a:rPr>
              <a:t>pr_func</a:t>
            </a:r>
            <a:r>
              <a:t> in this case), that will do the printing for us.</a:t>
            </a:r>
          </a:p>
        </p:txBody>
      </p:sp>
      <p:sp>
        <p:nvSpPr>
          <p:cNvPr id="64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5" name="Function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Function pointers</a:t>
            </a:r>
          </a:p>
        </p:txBody>
      </p:sp>
      <p:sp>
        <p:nvSpPr>
          <p:cNvPr id="646" name="Something like this:"/>
          <p:cNvSpPr txBox="1"/>
          <p:nvPr/>
        </p:nvSpPr>
        <p:spPr>
          <a:xfrm>
            <a:off x="717176" y="1935478"/>
            <a:ext cx="22949648"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Something like this:</a:t>
            </a:r>
          </a:p>
        </p:txBody>
      </p:sp>
      <p:sp>
        <p:nvSpPr>
          <p:cNvPr id="647" name="void print_array(void *arr, size_t nelems, int width, void (*pr_func)(void *))…"/>
          <p:cNvSpPr txBox="1"/>
          <p:nvPr/>
        </p:nvSpPr>
        <p:spPr>
          <a:xfrm>
            <a:off x="717175" y="3230201"/>
            <a:ext cx="19790359" cy="40259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200">
                <a:latin typeface="Courier"/>
                <a:ea typeface="Courier"/>
                <a:cs typeface="Courier"/>
                <a:sym typeface="Courier"/>
              </a:defRPr>
            </a:pPr>
            <a:r>
              <a:t>void print_array(void *arr, size_t nelems, int width, void (*pr_func)(void *))</a:t>
            </a:r>
          </a:p>
          <a:p>
            <a:pPr algn="l">
              <a:defRPr sz="3200">
                <a:latin typeface="Courier"/>
                <a:ea typeface="Courier"/>
                <a:cs typeface="Courier"/>
                <a:sym typeface="Courier"/>
              </a:defRPr>
            </a:pPr>
            <a:r>
              <a:t>{</a:t>
            </a:r>
          </a:p>
          <a:p>
            <a:pPr algn="l">
              <a:defRPr sz="3200">
                <a:latin typeface="Courier"/>
                <a:ea typeface="Courier"/>
                <a:cs typeface="Courier"/>
                <a:sym typeface="Courier"/>
              </a:defRPr>
            </a:pPr>
            <a:r>
              <a:t>    for (int i=0; i &lt; nelems; i++) {</a:t>
            </a:r>
          </a:p>
          <a:p>
            <a:pPr algn="l">
              <a:defRPr sz="3200">
                <a:latin typeface="Courier"/>
                <a:ea typeface="Courier"/>
                <a:cs typeface="Courier"/>
                <a:sym typeface="Courier"/>
              </a:defRPr>
            </a:pPr>
            <a:r>
              <a:t>        void *element = (char *)arr + i * width;</a:t>
            </a:r>
          </a:p>
          <a:p>
            <a:pPr algn="l">
              <a:defRPr sz="3200">
                <a:latin typeface="Courier"/>
                <a:ea typeface="Courier"/>
                <a:cs typeface="Courier"/>
                <a:sym typeface="Courier"/>
              </a:defRPr>
            </a:pPr>
            <a:r>
              <a:t>        pr_func(element); </a:t>
            </a:r>
          </a:p>
          <a:p>
            <a:pPr algn="l">
              <a:defRPr sz="3200">
                <a:latin typeface="Courier"/>
                <a:ea typeface="Courier"/>
                <a:cs typeface="Courier"/>
                <a:sym typeface="Courier"/>
              </a:defRPr>
            </a:pPr>
            <a:r>
              <a:t>        i == nelems - 1 ? printf("\n") : printf(", ");</a:t>
            </a:r>
          </a:p>
          <a:p>
            <a:pPr algn="l">
              <a:defRPr sz="3200">
                <a:latin typeface="Courier"/>
                <a:ea typeface="Courier"/>
                <a:cs typeface="Courier"/>
                <a:sym typeface="Courier"/>
              </a:defRPr>
            </a:pPr>
            <a:r>
              <a:t>    }</a:t>
            </a:r>
          </a:p>
          <a:p>
            <a:pPr algn="l">
              <a:defRPr sz="3200">
                <a:latin typeface="Courier"/>
                <a:ea typeface="Courier"/>
                <a:cs typeface="Courier"/>
                <a:sym typeface="Courier"/>
              </a:defRPr>
            </a:pPr>
            <a:r>
              <a:t>}</a:t>
            </a:r>
          </a:p>
        </p:txBody>
      </p:sp>
      <p:sp>
        <p:nvSpPr>
          <p:cNvPr id="648" name="In other words, we need to pass in a function (called pr_func in this case), that will do the printing for us."/>
          <p:cNvSpPr txBox="1"/>
          <p:nvPr/>
        </p:nvSpPr>
        <p:spPr>
          <a:xfrm>
            <a:off x="717175" y="7705644"/>
            <a:ext cx="22949649"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In other words, we need to pass in a function (called </a:t>
            </a:r>
            <a:r>
              <a:rPr>
                <a:latin typeface="Courier"/>
                <a:ea typeface="Courier"/>
                <a:cs typeface="Courier"/>
                <a:sym typeface="Courier"/>
              </a:rPr>
              <a:t>pr_func</a:t>
            </a:r>
            <a:r>
              <a:t> in this case), that will do the printing for us.</a:t>
            </a:r>
          </a:p>
        </p:txBody>
      </p:sp>
      <p:sp>
        <p:nvSpPr>
          <p:cNvPr id="649" name="Rounded Rectangle"/>
          <p:cNvSpPr/>
          <p:nvPr/>
        </p:nvSpPr>
        <p:spPr>
          <a:xfrm>
            <a:off x="13863604" y="3275815"/>
            <a:ext cx="5739461" cy="613468"/>
          </a:xfrm>
          <a:prstGeom prst="roundRect">
            <a:avLst>
              <a:gd name="adj" fmla="val 50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650" name="Rounded Rectangle"/>
          <p:cNvSpPr/>
          <p:nvPr/>
        </p:nvSpPr>
        <p:spPr>
          <a:xfrm>
            <a:off x="2572030" y="5202787"/>
            <a:ext cx="4524062" cy="613468"/>
          </a:xfrm>
          <a:prstGeom prst="roundRect">
            <a:avLst>
              <a:gd name="adj" fmla="val 50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65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3" name="Function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Function pointers</a:t>
            </a:r>
          </a:p>
        </p:txBody>
      </p:sp>
      <p:sp>
        <p:nvSpPr>
          <p:cNvPr id="654" name="Something like this:"/>
          <p:cNvSpPr txBox="1"/>
          <p:nvPr/>
        </p:nvSpPr>
        <p:spPr>
          <a:xfrm>
            <a:off x="717176" y="1935478"/>
            <a:ext cx="22949648"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Something like this:</a:t>
            </a:r>
          </a:p>
        </p:txBody>
      </p:sp>
      <p:sp>
        <p:nvSpPr>
          <p:cNvPr id="655" name="void print_array(void *arr, size_t nelems, int width, void (*pr_func)(void *))…"/>
          <p:cNvSpPr txBox="1"/>
          <p:nvPr/>
        </p:nvSpPr>
        <p:spPr>
          <a:xfrm>
            <a:off x="717175" y="3230201"/>
            <a:ext cx="19790359" cy="40259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200">
                <a:latin typeface="Courier"/>
                <a:ea typeface="Courier"/>
                <a:cs typeface="Courier"/>
                <a:sym typeface="Courier"/>
              </a:defRPr>
            </a:pPr>
            <a:r>
              <a:t>void print_array(void *arr, size_t nelems, int width, void (*pr_func)(void *))</a:t>
            </a:r>
          </a:p>
          <a:p>
            <a:pPr algn="l">
              <a:defRPr sz="3200">
                <a:latin typeface="Courier"/>
                <a:ea typeface="Courier"/>
                <a:cs typeface="Courier"/>
                <a:sym typeface="Courier"/>
              </a:defRPr>
            </a:pPr>
            <a:r>
              <a:t>{</a:t>
            </a:r>
          </a:p>
          <a:p>
            <a:pPr algn="l">
              <a:defRPr sz="3200">
                <a:latin typeface="Courier"/>
                <a:ea typeface="Courier"/>
                <a:cs typeface="Courier"/>
                <a:sym typeface="Courier"/>
              </a:defRPr>
            </a:pPr>
            <a:r>
              <a:t>    for (int i=0; i &lt; nelems; i++) {</a:t>
            </a:r>
          </a:p>
          <a:p>
            <a:pPr algn="l">
              <a:defRPr sz="3200">
                <a:latin typeface="Courier"/>
                <a:ea typeface="Courier"/>
                <a:cs typeface="Courier"/>
                <a:sym typeface="Courier"/>
              </a:defRPr>
            </a:pPr>
            <a:r>
              <a:t>        void *element = (char *)arr + i * width;</a:t>
            </a:r>
          </a:p>
          <a:p>
            <a:pPr algn="l">
              <a:defRPr sz="3200">
                <a:latin typeface="Courier"/>
                <a:ea typeface="Courier"/>
                <a:cs typeface="Courier"/>
                <a:sym typeface="Courier"/>
              </a:defRPr>
            </a:pPr>
            <a:r>
              <a:t>        pr_func(element); </a:t>
            </a:r>
          </a:p>
          <a:p>
            <a:pPr algn="l">
              <a:defRPr sz="3200">
                <a:latin typeface="Courier"/>
                <a:ea typeface="Courier"/>
                <a:cs typeface="Courier"/>
                <a:sym typeface="Courier"/>
              </a:defRPr>
            </a:pPr>
            <a:r>
              <a:t>        i == nelems - 1 ? printf("\n") : printf(", ");</a:t>
            </a:r>
          </a:p>
          <a:p>
            <a:pPr algn="l">
              <a:defRPr sz="3200">
                <a:latin typeface="Courier"/>
                <a:ea typeface="Courier"/>
                <a:cs typeface="Courier"/>
                <a:sym typeface="Courier"/>
              </a:defRPr>
            </a:pPr>
            <a:r>
              <a:t>    }</a:t>
            </a:r>
          </a:p>
          <a:p>
            <a:pPr algn="l">
              <a:defRPr sz="3200">
                <a:latin typeface="Courier"/>
                <a:ea typeface="Courier"/>
                <a:cs typeface="Courier"/>
                <a:sym typeface="Courier"/>
              </a:defRPr>
            </a:pPr>
            <a:r>
              <a:t>}</a:t>
            </a:r>
          </a:p>
        </p:txBody>
      </p:sp>
      <p:sp>
        <p:nvSpPr>
          <p:cNvPr id="656" name="In other words, we need to pass in a function (called pr_func in this case), that will do the printing for us.…"/>
          <p:cNvSpPr txBox="1"/>
          <p:nvPr/>
        </p:nvSpPr>
        <p:spPr>
          <a:xfrm>
            <a:off x="717175" y="7705644"/>
            <a:ext cx="22949649" cy="3914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In other words, we need to pass in a function (called </a:t>
            </a:r>
            <a:r>
              <a:rPr>
                <a:latin typeface="Courier"/>
                <a:ea typeface="Courier"/>
                <a:cs typeface="Courier"/>
                <a:sym typeface="Courier"/>
              </a:rPr>
              <a:t>pr_func</a:t>
            </a:r>
            <a:r>
              <a:t> in this case), that will do the printing for us.</a:t>
            </a:r>
          </a:p>
          <a:p>
            <a:pPr algn="l"/>
          </a:p>
          <a:p>
            <a:pPr algn="l"/>
            <a:r>
              <a:t>The calling function provides the function pointer, and the function pointer is specific to the type of data stored in the array.</a:t>
            </a:r>
          </a:p>
        </p:txBody>
      </p:sp>
      <p:sp>
        <p:nvSpPr>
          <p:cNvPr id="657" name="Rounded Rectangle"/>
          <p:cNvSpPr/>
          <p:nvPr/>
        </p:nvSpPr>
        <p:spPr>
          <a:xfrm>
            <a:off x="13863604" y="3275815"/>
            <a:ext cx="5739461" cy="613468"/>
          </a:xfrm>
          <a:prstGeom prst="roundRect">
            <a:avLst>
              <a:gd name="adj" fmla="val 50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658" name="Rounded Rectangle"/>
          <p:cNvSpPr/>
          <p:nvPr/>
        </p:nvSpPr>
        <p:spPr>
          <a:xfrm>
            <a:off x="2572030" y="5202787"/>
            <a:ext cx="4524062" cy="613468"/>
          </a:xfrm>
          <a:prstGeom prst="roundRect">
            <a:avLst>
              <a:gd name="adj" fmla="val 50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65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61" name="Function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Function pointers</a:t>
            </a:r>
          </a:p>
        </p:txBody>
      </p:sp>
      <p:sp>
        <p:nvSpPr>
          <p:cNvPr id="662" name="Let's write a function pointer that will print int elements."/>
          <p:cNvSpPr txBox="1"/>
          <p:nvPr/>
        </p:nvSpPr>
        <p:spPr>
          <a:xfrm>
            <a:off x="717176" y="1935478"/>
            <a:ext cx="22949648"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write a function pointer that will print </a:t>
            </a:r>
            <a:r>
              <a:rPr>
                <a:latin typeface="Courier"/>
                <a:ea typeface="Courier"/>
                <a:cs typeface="Courier"/>
                <a:sym typeface="Courier"/>
              </a:rPr>
              <a:t>int</a:t>
            </a:r>
            <a:r>
              <a:t> elements.</a:t>
            </a:r>
          </a:p>
        </p:txBody>
      </p:sp>
      <p:sp>
        <p:nvSpPr>
          <p:cNvPr id="663" name="void print_int(void *arr)…"/>
          <p:cNvSpPr txBox="1"/>
          <p:nvPr/>
        </p:nvSpPr>
        <p:spPr>
          <a:xfrm>
            <a:off x="717175" y="3230201"/>
            <a:ext cx="19790359" cy="2578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200">
                <a:latin typeface="Courier"/>
                <a:ea typeface="Courier"/>
                <a:cs typeface="Courier"/>
                <a:sym typeface="Courier"/>
              </a:defRPr>
            </a:pPr>
            <a:r>
              <a:t>void print_int(void *arr)</a:t>
            </a:r>
          </a:p>
          <a:p>
            <a:pPr algn="l">
              <a:defRPr sz="3200">
                <a:latin typeface="Courier"/>
                <a:ea typeface="Courier"/>
                <a:cs typeface="Courier"/>
                <a:sym typeface="Courier"/>
              </a:defRPr>
            </a:pPr>
            <a:r>
              <a:t>{</a:t>
            </a:r>
          </a:p>
          <a:p>
            <a:pPr algn="l">
              <a:defRPr sz="3200">
                <a:latin typeface="Courier"/>
                <a:ea typeface="Courier"/>
                <a:cs typeface="Courier"/>
                <a:sym typeface="Courier"/>
              </a:defRPr>
            </a:pPr>
            <a:r>
              <a:t>    int i = *(int *)arr;</a:t>
            </a:r>
          </a:p>
          <a:p>
            <a:pPr algn="l">
              <a:defRPr sz="3200">
                <a:latin typeface="Courier"/>
                <a:ea typeface="Courier"/>
                <a:cs typeface="Courier"/>
                <a:sym typeface="Courier"/>
              </a:defRPr>
            </a:pPr>
            <a:r>
              <a:t>    printf("%d",i);</a:t>
            </a:r>
          </a:p>
          <a:p>
            <a:pPr algn="l">
              <a:defRPr sz="3200">
                <a:latin typeface="Courier"/>
                <a:ea typeface="Courier"/>
                <a:cs typeface="Courier"/>
                <a:sym typeface="Courier"/>
              </a:defRPr>
            </a:pPr>
            <a:r>
              <a:t>}</a:t>
            </a:r>
          </a:p>
        </p:txBody>
      </p:sp>
      <p:sp>
        <p:nvSpPr>
          <p:cNvPr id="664" name="When you have a function like this, it does know the type of the data stored in the void * pointer! We created this function specifically to print ints, so it knows that it has an int pointer, and we can cast it to that pointer."/>
          <p:cNvSpPr txBox="1"/>
          <p:nvPr/>
        </p:nvSpPr>
        <p:spPr>
          <a:xfrm>
            <a:off x="717175" y="6236827"/>
            <a:ext cx="22949649" cy="241185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When you have a function like this, it does know the type of the data stored in the </a:t>
            </a:r>
            <a:r>
              <a:rPr>
                <a:latin typeface="Courier"/>
                <a:ea typeface="Courier"/>
                <a:cs typeface="Courier"/>
                <a:sym typeface="Courier"/>
              </a:rPr>
              <a:t>void *</a:t>
            </a:r>
            <a:r>
              <a:t> pointer! We created this function </a:t>
            </a:r>
            <a:r>
              <a:rPr i="1">
                <a:latin typeface="Helvetica Neue"/>
                <a:ea typeface="Helvetica Neue"/>
                <a:cs typeface="Helvetica Neue"/>
                <a:sym typeface="Helvetica Neue"/>
              </a:rPr>
              <a:t>specifically to print </a:t>
            </a:r>
            <a:r>
              <a:rPr i="1">
                <a:latin typeface="Courier"/>
                <a:ea typeface="Courier"/>
                <a:cs typeface="Courier"/>
                <a:sym typeface="Courier"/>
              </a:rPr>
              <a:t>int</a:t>
            </a:r>
            <a:r>
              <a:rPr i="1">
                <a:latin typeface="Helvetica Neue"/>
                <a:ea typeface="Helvetica Neue"/>
                <a:cs typeface="Helvetica Neue"/>
                <a:sym typeface="Helvetica Neue"/>
              </a:rPr>
              <a:t>s</a:t>
            </a:r>
            <a:r>
              <a:t>, so it knows that it has an </a:t>
            </a:r>
            <a:r>
              <a:rPr>
                <a:latin typeface="Courier"/>
                <a:ea typeface="Courier"/>
                <a:cs typeface="Courier"/>
                <a:sym typeface="Courier"/>
              </a:rPr>
              <a:t>int</a:t>
            </a:r>
            <a:r>
              <a:t> pointer, and we can cast it to that pointer.</a:t>
            </a:r>
          </a:p>
        </p:txBody>
      </p:sp>
      <p:sp>
        <p:nvSpPr>
          <p:cNvPr id="665" name="Rounded Rectangle"/>
          <p:cNvSpPr/>
          <p:nvPr/>
        </p:nvSpPr>
        <p:spPr>
          <a:xfrm>
            <a:off x="3584514" y="4212518"/>
            <a:ext cx="2938979" cy="613468"/>
          </a:xfrm>
          <a:prstGeom prst="roundRect">
            <a:avLst>
              <a:gd name="adj" fmla="val 50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66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65" grpId="1"/>
    </p:bldLst>
  </p:timing>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68" name="Function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Function pointers</a:t>
            </a:r>
          </a:p>
        </p:txBody>
      </p:sp>
      <p:sp>
        <p:nvSpPr>
          <p:cNvPr id="669" name="Let's write a function pointer that will print int elements."/>
          <p:cNvSpPr txBox="1"/>
          <p:nvPr/>
        </p:nvSpPr>
        <p:spPr>
          <a:xfrm>
            <a:off x="717176" y="1935478"/>
            <a:ext cx="22949648"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write a function pointer that will print </a:t>
            </a:r>
            <a:r>
              <a:rPr>
                <a:latin typeface="Courier"/>
                <a:ea typeface="Courier"/>
                <a:cs typeface="Courier"/>
                <a:sym typeface="Courier"/>
              </a:rPr>
              <a:t>int</a:t>
            </a:r>
            <a:r>
              <a:t> elements.</a:t>
            </a:r>
          </a:p>
        </p:txBody>
      </p:sp>
      <p:sp>
        <p:nvSpPr>
          <p:cNvPr id="670" name="void print_int(void *arr)…"/>
          <p:cNvSpPr txBox="1"/>
          <p:nvPr/>
        </p:nvSpPr>
        <p:spPr>
          <a:xfrm>
            <a:off x="717175" y="3230201"/>
            <a:ext cx="19790359" cy="2578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200">
                <a:latin typeface="Courier"/>
                <a:ea typeface="Courier"/>
                <a:cs typeface="Courier"/>
                <a:sym typeface="Courier"/>
              </a:defRPr>
            </a:pPr>
            <a:r>
              <a:t>void print_int(void *arr)</a:t>
            </a:r>
          </a:p>
          <a:p>
            <a:pPr algn="l">
              <a:defRPr sz="3200">
                <a:latin typeface="Courier"/>
                <a:ea typeface="Courier"/>
                <a:cs typeface="Courier"/>
                <a:sym typeface="Courier"/>
              </a:defRPr>
            </a:pPr>
            <a:r>
              <a:t>{</a:t>
            </a:r>
          </a:p>
          <a:p>
            <a:pPr algn="l">
              <a:defRPr sz="3200">
                <a:latin typeface="Courier"/>
                <a:ea typeface="Courier"/>
                <a:cs typeface="Courier"/>
                <a:sym typeface="Courier"/>
              </a:defRPr>
            </a:pPr>
            <a:r>
              <a:t>    int i = *(int *)arr;</a:t>
            </a:r>
          </a:p>
          <a:p>
            <a:pPr algn="l">
              <a:defRPr sz="3200">
                <a:latin typeface="Courier"/>
                <a:ea typeface="Courier"/>
                <a:cs typeface="Courier"/>
                <a:sym typeface="Courier"/>
              </a:defRPr>
            </a:pPr>
            <a:r>
              <a:t>    printf("%d",i);</a:t>
            </a:r>
          </a:p>
          <a:p>
            <a:pPr algn="l">
              <a:defRPr sz="3200">
                <a:latin typeface="Courier"/>
                <a:ea typeface="Courier"/>
                <a:cs typeface="Courier"/>
                <a:sym typeface="Courier"/>
              </a:defRPr>
            </a:pPr>
            <a:r>
              <a:t>}</a:t>
            </a:r>
          </a:p>
        </p:txBody>
      </p:sp>
      <p:sp>
        <p:nvSpPr>
          <p:cNvPr id="671" name="When you have a function like this, it does know the type of the data stored in the void * pointer! We created this function specifically to print ints, so it knows that it has an int pointer, and we can cast it to that pointer.…"/>
          <p:cNvSpPr txBox="1"/>
          <p:nvPr/>
        </p:nvSpPr>
        <p:spPr>
          <a:xfrm>
            <a:off x="717175" y="6236827"/>
            <a:ext cx="22949649" cy="73692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When you have a function like this, it does know the type of the data stored in the </a:t>
            </a:r>
            <a:r>
              <a:rPr>
                <a:latin typeface="Courier"/>
                <a:ea typeface="Courier"/>
                <a:cs typeface="Courier"/>
                <a:sym typeface="Courier"/>
              </a:rPr>
              <a:t>void *</a:t>
            </a:r>
            <a:r>
              <a:t> pointer! We created this function </a:t>
            </a:r>
            <a:r>
              <a:rPr i="1">
                <a:latin typeface="Helvetica Neue"/>
                <a:ea typeface="Helvetica Neue"/>
                <a:cs typeface="Helvetica Neue"/>
                <a:sym typeface="Helvetica Neue"/>
              </a:rPr>
              <a:t>specifically to print </a:t>
            </a:r>
            <a:r>
              <a:rPr i="1">
                <a:latin typeface="Courier"/>
                <a:ea typeface="Courier"/>
                <a:cs typeface="Courier"/>
                <a:sym typeface="Courier"/>
              </a:rPr>
              <a:t>int</a:t>
            </a:r>
            <a:r>
              <a:rPr i="1">
                <a:latin typeface="Helvetica Neue"/>
                <a:ea typeface="Helvetica Neue"/>
                <a:cs typeface="Helvetica Neue"/>
                <a:sym typeface="Helvetica Neue"/>
              </a:rPr>
              <a:t>s</a:t>
            </a:r>
            <a:r>
              <a:t>, so it knows that it has an int pointer, and we can cast it to that pointer.</a:t>
            </a:r>
          </a:p>
          <a:p>
            <a:pPr algn="l"/>
          </a:p>
          <a:p>
            <a:pPr algn="l"/>
            <a:r>
              <a:t>If we know it is an int pointer, why can't we just have the following function definition?</a:t>
            </a:r>
          </a:p>
          <a:p>
            <a:pPr algn="l"/>
          </a:p>
          <a:p>
            <a:pPr algn="l">
              <a:defRPr sz="3800">
                <a:latin typeface="Courier"/>
                <a:ea typeface="Courier"/>
                <a:cs typeface="Courier"/>
                <a:sym typeface="Courier"/>
              </a:defRPr>
            </a:pPr>
            <a:r>
              <a:t>void print_int(int *arr)</a:t>
            </a:r>
          </a:p>
          <a:p>
            <a:pPr algn="l">
              <a:defRPr sz="3800">
                <a:latin typeface="Courier"/>
                <a:ea typeface="Courier"/>
                <a:cs typeface="Courier"/>
                <a:sym typeface="Courier"/>
              </a:defRPr>
            </a:pPr>
          </a:p>
          <a:p>
            <a:pPr algn="l"/>
            <a:r>
              <a:t>We can't, because the print_arr function required a generic function.</a:t>
            </a:r>
          </a:p>
        </p:txBody>
      </p:sp>
      <p:sp>
        <p:nvSpPr>
          <p:cNvPr id="67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74" name="Function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Function pointers</a:t>
            </a:r>
          </a:p>
        </p:txBody>
      </p:sp>
      <p:sp>
        <p:nvSpPr>
          <p:cNvPr id="675" name="Here is our full example:"/>
          <p:cNvSpPr txBox="1"/>
          <p:nvPr/>
        </p:nvSpPr>
        <p:spPr>
          <a:xfrm>
            <a:off x="717176" y="1935478"/>
            <a:ext cx="22949648"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Here is our full example:</a:t>
            </a:r>
          </a:p>
        </p:txBody>
      </p:sp>
      <p:sp>
        <p:nvSpPr>
          <p:cNvPr id="676" name="#include&lt;stdio.h&gt;…"/>
          <p:cNvSpPr txBox="1"/>
          <p:nvPr/>
        </p:nvSpPr>
        <p:spPr>
          <a:xfrm>
            <a:off x="98435" y="3230201"/>
            <a:ext cx="10476324" cy="93726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400">
                <a:latin typeface="Courier"/>
                <a:ea typeface="Courier"/>
                <a:cs typeface="Courier"/>
                <a:sym typeface="Courier"/>
              </a:defRPr>
            </a:pPr>
            <a:r>
              <a:t>#include&lt;stdio.h&gt;</a:t>
            </a:r>
          </a:p>
          <a:p>
            <a:pPr algn="l">
              <a:defRPr sz="2400">
                <a:latin typeface="Courier"/>
                <a:ea typeface="Courier"/>
                <a:cs typeface="Courier"/>
                <a:sym typeface="Courier"/>
              </a:defRPr>
            </a:pPr>
            <a:r>
              <a:t>#include&lt;stdlib.h&gt;</a:t>
            </a:r>
          </a:p>
          <a:p>
            <a:pPr algn="l">
              <a:defRPr sz="2400">
                <a:latin typeface="Courier"/>
                <a:ea typeface="Courier"/>
                <a:cs typeface="Courier"/>
                <a:sym typeface="Courier"/>
              </a:defRPr>
            </a:pPr>
          </a:p>
          <a:p>
            <a:pPr algn="l">
              <a:defRPr sz="2400">
                <a:latin typeface="Courier"/>
                <a:ea typeface="Courier"/>
                <a:cs typeface="Courier"/>
                <a:sym typeface="Courier"/>
              </a:defRPr>
            </a:pPr>
            <a:r>
              <a:t>void print_array(void *arr, size_t nelems, int </a:t>
            </a:r>
          </a:p>
          <a:p>
            <a:pPr algn="l">
              <a:defRPr sz="2400">
                <a:latin typeface="Courier"/>
                <a:ea typeface="Courier"/>
                <a:cs typeface="Courier"/>
                <a:sym typeface="Courier"/>
              </a:defRPr>
            </a:pPr>
            <a:r>
              <a:t>                 width, void(*pr_func)(void *))</a:t>
            </a:r>
          </a:p>
          <a:p>
            <a:pPr algn="l">
              <a:defRPr sz="2400">
                <a:latin typeface="Courier"/>
                <a:ea typeface="Courier"/>
                <a:cs typeface="Courier"/>
                <a:sym typeface="Courier"/>
              </a:defRPr>
            </a:pPr>
            <a:r>
              <a:t>{</a:t>
            </a:r>
          </a:p>
          <a:p>
            <a:pPr algn="l">
              <a:defRPr sz="2400">
                <a:latin typeface="Courier"/>
                <a:ea typeface="Courier"/>
                <a:cs typeface="Courier"/>
                <a:sym typeface="Courier"/>
              </a:defRPr>
            </a:pPr>
            <a:r>
              <a:t>    for (int i=0; i &lt; nelems; i++) {</a:t>
            </a:r>
          </a:p>
          <a:p>
            <a:pPr algn="l">
              <a:defRPr sz="2400">
                <a:latin typeface="Courier"/>
                <a:ea typeface="Courier"/>
                <a:cs typeface="Courier"/>
                <a:sym typeface="Courier"/>
              </a:defRPr>
            </a:pPr>
            <a:r>
              <a:t>        void *element = (char *)arr + i * width;</a:t>
            </a:r>
          </a:p>
          <a:p>
            <a:pPr algn="l">
              <a:defRPr sz="2400">
                <a:latin typeface="Courier"/>
                <a:ea typeface="Courier"/>
                <a:cs typeface="Courier"/>
                <a:sym typeface="Courier"/>
              </a:defRPr>
            </a:pPr>
            <a:r>
              <a:t>        pr_func(element);</a:t>
            </a:r>
          </a:p>
          <a:p>
            <a:pPr algn="l">
              <a:defRPr sz="2400">
                <a:latin typeface="Courier"/>
                <a:ea typeface="Courier"/>
                <a:cs typeface="Courier"/>
                <a:sym typeface="Courier"/>
              </a:defRPr>
            </a:pPr>
            <a:r>
              <a:t>        i == nelems - 1 ? printf("\n") : printf(", ");</a:t>
            </a:r>
          </a:p>
          <a:p>
            <a:pPr algn="l">
              <a:defRPr sz="2400">
                <a:latin typeface="Courier"/>
                <a:ea typeface="Courier"/>
                <a:cs typeface="Courier"/>
                <a:sym typeface="Courier"/>
              </a:defRPr>
            </a:pPr>
            <a:r>
              <a:t>    }</a:t>
            </a:r>
          </a:p>
          <a:p>
            <a:pPr algn="l">
              <a:defRPr sz="2400">
                <a:latin typeface="Courier"/>
                <a:ea typeface="Courier"/>
                <a:cs typeface="Courier"/>
                <a:sym typeface="Courier"/>
              </a:defRPr>
            </a:pPr>
            <a:r>
              <a:t>}</a:t>
            </a:r>
          </a:p>
          <a:p>
            <a:pPr algn="l">
              <a:defRPr sz="2400">
                <a:latin typeface="Courier"/>
                <a:ea typeface="Courier"/>
                <a:cs typeface="Courier"/>
                <a:sym typeface="Courier"/>
              </a:defRPr>
            </a:pPr>
          </a:p>
          <a:p>
            <a:pPr algn="l">
              <a:defRPr sz="2400">
                <a:latin typeface="Courier"/>
                <a:ea typeface="Courier"/>
                <a:cs typeface="Courier"/>
                <a:sym typeface="Courier"/>
              </a:defRPr>
            </a:pPr>
            <a:r>
              <a:t>void print_int(void *arr)</a:t>
            </a:r>
          </a:p>
          <a:p>
            <a:pPr algn="l">
              <a:defRPr sz="2400">
                <a:latin typeface="Courier"/>
                <a:ea typeface="Courier"/>
                <a:cs typeface="Courier"/>
                <a:sym typeface="Courier"/>
              </a:defRPr>
            </a:pPr>
            <a:r>
              <a:t>{</a:t>
            </a:r>
          </a:p>
          <a:p>
            <a:pPr algn="l">
              <a:defRPr sz="2400">
                <a:latin typeface="Courier"/>
                <a:ea typeface="Courier"/>
                <a:cs typeface="Courier"/>
                <a:sym typeface="Courier"/>
              </a:defRPr>
            </a:pPr>
            <a:r>
              <a:t>    int i = *(int *)arr;</a:t>
            </a:r>
          </a:p>
          <a:p>
            <a:pPr algn="l">
              <a:defRPr sz="2400">
                <a:latin typeface="Courier"/>
                <a:ea typeface="Courier"/>
                <a:cs typeface="Courier"/>
                <a:sym typeface="Courier"/>
              </a:defRPr>
            </a:pPr>
            <a:r>
              <a:t>    printf("%d", i);</a:t>
            </a:r>
          </a:p>
          <a:p>
            <a:pPr algn="l">
              <a:defRPr sz="2400">
                <a:latin typeface="Courier"/>
                <a:ea typeface="Courier"/>
                <a:cs typeface="Courier"/>
                <a:sym typeface="Courier"/>
              </a:defRPr>
            </a:pPr>
            <a:r>
              <a:t>}</a:t>
            </a:r>
          </a:p>
          <a:p>
            <a:pPr algn="l">
              <a:defRPr sz="2400">
                <a:latin typeface="Courier"/>
                <a:ea typeface="Courier"/>
                <a:cs typeface="Courier"/>
                <a:sym typeface="Courier"/>
              </a:defRPr>
            </a:pPr>
          </a:p>
          <a:p>
            <a:pPr algn="l">
              <a:defRPr sz="2400">
                <a:latin typeface="Courier"/>
                <a:ea typeface="Courier"/>
                <a:cs typeface="Courier"/>
                <a:sym typeface="Courier"/>
              </a:defRPr>
            </a:pPr>
            <a:r>
              <a:t>void print_long(void *arr)</a:t>
            </a:r>
          </a:p>
          <a:p>
            <a:pPr algn="l">
              <a:defRPr sz="2400">
                <a:latin typeface="Courier"/>
                <a:ea typeface="Courier"/>
                <a:cs typeface="Courier"/>
                <a:sym typeface="Courier"/>
              </a:defRPr>
            </a:pPr>
            <a:r>
              <a:t>{</a:t>
            </a:r>
          </a:p>
          <a:p>
            <a:pPr algn="l">
              <a:defRPr sz="2400">
                <a:latin typeface="Courier"/>
                <a:ea typeface="Courier"/>
                <a:cs typeface="Courier"/>
                <a:sym typeface="Courier"/>
              </a:defRPr>
            </a:pPr>
            <a:r>
              <a:t>    long l = *(long *)arr;</a:t>
            </a:r>
          </a:p>
          <a:p>
            <a:pPr algn="l">
              <a:defRPr sz="2400">
                <a:latin typeface="Courier"/>
                <a:ea typeface="Courier"/>
                <a:cs typeface="Courier"/>
                <a:sym typeface="Courier"/>
              </a:defRPr>
            </a:pPr>
            <a:r>
              <a:t>    printf("%ld", l);</a:t>
            </a:r>
          </a:p>
          <a:p>
            <a:pPr algn="l">
              <a:defRPr sz="2400">
                <a:latin typeface="Courier"/>
                <a:ea typeface="Courier"/>
                <a:cs typeface="Courier"/>
                <a:sym typeface="Courier"/>
              </a:defRPr>
            </a:pPr>
            <a:r>
              <a:t>}</a:t>
            </a:r>
          </a:p>
        </p:txBody>
      </p:sp>
      <p:sp>
        <p:nvSpPr>
          <p:cNvPr id="677" name="int main(int argc, char **argv)…"/>
          <p:cNvSpPr txBox="1"/>
          <p:nvPr/>
        </p:nvSpPr>
        <p:spPr>
          <a:xfrm>
            <a:off x="11543639" y="3230201"/>
            <a:ext cx="12718525" cy="49530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400">
                <a:latin typeface="Courier"/>
                <a:ea typeface="Courier"/>
                <a:cs typeface="Courier"/>
                <a:sym typeface="Courier"/>
              </a:defRPr>
            </a:pPr>
            <a:r>
              <a:t>int main(int argc, char **argv)</a:t>
            </a:r>
          </a:p>
          <a:p>
            <a:pPr algn="l">
              <a:defRPr sz="2400">
                <a:latin typeface="Courier"/>
                <a:ea typeface="Courier"/>
                <a:cs typeface="Courier"/>
                <a:sym typeface="Courier"/>
              </a:defRPr>
            </a:pPr>
            <a:r>
              <a:t>{</a:t>
            </a:r>
          </a:p>
          <a:p>
            <a:pPr algn="l">
              <a:defRPr sz="2400">
                <a:latin typeface="Courier"/>
                <a:ea typeface="Courier"/>
                <a:cs typeface="Courier"/>
                <a:sym typeface="Courier"/>
              </a:defRPr>
            </a:pPr>
            <a:r>
              <a:t>    int i_array[] = {0, 1, 2, 3, 4, 5};</a:t>
            </a:r>
          </a:p>
          <a:p>
            <a:pPr algn="l">
              <a:defRPr sz="2400">
                <a:latin typeface="Courier"/>
                <a:ea typeface="Courier"/>
                <a:cs typeface="Courier"/>
                <a:sym typeface="Courier"/>
              </a:defRPr>
            </a:pPr>
            <a:r>
              <a:t>    size_t i_nelems = sizeof(i_array) / sizeof(i_array[0]);</a:t>
            </a:r>
          </a:p>
          <a:p>
            <a:pPr algn="l">
              <a:defRPr sz="2400">
                <a:latin typeface="Courier"/>
                <a:ea typeface="Courier"/>
                <a:cs typeface="Courier"/>
                <a:sym typeface="Courier"/>
              </a:defRPr>
            </a:pPr>
          </a:p>
          <a:p>
            <a:pPr algn="l">
              <a:defRPr sz="2400">
                <a:latin typeface="Courier"/>
                <a:ea typeface="Courier"/>
                <a:cs typeface="Courier"/>
                <a:sym typeface="Courier"/>
              </a:defRPr>
            </a:pPr>
            <a:r>
              <a:t>    long l_array[] = {0, 10, 20, 30, 40, 50};</a:t>
            </a:r>
          </a:p>
          <a:p>
            <a:pPr algn="l">
              <a:defRPr sz="2400">
                <a:latin typeface="Courier"/>
                <a:ea typeface="Courier"/>
                <a:cs typeface="Courier"/>
                <a:sym typeface="Courier"/>
              </a:defRPr>
            </a:pPr>
            <a:r>
              <a:t>    size_t l_nelems = sizeof(l_array) / sizeof(l_array[0]);</a:t>
            </a:r>
          </a:p>
          <a:p>
            <a:pPr algn="l">
              <a:defRPr sz="2400">
                <a:latin typeface="Courier"/>
                <a:ea typeface="Courier"/>
                <a:cs typeface="Courier"/>
                <a:sym typeface="Courier"/>
              </a:defRPr>
            </a:pPr>
          </a:p>
          <a:p>
            <a:pPr algn="l">
              <a:defRPr sz="2400">
                <a:latin typeface="Courier"/>
                <a:ea typeface="Courier"/>
                <a:cs typeface="Courier"/>
                <a:sym typeface="Courier"/>
              </a:defRPr>
            </a:pPr>
            <a:r>
              <a:t>    print_array(i_array, i_nelems,sizeof(i_array[0]), print_int);</a:t>
            </a:r>
          </a:p>
          <a:p>
            <a:pPr algn="l">
              <a:defRPr sz="2400">
                <a:latin typeface="Courier"/>
                <a:ea typeface="Courier"/>
                <a:cs typeface="Courier"/>
                <a:sym typeface="Courier"/>
              </a:defRPr>
            </a:pPr>
            <a:r>
              <a:t>    print_array(l_array, l_nelems,sizeof(l_array[0]), print_long);</a:t>
            </a:r>
          </a:p>
          <a:p>
            <a:pPr algn="l">
              <a:defRPr sz="2400">
                <a:latin typeface="Courier"/>
                <a:ea typeface="Courier"/>
                <a:cs typeface="Courier"/>
                <a:sym typeface="Courier"/>
              </a:defRPr>
            </a:pPr>
          </a:p>
          <a:p>
            <a:pPr algn="l">
              <a:defRPr sz="2400">
                <a:latin typeface="Courier"/>
                <a:ea typeface="Courier"/>
                <a:cs typeface="Courier"/>
                <a:sym typeface="Courier"/>
              </a:defRPr>
            </a:pPr>
            <a:r>
              <a:t>    return 0;</a:t>
            </a:r>
          </a:p>
          <a:p>
            <a:pPr algn="l">
              <a:defRPr sz="2400">
                <a:latin typeface="Courier"/>
                <a:ea typeface="Courier"/>
                <a:cs typeface="Courier"/>
                <a:sym typeface="Courier"/>
              </a:defRPr>
            </a:pPr>
            <a:r>
              <a:t>}</a:t>
            </a:r>
          </a:p>
        </p:txBody>
      </p:sp>
      <p:sp>
        <p:nvSpPr>
          <p:cNvPr id="678" name="Slide Number"/>
          <p:cNvSpPr txBox="1"/>
          <p:nvPr>
            <p:ph type="sldNum" sz="quarter" idx="2"/>
          </p:nvPr>
        </p:nvSpPr>
        <p:spPr>
          <a:xfrm>
            <a:off x="386903" y="12618456"/>
            <a:ext cx="424994" cy="436678"/>
          </a:xfrm>
          <a:prstGeom prst="rect">
            <a:avLst/>
          </a:prstGeom>
          <a:extLst>
            <a:ext uri="{C572A759-6A51-4108-AA02-DFA0A04FC94B}">
              <ma14:wrappingTextBoxFlag xmlns:ma14="http://schemas.microsoft.com/office/mac/drawingml/2011/main" val="1"/>
            </a:ext>
          </a:extLst>
        </p:spPr>
        <p:txBody>
          <a:bodyPr/>
          <a:lstStyle>
            <a:lvl1pPr>
              <a:defRPr sz="2200"/>
            </a:lvl1pPr>
          </a:lstStyle>
          <a:p>
            <a:pPr/>
            <a:fld id="{86CB4B4D-7CA3-9044-876B-883B54F8677D}" type="slidenum"/>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80" name="Function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Function pointers</a:t>
            </a:r>
          </a:p>
        </p:txBody>
      </p:sp>
      <p:sp>
        <p:nvSpPr>
          <p:cNvPr id="681" name="Here is our full example:"/>
          <p:cNvSpPr txBox="1"/>
          <p:nvPr/>
        </p:nvSpPr>
        <p:spPr>
          <a:xfrm>
            <a:off x="717176" y="1935478"/>
            <a:ext cx="22949648"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Here is our full example:</a:t>
            </a:r>
          </a:p>
        </p:txBody>
      </p:sp>
      <p:sp>
        <p:nvSpPr>
          <p:cNvPr id="682" name="Note that when you pass a function pointer, you don't need to use &quot;&amp;&quot; because it is implied (though you can if you want)."/>
          <p:cNvSpPr txBox="1"/>
          <p:nvPr/>
        </p:nvSpPr>
        <p:spPr>
          <a:xfrm>
            <a:off x="12422160" y="8854122"/>
            <a:ext cx="10191951" cy="3152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Note that when you pass a function pointer, you don't need to use "</a:t>
            </a:r>
            <a:r>
              <a:rPr>
                <a:latin typeface="Courier"/>
                <a:ea typeface="Courier"/>
                <a:cs typeface="Courier"/>
                <a:sym typeface="Courier"/>
              </a:rPr>
              <a:t>&amp;</a:t>
            </a:r>
            <a:r>
              <a:t>" because it is implied (though you can if you want).</a:t>
            </a:r>
          </a:p>
        </p:txBody>
      </p:sp>
      <p:sp>
        <p:nvSpPr>
          <p:cNvPr id="683" name="Rounded Rectangle"/>
          <p:cNvSpPr/>
          <p:nvPr/>
        </p:nvSpPr>
        <p:spPr>
          <a:xfrm>
            <a:off x="21339159" y="6153113"/>
            <a:ext cx="2232019" cy="613468"/>
          </a:xfrm>
          <a:prstGeom prst="roundRect">
            <a:avLst>
              <a:gd name="adj" fmla="val 50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68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85" name="#include&lt;stdio.h&gt;…"/>
          <p:cNvSpPr txBox="1"/>
          <p:nvPr/>
        </p:nvSpPr>
        <p:spPr>
          <a:xfrm>
            <a:off x="98435" y="3230201"/>
            <a:ext cx="10476324" cy="93726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400">
                <a:latin typeface="Courier"/>
                <a:ea typeface="Courier"/>
                <a:cs typeface="Courier"/>
                <a:sym typeface="Courier"/>
              </a:defRPr>
            </a:pPr>
            <a:r>
              <a:t>#include&lt;stdio.h&gt;</a:t>
            </a:r>
          </a:p>
          <a:p>
            <a:pPr algn="l">
              <a:defRPr sz="2400">
                <a:latin typeface="Courier"/>
                <a:ea typeface="Courier"/>
                <a:cs typeface="Courier"/>
                <a:sym typeface="Courier"/>
              </a:defRPr>
            </a:pPr>
            <a:r>
              <a:t>#include&lt;stdlib.h&gt;</a:t>
            </a:r>
          </a:p>
          <a:p>
            <a:pPr algn="l">
              <a:defRPr sz="2400">
                <a:latin typeface="Courier"/>
                <a:ea typeface="Courier"/>
                <a:cs typeface="Courier"/>
                <a:sym typeface="Courier"/>
              </a:defRPr>
            </a:pPr>
          </a:p>
          <a:p>
            <a:pPr algn="l">
              <a:defRPr sz="2400">
                <a:latin typeface="Courier"/>
                <a:ea typeface="Courier"/>
                <a:cs typeface="Courier"/>
                <a:sym typeface="Courier"/>
              </a:defRPr>
            </a:pPr>
            <a:r>
              <a:t>void print_array(void *arr, size_t nelems, int </a:t>
            </a:r>
          </a:p>
          <a:p>
            <a:pPr algn="l">
              <a:defRPr sz="2400">
                <a:latin typeface="Courier"/>
                <a:ea typeface="Courier"/>
                <a:cs typeface="Courier"/>
                <a:sym typeface="Courier"/>
              </a:defRPr>
            </a:pPr>
            <a:r>
              <a:t>                 width, void(*pr_func)(void *))</a:t>
            </a:r>
          </a:p>
          <a:p>
            <a:pPr algn="l">
              <a:defRPr sz="2400">
                <a:latin typeface="Courier"/>
                <a:ea typeface="Courier"/>
                <a:cs typeface="Courier"/>
                <a:sym typeface="Courier"/>
              </a:defRPr>
            </a:pPr>
            <a:r>
              <a:t>{</a:t>
            </a:r>
          </a:p>
          <a:p>
            <a:pPr algn="l">
              <a:defRPr sz="2400">
                <a:latin typeface="Courier"/>
                <a:ea typeface="Courier"/>
                <a:cs typeface="Courier"/>
                <a:sym typeface="Courier"/>
              </a:defRPr>
            </a:pPr>
            <a:r>
              <a:t>    for (int i=0; i &lt; nelems; i++) {</a:t>
            </a:r>
          </a:p>
          <a:p>
            <a:pPr algn="l">
              <a:defRPr sz="2400">
                <a:latin typeface="Courier"/>
                <a:ea typeface="Courier"/>
                <a:cs typeface="Courier"/>
                <a:sym typeface="Courier"/>
              </a:defRPr>
            </a:pPr>
            <a:r>
              <a:t>        void *element = (char *)arr + i * width;</a:t>
            </a:r>
          </a:p>
          <a:p>
            <a:pPr algn="l">
              <a:defRPr sz="2400">
                <a:latin typeface="Courier"/>
                <a:ea typeface="Courier"/>
                <a:cs typeface="Courier"/>
                <a:sym typeface="Courier"/>
              </a:defRPr>
            </a:pPr>
            <a:r>
              <a:t>        pr_func(element);</a:t>
            </a:r>
          </a:p>
          <a:p>
            <a:pPr algn="l">
              <a:defRPr sz="2400">
                <a:latin typeface="Courier"/>
                <a:ea typeface="Courier"/>
                <a:cs typeface="Courier"/>
                <a:sym typeface="Courier"/>
              </a:defRPr>
            </a:pPr>
            <a:r>
              <a:t>        i == nelems - 1 ? printf("\n") : printf(", ");</a:t>
            </a:r>
          </a:p>
          <a:p>
            <a:pPr algn="l">
              <a:defRPr sz="2400">
                <a:latin typeface="Courier"/>
                <a:ea typeface="Courier"/>
                <a:cs typeface="Courier"/>
                <a:sym typeface="Courier"/>
              </a:defRPr>
            </a:pPr>
            <a:r>
              <a:t>    }</a:t>
            </a:r>
          </a:p>
          <a:p>
            <a:pPr algn="l">
              <a:defRPr sz="2400">
                <a:latin typeface="Courier"/>
                <a:ea typeface="Courier"/>
                <a:cs typeface="Courier"/>
                <a:sym typeface="Courier"/>
              </a:defRPr>
            </a:pPr>
            <a:r>
              <a:t>}</a:t>
            </a:r>
          </a:p>
          <a:p>
            <a:pPr algn="l">
              <a:defRPr sz="2400">
                <a:latin typeface="Courier"/>
                <a:ea typeface="Courier"/>
                <a:cs typeface="Courier"/>
                <a:sym typeface="Courier"/>
              </a:defRPr>
            </a:pPr>
          </a:p>
          <a:p>
            <a:pPr algn="l">
              <a:defRPr sz="2400">
                <a:latin typeface="Courier"/>
                <a:ea typeface="Courier"/>
                <a:cs typeface="Courier"/>
                <a:sym typeface="Courier"/>
              </a:defRPr>
            </a:pPr>
            <a:r>
              <a:t>void print_int(void *arr)</a:t>
            </a:r>
          </a:p>
          <a:p>
            <a:pPr algn="l">
              <a:defRPr sz="2400">
                <a:latin typeface="Courier"/>
                <a:ea typeface="Courier"/>
                <a:cs typeface="Courier"/>
                <a:sym typeface="Courier"/>
              </a:defRPr>
            </a:pPr>
            <a:r>
              <a:t>{</a:t>
            </a:r>
          </a:p>
          <a:p>
            <a:pPr algn="l">
              <a:defRPr sz="2400">
                <a:latin typeface="Courier"/>
                <a:ea typeface="Courier"/>
                <a:cs typeface="Courier"/>
                <a:sym typeface="Courier"/>
              </a:defRPr>
            </a:pPr>
            <a:r>
              <a:t>    int i = *(int *)arr;</a:t>
            </a:r>
          </a:p>
          <a:p>
            <a:pPr algn="l">
              <a:defRPr sz="2400">
                <a:latin typeface="Courier"/>
                <a:ea typeface="Courier"/>
                <a:cs typeface="Courier"/>
                <a:sym typeface="Courier"/>
              </a:defRPr>
            </a:pPr>
            <a:r>
              <a:t>    printf("%d", i);</a:t>
            </a:r>
          </a:p>
          <a:p>
            <a:pPr algn="l">
              <a:defRPr sz="2400">
                <a:latin typeface="Courier"/>
                <a:ea typeface="Courier"/>
                <a:cs typeface="Courier"/>
                <a:sym typeface="Courier"/>
              </a:defRPr>
            </a:pPr>
            <a:r>
              <a:t>}</a:t>
            </a:r>
          </a:p>
          <a:p>
            <a:pPr algn="l">
              <a:defRPr sz="2400">
                <a:latin typeface="Courier"/>
                <a:ea typeface="Courier"/>
                <a:cs typeface="Courier"/>
                <a:sym typeface="Courier"/>
              </a:defRPr>
            </a:pPr>
          </a:p>
          <a:p>
            <a:pPr algn="l">
              <a:defRPr sz="2400">
                <a:latin typeface="Courier"/>
                <a:ea typeface="Courier"/>
                <a:cs typeface="Courier"/>
                <a:sym typeface="Courier"/>
              </a:defRPr>
            </a:pPr>
            <a:r>
              <a:t>void print_long(void *arr)</a:t>
            </a:r>
          </a:p>
          <a:p>
            <a:pPr algn="l">
              <a:defRPr sz="2400">
                <a:latin typeface="Courier"/>
                <a:ea typeface="Courier"/>
                <a:cs typeface="Courier"/>
                <a:sym typeface="Courier"/>
              </a:defRPr>
            </a:pPr>
            <a:r>
              <a:t>{</a:t>
            </a:r>
          </a:p>
          <a:p>
            <a:pPr algn="l">
              <a:defRPr sz="2400">
                <a:latin typeface="Courier"/>
                <a:ea typeface="Courier"/>
                <a:cs typeface="Courier"/>
                <a:sym typeface="Courier"/>
              </a:defRPr>
            </a:pPr>
            <a:r>
              <a:t>    long l = *(long *)arr;</a:t>
            </a:r>
          </a:p>
          <a:p>
            <a:pPr algn="l">
              <a:defRPr sz="2400">
                <a:latin typeface="Courier"/>
                <a:ea typeface="Courier"/>
                <a:cs typeface="Courier"/>
                <a:sym typeface="Courier"/>
              </a:defRPr>
            </a:pPr>
            <a:r>
              <a:t>    printf("%ld", l);</a:t>
            </a:r>
          </a:p>
          <a:p>
            <a:pPr algn="l">
              <a:defRPr sz="2400">
                <a:latin typeface="Courier"/>
                <a:ea typeface="Courier"/>
                <a:cs typeface="Courier"/>
                <a:sym typeface="Courier"/>
              </a:defRPr>
            </a:pPr>
            <a:r>
              <a:t>}</a:t>
            </a:r>
          </a:p>
        </p:txBody>
      </p:sp>
      <p:sp>
        <p:nvSpPr>
          <p:cNvPr id="686" name="int main(int argc, char **argv)…"/>
          <p:cNvSpPr txBox="1"/>
          <p:nvPr/>
        </p:nvSpPr>
        <p:spPr>
          <a:xfrm>
            <a:off x="11543639" y="3230201"/>
            <a:ext cx="12718525" cy="49530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400">
                <a:latin typeface="Courier"/>
                <a:ea typeface="Courier"/>
                <a:cs typeface="Courier"/>
                <a:sym typeface="Courier"/>
              </a:defRPr>
            </a:pPr>
            <a:r>
              <a:t>int main(int argc, char **argv)</a:t>
            </a:r>
          </a:p>
          <a:p>
            <a:pPr algn="l">
              <a:defRPr sz="2400">
                <a:latin typeface="Courier"/>
                <a:ea typeface="Courier"/>
                <a:cs typeface="Courier"/>
                <a:sym typeface="Courier"/>
              </a:defRPr>
            </a:pPr>
            <a:r>
              <a:t>{</a:t>
            </a:r>
          </a:p>
          <a:p>
            <a:pPr algn="l">
              <a:defRPr sz="2400">
                <a:latin typeface="Courier"/>
                <a:ea typeface="Courier"/>
                <a:cs typeface="Courier"/>
                <a:sym typeface="Courier"/>
              </a:defRPr>
            </a:pPr>
            <a:r>
              <a:t>    int i_array[] = {0, 1, 2, 3, 4, 5};</a:t>
            </a:r>
          </a:p>
          <a:p>
            <a:pPr algn="l">
              <a:defRPr sz="2400">
                <a:latin typeface="Courier"/>
                <a:ea typeface="Courier"/>
                <a:cs typeface="Courier"/>
                <a:sym typeface="Courier"/>
              </a:defRPr>
            </a:pPr>
            <a:r>
              <a:t>    size_t i_nelems = sizeof(i_array) / sizeof(i_array[0]);</a:t>
            </a:r>
          </a:p>
          <a:p>
            <a:pPr algn="l">
              <a:defRPr sz="2400">
                <a:latin typeface="Courier"/>
                <a:ea typeface="Courier"/>
                <a:cs typeface="Courier"/>
                <a:sym typeface="Courier"/>
              </a:defRPr>
            </a:pPr>
          </a:p>
          <a:p>
            <a:pPr algn="l">
              <a:defRPr sz="2400">
                <a:latin typeface="Courier"/>
                <a:ea typeface="Courier"/>
                <a:cs typeface="Courier"/>
                <a:sym typeface="Courier"/>
              </a:defRPr>
            </a:pPr>
            <a:r>
              <a:t>    long l_array[] = {0, 10, 20, 30, 40, 50};</a:t>
            </a:r>
          </a:p>
          <a:p>
            <a:pPr algn="l">
              <a:defRPr sz="2400">
                <a:latin typeface="Courier"/>
                <a:ea typeface="Courier"/>
                <a:cs typeface="Courier"/>
                <a:sym typeface="Courier"/>
              </a:defRPr>
            </a:pPr>
            <a:r>
              <a:t>    size_t l_nelems = sizeof(l_array) / sizeof(l_array[0]);</a:t>
            </a:r>
          </a:p>
          <a:p>
            <a:pPr algn="l">
              <a:defRPr sz="2400">
                <a:latin typeface="Courier"/>
                <a:ea typeface="Courier"/>
                <a:cs typeface="Courier"/>
                <a:sym typeface="Courier"/>
              </a:defRPr>
            </a:pPr>
          </a:p>
          <a:p>
            <a:pPr algn="l">
              <a:defRPr sz="2400">
                <a:latin typeface="Courier"/>
                <a:ea typeface="Courier"/>
                <a:cs typeface="Courier"/>
                <a:sym typeface="Courier"/>
              </a:defRPr>
            </a:pPr>
            <a:r>
              <a:t>    print_array(i_array, i_nelems,sizeof(i_array[0]), print_int);</a:t>
            </a:r>
          </a:p>
          <a:p>
            <a:pPr algn="l">
              <a:defRPr sz="2400">
                <a:latin typeface="Courier"/>
                <a:ea typeface="Courier"/>
                <a:cs typeface="Courier"/>
                <a:sym typeface="Courier"/>
              </a:defRPr>
            </a:pPr>
            <a:r>
              <a:t>    print_array(l_array, l_nelems,sizeof(l_array[0]), print_long);</a:t>
            </a:r>
          </a:p>
          <a:p>
            <a:pPr algn="l">
              <a:defRPr sz="2400">
                <a:latin typeface="Courier"/>
                <a:ea typeface="Courier"/>
                <a:cs typeface="Courier"/>
                <a:sym typeface="Courier"/>
              </a:defRPr>
            </a:pPr>
          </a:p>
          <a:p>
            <a:pPr algn="l">
              <a:defRPr sz="2400">
                <a:latin typeface="Courier"/>
                <a:ea typeface="Courier"/>
                <a:cs typeface="Courier"/>
                <a:sym typeface="Courier"/>
              </a:defRPr>
            </a:pPr>
            <a:r>
              <a:t>    return 0;</a:t>
            </a:r>
          </a:p>
          <a:p>
            <a:pPr algn="l">
              <a:defRPr sz="2400">
                <a:latin typeface="Courier"/>
                <a:ea typeface="Courier"/>
                <a:cs typeface="Courier"/>
                <a:sym typeface="Courier"/>
              </a:defRPr>
            </a:pPr>
            <a:r>
              <a: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83" grpId="1"/>
    </p:bldLst>
  </p:timing>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88" name="Function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Function pointers</a:t>
            </a:r>
          </a:p>
        </p:txBody>
      </p:sp>
      <p:sp>
        <p:nvSpPr>
          <p:cNvPr id="689" name="For our print_array function, we can have the printing do anything we want!…"/>
          <p:cNvSpPr txBox="1"/>
          <p:nvPr/>
        </p:nvSpPr>
        <p:spPr>
          <a:xfrm>
            <a:off x="717176" y="1935478"/>
            <a:ext cx="22949648" cy="31706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For our print_array function, we can have the printing do anything we want!</a:t>
            </a:r>
          </a:p>
          <a:p>
            <a:pPr algn="l"/>
          </a:p>
          <a:p>
            <a:pPr algn="l"/>
            <a:r>
              <a:t>Let's look at the </a:t>
            </a:r>
            <a:r>
              <a:rPr>
                <a:latin typeface="Courier"/>
                <a:ea typeface="Courier"/>
                <a:cs typeface="Courier"/>
                <a:sym typeface="Courier"/>
              </a:rPr>
              <a:t>printf_coordinates.c</a:t>
            </a:r>
            <a:r>
              <a:t> file from </a:t>
            </a:r>
            <a:r>
              <a:rPr>
                <a:latin typeface="Courier"/>
                <a:ea typeface="Courier"/>
                <a:cs typeface="Courier"/>
                <a:sym typeface="Courier"/>
              </a:rPr>
              <a:t>/afs/ir/class/cs107/lecture-code/lect6</a:t>
            </a:r>
          </a:p>
        </p:txBody>
      </p:sp>
      <p:pic>
        <p:nvPicPr>
          <p:cNvPr id="690" name="Image" descr="Image"/>
          <p:cNvPicPr>
            <a:picLocks noChangeAspect="1"/>
          </p:cNvPicPr>
          <p:nvPr/>
        </p:nvPicPr>
        <p:blipFill>
          <a:blip r:embed="rId2">
            <a:extLst/>
          </a:blip>
          <a:stretch>
            <a:fillRect/>
          </a:stretch>
        </p:blipFill>
        <p:spPr>
          <a:xfrm>
            <a:off x="10242037" y="5109166"/>
            <a:ext cx="3899925" cy="3899926"/>
          </a:xfrm>
          <a:prstGeom prst="rect">
            <a:avLst/>
          </a:prstGeom>
          <a:ln w="12700">
            <a:miter lim="400000"/>
          </a:ln>
        </p:spPr>
      </p:pic>
      <p:sp>
        <p:nvSpPr>
          <p:cNvPr id="691" name="Also available in the course reader: http://stanford.edu/~cgregg/107-Reader/107-Reader-code.zip…"/>
          <p:cNvSpPr txBox="1"/>
          <p:nvPr/>
        </p:nvSpPr>
        <p:spPr>
          <a:xfrm>
            <a:off x="725378" y="9270717"/>
            <a:ext cx="22386926" cy="39141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Also available in the course reader: </a:t>
            </a:r>
            <a:r>
              <a:rPr u="sng">
                <a:hlinkClick r:id="rId3" invalidUrl="" action="" tgtFrame="" tooltip="" history="1" highlightClick="0" endSnd="0"/>
              </a:rPr>
              <a:t>http://stanford.edu/~cgregg/107-Reader/107-Reader-code.zip</a:t>
            </a:r>
          </a:p>
          <a:p>
            <a:pPr algn="l"/>
          </a:p>
          <a:p>
            <a:pPr algn="l"/>
            <a:r>
              <a:t>Look in </a:t>
            </a:r>
            <a:r>
              <a:rPr>
                <a:latin typeface="Courier"/>
                <a:ea typeface="Courier"/>
                <a:cs typeface="Courier"/>
                <a:sym typeface="Courier"/>
              </a:rPr>
              <a:t>code/Ch8_C_Low_Level</a:t>
            </a:r>
          </a:p>
          <a:p>
            <a:pPr algn="l"/>
            <a:r>
              <a:t> </a:t>
            </a:r>
          </a:p>
        </p:txBody>
      </p:sp>
      <p:sp>
        <p:nvSpPr>
          <p:cNvPr id="69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4" name="C standard library example: qsor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sz="7800">
                <a:solidFill>
                  <a:srgbClr val="FFFFFF"/>
                </a:solidFill>
              </a:defRPr>
            </a:pPr>
            <a:r>
              <a:t>C standard library example: </a:t>
            </a:r>
            <a:r>
              <a:rPr>
                <a:latin typeface="Courier"/>
                <a:ea typeface="Courier"/>
                <a:cs typeface="Courier"/>
                <a:sym typeface="Courier"/>
              </a:rPr>
              <a:t>qsort</a:t>
            </a:r>
          </a:p>
        </p:txBody>
      </p:sp>
      <p:sp>
        <p:nvSpPr>
          <p:cNvPr id="695" name="The C standard library has a number of functions that expect function pointers. The qsort function is one of them:…"/>
          <p:cNvSpPr txBox="1"/>
          <p:nvPr/>
        </p:nvSpPr>
        <p:spPr>
          <a:xfrm>
            <a:off x="717176" y="1935478"/>
            <a:ext cx="22949648" cy="1153374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The C standard library has a number of functions that expect function pointers. The </a:t>
            </a:r>
            <a:r>
              <a:rPr>
                <a:latin typeface="Courier"/>
                <a:ea typeface="Courier"/>
                <a:cs typeface="Courier"/>
                <a:sym typeface="Courier"/>
              </a:rPr>
              <a:t>qsort</a:t>
            </a:r>
            <a:r>
              <a:t> function is one of them:</a:t>
            </a:r>
          </a:p>
          <a:p>
            <a:pPr algn="l"/>
          </a:p>
          <a:p>
            <a:pPr algn="l">
              <a:defRPr sz="4700">
                <a:latin typeface="Courier"/>
                <a:ea typeface="Courier"/>
                <a:cs typeface="Courier"/>
                <a:sym typeface="Courier"/>
              </a:defRPr>
            </a:pPr>
            <a:r>
              <a:t>void qsort(void *base, size_t nmemb, size_t size,</a:t>
            </a:r>
          </a:p>
          <a:p>
            <a:pPr algn="l">
              <a:defRPr sz="4700">
                <a:latin typeface="Courier"/>
                <a:ea typeface="Courier"/>
                <a:cs typeface="Courier"/>
                <a:sym typeface="Courier"/>
              </a:defRPr>
            </a:pPr>
            <a:r>
              <a:t>           int (*compar)(const void *, const void *));</a:t>
            </a:r>
          </a:p>
          <a:p>
            <a:pPr algn="l"/>
          </a:p>
          <a:p>
            <a:pPr algn="l"/>
            <a:r>
              <a:t>The </a:t>
            </a:r>
            <a:r>
              <a:rPr>
                <a:latin typeface="Courier"/>
                <a:ea typeface="Courier"/>
                <a:cs typeface="Courier"/>
                <a:sym typeface="Courier"/>
              </a:rPr>
              <a:t>base</a:t>
            </a:r>
            <a:r>
              <a:t>, </a:t>
            </a:r>
            <a:r>
              <a:rPr>
                <a:latin typeface="Courier"/>
                <a:ea typeface="Courier"/>
                <a:cs typeface="Courier"/>
                <a:sym typeface="Courier"/>
              </a:rPr>
              <a:t>nmemb</a:t>
            </a:r>
            <a:r>
              <a:t>, and </a:t>
            </a:r>
            <a:r>
              <a:rPr>
                <a:latin typeface="Courier"/>
                <a:ea typeface="Courier"/>
                <a:cs typeface="Courier"/>
                <a:sym typeface="Courier"/>
              </a:rPr>
              <a:t>size</a:t>
            </a:r>
            <a:r>
              <a:t> variables are just standard pointer-to-array details. The </a:t>
            </a:r>
            <a:r>
              <a:rPr>
                <a:latin typeface="Courier"/>
                <a:ea typeface="Courier"/>
                <a:cs typeface="Courier"/>
                <a:sym typeface="Courier"/>
              </a:rPr>
              <a:t>compar</a:t>
            </a:r>
            <a:r>
              <a:t> function is a comparison function that expects two elements from the array, and will perform a comparison on them. This is a standard comparison with the following return </a:t>
            </a:r>
            <a:r>
              <a:rPr>
                <a:latin typeface="Courier"/>
                <a:ea typeface="Courier"/>
                <a:cs typeface="Courier"/>
                <a:sym typeface="Courier"/>
              </a:rPr>
              <a:t>int</a:t>
            </a:r>
            <a:r>
              <a:t> value possibilities:</a:t>
            </a:r>
          </a:p>
          <a:p>
            <a:pPr algn="l"/>
          </a:p>
          <a:p>
            <a:pPr algn="l"/>
            <a:r>
              <a:rPr b="1">
                <a:latin typeface="Helvetica Neue"/>
                <a:ea typeface="Helvetica Neue"/>
                <a:cs typeface="Helvetica Neue"/>
                <a:sym typeface="Helvetica Neue"/>
              </a:rPr>
              <a:t>negative</a:t>
            </a:r>
            <a:r>
              <a:t>: the first element is less than the second element</a:t>
            </a:r>
          </a:p>
          <a:p>
            <a:pPr algn="l"/>
            <a:r>
              <a:rPr b="1">
                <a:latin typeface="Helvetica Neue"/>
                <a:ea typeface="Helvetica Neue"/>
                <a:cs typeface="Helvetica Neue"/>
                <a:sym typeface="Helvetica Neue"/>
              </a:rPr>
              <a:t>zero</a:t>
            </a:r>
            <a:r>
              <a:t>: the elements are equal</a:t>
            </a:r>
          </a:p>
          <a:p>
            <a:pPr algn="l"/>
            <a:r>
              <a:rPr b="1">
                <a:latin typeface="Helvetica Neue"/>
                <a:ea typeface="Helvetica Neue"/>
                <a:cs typeface="Helvetica Neue"/>
                <a:sym typeface="Helvetica Neue"/>
              </a:rPr>
              <a:t>positive</a:t>
            </a:r>
            <a:r>
              <a:t>: the first element is greater than the second element</a:t>
            </a:r>
          </a:p>
        </p:txBody>
      </p:sp>
      <p:sp>
        <p:nvSpPr>
          <p:cNvPr id="69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8" name="C standard library example: qsor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sz="7800">
                <a:solidFill>
                  <a:srgbClr val="FFFFFF"/>
                </a:solidFill>
              </a:defRPr>
            </a:pPr>
            <a:r>
              <a:t>C standard library example: </a:t>
            </a:r>
            <a:r>
              <a:rPr>
                <a:latin typeface="Courier"/>
                <a:ea typeface="Courier"/>
                <a:cs typeface="Courier"/>
                <a:sym typeface="Courier"/>
              </a:rPr>
              <a:t>qsort</a:t>
            </a:r>
          </a:p>
        </p:txBody>
      </p:sp>
      <p:sp>
        <p:nvSpPr>
          <p:cNvPr id="699" name="The C standard library has a number of functions that expect function pointers. The qsort function is one of them:…"/>
          <p:cNvSpPr txBox="1"/>
          <p:nvPr/>
        </p:nvSpPr>
        <p:spPr>
          <a:xfrm>
            <a:off x="717176" y="1935478"/>
            <a:ext cx="22949648" cy="690263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The C standard library has a number of functions that expect function pointers. The </a:t>
            </a:r>
            <a:r>
              <a:rPr>
                <a:latin typeface="Courier"/>
                <a:ea typeface="Courier"/>
                <a:cs typeface="Courier"/>
                <a:sym typeface="Courier"/>
              </a:rPr>
              <a:t>qsort</a:t>
            </a:r>
            <a:r>
              <a:t> function is one of them:</a:t>
            </a:r>
          </a:p>
          <a:p>
            <a:pPr algn="l"/>
          </a:p>
          <a:p>
            <a:pPr algn="l">
              <a:defRPr sz="4700">
                <a:latin typeface="Courier"/>
                <a:ea typeface="Courier"/>
                <a:cs typeface="Courier"/>
                <a:sym typeface="Courier"/>
              </a:defRPr>
            </a:pPr>
            <a:r>
              <a:t>void qsort(void *base, size_t nmemb, size_t size,</a:t>
            </a:r>
          </a:p>
          <a:p>
            <a:pPr algn="l">
              <a:defRPr sz="4700">
                <a:latin typeface="Courier"/>
                <a:ea typeface="Courier"/>
                <a:cs typeface="Courier"/>
                <a:sym typeface="Courier"/>
              </a:defRPr>
            </a:pPr>
            <a:r>
              <a:t>           int (*compar)(const void *, const void *));</a:t>
            </a:r>
          </a:p>
          <a:p>
            <a:pPr algn="l"/>
          </a:p>
          <a:p>
            <a:pPr algn="l"/>
            <a:r>
              <a:t>If you want to use the </a:t>
            </a:r>
            <a:r>
              <a:rPr>
                <a:latin typeface="Courier"/>
                <a:ea typeface="Courier"/>
                <a:cs typeface="Courier"/>
                <a:sym typeface="Courier"/>
              </a:rPr>
              <a:t>qsort</a:t>
            </a:r>
            <a:r>
              <a:t> function, you need to write a </a:t>
            </a:r>
            <a:r>
              <a:rPr>
                <a:latin typeface="Courier"/>
                <a:ea typeface="Courier"/>
                <a:cs typeface="Courier"/>
                <a:sym typeface="Courier"/>
              </a:rPr>
              <a:t>compar</a:t>
            </a:r>
            <a:r>
              <a:t> function yourself. Sometimes, we just need to build a function that utilizes another built-in function, like </a:t>
            </a:r>
            <a:r>
              <a:rPr>
                <a:latin typeface="Courier"/>
                <a:ea typeface="Courier"/>
                <a:cs typeface="Courier"/>
                <a:sym typeface="Courier"/>
              </a:rPr>
              <a:t>strcmp</a:t>
            </a:r>
            <a:r>
              <a:t>, to do the work:</a:t>
            </a:r>
          </a:p>
        </p:txBody>
      </p:sp>
      <p:sp>
        <p:nvSpPr>
          <p:cNvPr id="700" name="int compar_str(const void *s1, const void *s2) {…"/>
          <p:cNvSpPr txBox="1"/>
          <p:nvPr/>
        </p:nvSpPr>
        <p:spPr>
          <a:xfrm>
            <a:off x="773425" y="9255900"/>
            <a:ext cx="15425373" cy="1968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100">
                <a:latin typeface="Courier"/>
                <a:ea typeface="Courier"/>
                <a:cs typeface="Courier"/>
                <a:sym typeface="Courier"/>
              </a:defRPr>
            </a:pPr>
            <a:r>
              <a:t>int compar_str(const void *s1, const void *s2) { </a:t>
            </a:r>
          </a:p>
          <a:p>
            <a:pPr algn="l">
              <a:defRPr sz="4100">
                <a:latin typeface="Courier"/>
                <a:ea typeface="Courier"/>
                <a:cs typeface="Courier"/>
                <a:sym typeface="Courier"/>
              </a:defRPr>
            </a:pPr>
            <a:r>
              <a:t>    return strcmp(*(char **)s1, *(char **)s2);</a:t>
            </a:r>
          </a:p>
          <a:p>
            <a:pPr algn="l">
              <a:defRPr sz="4100">
                <a:latin typeface="Courier"/>
                <a:ea typeface="Courier"/>
                <a:cs typeface="Courier"/>
                <a:sym typeface="Courier"/>
              </a:defRPr>
            </a:pPr>
            <a:r>
              <a:t>}</a:t>
            </a:r>
          </a:p>
        </p:txBody>
      </p:sp>
      <p:sp>
        <p:nvSpPr>
          <p:cNvPr id="70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03" name="C standard library example: qsor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sz="7800">
                <a:solidFill>
                  <a:srgbClr val="FFFFFF"/>
                </a:solidFill>
              </a:defRPr>
            </a:pPr>
            <a:r>
              <a:t>C standard library example: </a:t>
            </a:r>
            <a:r>
              <a:rPr>
                <a:latin typeface="Courier"/>
                <a:ea typeface="Courier"/>
                <a:cs typeface="Courier"/>
                <a:sym typeface="Courier"/>
              </a:rPr>
              <a:t>qsort</a:t>
            </a:r>
          </a:p>
        </p:txBody>
      </p:sp>
      <p:sp>
        <p:nvSpPr>
          <p:cNvPr id="704" name="The C standard library has a number of functions that expect function pointers. The qsort function is one of them:…"/>
          <p:cNvSpPr txBox="1"/>
          <p:nvPr/>
        </p:nvSpPr>
        <p:spPr>
          <a:xfrm>
            <a:off x="717176" y="1935478"/>
            <a:ext cx="22949648" cy="690263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The C standard library has a number of functions that expect function pointers. The </a:t>
            </a:r>
            <a:r>
              <a:rPr>
                <a:latin typeface="Courier"/>
                <a:ea typeface="Courier"/>
                <a:cs typeface="Courier"/>
                <a:sym typeface="Courier"/>
              </a:rPr>
              <a:t>qsort</a:t>
            </a:r>
            <a:r>
              <a:t> function is one of them:</a:t>
            </a:r>
          </a:p>
          <a:p>
            <a:pPr algn="l"/>
          </a:p>
          <a:p>
            <a:pPr algn="l">
              <a:defRPr sz="4700">
                <a:latin typeface="Courier"/>
                <a:ea typeface="Courier"/>
                <a:cs typeface="Courier"/>
                <a:sym typeface="Courier"/>
              </a:defRPr>
            </a:pPr>
            <a:r>
              <a:t>void qsort(void *base, size_t nmemb, size_t size,</a:t>
            </a:r>
          </a:p>
          <a:p>
            <a:pPr algn="l">
              <a:defRPr sz="4700">
                <a:latin typeface="Courier"/>
                <a:ea typeface="Courier"/>
                <a:cs typeface="Courier"/>
                <a:sym typeface="Courier"/>
              </a:defRPr>
            </a:pPr>
            <a:r>
              <a:t>           int (*compar)(const void *, const void *));</a:t>
            </a:r>
          </a:p>
          <a:p>
            <a:pPr algn="l"/>
          </a:p>
          <a:p>
            <a:pPr algn="l"/>
            <a:r>
              <a:t>If you want to use the </a:t>
            </a:r>
            <a:r>
              <a:rPr>
                <a:latin typeface="Courier"/>
                <a:ea typeface="Courier"/>
                <a:cs typeface="Courier"/>
                <a:sym typeface="Courier"/>
              </a:rPr>
              <a:t>qsort</a:t>
            </a:r>
            <a:r>
              <a:t> function, you need to write a </a:t>
            </a:r>
            <a:r>
              <a:rPr>
                <a:latin typeface="Courier"/>
                <a:ea typeface="Courier"/>
                <a:cs typeface="Courier"/>
                <a:sym typeface="Courier"/>
              </a:rPr>
              <a:t>compar</a:t>
            </a:r>
            <a:r>
              <a:t> function yourself. Sometimes, we just need to build a function that utilizes another built-in function, like </a:t>
            </a:r>
            <a:r>
              <a:rPr>
                <a:latin typeface="Courier"/>
                <a:ea typeface="Courier"/>
                <a:cs typeface="Courier"/>
                <a:sym typeface="Courier"/>
              </a:rPr>
              <a:t>strcmp</a:t>
            </a:r>
            <a:r>
              <a:t>, to do the work:</a:t>
            </a:r>
          </a:p>
        </p:txBody>
      </p:sp>
      <p:sp>
        <p:nvSpPr>
          <p:cNvPr id="705" name="int compar_str(const void *s1, const void *s2) {…"/>
          <p:cNvSpPr txBox="1"/>
          <p:nvPr/>
        </p:nvSpPr>
        <p:spPr>
          <a:xfrm>
            <a:off x="773425" y="9255900"/>
            <a:ext cx="15425373" cy="1968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100">
                <a:latin typeface="Courier"/>
                <a:ea typeface="Courier"/>
                <a:cs typeface="Courier"/>
                <a:sym typeface="Courier"/>
              </a:defRPr>
            </a:pPr>
            <a:r>
              <a:t>int compar_str(const void *s1, const void *s2) { </a:t>
            </a:r>
          </a:p>
          <a:p>
            <a:pPr algn="l">
              <a:defRPr sz="4100">
                <a:latin typeface="Courier"/>
                <a:ea typeface="Courier"/>
                <a:cs typeface="Courier"/>
                <a:sym typeface="Courier"/>
              </a:defRPr>
            </a:pPr>
            <a:r>
              <a:t>    return strcmp(*(char **)s1, *(char **)s2);</a:t>
            </a:r>
          </a:p>
          <a:p>
            <a:pPr algn="l">
              <a:defRPr sz="4100">
                <a:latin typeface="Courier"/>
                <a:ea typeface="Courier"/>
                <a:cs typeface="Courier"/>
                <a:sym typeface="Courier"/>
              </a:defRPr>
            </a:pPr>
            <a:r>
              <a:t>}</a:t>
            </a:r>
          </a:p>
        </p:txBody>
      </p:sp>
      <p:sp>
        <p:nvSpPr>
          <p:cNvPr id="706" name="Rounded Rectangle"/>
          <p:cNvSpPr/>
          <p:nvPr/>
        </p:nvSpPr>
        <p:spPr>
          <a:xfrm>
            <a:off x="6922110" y="9958816"/>
            <a:ext cx="2476132" cy="620170"/>
          </a:xfrm>
          <a:prstGeom prst="roundRect">
            <a:avLst>
              <a:gd name="adj" fmla="val 50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707" name="Rounded Rectangle"/>
          <p:cNvSpPr/>
          <p:nvPr/>
        </p:nvSpPr>
        <p:spPr>
          <a:xfrm>
            <a:off x="11380294" y="9958816"/>
            <a:ext cx="2476132" cy="620170"/>
          </a:xfrm>
          <a:prstGeom prst="roundRect">
            <a:avLst>
              <a:gd name="adj" fmla="val 50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708" name="Important! Look at the type of s1 and s2 in the comparison function! This is a case where we must draw the situation!"/>
          <p:cNvSpPr txBox="1"/>
          <p:nvPr/>
        </p:nvSpPr>
        <p:spPr>
          <a:xfrm>
            <a:off x="708342" y="11642192"/>
            <a:ext cx="21586791"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Important! Look at the type of </a:t>
            </a:r>
            <a:r>
              <a:rPr>
                <a:latin typeface="Courier"/>
                <a:ea typeface="Courier"/>
                <a:cs typeface="Courier"/>
                <a:sym typeface="Courier"/>
              </a:rPr>
              <a:t>s1</a:t>
            </a:r>
            <a:r>
              <a:t> and </a:t>
            </a:r>
            <a:r>
              <a:rPr>
                <a:latin typeface="Courier"/>
                <a:ea typeface="Courier"/>
                <a:cs typeface="Courier"/>
                <a:sym typeface="Courier"/>
              </a:rPr>
              <a:t>s2</a:t>
            </a:r>
            <a:r>
              <a:t> in the comparison function! This is a case where we must draw the situation!</a:t>
            </a:r>
          </a:p>
        </p:txBody>
      </p:sp>
      <p:sp>
        <p:nvSpPr>
          <p:cNvPr id="70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11" name="C standard library example: qsort ful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sz="7800">
                <a:solidFill>
                  <a:srgbClr val="FFFFFF"/>
                </a:solidFill>
              </a:defRPr>
            </a:pPr>
            <a:r>
              <a:t>C standard library example: </a:t>
            </a:r>
            <a:r>
              <a:rPr>
                <a:latin typeface="Courier"/>
                <a:ea typeface="Courier"/>
                <a:cs typeface="Courier"/>
                <a:sym typeface="Courier"/>
              </a:rPr>
              <a:t>qsort</a:t>
            </a:r>
            <a:r>
              <a:t> full example</a:t>
            </a:r>
          </a:p>
        </p:txBody>
      </p:sp>
      <p:sp>
        <p:nvSpPr>
          <p:cNvPr id="712" name="// file: qsort_ex.c…"/>
          <p:cNvSpPr txBox="1"/>
          <p:nvPr/>
        </p:nvSpPr>
        <p:spPr>
          <a:xfrm>
            <a:off x="182809" y="1809750"/>
            <a:ext cx="11274327" cy="100965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800">
                <a:latin typeface="Courier"/>
                <a:ea typeface="Courier"/>
                <a:cs typeface="Courier"/>
                <a:sym typeface="Courier"/>
              </a:defRPr>
            </a:pPr>
            <a:r>
              <a:t>// file: qsort_ex.c</a:t>
            </a:r>
          </a:p>
          <a:p>
            <a:pPr algn="l">
              <a:defRPr sz="2800">
                <a:latin typeface="Courier"/>
                <a:ea typeface="Courier"/>
                <a:cs typeface="Courier"/>
                <a:sym typeface="Courier"/>
              </a:defRPr>
            </a:pPr>
            <a:r>
              <a:t>#include&lt;stdio.h&gt;</a:t>
            </a:r>
          </a:p>
          <a:p>
            <a:pPr algn="l">
              <a:defRPr sz="2800">
                <a:latin typeface="Courier"/>
                <a:ea typeface="Courier"/>
                <a:cs typeface="Courier"/>
                <a:sym typeface="Courier"/>
              </a:defRPr>
            </a:pPr>
            <a:r>
              <a:t>#include&lt;stdlib.h&gt;</a:t>
            </a:r>
          </a:p>
          <a:p>
            <a:pPr algn="l">
              <a:defRPr sz="2800">
                <a:latin typeface="Courier"/>
                <a:ea typeface="Courier"/>
                <a:cs typeface="Courier"/>
                <a:sym typeface="Courier"/>
              </a:defRPr>
            </a:pPr>
            <a:r>
              <a:t>#include&lt;string.h&gt;</a:t>
            </a:r>
          </a:p>
          <a:p>
            <a:pPr algn="l">
              <a:defRPr sz="2800">
                <a:latin typeface="Courier"/>
                <a:ea typeface="Courier"/>
                <a:cs typeface="Courier"/>
                <a:sym typeface="Courier"/>
              </a:defRPr>
            </a:pPr>
          </a:p>
          <a:p>
            <a:pPr algn="l">
              <a:defRPr sz="2800">
                <a:latin typeface="Courier"/>
                <a:ea typeface="Courier"/>
                <a:cs typeface="Courier"/>
                <a:sym typeface="Courier"/>
              </a:defRPr>
            </a:pPr>
            <a:r>
              <a:t>int compar_str(const void *s1, const void *s2) {</a:t>
            </a:r>
          </a:p>
          <a:p>
            <a:pPr algn="l">
              <a:defRPr sz="2800">
                <a:latin typeface="Courier"/>
                <a:ea typeface="Courier"/>
                <a:cs typeface="Courier"/>
                <a:sym typeface="Courier"/>
              </a:defRPr>
            </a:pPr>
            <a:r>
              <a:t>    return strcmp(*(char **)s1, *(char **)s2);</a:t>
            </a:r>
          </a:p>
          <a:p>
            <a:pPr algn="l">
              <a:defRPr sz="2800">
                <a:latin typeface="Courier"/>
                <a:ea typeface="Courier"/>
                <a:cs typeface="Courier"/>
                <a:sym typeface="Courier"/>
              </a:defRPr>
            </a:pPr>
            <a:r>
              <a:t>}</a:t>
            </a:r>
          </a:p>
          <a:p>
            <a:pPr algn="l">
              <a:defRPr sz="2800">
                <a:latin typeface="Courier"/>
                <a:ea typeface="Courier"/>
                <a:cs typeface="Courier"/>
                <a:sym typeface="Courier"/>
              </a:defRPr>
            </a:pPr>
          </a:p>
          <a:p>
            <a:pPr algn="l">
              <a:defRPr sz="2800">
                <a:latin typeface="Courier"/>
                <a:ea typeface="Courier"/>
                <a:cs typeface="Courier"/>
                <a:sym typeface="Courier"/>
              </a:defRPr>
            </a:pPr>
            <a:r>
              <a:t>int main(int argc, char **argv)</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 ignore program name</a:t>
            </a:r>
          </a:p>
          <a:p>
            <a:pPr algn="l">
              <a:defRPr sz="2800">
                <a:latin typeface="Courier"/>
                <a:ea typeface="Courier"/>
                <a:cs typeface="Courier"/>
                <a:sym typeface="Courier"/>
              </a:defRPr>
            </a:pPr>
            <a:r>
              <a:t>    argc--;</a:t>
            </a:r>
          </a:p>
          <a:p>
            <a:pPr algn="l">
              <a:defRPr sz="2800">
                <a:latin typeface="Courier"/>
                <a:ea typeface="Courier"/>
                <a:cs typeface="Courier"/>
                <a:sym typeface="Courier"/>
              </a:defRPr>
            </a:pPr>
            <a:r>
              <a:t>    argv++;</a:t>
            </a:r>
          </a:p>
          <a:p>
            <a:pPr algn="l">
              <a:defRPr sz="2800">
                <a:latin typeface="Courier"/>
                <a:ea typeface="Courier"/>
                <a:cs typeface="Courier"/>
                <a:sym typeface="Courier"/>
              </a:defRPr>
            </a:pPr>
          </a:p>
          <a:p>
            <a:pPr algn="l">
              <a:defRPr sz="2800">
                <a:latin typeface="Courier"/>
                <a:ea typeface="Courier"/>
                <a:cs typeface="Courier"/>
                <a:sym typeface="Courier"/>
              </a:defRPr>
            </a:pPr>
            <a:r>
              <a:t>    qsort(argv, argc, sizeof(argv[0]), compar_str);</a:t>
            </a:r>
          </a:p>
          <a:p>
            <a:pPr algn="l">
              <a:defRPr sz="2800">
                <a:latin typeface="Courier"/>
                <a:ea typeface="Courier"/>
                <a:cs typeface="Courier"/>
                <a:sym typeface="Courier"/>
              </a:defRPr>
            </a:pPr>
            <a:r>
              <a:t>    for (int i=0; i &lt; argc; i++) {</a:t>
            </a:r>
          </a:p>
          <a:p>
            <a:pPr algn="l">
              <a:defRPr sz="2800">
                <a:latin typeface="Courier"/>
                <a:ea typeface="Courier"/>
                <a:cs typeface="Courier"/>
                <a:sym typeface="Courier"/>
              </a:defRPr>
            </a:pPr>
            <a:r>
              <a:t>        printf("%s", argv[i]);</a:t>
            </a:r>
          </a:p>
          <a:p>
            <a:pPr algn="l">
              <a:defRPr sz="2800">
                <a:latin typeface="Courier"/>
                <a:ea typeface="Courier"/>
                <a:cs typeface="Courier"/>
                <a:sym typeface="Courier"/>
              </a:defRPr>
            </a:pPr>
            <a:r>
              <a:t>        i == argc - 1 ? printf("\n") : printf(", ");</a:t>
            </a:r>
          </a:p>
          <a:p>
            <a:pPr algn="l">
              <a:defRPr sz="2800">
                <a:latin typeface="Courier"/>
                <a:ea typeface="Courier"/>
                <a:cs typeface="Courier"/>
                <a:sym typeface="Courier"/>
              </a:defRPr>
            </a:pPr>
            <a:r>
              <a:t>    }</a:t>
            </a:r>
          </a:p>
          <a:p>
            <a:pPr algn="l">
              <a:defRPr sz="2800">
                <a:latin typeface="Courier"/>
                <a:ea typeface="Courier"/>
                <a:cs typeface="Courier"/>
                <a:sym typeface="Courier"/>
              </a:defRPr>
            </a:pPr>
          </a:p>
          <a:p>
            <a:pPr algn="l">
              <a:defRPr sz="2800">
                <a:latin typeface="Courier"/>
                <a:ea typeface="Courier"/>
                <a:cs typeface="Courier"/>
                <a:sym typeface="Courier"/>
              </a:defRPr>
            </a:pPr>
            <a:r>
              <a:t>    return 0;</a:t>
            </a:r>
          </a:p>
          <a:p>
            <a:pPr algn="l">
              <a:defRPr sz="2800">
                <a:latin typeface="Courier"/>
                <a:ea typeface="Courier"/>
                <a:cs typeface="Courier"/>
                <a:sym typeface="Courier"/>
              </a:defRPr>
            </a:pPr>
            <a:r>
              <a:t>}</a:t>
            </a:r>
          </a:p>
        </p:txBody>
      </p:sp>
      <p:grpSp>
        <p:nvGrpSpPr>
          <p:cNvPr id="794" name="Group"/>
          <p:cNvGrpSpPr/>
          <p:nvPr/>
        </p:nvGrpSpPr>
        <p:grpSpPr>
          <a:xfrm>
            <a:off x="12102577" y="1918918"/>
            <a:ext cx="12702526" cy="8575090"/>
            <a:chOff x="0" y="0"/>
            <a:chExt cx="12702524" cy="8575088"/>
          </a:xfrm>
        </p:grpSpPr>
        <p:grpSp>
          <p:nvGrpSpPr>
            <p:cNvPr id="716" name="Group"/>
            <p:cNvGrpSpPr/>
            <p:nvPr/>
          </p:nvGrpSpPr>
          <p:grpSpPr>
            <a:xfrm>
              <a:off x="0" y="6820115"/>
              <a:ext cx="1913372" cy="1447832"/>
              <a:chOff x="0" y="0"/>
              <a:chExt cx="1913371" cy="1447830"/>
            </a:xfrm>
          </p:grpSpPr>
          <p:sp>
            <p:nvSpPr>
              <p:cNvPr id="713" name="argv"/>
              <p:cNvSpPr txBox="1"/>
              <p:nvPr/>
            </p:nvSpPr>
            <p:spPr>
              <a:xfrm>
                <a:off x="0" y="0"/>
                <a:ext cx="1339645" cy="5955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000">
                    <a:latin typeface="Courier"/>
                    <a:ea typeface="Courier"/>
                    <a:cs typeface="Courier"/>
                    <a:sym typeface="Courier"/>
                  </a:defRPr>
                </a:lvl1pPr>
              </a:lstStyle>
              <a:p>
                <a:pPr defTabSz="914400"/>
                <a:r>
                  <a:t>argv</a:t>
                </a:r>
              </a:p>
            </p:txBody>
          </p:sp>
          <p:sp>
            <p:nvSpPr>
              <p:cNvPr id="714" name="0x100"/>
              <p:cNvSpPr/>
              <p:nvPr/>
            </p:nvSpPr>
            <p:spPr>
              <a:xfrm>
                <a:off x="50532" y="565887"/>
                <a:ext cx="1238581" cy="881944"/>
              </a:xfrm>
              <a:prstGeom prst="rect">
                <a:avLst/>
              </a:prstGeom>
              <a:solidFill>
                <a:srgbClr val="00A2FF"/>
              </a:solid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a:defRPr sz="3200">
                    <a:solidFill>
                      <a:srgbClr val="FFFFFF"/>
                    </a:solidFill>
                  </a:defRPr>
                </a:lvl1pPr>
              </a:lstStyle>
              <a:p>
                <a:pPr/>
                <a:r>
                  <a:t>0x100</a:t>
                </a:r>
              </a:p>
            </p:txBody>
          </p:sp>
          <p:sp>
            <p:nvSpPr>
              <p:cNvPr id="799" name="Connection Line"/>
              <p:cNvSpPr/>
              <p:nvPr/>
            </p:nvSpPr>
            <p:spPr>
              <a:xfrm>
                <a:off x="1360740" y="1027652"/>
                <a:ext cx="552632" cy="25769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noFill/>
              <a:ln w="25400" cap="flat">
                <a:solidFill>
                  <a:srgbClr val="000000"/>
                </a:solidFill>
                <a:prstDash val="solid"/>
                <a:miter lim="400000"/>
                <a:tailEnd type="triangle" w="med" len="med"/>
              </a:ln>
              <a:effectLst/>
            </p:spPr>
            <p:txBody>
              <a:bodyPr/>
              <a:lstStyle/>
              <a:p>
                <a:pPr/>
              </a:p>
            </p:txBody>
          </p:sp>
        </p:grpSp>
        <p:graphicFrame>
          <p:nvGraphicFramePr>
            <p:cNvPr id="717" name="Table 1-1-1"/>
            <p:cNvGraphicFramePr/>
            <p:nvPr/>
          </p:nvGraphicFramePr>
          <p:xfrm>
            <a:off x="1587241" y="0"/>
            <a:ext cx="3683001" cy="8394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824581"/>
                  <a:gridCol w="1824581"/>
                </a:tblGrid>
                <a:tr h="1193800">
                  <a:tc>
                    <a:txBody>
                      <a:bodyPr/>
                      <a:lstStyle/>
                      <a:p>
                        <a:pPr defTabSz="914400">
                          <a:defRPr sz="1800">
                            <a:solidFill>
                              <a:srgbClr val="000000"/>
                            </a:solidFill>
                          </a:defRPr>
                        </a:pPr>
                        <a:r>
                          <a:rPr sz="30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0x128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0xf89d</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0x120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0x118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0x110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0xf887</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0x108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0xf881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0x100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0xf838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720" name="Group"/>
            <p:cNvGrpSpPr/>
            <p:nvPr/>
          </p:nvGrpSpPr>
          <p:grpSpPr>
            <a:xfrm>
              <a:off x="7423525" y="5813259"/>
              <a:ext cx="3450200" cy="1632006"/>
              <a:chOff x="621792" y="0"/>
              <a:chExt cx="3450198" cy="1632005"/>
            </a:xfrm>
          </p:grpSpPr>
          <p:sp>
            <p:nvSpPr>
              <p:cNvPr id="718" name="0xf881"/>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0xf881</a:t>
                </a:r>
              </a:p>
            </p:txBody>
          </p:sp>
          <p:graphicFrame>
            <p:nvGraphicFramePr>
              <p:cNvPr id="719" name="Table 1-1-1-1"/>
              <p:cNvGraphicFramePr/>
              <p:nvPr/>
            </p:nvGraphicFramePr>
            <p:xfrm>
              <a:off x="1277990" y="0"/>
              <a:ext cx="27940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0222"/>
                    <a:gridCol w="460222"/>
                    <a:gridCol w="460222"/>
                    <a:gridCol w="460222"/>
                    <a:gridCol w="460222"/>
                    <a:gridCol w="460222"/>
                  </a:tblGrid>
                  <a:tr h="613681">
                    <a:tc>
                      <a:txBody>
                        <a:bodyPr/>
                        <a:lstStyle/>
                        <a:p>
                          <a:pPr defTabSz="914400">
                            <a:defRPr sz="1800">
                              <a:solidFill>
                                <a:srgbClr val="000000"/>
                              </a:solidFill>
                            </a:defRPr>
                          </a:pPr>
                          <a:r>
                            <a:rPr sz="3000">
                              <a:latin typeface="+mn-lt"/>
                              <a:ea typeface="+mn-ea"/>
                              <a:cs typeface="+mn-cs"/>
                            </a:rPr>
                            <a:t>d</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o</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g</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723" name="Group"/>
            <p:cNvGrpSpPr/>
            <p:nvPr/>
          </p:nvGrpSpPr>
          <p:grpSpPr>
            <a:xfrm>
              <a:off x="7423525" y="4683435"/>
              <a:ext cx="3920100" cy="1632006"/>
              <a:chOff x="621792" y="0"/>
              <a:chExt cx="3920098" cy="1632005"/>
            </a:xfrm>
          </p:grpSpPr>
          <p:sp>
            <p:nvSpPr>
              <p:cNvPr id="721" name="0xf887"/>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0xf887</a:t>
                </a:r>
              </a:p>
            </p:txBody>
          </p:sp>
          <p:graphicFrame>
            <p:nvGraphicFramePr>
              <p:cNvPr id="722" name="Table 1-1-1-1-2"/>
              <p:cNvGraphicFramePr/>
              <p:nvPr/>
            </p:nvGraphicFramePr>
            <p:xfrm>
              <a:off x="1277990" y="0"/>
              <a:ext cx="32639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1604"/>
                    <a:gridCol w="461604"/>
                    <a:gridCol w="461604"/>
                    <a:gridCol w="461604"/>
                    <a:gridCol w="461604"/>
                    <a:gridCol w="461604"/>
                    <a:gridCol w="461604"/>
                  </a:tblGrid>
                  <a:tr h="613681">
                    <a:tc>
                      <a:txBody>
                        <a:bodyPr/>
                        <a:lstStyle/>
                        <a:p>
                          <a:pPr defTabSz="914400">
                            <a:defRPr sz="1800">
                              <a:solidFill>
                                <a:srgbClr val="000000"/>
                              </a:solidFill>
                            </a:defRPr>
                          </a:pPr>
                          <a:r>
                            <a:rPr sz="3000">
                              <a:latin typeface="+mn-lt"/>
                              <a:ea typeface="+mn-ea"/>
                              <a:cs typeface="+mn-cs"/>
                            </a:rPr>
                            <a:t>c</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t</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726" name="Group"/>
            <p:cNvGrpSpPr/>
            <p:nvPr/>
          </p:nvGrpSpPr>
          <p:grpSpPr>
            <a:xfrm>
              <a:off x="7423525" y="3553610"/>
              <a:ext cx="3920100" cy="1632007"/>
              <a:chOff x="621792" y="0"/>
              <a:chExt cx="3920098" cy="1632006"/>
            </a:xfrm>
          </p:grpSpPr>
          <p:sp>
            <p:nvSpPr>
              <p:cNvPr id="724" name="0xf891"/>
              <p:cNvSpPr/>
              <p:nvPr/>
            </p:nvSpPr>
            <p:spPr>
              <a:xfrm>
                <a:off x="621792"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0xf891</a:t>
                </a:r>
              </a:p>
            </p:txBody>
          </p:sp>
          <p:graphicFrame>
            <p:nvGraphicFramePr>
              <p:cNvPr id="725" name="Table 1-1-1-1-2-1"/>
              <p:cNvGraphicFramePr/>
              <p:nvPr/>
            </p:nvGraphicFramePr>
            <p:xfrm>
              <a:off x="1277990" y="0"/>
              <a:ext cx="32639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1604"/>
                    <a:gridCol w="461604"/>
                    <a:gridCol w="461604"/>
                    <a:gridCol w="461604"/>
                    <a:gridCol w="461604"/>
                    <a:gridCol w="461604"/>
                    <a:gridCol w="461604"/>
                  </a:tblGrid>
                  <a:tr h="613681">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n</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t</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729" name="Group"/>
            <p:cNvGrpSpPr/>
            <p:nvPr/>
          </p:nvGrpSpPr>
          <p:grpSpPr>
            <a:xfrm>
              <a:off x="7423525" y="2423785"/>
              <a:ext cx="3450199" cy="1632007"/>
              <a:chOff x="621792" y="0"/>
              <a:chExt cx="3450198" cy="1632006"/>
            </a:xfrm>
          </p:grpSpPr>
          <p:sp>
            <p:nvSpPr>
              <p:cNvPr id="727" name="0xf898"/>
              <p:cNvSpPr/>
              <p:nvPr/>
            </p:nvSpPr>
            <p:spPr>
              <a:xfrm>
                <a:off x="621792"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0xf898</a:t>
                </a:r>
              </a:p>
            </p:txBody>
          </p:sp>
          <p:graphicFrame>
            <p:nvGraphicFramePr>
              <p:cNvPr id="728" name="Table 1-1-1-1-2-2"/>
              <p:cNvGraphicFramePr/>
              <p:nvPr/>
            </p:nvGraphicFramePr>
            <p:xfrm>
              <a:off x="1277990" y="0"/>
              <a:ext cx="27940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0222"/>
                    <a:gridCol w="460222"/>
                    <a:gridCol w="460222"/>
                    <a:gridCol w="460222"/>
                    <a:gridCol w="460222"/>
                    <a:gridCol w="460222"/>
                  </a:tblGrid>
                  <a:tr h="613681">
                    <a:tc>
                      <a:txBody>
                        <a:bodyPr/>
                        <a:lstStyle/>
                        <a:p>
                          <a:pPr defTabSz="914400">
                            <a:defRPr sz="1800">
                              <a:solidFill>
                                <a:srgbClr val="000000"/>
                              </a:solidFill>
                            </a:defRPr>
                          </a:pPr>
                          <a:r>
                            <a:rPr sz="3000">
                              <a:latin typeface="+mn-lt"/>
                              <a:ea typeface="+mn-ea"/>
                              <a:cs typeface="+mn-cs"/>
                            </a:rPr>
                            <a:t>d</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u</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c</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k</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sp>
          <p:nvSpPr>
            <p:cNvPr id="730" name="Line"/>
            <p:cNvSpPr/>
            <p:nvPr/>
          </p:nvSpPr>
          <p:spPr>
            <a:xfrm flipV="1">
              <a:off x="5182171" y="6128253"/>
              <a:ext cx="1426938" cy="424230"/>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31" name="Line"/>
            <p:cNvSpPr/>
            <p:nvPr/>
          </p:nvSpPr>
          <p:spPr>
            <a:xfrm flipV="1">
              <a:off x="5182170" y="5087466"/>
              <a:ext cx="1426937" cy="295693"/>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32" name="Line"/>
            <p:cNvSpPr/>
            <p:nvPr/>
          </p:nvSpPr>
          <p:spPr>
            <a:xfrm flipV="1">
              <a:off x="5075014" y="3896948"/>
              <a:ext cx="1485608" cy="227290"/>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33" name="Line"/>
            <p:cNvSpPr/>
            <p:nvPr/>
          </p:nvSpPr>
          <p:spPr>
            <a:xfrm flipV="1">
              <a:off x="5075015" y="2732200"/>
              <a:ext cx="1542744" cy="219476"/>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nvGrpSpPr>
            <p:cNvPr id="736" name="Group"/>
            <p:cNvGrpSpPr/>
            <p:nvPr/>
          </p:nvGrpSpPr>
          <p:grpSpPr>
            <a:xfrm>
              <a:off x="26439" y="5228209"/>
              <a:ext cx="1339646" cy="1447832"/>
              <a:chOff x="0" y="0"/>
              <a:chExt cx="1339644" cy="1447830"/>
            </a:xfrm>
          </p:grpSpPr>
          <p:sp>
            <p:nvSpPr>
              <p:cNvPr id="734" name="argc"/>
              <p:cNvSpPr txBox="1"/>
              <p:nvPr/>
            </p:nvSpPr>
            <p:spPr>
              <a:xfrm>
                <a:off x="0" y="0"/>
                <a:ext cx="1339645" cy="5955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000">
                    <a:latin typeface="Courier"/>
                    <a:ea typeface="Courier"/>
                    <a:cs typeface="Courier"/>
                    <a:sym typeface="Courier"/>
                  </a:defRPr>
                </a:lvl1pPr>
              </a:lstStyle>
              <a:p>
                <a:pPr defTabSz="914400"/>
                <a:r>
                  <a:t>argc</a:t>
                </a:r>
              </a:p>
            </p:txBody>
          </p:sp>
          <p:sp>
            <p:nvSpPr>
              <p:cNvPr id="735" name="6"/>
              <p:cNvSpPr/>
              <p:nvPr/>
            </p:nvSpPr>
            <p:spPr>
              <a:xfrm>
                <a:off x="50532" y="565887"/>
                <a:ext cx="1238581" cy="881944"/>
              </a:xfrm>
              <a:prstGeom prst="rect">
                <a:avLst/>
              </a:prstGeom>
              <a:solidFill>
                <a:srgbClr val="00A2FF"/>
              </a:solid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a:defRPr sz="3200">
                    <a:solidFill>
                      <a:srgbClr val="FFFFFF"/>
                    </a:solidFill>
                  </a:defRPr>
                </a:lvl1pPr>
              </a:lstStyle>
              <a:p>
                <a:pPr/>
                <a:r>
                  <a:t>6</a:t>
                </a:r>
              </a:p>
            </p:txBody>
          </p:sp>
        </p:grpSp>
        <p:sp>
          <p:nvSpPr>
            <p:cNvPr id="737" name="Line"/>
            <p:cNvSpPr/>
            <p:nvPr/>
          </p:nvSpPr>
          <p:spPr>
            <a:xfrm>
              <a:off x="3225303" y="117798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38" name="Line"/>
            <p:cNvSpPr/>
            <p:nvPr/>
          </p:nvSpPr>
          <p:spPr>
            <a:xfrm>
              <a:off x="3225303" y="147732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39" name="Line"/>
            <p:cNvSpPr/>
            <p:nvPr/>
          </p:nvSpPr>
          <p:spPr>
            <a:xfrm>
              <a:off x="3225303" y="177666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40" name="Line"/>
            <p:cNvSpPr/>
            <p:nvPr/>
          </p:nvSpPr>
          <p:spPr>
            <a:xfrm>
              <a:off x="3225303" y="207601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41" name="Line"/>
            <p:cNvSpPr/>
            <p:nvPr/>
          </p:nvSpPr>
          <p:spPr>
            <a:xfrm>
              <a:off x="3225303" y="237535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42" name="Line"/>
            <p:cNvSpPr/>
            <p:nvPr/>
          </p:nvSpPr>
          <p:spPr>
            <a:xfrm>
              <a:off x="3225303" y="252502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43" name="Line"/>
            <p:cNvSpPr/>
            <p:nvPr/>
          </p:nvSpPr>
          <p:spPr>
            <a:xfrm>
              <a:off x="3225303" y="267469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44" name="Line"/>
            <p:cNvSpPr/>
            <p:nvPr/>
          </p:nvSpPr>
          <p:spPr>
            <a:xfrm>
              <a:off x="3225303" y="2824368"/>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45" name="Line"/>
            <p:cNvSpPr/>
            <p:nvPr/>
          </p:nvSpPr>
          <p:spPr>
            <a:xfrm>
              <a:off x="3225303" y="297404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46" name="Line"/>
            <p:cNvSpPr/>
            <p:nvPr/>
          </p:nvSpPr>
          <p:spPr>
            <a:xfrm>
              <a:off x="3225303" y="312371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47" name="Line"/>
            <p:cNvSpPr/>
            <p:nvPr/>
          </p:nvSpPr>
          <p:spPr>
            <a:xfrm>
              <a:off x="3225303" y="327338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48" name="Line"/>
            <p:cNvSpPr/>
            <p:nvPr/>
          </p:nvSpPr>
          <p:spPr>
            <a:xfrm>
              <a:off x="3225303" y="342305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49" name="Line"/>
            <p:cNvSpPr/>
            <p:nvPr/>
          </p:nvSpPr>
          <p:spPr>
            <a:xfrm>
              <a:off x="3225303" y="357272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50" name="Line"/>
            <p:cNvSpPr/>
            <p:nvPr/>
          </p:nvSpPr>
          <p:spPr>
            <a:xfrm>
              <a:off x="3225303" y="372239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51" name="Line"/>
            <p:cNvSpPr/>
            <p:nvPr/>
          </p:nvSpPr>
          <p:spPr>
            <a:xfrm>
              <a:off x="3225303" y="387206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52" name="Line"/>
            <p:cNvSpPr/>
            <p:nvPr/>
          </p:nvSpPr>
          <p:spPr>
            <a:xfrm>
              <a:off x="3225303" y="402174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53" name="Line"/>
            <p:cNvSpPr/>
            <p:nvPr/>
          </p:nvSpPr>
          <p:spPr>
            <a:xfrm>
              <a:off x="3225303" y="417141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54" name="Line"/>
            <p:cNvSpPr/>
            <p:nvPr/>
          </p:nvSpPr>
          <p:spPr>
            <a:xfrm>
              <a:off x="3225303" y="432108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55" name="Line"/>
            <p:cNvSpPr/>
            <p:nvPr/>
          </p:nvSpPr>
          <p:spPr>
            <a:xfrm>
              <a:off x="3225303" y="447075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56" name="Line"/>
            <p:cNvSpPr/>
            <p:nvPr/>
          </p:nvSpPr>
          <p:spPr>
            <a:xfrm>
              <a:off x="3225303" y="462042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57" name="Line"/>
            <p:cNvSpPr/>
            <p:nvPr/>
          </p:nvSpPr>
          <p:spPr>
            <a:xfrm>
              <a:off x="3225303" y="477009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58" name="Line"/>
            <p:cNvSpPr/>
            <p:nvPr/>
          </p:nvSpPr>
          <p:spPr>
            <a:xfrm>
              <a:off x="3225303" y="491976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59" name="Line"/>
            <p:cNvSpPr/>
            <p:nvPr/>
          </p:nvSpPr>
          <p:spPr>
            <a:xfrm>
              <a:off x="3225303" y="506944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60" name="Line"/>
            <p:cNvSpPr/>
            <p:nvPr/>
          </p:nvSpPr>
          <p:spPr>
            <a:xfrm>
              <a:off x="3225303" y="521911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61" name="Line"/>
            <p:cNvSpPr/>
            <p:nvPr/>
          </p:nvSpPr>
          <p:spPr>
            <a:xfrm>
              <a:off x="3225303" y="536878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62" name="Line"/>
            <p:cNvSpPr/>
            <p:nvPr/>
          </p:nvSpPr>
          <p:spPr>
            <a:xfrm>
              <a:off x="3225303" y="551845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63" name="Line"/>
            <p:cNvSpPr/>
            <p:nvPr/>
          </p:nvSpPr>
          <p:spPr>
            <a:xfrm>
              <a:off x="3225303" y="566812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64" name="Line"/>
            <p:cNvSpPr/>
            <p:nvPr/>
          </p:nvSpPr>
          <p:spPr>
            <a:xfrm>
              <a:off x="3225303" y="5817798"/>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65" name="Line"/>
            <p:cNvSpPr/>
            <p:nvPr/>
          </p:nvSpPr>
          <p:spPr>
            <a:xfrm>
              <a:off x="3225303" y="596746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66" name="Line"/>
            <p:cNvSpPr/>
            <p:nvPr/>
          </p:nvSpPr>
          <p:spPr>
            <a:xfrm>
              <a:off x="3225303" y="611714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67" name="Line"/>
            <p:cNvSpPr/>
            <p:nvPr/>
          </p:nvSpPr>
          <p:spPr>
            <a:xfrm>
              <a:off x="3225303" y="626681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68" name="Line"/>
            <p:cNvSpPr/>
            <p:nvPr/>
          </p:nvSpPr>
          <p:spPr>
            <a:xfrm>
              <a:off x="3225303" y="641648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69" name="Line"/>
            <p:cNvSpPr/>
            <p:nvPr/>
          </p:nvSpPr>
          <p:spPr>
            <a:xfrm>
              <a:off x="3225303" y="656615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70" name="Line"/>
            <p:cNvSpPr/>
            <p:nvPr/>
          </p:nvSpPr>
          <p:spPr>
            <a:xfrm>
              <a:off x="3225303" y="671582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71" name="Line"/>
            <p:cNvSpPr/>
            <p:nvPr/>
          </p:nvSpPr>
          <p:spPr>
            <a:xfrm>
              <a:off x="3225303" y="6865498"/>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72" name="Line"/>
            <p:cNvSpPr/>
            <p:nvPr/>
          </p:nvSpPr>
          <p:spPr>
            <a:xfrm>
              <a:off x="3225303" y="701517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73" name="Line"/>
            <p:cNvSpPr/>
            <p:nvPr/>
          </p:nvSpPr>
          <p:spPr>
            <a:xfrm>
              <a:off x="3225303" y="716484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74" name="Line"/>
            <p:cNvSpPr/>
            <p:nvPr/>
          </p:nvSpPr>
          <p:spPr>
            <a:xfrm>
              <a:off x="3225303" y="162699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75" name="Line"/>
            <p:cNvSpPr/>
            <p:nvPr/>
          </p:nvSpPr>
          <p:spPr>
            <a:xfrm>
              <a:off x="3225303" y="192633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76" name="Line"/>
            <p:cNvSpPr/>
            <p:nvPr/>
          </p:nvSpPr>
          <p:spPr>
            <a:xfrm>
              <a:off x="3225303" y="132765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77" name="Line"/>
            <p:cNvSpPr/>
            <p:nvPr/>
          </p:nvSpPr>
          <p:spPr>
            <a:xfrm>
              <a:off x="3225303" y="222568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78" name="Line"/>
            <p:cNvSpPr/>
            <p:nvPr/>
          </p:nvSpPr>
          <p:spPr>
            <a:xfrm>
              <a:off x="3225303" y="731451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79" name="Line"/>
            <p:cNvSpPr/>
            <p:nvPr/>
          </p:nvSpPr>
          <p:spPr>
            <a:xfrm>
              <a:off x="3225303" y="746418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80" name="Line"/>
            <p:cNvSpPr/>
            <p:nvPr/>
          </p:nvSpPr>
          <p:spPr>
            <a:xfrm>
              <a:off x="3225303" y="761385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81" name="Line"/>
            <p:cNvSpPr/>
            <p:nvPr/>
          </p:nvSpPr>
          <p:spPr>
            <a:xfrm>
              <a:off x="3225303" y="776352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82" name="Line"/>
            <p:cNvSpPr/>
            <p:nvPr/>
          </p:nvSpPr>
          <p:spPr>
            <a:xfrm>
              <a:off x="3225303" y="791319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83" name="Line"/>
            <p:cNvSpPr/>
            <p:nvPr/>
          </p:nvSpPr>
          <p:spPr>
            <a:xfrm>
              <a:off x="3225303" y="806287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84" name="Line"/>
            <p:cNvSpPr/>
            <p:nvPr/>
          </p:nvSpPr>
          <p:spPr>
            <a:xfrm>
              <a:off x="3225303" y="821254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85" name="Line"/>
            <p:cNvSpPr/>
            <p:nvPr/>
          </p:nvSpPr>
          <p:spPr>
            <a:xfrm>
              <a:off x="3225303" y="836221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786" name="Line"/>
            <p:cNvSpPr/>
            <p:nvPr/>
          </p:nvSpPr>
          <p:spPr>
            <a:xfrm flipV="1">
              <a:off x="5217889" y="7297578"/>
              <a:ext cx="1426937" cy="424231"/>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nvGrpSpPr>
            <p:cNvPr id="789" name="Group"/>
            <p:cNvGrpSpPr/>
            <p:nvPr/>
          </p:nvGrpSpPr>
          <p:grpSpPr>
            <a:xfrm>
              <a:off x="7423525" y="6943083"/>
              <a:ext cx="5279000" cy="1632006"/>
              <a:chOff x="621792" y="0"/>
              <a:chExt cx="5278998" cy="1632005"/>
            </a:xfrm>
          </p:grpSpPr>
          <p:sp>
            <p:nvSpPr>
              <p:cNvPr id="787" name="0xf838"/>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0xf838</a:t>
                </a:r>
              </a:p>
            </p:txBody>
          </p:sp>
          <p:graphicFrame>
            <p:nvGraphicFramePr>
              <p:cNvPr id="788" name="Table 1-1-1-1-1-1"/>
              <p:cNvGraphicFramePr/>
              <p:nvPr/>
            </p:nvGraphicFramePr>
            <p:xfrm>
              <a:off x="1277990" y="0"/>
              <a:ext cx="46228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52119"/>
                    <a:gridCol w="452119"/>
                    <a:gridCol w="452119"/>
                    <a:gridCol w="452119"/>
                    <a:gridCol w="452119"/>
                    <a:gridCol w="452119"/>
                    <a:gridCol w="452119"/>
                    <a:gridCol w="452119"/>
                    <a:gridCol w="452119"/>
                    <a:gridCol w="528320"/>
                  </a:tblGrid>
                  <a:tr h="613681">
                    <a:tc>
                      <a:txBody>
                        <a:bodyPr/>
                        <a:lstStyle/>
                        <a:p>
                          <a:pPr defTabSz="914400">
                            <a:defRPr sz="1800">
                              <a:solidFill>
                                <a:srgbClr val="000000"/>
                              </a:solidFill>
                            </a:defRPr>
                          </a:pPr>
                          <a:r>
                            <a:rPr sz="2600">
                              <a:latin typeface="+mn-lt"/>
                              <a:ea typeface="+mn-ea"/>
                              <a:cs typeface="+mn-cs"/>
                            </a:rPr>
                            <a:t>q</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s</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o</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r</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t</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_</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x</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26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792" name="Group"/>
            <p:cNvGrpSpPr/>
            <p:nvPr/>
          </p:nvGrpSpPr>
          <p:grpSpPr>
            <a:xfrm>
              <a:off x="7395401" y="1239655"/>
              <a:ext cx="3450199" cy="1632007"/>
              <a:chOff x="625221" y="0"/>
              <a:chExt cx="3450198" cy="1632006"/>
            </a:xfrm>
          </p:grpSpPr>
          <p:sp>
            <p:nvSpPr>
              <p:cNvPr id="790" name="0xf89d"/>
              <p:cNvSpPr/>
              <p:nvPr/>
            </p:nvSpPr>
            <p:spPr>
              <a:xfrm>
                <a:off x="625221"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0xf89d</a:t>
                </a:r>
              </a:p>
            </p:txBody>
          </p:sp>
          <p:graphicFrame>
            <p:nvGraphicFramePr>
              <p:cNvPr id="791" name="Table 1-1-1-1-2-2-1"/>
              <p:cNvGraphicFramePr/>
              <p:nvPr/>
            </p:nvGraphicFramePr>
            <p:xfrm>
              <a:off x="1281419" y="0"/>
              <a:ext cx="27940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0222"/>
                    <a:gridCol w="460222"/>
                    <a:gridCol w="460222"/>
                    <a:gridCol w="460222"/>
                    <a:gridCol w="460222"/>
                    <a:gridCol w="460222"/>
                  </a:tblGrid>
                  <a:tr h="613681">
                    <a:tc>
                      <a:txBody>
                        <a:bodyPr/>
                        <a:lstStyle/>
                        <a:p>
                          <a:pPr defTabSz="914400">
                            <a:defRPr sz="1800">
                              <a:solidFill>
                                <a:srgbClr val="000000"/>
                              </a:solidFill>
                            </a:defRPr>
                          </a:pPr>
                          <a:r>
                            <a:rPr sz="3000">
                              <a:latin typeface="+mn-lt"/>
                              <a:ea typeface="+mn-ea"/>
                              <a:cs typeface="+mn-cs"/>
                            </a:rPr>
                            <a:t>b</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r</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sp>
          <p:nvSpPr>
            <p:cNvPr id="793" name="Line"/>
            <p:cNvSpPr/>
            <p:nvPr/>
          </p:nvSpPr>
          <p:spPr>
            <a:xfrm flipV="1">
              <a:off x="5046890" y="1548070"/>
              <a:ext cx="1542744" cy="219476"/>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sp>
        <p:nvSpPr>
          <p:cNvPr id="795" name="$ ./qsort_ex dog cat ant duck bear…"/>
          <p:cNvSpPr txBox="1"/>
          <p:nvPr/>
        </p:nvSpPr>
        <p:spPr>
          <a:xfrm>
            <a:off x="186922" y="12291407"/>
            <a:ext cx="8121108" cy="1028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800">
                <a:latin typeface="Courier"/>
                <a:ea typeface="Courier"/>
                <a:cs typeface="Courier"/>
                <a:sym typeface="Courier"/>
              </a:defRPr>
            </a:pPr>
            <a:r>
              <a:t>$ ./qsort_ex dog cat ant duck bear</a:t>
            </a:r>
          </a:p>
          <a:p>
            <a:pPr algn="l">
              <a:defRPr sz="2800">
                <a:latin typeface="Courier"/>
                <a:ea typeface="Courier"/>
                <a:cs typeface="Courier"/>
                <a:sym typeface="Courier"/>
              </a:defRPr>
            </a:pPr>
            <a:r>
              <a:t>ant bear cat dog duck</a:t>
            </a:r>
          </a:p>
        </p:txBody>
      </p:sp>
      <p:sp>
        <p:nvSpPr>
          <p:cNvPr id="796" name="Rounded Rectangle"/>
          <p:cNvSpPr/>
          <p:nvPr/>
        </p:nvSpPr>
        <p:spPr>
          <a:xfrm>
            <a:off x="1044076" y="6551266"/>
            <a:ext cx="5141703" cy="613468"/>
          </a:xfrm>
          <a:prstGeom prst="roundRect">
            <a:avLst>
              <a:gd name="adj" fmla="val 50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797" name="At this point in the program, this is what the situation looks like."/>
          <p:cNvSpPr txBox="1"/>
          <p:nvPr/>
        </p:nvSpPr>
        <p:spPr>
          <a:xfrm>
            <a:off x="12332623" y="10963464"/>
            <a:ext cx="9972302"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At this point in the program, this is what the situation looks like.</a:t>
            </a:r>
          </a:p>
        </p:txBody>
      </p:sp>
      <p:sp>
        <p:nvSpPr>
          <p:cNvPr id="79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01" name="C standard library example: qsort ful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sz="7800">
                <a:solidFill>
                  <a:srgbClr val="FFFFFF"/>
                </a:solidFill>
              </a:defRPr>
            </a:pPr>
            <a:r>
              <a:t>C standard library example: </a:t>
            </a:r>
            <a:r>
              <a:rPr>
                <a:latin typeface="Courier"/>
                <a:ea typeface="Courier"/>
                <a:cs typeface="Courier"/>
                <a:sym typeface="Courier"/>
              </a:rPr>
              <a:t>qsort</a:t>
            </a:r>
            <a:r>
              <a:t> full example</a:t>
            </a:r>
          </a:p>
        </p:txBody>
      </p:sp>
      <p:sp>
        <p:nvSpPr>
          <p:cNvPr id="802" name="// file: qsort_ex.c…"/>
          <p:cNvSpPr txBox="1"/>
          <p:nvPr/>
        </p:nvSpPr>
        <p:spPr>
          <a:xfrm>
            <a:off x="182809" y="1809750"/>
            <a:ext cx="11274327" cy="100965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800">
                <a:latin typeface="Courier"/>
                <a:ea typeface="Courier"/>
                <a:cs typeface="Courier"/>
                <a:sym typeface="Courier"/>
              </a:defRPr>
            </a:pPr>
            <a:r>
              <a:t>// file: qsort_ex.c</a:t>
            </a:r>
          </a:p>
          <a:p>
            <a:pPr algn="l">
              <a:defRPr sz="2800">
                <a:latin typeface="Courier"/>
                <a:ea typeface="Courier"/>
                <a:cs typeface="Courier"/>
                <a:sym typeface="Courier"/>
              </a:defRPr>
            </a:pPr>
            <a:r>
              <a:t>#include&lt;stdio.h&gt;</a:t>
            </a:r>
          </a:p>
          <a:p>
            <a:pPr algn="l">
              <a:defRPr sz="2800">
                <a:latin typeface="Courier"/>
                <a:ea typeface="Courier"/>
                <a:cs typeface="Courier"/>
                <a:sym typeface="Courier"/>
              </a:defRPr>
            </a:pPr>
            <a:r>
              <a:t>#include&lt;stdlib.h&gt;</a:t>
            </a:r>
          </a:p>
          <a:p>
            <a:pPr algn="l">
              <a:defRPr sz="2800">
                <a:latin typeface="Courier"/>
                <a:ea typeface="Courier"/>
                <a:cs typeface="Courier"/>
                <a:sym typeface="Courier"/>
              </a:defRPr>
            </a:pPr>
            <a:r>
              <a:t>#include&lt;string.h&gt;</a:t>
            </a:r>
          </a:p>
          <a:p>
            <a:pPr algn="l">
              <a:defRPr sz="2800">
                <a:latin typeface="Courier"/>
                <a:ea typeface="Courier"/>
                <a:cs typeface="Courier"/>
                <a:sym typeface="Courier"/>
              </a:defRPr>
            </a:pPr>
          </a:p>
          <a:p>
            <a:pPr algn="l">
              <a:defRPr sz="2800">
                <a:latin typeface="Courier"/>
                <a:ea typeface="Courier"/>
                <a:cs typeface="Courier"/>
                <a:sym typeface="Courier"/>
              </a:defRPr>
            </a:pPr>
            <a:r>
              <a:t>int compar_str(const void *s1, const void *s2) {</a:t>
            </a:r>
          </a:p>
          <a:p>
            <a:pPr algn="l">
              <a:defRPr sz="2800">
                <a:latin typeface="Courier"/>
                <a:ea typeface="Courier"/>
                <a:cs typeface="Courier"/>
                <a:sym typeface="Courier"/>
              </a:defRPr>
            </a:pPr>
            <a:r>
              <a:t>    return strcmp(*(char **)s1, *(char **)s2);</a:t>
            </a:r>
          </a:p>
          <a:p>
            <a:pPr algn="l">
              <a:defRPr sz="2800">
                <a:latin typeface="Courier"/>
                <a:ea typeface="Courier"/>
                <a:cs typeface="Courier"/>
                <a:sym typeface="Courier"/>
              </a:defRPr>
            </a:pPr>
            <a:r>
              <a:t>}</a:t>
            </a:r>
          </a:p>
          <a:p>
            <a:pPr algn="l">
              <a:defRPr sz="2800">
                <a:latin typeface="Courier"/>
                <a:ea typeface="Courier"/>
                <a:cs typeface="Courier"/>
                <a:sym typeface="Courier"/>
              </a:defRPr>
            </a:pPr>
          </a:p>
          <a:p>
            <a:pPr algn="l">
              <a:defRPr sz="2800">
                <a:latin typeface="Courier"/>
                <a:ea typeface="Courier"/>
                <a:cs typeface="Courier"/>
                <a:sym typeface="Courier"/>
              </a:defRPr>
            </a:pPr>
            <a:r>
              <a:t>int main(int argc, char **argv)</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 ignore program name</a:t>
            </a:r>
          </a:p>
          <a:p>
            <a:pPr algn="l">
              <a:defRPr sz="2800">
                <a:latin typeface="Courier"/>
                <a:ea typeface="Courier"/>
                <a:cs typeface="Courier"/>
                <a:sym typeface="Courier"/>
              </a:defRPr>
            </a:pPr>
            <a:r>
              <a:t>    argc--;</a:t>
            </a:r>
          </a:p>
          <a:p>
            <a:pPr algn="l">
              <a:defRPr sz="2800">
                <a:latin typeface="Courier"/>
                <a:ea typeface="Courier"/>
                <a:cs typeface="Courier"/>
                <a:sym typeface="Courier"/>
              </a:defRPr>
            </a:pPr>
            <a:r>
              <a:t>    argv++;</a:t>
            </a:r>
          </a:p>
          <a:p>
            <a:pPr algn="l">
              <a:defRPr sz="2800">
                <a:latin typeface="Courier"/>
                <a:ea typeface="Courier"/>
                <a:cs typeface="Courier"/>
                <a:sym typeface="Courier"/>
              </a:defRPr>
            </a:pPr>
          </a:p>
          <a:p>
            <a:pPr algn="l">
              <a:defRPr sz="2800">
                <a:latin typeface="Courier"/>
                <a:ea typeface="Courier"/>
                <a:cs typeface="Courier"/>
                <a:sym typeface="Courier"/>
              </a:defRPr>
            </a:pPr>
            <a:r>
              <a:t>    qsort(argv, argc, sizeof(argv[0]), compar_str);</a:t>
            </a:r>
          </a:p>
          <a:p>
            <a:pPr algn="l">
              <a:defRPr sz="2800">
                <a:latin typeface="Courier"/>
                <a:ea typeface="Courier"/>
                <a:cs typeface="Courier"/>
                <a:sym typeface="Courier"/>
              </a:defRPr>
            </a:pPr>
            <a:r>
              <a:t>    for (int i=0; i &lt; argc; i++) {</a:t>
            </a:r>
          </a:p>
          <a:p>
            <a:pPr algn="l">
              <a:defRPr sz="2800">
                <a:latin typeface="Courier"/>
                <a:ea typeface="Courier"/>
                <a:cs typeface="Courier"/>
                <a:sym typeface="Courier"/>
              </a:defRPr>
            </a:pPr>
            <a:r>
              <a:t>        printf("%s", argv[i]);</a:t>
            </a:r>
          </a:p>
          <a:p>
            <a:pPr algn="l">
              <a:defRPr sz="2800">
                <a:latin typeface="Courier"/>
                <a:ea typeface="Courier"/>
                <a:cs typeface="Courier"/>
                <a:sym typeface="Courier"/>
              </a:defRPr>
            </a:pPr>
            <a:r>
              <a:t>        i == argc - 1 ? printf("\n") : printf(", ");</a:t>
            </a:r>
          </a:p>
          <a:p>
            <a:pPr algn="l">
              <a:defRPr sz="2800">
                <a:latin typeface="Courier"/>
                <a:ea typeface="Courier"/>
                <a:cs typeface="Courier"/>
                <a:sym typeface="Courier"/>
              </a:defRPr>
            </a:pPr>
            <a:r>
              <a:t>    }</a:t>
            </a:r>
          </a:p>
          <a:p>
            <a:pPr algn="l">
              <a:defRPr sz="2800">
                <a:latin typeface="Courier"/>
                <a:ea typeface="Courier"/>
                <a:cs typeface="Courier"/>
                <a:sym typeface="Courier"/>
              </a:defRPr>
            </a:pPr>
          </a:p>
          <a:p>
            <a:pPr algn="l">
              <a:defRPr sz="2800">
                <a:latin typeface="Courier"/>
                <a:ea typeface="Courier"/>
                <a:cs typeface="Courier"/>
                <a:sym typeface="Courier"/>
              </a:defRPr>
            </a:pPr>
            <a:r>
              <a:t>    return 0;</a:t>
            </a:r>
          </a:p>
          <a:p>
            <a:pPr algn="l">
              <a:defRPr sz="2800">
                <a:latin typeface="Courier"/>
                <a:ea typeface="Courier"/>
                <a:cs typeface="Courier"/>
                <a:sym typeface="Courier"/>
              </a:defRPr>
            </a:pPr>
            <a:r>
              <a:t>}</a:t>
            </a:r>
          </a:p>
        </p:txBody>
      </p:sp>
      <p:grpSp>
        <p:nvGrpSpPr>
          <p:cNvPr id="884" name="Group"/>
          <p:cNvGrpSpPr/>
          <p:nvPr/>
        </p:nvGrpSpPr>
        <p:grpSpPr>
          <a:xfrm>
            <a:off x="12102577" y="1918918"/>
            <a:ext cx="12702526" cy="8575090"/>
            <a:chOff x="0" y="0"/>
            <a:chExt cx="12702524" cy="8575088"/>
          </a:xfrm>
        </p:grpSpPr>
        <p:grpSp>
          <p:nvGrpSpPr>
            <p:cNvPr id="806" name="Group"/>
            <p:cNvGrpSpPr/>
            <p:nvPr/>
          </p:nvGrpSpPr>
          <p:grpSpPr>
            <a:xfrm>
              <a:off x="-1" y="6820115"/>
              <a:ext cx="2099149" cy="1447832"/>
              <a:chOff x="0" y="0"/>
              <a:chExt cx="2099147" cy="1447830"/>
            </a:xfrm>
          </p:grpSpPr>
          <p:sp>
            <p:nvSpPr>
              <p:cNvPr id="803" name="argv"/>
              <p:cNvSpPr txBox="1"/>
              <p:nvPr/>
            </p:nvSpPr>
            <p:spPr>
              <a:xfrm>
                <a:off x="0" y="0"/>
                <a:ext cx="1339645" cy="5955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000">
                    <a:latin typeface="Courier"/>
                    <a:ea typeface="Courier"/>
                    <a:cs typeface="Courier"/>
                    <a:sym typeface="Courier"/>
                  </a:defRPr>
                </a:lvl1pPr>
              </a:lstStyle>
              <a:p>
                <a:pPr defTabSz="914400"/>
                <a:r>
                  <a:t>argv</a:t>
                </a:r>
              </a:p>
            </p:txBody>
          </p:sp>
          <p:sp>
            <p:nvSpPr>
              <p:cNvPr id="804" name="0x108"/>
              <p:cNvSpPr/>
              <p:nvPr/>
            </p:nvSpPr>
            <p:spPr>
              <a:xfrm>
                <a:off x="50532" y="565887"/>
                <a:ext cx="1238581" cy="881944"/>
              </a:xfrm>
              <a:prstGeom prst="rect">
                <a:avLst/>
              </a:prstGeom>
              <a:solidFill>
                <a:srgbClr val="00A2FF"/>
              </a:solid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a:defRPr sz="3200">
                    <a:solidFill>
                      <a:srgbClr val="FFFFFF"/>
                    </a:solidFill>
                  </a:defRPr>
                </a:lvl1pPr>
              </a:lstStyle>
              <a:p>
                <a:pPr/>
                <a:r>
                  <a:t>0x108</a:t>
                </a:r>
              </a:p>
            </p:txBody>
          </p:sp>
          <p:sp>
            <p:nvSpPr>
              <p:cNvPr id="889" name="Connection Line"/>
              <p:cNvSpPr/>
              <p:nvPr/>
            </p:nvSpPr>
            <p:spPr>
              <a:xfrm>
                <a:off x="1360740" y="238808"/>
                <a:ext cx="738408" cy="78884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noFill/>
              <a:ln w="25400" cap="flat">
                <a:solidFill>
                  <a:srgbClr val="000000"/>
                </a:solidFill>
                <a:prstDash val="solid"/>
                <a:miter lim="400000"/>
                <a:tailEnd type="triangle" w="med" len="med"/>
              </a:ln>
              <a:effectLst/>
            </p:spPr>
            <p:txBody>
              <a:bodyPr/>
              <a:lstStyle/>
              <a:p>
                <a:pPr/>
              </a:p>
            </p:txBody>
          </p:sp>
        </p:grpSp>
        <p:graphicFrame>
          <p:nvGraphicFramePr>
            <p:cNvPr id="807" name="Table 1-1-1"/>
            <p:cNvGraphicFramePr/>
            <p:nvPr/>
          </p:nvGraphicFramePr>
          <p:xfrm>
            <a:off x="1587241" y="0"/>
            <a:ext cx="3683001" cy="8394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824581"/>
                  <a:gridCol w="1824581"/>
                </a:tblGrid>
                <a:tr h="1193800">
                  <a:tc>
                    <a:txBody>
                      <a:bodyPr/>
                      <a:lstStyle/>
                      <a:p>
                        <a:pPr defTabSz="914400">
                          <a:defRPr sz="1800">
                            <a:solidFill>
                              <a:srgbClr val="000000"/>
                            </a:solidFill>
                          </a:defRPr>
                        </a:pPr>
                        <a:r>
                          <a:rPr sz="30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0x128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0xf89d</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0x120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0x118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0x110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0xf887</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0x108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0xf881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0x100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0xf838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810" name="Group"/>
            <p:cNvGrpSpPr/>
            <p:nvPr/>
          </p:nvGrpSpPr>
          <p:grpSpPr>
            <a:xfrm>
              <a:off x="7423525" y="5813259"/>
              <a:ext cx="3450200" cy="1632006"/>
              <a:chOff x="621792" y="0"/>
              <a:chExt cx="3450198" cy="1632005"/>
            </a:xfrm>
          </p:grpSpPr>
          <p:sp>
            <p:nvSpPr>
              <p:cNvPr id="808" name="0xf881"/>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0xf881</a:t>
                </a:r>
              </a:p>
            </p:txBody>
          </p:sp>
          <p:graphicFrame>
            <p:nvGraphicFramePr>
              <p:cNvPr id="809" name="Table 1-1-1-1"/>
              <p:cNvGraphicFramePr/>
              <p:nvPr/>
            </p:nvGraphicFramePr>
            <p:xfrm>
              <a:off x="1277990" y="0"/>
              <a:ext cx="27940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0222"/>
                    <a:gridCol w="460222"/>
                    <a:gridCol w="460222"/>
                    <a:gridCol w="460222"/>
                    <a:gridCol w="460222"/>
                    <a:gridCol w="460222"/>
                  </a:tblGrid>
                  <a:tr h="613681">
                    <a:tc>
                      <a:txBody>
                        <a:bodyPr/>
                        <a:lstStyle/>
                        <a:p>
                          <a:pPr defTabSz="914400">
                            <a:defRPr sz="1800">
                              <a:solidFill>
                                <a:srgbClr val="000000"/>
                              </a:solidFill>
                            </a:defRPr>
                          </a:pPr>
                          <a:r>
                            <a:rPr sz="3000">
                              <a:latin typeface="+mn-lt"/>
                              <a:ea typeface="+mn-ea"/>
                              <a:cs typeface="+mn-cs"/>
                            </a:rPr>
                            <a:t>d</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o</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g</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813" name="Group"/>
            <p:cNvGrpSpPr/>
            <p:nvPr/>
          </p:nvGrpSpPr>
          <p:grpSpPr>
            <a:xfrm>
              <a:off x="7423525" y="4683435"/>
              <a:ext cx="3920100" cy="1632006"/>
              <a:chOff x="621792" y="0"/>
              <a:chExt cx="3920098" cy="1632005"/>
            </a:xfrm>
          </p:grpSpPr>
          <p:sp>
            <p:nvSpPr>
              <p:cNvPr id="811" name="0xf887"/>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0xf887</a:t>
                </a:r>
              </a:p>
            </p:txBody>
          </p:sp>
          <p:graphicFrame>
            <p:nvGraphicFramePr>
              <p:cNvPr id="812" name="Table 1-1-1-1-2"/>
              <p:cNvGraphicFramePr/>
              <p:nvPr/>
            </p:nvGraphicFramePr>
            <p:xfrm>
              <a:off x="1277990" y="0"/>
              <a:ext cx="32639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1604"/>
                    <a:gridCol w="461604"/>
                    <a:gridCol w="461604"/>
                    <a:gridCol w="461604"/>
                    <a:gridCol w="461604"/>
                    <a:gridCol w="461604"/>
                    <a:gridCol w="461604"/>
                  </a:tblGrid>
                  <a:tr h="613681">
                    <a:tc>
                      <a:txBody>
                        <a:bodyPr/>
                        <a:lstStyle/>
                        <a:p>
                          <a:pPr defTabSz="914400">
                            <a:defRPr sz="1800">
                              <a:solidFill>
                                <a:srgbClr val="000000"/>
                              </a:solidFill>
                            </a:defRPr>
                          </a:pPr>
                          <a:r>
                            <a:rPr sz="3000">
                              <a:latin typeface="+mn-lt"/>
                              <a:ea typeface="+mn-ea"/>
                              <a:cs typeface="+mn-cs"/>
                            </a:rPr>
                            <a:t>c</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t</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816" name="Group"/>
            <p:cNvGrpSpPr/>
            <p:nvPr/>
          </p:nvGrpSpPr>
          <p:grpSpPr>
            <a:xfrm>
              <a:off x="7423525" y="3553610"/>
              <a:ext cx="3920100" cy="1632007"/>
              <a:chOff x="621792" y="0"/>
              <a:chExt cx="3920098" cy="1632006"/>
            </a:xfrm>
          </p:grpSpPr>
          <p:sp>
            <p:nvSpPr>
              <p:cNvPr id="814" name="0xf891"/>
              <p:cNvSpPr/>
              <p:nvPr/>
            </p:nvSpPr>
            <p:spPr>
              <a:xfrm>
                <a:off x="621792"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0xf891</a:t>
                </a:r>
              </a:p>
            </p:txBody>
          </p:sp>
          <p:graphicFrame>
            <p:nvGraphicFramePr>
              <p:cNvPr id="815" name="Table 1-1-1-1-2-1"/>
              <p:cNvGraphicFramePr/>
              <p:nvPr/>
            </p:nvGraphicFramePr>
            <p:xfrm>
              <a:off x="1277990" y="0"/>
              <a:ext cx="32639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1604"/>
                    <a:gridCol w="461604"/>
                    <a:gridCol w="461604"/>
                    <a:gridCol w="461604"/>
                    <a:gridCol w="461604"/>
                    <a:gridCol w="461604"/>
                    <a:gridCol w="461604"/>
                  </a:tblGrid>
                  <a:tr h="613681">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n</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t</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819" name="Group"/>
            <p:cNvGrpSpPr/>
            <p:nvPr/>
          </p:nvGrpSpPr>
          <p:grpSpPr>
            <a:xfrm>
              <a:off x="7423525" y="2423785"/>
              <a:ext cx="3450199" cy="1632007"/>
              <a:chOff x="621792" y="0"/>
              <a:chExt cx="3450198" cy="1632006"/>
            </a:xfrm>
          </p:grpSpPr>
          <p:sp>
            <p:nvSpPr>
              <p:cNvPr id="817" name="0xf898"/>
              <p:cNvSpPr/>
              <p:nvPr/>
            </p:nvSpPr>
            <p:spPr>
              <a:xfrm>
                <a:off x="621792"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0xf898</a:t>
                </a:r>
              </a:p>
            </p:txBody>
          </p:sp>
          <p:graphicFrame>
            <p:nvGraphicFramePr>
              <p:cNvPr id="818" name="Table 1-1-1-1-2-2"/>
              <p:cNvGraphicFramePr/>
              <p:nvPr/>
            </p:nvGraphicFramePr>
            <p:xfrm>
              <a:off x="1277990" y="0"/>
              <a:ext cx="27940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0222"/>
                    <a:gridCol w="460222"/>
                    <a:gridCol w="460222"/>
                    <a:gridCol w="460222"/>
                    <a:gridCol w="460222"/>
                    <a:gridCol w="460222"/>
                  </a:tblGrid>
                  <a:tr h="613681">
                    <a:tc>
                      <a:txBody>
                        <a:bodyPr/>
                        <a:lstStyle/>
                        <a:p>
                          <a:pPr defTabSz="914400">
                            <a:defRPr sz="1800">
                              <a:solidFill>
                                <a:srgbClr val="000000"/>
                              </a:solidFill>
                            </a:defRPr>
                          </a:pPr>
                          <a:r>
                            <a:rPr sz="3000">
                              <a:latin typeface="+mn-lt"/>
                              <a:ea typeface="+mn-ea"/>
                              <a:cs typeface="+mn-cs"/>
                            </a:rPr>
                            <a:t>d</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u</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c</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k</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sp>
          <p:nvSpPr>
            <p:cNvPr id="820" name="Line"/>
            <p:cNvSpPr/>
            <p:nvPr/>
          </p:nvSpPr>
          <p:spPr>
            <a:xfrm flipV="1">
              <a:off x="5182171" y="6128253"/>
              <a:ext cx="1426938" cy="424230"/>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21" name="Line"/>
            <p:cNvSpPr/>
            <p:nvPr/>
          </p:nvSpPr>
          <p:spPr>
            <a:xfrm flipV="1">
              <a:off x="5182170" y="5087466"/>
              <a:ext cx="1426937" cy="295693"/>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22" name="Line"/>
            <p:cNvSpPr/>
            <p:nvPr/>
          </p:nvSpPr>
          <p:spPr>
            <a:xfrm flipV="1">
              <a:off x="5075014" y="3896948"/>
              <a:ext cx="1485608" cy="227290"/>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23" name="Line"/>
            <p:cNvSpPr/>
            <p:nvPr/>
          </p:nvSpPr>
          <p:spPr>
            <a:xfrm flipV="1">
              <a:off x="5075015" y="2732200"/>
              <a:ext cx="1542744" cy="219476"/>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nvGrpSpPr>
            <p:cNvPr id="826" name="Group"/>
            <p:cNvGrpSpPr/>
            <p:nvPr/>
          </p:nvGrpSpPr>
          <p:grpSpPr>
            <a:xfrm>
              <a:off x="26439" y="5228209"/>
              <a:ext cx="1339646" cy="1447832"/>
              <a:chOff x="0" y="0"/>
              <a:chExt cx="1339644" cy="1447830"/>
            </a:xfrm>
          </p:grpSpPr>
          <p:sp>
            <p:nvSpPr>
              <p:cNvPr id="824" name="argc"/>
              <p:cNvSpPr txBox="1"/>
              <p:nvPr/>
            </p:nvSpPr>
            <p:spPr>
              <a:xfrm>
                <a:off x="0" y="0"/>
                <a:ext cx="1339645" cy="5955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000">
                    <a:latin typeface="Courier"/>
                    <a:ea typeface="Courier"/>
                    <a:cs typeface="Courier"/>
                    <a:sym typeface="Courier"/>
                  </a:defRPr>
                </a:lvl1pPr>
              </a:lstStyle>
              <a:p>
                <a:pPr defTabSz="914400"/>
                <a:r>
                  <a:t>argc</a:t>
                </a:r>
              </a:p>
            </p:txBody>
          </p:sp>
          <p:sp>
            <p:nvSpPr>
              <p:cNvPr id="825" name="5"/>
              <p:cNvSpPr/>
              <p:nvPr/>
            </p:nvSpPr>
            <p:spPr>
              <a:xfrm>
                <a:off x="50532" y="565887"/>
                <a:ext cx="1238581" cy="881944"/>
              </a:xfrm>
              <a:prstGeom prst="rect">
                <a:avLst/>
              </a:prstGeom>
              <a:solidFill>
                <a:srgbClr val="00A2FF"/>
              </a:solid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a:defRPr sz="3200">
                    <a:solidFill>
                      <a:srgbClr val="FFFFFF"/>
                    </a:solidFill>
                  </a:defRPr>
                </a:lvl1pPr>
              </a:lstStyle>
              <a:p>
                <a:pPr/>
                <a:r>
                  <a:t>5</a:t>
                </a:r>
              </a:p>
            </p:txBody>
          </p:sp>
        </p:grpSp>
        <p:sp>
          <p:nvSpPr>
            <p:cNvPr id="827" name="Line"/>
            <p:cNvSpPr/>
            <p:nvPr/>
          </p:nvSpPr>
          <p:spPr>
            <a:xfrm>
              <a:off x="3225303" y="117798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28" name="Line"/>
            <p:cNvSpPr/>
            <p:nvPr/>
          </p:nvSpPr>
          <p:spPr>
            <a:xfrm>
              <a:off x="3225303" y="147732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29" name="Line"/>
            <p:cNvSpPr/>
            <p:nvPr/>
          </p:nvSpPr>
          <p:spPr>
            <a:xfrm>
              <a:off x="3225303" y="177666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30" name="Line"/>
            <p:cNvSpPr/>
            <p:nvPr/>
          </p:nvSpPr>
          <p:spPr>
            <a:xfrm>
              <a:off x="3225303" y="207601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31" name="Line"/>
            <p:cNvSpPr/>
            <p:nvPr/>
          </p:nvSpPr>
          <p:spPr>
            <a:xfrm>
              <a:off x="3225303" y="237535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32" name="Line"/>
            <p:cNvSpPr/>
            <p:nvPr/>
          </p:nvSpPr>
          <p:spPr>
            <a:xfrm>
              <a:off x="3225303" y="252502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33" name="Line"/>
            <p:cNvSpPr/>
            <p:nvPr/>
          </p:nvSpPr>
          <p:spPr>
            <a:xfrm>
              <a:off x="3225303" y="267469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34" name="Line"/>
            <p:cNvSpPr/>
            <p:nvPr/>
          </p:nvSpPr>
          <p:spPr>
            <a:xfrm>
              <a:off x="3225303" y="2824368"/>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35" name="Line"/>
            <p:cNvSpPr/>
            <p:nvPr/>
          </p:nvSpPr>
          <p:spPr>
            <a:xfrm>
              <a:off x="3225303" y="297404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36" name="Line"/>
            <p:cNvSpPr/>
            <p:nvPr/>
          </p:nvSpPr>
          <p:spPr>
            <a:xfrm>
              <a:off x="3225303" y="312371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37" name="Line"/>
            <p:cNvSpPr/>
            <p:nvPr/>
          </p:nvSpPr>
          <p:spPr>
            <a:xfrm>
              <a:off x="3225303" y="327338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38" name="Line"/>
            <p:cNvSpPr/>
            <p:nvPr/>
          </p:nvSpPr>
          <p:spPr>
            <a:xfrm>
              <a:off x="3225303" y="342305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39" name="Line"/>
            <p:cNvSpPr/>
            <p:nvPr/>
          </p:nvSpPr>
          <p:spPr>
            <a:xfrm>
              <a:off x="3225303" y="357272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40" name="Line"/>
            <p:cNvSpPr/>
            <p:nvPr/>
          </p:nvSpPr>
          <p:spPr>
            <a:xfrm>
              <a:off x="3225303" y="372239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41" name="Line"/>
            <p:cNvSpPr/>
            <p:nvPr/>
          </p:nvSpPr>
          <p:spPr>
            <a:xfrm>
              <a:off x="3225303" y="387206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42" name="Line"/>
            <p:cNvSpPr/>
            <p:nvPr/>
          </p:nvSpPr>
          <p:spPr>
            <a:xfrm>
              <a:off x="3225303" y="402174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43" name="Line"/>
            <p:cNvSpPr/>
            <p:nvPr/>
          </p:nvSpPr>
          <p:spPr>
            <a:xfrm>
              <a:off x="3225303" y="417141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44" name="Line"/>
            <p:cNvSpPr/>
            <p:nvPr/>
          </p:nvSpPr>
          <p:spPr>
            <a:xfrm>
              <a:off x="3225303" y="432108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45" name="Line"/>
            <p:cNvSpPr/>
            <p:nvPr/>
          </p:nvSpPr>
          <p:spPr>
            <a:xfrm>
              <a:off x="3225303" y="447075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46" name="Line"/>
            <p:cNvSpPr/>
            <p:nvPr/>
          </p:nvSpPr>
          <p:spPr>
            <a:xfrm>
              <a:off x="3225303" y="462042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47" name="Line"/>
            <p:cNvSpPr/>
            <p:nvPr/>
          </p:nvSpPr>
          <p:spPr>
            <a:xfrm>
              <a:off x="3225303" y="477009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48" name="Line"/>
            <p:cNvSpPr/>
            <p:nvPr/>
          </p:nvSpPr>
          <p:spPr>
            <a:xfrm>
              <a:off x="3225303" y="491976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49" name="Line"/>
            <p:cNvSpPr/>
            <p:nvPr/>
          </p:nvSpPr>
          <p:spPr>
            <a:xfrm>
              <a:off x="3225303" y="506944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50" name="Line"/>
            <p:cNvSpPr/>
            <p:nvPr/>
          </p:nvSpPr>
          <p:spPr>
            <a:xfrm>
              <a:off x="3225303" y="521911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51" name="Line"/>
            <p:cNvSpPr/>
            <p:nvPr/>
          </p:nvSpPr>
          <p:spPr>
            <a:xfrm>
              <a:off x="3225303" y="536878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52" name="Line"/>
            <p:cNvSpPr/>
            <p:nvPr/>
          </p:nvSpPr>
          <p:spPr>
            <a:xfrm>
              <a:off x="3225303" y="551845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53" name="Line"/>
            <p:cNvSpPr/>
            <p:nvPr/>
          </p:nvSpPr>
          <p:spPr>
            <a:xfrm>
              <a:off x="3225303" y="566812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54" name="Line"/>
            <p:cNvSpPr/>
            <p:nvPr/>
          </p:nvSpPr>
          <p:spPr>
            <a:xfrm>
              <a:off x="3225303" y="5817798"/>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55" name="Line"/>
            <p:cNvSpPr/>
            <p:nvPr/>
          </p:nvSpPr>
          <p:spPr>
            <a:xfrm>
              <a:off x="3225303" y="596746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56" name="Line"/>
            <p:cNvSpPr/>
            <p:nvPr/>
          </p:nvSpPr>
          <p:spPr>
            <a:xfrm>
              <a:off x="3225303" y="611714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57" name="Line"/>
            <p:cNvSpPr/>
            <p:nvPr/>
          </p:nvSpPr>
          <p:spPr>
            <a:xfrm>
              <a:off x="3225303" y="626681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58" name="Line"/>
            <p:cNvSpPr/>
            <p:nvPr/>
          </p:nvSpPr>
          <p:spPr>
            <a:xfrm>
              <a:off x="3225303" y="641648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59" name="Line"/>
            <p:cNvSpPr/>
            <p:nvPr/>
          </p:nvSpPr>
          <p:spPr>
            <a:xfrm>
              <a:off x="3225303" y="656615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60" name="Line"/>
            <p:cNvSpPr/>
            <p:nvPr/>
          </p:nvSpPr>
          <p:spPr>
            <a:xfrm>
              <a:off x="3225303" y="671582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61" name="Line"/>
            <p:cNvSpPr/>
            <p:nvPr/>
          </p:nvSpPr>
          <p:spPr>
            <a:xfrm>
              <a:off x="3225303" y="6865498"/>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62" name="Line"/>
            <p:cNvSpPr/>
            <p:nvPr/>
          </p:nvSpPr>
          <p:spPr>
            <a:xfrm>
              <a:off x="3225303" y="701517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63" name="Line"/>
            <p:cNvSpPr/>
            <p:nvPr/>
          </p:nvSpPr>
          <p:spPr>
            <a:xfrm>
              <a:off x="3225303" y="716484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64" name="Line"/>
            <p:cNvSpPr/>
            <p:nvPr/>
          </p:nvSpPr>
          <p:spPr>
            <a:xfrm>
              <a:off x="3225303" y="162699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65" name="Line"/>
            <p:cNvSpPr/>
            <p:nvPr/>
          </p:nvSpPr>
          <p:spPr>
            <a:xfrm>
              <a:off x="3225303" y="192633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66" name="Line"/>
            <p:cNvSpPr/>
            <p:nvPr/>
          </p:nvSpPr>
          <p:spPr>
            <a:xfrm>
              <a:off x="3225303" y="132765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67" name="Line"/>
            <p:cNvSpPr/>
            <p:nvPr/>
          </p:nvSpPr>
          <p:spPr>
            <a:xfrm>
              <a:off x="3225303" y="222568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68" name="Line"/>
            <p:cNvSpPr/>
            <p:nvPr/>
          </p:nvSpPr>
          <p:spPr>
            <a:xfrm>
              <a:off x="3225303" y="731451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69" name="Line"/>
            <p:cNvSpPr/>
            <p:nvPr/>
          </p:nvSpPr>
          <p:spPr>
            <a:xfrm>
              <a:off x="3225303" y="746418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70" name="Line"/>
            <p:cNvSpPr/>
            <p:nvPr/>
          </p:nvSpPr>
          <p:spPr>
            <a:xfrm>
              <a:off x="3225303" y="761385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71" name="Line"/>
            <p:cNvSpPr/>
            <p:nvPr/>
          </p:nvSpPr>
          <p:spPr>
            <a:xfrm>
              <a:off x="3225303" y="776352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72" name="Line"/>
            <p:cNvSpPr/>
            <p:nvPr/>
          </p:nvSpPr>
          <p:spPr>
            <a:xfrm>
              <a:off x="3225303" y="791319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73" name="Line"/>
            <p:cNvSpPr/>
            <p:nvPr/>
          </p:nvSpPr>
          <p:spPr>
            <a:xfrm>
              <a:off x="3225303" y="806287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74" name="Line"/>
            <p:cNvSpPr/>
            <p:nvPr/>
          </p:nvSpPr>
          <p:spPr>
            <a:xfrm>
              <a:off x="3225303" y="821254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75" name="Line"/>
            <p:cNvSpPr/>
            <p:nvPr/>
          </p:nvSpPr>
          <p:spPr>
            <a:xfrm>
              <a:off x="3225303" y="836221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876" name="Line"/>
            <p:cNvSpPr/>
            <p:nvPr/>
          </p:nvSpPr>
          <p:spPr>
            <a:xfrm flipV="1">
              <a:off x="5217889" y="7297578"/>
              <a:ext cx="1426937" cy="424231"/>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nvGrpSpPr>
            <p:cNvPr id="879" name="Group"/>
            <p:cNvGrpSpPr/>
            <p:nvPr/>
          </p:nvGrpSpPr>
          <p:grpSpPr>
            <a:xfrm>
              <a:off x="7423525" y="6943083"/>
              <a:ext cx="5279000" cy="1632006"/>
              <a:chOff x="621792" y="0"/>
              <a:chExt cx="5278998" cy="1632005"/>
            </a:xfrm>
          </p:grpSpPr>
          <p:sp>
            <p:nvSpPr>
              <p:cNvPr id="877" name="0xf838"/>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0xf838</a:t>
                </a:r>
              </a:p>
            </p:txBody>
          </p:sp>
          <p:graphicFrame>
            <p:nvGraphicFramePr>
              <p:cNvPr id="878" name="Table 1-1-1-1-1-1"/>
              <p:cNvGraphicFramePr/>
              <p:nvPr/>
            </p:nvGraphicFramePr>
            <p:xfrm>
              <a:off x="1277990" y="0"/>
              <a:ext cx="46228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52119"/>
                    <a:gridCol w="452119"/>
                    <a:gridCol w="452119"/>
                    <a:gridCol w="452119"/>
                    <a:gridCol w="452119"/>
                    <a:gridCol w="452119"/>
                    <a:gridCol w="452119"/>
                    <a:gridCol w="452119"/>
                    <a:gridCol w="452119"/>
                    <a:gridCol w="528320"/>
                  </a:tblGrid>
                  <a:tr h="613681">
                    <a:tc>
                      <a:txBody>
                        <a:bodyPr/>
                        <a:lstStyle/>
                        <a:p>
                          <a:pPr defTabSz="914400">
                            <a:defRPr sz="1800">
                              <a:solidFill>
                                <a:srgbClr val="000000"/>
                              </a:solidFill>
                            </a:defRPr>
                          </a:pPr>
                          <a:r>
                            <a:rPr sz="2600">
                              <a:latin typeface="+mn-lt"/>
                              <a:ea typeface="+mn-ea"/>
                              <a:cs typeface="+mn-cs"/>
                            </a:rPr>
                            <a:t>q</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s</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o</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r</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t</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_</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x</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26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882" name="Group"/>
            <p:cNvGrpSpPr/>
            <p:nvPr/>
          </p:nvGrpSpPr>
          <p:grpSpPr>
            <a:xfrm>
              <a:off x="7395401" y="1239655"/>
              <a:ext cx="3450199" cy="1632007"/>
              <a:chOff x="625221" y="0"/>
              <a:chExt cx="3450198" cy="1632006"/>
            </a:xfrm>
          </p:grpSpPr>
          <p:sp>
            <p:nvSpPr>
              <p:cNvPr id="880" name="0xf89d"/>
              <p:cNvSpPr/>
              <p:nvPr/>
            </p:nvSpPr>
            <p:spPr>
              <a:xfrm>
                <a:off x="625221"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0xf89d</a:t>
                </a:r>
              </a:p>
            </p:txBody>
          </p:sp>
          <p:graphicFrame>
            <p:nvGraphicFramePr>
              <p:cNvPr id="881" name="Table 1-1-1-1-2-2-1"/>
              <p:cNvGraphicFramePr/>
              <p:nvPr/>
            </p:nvGraphicFramePr>
            <p:xfrm>
              <a:off x="1281419" y="0"/>
              <a:ext cx="27940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0222"/>
                    <a:gridCol w="460222"/>
                    <a:gridCol w="460222"/>
                    <a:gridCol w="460222"/>
                    <a:gridCol w="460222"/>
                    <a:gridCol w="460222"/>
                  </a:tblGrid>
                  <a:tr h="613681">
                    <a:tc>
                      <a:txBody>
                        <a:bodyPr/>
                        <a:lstStyle/>
                        <a:p>
                          <a:pPr defTabSz="914400">
                            <a:defRPr sz="1800">
                              <a:solidFill>
                                <a:srgbClr val="000000"/>
                              </a:solidFill>
                            </a:defRPr>
                          </a:pPr>
                          <a:r>
                            <a:rPr sz="3000">
                              <a:latin typeface="+mn-lt"/>
                              <a:ea typeface="+mn-ea"/>
                              <a:cs typeface="+mn-cs"/>
                            </a:rPr>
                            <a:t>b</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r</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sp>
          <p:nvSpPr>
            <p:cNvPr id="883" name="Line"/>
            <p:cNvSpPr/>
            <p:nvPr/>
          </p:nvSpPr>
          <p:spPr>
            <a:xfrm flipV="1">
              <a:off x="5046890" y="1548070"/>
              <a:ext cx="1542744" cy="219476"/>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sp>
        <p:nvSpPr>
          <p:cNvPr id="885" name="$ ./qsort_ex dog cat ant duck bear…"/>
          <p:cNvSpPr txBox="1"/>
          <p:nvPr/>
        </p:nvSpPr>
        <p:spPr>
          <a:xfrm>
            <a:off x="186922" y="12291407"/>
            <a:ext cx="8121108" cy="1028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800">
                <a:latin typeface="Courier"/>
                <a:ea typeface="Courier"/>
                <a:cs typeface="Courier"/>
                <a:sym typeface="Courier"/>
              </a:defRPr>
            </a:pPr>
            <a:r>
              <a:t>$ ./qsort_ex dog cat ant duck bear</a:t>
            </a:r>
          </a:p>
          <a:p>
            <a:pPr algn="l">
              <a:defRPr sz="2800">
                <a:latin typeface="Courier"/>
                <a:ea typeface="Courier"/>
                <a:cs typeface="Courier"/>
                <a:sym typeface="Courier"/>
              </a:defRPr>
            </a:pPr>
            <a:r>
              <a:t>ant bear cat dog duck</a:t>
            </a:r>
          </a:p>
        </p:txBody>
      </p:sp>
      <p:sp>
        <p:nvSpPr>
          <p:cNvPr id="886" name="We have updated argc and argv to ignore the program name."/>
          <p:cNvSpPr txBox="1"/>
          <p:nvPr/>
        </p:nvSpPr>
        <p:spPr>
          <a:xfrm>
            <a:off x="12332623" y="10963464"/>
            <a:ext cx="9972302"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We have updated </a:t>
            </a:r>
            <a:r>
              <a:rPr>
                <a:latin typeface="Courier"/>
                <a:ea typeface="Courier"/>
                <a:cs typeface="Courier"/>
                <a:sym typeface="Courier"/>
              </a:rPr>
              <a:t>argc</a:t>
            </a:r>
            <a:r>
              <a:t> and </a:t>
            </a:r>
            <a:r>
              <a:rPr>
                <a:latin typeface="Courier"/>
                <a:ea typeface="Courier"/>
                <a:cs typeface="Courier"/>
                <a:sym typeface="Courier"/>
              </a:rPr>
              <a:t>argv</a:t>
            </a:r>
            <a:r>
              <a:t> to ignore the program name.</a:t>
            </a:r>
          </a:p>
        </p:txBody>
      </p:sp>
      <p:sp>
        <p:nvSpPr>
          <p:cNvPr id="887" name="Rounded Rectangle"/>
          <p:cNvSpPr/>
          <p:nvPr/>
        </p:nvSpPr>
        <p:spPr>
          <a:xfrm>
            <a:off x="1044076" y="8351239"/>
            <a:ext cx="9972302" cy="613468"/>
          </a:xfrm>
          <a:prstGeom prst="roundRect">
            <a:avLst>
              <a:gd name="adj" fmla="val 50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88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91" name="C standard library example: qsort ful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sz="7800">
                <a:solidFill>
                  <a:srgbClr val="FFFFFF"/>
                </a:solidFill>
              </a:defRPr>
            </a:pPr>
            <a:r>
              <a:t>C standard library example: </a:t>
            </a:r>
            <a:r>
              <a:rPr>
                <a:latin typeface="Courier"/>
                <a:ea typeface="Courier"/>
                <a:cs typeface="Courier"/>
                <a:sym typeface="Courier"/>
              </a:rPr>
              <a:t>qsort</a:t>
            </a:r>
            <a:r>
              <a:t> full example</a:t>
            </a:r>
          </a:p>
        </p:txBody>
      </p:sp>
      <p:grpSp>
        <p:nvGrpSpPr>
          <p:cNvPr id="973" name="Group"/>
          <p:cNvGrpSpPr/>
          <p:nvPr/>
        </p:nvGrpSpPr>
        <p:grpSpPr>
          <a:xfrm>
            <a:off x="12102577" y="1918918"/>
            <a:ext cx="12702526" cy="8575090"/>
            <a:chOff x="0" y="0"/>
            <a:chExt cx="12702524" cy="8575088"/>
          </a:xfrm>
        </p:grpSpPr>
        <p:grpSp>
          <p:nvGrpSpPr>
            <p:cNvPr id="895" name="Group"/>
            <p:cNvGrpSpPr/>
            <p:nvPr/>
          </p:nvGrpSpPr>
          <p:grpSpPr>
            <a:xfrm>
              <a:off x="-1" y="6820115"/>
              <a:ext cx="2099149" cy="1447832"/>
              <a:chOff x="0" y="0"/>
              <a:chExt cx="2099147" cy="1447830"/>
            </a:xfrm>
          </p:grpSpPr>
          <p:sp>
            <p:nvSpPr>
              <p:cNvPr id="892" name="argv"/>
              <p:cNvSpPr txBox="1"/>
              <p:nvPr/>
            </p:nvSpPr>
            <p:spPr>
              <a:xfrm>
                <a:off x="0" y="0"/>
                <a:ext cx="1339645" cy="5955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000">
                    <a:latin typeface="Courier"/>
                    <a:ea typeface="Courier"/>
                    <a:cs typeface="Courier"/>
                    <a:sym typeface="Courier"/>
                  </a:defRPr>
                </a:lvl1pPr>
              </a:lstStyle>
              <a:p>
                <a:pPr defTabSz="914400"/>
                <a:r>
                  <a:t>argv</a:t>
                </a:r>
              </a:p>
            </p:txBody>
          </p:sp>
          <p:sp>
            <p:nvSpPr>
              <p:cNvPr id="893" name="0x108"/>
              <p:cNvSpPr/>
              <p:nvPr/>
            </p:nvSpPr>
            <p:spPr>
              <a:xfrm>
                <a:off x="50532" y="565887"/>
                <a:ext cx="1238581" cy="881944"/>
              </a:xfrm>
              <a:prstGeom prst="rect">
                <a:avLst/>
              </a:prstGeom>
              <a:solidFill>
                <a:srgbClr val="00A2FF"/>
              </a:solid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a:defRPr sz="3200">
                    <a:solidFill>
                      <a:srgbClr val="FFFFFF"/>
                    </a:solidFill>
                  </a:defRPr>
                </a:lvl1pPr>
              </a:lstStyle>
              <a:p>
                <a:pPr/>
                <a:r>
                  <a:t>0x108</a:t>
                </a:r>
              </a:p>
            </p:txBody>
          </p:sp>
          <p:sp>
            <p:nvSpPr>
              <p:cNvPr id="979" name="Connection Line"/>
              <p:cNvSpPr/>
              <p:nvPr/>
            </p:nvSpPr>
            <p:spPr>
              <a:xfrm>
                <a:off x="1360740" y="238808"/>
                <a:ext cx="738408" cy="78884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noFill/>
              <a:ln w="25400" cap="flat">
                <a:solidFill>
                  <a:srgbClr val="000000"/>
                </a:solidFill>
                <a:prstDash val="solid"/>
                <a:miter lim="400000"/>
                <a:tailEnd type="triangle" w="med" len="med"/>
              </a:ln>
              <a:effectLst/>
            </p:spPr>
            <p:txBody>
              <a:bodyPr/>
              <a:lstStyle/>
              <a:p>
                <a:pPr/>
              </a:p>
            </p:txBody>
          </p:sp>
        </p:grpSp>
        <p:graphicFrame>
          <p:nvGraphicFramePr>
            <p:cNvPr id="896" name="Table 1-1-1"/>
            <p:cNvGraphicFramePr/>
            <p:nvPr/>
          </p:nvGraphicFramePr>
          <p:xfrm>
            <a:off x="1587241" y="0"/>
            <a:ext cx="3683001" cy="8394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824581"/>
                  <a:gridCol w="1824581"/>
                </a:tblGrid>
                <a:tr h="1193800">
                  <a:tc>
                    <a:txBody>
                      <a:bodyPr/>
                      <a:lstStyle/>
                      <a:p>
                        <a:pPr defTabSz="914400">
                          <a:defRPr sz="1800">
                            <a:solidFill>
                              <a:srgbClr val="000000"/>
                            </a:solidFill>
                          </a:defRPr>
                        </a:pPr>
                        <a:r>
                          <a:rPr sz="30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0x128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0xf89d</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0x120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0x118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0x110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0xf887</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0x108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0xf881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0x100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0xf838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899" name="Group"/>
            <p:cNvGrpSpPr/>
            <p:nvPr/>
          </p:nvGrpSpPr>
          <p:grpSpPr>
            <a:xfrm>
              <a:off x="7423525" y="5813259"/>
              <a:ext cx="3450200" cy="1632006"/>
              <a:chOff x="621792" y="0"/>
              <a:chExt cx="3450198" cy="1632005"/>
            </a:xfrm>
          </p:grpSpPr>
          <p:sp>
            <p:nvSpPr>
              <p:cNvPr id="897" name="0xf881"/>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0xf881</a:t>
                </a:r>
              </a:p>
            </p:txBody>
          </p:sp>
          <p:graphicFrame>
            <p:nvGraphicFramePr>
              <p:cNvPr id="898" name="Table 1-1-1-1"/>
              <p:cNvGraphicFramePr/>
              <p:nvPr/>
            </p:nvGraphicFramePr>
            <p:xfrm>
              <a:off x="1277990" y="0"/>
              <a:ext cx="27940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0222"/>
                    <a:gridCol w="460222"/>
                    <a:gridCol w="460222"/>
                    <a:gridCol w="460222"/>
                    <a:gridCol w="460222"/>
                    <a:gridCol w="460222"/>
                  </a:tblGrid>
                  <a:tr h="613681">
                    <a:tc>
                      <a:txBody>
                        <a:bodyPr/>
                        <a:lstStyle/>
                        <a:p>
                          <a:pPr defTabSz="914400">
                            <a:defRPr sz="1800">
                              <a:solidFill>
                                <a:srgbClr val="000000"/>
                              </a:solidFill>
                            </a:defRPr>
                          </a:pPr>
                          <a:r>
                            <a:rPr sz="3000">
                              <a:latin typeface="+mn-lt"/>
                              <a:ea typeface="+mn-ea"/>
                              <a:cs typeface="+mn-cs"/>
                            </a:rPr>
                            <a:t>d</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o</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g</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902" name="Group"/>
            <p:cNvGrpSpPr/>
            <p:nvPr/>
          </p:nvGrpSpPr>
          <p:grpSpPr>
            <a:xfrm>
              <a:off x="7423525" y="4683435"/>
              <a:ext cx="3920100" cy="1632006"/>
              <a:chOff x="621792" y="0"/>
              <a:chExt cx="3920098" cy="1632005"/>
            </a:xfrm>
          </p:grpSpPr>
          <p:sp>
            <p:nvSpPr>
              <p:cNvPr id="900" name="0xf887"/>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0xf887</a:t>
                </a:r>
              </a:p>
            </p:txBody>
          </p:sp>
          <p:graphicFrame>
            <p:nvGraphicFramePr>
              <p:cNvPr id="901" name="Table 1-1-1-1-2"/>
              <p:cNvGraphicFramePr/>
              <p:nvPr/>
            </p:nvGraphicFramePr>
            <p:xfrm>
              <a:off x="1277990" y="0"/>
              <a:ext cx="32639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1604"/>
                    <a:gridCol w="461604"/>
                    <a:gridCol w="461604"/>
                    <a:gridCol w="461604"/>
                    <a:gridCol w="461604"/>
                    <a:gridCol w="461604"/>
                    <a:gridCol w="461604"/>
                  </a:tblGrid>
                  <a:tr h="613681">
                    <a:tc>
                      <a:txBody>
                        <a:bodyPr/>
                        <a:lstStyle/>
                        <a:p>
                          <a:pPr defTabSz="914400">
                            <a:defRPr sz="1800">
                              <a:solidFill>
                                <a:srgbClr val="000000"/>
                              </a:solidFill>
                            </a:defRPr>
                          </a:pPr>
                          <a:r>
                            <a:rPr sz="3000">
                              <a:latin typeface="+mn-lt"/>
                              <a:ea typeface="+mn-ea"/>
                              <a:cs typeface="+mn-cs"/>
                            </a:rPr>
                            <a:t>c</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t</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905" name="Group"/>
            <p:cNvGrpSpPr/>
            <p:nvPr/>
          </p:nvGrpSpPr>
          <p:grpSpPr>
            <a:xfrm>
              <a:off x="7423525" y="3553610"/>
              <a:ext cx="3920100" cy="1632007"/>
              <a:chOff x="621792" y="0"/>
              <a:chExt cx="3920098" cy="1632006"/>
            </a:xfrm>
          </p:grpSpPr>
          <p:sp>
            <p:nvSpPr>
              <p:cNvPr id="903" name="0xf891"/>
              <p:cNvSpPr/>
              <p:nvPr/>
            </p:nvSpPr>
            <p:spPr>
              <a:xfrm>
                <a:off x="621792"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0xf891</a:t>
                </a:r>
              </a:p>
            </p:txBody>
          </p:sp>
          <p:graphicFrame>
            <p:nvGraphicFramePr>
              <p:cNvPr id="904" name="Table 1-1-1-1-2-1"/>
              <p:cNvGraphicFramePr/>
              <p:nvPr/>
            </p:nvGraphicFramePr>
            <p:xfrm>
              <a:off x="1277990" y="0"/>
              <a:ext cx="32639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1604"/>
                    <a:gridCol w="461604"/>
                    <a:gridCol w="461604"/>
                    <a:gridCol w="461604"/>
                    <a:gridCol w="461604"/>
                    <a:gridCol w="461604"/>
                    <a:gridCol w="461604"/>
                  </a:tblGrid>
                  <a:tr h="613681">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n</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t</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908" name="Group"/>
            <p:cNvGrpSpPr/>
            <p:nvPr/>
          </p:nvGrpSpPr>
          <p:grpSpPr>
            <a:xfrm>
              <a:off x="7423525" y="2423785"/>
              <a:ext cx="3450199" cy="1632007"/>
              <a:chOff x="621792" y="0"/>
              <a:chExt cx="3450198" cy="1632006"/>
            </a:xfrm>
          </p:grpSpPr>
          <p:sp>
            <p:nvSpPr>
              <p:cNvPr id="906" name="0xf898"/>
              <p:cNvSpPr/>
              <p:nvPr/>
            </p:nvSpPr>
            <p:spPr>
              <a:xfrm>
                <a:off x="621792"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0xf898</a:t>
                </a:r>
              </a:p>
            </p:txBody>
          </p:sp>
          <p:graphicFrame>
            <p:nvGraphicFramePr>
              <p:cNvPr id="907" name="Table 1-1-1-1-2-2"/>
              <p:cNvGraphicFramePr/>
              <p:nvPr/>
            </p:nvGraphicFramePr>
            <p:xfrm>
              <a:off x="1277990" y="0"/>
              <a:ext cx="27940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0222"/>
                    <a:gridCol w="460222"/>
                    <a:gridCol w="460222"/>
                    <a:gridCol w="460222"/>
                    <a:gridCol w="460222"/>
                    <a:gridCol w="460222"/>
                  </a:tblGrid>
                  <a:tr h="613681">
                    <a:tc>
                      <a:txBody>
                        <a:bodyPr/>
                        <a:lstStyle/>
                        <a:p>
                          <a:pPr defTabSz="914400">
                            <a:defRPr sz="1800">
                              <a:solidFill>
                                <a:srgbClr val="000000"/>
                              </a:solidFill>
                            </a:defRPr>
                          </a:pPr>
                          <a:r>
                            <a:rPr sz="3000">
                              <a:latin typeface="+mn-lt"/>
                              <a:ea typeface="+mn-ea"/>
                              <a:cs typeface="+mn-cs"/>
                            </a:rPr>
                            <a:t>d</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u</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c</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k</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sp>
          <p:nvSpPr>
            <p:cNvPr id="909" name="Line"/>
            <p:cNvSpPr/>
            <p:nvPr/>
          </p:nvSpPr>
          <p:spPr>
            <a:xfrm flipV="1">
              <a:off x="5182171" y="6128253"/>
              <a:ext cx="1426938" cy="424230"/>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10" name="Line"/>
            <p:cNvSpPr/>
            <p:nvPr/>
          </p:nvSpPr>
          <p:spPr>
            <a:xfrm flipV="1">
              <a:off x="5182170" y="5087466"/>
              <a:ext cx="1426937" cy="295693"/>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11" name="Line"/>
            <p:cNvSpPr/>
            <p:nvPr/>
          </p:nvSpPr>
          <p:spPr>
            <a:xfrm flipV="1">
              <a:off x="5075014" y="3896948"/>
              <a:ext cx="1485608" cy="227290"/>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12" name="Line"/>
            <p:cNvSpPr/>
            <p:nvPr/>
          </p:nvSpPr>
          <p:spPr>
            <a:xfrm flipV="1">
              <a:off x="5075015" y="2732200"/>
              <a:ext cx="1542744" cy="219476"/>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nvGrpSpPr>
            <p:cNvPr id="915" name="Group"/>
            <p:cNvGrpSpPr/>
            <p:nvPr/>
          </p:nvGrpSpPr>
          <p:grpSpPr>
            <a:xfrm>
              <a:off x="26439" y="5228209"/>
              <a:ext cx="1339646" cy="1447832"/>
              <a:chOff x="0" y="0"/>
              <a:chExt cx="1339644" cy="1447830"/>
            </a:xfrm>
          </p:grpSpPr>
          <p:sp>
            <p:nvSpPr>
              <p:cNvPr id="913" name="argc"/>
              <p:cNvSpPr txBox="1"/>
              <p:nvPr/>
            </p:nvSpPr>
            <p:spPr>
              <a:xfrm>
                <a:off x="0" y="0"/>
                <a:ext cx="1339645" cy="5955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000">
                    <a:latin typeface="Courier"/>
                    <a:ea typeface="Courier"/>
                    <a:cs typeface="Courier"/>
                    <a:sym typeface="Courier"/>
                  </a:defRPr>
                </a:lvl1pPr>
              </a:lstStyle>
              <a:p>
                <a:pPr defTabSz="914400"/>
                <a:r>
                  <a:t>argc</a:t>
                </a:r>
              </a:p>
            </p:txBody>
          </p:sp>
          <p:sp>
            <p:nvSpPr>
              <p:cNvPr id="914" name="5"/>
              <p:cNvSpPr/>
              <p:nvPr/>
            </p:nvSpPr>
            <p:spPr>
              <a:xfrm>
                <a:off x="50532" y="565887"/>
                <a:ext cx="1238581" cy="881944"/>
              </a:xfrm>
              <a:prstGeom prst="rect">
                <a:avLst/>
              </a:prstGeom>
              <a:solidFill>
                <a:srgbClr val="00A2FF"/>
              </a:solid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a:defRPr sz="3200">
                    <a:solidFill>
                      <a:srgbClr val="FFFFFF"/>
                    </a:solidFill>
                  </a:defRPr>
                </a:lvl1pPr>
              </a:lstStyle>
              <a:p>
                <a:pPr/>
                <a:r>
                  <a:t>5</a:t>
                </a:r>
              </a:p>
            </p:txBody>
          </p:sp>
        </p:grpSp>
        <p:sp>
          <p:nvSpPr>
            <p:cNvPr id="916" name="Line"/>
            <p:cNvSpPr/>
            <p:nvPr/>
          </p:nvSpPr>
          <p:spPr>
            <a:xfrm>
              <a:off x="3225303" y="117798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17" name="Line"/>
            <p:cNvSpPr/>
            <p:nvPr/>
          </p:nvSpPr>
          <p:spPr>
            <a:xfrm>
              <a:off x="3225303" y="147732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18" name="Line"/>
            <p:cNvSpPr/>
            <p:nvPr/>
          </p:nvSpPr>
          <p:spPr>
            <a:xfrm>
              <a:off x="3225303" y="177666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19" name="Line"/>
            <p:cNvSpPr/>
            <p:nvPr/>
          </p:nvSpPr>
          <p:spPr>
            <a:xfrm>
              <a:off x="3225303" y="207601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20" name="Line"/>
            <p:cNvSpPr/>
            <p:nvPr/>
          </p:nvSpPr>
          <p:spPr>
            <a:xfrm>
              <a:off x="3225303" y="237535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21" name="Line"/>
            <p:cNvSpPr/>
            <p:nvPr/>
          </p:nvSpPr>
          <p:spPr>
            <a:xfrm>
              <a:off x="3225303" y="252502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22" name="Line"/>
            <p:cNvSpPr/>
            <p:nvPr/>
          </p:nvSpPr>
          <p:spPr>
            <a:xfrm>
              <a:off x="3225303" y="267469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23" name="Line"/>
            <p:cNvSpPr/>
            <p:nvPr/>
          </p:nvSpPr>
          <p:spPr>
            <a:xfrm>
              <a:off x="3225303" y="2824368"/>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24" name="Line"/>
            <p:cNvSpPr/>
            <p:nvPr/>
          </p:nvSpPr>
          <p:spPr>
            <a:xfrm>
              <a:off x="3225303" y="297404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25" name="Line"/>
            <p:cNvSpPr/>
            <p:nvPr/>
          </p:nvSpPr>
          <p:spPr>
            <a:xfrm>
              <a:off x="3225303" y="312371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26" name="Line"/>
            <p:cNvSpPr/>
            <p:nvPr/>
          </p:nvSpPr>
          <p:spPr>
            <a:xfrm>
              <a:off x="3225303" y="327338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27" name="Line"/>
            <p:cNvSpPr/>
            <p:nvPr/>
          </p:nvSpPr>
          <p:spPr>
            <a:xfrm>
              <a:off x="3225303" y="342305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28" name="Line"/>
            <p:cNvSpPr/>
            <p:nvPr/>
          </p:nvSpPr>
          <p:spPr>
            <a:xfrm>
              <a:off x="3225303" y="357272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29" name="Line"/>
            <p:cNvSpPr/>
            <p:nvPr/>
          </p:nvSpPr>
          <p:spPr>
            <a:xfrm>
              <a:off x="3225303" y="372239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30" name="Line"/>
            <p:cNvSpPr/>
            <p:nvPr/>
          </p:nvSpPr>
          <p:spPr>
            <a:xfrm>
              <a:off x="3225303" y="387206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31" name="Line"/>
            <p:cNvSpPr/>
            <p:nvPr/>
          </p:nvSpPr>
          <p:spPr>
            <a:xfrm>
              <a:off x="3225303" y="402174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32" name="Line"/>
            <p:cNvSpPr/>
            <p:nvPr/>
          </p:nvSpPr>
          <p:spPr>
            <a:xfrm>
              <a:off x="3225303" y="417141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33" name="Line"/>
            <p:cNvSpPr/>
            <p:nvPr/>
          </p:nvSpPr>
          <p:spPr>
            <a:xfrm>
              <a:off x="3225303" y="432108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34" name="Line"/>
            <p:cNvSpPr/>
            <p:nvPr/>
          </p:nvSpPr>
          <p:spPr>
            <a:xfrm>
              <a:off x="3225303" y="447075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35" name="Line"/>
            <p:cNvSpPr/>
            <p:nvPr/>
          </p:nvSpPr>
          <p:spPr>
            <a:xfrm>
              <a:off x="3225303" y="462042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36" name="Line"/>
            <p:cNvSpPr/>
            <p:nvPr/>
          </p:nvSpPr>
          <p:spPr>
            <a:xfrm>
              <a:off x="3225303" y="477009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37" name="Line"/>
            <p:cNvSpPr/>
            <p:nvPr/>
          </p:nvSpPr>
          <p:spPr>
            <a:xfrm>
              <a:off x="3225303" y="491976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38" name="Line"/>
            <p:cNvSpPr/>
            <p:nvPr/>
          </p:nvSpPr>
          <p:spPr>
            <a:xfrm>
              <a:off x="3225303" y="506944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39" name="Line"/>
            <p:cNvSpPr/>
            <p:nvPr/>
          </p:nvSpPr>
          <p:spPr>
            <a:xfrm>
              <a:off x="3225303" y="521911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40" name="Line"/>
            <p:cNvSpPr/>
            <p:nvPr/>
          </p:nvSpPr>
          <p:spPr>
            <a:xfrm>
              <a:off x="3225303" y="536878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41" name="Line"/>
            <p:cNvSpPr/>
            <p:nvPr/>
          </p:nvSpPr>
          <p:spPr>
            <a:xfrm>
              <a:off x="3225303" y="551845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42" name="Line"/>
            <p:cNvSpPr/>
            <p:nvPr/>
          </p:nvSpPr>
          <p:spPr>
            <a:xfrm>
              <a:off x="3225303" y="566812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43" name="Line"/>
            <p:cNvSpPr/>
            <p:nvPr/>
          </p:nvSpPr>
          <p:spPr>
            <a:xfrm>
              <a:off x="3225303" y="5817798"/>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44" name="Line"/>
            <p:cNvSpPr/>
            <p:nvPr/>
          </p:nvSpPr>
          <p:spPr>
            <a:xfrm>
              <a:off x="3225303" y="596746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45" name="Line"/>
            <p:cNvSpPr/>
            <p:nvPr/>
          </p:nvSpPr>
          <p:spPr>
            <a:xfrm>
              <a:off x="3225303" y="611714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46" name="Line"/>
            <p:cNvSpPr/>
            <p:nvPr/>
          </p:nvSpPr>
          <p:spPr>
            <a:xfrm>
              <a:off x="3225303" y="626681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47" name="Line"/>
            <p:cNvSpPr/>
            <p:nvPr/>
          </p:nvSpPr>
          <p:spPr>
            <a:xfrm>
              <a:off x="3225303" y="641648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48" name="Line"/>
            <p:cNvSpPr/>
            <p:nvPr/>
          </p:nvSpPr>
          <p:spPr>
            <a:xfrm>
              <a:off x="3225303" y="656615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49" name="Line"/>
            <p:cNvSpPr/>
            <p:nvPr/>
          </p:nvSpPr>
          <p:spPr>
            <a:xfrm>
              <a:off x="3225303" y="671582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50" name="Line"/>
            <p:cNvSpPr/>
            <p:nvPr/>
          </p:nvSpPr>
          <p:spPr>
            <a:xfrm>
              <a:off x="3225303" y="6865498"/>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51" name="Line"/>
            <p:cNvSpPr/>
            <p:nvPr/>
          </p:nvSpPr>
          <p:spPr>
            <a:xfrm>
              <a:off x="3225303" y="701517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52" name="Line"/>
            <p:cNvSpPr/>
            <p:nvPr/>
          </p:nvSpPr>
          <p:spPr>
            <a:xfrm>
              <a:off x="3225303" y="716484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53" name="Line"/>
            <p:cNvSpPr/>
            <p:nvPr/>
          </p:nvSpPr>
          <p:spPr>
            <a:xfrm>
              <a:off x="3225303" y="162699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54" name="Line"/>
            <p:cNvSpPr/>
            <p:nvPr/>
          </p:nvSpPr>
          <p:spPr>
            <a:xfrm>
              <a:off x="3225303" y="192633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55" name="Line"/>
            <p:cNvSpPr/>
            <p:nvPr/>
          </p:nvSpPr>
          <p:spPr>
            <a:xfrm>
              <a:off x="3225303" y="132765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56" name="Line"/>
            <p:cNvSpPr/>
            <p:nvPr/>
          </p:nvSpPr>
          <p:spPr>
            <a:xfrm>
              <a:off x="3225303" y="222568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57" name="Line"/>
            <p:cNvSpPr/>
            <p:nvPr/>
          </p:nvSpPr>
          <p:spPr>
            <a:xfrm>
              <a:off x="3225303" y="731451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58" name="Line"/>
            <p:cNvSpPr/>
            <p:nvPr/>
          </p:nvSpPr>
          <p:spPr>
            <a:xfrm>
              <a:off x="3225303" y="746418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59" name="Line"/>
            <p:cNvSpPr/>
            <p:nvPr/>
          </p:nvSpPr>
          <p:spPr>
            <a:xfrm>
              <a:off x="3225303" y="761385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60" name="Line"/>
            <p:cNvSpPr/>
            <p:nvPr/>
          </p:nvSpPr>
          <p:spPr>
            <a:xfrm>
              <a:off x="3225303" y="776352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61" name="Line"/>
            <p:cNvSpPr/>
            <p:nvPr/>
          </p:nvSpPr>
          <p:spPr>
            <a:xfrm>
              <a:off x="3225303" y="791319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62" name="Line"/>
            <p:cNvSpPr/>
            <p:nvPr/>
          </p:nvSpPr>
          <p:spPr>
            <a:xfrm>
              <a:off x="3225303" y="806287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63" name="Line"/>
            <p:cNvSpPr/>
            <p:nvPr/>
          </p:nvSpPr>
          <p:spPr>
            <a:xfrm>
              <a:off x="3225303" y="821254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64" name="Line"/>
            <p:cNvSpPr/>
            <p:nvPr/>
          </p:nvSpPr>
          <p:spPr>
            <a:xfrm>
              <a:off x="3225303" y="836221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965" name="Line"/>
            <p:cNvSpPr/>
            <p:nvPr/>
          </p:nvSpPr>
          <p:spPr>
            <a:xfrm flipV="1">
              <a:off x="5217889" y="7297578"/>
              <a:ext cx="1426937" cy="424231"/>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nvGrpSpPr>
            <p:cNvPr id="968" name="Group"/>
            <p:cNvGrpSpPr/>
            <p:nvPr/>
          </p:nvGrpSpPr>
          <p:grpSpPr>
            <a:xfrm>
              <a:off x="7423525" y="6943083"/>
              <a:ext cx="5279000" cy="1632006"/>
              <a:chOff x="621792" y="0"/>
              <a:chExt cx="5278998" cy="1632005"/>
            </a:xfrm>
          </p:grpSpPr>
          <p:sp>
            <p:nvSpPr>
              <p:cNvPr id="966" name="0xf838"/>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0xf838</a:t>
                </a:r>
              </a:p>
            </p:txBody>
          </p:sp>
          <p:graphicFrame>
            <p:nvGraphicFramePr>
              <p:cNvPr id="967" name="Table 1-1-1-1-1-1"/>
              <p:cNvGraphicFramePr/>
              <p:nvPr/>
            </p:nvGraphicFramePr>
            <p:xfrm>
              <a:off x="1277990" y="0"/>
              <a:ext cx="46228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52119"/>
                    <a:gridCol w="452119"/>
                    <a:gridCol w="452119"/>
                    <a:gridCol w="452119"/>
                    <a:gridCol w="452119"/>
                    <a:gridCol w="452119"/>
                    <a:gridCol w="452119"/>
                    <a:gridCol w="452119"/>
                    <a:gridCol w="452119"/>
                    <a:gridCol w="528320"/>
                  </a:tblGrid>
                  <a:tr h="613681">
                    <a:tc>
                      <a:txBody>
                        <a:bodyPr/>
                        <a:lstStyle/>
                        <a:p>
                          <a:pPr defTabSz="914400">
                            <a:defRPr sz="1800">
                              <a:solidFill>
                                <a:srgbClr val="000000"/>
                              </a:solidFill>
                            </a:defRPr>
                          </a:pPr>
                          <a:r>
                            <a:rPr sz="2600">
                              <a:latin typeface="+mn-lt"/>
                              <a:ea typeface="+mn-ea"/>
                              <a:cs typeface="+mn-cs"/>
                            </a:rPr>
                            <a:t>q</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s</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o</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r</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t</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_</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x</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26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971" name="Group"/>
            <p:cNvGrpSpPr/>
            <p:nvPr/>
          </p:nvGrpSpPr>
          <p:grpSpPr>
            <a:xfrm>
              <a:off x="7395401" y="1239655"/>
              <a:ext cx="3450199" cy="1632007"/>
              <a:chOff x="625221" y="0"/>
              <a:chExt cx="3450198" cy="1632006"/>
            </a:xfrm>
          </p:grpSpPr>
          <p:sp>
            <p:nvSpPr>
              <p:cNvPr id="969" name="0xf89d"/>
              <p:cNvSpPr/>
              <p:nvPr/>
            </p:nvSpPr>
            <p:spPr>
              <a:xfrm>
                <a:off x="625221"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0xf89d</a:t>
                </a:r>
              </a:p>
            </p:txBody>
          </p:sp>
          <p:graphicFrame>
            <p:nvGraphicFramePr>
              <p:cNvPr id="970" name="Table 1-1-1-1-2-2-1"/>
              <p:cNvGraphicFramePr/>
              <p:nvPr/>
            </p:nvGraphicFramePr>
            <p:xfrm>
              <a:off x="1281419" y="0"/>
              <a:ext cx="27940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0222"/>
                    <a:gridCol w="460222"/>
                    <a:gridCol w="460222"/>
                    <a:gridCol w="460222"/>
                    <a:gridCol w="460222"/>
                    <a:gridCol w="460222"/>
                  </a:tblGrid>
                  <a:tr h="613681">
                    <a:tc>
                      <a:txBody>
                        <a:bodyPr/>
                        <a:lstStyle/>
                        <a:p>
                          <a:pPr defTabSz="914400">
                            <a:defRPr sz="1800">
                              <a:solidFill>
                                <a:srgbClr val="000000"/>
                              </a:solidFill>
                            </a:defRPr>
                          </a:pPr>
                          <a:r>
                            <a:rPr sz="3000">
                              <a:latin typeface="+mn-lt"/>
                              <a:ea typeface="+mn-ea"/>
                              <a:cs typeface="+mn-cs"/>
                            </a:rPr>
                            <a:t>b</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r</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sp>
          <p:nvSpPr>
            <p:cNvPr id="972" name="Line"/>
            <p:cNvSpPr/>
            <p:nvPr/>
          </p:nvSpPr>
          <p:spPr>
            <a:xfrm flipV="1">
              <a:off x="5046890" y="1548070"/>
              <a:ext cx="1542744" cy="219476"/>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sp>
        <p:nvSpPr>
          <p:cNvPr id="974" name="$ ./qsort_ex dog cat ant duck bear…"/>
          <p:cNvSpPr txBox="1"/>
          <p:nvPr/>
        </p:nvSpPr>
        <p:spPr>
          <a:xfrm>
            <a:off x="186922" y="12291407"/>
            <a:ext cx="8121108" cy="1028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800">
                <a:latin typeface="Courier"/>
                <a:ea typeface="Courier"/>
                <a:cs typeface="Courier"/>
                <a:sym typeface="Courier"/>
              </a:defRPr>
            </a:pPr>
            <a:r>
              <a:t>$ ./qsort_ex dog cat ant duck bear</a:t>
            </a:r>
          </a:p>
          <a:p>
            <a:pPr algn="l">
              <a:defRPr sz="2800">
                <a:latin typeface="Courier"/>
                <a:ea typeface="Courier"/>
                <a:cs typeface="Courier"/>
                <a:sym typeface="Courier"/>
              </a:defRPr>
            </a:pPr>
            <a:r>
              <a:t>ant bear cat dog duck</a:t>
            </a:r>
          </a:p>
        </p:txBody>
      </p:sp>
      <p:sp>
        <p:nvSpPr>
          <p:cNvPr id="975" name="Based on the diagram above, what number gets passed as the first argument of qsort?"/>
          <p:cNvSpPr txBox="1"/>
          <p:nvPr/>
        </p:nvSpPr>
        <p:spPr>
          <a:xfrm>
            <a:off x="12332623" y="10963464"/>
            <a:ext cx="9972302" cy="2390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Based on the diagram above, what number gets passed as the first argument of </a:t>
            </a:r>
            <a:r>
              <a:rPr>
                <a:latin typeface="Courier"/>
                <a:ea typeface="Courier"/>
                <a:cs typeface="Courier"/>
                <a:sym typeface="Courier"/>
              </a:rPr>
              <a:t>qsort</a:t>
            </a:r>
            <a:r>
              <a:t>?</a:t>
            </a:r>
          </a:p>
        </p:txBody>
      </p:sp>
      <p:sp>
        <p:nvSpPr>
          <p:cNvPr id="976" name="Rounded Rectangle"/>
          <p:cNvSpPr/>
          <p:nvPr/>
        </p:nvSpPr>
        <p:spPr>
          <a:xfrm>
            <a:off x="1044076" y="8325839"/>
            <a:ext cx="9972302" cy="613468"/>
          </a:xfrm>
          <a:prstGeom prst="roundRect">
            <a:avLst>
              <a:gd name="adj" fmla="val 50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97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78" name="// file: qsort_ex.c…"/>
          <p:cNvSpPr txBox="1"/>
          <p:nvPr/>
        </p:nvSpPr>
        <p:spPr>
          <a:xfrm>
            <a:off x="182809" y="1809750"/>
            <a:ext cx="11274327" cy="100965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800">
                <a:latin typeface="Courier"/>
                <a:ea typeface="Courier"/>
                <a:cs typeface="Courier"/>
                <a:sym typeface="Courier"/>
              </a:defRPr>
            </a:pPr>
            <a:r>
              <a:t>// file: qsort_ex.c</a:t>
            </a:r>
          </a:p>
          <a:p>
            <a:pPr algn="l">
              <a:defRPr sz="2800">
                <a:latin typeface="Courier"/>
                <a:ea typeface="Courier"/>
                <a:cs typeface="Courier"/>
                <a:sym typeface="Courier"/>
              </a:defRPr>
            </a:pPr>
            <a:r>
              <a:t>#include&lt;stdio.h&gt;</a:t>
            </a:r>
          </a:p>
          <a:p>
            <a:pPr algn="l">
              <a:defRPr sz="2800">
                <a:latin typeface="Courier"/>
                <a:ea typeface="Courier"/>
                <a:cs typeface="Courier"/>
                <a:sym typeface="Courier"/>
              </a:defRPr>
            </a:pPr>
            <a:r>
              <a:t>#include&lt;stdlib.h&gt;</a:t>
            </a:r>
          </a:p>
          <a:p>
            <a:pPr algn="l">
              <a:defRPr sz="2800">
                <a:latin typeface="Courier"/>
                <a:ea typeface="Courier"/>
                <a:cs typeface="Courier"/>
                <a:sym typeface="Courier"/>
              </a:defRPr>
            </a:pPr>
            <a:r>
              <a:t>#include&lt;string.h&gt;</a:t>
            </a:r>
          </a:p>
          <a:p>
            <a:pPr algn="l">
              <a:defRPr sz="2800">
                <a:latin typeface="Courier"/>
                <a:ea typeface="Courier"/>
                <a:cs typeface="Courier"/>
                <a:sym typeface="Courier"/>
              </a:defRPr>
            </a:pPr>
          </a:p>
          <a:p>
            <a:pPr algn="l">
              <a:defRPr sz="2800">
                <a:latin typeface="Courier"/>
                <a:ea typeface="Courier"/>
                <a:cs typeface="Courier"/>
                <a:sym typeface="Courier"/>
              </a:defRPr>
            </a:pPr>
            <a:r>
              <a:t>int compar_str(const void *s1, const void *s2) {</a:t>
            </a:r>
          </a:p>
          <a:p>
            <a:pPr algn="l">
              <a:defRPr sz="2800">
                <a:latin typeface="Courier"/>
                <a:ea typeface="Courier"/>
                <a:cs typeface="Courier"/>
                <a:sym typeface="Courier"/>
              </a:defRPr>
            </a:pPr>
            <a:r>
              <a:t>    return strcmp(*(char **)s1, *(char **)s2);</a:t>
            </a:r>
          </a:p>
          <a:p>
            <a:pPr algn="l">
              <a:defRPr sz="2800">
                <a:latin typeface="Courier"/>
                <a:ea typeface="Courier"/>
                <a:cs typeface="Courier"/>
                <a:sym typeface="Courier"/>
              </a:defRPr>
            </a:pPr>
            <a:r>
              <a:t>}</a:t>
            </a:r>
          </a:p>
          <a:p>
            <a:pPr algn="l">
              <a:defRPr sz="2800">
                <a:latin typeface="Courier"/>
                <a:ea typeface="Courier"/>
                <a:cs typeface="Courier"/>
                <a:sym typeface="Courier"/>
              </a:defRPr>
            </a:pPr>
          </a:p>
          <a:p>
            <a:pPr algn="l">
              <a:defRPr sz="2800">
                <a:latin typeface="Courier"/>
                <a:ea typeface="Courier"/>
                <a:cs typeface="Courier"/>
                <a:sym typeface="Courier"/>
              </a:defRPr>
            </a:pPr>
            <a:r>
              <a:t>int main(int argc, char **argv)</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 ignore program name</a:t>
            </a:r>
          </a:p>
          <a:p>
            <a:pPr algn="l">
              <a:defRPr sz="2800">
                <a:latin typeface="Courier"/>
                <a:ea typeface="Courier"/>
                <a:cs typeface="Courier"/>
                <a:sym typeface="Courier"/>
              </a:defRPr>
            </a:pPr>
            <a:r>
              <a:t>    argc--;</a:t>
            </a:r>
          </a:p>
          <a:p>
            <a:pPr algn="l">
              <a:defRPr sz="2800">
                <a:latin typeface="Courier"/>
                <a:ea typeface="Courier"/>
                <a:cs typeface="Courier"/>
                <a:sym typeface="Courier"/>
              </a:defRPr>
            </a:pPr>
            <a:r>
              <a:t>    argv++;</a:t>
            </a:r>
          </a:p>
          <a:p>
            <a:pPr algn="l">
              <a:defRPr sz="2800">
                <a:latin typeface="Courier"/>
                <a:ea typeface="Courier"/>
                <a:cs typeface="Courier"/>
                <a:sym typeface="Courier"/>
              </a:defRPr>
            </a:pPr>
          </a:p>
          <a:p>
            <a:pPr algn="l">
              <a:defRPr sz="2800">
                <a:latin typeface="Courier"/>
                <a:ea typeface="Courier"/>
                <a:cs typeface="Courier"/>
                <a:sym typeface="Courier"/>
              </a:defRPr>
            </a:pPr>
            <a:r>
              <a:t>    qsort(argv, argc, sizeof(argv[0]), compar_str);</a:t>
            </a:r>
          </a:p>
          <a:p>
            <a:pPr algn="l">
              <a:defRPr sz="2800">
                <a:latin typeface="Courier"/>
                <a:ea typeface="Courier"/>
                <a:cs typeface="Courier"/>
                <a:sym typeface="Courier"/>
              </a:defRPr>
            </a:pPr>
            <a:r>
              <a:t>    for (int i=0; i &lt; argc; i++) {</a:t>
            </a:r>
          </a:p>
          <a:p>
            <a:pPr algn="l">
              <a:defRPr sz="2800">
                <a:latin typeface="Courier"/>
                <a:ea typeface="Courier"/>
                <a:cs typeface="Courier"/>
                <a:sym typeface="Courier"/>
              </a:defRPr>
            </a:pPr>
            <a:r>
              <a:t>        printf("%s", argv[i]);</a:t>
            </a:r>
          </a:p>
          <a:p>
            <a:pPr algn="l">
              <a:defRPr sz="2800">
                <a:latin typeface="Courier"/>
                <a:ea typeface="Courier"/>
                <a:cs typeface="Courier"/>
                <a:sym typeface="Courier"/>
              </a:defRPr>
            </a:pPr>
            <a:r>
              <a:t>        i == argc - 1 ? printf("\n") : printf(", ");</a:t>
            </a:r>
          </a:p>
          <a:p>
            <a:pPr algn="l">
              <a:defRPr sz="2800">
                <a:latin typeface="Courier"/>
                <a:ea typeface="Courier"/>
                <a:cs typeface="Courier"/>
                <a:sym typeface="Courier"/>
              </a:defRPr>
            </a:pPr>
            <a:r>
              <a:t>    }</a:t>
            </a:r>
          </a:p>
          <a:p>
            <a:pPr algn="l">
              <a:defRPr sz="2800">
                <a:latin typeface="Courier"/>
                <a:ea typeface="Courier"/>
                <a:cs typeface="Courier"/>
                <a:sym typeface="Courier"/>
              </a:defRPr>
            </a:pPr>
          </a:p>
          <a:p>
            <a:pPr algn="l">
              <a:defRPr sz="2800">
                <a:latin typeface="Courier"/>
                <a:ea typeface="Courier"/>
                <a:cs typeface="Courier"/>
                <a:sym typeface="Courier"/>
              </a:defRPr>
            </a:pPr>
            <a:r>
              <a:t>    return 0;</a:t>
            </a:r>
          </a:p>
          <a:p>
            <a:pPr algn="l">
              <a:defRPr sz="2800">
                <a:latin typeface="Courier"/>
                <a:ea typeface="Courier"/>
                <a:cs typeface="Courier"/>
                <a:sym typeface="Courier"/>
              </a:defRPr>
            </a:pPr>
            <a:r>
              <a:t>}</a:t>
            </a:r>
          </a:p>
        </p:txBody>
      </p:sp>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81" name="C standard library example: qsort ful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sz="7800">
                <a:solidFill>
                  <a:srgbClr val="FFFFFF"/>
                </a:solidFill>
              </a:defRPr>
            </a:pPr>
            <a:r>
              <a:t>C standard library example: </a:t>
            </a:r>
            <a:r>
              <a:rPr>
                <a:latin typeface="Courier"/>
                <a:ea typeface="Courier"/>
                <a:cs typeface="Courier"/>
                <a:sym typeface="Courier"/>
              </a:rPr>
              <a:t>qsort</a:t>
            </a:r>
            <a:r>
              <a:t> full example</a:t>
            </a:r>
          </a:p>
        </p:txBody>
      </p:sp>
      <p:grpSp>
        <p:nvGrpSpPr>
          <p:cNvPr id="1063" name="Group"/>
          <p:cNvGrpSpPr/>
          <p:nvPr/>
        </p:nvGrpSpPr>
        <p:grpSpPr>
          <a:xfrm>
            <a:off x="12102577" y="1918918"/>
            <a:ext cx="12702526" cy="8575090"/>
            <a:chOff x="0" y="0"/>
            <a:chExt cx="12702524" cy="8575088"/>
          </a:xfrm>
        </p:grpSpPr>
        <p:grpSp>
          <p:nvGrpSpPr>
            <p:cNvPr id="985" name="Group"/>
            <p:cNvGrpSpPr/>
            <p:nvPr/>
          </p:nvGrpSpPr>
          <p:grpSpPr>
            <a:xfrm>
              <a:off x="-1" y="6820115"/>
              <a:ext cx="2099149" cy="1447832"/>
              <a:chOff x="0" y="0"/>
              <a:chExt cx="2099147" cy="1447830"/>
            </a:xfrm>
          </p:grpSpPr>
          <p:sp>
            <p:nvSpPr>
              <p:cNvPr id="982" name="argv"/>
              <p:cNvSpPr txBox="1"/>
              <p:nvPr/>
            </p:nvSpPr>
            <p:spPr>
              <a:xfrm>
                <a:off x="0" y="0"/>
                <a:ext cx="1339645" cy="5955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000">
                    <a:latin typeface="Courier"/>
                    <a:ea typeface="Courier"/>
                    <a:cs typeface="Courier"/>
                    <a:sym typeface="Courier"/>
                  </a:defRPr>
                </a:lvl1pPr>
              </a:lstStyle>
              <a:p>
                <a:pPr defTabSz="914400"/>
                <a:r>
                  <a:t>argv</a:t>
                </a:r>
              </a:p>
            </p:txBody>
          </p:sp>
          <p:sp>
            <p:nvSpPr>
              <p:cNvPr id="983" name="0x108"/>
              <p:cNvSpPr/>
              <p:nvPr/>
            </p:nvSpPr>
            <p:spPr>
              <a:xfrm>
                <a:off x="50532" y="565887"/>
                <a:ext cx="1238581" cy="881944"/>
              </a:xfrm>
              <a:prstGeom prst="rect">
                <a:avLst/>
              </a:prstGeom>
              <a:solidFill>
                <a:srgbClr val="00A2FF"/>
              </a:solid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a:defRPr sz="3200">
                    <a:solidFill>
                      <a:srgbClr val="FFFFFF"/>
                    </a:solidFill>
                  </a:defRPr>
                </a:lvl1pPr>
              </a:lstStyle>
              <a:p>
                <a:pPr/>
                <a:r>
                  <a:t>0x108</a:t>
                </a:r>
              </a:p>
            </p:txBody>
          </p:sp>
          <p:sp>
            <p:nvSpPr>
              <p:cNvPr id="1069" name="Connection Line"/>
              <p:cNvSpPr/>
              <p:nvPr/>
            </p:nvSpPr>
            <p:spPr>
              <a:xfrm>
                <a:off x="1360740" y="238808"/>
                <a:ext cx="738408" cy="78884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noFill/>
              <a:ln w="25400" cap="flat">
                <a:solidFill>
                  <a:srgbClr val="000000"/>
                </a:solidFill>
                <a:prstDash val="solid"/>
                <a:miter lim="400000"/>
                <a:tailEnd type="triangle" w="med" len="med"/>
              </a:ln>
              <a:effectLst/>
            </p:spPr>
            <p:txBody>
              <a:bodyPr/>
              <a:lstStyle/>
              <a:p>
                <a:pPr/>
              </a:p>
            </p:txBody>
          </p:sp>
        </p:grpSp>
        <p:graphicFrame>
          <p:nvGraphicFramePr>
            <p:cNvPr id="986" name="Table 1-1-1"/>
            <p:cNvGraphicFramePr/>
            <p:nvPr/>
          </p:nvGraphicFramePr>
          <p:xfrm>
            <a:off x="1587241" y="0"/>
            <a:ext cx="3683001" cy="8394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824581"/>
                  <a:gridCol w="1824581"/>
                </a:tblGrid>
                <a:tr h="1193800">
                  <a:tc>
                    <a:txBody>
                      <a:bodyPr/>
                      <a:lstStyle/>
                      <a:p>
                        <a:pPr defTabSz="914400">
                          <a:defRPr sz="1800">
                            <a:solidFill>
                              <a:srgbClr val="000000"/>
                            </a:solidFill>
                          </a:defRPr>
                        </a:pPr>
                        <a:r>
                          <a:rPr sz="30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0x128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0xf89d</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0x120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0x118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0x110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0xf887</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0x108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0xf881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0x100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0xf838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989" name="Group"/>
            <p:cNvGrpSpPr/>
            <p:nvPr/>
          </p:nvGrpSpPr>
          <p:grpSpPr>
            <a:xfrm>
              <a:off x="7423525" y="5813259"/>
              <a:ext cx="3450200" cy="1632006"/>
              <a:chOff x="621792" y="0"/>
              <a:chExt cx="3450198" cy="1632005"/>
            </a:xfrm>
          </p:grpSpPr>
          <p:sp>
            <p:nvSpPr>
              <p:cNvPr id="987" name="0xf881"/>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0xf881</a:t>
                </a:r>
              </a:p>
            </p:txBody>
          </p:sp>
          <p:graphicFrame>
            <p:nvGraphicFramePr>
              <p:cNvPr id="988" name="Table 1-1-1-1"/>
              <p:cNvGraphicFramePr/>
              <p:nvPr/>
            </p:nvGraphicFramePr>
            <p:xfrm>
              <a:off x="1277990" y="0"/>
              <a:ext cx="27940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0222"/>
                    <a:gridCol w="460222"/>
                    <a:gridCol w="460222"/>
                    <a:gridCol w="460222"/>
                    <a:gridCol w="460222"/>
                    <a:gridCol w="460222"/>
                  </a:tblGrid>
                  <a:tr h="613681">
                    <a:tc>
                      <a:txBody>
                        <a:bodyPr/>
                        <a:lstStyle/>
                        <a:p>
                          <a:pPr defTabSz="914400">
                            <a:defRPr sz="1800">
                              <a:solidFill>
                                <a:srgbClr val="000000"/>
                              </a:solidFill>
                            </a:defRPr>
                          </a:pPr>
                          <a:r>
                            <a:rPr sz="3000">
                              <a:latin typeface="+mn-lt"/>
                              <a:ea typeface="+mn-ea"/>
                              <a:cs typeface="+mn-cs"/>
                            </a:rPr>
                            <a:t>d</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o</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g</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992" name="Group"/>
            <p:cNvGrpSpPr/>
            <p:nvPr/>
          </p:nvGrpSpPr>
          <p:grpSpPr>
            <a:xfrm>
              <a:off x="7423525" y="4683435"/>
              <a:ext cx="3920100" cy="1632006"/>
              <a:chOff x="621792" y="0"/>
              <a:chExt cx="3920098" cy="1632005"/>
            </a:xfrm>
          </p:grpSpPr>
          <p:sp>
            <p:nvSpPr>
              <p:cNvPr id="990" name="0xf887"/>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0xf887</a:t>
                </a:r>
              </a:p>
            </p:txBody>
          </p:sp>
          <p:graphicFrame>
            <p:nvGraphicFramePr>
              <p:cNvPr id="991" name="Table 1-1-1-1-2"/>
              <p:cNvGraphicFramePr/>
              <p:nvPr/>
            </p:nvGraphicFramePr>
            <p:xfrm>
              <a:off x="1277990" y="0"/>
              <a:ext cx="32639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1604"/>
                    <a:gridCol w="461604"/>
                    <a:gridCol w="461604"/>
                    <a:gridCol w="461604"/>
                    <a:gridCol w="461604"/>
                    <a:gridCol w="461604"/>
                    <a:gridCol w="461604"/>
                  </a:tblGrid>
                  <a:tr h="613681">
                    <a:tc>
                      <a:txBody>
                        <a:bodyPr/>
                        <a:lstStyle/>
                        <a:p>
                          <a:pPr defTabSz="914400">
                            <a:defRPr sz="1800">
                              <a:solidFill>
                                <a:srgbClr val="000000"/>
                              </a:solidFill>
                            </a:defRPr>
                          </a:pPr>
                          <a:r>
                            <a:rPr sz="3000">
                              <a:latin typeface="+mn-lt"/>
                              <a:ea typeface="+mn-ea"/>
                              <a:cs typeface="+mn-cs"/>
                            </a:rPr>
                            <a:t>c</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t</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995" name="Group"/>
            <p:cNvGrpSpPr/>
            <p:nvPr/>
          </p:nvGrpSpPr>
          <p:grpSpPr>
            <a:xfrm>
              <a:off x="7423525" y="3553610"/>
              <a:ext cx="3920100" cy="1632007"/>
              <a:chOff x="621792" y="0"/>
              <a:chExt cx="3920098" cy="1632006"/>
            </a:xfrm>
          </p:grpSpPr>
          <p:sp>
            <p:nvSpPr>
              <p:cNvPr id="993" name="0xf891"/>
              <p:cNvSpPr/>
              <p:nvPr/>
            </p:nvSpPr>
            <p:spPr>
              <a:xfrm>
                <a:off x="621792"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0xf891</a:t>
                </a:r>
              </a:p>
            </p:txBody>
          </p:sp>
          <p:graphicFrame>
            <p:nvGraphicFramePr>
              <p:cNvPr id="994" name="Table 1-1-1-1-2-1"/>
              <p:cNvGraphicFramePr/>
              <p:nvPr/>
            </p:nvGraphicFramePr>
            <p:xfrm>
              <a:off x="1277990" y="0"/>
              <a:ext cx="32639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1604"/>
                    <a:gridCol w="461604"/>
                    <a:gridCol w="461604"/>
                    <a:gridCol w="461604"/>
                    <a:gridCol w="461604"/>
                    <a:gridCol w="461604"/>
                    <a:gridCol w="461604"/>
                  </a:tblGrid>
                  <a:tr h="613681">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n</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t</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998" name="Group"/>
            <p:cNvGrpSpPr/>
            <p:nvPr/>
          </p:nvGrpSpPr>
          <p:grpSpPr>
            <a:xfrm>
              <a:off x="7423525" y="2423785"/>
              <a:ext cx="3450199" cy="1632007"/>
              <a:chOff x="621792" y="0"/>
              <a:chExt cx="3450198" cy="1632006"/>
            </a:xfrm>
          </p:grpSpPr>
          <p:sp>
            <p:nvSpPr>
              <p:cNvPr id="996" name="0xf898"/>
              <p:cNvSpPr/>
              <p:nvPr/>
            </p:nvSpPr>
            <p:spPr>
              <a:xfrm>
                <a:off x="621792"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0xf898</a:t>
                </a:r>
              </a:p>
            </p:txBody>
          </p:sp>
          <p:graphicFrame>
            <p:nvGraphicFramePr>
              <p:cNvPr id="997" name="Table 1-1-1-1-2-2"/>
              <p:cNvGraphicFramePr/>
              <p:nvPr/>
            </p:nvGraphicFramePr>
            <p:xfrm>
              <a:off x="1277990" y="0"/>
              <a:ext cx="27940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0222"/>
                    <a:gridCol w="460222"/>
                    <a:gridCol w="460222"/>
                    <a:gridCol w="460222"/>
                    <a:gridCol w="460222"/>
                    <a:gridCol w="460222"/>
                  </a:tblGrid>
                  <a:tr h="613681">
                    <a:tc>
                      <a:txBody>
                        <a:bodyPr/>
                        <a:lstStyle/>
                        <a:p>
                          <a:pPr defTabSz="914400">
                            <a:defRPr sz="1800">
                              <a:solidFill>
                                <a:srgbClr val="000000"/>
                              </a:solidFill>
                            </a:defRPr>
                          </a:pPr>
                          <a:r>
                            <a:rPr sz="3000">
                              <a:latin typeface="+mn-lt"/>
                              <a:ea typeface="+mn-ea"/>
                              <a:cs typeface="+mn-cs"/>
                            </a:rPr>
                            <a:t>d</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u</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c</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k</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sp>
          <p:nvSpPr>
            <p:cNvPr id="999" name="Line"/>
            <p:cNvSpPr/>
            <p:nvPr/>
          </p:nvSpPr>
          <p:spPr>
            <a:xfrm flipV="1">
              <a:off x="5182171" y="6128253"/>
              <a:ext cx="1426938" cy="424230"/>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00" name="Line"/>
            <p:cNvSpPr/>
            <p:nvPr/>
          </p:nvSpPr>
          <p:spPr>
            <a:xfrm flipV="1">
              <a:off x="5182170" y="5087466"/>
              <a:ext cx="1426937" cy="295693"/>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01" name="Line"/>
            <p:cNvSpPr/>
            <p:nvPr/>
          </p:nvSpPr>
          <p:spPr>
            <a:xfrm flipV="1">
              <a:off x="5075014" y="3896948"/>
              <a:ext cx="1485608" cy="227290"/>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02" name="Line"/>
            <p:cNvSpPr/>
            <p:nvPr/>
          </p:nvSpPr>
          <p:spPr>
            <a:xfrm flipV="1">
              <a:off x="5075015" y="2732200"/>
              <a:ext cx="1542744" cy="219476"/>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nvGrpSpPr>
            <p:cNvPr id="1005" name="Group"/>
            <p:cNvGrpSpPr/>
            <p:nvPr/>
          </p:nvGrpSpPr>
          <p:grpSpPr>
            <a:xfrm>
              <a:off x="26439" y="5228209"/>
              <a:ext cx="1339646" cy="1447832"/>
              <a:chOff x="0" y="0"/>
              <a:chExt cx="1339644" cy="1447830"/>
            </a:xfrm>
          </p:grpSpPr>
          <p:sp>
            <p:nvSpPr>
              <p:cNvPr id="1003" name="argc"/>
              <p:cNvSpPr txBox="1"/>
              <p:nvPr/>
            </p:nvSpPr>
            <p:spPr>
              <a:xfrm>
                <a:off x="0" y="0"/>
                <a:ext cx="1339645" cy="5955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000">
                    <a:latin typeface="Courier"/>
                    <a:ea typeface="Courier"/>
                    <a:cs typeface="Courier"/>
                    <a:sym typeface="Courier"/>
                  </a:defRPr>
                </a:lvl1pPr>
              </a:lstStyle>
              <a:p>
                <a:pPr defTabSz="914400"/>
                <a:r>
                  <a:t>argc</a:t>
                </a:r>
              </a:p>
            </p:txBody>
          </p:sp>
          <p:sp>
            <p:nvSpPr>
              <p:cNvPr id="1004" name="5"/>
              <p:cNvSpPr/>
              <p:nvPr/>
            </p:nvSpPr>
            <p:spPr>
              <a:xfrm>
                <a:off x="50532" y="565887"/>
                <a:ext cx="1238581" cy="881944"/>
              </a:xfrm>
              <a:prstGeom prst="rect">
                <a:avLst/>
              </a:prstGeom>
              <a:solidFill>
                <a:srgbClr val="00A2FF"/>
              </a:solid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a:defRPr sz="3200">
                    <a:solidFill>
                      <a:srgbClr val="FFFFFF"/>
                    </a:solidFill>
                  </a:defRPr>
                </a:lvl1pPr>
              </a:lstStyle>
              <a:p>
                <a:pPr/>
                <a:r>
                  <a:t>5</a:t>
                </a:r>
              </a:p>
            </p:txBody>
          </p:sp>
        </p:grpSp>
        <p:sp>
          <p:nvSpPr>
            <p:cNvPr id="1006" name="Line"/>
            <p:cNvSpPr/>
            <p:nvPr/>
          </p:nvSpPr>
          <p:spPr>
            <a:xfrm>
              <a:off x="3225303" y="117798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07" name="Line"/>
            <p:cNvSpPr/>
            <p:nvPr/>
          </p:nvSpPr>
          <p:spPr>
            <a:xfrm>
              <a:off x="3225303" y="147732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08" name="Line"/>
            <p:cNvSpPr/>
            <p:nvPr/>
          </p:nvSpPr>
          <p:spPr>
            <a:xfrm>
              <a:off x="3225303" y="177666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09" name="Line"/>
            <p:cNvSpPr/>
            <p:nvPr/>
          </p:nvSpPr>
          <p:spPr>
            <a:xfrm>
              <a:off x="3225303" y="207601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10" name="Line"/>
            <p:cNvSpPr/>
            <p:nvPr/>
          </p:nvSpPr>
          <p:spPr>
            <a:xfrm>
              <a:off x="3225303" y="237535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11" name="Line"/>
            <p:cNvSpPr/>
            <p:nvPr/>
          </p:nvSpPr>
          <p:spPr>
            <a:xfrm>
              <a:off x="3225303" y="252502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12" name="Line"/>
            <p:cNvSpPr/>
            <p:nvPr/>
          </p:nvSpPr>
          <p:spPr>
            <a:xfrm>
              <a:off x="3225303" y="267469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13" name="Line"/>
            <p:cNvSpPr/>
            <p:nvPr/>
          </p:nvSpPr>
          <p:spPr>
            <a:xfrm>
              <a:off x="3225303" y="2824368"/>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14" name="Line"/>
            <p:cNvSpPr/>
            <p:nvPr/>
          </p:nvSpPr>
          <p:spPr>
            <a:xfrm>
              <a:off x="3225303" y="297404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15" name="Line"/>
            <p:cNvSpPr/>
            <p:nvPr/>
          </p:nvSpPr>
          <p:spPr>
            <a:xfrm>
              <a:off x="3225303" y="312371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16" name="Line"/>
            <p:cNvSpPr/>
            <p:nvPr/>
          </p:nvSpPr>
          <p:spPr>
            <a:xfrm>
              <a:off x="3225303" y="327338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17" name="Line"/>
            <p:cNvSpPr/>
            <p:nvPr/>
          </p:nvSpPr>
          <p:spPr>
            <a:xfrm>
              <a:off x="3225303" y="342305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18" name="Line"/>
            <p:cNvSpPr/>
            <p:nvPr/>
          </p:nvSpPr>
          <p:spPr>
            <a:xfrm>
              <a:off x="3225303" y="357272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19" name="Line"/>
            <p:cNvSpPr/>
            <p:nvPr/>
          </p:nvSpPr>
          <p:spPr>
            <a:xfrm>
              <a:off x="3225303" y="372239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20" name="Line"/>
            <p:cNvSpPr/>
            <p:nvPr/>
          </p:nvSpPr>
          <p:spPr>
            <a:xfrm>
              <a:off x="3225303" y="387206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21" name="Line"/>
            <p:cNvSpPr/>
            <p:nvPr/>
          </p:nvSpPr>
          <p:spPr>
            <a:xfrm>
              <a:off x="3225303" y="402174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22" name="Line"/>
            <p:cNvSpPr/>
            <p:nvPr/>
          </p:nvSpPr>
          <p:spPr>
            <a:xfrm>
              <a:off x="3225303" y="417141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23" name="Line"/>
            <p:cNvSpPr/>
            <p:nvPr/>
          </p:nvSpPr>
          <p:spPr>
            <a:xfrm>
              <a:off x="3225303" y="432108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24" name="Line"/>
            <p:cNvSpPr/>
            <p:nvPr/>
          </p:nvSpPr>
          <p:spPr>
            <a:xfrm>
              <a:off x="3225303" y="447075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25" name="Line"/>
            <p:cNvSpPr/>
            <p:nvPr/>
          </p:nvSpPr>
          <p:spPr>
            <a:xfrm>
              <a:off x="3225303" y="462042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26" name="Line"/>
            <p:cNvSpPr/>
            <p:nvPr/>
          </p:nvSpPr>
          <p:spPr>
            <a:xfrm>
              <a:off x="3225303" y="477009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27" name="Line"/>
            <p:cNvSpPr/>
            <p:nvPr/>
          </p:nvSpPr>
          <p:spPr>
            <a:xfrm>
              <a:off x="3225303" y="491976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28" name="Line"/>
            <p:cNvSpPr/>
            <p:nvPr/>
          </p:nvSpPr>
          <p:spPr>
            <a:xfrm>
              <a:off x="3225303" y="506944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29" name="Line"/>
            <p:cNvSpPr/>
            <p:nvPr/>
          </p:nvSpPr>
          <p:spPr>
            <a:xfrm>
              <a:off x="3225303" y="521911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30" name="Line"/>
            <p:cNvSpPr/>
            <p:nvPr/>
          </p:nvSpPr>
          <p:spPr>
            <a:xfrm>
              <a:off x="3225303" y="536878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31" name="Line"/>
            <p:cNvSpPr/>
            <p:nvPr/>
          </p:nvSpPr>
          <p:spPr>
            <a:xfrm>
              <a:off x="3225303" y="551845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32" name="Line"/>
            <p:cNvSpPr/>
            <p:nvPr/>
          </p:nvSpPr>
          <p:spPr>
            <a:xfrm>
              <a:off x="3225303" y="566812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33" name="Line"/>
            <p:cNvSpPr/>
            <p:nvPr/>
          </p:nvSpPr>
          <p:spPr>
            <a:xfrm>
              <a:off x="3225303" y="5817798"/>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34" name="Line"/>
            <p:cNvSpPr/>
            <p:nvPr/>
          </p:nvSpPr>
          <p:spPr>
            <a:xfrm>
              <a:off x="3225303" y="596746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35" name="Line"/>
            <p:cNvSpPr/>
            <p:nvPr/>
          </p:nvSpPr>
          <p:spPr>
            <a:xfrm>
              <a:off x="3225303" y="611714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36" name="Line"/>
            <p:cNvSpPr/>
            <p:nvPr/>
          </p:nvSpPr>
          <p:spPr>
            <a:xfrm>
              <a:off x="3225303" y="626681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37" name="Line"/>
            <p:cNvSpPr/>
            <p:nvPr/>
          </p:nvSpPr>
          <p:spPr>
            <a:xfrm>
              <a:off x="3225303" y="641648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38" name="Line"/>
            <p:cNvSpPr/>
            <p:nvPr/>
          </p:nvSpPr>
          <p:spPr>
            <a:xfrm>
              <a:off x="3225303" y="656615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39" name="Line"/>
            <p:cNvSpPr/>
            <p:nvPr/>
          </p:nvSpPr>
          <p:spPr>
            <a:xfrm>
              <a:off x="3225303" y="671582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40" name="Line"/>
            <p:cNvSpPr/>
            <p:nvPr/>
          </p:nvSpPr>
          <p:spPr>
            <a:xfrm>
              <a:off x="3225303" y="6865498"/>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41" name="Line"/>
            <p:cNvSpPr/>
            <p:nvPr/>
          </p:nvSpPr>
          <p:spPr>
            <a:xfrm>
              <a:off x="3225303" y="701517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42" name="Line"/>
            <p:cNvSpPr/>
            <p:nvPr/>
          </p:nvSpPr>
          <p:spPr>
            <a:xfrm>
              <a:off x="3225303" y="716484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43" name="Line"/>
            <p:cNvSpPr/>
            <p:nvPr/>
          </p:nvSpPr>
          <p:spPr>
            <a:xfrm>
              <a:off x="3225303" y="162699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44" name="Line"/>
            <p:cNvSpPr/>
            <p:nvPr/>
          </p:nvSpPr>
          <p:spPr>
            <a:xfrm>
              <a:off x="3225303" y="192633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45" name="Line"/>
            <p:cNvSpPr/>
            <p:nvPr/>
          </p:nvSpPr>
          <p:spPr>
            <a:xfrm>
              <a:off x="3225303" y="132765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46" name="Line"/>
            <p:cNvSpPr/>
            <p:nvPr/>
          </p:nvSpPr>
          <p:spPr>
            <a:xfrm>
              <a:off x="3225303" y="222568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47" name="Line"/>
            <p:cNvSpPr/>
            <p:nvPr/>
          </p:nvSpPr>
          <p:spPr>
            <a:xfrm>
              <a:off x="3225303" y="731451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48" name="Line"/>
            <p:cNvSpPr/>
            <p:nvPr/>
          </p:nvSpPr>
          <p:spPr>
            <a:xfrm>
              <a:off x="3225303" y="746418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49" name="Line"/>
            <p:cNvSpPr/>
            <p:nvPr/>
          </p:nvSpPr>
          <p:spPr>
            <a:xfrm>
              <a:off x="3225303" y="761385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50" name="Line"/>
            <p:cNvSpPr/>
            <p:nvPr/>
          </p:nvSpPr>
          <p:spPr>
            <a:xfrm>
              <a:off x="3225303" y="776352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51" name="Line"/>
            <p:cNvSpPr/>
            <p:nvPr/>
          </p:nvSpPr>
          <p:spPr>
            <a:xfrm>
              <a:off x="3225303" y="791319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52" name="Line"/>
            <p:cNvSpPr/>
            <p:nvPr/>
          </p:nvSpPr>
          <p:spPr>
            <a:xfrm>
              <a:off x="3225303" y="806287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53" name="Line"/>
            <p:cNvSpPr/>
            <p:nvPr/>
          </p:nvSpPr>
          <p:spPr>
            <a:xfrm>
              <a:off x="3225303" y="821254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54" name="Line"/>
            <p:cNvSpPr/>
            <p:nvPr/>
          </p:nvSpPr>
          <p:spPr>
            <a:xfrm>
              <a:off x="3225303" y="836221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55" name="Line"/>
            <p:cNvSpPr/>
            <p:nvPr/>
          </p:nvSpPr>
          <p:spPr>
            <a:xfrm flipV="1">
              <a:off x="5217889" y="7297578"/>
              <a:ext cx="1426937" cy="424231"/>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nvGrpSpPr>
            <p:cNvPr id="1058" name="Group"/>
            <p:cNvGrpSpPr/>
            <p:nvPr/>
          </p:nvGrpSpPr>
          <p:grpSpPr>
            <a:xfrm>
              <a:off x="7423525" y="6943083"/>
              <a:ext cx="5279000" cy="1632006"/>
              <a:chOff x="621792" y="0"/>
              <a:chExt cx="5278998" cy="1632005"/>
            </a:xfrm>
          </p:grpSpPr>
          <p:sp>
            <p:nvSpPr>
              <p:cNvPr id="1056" name="0xf838"/>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0xf838</a:t>
                </a:r>
              </a:p>
            </p:txBody>
          </p:sp>
          <p:graphicFrame>
            <p:nvGraphicFramePr>
              <p:cNvPr id="1057" name="Table 1-1-1-1-1-1"/>
              <p:cNvGraphicFramePr/>
              <p:nvPr/>
            </p:nvGraphicFramePr>
            <p:xfrm>
              <a:off x="1277990" y="0"/>
              <a:ext cx="46228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52119"/>
                    <a:gridCol w="452119"/>
                    <a:gridCol w="452119"/>
                    <a:gridCol w="452119"/>
                    <a:gridCol w="452119"/>
                    <a:gridCol w="452119"/>
                    <a:gridCol w="452119"/>
                    <a:gridCol w="452119"/>
                    <a:gridCol w="452119"/>
                    <a:gridCol w="528320"/>
                  </a:tblGrid>
                  <a:tr h="613681">
                    <a:tc>
                      <a:txBody>
                        <a:bodyPr/>
                        <a:lstStyle/>
                        <a:p>
                          <a:pPr defTabSz="914400">
                            <a:defRPr sz="1800">
                              <a:solidFill>
                                <a:srgbClr val="000000"/>
                              </a:solidFill>
                            </a:defRPr>
                          </a:pPr>
                          <a:r>
                            <a:rPr sz="2600">
                              <a:latin typeface="+mn-lt"/>
                              <a:ea typeface="+mn-ea"/>
                              <a:cs typeface="+mn-cs"/>
                            </a:rPr>
                            <a:t>q</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s</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o</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r</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t</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_</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x</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26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1061" name="Group"/>
            <p:cNvGrpSpPr/>
            <p:nvPr/>
          </p:nvGrpSpPr>
          <p:grpSpPr>
            <a:xfrm>
              <a:off x="7395401" y="1239655"/>
              <a:ext cx="3450199" cy="1632007"/>
              <a:chOff x="625221" y="0"/>
              <a:chExt cx="3450198" cy="1632006"/>
            </a:xfrm>
          </p:grpSpPr>
          <p:sp>
            <p:nvSpPr>
              <p:cNvPr id="1059" name="0xf89d"/>
              <p:cNvSpPr/>
              <p:nvPr/>
            </p:nvSpPr>
            <p:spPr>
              <a:xfrm>
                <a:off x="625221"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0xf89d</a:t>
                </a:r>
              </a:p>
            </p:txBody>
          </p:sp>
          <p:graphicFrame>
            <p:nvGraphicFramePr>
              <p:cNvPr id="1060" name="Table 1-1-1-1-2-2-1"/>
              <p:cNvGraphicFramePr/>
              <p:nvPr/>
            </p:nvGraphicFramePr>
            <p:xfrm>
              <a:off x="1281419" y="0"/>
              <a:ext cx="27940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0222"/>
                    <a:gridCol w="460222"/>
                    <a:gridCol w="460222"/>
                    <a:gridCol w="460222"/>
                    <a:gridCol w="460222"/>
                    <a:gridCol w="460222"/>
                  </a:tblGrid>
                  <a:tr h="613681">
                    <a:tc>
                      <a:txBody>
                        <a:bodyPr/>
                        <a:lstStyle/>
                        <a:p>
                          <a:pPr defTabSz="914400">
                            <a:defRPr sz="1800">
                              <a:solidFill>
                                <a:srgbClr val="000000"/>
                              </a:solidFill>
                            </a:defRPr>
                          </a:pPr>
                          <a:r>
                            <a:rPr sz="3000">
                              <a:latin typeface="+mn-lt"/>
                              <a:ea typeface="+mn-ea"/>
                              <a:cs typeface="+mn-cs"/>
                            </a:rPr>
                            <a:t>b</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r</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sp>
          <p:nvSpPr>
            <p:cNvPr id="1062" name="Line"/>
            <p:cNvSpPr/>
            <p:nvPr/>
          </p:nvSpPr>
          <p:spPr>
            <a:xfrm flipV="1">
              <a:off x="5046890" y="1548070"/>
              <a:ext cx="1542744" cy="219476"/>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sp>
        <p:nvSpPr>
          <p:cNvPr id="1064" name="$ ./qsort_ex dog cat ant duck bear…"/>
          <p:cNvSpPr txBox="1"/>
          <p:nvPr/>
        </p:nvSpPr>
        <p:spPr>
          <a:xfrm>
            <a:off x="186922" y="12291407"/>
            <a:ext cx="8121108" cy="1028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800">
                <a:latin typeface="Courier"/>
                <a:ea typeface="Courier"/>
                <a:cs typeface="Courier"/>
                <a:sym typeface="Courier"/>
              </a:defRPr>
            </a:pPr>
            <a:r>
              <a:t>$ ./qsort_ex dog cat ant duck bear</a:t>
            </a:r>
          </a:p>
          <a:p>
            <a:pPr algn="l">
              <a:defRPr sz="2800">
                <a:latin typeface="Courier"/>
                <a:ea typeface="Courier"/>
                <a:cs typeface="Courier"/>
                <a:sym typeface="Courier"/>
              </a:defRPr>
            </a:pPr>
            <a:r>
              <a:t>ant bear cat dog duck</a:t>
            </a:r>
          </a:p>
        </p:txBody>
      </p:sp>
      <p:sp>
        <p:nvSpPr>
          <p:cNvPr id="1065" name="Rounded Rectangle"/>
          <p:cNvSpPr/>
          <p:nvPr/>
        </p:nvSpPr>
        <p:spPr>
          <a:xfrm>
            <a:off x="1044076" y="8351239"/>
            <a:ext cx="10068625" cy="613468"/>
          </a:xfrm>
          <a:prstGeom prst="roundRect">
            <a:avLst>
              <a:gd name="adj" fmla="val 50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066" name="Based on the diagram above, what number gets passed as the first argument of qsort?  0x108"/>
          <p:cNvSpPr txBox="1"/>
          <p:nvPr/>
        </p:nvSpPr>
        <p:spPr>
          <a:xfrm>
            <a:off x="12332623" y="10963464"/>
            <a:ext cx="9972302" cy="24003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Based on the diagram above, what number gets passed as the first argument of </a:t>
            </a:r>
            <a:r>
              <a:rPr>
                <a:latin typeface="Courier"/>
                <a:ea typeface="Courier"/>
                <a:cs typeface="Courier"/>
                <a:sym typeface="Courier"/>
              </a:rPr>
              <a:t>qsort</a:t>
            </a:r>
            <a:r>
              <a:t>?  </a:t>
            </a:r>
            <a:r>
              <a:rPr b="1">
                <a:latin typeface="Helvetica Neue"/>
                <a:ea typeface="Helvetica Neue"/>
                <a:cs typeface="Helvetica Neue"/>
                <a:sym typeface="Helvetica Neue"/>
              </a:rPr>
              <a:t>0x108</a:t>
            </a:r>
          </a:p>
        </p:txBody>
      </p:sp>
      <p:sp>
        <p:nvSpPr>
          <p:cNvPr id="106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068" name="// file: qsort_ex.c…"/>
          <p:cNvSpPr txBox="1"/>
          <p:nvPr/>
        </p:nvSpPr>
        <p:spPr>
          <a:xfrm>
            <a:off x="182809" y="1809750"/>
            <a:ext cx="11274327" cy="100965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800">
                <a:latin typeface="Courier"/>
                <a:ea typeface="Courier"/>
                <a:cs typeface="Courier"/>
                <a:sym typeface="Courier"/>
              </a:defRPr>
            </a:pPr>
            <a:r>
              <a:t>// file: qsort_ex.c</a:t>
            </a:r>
          </a:p>
          <a:p>
            <a:pPr algn="l">
              <a:defRPr sz="2800">
                <a:latin typeface="Courier"/>
                <a:ea typeface="Courier"/>
                <a:cs typeface="Courier"/>
                <a:sym typeface="Courier"/>
              </a:defRPr>
            </a:pPr>
            <a:r>
              <a:t>#include&lt;stdio.h&gt;</a:t>
            </a:r>
          </a:p>
          <a:p>
            <a:pPr algn="l">
              <a:defRPr sz="2800">
                <a:latin typeface="Courier"/>
                <a:ea typeface="Courier"/>
                <a:cs typeface="Courier"/>
                <a:sym typeface="Courier"/>
              </a:defRPr>
            </a:pPr>
            <a:r>
              <a:t>#include&lt;stdlib.h&gt;</a:t>
            </a:r>
          </a:p>
          <a:p>
            <a:pPr algn="l">
              <a:defRPr sz="2800">
                <a:latin typeface="Courier"/>
                <a:ea typeface="Courier"/>
                <a:cs typeface="Courier"/>
                <a:sym typeface="Courier"/>
              </a:defRPr>
            </a:pPr>
            <a:r>
              <a:t>#include&lt;string.h&gt;</a:t>
            </a:r>
          </a:p>
          <a:p>
            <a:pPr algn="l">
              <a:defRPr sz="2800">
                <a:latin typeface="Courier"/>
                <a:ea typeface="Courier"/>
                <a:cs typeface="Courier"/>
                <a:sym typeface="Courier"/>
              </a:defRPr>
            </a:pPr>
          </a:p>
          <a:p>
            <a:pPr algn="l">
              <a:defRPr sz="2800">
                <a:latin typeface="Courier"/>
                <a:ea typeface="Courier"/>
                <a:cs typeface="Courier"/>
                <a:sym typeface="Courier"/>
              </a:defRPr>
            </a:pPr>
            <a:r>
              <a:t>int compar_str(const void *s1, const void *s2) {</a:t>
            </a:r>
          </a:p>
          <a:p>
            <a:pPr algn="l">
              <a:defRPr sz="2800">
                <a:latin typeface="Courier"/>
                <a:ea typeface="Courier"/>
                <a:cs typeface="Courier"/>
                <a:sym typeface="Courier"/>
              </a:defRPr>
            </a:pPr>
            <a:r>
              <a:t>    return strcmp(*(char **)s1, *(char **)s2);</a:t>
            </a:r>
          </a:p>
          <a:p>
            <a:pPr algn="l">
              <a:defRPr sz="2800">
                <a:latin typeface="Courier"/>
                <a:ea typeface="Courier"/>
                <a:cs typeface="Courier"/>
                <a:sym typeface="Courier"/>
              </a:defRPr>
            </a:pPr>
            <a:r>
              <a:t>}</a:t>
            </a:r>
          </a:p>
          <a:p>
            <a:pPr algn="l">
              <a:defRPr sz="2800">
                <a:latin typeface="Courier"/>
                <a:ea typeface="Courier"/>
                <a:cs typeface="Courier"/>
                <a:sym typeface="Courier"/>
              </a:defRPr>
            </a:pPr>
          </a:p>
          <a:p>
            <a:pPr algn="l">
              <a:defRPr sz="2800">
                <a:latin typeface="Courier"/>
                <a:ea typeface="Courier"/>
                <a:cs typeface="Courier"/>
                <a:sym typeface="Courier"/>
              </a:defRPr>
            </a:pPr>
            <a:r>
              <a:t>int main(int argc, char **argv)</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 ignore program name</a:t>
            </a:r>
          </a:p>
          <a:p>
            <a:pPr algn="l">
              <a:defRPr sz="2800">
                <a:latin typeface="Courier"/>
                <a:ea typeface="Courier"/>
                <a:cs typeface="Courier"/>
                <a:sym typeface="Courier"/>
              </a:defRPr>
            </a:pPr>
            <a:r>
              <a:t>    argc--;</a:t>
            </a:r>
          </a:p>
          <a:p>
            <a:pPr algn="l">
              <a:defRPr sz="2800">
                <a:latin typeface="Courier"/>
                <a:ea typeface="Courier"/>
                <a:cs typeface="Courier"/>
                <a:sym typeface="Courier"/>
              </a:defRPr>
            </a:pPr>
            <a:r>
              <a:t>    argv++;</a:t>
            </a:r>
          </a:p>
          <a:p>
            <a:pPr algn="l">
              <a:defRPr sz="2800">
                <a:latin typeface="Courier"/>
                <a:ea typeface="Courier"/>
                <a:cs typeface="Courier"/>
                <a:sym typeface="Courier"/>
              </a:defRPr>
            </a:pPr>
          </a:p>
          <a:p>
            <a:pPr algn="l">
              <a:defRPr sz="2800">
                <a:latin typeface="Courier"/>
                <a:ea typeface="Courier"/>
                <a:cs typeface="Courier"/>
                <a:sym typeface="Courier"/>
              </a:defRPr>
            </a:pPr>
            <a:r>
              <a:t>    qsort(argv, argc, sizeof(argv[0]), compar_str);</a:t>
            </a:r>
          </a:p>
          <a:p>
            <a:pPr algn="l">
              <a:defRPr sz="2800">
                <a:latin typeface="Courier"/>
                <a:ea typeface="Courier"/>
                <a:cs typeface="Courier"/>
                <a:sym typeface="Courier"/>
              </a:defRPr>
            </a:pPr>
            <a:r>
              <a:t>    for (int i=0; i &lt; argc; i++) {</a:t>
            </a:r>
          </a:p>
          <a:p>
            <a:pPr algn="l">
              <a:defRPr sz="2800">
                <a:latin typeface="Courier"/>
                <a:ea typeface="Courier"/>
                <a:cs typeface="Courier"/>
                <a:sym typeface="Courier"/>
              </a:defRPr>
            </a:pPr>
            <a:r>
              <a:t>        printf("%s", argv[i]);</a:t>
            </a:r>
          </a:p>
          <a:p>
            <a:pPr algn="l">
              <a:defRPr sz="2800">
                <a:latin typeface="Courier"/>
                <a:ea typeface="Courier"/>
                <a:cs typeface="Courier"/>
                <a:sym typeface="Courier"/>
              </a:defRPr>
            </a:pPr>
            <a:r>
              <a:t>        i == argc - 1 ? printf("\n") : printf(", ");</a:t>
            </a:r>
          </a:p>
          <a:p>
            <a:pPr algn="l">
              <a:defRPr sz="2800">
                <a:latin typeface="Courier"/>
                <a:ea typeface="Courier"/>
                <a:cs typeface="Courier"/>
                <a:sym typeface="Courier"/>
              </a:defRPr>
            </a:pPr>
            <a:r>
              <a:t>    }</a:t>
            </a:r>
          </a:p>
          <a:p>
            <a:pPr algn="l">
              <a:defRPr sz="2800">
                <a:latin typeface="Courier"/>
                <a:ea typeface="Courier"/>
                <a:cs typeface="Courier"/>
                <a:sym typeface="Courier"/>
              </a:defRPr>
            </a:pPr>
          </a:p>
          <a:p>
            <a:pPr algn="l">
              <a:defRPr sz="2800">
                <a:latin typeface="Courier"/>
                <a:ea typeface="Courier"/>
                <a:cs typeface="Courier"/>
                <a:sym typeface="Courier"/>
              </a:defRPr>
            </a:pPr>
            <a:r>
              <a:t>    return 0;</a:t>
            </a:r>
          </a:p>
          <a:p>
            <a:pPr algn="l">
              <a:defRPr sz="2800">
                <a:latin typeface="Courier"/>
                <a:ea typeface="Courier"/>
                <a:cs typeface="Courier"/>
                <a:sym typeface="Courier"/>
              </a:defRPr>
            </a:pPr>
            <a:r>
              <a:t>}</a:t>
            </a:r>
          </a:p>
        </p:txBody>
      </p:sp>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1" name="C standard library example: qsort ful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sz="7800">
                <a:solidFill>
                  <a:srgbClr val="FFFFFF"/>
                </a:solidFill>
              </a:defRPr>
            </a:pPr>
            <a:r>
              <a:t>C standard library example: </a:t>
            </a:r>
            <a:r>
              <a:rPr>
                <a:latin typeface="Courier"/>
                <a:ea typeface="Courier"/>
                <a:cs typeface="Courier"/>
                <a:sym typeface="Courier"/>
              </a:rPr>
              <a:t>qsort</a:t>
            </a:r>
            <a:r>
              <a:t> full example</a:t>
            </a:r>
          </a:p>
        </p:txBody>
      </p:sp>
      <p:grpSp>
        <p:nvGrpSpPr>
          <p:cNvPr id="1153" name="Group"/>
          <p:cNvGrpSpPr/>
          <p:nvPr/>
        </p:nvGrpSpPr>
        <p:grpSpPr>
          <a:xfrm>
            <a:off x="12102577" y="1918918"/>
            <a:ext cx="12702526" cy="8575090"/>
            <a:chOff x="0" y="0"/>
            <a:chExt cx="12702524" cy="8575088"/>
          </a:xfrm>
        </p:grpSpPr>
        <p:grpSp>
          <p:nvGrpSpPr>
            <p:cNvPr id="1075" name="Group"/>
            <p:cNvGrpSpPr/>
            <p:nvPr/>
          </p:nvGrpSpPr>
          <p:grpSpPr>
            <a:xfrm>
              <a:off x="-1" y="6820115"/>
              <a:ext cx="2099149" cy="1447832"/>
              <a:chOff x="0" y="0"/>
              <a:chExt cx="2099147" cy="1447830"/>
            </a:xfrm>
          </p:grpSpPr>
          <p:sp>
            <p:nvSpPr>
              <p:cNvPr id="1072" name="argv"/>
              <p:cNvSpPr txBox="1"/>
              <p:nvPr/>
            </p:nvSpPr>
            <p:spPr>
              <a:xfrm>
                <a:off x="0" y="0"/>
                <a:ext cx="1339645" cy="5955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000">
                    <a:latin typeface="Courier"/>
                    <a:ea typeface="Courier"/>
                    <a:cs typeface="Courier"/>
                    <a:sym typeface="Courier"/>
                  </a:defRPr>
                </a:lvl1pPr>
              </a:lstStyle>
              <a:p>
                <a:pPr defTabSz="914400"/>
                <a:r>
                  <a:t>argv</a:t>
                </a:r>
              </a:p>
            </p:txBody>
          </p:sp>
          <p:sp>
            <p:nvSpPr>
              <p:cNvPr id="1073" name="0x108"/>
              <p:cNvSpPr/>
              <p:nvPr/>
            </p:nvSpPr>
            <p:spPr>
              <a:xfrm>
                <a:off x="50532" y="565887"/>
                <a:ext cx="1238581" cy="881944"/>
              </a:xfrm>
              <a:prstGeom prst="rect">
                <a:avLst/>
              </a:prstGeom>
              <a:solidFill>
                <a:srgbClr val="00A2FF"/>
              </a:solid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a:defRPr sz="3200">
                    <a:solidFill>
                      <a:srgbClr val="FFFFFF"/>
                    </a:solidFill>
                  </a:defRPr>
                </a:lvl1pPr>
              </a:lstStyle>
              <a:p>
                <a:pPr/>
                <a:r>
                  <a:t>0x108</a:t>
                </a:r>
              </a:p>
            </p:txBody>
          </p:sp>
          <p:sp>
            <p:nvSpPr>
              <p:cNvPr id="1159" name="Connection Line"/>
              <p:cNvSpPr/>
              <p:nvPr/>
            </p:nvSpPr>
            <p:spPr>
              <a:xfrm>
                <a:off x="1360740" y="238808"/>
                <a:ext cx="738408" cy="78884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noFill/>
              <a:ln w="25400" cap="flat">
                <a:solidFill>
                  <a:srgbClr val="000000"/>
                </a:solidFill>
                <a:prstDash val="solid"/>
                <a:miter lim="400000"/>
                <a:tailEnd type="triangle" w="med" len="med"/>
              </a:ln>
              <a:effectLst/>
            </p:spPr>
            <p:txBody>
              <a:bodyPr/>
              <a:lstStyle/>
              <a:p>
                <a:pPr/>
              </a:p>
            </p:txBody>
          </p:sp>
        </p:grpSp>
        <p:graphicFrame>
          <p:nvGraphicFramePr>
            <p:cNvPr id="1076" name="Table 1-1-1"/>
            <p:cNvGraphicFramePr/>
            <p:nvPr/>
          </p:nvGraphicFramePr>
          <p:xfrm>
            <a:off x="1587241" y="0"/>
            <a:ext cx="3683001" cy="8394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824581"/>
                  <a:gridCol w="1824581"/>
                </a:tblGrid>
                <a:tr h="1193800">
                  <a:tc>
                    <a:txBody>
                      <a:bodyPr/>
                      <a:lstStyle/>
                      <a:p>
                        <a:pPr defTabSz="914400">
                          <a:defRPr sz="1800">
                            <a:solidFill>
                              <a:srgbClr val="000000"/>
                            </a:solidFill>
                          </a:defRPr>
                        </a:pPr>
                        <a:r>
                          <a:rPr sz="30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0x128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0xf89d</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0x120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0x118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0x110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0xf887</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0x108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0xf881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0x100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0xf838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1079" name="Group"/>
            <p:cNvGrpSpPr/>
            <p:nvPr/>
          </p:nvGrpSpPr>
          <p:grpSpPr>
            <a:xfrm>
              <a:off x="7423525" y="5813259"/>
              <a:ext cx="3450200" cy="1632006"/>
              <a:chOff x="621792" y="0"/>
              <a:chExt cx="3450198" cy="1632005"/>
            </a:xfrm>
          </p:grpSpPr>
          <p:sp>
            <p:nvSpPr>
              <p:cNvPr id="1077" name="0xf881"/>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0xf881</a:t>
                </a:r>
              </a:p>
            </p:txBody>
          </p:sp>
          <p:graphicFrame>
            <p:nvGraphicFramePr>
              <p:cNvPr id="1078" name="Table 1-1-1-1"/>
              <p:cNvGraphicFramePr/>
              <p:nvPr/>
            </p:nvGraphicFramePr>
            <p:xfrm>
              <a:off x="1277990" y="0"/>
              <a:ext cx="27940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0222"/>
                    <a:gridCol w="460222"/>
                    <a:gridCol w="460222"/>
                    <a:gridCol w="460222"/>
                    <a:gridCol w="460222"/>
                    <a:gridCol w="460222"/>
                  </a:tblGrid>
                  <a:tr h="613681">
                    <a:tc>
                      <a:txBody>
                        <a:bodyPr/>
                        <a:lstStyle/>
                        <a:p>
                          <a:pPr defTabSz="914400">
                            <a:defRPr sz="1800">
                              <a:solidFill>
                                <a:srgbClr val="000000"/>
                              </a:solidFill>
                            </a:defRPr>
                          </a:pPr>
                          <a:r>
                            <a:rPr sz="3000">
                              <a:latin typeface="+mn-lt"/>
                              <a:ea typeface="+mn-ea"/>
                              <a:cs typeface="+mn-cs"/>
                            </a:rPr>
                            <a:t>d</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o</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g</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1082" name="Group"/>
            <p:cNvGrpSpPr/>
            <p:nvPr/>
          </p:nvGrpSpPr>
          <p:grpSpPr>
            <a:xfrm>
              <a:off x="7423525" y="4683435"/>
              <a:ext cx="3920100" cy="1632006"/>
              <a:chOff x="621792" y="0"/>
              <a:chExt cx="3920098" cy="1632005"/>
            </a:xfrm>
          </p:grpSpPr>
          <p:sp>
            <p:nvSpPr>
              <p:cNvPr id="1080" name="0xf887"/>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0xf887</a:t>
                </a:r>
              </a:p>
            </p:txBody>
          </p:sp>
          <p:graphicFrame>
            <p:nvGraphicFramePr>
              <p:cNvPr id="1081" name="Table 1-1-1-1-2"/>
              <p:cNvGraphicFramePr/>
              <p:nvPr/>
            </p:nvGraphicFramePr>
            <p:xfrm>
              <a:off x="1277990" y="0"/>
              <a:ext cx="32639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1604"/>
                    <a:gridCol w="461604"/>
                    <a:gridCol w="461604"/>
                    <a:gridCol w="461604"/>
                    <a:gridCol w="461604"/>
                    <a:gridCol w="461604"/>
                    <a:gridCol w="461604"/>
                  </a:tblGrid>
                  <a:tr h="613681">
                    <a:tc>
                      <a:txBody>
                        <a:bodyPr/>
                        <a:lstStyle/>
                        <a:p>
                          <a:pPr defTabSz="914400">
                            <a:defRPr sz="1800">
                              <a:solidFill>
                                <a:srgbClr val="000000"/>
                              </a:solidFill>
                            </a:defRPr>
                          </a:pPr>
                          <a:r>
                            <a:rPr sz="3000">
                              <a:latin typeface="+mn-lt"/>
                              <a:ea typeface="+mn-ea"/>
                              <a:cs typeface="+mn-cs"/>
                            </a:rPr>
                            <a:t>c</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t</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1085" name="Group"/>
            <p:cNvGrpSpPr/>
            <p:nvPr/>
          </p:nvGrpSpPr>
          <p:grpSpPr>
            <a:xfrm>
              <a:off x="7423525" y="3553610"/>
              <a:ext cx="3920100" cy="1632007"/>
              <a:chOff x="621792" y="0"/>
              <a:chExt cx="3920098" cy="1632006"/>
            </a:xfrm>
          </p:grpSpPr>
          <p:sp>
            <p:nvSpPr>
              <p:cNvPr id="1083" name="0xf891"/>
              <p:cNvSpPr/>
              <p:nvPr/>
            </p:nvSpPr>
            <p:spPr>
              <a:xfrm>
                <a:off x="621792"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0xf891</a:t>
                </a:r>
              </a:p>
            </p:txBody>
          </p:sp>
          <p:graphicFrame>
            <p:nvGraphicFramePr>
              <p:cNvPr id="1084" name="Table 1-1-1-1-2-1"/>
              <p:cNvGraphicFramePr/>
              <p:nvPr/>
            </p:nvGraphicFramePr>
            <p:xfrm>
              <a:off x="1277990" y="0"/>
              <a:ext cx="32639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1604"/>
                    <a:gridCol w="461604"/>
                    <a:gridCol w="461604"/>
                    <a:gridCol w="461604"/>
                    <a:gridCol w="461604"/>
                    <a:gridCol w="461604"/>
                    <a:gridCol w="461604"/>
                  </a:tblGrid>
                  <a:tr h="613681">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n</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t</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1088" name="Group"/>
            <p:cNvGrpSpPr/>
            <p:nvPr/>
          </p:nvGrpSpPr>
          <p:grpSpPr>
            <a:xfrm>
              <a:off x="7423525" y="2423785"/>
              <a:ext cx="3450199" cy="1632007"/>
              <a:chOff x="621792" y="0"/>
              <a:chExt cx="3450198" cy="1632006"/>
            </a:xfrm>
          </p:grpSpPr>
          <p:sp>
            <p:nvSpPr>
              <p:cNvPr id="1086" name="0xf898"/>
              <p:cNvSpPr/>
              <p:nvPr/>
            </p:nvSpPr>
            <p:spPr>
              <a:xfrm>
                <a:off x="621792"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0xf898</a:t>
                </a:r>
              </a:p>
            </p:txBody>
          </p:sp>
          <p:graphicFrame>
            <p:nvGraphicFramePr>
              <p:cNvPr id="1087" name="Table 1-1-1-1-2-2"/>
              <p:cNvGraphicFramePr/>
              <p:nvPr/>
            </p:nvGraphicFramePr>
            <p:xfrm>
              <a:off x="1277990" y="0"/>
              <a:ext cx="27940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0222"/>
                    <a:gridCol w="460222"/>
                    <a:gridCol w="460222"/>
                    <a:gridCol w="460222"/>
                    <a:gridCol w="460222"/>
                    <a:gridCol w="460222"/>
                  </a:tblGrid>
                  <a:tr h="613681">
                    <a:tc>
                      <a:txBody>
                        <a:bodyPr/>
                        <a:lstStyle/>
                        <a:p>
                          <a:pPr defTabSz="914400">
                            <a:defRPr sz="1800">
                              <a:solidFill>
                                <a:srgbClr val="000000"/>
                              </a:solidFill>
                            </a:defRPr>
                          </a:pPr>
                          <a:r>
                            <a:rPr sz="3000">
                              <a:latin typeface="+mn-lt"/>
                              <a:ea typeface="+mn-ea"/>
                              <a:cs typeface="+mn-cs"/>
                            </a:rPr>
                            <a:t>d</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u</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c</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k</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sp>
          <p:nvSpPr>
            <p:cNvPr id="1089" name="Line"/>
            <p:cNvSpPr/>
            <p:nvPr/>
          </p:nvSpPr>
          <p:spPr>
            <a:xfrm flipV="1">
              <a:off x="5182171" y="6128253"/>
              <a:ext cx="1426938" cy="424230"/>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90" name="Line"/>
            <p:cNvSpPr/>
            <p:nvPr/>
          </p:nvSpPr>
          <p:spPr>
            <a:xfrm flipV="1">
              <a:off x="5182170" y="5087466"/>
              <a:ext cx="1426937" cy="295693"/>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91" name="Line"/>
            <p:cNvSpPr/>
            <p:nvPr/>
          </p:nvSpPr>
          <p:spPr>
            <a:xfrm flipV="1">
              <a:off x="5075014" y="3896948"/>
              <a:ext cx="1485608" cy="227290"/>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92" name="Line"/>
            <p:cNvSpPr/>
            <p:nvPr/>
          </p:nvSpPr>
          <p:spPr>
            <a:xfrm flipV="1">
              <a:off x="5075015" y="2732200"/>
              <a:ext cx="1542744" cy="219476"/>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nvGrpSpPr>
            <p:cNvPr id="1095" name="Group"/>
            <p:cNvGrpSpPr/>
            <p:nvPr/>
          </p:nvGrpSpPr>
          <p:grpSpPr>
            <a:xfrm>
              <a:off x="26439" y="5228209"/>
              <a:ext cx="1339646" cy="1447832"/>
              <a:chOff x="0" y="0"/>
              <a:chExt cx="1339644" cy="1447830"/>
            </a:xfrm>
          </p:grpSpPr>
          <p:sp>
            <p:nvSpPr>
              <p:cNvPr id="1093" name="argc"/>
              <p:cNvSpPr txBox="1"/>
              <p:nvPr/>
            </p:nvSpPr>
            <p:spPr>
              <a:xfrm>
                <a:off x="0" y="0"/>
                <a:ext cx="1339645" cy="5955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000">
                    <a:latin typeface="Courier"/>
                    <a:ea typeface="Courier"/>
                    <a:cs typeface="Courier"/>
                    <a:sym typeface="Courier"/>
                  </a:defRPr>
                </a:lvl1pPr>
              </a:lstStyle>
              <a:p>
                <a:pPr defTabSz="914400"/>
                <a:r>
                  <a:t>argc</a:t>
                </a:r>
              </a:p>
            </p:txBody>
          </p:sp>
          <p:sp>
            <p:nvSpPr>
              <p:cNvPr id="1094" name="5"/>
              <p:cNvSpPr/>
              <p:nvPr/>
            </p:nvSpPr>
            <p:spPr>
              <a:xfrm>
                <a:off x="50532" y="565887"/>
                <a:ext cx="1238581" cy="881944"/>
              </a:xfrm>
              <a:prstGeom prst="rect">
                <a:avLst/>
              </a:prstGeom>
              <a:solidFill>
                <a:srgbClr val="00A2FF"/>
              </a:solid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a:defRPr sz="3200">
                    <a:solidFill>
                      <a:srgbClr val="FFFFFF"/>
                    </a:solidFill>
                  </a:defRPr>
                </a:lvl1pPr>
              </a:lstStyle>
              <a:p>
                <a:pPr/>
                <a:r>
                  <a:t>5</a:t>
                </a:r>
              </a:p>
            </p:txBody>
          </p:sp>
        </p:grpSp>
        <p:sp>
          <p:nvSpPr>
            <p:cNvPr id="1096" name="Line"/>
            <p:cNvSpPr/>
            <p:nvPr/>
          </p:nvSpPr>
          <p:spPr>
            <a:xfrm>
              <a:off x="3225303" y="117798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97" name="Line"/>
            <p:cNvSpPr/>
            <p:nvPr/>
          </p:nvSpPr>
          <p:spPr>
            <a:xfrm>
              <a:off x="3225303" y="147732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98" name="Line"/>
            <p:cNvSpPr/>
            <p:nvPr/>
          </p:nvSpPr>
          <p:spPr>
            <a:xfrm>
              <a:off x="3225303" y="177666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099" name="Line"/>
            <p:cNvSpPr/>
            <p:nvPr/>
          </p:nvSpPr>
          <p:spPr>
            <a:xfrm>
              <a:off x="3225303" y="207601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00" name="Line"/>
            <p:cNvSpPr/>
            <p:nvPr/>
          </p:nvSpPr>
          <p:spPr>
            <a:xfrm>
              <a:off x="3225303" y="237535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01" name="Line"/>
            <p:cNvSpPr/>
            <p:nvPr/>
          </p:nvSpPr>
          <p:spPr>
            <a:xfrm>
              <a:off x="3225303" y="252502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02" name="Line"/>
            <p:cNvSpPr/>
            <p:nvPr/>
          </p:nvSpPr>
          <p:spPr>
            <a:xfrm>
              <a:off x="3225303" y="267469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03" name="Line"/>
            <p:cNvSpPr/>
            <p:nvPr/>
          </p:nvSpPr>
          <p:spPr>
            <a:xfrm>
              <a:off x="3225303" y="2824368"/>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04" name="Line"/>
            <p:cNvSpPr/>
            <p:nvPr/>
          </p:nvSpPr>
          <p:spPr>
            <a:xfrm>
              <a:off x="3225303" y="297404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05" name="Line"/>
            <p:cNvSpPr/>
            <p:nvPr/>
          </p:nvSpPr>
          <p:spPr>
            <a:xfrm>
              <a:off x="3225303" y="312371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06" name="Line"/>
            <p:cNvSpPr/>
            <p:nvPr/>
          </p:nvSpPr>
          <p:spPr>
            <a:xfrm>
              <a:off x="3225303" y="327338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07" name="Line"/>
            <p:cNvSpPr/>
            <p:nvPr/>
          </p:nvSpPr>
          <p:spPr>
            <a:xfrm>
              <a:off x="3225303" y="342305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08" name="Line"/>
            <p:cNvSpPr/>
            <p:nvPr/>
          </p:nvSpPr>
          <p:spPr>
            <a:xfrm>
              <a:off x="3225303" y="357272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09" name="Line"/>
            <p:cNvSpPr/>
            <p:nvPr/>
          </p:nvSpPr>
          <p:spPr>
            <a:xfrm>
              <a:off x="3225303" y="372239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10" name="Line"/>
            <p:cNvSpPr/>
            <p:nvPr/>
          </p:nvSpPr>
          <p:spPr>
            <a:xfrm>
              <a:off x="3225303" y="387206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11" name="Line"/>
            <p:cNvSpPr/>
            <p:nvPr/>
          </p:nvSpPr>
          <p:spPr>
            <a:xfrm>
              <a:off x="3225303" y="402174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12" name="Line"/>
            <p:cNvSpPr/>
            <p:nvPr/>
          </p:nvSpPr>
          <p:spPr>
            <a:xfrm>
              <a:off x="3225303" y="417141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13" name="Line"/>
            <p:cNvSpPr/>
            <p:nvPr/>
          </p:nvSpPr>
          <p:spPr>
            <a:xfrm>
              <a:off x="3225303" y="432108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14" name="Line"/>
            <p:cNvSpPr/>
            <p:nvPr/>
          </p:nvSpPr>
          <p:spPr>
            <a:xfrm>
              <a:off x="3225303" y="447075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15" name="Line"/>
            <p:cNvSpPr/>
            <p:nvPr/>
          </p:nvSpPr>
          <p:spPr>
            <a:xfrm>
              <a:off x="3225303" y="462042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16" name="Line"/>
            <p:cNvSpPr/>
            <p:nvPr/>
          </p:nvSpPr>
          <p:spPr>
            <a:xfrm>
              <a:off x="3225303" y="477009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17" name="Line"/>
            <p:cNvSpPr/>
            <p:nvPr/>
          </p:nvSpPr>
          <p:spPr>
            <a:xfrm>
              <a:off x="3225303" y="491976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18" name="Line"/>
            <p:cNvSpPr/>
            <p:nvPr/>
          </p:nvSpPr>
          <p:spPr>
            <a:xfrm>
              <a:off x="3225303" y="506944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19" name="Line"/>
            <p:cNvSpPr/>
            <p:nvPr/>
          </p:nvSpPr>
          <p:spPr>
            <a:xfrm>
              <a:off x="3225303" y="521911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20" name="Line"/>
            <p:cNvSpPr/>
            <p:nvPr/>
          </p:nvSpPr>
          <p:spPr>
            <a:xfrm>
              <a:off x="3225303" y="536878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21" name="Line"/>
            <p:cNvSpPr/>
            <p:nvPr/>
          </p:nvSpPr>
          <p:spPr>
            <a:xfrm>
              <a:off x="3225303" y="551845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22" name="Line"/>
            <p:cNvSpPr/>
            <p:nvPr/>
          </p:nvSpPr>
          <p:spPr>
            <a:xfrm>
              <a:off x="3225303" y="566812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23" name="Line"/>
            <p:cNvSpPr/>
            <p:nvPr/>
          </p:nvSpPr>
          <p:spPr>
            <a:xfrm>
              <a:off x="3225303" y="5817798"/>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24" name="Line"/>
            <p:cNvSpPr/>
            <p:nvPr/>
          </p:nvSpPr>
          <p:spPr>
            <a:xfrm>
              <a:off x="3225303" y="596746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25" name="Line"/>
            <p:cNvSpPr/>
            <p:nvPr/>
          </p:nvSpPr>
          <p:spPr>
            <a:xfrm>
              <a:off x="3225303" y="611714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26" name="Line"/>
            <p:cNvSpPr/>
            <p:nvPr/>
          </p:nvSpPr>
          <p:spPr>
            <a:xfrm>
              <a:off x="3225303" y="626681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27" name="Line"/>
            <p:cNvSpPr/>
            <p:nvPr/>
          </p:nvSpPr>
          <p:spPr>
            <a:xfrm>
              <a:off x="3225303" y="641648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28" name="Line"/>
            <p:cNvSpPr/>
            <p:nvPr/>
          </p:nvSpPr>
          <p:spPr>
            <a:xfrm>
              <a:off x="3225303" y="656615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29" name="Line"/>
            <p:cNvSpPr/>
            <p:nvPr/>
          </p:nvSpPr>
          <p:spPr>
            <a:xfrm>
              <a:off x="3225303" y="671582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30" name="Line"/>
            <p:cNvSpPr/>
            <p:nvPr/>
          </p:nvSpPr>
          <p:spPr>
            <a:xfrm>
              <a:off x="3225303" y="6865498"/>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31" name="Line"/>
            <p:cNvSpPr/>
            <p:nvPr/>
          </p:nvSpPr>
          <p:spPr>
            <a:xfrm>
              <a:off x="3225303" y="701517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32" name="Line"/>
            <p:cNvSpPr/>
            <p:nvPr/>
          </p:nvSpPr>
          <p:spPr>
            <a:xfrm>
              <a:off x="3225303" y="716484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33" name="Line"/>
            <p:cNvSpPr/>
            <p:nvPr/>
          </p:nvSpPr>
          <p:spPr>
            <a:xfrm>
              <a:off x="3225303" y="162699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34" name="Line"/>
            <p:cNvSpPr/>
            <p:nvPr/>
          </p:nvSpPr>
          <p:spPr>
            <a:xfrm>
              <a:off x="3225303" y="192633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35" name="Line"/>
            <p:cNvSpPr/>
            <p:nvPr/>
          </p:nvSpPr>
          <p:spPr>
            <a:xfrm>
              <a:off x="3225303" y="132765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36" name="Line"/>
            <p:cNvSpPr/>
            <p:nvPr/>
          </p:nvSpPr>
          <p:spPr>
            <a:xfrm>
              <a:off x="3225303" y="222568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37" name="Line"/>
            <p:cNvSpPr/>
            <p:nvPr/>
          </p:nvSpPr>
          <p:spPr>
            <a:xfrm>
              <a:off x="3225303" y="731451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38" name="Line"/>
            <p:cNvSpPr/>
            <p:nvPr/>
          </p:nvSpPr>
          <p:spPr>
            <a:xfrm>
              <a:off x="3225303" y="746418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39" name="Line"/>
            <p:cNvSpPr/>
            <p:nvPr/>
          </p:nvSpPr>
          <p:spPr>
            <a:xfrm>
              <a:off x="3225303" y="761385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40" name="Line"/>
            <p:cNvSpPr/>
            <p:nvPr/>
          </p:nvSpPr>
          <p:spPr>
            <a:xfrm>
              <a:off x="3225303" y="776352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41" name="Line"/>
            <p:cNvSpPr/>
            <p:nvPr/>
          </p:nvSpPr>
          <p:spPr>
            <a:xfrm>
              <a:off x="3225303" y="791319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42" name="Line"/>
            <p:cNvSpPr/>
            <p:nvPr/>
          </p:nvSpPr>
          <p:spPr>
            <a:xfrm>
              <a:off x="3225303" y="806287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43" name="Line"/>
            <p:cNvSpPr/>
            <p:nvPr/>
          </p:nvSpPr>
          <p:spPr>
            <a:xfrm>
              <a:off x="3225303" y="821254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44" name="Line"/>
            <p:cNvSpPr/>
            <p:nvPr/>
          </p:nvSpPr>
          <p:spPr>
            <a:xfrm>
              <a:off x="3225303" y="836221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45" name="Line"/>
            <p:cNvSpPr/>
            <p:nvPr/>
          </p:nvSpPr>
          <p:spPr>
            <a:xfrm flipV="1">
              <a:off x="5217889" y="7297578"/>
              <a:ext cx="1426937" cy="424231"/>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nvGrpSpPr>
            <p:cNvPr id="1148" name="Group"/>
            <p:cNvGrpSpPr/>
            <p:nvPr/>
          </p:nvGrpSpPr>
          <p:grpSpPr>
            <a:xfrm>
              <a:off x="7423525" y="6943083"/>
              <a:ext cx="5279000" cy="1632006"/>
              <a:chOff x="621792" y="0"/>
              <a:chExt cx="5278998" cy="1632005"/>
            </a:xfrm>
          </p:grpSpPr>
          <p:sp>
            <p:nvSpPr>
              <p:cNvPr id="1146" name="0xf838"/>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0xf838</a:t>
                </a:r>
              </a:p>
            </p:txBody>
          </p:sp>
          <p:graphicFrame>
            <p:nvGraphicFramePr>
              <p:cNvPr id="1147" name="Table 1-1-1-1-1-1"/>
              <p:cNvGraphicFramePr/>
              <p:nvPr/>
            </p:nvGraphicFramePr>
            <p:xfrm>
              <a:off x="1277990" y="0"/>
              <a:ext cx="46228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52119"/>
                    <a:gridCol w="452119"/>
                    <a:gridCol w="452119"/>
                    <a:gridCol w="452119"/>
                    <a:gridCol w="452119"/>
                    <a:gridCol w="452119"/>
                    <a:gridCol w="452119"/>
                    <a:gridCol w="452119"/>
                    <a:gridCol w="452119"/>
                    <a:gridCol w="528320"/>
                  </a:tblGrid>
                  <a:tr h="613681">
                    <a:tc>
                      <a:txBody>
                        <a:bodyPr/>
                        <a:lstStyle/>
                        <a:p>
                          <a:pPr defTabSz="914400">
                            <a:defRPr sz="1800">
                              <a:solidFill>
                                <a:srgbClr val="000000"/>
                              </a:solidFill>
                            </a:defRPr>
                          </a:pPr>
                          <a:r>
                            <a:rPr sz="2600">
                              <a:latin typeface="+mn-lt"/>
                              <a:ea typeface="+mn-ea"/>
                              <a:cs typeface="+mn-cs"/>
                            </a:rPr>
                            <a:t>q</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s</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o</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r</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t</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_</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x</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26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1151" name="Group"/>
            <p:cNvGrpSpPr/>
            <p:nvPr/>
          </p:nvGrpSpPr>
          <p:grpSpPr>
            <a:xfrm>
              <a:off x="7395401" y="1239655"/>
              <a:ext cx="3450199" cy="1632007"/>
              <a:chOff x="625221" y="0"/>
              <a:chExt cx="3450198" cy="1632006"/>
            </a:xfrm>
          </p:grpSpPr>
          <p:sp>
            <p:nvSpPr>
              <p:cNvPr id="1149" name="0xf89d"/>
              <p:cNvSpPr/>
              <p:nvPr/>
            </p:nvSpPr>
            <p:spPr>
              <a:xfrm>
                <a:off x="625221"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0xf89d</a:t>
                </a:r>
              </a:p>
            </p:txBody>
          </p:sp>
          <p:graphicFrame>
            <p:nvGraphicFramePr>
              <p:cNvPr id="1150" name="Table 1-1-1-1-2-2-1"/>
              <p:cNvGraphicFramePr/>
              <p:nvPr/>
            </p:nvGraphicFramePr>
            <p:xfrm>
              <a:off x="1281419" y="0"/>
              <a:ext cx="27940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0222"/>
                    <a:gridCol w="460222"/>
                    <a:gridCol w="460222"/>
                    <a:gridCol w="460222"/>
                    <a:gridCol w="460222"/>
                    <a:gridCol w="460222"/>
                  </a:tblGrid>
                  <a:tr h="613681">
                    <a:tc>
                      <a:txBody>
                        <a:bodyPr/>
                        <a:lstStyle/>
                        <a:p>
                          <a:pPr defTabSz="914400">
                            <a:defRPr sz="1800">
                              <a:solidFill>
                                <a:srgbClr val="000000"/>
                              </a:solidFill>
                            </a:defRPr>
                          </a:pPr>
                          <a:r>
                            <a:rPr sz="3000">
                              <a:latin typeface="+mn-lt"/>
                              <a:ea typeface="+mn-ea"/>
                              <a:cs typeface="+mn-cs"/>
                            </a:rPr>
                            <a:t>b</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r</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sp>
          <p:nvSpPr>
            <p:cNvPr id="1152" name="Line"/>
            <p:cNvSpPr/>
            <p:nvPr/>
          </p:nvSpPr>
          <p:spPr>
            <a:xfrm flipV="1">
              <a:off x="5046890" y="1548070"/>
              <a:ext cx="1542744" cy="219476"/>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sp>
        <p:nvSpPr>
          <p:cNvPr id="1154" name="$ ./qsort_ex dog cat ant duck bear…"/>
          <p:cNvSpPr txBox="1"/>
          <p:nvPr/>
        </p:nvSpPr>
        <p:spPr>
          <a:xfrm>
            <a:off x="186922" y="12291407"/>
            <a:ext cx="8121108" cy="1028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800">
                <a:latin typeface="Courier"/>
                <a:ea typeface="Courier"/>
                <a:cs typeface="Courier"/>
                <a:sym typeface="Courier"/>
              </a:defRPr>
            </a:pPr>
            <a:r>
              <a:t>$ ./qsort_ex dog cat ant duck bear</a:t>
            </a:r>
          </a:p>
          <a:p>
            <a:pPr algn="l">
              <a:defRPr sz="2800">
                <a:latin typeface="Courier"/>
                <a:ea typeface="Courier"/>
                <a:cs typeface="Courier"/>
                <a:sym typeface="Courier"/>
              </a:defRPr>
            </a:pPr>
            <a:r>
              <a:t>ant bear cat dog duck</a:t>
            </a:r>
          </a:p>
        </p:txBody>
      </p:sp>
      <p:sp>
        <p:nvSpPr>
          <p:cNvPr id="1155" name="Rounded Rectangle"/>
          <p:cNvSpPr/>
          <p:nvPr/>
        </p:nvSpPr>
        <p:spPr>
          <a:xfrm>
            <a:off x="1044076" y="8351239"/>
            <a:ext cx="10091904" cy="613468"/>
          </a:xfrm>
          <a:prstGeom prst="roundRect">
            <a:avLst>
              <a:gd name="adj" fmla="val 50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156" name="qsort has no way to dereference argv, so it can only pass char ** pointers to sort (e.g., 0x108, 0x110)"/>
          <p:cNvSpPr txBox="1"/>
          <p:nvPr/>
        </p:nvSpPr>
        <p:spPr>
          <a:xfrm>
            <a:off x="12332623" y="10963464"/>
            <a:ext cx="10441411" cy="244239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a:latin typeface="Courier"/>
                <a:ea typeface="Courier"/>
                <a:cs typeface="Courier"/>
                <a:sym typeface="Courier"/>
              </a:rPr>
              <a:t>qsort</a:t>
            </a:r>
            <a:r>
              <a:t> has no way to dereference </a:t>
            </a:r>
            <a:r>
              <a:rPr>
                <a:latin typeface="Courier"/>
                <a:ea typeface="Courier"/>
                <a:cs typeface="Courier"/>
                <a:sym typeface="Courier"/>
              </a:rPr>
              <a:t>argv</a:t>
            </a:r>
            <a:r>
              <a:t>, so it can </a:t>
            </a:r>
            <a:r>
              <a:rPr b="1">
                <a:latin typeface="Helvetica Neue"/>
                <a:ea typeface="Helvetica Neue"/>
                <a:cs typeface="Helvetica Neue"/>
                <a:sym typeface="Helvetica Neue"/>
              </a:rPr>
              <a:t>only</a:t>
            </a:r>
            <a:r>
              <a:t> pass char ** pointers to sort (e.g., </a:t>
            </a:r>
            <a:r>
              <a:rPr>
                <a:latin typeface="Courier"/>
                <a:ea typeface="Courier"/>
                <a:cs typeface="Courier"/>
                <a:sym typeface="Courier"/>
              </a:rPr>
              <a:t>0x108</a:t>
            </a:r>
            <a:r>
              <a:t>, </a:t>
            </a:r>
            <a:r>
              <a:rPr>
                <a:latin typeface="Courier"/>
                <a:ea typeface="Courier"/>
                <a:cs typeface="Courier"/>
                <a:sym typeface="Courier"/>
              </a:rPr>
              <a:t>0x110</a:t>
            </a:r>
            <a:r>
              <a:t>)</a:t>
            </a:r>
          </a:p>
        </p:txBody>
      </p:sp>
      <p:sp>
        <p:nvSpPr>
          <p:cNvPr id="115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158" name="// file: qsort_ex.c…"/>
          <p:cNvSpPr txBox="1"/>
          <p:nvPr/>
        </p:nvSpPr>
        <p:spPr>
          <a:xfrm>
            <a:off x="182809" y="1809750"/>
            <a:ext cx="11274327" cy="100965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800">
                <a:latin typeface="Courier"/>
                <a:ea typeface="Courier"/>
                <a:cs typeface="Courier"/>
                <a:sym typeface="Courier"/>
              </a:defRPr>
            </a:pPr>
            <a:r>
              <a:t>// file: qsort_ex.c</a:t>
            </a:r>
          </a:p>
          <a:p>
            <a:pPr algn="l">
              <a:defRPr sz="2800">
                <a:latin typeface="Courier"/>
                <a:ea typeface="Courier"/>
                <a:cs typeface="Courier"/>
                <a:sym typeface="Courier"/>
              </a:defRPr>
            </a:pPr>
            <a:r>
              <a:t>#include&lt;stdio.h&gt;</a:t>
            </a:r>
          </a:p>
          <a:p>
            <a:pPr algn="l">
              <a:defRPr sz="2800">
                <a:latin typeface="Courier"/>
                <a:ea typeface="Courier"/>
                <a:cs typeface="Courier"/>
                <a:sym typeface="Courier"/>
              </a:defRPr>
            </a:pPr>
            <a:r>
              <a:t>#include&lt;stdlib.h&gt;</a:t>
            </a:r>
          </a:p>
          <a:p>
            <a:pPr algn="l">
              <a:defRPr sz="2800">
                <a:latin typeface="Courier"/>
                <a:ea typeface="Courier"/>
                <a:cs typeface="Courier"/>
                <a:sym typeface="Courier"/>
              </a:defRPr>
            </a:pPr>
            <a:r>
              <a:t>#include&lt;string.h&gt;</a:t>
            </a:r>
          </a:p>
          <a:p>
            <a:pPr algn="l">
              <a:defRPr sz="2800">
                <a:latin typeface="Courier"/>
                <a:ea typeface="Courier"/>
                <a:cs typeface="Courier"/>
                <a:sym typeface="Courier"/>
              </a:defRPr>
            </a:pPr>
          </a:p>
          <a:p>
            <a:pPr algn="l">
              <a:defRPr sz="2800">
                <a:latin typeface="Courier"/>
                <a:ea typeface="Courier"/>
                <a:cs typeface="Courier"/>
                <a:sym typeface="Courier"/>
              </a:defRPr>
            </a:pPr>
            <a:r>
              <a:t>int compar_str(const void *s1, const void *s2) {</a:t>
            </a:r>
          </a:p>
          <a:p>
            <a:pPr algn="l">
              <a:defRPr sz="2800">
                <a:latin typeface="Courier"/>
                <a:ea typeface="Courier"/>
                <a:cs typeface="Courier"/>
                <a:sym typeface="Courier"/>
              </a:defRPr>
            </a:pPr>
            <a:r>
              <a:t>    return strcmp(*(char **)s1, *(char **)s2);</a:t>
            </a:r>
          </a:p>
          <a:p>
            <a:pPr algn="l">
              <a:defRPr sz="2800">
                <a:latin typeface="Courier"/>
                <a:ea typeface="Courier"/>
                <a:cs typeface="Courier"/>
                <a:sym typeface="Courier"/>
              </a:defRPr>
            </a:pPr>
            <a:r>
              <a:t>}</a:t>
            </a:r>
          </a:p>
          <a:p>
            <a:pPr algn="l">
              <a:defRPr sz="2800">
                <a:latin typeface="Courier"/>
                <a:ea typeface="Courier"/>
                <a:cs typeface="Courier"/>
                <a:sym typeface="Courier"/>
              </a:defRPr>
            </a:pPr>
          </a:p>
          <a:p>
            <a:pPr algn="l">
              <a:defRPr sz="2800">
                <a:latin typeface="Courier"/>
                <a:ea typeface="Courier"/>
                <a:cs typeface="Courier"/>
                <a:sym typeface="Courier"/>
              </a:defRPr>
            </a:pPr>
            <a:r>
              <a:t>int main(int argc, char **argv)</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 ignore program name</a:t>
            </a:r>
          </a:p>
          <a:p>
            <a:pPr algn="l">
              <a:defRPr sz="2800">
                <a:latin typeface="Courier"/>
                <a:ea typeface="Courier"/>
                <a:cs typeface="Courier"/>
                <a:sym typeface="Courier"/>
              </a:defRPr>
            </a:pPr>
            <a:r>
              <a:t>    argc--;</a:t>
            </a:r>
          </a:p>
          <a:p>
            <a:pPr algn="l">
              <a:defRPr sz="2800">
                <a:latin typeface="Courier"/>
                <a:ea typeface="Courier"/>
                <a:cs typeface="Courier"/>
                <a:sym typeface="Courier"/>
              </a:defRPr>
            </a:pPr>
            <a:r>
              <a:t>    argv++;</a:t>
            </a:r>
          </a:p>
          <a:p>
            <a:pPr algn="l">
              <a:defRPr sz="2800">
                <a:latin typeface="Courier"/>
                <a:ea typeface="Courier"/>
                <a:cs typeface="Courier"/>
                <a:sym typeface="Courier"/>
              </a:defRPr>
            </a:pPr>
          </a:p>
          <a:p>
            <a:pPr algn="l">
              <a:defRPr sz="2800">
                <a:latin typeface="Courier"/>
                <a:ea typeface="Courier"/>
                <a:cs typeface="Courier"/>
                <a:sym typeface="Courier"/>
              </a:defRPr>
            </a:pPr>
            <a:r>
              <a:t>    qsort(argv, argc, sizeof(argv[0]), compar_str);</a:t>
            </a:r>
          </a:p>
          <a:p>
            <a:pPr algn="l">
              <a:defRPr sz="2800">
                <a:latin typeface="Courier"/>
                <a:ea typeface="Courier"/>
                <a:cs typeface="Courier"/>
                <a:sym typeface="Courier"/>
              </a:defRPr>
            </a:pPr>
            <a:r>
              <a:t>    for (int i=0; i &lt; argc; i++) {</a:t>
            </a:r>
          </a:p>
          <a:p>
            <a:pPr algn="l">
              <a:defRPr sz="2800">
                <a:latin typeface="Courier"/>
                <a:ea typeface="Courier"/>
                <a:cs typeface="Courier"/>
                <a:sym typeface="Courier"/>
              </a:defRPr>
            </a:pPr>
            <a:r>
              <a:t>        printf("%s", argv[i]);</a:t>
            </a:r>
          </a:p>
          <a:p>
            <a:pPr algn="l">
              <a:defRPr sz="2800">
                <a:latin typeface="Courier"/>
                <a:ea typeface="Courier"/>
                <a:cs typeface="Courier"/>
                <a:sym typeface="Courier"/>
              </a:defRPr>
            </a:pPr>
            <a:r>
              <a:t>        i == argc - 1 ? printf("\n") : printf(", ");</a:t>
            </a:r>
          </a:p>
          <a:p>
            <a:pPr algn="l">
              <a:defRPr sz="2800">
                <a:latin typeface="Courier"/>
                <a:ea typeface="Courier"/>
                <a:cs typeface="Courier"/>
                <a:sym typeface="Courier"/>
              </a:defRPr>
            </a:pPr>
            <a:r>
              <a:t>    }</a:t>
            </a:r>
          </a:p>
          <a:p>
            <a:pPr algn="l">
              <a:defRPr sz="2800">
                <a:latin typeface="Courier"/>
                <a:ea typeface="Courier"/>
                <a:cs typeface="Courier"/>
                <a:sym typeface="Courier"/>
              </a:defRPr>
            </a:pPr>
          </a:p>
          <a:p>
            <a:pPr algn="l">
              <a:defRPr sz="2800">
                <a:latin typeface="Courier"/>
                <a:ea typeface="Courier"/>
                <a:cs typeface="Courier"/>
                <a:sym typeface="Courier"/>
              </a:defRPr>
            </a:pPr>
            <a:r>
              <a:t>    return 0;</a:t>
            </a:r>
          </a:p>
          <a:p>
            <a:pPr algn="l">
              <a:defRPr sz="2800">
                <a:latin typeface="Courier"/>
                <a:ea typeface="Courier"/>
                <a:cs typeface="Courier"/>
                <a:sym typeface="Courier"/>
              </a:defRPr>
            </a:pPr>
            <a:r>
              <a:t>}</a:t>
            </a:r>
          </a:p>
        </p:txBody>
      </p:sp>
    </p:spTree>
  </p:cSld>
  <p:clrMapOvr>
    <a:masterClrMapping/>
  </p:clrMapOvr>
  <p:transition xmlns:p14="http://schemas.microsoft.com/office/powerpoint/2010/main" spd="med" advClick="1"/>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61" name="C standard library example: qsort ful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sz="7800">
                <a:solidFill>
                  <a:srgbClr val="FFFFFF"/>
                </a:solidFill>
              </a:defRPr>
            </a:pPr>
            <a:r>
              <a:t>C standard library example: </a:t>
            </a:r>
            <a:r>
              <a:rPr>
                <a:latin typeface="Courier"/>
                <a:ea typeface="Courier"/>
                <a:cs typeface="Courier"/>
                <a:sym typeface="Courier"/>
              </a:rPr>
              <a:t>qsort</a:t>
            </a:r>
            <a:r>
              <a:t> full example</a:t>
            </a:r>
          </a:p>
        </p:txBody>
      </p:sp>
      <p:grpSp>
        <p:nvGrpSpPr>
          <p:cNvPr id="1243" name="Group"/>
          <p:cNvGrpSpPr/>
          <p:nvPr/>
        </p:nvGrpSpPr>
        <p:grpSpPr>
          <a:xfrm>
            <a:off x="12102577" y="1918918"/>
            <a:ext cx="12702526" cy="8575090"/>
            <a:chOff x="0" y="0"/>
            <a:chExt cx="12702524" cy="8575088"/>
          </a:xfrm>
        </p:grpSpPr>
        <p:grpSp>
          <p:nvGrpSpPr>
            <p:cNvPr id="1165" name="Group"/>
            <p:cNvGrpSpPr/>
            <p:nvPr/>
          </p:nvGrpSpPr>
          <p:grpSpPr>
            <a:xfrm>
              <a:off x="-1" y="6820115"/>
              <a:ext cx="2099149" cy="1447832"/>
              <a:chOff x="0" y="0"/>
              <a:chExt cx="2099147" cy="1447830"/>
            </a:xfrm>
          </p:grpSpPr>
          <p:sp>
            <p:nvSpPr>
              <p:cNvPr id="1162" name="argv"/>
              <p:cNvSpPr txBox="1"/>
              <p:nvPr/>
            </p:nvSpPr>
            <p:spPr>
              <a:xfrm>
                <a:off x="0" y="0"/>
                <a:ext cx="1339645" cy="5955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000">
                    <a:latin typeface="Courier"/>
                    <a:ea typeface="Courier"/>
                    <a:cs typeface="Courier"/>
                    <a:sym typeface="Courier"/>
                  </a:defRPr>
                </a:lvl1pPr>
              </a:lstStyle>
              <a:p>
                <a:pPr defTabSz="914400"/>
                <a:r>
                  <a:t>argv</a:t>
                </a:r>
              </a:p>
            </p:txBody>
          </p:sp>
          <p:sp>
            <p:nvSpPr>
              <p:cNvPr id="1163" name="0x108"/>
              <p:cNvSpPr/>
              <p:nvPr/>
            </p:nvSpPr>
            <p:spPr>
              <a:xfrm>
                <a:off x="50532" y="565887"/>
                <a:ext cx="1238581" cy="881944"/>
              </a:xfrm>
              <a:prstGeom prst="rect">
                <a:avLst/>
              </a:prstGeom>
              <a:solidFill>
                <a:srgbClr val="00A2FF"/>
              </a:solid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a:defRPr sz="3200">
                    <a:solidFill>
                      <a:srgbClr val="FFFFFF"/>
                    </a:solidFill>
                  </a:defRPr>
                </a:lvl1pPr>
              </a:lstStyle>
              <a:p>
                <a:pPr/>
                <a:r>
                  <a:t>0x108</a:t>
                </a:r>
              </a:p>
            </p:txBody>
          </p:sp>
          <p:sp>
            <p:nvSpPr>
              <p:cNvPr id="1249" name="Connection Line"/>
              <p:cNvSpPr/>
              <p:nvPr/>
            </p:nvSpPr>
            <p:spPr>
              <a:xfrm>
                <a:off x="1360740" y="238808"/>
                <a:ext cx="738408" cy="78884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noFill/>
              <a:ln w="25400" cap="flat">
                <a:solidFill>
                  <a:srgbClr val="000000"/>
                </a:solidFill>
                <a:prstDash val="solid"/>
                <a:miter lim="400000"/>
                <a:tailEnd type="triangle" w="med" len="med"/>
              </a:ln>
              <a:effectLst/>
            </p:spPr>
            <p:txBody>
              <a:bodyPr/>
              <a:lstStyle/>
              <a:p>
                <a:pPr/>
              </a:p>
            </p:txBody>
          </p:sp>
        </p:grpSp>
        <p:graphicFrame>
          <p:nvGraphicFramePr>
            <p:cNvPr id="1166" name="Table 1-1-1"/>
            <p:cNvGraphicFramePr/>
            <p:nvPr/>
          </p:nvGraphicFramePr>
          <p:xfrm>
            <a:off x="1587241" y="0"/>
            <a:ext cx="3683001" cy="8394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824581"/>
                  <a:gridCol w="1824581"/>
                </a:tblGrid>
                <a:tr h="1193800">
                  <a:tc>
                    <a:txBody>
                      <a:bodyPr/>
                      <a:lstStyle/>
                      <a:p>
                        <a:pPr defTabSz="914400">
                          <a:defRPr sz="1800">
                            <a:solidFill>
                              <a:srgbClr val="000000"/>
                            </a:solidFill>
                          </a:defRPr>
                        </a:pPr>
                        <a:r>
                          <a:rPr sz="30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0x128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0xf89d</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0x120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0x118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0x110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0xf887</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0x108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0xf881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0x100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0xf838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1169" name="Group"/>
            <p:cNvGrpSpPr/>
            <p:nvPr/>
          </p:nvGrpSpPr>
          <p:grpSpPr>
            <a:xfrm>
              <a:off x="7423525" y="5813259"/>
              <a:ext cx="3450200" cy="1632006"/>
              <a:chOff x="621792" y="0"/>
              <a:chExt cx="3450198" cy="1632005"/>
            </a:xfrm>
          </p:grpSpPr>
          <p:sp>
            <p:nvSpPr>
              <p:cNvPr id="1167" name="0xf881"/>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0xf881</a:t>
                </a:r>
              </a:p>
            </p:txBody>
          </p:sp>
          <p:graphicFrame>
            <p:nvGraphicFramePr>
              <p:cNvPr id="1168" name="Table 1-1-1-1"/>
              <p:cNvGraphicFramePr/>
              <p:nvPr/>
            </p:nvGraphicFramePr>
            <p:xfrm>
              <a:off x="1277990" y="0"/>
              <a:ext cx="27940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0222"/>
                    <a:gridCol w="460222"/>
                    <a:gridCol w="460222"/>
                    <a:gridCol w="460222"/>
                    <a:gridCol w="460222"/>
                    <a:gridCol w="460222"/>
                  </a:tblGrid>
                  <a:tr h="613681">
                    <a:tc>
                      <a:txBody>
                        <a:bodyPr/>
                        <a:lstStyle/>
                        <a:p>
                          <a:pPr defTabSz="914400">
                            <a:defRPr sz="1800">
                              <a:solidFill>
                                <a:srgbClr val="000000"/>
                              </a:solidFill>
                            </a:defRPr>
                          </a:pPr>
                          <a:r>
                            <a:rPr sz="3000">
                              <a:latin typeface="+mn-lt"/>
                              <a:ea typeface="+mn-ea"/>
                              <a:cs typeface="+mn-cs"/>
                            </a:rPr>
                            <a:t>d</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o</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g</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1172" name="Group"/>
            <p:cNvGrpSpPr/>
            <p:nvPr/>
          </p:nvGrpSpPr>
          <p:grpSpPr>
            <a:xfrm>
              <a:off x="7423525" y="4683435"/>
              <a:ext cx="3920100" cy="1632006"/>
              <a:chOff x="621792" y="0"/>
              <a:chExt cx="3920098" cy="1632005"/>
            </a:xfrm>
          </p:grpSpPr>
          <p:sp>
            <p:nvSpPr>
              <p:cNvPr id="1170" name="0xf887"/>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0xf887</a:t>
                </a:r>
              </a:p>
            </p:txBody>
          </p:sp>
          <p:graphicFrame>
            <p:nvGraphicFramePr>
              <p:cNvPr id="1171" name="Table 1-1-1-1-2"/>
              <p:cNvGraphicFramePr/>
              <p:nvPr/>
            </p:nvGraphicFramePr>
            <p:xfrm>
              <a:off x="1277990" y="0"/>
              <a:ext cx="32639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1604"/>
                    <a:gridCol w="461604"/>
                    <a:gridCol w="461604"/>
                    <a:gridCol w="461604"/>
                    <a:gridCol w="461604"/>
                    <a:gridCol w="461604"/>
                    <a:gridCol w="461604"/>
                  </a:tblGrid>
                  <a:tr h="613681">
                    <a:tc>
                      <a:txBody>
                        <a:bodyPr/>
                        <a:lstStyle/>
                        <a:p>
                          <a:pPr defTabSz="914400">
                            <a:defRPr sz="1800">
                              <a:solidFill>
                                <a:srgbClr val="000000"/>
                              </a:solidFill>
                            </a:defRPr>
                          </a:pPr>
                          <a:r>
                            <a:rPr sz="3000">
                              <a:latin typeface="+mn-lt"/>
                              <a:ea typeface="+mn-ea"/>
                              <a:cs typeface="+mn-cs"/>
                            </a:rPr>
                            <a:t>c</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t</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1175" name="Group"/>
            <p:cNvGrpSpPr/>
            <p:nvPr/>
          </p:nvGrpSpPr>
          <p:grpSpPr>
            <a:xfrm>
              <a:off x="7423525" y="3553610"/>
              <a:ext cx="3920100" cy="1632007"/>
              <a:chOff x="621792" y="0"/>
              <a:chExt cx="3920098" cy="1632006"/>
            </a:xfrm>
          </p:grpSpPr>
          <p:sp>
            <p:nvSpPr>
              <p:cNvPr id="1173" name="0xf891"/>
              <p:cNvSpPr/>
              <p:nvPr/>
            </p:nvSpPr>
            <p:spPr>
              <a:xfrm>
                <a:off x="621792"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0xf891</a:t>
                </a:r>
              </a:p>
            </p:txBody>
          </p:sp>
          <p:graphicFrame>
            <p:nvGraphicFramePr>
              <p:cNvPr id="1174" name="Table 1-1-1-1-2-1"/>
              <p:cNvGraphicFramePr/>
              <p:nvPr/>
            </p:nvGraphicFramePr>
            <p:xfrm>
              <a:off x="1277990" y="0"/>
              <a:ext cx="32639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1604"/>
                    <a:gridCol w="461604"/>
                    <a:gridCol w="461604"/>
                    <a:gridCol w="461604"/>
                    <a:gridCol w="461604"/>
                    <a:gridCol w="461604"/>
                    <a:gridCol w="461604"/>
                  </a:tblGrid>
                  <a:tr h="613681">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n</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t</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1178" name="Group"/>
            <p:cNvGrpSpPr/>
            <p:nvPr/>
          </p:nvGrpSpPr>
          <p:grpSpPr>
            <a:xfrm>
              <a:off x="7423525" y="2423785"/>
              <a:ext cx="3450199" cy="1632007"/>
              <a:chOff x="621792" y="0"/>
              <a:chExt cx="3450198" cy="1632006"/>
            </a:xfrm>
          </p:grpSpPr>
          <p:sp>
            <p:nvSpPr>
              <p:cNvPr id="1176" name="0xf898"/>
              <p:cNvSpPr/>
              <p:nvPr/>
            </p:nvSpPr>
            <p:spPr>
              <a:xfrm>
                <a:off x="621792"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0xf898</a:t>
                </a:r>
              </a:p>
            </p:txBody>
          </p:sp>
          <p:graphicFrame>
            <p:nvGraphicFramePr>
              <p:cNvPr id="1177" name="Table 1-1-1-1-2-2"/>
              <p:cNvGraphicFramePr/>
              <p:nvPr/>
            </p:nvGraphicFramePr>
            <p:xfrm>
              <a:off x="1277990" y="0"/>
              <a:ext cx="27940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0222"/>
                    <a:gridCol w="460222"/>
                    <a:gridCol w="460222"/>
                    <a:gridCol w="460222"/>
                    <a:gridCol w="460222"/>
                    <a:gridCol w="460222"/>
                  </a:tblGrid>
                  <a:tr h="613681">
                    <a:tc>
                      <a:txBody>
                        <a:bodyPr/>
                        <a:lstStyle/>
                        <a:p>
                          <a:pPr defTabSz="914400">
                            <a:defRPr sz="1800">
                              <a:solidFill>
                                <a:srgbClr val="000000"/>
                              </a:solidFill>
                            </a:defRPr>
                          </a:pPr>
                          <a:r>
                            <a:rPr sz="3000">
                              <a:latin typeface="+mn-lt"/>
                              <a:ea typeface="+mn-ea"/>
                              <a:cs typeface="+mn-cs"/>
                            </a:rPr>
                            <a:t>d</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u</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c</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k</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sp>
          <p:nvSpPr>
            <p:cNvPr id="1179" name="Line"/>
            <p:cNvSpPr/>
            <p:nvPr/>
          </p:nvSpPr>
          <p:spPr>
            <a:xfrm flipV="1">
              <a:off x="5182171" y="6128253"/>
              <a:ext cx="1426938" cy="424230"/>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80" name="Line"/>
            <p:cNvSpPr/>
            <p:nvPr/>
          </p:nvSpPr>
          <p:spPr>
            <a:xfrm flipV="1">
              <a:off x="5182170" y="5087466"/>
              <a:ext cx="1426937" cy="295693"/>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81" name="Line"/>
            <p:cNvSpPr/>
            <p:nvPr/>
          </p:nvSpPr>
          <p:spPr>
            <a:xfrm flipV="1">
              <a:off x="5075014" y="3896948"/>
              <a:ext cx="1485608" cy="227290"/>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82" name="Line"/>
            <p:cNvSpPr/>
            <p:nvPr/>
          </p:nvSpPr>
          <p:spPr>
            <a:xfrm flipV="1">
              <a:off x="5075015" y="2732200"/>
              <a:ext cx="1542744" cy="219476"/>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nvGrpSpPr>
            <p:cNvPr id="1185" name="Group"/>
            <p:cNvGrpSpPr/>
            <p:nvPr/>
          </p:nvGrpSpPr>
          <p:grpSpPr>
            <a:xfrm>
              <a:off x="26439" y="5228209"/>
              <a:ext cx="1339646" cy="1447832"/>
              <a:chOff x="0" y="0"/>
              <a:chExt cx="1339644" cy="1447830"/>
            </a:xfrm>
          </p:grpSpPr>
          <p:sp>
            <p:nvSpPr>
              <p:cNvPr id="1183" name="argc"/>
              <p:cNvSpPr txBox="1"/>
              <p:nvPr/>
            </p:nvSpPr>
            <p:spPr>
              <a:xfrm>
                <a:off x="0" y="0"/>
                <a:ext cx="1339645" cy="5955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000">
                    <a:latin typeface="Courier"/>
                    <a:ea typeface="Courier"/>
                    <a:cs typeface="Courier"/>
                    <a:sym typeface="Courier"/>
                  </a:defRPr>
                </a:lvl1pPr>
              </a:lstStyle>
              <a:p>
                <a:pPr defTabSz="914400"/>
                <a:r>
                  <a:t>argc</a:t>
                </a:r>
              </a:p>
            </p:txBody>
          </p:sp>
          <p:sp>
            <p:nvSpPr>
              <p:cNvPr id="1184" name="5"/>
              <p:cNvSpPr/>
              <p:nvPr/>
            </p:nvSpPr>
            <p:spPr>
              <a:xfrm>
                <a:off x="50532" y="565887"/>
                <a:ext cx="1238581" cy="881944"/>
              </a:xfrm>
              <a:prstGeom prst="rect">
                <a:avLst/>
              </a:prstGeom>
              <a:solidFill>
                <a:srgbClr val="00A2FF"/>
              </a:solid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a:defRPr sz="3200">
                    <a:solidFill>
                      <a:srgbClr val="FFFFFF"/>
                    </a:solidFill>
                  </a:defRPr>
                </a:lvl1pPr>
              </a:lstStyle>
              <a:p>
                <a:pPr/>
                <a:r>
                  <a:t>5</a:t>
                </a:r>
              </a:p>
            </p:txBody>
          </p:sp>
        </p:grpSp>
        <p:sp>
          <p:nvSpPr>
            <p:cNvPr id="1186" name="Line"/>
            <p:cNvSpPr/>
            <p:nvPr/>
          </p:nvSpPr>
          <p:spPr>
            <a:xfrm>
              <a:off x="3225303" y="117798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87" name="Line"/>
            <p:cNvSpPr/>
            <p:nvPr/>
          </p:nvSpPr>
          <p:spPr>
            <a:xfrm>
              <a:off x="3225303" y="147732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88" name="Line"/>
            <p:cNvSpPr/>
            <p:nvPr/>
          </p:nvSpPr>
          <p:spPr>
            <a:xfrm>
              <a:off x="3225303" y="177666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89" name="Line"/>
            <p:cNvSpPr/>
            <p:nvPr/>
          </p:nvSpPr>
          <p:spPr>
            <a:xfrm>
              <a:off x="3225303" y="207601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90" name="Line"/>
            <p:cNvSpPr/>
            <p:nvPr/>
          </p:nvSpPr>
          <p:spPr>
            <a:xfrm>
              <a:off x="3225303" y="237535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91" name="Line"/>
            <p:cNvSpPr/>
            <p:nvPr/>
          </p:nvSpPr>
          <p:spPr>
            <a:xfrm>
              <a:off x="3225303" y="252502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92" name="Line"/>
            <p:cNvSpPr/>
            <p:nvPr/>
          </p:nvSpPr>
          <p:spPr>
            <a:xfrm>
              <a:off x="3225303" y="267469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93" name="Line"/>
            <p:cNvSpPr/>
            <p:nvPr/>
          </p:nvSpPr>
          <p:spPr>
            <a:xfrm>
              <a:off x="3225303" y="2824368"/>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94" name="Line"/>
            <p:cNvSpPr/>
            <p:nvPr/>
          </p:nvSpPr>
          <p:spPr>
            <a:xfrm>
              <a:off x="3225303" y="297404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95" name="Line"/>
            <p:cNvSpPr/>
            <p:nvPr/>
          </p:nvSpPr>
          <p:spPr>
            <a:xfrm>
              <a:off x="3225303" y="312371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96" name="Line"/>
            <p:cNvSpPr/>
            <p:nvPr/>
          </p:nvSpPr>
          <p:spPr>
            <a:xfrm>
              <a:off x="3225303" y="327338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97" name="Line"/>
            <p:cNvSpPr/>
            <p:nvPr/>
          </p:nvSpPr>
          <p:spPr>
            <a:xfrm>
              <a:off x="3225303" y="342305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98" name="Line"/>
            <p:cNvSpPr/>
            <p:nvPr/>
          </p:nvSpPr>
          <p:spPr>
            <a:xfrm>
              <a:off x="3225303" y="357272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199" name="Line"/>
            <p:cNvSpPr/>
            <p:nvPr/>
          </p:nvSpPr>
          <p:spPr>
            <a:xfrm>
              <a:off x="3225303" y="372239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00" name="Line"/>
            <p:cNvSpPr/>
            <p:nvPr/>
          </p:nvSpPr>
          <p:spPr>
            <a:xfrm>
              <a:off x="3225303" y="387206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01" name="Line"/>
            <p:cNvSpPr/>
            <p:nvPr/>
          </p:nvSpPr>
          <p:spPr>
            <a:xfrm>
              <a:off x="3225303" y="402174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02" name="Line"/>
            <p:cNvSpPr/>
            <p:nvPr/>
          </p:nvSpPr>
          <p:spPr>
            <a:xfrm>
              <a:off x="3225303" y="417141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03" name="Line"/>
            <p:cNvSpPr/>
            <p:nvPr/>
          </p:nvSpPr>
          <p:spPr>
            <a:xfrm>
              <a:off x="3225303" y="432108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04" name="Line"/>
            <p:cNvSpPr/>
            <p:nvPr/>
          </p:nvSpPr>
          <p:spPr>
            <a:xfrm>
              <a:off x="3225303" y="447075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05" name="Line"/>
            <p:cNvSpPr/>
            <p:nvPr/>
          </p:nvSpPr>
          <p:spPr>
            <a:xfrm>
              <a:off x="3225303" y="462042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06" name="Line"/>
            <p:cNvSpPr/>
            <p:nvPr/>
          </p:nvSpPr>
          <p:spPr>
            <a:xfrm>
              <a:off x="3225303" y="477009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07" name="Line"/>
            <p:cNvSpPr/>
            <p:nvPr/>
          </p:nvSpPr>
          <p:spPr>
            <a:xfrm>
              <a:off x="3225303" y="491976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08" name="Line"/>
            <p:cNvSpPr/>
            <p:nvPr/>
          </p:nvSpPr>
          <p:spPr>
            <a:xfrm>
              <a:off x="3225303" y="506944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09" name="Line"/>
            <p:cNvSpPr/>
            <p:nvPr/>
          </p:nvSpPr>
          <p:spPr>
            <a:xfrm>
              <a:off x="3225303" y="521911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10" name="Line"/>
            <p:cNvSpPr/>
            <p:nvPr/>
          </p:nvSpPr>
          <p:spPr>
            <a:xfrm>
              <a:off x="3225303" y="536878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11" name="Line"/>
            <p:cNvSpPr/>
            <p:nvPr/>
          </p:nvSpPr>
          <p:spPr>
            <a:xfrm>
              <a:off x="3225303" y="551845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12" name="Line"/>
            <p:cNvSpPr/>
            <p:nvPr/>
          </p:nvSpPr>
          <p:spPr>
            <a:xfrm>
              <a:off x="3225303" y="566812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13" name="Line"/>
            <p:cNvSpPr/>
            <p:nvPr/>
          </p:nvSpPr>
          <p:spPr>
            <a:xfrm>
              <a:off x="3225303" y="5817798"/>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14" name="Line"/>
            <p:cNvSpPr/>
            <p:nvPr/>
          </p:nvSpPr>
          <p:spPr>
            <a:xfrm>
              <a:off x="3225303" y="596746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15" name="Line"/>
            <p:cNvSpPr/>
            <p:nvPr/>
          </p:nvSpPr>
          <p:spPr>
            <a:xfrm>
              <a:off x="3225303" y="611714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16" name="Line"/>
            <p:cNvSpPr/>
            <p:nvPr/>
          </p:nvSpPr>
          <p:spPr>
            <a:xfrm>
              <a:off x="3225303" y="626681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17" name="Line"/>
            <p:cNvSpPr/>
            <p:nvPr/>
          </p:nvSpPr>
          <p:spPr>
            <a:xfrm>
              <a:off x="3225303" y="641648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18" name="Line"/>
            <p:cNvSpPr/>
            <p:nvPr/>
          </p:nvSpPr>
          <p:spPr>
            <a:xfrm>
              <a:off x="3225303" y="656615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19" name="Line"/>
            <p:cNvSpPr/>
            <p:nvPr/>
          </p:nvSpPr>
          <p:spPr>
            <a:xfrm>
              <a:off x="3225303" y="671582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20" name="Line"/>
            <p:cNvSpPr/>
            <p:nvPr/>
          </p:nvSpPr>
          <p:spPr>
            <a:xfrm>
              <a:off x="3225303" y="6865498"/>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21" name="Line"/>
            <p:cNvSpPr/>
            <p:nvPr/>
          </p:nvSpPr>
          <p:spPr>
            <a:xfrm>
              <a:off x="3225303" y="701517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22" name="Line"/>
            <p:cNvSpPr/>
            <p:nvPr/>
          </p:nvSpPr>
          <p:spPr>
            <a:xfrm>
              <a:off x="3225303" y="716484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23" name="Line"/>
            <p:cNvSpPr/>
            <p:nvPr/>
          </p:nvSpPr>
          <p:spPr>
            <a:xfrm>
              <a:off x="3225303" y="162699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24" name="Line"/>
            <p:cNvSpPr/>
            <p:nvPr/>
          </p:nvSpPr>
          <p:spPr>
            <a:xfrm>
              <a:off x="3225303" y="192633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25" name="Line"/>
            <p:cNvSpPr/>
            <p:nvPr/>
          </p:nvSpPr>
          <p:spPr>
            <a:xfrm>
              <a:off x="3225303" y="132765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26" name="Line"/>
            <p:cNvSpPr/>
            <p:nvPr/>
          </p:nvSpPr>
          <p:spPr>
            <a:xfrm>
              <a:off x="3225303" y="222568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27" name="Line"/>
            <p:cNvSpPr/>
            <p:nvPr/>
          </p:nvSpPr>
          <p:spPr>
            <a:xfrm>
              <a:off x="3225303" y="731451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28" name="Line"/>
            <p:cNvSpPr/>
            <p:nvPr/>
          </p:nvSpPr>
          <p:spPr>
            <a:xfrm>
              <a:off x="3225303" y="746418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29" name="Line"/>
            <p:cNvSpPr/>
            <p:nvPr/>
          </p:nvSpPr>
          <p:spPr>
            <a:xfrm>
              <a:off x="3225303" y="761385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30" name="Line"/>
            <p:cNvSpPr/>
            <p:nvPr/>
          </p:nvSpPr>
          <p:spPr>
            <a:xfrm>
              <a:off x="3225303" y="776352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31" name="Line"/>
            <p:cNvSpPr/>
            <p:nvPr/>
          </p:nvSpPr>
          <p:spPr>
            <a:xfrm>
              <a:off x="3225303" y="791319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32" name="Line"/>
            <p:cNvSpPr/>
            <p:nvPr/>
          </p:nvSpPr>
          <p:spPr>
            <a:xfrm>
              <a:off x="3225303" y="806287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33" name="Line"/>
            <p:cNvSpPr/>
            <p:nvPr/>
          </p:nvSpPr>
          <p:spPr>
            <a:xfrm>
              <a:off x="3225303" y="821254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34" name="Line"/>
            <p:cNvSpPr/>
            <p:nvPr/>
          </p:nvSpPr>
          <p:spPr>
            <a:xfrm>
              <a:off x="3225303" y="836221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35" name="Line"/>
            <p:cNvSpPr/>
            <p:nvPr/>
          </p:nvSpPr>
          <p:spPr>
            <a:xfrm flipV="1">
              <a:off x="5217889" y="7297578"/>
              <a:ext cx="1426937" cy="424231"/>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nvGrpSpPr>
            <p:cNvPr id="1238" name="Group"/>
            <p:cNvGrpSpPr/>
            <p:nvPr/>
          </p:nvGrpSpPr>
          <p:grpSpPr>
            <a:xfrm>
              <a:off x="7423525" y="6943083"/>
              <a:ext cx="5279000" cy="1632006"/>
              <a:chOff x="621792" y="0"/>
              <a:chExt cx="5278998" cy="1632005"/>
            </a:xfrm>
          </p:grpSpPr>
          <p:sp>
            <p:nvSpPr>
              <p:cNvPr id="1236" name="0xf838"/>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0xf838</a:t>
                </a:r>
              </a:p>
            </p:txBody>
          </p:sp>
          <p:graphicFrame>
            <p:nvGraphicFramePr>
              <p:cNvPr id="1237" name="Table 1-1-1-1-1-1"/>
              <p:cNvGraphicFramePr/>
              <p:nvPr/>
            </p:nvGraphicFramePr>
            <p:xfrm>
              <a:off x="1277990" y="0"/>
              <a:ext cx="46228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52119"/>
                    <a:gridCol w="452119"/>
                    <a:gridCol w="452119"/>
                    <a:gridCol w="452119"/>
                    <a:gridCol w="452119"/>
                    <a:gridCol w="452119"/>
                    <a:gridCol w="452119"/>
                    <a:gridCol w="452119"/>
                    <a:gridCol w="452119"/>
                    <a:gridCol w="528320"/>
                  </a:tblGrid>
                  <a:tr h="613681">
                    <a:tc>
                      <a:txBody>
                        <a:bodyPr/>
                        <a:lstStyle/>
                        <a:p>
                          <a:pPr defTabSz="914400">
                            <a:defRPr sz="1800">
                              <a:solidFill>
                                <a:srgbClr val="000000"/>
                              </a:solidFill>
                            </a:defRPr>
                          </a:pPr>
                          <a:r>
                            <a:rPr sz="2600">
                              <a:latin typeface="+mn-lt"/>
                              <a:ea typeface="+mn-ea"/>
                              <a:cs typeface="+mn-cs"/>
                            </a:rPr>
                            <a:t>q</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s</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o</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r</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t</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_</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x</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26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1241" name="Group"/>
            <p:cNvGrpSpPr/>
            <p:nvPr/>
          </p:nvGrpSpPr>
          <p:grpSpPr>
            <a:xfrm>
              <a:off x="7395401" y="1239655"/>
              <a:ext cx="3450199" cy="1632007"/>
              <a:chOff x="625221" y="0"/>
              <a:chExt cx="3450198" cy="1632006"/>
            </a:xfrm>
          </p:grpSpPr>
          <p:sp>
            <p:nvSpPr>
              <p:cNvPr id="1239" name="0xf89d"/>
              <p:cNvSpPr/>
              <p:nvPr/>
            </p:nvSpPr>
            <p:spPr>
              <a:xfrm>
                <a:off x="625221"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0xf89d</a:t>
                </a:r>
              </a:p>
            </p:txBody>
          </p:sp>
          <p:graphicFrame>
            <p:nvGraphicFramePr>
              <p:cNvPr id="1240" name="Table 1-1-1-1-2-2-1"/>
              <p:cNvGraphicFramePr/>
              <p:nvPr/>
            </p:nvGraphicFramePr>
            <p:xfrm>
              <a:off x="1281419" y="0"/>
              <a:ext cx="27940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0222"/>
                    <a:gridCol w="460222"/>
                    <a:gridCol w="460222"/>
                    <a:gridCol w="460222"/>
                    <a:gridCol w="460222"/>
                    <a:gridCol w="460222"/>
                  </a:tblGrid>
                  <a:tr h="613681">
                    <a:tc>
                      <a:txBody>
                        <a:bodyPr/>
                        <a:lstStyle/>
                        <a:p>
                          <a:pPr defTabSz="914400">
                            <a:defRPr sz="1800">
                              <a:solidFill>
                                <a:srgbClr val="000000"/>
                              </a:solidFill>
                            </a:defRPr>
                          </a:pPr>
                          <a:r>
                            <a:rPr sz="3000">
                              <a:latin typeface="+mn-lt"/>
                              <a:ea typeface="+mn-ea"/>
                              <a:cs typeface="+mn-cs"/>
                            </a:rPr>
                            <a:t>b</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r</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sp>
          <p:nvSpPr>
            <p:cNvPr id="1242" name="Line"/>
            <p:cNvSpPr/>
            <p:nvPr/>
          </p:nvSpPr>
          <p:spPr>
            <a:xfrm flipV="1">
              <a:off x="5046890" y="1548070"/>
              <a:ext cx="1542744" cy="219476"/>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sp>
        <p:nvSpPr>
          <p:cNvPr id="1244" name="$ ./qsort_ex dog cat ant duck bear…"/>
          <p:cNvSpPr txBox="1"/>
          <p:nvPr/>
        </p:nvSpPr>
        <p:spPr>
          <a:xfrm>
            <a:off x="186922" y="12291407"/>
            <a:ext cx="8121108" cy="1028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800">
                <a:latin typeface="Courier"/>
                <a:ea typeface="Courier"/>
                <a:cs typeface="Courier"/>
                <a:sym typeface="Courier"/>
              </a:defRPr>
            </a:pPr>
            <a:r>
              <a:t>$ ./qsort_ex dog cat ant duck bear</a:t>
            </a:r>
          </a:p>
          <a:p>
            <a:pPr algn="l">
              <a:defRPr sz="2800">
                <a:latin typeface="Courier"/>
                <a:ea typeface="Courier"/>
                <a:cs typeface="Courier"/>
                <a:sym typeface="Courier"/>
              </a:defRPr>
            </a:pPr>
            <a:r>
              <a:t>ant bear cat dog duck</a:t>
            </a:r>
          </a:p>
        </p:txBody>
      </p:sp>
      <p:sp>
        <p:nvSpPr>
          <p:cNvPr id="1245" name="Rounded Rectangle"/>
          <p:cNvSpPr/>
          <p:nvPr/>
        </p:nvSpPr>
        <p:spPr>
          <a:xfrm>
            <a:off x="200339" y="3935681"/>
            <a:ext cx="9962430" cy="613468"/>
          </a:xfrm>
          <a:prstGeom prst="roundRect">
            <a:avLst>
              <a:gd name="adj" fmla="val 50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246" name="Therefore, the type that gets passed to compar_str must be char ** pointers. (e.g., 0x108, 0x110)"/>
          <p:cNvSpPr txBox="1"/>
          <p:nvPr/>
        </p:nvSpPr>
        <p:spPr>
          <a:xfrm>
            <a:off x="12332623" y="10963464"/>
            <a:ext cx="10441411" cy="24213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Therefore, the type that gets passed to </a:t>
            </a:r>
            <a:r>
              <a:rPr>
                <a:latin typeface="Courier"/>
                <a:ea typeface="Courier"/>
                <a:cs typeface="Courier"/>
                <a:sym typeface="Courier"/>
              </a:rPr>
              <a:t>compar_str</a:t>
            </a:r>
            <a:r>
              <a:t> </a:t>
            </a:r>
            <a:r>
              <a:rPr b="1">
                <a:latin typeface="Helvetica Neue"/>
                <a:ea typeface="Helvetica Neue"/>
                <a:cs typeface="Helvetica Neue"/>
                <a:sym typeface="Helvetica Neue"/>
              </a:rPr>
              <a:t>must</a:t>
            </a:r>
            <a:r>
              <a:t> be char ** pointers. (e.g., </a:t>
            </a:r>
            <a:r>
              <a:rPr>
                <a:latin typeface="Courier"/>
                <a:ea typeface="Courier"/>
                <a:cs typeface="Courier"/>
                <a:sym typeface="Courier"/>
              </a:rPr>
              <a:t>0x108</a:t>
            </a:r>
            <a:r>
              <a:t>, </a:t>
            </a:r>
            <a:r>
              <a:rPr>
                <a:latin typeface="Courier"/>
                <a:ea typeface="Courier"/>
                <a:cs typeface="Courier"/>
                <a:sym typeface="Courier"/>
              </a:rPr>
              <a:t>0x110</a:t>
            </a:r>
            <a:r>
              <a:t>)</a:t>
            </a:r>
          </a:p>
        </p:txBody>
      </p:sp>
      <p:sp>
        <p:nvSpPr>
          <p:cNvPr id="1247" name="Slide Number"/>
          <p:cNvSpPr txBox="1"/>
          <p:nvPr>
            <p:ph type="sldNum" sz="quarter" idx="2"/>
          </p:nvPr>
        </p:nvSpPr>
        <p:spPr>
          <a:xfrm>
            <a:off x="347203" y="13280668"/>
            <a:ext cx="368504"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248" name="// file: qsort_ex.c…"/>
          <p:cNvSpPr txBox="1"/>
          <p:nvPr/>
        </p:nvSpPr>
        <p:spPr>
          <a:xfrm>
            <a:off x="182809" y="1809750"/>
            <a:ext cx="11274327" cy="100965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800">
                <a:latin typeface="Courier"/>
                <a:ea typeface="Courier"/>
                <a:cs typeface="Courier"/>
                <a:sym typeface="Courier"/>
              </a:defRPr>
            </a:pPr>
            <a:r>
              <a:t>// file: qsort_ex.c</a:t>
            </a:r>
          </a:p>
          <a:p>
            <a:pPr algn="l">
              <a:defRPr sz="2800">
                <a:latin typeface="Courier"/>
                <a:ea typeface="Courier"/>
                <a:cs typeface="Courier"/>
                <a:sym typeface="Courier"/>
              </a:defRPr>
            </a:pPr>
            <a:r>
              <a:t>#include&lt;stdio.h&gt;</a:t>
            </a:r>
          </a:p>
          <a:p>
            <a:pPr algn="l">
              <a:defRPr sz="2800">
                <a:latin typeface="Courier"/>
                <a:ea typeface="Courier"/>
                <a:cs typeface="Courier"/>
                <a:sym typeface="Courier"/>
              </a:defRPr>
            </a:pPr>
            <a:r>
              <a:t>#include&lt;stdlib.h&gt;</a:t>
            </a:r>
          </a:p>
          <a:p>
            <a:pPr algn="l">
              <a:defRPr sz="2800">
                <a:latin typeface="Courier"/>
                <a:ea typeface="Courier"/>
                <a:cs typeface="Courier"/>
                <a:sym typeface="Courier"/>
              </a:defRPr>
            </a:pPr>
            <a:r>
              <a:t>#include&lt;string.h&gt;</a:t>
            </a:r>
          </a:p>
          <a:p>
            <a:pPr algn="l">
              <a:defRPr sz="2800">
                <a:latin typeface="Courier"/>
                <a:ea typeface="Courier"/>
                <a:cs typeface="Courier"/>
                <a:sym typeface="Courier"/>
              </a:defRPr>
            </a:pPr>
          </a:p>
          <a:p>
            <a:pPr algn="l">
              <a:defRPr sz="2800">
                <a:latin typeface="Courier"/>
                <a:ea typeface="Courier"/>
                <a:cs typeface="Courier"/>
                <a:sym typeface="Courier"/>
              </a:defRPr>
            </a:pPr>
            <a:r>
              <a:t>int compar_str(const void *s1, const void *s2) {</a:t>
            </a:r>
          </a:p>
          <a:p>
            <a:pPr algn="l">
              <a:defRPr sz="2800">
                <a:latin typeface="Courier"/>
                <a:ea typeface="Courier"/>
                <a:cs typeface="Courier"/>
                <a:sym typeface="Courier"/>
              </a:defRPr>
            </a:pPr>
            <a:r>
              <a:t>    return strcmp(*(char **)s1, *(char **)s2);</a:t>
            </a:r>
          </a:p>
          <a:p>
            <a:pPr algn="l">
              <a:defRPr sz="2800">
                <a:latin typeface="Courier"/>
                <a:ea typeface="Courier"/>
                <a:cs typeface="Courier"/>
                <a:sym typeface="Courier"/>
              </a:defRPr>
            </a:pPr>
            <a:r>
              <a:t>}</a:t>
            </a:r>
          </a:p>
          <a:p>
            <a:pPr algn="l">
              <a:defRPr sz="2800">
                <a:latin typeface="Courier"/>
                <a:ea typeface="Courier"/>
                <a:cs typeface="Courier"/>
                <a:sym typeface="Courier"/>
              </a:defRPr>
            </a:pPr>
          </a:p>
          <a:p>
            <a:pPr algn="l">
              <a:defRPr sz="2800">
                <a:latin typeface="Courier"/>
                <a:ea typeface="Courier"/>
                <a:cs typeface="Courier"/>
                <a:sym typeface="Courier"/>
              </a:defRPr>
            </a:pPr>
            <a:r>
              <a:t>int main(int argc, char **argv)</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 ignore program name</a:t>
            </a:r>
          </a:p>
          <a:p>
            <a:pPr algn="l">
              <a:defRPr sz="2800">
                <a:latin typeface="Courier"/>
                <a:ea typeface="Courier"/>
                <a:cs typeface="Courier"/>
                <a:sym typeface="Courier"/>
              </a:defRPr>
            </a:pPr>
            <a:r>
              <a:t>    argc--;</a:t>
            </a:r>
          </a:p>
          <a:p>
            <a:pPr algn="l">
              <a:defRPr sz="2800">
                <a:latin typeface="Courier"/>
                <a:ea typeface="Courier"/>
                <a:cs typeface="Courier"/>
                <a:sym typeface="Courier"/>
              </a:defRPr>
            </a:pPr>
            <a:r>
              <a:t>    argv++;</a:t>
            </a:r>
          </a:p>
          <a:p>
            <a:pPr algn="l">
              <a:defRPr sz="2800">
                <a:latin typeface="Courier"/>
                <a:ea typeface="Courier"/>
                <a:cs typeface="Courier"/>
                <a:sym typeface="Courier"/>
              </a:defRPr>
            </a:pPr>
          </a:p>
          <a:p>
            <a:pPr algn="l">
              <a:defRPr sz="2800">
                <a:latin typeface="Courier"/>
                <a:ea typeface="Courier"/>
                <a:cs typeface="Courier"/>
                <a:sym typeface="Courier"/>
              </a:defRPr>
            </a:pPr>
            <a:r>
              <a:t>    qsort(argv, argc, sizeof(argv[0]), compar_str);</a:t>
            </a:r>
          </a:p>
          <a:p>
            <a:pPr algn="l">
              <a:defRPr sz="2800">
                <a:latin typeface="Courier"/>
                <a:ea typeface="Courier"/>
                <a:cs typeface="Courier"/>
                <a:sym typeface="Courier"/>
              </a:defRPr>
            </a:pPr>
            <a:r>
              <a:t>    for (int i=0; i &lt; argc; i++) {</a:t>
            </a:r>
          </a:p>
          <a:p>
            <a:pPr algn="l">
              <a:defRPr sz="2800">
                <a:latin typeface="Courier"/>
                <a:ea typeface="Courier"/>
                <a:cs typeface="Courier"/>
                <a:sym typeface="Courier"/>
              </a:defRPr>
            </a:pPr>
            <a:r>
              <a:t>        printf("%s", argv[i]);</a:t>
            </a:r>
          </a:p>
          <a:p>
            <a:pPr algn="l">
              <a:defRPr sz="2800">
                <a:latin typeface="Courier"/>
                <a:ea typeface="Courier"/>
                <a:cs typeface="Courier"/>
                <a:sym typeface="Courier"/>
              </a:defRPr>
            </a:pPr>
            <a:r>
              <a:t>        i == argc - 1 ? printf("\n") : printf(", ");</a:t>
            </a:r>
          </a:p>
          <a:p>
            <a:pPr algn="l">
              <a:defRPr sz="2800">
                <a:latin typeface="Courier"/>
                <a:ea typeface="Courier"/>
                <a:cs typeface="Courier"/>
                <a:sym typeface="Courier"/>
              </a:defRPr>
            </a:pPr>
            <a:r>
              <a:t>    }</a:t>
            </a:r>
          </a:p>
          <a:p>
            <a:pPr algn="l">
              <a:defRPr sz="2800">
                <a:latin typeface="Courier"/>
                <a:ea typeface="Courier"/>
                <a:cs typeface="Courier"/>
                <a:sym typeface="Courier"/>
              </a:defRPr>
            </a:pPr>
          </a:p>
          <a:p>
            <a:pPr algn="l">
              <a:defRPr sz="2800">
                <a:latin typeface="Courier"/>
                <a:ea typeface="Courier"/>
                <a:cs typeface="Courier"/>
                <a:sym typeface="Courier"/>
              </a:defRPr>
            </a:pPr>
            <a:r>
              <a:t>    return 0;</a:t>
            </a:r>
          </a:p>
          <a:p>
            <a:pPr algn="l">
              <a:defRPr sz="2800">
                <a:latin typeface="Courier"/>
                <a:ea typeface="Courier"/>
                <a:cs typeface="Courier"/>
                <a:sym typeface="Courier"/>
              </a:defRPr>
            </a:pPr>
            <a:r>
              <a:t>}</a:t>
            </a:r>
          </a:p>
        </p:txBody>
      </p:sp>
    </p:spTree>
  </p:cSld>
  <p:clrMapOvr>
    <a:masterClrMapping/>
  </p:clrMapOvr>
  <p:transition xmlns:p14="http://schemas.microsoft.com/office/powerpoint/2010/main" spd="med" advClick="1"/>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1" name="C standard library example: qsort ful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sz="7800">
                <a:solidFill>
                  <a:srgbClr val="FFFFFF"/>
                </a:solidFill>
              </a:defRPr>
            </a:pPr>
            <a:r>
              <a:t>C standard library example: </a:t>
            </a:r>
            <a:r>
              <a:rPr>
                <a:latin typeface="Courier"/>
                <a:ea typeface="Courier"/>
                <a:cs typeface="Courier"/>
                <a:sym typeface="Courier"/>
              </a:rPr>
              <a:t>qsort</a:t>
            </a:r>
            <a:r>
              <a:t> full example</a:t>
            </a:r>
          </a:p>
        </p:txBody>
      </p:sp>
      <p:grpSp>
        <p:nvGrpSpPr>
          <p:cNvPr id="1333" name="Group"/>
          <p:cNvGrpSpPr/>
          <p:nvPr/>
        </p:nvGrpSpPr>
        <p:grpSpPr>
          <a:xfrm>
            <a:off x="12102577" y="1918918"/>
            <a:ext cx="12702526" cy="8575090"/>
            <a:chOff x="0" y="0"/>
            <a:chExt cx="12702524" cy="8575088"/>
          </a:xfrm>
        </p:grpSpPr>
        <p:grpSp>
          <p:nvGrpSpPr>
            <p:cNvPr id="1255" name="Group"/>
            <p:cNvGrpSpPr/>
            <p:nvPr/>
          </p:nvGrpSpPr>
          <p:grpSpPr>
            <a:xfrm>
              <a:off x="-1" y="6820115"/>
              <a:ext cx="2099149" cy="1447832"/>
              <a:chOff x="0" y="0"/>
              <a:chExt cx="2099147" cy="1447830"/>
            </a:xfrm>
          </p:grpSpPr>
          <p:sp>
            <p:nvSpPr>
              <p:cNvPr id="1252" name="argv"/>
              <p:cNvSpPr txBox="1"/>
              <p:nvPr/>
            </p:nvSpPr>
            <p:spPr>
              <a:xfrm>
                <a:off x="0" y="0"/>
                <a:ext cx="1339645" cy="5955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000">
                    <a:latin typeface="Courier"/>
                    <a:ea typeface="Courier"/>
                    <a:cs typeface="Courier"/>
                    <a:sym typeface="Courier"/>
                  </a:defRPr>
                </a:lvl1pPr>
              </a:lstStyle>
              <a:p>
                <a:pPr defTabSz="914400"/>
                <a:r>
                  <a:t>argv</a:t>
                </a:r>
              </a:p>
            </p:txBody>
          </p:sp>
          <p:sp>
            <p:nvSpPr>
              <p:cNvPr id="1253" name="0x108"/>
              <p:cNvSpPr/>
              <p:nvPr/>
            </p:nvSpPr>
            <p:spPr>
              <a:xfrm>
                <a:off x="50532" y="565887"/>
                <a:ext cx="1238581" cy="881944"/>
              </a:xfrm>
              <a:prstGeom prst="rect">
                <a:avLst/>
              </a:prstGeom>
              <a:solidFill>
                <a:srgbClr val="00A2FF"/>
              </a:solid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a:defRPr sz="3200">
                    <a:solidFill>
                      <a:srgbClr val="FFFFFF"/>
                    </a:solidFill>
                  </a:defRPr>
                </a:lvl1pPr>
              </a:lstStyle>
              <a:p>
                <a:pPr/>
                <a:r>
                  <a:t>0x108</a:t>
                </a:r>
              </a:p>
            </p:txBody>
          </p:sp>
          <p:sp>
            <p:nvSpPr>
              <p:cNvPr id="1339" name="Connection Line"/>
              <p:cNvSpPr/>
              <p:nvPr/>
            </p:nvSpPr>
            <p:spPr>
              <a:xfrm>
                <a:off x="1360740" y="238808"/>
                <a:ext cx="738408" cy="78884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noFill/>
              <a:ln w="25400" cap="flat">
                <a:solidFill>
                  <a:srgbClr val="000000"/>
                </a:solidFill>
                <a:prstDash val="solid"/>
                <a:miter lim="400000"/>
                <a:tailEnd type="triangle" w="med" len="med"/>
              </a:ln>
              <a:effectLst/>
            </p:spPr>
            <p:txBody>
              <a:bodyPr/>
              <a:lstStyle/>
              <a:p>
                <a:pPr/>
              </a:p>
            </p:txBody>
          </p:sp>
        </p:grpSp>
        <p:graphicFrame>
          <p:nvGraphicFramePr>
            <p:cNvPr id="1256" name="Table 1-1-1"/>
            <p:cNvGraphicFramePr/>
            <p:nvPr/>
          </p:nvGraphicFramePr>
          <p:xfrm>
            <a:off x="1587241" y="0"/>
            <a:ext cx="3683001" cy="8394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824581"/>
                  <a:gridCol w="1824581"/>
                </a:tblGrid>
                <a:tr h="1193800">
                  <a:tc>
                    <a:txBody>
                      <a:bodyPr/>
                      <a:lstStyle/>
                      <a:p>
                        <a:pPr defTabSz="914400">
                          <a:defRPr sz="1800">
                            <a:solidFill>
                              <a:srgbClr val="000000"/>
                            </a:solidFill>
                          </a:defRPr>
                        </a:pPr>
                        <a:r>
                          <a:rPr sz="3000">
                            <a:latin typeface="+mn-lt"/>
                            <a:ea typeface="+mn-ea"/>
                            <a:cs typeface="+mn-cs"/>
                          </a:rPr>
                          <a:t>Address</a:t>
                        </a:r>
                      </a:p>
                    </a:txBody>
                    <a:tcPr marL="50800" marR="50800" marT="50800" marB="50800" anchor="ctr" anchorCtr="0" horzOverflow="overflow">
                      <a:lnR w="12700">
                        <a:solidFill>
                          <a:srgbClr val="000000"/>
                        </a:solidFill>
                        <a:custDash>
                          <a:ds d="200000" sp="200000"/>
                        </a:custDash>
                        <a:miter lim="400000"/>
                      </a:lnR>
                      <a:lnT w="12700">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Value</a:t>
                        </a:r>
                      </a:p>
                    </a:txBody>
                    <a:tcPr marL="50800" marR="50800" marT="50800" marB="50800" anchor="ctr" anchorCtr="0" horzOverflow="overflow">
                      <a:lnL w="12700">
                        <a:solidFill>
                          <a:srgbClr val="000000"/>
                        </a:solidFill>
                        <a:custDash>
                          <a:ds d="200000" sp="200000"/>
                        </a:custDash>
                        <a:miter lim="400000"/>
                      </a:lnL>
                      <a:lnT w="12700">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0x128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0xf89d</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0x120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0x118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0xf891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0x110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0xf887</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0x108</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0xf881</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r h="1193800">
                  <a:tc>
                    <a:txBody>
                      <a:bodyPr/>
                      <a:lstStyle/>
                      <a:p>
                        <a:pPr defTabSz="914400">
                          <a:defRPr sz="1800">
                            <a:solidFill>
                              <a:srgbClr val="000000"/>
                            </a:solidFill>
                          </a:defRPr>
                        </a:pPr>
                        <a:r>
                          <a:rPr sz="2200">
                            <a:latin typeface="+mn-lt"/>
                            <a:ea typeface="+mn-ea"/>
                            <a:cs typeface="+mn-cs"/>
                          </a:rPr>
                          <a:t>0x100</a:t>
                        </a:r>
                      </a:p>
                    </a:txBody>
                    <a:tcPr marL="50800" marR="50800" marT="50800" marB="50800" anchor="b" anchorCtr="0" horzOverflow="overflow">
                      <a:lnR w="12700">
                        <a:solidFill>
                          <a:srgbClr val="000000"/>
                        </a:solidFill>
                        <a:custDash>
                          <a:ds d="200000" sp="200000"/>
                        </a:custDash>
                        <a:miter lim="400000"/>
                      </a:lnR>
                      <a:lnT w="12700">
                        <a:solidFill>
                          <a:srgbClr val="000000"/>
                        </a:solidFill>
                        <a:custDash>
                          <a:ds d="200000" sp="200000"/>
                        </a:custDash>
                        <a:miter lim="400000"/>
                      </a:lnT>
                      <a:lnB w="12700">
                        <a:solidFill>
                          <a:srgbClr val="000000"/>
                        </a:solidFill>
                        <a:custDash>
                          <a:ds d="200000" sp="200000"/>
                        </a:custDash>
                        <a:miter lim="400000"/>
                      </a:lnB>
                    </a:tcPr>
                  </a:tc>
                  <a:tc>
                    <a:txBody>
                      <a:bodyPr/>
                      <a:lstStyle/>
                      <a:p>
                        <a:pPr defTabSz="914400">
                          <a:defRPr sz="1800">
                            <a:solidFill>
                              <a:srgbClr val="000000"/>
                            </a:solidFill>
                          </a:defRPr>
                        </a:pPr>
                        <a:r>
                          <a:rPr sz="3000">
                            <a:latin typeface="+mn-lt"/>
                            <a:ea typeface="+mn-ea"/>
                            <a:cs typeface="+mn-cs"/>
                          </a:rPr>
                          <a:t>0xf838</a:t>
                        </a:r>
                      </a:p>
                    </a:txBody>
                    <a:tcPr marL="50800" marR="50800" marT="50800" marB="50800" anchor="ctr" anchorCtr="0" horzOverflow="overflow">
                      <a:lnL w="12700">
                        <a:solidFill>
                          <a:srgbClr val="000000"/>
                        </a:solidFill>
                        <a:custDash>
                          <a:ds d="200000" sp="200000"/>
                        </a:custDash>
                        <a:miter lim="400000"/>
                      </a:lnL>
                      <a:lnT w="12700">
                        <a:solidFill>
                          <a:srgbClr val="000000"/>
                        </a:solidFill>
                        <a:custDash>
                          <a:ds d="200000" sp="200000"/>
                        </a:custDash>
                        <a:miter lim="400000"/>
                      </a:lnT>
                      <a:lnB w="12700">
                        <a:solidFill>
                          <a:srgbClr val="000000"/>
                        </a:solidFill>
                        <a:custDash>
                          <a:ds d="200000" sp="200000"/>
                        </a:custDash>
                        <a:miter lim="400000"/>
                      </a:lnB>
                    </a:tcPr>
                  </a:tc>
                </a:tr>
              </a:tbl>
            </a:graphicData>
          </a:graphic>
        </p:graphicFrame>
        <p:grpSp>
          <p:nvGrpSpPr>
            <p:cNvPr id="1259" name="Group"/>
            <p:cNvGrpSpPr/>
            <p:nvPr/>
          </p:nvGrpSpPr>
          <p:grpSpPr>
            <a:xfrm>
              <a:off x="7423525" y="5813259"/>
              <a:ext cx="3450200" cy="1632006"/>
              <a:chOff x="621792" y="0"/>
              <a:chExt cx="3450198" cy="1632005"/>
            </a:xfrm>
          </p:grpSpPr>
          <p:sp>
            <p:nvSpPr>
              <p:cNvPr id="1257" name="0xf881"/>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0xf881</a:t>
                </a:r>
              </a:p>
            </p:txBody>
          </p:sp>
          <p:graphicFrame>
            <p:nvGraphicFramePr>
              <p:cNvPr id="1258" name="Table 1-1-1-1"/>
              <p:cNvGraphicFramePr/>
              <p:nvPr/>
            </p:nvGraphicFramePr>
            <p:xfrm>
              <a:off x="1277990" y="0"/>
              <a:ext cx="27940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0222"/>
                    <a:gridCol w="460222"/>
                    <a:gridCol w="460222"/>
                    <a:gridCol w="460222"/>
                    <a:gridCol w="460222"/>
                    <a:gridCol w="460222"/>
                  </a:tblGrid>
                  <a:tr h="613681">
                    <a:tc>
                      <a:txBody>
                        <a:bodyPr/>
                        <a:lstStyle/>
                        <a:p>
                          <a:pPr defTabSz="914400">
                            <a:defRPr sz="1800">
                              <a:solidFill>
                                <a:srgbClr val="000000"/>
                              </a:solidFill>
                            </a:defRPr>
                          </a:pPr>
                          <a:r>
                            <a:rPr sz="3000">
                              <a:latin typeface="+mn-lt"/>
                              <a:ea typeface="+mn-ea"/>
                              <a:cs typeface="+mn-cs"/>
                            </a:rPr>
                            <a:t>d</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o</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g</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1262" name="Group"/>
            <p:cNvGrpSpPr/>
            <p:nvPr/>
          </p:nvGrpSpPr>
          <p:grpSpPr>
            <a:xfrm>
              <a:off x="7423525" y="4683435"/>
              <a:ext cx="3920100" cy="1632006"/>
              <a:chOff x="621792" y="0"/>
              <a:chExt cx="3920098" cy="1632005"/>
            </a:xfrm>
          </p:grpSpPr>
          <p:sp>
            <p:nvSpPr>
              <p:cNvPr id="1260" name="0xf887"/>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0xf887</a:t>
                </a:r>
              </a:p>
            </p:txBody>
          </p:sp>
          <p:graphicFrame>
            <p:nvGraphicFramePr>
              <p:cNvPr id="1261" name="Table 1-1-1-1-2"/>
              <p:cNvGraphicFramePr/>
              <p:nvPr/>
            </p:nvGraphicFramePr>
            <p:xfrm>
              <a:off x="1277990" y="0"/>
              <a:ext cx="32639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1604"/>
                    <a:gridCol w="461604"/>
                    <a:gridCol w="461604"/>
                    <a:gridCol w="461604"/>
                    <a:gridCol w="461604"/>
                    <a:gridCol w="461604"/>
                    <a:gridCol w="461604"/>
                  </a:tblGrid>
                  <a:tr h="613681">
                    <a:tc>
                      <a:txBody>
                        <a:bodyPr/>
                        <a:lstStyle/>
                        <a:p>
                          <a:pPr defTabSz="914400">
                            <a:defRPr sz="1800">
                              <a:solidFill>
                                <a:srgbClr val="000000"/>
                              </a:solidFill>
                            </a:defRPr>
                          </a:pPr>
                          <a:r>
                            <a:rPr sz="3000">
                              <a:latin typeface="+mn-lt"/>
                              <a:ea typeface="+mn-ea"/>
                              <a:cs typeface="+mn-cs"/>
                            </a:rPr>
                            <a:t>c</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t</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1265" name="Group"/>
            <p:cNvGrpSpPr/>
            <p:nvPr/>
          </p:nvGrpSpPr>
          <p:grpSpPr>
            <a:xfrm>
              <a:off x="7423525" y="3553610"/>
              <a:ext cx="3920100" cy="1632007"/>
              <a:chOff x="621792" y="0"/>
              <a:chExt cx="3920098" cy="1632006"/>
            </a:xfrm>
          </p:grpSpPr>
          <p:sp>
            <p:nvSpPr>
              <p:cNvPr id="1263" name="0xf891"/>
              <p:cNvSpPr/>
              <p:nvPr/>
            </p:nvSpPr>
            <p:spPr>
              <a:xfrm>
                <a:off x="621792"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0xf891</a:t>
                </a:r>
              </a:p>
            </p:txBody>
          </p:sp>
          <p:graphicFrame>
            <p:nvGraphicFramePr>
              <p:cNvPr id="1264" name="Table 1-1-1-1-2-1"/>
              <p:cNvGraphicFramePr/>
              <p:nvPr/>
            </p:nvGraphicFramePr>
            <p:xfrm>
              <a:off x="1277990" y="0"/>
              <a:ext cx="32639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1604"/>
                    <a:gridCol w="461604"/>
                    <a:gridCol w="461604"/>
                    <a:gridCol w="461604"/>
                    <a:gridCol w="461604"/>
                    <a:gridCol w="461604"/>
                    <a:gridCol w="461604"/>
                  </a:tblGrid>
                  <a:tr h="613681">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n</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t</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1268" name="Group"/>
            <p:cNvGrpSpPr/>
            <p:nvPr/>
          </p:nvGrpSpPr>
          <p:grpSpPr>
            <a:xfrm>
              <a:off x="7423525" y="2423785"/>
              <a:ext cx="3450199" cy="1632007"/>
              <a:chOff x="621792" y="0"/>
              <a:chExt cx="3450198" cy="1632006"/>
            </a:xfrm>
          </p:grpSpPr>
          <p:sp>
            <p:nvSpPr>
              <p:cNvPr id="1266" name="0xf898"/>
              <p:cNvSpPr/>
              <p:nvPr/>
            </p:nvSpPr>
            <p:spPr>
              <a:xfrm>
                <a:off x="621792"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0xf898</a:t>
                </a:r>
              </a:p>
            </p:txBody>
          </p:sp>
          <p:graphicFrame>
            <p:nvGraphicFramePr>
              <p:cNvPr id="1267" name="Table 1-1-1-1-2-2"/>
              <p:cNvGraphicFramePr/>
              <p:nvPr/>
            </p:nvGraphicFramePr>
            <p:xfrm>
              <a:off x="1277990" y="0"/>
              <a:ext cx="27940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0222"/>
                    <a:gridCol w="460222"/>
                    <a:gridCol w="460222"/>
                    <a:gridCol w="460222"/>
                    <a:gridCol w="460222"/>
                    <a:gridCol w="460222"/>
                  </a:tblGrid>
                  <a:tr h="613681">
                    <a:tc>
                      <a:txBody>
                        <a:bodyPr/>
                        <a:lstStyle/>
                        <a:p>
                          <a:pPr defTabSz="914400">
                            <a:defRPr sz="1800">
                              <a:solidFill>
                                <a:srgbClr val="000000"/>
                              </a:solidFill>
                            </a:defRPr>
                          </a:pPr>
                          <a:r>
                            <a:rPr sz="3000">
                              <a:latin typeface="+mn-lt"/>
                              <a:ea typeface="+mn-ea"/>
                              <a:cs typeface="+mn-cs"/>
                            </a:rPr>
                            <a:t>d</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u</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c</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k</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sp>
          <p:nvSpPr>
            <p:cNvPr id="1269" name="Line"/>
            <p:cNvSpPr/>
            <p:nvPr/>
          </p:nvSpPr>
          <p:spPr>
            <a:xfrm flipV="1">
              <a:off x="5182171" y="6128253"/>
              <a:ext cx="1426938" cy="424230"/>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70" name="Line"/>
            <p:cNvSpPr/>
            <p:nvPr/>
          </p:nvSpPr>
          <p:spPr>
            <a:xfrm flipV="1">
              <a:off x="5182170" y="5087466"/>
              <a:ext cx="1426937" cy="295693"/>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71" name="Line"/>
            <p:cNvSpPr/>
            <p:nvPr/>
          </p:nvSpPr>
          <p:spPr>
            <a:xfrm flipV="1">
              <a:off x="5075014" y="3896948"/>
              <a:ext cx="1485608" cy="227290"/>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72" name="Line"/>
            <p:cNvSpPr/>
            <p:nvPr/>
          </p:nvSpPr>
          <p:spPr>
            <a:xfrm flipV="1">
              <a:off x="5075015" y="2732200"/>
              <a:ext cx="1542744" cy="219476"/>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nvGrpSpPr>
            <p:cNvPr id="1275" name="Group"/>
            <p:cNvGrpSpPr/>
            <p:nvPr/>
          </p:nvGrpSpPr>
          <p:grpSpPr>
            <a:xfrm>
              <a:off x="26439" y="5228209"/>
              <a:ext cx="1339646" cy="1447832"/>
              <a:chOff x="0" y="0"/>
              <a:chExt cx="1339644" cy="1447830"/>
            </a:xfrm>
          </p:grpSpPr>
          <p:sp>
            <p:nvSpPr>
              <p:cNvPr id="1273" name="argc"/>
              <p:cNvSpPr txBox="1"/>
              <p:nvPr/>
            </p:nvSpPr>
            <p:spPr>
              <a:xfrm>
                <a:off x="0" y="0"/>
                <a:ext cx="1339645" cy="5955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3000">
                    <a:latin typeface="Courier"/>
                    <a:ea typeface="Courier"/>
                    <a:cs typeface="Courier"/>
                    <a:sym typeface="Courier"/>
                  </a:defRPr>
                </a:lvl1pPr>
              </a:lstStyle>
              <a:p>
                <a:pPr defTabSz="914400"/>
                <a:r>
                  <a:t>argc</a:t>
                </a:r>
              </a:p>
            </p:txBody>
          </p:sp>
          <p:sp>
            <p:nvSpPr>
              <p:cNvPr id="1274" name="5"/>
              <p:cNvSpPr/>
              <p:nvPr/>
            </p:nvSpPr>
            <p:spPr>
              <a:xfrm>
                <a:off x="50532" y="565887"/>
                <a:ext cx="1238581" cy="881944"/>
              </a:xfrm>
              <a:prstGeom prst="rect">
                <a:avLst/>
              </a:prstGeom>
              <a:solidFill>
                <a:srgbClr val="00A2FF"/>
              </a:solid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a:defRPr sz="3200">
                    <a:solidFill>
                      <a:srgbClr val="FFFFFF"/>
                    </a:solidFill>
                  </a:defRPr>
                </a:lvl1pPr>
              </a:lstStyle>
              <a:p>
                <a:pPr/>
                <a:r>
                  <a:t>5</a:t>
                </a:r>
              </a:p>
            </p:txBody>
          </p:sp>
        </p:grpSp>
        <p:sp>
          <p:nvSpPr>
            <p:cNvPr id="1276" name="Line"/>
            <p:cNvSpPr/>
            <p:nvPr/>
          </p:nvSpPr>
          <p:spPr>
            <a:xfrm>
              <a:off x="3225303" y="117798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77" name="Line"/>
            <p:cNvSpPr/>
            <p:nvPr/>
          </p:nvSpPr>
          <p:spPr>
            <a:xfrm>
              <a:off x="3225303" y="147732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78" name="Line"/>
            <p:cNvSpPr/>
            <p:nvPr/>
          </p:nvSpPr>
          <p:spPr>
            <a:xfrm>
              <a:off x="3225303" y="177666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79" name="Line"/>
            <p:cNvSpPr/>
            <p:nvPr/>
          </p:nvSpPr>
          <p:spPr>
            <a:xfrm>
              <a:off x="3225303" y="207601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80" name="Line"/>
            <p:cNvSpPr/>
            <p:nvPr/>
          </p:nvSpPr>
          <p:spPr>
            <a:xfrm>
              <a:off x="3225303" y="237535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81" name="Line"/>
            <p:cNvSpPr/>
            <p:nvPr/>
          </p:nvSpPr>
          <p:spPr>
            <a:xfrm>
              <a:off x="3225303" y="252502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82" name="Line"/>
            <p:cNvSpPr/>
            <p:nvPr/>
          </p:nvSpPr>
          <p:spPr>
            <a:xfrm>
              <a:off x="3225303" y="267469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83" name="Line"/>
            <p:cNvSpPr/>
            <p:nvPr/>
          </p:nvSpPr>
          <p:spPr>
            <a:xfrm>
              <a:off x="3225303" y="2824368"/>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84" name="Line"/>
            <p:cNvSpPr/>
            <p:nvPr/>
          </p:nvSpPr>
          <p:spPr>
            <a:xfrm>
              <a:off x="3225303" y="297404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85" name="Line"/>
            <p:cNvSpPr/>
            <p:nvPr/>
          </p:nvSpPr>
          <p:spPr>
            <a:xfrm>
              <a:off x="3225303" y="312371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86" name="Line"/>
            <p:cNvSpPr/>
            <p:nvPr/>
          </p:nvSpPr>
          <p:spPr>
            <a:xfrm>
              <a:off x="3225303" y="327338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87" name="Line"/>
            <p:cNvSpPr/>
            <p:nvPr/>
          </p:nvSpPr>
          <p:spPr>
            <a:xfrm>
              <a:off x="3225303" y="342305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88" name="Line"/>
            <p:cNvSpPr/>
            <p:nvPr/>
          </p:nvSpPr>
          <p:spPr>
            <a:xfrm>
              <a:off x="3225303" y="357272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89" name="Line"/>
            <p:cNvSpPr/>
            <p:nvPr/>
          </p:nvSpPr>
          <p:spPr>
            <a:xfrm>
              <a:off x="3225303" y="372239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90" name="Line"/>
            <p:cNvSpPr/>
            <p:nvPr/>
          </p:nvSpPr>
          <p:spPr>
            <a:xfrm>
              <a:off x="3225303" y="387206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91" name="Line"/>
            <p:cNvSpPr/>
            <p:nvPr/>
          </p:nvSpPr>
          <p:spPr>
            <a:xfrm>
              <a:off x="3225303" y="402174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92" name="Line"/>
            <p:cNvSpPr/>
            <p:nvPr/>
          </p:nvSpPr>
          <p:spPr>
            <a:xfrm>
              <a:off x="3225303" y="417141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93" name="Line"/>
            <p:cNvSpPr/>
            <p:nvPr/>
          </p:nvSpPr>
          <p:spPr>
            <a:xfrm>
              <a:off x="3225303" y="432108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94" name="Line"/>
            <p:cNvSpPr/>
            <p:nvPr/>
          </p:nvSpPr>
          <p:spPr>
            <a:xfrm>
              <a:off x="3225303" y="447075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95" name="Line"/>
            <p:cNvSpPr/>
            <p:nvPr/>
          </p:nvSpPr>
          <p:spPr>
            <a:xfrm>
              <a:off x="3225303" y="462042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96" name="Line"/>
            <p:cNvSpPr/>
            <p:nvPr/>
          </p:nvSpPr>
          <p:spPr>
            <a:xfrm>
              <a:off x="3225303" y="477009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97" name="Line"/>
            <p:cNvSpPr/>
            <p:nvPr/>
          </p:nvSpPr>
          <p:spPr>
            <a:xfrm>
              <a:off x="3225303" y="491976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98" name="Line"/>
            <p:cNvSpPr/>
            <p:nvPr/>
          </p:nvSpPr>
          <p:spPr>
            <a:xfrm>
              <a:off x="3225303" y="506944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299" name="Line"/>
            <p:cNvSpPr/>
            <p:nvPr/>
          </p:nvSpPr>
          <p:spPr>
            <a:xfrm>
              <a:off x="3225303" y="521911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00" name="Line"/>
            <p:cNvSpPr/>
            <p:nvPr/>
          </p:nvSpPr>
          <p:spPr>
            <a:xfrm>
              <a:off x="3225303" y="536878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01" name="Line"/>
            <p:cNvSpPr/>
            <p:nvPr/>
          </p:nvSpPr>
          <p:spPr>
            <a:xfrm>
              <a:off x="3225303" y="551845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02" name="Line"/>
            <p:cNvSpPr/>
            <p:nvPr/>
          </p:nvSpPr>
          <p:spPr>
            <a:xfrm>
              <a:off x="3225303" y="566812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03" name="Line"/>
            <p:cNvSpPr/>
            <p:nvPr/>
          </p:nvSpPr>
          <p:spPr>
            <a:xfrm>
              <a:off x="3225303" y="5817798"/>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04" name="Line"/>
            <p:cNvSpPr/>
            <p:nvPr/>
          </p:nvSpPr>
          <p:spPr>
            <a:xfrm>
              <a:off x="3225303" y="596746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05" name="Line"/>
            <p:cNvSpPr/>
            <p:nvPr/>
          </p:nvSpPr>
          <p:spPr>
            <a:xfrm>
              <a:off x="3225303" y="611714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06" name="Line"/>
            <p:cNvSpPr/>
            <p:nvPr/>
          </p:nvSpPr>
          <p:spPr>
            <a:xfrm>
              <a:off x="3225303" y="626681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07" name="Line"/>
            <p:cNvSpPr/>
            <p:nvPr/>
          </p:nvSpPr>
          <p:spPr>
            <a:xfrm>
              <a:off x="3225303" y="641648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08" name="Line"/>
            <p:cNvSpPr/>
            <p:nvPr/>
          </p:nvSpPr>
          <p:spPr>
            <a:xfrm>
              <a:off x="3225303" y="6566155"/>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09" name="Line"/>
            <p:cNvSpPr/>
            <p:nvPr/>
          </p:nvSpPr>
          <p:spPr>
            <a:xfrm>
              <a:off x="3225303" y="671582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10" name="Line"/>
            <p:cNvSpPr/>
            <p:nvPr/>
          </p:nvSpPr>
          <p:spPr>
            <a:xfrm>
              <a:off x="3225303" y="6865498"/>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11" name="Line"/>
            <p:cNvSpPr/>
            <p:nvPr/>
          </p:nvSpPr>
          <p:spPr>
            <a:xfrm>
              <a:off x="3225303" y="701517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12" name="Line"/>
            <p:cNvSpPr/>
            <p:nvPr/>
          </p:nvSpPr>
          <p:spPr>
            <a:xfrm>
              <a:off x="3225303" y="7164841"/>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13" name="Line"/>
            <p:cNvSpPr/>
            <p:nvPr/>
          </p:nvSpPr>
          <p:spPr>
            <a:xfrm>
              <a:off x="3225303" y="162699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14" name="Line"/>
            <p:cNvSpPr/>
            <p:nvPr/>
          </p:nvSpPr>
          <p:spPr>
            <a:xfrm>
              <a:off x="3225303" y="192633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15" name="Line"/>
            <p:cNvSpPr/>
            <p:nvPr/>
          </p:nvSpPr>
          <p:spPr>
            <a:xfrm>
              <a:off x="3225303" y="132765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16" name="Line"/>
            <p:cNvSpPr/>
            <p:nvPr/>
          </p:nvSpPr>
          <p:spPr>
            <a:xfrm>
              <a:off x="3225303" y="222568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17" name="Line"/>
            <p:cNvSpPr/>
            <p:nvPr/>
          </p:nvSpPr>
          <p:spPr>
            <a:xfrm>
              <a:off x="3225303" y="731451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18" name="Line"/>
            <p:cNvSpPr/>
            <p:nvPr/>
          </p:nvSpPr>
          <p:spPr>
            <a:xfrm>
              <a:off x="3225303" y="7464184"/>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19" name="Line"/>
            <p:cNvSpPr/>
            <p:nvPr/>
          </p:nvSpPr>
          <p:spPr>
            <a:xfrm>
              <a:off x="3225303" y="7613856"/>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20" name="Line"/>
            <p:cNvSpPr/>
            <p:nvPr/>
          </p:nvSpPr>
          <p:spPr>
            <a:xfrm>
              <a:off x="3225303" y="7763527"/>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21" name="Line"/>
            <p:cNvSpPr/>
            <p:nvPr/>
          </p:nvSpPr>
          <p:spPr>
            <a:xfrm>
              <a:off x="3225303" y="7913199"/>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22" name="Line"/>
            <p:cNvSpPr/>
            <p:nvPr/>
          </p:nvSpPr>
          <p:spPr>
            <a:xfrm>
              <a:off x="3225303" y="8062870"/>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23" name="Line"/>
            <p:cNvSpPr/>
            <p:nvPr/>
          </p:nvSpPr>
          <p:spPr>
            <a:xfrm>
              <a:off x="3225303" y="8212542"/>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24" name="Line"/>
            <p:cNvSpPr/>
            <p:nvPr/>
          </p:nvSpPr>
          <p:spPr>
            <a:xfrm>
              <a:off x="3225303" y="8362213"/>
              <a:ext cx="39883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sp>
          <p:nvSpPr>
            <p:cNvPr id="1325" name="Line"/>
            <p:cNvSpPr/>
            <p:nvPr/>
          </p:nvSpPr>
          <p:spPr>
            <a:xfrm flipV="1">
              <a:off x="5217889" y="7297578"/>
              <a:ext cx="1426937" cy="424231"/>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nvGrpSpPr>
            <p:cNvPr id="1328" name="Group"/>
            <p:cNvGrpSpPr/>
            <p:nvPr/>
          </p:nvGrpSpPr>
          <p:grpSpPr>
            <a:xfrm>
              <a:off x="7423525" y="6943083"/>
              <a:ext cx="5279000" cy="1632006"/>
              <a:chOff x="621792" y="0"/>
              <a:chExt cx="5278998" cy="1632005"/>
            </a:xfrm>
          </p:grpSpPr>
          <p:sp>
            <p:nvSpPr>
              <p:cNvPr id="1326" name="0xf838"/>
              <p:cNvSpPr/>
              <p:nvPr/>
            </p:nvSpPr>
            <p:spPr>
              <a:xfrm>
                <a:off x="621792" y="362005"/>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0xf838</a:t>
                </a:r>
              </a:p>
            </p:txBody>
          </p:sp>
          <p:graphicFrame>
            <p:nvGraphicFramePr>
              <p:cNvPr id="1327" name="Table 1-1-1-1-1-1"/>
              <p:cNvGraphicFramePr/>
              <p:nvPr/>
            </p:nvGraphicFramePr>
            <p:xfrm>
              <a:off x="1277990" y="0"/>
              <a:ext cx="46228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52119"/>
                    <a:gridCol w="452119"/>
                    <a:gridCol w="452119"/>
                    <a:gridCol w="452119"/>
                    <a:gridCol w="452119"/>
                    <a:gridCol w="452119"/>
                    <a:gridCol w="452119"/>
                    <a:gridCol w="452119"/>
                    <a:gridCol w="452119"/>
                    <a:gridCol w="528320"/>
                  </a:tblGrid>
                  <a:tr h="613681">
                    <a:tc>
                      <a:txBody>
                        <a:bodyPr/>
                        <a:lstStyle/>
                        <a:p>
                          <a:pPr defTabSz="914400">
                            <a:defRPr sz="1800">
                              <a:solidFill>
                                <a:srgbClr val="000000"/>
                              </a:solidFill>
                            </a:defRPr>
                          </a:pPr>
                          <a:r>
                            <a:rPr sz="2600">
                              <a:latin typeface="+mn-lt"/>
                              <a:ea typeface="+mn-ea"/>
                              <a:cs typeface="+mn-cs"/>
                            </a:rPr>
                            <a:t>q</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s</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o</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r</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t</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_</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x</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26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26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grpSp>
          <p:nvGrpSpPr>
            <p:cNvPr id="1331" name="Group"/>
            <p:cNvGrpSpPr/>
            <p:nvPr/>
          </p:nvGrpSpPr>
          <p:grpSpPr>
            <a:xfrm>
              <a:off x="7395401" y="1239655"/>
              <a:ext cx="3450199" cy="1632007"/>
              <a:chOff x="625221" y="0"/>
              <a:chExt cx="3450198" cy="1632006"/>
            </a:xfrm>
          </p:grpSpPr>
          <p:sp>
            <p:nvSpPr>
              <p:cNvPr id="1329" name="0xf89d"/>
              <p:cNvSpPr/>
              <p:nvPr/>
            </p:nvSpPr>
            <p:spPr>
              <a:xfrm>
                <a:off x="625221" y="362006"/>
                <a:ext cx="1270001" cy="1270001"/>
              </a:xfrm>
              <a:prstGeom prst="line">
                <a:avLst/>
              </a:prstGeom>
              <a:solidFill>
                <a:srgbClr val="0096FF"/>
              </a:solid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solidFill>
                      <a:srgbClr val="FFFFFF"/>
                    </a:solidFill>
                  </a:defRPr>
                </a:lvl1pPr>
              </a:lstStyle>
              <a:p>
                <a:pPr defTabSz="914400"/>
                <a:r>
                  <a:t>0xf89d</a:t>
                </a:r>
              </a:p>
            </p:txBody>
          </p:sp>
          <p:graphicFrame>
            <p:nvGraphicFramePr>
              <p:cNvPr id="1330" name="Table 1-1-1-1-2-2-1"/>
              <p:cNvGraphicFramePr/>
              <p:nvPr/>
            </p:nvGraphicFramePr>
            <p:xfrm>
              <a:off x="1281419" y="0"/>
              <a:ext cx="2794001" cy="6477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60222"/>
                    <a:gridCol w="460222"/>
                    <a:gridCol w="460222"/>
                    <a:gridCol w="460222"/>
                    <a:gridCol w="460222"/>
                    <a:gridCol w="460222"/>
                  </a:tblGrid>
                  <a:tr h="613681">
                    <a:tc>
                      <a:txBody>
                        <a:bodyPr/>
                        <a:lstStyle/>
                        <a:p>
                          <a:pPr defTabSz="914400">
                            <a:defRPr sz="1800">
                              <a:solidFill>
                                <a:srgbClr val="000000"/>
                              </a:solidFill>
                            </a:defRPr>
                          </a:pPr>
                          <a:r>
                            <a:rPr sz="3000">
                              <a:latin typeface="+mn-lt"/>
                              <a:ea typeface="+mn-ea"/>
                              <a:cs typeface="+mn-cs"/>
                            </a:rPr>
                            <a:t>b</a:t>
                          </a:r>
                        </a:p>
                      </a:txBody>
                      <a:tcPr marL="50800" marR="50800" marT="50800" marB="50800" anchor="ctr" anchorCtr="0" horzOverflow="overflow">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e</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a</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r</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1800">
                              <a:solidFill>
                                <a:srgbClr val="000000"/>
                              </a:solidFill>
                            </a:defRPr>
                          </a:pPr>
                          <a:r>
                            <a:rPr sz="3000">
                              <a:latin typeface="+mn-lt"/>
                              <a:ea typeface="+mn-ea"/>
                              <a:cs typeface="+mn-cs"/>
                            </a:rPr>
                            <a:t>\0</a:t>
                          </a:r>
                        </a:p>
                      </a:txBody>
                      <a:tcPr marL="50800" marR="50800" marT="50800" marB="50800" anchor="ctr" anchorCtr="0" horzOverflow="overflow">
                        <a:lnL w="12700">
                          <a:solidFill>
                            <a:srgbClr val="000000"/>
                          </a:solidFill>
                          <a:custDash>
                            <a:ds d="200000" sp="200000"/>
                          </a:custDash>
                          <a:miter lim="400000"/>
                        </a:lnL>
                        <a:lnR w="12700">
                          <a:solidFill>
                            <a:srgbClr val="000000"/>
                          </a:solidFill>
                          <a:custDash>
                            <a:ds d="200000" sp="200000"/>
                          </a:custDash>
                          <a:miter lim="400000"/>
                        </a:lnR>
                        <a:lnT w="12700">
                          <a:miter lim="400000"/>
                        </a:lnT>
                        <a:lnB w="12700">
                          <a:miter lim="400000"/>
                        </a:lnB>
                      </a:tcPr>
                    </a:tc>
                    <a:tc>
                      <a:txBody>
                        <a:bodyPr/>
                        <a:lstStyle/>
                        <a:p>
                          <a:pPr defTabSz="914400">
                            <a:defRPr sz="3000">
                              <a:solidFill>
                                <a:srgbClr val="000000"/>
                              </a:solidFill>
                              <a:latin typeface="+mn-lt"/>
                              <a:ea typeface="+mn-ea"/>
                              <a:cs typeface="+mn-cs"/>
                            </a:defRPr>
                          </a:pPr>
                        </a:p>
                      </a:txBody>
                      <a:tcPr marL="50800" marR="50800" marT="50800" marB="50800" anchor="ctr" anchorCtr="0" horzOverflow="overflow">
                        <a:lnL w="12700">
                          <a:solidFill>
                            <a:srgbClr val="000000"/>
                          </a:solidFill>
                          <a:custDash>
                            <a:ds d="200000" sp="200000"/>
                          </a:custDash>
                          <a:miter lim="400000"/>
                        </a:lnL>
                        <a:lnT w="12700">
                          <a:miter lim="400000"/>
                        </a:lnT>
                        <a:lnB w="12700">
                          <a:miter lim="400000"/>
                        </a:lnB>
                      </a:tcPr>
                    </a:tc>
                  </a:tr>
                </a:tbl>
              </a:graphicData>
            </a:graphic>
          </p:graphicFrame>
        </p:grpSp>
        <p:sp>
          <p:nvSpPr>
            <p:cNvPr id="1332" name="Line"/>
            <p:cNvSpPr/>
            <p:nvPr/>
          </p:nvSpPr>
          <p:spPr>
            <a:xfrm flipV="1">
              <a:off x="5046890" y="1548070"/>
              <a:ext cx="1542744" cy="219476"/>
            </a:xfrm>
            <a:prstGeom prst="line">
              <a:avLst/>
            </a:prstGeom>
            <a:noFill/>
            <a:ln w="254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Helvetica Neue Medium"/>
                  <a:ea typeface="Helvetica Neue Medium"/>
                  <a:cs typeface="Helvetica Neue Medium"/>
                  <a:sym typeface="Helvetica Neue Medium"/>
                </a:defRPr>
              </a:pPr>
            </a:p>
          </p:txBody>
        </p:sp>
      </p:grpSp>
      <p:sp>
        <p:nvSpPr>
          <p:cNvPr id="1334" name="$ ./qsort_ex dog cat ant duck bear…"/>
          <p:cNvSpPr txBox="1"/>
          <p:nvPr/>
        </p:nvSpPr>
        <p:spPr>
          <a:xfrm>
            <a:off x="186922" y="12291407"/>
            <a:ext cx="8121108" cy="1028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800">
                <a:latin typeface="Courier"/>
                <a:ea typeface="Courier"/>
                <a:cs typeface="Courier"/>
                <a:sym typeface="Courier"/>
              </a:defRPr>
            </a:pPr>
            <a:r>
              <a:t>$ ./qsort_ex dog cat ant duck bear</a:t>
            </a:r>
          </a:p>
          <a:p>
            <a:pPr algn="l">
              <a:defRPr sz="2800">
                <a:latin typeface="Courier"/>
                <a:ea typeface="Courier"/>
                <a:cs typeface="Courier"/>
                <a:sym typeface="Courier"/>
              </a:defRPr>
            </a:pPr>
            <a:r>
              <a:t>ant bear cat dog duck</a:t>
            </a:r>
          </a:p>
        </p:txBody>
      </p:sp>
      <p:sp>
        <p:nvSpPr>
          <p:cNvPr id="1335" name="Rounded Rectangle"/>
          <p:cNvSpPr/>
          <p:nvPr/>
        </p:nvSpPr>
        <p:spPr>
          <a:xfrm>
            <a:off x="200339" y="3935681"/>
            <a:ext cx="9962430" cy="613468"/>
          </a:xfrm>
          <a:prstGeom prst="roundRect">
            <a:avLst>
              <a:gd name="adj" fmla="val 50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
        <p:nvSpPr>
          <p:cNvPr id="1336" name="So, we are correct to cast s1 and s2 to char **, and then dereference to get char * to pass to strcmp."/>
          <p:cNvSpPr txBox="1"/>
          <p:nvPr/>
        </p:nvSpPr>
        <p:spPr>
          <a:xfrm>
            <a:off x="12332623" y="10963464"/>
            <a:ext cx="10441411" cy="243223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So, we are correct to cast </a:t>
            </a:r>
            <a:r>
              <a:rPr>
                <a:latin typeface="Courier"/>
                <a:ea typeface="Courier"/>
                <a:cs typeface="Courier"/>
                <a:sym typeface="Courier"/>
              </a:rPr>
              <a:t>s1</a:t>
            </a:r>
            <a:r>
              <a:t> and </a:t>
            </a:r>
            <a:r>
              <a:rPr>
                <a:latin typeface="Courier"/>
                <a:ea typeface="Courier"/>
                <a:cs typeface="Courier"/>
                <a:sym typeface="Courier"/>
              </a:rPr>
              <a:t>s2</a:t>
            </a:r>
            <a:r>
              <a:t> to </a:t>
            </a:r>
            <a:r>
              <a:rPr>
                <a:latin typeface="Courier"/>
                <a:ea typeface="Courier"/>
                <a:cs typeface="Courier"/>
                <a:sym typeface="Courier"/>
              </a:rPr>
              <a:t>char **</a:t>
            </a:r>
            <a:r>
              <a:t>, and then dereference to get </a:t>
            </a:r>
            <a:r>
              <a:rPr>
                <a:latin typeface="Courier"/>
                <a:ea typeface="Courier"/>
                <a:cs typeface="Courier"/>
                <a:sym typeface="Courier"/>
              </a:rPr>
              <a:t>char *</a:t>
            </a:r>
            <a:r>
              <a:t> to pass to </a:t>
            </a:r>
            <a:r>
              <a:rPr>
                <a:latin typeface="Courier"/>
                <a:ea typeface="Courier"/>
                <a:cs typeface="Courier"/>
                <a:sym typeface="Courier"/>
              </a:rPr>
              <a:t>strcmp</a:t>
            </a:r>
            <a:r>
              <a:t>.</a:t>
            </a:r>
          </a:p>
        </p:txBody>
      </p:sp>
      <p:sp>
        <p:nvSpPr>
          <p:cNvPr id="133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338" name="// file: qsort_ex.c…"/>
          <p:cNvSpPr txBox="1"/>
          <p:nvPr/>
        </p:nvSpPr>
        <p:spPr>
          <a:xfrm>
            <a:off x="182809" y="1809750"/>
            <a:ext cx="11274327" cy="100965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800">
                <a:latin typeface="Courier"/>
                <a:ea typeface="Courier"/>
                <a:cs typeface="Courier"/>
                <a:sym typeface="Courier"/>
              </a:defRPr>
            </a:pPr>
            <a:r>
              <a:t>// file: qsort_ex.c</a:t>
            </a:r>
          </a:p>
          <a:p>
            <a:pPr algn="l">
              <a:defRPr sz="2800">
                <a:latin typeface="Courier"/>
                <a:ea typeface="Courier"/>
                <a:cs typeface="Courier"/>
                <a:sym typeface="Courier"/>
              </a:defRPr>
            </a:pPr>
            <a:r>
              <a:t>#include&lt;stdio.h&gt;</a:t>
            </a:r>
          </a:p>
          <a:p>
            <a:pPr algn="l">
              <a:defRPr sz="2800">
                <a:latin typeface="Courier"/>
                <a:ea typeface="Courier"/>
                <a:cs typeface="Courier"/>
                <a:sym typeface="Courier"/>
              </a:defRPr>
            </a:pPr>
            <a:r>
              <a:t>#include&lt;stdlib.h&gt;</a:t>
            </a:r>
          </a:p>
          <a:p>
            <a:pPr algn="l">
              <a:defRPr sz="2800">
                <a:latin typeface="Courier"/>
                <a:ea typeface="Courier"/>
                <a:cs typeface="Courier"/>
                <a:sym typeface="Courier"/>
              </a:defRPr>
            </a:pPr>
            <a:r>
              <a:t>#include&lt;string.h&gt;</a:t>
            </a:r>
          </a:p>
          <a:p>
            <a:pPr algn="l">
              <a:defRPr sz="2800">
                <a:latin typeface="Courier"/>
                <a:ea typeface="Courier"/>
                <a:cs typeface="Courier"/>
                <a:sym typeface="Courier"/>
              </a:defRPr>
            </a:pPr>
          </a:p>
          <a:p>
            <a:pPr algn="l">
              <a:defRPr sz="2800">
                <a:latin typeface="Courier"/>
                <a:ea typeface="Courier"/>
                <a:cs typeface="Courier"/>
                <a:sym typeface="Courier"/>
              </a:defRPr>
            </a:pPr>
            <a:r>
              <a:t>int compar_str(const void *s1, const void *s2) {</a:t>
            </a:r>
          </a:p>
          <a:p>
            <a:pPr algn="l">
              <a:defRPr sz="2800">
                <a:latin typeface="Courier"/>
                <a:ea typeface="Courier"/>
                <a:cs typeface="Courier"/>
                <a:sym typeface="Courier"/>
              </a:defRPr>
            </a:pPr>
            <a:r>
              <a:t>    return strcmp(*(char **)s1, *(char **)s2);</a:t>
            </a:r>
          </a:p>
          <a:p>
            <a:pPr algn="l">
              <a:defRPr sz="2800">
                <a:latin typeface="Courier"/>
                <a:ea typeface="Courier"/>
                <a:cs typeface="Courier"/>
                <a:sym typeface="Courier"/>
              </a:defRPr>
            </a:pPr>
            <a:r>
              <a:t>}</a:t>
            </a:r>
          </a:p>
          <a:p>
            <a:pPr algn="l">
              <a:defRPr sz="2800">
                <a:latin typeface="Courier"/>
                <a:ea typeface="Courier"/>
                <a:cs typeface="Courier"/>
                <a:sym typeface="Courier"/>
              </a:defRPr>
            </a:pPr>
          </a:p>
          <a:p>
            <a:pPr algn="l">
              <a:defRPr sz="2800">
                <a:latin typeface="Courier"/>
                <a:ea typeface="Courier"/>
                <a:cs typeface="Courier"/>
                <a:sym typeface="Courier"/>
              </a:defRPr>
            </a:pPr>
            <a:r>
              <a:t>int main(int argc, char **argv)</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    // ignore program name</a:t>
            </a:r>
          </a:p>
          <a:p>
            <a:pPr algn="l">
              <a:defRPr sz="2800">
                <a:latin typeface="Courier"/>
                <a:ea typeface="Courier"/>
                <a:cs typeface="Courier"/>
                <a:sym typeface="Courier"/>
              </a:defRPr>
            </a:pPr>
            <a:r>
              <a:t>    argc--;</a:t>
            </a:r>
          </a:p>
          <a:p>
            <a:pPr algn="l">
              <a:defRPr sz="2800">
                <a:latin typeface="Courier"/>
                <a:ea typeface="Courier"/>
                <a:cs typeface="Courier"/>
                <a:sym typeface="Courier"/>
              </a:defRPr>
            </a:pPr>
            <a:r>
              <a:t>    argv++;</a:t>
            </a:r>
          </a:p>
          <a:p>
            <a:pPr algn="l">
              <a:defRPr sz="2800">
                <a:latin typeface="Courier"/>
                <a:ea typeface="Courier"/>
                <a:cs typeface="Courier"/>
                <a:sym typeface="Courier"/>
              </a:defRPr>
            </a:pPr>
          </a:p>
          <a:p>
            <a:pPr algn="l">
              <a:defRPr sz="2800">
                <a:latin typeface="Courier"/>
                <a:ea typeface="Courier"/>
                <a:cs typeface="Courier"/>
                <a:sym typeface="Courier"/>
              </a:defRPr>
            </a:pPr>
            <a:r>
              <a:t>    qsort(argv, argc, sizeof(argv[0]), compar_str);</a:t>
            </a:r>
          </a:p>
          <a:p>
            <a:pPr algn="l">
              <a:defRPr sz="2800">
                <a:latin typeface="Courier"/>
                <a:ea typeface="Courier"/>
                <a:cs typeface="Courier"/>
                <a:sym typeface="Courier"/>
              </a:defRPr>
            </a:pPr>
            <a:r>
              <a:t>    for (int i=0; i &lt; argc; i++) {</a:t>
            </a:r>
          </a:p>
          <a:p>
            <a:pPr algn="l">
              <a:defRPr sz="2800">
                <a:latin typeface="Courier"/>
                <a:ea typeface="Courier"/>
                <a:cs typeface="Courier"/>
                <a:sym typeface="Courier"/>
              </a:defRPr>
            </a:pPr>
            <a:r>
              <a:t>        printf("%s", argv[i]);</a:t>
            </a:r>
          </a:p>
          <a:p>
            <a:pPr algn="l">
              <a:defRPr sz="2800">
                <a:latin typeface="Courier"/>
                <a:ea typeface="Courier"/>
                <a:cs typeface="Courier"/>
                <a:sym typeface="Courier"/>
              </a:defRPr>
            </a:pPr>
            <a:r>
              <a:t>        i == argc - 1 ? printf("\n") : printf(", ");</a:t>
            </a:r>
          </a:p>
          <a:p>
            <a:pPr algn="l">
              <a:defRPr sz="2800">
                <a:latin typeface="Courier"/>
                <a:ea typeface="Courier"/>
                <a:cs typeface="Courier"/>
                <a:sym typeface="Courier"/>
              </a:defRPr>
            </a:pPr>
            <a:r>
              <a:t>    }</a:t>
            </a:r>
          </a:p>
          <a:p>
            <a:pPr algn="l">
              <a:defRPr sz="2800">
                <a:latin typeface="Courier"/>
                <a:ea typeface="Courier"/>
                <a:cs typeface="Courier"/>
                <a:sym typeface="Courier"/>
              </a:defRPr>
            </a:pPr>
          </a:p>
          <a:p>
            <a:pPr algn="l">
              <a:defRPr sz="2800">
                <a:latin typeface="Courier"/>
                <a:ea typeface="Courier"/>
                <a:cs typeface="Courier"/>
                <a:sym typeface="Courier"/>
              </a:defRPr>
            </a:pPr>
            <a:r>
              <a:t>    return 0;</a:t>
            </a:r>
          </a:p>
          <a:p>
            <a:pPr algn="l">
              <a:defRPr sz="2800">
                <a:latin typeface="Courier"/>
                <a:ea typeface="Courier"/>
                <a:cs typeface="Courier"/>
                <a:sym typeface="Courier"/>
              </a:defRPr>
            </a:pPr>
            <a:r>
              <a:t>}</a:t>
            </a:r>
          </a:p>
        </p:txBody>
      </p:sp>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1" name="Function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Function pointers</a:t>
            </a:r>
          </a:p>
        </p:txBody>
      </p:sp>
      <p:sp>
        <p:nvSpPr>
          <p:cNvPr id="1342" name="Function pointer takeaways:"/>
          <p:cNvSpPr txBox="1"/>
          <p:nvPr/>
        </p:nvSpPr>
        <p:spPr>
          <a:xfrm>
            <a:off x="717176" y="1935478"/>
            <a:ext cx="22949648"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Function pointer takeaways:</a:t>
            </a:r>
          </a:p>
        </p:txBody>
      </p:sp>
      <p:sp>
        <p:nvSpPr>
          <p:cNvPr id="1343" name="Function pointers allow us to add generic features to our functions, so that even if the function doesn't know what the underlying type of a void * is, it can still do something useful with the data.…"/>
          <p:cNvSpPr txBox="1"/>
          <p:nvPr/>
        </p:nvSpPr>
        <p:spPr>
          <a:xfrm>
            <a:off x="806713" y="3454205"/>
            <a:ext cx="20696916" cy="543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914400" indent="-914400" algn="l">
              <a:buSzPct val="100000"/>
              <a:buAutoNum type="arabicPeriod" startAt="1"/>
            </a:pPr>
            <a:r>
              <a:t>Function pointers allow us to add generic features to our functions, so that even if the function doesn't know what the underlying type of a </a:t>
            </a:r>
            <a:r>
              <a:rPr>
                <a:latin typeface="Courier"/>
                <a:ea typeface="Courier"/>
                <a:cs typeface="Courier"/>
                <a:sym typeface="Courier"/>
              </a:rPr>
              <a:t>void *</a:t>
            </a:r>
            <a:r>
              <a:t> is, it can still do something useful with the data.</a:t>
            </a:r>
          </a:p>
          <a:p>
            <a:pPr marL="914400" indent="-914400" algn="l">
              <a:buSzPct val="100000"/>
              <a:buAutoNum type="arabicPeriod" startAt="1"/>
            </a:pPr>
            <a:r>
              <a:t>The calling function passes in a function that knows how to deal with the correct type for the elements in the array.</a:t>
            </a:r>
          </a:p>
          <a:p>
            <a:pPr marL="914400" indent="-914400" algn="l">
              <a:buSzPct val="100000"/>
              <a:buAutoNum type="arabicPeriod" startAt="1"/>
            </a:pPr>
            <a:r>
              <a:t>Function pointers have some strange syntax, and you read from "inside out"</a:t>
            </a:r>
          </a:p>
        </p:txBody>
      </p:sp>
      <p:sp>
        <p:nvSpPr>
          <p:cNvPr id="134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6"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a:t>
            </a:r>
          </a:p>
        </p:txBody>
      </p:sp>
      <p:sp>
        <p:nvSpPr>
          <p:cNvPr id="1347" name="References:…"/>
          <p:cNvSpPr txBox="1"/>
          <p:nvPr/>
        </p:nvSpPr>
        <p:spPr>
          <a:xfrm>
            <a:off x="640426" y="4510438"/>
            <a:ext cx="21424603" cy="63715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4500">
                <a:latin typeface="Helvetica Neue"/>
                <a:ea typeface="Helvetica Neue"/>
                <a:cs typeface="Helvetica Neue"/>
                <a:sym typeface="Helvetica Neue"/>
              </a:defRPr>
            </a:pPr>
            <a:r>
              <a:t>References:</a:t>
            </a:r>
          </a:p>
          <a:p>
            <a:pPr lvl="1" marL="457200" indent="-228600" algn="l">
              <a:buSzPct val="100000"/>
              <a:buChar char="•"/>
              <a:defRPr sz="4500"/>
            </a:pPr>
            <a:r>
              <a:t>K&amp;R C Programming (from our course)</a:t>
            </a:r>
          </a:p>
          <a:p>
            <a:pPr lvl="1" marL="457200" indent="-228600" algn="l">
              <a:buSzPct val="100000"/>
              <a:buChar char="•"/>
              <a:defRPr sz="4500"/>
            </a:pPr>
            <a:r>
              <a:t>Course Reader, C Primer</a:t>
            </a:r>
          </a:p>
          <a:p>
            <a:pPr lvl="1" marL="457200" indent="-228600" algn="l">
              <a:buSzPct val="100000"/>
              <a:buChar char="•"/>
              <a:defRPr sz="4500"/>
            </a:pPr>
            <a:r>
              <a:t>Awesome C book: </a:t>
            </a:r>
            <a:r>
              <a:rPr u="sng">
                <a:hlinkClick r:id="rId2" invalidUrl="" action="" tgtFrame="" tooltip="" history="1" highlightClick="0" endSnd="0"/>
              </a:rPr>
              <a:t>http://books.goalkicker.com/CBook</a:t>
            </a:r>
            <a:r>
              <a:t> </a:t>
            </a:r>
          </a:p>
          <a:p>
            <a:pPr lvl="1" marL="457200" indent="-228600" algn="l">
              <a:buSzPct val="100000"/>
              <a:buChar char="•"/>
              <a:defRPr sz="4500"/>
            </a:pPr>
            <a:r>
              <a:t>Function Pointer tutorial: </a:t>
            </a:r>
            <a:r>
              <a:rPr u="sng">
                <a:hlinkClick r:id="rId3" invalidUrl="" action="" tgtFrame="" tooltip="" history="1" highlightClick="0" endSnd="0"/>
              </a:rPr>
              <a:t>https://www.cprogramming.com/tutorial/function-pointers.html</a:t>
            </a:r>
            <a:r>
              <a:t> </a:t>
            </a:r>
          </a:p>
          <a:p>
            <a:pPr algn="l">
              <a:defRPr sz="4500"/>
            </a:pPr>
          </a:p>
          <a:p>
            <a:pPr marL="228600" indent="-228600" algn="l">
              <a:buSzPct val="100000"/>
              <a:buChar char="•"/>
              <a:defRPr b="1" sz="4500">
                <a:latin typeface="Helvetica Neue"/>
                <a:ea typeface="Helvetica Neue"/>
                <a:cs typeface="Helvetica Neue"/>
                <a:sym typeface="Helvetica Neue"/>
              </a:defRPr>
            </a:pPr>
            <a:r>
              <a:t>Advanced Reading:</a:t>
            </a:r>
          </a:p>
          <a:p>
            <a:pPr lvl="1" marL="457200" indent="-228600" algn="l">
              <a:buSzPct val="100000"/>
              <a:buChar char="•"/>
              <a:defRPr sz="4500"/>
            </a:pPr>
            <a:r>
              <a:t>virtual memory: </a:t>
            </a:r>
            <a:r>
              <a:rPr u="sng">
                <a:hlinkClick r:id="rId4" invalidUrl="" action="" tgtFrame="" tooltip="" history="1" highlightClick="0" endSnd="0"/>
              </a:rPr>
              <a:t>https://en.wikipedia.org/wiki/Virtual_memory</a:t>
            </a:r>
            <a:r>
              <a:t> </a:t>
            </a:r>
          </a:p>
        </p:txBody>
      </p:sp>
      <p:sp>
        <p:nvSpPr>
          <p:cNvPr id="134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50" name="Extra Slid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Extra Slides</a:t>
            </a:r>
          </a:p>
        </p:txBody>
      </p:sp>
      <p:sp>
        <p:nvSpPr>
          <p:cNvPr id="135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