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ooks.goalkicker.com/CBook" TargetMode="External"/><Relationship Id="rId3" Type="http://schemas.openxmlformats.org/officeDocument/2006/relationships/hyperlink" Target="https://www.cprogramming.com/tutorial/function-pointers.html" TargetMode="External"/><Relationship Id="rId4" Type="http://schemas.openxmlformats.org/officeDocument/2006/relationships/hyperlink" Target="https://en.wikipedia.org/wiki/Virtual_memory" TargetMode="Externa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February 3, 2023"/>
          <p:cNvSpPr txBox="1"/>
          <p:nvPr>
            <p:ph type="title"/>
          </p:nvPr>
        </p:nvSpPr>
        <p:spPr>
          <a:xfrm>
            <a:off x="1066800" y="4403468"/>
            <a:ext cx="10007600" cy="2086232"/>
          </a:xfrm>
          <a:prstGeom prst="rect">
            <a:avLst/>
          </a:prstGeom>
        </p:spPr>
        <p:txBody>
          <a:bodyPr/>
          <a:lstStyle/>
          <a:p>
            <a:pPr/>
            <a:r>
              <a:t>Friday, February 3,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Ch 8, </a:t>
            </a:r>
            <a:r>
              <a:rPr i="1"/>
              <a:t>Pointers, Generic functions with void *, and Pointers to Functions,</a:t>
            </a:r>
            <a:r>
              <a:t> K&amp;R Ch 1.6, 5.6-5.9</a:t>
            </a:r>
          </a:p>
          <a:p>
            <a:pPr/>
          </a:p>
          <a:p>
            <a:pPr/>
            <a:r>
              <a:t>Lecturer: Chris Gregg</a:t>
            </a:r>
          </a:p>
        </p:txBody>
      </p:sp>
      <p:sp>
        <p:nvSpPr>
          <p:cNvPr id="140"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1"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96239">
              <a:defRPr sz="9120">
                <a:solidFill>
                  <a:srgbClr val="7F0325"/>
                </a:solidFill>
              </a:defRPr>
            </a:pPr>
            <a:r>
              <a:t>CS 107</a:t>
            </a:r>
          </a:p>
          <a:p>
            <a:pPr defTabSz="396239">
              <a:defRPr sz="9120">
                <a:solidFill>
                  <a:srgbClr val="7F0325"/>
                </a:solidFill>
              </a:defRPr>
            </a:pPr>
            <a:r>
              <a:t>Lecture 7: More  Void *: Generic stack</a:t>
            </a:r>
          </a:p>
        </p:txBody>
      </p:sp>
      <p:sp>
        <p:nvSpPr>
          <p:cNvPr id="142" name="void swap_generic(void *arr, int index_x,…"/>
          <p:cNvSpPr txBox="1"/>
          <p:nvPr/>
        </p:nvSpPr>
        <p:spPr>
          <a:xfrm>
            <a:off x="11668643" y="4102099"/>
            <a:ext cx="11987501" cy="5486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Courier"/>
                <a:ea typeface="Courier"/>
                <a:cs typeface="Courier"/>
                <a:sym typeface="Courier"/>
              </a:defRPr>
            </a:pPr>
            <a:r>
              <a:t>void swap_generic(void *arr, int index_x, </a:t>
            </a:r>
          </a:p>
          <a:p>
            <a:pPr algn="l">
              <a:defRPr sz="3200">
                <a:latin typeface="Courier"/>
                <a:ea typeface="Courier"/>
                <a:cs typeface="Courier"/>
                <a:sym typeface="Courier"/>
              </a:defRPr>
            </a:pPr>
            <a:r>
              <a:t>                  int index_y, 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char tmp[width];</a:t>
            </a:r>
          </a:p>
          <a:p>
            <a:pPr algn="l">
              <a:defRPr sz="3200">
                <a:latin typeface="Courier"/>
                <a:ea typeface="Courier"/>
                <a:cs typeface="Courier"/>
                <a:sym typeface="Courier"/>
              </a:defRPr>
            </a:pPr>
            <a:r>
              <a:t>    void *x_loc = (char *)arr + index_x * width;</a:t>
            </a:r>
          </a:p>
          <a:p>
            <a:pPr algn="l">
              <a:defRPr sz="3200">
                <a:latin typeface="Courier"/>
                <a:ea typeface="Courier"/>
                <a:cs typeface="Courier"/>
                <a:sym typeface="Courier"/>
              </a:defRPr>
            </a:pPr>
            <a:r>
              <a:t>    void *y_loc = (char *)arr + index_y * width;</a:t>
            </a:r>
          </a:p>
          <a:p>
            <a:pPr algn="l">
              <a:defRPr sz="3200">
                <a:latin typeface="Courier"/>
                <a:ea typeface="Courier"/>
                <a:cs typeface="Courier"/>
                <a:sym typeface="Courier"/>
              </a:defRPr>
            </a:pPr>
          </a:p>
          <a:p>
            <a:pPr algn="l">
              <a:defRPr sz="3200">
                <a:latin typeface="Courier"/>
                <a:ea typeface="Courier"/>
                <a:cs typeface="Courier"/>
                <a:sym typeface="Courier"/>
              </a:defRPr>
            </a:pPr>
            <a:r>
              <a:t>    memmove(tmp, x_loc, width);</a:t>
            </a:r>
          </a:p>
          <a:p>
            <a:pPr algn="l">
              <a:defRPr sz="3200">
                <a:latin typeface="Courier"/>
                <a:ea typeface="Courier"/>
                <a:cs typeface="Courier"/>
                <a:sym typeface="Courier"/>
              </a:defRPr>
            </a:pPr>
            <a:r>
              <a:t>    memmove(x_loc, y_loc, width);</a:t>
            </a:r>
          </a:p>
          <a:p>
            <a:pPr algn="l">
              <a:defRPr sz="3200">
                <a:latin typeface="Courier"/>
                <a:ea typeface="Courier"/>
                <a:cs typeface="Courier"/>
                <a:sym typeface="Courier"/>
              </a:defRPr>
            </a:pPr>
            <a:r>
              <a:t>    memmove(y_loc, tmp, width);</a:t>
            </a:r>
          </a:p>
          <a:p>
            <a:pPr algn="l">
              <a:defRPr sz="32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5"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6" name="Logistics…"/>
          <p:cNvSpPr txBox="1"/>
          <p:nvPr/>
        </p:nvSpPr>
        <p:spPr>
          <a:xfrm>
            <a:off x="168342" y="4497518"/>
            <a:ext cx="20512204" cy="59507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200"/>
            </a:pPr>
            <a:r>
              <a:t>Logistics</a:t>
            </a:r>
          </a:p>
          <a:p>
            <a:pPr lvl="1" marL="1397000" indent="-762000" algn="l">
              <a:buSzPct val="75000"/>
              <a:buFont typeface="Helvetica Neue"/>
              <a:buChar char="•"/>
              <a:defRPr sz="4200"/>
            </a:pPr>
            <a:r>
              <a:t>We have to talk about ChatGPT…</a:t>
            </a:r>
          </a:p>
          <a:p>
            <a:pPr marL="762000" indent="-762000" algn="l">
              <a:buSzPct val="75000"/>
              <a:buFont typeface="Helvetica Neue"/>
              <a:buChar char="•"/>
              <a:defRPr sz="4200"/>
            </a:pPr>
            <a:r>
              <a:t>Reading: Reader: Ch 8, Pointers, Generic functions with void *, and Pointers to Functions </a:t>
            </a:r>
            <a:endParaRPr i="1">
              <a:latin typeface="Helvetica Neue"/>
              <a:ea typeface="Helvetica Neue"/>
              <a:cs typeface="Helvetica Neue"/>
              <a:sym typeface="Helvetica Neue"/>
            </a:endParaRPr>
          </a:p>
          <a:p>
            <a:pPr algn="l">
              <a:defRPr sz="4200"/>
            </a:pPr>
          </a:p>
          <a:p>
            <a:pPr marL="762000" indent="-762000" algn="l">
              <a:buSzPct val="75000"/>
              <a:buFont typeface="Helvetica Neue"/>
              <a:buChar char="•"/>
              <a:defRPr sz="4200"/>
            </a:pPr>
            <a:r>
              <a:t>Lab: </a:t>
            </a:r>
            <a:r>
              <a:rPr>
                <a:latin typeface="Courier"/>
                <a:ea typeface="Courier"/>
                <a:cs typeface="Courier"/>
                <a:sym typeface="Courier"/>
              </a:rPr>
              <a:t>winky</a:t>
            </a:r>
            <a:r>
              <a:t>, </a:t>
            </a:r>
            <a:r>
              <a:rPr>
                <a:latin typeface="Courier"/>
                <a:ea typeface="Courier"/>
                <a:cs typeface="Courier"/>
                <a:sym typeface="Courier"/>
              </a:rPr>
              <a:t>change_char</a:t>
            </a:r>
            <a:r>
              <a:t>, and </a:t>
            </a:r>
            <a:r>
              <a:rPr>
                <a:latin typeface="Courier"/>
                <a:ea typeface="Courier"/>
                <a:cs typeface="Courier"/>
                <a:sym typeface="Courier"/>
              </a:rPr>
              <a:t>change_ptr</a:t>
            </a:r>
          </a:p>
          <a:p>
            <a:pPr marL="762000" indent="-762000" algn="l">
              <a:buSzPct val="75000"/>
              <a:buFont typeface="Helvetica Neue"/>
              <a:buChar char="•"/>
              <a:defRPr sz="4200"/>
            </a:pPr>
            <a:r>
              <a:t>More on Generic pointers, void *</a:t>
            </a:r>
          </a:p>
          <a:p>
            <a:pPr lvl="1" marL="1397000" indent="-762000" algn="l">
              <a:buSzPct val="75000"/>
              <a:buFont typeface="Helvetica Neue"/>
              <a:buChar char="•"/>
              <a:defRPr sz="4200"/>
            </a:pPr>
            <a:r>
              <a:t>The standard library's </a:t>
            </a:r>
            <a:r>
              <a:rPr>
                <a:latin typeface="Courier"/>
                <a:ea typeface="Courier"/>
                <a:cs typeface="Courier"/>
                <a:sym typeface="Courier"/>
              </a:rPr>
              <a:t>qsort</a:t>
            </a:r>
          </a:p>
          <a:p>
            <a:pPr lvl="1" marL="1397000" indent="-762000" algn="l">
              <a:buSzPct val="75000"/>
              <a:buFont typeface="Helvetica Neue"/>
              <a:buChar char="•"/>
              <a:defRPr sz="4200"/>
            </a:pPr>
            <a:r>
              <a:t>A generic stack</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9" name="gdb step, next, finis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gdb step, next, finish</a:t>
            </a:r>
          </a:p>
        </p:txBody>
      </p:sp>
      <p:sp>
        <p:nvSpPr>
          <p:cNvPr id="150" name="I've seen a few students who have been frustrated with stepping through functions in gdb. Sometimes, they will accidentally step into a function like strlen or printf and get stuck.…"/>
          <p:cNvSpPr txBox="1"/>
          <p:nvPr/>
        </p:nvSpPr>
        <p:spPr>
          <a:xfrm>
            <a:off x="491251" y="2098414"/>
            <a:ext cx="23827276" cy="113821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600"/>
            </a:pPr>
            <a:r>
              <a:t>I've seen a few students who have been frustrated with stepping through functions in gdb. Sometimes, they will accidentally step into a function like </a:t>
            </a:r>
            <a:r>
              <a:rPr>
                <a:latin typeface="Courier"/>
                <a:ea typeface="Courier"/>
                <a:cs typeface="Courier"/>
                <a:sym typeface="Courier"/>
              </a:rPr>
              <a:t>strlen</a:t>
            </a:r>
            <a:r>
              <a:t> or </a:t>
            </a:r>
            <a:r>
              <a:rPr>
                <a:latin typeface="Courier"/>
                <a:ea typeface="Courier"/>
                <a:cs typeface="Courier"/>
                <a:sym typeface="Courier"/>
              </a:rPr>
              <a:t>printf</a:t>
            </a:r>
            <a:r>
              <a:t> and get stuck.</a:t>
            </a:r>
          </a:p>
          <a:p>
            <a:pPr algn="l">
              <a:defRPr sz="4600"/>
            </a:pPr>
          </a:p>
          <a:p>
            <a:pPr algn="l">
              <a:defRPr sz="4600"/>
            </a:pPr>
            <a:r>
              <a:t>There are three important gdb commands about stepping through a program:</a:t>
            </a:r>
          </a:p>
          <a:p>
            <a:pPr algn="l">
              <a:defRPr sz="4600"/>
            </a:pPr>
          </a:p>
          <a:p>
            <a:pPr algn="l">
              <a:defRPr sz="4600"/>
            </a:pPr>
            <a:r>
              <a:rPr b="1">
                <a:latin typeface="Helvetica Neue"/>
                <a:ea typeface="Helvetica Neue"/>
                <a:cs typeface="Helvetica Neue"/>
                <a:sym typeface="Helvetica Neue"/>
              </a:rPr>
              <a:t>step </a:t>
            </a:r>
            <a:r>
              <a:t>(abbreviation: s) : executes the next line and </a:t>
            </a:r>
            <a:r>
              <a:rPr i="1">
                <a:latin typeface="Helvetica Neue"/>
                <a:ea typeface="Helvetica Neue"/>
                <a:cs typeface="Helvetica Neue"/>
                <a:sym typeface="Helvetica Neue"/>
              </a:rPr>
              <a:t>goes into</a:t>
            </a:r>
            <a:r>
              <a:t> function calls.</a:t>
            </a:r>
          </a:p>
          <a:p>
            <a:pPr algn="l">
              <a:defRPr sz="4600"/>
            </a:pPr>
          </a:p>
          <a:p>
            <a:pPr algn="l">
              <a:defRPr b="1" sz="4600">
                <a:latin typeface="Helvetica Neue"/>
                <a:ea typeface="Helvetica Neue"/>
                <a:cs typeface="Helvetica Neue"/>
                <a:sym typeface="Helvetica Neue"/>
              </a:defRPr>
            </a:pPr>
            <a:r>
              <a:t>next</a:t>
            </a:r>
            <a:r>
              <a:rPr b="0">
                <a:latin typeface="+mn-lt"/>
                <a:ea typeface="+mn-ea"/>
                <a:cs typeface="+mn-cs"/>
                <a:sym typeface="Helvetica Neue Light"/>
              </a:rPr>
              <a:t> (abbreviation: n) : executes the next line, and </a:t>
            </a:r>
            <a:r>
              <a:rPr b="0" i="1"/>
              <a:t>does not go into function calls.</a:t>
            </a:r>
            <a:r>
              <a:rPr b="0">
                <a:latin typeface="+mn-lt"/>
                <a:ea typeface="+mn-ea"/>
                <a:cs typeface="+mn-cs"/>
                <a:sym typeface="Helvetica Neue Light"/>
              </a:rPr>
              <a:t> I.e., if you want to run a line with </a:t>
            </a:r>
            <a:r>
              <a:rPr b="0">
                <a:latin typeface="Courier"/>
                <a:ea typeface="Courier"/>
                <a:cs typeface="Courier"/>
                <a:sym typeface="Courier"/>
              </a:rPr>
              <a:t>strlen</a:t>
            </a:r>
            <a:r>
              <a:rPr b="0">
                <a:latin typeface="+mn-lt"/>
                <a:ea typeface="+mn-ea"/>
                <a:cs typeface="+mn-cs"/>
                <a:sym typeface="Helvetica Neue Light"/>
              </a:rPr>
              <a:t> or </a:t>
            </a:r>
            <a:r>
              <a:rPr b="0">
                <a:latin typeface="Courier"/>
                <a:ea typeface="Courier"/>
                <a:cs typeface="Courier"/>
                <a:sym typeface="Courier"/>
              </a:rPr>
              <a:t>printf</a:t>
            </a:r>
            <a:r>
              <a:rPr b="0">
                <a:latin typeface="+mn-lt"/>
                <a:ea typeface="+mn-ea"/>
                <a:cs typeface="+mn-cs"/>
                <a:sym typeface="Helvetica Neue Light"/>
              </a:rPr>
              <a:t> but don't want to attempt to go into that function, use </a:t>
            </a:r>
            <a:r>
              <a:t>next</a:t>
            </a:r>
            <a:r>
              <a:rPr b="0">
                <a:latin typeface="+mn-lt"/>
                <a:ea typeface="+mn-ea"/>
                <a:cs typeface="+mn-cs"/>
                <a:sym typeface="Helvetica Neue Light"/>
              </a:rPr>
              <a:t>.</a:t>
            </a:r>
            <a:endParaRPr b="0">
              <a:latin typeface="+mn-lt"/>
              <a:ea typeface="+mn-ea"/>
              <a:cs typeface="+mn-cs"/>
              <a:sym typeface="Helvetica Neue Light"/>
            </a:endParaRPr>
          </a:p>
          <a:p>
            <a:pPr algn="l">
              <a:defRPr b="1" sz="4600">
                <a:latin typeface="Helvetica Neue"/>
                <a:ea typeface="Helvetica Neue"/>
                <a:cs typeface="Helvetica Neue"/>
                <a:sym typeface="Helvetica Neue"/>
              </a:defRPr>
            </a:pPr>
            <a:endParaRPr b="0">
              <a:latin typeface="+mn-lt"/>
              <a:ea typeface="+mn-ea"/>
              <a:cs typeface="+mn-cs"/>
              <a:sym typeface="Helvetica Neue Light"/>
            </a:endParaRPr>
          </a:p>
          <a:p>
            <a:pPr algn="l">
              <a:defRPr b="1" sz="4600">
                <a:latin typeface="Helvetica Neue"/>
                <a:ea typeface="Helvetica Neue"/>
                <a:cs typeface="Helvetica Neue"/>
                <a:sym typeface="Helvetica Neue"/>
              </a:defRPr>
            </a:pPr>
            <a:r>
              <a:t>display</a:t>
            </a:r>
            <a:r>
              <a:rPr b="0">
                <a:latin typeface="+mn-lt"/>
                <a:ea typeface="+mn-ea"/>
                <a:cs typeface="+mn-cs"/>
                <a:sym typeface="Helvetica Neue Light"/>
              </a:rPr>
              <a:t> (abbreviation: disp) : displays a variable (or other item) after each step.</a:t>
            </a:r>
            <a:endParaRPr b="0">
              <a:latin typeface="+mn-lt"/>
              <a:ea typeface="+mn-ea"/>
              <a:cs typeface="+mn-cs"/>
              <a:sym typeface="Helvetica Neue Light"/>
            </a:endParaRPr>
          </a:p>
          <a:p>
            <a:pPr algn="l">
              <a:defRPr b="1" sz="4600">
                <a:latin typeface="Helvetica Neue"/>
                <a:ea typeface="Helvetica Neue"/>
                <a:cs typeface="Helvetica Neue"/>
                <a:sym typeface="Helvetica Neue"/>
              </a:defRPr>
            </a:pPr>
            <a:endParaRPr b="0">
              <a:latin typeface="+mn-lt"/>
              <a:ea typeface="+mn-ea"/>
              <a:cs typeface="+mn-cs"/>
              <a:sym typeface="Helvetica Neue Light"/>
            </a:endParaRPr>
          </a:p>
          <a:p>
            <a:pPr algn="l">
              <a:defRPr b="1" sz="4600">
                <a:latin typeface="Helvetica Neue"/>
                <a:ea typeface="Helvetica Neue"/>
                <a:cs typeface="Helvetica Neue"/>
                <a:sym typeface="Helvetica Neue"/>
              </a:defRPr>
            </a:pPr>
            <a:r>
              <a:t>finish</a:t>
            </a:r>
            <a:r>
              <a:rPr b="0">
                <a:latin typeface="+mn-lt"/>
                <a:ea typeface="+mn-ea"/>
                <a:cs typeface="+mn-cs"/>
                <a:sym typeface="Helvetica Neue Light"/>
              </a:rPr>
              <a:t> (abbreviation: fin) : completes a function and returns to the calling function. This is the command you want if you accidentally go into a function like </a:t>
            </a:r>
            <a:r>
              <a:rPr b="0">
                <a:latin typeface="Courier"/>
                <a:ea typeface="Courier"/>
                <a:cs typeface="Courier"/>
                <a:sym typeface="Courier"/>
              </a:rPr>
              <a:t>strlen</a:t>
            </a:r>
            <a:r>
              <a:rPr b="0">
                <a:latin typeface="+mn-lt"/>
                <a:ea typeface="+mn-ea"/>
                <a:cs typeface="+mn-cs"/>
                <a:sym typeface="Helvetica Neue Light"/>
              </a:rPr>
              <a:t> or </a:t>
            </a:r>
            <a:r>
              <a:rPr b="0">
                <a:latin typeface="Courier"/>
                <a:ea typeface="Courier"/>
                <a:cs typeface="Courier"/>
                <a:sym typeface="Courier"/>
              </a:rPr>
              <a:t>printf</a:t>
            </a:r>
            <a:r>
              <a:rPr b="0">
                <a:latin typeface="+mn-lt"/>
                <a:ea typeface="+mn-ea"/>
                <a:cs typeface="+mn-cs"/>
                <a:sym typeface="Helvetica Neue Light"/>
              </a:rPr>
              <a:t>! This continues the program until the end of the function, putting you back into the calling function.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3" name="gdb step, next, finish :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gdb step, next, finish : example</a:t>
            </a:r>
          </a:p>
        </p:txBody>
      </p:sp>
      <p:sp>
        <p:nvSpPr>
          <p:cNvPr id="154" name="$ gdb print_arr…"/>
          <p:cNvSpPr txBox="1"/>
          <p:nvPr/>
        </p:nvSpPr>
        <p:spPr>
          <a:xfrm>
            <a:off x="299238" y="1709131"/>
            <a:ext cx="10702431" cy="1118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600">
                <a:latin typeface="Courier"/>
                <a:ea typeface="Courier"/>
                <a:cs typeface="Courier"/>
                <a:sym typeface="Courier"/>
              </a:defRPr>
            </a:pPr>
            <a:r>
              <a:t>$ </a:t>
            </a:r>
            <a:r>
              <a:rPr b="1"/>
              <a:t>gdb print_arr</a:t>
            </a:r>
          </a:p>
          <a:p>
            <a:pPr algn="l">
              <a:defRPr sz="2600">
                <a:latin typeface="Courier"/>
                <a:ea typeface="Courier"/>
                <a:cs typeface="Courier"/>
                <a:sym typeface="Courier"/>
              </a:defRPr>
            </a:pPr>
            <a:r>
              <a:t>The target architecture is assumed to be i386:x86-64</a:t>
            </a:r>
          </a:p>
          <a:p>
            <a:pPr algn="l">
              <a:defRPr sz="2600">
                <a:latin typeface="Courier"/>
                <a:ea typeface="Courier"/>
                <a:cs typeface="Courier"/>
                <a:sym typeface="Courier"/>
              </a:defRPr>
            </a:pPr>
            <a:r>
              <a:t>Reading symbols from print_arr...done.</a:t>
            </a:r>
          </a:p>
          <a:p>
            <a:pPr algn="l">
              <a:defRPr sz="2600">
                <a:latin typeface="Courier"/>
                <a:ea typeface="Courier"/>
                <a:cs typeface="Courier"/>
                <a:sym typeface="Courier"/>
              </a:defRPr>
            </a:pPr>
            <a:r>
              <a:t>(gdb)</a:t>
            </a:r>
            <a:r>
              <a:rPr b="1"/>
              <a:t> b 35</a:t>
            </a:r>
            <a:endParaRPr b="1"/>
          </a:p>
          <a:p>
            <a:pPr algn="l">
              <a:defRPr sz="2600">
                <a:latin typeface="Courier"/>
                <a:ea typeface="Courier"/>
                <a:cs typeface="Courier"/>
                <a:sym typeface="Courier"/>
              </a:defRPr>
            </a:pPr>
            <a:r>
              <a:t>Breakpoint 1 at 0x400700: file print_arr.c, line 35.</a:t>
            </a:r>
          </a:p>
          <a:p>
            <a:pPr algn="l">
              <a:defRPr sz="2600">
                <a:latin typeface="Courier"/>
                <a:ea typeface="Courier"/>
                <a:cs typeface="Courier"/>
                <a:sym typeface="Courier"/>
              </a:defRPr>
            </a:pPr>
            <a:r>
              <a:t>(gdb) </a:t>
            </a:r>
            <a:r>
              <a:rPr b="1"/>
              <a:t>run</a:t>
            </a:r>
            <a:endParaRPr b="1"/>
          </a:p>
          <a:p>
            <a:pPr algn="l">
              <a:defRPr sz="2600">
                <a:latin typeface="Courier"/>
                <a:ea typeface="Courier"/>
                <a:cs typeface="Courier"/>
                <a:sym typeface="Courier"/>
              </a:defRPr>
            </a:pPr>
            <a:r>
              <a:t>Starting program: /afs/ir/class/cs107/samples/lect8/print_arr</a:t>
            </a:r>
          </a:p>
          <a:p>
            <a:pPr algn="l">
              <a:defRPr sz="2600">
                <a:latin typeface="Courier"/>
                <a:ea typeface="Courier"/>
                <a:cs typeface="Courier"/>
                <a:sym typeface="Courier"/>
              </a:defRPr>
            </a:pPr>
          </a:p>
          <a:p>
            <a:pPr algn="l">
              <a:defRPr sz="2600">
                <a:latin typeface="Courier"/>
                <a:ea typeface="Courier"/>
                <a:cs typeface="Courier"/>
                <a:sym typeface="Courier"/>
              </a:defRPr>
            </a:pPr>
            <a:r>
              <a:t>Breakpoint 1, main (argc=1, argv=0x7fffffffea38) at print_arr.c:35</a:t>
            </a:r>
          </a:p>
          <a:p>
            <a:pPr algn="l">
              <a:defRPr sz="2600">
                <a:latin typeface="Courier"/>
                <a:ea typeface="Courier"/>
                <a:cs typeface="Courier"/>
                <a:sym typeface="Courier"/>
              </a:defRPr>
            </a:pPr>
            <a:r>
              <a:t>35	    print_array(i_array,i_nelems,sizeof(i_array[0]),print_int);</a:t>
            </a:r>
          </a:p>
          <a:p>
            <a:pPr algn="l">
              <a:defRPr sz="2600">
                <a:latin typeface="Courier"/>
                <a:ea typeface="Courier"/>
                <a:cs typeface="Courier"/>
                <a:sym typeface="Courier"/>
              </a:defRPr>
            </a:pPr>
            <a:r>
              <a:t>(gdb)</a:t>
            </a:r>
            <a:r>
              <a:rPr b="1"/>
              <a:t> n</a:t>
            </a:r>
            <a:endParaRPr b="1"/>
          </a:p>
          <a:p>
            <a:pPr algn="l">
              <a:defRPr sz="2600">
                <a:latin typeface="Courier"/>
                <a:ea typeface="Courier"/>
                <a:cs typeface="Courier"/>
                <a:sym typeface="Courier"/>
              </a:defRPr>
            </a:pPr>
            <a:r>
              <a:t>0, 1, 2, 3, 4, 5</a:t>
            </a:r>
          </a:p>
          <a:p>
            <a:pPr algn="l">
              <a:defRPr sz="2600">
                <a:latin typeface="Courier"/>
                <a:ea typeface="Courier"/>
                <a:cs typeface="Courier"/>
                <a:sym typeface="Courier"/>
              </a:defRPr>
            </a:pPr>
            <a:r>
              <a:t>36	    print_array(l_array,l_nelems,sizeof(l_array[0]),print_long);</a:t>
            </a:r>
          </a:p>
          <a:p>
            <a:pPr algn="l">
              <a:defRPr sz="2600">
                <a:latin typeface="Courier"/>
                <a:ea typeface="Courier"/>
                <a:cs typeface="Courier"/>
                <a:sym typeface="Courier"/>
              </a:defRPr>
            </a:pPr>
            <a:r>
              <a:t>(gdb) </a:t>
            </a:r>
            <a:r>
              <a:rPr b="1"/>
              <a:t>s</a:t>
            </a:r>
            <a:endParaRPr b="1"/>
          </a:p>
          <a:p>
            <a:pPr algn="l">
              <a:defRPr sz="2600">
                <a:latin typeface="Courier"/>
                <a:ea typeface="Courier"/>
                <a:cs typeface="Courier"/>
                <a:sym typeface="Courier"/>
              </a:defRPr>
            </a:pPr>
            <a:r>
              <a:t>print_array (arr=0x7fffffffe910, nelems=6, width=8, pr_func=0x400648 &lt;print_long&gt;) at print_arr.c:8</a:t>
            </a:r>
          </a:p>
          <a:p>
            <a:pPr algn="l">
              <a:defRPr sz="2600">
                <a:latin typeface="Courier"/>
                <a:ea typeface="Courier"/>
                <a:cs typeface="Courier"/>
                <a:sym typeface="Courier"/>
              </a:defRPr>
            </a:pPr>
            <a:r>
              <a:t>8	    for (int i=0; i &lt; nelems; i++) {</a:t>
            </a:r>
          </a:p>
          <a:p>
            <a:pPr algn="l">
              <a:defRPr sz="2600">
                <a:latin typeface="Courier"/>
                <a:ea typeface="Courier"/>
                <a:cs typeface="Courier"/>
                <a:sym typeface="Courier"/>
              </a:defRPr>
            </a:pPr>
            <a:r>
              <a:t>(gdb) </a:t>
            </a:r>
            <a:r>
              <a:rPr b="1"/>
              <a:t>s</a:t>
            </a:r>
            <a:endParaRPr b="1"/>
          </a:p>
          <a:p>
            <a:pPr algn="l">
              <a:defRPr sz="2600">
                <a:latin typeface="Courier"/>
                <a:ea typeface="Courier"/>
                <a:cs typeface="Courier"/>
                <a:sym typeface="Courier"/>
              </a:defRPr>
            </a:pPr>
            <a:r>
              <a:t>9	        void *element = (char *)arr + i * width;</a:t>
            </a:r>
          </a:p>
          <a:p>
            <a:pPr algn="l">
              <a:defRPr sz="2600">
                <a:latin typeface="Courier"/>
                <a:ea typeface="Courier"/>
                <a:cs typeface="Courier"/>
                <a:sym typeface="Courier"/>
              </a:defRPr>
            </a:pPr>
            <a:r>
              <a:t>(gdb)</a:t>
            </a:r>
            <a:r>
              <a:rPr b="1"/>
              <a:t> s</a:t>
            </a:r>
          </a:p>
          <a:p>
            <a:pPr algn="l">
              <a:defRPr sz="2600">
                <a:latin typeface="Courier"/>
                <a:ea typeface="Courier"/>
                <a:cs typeface="Courier"/>
                <a:sym typeface="Courier"/>
              </a:defRPr>
            </a:pPr>
            <a:r>
              <a:t>10	        pr_func(element);</a:t>
            </a:r>
          </a:p>
        </p:txBody>
      </p:sp>
      <p:sp>
        <p:nvSpPr>
          <p:cNvPr id="155" name="(gdb) s…"/>
          <p:cNvSpPr txBox="1"/>
          <p:nvPr/>
        </p:nvSpPr>
        <p:spPr>
          <a:xfrm>
            <a:off x="12513854" y="1950693"/>
            <a:ext cx="10702431" cy="1118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600">
                <a:latin typeface="Courier"/>
                <a:ea typeface="Courier"/>
                <a:cs typeface="Courier"/>
                <a:sym typeface="Courier"/>
              </a:defRPr>
            </a:pPr>
            <a:r>
              <a:t>(gdb) </a:t>
            </a:r>
            <a:r>
              <a:rPr b="1"/>
              <a:t>s</a:t>
            </a:r>
          </a:p>
          <a:p>
            <a:pPr algn="l">
              <a:defRPr sz="2600">
                <a:latin typeface="Courier"/>
                <a:ea typeface="Courier"/>
                <a:cs typeface="Courier"/>
                <a:sym typeface="Courier"/>
              </a:defRPr>
            </a:pPr>
            <a:r>
              <a:t>print_long (arr=0x7fffffffe910) at print_arr.c:23</a:t>
            </a:r>
          </a:p>
          <a:p>
            <a:pPr algn="l">
              <a:defRPr sz="2600">
                <a:latin typeface="Courier"/>
                <a:ea typeface="Courier"/>
                <a:cs typeface="Courier"/>
                <a:sym typeface="Courier"/>
              </a:defRPr>
            </a:pPr>
            <a:r>
              <a:t>23	    long l = *(long *)arr;</a:t>
            </a:r>
          </a:p>
          <a:p>
            <a:pPr algn="l">
              <a:defRPr sz="2600">
                <a:latin typeface="Courier"/>
                <a:ea typeface="Courier"/>
                <a:cs typeface="Courier"/>
                <a:sym typeface="Courier"/>
              </a:defRPr>
            </a:pPr>
            <a:r>
              <a:t>(gdb) </a:t>
            </a:r>
            <a:r>
              <a:rPr b="1"/>
              <a:t>s</a:t>
            </a:r>
          </a:p>
          <a:p>
            <a:pPr algn="l">
              <a:defRPr sz="2600">
                <a:latin typeface="Courier"/>
                <a:ea typeface="Courier"/>
                <a:cs typeface="Courier"/>
                <a:sym typeface="Courier"/>
              </a:defRPr>
            </a:pPr>
            <a:r>
              <a:t>24	    printf("%ld",l);</a:t>
            </a:r>
          </a:p>
          <a:p>
            <a:pPr algn="l">
              <a:defRPr sz="2600">
                <a:latin typeface="Courier"/>
                <a:ea typeface="Courier"/>
                <a:cs typeface="Courier"/>
                <a:sym typeface="Courier"/>
              </a:defRPr>
            </a:pPr>
            <a:r>
              <a:t>(gdb) </a:t>
            </a:r>
            <a:r>
              <a:rPr b="1"/>
              <a:t>s</a:t>
            </a:r>
          </a:p>
          <a:p>
            <a:pPr algn="l">
              <a:defRPr sz="2600">
                <a:latin typeface="Courier"/>
                <a:ea typeface="Courier"/>
                <a:cs typeface="Courier"/>
                <a:sym typeface="Courier"/>
              </a:defRPr>
            </a:pPr>
            <a:r>
              <a:t>__printf (format=0x4007dc "%ld") at printf.c:28</a:t>
            </a:r>
          </a:p>
          <a:p>
            <a:pPr algn="l">
              <a:defRPr sz="2600">
                <a:latin typeface="Courier"/>
                <a:ea typeface="Courier"/>
                <a:cs typeface="Courier"/>
                <a:sym typeface="Courier"/>
              </a:defRPr>
            </a:pPr>
            <a:r>
              <a:t>28	printf.c: No such file or directory.</a:t>
            </a:r>
          </a:p>
          <a:p>
            <a:pPr algn="l">
              <a:defRPr sz="2600">
                <a:latin typeface="Courier"/>
                <a:ea typeface="Courier"/>
                <a:cs typeface="Courier"/>
                <a:sym typeface="Courier"/>
              </a:defRPr>
            </a:pPr>
            <a:r>
              <a:t>(gdb) </a:t>
            </a:r>
            <a:r>
              <a:rPr b="1"/>
              <a:t>s</a:t>
            </a:r>
          </a:p>
          <a:p>
            <a:pPr algn="l">
              <a:defRPr sz="2600">
                <a:latin typeface="Courier"/>
                <a:ea typeface="Courier"/>
                <a:cs typeface="Courier"/>
                <a:sym typeface="Courier"/>
              </a:defRPr>
            </a:pPr>
            <a:r>
              <a:t>32	in printf.c</a:t>
            </a:r>
          </a:p>
          <a:p>
            <a:pPr algn="l">
              <a:defRPr sz="2600">
                <a:latin typeface="Courier"/>
                <a:ea typeface="Courier"/>
                <a:cs typeface="Courier"/>
                <a:sym typeface="Courier"/>
              </a:defRPr>
            </a:pPr>
            <a:r>
              <a:t>(gdb) </a:t>
            </a:r>
            <a:r>
              <a:rPr b="1"/>
              <a:t>n</a:t>
            </a:r>
          </a:p>
          <a:p>
            <a:pPr algn="l">
              <a:defRPr sz="2600">
                <a:latin typeface="Courier"/>
                <a:ea typeface="Courier"/>
                <a:cs typeface="Courier"/>
                <a:sym typeface="Courier"/>
              </a:defRPr>
            </a:pPr>
            <a:r>
              <a:t>33	in printf.c</a:t>
            </a:r>
          </a:p>
          <a:p>
            <a:pPr algn="l">
              <a:defRPr sz="2600">
                <a:latin typeface="Courier"/>
                <a:ea typeface="Courier"/>
                <a:cs typeface="Courier"/>
                <a:sym typeface="Courier"/>
              </a:defRPr>
            </a:pPr>
            <a:r>
              <a:t>(gdb) </a:t>
            </a:r>
            <a:r>
              <a:rPr b="1"/>
              <a:t>n</a:t>
            </a:r>
          </a:p>
          <a:p>
            <a:pPr algn="l">
              <a:defRPr sz="2600">
                <a:latin typeface="Courier"/>
                <a:ea typeface="Courier"/>
                <a:cs typeface="Courier"/>
                <a:sym typeface="Courier"/>
              </a:defRPr>
            </a:pPr>
            <a:r>
              <a:t>32	in printf.c</a:t>
            </a:r>
          </a:p>
          <a:p>
            <a:pPr algn="l">
              <a:defRPr sz="2600">
                <a:latin typeface="Courier"/>
                <a:ea typeface="Courier"/>
                <a:cs typeface="Courier"/>
                <a:sym typeface="Courier"/>
              </a:defRPr>
            </a:pPr>
            <a:r>
              <a:t>(gdb) </a:t>
            </a:r>
            <a:r>
              <a:rPr b="1"/>
              <a:t>finish</a:t>
            </a:r>
          </a:p>
          <a:p>
            <a:pPr algn="l">
              <a:defRPr sz="2600">
                <a:latin typeface="Courier"/>
                <a:ea typeface="Courier"/>
                <a:cs typeface="Courier"/>
                <a:sym typeface="Courier"/>
              </a:defRPr>
            </a:pPr>
            <a:r>
              <a:t>Run till exit from #0  __printf (format=0x4007dc "%ld") at printf.c:32</a:t>
            </a:r>
          </a:p>
          <a:p>
            <a:pPr algn="l">
              <a:defRPr sz="2600">
                <a:latin typeface="Courier"/>
                <a:ea typeface="Courier"/>
                <a:cs typeface="Courier"/>
                <a:sym typeface="Courier"/>
              </a:defRPr>
            </a:pPr>
            <a:r>
              <a:t>print_long (arr=0x7fffffffe910) at print_arr.c:25</a:t>
            </a:r>
          </a:p>
          <a:p>
            <a:pPr algn="l">
              <a:defRPr sz="2600">
                <a:latin typeface="Courier"/>
                <a:ea typeface="Courier"/>
                <a:cs typeface="Courier"/>
                <a:sym typeface="Courier"/>
              </a:defRPr>
            </a:pPr>
            <a:r>
              <a:t>25	}</a:t>
            </a:r>
          </a:p>
          <a:p>
            <a:pPr algn="l">
              <a:defRPr sz="2600">
                <a:latin typeface="Courier"/>
                <a:ea typeface="Courier"/>
                <a:cs typeface="Courier"/>
                <a:sym typeface="Courier"/>
              </a:defRPr>
            </a:pPr>
            <a:r>
              <a:t>Value returned is $1 = 1</a:t>
            </a:r>
          </a:p>
          <a:p>
            <a:pPr algn="l">
              <a:defRPr sz="2600">
                <a:latin typeface="Courier"/>
                <a:ea typeface="Courier"/>
                <a:cs typeface="Courier"/>
                <a:sym typeface="Courier"/>
              </a:defRPr>
            </a:pPr>
            <a:r>
              <a:t>(gdb) </a:t>
            </a:r>
            <a:r>
              <a:rPr b="1"/>
              <a:t>where</a:t>
            </a:r>
          </a:p>
          <a:p>
            <a:pPr algn="l">
              <a:defRPr sz="2600">
                <a:latin typeface="Courier"/>
                <a:ea typeface="Courier"/>
                <a:cs typeface="Courier"/>
                <a:sym typeface="Courier"/>
              </a:defRPr>
            </a:pPr>
            <a:r>
              <a:t>#0  print_long (arr=0x7fffffffe910) at print_arr.c:25</a:t>
            </a:r>
          </a:p>
          <a:p>
            <a:pPr algn="l">
              <a:defRPr sz="2600">
                <a:latin typeface="Courier"/>
                <a:ea typeface="Courier"/>
                <a:cs typeface="Courier"/>
                <a:sym typeface="Courier"/>
              </a:defRPr>
            </a:pPr>
            <a:r>
              <a:t>#1  0x00000000004005d8 in print_array (arr=0x7fffffffe910, nelems=6, width=8, pr_func=0x400648 &lt;print_long&gt;)</a:t>
            </a:r>
          </a:p>
          <a:p>
            <a:pPr algn="l">
              <a:defRPr sz="2600">
                <a:latin typeface="Courier"/>
                <a:ea typeface="Courier"/>
                <a:cs typeface="Courier"/>
                <a:sym typeface="Courier"/>
              </a:defRPr>
            </a:pPr>
            <a:r>
              <a:t>    at print_arr.c:10</a:t>
            </a:r>
          </a:p>
          <a:p>
            <a:pPr algn="l">
              <a:defRPr sz="2600">
                <a:latin typeface="Courier"/>
                <a:ea typeface="Courier"/>
                <a:cs typeface="Courier"/>
                <a:sym typeface="Courier"/>
              </a:defRPr>
            </a:pPr>
            <a:r>
              <a:t>#2  0x0000000000400734 in main (argc=1, argv=0x7fffffffea38) at print_arr.c:36</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8" name="Example: qsort with an array of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qsort with an array of structs</a:t>
            </a:r>
          </a:p>
        </p:txBody>
      </p:sp>
      <p:sp>
        <p:nvSpPr>
          <p:cNvPr id="159" name="Last time, we saw that we can use qsort to sort any generic array we want, as long as:…"/>
          <p:cNvSpPr txBox="1"/>
          <p:nvPr/>
        </p:nvSpPr>
        <p:spPr>
          <a:xfrm>
            <a:off x="717176" y="1935478"/>
            <a:ext cx="22949648"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Last time, we saw that we can use qsort to sort any generic array we want, as long as:</a:t>
            </a:r>
          </a:p>
          <a:p>
            <a:pPr algn="l"/>
          </a:p>
          <a:p>
            <a:pPr marL="914400" indent="-914400" algn="l">
              <a:buSzPct val="100000"/>
              <a:buAutoNum type="arabicPeriod" startAt="1"/>
            </a:pPr>
            <a:r>
              <a:t>We have an array of some type</a:t>
            </a:r>
          </a:p>
          <a:p>
            <a:pPr marL="914400" indent="-914400" algn="l">
              <a:buSzPct val="100000"/>
              <a:buAutoNum type="arabicPeriod" startAt="1"/>
            </a:pPr>
            <a:r>
              <a:t>We have a function that can compare two elements of that type when passed two pointers to two of the elements in the array</a:t>
            </a:r>
          </a:p>
          <a:p>
            <a:pPr algn="l"/>
          </a:p>
          <a:p>
            <a:pPr algn="l"/>
            <a:r>
              <a:t>So, let's try to do this with an array of structs. Let's sort a list of rectangles by their area, given that each rectangle is defined by its width and height. E.g.,:</a:t>
            </a:r>
          </a:p>
        </p:txBody>
      </p:sp>
      <p:sp>
        <p:nvSpPr>
          <p:cNvPr id="160" name="typedef struct rect {…"/>
          <p:cNvSpPr txBox="1"/>
          <p:nvPr/>
        </p:nvSpPr>
        <p:spPr>
          <a:xfrm>
            <a:off x="1482636" y="9326202"/>
            <a:ext cx="818010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typedef struct rect {</a:t>
            </a:r>
          </a:p>
          <a:p>
            <a:pPr algn="l">
              <a:defRPr>
                <a:latin typeface="Courier"/>
                <a:ea typeface="Courier"/>
                <a:cs typeface="Courier"/>
                <a:sym typeface="Courier"/>
              </a:defRPr>
            </a:pPr>
            <a:r>
              <a:t>    int width;</a:t>
            </a:r>
          </a:p>
          <a:p>
            <a:pPr algn="l">
              <a:defRPr>
                <a:latin typeface="Courier"/>
                <a:ea typeface="Courier"/>
                <a:cs typeface="Courier"/>
                <a:sym typeface="Courier"/>
              </a:defRPr>
            </a:pPr>
            <a:r>
              <a:t>    int height;</a:t>
            </a:r>
          </a:p>
          <a:p>
            <a:pPr algn="l">
              <a:defRPr>
                <a:latin typeface="Courier"/>
                <a:ea typeface="Courier"/>
                <a:cs typeface="Courier"/>
                <a:sym typeface="Courier"/>
              </a:defRPr>
            </a:pPr>
            <a:r>
              <a:t>} rect;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3" name="Example: qsort with an array of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qsort with an array of structs</a:t>
            </a:r>
          </a:p>
        </p:txBody>
      </p:sp>
      <p:sp>
        <p:nvSpPr>
          <p:cNvPr id="164" name="First, let's write a function that can compare two pointers to rect struct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First, let's write a function that can compare two pointers to rect structs:</a:t>
            </a:r>
          </a:p>
        </p:txBody>
      </p:sp>
      <p:sp>
        <p:nvSpPr>
          <p:cNvPr id="165" name="struct rect {…"/>
          <p:cNvSpPr txBox="1"/>
          <p:nvPr/>
        </p:nvSpPr>
        <p:spPr>
          <a:xfrm>
            <a:off x="1117016" y="3230201"/>
            <a:ext cx="21136212" cy="930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struct rect {</a:t>
            </a:r>
          </a:p>
          <a:p>
            <a:pPr algn="l">
              <a:defRPr>
                <a:latin typeface="Courier"/>
                <a:ea typeface="Courier"/>
                <a:cs typeface="Courier"/>
                <a:sym typeface="Courier"/>
              </a:defRPr>
            </a:pPr>
            <a:r>
              <a:t>    int width;</a:t>
            </a:r>
          </a:p>
          <a:p>
            <a:pPr algn="l">
              <a:defRPr>
                <a:latin typeface="Courier"/>
                <a:ea typeface="Courier"/>
                <a:cs typeface="Courier"/>
                <a:sym typeface="Courier"/>
              </a:defRPr>
            </a:pPr>
            <a:r>
              <a:t>    int height;</a:t>
            </a:r>
          </a:p>
          <a:p>
            <a:pPr algn="l">
              <a:defRPr>
                <a:latin typeface="Courier"/>
                <a:ea typeface="Courier"/>
                <a:cs typeface="Courier"/>
                <a:sym typeface="Courier"/>
              </a:defRPr>
            </a:pPr>
            <a:r>
              <a:t>};</a:t>
            </a:r>
          </a:p>
          <a:p>
            <a:pPr algn="l">
              <a:defRPr>
                <a:latin typeface="Courier"/>
                <a:ea typeface="Courier"/>
                <a:cs typeface="Courier"/>
                <a:sym typeface="Courier"/>
              </a:defRPr>
            </a:pPr>
          </a:p>
          <a:p>
            <a:pPr algn="l">
              <a:defRPr>
                <a:latin typeface="Courier"/>
                <a:ea typeface="Courier"/>
                <a:cs typeface="Courier"/>
                <a:sym typeface="Courier"/>
              </a:defRPr>
            </a:pPr>
            <a:r>
              <a:t>int rect_comp_area(const void *r1, const void *r2) {</a:t>
            </a:r>
          </a:p>
          <a:p>
            <a:pPr algn="l">
              <a:defRPr>
                <a:latin typeface="Courier"/>
                <a:ea typeface="Courier"/>
                <a:cs typeface="Courier"/>
                <a:sym typeface="Courier"/>
              </a:defRPr>
            </a:pPr>
            <a:r>
              <a:t>    const struct rect *r1ptr = r1; // no cast necessary</a:t>
            </a:r>
          </a:p>
          <a:p>
            <a:pPr algn="l">
              <a:defRPr>
                <a:latin typeface="Courier"/>
                <a:ea typeface="Courier"/>
                <a:cs typeface="Courier"/>
                <a:sym typeface="Courier"/>
              </a:defRPr>
            </a:pPr>
            <a:r>
              <a:t>    const struct rect *r2ptr = r2;</a:t>
            </a:r>
          </a:p>
          <a:p>
            <a:pPr algn="l">
              <a:defRPr>
                <a:latin typeface="Courier"/>
                <a:ea typeface="Courier"/>
                <a:cs typeface="Courier"/>
                <a:sym typeface="Courier"/>
              </a:defRPr>
            </a:pPr>
            <a:r>
              <a:t>    int area1 = r1ptr-&gt;width * r1ptr-&gt;height;</a:t>
            </a:r>
          </a:p>
          <a:p>
            <a:pPr algn="l">
              <a:defRPr>
                <a:latin typeface="Courier"/>
                <a:ea typeface="Courier"/>
                <a:cs typeface="Courier"/>
                <a:sym typeface="Courier"/>
              </a:defRPr>
            </a:pPr>
            <a:r>
              <a:t>    int area2 = r2ptr-&gt;width * r2ptr-&gt;height;</a:t>
            </a:r>
          </a:p>
          <a:p>
            <a:pPr algn="l">
              <a:defRPr>
                <a:latin typeface="Courier"/>
                <a:ea typeface="Courier"/>
                <a:cs typeface="Courier"/>
                <a:sym typeface="Courier"/>
              </a:defRPr>
            </a:pPr>
            <a:r>
              <a:t>    return area1 - area2;</a:t>
            </a:r>
          </a:p>
          <a:p>
            <a:pPr algn="l">
              <a:defRPr>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8" name="Example: qsort with an array of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qsort with an array of structs</a:t>
            </a:r>
          </a:p>
        </p:txBody>
      </p:sp>
      <p:sp>
        <p:nvSpPr>
          <p:cNvPr id="169" name="Next, let's create a bunch of random rectangles in an array:"/>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Next, let's create a bunch of random rectangles in an array:</a:t>
            </a:r>
          </a:p>
        </p:txBody>
      </p:sp>
      <p:sp>
        <p:nvSpPr>
          <p:cNvPr id="170" name="#include &lt;stdio.h&gt;…"/>
          <p:cNvSpPr txBox="1"/>
          <p:nvPr/>
        </p:nvSpPr>
        <p:spPr>
          <a:xfrm>
            <a:off x="1117016" y="3230201"/>
            <a:ext cx="18301110" cy="10388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#include &lt;stdio.h&gt;</a:t>
            </a:r>
          </a:p>
          <a:p>
            <a:pPr algn="l">
              <a:defRPr sz="2900">
                <a:latin typeface="Courier"/>
                <a:ea typeface="Courier"/>
                <a:cs typeface="Courier"/>
                <a:sym typeface="Courier"/>
              </a:defRPr>
            </a:pPr>
            <a:r>
              <a:t>#include &lt;stdlib.h&gt;</a:t>
            </a:r>
          </a:p>
          <a:p>
            <a:pPr algn="l">
              <a:defRPr sz="2900">
                <a:latin typeface="Courier"/>
                <a:ea typeface="Courier"/>
                <a:cs typeface="Courier"/>
                <a:sym typeface="Courier"/>
              </a:defRPr>
            </a:pPr>
            <a:r>
              <a:t>#include &lt;time.h&gt;</a:t>
            </a:r>
          </a:p>
          <a:p>
            <a:pPr algn="l">
              <a:defRPr sz="2900">
                <a:latin typeface="Courier"/>
                <a:ea typeface="Courier"/>
                <a:cs typeface="Courier"/>
                <a:sym typeface="Courier"/>
              </a:defRPr>
            </a:pPr>
          </a:p>
          <a:p>
            <a:pPr algn="l">
              <a:defRPr sz="2900">
                <a:latin typeface="Courier"/>
                <a:ea typeface="Courier"/>
                <a:cs typeface="Courier"/>
                <a:sym typeface="Courier"/>
              </a:defRPr>
            </a:pPr>
            <a:r>
              <a:t>#define NUM_RECTS 100</a:t>
            </a:r>
          </a:p>
          <a:p>
            <a:pPr algn="l">
              <a:defRPr sz="2900">
                <a:latin typeface="Courier"/>
                <a:ea typeface="Courier"/>
                <a:cs typeface="Courier"/>
                <a:sym typeface="Courier"/>
              </a:defRPr>
            </a:pPr>
            <a:r>
              <a:t>#define MAX_WIDTH 100</a:t>
            </a:r>
          </a:p>
          <a:p>
            <a:pPr algn="l">
              <a:defRPr sz="2900">
                <a:latin typeface="Courier"/>
                <a:ea typeface="Courier"/>
                <a:cs typeface="Courier"/>
                <a:sym typeface="Courier"/>
              </a:defRPr>
            </a:pPr>
            <a:r>
              <a:t>#define MAX_HEIGHT 100</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time_t t;</a:t>
            </a:r>
          </a:p>
          <a:p>
            <a:pPr algn="l">
              <a:defRPr sz="2900">
                <a:latin typeface="Courier"/>
                <a:ea typeface="Courier"/>
                <a:cs typeface="Courier"/>
                <a:sym typeface="Courier"/>
              </a:defRPr>
            </a:pPr>
            <a:r>
              <a:t>    srand((unsigned) time(&amp;t)); // this "seeds" the pseudorandom number generator</a:t>
            </a:r>
          </a:p>
          <a:p>
            <a:pPr algn="l">
              <a:defRPr sz="2900">
                <a:latin typeface="Courier"/>
                <a:ea typeface="Courier"/>
                <a:cs typeface="Courier"/>
                <a:sym typeface="Courier"/>
              </a:defRPr>
            </a:pPr>
          </a:p>
          <a:p>
            <a:pPr algn="l">
              <a:defRPr sz="2900">
                <a:latin typeface="Courier"/>
                <a:ea typeface="Courier"/>
                <a:cs typeface="Courier"/>
                <a:sym typeface="Courier"/>
              </a:defRPr>
            </a:pPr>
            <a:r>
              <a:t>    // create a rect array</a:t>
            </a:r>
          </a:p>
          <a:p>
            <a:pPr algn="l">
              <a:defRPr sz="2900">
                <a:latin typeface="Courier"/>
                <a:ea typeface="Courier"/>
                <a:cs typeface="Courier"/>
                <a:sym typeface="Courier"/>
              </a:defRPr>
            </a:pPr>
            <a:r>
              <a:t>    struct rect rect_arr[NUM_RECTS];</a:t>
            </a:r>
          </a:p>
          <a:p>
            <a:pPr algn="l">
              <a:defRPr sz="2900">
                <a:latin typeface="Courier"/>
                <a:ea typeface="Courier"/>
                <a:cs typeface="Courier"/>
                <a:sym typeface="Courier"/>
              </a:defRPr>
            </a:pPr>
          </a:p>
          <a:p>
            <a:pPr algn="l">
              <a:defRPr sz="2900">
                <a:latin typeface="Courier"/>
                <a:ea typeface="Courier"/>
                <a:cs typeface="Courier"/>
                <a:sym typeface="Courier"/>
              </a:defRPr>
            </a:pPr>
            <a:r>
              <a:t>    // populate with random rectangles</a:t>
            </a:r>
          </a:p>
          <a:p>
            <a:pPr algn="l">
              <a:defRPr sz="2900">
                <a:latin typeface="Courier"/>
                <a:ea typeface="Courier"/>
                <a:cs typeface="Courier"/>
                <a:sym typeface="Courier"/>
              </a:defRPr>
            </a:pPr>
            <a:r>
              <a:t>    for (int i = 0; i &lt; NUM_RECTS; i++) {</a:t>
            </a:r>
          </a:p>
          <a:p>
            <a:pPr algn="l">
              <a:defRPr sz="2900">
                <a:latin typeface="Courier"/>
                <a:ea typeface="Courier"/>
                <a:cs typeface="Courier"/>
                <a:sym typeface="Courier"/>
              </a:defRPr>
            </a:pPr>
            <a:r>
              <a:t>        struct rect r;</a:t>
            </a:r>
          </a:p>
          <a:p>
            <a:pPr algn="l">
              <a:defRPr sz="2900">
                <a:latin typeface="Courier"/>
                <a:ea typeface="Courier"/>
                <a:cs typeface="Courier"/>
                <a:sym typeface="Courier"/>
              </a:defRPr>
            </a:pPr>
            <a:r>
              <a:t>        r.width = rand() % MAX_WIDTH; // rand() is a number between 0 and RAND_MAX</a:t>
            </a:r>
          </a:p>
          <a:p>
            <a:pPr algn="l">
              <a:defRPr sz="2900">
                <a:latin typeface="Courier"/>
                <a:ea typeface="Courier"/>
                <a:cs typeface="Courier"/>
                <a:sym typeface="Courier"/>
              </a:defRPr>
            </a:pPr>
            <a:r>
              <a:t>        r.height = rand() % MAX_HEIGHT;</a:t>
            </a:r>
          </a:p>
          <a:p>
            <a:pPr algn="l">
              <a:defRPr sz="2900">
                <a:latin typeface="Courier"/>
                <a:ea typeface="Courier"/>
                <a:cs typeface="Courier"/>
                <a:sym typeface="Courier"/>
              </a:defRPr>
            </a:pPr>
            <a:r>
              <a:t>        rect_arr[i] = r; // can copy a struct, all fields copied by value</a:t>
            </a:r>
          </a:p>
          <a:p>
            <a:pPr algn="l">
              <a:defRPr sz="2900">
                <a:latin typeface="Courier"/>
                <a:ea typeface="Courier"/>
                <a:cs typeface="Courier"/>
                <a:sym typeface="Courier"/>
              </a:defRPr>
            </a:pPr>
            <a: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3" name="Example: qsort with an array of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qsort with an array of structs</a:t>
            </a:r>
          </a:p>
        </p:txBody>
      </p:sp>
      <p:sp>
        <p:nvSpPr>
          <p:cNvPr id="174" name="Next, we run qsort, then print the result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Next, we run qsort, then print the results:</a:t>
            </a:r>
          </a:p>
        </p:txBody>
      </p:sp>
      <p:sp>
        <p:nvSpPr>
          <p:cNvPr id="175" name="qsort(rect_arr, NUM_RECTS, sizeof(struct rect), rect_comp_area);…"/>
          <p:cNvSpPr txBox="1"/>
          <p:nvPr/>
        </p:nvSpPr>
        <p:spPr>
          <a:xfrm>
            <a:off x="1117016" y="3230201"/>
            <a:ext cx="22980552" cy="4876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400">
                <a:latin typeface="Courier"/>
                <a:ea typeface="Courier"/>
                <a:cs typeface="Courier"/>
                <a:sym typeface="Courier"/>
              </a:defRPr>
            </a:pPr>
            <a:r>
              <a:t>    qsort(rect_arr, NUM_RECTS, sizeof(struct rect), rect_comp_area);</a:t>
            </a:r>
          </a:p>
          <a:p>
            <a:pPr algn="l">
              <a:defRPr sz="4400">
                <a:latin typeface="Courier"/>
                <a:ea typeface="Courier"/>
                <a:cs typeface="Courier"/>
                <a:sym typeface="Courier"/>
              </a:defRPr>
            </a:pPr>
          </a:p>
          <a:p>
            <a:pPr algn="l">
              <a:defRPr sz="4400">
                <a:latin typeface="Courier"/>
                <a:ea typeface="Courier"/>
                <a:cs typeface="Courier"/>
                <a:sym typeface="Courier"/>
              </a:defRPr>
            </a:pPr>
            <a:r>
              <a:t>    for (int i = 0; i &lt; NUM_RECTS; i++) {</a:t>
            </a:r>
          </a:p>
          <a:p>
            <a:pPr algn="l">
              <a:defRPr sz="4400">
                <a:latin typeface="Courier"/>
                <a:ea typeface="Courier"/>
                <a:cs typeface="Courier"/>
                <a:sym typeface="Courier"/>
              </a:defRPr>
            </a:pPr>
            <a:r>
              <a:t>        int w = rect_arr[i].width;</a:t>
            </a:r>
          </a:p>
          <a:p>
            <a:pPr algn="l">
              <a:defRPr sz="4400">
                <a:latin typeface="Courier"/>
                <a:ea typeface="Courier"/>
                <a:cs typeface="Courier"/>
                <a:sym typeface="Courier"/>
              </a:defRPr>
            </a:pPr>
            <a:r>
              <a:t>        int h = rect_arr[i].height;</a:t>
            </a:r>
          </a:p>
          <a:p>
            <a:pPr algn="l">
              <a:defRPr sz="4400">
                <a:latin typeface="Courier"/>
                <a:ea typeface="Courier"/>
                <a:cs typeface="Courier"/>
                <a:sym typeface="Courier"/>
              </a:defRPr>
            </a:pPr>
            <a:r>
              <a:t>        printf("w: %d, h: %d, area: %d\n", w, h, w * h);</a:t>
            </a:r>
          </a:p>
          <a:p>
            <a:pPr algn="l">
              <a:defRPr sz="4400">
                <a:latin typeface="Courier"/>
                <a:ea typeface="Courier"/>
                <a:cs typeface="Courier"/>
                <a:sym typeface="Courier"/>
              </a:defRPr>
            </a:pPr>
            <a:r>
              <a:t>    }</a:t>
            </a:r>
          </a:p>
        </p:txBody>
      </p:sp>
      <p:sp>
        <p:nvSpPr>
          <p:cNvPr id="176" name="Output example:"/>
          <p:cNvSpPr txBox="1"/>
          <p:nvPr/>
        </p:nvSpPr>
        <p:spPr>
          <a:xfrm>
            <a:off x="423692" y="8734343"/>
            <a:ext cx="2294964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Output example:</a:t>
            </a:r>
          </a:p>
        </p:txBody>
      </p:sp>
      <p:sp>
        <p:nvSpPr>
          <p:cNvPr id="177" name="$ ./qsort-ex…"/>
          <p:cNvSpPr txBox="1"/>
          <p:nvPr/>
        </p:nvSpPr>
        <p:spPr>
          <a:xfrm>
            <a:off x="5659573" y="8766093"/>
            <a:ext cx="6762553" cy="4533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600">
                <a:latin typeface="Courier"/>
                <a:ea typeface="Courier"/>
                <a:cs typeface="Courier"/>
                <a:sym typeface="Courier"/>
              </a:defRPr>
            </a:pPr>
            <a:r>
              <a:t>$ ./qsort-ex</a:t>
            </a:r>
          </a:p>
          <a:p>
            <a:pPr algn="l">
              <a:defRPr sz="3600">
                <a:latin typeface="Courier"/>
                <a:ea typeface="Courier"/>
                <a:cs typeface="Courier"/>
                <a:sym typeface="Courier"/>
              </a:defRPr>
            </a:pPr>
            <a:r>
              <a:t>w: 21, h: 1, area: 21</a:t>
            </a:r>
          </a:p>
          <a:p>
            <a:pPr algn="l">
              <a:defRPr sz="3600">
                <a:latin typeface="Courier"/>
                <a:ea typeface="Courier"/>
                <a:cs typeface="Courier"/>
                <a:sym typeface="Courier"/>
              </a:defRPr>
            </a:pPr>
            <a:r>
              <a:t>w: 15, h: 3, area: 45</a:t>
            </a:r>
          </a:p>
          <a:p>
            <a:pPr algn="l">
              <a:defRPr sz="3600">
                <a:latin typeface="Courier"/>
                <a:ea typeface="Courier"/>
                <a:cs typeface="Courier"/>
                <a:sym typeface="Courier"/>
              </a:defRPr>
            </a:pPr>
            <a:r>
              <a:t>w: 1, h: 64, area: 64</a:t>
            </a:r>
          </a:p>
          <a:p>
            <a:pPr algn="l">
              <a:defRPr sz="3600">
                <a:latin typeface="Courier"/>
                <a:ea typeface="Courier"/>
                <a:cs typeface="Courier"/>
                <a:sym typeface="Courier"/>
              </a:defRPr>
            </a:pPr>
            <a:r>
              <a:t>…</a:t>
            </a:r>
          </a:p>
          <a:p>
            <a:pPr algn="l">
              <a:defRPr sz="3600">
                <a:latin typeface="Courier"/>
                <a:ea typeface="Courier"/>
                <a:cs typeface="Courier"/>
                <a:sym typeface="Courier"/>
              </a:defRPr>
            </a:pPr>
            <a:r>
              <a:t>w: 95, h: 80, area: 7600</a:t>
            </a:r>
          </a:p>
          <a:p>
            <a:pPr algn="l">
              <a:defRPr sz="3600">
                <a:latin typeface="Courier"/>
                <a:ea typeface="Courier"/>
                <a:cs typeface="Courier"/>
                <a:sym typeface="Courier"/>
              </a:defRPr>
            </a:pPr>
            <a:r>
              <a:t>w: 81, h: 97, area: 7857</a:t>
            </a:r>
          </a:p>
          <a:p>
            <a:pPr algn="l">
              <a:defRPr sz="3600">
                <a:latin typeface="Courier"/>
                <a:ea typeface="Courier"/>
                <a:cs typeface="Courier"/>
                <a:sym typeface="Courier"/>
              </a:defRPr>
            </a:pPr>
            <a:r>
              <a:t>w: 99, h: 87, area: 8613</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0" name="Example: qsort with an array of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qsort with an array of structs</a:t>
            </a:r>
          </a:p>
        </p:txBody>
      </p:sp>
      <p:sp>
        <p:nvSpPr>
          <p:cNvPr id="181" name="Full code:"/>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Full code:</a:t>
            </a:r>
          </a:p>
        </p:txBody>
      </p:sp>
      <p:sp>
        <p:nvSpPr>
          <p:cNvPr id="182" name="// file: qsort-ex.c…"/>
          <p:cNvSpPr txBox="1"/>
          <p:nvPr/>
        </p:nvSpPr>
        <p:spPr>
          <a:xfrm>
            <a:off x="442027" y="3230201"/>
            <a:ext cx="1167063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 file: qsort-ex.c</a:t>
            </a:r>
          </a:p>
          <a:p>
            <a:pPr algn="l">
              <a:defRPr sz="2900">
                <a:latin typeface="Courier"/>
                <a:ea typeface="Courier"/>
                <a:cs typeface="Courier"/>
                <a:sym typeface="Courier"/>
              </a:defRPr>
            </a:pPr>
            <a:r>
              <a:t>#include &lt;stdio.h&gt;</a:t>
            </a:r>
          </a:p>
          <a:p>
            <a:pPr algn="l">
              <a:defRPr sz="2900">
                <a:latin typeface="Courier"/>
                <a:ea typeface="Courier"/>
                <a:cs typeface="Courier"/>
                <a:sym typeface="Courier"/>
              </a:defRPr>
            </a:pPr>
            <a:r>
              <a:t>#include &lt;stdlib.h&gt;</a:t>
            </a:r>
          </a:p>
          <a:p>
            <a:pPr algn="l">
              <a:defRPr sz="2900">
                <a:latin typeface="Courier"/>
                <a:ea typeface="Courier"/>
                <a:cs typeface="Courier"/>
                <a:sym typeface="Courier"/>
              </a:defRPr>
            </a:pPr>
            <a:r>
              <a:t>#include &lt;time.h&gt;</a:t>
            </a:r>
          </a:p>
          <a:p>
            <a:pPr algn="l">
              <a:defRPr sz="2900">
                <a:latin typeface="Courier"/>
                <a:ea typeface="Courier"/>
                <a:cs typeface="Courier"/>
                <a:sym typeface="Courier"/>
              </a:defRPr>
            </a:pPr>
          </a:p>
          <a:p>
            <a:pPr algn="l">
              <a:defRPr sz="2900">
                <a:latin typeface="Courier"/>
                <a:ea typeface="Courier"/>
                <a:cs typeface="Courier"/>
                <a:sym typeface="Courier"/>
              </a:defRPr>
            </a:pPr>
            <a:r>
              <a:t>struct rect {</a:t>
            </a:r>
          </a:p>
          <a:p>
            <a:pPr algn="l">
              <a:defRPr sz="2900">
                <a:latin typeface="Courier"/>
                <a:ea typeface="Courier"/>
                <a:cs typeface="Courier"/>
                <a:sym typeface="Courier"/>
              </a:defRPr>
            </a:pPr>
            <a:r>
              <a:t>    int width;</a:t>
            </a:r>
          </a:p>
          <a:p>
            <a:pPr algn="l">
              <a:defRPr sz="2900">
                <a:latin typeface="Courier"/>
                <a:ea typeface="Courier"/>
                <a:cs typeface="Courier"/>
                <a:sym typeface="Courier"/>
              </a:defRPr>
            </a:pPr>
            <a:r>
              <a:t>    int height;</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#define NUM_RECTS 100</a:t>
            </a:r>
          </a:p>
          <a:p>
            <a:pPr algn="l">
              <a:defRPr sz="2900">
                <a:latin typeface="Courier"/>
                <a:ea typeface="Courier"/>
                <a:cs typeface="Courier"/>
                <a:sym typeface="Courier"/>
              </a:defRPr>
            </a:pPr>
            <a:r>
              <a:t>#define MAX_WIDTH 100</a:t>
            </a:r>
          </a:p>
          <a:p>
            <a:pPr algn="l">
              <a:defRPr sz="2900">
                <a:latin typeface="Courier"/>
                <a:ea typeface="Courier"/>
                <a:cs typeface="Courier"/>
                <a:sym typeface="Courier"/>
              </a:defRPr>
            </a:pPr>
            <a:r>
              <a:t>#define MAX_HEIGHT 100</a:t>
            </a:r>
          </a:p>
          <a:p>
            <a:pPr algn="l">
              <a:defRPr sz="2900">
                <a:latin typeface="Courier"/>
                <a:ea typeface="Courier"/>
                <a:cs typeface="Courier"/>
                <a:sym typeface="Courier"/>
              </a:defRPr>
            </a:pPr>
          </a:p>
          <a:p>
            <a:pPr algn="l">
              <a:defRPr sz="2900">
                <a:latin typeface="Courier"/>
                <a:ea typeface="Courier"/>
                <a:cs typeface="Courier"/>
                <a:sym typeface="Courier"/>
              </a:defRPr>
            </a:pPr>
            <a:r>
              <a:t>int rect_comp_area(const void *r1, const void *r2) {</a:t>
            </a:r>
          </a:p>
          <a:p>
            <a:pPr algn="l">
              <a:defRPr sz="2900">
                <a:latin typeface="Courier"/>
                <a:ea typeface="Courier"/>
                <a:cs typeface="Courier"/>
                <a:sym typeface="Courier"/>
              </a:defRPr>
            </a:pPr>
            <a:r>
              <a:t>    const struct rect *r1ptr = r1;</a:t>
            </a:r>
          </a:p>
          <a:p>
            <a:pPr algn="l">
              <a:defRPr sz="2900">
                <a:latin typeface="Courier"/>
                <a:ea typeface="Courier"/>
                <a:cs typeface="Courier"/>
                <a:sym typeface="Courier"/>
              </a:defRPr>
            </a:pPr>
            <a:r>
              <a:t>    const struct rect *r2ptr = r2;</a:t>
            </a:r>
          </a:p>
          <a:p>
            <a:pPr algn="l">
              <a:defRPr sz="2900">
                <a:latin typeface="Courier"/>
                <a:ea typeface="Courier"/>
                <a:cs typeface="Courier"/>
                <a:sym typeface="Courier"/>
              </a:defRPr>
            </a:pPr>
            <a:r>
              <a:t>    int area1 = r1ptr-&gt;width * r1ptr-&gt;height;</a:t>
            </a:r>
          </a:p>
          <a:p>
            <a:pPr algn="l">
              <a:defRPr sz="2900">
                <a:latin typeface="Courier"/>
                <a:ea typeface="Courier"/>
                <a:cs typeface="Courier"/>
                <a:sym typeface="Courier"/>
              </a:defRPr>
            </a:pPr>
            <a:r>
              <a:t>    int area2 = r2ptr-&gt;width * r2ptr-&gt;height;</a:t>
            </a:r>
          </a:p>
          <a:p>
            <a:pPr algn="l">
              <a:defRPr sz="2900">
                <a:latin typeface="Courier"/>
                <a:ea typeface="Courier"/>
                <a:cs typeface="Courier"/>
                <a:sym typeface="Courier"/>
              </a:defRPr>
            </a:pPr>
            <a:r>
              <a:t>    return area1 - area2;</a:t>
            </a:r>
          </a:p>
          <a:p>
            <a:pPr algn="l">
              <a:defRPr sz="2900">
                <a:latin typeface="Courier"/>
                <a:ea typeface="Courier"/>
                <a:cs typeface="Courier"/>
                <a:sym typeface="Courier"/>
              </a:defRPr>
            </a:pPr>
            <a:r>
              <a:t>}</a:t>
            </a:r>
          </a:p>
        </p:txBody>
      </p:sp>
      <p:sp>
        <p:nvSpPr>
          <p:cNvPr id="183" name="int main(int argc, char **argv)…"/>
          <p:cNvSpPr txBox="1"/>
          <p:nvPr/>
        </p:nvSpPr>
        <p:spPr>
          <a:xfrm>
            <a:off x="12550092" y="3230201"/>
            <a:ext cx="10847538" cy="10452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500">
                <a:latin typeface="Courier"/>
                <a:ea typeface="Courier"/>
                <a:cs typeface="Courier"/>
                <a:sym typeface="Courier"/>
              </a:defRPr>
            </a:pPr>
            <a:r>
              <a:t>int main(int argc, char **argv)</a:t>
            </a:r>
          </a:p>
          <a:p>
            <a:pPr algn="l">
              <a:defRPr sz="2500">
                <a:latin typeface="Courier"/>
                <a:ea typeface="Courier"/>
                <a:cs typeface="Courier"/>
                <a:sym typeface="Courier"/>
              </a:defRPr>
            </a:pPr>
            <a:r>
              <a:t>{</a:t>
            </a:r>
          </a:p>
          <a:p>
            <a:pPr algn="l">
              <a:defRPr sz="2500">
                <a:latin typeface="Courier"/>
                <a:ea typeface="Courier"/>
                <a:cs typeface="Courier"/>
                <a:sym typeface="Courier"/>
              </a:defRPr>
            </a:pPr>
            <a:r>
              <a:t>    time_t t;</a:t>
            </a:r>
          </a:p>
          <a:p>
            <a:pPr algn="l">
              <a:defRPr sz="2500">
                <a:latin typeface="Courier"/>
                <a:ea typeface="Courier"/>
                <a:cs typeface="Courier"/>
                <a:sym typeface="Courier"/>
              </a:defRPr>
            </a:pPr>
            <a:r>
              <a:t>    srand((unsigned) time(&amp;t));</a:t>
            </a:r>
          </a:p>
          <a:p>
            <a:pPr algn="l">
              <a:defRPr sz="2500">
                <a:latin typeface="Courier"/>
                <a:ea typeface="Courier"/>
                <a:cs typeface="Courier"/>
                <a:sym typeface="Courier"/>
              </a:defRPr>
            </a:pPr>
          </a:p>
          <a:p>
            <a:pPr algn="l">
              <a:defRPr sz="2500">
                <a:latin typeface="Courier"/>
                <a:ea typeface="Courier"/>
                <a:cs typeface="Courier"/>
                <a:sym typeface="Courier"/>
              </a:defRPr>
            </a:pPr>
            <a:r>
              <a:t>    // create a rect array</a:t>
            </a:r>
          </a:p>
          <a:p>
            <a:pPr algn="l">
              <a:defRPr sz="2500">
                <a:latin typeface="Courier"/>
                <a:ea typeface="Courier"/>
                <a:cs typeface="Courier"/>
                <a:sym typeface="Courier"/>
              </a:defRPr>
            </a:pPr>
            <a:r>
              <a:t>    struct rect rect_arr[NUM_RECTS];</a:t>
            </a:r>
          </a:p>
          <a:p>
            <a:pPr algn="l">
              <a:defRPr sz="2500">
                <a:latin typeface="Courier"/>
                <a:ea typeface="Courier"/>
                <a:cs typeface="Courier"/>
                <a:sym typeface="Courier"/>
              </a:defRPr>
            </a:pPr>
          </a:p>
          <a:p>
            <a:pPr algn="l">
              <a:defRPr sz="2500">
                <a:latin typeface="Courier"/>
                <a:ea typeface="Courier"/>
                <a:cs typeface="Courier"/>
                <a:sym typeface="Courier"/>
              </a:defRPr>
            </a:pPr>
            <a:r>
              <a:t>    // populate with random rectangles</a:t>
            </a:r>
          </a:p>
          <a:p>
            <a:pPr algn="l">
              <a:defRPr sz="2500">
                <a:latin typeface="Courier"/>
                <a:ea typeface="Courier"/>
                <a:cs typeface="Courier"/>
                <a:sym typeface="Courier"/>
              </a:defRPr>
            </a:pPr>
            <a:r>
              <a:t>    for (int i = 0; i &lt; NUM_RECTS; i++) {</a:t>
            </a:r>
          </a:p>
          <a:p>
            <a:pPr algn="l">
              <a:defRPr sz="2500">
                <a:latin typeface="Courier"/>
                <a:ea typeface="Courier"/>
                <a:cs typeface="Courier"/>
                <a:sym typeface="Courier"/>
              </a:defRPr>
            </a:pPr>
            <a:r>
              <a:t>        struct rect r;</a:t>
            </a:r>
          </a:p>
          <a:p>
            <a:pPr algn="l">
              <a:defRPr sz="2500">
                <a:latin typeface="Courier"/>
                <a:ea typeface="Courier"/>
                <a:cs typeface="Courier"/>
                <a:sym typeface="Courier"/>
              </a:defRPr>
            </a:pPr>
            <a:r>
              <a:t>        r.width = rand() % MAX_WIDTH;</a:t>
            </a:r>
          </a:p>
          <a:p>
            <a:pPr algn="l">
              <a:defRPr sz="2500">
                <a:latin typeface="Courier"/>
                <a:ea typeface="Courier"/>
                <a:cs typeface="Courier"/>
                <a:sym typeface="Courier"/>
              </a:defRPr>
            </a:pPr>
            <a:r>
              <a:t>        r.height = rand() % MAX_HEIGHT;</a:t>
            </a:r>
          </a:p>
          <a:p>
            <a:pPr algn="l">
              <a:defRPr sz="2500">
                <a:latin typeface="Courier"/>
                <a:ea typeface="Courier"/>
                <a:cs typeface="Courier"/>
                <a:sym typeface="Courier"/>
              </a:defRPr>
            </a:pPr>
            <a:r>
              <a:t>        rect_arr[i] = r;</a:t>
            </a:r>
          </a:p>
          <a:p>
            <a:pPr algn="l">
              <a:defRPr sz="2500">
                <a:latin typeface="Courier"/>
                <a:ea typeface="Courier"/>
                <a:cs typeface="Courier"/>
                <a:sym typeface="Courier"/>
              </a:defRPr>
            </a:pPr>
            <a:r>
              <a:t>    }</a:t>
            </a:r>
          </a:p>
          <a:p>
            <a:pPr algn="l">
              <a:defRPr sz="2500">
                <a:latin typeface="Courier"/>
                <a:ea typeface="Courier"/>
                <a:cs typeface="Courier"/>
                <a:sym typeface="Courier"/>
              </a:defRPr>
            </a:pPr>
          </a:p>
          <a:p>
            <a:pPr algn="l">
              <a:defRPr sz="2500">
                <a:latin typeface="Courier"/>
                <a:ea typeface="Courier"/>
                <a:cs typeface="Courier"/>
                <a:sym typeface="Courier"/>
              </a:defRPr>
            </a:pPr>
            <a:r>
              <a:t>    qsort(rect_arr, NUM_RECTS, sizeof(struct rect), </a:t>
            </a:r>
          </a:p>
          <a:p>
            <a:pPr algn="l">
              <a:defRPr sz="2500">
                <a:latin typeface="Courier"/>
                <a:ea typeface="Courier"/>
                <a:cs typeface="Courier"/>
                <a:sym typeface="Courier"/>
              </a:defRPr>
            </a:pPr>
            <a:r>
              <a:t>          rect_comp_area);</a:t>
            </a:r>
          </a:p>
          <a:p>
            <a:pPr algn="l">
              <a:defRPr sz="2500">
                <a:latin typeface="Courier"/>
                <a:ea typeface="Courier"/>
                <a:cs typeface="Courier"/>
                <a:sym typeface="Courier"/>
              </a:defRPr>
            </a:pPr>
          </a:p>
          <a:p>
            <a:pPr algn="l">
              <a:defRPr sz="2500">
                <a:latin typeface="Courier"/>
                <a:ea typeface="Courier"/>
                <a:cs typeface="Courier"/>
                <a:sym typeface="Courier"/>
              </a:defRPr>
            </a:pPr>
            <a:r>
              <a:t>    for (int i = 0; i &lt; NUM_RECTS; i++) {</a:t>
            </a:r>
          </a:p>
          <a:p>
            <a:pPr algn="l">
              <a:defRPr sz="2500">
                <a:latin typeface="Courier"/>
                <a:ea typeface="Courier"/>
                <a:cs typeface="Courier"/>
                <a:sym typeface="Courier"/>
              </a:defRPr>
            </a:pPr>
            <a:r>
              <a:t>        int w = rect_arr[i].width;</a:t>
            </a:r>
          </a:p>
          <a:p>
            <a:pPr algn="l">
              <a:defRPr sz="2500">
                <a:latin typeface="Courier"/>
                <a:ea typeface="Courier"/>
                <a:cs typeface="Courier"/>
                <a:sym typeface="Courier"/>
              </a:defRPr>
            </a:pPr>
            <a:r>
              <a:t>        int h = rect_arr[i].height;</a:t>
            </a:r>
          </a:p>
          <a:p>
            <a:pPr algn="l">
              <a:defRPr sz="2500">
                <a:latin typeface="Courier"/>
                <a:ea typeface="Courier"/>
                <a:cs typeface="Courier"/>
                <a:sym typeface="Courier"/>
              </a:defRPr>
            </a:pPr>
            <a:r>
              <a:t>        printf("w: %d, h: %d, area: %d\n", w, h, w * h);</a:t>
            </a:r>
          </a:p>
          <a:p>
            <a:pPr algn="l">
              <a:defRPr sz="2500">
                <a:latin typeface="Courier"/>
                <a:ea typeface="Courier"/>
                <a:cs typeface="Courier"/>
                <a:sym typeface="Courier"/>
              </a:defRPr>
            </a:pPr>
            <a:r>
              <a:t>    }</a:t>
            </a:r>
          </a:p>
          <a:p>
            <a:pPr algn="l">
              <a:defRPr sz="2500">
                <a:latin typeface="Courier"/>
                <a:ea typeface="Courier"/>
                <a:cs typeface="Courier"/>
                <a:sym typeface="Courier"/>
              </a:defRPr>
            </a:pPr>
          </a:p>
          <a:p>
            <a:pPr algn="l">
              <a:defRPr sz="2500">
                <a:latin typeface="Courier"/>
                <a:ea typeface="Courier"/>
                <a:cs typeface="Courier"/>
                <a:sym typeface="Courier"/>
              </a:defRPr>
            </a:pPr>
            <a:r>
              <a:t>    return 0;</a:t>
            </a:r>
          </a:p>
          <a:p>
            <a:pPr algn="l">
              <a:defRPr sz="25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187" name="Let's build a generic stack. We are going to be using structs extensively for this example, and they are fair game for the midterm exam. So, make sure you understand this example!…"/>
          <p:cNvSpPr txBox="1"/>
          <p:nvPr/>
        </p:nvSpPr>
        <p:spPr>
          <a:xfrm>
            <a:off x="717176" y="1935478"/>
            <a:ext cx="22949648" cy="92494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build a generic stack. We are going to be using </a:t>
            </a:r>
            <a:r>
              <a:rPr>
                <a:latin typeface="Courier"/>
                <a:ea typeface="Courier"/>
                <a:cs typeface="Courier"/>
                <a:sym typeface="Courier"/>
              </a:rPr>
              <a:t>struct</a:t>
            </a:r>
            <a:r>
              <a:t>s extensively for this example, and they are fair game for the midterm exam. So, make sure you understand this example!</a:t>
            </a:r>
          </a:p>
          <a:p>
            <a:pPr algn="l"/>
          </a:p>
          <a:p>
            <a:pPr algn="l"/>
            <a:r>
              <a:t>First, let's remind ourselves what the stack data structure does (back to CS 106B!):</a:t>
            </a:r>
          </a:p>
          <a:p>
            <a:pPr marL="914400" indent="-914400" algn="l">
              <a:buSzPct val="100000"/>
              <a:buAutoNum type="arabicPeriod" startAt="1"/>
            </a:pPr>
            <a:r>
              <a:t>A stack is a last-in-first-out data structure that can store elements. The first element in the stack is the last element out of the stack.</a:t>
            </a:r>
          </a:p>
          <a:p>
            <a:pPr marL="914400" indent="-914400" algn="l">
              <a:buSzPct val="100000"/>
              <a:buAutoNum type="arabicPeriod" startAt="1"/>
            </a:pPr>
            <a:r>
              <a:t>The </a:t>
            </a:r>
            <a:r>
              <a:rPr i="1">
                <a:latin typeface="Helvetica Neue"/>
                <a:ea typeface="Helvetica Neue"/>
                <a:cs typeface="Helvetica Neue"/>
                <a:sym typeface="Helvetica Neue"/>
              </a:rPr>
              <a:t>push</a:t>
            </a:r>
            <a:r>
              <a:t> operation adds an element onto the stack</a:t>
            </a:r>
          </a:p>
          <a:p>
            <a:pPr marL="914400" indent="-914400" algn="l">
              <a:buSzPct val="100000"/>
              <a:buAutoNum type="arabicPeriod" startAt="1"/>
            </a:pPr>
            <a:r>
              <a:t>The </a:t>
            </a:r>
            <a:r>
              <a:rPr i="1">
                <a:latin typeface="Helvetica Neue"/>
                <a:ea typeface="Helvetica Neue"/>
                <a:cs typeface="Helvetica Neue"/>
                <a:sym typeface="Helvetica Neue"/>
              </a:rPr>
              <a:t>pop</a:t>
            </a:r>
            <a:r>
              <a:t> operation removes an element from the stack.</a:t>
            </a:r>
          </a:p>
          <a:p>
            <a:pPr algn="l"/>
          </a:p>
          <a:p>
            <a:pPr algn="l"/>
            <a:r>
              <a:t>Note, we are not talking about the program stack, but a generic version of the stack abstract data type!</a:t>
            </a:r>
          </a:p>
        </p:txBody>
      </p:sp>
      <p:sp>
        <p:nvSpPr>
          <p:cNvPr id="188" name="Code at: /afs/ir/class/cs107/lecture-code/lect7"/>
          <p:cNvSpPr txBox="1"/>
          <p:nvPr/>
        </p:nvSpPr>
        <p:spPr>
          <a:xfrm>
            <a:off x="1201390" y="11634496"/>
            <a:ext cx="16654922" cy="863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4600">
                <a:latin typeface="Courier"/>
                <a:ea typeface="Courier"/>
                <a:cs typeface="Courier"/>
                <a:sym typeface="Courier"/>
              </a:defRPr>
            </a:lvl1pPr>
          </a:lstStyle>
          <a:p>
            <a:pPr/>
            <a:r>
              <a:t>Code at: /afs/ir/class/cs107/lecture-code/lect7</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1"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192" name="Let's build a generic stack. We are going to be using structs extensively for this example, and they are fair game for the midterm exam. So, make sure you understand this example!…"/>
          <p:cNvSpPr txBox="1"/>
          <p:nvPr/>
        </p:nvSpPr>
        <p:spPr>
          <a:xfrm>
            <a:off x="717176" y="1935478"/>
            <a:ext cx="22949648"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build a generic stack. We are going to be using </a:t>
            </a:r>
            <a:r>
              <a:rPr>
                <a:latin typeface="Courier"/>
                <a:ea typeface="Courier"/>
                <a:cs typeface="Courier"/>
                <a:sym typeface="Courier"/>
              </a:rPr>
              <a:t>struct</a:t>
            </a:r>
            <a:r>
              <a:t>s extensively for this example, and they are fair game for the midterm exam. So, make sure you understand this example!</a:t>
            </a:r>
          </a:p>
          <a:p>
            <a:pPr algn="l"/>
          </a:p>
          <a:p>
            <a:pPr algn="l"/>
            <a:r>
              <a:t>We'll start by defining a node that will hold a pointer to a "next" node, and some data:</a:t>
            </a:r>
          </a:p>
        </p:txBody>
      </p:sp>
      <p:sp>
        <p:nvSpPr>
          <p:cNvPr id="193" name="typedef struct node {…"/>
          <p:cNvSpPr txBox="1"/>
          <p:nvPr/>
        </p:nvSpPr>
        <p:spPr>
          <a:xfrm>
            <a:off x="807646" y="7791467"/>
            <a:ext cx="8561165"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typedef struct node {</a:t>
            </a:r>
          </a:p>
          <a:p>
            <a:pPr algn="l">
              <a:defRPr>
                <a:latin typeface="Courier"/>
                <a:ea typeface="Courier"/>
                <a:cs typeface="Courier"/>
                <a:sym typeface="Courier"/>
              </a:defRPr>
            </a:pPr>
            <a:r>
              <a:t>    struct node *next;</a:t>
            </a:r>
          </a:p>
          <a:p>
            <a:pPr algn="l">
              <a:defRPr>
                <a:latin typeface="Courier"/>
                <a:ea typeface="Courier"/>
                <a:cs typeface="Courier"/>
                <a:sym typeface="Courier"/>
              </a:defRPr>
            </a:pPr>
            <a:r>
              <a:t>    void *data;</a:t>
            </a:r>
          </a:p>
          <a:p>
            <a:pPr algn="l">
              <a:defRPr>
                <a:latin typeface="Courier"/>
                <a:ea typeface="Courier"/>
                <a:cs typeface="Courier"/>
                <a:sym typeface="Courier"/>
              </a:defRPr>
            </a:pPr>
            <a:r>
              <a:t>} node;</a:t>
            </a:r>
          </a:p>
        </p:txBody>
      </p:sp>
      <p:sp>
        <p:nvSpPr>
          <p:cNvPr id="194" name="A note on syntax: We are defining a type here (thus, typedef), and we are defining a node to be a &quot;struct node&quot;. This is different from C++, where we can just define a struct and use its name. In C, without the typedef, we would constantly have to be ref"/>
          <p:cNvSpPr txBox="1"/>
          <p:nvPr/>
        </p:nvSpPr>
        <p:spPr>
          <a:xfrm>
            <a:off x="11390889" y="6337413"/>
            <a:ext cx="11713773" cy="7004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note on syntax: We are defining a type here (thus, </a:t>
            </a:r>
            <a:r>
              <a:rPr>
                <a:latin typeface="Courier"/>
                <a:ea typeface="Courier"/>
                <a:cs typeface="Courier"/>
                <a:sym typeface="Courier"/>
              </a:rPr>
              <a:t>typedef</a:t>
            </a:r>
            <a:r>
              <a:t>), and we are defining a node to be a "</a:t>
            </a:r>
            <a:r>
              <a:rPr>
                <a:latin typeface="Courier"/>
                <a:ea typeface="Courier"/>
                <a:cs typeface="Courier"/>
                <a:sym typeface="Courier"/>
              </a:rPr>
              <a:t>struct node</a:t>
            </a:r>
            <a:r>
              <a:t>". This is different from C++, where we can just define a struct and use its name. In C, without the typedef, we would constantly have to be referring to "</a:t>
            </a:r>
            <a:r>
              <a:rPr>
                <a:latin typeface="Courier"/>
                <a:ea typeface="Courier"/>
                <a:cs typeface="Courier"/>
                <a:sym typeface="Courier"/>
              </a:rPr>
              <a:t>struct node</a:t>
            </a:r>
            <a:r>
              <a:t>" every time we wanted to use it. We often do this in C, but having a typedef is nice.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7"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198" name="Let's build a generic stack. We are going to be using structs extensively for this example, and they are fair game for the midterm exam. So, make sure you understand this example!…"/>
          <p:cNvSpPr txBox="1"/>
          <p:nvPr/>
        </p:nvSpPr>
        <p:spPr>
          <a:xfrm>
            <a:off x="717176" y="1935478"/>
            <a:ext cx="22949648"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build a generic stack. We are going to be using </a:t>
            </a:r>
            <a:r>
              <a:rPr>
                <a:latin typeface="Courier"/>
                <a:ea typeface="Courier"/>
                <a:cs typeface="Courier"/>
                <a:sym typeface="Courier"/>
              </a:rPr>
              <a:t>struct</a:t>
            </a:r>
            <a:r>
              <a:t>s extensively for this example, and they are fair game for the midterm exam. So, make sure you understand this example!</a:t>
            </a:r>
          </a:p>
          <a:p>
            <a:pPr algn="l"/>
          </a:p>
          <a:p>
            <a:pPr algn="l"/>
            <a:r>
              <a:t>We'll start by defining a node that will hold a pointer to a "next" node, and some data:</a:t>
            </a:r>
          </a:p>
        </p:txBody>
      </p:sp>
      <p:sp>
        <p:nvSpPr>
          <p:cNvPr id="199" name="typedef struct node {…"/>
          <p:cNvSpPr txBox="1"/>
          <p:nvPr/>
        </p:nvSpPr>
        <p:spPr>
          <a:xfrm>
            <a:off x="807646" y="7791467"/>
            <a:ext cx="8561165"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typedef struct node {</a:t>
            </a:r>
          </a:p>
          <a:p>
            <a:pPr algn="l">
              <a:defRPr>
                <a:latin typeface="Courier"/>
                <a:ea typeface="Courier"/>
                <a:cs typeface="Courier"/>
                <a:sym typeface="Courier"/>
              </a:defRPr>
            </a:pPr>
            <a:r>
              <a:t>    struct node *next;</a:t>
            </a:r>
          </a:p>
          <a:p>
            <a:pPr algn="l">
              <a:defRPr>
                <a:latin typeface="Courier"/>
                <a:ea typeface="Courier"/>
                <a:cs typeface="Courier"/>
                <a:sym typeface="Courier"/>
              </a:defRPr>
            </a:pPr>
            <a:r>
              <a:t>    void *data;</a:t>
            </a:r>
          </a:p>
          <a:p>
            <a:pPr algn="l">
              <a:defRPr>
                <a:latin typeface="Courier"/>
                <a:ea typeface="Courier"/>
                <a:cs typeface="Courier"/>
                <a:sym typeface="Courier"/>
              </a:defRPr>
            </a:pPr>
            <a:r>
              <a:t>} node;</a:t>
            </a:r>
          </a:p>
        </p:txBody>
      </p:sp>
      <p:sp>
        <p:nvSpPr>
          <p:cNvPr id="200" name="We don't know anything about the type of thing that data will point to, although the stack itself will know its width."/>
          <p:cNvSpPr txBox="1"/>
          <p:nvPr/>
        </p:nvSpPr>
        <p:spPr>
          <a:xfrm>
            <a:off x="11390889" y="6337413"/>
            <a:ext cx="11713773"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don't know anything about the type of thing that </a:t>
            </a:r>
            <a:r>
              <a:rPr>
                <a:latin typeface="Courier"/>
                <a:ea typeface="Courier"/>
                <a:cs typeface="Courier"/>
                <a:sym typeface="Courier"/>
              </a:rPr>
              <a:t>data</a:t>
            </a:r>
            <a:r>
              <a:t> will point to, although the stack itself will know its width.</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3"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04" name="Next, let's build the stack type. It will have a defined width for each node, and it will also keep track of how many elements it holds. It will also keep track of the top of the stack. Again, we want to typedef it so we don't have to continually say &quot;st"/>
          <p:cNvSpPr txBox="1"/>
          <p:nvPr/>
        </p:nvSpPr>
        <p:spPr>
          <a:xfrm>
            <a:off x="717176" y="1935478"/>
            <a:ext cx="22949648" cy="317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Next, let's build the </a:t>
            </a:r>
            <a:r>
              <a:rPr>
                <a:latin typeface="Courier"/>
                <a:ea typeface="Courier"/>
                <a:cs typeface="Courier"/>
                <a:sym typeface="Courier"/>
              </a:rPr>
              <a:t>stack</a:t>
            </a:r>
            <a:r>
              <a:t> type. It will have a defined width for each node, and it will also keep track of how many elements it holds. It will also keep track of the top of the stack. Again, we want to typedef it so we don't have to continually say "</a:t>
            </a:r>
            <a:r>
              <a:rPr>
                <a:latin typeface="Courier"/>
                <a:ea typeface="Courier"/>
                <a:cs typeface="Courier"/>
                <a:sym typeface="Courier"/>
              </a:rPr>
              <a:t>struct stack</a:t>
            </a:r>
            <a:r>
              <a:t>" when we want to use it.</a:t>
            </a:r>
          </a:p>
        </p:txBody>
      </p:sp>
      <p:sp>
        <p:nvSpPr>
          <p:cNvPr id="205" name="typedef struct stack {…"/>
          <p:cNvSpPr txBox="1"/>
          <p:nvPr/>
        </p:nvSpPr>
        <p:spPr>
          <a:xfrm>
            <a:off x="807646" y="6047744"/>
            <a:ext cx="8561165" cy="397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typedef struct stack {</a:t>
            </a:r>
          </a:p>
          <a:p>
            <a:pPr algn="l">
              <a:defRPr>
                <a:latin typeface="Courier"/>
                <a:ea typeface="Courier"/>
                <a:cs typeface="Courier"/>
                <a:sym typeface="Courier"/>
              </a:defRPr>
            </a:pPr>
            <a:r>
              <a:t>    int width;</a:t>
            </a:r>
          </a:p>
          <a:p>
            <a:pPr algn="l">
              <a:defRPr>
                <a:latin typeface="Courier"/>
                <a:ea typeface="Courier"/>
                <a:cs typeface="Courier"/>
                <a:sym typeface="Courier"/>
              </a:defRPr>
            </a:pPr>
            <a:r>
              <a:t>    int nelems;</a:t>
            </a:r>
          </a:p>
          <a:p>
            <a:pPr algn="l">
              <a:defRPr>
                <a:latin typeface="Courier"/>
                <a:ea typeface="Courier"/>
                <a:cs typeface="Courier"/>
                <a:sym typeface="Courier"/>
              </a:defRPr>
            </a:pPr>
            <a:r>
              <a:t>    node *top;</a:t>
            </a:r>
          </a:p>
          <a:p>
            <a:pPr algn="l">
              <a:defRPr>
                <a:latin typeface="Courier"/>
                <a:ea typeface="Courier"/>
                <a:cs typeface="Courier"/>
                <a:sym typeface="Courier"/>
              </a:defRPr>
            </a:pPr>
            <a:r>
              <a:t>} stack;</a:t>
            </a:r>
          </a:p>
        </p:txBody>
      </p:sp>
      <p:sp>
        <p:nvSpPr>
          <p:cNvPr id="206" name="Remember, a node is generic, so this stack can hold any type, although once it has a width defined, all elements you push must have that width."/>
          <p:cNvSpPr txBox="1"/>
          <p:nvPr/>
        </p:nvSpPr>
        <p:spPr>
          <a:xfrm>
            <a:off x="11390889" y="6337413"/>
            <a:ext cx="11713773"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Remember, a node is generic, so this stack can hold any type, although once it has a width defined, all elements you push must have that width.</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10" name="How do we create a default stack? We could do it manually:"/>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How do we create a default stack? We could do it manually:</a:t>
            </a:r>
          </a:p>
        </p:txBody>
      </p:sp>
      <p:sp>
        <p:nvSpPr>
          <p:cNvPr id="211" name="stack *s = stack_create(...);"/>
          <p:cNvSpPr txBox="1"/>
          <p:nvPr/>
        </p:nvSpPr>
        <p:spPr>
          <a:xfrm>
            <a:off x="892020" y="8790972"/>
            <a:ext cx="11228599" cy="92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stack *s = stack_create(...);</a:t>
            </a:r>
          </a:p>
        </p:txBody>
      </p:sp>
      <p:sp>
        <p:nvSpPr>
          <p:cNvPr id="212" name="But let's create a function for it, in which case we should use a pointer:"/>
          <p:cNvSpPr txBox="1"/>
          <p:nvPr/>
        </p:nvSpPr>
        <p:spPr>
          <a:xfrm>
            <a:off x="956674" y="7064257"/>
            <a:ext cx="2165745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But let's create a function for it, in which case we should use a pointer:</a:t>
            </a:r>
          </a:p>
        </p:txBody>
      </p:sp>
      <p:sp>
        <p:nvSpPr>
          <p:cNvPr id="213" name="stack s1;…"/>
          <p:cNvSpPr txBox="1"/>
          <p:nvPr/>
        </p:nvSpPr>
        <p:spPr>
          <a:xfrm>
            <a:off x="863895" y="2969622"/>
            <a:ext cx="15801344"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stack s1;</a:t>
            </a:r>
          </a:p>
          <a:p>
            <a:pPr algn="l">
              <a:defRPr>
                <a:latin typeface="Courier"/>
                <a:ea typeface="Courier"/>
                <a:cs typeface="Courier"/>
                <a:sym typeface="Courier"/>
              </a:defRPr>
            </a:pPr>
            <a:r>
              <a:t>    s1.width = sizeof(int); // store ints</a:t>
            </a:r>
          </a:p>
          <a:p>
            <a:pPr algn="l">
              <a:defRPr>
                <a:latin typeface="Courier"/>
                <a:ea typeface="Courier"/>
                <a:cs typeface="Courier"/>
                <a:sym typeface="Courier"/>
              </a:defRPr>
            </a:pPr>
            <a:r>
              <a:t>    s1.nelems = 0;</a:t>
            </a:r>
          </a:p>
          <a:p>
            <a:pPr algn="l">
              <a:defRPr>
                <a:latin typeface="Courier"/>
                <a:ea typeface="Courier"/>
                <a:cs typeface="Courier"/>
                <a:sym typeface="Courier"/>
              </a:defRPr>
            </a:pPr>
            <a:r>
              <a:t>    s1.top = NULL;</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17" name="Our stack creation function:"/>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Our stack creation function:</a:t>
            </a:r>
          </a:p>
        </p:txBody>
      </p:sp>
      <p:sp>
        <p:nvSpPr>
          <p:cNvPr id="218" name="Let's investigate..."/>
          <p:cNvSpPr txBox="1"/>
          <p:nvPr/>
        </p:nvSpPr>
        <p:spPr>
          <a:xfrm>
            <a:off x="816051" y="9916655"/>
            <a:ext cx="21657456"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investigate...</a:t>
            </a:r>
          </a:p>
        </p:txBody>
      </p:sp>
      <p:sp>
        <p:nvSpPr>
          <p:cNvPr id="219" name="stack *stack_create(int width)…"/>
          <p:cNvSpPr txBox="1"/>
          <p:nvPr/>
        </p:nvSpPr>
        <p:spPr>
          <a:xfrm>
            <a:off x="751397" y="3218107"/>
            <a:ext cx="14277095"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stack *stack_create(int width)</a:t>
            </a:r>
          </a:p>
          <a:p>
            <a:pPr algn="l">
              <a:defRPr>
                <a:latin typeface="Courier"/>
                <a:ea typeface="Courier"/>
                <a:cs typeface="Courier"/>
                <a:sym typeface="Courier"/>
              </a:defRPr>
            </a:pPr>
            <a:r>
              <a:t>{</a:t>
            </a:r>
          </a:p>
          <a:p>
            <a:pPr algn="l">
              <a:defRPr>
                <a:latin typeface="Courier"/>
                <a:ea typeface="Courier"/>
                <a:cs typeface="Courier"/>
                <a:sym typeface="Courier"/>
              </a:defRPr>
            </a:pPr>
            <a:r>
              <a:t>    stack *s = malloc(sizeof(stack));</a:t>
            </a:r>
          </a:p>
          <a:p>
            <a:pPr algn="l">
              <a:defRPr>
                <a:latin typeface="Courier"/>
                <a:ea typeface="Courier"/>
                <a:cs typeface="Courier"/>
                <a:sym typeface="Courier"/>
              </a:defRPr>
            </a:pPr>
            <a:r>
              <a:t>    s-&gt;width = width;</a:t>
            </a:r>
          </a:p>
          <a:p>
            <a:pPr algn="l">
              <a:defRPr>
                <a:latin typeface="Courier"/>
                <a:ea typeface="Courier"/>
                <a:cs typeface="Courier"/>
                <a:sym typeface="Courier"/>
              </a:defRPr>
            </a:pPr>
            <a:r>
              <a:t>    s-&gt;nelems = 0;</a:t>
            </a:r>
          </a:p>
          <a:p>
            <a:pPr algn="l">
              <a:defRPr>
                <a:latin typeface="Courier"/>
                <a:ea typeface="Courier"/>
                <a:cs typeface="Courier"/>
                <a:sym typeface="Courier"/>
              </a:defRPr>
            </a:pPr>
            <a:r>
              <a:t>    s-&gt;top = NULL;</a:t>
            </a:r>
          </a:p>
          <a:p>
            <a:pPr algn="l">
              <a:defRPr>
                <a:latin typeface="Courier"/>
                <a:ea typeface="Courier"/>
                <a:cs typeface="Courier"/>
                <a:sym typeface="Courier"/>
              </a:defRPr>
            </a:pPr>
            <a:r>
              <a:t>    return s;</a:t>
            </a:r>
          </a:p>
          <a:p>
            <a:pPr algn="l">
              <a:defRPr>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23" name="Our stack creation function:"/>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Our stack creation function:</a:t>
            </a:r>
          </a:p>
        </p:txBody>
      </p:sp>
      <p:sp>
        <p:nvSpPr>
          <p:cNvPr id="224" name="A particular stack must have a set width (otherwise, we would have to pass in the width each time, and this doesn't make sense for pop -- we wouldn't know what type we were popping off!)"/>
          <p:cNvSpPr txBox="1"/>
          <p:nvPr/>
        </p:nvSpPr>
        <p:spPr>
          <a:xfrm>
            <a:off x="15831494" y="3198451"/>
            <a:ext cx="6276393" cy="772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particular stack must have a set width (otherwise, we would have to pass in the width each time, and this doesn't make sense for </a:t>
            </a:r>
            <a:r>
              <a:rPr>
                <a:latin typeface="Courier"/>
                <a:ea typeface="Courier"/>
                <a:cs typeface="Courier"/>
                <a:sym typeface="Courier"/>
              </a:rPr>
              <a:t>pop</a:t>
            </a:r>
            <a:r>
              <a:t> -- we wouldn't know what type we were popping off!)</a:t>
            </a:r>
          </a:p>
        </p:txBody>
      </p:sp>
      <p:sp>
        <p:nvSpPr>
          <p:cNvPr id="225" name="stack *stack_create(int width)…"/>
          <p:cNvSpPr txBox="1"/>
          <p:nvPr/>
        </p:nvSpPr>
        <p:spPr>
          <a:xfrm>
            <a:off x="751397" y="3218107"/>
            <a:ext cx="14277095"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stack *stack_create(int width)</a:t>
            </a:r>
          </a:p>
          <a:p>
            <a:pPr algn="l">
              <a:defRPr>
                <a:latin typeface="Courier"/>
                <a:ea typeface="Courier"/>
                <a:cs typeface="Courier"/>
                <a:sym typeface="Courier"/>
              </a:defRPr>
            </a:pPr>
            <a:r>
              <a:t>{</a:t>
            </a:r>
          </a:p>
          <a:p>
            <a:pPr algn="l">
              <a:defRPr>
                <a:latin typeface="Courier"/>
                <a:ea typeface="Courier"/>
                <a:cs typeface="Courier"/>
                <a:sym typeface="Courier"/>
              </a:defRPr>
            </a:pPr>
            <a:r>
              <a:t>    stack *s = malloc(sizeof(stack));</a:t>
            </a:r>
          </a:p>
          <a:p>
            <a:pPr algn="l">
              <a:defRPr>
                <a:latin typeface="Courier"/>
                <a:ea typeface="Courier"/>
                <a:cs typeface="Courier"/>
                <a:sym typeface="Courier"/>
              </a:defRPr>
            </a:pPr>
            <a:r>
              <a:t>    s-&gt;width = width;</a:t>
            </a:r>
          </a:p>
          <a:p>
            <a:pPr algn="l">
              <a:defRPr>
                <a:latin typeface="Courier"/>
                <a:ea typeface="Courier"/>
                <a:cs typeface="Courier"/>
                <a:sym typeface="Courier"/>
              </a:defRPr>
            </a:pPr>
            <a:r>
              <a:t>    s-&gt;nelems = 0;</a:t>
            </a:r>
          </a:p>
          <a:p>
            <a:pPr algn="l">
              <a:defRPr>
                <a:latin typeface="Courier"/>
                <a:ea typeface="Courier"/>
                <a:cs typeface="Courier"/>
                <a:sym typeface="Courier"/>
              </a:defRPr>
            </a:pPr>
            <a:r>
              <a:t>    s-&gt;top = NULL;</a:t>
            </a:r>
          </a:p>
          <a:p>
            <a:pPr algn="l">
              <a:defRPr>
                <a:latin typeface="Courier"/>
                <a:ea typeface="Courier"/>
                <a:cs typeface="Courier"/>
                <a:sym typeface="Courier"/>
              </a:defRPr>
            </a:pPr>
            <a:r>
              <a:t>    return s;</a:t>
            </a:r>
          </a:p>
          <a:p>
            <a:pPr algn="l">
              <a:defRPr>
                <a:latin typeface="Courier"/>
                <a:ea typeface="Courier"/>
                <a:cs typeface="Courier"/>
                <a:sym typeface="Courier"/>
              </a:defRPr>
            </a:pPr>
            <a:r>
              <a:t>}</a:t>
            </a:r>
          </a:p>
        </p:txBody>
      </p:sp>
      <p:sp>
        <p:nvSpPr>
          <p:cNvPr id="226" name="Rounded Rectangle"/>
          <p:cNvSpPr/>
          <p:nvPr/>
        </p:nvSpPr>
        <p:spPr>
          <a:xfrm>
            <a:off x="8356463" y="3499751"/>
            <a:ext cx="3648025"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30" name="Our stack creation function:"/>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Our stack creation function:</a:t>
            </a:r>
          </a:p>
        </p:txBody>
      </p:sp>
      <p:sp>
        <p:nvSpPr>
          <p:cNvPr id="231" name="Get enough memory from the heap to create the stack."/>
          <p:cNvSpPr txBox="1"/>
          <p:nvPr/>
        </p:nvSpPr>
        <p:spPr>
          <a:xfrm>
            <a:off x="15915868" y="4832309"/>
            <a:ext cx="6276394"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Get enough memory from the heap to create the stack.</a:t>
            </a:r>
          </a:p>
        </p:txBody>
      </p:sp>
      <p:sp>
        <p:nvSpPr>
          <p:cNvPr id="232" name="stack *stack_create(int width)…"/>
          <p:cNvSpPr txBox="1"/>
          <p:nvPr/>
        </p:nvSpPr>
        <p:spPr>
          <a:xfrm>
            <a:off x="751397" y="3218107"/>
            <a:ext cx="14277095"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stack *stack_create(int width)</a:t>
            </a:r>
          </a:p>
          <a:p>
            <a:pPr algn="l">
              <a:defRPr>
                <a:latin typeface="Courier"/>
                <a:ea typeface="Courier"/>
                <a:cs typeface="Courier"/>
                <a:sym typeface="Courier"/>
              </a:defRPr>
            </a:pPr>
            <a:r>
              <a:t>{</a:t>
            </a:r>
          </a:p>
          <a:p>
            <a:pPr algn="l">
              <a:defRPr>
                <a:latin typeface="Courier"/>
                <a:ea typeface="Courier"/>
                <a:cs typeface="Courier"/>
                <a:sym typeface="Courier"/>
              </a:defRPr>
            </a:pPr>
            <a:r>
              <a:t>    stack *s = malloc(sizeof(stack));</a:t>
            </a:r>
          </a:p>
          <a:p>
            <a:pPr algn="l">
              <a:defRPr>
                <a:latin typeface="Courier"/>
                <a:ea typeface="Courier"/>
                <a:cs typeface="Courier"/>
                <a:sym typeface="Courier"/>
              </a:defRPr>
            </a:pPr>
            <a:r>
              <a:t>    s-&gt;width = width;</a:t>
            </a:r>
          </a:p>
          <a:p>
            <a:pPr algn="l">
              <a:defRPr>
                <a:latin typeface="Courier"/>
                <a:ea typeface="Courier"/>
                <a:cs typeface="Courier"/>
                <a:sym typeface="Courier"/>
              </a:defRPr>
            </a:pPr>
            <a:r>
              <a:t>    s-&gt;nelems = 0;</a:t>
            </a:r>
          </a:p>
          <a:p>
            <a:pPr algn="l">
              <a:defRPr>
                <a:latin typeface="Courier"/>
                <a:ea typeface="Courier"/>
                <a:cs typeface="Courier"/>
                <a:sym typeface="Courier"/>
              </a:defRPr>
            </a:pPr>
            <a:r>
              <a:t>    s-&gt;top = NULL;</a:t>
            </a:r>
          </a:p>
          <a:p>
            <a:pPr algn="l">
              <a:defRPr>
                <a:latin typeface="Courier"/>
                <a:ea typeface="Courier"/>
                <a:cs typeface="Courier"/>
                <a:sym typeface="Courier"/>
              </a:defRPr>
            </a:pPr>
            <a:r>
              <a:t>    return s;</a:t>
            </a:r>
          </a:p>
          <a:p>
            <a:pPr algn="l">
              <a:defRPr>
                <a:latin typeface="Courier"/>
                <a:ea typeface="Courier"/>
                <a:cs typeface="Courier"/>
                <a:sym typeface="Courier"/>
              </a:defRPr>
            </a:pPr>
            <a:r>
              <a:t>}</a:t>
            </a:r>
          </a:p>
        </p:txBody>
      </p:sp>
      <p:sp>
        <p:nvSpPr>
          <p:cNvPr id="233" name="Rounded Rectangle"/>
          <p:cNvSpPr/>
          <p:nvPr/>
        </p:nvSpPr>
        <p:spPr>
          <a:xfrm>
            <a:off x="2169058" y="4948166"/>
            <a:ext cx="12813229"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37" name="Our stack creation function:"/>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Our stack creation function:</a:t>
            </a:r>
          </a:p>
        </p:txBody>
      </p:sp>
      <p:sp>
        <p:nvSpPr>
          <p:cNvPr id="238" name="Set the initial conditions."/>
          <p:cNvSpPr txBox="1"/>
          <p:nvPr/>
        </p:nvSpPr>
        <p:spPr>
          <a:xfrm>
            <a:off x="15943992" y="5615458"/>
            <a:ext cx="6276394"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Set the initial conditions.</a:t>
            </a:r>
          </a:p>
        </p:txBody>
      </p:sp>
      <p:sp>
        <p:nvSpPr>
          <p:cNvPr id="239" name="stack *stack_create(int width)…"/>
          <p:cNvSpPr txBox="1"/>
          <p:nvPr/>
        </p:nvSpPr>
        <p:spPr>
          <a:xfrm>
            <a:off x="751397" y="3218107"/>
            <a:ext cx="14277095"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stack *stack_create(int width)</a:t>
            </a:r>
          </a:p>
          <a:p>
            <a:pPr algn="l">
              <a:defRPr>
                <a:latin typeface="Courier"/>
                <a:ea typeface="Courier"/>
                <a:cs typeface="Courier"/>
                <a:sym typeface="Courier"/>
              </a:defRPr>
            </a:pPr>
            <a:r>
              <a:t>{</a:t>
            </a:r>
          </a:p>
          <a:p>
            <a:pPr algn="l">
              <a:defRPr>
                <a:latin typeface="Courier"/>
                <a:ea typeface="Courier"/>
                <a:cs typeface="Courier"/>
                <a:sym typeface="Courier"/>
              </a:defRPr>
            </a:pPr>
            <a:r>
              <a:t>    stack *s = malloc(sizeof(stack));</a:t>
            </a:r>
          </a:p>
          <a:p>
            <a:pPr algn="l">
              <a:defRPr>
                <a:latin typeface="Courier"/>
                <a:ea typeface="Courier"/>
                <a:cs typeface="Courier"/>
                <a:sym typeface="Courier"/>
              </a:defRPr>
            </a:pPr>
            <a:r>
              <a:t>    s-&gt;width = width;</a:t>
            </a:r>
          </a:p>
          <a:p>
            <a:pPr algn="l">
              <a:defRPr>
                <a:latin typeface="Courier"/>
                <a:ea typeface="Courier"/>
                <a:cs typeface="Courier"/>
                <a:sym typeface="Courier"/>
              </a:defRPr>
            </a:pPr>
            <a:r>
              <a:t>    s-&gt;nelems = 0;</a:t>
            </a:r>
          </a:p>
          <a:p>
            <a:pPr algn="l">
              <a:defRPr>
                <a:latin typeface="Courier"/>
                <a:ea typeface="Courier"/>
                <a:cs typeface="Courier"/>
                <a:sym typeface="Courier"/>
              </a:defRPr>
            </a:pPr>
            <a:r>
              <a:t>    s-&gt;top = NULL;</a:t>
            </a:r>
          </a:p>
          <a:p>
            <a:pPr algn="l">
              <a:defRPr>
                <a:latin typeface="Courier"/>
                <a:ea typeface="Courier"/>
                <a:cs typeface="Courier"/>
                <a:sym typeface="Courier"/>
              </a:defRPr>
            </a:pPr>
            <a:r>
              <a:t>    return s;</a:t>
            </a:r>
          </a:p>
          <a:p>
            <a:pPr algn="l">
              <a:defRPr>
                <a:latin typeface="Courier"/>
                <a:ea typeface="Courier"/>
                <a:cs typeface="Courier"/>
                <a:sym typeface="Courier"/>
              </a:defRPr>
            </a:pPr>
            <a:r>
              <a:t>}</a:t>
            </a:r>
          </a:p>
        </p:txBody>
      </p:sp>
      <p:sp>
        <p:nvSpPr>
          <p:cNvPr id="240" name="Rounded Rectangle"/>
          <p:cNvSpPr/>
          <p:nvPr/>
        </p:nvSpPr>
        <p:spPr>
          <a:xfrm>
            <a:off x="2169058" y="5710166"/>
            <a:ext cx="12813229" cy="2179765"/>
          </a:xfrm>
          <a:prstGeom prst="roundRect">
            <a:avLst>
              <a:gd name="adj" fmla="val 143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3"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44" name="Our stack creation function:"/>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Our stack creation function:</a:t>
            </a:r>
          </a:p>
        </p:txBody>
      </p:sp>
      <p:sp>
        <p:nvSpPr>
          <p:cNvPr id="245" name="Return the pointer to the memory we just requested and initialized."/>
          <p:cNvSpPr txBox="1"/>
          <p:nvPr/>
        </p:nvSpPr>
        <p:spPr>
          <a:xfrm>
            <a:off x="15775244" y="7525786"/>
            <a:ext cx="6276394"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Return the pointer to the memory we just requested and initialized.</a:t>
            </a:r>
          </a:p>
        </p:txBody>
      </p:sp>
      <p:sp>
        <p:nvSpPr>
          <p:cNvPr id="246" name="stack *stack_create(int width)…"/>
          <p:cNvSpPr txBox="1"/>
          <p:nvPr/>
        </p:nvSpPr>
        <p:spPr>
          <a:xfrm>
            <a:off x="751397" y="3218107"/>
            <a:ext cx="14277095" cy="626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stack *stack_create(int width)</a:t>
            </a:r>
          </a:p>
          <a:p>
            <a:pPr algn="l">
              <a:defRPr>
                <a:latin typeface="Courier"/>
                <a:ea typeface="Courier"/>
                <a:cs typeface="Courier"/>
                <a:sym typeface="Courier"/>
              </a:defRPr>
            </a:pPr>
            <a:r>
              <a:t>{</a:t>
            </a:r>
          </a:p>
          <a:p>
            <a:pPr algn="l">
              <a:defRPr>
                <a:latin typeface="Courier"/>
                <a:ea typeface="Courier"/>
                <a:cs typeface="Courier"/>
                <a:sym typeface="Courier"/>
              </a:defRPr>
            </a:pPr>
            <a:r>
              <a:t>    stack *s = malloc(sizeof(stack));</a:t>
            </a:r>
          </a:p>
          <a:p>
            <a:pPr algn="l">
              <a:defRPr>
                <a:latin typeface="Courier"/>
                <a:ea typeface="Courier"/>
                <a:cs typeface="Courier"/>
                <a:sym typeface="Courier"/>
              </a:defRPr>
            </a:pPr>
            <a:r>
              <a:t>    s-&gt;width = width;</a:t>
            </a:r>
          </a:p>
          <a:p>
            <a:pPr algn="l">
              <a:defRPr>
                <a:latin typeface="Courier"/>
                <a:ea typeface="Courier"/>
                <a:cs typeface="Courier"/>
                <a:sym typeface="Courier"/>
              </a:defRPr>
            </a:pPr>
            <a:r>
              <a:t>    s-&gt;nelems = 0;</a:t>
            </a:r>
          </a:p>
          <a:p>
            <a:pPr algn="l">
              <a:defRPr>
                <a:latin typeface="Courier"/>
                <a:ea typeface="Courier"/>
                <a:cs typeface="Courier"/>
                <a:sym typeface="Courier"/>
              </a:defRPr>
            </a:pPr>
            <a:r>
              <a:t>    s-&gt;top = NULL;</a:t>
            </a:r>
          </a:p>
          <a:p>
            <a:pPr algn="l">
              <a:defRPr>
                <a:latin typeface="Courier"/>
                <a:ea typeface="Courier"/>
                <a:cs typeface="Courier"/>
                <a:sym typeface="Courier"/>
              </a:defRPr>
            </a:pPr>
            <a:r>
              <a:t>    return s;</a:t>
            </a:r>
          </a:p>
          <a:p>
            <a:pPr algn="l">
              <a:defRPr>
                <a:latin typeface="Courier"/>
                <a:ea typeface="Courier"/>
                <a:cs typeface="Courier"/>
                <a:sym typeface="Courier"/>
              </a:defRPr>
            </a:pPr>
            <a:r>
              <a:t>}</a:t>
            </a:r>
          </a:p>
        </p:txBody>
      </p:sp>
      <p:sp>
        <p:nvSpPr>
          <p:cNvPr id="247" name="Rounded Rectangle"/>
          <p:cNvSpPr/>
          <p:nvPr/>
        </p:nvSpPr>
        <p:spPr>
          <a:xfrm>
            <a:off x="2253432" y="7960131"/>
            <a:ext cx="3775025" cy="738491"/>
          </a:xfrm>
          <a:prstGeom prst="roundRect">
            <a:avLst>
              <a:gd name="adj" fmla="val 143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0"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51"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52"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 data, 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5"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56"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57" name="The stack function takes a stack as a parameter! The stack isn't an object, and it doesn't have functions built in. If we really wanted to, we could create a stack struct that has function pointers, but that is more advanced. A pointer to the data is als"/>
          <p:cNvSpPr txBox="1"/>
          <p:nvPr/>
        </p:nvSpPr>
        <p:spPr>
          <a:xfrm>
            <a:off x="278608" y="11240166"/>
            <a:ext cx="21782369" cy="2180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The stack function takes a stack as a parameter! The stack isn't an object, and it doesn't have functions built in. If we really wanted to, we could create a stack struct that has function pointers, but that is more advanced. A pointer to the data is also required.</a:t>
            </a:r>
          </a:p>
        </p:txBody>
      </p:sp>
      <p:sp>
        <p:nvSpPr>
          <p:cNvPr id="258"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memcpy(new_node-&gt;data,data,s-&gt;width);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59" name="Rounded Rectangle"/>
          <p:cNvSpPr/>
          <p:nvPr/>
        </p:nvSpPr>
        <p:spPr>
          <a:xfrm>
            <a:off x="6781487" y="3403951"/>
            <a:ext cx="10211266" cy="738491"/>
          </a:xfrm>
          <a:prstGeom prst="roundRect">
            <a:avLst>
              <a:gd name="adj" fmla="val 143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63"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64" name="Each time we add an element to the stack, we need to create a node, and we get that off the heap, too."/>
          <p:cNvSpPr txBox="1"/>
          <p:nvPr/>
        </p:nvSpPr>
        <p:spPr>
          <a:xfrm>
            <a:off x="278608" y="11240166"/>
            <a:ext cx="21782369" cy="15009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Each time we add an element to the stack, we need to create a </a:t>
            </a:r>
            <a:r>
              <a:rPr>
                <a:latin typeface="Courier"/>
                <a:ea typeface="Courier"/>
                <a:cs typeface="Courier"/>
                <a:sym typeface="Courier"/>
              </a:rPr>
              <a:t>node</a:t>
            </a:r>
            <a:r>
              <a:t>, and we get that off the heap, too.</a:t>
            </a:r>
          </a:p>
        </p:txBody>
      </p:sp>
      <p:sp>
        <p:nvSpPr>
          <p:cNvPr id="265"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memcpy(new_node-&gt;data,data,s-&gt;width);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66" name="Rounded Rectangle"/>
          <p:cNvSpPr/>
          <p:nvPr/>
        </p:nvSpPr>
        <p:spPr>
          <a:xfrm>
            <a:off x="2253432" y="4922678"/>
            <a:ext cx="14706253" cy="738491"/>
          </a:xfrm>
          <a:prstGeom prst="roundRect">
            <a:avLst>
              <a:gd name="adj" fmla="val 143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70"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71" name="Guess what? We also have to use heap memory to store the data! We are making a copy of the data, not just pointing to it!"/>
          <p:cNvSpPr txBox="1"/>
          <p:nvPr/>
        </p:nvSpPr>
        <p:spPr>
          <a:xfrm>
            <a:off x="278608" y="11240166"/>
            <a:ext cx="21782369"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Guess what? We also have to use heap memory to store the data! We are making a copy of the data, not just pointing to it!</a:t>
            </a:r>
          </a:p>
        </p:txBody>
      </p:sp>
      <p:sp>
        <p:nvSpPr>
          <p:cNvPr id="272"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memcpy(new_node-&gt;data,data,s-&gt;width);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73" name="Rounded Rectangle"/>
          <p:cNvSpPr/>
          <p:nvPr/>
        </p:nvSpPr>
        <p:spPr>
          <a:xfrm>
            <a:off x="2253432" y="5653917"/>
            <a:ext cx="13371764" cy="738490"/>
          </a:xfrm>
          <a:prstGeom prst="roundRect">
            <a:avLst>
              <a:gd name="adj" fmla="val 3549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77"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78" name="We copy the data pointed to into our node. This could be anything, but we know the width. If it is a pointer, we'll copy the pointer, but it could be integer data, or any other kind of data."/>
          <p:cNvSpPr txBox="1"/>
          <p:nvPr/>
        </p:nvSpPr>
        <p:spPr>
          <a:xfrm>
            <a:off x="278608" y="11240166"/>
            <a:ext cx="21782369" cy="2180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We copy the data pointed to into our node. This could be anything, but we know the width. If it is a pointer, we'll copy the pointer, but it could be integer data, or any other kind of data.</a:t>
            </a:r>
          </a:p>
        </p:txBody>
      </p:sp>
      <p:sp>
        <p:nvSpPr>
          <p:cNvPr id="279"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 data, 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80" name="Rounded Rectangle"/>
          <p:cNvSpPr/>
          <p:nvPr/>
        </p:nvSpPr>
        <p:spPr>
          <a:xfrm>
            <a:off x="2253432" y="6488755"/>
            <a:ext cx="14414901" cy="738490"/>
          </a:xfrm>
          <a:prstGeom prst="roundRect">
            <a:avLst>
              <a:gd name="adj" fmla="val 3549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3"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84"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85" name="We have to do some wiring here (kind of like linked lists). We are inserting this node before the top of the stack."/>
          <p:cNvSpPr txBox="1"/>
          <p:nvPr/>
        </p:nvSpPr>
        <p:spPr>
          <a:xfrm>
            <a:off x="278608" y="11240166"/>
            <a:ext cx="21782369"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We have to do some wiring here (kind of like linked lists). We are inserting this node before the top of the stack.</a:t>
            </a:r>
          </a:p>
        </p:txBody>
      </p:sp>
      <p:sp>
        <p:nvSpPr>
          <p:cNvPr id="286"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 data, 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87" name="Rounded Rectangle"/>
          <p:cNvSpPr/>
          <p:nvPr/>
        </p:nvSpPr>
        <p:spPr>
          <a:xfrm>
            <a:off x="2197183" y="7894983"/>
            <a:ext cx="14414901" cy="1524588"/>
          </a:xfrm>
          <a:prstGeom prst="roundRect">
            <a:avLst>
              <a:gd name="adj" fmla="val 1719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0"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91" name="Let's look at our push function:"/>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push</a:t>
            </a:r>
            <a:r>
              <a:t> function:</a:t>
            </a:r>
          </a:p>
        </p:txBody>
      </p:sp>
      <p:sp>
        <p:nvSpPr>
          <p:cNvPr id="292" name="Don't forget to update the number of elements."/>
          <p:cNvSpPr txBox="1"/>
          <p:nvPr/>
        </p:nvSpPr>
        <p:spPr>
          <a:xfrm>
            <a:off x="278608" y="11240166"/>
            <a:ext cx="21782369" cy="783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Don't forget to update the number of elements.</a:t>
            </a:r>
          </a:p>
        </p:txBody>
      </p:sp>
      <p:sp>
        <p:nvSpPr>
          <p:cNvPr id="293" name="void stack_push(stack *s, const void *data)…"/>
          <p:cNvSpPr txBox="1"/>
          <p:nvPr/>
        </p:nvSpPr>
        <p:spPr>
          <a:xfrm>
            <a:off x="751397" y="3218107"/>
            <a:ext cx="16563467" cy="778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stack_push(stack *s, const void *data)</a:t>
            </a:r>
          </a:p>
          <a:p>
            <a:pPr algn="l">
              <a:defRPr>
                <a:latin typeface="Courier"/>
                <a:ea typeface="Courier"/>
                <a:cs typeface="Courier"/>
                <a:sym typeface="Courier"/>
              </a:defRPr>
            </a:pPr>
            <a:r>
              <a:t>{</a:t>
            </a:r>
          </a:p>
          <a:p>
            <a:pPr algn="l">
              <a:defRPr>
                <a:latin typeface="Courier"/>
                <a:ea typeface="Courier"/>
                <a:cs typeface="Courier"/>
                <a:sym typeface="Courier"/>
              </a:defRPr>
            </a:pPr>
            <a:r>
              <a:t>    node *new_node = malloc(sizeof(node));</a:t>
            </a:r>
          </a:p>
          <a:p>
            <a:pPr algn="l">
              <a:defRPr>
                <a:latin typeface="Courier"/>
                <a:ea typeface="Courier"/>
                <a:cs typeface="Courier"/>
                <a:sym typeface="Courier"/>
              </a:defRPr>
            </a:pPr>
            <a:r>
              <a:t>    new_node-&gt;data = malloc(s-&gt;width);</a:t>
            </a:r>
          </a:p>
          <a:p>
            <a:pPr algn="l">
              <a:defRPr>
                <a:latin typeface="Courier"/>
                <a:ea typeface="Courier"/>
                <a:cs typeface="Courier"/>
                <a:sym typeface="Courier"/>
              </a:defRPr>
            </a:pPr>
            <a:r>
              <a:t>    memcpy(new_node-&gt;data, data, s-&gt;width);</a:t>
            </a:r>
          </a:p>
          <a:p>
            <a:pPr algn="l">
              <a:defRPr>
                <a:latin typeface="Courier"/>
                <a:ea typeface="Courier"/>
                <a:cs typeface="Courier"/>
                <a:sym typeface="Courier"/>
              </a:defRPr>
            </a:pPr>
          </a:p>
          <a:p>
            <a:pPr algn="l">
              <a:defRPr>
                <a:latin typeface="Courier"/>
                <a:ea typeface="Courier"/>
                <a:cs typeface="Courier"/>
                <a:sym typeface="Courier"/>
              </a:defRPr>
            </a:pPr>
            <a:r>
              <a:t>    new_node-&gt;next = s-&gt;top;</a:t>
            </a:r>
          </a:p>
          <a:p>
            <a:pPr algn="l">
              <a:defRPr>
                <a:latin typeface="Courier"/>
                <a:ea typeface="Courier"/>
                <a:cs typeface="Courier"/>
                <a:sym typeface="Courier"/>
              </a:defRPr>
            </a:pPr>
            <a:r>
              <a:t>    s-&gt;top = new_node;</a:t>
            </a:r>
          </a:p>
          <a:p>
            <a:pPr algn="l">
              <a:defRPr>
                <a:latin typeface="Courier"/>
                <a:ea typeface="Courier"/>
                <a:cs typeface="Courier"/>
                <a:sym typeface="Courier"/>
              </a:defRPr>
            </a:pPr>
            <a:r>
              <a:t>    s-&gt;nelems++;</a:t>
            </a:r>
          </a:p>
          <a:p>
            <a:pPr algn="l">
              <a:defRPr>
                <a:latin typeface="Courier"/>
                <a:ea typeface="Courier"/>
                <a:cs typeface="Courier"/>
                <a:sym typeface="Courier"/>
              </a:defRPr>
            </a:pPr>
            <a:r>
              <a:t>}</a:t>
            </a:r>
          </a:p>
        </p:txBody>
      </p:sp>
      <p:sp>
        <p:nvSpPr>
          <p:cNvPr id="294" name="Rounded Rectangle"/>
          <p:cNvSpPr/>
          <p:nvPr/>
        </p:nvSpPr>
        <p:spPr>
          <a:xfrm>
            <a:off x="2253432" y="9441834"/>
            <a:ext cx="4940217" cy="783524"/>
          </a:xfrm>
          <a:prstGeom prst="roundRect">
            <a:avLst>
              <a:gd name="adj" fmla="val 1719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7"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298" name="Let's look at our pop function. Pop will copy data back into a memory location we give it, instead of return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returning a pointer -- this preserves the encapsulation of our data.</a:t>
            </a:r>
          </a:p>
        </p:txBody>
      </p:sp>
      <p:sp>
        <p:nvSpPr>
          <p:cNvPr id="299"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03" name="Let's look at our pop function. Pop will copy data back into a memory location we give it, instead of return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returning a pointer -- this preserves the encapsulation of our data.</a:t>
            </a:r>
          </a:p>
        </p:txBody>
      </p:sp>
      <p:sp>
        <p:nvSpPr>
          <p:cNvPr id="304" name="Let's return a boolean value to say whether or not we had an element to return. In other words, if the stack is empty, return false; otherwise, return true."/>
          <p:cNvSpPr txBox="1"/>
          <p:nvPr/>
        </p:nvSpPr>
        <p:spPr>
          <a:xfrm>
            <a:off x="12889510" y="3981467"/>
            <a:ext cx="10240200" cy="3615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Let's return a boolean value to say whether or not we had an element to return. In other words, if the stack is empty, return </a:t>
            </a:r>
            <a:r>
              <a:rPr>
                <a:latin typeface="Courier"/>
                <a:ea typeface="Courier"/>
                <a:cs typeface="Courier"/>
                <a:sym typeface="Courier"/>
              </a:rPr>
              <a:t>false</a:t>
            </a:r>
            <a:r>
              <a:t>; otherwise, return </a:t>
            </a:r>
            <a:r>
              <a:rPr>
                <a:latin typeface="Courier"/>
                <a:ea typeface="Courier"/>
                <a:cs typeface="Courier"/>
                <a:sym typeface="Courier"/>
              </a:rPr>
              <a:t>true</a:t>
            </a:r>
            <a:r>
              <a:t>.</a:t>
            </a:r>
          </a:p>
        </p:txBody>
      </p:sp>
      <p:sp>
        <p:nvSpPr>
          <p:cNvPr id="305"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06" name="Rounded Rectangle"/>
          <p:cNvSpPr/>
          <p:nvPr/>
        </p:nvSpPr>
        <p:spPr>
          <a:xfrm>
            <a:off x="678456" y="3981467"/>
            <a:ext cx="1499243" cy="783524"/>
          </a:xfrm>
          <a:prstGeom prst="roundRect">
            <a:avLst>
              <a:gd name="adj" fmla="val 1719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10"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11" name="Again, pop has a stack argument, and a pointer to a memory location to hold the data we are going to copy."/>
          <p:cNvSpPr txBox="1"/>
          <p:nvPr/>
        </p:nvSpPr>
        <p:spPr>
          <a:xfrm>
            <a:off x="12889510" y="3981467"/>
            <a:ext cx="10240200" cy="21994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Again, </a:t>
            </a:r>
            <a:r>
              <a:rPr>
                <a:latin typeface="Courier"/>
                <a:ea typeface="Courier"/>
                <a:cs typeface="Courier"/>
                <a:sym typeface="Courier"/>
              </a:rPr>
              <a:t>pop</a:t>
            </a:r>
            <a:r>
              <a:t> has a stack argument, and a pointer to a memory location to hold the data we are going to copy.</a:t>
            </a:r>
          </a:p>
        </p:txBody>
      </p:sp>
      <p:sp>
        <p:nvSpPr>
          <p:cNvPr id="312"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13" name="Rounded Rectangle"/>
          <p:cNvSpPr/>
          <p:nvPr/>
        </p:nvSpPr>
        <p:spPr>
          <a:xfrm>
            <a:off x="5431508" y="4057667"/>
            <a:ext cx="6395334" cy="783524"/>
          </a:xfrm>
          <a:prstGeom prst="roundRect">
            <a:avLst>
              <a:gd name="adj" fmla="val 1719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17"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18" name="Check to see if the stack is empty."/>
          <p:cNvSpPr txBox="1"/>
          <p:nvPr/>
        </p:nvSpPr>
        <p:spPr>
          <a:xfrm>
            <a:off x="12889510" y="3981467"/>
            <a:ext cx="10240200" cy="783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Check to see if the stack is empty.</a:t>
            </a:r>
          </a:p>
        </p:txBody>
      </p:sp>
      <p:sp>
        <p:nvSpPr>
          <p:cNvPr id="319"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20" name="Rounded Rectangle"/>
          <p:cNvSpPr/>
          <p:nvPr/>
        </p:nvSpPr>
        <p:spPr>
          <a:xfrm>
            <a:off x="2000311" y="5295148"/>
            <a:ext cx="6910915" cy="1959263"/>
          </a:xfrm>
          <a:prstGeom prst="roundRect">
            <a:avLst>
              <a:gd name="adj" fmla="val 68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3"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24"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25" name="Might as well create a temporary pointer so we don't have to do a bunch of double &quot;-&gt;&quot; references."/>
          <p:cNvSpPr txBox="1"/>
          <p:nvPr/>
        </p:nvSpPr>
        <p:spPr>
          <a:xfrm>
            <a:off x="12777012" y="7206356"/>
            <a:ext cx="10240200" cy="21994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Might as well create a temporary pointer so we don't have to do a bunch of double "</a:t>
            </a:r>
            <a:r>
              <a:rPr>
                <a:latin typeface="Courier"/>
                <a:ea typeface="Courier"/>
                <a:cs typeface="Courier"/>
                <a:sym typeface="Courier"/>
              </a:rPr>
              <a:t>-&gt;</a:t>
            </a:r>
            <a:r>
              <a:t>" references.</a:t>
            </a:r>
          </a:p>
        </p:txBody>
      </p:sp>
      <p:sp>
        <p:nvSpPr>
          <p:cNvPr id="326"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27" name="Rounded Rectangle"/>
          <p:cNvSpPr/>
          <p:nvPr/>
        </p:nvSpPr>
        <p:spPr>
          <a:xfrm>
            <a:off x="2028435" y="7263868"/>
            <a:ext cx="5518420"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0"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31"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32" name="We'll copy the data back to the memory location we were provided."/>
          <p:cNvSpPr txBox="1"/>
          <p:nvPr/>
        </p:nvSpPr>
        <p:spPr>
          <a:xfrm>
            <a:off x="12692638" y="7501563"/>
            <a:ext cx="10240200"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We'll copy the data back to the memory location we were provided.</a:t>
            </a:r>
          </a:p>
        </p:txBody>
      </p:sp>
      <p:sp>
        <p:nvSpPr>
          <p:cNvPr id="333"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34" name="Rounded Rectangle"/>
          <p:cNvSpPr/>
          <p:nvPr/>
        </p:nvSpPr>
        <p:spPr>
          <a:xfrm>
            <a:off x="2000311" y="7908325"/>
            <a:ext cx="9614719" cy="668499"/>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7"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38"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39" name="Re-wiring is pretty easy -- the top is now just the next element in the stack."/>
          <p:cNvSpPr txBox="1"/>
          <p:nvPr/>
        </p:nvSpPr>
        <p:spPr>
          <a:xfrm>
            <a:off x="12777012" y="8964041"/>
            <a:ext cx="10240200" cy="14820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Re-wiring is pretty easy -- the top is now just the next element in the stack.</a:t>
            </a:r>
          </a:p>
        </p:txBody>
      </p:sp>
      <p:sp>
        <p:nvSpPr>
          <p:cNvPr id="340"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41" name="Rounded Rectangle"/>
          <p:cNvSpPr/>
          <p:nvPr/>
        </p:nvSpPr>
        <p:spPr>
          <a:xfrm>
            <a:off x="2000311" y="9117682"/>
            <a:ext cx="5624765"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4"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45"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46" name="We have to clean up. First, we free the data (remember, we malloc'd it originally!)"/>
          <p:cNvSpPr txBox="1"/>
          <p:nvPr/>
        </p:nvSpPr>
        <p:spPr>
          <a:xfrm>
            <a:off x="12720763" y="9920275"/>
            <a:ext cx="10240200"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We have to clean up. First, we free the data (remember, we malloc'd it originally!)</a:t>
            </a:r>
          </a:p>
        </p:txBody>
      </p:sp>
      <p:sp>
        <p:nvSpPr>
          <p:cNvPr id="347"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48" name="Rounded Rectangle"/>
          <p:cNvSpPr/>
          <p:nvPr/>
        </p:nvSpPr>
        <p:spPr>
          <a:xfrm>
            <a:off x="2056560" y="10327038"/>
            <a:ext cx="5624765" cy="668499"/>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1"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52"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53" name="Then, we free the node itself (because we malloc'd it!)"/>
          <p:cNvSpPr txBox="1"/>
          <p:nvPr/>
        </p:nvSpPr>
        <p:spPr>
          <a:xfrm>
            <a:off x="12720763" y="10595265"/>
            <a:ext cx="10240200"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Then, we free the node itself (because we malloc'd it!)</a:t>
            </a:r>
          </a:p>
        </p:txBody>
      </p:sp>
      <p:sp>
        <p:nvSpPr>
          <p:cNvPr id="354"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55" name="Rounded Rectangle"/>
          <p:cNvSpPr/>
          <p:nvPr/>
        </p:nvSpPr>
        <p:spPr>
          <a:xfrm>
            <a:off x="2028435" y="11002028"/>
            <a:ext cx="2828459"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8"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59"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60" name="Don't forget to decrement the number of elements!"/>
          <p:cNvSpPr txBox="1"/>
          <p:nvPr/>
        </p:nvSpPr>
        <p:spPr>
          <a:xfrm>
            <a:off x="12664513" y="11157756"/>
            <a:ext cx="10240200"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500"/>
            </a:lvl1pPr>
          </a:lstStyle>
          <a:p>
            <a:pPr/>
            <a:r>
              <a:t>Don't forget to decrement the number of elements!</a:t>
            </a:r>
          </a:p>
        </p:txBody>
      </p:sp>
      <p:sp>
        <p:nvSpPr>
          <p:cNvPr id="361"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62" name="Rounded Rectangle"/>
          <p:cNvSpPr/>
          <p:nvPr/>
        </p:nvSpPr>
        <p:spPr>
          <a:xfrm>
            <a:off x="1887812" y="11564519"/>
            <a:ext cx="4139877" cy="668499"/>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5"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66" name="Let's look at our pop function. Pop will copy data back into a memory location we give it, instead of retiring a pointer -- this preserves the encapsulation of our data."/>
          <p:cNvSpPr txBox="1"/>
          <p:nvPr/>
        </p:nvSpPr>
        <p:spPr>
          <a:xfrm>
            <a:off x="717176" y="1935478"/>
            <a:ext cx="22949648"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our </a:t>
            </a:r>
            <a:r>
              <a:rPr>
                <a:latin typeface="Courier"/>
                <a:ea typeface="Courier"/>
                <a:cs typeface="Courier"/>
                <a:sym typeface="Courier"/>
              </a:rPr>
              <a:t>pop</a:t>
            </a:r>
            <a:r>
              <a:t> function. Pop will copy data back into a memory location we give it, instead of retiring a pointer -- this preserves the encapsulation of our data.</a:t>
            </a:r>
          </a:p>
        </p:txBody>
      </p:sp>
      <p:sp>
        <p:nvSpPr>
          <p:cNvPr id="367" name="We did have an element to return, so we return true."/>
          <p:cNvSpPr txBox="1"/>
          <p:nvPr/>
        </p:nvSpPr>
        <p:spPr>
          <a:xfrm>
            <a:off x="12664513" y="11832746"/>
            <a:ext cx="10240200" cy="15009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We did have an element to return, so we return </a:t>
            </a:r>
            <a:r>
              <a:rPr>
                <a:latin typeface="Courier"/>
                <a:ea typeface="Courier"/>
                <a:cs typeface="Courier"/>
                <a:sym typeface="Courier"/>
              </a:rPr>
              <a:t>true</a:t>
            </a:r>
            <a:r>
              <a:t>.</a:t>
            </a:r>
          </a:p>
        </p:txBody>
      </p:sp>
      <p:sp>
        <p:nvSpPr>
          <p:cNvPr id="368" name="bool stack_pop(stack *s, void *addr)…"/>
          <p:cNvSpPr txBox="1"/>
          <p:nvPr/>
        </p:nvSpPr>
        <p:spPr>
          <a:xfrm>
            <a:off x="751397" y="4013217"/>
            <a:ext cx="11426751" cy="949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bool stack_pop(stack *s, void *addr)</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if (s-&gt;nelems == 0) {</a:t>
            </a:r>
          </a:p>
          <a:p>
            <a:pPr algn="l">
              <a:defRPr sz="4100">
                <a:latin typeface="Courier"/>
                <a:ea typeface="Courier"/>
                <a:cs typeface="Courier"/>
                <a:sym typeface="Courier"/>
              </a:defRPr>
            </a:pPr>
            <a:r>
              <a:t>        return false;</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node *n = s-&gt;top;</a:t>
            </a:r>
          </a:p>
          <a:p>
            <a:pPr algn="l">
              <a:defRPr sz="4100">
                <a:latin typeface="Courier"/>
                <a:ea typeface="Courier"/>
                <a:cs typeface="Courier"/>
                <a:sym typeface="Courier"/>
              </a:defRPr>
            </a:pPr>
            <a:r>
              <a:t>    memcpy(addr, n-&gt;data, s-&gt;width);</a:t>
            </a:r>
          </a:p>
          <a:p>
            <a:pPr algn="l">
              <a:defRPr sz="4100">
                <a:latin typeface="Courier"/>
                <a:ea typeface="Courier"/>
                <a:cs typeface="Courier"/>
                <a:sym typeface="Courier"/>
              </a:defRPr>
            </a:pPr>
            <a:r>
              <a:t>    // rewire</a:t>
            </a:r>
          </a:p>
          <a:p>
            <a:pPr algn="l">
              <a:defRPr sz="4100">
                <a:latin typeface="Courier"/>
                <a:ea typeface="Courier"/>
                <a:cs typeface="Courier"/>
                <a:sym typeface="Courier"/>
              </a:defRPr>
            </a:pPr>
            <a:r>
              <a:t>    s-&gt;top = n-&gt;next;</a:t>
            </a:r>
          </a:p>
          <a:p>
            <a:pPr algn="l">
              <a:defRPr sz="4100">
                <a:latin typeface="Courier"/>
                <a:ea typeface="Courier"/>
                <a:cs typeface="Courier"/>
                <a:sym typeface="Courier"/>
              </a:defRPr>
            </a:pPr>
          </a:p>
          <a:p>
            <a:pPr algn="l">
              <a:defRPr sz="4100">
                <a:latin typeface="Courier"/>
                <a:ea typeface="Courier"/>
                <a:cs typeface="Courier"/>
                <a:sym typeface="Courier"/>
              </a:defRPr>
            </a:pPr>
            <a:r>
              <a:t>    free(n-&gt;data);</a:t>
            </a:r>
          </a:p>
          <a:p>
            <a:pPr algn="l">
              <a:defRPr sz="4100">
                <a:latin typeface="Courier"/>
                <a:ea typeface="Courier"/>
                <a:cs typeface="Courier"/>
                <a:sym typeface="Courier"/>
              </a:defRPr>
            </a:pPr>
            <a:r>
              <a:t>    free(n);</a:t>
            </a:r>
          </a:p>
          <a:p>
            <a:pPr algn="l">
              <a:defRPr sz="4100">
                <a:latin typeface="Courier"/>
                <a:ea typeface="Courier"/>
                <a:cs typeface="Courier"/>
                <a:sym typeface="Courier"/>
              </a:defRPr>
            </a:pPr>
            <a:r>
              <a:t>    s-&gt;nelems--;</a:t>
            </a:r>
          </a:p>
          <a:p>
            <a:pPr algn="l">
              <a:defRPr sz="4100">
                <a:latin typeface="Courier"/>
                <a:ea typeface="Courier"/>
                <a:cs typeface="Courier"/>
                <a:sym typeface="Courier"/>
              </a:defRPr>
            </a:pPr>
            <a:r>
              <a:t>    return true;</a:t>
            </a:r>
          </a:p>
          <a:p>
            <a:pPr algn="l">
              <a:defRPr sz="4100">
                <a:latin typeface="Courier"/>
                <a:ea typeface="Courier"/>
                <a:cs typeface="Courier"/>
                <a:sym typeface="Courier"/>
              </a:defRPr>
            </a:pPr>
            <a:r>
              <a:t>}</a:t>
            </a:r>
          </a:p>
        </p:txBody>
      </p:sp>
      <p:sp>
        <p:nvSpPr>
          <p:cNvPr id="369" name="Rounded Rectangle"/>
          <p:cNvSpPr/>
          <p:nvPr/>
        </p:nvSpPr>
        <p:spPr>
          <a:xfrm>
            <a:off x="1859688" y="12239509"/>
            <a:ext cx="4139876"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73" name="Now we can try it. Let's push on an array of ints, and then pop them all off:"/>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Now we can try it. Let's push on an array of </a:t>
            </a:r>
            <a:r>
              <a:rPr>
                <a:latin typeface="Courier"/>
                <a:ea typeface="Courier"/>
                <a:cs typeface="Courier"/>
                <a:sym typeface="Courier"/>
              </a:rPr>
              <a:t>int</a:t>
            </a:r>
            <a:r>
              <a:t>s, and then pop them all off:</a:t>
            </a:r>
          </a:p>
        </p:txBody>
      </p:sp>
      <p:sp>
        <p:nvSpPr>
          <p:cNvPr id="374" name="int main(int argc, char **argv)…"/>
          <p:cNvSpPr txBox="1"/>
          <p:nvPr/>
        </p:nvSpPr>
        <p:spPr>
          <a:xfrm>
            <a:off x="329528" y="2971817"/>
            <a:ext cx="15237372" cy="1068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int main(int argc, char **argv)</a:t>
            </a:r>
          </a:p>
          <a:p>
            <a:pPr algn="l">
              <a:defRPr sz="3800">
                <a:latin typeface="Courier"/>
                <a:ea typeface="Courier"/>
                <a:cs typeface="Courier"/>
                <a:sym typeface="Courier"/>
              </a:defRPr>
            </a:pPr>
            <a:r>
              <a:t>{</a:t>
            </a:r>
          </a:p>
          <a:p>
            <a:pPr algn="l">
              <a:defRPr sz="3800">
                <a:latin typeface="Courier"/>
                <a:ea typeface="Courier"/>
                <a:cs typeface="Courier"/>
                <a:sym typeface="Courier"/>
              </a:defRPr>
            </a:pPr>
            <a:r>
              <a:t>    // start with an int array</a:t>
            </a:r>
          </a:p>
          <a:p>
            <a:pPr algn="l">
              <a:defRPr sz="3800">
                <a:latin typeface="Courier"/>
                <a:ea typeface="Courier"/>
                <a:cs typeface="Courier"/>
                <a:sym typeface="Courier"/>
              </a:defRPr>
            </a:pPr>
            <a:r>
              <a:t>    int iarr[] = {0, 2, 4, 6, 8, 12345678, 24680};</a:t>
            </a:r>
          </a:p>
          <a:p>
            <a:pPr algn="l">
              <a:defRPr sz="3800">
                <a:latin typeface="Courier"/>
                <a:ea typeface="Courier"/>
                <a:cs typeface="Courier"/>
                <a:sym typeface="Courier"/>
              </a:defRPr>
            </a:pPr>
            <a:r>
              <a:t>    int nelems = sizeof(iarr) / sizeof(iarr[0]);</a:t>
            </a:r>
          </a:p>
          <a:p>
            <a:pPr algn="l">
              <a:defRPr sz="3800">
                <a:latin typeface="Courier"/>
                <a:ea typeface="Courier"/>
                <a:cs typeface="Courier"/>
                <a:sym typeface="Courier"/>
              </a:defRPr>
            </a:pPr>
          </a:p>
          <a:p>
            <a:pPr algn="l">
              <a:defRPr sz="3800">
                <a:latin typeface="Courier"/>
                <a:ea typeface="Courier"/>
                <a:cs typeface="Courier"/>
                <a:sym typeface="Courier"/>
              </a:defRPr>
            </a:pPr>
            <a:r>
              <a:t>    stack *intstack = stack_create(sizeof(iarr[0]));</a:t>
            </a:r>
          </a:p>
          <a:p>
            <a:pPr algn="l">
              <a:defRPr sz="3800">
                <a:latin typeface="Courier"/>
                <a:ea typeface="Courier"/>
                <a:cs typeface="Courier"/>
                <a:sym typeface="Courier"/>
              </a:defRPr>
            </a:pPr>
            <a:r>
              <a:t>    for (int i=0; i &lt; nelems; i++) {</a:t>
            </a:r>
          </a:p>
          <a:p>
            <a:pPr algn="l">
              <a:defRPr sz="3800">
                <a:latin typeface="Courier"/>
                <a:ea typeface="Courier"/>
                <a:cs typeface="Courier"/>
                <a:sym typeface="Courier"/>
              </a:defRPr>
            </a:pPr>
            <a:r>
              <a:t>        stack_push(intstack, iarr + i);</a:t>
            </a:r>
          </a:p>
          <a:p>
            <a:pPr algn="l">
              <a:defRPr sz="3800">
                <a:latin typeface="Courier"/>
                <a:ea typeface="Courier"/>
                <a:cs typeface="Courier"/>
                <a:sym typeface="Courier"/>
              </a:defRPr>
            </a:pPr>
            <a:r>
              <a:t>    }</a:t>
            </a:r>
          </a:p>
          <a:p>
            <a:pPr algn="l">
              <a:defRPr sz="3800">
                <a:latin typeface="Courier"/>
                <a:ea typeface="Courier"/>
                <a:cs typeface="Courier"/>
                <a:sym typeface="Courier"/>
              </a:defRPr>
            </a:pPr>
          </a:p>
          <a:p>
            <a:pPr algn="l">
              <a:defRPr sz="3800">
                <a:latin typeface="Courier"/>
                <a:ea typeface="Courier"/>
                <a:cs typeface="Courier"/>
                <a:sym typeface="Courier"/>
              </a:defRPr>
            </a:pPr>
            <a:r>
              <a:t>    int popped_int;</a:t>
            </a:r>
          </a:p>
          <a:p>
            <a:pPr algn="l">
              <a:defRPr sz="3800">
                <a:latin typeface="Courier"/>
                <a:ea typeface="Courier"/>
                <a:cs typeface="Courier"/>
                <a:sym typeface="Courier"/>
              </a:defRPr>
            </a:pPr>
            <a:r>
              <a:t>    while (stack_pop(intstack, &amp;popped_int)) {</a:t>
            </a:r>
          </a:p>
          <a:p>
            <a:pPr algn="l">
              <a:defRPr sz="3800">
                <a:latin typeface="Courier"/>
                <a:ea typeface="Courier"/>
                <a:cs typeface="Courier"/>
                <a:sym typeface="Courier"/>
              </a:defRPr>
            </a:pPr>
            <a:r>
              <a:t>        printf("%d\n", popped_int);</a:t>
            </a:r>
          </a:p>
          <a:p>
            <a:pPr algn="l">
              <a:defRPr sz="3800">
                <a:latin typeface="Courier"/>
                <a:ea typeface="Courier"/>
                <a:cs typeface="Courier"/>
                <a:sym typeface="Courier"/>
              </a:defRPr>
            </a:pPr>
            <a:r>
              <a:t>    }</a:t>
            </a:r>
          </a:p>
          <a:p>
            <a:pPr algn="l">
              <a:defRPr sz="3800">
                <a:latin typeface="Courier"/>
                <a:ea typeface="Courier"/>
                <a:cs typeface="Courier"/>
                <a:sym typeface="Courier"/>
              </a:defRPr>
            </a:pPr>
            <a:r>
              <a:t>    free(s); // clean up!</a:t>
            </a:r>
          </a:p>
          <a:p>
            <a:pPr algn="l">
              <a:defRPr sz="3800">
                <a:latin typeface="Courier"/>
                <a:ea typeface="Courier"/>
                <a:cs typeface="Courier"/>
                <a:sym typeface="Courier"/>
              </a:defRPr>
            </a:pPr>
            <a:r>
              <a:t>    return 0;</a:t>
            </a:r>
          </a:p>
          <a:p>
            <a:pPr algn="l">
              <a:defRPr sz="3800">
                <a:latin typeface="Courier"/>
                <a:ea typeface="Courier"/>
                <a:cs typeface="Courier"/>
                <a:sym typeface="Courier"/>
              </a:defRPr>
            </a:pPr>
            <a:r>
              <a:t>}</a:t>
            </a:r>
          </a:p>
        </p:txBody>
      </p:sp>
      <p:sp>
        <p:nvSpPr>
          <p:cNvPr id="375" name="What is the size of each element?"/>
          <p:cNvSpPr txBox="1"/>
          <p:nvPr/>
        </p:nvSpPr>
        <p:spPr>
          <a:xfrm>
            <a:off x="16485708" y="3237978"/>
            <a:ext cx="6339894" cy="12560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800"/>
            </a:lvl1pPr>
          </a:lstStyle>
          <a:p>
            <a:pPr/>
            <a:r>
              <a:t>What is the size of each element?</a:t>
            </a:r>
          </a:p>
        </p:txBody>
      </p:sp>
      <p:sp>
        <p:nvSpPr>
          <p:cNvPr id="376" name="Rounded Rectangle"/>
          <p:cNvSpPr/>
          <p:nvPr/>
        </p:nvSpPr>
        <p:spPr>
          <a:xfrm>
            <a:off x="10481770" y="6523751"/>
            <a:ext cx="4536697"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80" name="Now we can try it. Let's push on an array of ints, and then pop them all off:"/>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Now we can try it. Let's push on an array of </a:t>
            </a:r>
            <a:r>
              <a:rPr>
                <a:latin typeface="Courier"/>
                <a:ea typeface="Courier"/>
                <a:cs typeface="Courier"/>
                <a:sym typeface="Courier"/>
              </a:rPr>
              <a:t>int</a:t>
            </a:r>
            <a:r>
              <a:t>s, and then pop them all off:</a:t>
            </a:r>
          </a:p>
        </p:txBody>
      </p:sp>
      <p:sp>
        <p:nvSpPr>
          <p:cNvPr id="381" name="What is the size of each element?…"/>
          <p:cNvSpPr txBox="1"/>
          <p:nvPr/>
        </p:nvSpPr>
        <p:spPr>
          <a:xfrm>
            <a:off x="16485708" y="3237978"/>
            <a:ext cx="6339894" cy="41929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800"/>
            </a:pPr>
            <a:r>
              <a:t>What is the size of each element?</a:t>
            </a:r>
          </a:p>
          <a:p>
            <a:pPr algn="l">
              <a:defRPr sz="3800"/>
            </a:pPr>
          </a:p>
          <a:p>
            <a:pPr algn="l">
              <a:defRPr sz="3800">
                <a:latin typeface="Courier"/>
                <a:ea typeface="Courier"/>
                <a:cs typeface="Courier"/>
                <a:sym typeface="Courier"/>
              </a:defRPr>
            </a:pPr>
            <a:r>
              <a:t>4</a:t>
            </a:r>
          </a:p>
          <a:p>
            <a:pPr algn="l">
              <a:defRPr sz="3800">
                <a:latin typeface="Courier"/>
                <a:ea typeface="Courier"/>
                <a:cs typeface="Courier"/>
                <a:sym typeface="Courier"/>
              </a:defRPr>
            </a:pPr>
          </a:p>
          <a:p>
            <a:pPr algn="l">
              <a:defRPr sz="3800"/>
            </a:pPr>
            <a:r>
              <a:t>(because we will be storing </a:t>
            </a:r>
            <a:r>
              <a:rPr>
                <a:latin typeface="Courier"/>
                <a:ea typeface="Courier"/>
                <a:cs typeface="Courier"/>
                <a:sym typeface="Courier"/>
              </a:rPr>
              <a:t>int</a:t>
            </a:r>
            <a:r>
              <a:t>s in the stack)</a:t>
            </a:r>
          </a:p>
        </p:txBody>
      </p:sp>
      <p:sp>
        <p:nvSpPr>
          <p:cNvPr id="382" name="Rounded Rectangle"/>
          <p:cNvSpPr/>
          <p:nvPr/>
        </p:nvSpPr>
        <p:spPr>
          <a:xfrm>
            <a:off x="10481770" y="6523751"/>
            <a:ext cx="4536697"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3" name="int main(int argc, char **argv)…"/>
          <p:cNvSpPr txBox="1"/>
          <p:nvPr/>
        </p:nvSpPr>
        <p:spPr>
          <a:xfrm>
            <a:off x="329528" y="2971817"/>
            <a:ext cx="15237372" cy="1068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int main(int argc, char **argv)</a:t>
            </a:r>
          </a:p>
          <a:p>
            <a:pPr algn="l">
              <a:defRPr sz="3800">
                <a:latin typeface="Courier"/>
                <a:ea typeface="Courier"/>
                <a:cs typeface="Courier"/>
                <a:sym typeface="Courier"/>
              </a:defRPr>
            </a:pPr>
            <a:r>
              <a:t>{</a:t>
            </a:r>
          </a:p>
          <a:p>
            <a:pPr algn="l">
              <a:defRPr sz="3800">
                <a:latin typeface="Courier"/>
                <a:ea typeface="Courier"/>
                <a:cs typeface="Courier"/>
                <a:sym typeface="Courier"/>
              </a:defRPr>
            </a:pPr>
            <a:r>
              <a:t>    // start with an int array</a:t>
            </a:r>
          </a:p>
          <a:p>
            <a:pPr algn="l">
              <a:defRPr sz="3800">
                <a:latin typeface="Courier"/>
                <a:ea typeface="Courier"/>
                <a:cs typeface="Courier"/>
                <a:sym typeface="Courier"/>
              </a:defRPr>
            </a:pPr>
            <a:r>
              <a:t>    int iarr[] = {0, 2, 4, 6, 8, 12345678, 24680};</a:t>
            </a:r>
          </a:p>
          <a:p>
            <a:pPr algn="l">
              <a:defRPr sz="3800">
                <a:latin typeface="Courier"/>
                <a:ea typeface="Courier"/>
                <a:cs typeface="Courier"/>
                <a:sym typeface="Courier"/>
              </a:defRPr>
            </a:pPr>
            <a:r>
              <a:t>    int nelems = sizeof(iarr) / sizeof(iarr[0]);</a:t>
            </a:r>
          </a:p>
          <a:p>
            <a:pPr algn="l">
              <a:defRPr sz="3800">
                <a:latin typeface="Courier"/>
                <a:ea typeface="Courier"/>
                <a:cs typeface="Courier"/>
                <a:sym typeface="Courier"/>
              </a:defRPr>
            </a:pPr>
          </a:p>
          <a:p>
            <a:pPr algn="l">
              <a:defRPr sz="3800">
                <a:latin typeface="Courier"/>
                <a:ea typeface="Courier"/>
                <a:cs typeface="Courier"/>
                <a:sym typeface="Courier"/>
              </a:defRPr>
            </a:pPr>
            <a:r>
              <a:t>    stack *intstack = stack_create(sizeof(iarr[0]));</a:t>
            </a:r>
          </a:p>
          <a:p>
            <a:pPr algn="l">
              <a:defRPr sz="3800">
                <a:latin typeface="Courier"/>
                <a:ea typeface="Courier"/>
                <a:cs typeface="Courier"/>
                <a:sym typeface="Courier"/>
              </a:defRPr>
            </a:pPr>
            <a:r>
              <a:t>    for (int i=0; i &lt; nelems; i++) {</a:t>
            </a:r>
          </a:p>
          <a:p>
            <a:pPr algn="l">
              <a:defRPr sz="3800">
                <a:latin typeface="Courier"/>
                <a:ea typeface="Courier"/>
                <a:cs typeface="Courier"/>
                <a:sym typeface="Courier"/>
              </a:defRPr>
            </a:pPr>
            <a:r>
              <a:t>        stack_push(intstack, iarr + i);</a:t>
            </a:r>
          </a:p>
          <a:p>
            <a:pPr algn="l">
              <a:defRPr sz="3800">
                <a:latin typeface="Courier"/>
                <a:ea typeface="Courier"/>
                <a:cs typeface="Courier"/>
                <a:sym typeface="Courier"/>
              </a:defRPr>
            </a:pPr>
            <a:r>
              <a:t>    }</a:t>
            </a:r>
          </a:p>
          <a:p>
            <a:pPr algn="l">
              <a:defRPr sz="3800">
                <a:latin typeface="Courier"/>
                <a:ea typeface="Courier"/>
                <a:cs typeface="Courier"/>
                <a:sym typeface="Courier"/>
              </a:defRPr>
            </a:pPr>
          </a:p>
          <a:p>
            <a:pPr algn="l">
              <a:defRPr sz="3800">
                <a:latin typeface="Courier"/>
                <a:ea typeface="Courier"/>
                <a:cs typeface="Courier"/>
                <a:sym typeface="Courier"/>
              </a:defRPr>
            </a:pPr>
            <a:r>
              <a:t>    int popped_int;</a:t>
            </a:r>
          </a:p>
          <a:p>
            <a:pPr algn="l">
              <a:defRPr sz="3800">
                <a:latin typeface="Courier"/>
                <a:ea typeface="Courier"/>
                <a:cs typeface="Courier"/>
                <a:sym typeface="Courier"/>
              </a:defRPr>
            </a:pPr>
            <a:r>
              <a:t>    while (stack_pop(intstack, &amp;popped_int)) {</a:t>
            </a:r>
          </a:p>
          <a:p>
            <a:pPr algn="l">
              <a:defRPr sz="3800">
                <a:latin typeface="Courier"/>
                <a:ea typeface="Courier"/>
                <a:cs typeface="Courier"/>
                <a:sym typeface="Courier"/>
              </a:defRPr>
            </a:pPr>
            <a:r>
              <a:t>        printf("%d\n", popped_int);</a:t>
            </a:r>
          </a:p>
          <a:p>
            <a:pPr algn="l">
              <a:defRPr sz="3800">
                <a:latin typeface="Courier"/>
                <a:ea typeface="Courier"/>
                <a:cs typeface="Courier"/>
                <a:sym typeface="Courier"/>
              </a:defRPr>
            </a:pPr>
            <a:r>
              <a:t>    }</a:t>
            </a:r>
          </a:p>
          <a:p>
            <a:pPr algn="l">
              <a:defRPr sz="3800">
                <a:latin typeface="Courier"/>
                <a:ea typeface="Courier"/>
                <a:cs typeface="Courier"/>
                <a:sym typeface="Courier"/>
              </a:defRPr>
            </a:pPr>
            <a:r>
              <a:t>    free(s); // clean up!</a:t>
            </a:r>
          </a:p>
          <a:p>
            <a:pPr algn="l">
              <a:defRPr sz="3800">
                <a:latin typeface="Courier"/>
                <a:ea typeface="Courier"/>
                <a:cs typeface="Courier"/>
                <a:sym typeface="Courier"/>
              </a:defRPr>
            </a:pPr>
            <a:r>
              <a:t>    return 0;</a:t>
            </a:r>
          </a:p>
          <a:p>
            <a:pPr algn="l">
              <a:defRPr sz="3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87" name="Now we can try it. Let's push on an array of ints, and then pop them all off:"/>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Now we can try it. Let's push on an array of </a:t>
            </a:r>
            <a:r>
              <a:rPr>
                <a:latin typeface="Courier"/>
                <a:ea typeface="Courier"/>
                <a:cs typeface="Courier"/>
                <a:sym typeface="Courier"/>
              </a:rPr>
              <a:t>int</a:t>
            </a:r>
            <a:r>
              <a:t>s, and then pop them all off:</a:t>
            </a:r>
          </a:p>
        </p:txBody>
      </p:sp>
      <p:sp>
        <p:nvSpPr>
          <p:cNvPr id="388" name="$ ./stack…"/>
          <p:cNvSpPr txBox="1"/>
          <p:nvPr/>
        </p:nvSpPr>
        <p:spPr>
          <a:xfrm>
            <a:off x="18500605" y="4857767"/>
            <a:ext cx="3538768" cy="6908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900">
                <a:latin typeface="Courier"/>
                <a:ea typeface="Courier"/>
                <a:cs typeface="Courier"/>
                <a:sym typeface="Courier"/>
              </a:defRPr>
            </a:pPr>
            <a:r>
              <a:t>$ ./stack</a:t>
            </a:r>
          </a:p>
          <a:p>
            <a:pPr algn="l">
              <a:defRPr sz="4900">
                <a:latin typeface="Courier"/>
                <a:ea typeface="Courier"/>
                <a:cs typeface="Courier"/>
                <a:sym typeface="Courier"/>
              </a:defRPr>
            </a:pPr>
            <a:r>
              <a:t>24680</a:t>
            </a:r>
          </a:p>
          <a:p>
            <a:pPr algn="l">
              <a:defRPr sz="4900">
                <a:latin typeface="Courier"/>
                <a:ea typeface="Courier"/>
                <a:cs typeface="Courier"/>
                <a:sym typeface="Courier"/>
              </a:defRPr>
            </a:pPr>
            <a:r>
              <a:t>12345678</a:t>
            </a:r>
          </a:p>
          <a:p>
            <a:pPr algn="l">
              <a:defRPr sz="4900">
                <a:latin typeface="Courier"/>
                <a:ea typeface="Courier"/>
                <a:cs typeface="Courier"/>
                <a:sym typeface="Courier"/>
              </a:defRPr>
            </a:pPr>
            <a:r>
              <a:t>8</a:t>
            </a:r>
          </a:p>
          <a:p>
            <a:pPr algn="l">
              <a:defRPr sz="4900">
                <a:latin typeface="Courier"/>
                <a:ea typeface="Courier"/>
                <a:cs typeface="Courier"/>
                <a:sym typeface="Courier"/>
              </a:defRPr>
            </a:pPr>
            <a:r>
              <a:t>6</a:t>
            </a:r>
          </a:p>
          <a:p>
            <a:pPr algn="l">
              <a:defRPr sz="4900">
                <a:latin typeface="Courier"/>
                <a:ea typeface="Courier"/>
                <a:cs typeface="Courier"/>
                <a:sym typeface="Courier"/>
              </a:defRPr>
            </a:pPr>
            <a:r>
              <a:t>4</a:t>
            </a:r>
          </a:p>
          <a:p>
            <a:pPr algn="l">
              <a:defRPr sz="4900">
                <a:latin typeface="Courier"/>
                <a:ea typeface="Courier"/>
                <a:cs typeface="Courier"/>
                <a:sym typeface="Courier"/>
              </a:defRPr>
            </a:pPr>
            <a:r>
              <a:t>2</a:t>
            </a:r>
          </a:p>
          <a:p>
            <a:pPr algn="l">
              <a:defRPr sz="4900">
                <a:latin typeface="Courier"/>
                <a:ea typeface="Courier"/>
                <a:cs typeface="Courier"/>
                <a:sym typeface="Courier"/>
              </a:defRPr>
            </a:pPr>
            <a:r>
              <a:t>0</a:t>
            </a:r>
          </a:p>
          <a:p>
            <a:pPr algn="l">
              <a:defRPr sz="4900">
                <a:latin typeface="Courier"/>
                <a:ea typeface="Courier"/>
                <a:cs typeface="Courier"/>
                <a:sym typeface="Courier"/>
              </a:defRPr>
            </a:pPr>
            <a:r>
              <a:t>7</a:t>
            </a:r>
          </a:p>
        </p:txBody>
      </p:sp>
      <p:sp>
        <p:nvSpPr>
          <p:cNvPr id="389" name="int main(int argc, char **argv)…"/>
          <p:cNvSpPr txBox="1"/>
          <p:nvPr/>
        </p:nvSpPr>
        <p:spPr>
          <a:xfrm>
            <a:off x="329528" y="2971817"/>
            <a:ext cx="15237372" cy="10680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800">
                <a:latin typeface="Courier"/>
                <a:ea typeface="Courier"/>
                <a:cs typeface="Courier"/>
                <a:sym typeface="Courier"/>
              </a:defRPr>
            </a:pPr>
            <a:r>
              <a:t>int main(int argc, char **argv)</a:t>
            </a:r>
          </a:p>
          <a:p>
            <a:pPr algn="l">
              <a:defRPr sz="3800">
                <a:latin typeface="Courier"/>
                <a:ea typeface="Courier"/>
                <a:cs typeface="Courier"/>
                <a:sym typeface="Courier"/>
              </a:defRPr>
            </a:pPr>
            <a:r>
              <a:t>{</a:t>
            </a:r>
          </a:p>
          <a:p>
            <a:pPr algn="l">
              <a:defRPr sz="3800">
                <a:latin typeface="Courier"/>
                <a:ea typeface="Courier"/>
                <a:cs typeface="Courier"/>
                <a:sym typeface="Courier"/>
              </a:defRPr>
            </a:pPr>
            <a:r>
              <a:t>    // start with an int array</a:t>
            </a:r>
          </a:p>
          <a:p>
            <a:pPr algn="l">
              <a:defRPr sz="3800">
                <a:latin typeface="Courier"/>
                <a:ea typeface="Courier"/>
                <a:cs typeface="Courier"/>
                <a:sym typeface="Courier"/>
              </a:defRPr>
            </a:pPr>
            <a:r>
              <a:t>    int iarr[] = {0, 2, 4, 6, 8, 12345678, 24680};</a:t>
            </a:r>
          </a:p>
          <a:p>
            <a:pPr algn="l">
              <a:defRPr sz="3800">
                <a:latin typeface="Courier"/>
                <a:ea typeface="Courier"/>
                <a:cs typeface="Courier"/>
                <a:sym typeface="Courier"/>
              </a:defRPr>
            </a:pPr>
            <a:r>
              <a:t>    int nelems = sizeof(iarr) / sizeof(iarr[0]);</a:t>
            </a:r>
          </a:p>
          <a:p>
            <a:pPr algn="l">
              <a:defRPr sz="3800">
                <a:latin typeface="Courier"/>
                <a:ea typeface="Courier"/>
                <a:cs typeface="Courier"/>
                <a:sym typeface="Courier"/>
              </a:defRPr>
            </a:pPr>
          </a:p>
          <a:p>
            <a:pPr algn="l">
              <a:defRPr sz="3800">
                <a:latin typeface="Courier"/>
                <a:ea typeface="Courier"/>
                <a:cs typeface="Courier"/>
                <a:sym typeface="Courier"/>
              </a:defRPr>
            </a:pPr>
            <a:r>
              <a:t>    stack *intstack = stack_create(sizeof(iarr[0]));</a:t>
            </a:r>
          </a:p>
          <a:p>
            <a:pPr algn="l">
              <a:defRPr sz="3800">
                <a:latin typeface="Courier"/>
                <a:ea typeface="Courier"/>
                <a:cs typeface="Courier"/>
                <a:sym typeface="Courier"/>
              </a:defRPr>
            </a:pPr>
            <a:r>
              <a:t>    for (int i=0; i &lt; nelems; i++) {</a:t>
            </a:r>
          </a:p>
          <a:p>
            <a:pPr algn="l">
              <a:defRPr sz="3800">
                <a:latin typeface="Courier"/>
                <a:ea typeface="Courier"/>
                <a:cs typeface="Courier"/>
                <a:sym typeface="Courier"/>
              </a:defRPr>
            </a:pPr>
            <a:r>
              <a:t>        stack_push(intstack, iarr + i);</a:t>
            </a:r>
          </a:p>
          <a:p>
            <a:pPr algn="l">
              <a:defRPr sz="3800">
                <a:latin typeface="Courier"/>
                <a:ea typeface="Courier"/>
                <a:cs typeface="Courier"/>
                <a:sym typeface="Courier"/>
              </a:defRPr>
            </a:pPr>
            <a:r>
              <a:t>    }</a:t>
            </a:r>
          </a:p>
          <a:p>
            <a:pPr algn="l">
              <a:defRPr sz="3800">
                <a:latin typeface="Courier"/>
                <a:ea typeface="Courier"/>
                <a:cs typeface="Courier"/>
                <a:sym typeface="Courier"/>
              </a:defRPr>
            </a:pPr>
          </a:p>
          <a:p>
            <a:pPr algn="l">
              <a:defRPr sz="3800">
                <a:latin typeface="Courier"/>
                <a:ea typeface="Courier"/>
                <a:cs typeface="Courier"/>
                <a:sym typeface="Courier"/>
              </a:defRPr>
            </a:pPr>
            <a:r>
              <a:t>    int popped_int;</a:t>
            </a:r>
          </a:p>
          <a:p>
            <a:pPr algn="l">
              <a:defRPr sz="3800">
                <a:latin typeface="Courier"/>
                <a:ea typeface="Courier"/>
                <a:cs typeface="Courier"/>
                <a:sym typeface="Courier"/>
              </a:defRPr>
            </a:pPr>
            <a:r>
              <a:t>    while (stack_pop(intstack, &amp;popped_int)) {</a:t>
            </a:r>
          </a:p>
          <a:p>
            <a:pPr algn="l">
              <a:defRPr sz="3800">
                <a:latin typeface="Courier"/>
                <a:ea typeface="Courier"/>
                <a:cs typeface="Courier"/>
                <a:sym typeface="Courier"/>
              </a:defRPr>
            </a:pPr>
            <a:r>
              <a:t>        printf("%d\n", popped_int);</a:t>
            </a:r>
          </a:p>
          <a:p>
            <a:pPr algn="l">
              <a:defRPr sz="3800">
                <a:latin typeface="Courier"/>
                <a:ea typeface="Courier"/>
                <a:cs typeface="Courier"/>
                <a:sym typeface="Courier"/>
              </a:defRPr>
            </a:pPr>
            <a:r>
              <a:t>    }</a:t>
            </a:r>
          </a:p>
          <a:p>
            <a:pPr algn="l">
              <a:defRPr sz="3800">
                <a:latin typeface="Courier"/>
                <a:ea typeface="Courier"/>
                <a:cs typeface="Courier"/>
                <a:sym typeface="Courier"/>
              </a:defRPr>
            </a:pPr>
            <a:r>
              <a:t>    free(s); // clean up!</a:t>
            </a:r>
          </a:p>
          <a:p>
            <a:pPr algn="l">
              <a:defRPr sz="3800">
                <a:latin typeface="Courier"/>
                <a:ea typeface="Courier"/>
                <a:cs typeface="Courier"/>
                <a:sym typeface="Courier"/>
              </a:defRPr>
            </a:pPr>
            <a:r>
              <a:t>    return 0;</a:t>
            </a:r>
          </a:p>
          <a:p>
            <a:pPr algn="l">
              <a:defRPr sz="3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393" name="Let's try and push one more int onto the stack (assume we do this before the call to free:"/>
          <p:cNvSpPr txBox="1"/>
          <p:nvPr/>
        </p:nvSpPr>
        <p:spPr>
          <a:xfrm>
            <a:off x="717176" y="1935478"/>
            <a:ext cx="22949648"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try and push one more int onto the stack (assume we do this before the call to free:</a:t>
            </a:r>
          </a:p>
        </p:txBody>
      </p:sp>
      <p:sp>
        <p:nvSpPr>
          <p:cNvPr id="394" name="int main(int argc, char **argv)…"/>
          <p:cNvSpPr txBox="1"/>
          <p:nvPr/>
        </p:nvSpPr>
        <p:spPr>
          <a:xfrm>
            <a:off x="329528" y="3739871"/>
            <a:ext cx="9864398" cy="3276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int main(int argc, char **argv)</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int x = 42;</a:t>
            </a:r>
          </a:p>
          <a:p>
            <a:pPr algn="l">
              <a:defRPr sz="4100">
                <a:latin typeface="Courier"/>
                <a:ea typeface="Courier"/>
                <a:cs typeface="Courier"/>
                <a:sym typeface="Courier"/>
              </a:defRPr>
            </a:pPr>
            <a:r>
              <a:t>    stack_push(intstack, x);</a:t>
            </a:r>
          </a:p>
        </p:txBody>
      </p:sp>
      <p:sp>
        <p:nvSpPr>
          <p:cNvPr id="395" name="Does this work? Recall:"/>
          <p:cNvSpPr txBox="1"/>
          <p:nvPr/>
        </p:nvSpPr>
        <p:spPr>
          <a:xfrm>
            <a:off x="717175" y="7603018"/>
            <a:ext cx="2294964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Does this work? Recall:</a:t>
            </a:r>
          </a:p>
          <a:p>
            <a:pPr algn="l"/>
          </a:p>
        </p:txBody>
      </p:sp>
      <p:sp>
        <p:nvSpPr>
          <p:cNvPr id="396" name="void stack_push(stack *s, const void *data)"/>
          <p:cNvSpPr txBox="1"/>
          <p:nvPr/>
        </p:nvSpPr>
        <p:spPr>
          <a:xfrm>
            <a:off x="798406" y="8844912"/>
            <a:ext cx="1649996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void stack_push(stack *s, const void *data)</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00" name="Does this work? Recall:"/>
          <p:cNvSpPr txBox="1"/>
          <p:nvPr/>
        </p:nvSpPr>
        <p:spPr>
          <a:xfrm>
            <a:off x="717175" y="7603018"/>
            <a:ext cx="2294964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Does this work? Recall:</a:t>
            </a:r>
          </a:p>
        </p:txBody>
      </p:sp>
      <p:sp>
        <p:nvSpPr>
          <p:cNvPr id="401" name="void stack_push(stack *s, const void *data)"/>
          <p:cNvSpPr txBox="1"/>
          <p:nvPr/>
        </p:nvSpPr>
        <p:spPr>
          <a:xfrm>
            <a:off x="798406" y="8844912"/>
            <a:ext cx="1649996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void stack_push(stack *s, const void *data)</a:t>
            </a:r>
          </a:p>
        </p:txBody>
      </p:sp>
      <p:sp>
        <p:nvSpPr>
          <p:cNvPr id="402" name="This does not work -- we need a pointer to x. So, we should do:"/>
          <p:cNvSpPr txBox="1"/>
          <p:nvPr/>
        </p:nvSpPr>
        <p:spPr>
          <a:xfrm>
            <a:off x="717175" y="10204980"/>
            <a:ext cx="22949649"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does </a:t>
            </a:r>
            <a:r>
              <a:rPr b="1">
                <a:latin typeface="Helvetica Neue"/>
                <a:ea typeface="Helvetica Neue"/>
                <a:cs typeface="Helvetica Neue"/>
                <a:sym typeface="Helvetica Neue"/>
              </a:rPr>
              <a:t>not</a:t>
            </a:r>
            <a:r>
              <a:t> work -- we need a pointer to x. So, we should do:</a:t>
            </a:r>
          </a:p>
        </p:txBody>
      </p:sp>
      <p:sp>
        <p:nvSpPr>
          <p:cNvPr id="403" name="stack_push(intstack, &amp;x);"/>
          <p:cNvSpPr txBox="1"/>
          <p:nvPr/>
        </p:nvSpPr>
        <p:spPr>
          <a:xfrm>
            <a:off x="-521988" y="11546629"/>
            <a:ext cx="1116509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    stack_push(intstack, &amp;x);</a:t>
            </a:r>
          </a:p>
        </p:txBody>
      </p:sp>
      <p:sp>
        <p:nvSpPr>
          <p:cNvPr id="404" name="Let's try and push one more int onto the stack (assume we do this before the call to free:"/>
          <p:cNvSpPr txBox="1"/>
          <p:nvPr/>
        </p:nvSpPr>
        <p:spPr>
          <a:xfrm>
            <a:off x="717176" y="1935478"/>
            <a:ext cx="22949648"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try and push one more int onto the stack (assume we do this before the call to free:</a:t>
            </a:r>
          </a:p>
        </p:txBody>
      </p:sp>
      <p:sp>
        <p:nvSpPr>
          <p:cNvPr id="405" name="int main(int argc, char **argv)…"/>
          <p:cNvSpPr txBox="1"/>
          <p:nvPr/>
        </p:nvSpPr>
        <p:spPr>
          <a:xfrm>
            <a:off x="329528" y="3739871"/>
            <a:ext cx="9864398" cy="3276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int main(int argc, char **argv)</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a:t>
            </a:r>
          </a:p>
          <a:p>
            <a:pPr algn="l">
              <a:defRPr sz="4100">
                <a:latin typeface="Courier"/>
                <a:ea typeface="Courier"/>
                <a:cs typeface="Courier"/>
                <a:sym typeface="Courier"/>
              </a:defRPr>
            </a:pPr>
            <a:r>
              <a:t>    int x = 42;</a:t>
            </a:r>
          </a:p>
          <a:p>
            <a:pPr algn="l">
              <a:defRPr sz="4100">
                <a:latin typeface="Courier"/>
                <a:ea typeface="Courier"/>
                <a:cs typeface="Courier"/>
                <a:sym typeface="Courier"/>
              </a:defRPr>
            </a:pPr>
            <a:r>
              <a:t>    stack_push(intstack, x);</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8"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09" name="Let's go ahead and use an array of char * pointers -- remember, our stack is generic, and will work for any pointer! Let's push all the command line args onto the stack:"/>
          <p:cNvSpPr txBox="1"/>
          <p:nvPr/>
        </p:nvSpPr>
        <p:spPr>
          <a:xfrm>
            <a:off x="188741" y="1898380"/>
            <a:ext cx="24006517"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go ahead and use an array of </a:t>
            </a:r>
            <a:r>
              <a:rPr>
                <a:latin typeface="Courier"/>
                <a:ea typeface="Courier"/>
                <a:cs typeface="Courier"/>
                <a:sym typeface="Courier"/>
              </a:rPr>
              <a:t>char *</a:t>
            </a:r>
            <a:r>
              <a:t> pointers -- remember, our stack is generic, and will work for any pointer! Let's push all the command line args onto the stack:</a:t>
            </a:r>
          </a:p>
        </p:txBody>
      </p:sp>
      <p:sp>
        <p:nvSpPr>
          <p:cNvPr id="410" name="stack *s = stack_create(sizeof(argv[0]));…"/>
          <p:cNvSpPr txBox="1"/>
          <p:nvPr/>
        </p:nvSpPr>
        <p:spPr>
          <a:xfrm>
            <a:off x="610774" y="3897955"/>
            <a:ext cx="14238989" cy="576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stack *s = stack_create(sizeof(argv[0]));</a:t>
            </a:r>
          </a:p>
          <a:p>
            <a:pPr algn="l">
              <a:defRPr sz="4100">
                <a:latin typeface="Courier"/>
                <a:ea typeface="Courier"/>
                <a:cs typeface="Courier"/>
                <a:sym typeface="Courier"/>
              </a:defRPr>
            </a:pPr>
            <a:r>
              <a:t>    for (int i=1; i &lt; argc; i++) {</a:t>
            </a:r>
          </a:p>
          <a:p>
            <a:pPr algn="l">
              <a:defRPr sz="4100">
                <a:latin typeface="Courier"/>
                <a:ea typeface="Courier"/>
                <a:cs typeface="Courier"/>
                <a:sym typeface="Courier"/>
              </a:defRPr>
            </a:pPr>
            <a:r>
              <a:t>        stack_push(s,argv+i);</a:t>
            </a:r>
          </a:p>
          <a:p>
            <a:pPr algn="l">
              <a:defRPr sz="4100">
                <a:latin typeface="Courier"/>
                <a:ea typeface="Courier"/>
                <a:cs typeface="Courier"/>
                <a:sym typeface="Courier"/>
              </a:defRPr>
            </a:pPr>
            <a:r>
              <a:t>    }</a:t>
            </a:r>
          </a:p>
          <a:p>
            <a:pPr algn="l">
              <a:defRPr sz="4100">
                <a:latin typeface="Courier"/>
                <a:ea typeface="Courier"/>
                <a:cs typeface="Courier"/>
                <a:sym typeface="Courier"/>
              </a:defRPr>
            </a:pPr>
          </a:p>
          <a:p>
            <a:pPr algn="l">
              <a:defRPr sz="4100">
                <a:latin typeface="Courier"/>
                <a:ea typeface="Courier"/>
                <a:cs typeface="Courier"/>
                <a:sym typeface="Courier"/>
              </a:defRPr>
            </a:pPr>
            <a:r>
              <a:t>    char *next_arg;</a:t>
            </a:r>
          </a:p>
          <a:p>
            <a:pPr algn="l">
              <a:defRPr sz="4100">
                <a:latin typeface="Courier"/>
                <a:ea typeface="Courier"/>
                <a:cs typeface="Courier"/>
                <a:sym typeface="Courier"/>
              </a:defRPr>
            </a:pPr>
            <a:r>
              <a:t>    while (stack_pop(s,&amp;next_arg)) {</a:t>
            </a:r>
          </a:p>
          <a:p>
            <a:pPr algn="l">
              <a:defRPr sz="4100">
                <a:latin typeface="Courier"/>
                <a:ea typeface="Courier"/>
                <a:cs typeface="Courier"/>
                <a:sym typeface="Courier"/>
              </a:defRPr>
            </a:pPr>
            <a:r>
              <a:t>        printf("%s\n",next_arg);</a:t>
            </a:r>
          </a:p>
          <a:p>
            <a:pPr algn="l">
              <a:defRPr sz="4100">
                <a:latin typeface="Courier"/>
                <a:ea typeface="Courier"/>
                <a:cs typeface="Courier"/>
                <a:sym typeface="Courier"/>
              </a:defRPr>
            </a:pPr>
            <a:r>
              <a:t>    }</a:t>
            </a:r>
          </a:p>
        </p:txBody>
      </p:sp>
      <p:sp>
        <p:nvSpPr>
          <p:cNvPr id="411" name="We're pushing on all but the program name."/>
          <p:cNvSpPr txBox="1"/>
          <p:nvPr/>
        </p:nvSpPr>
        <p:spPr>
          <a:xfrm>
            <a:off x="717175" y="10879970"/>
            <a:ext cx="123439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We're pushing on all but the program name.</a:t>
            </a:r>
          </a:p>
        </p:txBody>
      </p:sp>
      <p:sp>
        <p:nvSpPr>
          <p:cNvPr id="412" name="Rounded Rectangle"/>
          <p:cNvSpPr/>
          <p:nvPr/>
        </p:nvSpPr>
        <p:spPr>
          <a:xfrm>
            <a:off x="9375304" y="3996171"/>
            <a:ext cx="4835740"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3" name="What is the size of each element?"/>
          <p:cNvSpPr txBox="1"/>
          <p:nvPr/>
        </p:nvSpPr>
        <p:spPr>
          <a:xfrm>
            <a:off x="16402201" y="4260937"/>
            <a:ext cx="6339894" cy="12560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800"/>
            </a:lvl1pPr>
          </a:lstStyle>
          <a:p>
            <a:pPr/>
            <a:r>
              <a:t>What is the size of each element?</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6"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17" name="Let's go ahead and use an array of char * pointers -- remember, our stack is generic, and will work for any pointer! Let's push all the command line args onto the stack:"/>
          <p:cNvSpPr txBox="1"/>
          <p:nvPr/>
        </p:nvSpPr>
        <p:spPr>
          <a:xfrm>
            <a:off x="188741" y="1898380"/>
            <a:ext cx="24006517"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go ahead and use an array of </a:t>
            </a:r>
            <a:r>
              <a:rPr>
                <a:latin typeface="Courier"/>
                <a:ea typeface="Courier"/>
                <a:cs typeface="Courier"/>
                <a:sym typeface="Courier"/>
              </a:rPr>
              <a:t>char *</a:t>
            </a:r>
            <a:r>
              <a:t> pointers -- remember, our stack is generic, and will work for any pointer! Let's push all the command line args onto the stack:</a:t>
            </a:r>
          </a:p>
        </p:txBody>
      </p:sp>
      <p:sp>
        <p:nvSpPr>
          <p:cNvPr id="418" name="stack *s = stack_create(sizeof(argv[0]));…"/>
          <p:cNvSpPr txBox="1"/>
          <p:nvPr/>
        </p:nvSpPr>
        <p:spPr>
          <a:xfrm>
            <a:off x="610774" y="3897955"/>
            <a:ext cx="14238989" cy="576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stack *s = stack_create(sizeof(argv[0]));</a:t>
            </a:r>
          </a:p>
          <a:p>
            <a:pPr algn="l">
              <a:defRPr sz="4100">
                <a:latin typeface="Courier"/>
                <a:ea typeface="Courier"/>
                <a:cs typeface="Courier"/>
                <a:sym typeface="Courier"/>
              </a:defRPr>
            </a:pPr>
            <a:r>
              <a:t>    for (int i=1; i &lt; argc; i++) {</a:t>
            </a:r>
          </a:p>
          <a:p>
            <a:pPr algn="l">
              <a:defRPr sz="4100">
                <a:latin typeface="Courier"/>
                <a:ea typeface="Courier"/>
                <a:cs typeface="Courier"/>
                <a:sym typeface="Courier"/>
              </a:defRPr>
            </a:pPr>
            <a:r>
              <a:t>        stack_push(s,argv+i);</a:t>
            </a:r>
          </a:p>
          <a:p>
            <a:pPr algn="l">
              <a:defRPr sz="4100">
                <a:latin typeface="Courier"/>
                <a:ea typeface="Courier"/>
                <a:cs typeface="Courier"/>
                <a:sym typeface="Courier"/>
              </a:defRPr>
            </a:pPr>
            <a:r>
              <a:t>    }</a:t>
            </a:r>
          </a:p>
          <a:p>
            <a:pPr algn="l">
              <a:defRPr sz="4100">
                <a:latin typeface="Courier"/>
                <a:ea typeface="Courier"/>
                <a:cs typeface="Courier"/>
                <a:sym typeface="Courier"/>
              </a:defRPr>
            </a:pPr>
          </a:p>
          <a:p>
            <a:pPr algn="l">
              <a:defRPr sz="4100">
                <a:latin typeface="Courier"/>
                <a:ea typeface="Courier"/>
                <a:cs typeface="Courier"/>
                <a:sym typeface="Courier"/>
              </a:defRPr>
            </a:pPr>
            <a:r>
              <a:t>    char *next_arg;</a:t>
            </a:r>
          </a:p>
          <a:p>
            <a:pPr algn="l">
              <a:defRPr sz="4100">
                <a:latin typeface="Courier"/>
                <a:ea typeface="Courier"/>
                <a:cs typeface="Courier"/>
                <a:sym typeface="Courier"/>
              </a:defRPr>
            </a:pPr>
            <a:r>
              <a:t>    while (stack_pop(s,&amp;next_arg)) {</a:t>
            </a:r>
          </a:p>
          <a:p>
            <a:pPr algn="l">
              <a:defRPr sz="4100">
                <a:latin typeface="Courier"/>
                <a:ea typeface="Courier"/>
                <a:cs typeface="Courier"/>
                <a:sym typeface="Courier"/>
              </a:defRPr>
            </a:pPr>
            <a:r>
              <a:t>        printf("%s\n",next_arg);</a:t>
            </a:r>
          </a:p>
          <a:p>
            <a:pPr algn="l">
              <a:defRPr sz="4100">
                <a:latin typeface="Courier"/>
                <a:ea typeface="Courier"/>
                <a:cs typeface="Courier"/>
                <a:sym typeface="Courier"/>
              </a:defRPr>
            </a:pPr>
            <a:r>
              <a:t>    }</a:t>
            </a:r>
          </a:p>
        </p:txBody>
      </p:sp>
      <p:sp>
        <p:nvSpPr>
          <p:cNvPr id="419" name="We're pushing on all but the program name."/>
          <p:cNvSpPr txBox="1"/>
          <p:nvPr/>
        </p:nvSpPr>
        <p:spPr>
          <a:xfrm>
            <a:off x="717175" y="10879970"/>
            <a:ext cx="123439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We're pushing on all but the program name.</a:t>
            </a:r>
          </a:p>
        </p:txBody>
      </p:sp>
      <p:sp>
        <p:nvSpPr>
          <p:cNvPr id="420" name="Rounded Rectangle"/>
          <p:cNvSpPr/>
          <p:nvPr/>
        </p:nvSpPr>
        <p:spPr>
          <a:xfrm>
            <a:off x="9375304" y="3996171"/>
            <a:ext cx="4835740"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1" name="What is the size of each element?…"/>
          <p:cNvSpPr txBox="1"/>
          <p:nvPr/>
        </p:nvSpPr>
        <p:spPr>
          <a:xfrm>
            <a:off x="16402201" y="4260937"/>
            <a:ext cx="5327129" cy="41929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800"/>
            </a:pPr>
            <a:r>
              <a:t>What is the size of each element?</a:t>
            </a:r>
          </a:p>
          <a:p>
            <a:pPr algn="l">
              <a:defRPr sz="3800"/>
            </a:pPr>
          </a:p>
          <a:p>
            <a:pPr algn="l">
              <a:defRPr sz="3800"/>
            </a:pPr>
            <a:r>
              <a:t>8</a:t>
            </a:r>
          </a:p>
          <a:p>
            <a:pPr algn="l">
              <a:defRPr sz="3800"/>
            </a:pPr>
          </a:p>
          <a:p>
            <a:pPr algn="l">
              <a:defRPr sz="3800"/>
            </a:pPr>
            <a:r>
              <a:t>because the size of a </a:t>
            </a:r>
            <a:r>
              <a:rPr>
                <a:latin typeface="Courier"/>
                <a:ea typeface="Courier"/>
                <a:cs typeface="Courier"/>
                <a:sym typeface="Courier"/>
              </a:rPr>
              <a:t>char *</a:t>
            </a:r>
            <a:r>
              <a:t> pointer is 8.</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4"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25" name="Let's go ahead and use an array of char * pointers -- remember, our stack is generic, and will work for any pointer! Let's push all the command line args onto the stack:"/>
          <p:cNvSpPr txBox="1"/>
          <p:nvPr/>
        </p:nvSpPr>
        <p:spPr>
          <a:xfrm>
            <a:off x="188741" y="1898380"/>
            <a:ext cx="24006517"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go ahead and use an array of </a:t>
            </a:r>
            <a:r>
              <a:rPr>
                <a:latin typeface="Courier"/>
                <a:ea typeface="Courier"/>
                <a:cs typeface="Courier"/>
                <a:sym typeface="Courier"/>
              </a:rPr>
              <a:t>char *</a:t>
            </a:r>
            <a:r>
              <a:t> pointers -- remember, our stack is generic, and will work for any pointer! Let's push all the command line args onto the stack:</a:t>
            </a:r>
          </a:p>
        </p:txBody>
      </p:sp>
      <p:sp>
        <p:nvSpPr>
          <p:cNvPr id="426" name="stack *s = stack_create(sizeof(argv[0]));…"/>
          <p:cNvSpPr txBox="1"/>
          <p:nvPr/>
        </p:nvSpPr>
        <p:spPr>
          <a:xfrm>
            <a:off x="610774" y="3897955"/>
            <a:ext cx="14238989" cy="576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stack *s = stack_create(sizeof(argv[0]));</a:t>
            </a:r>
          </a:p>
          <a:p>
            <a:pPr algn="l">
              <a:defRPr sz="4100">
                <a:latin typeface="Courier"/>
                <a:ea typeface="Courier"/>
                <a:cs typeface="Courier"/>
                <a:sym typeface="Courier"/>
              </a:defRPr>
            </a:pPr>
            <a:r>
              <a:t>    for (int i=1; i &lt; argc; i++) {</a:t>
            </a:r>
          </a:p>
          <a:p>
            <a:pPr algn="l">
              <a:defRPr sz="4100">
                <a:latin typeface="Courier"/>
                <a:ea typeface="Courier"/>
                <a:cs typeface="Courier"/>
                <a:sym typeface="Courier"/>
              </a:defRPr>
            </a:pPr>
            <a:r>
              <a:t>        stack_push(s,argv+i);</a:t>
            </a:r>
          </a:p>
          <a:p>
            <a:pPr algn="l">
              <a:defRPr sz="4100">
                <a:latin typeface="Courier"/>
                <a:ea typeface="Courier"/>
                <a:cs typeface="Courier"/>
                <a:sym typeface="Courier"/>
              </a:defRPr>
            </a:pPr>
            <a:r>
              <a:t>    }</a:t>
            </a:r>
          </a:p>
          <a:p>
            <a:pPr algn="l">
              <a:defRPr sz="4100">
                <a:latin typeface="Courier"/>
                <a:ea typeface="Courier"/>
                <a:cs typeface="Courier"/>
                <a:sym typeface="Courier"/>
              </a:defRPr>
            </a:pPr>
          </a:p>
          <a:p>
            <a:pPr algn="l">
              <a:defRPr sz="4100">
                <a:latin typeface="Courier"/>
                <a:ea typeface="Courier"/>
                <a:cs typeface="Courier"/>
                <a:sym typeface="Courier"/>
              </a:defRPr>
            </a:pPr>
            <a:r>
              <a:t>    char *next_arg;</a:t>
            </a:r>
          </a:p>
          <a:p>
            <a:pPr algn="l">
              <a:defRPr sz="4100">
                <a:latin typeface="Courier"/>
                <a:ea typeface="Courier"/>
                <a:cs typeface="Courier"/>
                <a:sym typeface="Courier"/>
              </a:defRPr>
            </a:pPr>
            <a:r>
              <a:t>    while (stack_pop(s,&amp;next_arg)) {</a:t>
            </a:r>
          </a:p>
          <a:p>
            <a:pPr algn="l">
              <a:defRPr sz="4100">
                <a:latin typeface="Courier"/>
                <a:ea typeface="Courier"/>
                <a:cs typeface="Courier"/>
                <a:sym typeface="Courier"/>
              </a:defRPr>
            </a:pPr>
            <a:r>
              <a:t>        printf("%s\n",next_arg);</a:t>
            </a:r>
          </a:p>
          <a:p>
            <a:pPr algn="l">
              <a:defRPr sz="4100">
                <a:latin typeface="Courier"/>
                <a:ea typeface="Courier"/>
                <a:cs typeface="Courier"/>
                <a:sym typeface="Courier"/>
              </a:defRPr>
            </a:pPr>
            <a:r>
              <a:t>    }</a:t>
            </a:r>
          </a:p>
        </p:txBody>
      </p:sp>
      <p:sp>
        <p:nvSpPr>
          <p:cNvPr id="427" name="We're pushing on all but the program name."/>
          <p:cNvSpPr txBox="1"/>
          <p:nvPr/>
        </p:nvSpPr>
        <p:spPr>
          <a:xfrm>
            <a:off x="717175" y="10879970"/>
            <a:ext cx="123439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We're pushing on all but the program name.</a:t>
            </a:r>
          </a:p>
        </p:txBody>
      </p:sp>
      <p:sp>
        <p:nvSpPr>
          <p:cNvPr id="428" name="$ ./stack here are…"/>
          <p:cNvSpPr txBox="1"/>
          <p:nvPr/>
        </p:nvSpPr>
        <p:spPr>
          <a:xfrm>
            <a:off x="16048604" y="7004598"/>
            <a:ext cx="7083130" cy="4660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latin typeface="Courier"/>
                <a:ea typeface="Courier"/>
                <a:cs typeface="Courier"/>
                <a:sym typeface="Courier"/>
              </a:defRPr>
            </a:pPr>
            <a:r>
              <a:t>$ ./stack here are  </a:t>
            </a:r>
          </a:p>
          <a:p>
            <a:pPr algn="l">
              <a:defRPr sz="4900">
                <a:latin typeface="Courier"/>
                <a:ea typeface="Courier"/>
                <a:cs typeface="Courier"/>
                <a:sym typeface="Courier"/>
              </a:defRPr>
            </a:pPr>
            <a:r>
              <a:t>       some words</a:t>
            </a:r>
          </a:p>
          <a:p>
            <a:pPr algn="l">
              <a:defRPr sz="4900">
                <a:latin typeface="Courier"/>
                <a:ea typeface="Courier"/>
                <a:cs typeface="Courier"/>
                <a:sym typeface="Courier"/>
              </a:defRPr>
            </a:pPr>
            <a:r>
              <a:t>words</a:t>
            </a:r>
          </a:p>
          <a:p>
            <a:pPr algn="l">
              <a:defRPr sz="4900">
                <a:latin typeface="Courier"/>
                <a:ea typeface="Courier"/>
                <a:cs typeface="Courier"/>
                <a:sym typeface="Courier"/>
              </a:defRPr>
            </a:pPr>
            <a:r>
              <a:t>some</a:t>
            </a:r>
          </a:p>
          <a:p>
            <a:pPr algn="l">
              <a:defRPr sz="4900">
                <a:latin typeface="Courier"/>
                <a:ea typeface="Courier"/>
                <a:cs typeface="Courier"/>
                <a:sym typeface="Courier"/>
              </a:defRPr>
            </a:pPr>
            <a:r>
              <a:t>are</a:t>
            </a:r>
          </a:p>
          <a:p>
            <a:pPr algn="l">
              <a:defRPr sz="4900">
                <a:latin typeface="Courier"/>
                <a:ea typeface="Courier"/>
                <a:cs typeface="Courier"/>
                <a:sym typeface="Courier"/>
              </a:defRPr>
            </a:pPr>
            <a:r>
              <a:t>here</a:t>
            </a:r>
          </a:p>
        </p:txBody>
      </p:sp>
      <p:sp>
        <p:nvSpPr>
          <p:cNvPr id="429" name="Rounded Rectangle"/>
          <p:cNvSpPr/>
          <p:nvPr/>
        </p:nvSpPr>
        <p:spPr>
          <a:xfrm>
            <a:off x="9375304" y="3996171"/>
            <a:ext cx="4835740" cy="668498"/>
          </a:xfrm>
          <a:prstGeom prst="roundRect">
            <a:avLst>
              <a:gd name="adj" fmla="val 1609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2"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33" name="Can we push on one more string?"/>
          <p:cNvSpPr txBox="1"/>
          <p:nvPr/>
        </p:nvSpPr>
        <p:spPr>
          <a:xfrm>
            <a:off x="188741" y="1898380"/>
            <a:ext cx="2400651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Can we push on one more string?</a:t>
            </a:r>
          </a:p>
        </p:txBody>
      </p:sp>
      <p:sp>
        <p:nvSpPr>
          <p:cNvPr id="434" name="...…"/>
          <p:cNvSpPr txBox="1"/>
          <p:nvPr/>
        </p:nvSpPr>
        <p:spPr>
          <a:xfrm>
            <a:off x="610774" y="3897955"/>
            <a:ext cx="6427218" cy="265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a:t>
            </a:r>
          </a:p>
          <a:p>
            <a:pPr algn="l">
              <a:defRPr sz="4100">
                <a:latin typeface="Courier"/>
                <a:ea typeface="Courier"/>
                <a:cs typeface="Courier"/>
                <a:sym typeface="Courier"/>
              </a:defRPr>
            </a:pPr>
            <a:r>
              <a:t>string *h = "hello";</a:t>
            </a:r>
          </a:p>
          <a:p>
            <a:pPr algn="l">
              <a:defRPr sz="4100">
                <a:latin typeface="Courier"/>
                <a:ea typeface="Courier"/>
                <a:cs typeface="Courier"/>
                <a:sym typeface="Courier"/>
              </a:defRPr>
            </a:pPr>
          </a:p>
          <a:p>
            <a:pPr algn="l">
              <a:defRPr sz="4100">
                <a:latin typeface="Courier"/>
                <a:ea typeface="Courier"/>
                <a:cs typeface="Courier"/>
                <a:sym typeface="Courier"/>
              </a:defRPr>
            </a:pPr>
            <a:r>
              <a:t>stack_push(s, h);</a:t>
            </a:r>
          </a:p>
        </p:txBody>
      </p:sp>
      <p:sp>
        <p:nvSpPr>
          <p:cNvPr id="435" name="This should work, right? h is a pointer! Recall:"/>
          <p:cNvSpPr txBox="1"/>
          <p:nvPr/>
        </p:nvSpPr>
        <p:spPr>
          <a:xfrm>
            <a:off x="492179" y="7706649"/>
            <a:ext cx="1515848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should work, right? </a:t>
            </a:r>
            <a:r>
              <a:rPr>
                <a:latin typeface="Courier"/>
                <a:ea typeface="Courier"/>
                <a:cs typeface="Courier"/>
                <a:sym typeface="Courier"/>
              </a:rPr>
              <a:t>h</a:t>
            </a:r>
            <a:r>
              <a:t> is a pointer! Recall:</a:t>
            </a:r>
          </a:p>
        </p:txBody>
      </p:sp>
      <p:sp>
        <p:nvSpPr>
          <p:cNvPr id="436" name="void stack_push(stack *s, const void *data)"/>
          <p:cNvSpPr txBox="1"/>
          <p:nvPr/>
        </p:nvSpPr>
        <p:spPr>
          <a:xfrm>
            <a:off x="798406" y="8844912"/>
            <a:ext cx="1649996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void stack_push(stack *s, const void *data)</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9" name="Example: Building a generic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Building a generic stack</a:t>
            </a:r>
          </a:p>
        </p:txBody>
      </p:sp>
      <p:sp>
        <p:nvSpPr>
          <p:cNvPr id="440" name="Can we push on one more string?"/>
          <p:cNvSpPr txBox="1"/>
          <p:nvPr/>
        </p:nvSpPr>
        <p:spPr>
          <a:xfrm>
            <a:off x="188741" y="1898380"/>
            <a:ext cx="2400651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Can we push on one more string?</a:t>
            </a:r>
          </a:p>
        </p:txBody>
      </p:sp>
      <p:sp>
        <p:nvSpPr>
          <p:cNvPr id="441" name="...…"/>
          <p:cNvSpPr txBox="1"/>
          <p:nvPr/>
        </p:nvSpPr>
        <p:spPr>
          <a:xfrm>
            <a:off x="610774" y="3897955"/>
            <a:ext cx="6427218" cy="265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a:t>
            </a:r>
          </a:p>
          <a:p>
            <a:pPr algn="l">
              <a:defRPr sz="4100">
                <a:latin typeface="Courier"/>
                <a:ea typeface="Courier"/>
                <a:cs typeface="Courier"/>
                <a:sym typeface="Courier"/>
              </a:defRPr>
            </a:pPr>
            <a:r>
              <a:t>string *h = "hello";</a:t>
            </a:r>
          </a:p>
          <a:p>
            <a:pPr algn="l">
              <a:defRPr sz="4100">
                <a:latin typeface="Courier"/>
                <a:ea typeface="Courier"/>
                <a:cs typeface="Courier"/>
                <a:sym typeface="Courier"/>
              </a:defRPr>
            </a:pPr>
          </a:p>
          <a:p>
            <a:pPr algn="l">
              <a:defRPr sz="4100">
                <a:latin typeface="Courier"/>
                <a:ea typeface="Courier"/>
                <a:cs typeface="Courier"/>
                <a:sym typeface="Courier"/>
              </a:defRPr>
            </a:pPr>
            <a:r>
              <a:t>stack_push(s,h);</a:t>
            </a:r>
          </a:p>
        </p:txBody>
      </p:sp>
      <p:sp>
        <p:nvSpPr>
          <p:cNvPr id="442" name="This should work, right? h is a pointer! Recall:"/>
          <p:cNvSpPr txBox="1"/>
          <p:nvPr/>
        </p:nvSpPr>
        <p:spPr>
          <a:xfrm>
            <a:off x="492179" y="7706649"/>
            <a:ext cx="1515848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should work, right? </a:t>
            </a:r>
            <a:r>
              <a:rPr>
                <a:latin typeface="Courier"/>
                <a:ea typeface="Courier"/>
                <a:cs typeface="Courier"/>
                <a:sym typeface="Courier"/>
              </a:rPr>
              <a:t>h</a:t>
            </a:r>
            <a:r>
              <a:t> is a pointer! Recall:</a:t>
            </a:r>
          </a:p>
        </p:txBody>
      </p:sp>
      <p:sp>
        <p:nvSpPr>
          <p:cNvPr id="443" name="void stack_push(stack *s, const void *data)"/>
          <p:cNvSpPr txBox="1"/>
          <p:nvPr/>
        </p:nvSpPr>
        <p:spPr>
          <a:xfrm>
            <a:off x="798406" y="8844912"/>
            <a:ext cx="1649996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void stack_push(stack *s, const void *data)</a:t>
            </a:r>
          </a:p>
        </p:txBody>
      </p:sp>
      <p:sp>
        <p:nvSpPr>
          <p:cNvPr id="444" name="This doesn't work! We need a pointer to the memory we are pushing onto the stack. We aren't pushing string characters, we are pushing a string pointer! So, we need:"/>
          <p:cNvSpPr txBox="1"/>
          <p:nvPr/>
        </p:nvSpPr>
        <p:spPr>
          <a:xfrm>
            <a:off x="492179" y="10061423"/>
            <a:ext cx="22573372" cy="2382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latin typeface="Helvetica Neue"/>
                <a:ea typeface="Helvetica Neue"/>
                <a:cs typeface="Helvetica Neue"/>
                <a:sym typeface="Helvetica Neue"/>
              </a:defRPr>
            </a:pPr>
            <a:r>
              <a:t>This doesn't work!</a:t>
            </a:r>
            <a:r>
              <a:rPr b="0">
                <a:latin typeface="+mn-lt"/>
                <a:ea typeface="+mn-ea"/>
                <a:cs typeface="+mn-cs"/>
                <a:sym typeface="Helvetica Neue Light"/>
              </a:rPr>
              <a:t> We need a pointer </a:t>
            </a:r>
            <a:r>
              <a:rPr b="0" i="1"/>
              <a:t>to the memory we are pushing onto the stack. We aren't pushing string characters, we are pushing a string pointer!</a:t>
            </a:r>
            <a:r>
              <a:rPr b="0">
                <a:latin typeface="+mn-lt"/>
                <a:ea typeface="+mn-ea"/>
                <a:cs typeface="+mn-cs"/>
                <a:sym typeface="Helvetica Neue Light"/>
              </a:rPr>
              <a:t> So, we need: </a:t>
            </a:r>
          </a:p>
        </p:txBody>
      </p:sp>
      <p:sp>
        <p:nvSpPr>
          <p:cNvPr id="445" name="stack_push(s, &amp;h); // &amp;h is a char **"/>
          <p:cNvSpPr txBox="1"/>
          <p:nvPr/>
        </p:nvSpPr>
        <p:spPr>
          <a:xfrm>
            <a:off x="419163" y="12543732"/>
            <a:ext cx="14213596"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stack_push(s, &amp;h); // &amp;h is a char **</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8"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49" name="References:…"/>
          <p:cNvSpPr txBox="1"/>
          <p:nvPr/>
        </p:nvSpPr>
        <p:spPr>
          <a:xfrm>
            <a:off x="640426" y="4510438"/>
            <a:ext cx="21424603" cy="6371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K&amp;R C Programming (from our course)</a:t>
            </a:r>
          </a:p>
          <a:p>
            <a:pPr lvl="1" marL="457200" indent="-228600" algn="l">
              <a:buSzPct val="100000"/>
              <a:buChar char="•"/>
              <a:defRPr sz="4500"/>
            </a:pPr>
            <a:r>
              <a:t>Course Reader, C Primer</a:t>
            </a:r>
          </a:p>
          <a:p>
            <a:pPr lvl="1" marL="457200" indent="-228600" algn="l">
              <a:buSzPct val="100000"/>
              <a:buChar char="•"/>
              <a:defRPr sz="4500"/>
            </a:pPr>
            <a:r>
              <a:t>Awesome C book: </a:t>
            </a:r>
            <a:r>
              <a:rPr u="sng">
                <a:hlinkClick r:id="rId2" invalidUrl="" action="" tgtFrame="" tooltip="" history="1" highlightClick="0" endSnd="0"/>
              </a:rPr>
              <a:t>http://books.goalkicker.com/CBook</a:t>
            </a:r>
            <a:r>
              <a:t> </a:t>
            </a:r>
          </a:p>
          <a:p>
            <a:pPr lvl="1" marL="457200" indent="-228600" algn="l">
              <a:buSzPct val="100000"/>
              <a:buChar char="•"/>
              <a:defRPr sz="4500"/>
            </a:pPr>
            <a:r>
              <a:t>Function Pointer tutorial: </a:t>
            </a:r>
            <a:r>
              <a:rPr u="sng">
                <a:hlinkClick r:id="rId3" invalidUrl="" action="" tgtFrame="" tooltip="" history="1" highlightClick="0" endSnd="0"/>
              </a:rPr>
              <a:t>https://www.cprogramming.com/tutorial/function-pointers.html</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virtual memory: </a:t>
            </a:r>
            <a:r>
              <a:rPr u="sng">
                <a:hlinkClick r:id="rId4" invalidUrl="" action="" tgtFrame="" tooltip="" history="1" highlightClick="0" endSnd="0"/>
              </a:rPr>
              <a:t>https://en.wikipedia.org/wiki/Virtual_memory</a:t>
            </a:r>
            <a:r>
              <a:t> </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2"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