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png"/><Relationship Id="rId4" Type="http://schemas.openxmlformats.org/officeDocument/2006/relationships/hyperlink" Target="http://web.stanford.edu/class/cs107/float/" TargetMode="Externa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 Id="rId3"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1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h-schmidt.net/FloatConverter/IEEE754.html" TargetMode="Externa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h-schmidt.net/FloatConverter/IEEE754.html" TargetMode="External"/><Relationship Id="rId3" Type="http://schemas.openxmlformats.org/officeDocument/2006/relationships/image" Target="../media/image12.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h-schmidt.net/FloatConverter/IEEE754.html" TargetMode="External"/><Relationship Id="rId3" Type="http://schemas.openxmlformats.org/officeDocument/2006/relationships/image" Target="../media/image1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h-schmidt.net/FloatConverter/IEEE754.html" TargetMode="External"/><Relationship Id="rId3" Type="http://schemas.openxmlformats.org/officeDocument/2006/relationships/image" Target="../media/image1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h-schmidt.net/FloatConverter/IEEE754.html" TargetMode="External"/><Relationship Id="rId3" Type="http://schemas.openxmlformats.org/officeDocument/2006/relationships/image" Target="../media/image14.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7/float/convert.html" TargetMode="Externa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docs.oracle.com/cd/E19957-01/816-2464/ncg_math.html" TargetMode="Externa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NaN#Operations_generating_NaN" TargetMode="Externa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7/float/convert.html" TargetMode="Externa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IEEE_754" TargetMode="External"/><Relationship Id="rId3" Type="http://schemas.openxmlformats.org/officeDocument/2006/relationships/hyperlink" Target="http://steve.hollasch.net/cgindex/coding/ieeefloat.html" TargetMode="External"/><Relationship Id="rId4" Type="http://schemas.openxmlformats.org/officeDocument/2006/relationships/hyperlink" Target="https://en.wikipedia.org/wiki/Floating-point_arithmetic#Dealing_with_exceptional_cases" TargetMode="External"/><Relationship Id="rId5" Type="http://schemas.openxmlformats.org/officeDocument/2006/relationships/hyperlink" Target="https://stackoverflow.com/questions/1088216/whats-wrong-with-using-to-compare-floats-in-java" TargetMode="External"/><Relationship Id="rId6" Type="http://schemas.openxmlformats.org/officeDocument/2006/relationships/hyperlink" Target="https://www.h-schmidt.net/FloatConverter/IEEE754.html" TargetMode="External"/><Relationship Id="rId7" Type="http://schemas.openxmlformats.org/officeDocument/2006/relationships/hyperlink" Target="https://docs.oracle.com/cd/E19957-01/806-3568/ncg_goldberg.html" TargetMode="External"/><Relationship Id="rId8" Type="http://schemas.openxmlformats.org/officeDocument/2006/relationships/hyperlink" Target="https://softwareengineering.stackexchange.com/questions/101163/what-causes-floating-point-rounding-errors" TargetMode="External"/><Relationship Id="rId9" Type="http://schemas.openxmlformats.org/officeDocument/2006/relationships/hyperlink" Target="https://stackoverflow.com/a/2835476/561677" TargetMode="Externa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February 6, 2023"/>
          <p:cNvSpPr txBox="1"/>
          <p:nvPr>
            <p:ph type="title"/>
          </p:nvPr>
        </p:nvSpPr>
        <p:spPr>
          <a:xfrm>
            <a:off x="1066800" y="4403468"/>
            <a:ext cx="10007600" cy="2086232"/>
          </a:xfrm>
          <a:prstGeom prst="rect">
            <a:avLst/>
          </a:prstGeom>
        </p:spPr>
        <p:txBody>
          <a:bodyPr/>
          <a:lstStyle/>
          <a:p>
            <a:pPr/>
            <a:r>
              <a:t>Monday, February 6,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Floating Point, Textbook: Chapter 2.4</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8: Floating Point Numbers</a:t>
            </a:r>
          </a:p>
        </p:txBody>
      </p:sp>
      <p:pic>
        <p:nvPicPr>
          <p:cNvPr id="141" name="Image" descr="Image"/>
          <p:cNvPicPr>
            <a:picLocks noChangeAspect="1"/>
          </p:cNvPicPr>
          <p:nvPr/>
        </p:nvPicPr>
        <p:blipFill>
          <a:blip r:embed="rId2">
            <a:extLst/>
          </a:blip>
          <a:stretch>
            <a:fillRect/>
          </a:stretch>
        </p:blipFill>
        <p:spPr>
          <a:xfrm>
            <a:off x="13448056" y="197218"/>
            <a:ext cx="9679888" cy="1549479"/>
          </a:xfrm>
          <a:prstGeom prst="rect">
            <a:avLst/>
          </a:prstGeom>
          <a:ln w="12700">
            <a:miter lim="400000"/>
          </a:ln>
        </p:spPr>
      </p:pic>
      <p:grpSp>
        <p:nvGrpSpPr>
          <p:cNvPr id="144" name="Group"/>
          <p:cNvGrpSpPr/>
          <p:nvPr/>
        </p:nvGrpSpPr>
        <p:grpSpPr>
          <a:xfrm>
            <a:off x="12988161" y="1640252"/>
            <a:ext cx="10603054" cy="2462725"/>
            <a:chOff x="0" y="0"/>
            <a:chExt cx="10603052" cy="2462724"/>
          </a:xfrm>
        </p:grpSpPr>
        <p:graphicFrame>
          <p:nvGraphicFramePr>
            <p:cNvPr id="142" name="Table 1"/>
            <p:cNvGraphicFramePr/>
            <p:nvPr/>
          </p:nvGraphicFramePr>
          <p:xfrm>
            <a:off x="45976" y="636043"/>
            <a:ext cx="10557077" cy="1826682"/>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969804"/>
                  <a:gridCol w="3237786"/>
                  <a:gridCol w="2103795"/>
                  <a:gridCol w="2103795"/>
                  <a:gridCol w="2103795"/>
                </a:tblGrid>
                <a:tr h="894290">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894290">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143" name="Single precision (float)"/>
            <p:cNvSpPr txBox="1"/>
            <p:nvPr/>
          </p:nvSpPr>
          <p:spPr>
            <a:xfrm>
              <a:off x="0" y="0"/>
              <a:ext cx="5450073" cy="7259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4000"/>
              </a:pPr>
              <a:r>
                <a:t>Single precision (</a:t>
              </a:r>
              <a:r>
                <a:rPr>
                  <a:latin typeface="Courier"/>
                  <a:ea typeface="Courier"/>
                  <a:cs typeface="Courier"/>
                  <a:sym typeface="Courier"/>
                </a:rPr>
                <a:t>float</a:t>
              </a:r>
              <a:r>
                <a:t>)</a:t>
              </a:r>
            </a:p>
          </p:txBody>
        </p:sp>
      </p:grpSp>
      <p:pic>
        <p:nvPicPr>
          <p:cNvPr id="145" name="Image" descr="Image"/>
          <p:cNvPicPr>
            <a:picLocks noChangeAspect="1"/>
          </p:cNvPicPr>
          <p:nvPr/>
        </p:nvPicPr>
        <p:blipFill>
          <a:blip r:embed="rId3">
            <a:extLst/>
          </a:blip>
          <a:stretch>
            <a:fillRect/>
          </a:stretch>
        </p:blipFill>
        <p:spPr>
          <a:xfrm>
            <a:off x="14393130" y="4307358"/>
            <a:ext cx="7789738" cy="9253495"/>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8" name="Logistics…"/>
          <p:cNvSpPr txBox="1"/>
          <p:nvPr/>
        </p:nvSpPr>
        <p:spPr>
          <a:xfrm>
            <a:off x="168342" y="2798065"/>
            <a:ext cx="20512204" cy="93496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Midterm next Wednesday, in person — we will post information about the midterm early this week.</a:t>
            </a:r>
          </a:p>
          <a:p>
            <a:pPr marL="762000" indent="-762000" algn="l">
              <a:buSzPct val="75000"/>
              <a:buFont typeface="Helvetica Neue"/>
              <a:buChar char="•"/>
              <a:defRPr sz="4700"/>
            </a:pPr>
            <a:r>
              <a:t>Reading: Reader: Floating Point, Textbook: Chapter 2.4</a:t>
            </a:r>
          </a:p>
          <a:p>
            <a:pPr marL="762000" indent="-762000" algn="l">
              <a:buSzPct val="75000"/>
              <a:buFont typeface="Helvetica Neue"/>
              <a:buChar char="•"/>
              <a:defRPr sz="4700"/>
            </a:pPr>
            <a:r>
              <a:t>Programs from class: </a:t>
            </a:r>
            <a:r>
              <a:rPr>
                <a:latin typeface="Courier"/>
                <a:ea typeface="Courier"/>
                <a:cs typeface="Courier"/>
                <a:sym typeface="Courier"/>
              </a:rPr>
              <a:t>/afs/ir/class/cs107/samples/lect8</a:t>
            </a:r>
          </a:p>
          <a:p>
            <a:pPr marL="762000" indent="-762000" algn="l">
              <a:buSzPct val="75000"/>
              <a:buFont typeface="Helvetica Neue"/>
              <a:buChar char="•"/>
              <a:defRPr sz="4700"/>
            </a:pPr>
            <a:r>
              <a:t>Floating Point Numbers</a:t>
            </a:r>
          </a:p>
          <a:p>
            <a:pPr lvl="1" marL="1397000" indent="-762000" algn="l">
              <a:buSzPct val="75000"/>
              <a:buFont typeface="Helvetica Neue"/>
              <a:buChar char="•"/>
              <a:defRPr sz="4700"/>
            </a:pPr>
            <a:r>
              <a:t>Real Numbers</a:t>
            </a:r>
          </a:p>
          <a:p>
            <a:pPr lvl="1" marL="1397000" indent="-762000" algn="l">
              <a:buSzPct val="75000"/>
              <a:buFont typeface="Helvetica Neue"/>
              <a:buChar char="•"/>
              <a:defRPr sz="4700"/>
            </a:pPr>
            <a:r>
              <a:t>Fixed Point</a:t>
            </a:r>
          </a:p>
          <a:p>
            <a:pPr lvl="1" marL="1397000" indent="-762000" algn="l">
              <a:buSzPct val="75000"/>
              <a:buFont typeface="Helvetica Neue"/>
              <a:buChar char="•"/>
              <a:defRPr sz="4700"/>
            </a:pPr>
            <a:r>
              <a:t>IEEE 754 Floating Point</a:t>
            </a:r>
          </a:p>
          <a:p>
            <a:pPr lvl="2" marL="2032000" indent="-762000" algn="l">
              <a:buSzPct val="75000"/>
              <a:buFont typeface="Helvetica Neue"/>
              <a:buChar char="•"/>
              <a:defRPr sz="4700"/>
            </a:pPr>
            <a:r>
              <a:t>Normalized values</a:t>
            </a:r>
          </a:p>
          <a:p>
            <a:pPr lvl="2" marL="2032000" indent="-762000" algn="l">
              <a:buSzPct val="75000"/>
              <a:buFont typeface="Helvetica Neue"/>
              <a:buChar char="•"/>
              <a:defRPr sz="4700"/>
            </a:pPr>
            <a:r>
              <a:t>Denormalized values</a:t>
            </a:r>
          </a:p>
          <a:p>
            <a:pPr lvl="2" marL="2032000" indent="-762000" algn="l">
              <a:buSzPct val="75000"/>
              <a:buFont typeface="Helvetica Neue"/>
              <a:buChar char="•"/>
              <a:defRPr sz="4700"/>
            </a:pPr>
            <a:r>
              <a:t>Exceptional values</a:t>
            </a:r>
          </a:p>
          <a:p>
            <a:pPr lvl="2" marL="2032000" indent="-762000" algn="l">
              <a:buSzPct val="75000"/>
              <a:buFont typeface="Helvetica Neue"/>
              <a:buChar char="•"/>
              <a:defRPr sz="4700"/>
            </a:pPr>
            <a:r>
              <a:t>Arithmetic</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51" name="⅕"/>
          <p:cNvSpPr txBox="1"/>
          <p:nvPr/>
        </p:nvSpPr>
        <p:spPr>
          <a:xfrm>
            <a:off x="10987943" y="4591050"/>
            <a:ext cx="2408114"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⅕</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54" name="⅕"/>
          <p:cNvSpPr txBox="1"/>
          <p:nvPr/>
        </p:nvSpPr>
        <p:spPr>
          <a:xfrm>
            <a:off x="6676452" y="4591050"/>
            <a:ext cx="2408114"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⅕</a:t>
            </a:r>
          </a:p>
        </p:txBody>
      </p:sp>
      <p:sp>
        <p:nvSpPr>
          <p:cNvPr id="155" name="= 0.2"/>
          <p:cNvSpPr txBox="1"/>
          <p:nvPr/>
        </p:nvSpPr>
        <p:spPr>
          <a:xfrm>
            <a:off x="10145993" y="5327649"/>
            <a:ext cx="7760345"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atin typeface="Menlo Regular"/>
                <a:ea typeface="Menlo Regular"/>
                <a:cs typeface="Menlo Regular"/>
                <a:sym typeface="Menlo Regular"/>
              </a:defRPr>
            </a:lvl1pPr>
          </a:lstStyle>
          <a:p>
            <a:pPr/>
            <a:r>
              <a:t>= 0.2</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58" name="⅓"/>
          <p:cNvSpPr txBox="1"/>
          <p:nvPr/>
        </p:nvSpPr>
        <p:spPr>
          <a:xfrm>
            <a:off x="10987943" y="4591050"/>
            <a:ext cx="2408114"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⅓</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61" name="⅓"/>
          <p:cNvSpPr txBox="1"/>
          <p:nvPr/>
        </p:nvSpPr>
        <p:spPr>
          <a:xfrm>
            <a:off x="2654638" y="4591050"/>
            <a:ext cx="2408115"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⅓</a:t>
            </a:r>
          </a:p>
        </p:txBody>
      </p:sp>
      <p:sp>
        <p:nvSpPr>
          <p:cNvPr id="162" name="= 0.33333…"/>
          <p:cNvSpPr txBox="1"/>
          <p:nvPr/>
        </p:nvSpPr>
        <p:spPr>
          <a:xfrm>
            <a:off x="6322970" y="5327649"/>
            <a:ext cx="15406391"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atin typeface="Menlo Regular"/>
                <a:ea typeface="Menlo Regular"/>
                <a:cs typeface="Menlo Regular"/>
                <a:sym typeface="Menlo Regular"/>
              </a:defRPr>
            </a:lvl1pPr>
          </a:lstStyle>
          <a:p>
            <a:pPr/>
            <a:r>
              <a:t>= 0.33333…</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65" name="⅓"/>
          <p:cNvSpPr txBox="1"/>
          <p:nvPr/>
        </p:nvSpPr>
        <p:spPr>
          <a:xfrm>
            <a:off x="2654638" y="4591050"/>
            <a:ext cx="2408115"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⅓</a:t>
            </a:r>
          </a:p>
        </p:txBody>
      </p:sp>
      <p:sp>
        <p:nvSpPr>
          <p:cNvPr id="166" name="= 0.33333…"/>
          <p:cNvSpPr txBox="1"/>
          <p:nvPr/>
        </p:nvSpPr>
        <p:spPr>
          <a:xfrm>
            <a:off x="6322970" y="5327649"/>
            <a:ext cx="15406391"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atin typeface="Menlo Regular"/>
                <a:ea typeface="Menlo Regular"/>
                <a:cs typeface="Menlo Regular"/>
                <a:sym typeface="Menlo Regular"/>
              </a:defRPr>
            </a:lvl1pPr>
          </a:lstStyle>
          <a:p>
            <a:pPr/>
            <a:r>
              <a:t>= 0.33333…</a:t>
            </a:r>
          </a:p>
        </p:txBody>
      </p:sp>
      <p:sp>
        <p:nvSpPr>
          <p:cNvPr id="167" name="When I was in 6th grade, this was a mind blowing concept."/>
          <p:cNvSpPr txBox="1"/>
          <p:nvPr/>
        </p:nvSpPr>
        <p:spPr>
          <a:xfrm>
            <a:off x="2452496" y="9842147"/>
            <a:ext cx="19479007"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When I was in 6th grade, this was a mind blowing concept.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Fra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Fractions</a:t>
            </a:r>
          </a:p>
        </p:txBody>
      </p:sp>
      <p:sp>
        <p:nvSpPr>
          <p:cNvPr id="170" name="⅓"/>
          <p:cNvSpPr txBox="1"/>
          <p:nvPr/>
        </p:nvSpPr>
        <p:spPr>
          <a:xfrm>
            <a:off x="2654638" y="4591050"/>
            <a:ext cx="2408115" cy="453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0">
                <a:latin typeface="Menlo Regular"/>
                <a:ea typeface="Menlo Regular"/>
                <a:cs typeface="Menlo Regular"/>
                <a:sym typeface="Menlo Regular"/>
              </a:defRPr>
            </a:lvl1pPr>
          </a:lstStyle>
          <a:p>
            <a:pPr/>
            <a:r>
              <a:t>⅓</a:t>
            </a:r>
          </a:p>
        </p:txBody>
      </p:sp>
      <p:sp>
        <p:nvSpPr>
          <p:cNvPr id="171" name="= 0.33333…"/>
          <p:cNvSpPr txBox="1"/>
          <p:nvPr/>
        </p:nvSpPr>
        <p:spPr>
          <a:xfrm>
            <a:off x="6322970" y="5327649"/>
            <a:ext cx="15406391"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atin typeface="Menlo Regular"/>
                <a:ea typeface="Menlo Regular"/>
                <a:cs typeface="Menlo Regular"/>
                <a:sym typeface="Menlo Regular"/>
              </a:defRPr>
            </a:lvl1pPr>
          </a:lstStyle>
          <a:p>
            <a:pPr/>
            <a:r>
              <a:t>= 0.33333…</a:t>
            </a:r>
          </a:p>
        </p:txBody>
      </p:sp>
      <p:sp>
        <p:nvSpPr>
          <p:cNvPr id="172" name="Especially this"/>
          <p:cNvSpPr txBox="1"/>
          <p:nvPr/>
        </p:nvSpPr>
        <p:spPr>
          <a:xfrm>
            <a:off x="9848849" y="9842147"/>
            <a:ext cx="4686301"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Especially this</a:t>
            </a:r>
          </a:p>
        </p:txBody>
      </p:sp>
      <p:sp>
        <p:nvSpPr>
          <p:cNvPr id="174" name="Connection Line"/>
          <p:cNvSpPr/>
          <p:nvPr/>
        </p:nvSpPr>
        <p:spPr>
          <a:xfrm>
            <a:off x="14731688" y="8130764"/>
            <a:ext cx="5944612" cy="22370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3206" y="14833"/>
                  <a:pt x="20406" y="7633"/>
                  <a:pt x="21600" y="0"/>
                </a:cubicBezTo>
              </a:path>
            </a:pathLst>
          </a:custGeom>
          <a:ln w="2032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77" name="π"/>
          <p:cNvSpPr txBox="1"/>
          <p:nvPr/>
        </p:nvSpPr>
        <p:spPr>
          <a:xfrm>
            <a:off x="2616625" y="3911600"/>
            <a:ext cx="2484141" cy="528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4000">
                <a:latin typeface="Abadi MT Condensed Extra Bold"/>
                <a:ea typeface="Abadi MT Condensed Extra Bold"/>
                <a:cs typeface="Abadi MT Condensed Extra Bold"/>
                <a:sym typeface="Abadi MT Condensed Extra Bold"/>
              </a:defRPr>
            </a:lvl1pPr>
          </a:lstStyle>
          <a:p>
            <a:pPr/>
            <a:r>
              <a:t>π</a:t>
            </a:r>
          </a:p>
        </p:txBody>
      </p:sp>
      <p:sp>
        <p:nvSpPr>
          <p:cNvPr id="178" name="= 3.14159…"/>
          <p:cNvSpPr txBox="1"/>
          <p:nvPr/>
        </p:nvSpPr>
        <p:spPr>
          <a:xfrm>
            <a:off x="6322970" y="5327649"/>
            <a:ext cx="15406391"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atin typeface="Menlo Regular"/>
                <a:ea typeface="Menlo Regular"/>
                <a:cs typeface="Menlo Regular"/>
                <a:sym typeface="Menlo Regular"/>
              </a:defRPr>
            </a:lvl1pPr>
          </a:lstStyle>
          <a:p>
            <a:pPr/>
            <a:r>
              <a:t>= 3.14159…</a:t>
            </a:r>
          </a:p>
        </p:txBody>
      </p:sp>
      <p:sp>
        <p:nvSpPr>
          <p:cNvPr id="179" name="And don't get me started on this"/>
          <p:cNvSpPr txBox="1"/>
          <p:nvPr/>
        </p:nvSpPr>
        <p:spPr>
          <a:xfrm>
            <a:off x="6814185" y="9842147"/>
            <a:ext cx="10755631" cy="10065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a:lvl1pPr>
          </a:lstStyle>
          <a:p>
            <a:pPr/>
            <a:r>
              <a:t>And don't get me started on this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Real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a:t>
            </a:r>
          </a:p>
        </p:txBody>
      </p:sp>
      <p:sp>
        <p:nvSpPr>
          <p:cNvPr id="182" name="Once we leave the realm of integers, real numbers become … tricky.…"/>
          <p:cNvSpPr txBox="1"/>
          <p:nvPr/>
        </p:nvSpPr>
        <p:spPr>
          <a:xfrm>
            <a:off x="836177" y="2055156"/>
            <a:ext cx="22711646" cy="69482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Once we leave the realm of integers, real numbers become … tricky. </a:t>
            </a:r>
          </a:p>
          <a:p>
            <a:pPr algn="l"/>
          </a:p>
          <a:p>
            <a:pPr marL="635000" indent="-635000" algn="l">
              <a:buSzPct val="75000"/>
              <a:buFont typeface="Helvetica Neue"/>
              <a:buChar char="•"/>
            </a:pPr>
            <a:r>
              <a:t>Some rational numbers, e.g., ⅕, can be represented exactly, by a fixed number of decimal digits (0.2 in this case)</a:t>
            </a:r>
          </a:p>
          <a:p>
            <a:pPr marL="635000" indent="-635000" algn="l">
              <a:buSzPct val="75000"/>
              <a:buFont typeface="Helvetica Neue"/>
              <a:buChar char="•"/>
            </a:pPr>
            <a:r>
              <a:t>Some rational numbers, e.g., ⅓, can not be represented exactly, and we have this idea of "repeating indefinitely," which we represent with "…" (0.33333…)</a:t>
            </a:r>
          </a:p>
          <a:p>
            <a:pPr marL="635000" indent="-635000" algn="l">
              <a:buSzPct val="75000"/>
              <a:buFont typeface="Helvetica Neue"/>
              <a:buChar char="•"/>
            </a:pPr>
            <a:r>
              <a:t>Irrational numbers can never be represented by a fixed number of decimal digits, and the meaning of "…" means "indefinitely" but loses the "repeating" part. Irrational numbers can never be represented exactly using a digit notation.</a:t>
            </a:r>
          </a:p>
        </p:txBody>
      </p:sp>
      <p:sp>
        <p:nvSpPr>
          <p:cNvPr id="183" name="The big question: how do we represent real numbers in a computer?"/>
          <p:cNvSpPr txBox="1"/>
          <p:nvPr/>
        </p:nvSpPr>
        <p:spPr>
          <a:xfrm>
            <a:off x="444685" y="9775790"/>
            <a:ext cx="2349463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5600">
                <a:latin typeface="Helvetica Neue"/>
                <a:ea typeface="Helvetica Neue"/>
                <a:cs typeface="Helvetica Neue"/>
                <a:sym typeface="Helvetica Neue"/>
              </a:defRPr>
            </a:lvl1pPr>
          </a:lstStyle>
          <a:p>
            <a:pPr/>
            <a:r>
              <a:t>The big question: how do we represent real numbers in a computer?</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Real Numbers in a Compu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 in a Computer</a:t>
            </a:r>
          </a:p>
        </p:txBody>
      </p:sp>
      <p:sp>
        <p:nvSpPr>
          <p:cNvPr id="186" name="As always, we have choices. Here are some constraints:…"/>
          <p:cNvSpPr txBox="1"/>
          <p:nvPr/>
        </p:nvSpPr>
        <p:spPr>
          <a:xfrm>
            <a:off x="444685" y="3399769"/>
            <a:ext cx="23494630" cy="9603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As always, we have choices. Here are some constraints:</a:t>
            </a:r>
          </a:p>
          <a:p>
            <a:pPr algn="l">
              <a:defRPr sz="6200"/>
            </a:pPr>
          </a:p>
          <a:p>
            <a:pPr marL="1133856" indent="-1133856" algn="l">
              <a:buSzPct val="100000"/>
              <a:buAutoNum type="arabicPeriod" startAt="1"/>
              <a:defRPr sz="6200"/>
            </a:pPr>
            <a:r>
              <a:t>We want to represent real numbers in a fixed number of bits. This means that we aren't going to be able to represent all real numbers exactly, nor even all rational numbers exactly. Furthermore, we can't even represent all rational numbers in a </a:t>
            </a:r>
            <a:r>
              <a:rPr i="1">
                <a:latin typeface="Helvetica Neue"/>
                <a:ea typeface="Helvetica Neue"/>
                <a:cs typeface="Helvetica Neue"/>
                <a:sym typeface="Helvetica Neue"/>
              </a:rPr>
              <a:t>range</a:t>
            </a:r>
            <a:r>
              <a:t> exactly (there are infinitely many rational numbers in any fixed range).</a:t>
            </a:r>
          </a:p>
          <a:p>
            <a:pPr marL="1133856" indent="-1133856" algn="l">
              <a:buSzPct val="100000"/>
              <a:buAutoNum type="arabicPeriod" startAt="1"/>
              <a:defRPr sz="6200"/>
            </a:pPr>
            <a:r>
              <a:t>We want to represent a large range of numbers.</a:t>
            </a:r>
          </a:p>
          <a:p>
            <a:pPr marL="1133856" indent="-1133856" algn="l">
              <a:buSzPct val="100000"/>
              <a:buAutoNum type="arabicPeriod" startAt="1"/>
              <a:defRPr sz="6200"/>
            </a:pPr>
            <a:r>
              <a:t>We want to be able to perform calculations on the numbers.</a:t>
            </a:r>
          </a:p>
        </p:txBody>
      </p:sp>
      <p:sp>
        <p:nvSpPr>
          <p:cNvPr id="187" name="The big question: how do we represent real numbers in a computer?"/>
          <p:cNvSpPr txBox="1"/>
          <p:nvPr/>
        </p:nvSpPr>
        <p:spPr>
          <a:xfrm>
            <a:off x="444685" y="2219151"/>
            <a:ext cx="23494630" cy="9572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5600">
                <a:latin typeface="Helvetica Neue"/>
                <a:ea typeface="Helvetica Neue"/>
                <a:cs typeface="Helvetica Neue"/>
                <a:sym typeface="Helvetica Neue"/>
              </a:defRPr>
            </a:lvl1pPr>
          </a:lstStyle>
          <a:p>
            <a:pPr/>
            <a:r>
              <a:t>The big question: how do we represent real numbers in a computer?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Real Numbers in a Compu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Numbers in a Computer</a:t>
            </a:r>
          </a:p>
        </p:txBody>
      </p:sp>
      <p:sp>
        <p:nvSpPr>
          <p:cNvPr id="190" name="When we represented integers, we implicitly placed the decimal point (or binary point, in base 2) after the least significant digit, and we limited ourselves to positive powers of our base. E.g., 1234 is really 1234.0000……"/>
          <p:cNvSpPr txBox="1"/>
          <p:nvPr/>
        </p:nvSpPr>
        <p:spPr>
          <a:xfrm>
            <a:off x="444685" y="3399769"/>
            <a:ext cx="23494630" cy="9603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When we represented integers, we implicitly placed the decimal point (or binary point, in base 2) after the least significant digit, and we limited ourselves to positive powers of our base. E.g., 1234 is really 1234.0000…</a:t>
            </a:r>
          </a:p>
          <a:p>
            <a:pPr algn="l">
              <a:defRPr sz="6200"/>
            </a:pPr>
          </a:p>
          <a:p>
            <a:pPr algn="l">
              <a:defRPr sz="6200"/>
            </a:pPr>
            <a:r>
              <a:t>We could just move the decimal place, and use that as our system for representing real numbers:</a:t>
            </a:r>
          </a:p>
          <a:p>
            <a:pPr algn="l">
              <a:defRPr sz="6200"/>
            </a:pPr>
          </a:p>
          <a:p>
            <a:pPr algn="l">
              <a:defRPr sz="6200"/>
            </a:pPr>
            <a:r>
              <a:t>In decimal:</a:t>
            </a:r>
          </a:p>
          <a:p>
            <a:pPr algn="l">
              <a:defRPr sz="6200"/>
            </a:pPr>
            <a:r>
              <a:t>e.g., 123.45</a:t>
            </a:r>
          </a:p>
        </p:txBody>
      </p:sp>
      <p:sp>
        <p:nvSpPr>
          <p:cNvPr id="191" name="One idea: Fixed Point"/>
          <p:cNvSpPr txBox="1"/>
          <p:nvPr/>
        </p:nvSpPr>
        <p:spPr>
          <a:xfrm>
            <a:off x="444685" y="2219151"/>
            <a:ext cx="23494630" cy="9572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5600">
                <a:latin typeface="Helvetica Neue"/>
                <a:ea typeface="Helvetica Neue"/>
                <a:cs typeface="Helvetica Neue"/>
                <a:sym typeface="Helvetica Neue"/>
              </a:defRPr>
            </a:lvl1pPr>
          </a:lstStyle>
          <a:p>
            <a:pPr/>
            <a:r>
              <a:t>One idea: Fixed Point</a:t>
            </a:r>
          </a:p>
        </p:txBody>
      </p:sp>
      <p:pic>
        <p:nvPicPr>
          <p:cNvPr id="192" name="Image" descr="Image"/>
          <p:cNvPicPr>
            <a:picLocks noChangeAspect="1"/>
          </p:cNvPicPr>
          <p:nvPr/>
        </p:nvPicPr>
        <p:blipFill>
          <a:blip r:embed="rId2">
            <a:extLst/>
          </a:blip>
          <a:stretch>
            <a:fillRect/>
          </a:stretch>
        </p:blipFill>
        <p:spPr>
          <a:xfrm>
            <a:off x="4349838" y="11067561"/>
            <a:ext cx="18838208" cy="891555"/>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sp>
        <p:nvSpPr>
          <p:cNvPr id="195" name="e.g., 123.45…"/>
          <p:cNvSpPr txBox="1"/>
          <p:nvPr/>
        </p:nvSpPr>
        <p:spPr>
          <a:xfrm>
            <a:off x="444685" y="4581001"/>
            <a:ext cx="23494630" cy="2936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What range of numbers can we represent now?</a:t>
            </a:r>
          </a:p>
        </p:txBody>
      </p:sp>
      <p:pic>
        <p:nvPicPr>
          <p:cNvPr id="196"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e.g., 123.45…"/>
          <p:cNvSpPr txBox="1"/>
          <p:nvPr/>
        </p:nvSpPr>
        <p:spPr>
          <a:xfrm>
            <a:off x="444685" y="4581001"/>
            <a:ext cx="23494630" cy="2936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What range of numbers can we represent now?</a:t>
            </a:r>
          </a:p>
        </p:txBody>
      </p:sp>
      <p:sp>
        <p:nvSpPr>
          <p:cNvPr id="199" name="0 to 999.99"/>
          <p:cNvSpPr txBox="1"/>
          <p:nvPr/>
        </p:nvSpPr>
        <p:spPr>
          <a:xfrm>
            <a:off x="16958178" y="6469369"/>
            <a:ext cx="4438149"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0 to 999.99</a:t>
            </a:r>
          </a:p>
        </p:txBody>
      </p:sp>
      <p:sp>
        <p:nvSpPr>
          <p:cNvPr id="200"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01"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e.g., 123.45…"/>
          <p:cNvSpPr txBox="1"/>
          <p:nvPr/>
        </p:nvSpPr>
        <p:spPr>
          <a:xfrm>
            <a:off x="444685" y="4581001"/>
            <a:ext cx="23494630" cy="2936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What range of numbers can we represent now?</a:t>
            </a:r>
          </a:p>
        </p:txBody>
      </p:sp>
      <p:sp>
        <p:nvSpPr>
          <p:cNvPr id="204" name="What is the &quot;precision&quot; we can represent (i.e., how precise?)"/>
          <p:cNvSpPr txBox="1"/>
          <p:nvPr/>
        </p:nvSpPr>
        <p:spPr>
          <a:xfrm>
            <a:off x="444685" y="7745454"/>
            <a:ext cx="20681954"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What is the "precision" we can represent (i.e., how precise?)</a:t>
            </a:r>
          </a:p>
        </p:txBody>
      </p:sp>
      <p:sp>
        <p:nvSpPr>
          <p:cNvPr id="205" name="0 to 999.99"/>
          <p:cNvSpPr txBox="1"/>
          <p:nvPr/>
        </p:nvSpPr>
        <p:spPr>
          <a:xfrm>
            <a:off x="16958178" y="6469369"/>
            <a:ext cx="4438149"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0 to 999.99</a:t>
            </a:r>
          </a:p>
        </p:txBody>
      </p:sp>
      <p:sp>
        <p:nvSpPr>
          <p:cNvPr id="206"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07"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e.g., 123.45…"/>
          <p:cNvSpPr txBox="1"/>
          <p:nvPr/>
        </p:nvSpPr>
        <p:spPr>
          <a:xfrm>
            <a:off x="444685" y="4581001"/>
            <a:ext cx="23494630" cy="2936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What range of numbers can we represent now?</a:t>
            </a:r>
          </a:p>
        </p:txBody>
      </p:sp>
      <p:sp>
        <p:nvSpPr>
          <p:cNvPr id="210" name="What is the &quot;precision&quot; we can represent (i.e., how precise?)"/>
          <p:cNvSpPr txBox="1"/>
          <p:nvPr/>
        </p:nvSpPr>
        <p:spPr>
          <a:xfrm>
            <a:off x="444685" y="7745454"/>
            <a:ext cx="20681954"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What is the "precision" we can represent (i.e., how precise?)</a:t>
            </a:r>
          </a:p>
        </p:txBody>
      </p:sp>
      <p:sp>
        <p:nvSpPr>
          <p:cNvPr id="211" name="0 to 999.99"/>
          <p:cNvSpPr txBox="1"/>
          <p:nvPr/>
        </p:nvSpPr>
        <p:spPr>
          <a:xfrm>
            <a:off x="16958178" y="6469369"/>
            <a:ext cx="4438149"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0 to 999.99</a:t>
            </a:r>
          </a:p>
        </p:txBody>
      </p:sp>
      <p:sp>
        <p:nvSpPr>
          <p:cNvPr id="212" name="we can represent five decimal digits of precision, to the 100th place"/>
          <p:cNvSpPr txBox="1"/>
          <p:nvPr/>
        </p:nvSpPr>
        <p:spPr>
          <a:xfrm>
            <a:off x="5748670" y="8921839"/>
            <a:ext cx="17191981" cy="19960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we can represent five decimal digits of precision, to the 100</a:t>
            </a:r>
            <a:r>
              <a:rPr baseline="31999" sz="6300"/>
              <a:t>th</a:t>
            </a:r>
            <a:r>
              <a:t> place</a:t>
            </a:r>
          </a:p>
        </p:txBody>
      </p:sp>
      <p:sp>
        <p:nvSpPr>
          <p:cNvPr id="213"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14"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e.g., 123.45…"/>
          <p:cNvSpPr txBox="1"/>
          <p:nvPr/>
        </p:nvSpPr>
        <p:spPr>
          <a:xfrm>
            <a:off x="444685" y="4581001"/>
            <a:ext cx="23494630" cy="8651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We can't represent some rational numbers exactly:</a:t>
            </a:r>
          </a:p>
          <a:p>
            <a:pPr algn="l">
              <a:defRPr sz="6200"/>
            </a:pPr>
          </a:p>
          <a:p>
            <a:pPr algn="l">
              <a:defRPr sz="6200"/>
            </a:pPr>
            <a:r>
              <a:t>123.456</a:t>
            </a:r>
          </a:p>
          <a:p>
            <a:pPr algn="l">
              <a:defRPr sz="6200"/>
            </a:pPr>
            <a:r>
              <a:t>123.333…</a:t>
            </a:r>
          </a:p>
          <a:p>
            <a:pPr algn="l">
              <a:defRPr sz="6200"/>
            </a:pPr>
            <a:r>
              <a:t>1000 (overflow? Also, 999.991, or 999.9901, or 999.99001, or …)</a:t>
            </a:r>
          </a:p>
          <a:p>
            <a:pPr algn="l">
              <a:defRPr sz="6200"/>
            </a:pPr>
            <a:r>
              <a:t>0.001 (underflow?)</a:t>
            </a:r>
          </a:p>
          <a:p>
            <a:pPr algn="l">
              <a:defRPr sz="6200"/>
            </a:pPr>
            <a:r>
              <a:t>We would have to round or truncate, or over/under-flow.</a:t>
            </a:r>
          </a:p>
        </p:txBody>
      </p:sp>
      <p:sp>
        <p:nvSpPr>
          <p:cNvPr id="217"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18"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e.g., 123.45…"/>
          <p:cNvSpPr txBox="1"/>
          <p:nvPr/>
        </p:nvSpPr>
        <p:spPr>
          <a:xfrm>
            <a:off x="444685" y="4581001"/>
            <a:ext cx="8983672" cy="7683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Fixed-point arithmetic is pretty easy:</a:t>
            </a:r>
          </a:p>
          <a:p>
            <a:pPr algn="l">
              <a:defRPr sz="6200"/>
            </a:pPr>
          </a:p>
          <a:p>
            <a:pPr algn="l">
              <a:defRPr sz="6200">
                <a:latin typeface="Courier"/>
                <a:ea typeface="Courier"/>
                <a:cs typeface="Courier"/>
                <a:sym typeface="Courier"/>
              </a:defRPr>
            </a:pPr>
            <a:r>
              <a:t> 123.45</a:t>
            </a:r>
          </a:p>
          <a:p>
            <a:pPr algn="l">
              <a:defRPr sz="6200" u="sng">
                <a:latin typeface="Courier"/>
                <a:ea typeface="Courier"/>
                <a:cs typeface="Courier"/>
                <a:sym typeface="Courier"/>
              </a:defRPr>
            </a:pPr>
            <a:r>
              <a:t>+678.90</a:t>
            </a:r>
          </a:p>
          <a:p>
            <a:pPr algn="l">
              <a:defRPr sz="6200">
                <a:latin typeface="Courier"/>
                <a:ea typeface="Courier"/>
                <a:cs typeface="Courier"/>
                <a:sym typeface="Courier"/>
              </a:defRPr>
            </a:pPr>
            <a:r>
              <a:t> 802.35</a:t>
            </a:r>
          </a:p>
        </p:txBody>
      </p:sp>
      <p:sp>
        <p:nvSpPr>
          <p:cNvPr id="221"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22"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e.g., 123.45…"/>
          <p:cNvSpPr txBox="1"/>
          <p:nvPr/>
        </p:nvSpPr>
        <p:spPr>
          <a:xfrm>
            <a:off x="444685" y="4581001"/>
            <a:ext cx="8983672" cy="7683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e.g., 123.45</a:t>
            </a:r>
          </a:p>
          <a:p>
            <a:pPr algn="l">
              <a:defRPr sz="6200"/>
            </a:pPr>
          </a:p>
          <a:p>
            <a:pPr algn="l">
              <a:defRPr sz="6200"/>
            </a:pPr>
            <a:r>
              <a:t>Fixed-point arithmetic is pretty easy:</a:t>
            </a:r>
          </a:p>
          <a:p>
            <a:pPr algn="l">
              <a:defRPr sz="6200"/>
            </a:pPr>
          </a:p>
          <a:p>
            <a:pPr algn="l">
              <a:defRPr sz="6200">
                <a:latin typeface="Courier"/>
                <a:ea typeface="Courier"/>
                <a:cs typeface="Courier"/>
                <a:sym typeface="Courier"/>
              </a:defRPr>
            </a:pPr>
            <a:r>
              <a:t> 123.45</a:t>
            </a:r>
          </a:p>
          <a:p>
            <a:pPr algn="l">
              <a:defRPr sz="6200" u="sng">
                <a:latin typeface="Courier"/>
                <a:ea typeface="Courier"/>
                <a:cs typeface="Courier"/>
                <a:sym typeface="Courier"/>
              </a:defRPr>
            </a:pPr>
            <a:r>
              <a:t>+678.90</a:t>
            </a:r>
          </a:p>
          <a:p>
            <a:pPr algn="l">
              <a:defRPr sz="6200">
                <a:latin typeface="Courier"/>
                <a:ea typeface="Courier"/>
                <a:cs typeface="Courier"/>
                <a:sym typeface="Courier"/>
              </a:defRPr>
            </a:pPr>
            <a:r>
              <a:t> 802.35</a:t>
            </a:r>
          </a:p>
        </p:txBody>
      </p:sp>
      <p:sp>
        <p:nvSpPr>
          <p:cNvPr id="225" name="100.22…"/>
          <p:cNvSpPr txBox="1"/>
          <p:nvPr/>
        </p:nvSpPr>
        <p:spPr>
          <a:xfrm>
            <a:off x="11201017" y="5802010"/>
            <a:ext cx="9092122" cy="762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6200">
                <a:latin typeface="Courier"/>
                <a:ea typeface="Courier"/>
                <a:cs typeface="Courier"/>
                <a:sym typeface="Courier"/>
              </a:defRPr>
            </a:pPr>
            <a:r>
              <a:t> 100.22</a:t>
            </a:r>
          </a:p>
          <a:p>
            <a:pPr algn="l">
              <a:defRPr sz="6200" u="sng">
                <a:latin typeface="Courier"/>
                <a:ea typeface="Courier"/>
                <a:cs typeface="Courier"/>
                <a:sym typeface="Courier"/>
              </a:defRPr>
            </a:pPr>
            <a:r>
              <a:t>*  1.08</a:t>
            </a:r>
          </a:p>
          <a:p>
            <a:pPr algn="l">
              <a:defRPr sz="6200">
                <a:latin typeface="Courier"/>
                <a:ea typeface="Courier"/>
                <a:cs typeface="Courier"/>
                <a:sym typeface="Courier"/>
              </a:defRPr>
            </a:pPr>
            <a:r>
              <a:t>  80176</a:t>
            </a:r>
          </a:p>
          <a:p>
            <a:pPr algn="l">
              <a:defRPr sz="6200">
                <a:latin typeface="Courier"/>
                <a:ea typeface="Courier"/>
                <a:cs typeface="Courier"/>
                <a:sym typeface="Courier"/>
              </a:defRPr>
            </a:pPr>
            <a:r>
              <a:t> 000000</a:t>
            </a:r>
          </a:p>
          <a:p>
            <a:pPr algn="l">
              <a:defRPr sz="6200" u="sng">
                <a:latin typeface="Courier"/>
                <a:ea typeface="Courier"/>
                <a:cs typeface="Courier"/>
                <a:sym typeface="Courier"/>
              </a:defRPr>
            </a:pPr>
            <a:r>
              <a:t>1002200</a:t>
            </a:r>
          </a:p>
          <a:p>
            <a:pPr algn="l">
              <a:defRPr sz="6200">
                <a:latin typeface="Courier"/>
                <a:ea typeface="Courier"/>
                <a:cs typeface="Courier"/>
                <a:sym typeface="Courier"/>
              </a:defRPr>
            </a:pPr>
            <a:r>
              <a:t>1082376 = 108.2376</a:t>
            </a:r>
          </a:p>
          <a:p>
            <a:pPr algn="l">
              <a:defRPr sz="6200">
                <a:latin typeface="Courier"/>
                <a:ea typeface="Courier"/>
                <a:cs typeface="Courier"/>
                <a:sym typeface="Courier"/>
              </a:defRPr>
            </a:pPr>
            <a:r>
              <a:t>        = 108.24</a:t>
            </a:r>
          </a:p>
          <a:p>
            <a:pPr algn="l">
              <a:defRPr sz="6200">
                <a:latin typeface="Courier"/>
                <a:ea typeface="Courier"/>
                <a:cs typeface="Courier"/>
                <a:sym typeface="Courier"/>
              </a:defRPr>
            </a:pPr>
            <a:r>
              <a:t>        (rounded)  </a:t>
            </a:r>
          </a:p>
        </p:txBody>
      </p:sp>
      <p:sp>
        <p:nvSpPr>
          <p:cNvPr id="226"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27"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Fixed point has its uses, but it is somewhat limiting. We can do regular arithmetic, and we know how many decimal places of precision we get.…"/>
          <p:cNvSpPr txBox="1"/>
          <p:nvPr/>
        </p:nvSpPr>
        <p:spPr>
          <a:xfrm>
            <a:off x="444685" y="4581001"/>
            <a:ext cx="23494630" cy="7698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Fixed point has its uses, but it is somewhat limiting. We can do regular arithmetic, and we know how many decimal places of precision we get.</a:t>
            </a:r>
          </a:p>
          <a:p>
            <a:pPr algn="l">
              <a:defRPr sz="6200"/>
            </a:pPr>
          </a:p>
          <a:p>
            <a:pPr algn="l">
              <a:defRPr sz="6200"/>
            </a:pPr>
            <a:r>
              <a:t>However, the range is set by where we fix the decimal place, and we had hoped for a large range. If we set the decimal place to be to the left of the most significant digit for a five-digit number, our range would only be 0 to 0.99999.</a:t>
            </a:r>
          </a:p>
        </p:txBody>
      </p:sp>
      <p:sp>
        <p:nvSpPr>
          <p:cNvPr id="230" name="Fixed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Fixed Point</a:t>
            </a:r>
          </a:p>
        </p:txBody>
      </p:sp>
      <p:pic>
        <p:nvPicPr>
          <p:cNvPr id="231" name="Image" descr="Image"/>
          <p:cNvPicPr>
            <a:picLocks noChangeAspect="1"/>
          </p:cNvPicPr>
          <p:nvPr/>
        </p:nvPicPr>
        <p:blipFill>
          <a:blip r:embed="rId2">
            <a:extLst/>
          </a:blip>
          <a:stretch>
            <a:fillRect/>
          </a:stretch>
        </p:blipFill>
        <p:spPr>
          <a:xfrm>
            <a:off x="597718" y="2500622"/>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A different idea is to represent numbers in the form…"/>
          <p:cNvSpPr txBox="1"/>
          <p:nvPr/>
        </p:nvSpPr>
        <p:spPr>
          <a:xfrm>
            <a:off x="444685" y="2218537"/>
            <a:ext cx="23494630" cy="6746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200"/>
            </a:pPr>
            <a:r>
              <a:t>A different idea is to represent numbers in the form </a:t>
            </a:r>
          </a:p>
          <a:p>
            <a:pPr algn="l">
              <a:defRPr sz="6200"/>
            </a:pPr>
          </a:p>
          <a:p>
            <a:pPr algn="l">
              <a:defRPr sz="6200"/>
            </a:pPr>
            <a:r>
              <a:t>In this form, we will break our number into two parts (actually, three, including a sign bit), with an exponent (y) and a fractional value (x).</a:t>
            </a:r>
          </a:p>
          <a:p>
            <a:pPr algn="l">
              <a:defRPr sz="6200"/>
            </a:pPr>
          </a:p>
          <a:p>
            <a:pPr algn="l">
              <a:defRPr sz="6200"/>
            </a:pPr>
            <a:r>
              <a:t>Before we get into the details, let's investigate what fractional values in binary look like. Recall, in decimal:</a:t>
            </a:r>
          </a:p>
        </p:txBody>
      </p:sp>
      <p:sp>
        <p:nvSpPr>
          <p:cNvPr id="234" name="Floating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Floating Point</a:t>
            </a:r>
          </a:p>
        </p:txBody>
      </p:sp>
      <p:pic>
        <p:nvPicPr>
          <p:cNvPr id="235" name="Image" descr="Image"/>
          <p:cNvPicPr>
            <a:picLocks noChangeAspect="1"/>
          </p:cNvPicPr>
          <p:nvPr/>
        </p:nvPicPr>
        <p:blipFill>
          <a:blip r:embed="rId2">
            <a:extLst/>
          </a:blip>
          <a:stretch>
            <a:fillRect/>
          </a:stretch>
        </p:blipFill>
        <p:spPr>
          <a:xfrm>
            <a:off x="17916909" y="2365867"/>
            <a:ext cx="4097627" cy="845774"/>
          </a:xfrm>
          <a:prstGeom prst="rect">
            <a:avLst/>
          </a:prstGeom>
          <a:ln w="12700">
            <a:miter lim="400000"/>
          </a:ln>
        </p:spPr>
      </p:pic>
      <p:sp>
        <p:nvSpPr>
          <p:cNvPr id="236" name="Digits after the decimal point are represented by negative powers of 10."/>
          <p:cNvSpPr txBox="1"/>
          <p:nvPr/>
        </p:nvSpPr>
        <p:spPr>
          <a:xfrm>
            <a:off x="444685" y="10726658"/>
            <a:ext cx="23494630" cy="1983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6200"/>
            </a:lvl1pPr>
          </a:lstStyle>
          <a:p>
            <a:pPr/>
            <a:r>
              <a:t>Digits after the decimal point are represented by negative powers of 10.</a:t>
            </a:r>
          </a:p>
        </p:txBody>
      </p:sp>
      <p:pic>
        <p:nvPicPr>
          <p:cNvPr id="237" name="Image" descr="Image"/>
          <p:cNvPicPr>
            <a:picLocks noChangeAspect="1"/>
          </p:cNvPicPr>
          <p:nvPr/>
        </p:nvPicPr>
        <p:blipFill>
          <a:blip r:embed="rId3">
            <a:extLst/>
          </a:blip>
          <a:stretch>
            <a:fillRect/>
          </a:stretch>
        </p:blipFill>
        <p:spPr>
          <a:xfrm>
            <a:off x="597718" y="9297006"/>
            <a:ext cx="23188564" cy="1097444"/>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In binary, digits after the binary point are represented by negative powers of two:"/>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300"/>
            </a:pPr>
            <a:r>
              <a:t>In binary, digits after the </a:t>
            </a:r>
            <a:r>
              <a:rPr i="1">
                <a:latin typeface="Helvetica Neue"/>
                <a:ea typeface="Helvetica Neue"/>
                <a:cs typeface="Helvetica Neue"/>
                <a:sym typeface="Helvetica Neue"/>
              </a:rPr>
              <a:t>binary </a:t>
            </a:r>
            <a:r>
              <a:t>point are represented by negative powers of </a:t>
            </a:r>
            <a:r>
              <a:rPr i="1">
                <a:latin typeface="Helvetica Neue"/>
                <a:ea typeface="Helvetica Neue"/>
                <a:cs typeface="Helvetica Neue"/>
                <a:sym typeface="Helvetica Neue"/>
              </a:rPr>
              <a:t>two</a:t>
            </a:r>
            <a:r>
              <a:t>:</a:t>
            </a:r>
          </a:p>
        </p:txBody>
      </p:sp>
      <p:sp>
        <p:nvSpPr>
          <p:cNvPr id="240"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41" name="Image" descr="Image"/>
          <p:cNvPicPr>
            <a:picLocks noChangeAspect="1"/>
          </p:cNvPicPr>
          <p:nvPr/>
        </p:nvPicPr>
        <p:blipFill>
          <a:blip r:embed="rId2">
            <a:extLst/>
          </a:blip>
          <a:srcRect l="2609" t="2089" r="751" b="2660"/>
          <a:stretch>
            <a:fillRect/>
          </a:stretch>
        </p:blipFill>
        <p:spPr>
          <a:xfrm>
            <a:off x="762787" y="4412239"/>
            <a:ext cx="10695512" cy="8830356"/>
          </a:xfrm>
          <a:prstGeom prst="rect">
            <a:avLst/>
          </a:prstGeom>
          <a:ln w="88900">
            <a:solidFill>
              <a:srgbClr val="7F0325"/>
            </a:solidFill>
            <a:miter lim="400000"/>
          </a:ln>
        </p:spPr>
      </p:pic>
      <p:pic>
        <p:nvPicPr>
          <p:cNvPr id="242" name="Image" descr="Image"/>
          <p:cNvPicPr>
            <a:picLocks noChangeAspect="1"/>
          </p:cNvPicPr>
          <p:nvPr/>
        </p:nvPicPr>
        <p:blipFill>
          <a:blip r:embed="rId3">
            <a:extLst/>
          </a:blip>
          <a:stretch>
            <a:fillRect/>
          </a:stretch>
        </p:blipFill>
        <p:spPr>
          <a:xfrm>
            <a:off x="540327" y="2860652"/>
            <a:ext cx="23303346" cy="1366237"/>
          </a:xfrm>
          <a:prstGeom prst="rect">
            <a:avLst/>
          </a:prstGeom>
          <a:ln w="12700">
            <a:miter lim="400000"/>
          </a:ln>
        </p:spPr>
      </p:pic>
      <p:sp>
        <p:nvSpPr>
          <p:cNvPr id="243" name="http://web.stanford.edu/class/cs107/float/"/>
          <p:cNvSpPr txBox="1"/>
          <p:nvPr/>
        </p:nvSpPr>
        <p:spPr>
          <a:xfrm>
            <a:off x="13390402" y="8485407"/>
            <a:ext cx="9121827"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u="sng">
                <a:hlinkClick r:id="rId4" invalidUrl="" action="" tgtFrame="" tooltip="" history="1" highlightClick="0" endSnd="0"/>
              </a:defRPr>
            </a:lvl1pPr>
          </a:lstStyle>
          <a:p>
            <a:pPr>
              <a:defRPr u="none"/>
            </a:pPr>
            <a:r>
              <a:rPr u="sng">
                <a:hlinkClick r:id="rId4" invalidUrl="" action="" tgtFrame="" tooltip="" history="1" highlightClick="0" endSnd="0"/>
              </a:rPr>
              <a:t>http://web.stanford.edu/class/cs107/float/</a:t>
            </a:r>
          </a:p>
        </p:txBody>
      </p:sp>
      <p:sp>
        <p:nvSpPr>
          <p:cNvPr id="244" name="Online binary to decimal converter:"/>
          <p:cNvSpPr txBox="1"/>
          <p:nvPr/>
        </p:nvSpPr>
        <p:spPr>
          <a:xfrm>
            <a:off x="12062788" y="7535875"/>
            <a:ext cx="958342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Online binary to decimal converter:</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47"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48"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49"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52"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53"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54"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
        <p:nvSpPr>
          <p:cNvPr id="255" name="The number is divided by two."/>
          <p:cNvSpPr txBox="1"/>
          <p:nvPr/>
        </p:nvSpPr>
        <p:spPr>
          <a:xfrm>
            <a:off x="3445993" y="6802675"/>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divided by two.</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58"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59"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60"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
        <p:nvSpPr>
          <p:cNvPr id="261" name="The number is divided by two."/>
          <p:cNvSpPr txBox="1"/>
          <p:nvPr/>
        </p:nvSpPr>
        <p:spPr>
          <a:xfrm>
            <a:off x="3445993" y="6802675"/>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divided by two.</a:t>
            </a:r>
          </a:p>
        </p:txBody>
      </p:sp>
      <p:sp>
        <p:nvSpPr>
          <p:cNvPr id="262" name="What happens to your number if you shift the binary point to the right by one?"/>
          <p:cNvSpPr txBox="1"/>
          <p:nvPr/>
        </p:nvSpPr>
        <p:spPr>
          <a:xfrm>
            <a:off x="444685" y="8176318"/>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right by one?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65"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66"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67"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
        <p:nvSpPr>
          <p:cNvPr id="268" name="The number is divided by two."/>
          <p:cNvSpPr txBox="1"/>
          <p:nvPr/>
        </p:nvSpPr>
        <p:spPr>
          <a:xfrm>
            <a:off x="3445993" y="6802675"/>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divided by two.</a:t>
            </a:r>
          </a:p>
        </p:txBody>
      </p:sp>
      <p:sp>
        <p:nvSpPr>
          <p:cNvPr id="269" name="What happens to your number if you shift the binary point to the right by one?"/>
          <p:cNvSpPr txBox="1"/>
          <p:nvPr/>
        </p:nvSpPr>
        <p:spPr>
          <a:xfrm>
            <a:off x="444685" y="8176318"/>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right by one?</a:t>
            </a:r>
          </a:p>
        </p:txBody>
      </p:sp>
      <p:sp>
        <p:nvSpPr>
          <p:cNvPr id="270" name="The number is multiplied by two."/>
          <p:cNvSpPr txBox="1"/>
          <p:nvPr/>
        </p:nvSpPr>
        <p:spPr>
          <a:xfrm>
            <a:off x="3445993" y="9549962"/>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multiplied by two.</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73"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74"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75"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
        <p:nvSpPr>
          <p:cNvPr id="276" name="The number is divided by two."/>
          <p:cNvSpPr txBox="1"/>
          <p:nvPr/>
        </p:nvSpPr>
        <p:spPr>
          <a:xfrm>
            <a:off x="3445993" y="6802675"/>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divided by two.</a:t>
            </a:r>
          </a:p>
        </p:txBody>
      </p:sp>
      <p:sp>
        <p:nvSpPr>
          <p:cNvPr id="277" name="What happens to your number if you shift the binary point to the right by one?"/>
          <p:cNvSpPr txBox="1"/>
          <p:nvPr/>
        </p:nvSpPr>
        <p:spPr>
          <a:xfrm>
            <a:off x="444685" y="8176318"/>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right by one?</a:t>
            </a:r>
          </a:p>
        </p:txBody>
      </p:sp>
      <p:sp>
        <p:nvSpPr>
          <p:cNvPr id="278" name="The number is multiplied by two."/>
          <p:cNvSpPr txBox="1"/>
          <p:nvPr/>
        </p:nvSpPr>
        <p:spPr>
          <a:xfrm>
            <a:off x="3445993" y="9549962"/>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multiplied by two.</a:t>
            </a:r>
          </a:p>
        </p:txBody>
      </p:sp>
      <p:sp>
        <p:nvSpPr>
          <p:cNvPr id="279" name="What is represented by 0.111111…1?"/>
          <p:cNvSpPr txBox="1"/>
          <p:nvPr/>
        </p:nvSpPr>
        <p:spPr>
          <a:xfrm>
            <a:off x="444685" y="10923605"/>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is represented by 0.111111…1?</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Example: 101.11 in binary:"/>
          <p:cNvSpPr txBox="1"/>
          <p:nvPr/>
        </p:nvSpPr>
        <p:spPr>
          <a:xfrm>
            <a:off x="444685" y="2011457"/>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101.11 in binary:  </a:t>
            </a:r>
          </a:p>
        </p:txBody>
      </p:sp>
      <p:sp>
        <p:nvSpPr>
          <p:cNvPr id="282"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pic>
        <p:nvPicPr>
          <p:cNvPr id="283" name="Image" descr="Image"/>
          <p:cNvPicPr>
            <a:picLocks noChangeAspect="1"/>
          </p:cNvPicPr>
          <p:nvPr/>
        </p:nvPicPr>
        <p:blipFill>
          <a:blip r:embed="rId2">
            <a:extLst/>
          </a:blip>
          <a:stretch>
            <a:fillRect/>
          </a:stretch>
        </p:blipFill>
        <p:spPr>
          <a:xfrm>
            <a:off x="957996" y="3400104"/>
            <a:ext cx="22468008" cy="1242471"/>
          </a:xfrm>
          <a:prstGeom prst="rect">
            <a:avLst/>
          </a:prstGeom>
          <a:ln w="12700">
            <a:miter lim="400000"/>
          </a:ln>
        </p:spPr>
      </p:pic>
      <p:sp>
        <p:nvSpPr>
          <p:cNvPr id="284" name="What happens to your number if you shift the binary point to the left by one?"/>
          <p:cNvSpPr txBox="1"/>
          <p:nvPr/>
        </p:nvSpPr>
        <p:spPr>
          <a:xfrm>
            <a:off x="444685" y="5429032"/>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left by one?</a:t>
            </a:r>
          </a:p>
        </p:txBody>
      </p:sp>
      <p:sp>
        <p:nvSpPr>
          <p:cNvPr id="285" name="The number is divided by two."/>
          <p:cNvSpPr txBox="1"/>
          <p:nvPr/>
        </p:nvSpPr>
        <p:spPr>
          <a:xfrm>
            <a:off x="3445993" y="6802675"/>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divided by two.</a:t>
            </a:r>
          </a:p>
        </p:txBody>
      </p:sp>
      <p:sp>
        <p:nvSpPr>
          <p:cNvPr id="286" name="What happens to your number if you shift the binary point to the right by one?"/>
          <p:cNvSpPr txBox="1"/>
          <p:nvPr/>
        </p:nvSpPr>
        <p:spPr>
          <a:xfrm>
            <a:off x="444685" y="8176318"/>
            <a:ext cx="23494630"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happens to your number if you shift the binary point to the right by one?</a:t>
            </a:r>
          </a:p>
        </p:txBody>
      </p:sp>
      <p:sp>
        <p:nvSpPr>
          <p:cNvPr id="287" name="The number is multiplied by two."/>
          <p:cNvSpPr txBox="1"/>
          <p:nvPr/>
        </p:nvSpPr>
        <p:spPr>
          <a:xfrm>
            <a:off x="3445993" y="9549962"/>
            <a:ext cx="1076222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The number is multiplied by two.</a:t>
            </a:r>
          </a:p>
        </p:txBody>
      </p:sp>
      <p:sp>
        <p:nvSpPr>
          <p:cNvPr id="288" name="What is represented by 0.111111…1?"/>
          <p:cNvSpPr txBox="1"/>
          <p:nvPr/>
        </p:nvSpPr>
        <p:spPr>
          <a:xfrm>
            <a:off x="444685" y="10923605"/>
            <a:ext cx="23494630"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What is represented by 0.111111…1?</a:t>
            </a:r>
          </a:p>
        </p:txBody>
      </p:sp>
      <p:sp>
        <p:nvSpPr>
          <p:cNvPr id="289" name="Numbers just below 1, e.g.:"/>
          <p:cNvSpPr txBox="1"/>
          <p:nvPr/>
        </p:nvSpPr>
        <p:spPr>
          <a:xfrm>
            <a:off x="3445993" y="12297248"/>
            <a:ext cx="8883039" cy="8948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Numbers just below 1, e.g.:</a:t>
            </a:r>
          </a:p>
        </p:txBody>
      </p:sp>
      <p:pic>
        <p:nvPicPr>
          <p:cNvPr id="290" name="Image" descr="Image"/>
          <p:cNvPicPr>
            <a:picLocks noChangeAspect="1"/>
          </p:cNvPicPr>
          <p:nvPr/>
        </p:nvPicPr>
        <p:blipFill>
          <a:blip r:embed="rId3">
            <a:extLst/>
          </a:blip>
          <a:stretch>
            <a:fillRect/>
          </a:stretch>
        </p:blipFill>
        <p:spPr>
          <a:xfrm>
            <a:off x="11695996" y="12287486"/>
            <a:ext cx="4648201" cy="1041401"/>
          </a:xfrm>
          <a:prstGeom prst="rect">
            <a:avLst/>
          </a:prstGeom>
          <a:ln w="12700">
            <a:miter lim="400000"/>
          </a:ln>
        </p:spPr>
      </p:pic>
      <p:sp>
        <p:nvSpPr>
          <p:cNvPr id="291" name="Shorthand: 1-𝜖"/>
          <p:cNvSpPr txBox="1"/>
          <p:nvPr/>
        </p:nvSpPr>
        <p:spPr>
          <a:xfrm>
            <a:off x="17390397" y="12357661"/>
            <a:ext cx="4932196" cy="9117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Shorthand: 1-𝜖</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Just like decimal with numbers like ⅓ and ⅙, binary cannot represent exactly any numbers like ⅓ and ⅕, nor even ⅒:"/>
          <p:cNvSpPr txBox="1"/>
          <p:nvPr/>
        </p:nvSpPr>
        <p:spPr>
          <a:xfrm>
            <a:off x="444685" y="2011457"/>
            <a:ext cx="23494630"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Just like decimal with numbers like ⅓ and ⅙, binary cannot represent exactly any numbers like ⅓ and ⅕, nor even ⅒:</a:t>
            </a:r>
          </a:p>
        </p:txBody>
      </p:sp>
      <p:sp>
        <p:nvSpPr>
          <p:cNvPr id="294" name="Fractional Values in Bin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Fractional Values in Binary</a:t>
            </a:r>
          </a:p>
        </p:txBody>
      </p:sp>
      <p:sp>
        <p:nvSpPr>
          <p:cNvPr id="295" name="// testTenth.c…"/>
          <p:cNvSpPr txBox="1"/>
          <p:nvPr/>
        </p:nvSpPr>
        <p:spPr>
          <a:xfrm>
            <a:off x="241263" y="4403878"/>
            <a:ext cx="11939911" cy="7594601"/>
          </a:xfrm>
          <a:prstGeom prst="rect">
            <a:avLst/>
          </a:prstGeom>
          <a:ln w="889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400">
                <a:latin typeface="Courier"/>
                <a:ea typeface="Courier"/>
                <a:cs typeface="Courier"/>
                <a:sym typeface="Courier"/>
              </a:defRPr>
            </a:pPr>
            <a:r>
              <a:t>// testTenth.c</a:t>
            </a:r>
          </a:p>
          <a:p>
            <a:pPr algn="l">
              <a:defRPr sz="4400">
                <a:latin typeface="Courier"/>
                <a:ea typeface="Courier"/>
                <a:cs typeface="Courier"/>
                <a:sym typeface="Courier"/>
              </a:defRPr>
            </a:pPr>
            <a:r>
              <a:t>#include&lt;stdio.h&gt;</a:t>
            </a:r>
          </a:p>
          <a:p>
            <a:pPr algn="l">
              <a:defRPr sz="4400">
                <a:latin typeface="Courier"/>
                <a:ea typeface="Courier"/>
                <a:cs typeface="Courier"/>
                <a:sym typeface="Courier"/>
              </a:defRPr>
            </a:pPr>
            <a:r>
              <a:t>#include&lt;stdlib.h&gt;</a:t>
            </a:r>
          </a:p>
          <a:p>
            <a:pPr algn="l">
              <a:defRPr sz="4400">
                <a:latin typeface="Courier"/>
                <a:ea typeface="Courier"/>
                <a:cs typeface="Courier"/>
                <a:sym typeface="Courier"/>
              </a:defRPr>
            </a:pPr>
          </a:p>
          <a:p>
            <a:pPr algn="l">
              <a:defRPr sz="4400">
                <a:latin typeface="Courier"/>
                <a:ea typeface="Courier"/>
                <a:cs typeface="Courier"/>
                <a:sym typeface="Courier"/>
              </a:defRPr>
            </a:pPr>
            <a:r>
              <a:t>int main()</a:t>
            </a:r>
          </a:p>
          <a:p>
            <a:pPr algn="l">
              <a:defRPr sz="4400">
                <a:latin typeface="Courier"/>
                <a:ea typeface="Courier"/>
                <a:cs typeface="Courier"/>
                <a:sym typeface="Courier"/>
              </a:defRPr>
            </a:pPr>
            <a:r>
              <a:t>{</a:t>
            </a:r>
          </a:p>
          <a:p>
            <a:pPr algn="l">
              <a:defRPr sz="4400">
                <a:latin typeface="Courier"/>
                <a:ea typeface="Courier"/>
                <a:cs typeface="Courier"/>
                <a:sym typeface="Courier"/>
              </a:defRPr>
            </a:pPr>
            <a:r>
              <a:t>    float f = 0.1;</a:t>
            </a:r>
          </a:p>
          <a:p>
            <a:pPr algn="l">
              <a:defRPr sz="4400">
                <a:latin typeface="Courier"/>
                <a:ea typeface="Courier"/>
                <a:cs typeface="Courier"/>
                <a:sym typeface="Courier"/>
              </a:defRPr>
            </a:pPr>
            <a:r>
              <a:t>    // print with 27 decimal places</a:t>
            </a:r>
          </a:p>
          <a:p>
            <a:pPr algn="l">
              <a:defRPr sz="4400">
                <a:latin typeface="Courier"/>
                <a:ea typeface="Courier"/>
                <a:cs typeface="Courier"/>
                <a:sym typeface="Courier"/>
              </a:defRPr>
            </a:pPr>
            <a:r>
              <a:t>    printf("%.27f\n",f);</a:t>
            </a:r>
          </a:p>
          <a:p>
            <a:pPr algn="l">
              <a:defRPr sz="4400">
                <a:latin typeface="Courier"/>
                <a:ea typeface="Courier"/>
                <a:cs typeface="Courier"/>
                <a:sym typeface="Courier"/>
              </a:defRPr>
            </a:pPr>
            <a:r>
              <a:t>    return 0;</a:t>
            </a:r>
          </a:p>
          <a:p>
            <a:pPr algn="l">
              <a:defRPr sz="4400">
                <a:latin typeface="Courier"/>
                <a:ea typeface="Courier"/>
                <a:cs typeface="Courier"/>
                <a:sym typeface="Courier"/>
              </a:defRPr>
            </a:pPr>
            <a:r>
              <a:t>}</a:t>
            </a:r>
          </a:p>
        </p:txBody>
      </p:sp>
      <p:sp>
        <p:nvSpPr>
          <p:cNvPr id="296" name="$ ./testTenth…"/>
          <p:cNvSpPr txBox="1"/>
          <p:nvPr/>
        </p:nvSpPr>
        <p:spPr>
          <a:xfrm>
            <a:off x="12756159" y="4359428"/>
            <a:ext cx="11165099"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./testTenth</a:t>
            </a:r>
          </a:p>
          <a:p>
            <a:pPr algn="l">
              <a:defRPr>
                <a:latin typeface="Courier"/>
                <a:ea typeface="Courier"/>
                <a:cs typeface="Courier"/>
                <a:sym typeface="Courier"/>
              </a:defRPr>
            </a:pPr>
            <a:r>
              <a:t>0.100000001490116119384765625</a:t>
            </a:r>
          </a:p>
        </p:txBody>
      </p:sp>
      <p:pic>
        <p:nvPicPr>
          <p:cNvPr id="297" name="Image" descr="Image"/>
          <p:cNvPicPr>
            <a:picLocks noChangeAspect="1"/>
          </p:cNvPicPr>
          <p:nvPr/>
        </p:nvPicPr>
        <p:blipFill>
          <a:blip r:embed="rId2">
            <a:extLst/>
          </a:blip>
          <a:srcRect l="42130" t="0" r="0" b="0"/>
          <a:stretch>
            <a:fillRect/>
          </a:stretch>
        </p:blipFill>
        <p:spPr>
          <a:xfrm>
            <a:off x="17153043" y="9774291"/>
            <a:ext cx="2371262" cy="845775"/>
          </a:xfrm>
          <a:prstGeom prst="rect">
            <a:avLst/>
          </a:prstGeom>
          <a:ln w="12700">
            <a:miter lim="400000"/>
          </a:ln>
        </p:spPr>
      </p:pic>
      <p:sp>
        <p:nvSpPr>
          <p:cNvPr id="298" name="Fractional binary notation can only exactly represent numbers that can be written in the form:"/>
          <p:cNvSpPr txBox="1"/>
          <p:nvPr/>
        </p:nvSpPr>
        <p:spPr>
          <a:xfrm>
            <a:off x="12859925" y="6619422"/>
            <a:ext cx="9181422" cy="2520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Fractional binary notation can only exactly represent numbers that can be written in the form: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98"/>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7" grpId="3"/>
      <p:bldP build="whole" bldLvl="1" animBg="1" rev="0" advAuto="0" spid="296" grpId="1"/>
      <p:bldP build="whole" bldLvl="1" animBg="1" rev="0" advAuto="0" spid="298" grpId="2"/>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IEEE Floating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IEEE Floating Point</a:t>
            </a:r>
          </a:p>
        </p:txBody>
      </p:sp>
      <p:sp>
        <p:nvSpPr>
          <p:cNvPr id="301" name="When designing a number format, choices need to be made about the format specification. In the late 1970s, Intel sponsored William Kahan (from Berkeley…) to design a floating point standard, which formed the basis for the &quot;IEEE Standard 754,&quot; or IEEE Flo"/>
          <p:cNvSpPr txBox="1"/>
          <p:nvPr/>
        </p:nvSpPr>
        <p:spPr>
          <a:xfrm>
            <a:off x="1153236" y="1919691"/>
            <a:ext cx="22077527" cy="4958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300"/>
            </a:pPr>
            <a:r>
              <a:t>When designing a number format, choices need to be made about the format specification. In the late 1970s, Intel sponsored William Kahan (from Berkeley…) to design a floating point standard, which formed the basis for the "IEEE Standard 754," or </a:t>
            </a:r>
            <a:r>
              <a:rPr i="1">
                <a:latin typeface="Helvetica Neue"/>
                <a:ea typeface="Helvetica Neue"/>
                <a:cs typeface="Helvetica Neue"/>
                <a:sym typeface="Helvetica Neue"/>
              </a:rPr>
              <a:t>IEEE Floating Point</a:t>
            </a:r>
            <a:r>
              <a:t>, which almost all computers use today. The standard defines the bit pattern (32-bit, 64-bit, etc.) as a number in the form:</a:t>
            </a:r>
          </a:p>
        </p:txBody>
      </p:sp>
      <p:pic>
        <p:nvPicPr>
          <p:cNvPr id="302" name="Image" descr="Image"/>
          <p:cNvPicPr>
            <a:picLocks noChangeAspect="1"/>
          </p:cNvPicPr>
          <p:nvPr/>
        </p:nvPicPr>
        <p:blipFill>
          <a:blip r:embed="rId2">
            <a:extLst/>
          </a:blip>
          <a:stretch>
            <a:fillRect/>
          </a:stretch>
        </p:blipFill>
        <p:spPr>
          <a:xfrm>
            <a:off x="7816850" y="7017043"/>
            <a:ext cx="8750300" cy="1219201"/>
          </a:xfrm>
          <a:prstGeom prst="rect">
            <a:avLst/>
          </a:prstGeom>
          <a:ln w="12700">
            <a:miter lim="400000"/>
          </a:ln>
        </p:spPr>
      </p:pic>
      <p:sp>
        <p:nvSpPr>
          <p:cNvPr id="303" name="Where:…"/>
          <p:cNvSpPr txBox="1"/>
          <p:nvPr/>
        </p:nvSpPr>
        <p:spPr>
          <a:xfrm>
            <a:off x="1153236" y="8374719"/>
            <a:ext cx="22077527" cy="51244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300"/>
            </a:pPr>
            <a:r>
              <a:t>Where:</a:t>
            </a:r>
          </a:p>
          <a:p>
            <a:pPr marL="673100" indent="-673100" algn="l">
              <a:buSzPct val="75000"/>
              <a:buFont typeface="Helvetica Neue"/>
              <a:buChar char="•"/>
              <a:defRPr sz="5300"/>
            </a:pPr>
            <a:r>
              <a:t>The </a:t>
            </a:r>
            <a:r>
              <a:rPr i="1">
                <a:latin typeface="Helvetica Neue"/>
                <a:ea typeface="Helvetica Neue"/>
                <a:cs typeface="Helvetica Neue"/>
                <a:sym typeface="Helvetica Neue"/>
              </a:rPr>
              <a:t>sign</a:t>
            </a:r>
            <a:r>
              <a:t> </a:t>
            </a:r>
            <a:r>
              <a:rPr i="1">
                <a:latin typeface="Helvetica Neue"/>
                <a:ea typeface="Helvetica Neue"/>
                <a:cs typeface="Helvetica Neue"/>
                <a:sym typeface="Helvetica Neue"/>
              </a:rPr>
              <a:t>s</a:t>
            </a:r>
            <a:r>
              <a:t> is negative (s == 1) or positive (s == 0), with the sign for numerical value 0 as a special case.</a:t>
            </a:r>
          </a:p>
          <a:p>
            <a:pPr marL="673100" indent="-673100" algn="l">
              <a:buSzPct val="75000"/>
              <a:buFont typeface="Helvetica Neue"/>
              <a:buChar char="•"/>
              <a:defRPr sz="5300"/>
            </a:pPr>
            <a:r>
              <a:t>The </a:t>
            </a:r>
            <a:r>
              <a:rPr i="1">
                <a:latin typeface="Helvetica Neue"/>
                <a:ea typeface="Helvetica Neue"/>
                <a:cs typeface="Helvetica Neue"/>
                <a:sym typeface="Helvetica Neue"/>
              </a:rPr>
              <a:t>significand</a:t>
            </a:r>
            <a:r>
              <a:t> </a:t>
            </a:r>
            <a:r>
              <a:rPr i="1">
                <a:latin typeface="Helvetica Neue"/>
                <a:ea typeface="Helvetica Neue"/>
                <a:cs typeface="Helvetica Neue"/>
                <a:sym typeface="Helvetica Neue"/>
              </a:rPr>
              <a:t>M </a:t>
            </a:r>
            <a:r>
              <a:t>(sometimes called the </a:t>
            </a:r>
            <a:r>
              <a:rPr i="1">
                <a:latin typeface="Helvetica Neue"/>
                <a:ea typeface="Helvetica Neue"/>
                <a:cs typeface="Helvetica Neue"/>
                <a:sym typeface="Helvetica Neue"/>
              </a:rPr>
              <a:t>Mantissa</a:t>
            </a:r>
            <a:r>
              <a:t>), is a fractional binary number that ranges </a:t>
            </a:r>
            <a:r>
              <a:rPr i="1">
                <a:latin typeface="Helvetica Neue"/>
                <a:ea typeface="Helvetica Neue"/>
                <a:cs typeface="Helvetica Neue"/>
                <a:sym typeface="Helvetica Neue"/>
              </a:rPr>
              <a:t>either</a:t>
            </a:r>
            <a:r>
              <a:t> between 1 and 2-𝜖 or between 0 and 1-𝜖.</a:t>
            </a:r>
          </a:p>
          <a:p>
            <a:pPr marL="673100" indent="-673100" algn="l">
              <a:buSzPct val="75000"/>
              <a:buFont typeface="Helvetica Neue"/>
              <a:buChar char="•"/>
              <a:defRPr sz="5300"/>
            </a:pPr>
            <a:r>
              <a:t>The </a:t>
            </a:r>
            <a:r>
              <a:rPr i="1">
                <a:latin typeface="Helvetica Neue"/>
                <a:ea typeface="Helvetica Neue"/>
                <a:cs typeface="Helvetica Neue"/>
                <a:sym typeface="Helvetica Neue"/>
              </a:rPr>
              <a:t>exponent</a:t>
            </a:r>
            <a:r>
              <a:t> </a:t>
            </a:r>
            <a:r>
              <a:rPr i="1">
                <a:latin typeface="Helvetica Neue"/>
                <a:ea typeface="Helvetica Neue"/>
                <a:cs typeface="Helvetica Neue"/>
                <a:sym typeface="Helvetica Neue"/>
              </a:rPr>
              <a:t>E</a:t>
            </a:r>
            <a:r>
              <a:t> weights the value by a (possibly negative) power of 2.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IEEE Floating Point Examp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IEEE Floating Point Examples</a:t>
            </a:r>
          </a:p>
        </p:txBody>
      </p:sp>
      <p:sp>
        <p:nvSpPr>
          <p:cNvPr id="306" name="Example: For s=0, M=1.5, E=9:"/>
          <p:cNvSpPr txBox="1"/>
          <p:nvPr/>
        </p:nvSpPr>
        <p:spPr>
          <a:xfrm>
            <a:off x="1153237" y="3723253"/>
            <a:ext cx="22077526" cy="1707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Example: For s=0, M=1.5, E=9:</a:t>
            </a:r>
          </a:p>
        </p:txBody>
      </p:sp>
      <p:pic>
        <p:nvPicPr>
          <p:cNvPr id="307" name="Image" descr="Image"/>
          <p:cNvPicPr>
            <a:picLocks noChangeAspect="1"/>
          </p:cNvPicPr>
          <p:nvPr/>
        </p:nvPicPr>
        <p:blipFill>
          <a:blip r:embed="rId2">
            <a:extLst/>
          </a:blip>
          <a:stretch>
            <a:fillRect/>
          </a:stretch>
        </p:blipFill>
        <p:spPr>
          <a:xfrm>
            <a:off x="7816850" y="2010870"/>
            <a:ext cx="8750300" cy="1219201"/>
          </a:xfrm>
          <a:prstGeom prst="rect">
            <a:avLst/>
          </a:prstGeom>
          <a:ln w="12700">
            <a:miter lim="400000"/>
          </a:ln>
        </p:spPr>
      </p:pic>
      <p:pic>
        <p:nvPicPr>
          <p:cNvPr id="308" name="Image" descr="Image"/>
          <p:cNvPicPr>
            <a:picLocks noChangeAspect="1"/>
          </p:cNvPicPr>
          <p:nvPr/>
        </p:nvPicPr>
        <p:blipFill>
          <a:blip r:embed="rId3">
            <a:extLst/>
          </a:blip>
          <a:stretch>
            <a:fillRect/>
          </a:stretch>
        </p:blipFill>
        <p:spPr>
          <a:xfrm>
            <a:off x="10907827" y="3826039"/>
            <a:ext cx="8699501" cy="889001"/>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IEEE Floating Poi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IEEE Floating Point</a:t>
            </a:r>
          </a:p>
        </p:txBody>
      </p:sp>
      <p:sp>
        <p:nvSpPr>
          <p:cNvPr id="311" name="The bit representation of a floating point number is divided into three fields to encode these values:…"/>
          <p:cNvSpPr txBox="1"/>
          <p:nvPr/>
        </p:nvSpPr>
        <p:spPr>
          <a:xfrm>
            <a:off x="1153237" y="3723253"/>
            <a:ext cx="22077526" cy="7397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300"/>
            </a:pPr>
            <a:r>
              <a:t>The bit representation of a floating point number is divided into three fields to encode these values: </a:t>
            </a:r>
          </a:p>
          <a:p>
            <a:pPr algn="l">
              <a:defRPr sz="5300"/>
            </a:pPr>
          </a:p>
          <a:p>
            <a:pPr marL="673100" indent="-673100" algn="l">
              <a:buSzPct val="75000"/>
              <a:buFont typeface="Helvetica Neue"/>
              <a:buChar char="•"/>
              <a:defRPr sz="5300"/>
            </a:pPr>
            <a:r>
              <a:t>The single sign bit </a:t>
            </a:r>
            <a:r>
              <a:rPr i="1">
                <a:latin typeface="Helvetica Neue"/>
                <a:ea typeface="Helvetica Neue"/>
                <a:cs typeface="Helvetica Neue"/>
                <a:sym typeface="Helvetica Neue"/>
              </a:rPr>
              <a:t>s</a:t>
            </a:r>
            <a:r>
              <a:t> directly encodes the sign </a:t>
            </a:r>
            <a:r>
              <a:rPr i="1">
                <a:latin typeface="Helvetica Neue"/>
                <a:ea typeface="Helvetica Neue"/>
                <a:cs typeface="Helvetica Neue"/>
                <a:sym typeface="Helvetica Neue"/>
              </a:rPr>
              <a:t>s</a:t>
            </a:r>
            <a:r>
              <a:t>. </a:t>
            </a:r>
          </a:p>
          <a:p>
            <a:pPr marL="673100" indent="-673100" algn="l">
              <a:buSzPct val="75000"/>
              <a:buFont typeface="Helvetica Neue"/>
              <a:buChar char="•"/>
              <a:defRPr sz="5300"/>
            </a:pPr>
            <a:r>
              <a:t>The </a:t>
            </a:r>
            <a:r>
              <a:rPr i="1">
                <a:latin typeface="Helvetica Neue"/>
                <a:ea typeface="Helvetica Neue"/>
                <a:cs typeface="Helvetica Neue"/>
                <a:sym typeface="Helvetica Neue"/>
              </a:rPr>
              <a:t>k-</a:t>
            </a:r>
            <a:r>
              <a:t>bit exponent field,                                 encodes the exponent </a:t>
            </a:r>
            <a:r>
              <a:rPr i="1">
                <a:latin typeface="Helvetica Neue"/>
                <a:ea typeface="Helvetica Neue"/>
                <a:cs typeface="Helvetica Neue"/>
                <a:sym typeface="Helvetica Neue"/>
              </a:rPr>
              <a:t>E</a:t>
            </a:r>
            <a:r>
              <a:t>.</a:t>
            </a:r>
          </a:p>
          <a:p>
            <a:pPr marL="673100" indent="-673100" algn="l">
              <a:buSzPct val="75000"/>
              <a:buFont typeface="Helvetica Neue"/>
              <a:buChar char="•"/>
              <a:defRPr sz="5300"/>
            </a:pPr>
            <a:r>
              <a:t>The </a:t>
            </a:r>
            <a:r>
              <a:rPr i="1">
                <a:latin typeface="Helvetica Neue"/>
                <a:ea typeface="Helvetica Neue"/>
                <a:cs typeface="Helvetica Neue"/>
                <a:sym typeface="Helvetica Neue"/>
              </a:rPr>
              <a:t>n</a:t>
            </a:r>
            <a:r>
              <a:t>-bit fraction field                                  encodes the significand </a:t>
            </a:r>
            <a:r>
              <a:rPr i="1">
                <a:latin typeface="Helvetica Neue"/>
                <a:ea typeface="Helvetica Neue"/>
                <a:cs typeface="Helvetica Neue"/>
                <a:sym typeface="Helvetica Neue"/>
              </a:rPr>
              <a:t>M</a:t>
            </a:r>
            <a:r>
              <a:t>, but the value encoded also depends on whether or not the exponent field equals 0. </a:t>
            </a:r>
          </a:p>
        </p:txBody>
      </p:sp>
      <p:pic>
        <p:nvPicPr>
          <p:cNvPr id="312" name="Image" descr="Image"/>
          <p:cNvPicPr>
            <a:picLocks noChangeAspect="1"/>
          </p:cNvPicPr>
          <p:nvPr/>
        </p:nvPicPr>
        <p:blipFill>
          <a:blip r:embed="rId2">
            <a:extLst/>
          </a:blip>
          <a:stretch>
            <a:fillRect/>
          </a:stretch>
        </p:blipFill>
        <p:spPr>
          <a:xfrm>
            <a:off x="7816850" y="2010870"/>
            <a:ext cx="8750300" cy="1219201"/>
          </a:xfrm>
          <a:prstGeom prst="rect">
            <a:avLst/>
          </a:prstGeom>
          <a:ln w="12700">
            <a:miter lim="400000"/>
          </a:ln>
        </p:spPr>
      </p:pic>
      <p:pic>
        <p:nvPicPr>
          <p:cNvPr id="313" name="Image" descr="Image"/>
          <p:cNvPicPr>
            <a:picLocks noChangeAspect="1"/>
          </p:cNvPicPr>
          <p:nvPr/>
        </p:nvPicPr>
        <p:blipFill>
          <a:blip r:embed="rId3">
            <a:extLst/>
          </a:blip>
          <a:stretch>
            <a:fillRect/>
          </a:stretch>
        </p:blipFill>
        <p:spPr>
          <a:xfrm>
            <a:off x="8892658" y="7180114"/>
            <a:ext cx="6024197" cy="838636"/>
          </a:xfrm>
          <a:prstGeom prst="rect">
            <a:avLst/>
          </a:prstGeom>
          <a:ln w="12700">
            <a:miter lim="400000"/>
          </a:ln>
        </p:spPr>
      </p:pic>
      <p:pic>
        <p:nvPicPr>
          <p:cNvPr id="314" name="Image" descr="Image"/>
          <p:cNvPicPr>
            <a:picLocks noChangeAspect="1"/>
          </p:cNvPicPr>
          <p:nvPr/>
        </p:nvPicPr>
        <p:blipFill>
          <a:blip r:embed="rId4">
            <a:extLst/>
          </a:blip>
          <a:stretch>
            <a:fillRect/>
          </a:stretch>
        </p:blipFill>
        <p:spPr>
          <a:xfrm>
            <a:off x="8178472" y="7845128"/>
            <a:ext cx="6327587" cy="921901"/>
          </a:xfrm>
          <a:prstGeom prst="rect">
            <a:avLst/>
          </a:prstGeom>
          <a:ln w="12700">
            <a:miter lim="400000"/>
          </a:ln>
        </p:spPr>
      </p:pic>
      <p:grpSp>
        <p:nvGrpSpPr>
          <p:cNvPr id="317" name="Group"/>
          <p:cNvGrpSpPr/>
          <p:nvPr/>
        </p:nvGrpSpPr>
        <p:grpSpPr>
          <a:xfrm>
            <a:off x="604174" y="9518021"/>
            <a:ext cx="21495100" cy="2362201"/>
            <a:chOff x="0" y="0"/>
            <a:chExt cx="21495098" cy="2362200"/>
          </a:xfrm>
        </p:grpSpPr>
        <p:graphicFrame>
          <p:nvGraphicFramePr>
            <p:cNvPr id="315"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2873485"/>
                  <a:gridCol w="590451"/>
                  <a:gridCol w="7147129"/>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16"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Before We Continu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Before We Continue</a:t>
            </a:r>
          </a:p>
        </p:txBody>
      </p:sp>
      <p:sp>
        <p:nvSpPr>
          <p:cNvPr id="320" name="Right now, you're saying to yourself, &quot;Uhh…this is going to be complicated.&quot;"/>
          <p:cNvSpPr txBox="1"/>
          <p:nvPr/>
        </p:nvSpPr>
        <p:spPr>
          <a:xfrm>
            <a:off x="972844" y="3667004"/>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300"/>
            </a:lvl1pPr>
          </a:lstStyle>
          <a:p>
            <a:pPr/>
            <a:r>
              <a:t>Right now, you're saying to yourself, "Uhh…this is going to be complicated."</a:t>
            </a:r>
          </a:p>
        </p:txBody>
      </p:sp>
      <p:grpSp>
        <p:nvGrpSpPr>
          <p:cNvPr id="323" name="Group"/>
          <p:cNvGrpSpPr/>
          <p:nvPr/>
        </p:nvGrpSpPr>
        <p:grpSpPr>
          <a:xfrm>
            <a:off x="1444450" y="1206610"/>
            <a:ext cx="21495100" cy="2362201"/>
            <a:chOff x="0" y="0"/>
            <a:chExt cx="21495098" cy="2362200"/>
          </a:xfrm>
        </p:grpSpPr>
        <p:graphicFrame>
          <p:nvGraphicFramePr>
            <p:cNvPr id="321"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2873485"/>
                  <a:gridCol w="590451"/>
                  <a:gridCol w="7147129"/>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22"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Before We Continu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Before We Continue</a:t>
            </a:r>
          </a:p>
        </p:txBody>
      </p:sp>
      <p:sp>
        <p:nvSpPr>
          <p:cNvPr id="326" name="Right now, you're saying to yourself, &quot;Uhh…this is going to be complicated.&quot;…"/>
          <p:cNvSpPr txBox="1"/>
          <p:nvPr/>
        </p:nvSpPr>
        <p:spPr>
          <a:xfrm>
            <a:off x="972844" y="3667004"/>
            <a:ext cx="22438312" cy="3333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300"/>
            </a:pPr>
            <a:r>
              <a:t>Right now, you're saying to yourself, "Uhh…this is going to be complicated."</a:t>
            </a:r>
          </a:p>
          <a:p>
            <a:pPr algn="l">
              <a:defRPr sz="5300"/>
            </a:pPr>
          </a:p>
          <a:p>
            <a:pPr algn="l">
              <a:defRPr sz="5300"/>
            </a:pPr>
            <a:r>
              <a:t>Yes, it does take some time to learn. We want you to appreciate a few things about the IEEE floating point format:</a:t>
            </a:r>
          </a:p>
        </p:txBody>
      </p:sp>
      <p:sp>
        <p:nvSpPr>
          <p:cNvPr id="327" name="It is based on decisions and choices that were made, with good reason (we will discuss those reasons).…"/>
          <p:cNvSpPr txBox="1"/>
          <p:nvPr/>
        </p:nvSpPr>
        <p:spPr>
          <a:xfrm>
            <a:off x="972844" y="7294106"/>
            <a:ext cx="22438312" cy="5771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969263" indent="-969263" algn="l">
              <a:buSzPct val="100000"/>
              <a:buAutoNum type="arabicPeriod" startAt="1"/>
              <a:defRPr sz="5300"/>
            </a:pPr>
            <a:r>
              <a:t>It is based on decisions and choices that were made, with good reason (we will discuss those reasons).</a:t>
            </a:r>
          </a:p>
          <a:p>
            <a:pPr marL="969263" indent="-969263" algn="l">
              <a:buSzPct val="100000"/>
              <a:buAutoNum type="arabicPeriod" startAt="1"/>
              <a:defRPr sz="5300"/>
            </a:pPr>
            <a:r>
              <a:t>It is efficient, and attempts to eek out as much as it can from those 32 or 64 bits — computing is often about efficiency, and the people who came up with the standard really thought hard about it.</a:t>
            </a:r>
          </a:p>
          <a:p>
            <a:pPr marL="969263" indent="-969263" algn="l">
              <a:buSzPct val="100000"/>
              <a:buAutoNum type="arabicPeriod" startAt="1"/>
              <a:defRPr sz="5300"/>
            </a:pPr>
            <a:r>
              <a:t>We don't want you to think "I could never come up with that!" — rather, we want you to appreciate it for what it is.</a:t>
            </a:r>
          </a:p>
        </p:txBody>
      </p:sp>
      <p:grpSp>
        <p:nvGrpSpPr>
          <p:cNvPr id="330" name="Group"/>
          <p:cNvGrpSpPr/>
          <p:nvPr/>
        </p:nvGrpSpPr>
        <p:grpSpPr>
          <a:xfrm>
            <a:off x="1444450" y="1206610"/>
            <a:ext cx="21495100" cy="2362201"/>
            <a:chOff x="0" y="0"/>
            <a:chExt cx="21495098" cy="2362200"/>
          </a:xfrm>
        </p:grpSpPr>
        <p:graphicFrame>
          <p:nvGraphicFramePr>
            <p:cNvPr id="328"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2873485"/>
                  <a:gridCol w="590451"/>
                  <a:gridCol w="7147129"/>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29"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2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2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27">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7"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Normalized Floa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Normalized Floats</a:t>
            </a:r>
          </a:p>
        </p:txBody>
      </p:sp>
      <p:sp>
        <p:nvSpPr>
          <p:cNvPr id="333" name="A float is considered to have a &quot;normalized&quot; value if the exponent is not all 0s and it is not all 1s, and is the most common case (e.g., bits 23-30 are not the value 0 or the value 255).…"/>
          <p:cNvSpPr txBox="1"/>
          <p:nvPr/>
        </p:nvSpPr>
        <p:spPr>
          <a:xfrm>
            <a:off x="972844" y="3667004"/>
            <a:ext cx="22438312" cy="11537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A float is considered to have a "normalized" value if the exponent is not all 0s and it is not all 1s, and is the most common case (e.g., bits 23-30 are not the value 0 or the value 255).</a:t>
            </a:r>
          </a:p>
          <a:p>
            <a:pPr marL="228600" indent="-228600" algn="l">
              <a:buSzPct val="100000"/>
              <a:buChar char="•"/>
              <a:defRPr sz="5300"/>
            </a:pPr>
            <a:r>
              <a:t>The </a:t>
            </a:r>
            <a:r>
              <a:rPr i="1">
                <a:latin typeface="Helvetica Neue"/>
                <a:ea typeface="Helvetica Neue"/>
                <a:cs typeface="Helvetica Neue"/>
                <a:sym typeface="Helvetica Neue"/>
              </a:rPr>
              <a:t>exponent</a:t>
            </a:r>
            <a:r>
              <a:t> is a </a:t>
            </a:r>
            <a:r>
              <a:rPr i="1">
                <a:latin typeface="Helvetica Neue"/>
                <a:ea typeface="Helvetica Neue"/>
                <a:cs typeface="Helvetica Neue"/>
                <a:sym typeface="Helvetica Neue"/>
              </a:rPr>
              <a:t>signed integer </a:t>
            </a:r>
            <a:r>
              <a:t>in</a:t>
            </a:r>
            <a:r>
              <a:rPr i="1">
                <a:latin typeface="Helvetica Neue"/>
                <a:ea typeface="Helvetica Neue"/>
                <a:cs typeface="Helvetica Neue"/>
                <a:sym typeface="Helvetica Neue"/>
              </a:rPr>
              <a:t> </a:t>
            </a:r>
            <a:r>
              <a:rPr b="1" i="1">
                <a:latin typeface="Helvetica Neue"/>
                <a:ea typeface="Helvetica Neue"/>
                <a:cs typeface="Helvetica Neue"/>
                <a:sym typeface="Helvetica Neue"/>
              </a:rPr>
              <a:t>biased</a:t>
            </a:r>
            <a:r>
              <a:rPr i="1">
                <a:latin typeface="Helvetica Neue"/>
                <a:ea typeface="Helvetica Neue"/>
                <a:cs typeface="Helvetica Neue"/>
                <a:sym typeface="Helvetica Neue"/>
              </a:rPr>
              <a:t> </a:t>
            </a:r>
            <a:r>
              <a:t>form. The exponent has a value exp - </a:t>
            </a:r>
            <a:r>
              <a:rPr i="1">
                <a:latin typeface="Helvetica Neue"/>
                <a:ea typeface="Helvetica Neue"/>
                <a:cs typeface="Helvetica Neue"/>
                <a:sym typeface="Helvetica Neue"/>
              </a:rPr>
              <a:t>bias</a:t>
            </a:r>
            <a:r>
              <a:t>, where the "bias" is 2</a:t>
            </a:r>
            <a:r>
              <a:rPr baseline="31999"/>
              <a:t>k-1 </a:t>
            </a:r>
            <a:r>
              <a:t>- 1, and where </a:t>
            </a:r>
            <a:r>
              <a:rPr i="1">
                <a:latin typeface="Helvetica Neue"/>
                <a:ea typeface="Helvetica Neue"/>
                <a:cs typeface="Helvetica Neue"/>
                <a:sym typeface="Helvetica Neue"/>
              </a:rPr>
              <a:t>k</a:t>
            </a:r>
            <a:r>
              <a:t> is the number of bits in the exponent (k=8 for floats, meaning that the bias is 2</a:t>
            </a:r>
            <a:r>
              <a:rPr baseline="31999"/>
              <a:t>7</a:t>
            </a:r>
            <a:r>
              <a:t> - 1 = 127). For floats, the exponent range is -126 to +127.</a:t>
            </a:r>
          </a:p>
          <a:p>
            <a:pPr marL="228600" indent="-228600" algn="l">
              <a:buSzPct val="100000"/>
              <a:buChar char="•"/>
              <a:defRPr sz="5300"/>
            </a:pPr>
            <a:r>
              <a:t>The </a:t>
            </a:r>
            <a:r>
              <a:rPr i="1">
                <a:latin typeface="Helvetica Neue"/>
                <a:ea typeface="Helvetica Neue"/>
                <a:cs typeface="Helvetica Neue"/>
                <a:sym typeface="Helvetica Neue"/>
              </a:rPr>
              <a:t>fraction</a:t>
            </a:r>
            <a:r>
              <a:t> is interpreted as having a fractional value </a:t>
            </a:r>
            <a:r>
              <a:rPr i="1">
                <a:latin typeface="Helvetica Neue"/>
                <a:ea typeface="Helvetica Neue"/>
                <a:cs typeface="Helvetica Neue"/>
                <a:sym typeface="Helvetica Neue"/>
              </a:rPr>
              <a:t>f</a:t>
            </a:r>
            <a:r>
              <a:t>, where 0 ≤ </a:t>
            </a:r>
            <a:r>
              <a:rPr i="1">
                <a:latin typeface="Helvetica Neue"/>
                <a:ea typeface="Helvetica Neue"/>
                <a:cs typeface="Helvetica Neue"/>
                <a:sym typeface="Helvetica Neue"/>
              </a:rPr>
              <a:t>f</a:t>
            </a:r>
            <a:r>
              <a:t> &lt; 1, and having a binary representation of                         , with the binary point to the left of the most significant bit.</a:t>
            </a:r>
          </a:p>
          <a:p>
            <a:pPr marL="228600" indent="-228600" algn="l">
              <a:buSzPct val="100000"/>
              <a:buChar char="•"/>
              <a:defRPr sz="5300"/>
            </a:pPr>
            <a:r>
              <a:t>The significand is defined to be M = 1 + </a:t>
            </a:r>
            <a:r>
              <a:rPr i="1">
                <a:latin typeface="Helvetica Neue"/>
                <a:ea typeface="Helvetica Neue"/>
                <a:cs typeface="Helvetica Neue"/>
                <a:sym typeface="Helvetica Neue"/>
              </a:rPr>
              <a:t>f</a:t>
            </a:r>
            <a:r>
              <a:t>. This is </a:t>
            </a:r>
            <a:r>
              <a:rPr b="1">
                <a:latin typeface="Helvetica Neue"/>
                <a:ea typeface="Helvetica Neue"/>
                <a:cs typeface="Helvetica Neue"/>
                <a:sym typeface="Helvetica Neue"/>
              </a:rPr>
              <a:t>an implied leading 1 representation</a:t>
            </a:r>
            <a:r>
              <a:t>, and a trick for getting an additional digit for free!</a:t>
            </a:r>
          </a:p>
          <a:p>
            <a:pPr algn="l">
              <a:defRPr sz="5300"/>
            </a:pPr>
          </a:p>
        </p:txBody>
      </p:sp>
      <p:pic>
        <p:nvPicPr>
          <p:cNvPr id="334" name="Image" descr="Image"/>
          <p:cNvPicPr>
            <a:picLocks noChangeAspect="1"/>
          </p:cNvPicPr>
          <p:nvPr/>
        </p:nvPicPr>
        <p:blipFill>
          <a:blip r:embed="rId2">
            <a:extLst/>
          </a:blip>
          <a:stretch>
            <a:fillRect/>
          </a:stretch>
        </p:blipFill>
        <p:spPr>
          <a:xfrm>
            <a:off x="10869867" y="10309291"/>
            <a:ext cx="4292601" cy="838201"/>
          </a:xfrm>
          <a:prstGeom prst="rect">
            <a:avLst/>
          </a:prstGeom>
          <a:ln w="12700">
            <a:miter lim="400000"/>
          </a:ln>
        </p:spPr>
      </p:pic>
      <p:grpSp>
        <p:nvGrpSpPr>
          <p:cNvPr id="337" name="Group"/>
          <p:cNvGrpSpPr/>
          <p:nvPr/>
        </p:nvGrpSpPr>
        <p:grpSpPr>
          <a:xfrm>
            <a:off x="1444450" y="1206610"/>
            <a:ext cx="21495100" cy="2362201"/>
            <a:chOff x="0" y="0"/>
            <a:chExt cx="21495098" cy="2362200"/>
          </a:xfrm>
        </p:grpSpPr>
        <p:graphicFrame>
          <p:nvGraphicFramePr>
            <p:cNvPr id="335"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2873485"/>
                  <a:gridCol w="590451"/>
                  <a:gridCol w="7147129"/>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36"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An extra bit of precision for f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 extra bit of precision for free?</a:t>
            </a:r>
          </a:p>
        </p:txBody>
      </p:sp>
      <p:sp>
        <p:nvSpPr>
          <p:cNvPr id="340" name="Yes! We can always adjust the exponent so that the significand is in the range 1 ≤ M &lt; 2 (assuming no overflow), so we don't need to explicitly represent the leading bit, because it is always 1 (very cool!)…"/>
          <p:cNvSpPr txBox="1"/>
          <p:nvPr/>
        </p:nvSpPr>
        <p:spPr>
          <a:xfrm>
            <a:off x="972844" y="3667004"/>
            <a:ext cx="22438312" cy="5771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Yes! We can always adjust the exponent so that the significand is in the range 1 ≤ M &lt; 2 (assuming no overflow), so we don't need to explicitly represent the leading bit, because it is always 1 (very cool!)</a:t>
            </a:r>
          </a:p>
          <a:p>
            <a:pPr marL="228600" indent="-228600" algn="l">
              <a:buSzPct val="100000"/>
              <a:buChar char="•"/>
              <a:defRPr sz="5300"/>
            </a:pPr>
            <a:r>
              <a:t>Remember, the designers of IEEE Floating Point wanted the best system, and this is a cool idea.</a:t>
            </a:r>
          </a:p>
          <a:p>
            <a:pPr algn="l">
              <a:defRPr sz="5300"/>
            </a:pPr>
          </a:p>
          <a:p>
            <a:pPr algn="l">
              <a:defRPr sz="5300"/>
            </a:pPr>
            <a:r>
              <a:t>Example:</a:t>
            </a:r>
          </a:p>
        </p:txBody>
      </p:sp>
      <p:grpSp>
        <p:nvGrpSpPr>
          <p:cNvPr id="343" name="Group"/>
          <p:cNvGrpSpPr/>
          <p:nvPr/>
        </p:nvGrpSpPr>
        <p:grpSpPr>
          <a:xfrm>
            <a:off x="735338" y="1249398"/>
            <a:ext cx="21495100" cy="2362201"/>
            <a:chOff x="0" y="0"/>
            <a:chExt cx="21495098" cy="2362200"/>
          </a:xfrm>
        </p:grpSpPr>
        <p:graphicFrame>
          <p:nvGraphicFramePr>
            <p:cNvPr id="341"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42"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graphicFrame>
        <p:nvGraphicFramePr>
          <p:cNvPr id="344" name="Table 1-1"/>
          <p:cNvGraphicFramePr/>
          <p:nvPr/>
        </p:nvGraphicFramePr>
        <p:xfrm>
          <a:off x="3987126" y="7578604"/>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506684"/>
                <a:gridCol w="603005"/>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01111110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00000000000000000000000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45" name="Sign: 0 (positive)…"/>
          <p:cNvSpPr txBox="1"/>
          <p:nvPr/>
        </p:nvSpPr>
        <p:spPr>
          <a:xfrm>
            <a:off x="732277" y="10159989"/>
            <a:ext cx="22678879" cy="33586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Sign: 0 (positive)</a:t>
            </a:r>
          </a:p>
          <a:p>
            <a:pPr marL="228600" indent="-228600" algn="l">
              <a:buSzPct val="100000"/>
              <a:buChar char="•"/>
              <a:defRPr sz="5300"/>
            </a:pPr>
            <a:r>
              <a:t>Exponent: 01111110 = 126 (biased), so exponent of 2 will be 126 - 127 = -1</a:t>
            </a:r>
          </a:p>
          <a:p>
            <a:pPr marL="228600" indent="-228600" algn="l">
              <a:buSzPct val="100000"/>
              <a:buChar char="•"/>
              <a:defRPr sz="5300"/>
            </a:pPr>
            <a:r>
              <a:t>Fraction: 0, which is assumed to be 1.0 (binary), which is 1.0 decimal</a:t>
            </a:r>
          </a:p>
          <a:p>
            <a:pPr marL="228600" indent="-228600" algn="l">
              <a:buSzPct val="100000"/>
              <a:buChar char="•"/>
              <a:defRPr sz="5300"/>
            </a:pPr>
            <a:r>
              <a:t>Therefore, this number represents +1.0 x 2</a:t>
            </a:r>
            <a:r>
              <a:rPr baseline="31999"/>
              <a:t>-1</a:t>
            </a:r>
            <a:r>
              <a:t> = 0.5    </a:t>
            </a:r>
            <a:r>
              <a:rPr b="1" u="sng">
                <a:latin typeface="Helvetica Neue"/>
                <a:ea typeface="Helvetica Neue"/>
                <a:cs typeface="Helvetica Neue"/>
                <a:sym typeface="Helvetica Neue"/>
                <a:hlinkClick r:id="rId2" invalidUrl="" action="" tgtFrame="" tooltip="" history="1" highlightClick="0" endSnd="0"/>
              </a:rPr>
              <a:t>(to the converter!)</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5"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Let's try some mo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try some more…</a:t>
            </a:r>
          </a:p>
        </p:txBody>
      </p:sp>
      <p:sp>
        <p:nvSpPr>
          <p:cNvPr id="348" name="Example:"/>
          <p:cNvSpPr txBox="1"/>
          <p:nvPr/>
        </p:nvSpPr>
        <p:spPr>
          <a:xfrm>
            <a:off x="972844" y="3667004"/>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Example:</a:t>
            </a:r>
          </a:p>
        </p:txBody>
      </p:sp>
      <p:grpSp>
        <p:nvGrpSpPr>
          <p:cNvPr id="351" name="Group"/>
          <p:cNvGrpSpPr/>
          <p:nvPr/>
        </p:nvGrpSpPr>
        <p:grpSpPr>
          <a:xfrm>
            <a:off x="735338" y="1249398"/>
            <a:ext cx="21495100" cy="2362201"/>
            <a:chOff x="0" y="0"/>
            <a:chExt cx="21495098" cy="2362200"/>
          </a:xfrm>
        </p:grpSpPr>
        <p:graphicFrame>
          <p:nvGraphicFramePr>
            <p:cNvPr id="349"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50"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graphicFrame>
        <p:nvGraphicFramePr>
          <p:cNvPr id="352" name="Table 1-1"/>
          <p:cNvGraphicFramePr/>
          <p:nvPr/>
        </p:nvGraphicFramePr>
        <p:xfrm>
          <a:off x="2463352" y="4271098"/>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54286"/>
                <a:gridCol w="655404"/>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10000100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01010000000000000000000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53" name="Sign: 0 (positive)…"/>
          <p:cNvSpPr txBox="1"/>
          <p:nvPr/>
        </p:nvSpPr>
        <p:spPr>
          <a:xfrm>
            <a:off x="459626" y="6482922"/>
            <a:ext cx="22724174" cy="4984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Sign: 0 (positive)</a:t>
            </a:r>
          </a:p>
          <a:p>
            <a:pPr marL="228600" indent="-228600" algn="l">
              <a:buSzPct val="100000"/>
              <a:buChar char="•"/>
              <a:defRPr sz="5300"/>
            </a:pPr>
            <a:r>
              <a:t>Exponent: 10000100 = 132 (biased), so exponent of 2 will be 132 - 127 = 5</a:t>
            </a:r>
          </a:p>
          <a:p>
            <a:pPr marL="228600" indent="-228600" algn="l">
              <a:buSzPct val="100000"/>
              <a:buChar char="•"/>
              <a:defRPr sz="5300"/>
            </a:pPr>
            <a:r>
              <a:t>Fraction: 0101, which is assumed to be 1.0101 (binary), which is:</a:t>
            </a:r>
          </a:p>
          <a:p>
            <a:pPr algn="l">
              <a:defRPr sz="5300"/>
            </a:pPr>
          </a:p>
          <a:p>
            <a:pPr marL="228600" indent="-228600" algn="l">
              <a:buSzPct val="100000"/>
              <a:buChar char="•"/>
              <a:defRPr sz="5300"/>
            </a:pPr>
          </a:p>
          <a:p>
            <a:pPr marL="228600" indent="-228600" algn="l">
              <a:buSzPct val="100000"/>
              <a:buChar char="•"/>
              <a:defRPr sz="5300"/>
            </a:pPr>
            <a:r>
              <a:t>Therefore, this number represents +1.3125 x 2</a:t>
            </a:r>
            <a:r>
              <a:rPr baseline="31999"/>
              <a:t>5</a:t>
            </a:r>
            <a:r>
              <a:t> = 42.0   </a:t>
            </a:r>
            <a:r>
              <a:rPr b="1" u="sng">
                <a:latin typeface="Helvetica Neue"/>
                <a:ea typeface="Helvetica Neue"/>
                <a:cs typeface="Helvetica Neue"/>
                <a:sym typeface="Helvetica Neue"/>
                <a:hlinkClick r:id="rId2" invalidUrl="" action="" tgtFrame="" tooltip="" history="1" highlightClick="0" endSnd="0"/>
              </a:rPr>
              <a:t>(to the converter!)</a:t>
            </a:r>
            <a:r>
              <a:t> </a:t>
            </a:r>
          </a:p>
        </p:txBody>
      </p:sp>
      <p:pic>
        <p:nvPicPr>
          <p:cNvPr id="354" name="Image" descr="Image"/>
          <p:cNvPicPr>
            <a:picLocks noChangeAspect="1"/>
          </p:cNvPicPr>
          <p:nvPr/>
        </p:nvPicPr>
        <p:blipFill>
          <a:blip r:embed="rId3">
            <a:extLst/>
          </a:blip>
          <a:stretch>
            <a:fillRect/>
          </a:stretch>
        </p:blipFill>
        <p:spPr>
          <a:xfrm>
            <a:off x="2670667" y="9340939"/>
            <a:ext cx="19042666" cy="968741"/>
          </a:xfrm>
          <a:prstGeom prst="rect">
            <a:avLst/>
          </a:prstGeom>
          <a:ln w="12700">
            <a:miter lim="400000"/>
          </a:ln>
        </p:spPr>
      </p:pic>
      <p:sp>
        <p:nvSpPr>
          <p:cNvPr id="355" name="https://www.h-schmidt.net/FloatConverter/IEEE754.html"/>
          <p:cNvSpPr txBox="1"/>
          <p:nvPr/>
        </p:nvSpPr>
        <p:spPr>
          <a:xfrm>
            <a:off x="4414202" y="12011077"/>
            <a:ext cx="1555559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https://www.h-schmidt.net/FloatConverter/IEEE754.html</a:t>
            </a:r>
          </a:p>
        </p:txBody>
      </p:sp>
      <p:sp>
        <p:nvSpPr>
          <p:cNvPr id="356" name="Line"/>
          <p:cNvSpPr/>
          <p:nvPr/>
        </p:nvSpPr>
        <p:spPr>
          <a:xfrm flipH="1">
            <a:off x="20231047" y="11769909"/>
            <a:ext cx="2186376" cy="871543"/>
          </a:xfrm>
          <a:prstGeom prst="line">
            <a:avLst/>
          </a:prstGeom>
          <a:ln w="635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54"/>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56"/>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6" grpId="3"/>
      <p:bldP build="whole" bldLvl="1" animBg="1" rev="0" advAuto="0" spid="353" grpId="1"/>
      <p:bldP build="whole" bldLvl="1" animBg="1" rev="0" advAuto="0" spid="355" grpId="4"/>
      <p:bldP build="whole" bldLvl="1" animBg="1" rev="0" advAuto="0" spid="354" grpId="2"/>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Let's try some mo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try some more…</a:t>
            </a:r>
          </a:p>
        </p:txBody>
      </p:sp>
      <p:sp>
        <p:nvSpPr>
          <p:cNvPr id="359" name="Example:"/>
          <p:cNvSpPr txBox="1"/>
          <p:nvPr/>
        </p:nvSpPr>
        <p:spPr>
          <a:xfrm>
            <a:off x="972844" y="3667004"/>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Example:</a:t>
            </a:r>
          </a:p>
        </p:txBody>
      </p:sp>
      <p:grpSp>
        <p:nvGrpSpPr>
          <p:cNvPr id="362" name="Group"/>
          <p:cNvGrpSpPr/>
          <p:nvPr/>
        </p:nvGrpSpPr>
        <p:grpSpPr>
          <a:xfrm>
            <a:off x="735338" y="1249398"/>
            <a:ext cx="21495100" cy="2362201"/>
            <a:chOff x="0" y="0"/>
            <a:chExt cx="21495098" cy="2362200"/>
          </a:xfrm>
        </p:grpSpPr>
        <p:graphicFrame>
          <p:nvGraphicFramePr>
            <p:cNvPr id="360"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61"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graphicFrame>
        <p:nvGraphicFramePr>
          <p:cNvPr id="363" name="Table 1-1"/>
          <p:cNvGraphicFramePr/>
          <p:nvPr/>
        </p:nvGraphicFramePr>
        <p:xfrm>
          <a:off x="2463352" y="4296498"/>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10000100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01011000000000000000000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64" name="Sign: 0 (positive)…"/>
          <p:cNvSpPr txBox="1"/>
          <p:nvPr/>
        </p:nvSpPr>
        <p:spPr>
          <a:xfrm>
            <a:off x="459626" y="6482922"/>
            <a:ext cx="23464747" cy="4984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Sign: 0 (positive)</a:t>
            </a:r>
          </a:p>
          <a:p>
            <a:pPr marL="228600" indent="-228600" algn="l">
              <a:buSzPct val="100000"/>
              <a:buChar char="•"/>
              <a:defRPr sz="5300"/>
            </a:pPr>
            <a:r>
              <a:t>Exponent: 10000100 = 132 (biased), so exponent of 2 will be 132 - 127 = 5</a:t>
            </a:r>
          </a:p>
          <a:p>
            <a:pPr marL="228600" indent="-228600" algn="l">
              <a:buSzPct val="100000"/>
              <a:buChar char="•"/>
              <a:defRPr sz="5300"/>
            </a:pPr>
            <a:r>
              <a:t>Fraction: 01011, which is assumed to be 1.01011 (binary), which is:</a:t>
            </a:r>
          </a:p>
          <a:p>
            <a:pPr algn="l">
              <a:defRPr sz="5300"/>
            </a:pPr>
          </a:p>
          <a:p>
            <a:pPr marL="228600" indent="-228600" algn="l">
              <a:buSzPct val="100000"/>
              <a:buChar char="•"/>
              <a:defRPr sz="5300"/>
            </a:pPr>
          </a:p>
          <a:p>
            <a:pPr marL="228600" indent="-228600" algn="l">
              <a:buSzPct val="100000"/>
              <a:buChar char="•"/>
              <a:defRPr sz="5300"/>
            </a:pPr>
            <a:r>
              <a:t>Therefore, this number represents +1.34375 x 2</a:t>
            </a:r>
            <a:r>
              <a:rPr baseline="31999"/>
              <a:t>5</a:t>
            </a:r>
            <a:r>
              <a:t> = 43.0    </a:t>
            </a:r>
            <a:r>
              <a:rPr b="1" u="sng">
                <a:latin typeface="Helvetica Neue"/>
                <a:ea typeface="Helvetica Neue"/>
                <a:cs typeface="Helvetica Neue"/>
                <a:sym typeface="Helvetica Neue"/>
                <a:hlinkClick r:id="rId2" invalidUrl="" action="" tgtFrame="" tooltip="" history="1" highlightClick="0" endSnd="0"/>
              </a:rPr>
              <a:t>(to the converter!)</a:t>
            </a:r>
            <a:r>
              <a:t> </a:t>
            </a:r>
          </a:p>
        </p:txBody>
      </p:sp>
      <p:pic>
        <p:nvPicPr>
          <p:cNvPr id="365" name="Unknown.png" descr="Unknown.png"/>
          <p:cNvPicPr>
            <a:picLocks noChangeAspect="1"/>
          </p:cNvPicPr>
          <p:nvPr/>
        </p:nvPicPr>
        <p:blipFill>
          <a:blip r:embed="rId3">
            <a:extLst/>
          </a:blip>
          <a:stretch>
            <a:fillRect/>
          </a:stretch>
        </p:blipFill>
        <p:spPr>
          <a:xfrm>
            <a:off x="425980" y="9325518"/>
            <a:ext cx="22968471" cy="89487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4"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Let's try some mo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try some more…</a:t>
            </a:r>
          </a:p>
        </p:txBody>
      </p:sp>
      <p:sp>
        <p:nvSpPr>
          <p:cNvPr id="368" name="Example:"/>
          <p:cNvSpPr txBox="1"/>
          <p:nvPr/>
        </p:nvSpPr>
        <p:spPr>
          <a:xfrm>
            <a:off x="972844" y="3667004"/>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Example:</a:t>
            </a:r>
          </a:p>
        </p:txBody>
      </p:sp>
      <p:grpSp>
        <p:nvGrpSpPr>
          <p:cNvPr id="371" name="Group"/>
          <p:cNvGrpSpPr/>
          <p:nvPr/>
        </p:nvGrpSpPr>
        <p:grpSpPr>
          <a:xfrm>
            <a:off x="735338" y="1249398"/>
            <a:ext cx="21495100" cy="2362201"/>
            <a:chOff x="0" y="0"/>
            <a:chExt cx="21495098" cy="2362200"/>
          </a:xfrm>
        </p:grpSpPr>
        <p:graphicFrame>
          <p:nvGraphicFramePr>
            <p:cNvPr id="369"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70"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
        <p:nvSpPr>
          <p:cNvPr id="372" name="Sign: 1 (negative)…"/>
          <p:cNvSpPr txBox="1"/>
          <p:nvPr/>
        </p:nvSpPr>
        <p:spPr>
          <a:xfrm>
            <a:off x="459626" y="6482922"/>
            <a:ext cx="23464748" cy="4984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Sign: 1 (negative)</a:t>
            </a:r>
          </a:p>
          <a:p>
            <a:pPr marL="228600" indent="-228600" algn="l">
              <a:buSzPct val="100000"/>
              <a:buChar char="•"/>
              <a:defRPr sz="5300"/>
            </a:pPr>
            <a:r>
              <a:t>Exponent: 10000101 = 133 (biased), so exponent of 2 will be 133 - 127 = 6</a:t>
            </a:r>
          </a:p>
          <a:p>
            <a:pPr marL="228600" indent="-228600" algn="l">
              <a:buSzPct val="100000"/>
              <a:buChar char="•"/>
              <a:defRPr sz="5300"/>
            </a:pPr>
            <a:r>
              <a:t>Fraction: 1001, which is assumed to be 1.1001 (binary), which is:</a:t>
            </a:r>
          </a:p>
          <a:p>
            <a:pPr algn="l">
              <a:defRPr sz="5300"/>
            </a:pPr>
          </a:p>
          <a:p>
            <a:pPr marL="228600" indent="-228600" algn="l">
              <a:buSzPct val="100000"/>
              <a:buChar char="•"/>
              <a:defRPr sz="5300"/>
            </a:pPr>
          </a:p>
          <a:p>
            <a:pPr marL="228600" indent="-228600" algn="l">
              <a:buSzPct val="100000"/>
              <a:buChar char="•"/>
              <a:defRPr sz="5300"/>
            </a:pPr>
            <a:r>
              <a:t>Therefore, this number represents -1.5625 x 2</a:t>
            </a:r>
            <a:r>
              <a:rPr baseline="31999"/>
              <a:t>6</a:t>
            </a:r>
            <a:r>
              <a:t> = -100.0    </a:t>
            </a:r>
            <a:r>
              <a:rPr b="1" u="sng">
                <a:latin typeface="Helvetica Neue"/>
                <a:ea typeface="Helvetica Neue"/>
                <a:cs typeface="Helvetica Neue"/>
                <a:sym typeface="Helvetica Neue"/>
                <a:hlinkClick r:id="rId2" invalidUrl="" action="" tgtFrame="" tooltip="" history="1" highlightClick="0" endSnd="0"/>
              </a:rPr>
              <a:t>(to the converter!)</a:t>
            </a:r>
          </a:p>
        </p:txBody>
      </p:sp>
      <p:graphicFrame>
        <p:nvGraphicFramePr>
          <p:cNvPr id="373" name="Table 1-1"/>
          <p:cNvGraphicFramePr/>
          <p:nvPr/>
        </p:nvGraphicFramePr>
        <p:xfrm>
          <a:off x="2463352" y="4296498"/>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10000101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10010000000000000000000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grpSp>
        <p:nvGrpSpPr>
          <p:cNvPr id="376" name="Group"/>
          <p:cNvGrpSpPr/>
          <p:nvPr/>
        </p:nvGrpSpPr>
        <p:grpSpPr>
          <a:xfrm>
            <a:off x="2664674" y="9430574"/>
            <a:ext cx="19054652" cy="1002258"/>
            <a:chOff x="0" y="0"/>
            <a:chExt cx="19054650" cy="1002256"/>
          </a:xfrm>
        </p:grpSpPr>
        <p:pic>
          <p:nvPicPr>
            <p:cNvPr id="374" name="Image" descr="Image"/>
            <p:cNvPicPr>
              <a:picLocks noChangeAspect="1"/>
            </p:cNvPicPr>
            <p:nvPr/>
          </p:nvPicPr>
          <p:blipFill>
            <a:blip r:embed="rId3">
              <a:extLst/>
            </a:blip>
            <a:srcRect l="0" t="0" r="24898" b="0"/>
            <a:stretch>
              <a:fillRect/>
            </a:stretch>
          </p:blipFill>
          <p:spPr>
            <a:xfrm>
              <a:off x="0" y="32629"/>
              <a:ext cx="15812437" cy="969628"/>
            </a:xfrm>
            <a:prstGeom prst="rect">
              <a:avLst/>
            </a:prstGeom>
            <a:ln w="12700" cap="flat">
              <a:noFill/>
              <a:miter lim="400000"/>
            </a:ln>
            <a:effectLst/>
          </p:spPr>
        </p:pic>
        <p:pic>
          <p:nvPicPr>
            <p:cNvPr id="375" name="Image" descr="Image"/>
            <p:cNvPicPr>
              <a:picLocks noChangeAspect="1"/>
            </p:cNvPicPr>
            <p:nvPr/>
          </p:nvPicPr>
          <p:blipFill>
            <a:blip r:embed="rId3">
              <a:extLst/>
            </a:blip>
            <a:srcRect l="84799" t="0" r="0" b="0"/>
            <a:stretch>
              <a:fillRect/>
            </a:stretch>
          </p:blipFill>
          <p:spPr>
            <a:xfrm>
              <a:off x="15854125" y="0"/>
              <a:ext cx="3200526" cy="969628"/>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2"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Let's try some mo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try some more…</a:t>
            </a:r>
          </a:p>
        </p:txBody>
      </p:sp>
      <p:sp>
        <p:nvSpPr>
          <p:cNvPr id="379" name="Example:"/>
          <p:cNvSpPr txBox="1"/>
          <p:nvPr/>
        </p:nvSpPr>
        <p:spPr>
          <a:xfrm>
            <a:off x="972844" y="3667004"/>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Example:</a:t>
            </a:r>
          </a:p>
        </p:txBody>
      </p:sp>
      <p:grpSp>
        <p:nvGrpSpPr>
          <p:cNvPr id="382" name="Group"/>
          <p:cNvGrpSpPr/>
          <p:nvPr/>
        </p:nvGrpSpPr>
        <p:grpSpPr>
          <a:xfrm>
            <a:off x="735338" y="1249398"/>
            <a:ext cx="21495100" cy="2362201"/>
            <a:chOff x="0" y="0"/>
            <a:chExt cx="21495098" cy="2362200"/>
          </a:xfrm>
        </p:grpSpPr>
        <p:graphicFrame>
          <p:nvGraphicFramePr>
            <p:cNvPr id="380"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81"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
        <p:nvSpPr>
          <p:cNvPr id="383" name="Sign: 0 (positive)…"/>
          <p:cNvSpPr txBox="1"/>
          <p:nvPr/>
        </p:nvSpPr>
        <p:spPr>
          <a:xfrm>
            <a:off x="459626" y="6482922"/>
            <a:ext cx="23281020" cy="57970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Sign: 0 (positive)</a:t>
            </a:r>
          </a:p>
          <a:p>
            <a:pPr marL="228600" indent="-228600" algn="l">
              <a:buSzPct val="100000"/>
              <a:buChar char="•"/>
              <a:defRPr sz="5300"/>
            </a:pPr>
            <a:r>
              <a:t>Exponent: 01111010 = 122 (biased), so exponent of 2 will be 122 - 127 = -5</a:t>
            </a:r>
          </a:p>
          <a:p>
            <a:pPr marL="228600" indent="-228600" algn="l">
              <a:buSzPct val="100000"/>
              <a:buChar char="•"/>
              <a:defRPr sz="5300"/>
            </a:pPr>
            <a:r>
              <a:t>Fraction: 1001, which is assumed to be 1.1001 (binary), which is:</a:t>
            </a:r>
          </a:p>
          <a:p>
            <a:pPr algn="l">
              <a:defRPr sz="5300"/>
            </a:pPr>
          </a:p>
          <a:p>
            <a:pPr marL="228600" indent="-228600" algn="l">
              <a:buSzPct val="100000"/>
              <a:buChar char="•"/>
              <a:defRPr sz="5300"/>
            </a:pPr>
          </a:p>
          <a:p>
            <a:pPr marL="228600" indent="-228600" algn="l">
              <a:buSzPct val="100000"/>
              <a:buChar char="•"/>
              <a:defRPr sz="5300"/>
            </a:pPr>
            <a:r>
              <a:t>Therefore, this number represents +1.5625 x 2</a:t>
            </a:r>
            <a:r>
              <a:rPr baseline="31999"/>
              <a:t>-5</a:t>
            </a:r>
            <a:r>
              <a:t> = 0.048828125    </a:t>
            </a:r>
          </a:p>
          <a:p>
            <a:pPr algn="l">
              <a:defRPr sz="5300"/>
            </a:pPr>
            <a:r>
              <a:t>                                                                                     </a:t>
            </a:r>
            <a:r>
              <a:rPr b="1" u="sng">
                <a:latin typeface="Helvetica Neue"/>
                <a:ea typeface="Helvetica Neue"/>
                <a:cs typeface="Helvetica Neue"/>
                <a:sym typeface="Helvetica Neue"/>
                <a:hlinkClick r:id="rId2" invalidUrl="" action="" tgtFrame="" tooltip="" history="1" highlightClick="0" endSnd="0"/>
              </a:rPr>
              <a:t>(to the converter!)</a:t>
            </a:r>
          </a:p>
        </p:txBody>
      </p:sp>
      <p:graphicFrame>
        <p:nvGraphicFramePr>
          <p:cNvPr id="384" name="Table 1-1"/>
          <p:cNvGraphicFramePr/>
          <p:nvPr/>
        </p:nvGraphicFramePr>
        <p:xfrm>
          <a:off x="2463352" y="4296498"/>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01111010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10010000000000000000000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grpSp>
        <p:nvGrpSpPr>
          <p:cNvPr id="387" name="Group"/>
          <p:cNvGrpSpPr/>
          <p:nvPr/>
        </p:nvGrpSpPr>
        <p:grpSpPr>
          <a:xfrm>
            <a:off x="1664616" y="9223050"/>
            <a:ext cx="19054652" cy="1002258"/>
            <a:chOff x="0" y="0"/>
            <a:chExt cx="19054650" cy="1002256"/>
          </a:xfrm>
        </p:grpSpPr>
        <p:pic>
          <p:nvPicPr>
            <p:cNvPr id="385" name="Image" descr="Image"/>
            <p:cNvPicPr>
              <a:picLocks noChangeAspect="1"/>
            </p:cNvPicPr>
            <p:nvPr/>
          </p:nvPicPr>
          <p:blipFill>
            <a:blip r:embed="rId3">
              <a:extLst/>
            </a:blip>
            <a:srcRect l="0" t="0" r="24898" b="0"/>
            <a:stretch>
              <a:fillRect/>
            </a:stretch>
          </p:blipFill>
          <p:spPr>
            <a:xfrm>
              <a:off x="0" y="32629"/>
              <a:ext cx="15812437" cy="969628"/>
            </a:xfrm>
            <a:prstGeom prst="rect">
              <a:avLst/>
            </a:prstGeom>
            <a:ln w="12700" cap="flat">
              <a:noFill/>
              <a:miter lim="400000"/>
            </a:ln>
            <a:effectLst/>
          </p:spPr>
        </p:pic>
        <p:pic>
          <p:nvPicPr>
            <p:cNvPr id="386" name="Image" descr="Image"/>
            <p:cNvPicPr>
              <a:picLocks noChangeAspect="1"/>
            </p:cNvPicPr>
            <p:nvPr/>
          </p:nvPicPr>
          <p:blipFill>
            <a:blip r:embed="rId3">
              <a:extLst/>
            </a:blip>
            <a:srcRect l="84799" t="0" r="0" b="0"/>
            <a:stretch>
              <a:fillRect/>
            </a:stretch>
          </p:blipFill>
          <p:spPr>
            <a:xfrm>
              <a:off x="15854125" y="0"/>
              <a:ext cx="3200526" cy="969628"/>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3"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3 minute 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grpSp>
        <p:nvGrpSpPr>
          <p:cNvPr id="392" name="Group"/>
          <p:cNvGrpSpPr/>
          <p:nvPr/>
        </p:nvGrpSpPr>
        <p:grpSpPr>
          <a:xfrm>
            <a:off x="5974182" y="2172390"/>
            <a:ext cx="12818500" cy="11274977"/>
            <a:chOff x="0" y="0"/>
            <a:chExt cx="12818499" cy="11274976"/>
          </a:xfrm>
        </p:grpSpPr>
        <p:pic>
          <p:nvPicPr>
            <p:cNvPr id="390" name="Image" descr="Image"/>
            <p:cNvPicPr>
              <a:picLocks noChangeAspect="1"/>
            </p:cNvPicPr>
            <p:nvPr/>
          </p:nvPicPr>
          <p:blipFill>
            <a:blip r:embed="rId2">
              <a:extLst/>
            </a:blip>
            <a:stretch>
              <a:fillRect/>
            </a:stretch>
          </p:blipFill>
          <p:spPr>
            <a:xfrm>
              <a:off x="0" y="0"/>
              <a:ext cx="12435636" cy="11274977"/>
            </a:xfrm>
            <a:prstGeom prst="rect">
              <a:avLst/>
            </a:prstGeom>
            <a:ln w="12700" cap="flat">
              <a:noFill/>
              <a:miter lim="400000"/>
            </a:ln>
            <a:effectLst/>
          </p:spPr>
        </p:pic>
        <p:sp>
          <p:nvSpPr>
            <p:cNvPr id="391" name="Square"/>
            <p:cNvSpPr/>
            <p:nvPr/>
          </p:nvSpPr>
          <p:spPr>
            <a:xfrm>
              <a:off x="11548499" y="9998366"/>
              <a:ext cx="1270001" cy="1270001"/>
            </a:xfrm>
            <a:prstGeom prst="rect">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When is a floating point value an integ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When is a floating point value an integer?</a:t>
            </a:r>
          </a:p>
        </p:txBody>
      </p:sp>
      <p:sp>
        <p:nvSpPr>
          <p:cNvPr id="395" name="Before we tackle that question, let's ask another: what is the exponent really doing to the significand?"/>
          <p:cNvSpPr txBox="1"/>
          <p:nvPr/>
        </p:nvSpPr>
        <p:spPr>
          <a:xfrm>
            <a:off x="972844" y="3667004"/>
            <a:ext cx="22438312" cy="1707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Before we tackle that question, let's ask another: what is the exponent really doing to the significand?</a:t>
            </a:r>
          </a:p>
        </p:txBody>
      </p:sp>
      <p:grpSp>
        <p:nvGrpSpPr>
          <p:cNvPr id="398" name="Group"/>
          <p:cNvGrpSpPr/>
          <p:nvPr/>
        </p:nvGrpSpPr>
        <p:grpSpPr>
          <a:xfrm>
            <a:off x="735338" y="1249398"/>
            <a:ext cx="21495100" cy="2362201"/>
            <a:chOff x="0" y="0"/>
            <a:chExt cx="21495098" cy="2362200"/>
          </a:xfrm>
        </p:grpSpPr>
        <p:graphicFrame>
          <p:nvGraphicFramePr>
            <p:cNvPr id="396"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397"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
        <p:nvSpPr>
          <p:cNvPr id="399" name="Remember:"/>
          <p:cNvSpPr txBox="1"/>
          <p:nvPr/>
        </p:nvSpPr>
        <p:spPr>
          <a:xfrm>
            <a:off x="972844" y="5786326"/>
            <a:ext cx="22438312" cy="8948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Char char="•"/>
              <a:defRPr sz="5300"/>
            </a:lvl1pPr>
          </a:lstStyle>
          <a:p>
            <a:pPr/>
            <a:r>
              <a:t>Remember: </a:t>
            </a:r>
          </a:p>
        </p:txBody>
      </p:sp>
      <p:pic>
        <p:nvPicPr>
          <p:cNvPr id="400" name="Image" descr="Image"/>
          <p:cNvPicPr>
            <a:picLocks noChangeAspect="1"/>
          </p:cNvPicPr>
          <p:nvPr/>
        </p:nvPicPr>
        <p:blipFill>
          <a:blip r:embed="rId2">
            <a:extLst/>
          </a:blip>
          <a:stretch>
            <a:fillRect/>
          </a:stretch>
        </p:blipFill>
        <p:spPr>
          <a:xfrm>
            <a:off x="2161353" y="7092848"/>
            <a:ext cx="8750301" cy="1219201"/>
          </a:xfrm>
          <a:prstGeom prst="rect">
            <a:avLst/>
          </a:prstGeom>
          <a:ln w="12700">
            <a:miter lim="400000"/>
          </a:ln>
        </p:spPr>
      </p:pic>
      <p:sp>
        <p:nvSpPr>
          <p:cNvPr id="401" name="We are multiplying the significand (M) by a power of two…in other words, we are shifting it.…"/>
          <p:cNvSpPr txBox="1"/>
          <p:nvPr/>
        </p:nvSpPr>
        <p:spPr>
          <a:xfrm>
            <a:off x="972844" y="8723694"/>
            <a:ext cx="22438312" cy="33332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300"/>
            </a:pPr>
            <a:r>
              <a:t>We are multiplying the significand (M) by a power of two…in other words, we are shifting it.</a:t>
            </a:r>
          </a:p>
          <a:p>
            <a:pPr marL="228600" indent="-228600" algn="l">
              <a:buSzPct val="100000"/>
              <a:buChar char="•"/>
              <a:defRPr sz="5300"/>
            </a:pPr>
            <a:r>
              <a:t>So…if the un-biased exponent shifts the significand enough bits so that none of the fractional bits are still fractions, then we have an integer.</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When is a floating point value an integ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When is a floating point value an integer?</a:t>
            </a:r>
          </a:p>
        </p:txBody>
      </p:sp>
      <p:sp>
        <p:nvSpPr>
          <p:cNvPr id="404" name="Example: Let's convert 1234567 decimal to floating point…"/>
          <p:cNvSpPr txBox="1"/>
          <p:nvPr/>
        </p:nvSpPr>
        <p:spPr>
          <a:xfrm>
            <a:off x="972844" y="3667004"/>
            <a:ext cx="22438312" cy="98663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4500"/>
            </a:pPr>
            <a:r>
              <a:t>Example: Let's convert 1234567 decimal to floating point</a:t>
            </a:r>
          </a:p>
          <a:p>
            <a:pPr marL="228600" indent="-228600" algn="l">
              <a:buSzPct val="100000"/>
              <a:buChar char="•"/>
              <a:defRPr sz="4500"/>
            </a:pPr>
            <a:r>
              <a:t>We need to divide by a power of two such that we get a fraction that is between 1 and 2.</a:t>
            </a:r>
          </a:p>
          <a:p>
            <a:pPr marL="228600" indent="-228600" algn="l">
              <a:buSzPct val="100000"/>
              <a:buChar char="•"/>
              <a:defRPr sz="4500"/>
            </a:pPr>
            <a:r>
              <a:t>First, let's convert 1234567 to binary for the significand:</a:t>
            </a:r>
          </a:p>
          <a:p>
            <a:pPr lvl="4" algn="l">
              <a:defRPr sz="4500"/>
            </a:pPr>
            <a:r>
              <a:t>100101101011010000111 (</a:t>
            </a:r>
            <a:r>
              <a:rPr u="sng">
                <a:hlinkClick r:id="rId2" invalidUrl="" action="" tgtFrame="" tooltip="" history="1" highlightClick="0" endSnd="0"/>
              </a:rPr>
              <a:t>use this website for the conversion</a:t>
            </a:r>
            <a:r>
              <a:t>)</a:t>
            </a:r>
          </a:p>
          <a:p>
            <a:pPr marL="228600" indent="-228600" algn="l">
              <a:buSzPct val="100000"/>
              <a:buChar char="•"/>
              <a:defRPr sz="4500"/>
            </a:pPr>
            <a:r>
              <a:t>Remove the leading 1 (it's free!), and add zeros at the end to get to 23 bits:</a:t>
            </a:r>
          </a:p>
          <a:p>
            <a:pPr algn="l">
              <a:defRPr sz="4500"/>
            </a:pPr>
          </a:p>
          <a:p>
            <a:pPr algn="l">
              <a:defRPr sz="4500"/>
            </a:pPr>
          </a:p>
          <a:p>
            <a:pPr algn="l">
              <a:defRPr sz="4500"/>
            </a:pPr>
          </a:p>
          <a:p>
            <a:pPr marL="228600" indent="-228600" algn="l">
              <a:buSzPct val="100000"/>
              <a:buChar char="•"/>
              <a:defRPr sz="4500"/>
            </a:pPr>
            <a:r>
              <a:t>Now determine the amount we need to shift </a:t>
            </a:r>
            <a:r>
              <a:rPr b="1">
                <a:latin typeface="Helvetica Neue"/>
                <a:ea typeface="Helvetica Neue"/>
                <a:cs typeface="Helvetica Neue"/>
                <a:sym typeface="Helvetica Neue"/>
              </a:rPr>
              <a:t>left</a:t>
            </a:r>
            <a:r>
              <a:t> to get the binary representation in the form of 1.xxxx (in this case, 20), and add the bias: 20 + 127 = 147, and convert to binary (also, add the sign bit, 0):</a:t>
            </a:r>
          </a:p>
          <a:p>
            <a:pPr algn="l">
              <a:defRPr sz="4500"/>
            </a:pPr>
          </a:p>
          <a:p>
            <a:pPr lvl="4" algn="l">
              <a:defRPr sz="4500"/>
            </a:pPr>
          </a:p>
        </p:txBody>
      </p:sp>
      <p:grpSp>
        <p:nvGrpSpPr>
          <p:cNvPr id="407" name="Group"/>
          <p:cNvGrpSpPr/>
          <p:nvPr/>
        </p:nvGrpSpPr>
        <p:grpSpPr>
          <a:xfrm>
            <a:off x="735338" y="1249398"/>
            <a:ext cx="21495100" cy="2362201"/>
            <a:chOff x="0" y="0"/>
            <a:chExt cx="21495098" cy="2362200"/>
          </a:xfrm>
        </p:grpSpPr>
        <p:graphicFrame>
          <p:nvGraphicFramePr>
            <p:cNvPr id="405"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exponent (8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06"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graphicFrame>
        <p:nvGraphicFramePr>
          <p:cNvPr id="408" name="Table 1-1"/>
          <p:cNvGraphicFramePr/>
          <p:nvPr/>
        </p:nvGraphicFramePr>
        <p:xfrm>
          <a:off x="2150736" y="6882048"/>
          <a:ext cx="19495398" cy="194029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sz="5000"/>
                      </a:pP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sz="5000"/>
                      </a:pP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00101101011010000111000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graphicFrame>
        <p:nvGraphicFramePr>
          <p:cNvPr id="409" name="Table 1-1-1"/>
          <p:cNvGraphicFramePr/>
          <p:nvPr/>
        </p:nvGraphicFramePr>
        <p:xfrm>
          <a:off x="2150736" y="11344925"/>
          <a:ext cx="19495398" cy="194029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10010011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00101101011010000111000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Denormalized Floa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Denormalized Floats</a:t>
            </a:r>
          </a:p>
        </p:txBody>
      </p:sp>
      <p:sp>
        <p:nvSpPr>
          <p:cNvPr id="412" name="When the exponent is all zeros, this is called &quot;denormalized&quot; form. We interpret the exponent differently: the exponent is now 1-Bias (or, you can think of the bias now being 1 less, or 126 instead of 127 in the case of 32-bit floats). The significand va"/>
          <p:cNvSpPr txBox="1"/>
          <p:nvPr/>
        </p:nvSpPr>
        <p:spPr>
          <a:xfrm>
            <a:off x="972844" y="3667004"/>
            <a:ext cx="22438312" cy="7768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4500"/>
            </a:pPr>
            <a:r>
              <a:t>When the exponent is all zeros, this is called "denormalized" form. We interpret the exponent differently: the exponent is now 1-Bias (or, you can think of the bias now being 1 less, or 126 instead of 127 in the case of 32-bit floats). The significand value is simply the fraction, without a leading 1.</a:t>
            </a:r>
          </a:p>
          <a:p>
            <a:pPr marL="228600" indent="-228600" algn="l">
              <a:buSzPct val="100000"/>
              <a:buChar char="•"/>
              <a:defRPr sz="4500"/>
            </a:pPr>
            <a:r>
              <a:t>Why do we do this?</a:t>
            </a:r>
          </a:p>
          <a:p>
            <a:pPr lvl="1" marL="457200" indent="-228600" algn="l">
              <a:buSzPct val="100000"/>
              <a:buChar char="•"/>
              <a:defRPr sz="4500"/>
            </a:pPr>
            <a:r>
              <a:t>We now have a way to represent zero (all 0s). Technically, all 0s is +0.0, and a 1 followed by all 0s is -0.0.</a:t>
            </a:r>
          </a:p>
          <a:p>
            <a:pPr lvl="1" marL="457200" indent="-228600" algn="l">
              <a:buSzPct val="100000"/>
              <a:buChar char="•"/>
              <a:defRPr sz="4500"/>
            </a:pPr>
            <a:r>
              <a:t>There is "gradual underflow," meaning that it allows us to extend the lower range of representable numbers, and to limit the amount of error with very small numbers. See here for more information than you may ever want: </a:t>
            </a:r>
            <a:r>
              <a:rPr u="sng">
                <a:hlinkClick r:id="rId2" invalidUrl="" action="" tgtFrame="" tooltip="" history="1" highlightClick="0" endSnd="0"/>
              </a:rPr>
              <a:t>https://docs.oracle.com/cd/E19957-01/816-2464/ncg_math.html</a:t>
            </a:r>
            <a:r>
              <a:t> </a:t>
            </a:r>
          </a:p>
        </p:txBody>
      </p:sp>
      <p:grpSp>
        <p:nvGrpSpPr>
          <p:cNvPr id="415" name="Group"/>
          <p:cNvGrpSpPr/>
          <p:nvPr/>
        </p:nvGrpSpPr>
        <p:grpSpPr>
          <a:xfrm>
            <a:off x="735338" y="1249398"/>
            <a:ext cx="21495100" cy="2362201"/>
            <a:chOff x="0" y="0"/>
            <a:chExt cx="21495098" cy="2362200"/>
          </a:xfrm>
        </p:grpSpPr>
        <p:graphicFrame>
          <p:nvGraphicFramePr>
            <p:cNvPr id="413"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00000000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14"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Exceptional Floating Point Valu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Exceptional Floating Point Values</a:t>
            </a:r>
          </a:p>
        </p:txBody>
      </p:sp>
      <p:sp>
        <p:nvSpPr>
          <p:cNvPr id="418" name="When the exponent is all ones, this is called &quot;exceptional&quot; form. These numbers are not real numbers in the sense that we can calculate with them (except in very certain circumstances).…"/>
          <p:cNvSpPr txBox="1"/>
          <p:nvPr/>
        </p:nvSpPr>
        <p:spPr>
          <a:xfrm>
            <a:off x="972844" y="3667004"/>
            <a:ext cx="22438312" cy="9901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4500"/>
            </a:pPr>
            <a:r>
              <a:t>When the exponent is all ones, this is called "exceptional" form. These numbers are not real numbers in the sense that we can calculate with them (except in very certain circumstances).</a:t>
            </a:r>
          </a:p>
          <a:p>
            <a:pPr marL="228600" indent="-228600" algn="l">
              <a:buSzPct val="100000"/>
              <a:buChar char="•"/>
              <a:defRPr sz="4500"/>
            </a:pPr>
            <a:r>
              <a:t>Exceptional numbers can denote the infinities:</a:t>
            </a:r>
          </a:p>
          <a:p>
            <a:pPr lvl="1" marL="1206500" indent="-571500" algn="l">
              <a:buSzPct val="75000"/>
              <a:buFont typeface="Helvetica Neue"/>
              <a:buChar char="•"/>
              <a:defRPr sz="4500"/>
            </a:pPr>
            <a:r>
              <a:rPr>
                <a:latin typeface="Courier"/>
                <a:ea typeface="Courier"/>
                <a:cs typeface="Courier"/>
                <a:sym typeface="Courier"/>
              </a:rPr>
              <a:t>0 11111111 00000000000000000000000</a:t>
            </a:r>
            <a:r>
              <a:t> is +infinity</a:t>
            </a:r>
          </a:p>
          <a:p>
            <a:pPr lvl="1" marL="1206500" indent="-571500" algn="l">
              <a:buSzPct val="75000"/>
              <a:buFont typeface="Helvetica Neue"/>
              <a:buChar char="•"/>
              <a:defRPr sz="4500"/>
            </a:pPr>
            <a:r>
              <a:rPr>
                <a:latin typeface="Courier"/>
                <a:ea typeface="Courier"/>
                <a:cs typeface="Courier"/>
                <a:sym typeface="Courier"/>
              </a:rPr>
              <a:t>1 11111111 00000000000000000000000</a:t>
            </a:r>
            <a:r>
              <a:t> is -infinity</a:t>
            </a:r>
          </a:p>
          <a:p>
            <a:pPr marL="228600" indent="-228600" algn="l">
              <a:buSzPct val="100000"/>
              <a:buChar char="•"/>
              <a:defRPr sz="4500"/>
            </a:pPr>
            <a:r>
              <a:t>Exceptional numbers also define the "NaN" (Not a Number) numbers, which can have special purposes, but are largely ignored (and there are millions of them!)</a:t>
            </a:r>
          </a:p>
          <a:p>
            <a:pPr marL="228600" indent="-228600" algn="l">
              <a:buSzPct val="100000"/>
              <a:buChar char="•"/>
              <a:defRPr sz="4500"/>
            </a:pPr>
            <a:r>
              <a:t>You can generate exceptional numbers in various ways:</a:t>
            </a:r>
          </a:p>
          <a:p>
            <a:pPr lvl="1" marL="1206500" indent="-571500" algn="l">
              <a:buSzPct val="75000"/>
              <a:buFont typeface="Helvetica Neue"/>
              <a:buChar char="•"/>
              <a:defRPr sz="4500"/>
            </a:pPr>
            <a:r>
              <a:t>The divisions 0/0 and ±∞/±∞</a:t>
            </a:r>
          </a:p>
          <a:p>
            <a:pPr lvl="1" marL="1206500" indent="-571500" algn="l">
              <a:buSzPct val="75000"/>
              <a:buFont typeface="Helvetica Neue"/>
              <a:buChar char="•"/>
              <a:defRPr sz="4500"/>
            </a:pPr>
            <a:r>
              <a:t>The multiplications 0×±∞ and ±∞×0.</a:t>
            </a:r>
          </a:p>
          <a:p>
            <a:pPr lvl="1" marL="1206500" indent="-571500" algn="l">
              <a:buSzPct val="75000"/>
              <a:buFont typeface="Helvetica Neue"/>
              <a:buChar char="•"/>
              <a:defRPr sz="4500"/>
            </a:pPr>
            <a:r>
              <a:t>The additions ∞ + (−∞), (−∞) + ∞ and equivalent subtractions.</a:t>
            </a:r>
          </a:p>
          <a:p>
            <a:pPr lvl="1" marL="1206500" indent="-571500" algn="l">
              <a:buSzPct val="75000"/>
              <a:buFont typeface="Helvetica Neue"/>
              <a:buChar char="•"/>
              <a:defRPr sz="4500"/>
            </a:pPr>
            <a:r>
              <a:t>The square root of a negative number.</a:t>
            </a:r>
          </a:p>
          <a:p>
            <a:pPr marL="228600" indent="-228600" algn="l">
              <a:buClr>
                <a:srgbClr val="000000"/>
              </a:buClr>
              <a:buSzPct val="100000"/>
              <a:buChar char="•"/>
              <a:defRPr sz="4500"/>
            </a:pPr>
            <a:r>
              <a:t>See </a:t>
            </a:r>
            <a:r>
              <a:rPr u="sng">
                <a:hlinkClick r:id="rId2" invalidUrl="" action="" tgtFrame="" tooltip="" history="1" highlightClick="0" endSnd="0"/>
              </a:rPr>
              <a:t>https://en.wikipedia.org/wiki/NaN#Operations_generating_NaN</a:t>
            </a:r>
            <a:r>
              <a:t> for more details.</a:t>
            </a:r>
          </a:p>
        </p:txBody>
      </p:sp>
      <p:grpSp>
        <p:nvGrpSpPr>
          <p:cNvPr id="421" name="Group"/>
          <p:cNvGrpSpPr/>
          <p:nvPr/>
        </p:nvGrpSpPr>
        <p:grpSpPr>
          <a:xfrm>
            <a:off x="735338" y="1249398"/>
            <a:ext cx="21495100" cy="2362201"/>
            <a:chOff x="0" y="0"/>
            <a:chExt cx="21495098" cy="2362200"/>
          </a:xfrm>
        </p:grpSpPr>
        <p:graphicFrame>
          <p:nvGraphicFramePr>
            <p:cNvPr id="419" name="Table 1"/>
            <p:cNvGraphicFramePr/>
            <p:nvPr/>
          </p:nvGraphicFramePr>
          <p:xfrm>
            <a:off x="6432898" y="0"/>
            <a:ext cx="15062201" cy="236220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382153"/>
                  <a:gridCol w="4614456"/>
                  <a:gridCol w="2998304"/>
                  <a:gridCol w="2998304"/>
                  <a:gridCol w="2998304"/>
                </a:tblGrid>
                <a:tr h="1156615">
                  <a:tc>
                    <a:txBody>
                      <a:bodyPr/>
                      <a:lstStyle/>
                      <a:p>
                        <a:pPr defTabSz="647700">
                          <a:defRPr sz="1800">
                            <a:solidFill>
                              <a:srgbClr val="000000"/>
                            </a:solidFill>
                          </a:defRPr>
                        </a:pPr>
                        <a:r>
                          <a:rPr sz="2800">
                            <a:solidFill>
                              <a:srgbClr val="444444"/>
                            </a:solidFill>
                            <a:sym typeface="Helvetica Neue"/>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sz="1800">
                            <a:solidFill>
                              <a:srgbClr val="000000"/>
                            </a:solidFill>
                          </a:defRPr>
                        </a:pPr>
                        <a:r>
                          <a:rPr sz="2800">
                            <a:solidFill>
                              <a:srgbClr val="444444"/>
                            </a:solidFill>
                            <a:sym typeface="Helvetica Neue"/>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r" defTabSz="647700">
                          <a:defRPr sz="1800">
                            <a:solidFill>
                              <a:srgbClr val="000000"/>
                            </a:solidFill>
                          </a:defRPr>
                        </a:pPr>
                        <a:r>
                          <a:rPr sz="2800">
                            <a:solidFill>
                              <a:srgbClr val="444444"/>
                            </a:solidFill>
                            <a:sym typeface="Helvetica Neue"/>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1156615">
                  <a:tc>
                    <a:txBody>
                      <a:bodyPr/>
                      <a:lstStyle/>
                      <a:p>
                        <a:pPr defTabSz="647700">
                          <a:defRPr sz="1800">
                            <a:solidFill>
                              <a:srgbClr val="000000"/>
                            </a:solidFill>
                          </a:defRPr>
                        </a:pPr>
                        <a:r>
                          <a:rPr sz="5000">
                            <a:solidFill>
                              <a:srgbClr val="444444"/>
                            </a:solidFill>
                            <a:sym typeface="Helvetica Neue"/>
                          </a:rPr>
                          <a: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defTabSz="647700">
                          <a:defRPr sz="1800">
                            <a:solidFill>
                              <a:srgbClr val="000000"/>
                            </a:solidFill>
                          </a:defRPr>
                        </a:pPr>
                        <a:r>
                          <a:rPr sz="5000">
                            <a:solidFill>
                              <a:srgbClr val="444444"/>
                            </a:solidFill>
                            <a:sym typeface="Helvetica Neue"/>
                          </a:rPr>
                          <a:t>11111111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defTabSz="647700">
                          <a:defRPr sz="1800">
                            <a:solidFill>
                              <a:srgbClr val="000000"/>
                            </a:solidFill>
                          </a:defRPr>
                        </a:pPr>
                        <a:r>
                          <a:rPr sz="5000">
                            <a:solidFill>
                              <a:srgbClr val="444444"/>
                            </a:solidFill>
                            <a:sym typeface="Helvetica Neue"/>
                          </a:rPr>
                          <a:t>fraction (23 bits)</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20" name="Single precision (float)"/>
            <p:cNvSpPr txBox="1"/>
            <p:nvPr/>
          </p:nvSpPr>
          <p:spPr>
            <a:xfrm>
              <a:off x="0" y="1326025"/>
              <a:ext cx="5734752" cy="9406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pPr>
              <a:r>
                <a:t>Single precision (</a:t>
              </a:r>
              <a:r>
                <a:rPr>
                  <a:latin typeface="Courier"/>
                  <a:ea typeface="Courier"/>
                  <a:cs typeface="Courier"/>
                  <a:sym typeface="Courier"/>
                </a:rPr>
                <a:t>float</a:t>
              </a:r>
              <a:r>
                <a:t>)</a:t>
              </a:r>
            </a:p>
          </p:txBody>
        </p:sp>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24" name="On the first day of class, we looked at the following program:"/>
          <p:cNvSpPr txBox="1"/>
          <p:nvPr/>
        </p:nvSpPr>
        <p:spPr>
          <a:xfrm>
            <a:off x="1187344" y="2207305"/>
            <a:ext cx="1666430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On the first day of class, we looked at the following program:</a:t>
            </a:r>
          </a:p>
        </p:txBody>
      </p:sp>
      <p:sp>
        <p:nvSpPr>
          <p:cNvPr id="425" name="#include&lt;stdio.h&gt;…"/>
          <p:cNvSpPr txBox="1"/>
          <p:nvPr/>
        </p:nvSpPr>
        <p:spPr>
          <a:xfrm>
            <a:off x="2927126" y="3455298"/>
            <a:ext cx="16944530" cy="748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float a = 3.14;</a:t>
            </a:r>
          </a:p>
          <a:p>
            <a:pPr algn="l">
              <a:defRPr sz="4000">
                <a:latin typeface="Courier"/>
                <a:ea typeface="Courier"/>
                <a:cs typeface="Courier"/>
                <a:sym typeface="Courier"/>
              </a:defRPr>
            </a:pPr>
            <a:r>
              <a:t>    float b = 1e20;</a:t>
            </a:r>
          </a:p>
          <a:p>
            <a:pPr algn="l">
              <a:defRPr sz="4000">
                <a:latin typeface="Courier"/>
                <a:ea typeface="Courier"/>
                <a:cs typeface="Courier"/>
                <a:sym typeface="Courier"/>
              </a:defRPr>
            </a:pPr>
          </a:p>
          <a:p>
            <a:pPr algn="l">
              <a:defRPr sz="4000">
                <a:latin typeface="Courier"/>
                <a:ea typeface="Courier"/>
                <a:cs typeface="Courier"/>
                <a:sym typeface="Courier"/>
              </a:defRPr>
            </a:pPr>
            <a:r>
              <a:t>    printf("(3.14 + 1e20) - 1e20 = %g\n", (a + b) - b);</a:t>
            </a:r>
          </a:p>
          <a:p>
            <a:pPr algn="l">
              <a:defRPr sz="4000">
                <a:latin typeface="Courier"/>
                <a:ea typeface="Courier"/>
                <a:cs typeface="Courier"/>
                <a:sym typeface="Courier"/>
              </a:defRPr>
            </a:pPr>
            <a:r>
              <a:t>    printf("3.14 + (1e20 - 1e20) = %g\n", a + (b - b));</a:t>
            </a:r>
          </a:p>
          <a:p>
            <a:pPr algn="l">
              <a:defRPr sz="4000">
                <a:latin typeface="Courier"/>
                <a:ea typeface="Courier"/>
                <a:cs typeface="Courier"/>
                <a:sym typeface="Courier"/>
              </a:defRPr>
            </a:pP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426" name="$ ./floatMultTest…"/>
          <p:cNvSpPr txBox="1"/>
          <p:nvPr/>
        </p:nvSpPr>
        <p:spPr>
          <a:xfrm>
            <a:off x="2910218" y="11338411"/>
            <a:ext cx="9800898"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./floatMultTest</a:t>
            </a:r>
          </a:p>
          <a:p>
            <a:pPr algn="l">
              <a:defRPr sz="4100">
                <a:latin typeface="Courier"/>
                <a:ea typeface="Courier"/>
                <a:cs typeface="Courier"/>
                <a:sym typeface="Courier"/>
              </a:defRPr>
            </a:pPr>
            <a:r>
              <a:t>(3.14 + 1e20) - 1e20 = 0.000000</a:t>
            </a:r>
          </a:p>
          <a:p>
            <a:pPr algn="l">
              <a:defRPr sz="4100">
                <a:latin typeface="Courier"/>
                <a:ea typeface="Courier"/>
                <a:cs typeface="Courier"/>
                <a:sym typeface="Courier"/>
              </a:defRPr>
            </a:pPr>
            <a:r>
              <a:t>3.14 + (1e20 - 1e20) = 3.140000</a:t>
            </a:r>
          </a:p>
        </p:txBody>
      </p:sp>
      <p:sp>
        <p:nvSpPr>
          <p:cNvPr id="427" name="we now have the tools to see why this happens!"/>
          <p:cNvSpPr txBox="1"/>
          <p:nvPr/>
        </p:nvSpPr>
        <p:spPr>
          <a:xfrm rot="473718">
            <a:off x="10679388" y="11943415"/>
            <a:ext cx="11655197" cy="75849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400">
                <a:solidFill>
                  <a:srgbClr val="7F0325"/>
                </a:solidFill>
              </a:defRPr>
            </a:lvl1pPr>
          </a:lstStyle>
          <a:p>
            <a:pPr/>
            <a:r>
              <a:t>we now have the tools to see why this happens!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7"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30" name="You might be thinking: oh, this is just overflowing. But it is more subtle than that."/>
          <p:cNvSpPr txBox="1"/>
          <p:nvPr/>
        </p:nvSpPr>
        <p:spPr>
          <a:xfrm>
            <a:off x="1187344" y="2207305"/>
            <a:ext cx="2191829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You might be thinking: oh, this is just overflowing. But it is more subtle than that.</a:t>
            </a:r>
          </a:p>
        </p:txBody>
      </p:sp>
      <p:sp>
        <p:nvSpPr>
          <p:cNvPr id="431" name="float a = 3.14;…"/>
          <p:cNvSpPr txBox="1"/>
          <p:nvPr/>
        </p:nvSpPr>
        <p:spPr>
          <a:xfrm>
            <a:off x="4177010" y="3397379"/>
            <a:ext cx="16944529" cy="2603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latin typeface="Courier"/>
                <a:ea typeface="Courier"/>
                <a:cs typeface="Courier"/>
                <a:sym typeface="Courier"/>
              </a:defRPr>
            </a:pPr>
            <a:r>
              <a:t>    float a = 3.14;</a:t>
            </a:r>
          </a:p>
          <a:p>
            <a:pPr algn="l">
              <a:defRPr sz="4000">
                <a:latin typeface="Courier"/>
                <a:ea typeface="Courier"/>
                <a:cs typeface="Courier"/>
                <a:sym typeface="Courier"/>
              </a:defRPr>
            </a:pPr>
            <a:r>
              <a:t>    float b = 1e20;</a:t>
            </a: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r>
              <a:t>    printf("3.14 + (1e20 - 1e20) = %f\n", a + (b - b));</a:t>
            </a:r>
          </a:p>
        </p:txBody>
      </p:sp>
      <p:sp>
        <p:nvSpPr>
          <p:cNvPr id="432" name="Let's look at the binary representations for 3.14 and 1e20:"/>
          <p:cNvSpPr txBox="1"/>
          <p:nvPr/>
        </p:nvSpPr>
        <p:spPr>
          <a:xfrm>
            <a:off x="1232853" y="6345772"/>
            <a:ext cx="159600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Let's look at the binary representations for 3.14 and 1e20:</a:t>
            </a:r>
          </a:p>
        </p:txBody>
      </p:sp>
      <p:graphicFrame>
        <p:nvGraphicFramePr>
          <p:cNvPr id="433" name="Table 1-1"/>
          <p:cNvGraphicFramePr/>
          <p:nvPr/>
        </p:nvGraphicFramePr>
        <p:xfrm>
          <a:off x="3073051" y="7076622"/>
          <a:ext cx="19495397" cy="194029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10010001111010111000011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34" name="3.14:"/>
          <p:cNvSpPr txBox="1"/>
          <p:nvPr/>
        </p:nvSpPr>
        <p:spPr>
          <a:xfrm>
            <a:off x="1203211" y="8086108"/>
            <a:ext cx="187960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3.14:  </a:t>
            </a:r>
          </a:p>
        </p:txBody>
      </p:sp>
      <p:graphicFrame>
        <p:nvGraphicFramePr>
          <p:cNvPr id="435" name="Table 1-1-1"/>
          <p:cNvGraphicFramePr/>
          <p:nvPr/>
        </p:nvGraphicFramePr>
        <p:xfrm>
          <a:off x="3073051" y="9209938"/>
          <a:ext cx="19495397"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11000001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01011010111100011101100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36" name="1e20:"/>
          <p:cNvSpPr txBox="1"/>
          <p:nvPr/>
        </p:nvSpPr>
        <p:spPr>
          <a:xfrm>
            <a:off x="1126694" y="10205702"/>
            <a:ext cx="203263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1e20:  </a:t>
            </a:r>
          </a:p>
        </p:txBody>
      </p:sp>
      <p:sp>
        <p:nvSpPr>
          <p:cNvPr id="437" name="How are we going to add these numbers?"/>
          <p:cNvSpPr txBox="1"/>
          <p:nvPr/>
        </p:nvSpPr>
        <p:spPr>
          <a:xfrm>
            <a:off x="1232853" y="12019038"/>
            <a:ext cx="116306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How are we going to add these numbers?</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40" name="You cannot simply add the two significands together, you have to align their…"/>
          <p:cNvSpPr txBox="1"/>
          <p:nvPr/>
        </p:nvSpPr>
        <p:spPr>
          <a:xfrm>
            <a:off x="1187344" y="5964772"/>
            <a:ext cx="20779106" cy="467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You cannot simply add the two significands together, you have to align their</a:t>
            </a:r>
          </a:p>
          <a:p>
            <a:pPr algn="l"/>
            <a:r>
              <a:t>binary points. If we wanted to add the decimal values, it would look like this:</a:t>
            </a:r>
          </a:p>
          <a:p>
            <a:pPr algn="l"/>
          </a:p>
          <a:p>
            <a:pPr algn="l">
              <a:defRPr>
                <a:latin typeface="Courier"/>
                <a:ea typeface="Courier"/>
                <a:cs typeface="Courier"/>
                <a:sym typeface="Courier"/>
              </a:defRPr>
            </a:pPr>
            <a:r>
              <a:t>                      3.14</a:t>
            </a:r>
          </a:p>
          <a:p>
            <a:pPr algn="l">
              <a:defRPr u="sng">
                <a:latin typeface="Courier"/>
                <a:ea typeface="Courier"/>
                <a:cs typeface="Courier"/>
                <a:sym typeface="Courier"/>
              </a:defRPr>
            </a:pPr>
            <a:r>
              <a:t>+ 100000000000000000000.00</a:t>
            </a:r>
          </a:p>
          <a:p>
            <a:pPr algn="l">
              <a:defRPr>
                <a:latin typeface="Courier"/>
                <a:ea typeface="Courier"/>
                <a:cs typeface="Courier"/>
                <a:sym typeface="Courier"/>
              </a:defRPr>
            </a:pPr>
            <a:r>
              <a:t>  100000000000000000003.14</a:t>
            </a:r>
          </a:p>
        </p:txBody>
      </p:sp>
      <p:graphicFrame>
        <p:nvGraphicFramePr>
          <p:cNvPr id="441" name="Table 1-1"/>
          <p:cNvGraphicFramePr/>
          <p:nvPr/>
        </p:nvGraphicFramePr>
        <p:xfrm>
          <a:off x="3436530" y="1371577"/>
          <a:ext cx="19495398" cy="194029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10000000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10010001111010111000011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42" name="3.14:"/>
          <p:cNvSpPr txBox="1"/>
          <p:nvPr/>
        </p:nvSpPr>
        <p:spPr>
          <a:xfrm>
            <a:off x="1566691" y="2381062"/>
            <a:ext cx="18796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3.14:  </a:t>
            </a:r>
          </a:p>
        </p:txBody>
      </p:sp>
      <p:graphicFrame>
        <p:nvGraphicFramePr>
          <p:cNvPr id="443" name="Table 1-1-1"/>
          <p:cNvGraphicFramePr/>
          <p:nvPr/>
        </p:nvGraphicFramePr>
        <p:xfrm>
          <a:off x="3436530" y="3504893"/>
          <a:ext cx="19495398" cy="1940290"/>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11000001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01011010111100011101100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44" name="1e20:"/>
          <p:cNvSpPr txBox="1"/>
          <p:nvPr/>
        </p:nvSpPr>
        <p:spPr>
          <a:xfrm>
            <a:off x="1490173" y="4500657"/>
            <a:ext cx="203263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1e20:  </a:t>
            </a:r>
          </a:p>
        </p:txBody>
      </p:sp>
      <p:sp>
        <p:nvSpPr>
          <p:cNvPr id="445" name="Let's see what this looks like in 32-bit IEEE format…"/>
          <p:cNvSpPr txBox="1"/>
          <p:nvPr/>
        </p:nvSpPr>
        <p:spPr>
          <a:xfrm>
            <a:off x="973163" y="11538961"/>
            <a:ext cx="143567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Let's see what this looks like in 32-bit IEEE format…</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48" name="Let's see what this looks like in 32-bit IEEE format……"/>
          <p:cNvSpPr txBox="1"/>
          <p:nvPr/>
        </p:nvSpPr>
        <p:spPr>
          <a:xfrm>
            <a:off x="1071505" y="1765627"/>
            <a:ext cx="14356716" cy="18670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Let's see what this looks like in 32-bit IEEE format…</a:t>
            </a:r>
          </a:p>
          <a:p>
            <a:pPr algn="l">
              <a:lnSpc>
                <a:spcPct val="30000"/>
              </a:lnSpc>
            </a:pPr>
          </a:p>
          <a:p>
            <a:pPr algn="l">
              <a:defRPr>
                <a:latin typeface="Courier"/>
                <a:ea typeface="Courier"/>
                <a:cs typeface="Courier"/>
                <a:sym typeface="Courier"/>
              </a:defRPr>
            </a:pPr>
            <a:r>
              <a:t>  100000000000000000003.14</a:t>
            </a:r>
          </a:p>
        </p:txBody>
      </p:sp>
      <p:sp>
        <p:nvSpPr>
          <p:cNvPr id="449" name="First: Convert to proper binary (http://web.stanford.edu/class/cs107/float/convert.html):"/>
          <p:cNvSpPr txBox="1"/>
          <p:nvPr/>
        </p:nvSpPr>
        <p:spPr>
          <a:xfrm>
            <a:off x="220661" y="3880661"/>
            <a:ext cx="22664320"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First: Convert to proper binary </a:t>
            </a:r>
            <a:r>
              <a:rPr sz="4600"/>
              <a:t>(</a:t>
            </a:r>
            <a:r>
              <a:rPr sz="4600" u="sng">
                <a:hlinkClick r:id="rId2" invalidUrl="" action="" tgtFrame="" tooltip="" history="1" highlightClick="0" endSnd="0"/>
              </a:rPr>
              <a:t>http://web.stanford.edu/class/cs107/float/convert.html</a:t>
            </a:r>
            <a:r>
              <a:rPr sz="4600"/>
              <a:t>)</a:t>
            </a:r>
            <a:r>
              <a:t>:</a:t>
            </a:r>
          </a:p>
        </p:txBody>
      </p:sp>
      <p:sp>
        <p:nvSpPr>
          <p:cNvPr id="450" name="1010110101111000111010111100010110101100011000100000000000000000011.001000111101011100001010001111010111…"/>
          <p:cNvSpPr txBox="1"/>
          <p:nvPr/>
        </p:nvSpPr>
        <p:spPr>
          <a:xfrm>
            <a:off x="131396" y="5030935"/>
            <a:ext cx="24121208"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3000">
                <a:latin typeface="Courier"/>
                <a:ea typeface="Courier"/>
                <a:cs typeface="Courier"/>
                <a:sym typeface="Courier"/>
              </a:defRPr>
            </a:lvl1pPr>
          </a:lstStyle>
          <a:p>
            <a:pPr/>
            <a:r>
              <a:t>1010110101111000111010111100010110101100011000100000000000000000011.001000111101011100001010001111010111…</a:t>
            </a:r>
          </a:p>
        </p:txBody>
      </p:sp>
      <p:sp>
        <p:nvSpPr>
          <p:cNvPr id="451" name="Second: Find the most significant 1 and take the next 23 digits after the 1 (we get the 1 for free!). We round up if the rest of the number contributes more than half (0.1b is 1/2): 1 01011010111100011101011 1100. (we round up to: 01011010111100011101100"/>
          <p:cNvSpPr txBox="1"/>
          <p:nvPr/>
        </p:nvSpPr>
        <p:spPr>
          <a:xfrm>
            <a:off x="166687" y="5894828"/>
            <a:ext cx="24434801" cy="77999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Second: Find the most significant 1 and take the next 23 digits after the 1 (we get the 1 for free!). We round up if the rest of the number contributes more than half (0.1b is 1/2): </a:t>
            </a:r>
            <a:r>
              <a:rPr>
                <a:latin typeface="Courier"/>
                <a:ea typeface="Courier"/>
                <a:cs typeface="Courier"/>
                <a:sym typeface="Courier"/>
              </a:rPr>
              <a:t>1 </a:t>
            </a:r>
            <a:r>
              <a:rPr b="1">
                <a:latin typeface="Courier"/>
                <a:ea typeface="Courier"/>
                <a:cs typeface="Courier"/>
                <a:sym typeface="Courier"/>
              </a:rPr>
              <a:t>01011010111100011101011</a:t>
            </a:r>
            <a:r>
              <a:rPr>
                <a:latin typeface="Courier"/>
                <a:ea typeface="Courier"/>
                <a:cs typeface="Courier"/>
                <a:sym typeface="Courier"/>
              </a:rPr>
              <a:t> 1100</a:t>
            </a:r>
            <a:r>
              <a:t>. (we round up to: </a:t>
            </a:r>
            <a:r>
              <a:rPr b="1">
                <a:latin typeface="Courier"/>
                <a:ea typeface="Courier"/>
                <a:cs typeface="Courier"/>
                <a:sym typeface="Courier"/>
              </a:rPr>
              <a:t>01011010111100011101100</a:t>
            </a:r>
            <a:r>
              <a:t>. This is the significand.</a:t>
            </a:r>
          </a:p>
          <a:p>
            <a:pPr algn="l"/>
          </a:p>
          <a:p>
            <a:pPr algn="l"/>
            <a:r>
              <a:t>Third: Count how many places we need to shift </a:t>
            </a:r>
            <a:r>
              <a:rPr b="1">
                <a:latin typeface="Helvetica Neue"/>
                <a:ea typeface="Helvetica Neue"/>
                <a:cs typeface="Helvetica Neue"/>
                <a:sym typeface="Helvetica Neue"/>
              </a:rPr>
              <a:t>left</a:t>
            </a:r>
            <a:r>
              <a:t> to put the number in 1.xxx format. In this case it is 66. We add 127 to this number, which gives us 127 + 66 = 193, which is our exponent (binary: </a:t>
            </a:r>
            <a:r>
              <a:rPr b="1">
                <a:latin typeface="Courier"/>
                <a:ea typeface="Courier"/>
                <a:cs typeface="Courier"/>
                <a:sym typeface="Courier"/>
              </a:rPr>
              <a:t>11000001</a:t>
            </a:r>
            <a:r>
              <a:t>)</a:t>
            </a:r>
          </a:p>
          <a:p>
            <a:pPr algn="l"/>
          </a:p>
          <a:p>
            <a:pPr algn="l"/>
            <a:r>
              <a:t>Fourth: if the sign is positive, the sign bit will be </a:t>
            </a:r>
            <a:r>
              <a:rPr b="1">
                <a:latin typeface="Courier"/>
                <a:ea typeface="Courier"/>
                <a:cs typeface="Courier"/>
                <a:sym typeface="Courier"/>
              </a:rPr>
              <a:t>0</a:t>
            </a:r>
            <a:r>
              <a:t>, otherwise </a:t>
            </a:r>
            <a:r>
              <a:rPr>
                <a:latin typeface="Courier"/>
                <a:ea typeface="Courier"/>
                <a:cs typeface="Courier"/>
                <a:sym typeface="Courier"/>
              </a:rPr>
              <a:t>1</a:t>
            </a:r>
            <a:r>
              <a:t>.</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54" name="So, we are left with the following for 100000000000000000003.14 decimal:"/>
          <p:cNvSpPr txBox="1"/>
          <p:nvPr/>
        </p:nvSpPr>
        <p:spPr>
          <a:xfrm>
            <a:off x="1071505" y="2084183"/>
            <a:ext cx="20751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So, we are left with the following for 100000000000000000003.14 decimal:</a:t>
            </a:r>
          </a:p>
        </p:txBody>
      </p:sp>
      <p:graphicFrame>
        <p:nvGraphicFramePr>
          <p:cNvPr id="455" name="Table 1-1"/>
          <p:cNvGraphicFramePr/>
          <p:nvPr/>
        </p:nvGraphicFramePr>
        <p:xfrm>
          <a:off x="3436530" y="2639736"/>
          <a:ext cx="19495398"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11000001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01011010111100011101100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56" name="Let's compare this to 1e20 that we had before:"/>
          <p:cNvSpPr txBox="1"/>
          <p:nvPr/>
        </p:nvSpPr>
        <p:spPr>
          <a:xfrm>
            <a:off x="1071505" y="5454660"/>
            <a:ext cx="1296035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Let's compare this to 1e20 that we had before:</a:t>
            </a:r>
          </a:p>
        </p:txBody>
      </p:sp>
      <p:graphicFrame>
        <p:nvGraphicFramePr>
          <p:cNvPr id="457" name="Table 1-1-1"/>
          <p:cNvGraphicFramePr/>
          <p:nvPr/>
        </p:nvGraphicFramePr>
        <p:xfrm>
          <a:off x="3436530" y="6313976"/>
          <a:ext cx="19495398" cy="1940291"/>
        </p:xfrm>
        <a:graphic xmlns:a="http://schemas.openxmlformats.org/drawingml/2006/main">
          <a:graphicData uri="http://schemas.openxmlformats.org/drawingml/2006/table">
            <a:tbl>
              <a:tblPr firstCol="0" firstRow="0" lastCol="0" lastRow="0" bandCol="0" bandRow="0" rtl="0">
                <a:tableStyleId>{C7B018BB-80A7-4F77-B60F-C8B233D01FF8}</a:tableStyleId>
              </a:tblPr>
              <a:tblGrid>
                <a:gridCol w="1793878"/>
                <a:gridCol w="5419316"/>
                <a:gridCol w="690373"/>
                <a:gridCol w="7662268"/>
                <a:gridCol w="3891459"/>
              </a:tblGrid>
              <a:tr h="960619">
                <a:tc>
                  <a:txBody>
                    <a:bodyPr/>
                    <a:lstStyle/>
                    <a:p>
                      <a:pPr algn="ctr" defTabSz="647700">
                        <a:defRPr>
                          <a:solidFill>
                            <a:srgbClr val="000000"/>
                          </a:solidFill>
                        </a:defRPr>
                      </a:pPr>
                      <a:r>
                        <a:rPr sz="2800">
                          <a:solidFill>
                            <a:srgbClr val="444444"/>
                          </a:solidFill>
                        </a:rPr>
                        <a:t>31</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30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23</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algn="l" defTabSz="647700">
                        <a:defRPr>
                          <a:solidFill>
                            <a:srgbClr val="000000"/>
                          </a:solidFill>
                        </a:defRPr>
                      </a:pPr>
                      <a:r>
                        <a:rPr sz="2800">
                          <a:solidFill>
                            <a:srgbClr val="444444"/>
                          </a:solidFill>
                        </a:rPr>
                        <a:t>22</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c>
                  <a:txBody>
                    <a:bodyPr/>
                    <a:lstStyle/>
                    <a:p>
                      <a:pPr defTabSz="647700">
                        <a:defRPr>
                          <a:solidFill>
                            <a:srgbClr val="000000"/>
                          </a:solidFill>
                        </a:defRPr>
                      </a:pPr>
                      <a:r>
                        <a:rPr sz="2800">
                          <a:solidFill>
                            <a:srgbClr val="444444"/>
                          </a:solidFill>
                        </a:rPr>
                        <a:t>0</a:t>
                      </a:r>
                    </a:p>
                  </a:txBody>
                  <a:tcPr marL="50800" marR="50800" marT="50800" marB="50800" anchor="ctr" anchorCtr="0" horzOverflow="overflow">
                    <a:lnL w="0">
                      <a:miter lim="400000"/>
                    </a:lnL>
                    <a:lnR w="0">
                      <a:miter lim="400000"/>
                    </a:lnR>
                    <a:lnT w="0">
                      <a:miter lim="400000"/>
                    </a:lnT>
                    <a:lnB w="38100">
                      <a:solidFill>
                        <a:srgbClr val="000000"/>
                      </a:solidFill>
                      <a:miter lim="400000"/>
                    </a:lnB>
                  </a:tcPr>
                </a:tc>
              </a:tr>
              <a:tr h="960619">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gridSpan="2">
                  <a:txBody>
                    <a:bodyPr/>
                    <a:lstStyle/>
                    <a:p>
                      <a:pPr algn="ctr" defTabSz="647700">
                        <a:defRPr>
                          <a:solidFill>
                            <a:srgbClr val="000000"/>
                          </a:solidFill>
                        </a:defRPr>
                      </a:pPr>
                      <a:r>
                        <a:rPr sz="5000">
                          <a:solidFill>
                            <a:srgbClr val="444444"/>
                          </a:solidFill>
                        </a:rPr>
                        <a:t>11000001</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gradFill flip="none" rotWithShape="1">
                      <a:gsLst>
                        <a:gs pos="0">
                          <a:srgbClr val="EBEBEB"/>
                        </a:gs>
                        <a:gs pos="100000">
                          <a:srgbClr val="D6D6D6"/>
                        </a:gs>
                      </a:gsLst>
                      <a:path path="circle">
                        <a:fillToRect l="37721" t="-19636" r="62278" b="119636"/>
                      </a:path>
                    </a:gradFill>
                  </a:tcPr>
                </a:tc>
                <a:tc hMerge="1">
                  <a:tcPr/>
                </a:tc>
                <a:tc gridSpan="2">
                  <a:txBody>
                    <a:bodyPr/>
                    <a:lstStyle/>
                    <a:p>
                      <a:pPr algn="ctr" defTabSz="647700">
                        <a:defRPr>
                          <a:solidFill>
                            <a:srgbClr val="000000"/>
                          </a:solidFill>
                        </a:defRPr>
                      </a:pPr>
                      <a:r>
                        <a:rPr sz="5000">
                          <a:solidFill>
                            <a:srgbClr val="444444"/>
                          </a:solidFill>
                        </a:rPr>
                        <a:t>01011010111100011101100</a:t>
                      </a:r>
                    </a:p>
                  </a:txBody>
                  <a:tcPr marL="50800" marR="50800" marT="50800" marB="50800" anchor="ctr" anchorCtr="0"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hMerge="1">
                  <a:tcPr/>
                </a:tc>
              </a:tr>
            </a:tbl>
          </a:graphicData>
        </a:graphic>
      </p:graphicFrame>
      <p:sp>
        <p:nvSpPr>
          <p:cNvPr id="458" name="Identical! We didn't have enough bits to differentiate between 1e20 and   100000000000000000003.14"/>
          <p:cNvSpPr txBox="1"/>
          <p:nvPr/>
        </p:nvSpPr>
        <p:spPr>
          <a:xfrm>
            <a:off x="1071505" y="9143693"/>
            <a:ext cx="20414616" cy="2381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rPr b="1">
                <a:latin typeface="Helvetica Neue"/>
                <a:ea typeface="Helvetica Neue"/>
                <a:cs typeface="Helvetica Neue"/>
                <a:sym typeface="Helvetica Neue"/>
              </a:rPr>
              <a:t>Identical!</a:t>
            </a:r>
            <a:r>
              <a:t> We didn't have enough bits to differentiate between 1e20 and   100000000000000000003.14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7" grpId="1"/>
      <p:bldP build="whole" bldLvl="1" animBg="1" rev="0" advAuto="0" spid="458" grpId="2"/>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61" name="Back to our original example:"/>
          <p:cNvSpPr txBox="1"/>
          <p:nvPr/>
        </p:nvSpPr>
        <p:spPr>
          <a:xfrm>
            <a:off x="1071505" y="2084183"/>
            <a:ext cx="806640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Back to our original example:</a:t>
            </a:r>
          </a:p>
        </p:txBody>
      </p:sp>
      <p:sp>
        <p:nvSpPr>
          <p:cNvPr id="462" name="float a = 3.14;…"/>
          <p:cNvSpPr txBox="1"/>
          <p:nvPr/>
        </p:nvSpPr>
        <p:spPr>
          <a:xfrm>
            <a:off x="4177010" y="3397379"/>
            <a:ext cx="16944529" cy="2603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latin typeface="Courier"/>
                <a:ea typeface="Courier"/>
                <a:cs typeface="Courier"/>
                <a:sym typeface="Courier"/>
              </a:defRPr>
            </a:pPr>
            <a:r>
              <a:t>    float a = 3.14;</a:t>
            </a:r>
          </a:p>
          <a:p>
            <a:pPr algn="l">
              <a:defRPr sz="4000">
                <a:latin typeface="Courier"/>
                <a:ea typeface="Courier"/>
                <a:cs typeface="Courier"/>
                <a:sym typeface="Courier"/>
              </a:defRPr>
            </a:pPr>
            <a:r>
              <a:t>    float b = 1e20;</a:t>
            </a: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r>
              <a:t>    printf("3.14 + (1e20 - 1e20) = %f\n", a + (b - b));</a:t>
            </a:r>
          </a:p>
        </p:txBody>
      </p:sp>
      <p:sp>
        <p:nvSpPr>
          <p:cNvPr id="463" name="$ ./floatMultTest…"/>
          <p:cNvSpPr txBox="1"/>
          <p:nvPr/>
        </p:nvSpPr>
        <p:spPr>
          <a:xfrm>
            <a:off x="4213401" y="6468894"/>
            <a:ext cx="9800898"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./floatMultTest</a:t>
            </a:r>
          </a:p>
          <a:p>
            <a:pPr algn="l">
              <a:defRPr sz="4100">
                <a:latin typeface="Courier"/>
                <a:ea typeface="Courier"/>
                <a:cs typeface="Courier"/>
                <a:sym typeface="Courier"/>
              </a:defRPr>
            </a:pPr>
            <a:r>
              <a:t>(3.14 + 1e20) - 1e20 = 0.000000</a:t>
            </a:r>
          </a:p>
          <a:p>
            <a:pPr algn="l">
              <a:defRPr sz="4100">
                <a:latin typeface="Courier"/>
                <a:ea typeface="Courier"/>
                <a:cs typeface="Courier"/>
                <a:sym typeface="Courier"/>
              </a:defRPr>
            </a:pPr>
            <a:r>
              <a:t>3.14 + (1e20 - 1e20) = 3.140000</a:t>
            </a:r>
          </a:p>
        </p:txBody>
      </p:sp>
      <p:sp>
        <p:nvSpPr>
          <p:cNvPr id="464" name="Clearly, 1e20 - 1e20 will produce 0 (no need to shift the binary points). What this really means is that floating point arithmetic is not associative. In other words, the order of operations matters."/>
          <p:cNvSpPr txBox="1"/>
          <p:nvPr/>
        </p:nvSpPr>
        <p:spPr>
          <a:xfrm>
            <a:off x="794971" y="8873659"/>
            <a:ext cx="22794058" cy="24028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Clearly, </a:t>
            </a:r>
            <a:r>
              <a:rPr>
                <a:latin typeface="Courier"/>
                <a:ea typeface="Courier"/>
                <a:cs typeface="Courier"/>
                <a:sym typeface="Courier"/>
              </a:rPr>
              <a:t>1e20 - 1e20</a:t>
            </a:r>
            <a:r>
              <a:t> will produce </a:t>
            </a:r>
            <a:r>
              <a:rPr>
                <a:latin typeface="Courier"/>
                <a:ea typeface="Courier"/>
                <a:cs typeface="Courier"/>
                <a:sym typeface="Courier"/>
              </a:rPr>
              <a:t>0</a:t>
            </a:r>
            <a:r>
              <a:t> (no need to shift the binary points). What this really means is that </a:t>
            </a:r>
            <a:r>
              <a:rPr b="1">
                <a:latin typeface="Helvetica Neue"/>
                <a:ea typeface="Helvetica Neue"/>
                <a:cs typeface="Helvetica Neue"/>
                <a:sym typeface="Helvetica Neue"/>
              </a:rPr>
              <a:t>floating point arithmetic is not associative</a:t>
            </a:r>
            <a:r>
              <a:t>. In other words, the order of operations matters.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67" name="Here is another example:"/>
          <p:cNvSpPr txBox="1"/>
          <p:nvPr/>
        </p:nvSpPr>
        <p:spPr>
          <a:xfrm>
            <a:off x="1071505" y="2084183"/>
            <a:ext cx="692531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Here is another example:</a:t>
            </a:r>
          </a:p>
        </p:txBody>
      </p:sp>
      <p:sp>
        <p:nvSpPr>
          <p:cNvPr id="468" name="The rounding that happens during the calculation of 0.1 + 0.2 produces a different number than 0.3!"/>
          <p:cNvSpPr txBox="1"/>
          <p:nvPr/>
        </p:nvSpPr>
        <p:spPr>
          <a:xfrm>
            <a:off x="794971" y="11475824"/>
            <a:ext cx="2279405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 rounding that happens during the calculation of 0.1 + 0.2 produces a different number than 0.3!</a:t>
            </a:r>
          </a:p>
        </p:txBody>
      </p:sp>
      <p:sp>
        <p:nvSpPr>
          <p:cNvPr id="469" name="int main()…"/>
          <p:cNvSpPr txBox="1"/>
          <p:nvPr/>
        </p:nvSpPr>
        <p:spPr>
          <a:xfrm>
            <a:off x="1319063" y="3395889"/>
            <a:ext cx="21441024" cy="5651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algn="l">
              <a:defRPr sz="4000">
                <a:latin typeface="Courier"/>
                <a:ea typeface="Courier"/>
                <a:cs typeface="Courier"/>
                <a:sym typeface="Courier"/>
              </a:defRPr>
            </a:pPr>
            <a:r>
              <a:t>int main()</a:t>
            </a:r>
          </a:p>
          <a:p>
            <a:pPr lvl="1" algn="l">
              <a:defRPr sz="4000">
                <a:latin typeface="Courier"/>
                <a:ea typeface="Courier"/>
                <a:cs typeface="Courier"/>
                <a:sym typeface="Courier"/>
              </a:defRPr>
            </a:pPr>
            <a:r>
              <a:t>{</a:t>
            </a:r>
          </a:p>
          <a:p>
            <a:pPr lvl="1" algn="l">
              <a:defRPr sz="4000">
                <a:latin typeface="Courier"/>
                <a:ea typeface="Courier"/>
                <a:cs typeface="Courier"/>
                <a:sym typeface="Courier"/>
              </a:defRPr>
            </a:pPr>
            <a:r>
              <a:t>    double a = 0.1;</a:t>
            </a:r>
          </a:p>
          <a:p>
            <a:pPr lvl="1" algn="l">
              <a:defRPr sz="4000">
                <a:latin typeface="Courier"/>
                <a:ea typeface="Courier"/>
                <a:cs typeface="Courier"/>
                <a:sym typeface="Courier"/>
              </a:defRPr>
            </a:pPr>
            <a:r>
              <a:t>    double b = 0.2;</a:t>
            </a:r>
          </a:p>
          <a:p>
            <a:pPr lvl="1" algn="l">
              <a:defRPr sz="4000">
                <a:latin typeface="Courier"/>
                <a:ea typeface="Courier"/>
                <a:cs typeface="Courier"/>
                <a:sym typeface="Courier"/>
              </a:defRPr>
            </a:pPr>
            <a:r>
              <a:t>    double c = 0.3;</a:t>
            </a:r>
          </a:p>
          <a:p>
            <a:pPr lvl="1" algn="l">
              <a:defRPr sz="4000">
                <a:latin typeface="Courier"/>
                <a:ea typeface="Courier"/>
                <a:cs typeface="Courier"/>
                <a:sym typeface="Courier"/>
              </a:defRPr>
            </a:pPr>
            <a:r>
              <a:t>    double d = a + b;</a:t>
            </a:r>
          </a:p>
          <a:p>
            <a:pPr lvl="1" algn="l">
              <a:defRPr sz="4000">
                <a:latin typeface="Courier"/>
                <a:ea typeface="Courier"/>
                <a:cs typeface="Courier"/>
                <a:sym typeface="Courier"/>
              </a:defRPr>
            </a:pPr>
            <a:r>
              <a:t>    printf("0.1 + 0.2 == 0.3 ? %s\n", a + b == c ? "true" : "false");</a:t>
            </a:r>
          </a:p>
          <a:p>
            <a:pPr lvl="1" algn="l">
              <a:defRPr sz="4000">
                <a:latin typeface="Courier"/>
                <a:ea typeface="Courier"/>
                <a:cs typeface="Courier"/>
                <a:sym typeface="Courier"/>
              </a:defRPr>
            </a:pPr>
            <a:r>
              <a:t>    return 0;</a:t>
            </a:r>
          </a:p>
          <a:p>
            <a:pPr lvl="1" algn="l">
              <a:defRPr sz="4000">
                <a:latin typeface="Courier"/>
                <a:ea typeface="Courier"/>
                <a:cs typeface="Courier"/>
                <a:sym typeface="Courier"/>
              </a:defRPr>
            </a:pPr>
            <a:r>
              <a:t>}</a:t>
            </a:r>
          </a:p>
        </p:txBody>
      </p:sp>
      <p:sp>
        <p:nvSpPr>
          <p:cNvPr id="470" name="$ ./floatEquality…"/>
          <p:cNvSpPr txBox="1"/>
          <p:nvPr/>
        </p:nvSpPr>
        <p:spPr>
          <a:xfrm>
            <a:off x="1306827" y="9464681"/>
            <a:ext cx="9259790"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./floatEquality</a:t>
            </a:r>
          </a:p>
          <a:p>
            <a:pPr algn="l">
              <a:defRPr>
                <a:latin typeface="Courier"/>
                <a:ea typeface="Courier"/>
                <a:cs typeface="Courier"/>
                <a:sym typeface="Courier"/>
              </a:defRPr>
            </a:pPr>
            <a:r>
              <a:t>0.1 + 0.2 == 0.3 ? false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0" grpId="1"/>
      <p:bldP build="whole" bldLvl="1" animBg="1" rev="0" advAuto="0" spid="468" grpId="2"/>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73" name="int main()…"/>
          <p:cNvSpPr txBox="1"/>
          <p:nvPr/>
        </p:nvSpPr>
        <p:spPr>
          <a:xfrm>
            <a:off x="1319063" y="2005827"/>
            <a:ext cx="21441024" cy="8089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algn="l">
              <a:defRPr sz="4000">
                <a:latin typeface="Courier"/>
                <a:ea typeface="Courier"/>
                <a:cs typeface="Courier"/>
                <a:sym typeface="Courier"/>
              </a:defRPr>
            </a:pPr>
            <a:r>
              <a:t>int main()</a:t>
            </a:r>
          </a:p>
          <a:p>
            <a:pPr lvl="1" algn="l">
              <a:defRPr sz="4000">
                <a:latin typeface="Courier"/>
                <a:ea typeface="Courier"/>
                <a:cs typeface="Courier"/>
                <a:sym typeface="Courier"/>
              </a:defRPr>
            </a:pPr>
            <a:r>
              <a:t>{</a:t>
            </a:r>
          </a:p>
          <a:p>
            <a:pPr lvl="1" algn="l">
              <a:defRPr sz="4000">
                <a:latin typeface="Courier"/>
                <a:ea typeface="Courier"/>
                <a:cs typeface="Courier"/>
                <a:sym typeface="Courier"/>
              </a:defRPr>
            </a:pPr>
            <a:r>
              <a:t>    double a = 0.1;</a:t>
            </a:r>
          </a:p>
          <a:p>
            <a:pPr lvl="1" algn="l">
              <a:defRPr sz="4000">
                <a:latin typeface="Courier"/>
                <a:ea typeface="Courier"/>
                <a:cs typeface="Courier"/>
                <a:sym typeface="Courier"/>
              </a:defRPr>
            </a:pPr>
            <a:r>
              <a:t>    double b = 0.2;</a:t>
            </a:r>
          </a:p>
          <a:p>
            <a:pPr lvl="1" algn="l">
              <a:defRPr sz="4000">
                <a:latin typeface="Courier"/>
                <a:ea typeface="Courier"/>
                <a:cs typeface="Courier"/>
                <a:sym typeface="Courier"/>
              </a:defRPr>
            </a:pPr>
            <a:r>
              <a:t>    double c = 0.3;</a:t>
            </a:r>
          </a:p>
          <a:p>
            <a:pPr lvl="1" algn="l">
              <a:defRPr sz="4000">
                <a:latin typeface="Courier"/>
                <a:ea typeface="Courier"/>
                <a:cs typeface="Courier"/>
                <a:sym typeface="Courier"/>
              </a:defRPr>
            </a:pPr>
            <a:r>
              <a:t>    double d = a + b;</a:t>
            </a:r>
          </a:p>
          <a:p>
            <a:pPr lvl="1" algn="l">
              <a:defRPr sz="4000">
                <a:latin typeface="Courier"/>
                <a:ea typeface="Courier"/>
                <a:cs typeface="Courier"/>
                <a:sym typeface="Courier"/>
              </a:defRPr>
            </a:pPr>
            <a:r>
              <a:t>    printf("0.1 + 0.2 == 0.3 ? %s\n", a + b == c ? "true" : "false");</a:t>
            </a:r>
          </a:p>
          <a:p>
            <a:pPr lvl="1" algn="l">
              <a:defRPr sz="4000">
                <a:latin typeface="Courier"/>
                <a:ea typeface="Courier"/>
                <a:cs typeface="Courier"/>
                <a:sym typeface="Courier"/>
              </a:defRPr>
            </a:pPr>
            <a:r>
              <a:t>    printf("0.1:\t%.50g\n",a);</a:t>
            </a:r>
          </a:p>
          <a:p>
            <a:pPr lvl="1" algn="l">
              <a:defRPr sz="4000">
                <a:latin typeface="Courier"/>
                <a:ea typeface="Courier"/>
                <a:cs typeface="Courier"/>
                <a:sym typeface="Courier"/>
              </a:defRPr>
            </a:pPr>
            <a:r>
              <a:t>    printf("0.2:\t%.50g\n",b);</a:t>
            </a:r>
          </a:p>
          <a:p>
            <a:pPr lvl="1" algn="l">
              <a:defRPr sz="4000">
                <a:latin typeface="Courier"/>
                <a:ea typeface="Courier"/>
                <a:cs typeface="Courier"/>
                <a:sym typeface="Courier"/>
              </a:defRPr>
            </a:pPr>
            <a:r>
              <a:t>    printf("0.3:\t%.50g\n",c);</a:t>
            </a:r>
          </a:p>
          <a:p>
            <a:pPr lvl="1" algn="l">
              <a:defRPr sz="4000">
                <a:latin typeface="Courier"/>
                <a:ea typeface="Courier"/>
                <a:cs typeface="Courier"/>
                <a:sym typeface="Courier"/>
              </a:defRPr>
            </a:pPr>
            <a:r>
              <a:t>    printf("a + b:\t%.50g\n",d);</a:t>
            </a:r>
          </a:p>
          <a:p>
            <a:pPr lvl="1" algn="l">
              <a:defRPr sz="4000">
                <a:latin typeface="Courier"/>
                <a:ea typeface="Courier"/>
                <a:cs typeface="Courier"/>
                <a:sym typeface="Courier"/>
              </a:defRPr>
            </a:pPr>
            <a:r>
              <a:t>    return 0;</a:t>
            </a:r>
          </a:p>
          <a:p>
            <a:pPr lvl="1" algn="l">
              <a:defRPr sz="4000">
                <a:latin typeface="Courier"/>
                <a:ea typeface="Courier"/>
                <a:cs typeface="Courier"/>
                <a:sym typeface="Courier"/>
              </a:defRPr>
            </a:pPr>
            <a:r>
              <a:t>}</a:t>
            </a:r>
          </a:p>
        </p:txBody>
      </p:sp>
      <p:sp>
        <p:nvSpPr>
          <p:cNvPr id="474" name="$ ./floatEquality…"/>
          <p:cNvSpPr txBox="1"/>
          <p:nvPr/>
        </p:nvSpPr>
        <p:spPr>
          <a:xfrm>
            <a:off x="1364747" y="10101793"/>
            <a:ext cx="18046676" cy="368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 ./floatEquality</a:t>
            </a:r>
          </a:p>
          <a:p>
            <a:pPr algn="l">
              <a:defRPr sz="3900">
                <a:latin typeface="Courier"/>
                <a:ea typeface="Courier"/>
                <a:cs typeface="Courier"/>
                <a:sym typeface="Courier"/>
              </a:defRPr>
            </a:pPr>
            <a:r>
              <a:t>0.1 + 0.2 == 0.3 ? false</a:t>
            </a:r>
          </a:p>
          <a:p>
            <a:pPr algn="l">
              <a:defRPr sz="3900">
                <a:latin typeface="Courier"/>
                <a:ea typeface="Courier"/>
                <a:cs typeface="Courier"/>
                <a:sym typeface="Courier"/>
              </a:defRPr>
            </a:pPr>
            <a:r>
              <a:t>0.1:		0.1000000000000000055511151231257827021181583404541</a:t>
            </a:r>
          </a:p>
          <a:p>
            <a:pPr algn="l">
              <a:defRPr sz="3900">
                <a:latin typeface="Courier"/>
                <a:ea typeface="Courier"/>
                <a:cs typeface="Courier"/>
                <a:sym typeface="Courier"/>
              </a:defRPr>
            </a:pPr>
            <a:r>
              <a:t>0.2:		0.2000000000000000111022302462515654042363166809082</a:t>
            </a:r>
          </a:p>
          <a:p>
            <a:pPr algn="l">
              <a:defRPr sz="3900">
                <a:latin typeface="Courier"/>
                <a:ea typeface="Courier"/>
                <a:cs typeface="Courier"/>
                <a:sym typeface="Courier"/>
              </a:defRPr>
            </a:pPr>
            <a:r>
              <a:t>0.3:		0.2999999999999999888977697537484345957636833190918</a:t>
            </a:r>
          </a:p>
          <a:p>
            <a:pPr algn="l">
              <a:defRPr sz="3900">
                <a:latin typeface="Courier"/>
                <a:ea typeface="Courier"/>
                <a:cs typeface="Courier"/>
                <a:sym typeface="Courier"/>
              </a:defRPr>
            </a:pPr>
            <a:r>
              <a:t>a + b:	0.30000000000000004440892098500626161694526672363281</a:t>
            </a:r>
          </a:p>
        </p:txBody>
      </p:sp>
      <p:sp>
        <p:nvSpPr>
          <p:cNvPr id="475" name="See extra slide for gdb run.">
            <a:hlinkClick r:id="" invalidUrl="" action="ppaction://hlinkshowjump?jump=lastslide" tgtFrame="" tooltip="" history="1" highlightClick="0" endSnd="0"/>
          </p:cNvPr>
          <p:cNvSpPr txBox="1"/>
          <p:nvPr/>
        </p:nvSpPr>
        <p:spPr>
          <a:xfrm>
            <a:off x="13290315" y="10345840"/>
            <a:ext cx="828675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See extra slide for gdb run.</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78" name="Here is another example:"/>
          <p:cNvSpPr txBox="1"/>
          <p:nvPr/>
        </p:nvSpPr>
        <p:spPr>
          <a:xfrm>
            <a:off x="1071505" y="2084183"/>
            <a:ext cx="692531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Here is another example:</a:t>
            </a:r>
          </a:p>
        </p:txBody>
      </p:sp>
      <p:sp>
        <p:nvSpPr>
          <p:cNvPr id="479" name="#include&lt;stdio.h&gt;…"/>
          <p:cNvSpPr txBox="1"/>
          <p:nvPr/>
        </p:nvSpPr>
        <p:spPr>
          <a:xfrm>
            <a:off x="983729" y="3400521"/>
            <a:ext cx="17493222" cy="483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algn="l">
              <a:defRPr sz="3800">
                <a:latin typeface="Courier"/>
                <a:ea typeface="Courier"/>
                <a:cs typeface="Courier"/>
                <a:sym typeface="Courier"/>
              </a:defRPr>
            </a:pPr>
            <a:r>
              <a:t>#include&lt;stdio.h&gt;</a:t>
            </a:r>
          </a:p>
          <a:p>
            <a:pPr lvl="1" algn="l">
              <a:defRPr sz="3800">
                <a:latin typeface="Courier"/>
                <a:ea typeface="Courier"/>
                <a:cs typeface="Courier"/>
                <a:sym typeface="Courier"/>
              </a:defRPr>
            </a:pPr>
            <a:r>
              <a:t>#include&lt;stdlib.h&gt;</a:t>
            </a:r>
          </a:p>
          <a:p>
            <a:pPr lvl="1" algn="l">
              <a:defRPr sz="3800">
                <a:latin typeface="Courier"/>
                <a:ea typeface="Courier"/>
                <a:cs typeface="Courier"/>
                <a:sym typeface="Courier"/>
              </a:defRPr>
            </a:pPr>
            <a:r>
              <a:t>int main()</a:t>
            </a:r>
          </a:p>
          <a:p>
            <a:pPr lvl="1" algn="l">
              <a:defRPr sz="3800">
                <a:latin typeface="Courier"/>
                <a:ea typeface="Courier"/>
                <a:cs typeface="Courier"/>
                <a:sym typeface="Courier"/>
              </a:defRPr>
            </a:pPr>
            <a:r>
              <a:t>{</a:t>
            </a:r>
          </a:p>
          <a:p>
            <a:pPr lvl="1" algn="l">
              <a:defRPr sz="3800">
                <a:latin typeface="Courier"/>
                <a:ea typeface="Courier"/>
                <a:cs typeface="Courier"/>
                <a:sym typeface="Courier"/>
              </a:defRPr>
            </a:pPr>
            <a:r>
              <a:t>    printf("16777224.0f == 16777225.0f ? %s\n", </a:t>
            </a:r>
          </a:p>
          <a:p>
            <a:pPr lvl="1" algn="l">
              <a:defRPr sz="3800">
                <a:latin typeface="Courier"/>
                <a:ea typeface="Courier"/>
                <a:cs typeface="Courier"/>
                <a:sym typeface="Courier"/>
              </a:defRPr>
            </a:pPr>
            <a:r>
              <a:t>            16777224.0f == 16777225.0f ? "true" : "false");</a:t>
            </a:r>
          </a:p>
          <a:p>
            <a:pPr lvl="1" algn="l">
              <a:defRPr sz="3800">
                <a:latin typeface="Courier"/>
                <a:ea typeface="Courier"/>
                <a:cs typeface="Courier"/>
                <a:sym typeface="Courier"/>
              </a:defRPr>
            </a:pPr>
            <a:r>
              <a:t>    return 0;</a:t>
            </a:r>
          </a:p>
          <a:p>
            <a:pPr lvl="1" algn="l">
              <a:defRPr sz="3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Arithmetic with Floating Point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Arithmetic with Floating Point Numbers</a:t>
            </a:r>
          </a:p>
        </p:txBody>
      </p:sp>
      <p:sp>
        <p:nvSpPr>
          <p:cNvPr id="482" name="Here is another example:"/>
          <p:cNvSpPr txBox="1"/>
          <p:nvPr/>
        </p:nvSpPr>
        <p:spPr>
          <a:xfrm>
            <a:off x="1071505" y="2084183"/>
            <a:ext cx="692531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Here is another example:</a:t>
            </a:r>
          </a:p>
        </p:txBody>
      </p:sp>
      <p:sp>
        <p:nvSpPr>
          <p:cNvPr id="483" name="It turns out that 16777225 is an integer that you cannot represent as a 32-bit float."/>
          <p:cNvSpPr txBox="1"/>
          <p:nvPr/>
        </p:nvSpPr>
        <p:spPr>
          <a:xfrm>
            <a:off x="563294" y="10786636"/>
            <a:ext cx="22794058"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It turns out that </a:t>
            </a:r>
            <a:r>
              <a:rPr>
                <a:latin typeface="Courier"/>
                <a:ea typeface="Courier"/>
                <a:cs typeface="Courier"/>
                <a:sym typeface="Courier"/>
              </a:rPr>
              <a:t>16777225</a:t>
            </a:r>
            <a:r>
              <a:t> is an integer that you cannot represent as a 32-bit float.</a:t>
            </a:r>
          </a:p>
        </p:txBody>
      </p:sp>
      <p:sp>
        <p:nvSpPr>
          <p:cNvPr id="484" name="#include&lt;stdio.h&gt;…"/>
          <p:cNvSpPr txBox="1"/>
          <p:nvPr/>
        </p:nvSpPr>
        <p:spPr>
          <a:xfrm>
            <a:off x="983729" y="3400521"/>
            <a:ext cx="17493222" cy="483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algn="l">
              <a:defRPr sz="3800">
                <a:latin typeface="Courier"/>
                <a:ea typeface="Courier"/>
                <a:cs typeface="Courier"/>
                <a:sym typeface="Courier"/>
              </a:defRPr>
            </a:pPr>
            <a:r>
              <a:t>#include&lt;stdio.h&gt;</a:t>
            </a:r>
          </a:p>
          <a:p>
            <a:pPr lvl="1" algn="l">
              <a:defRPr sz="3800">
                <a:latin typeface="Courier"/>
                <a:ea typeface="Courier"/>
                <a:cs typeface="Courier"/>
                <a:sym typeface="Courier"/>
              </a:defRPr>
            </a:pPr>
            <a:r>
              <a:t>#include&lt;stdlib.h&gt;</a:t>
            </a:r>
          </a:p>
          <a:p>
            <a:pPr lvl="1" algn="l">
              <a:defRPr sz="3800">
                <a:latin typeface="Courier"/>
                <a:ea typeface="Courier"/>
                <a:cs typeface="Courier"/>
                <a:sym typeface="Courier"/>
              </a:defRPr>
            </a:pPr>
            <a:r>
              <a:t>int main()</a:t>
            </a:r>
          </a:p>
          <a:p>
            <a:pPr lvl="1" algn="l">
              <a:defRPr sz="3800">
                <a:latin typeface="Courier"/>
                <a:ea typeface="Courier"/>
                <a:cs typeface="Courier"/>
                <a:sym typeface="Courier"/>
              </a:defRPr>
            </a:pPr>
            <a:r>
              <a:t>{</a:t>
            </a:r>
          </a:p>
          <a:p>
            <a:pPr lvl="1" algn="l">
              <a:defRPr sz="3800">
                <a:latin typeface="Courier"/>
                <a:ea typeface="Courier"/>
                <a:cs typeface="Courier"/>
                <a:sym typeface="Courier"/>
              </a:defRPr>
            </a:pPr>
            <a:r>
              <a:t>    printf("16777224.0f == 16777225.0f ? %s\n", </a:t>
            </a:r>
          </a:p>
          <a:p>
            <a:pPr lvl="1" algn="l">
              <a:defRPr sz="3800">
                <a:latin typeface="Courier"/>
                <a:ea typeface="Courier"/>
                <a:cs typeface="Courier"/>
                <a:sym typeface="Courier"/>
              </a:defRPr>
            </a:pPr>
            <a:r>
              <a:t>            16777224.0f == 16777225.0f ? "true" : "false");</a:t>
            </a:r>
          </a:p>
          <a:p>
            <a:pPr lvl="1" algn="l">
              <a:defRPr sz="3800">
                <a:latin typeface="Courier"/>
                <a:ea typeface="Courier"/>
                <a:cs typeface="Courier"/>
                <a:sym typeface="Courier"/>
              </a:defRPr>
            </a:pPr>
            <a:r>
              <a:t>    return 0;</a:t>
            </a:r>
          </a:p>
          <a:p>
            <a:pPr lvl="1" algn="l">
              <a:defRPr sz="3800">
                <a:latin typeface="Courier"/>
                <a:ea typeface="Courier"/>
                <a:cs typeface="Courier"/>
                <a:sym typeface="Courier"/>
              </a:defRPr>
            </a:pPr>
            <a:r>
              <a:t>}</a:t>
            </a:r>
          </a:p>
        </p:txBody>
      </p:sp>
      <p:sp>
        <p:nvSpPr>
          <p:cNvPr id="485" name="$ ./floatEquality2…"/>
          <p:cNvSpPr txBox="1"/>
          <p:nvPr/>
        </p:nvSpPr>
        <p:spPr>
          <a:xfrm>
            <a:off x="988271" y="8423903"/>
            <a:ext cx="12689348"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./floatEquality2</a:t>
            </a:r>
          </a:p>
          <a:p>
            <a:pPr algn="l">
              <a:defRPr>
                <a:latin typeface="Courier"/>
                <a:ea typeface="Courier"/>
                <a:cs typeface="Courier"/>
                <a:sym typeface="Courier"/>
              </a:defRPr>
            </a:pPr>
            <a:r>
              <a:t>16777224.0f == 16777225.0f ? true</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Floating Point Takeaw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Floating Point Takeaways</a:t>
            </a:r>
          </a:p>
        </p:txBody>
      </p:sp>
      <p:sp>
        <p:nvSpPr>
          <p:cNvPr id="488" name="The IEEE Floating Point Standard was a carefully thought-out way to get the most out of a discrete set of bits. It may not be simple, but it is a great study in good engineering design.…"/>
          <p:cNvSpPr txBox="1"/>
          <p:nvPr/>
        </p:nvSpPr>
        <p:spPr>
          <a:xfrm>
            <a:off x="917201" y="1968344"/>
            <a:ext cx="22549598" cy="100272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IEEE Floating Point Standard was a carefully thought-out way to get the most out of a discrete set of bits. It may not be simple, but it is a great study in good engineering design.</a:t>
            </a:r>
          </a:p>
          <a:p>
            <a:pPr marL="635000" indent="-635000" algn="l">
              <a:buSzPct val="75000"/>
              <a:buFont typeface="Helvetica Neue"/>
              <a:buChar char="•"/>
            </a:pPr>
            <a:r>
              <a:t>Floating point numbers represent a very large range, in a limited number of bits. A 32-bit float can only hold a bit over 4 billion numbers and has a range of </a:t>
            </a:r>
            <a:r>
              <a:rPr b="1">
                <a:latin typeface="Helvetica Neue"/>
                <a:ea typeface="Helvetica Neue"/>
                <a:cs typeface="Helvetica Neue"/>
                <a:sym typeface="Helvetica Neue"/>
              </a:rPr>
              <a:t>-3.4E+38 to +3.4E+38</a:t>
            </a:r>
            <a:r>
              <a:t>. Not only is this literally an infinite number of reals that the format must try and represent, but that is a phenomenal range of numbers. The 64-bit double range is </a:t>
            </a:r>
            <a:r>
              <a:rPr b="1">
                <a:latin typeface="Helvetica Neue"/>
                <a:ea typeface="Helvetica Neue"/>
                <a:cs typeface="Helvetica Neue"/>
                <a:sym typeface="Helvetica Neue"/>
              </a:rPr>
              <a:t>-1.7E+308 to +1.7E+308</a:t>
            </a:r>
            <a:r>
              <a:t> (!)</a:t>
            </a:r>
          </a:p>
          <a:p>
            <a:pPr marL="635000" indent="-635000" algn="l">
              <a:buSzPct val="75000"/>
              <a:buFont typeface="Helvetica Neue"/>
              <a:buChar char="•"/>
            </a:pPr>
            <a:r>
              <a:t>Most numbers are, therefore, only represented approximately in float format, including many integers. Example:</a:t>
            </a:r>
          </a:p>
          <a:p>
            <a:pPr lvl="1" marL="1270000" indent="-635000" algn="l">
              <a:buSzPct val="75000"/>
              <a:buFont typeface="Helvetica Neue"/>
              <a:buChar char="•"/>
            </a:pPr>
            <a:r>
              <a:t>1 trillion = 1,000,000,000,000, and in 32-bit floating point, it is actually represented by the value 999,999,995,904, off by 4096!</a:t>
            </a:r>
          </a:p>
          <a:p>
            <a:pPr lvl="1" marL="1270000" indent="-635000" algn="l">
              <a:buSzPct val="75000"/>
              <a:buFont typeface="Helvetica Neue"/>
              <a:buChar char="•"/>
            </a:pPr>
            <a:r>
              <a:t>You almost certainly </a:t>
            </a:r>
            <a:r>
              <a:rPr i="1">
                <a:latin typeface="Helvetica Neue"/>
                <a:ea typeface="Helvetica Neue"/>
                <a:cs typeface="Helvetica Neue"/>
                <a:sym typeface="Helvetica Neue"/>
              </a:rPr>
              <a:t>don't</a:t>
            </a:r>
            <a:r>
              <a:rPr b="1" i="1">
                <a:latin typeface="Helvetica Neue"/>
                <a:ea typeface="Helvetica Neue"/>
                <a:cs typeface="Helvetica Neue"/>
                <a:sym typeface="Helvetica Neue"/>
              </a:rPr>
              <a:t> </a:t>
            </a:r>
            <a:r>
              <a:t>want to use floats for currency!</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Floating Point Takeaw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Floating Point Takeaways</a:t>
            </a:r>
          </a:p>
        </p:txBody>
      </p:sp>
      <p:sp>
        <p:nvSpPr>
          <p:cNvPr id="491" name="You have to be very careful with your arithmetic when you are dealing with floats:…"/>
          <p:cNvSpPr txBox="1"/>
          <p:nvPr/>
        </p:nvSpPr>
        <p:spPr>
          <a:xfrm>
            <a:off x="747289" y="1968344"/>
            <a:ext cx="22889421"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have to be very careful with your arithmetic when you are dealing with floats:</a:t>
            </a:r>
          </a:p>
          <a:p>
            <a:pPr lvl="1" marL="1270000" indent="-635000" algn="l">
              <a:buSzPct val="75000"/>
              <a:buFont typeface="Helvetica Neue"/>
              <a:buChar char="•"/>
            </a:pPr>
            <a:r>
              <a:t>Associativity does not hold for numbers far apart in the range.</a:t>
            </a:r>
          </a:p>
          <a:p>
            <a:pPr lvl="1" marL="1270000" indent="-635000" algn="l">
              <a:buSzPct val="75000"/>
              <a:buFont typeface="Helvetica Neue"/>
              <a:buChar char="•"/>
            </a:pPr>
            <a:r>
              <a:t>Many numbers are not exact (e.g., 0.1, 0.4, etc.)</a:t>
            </a:r>
          </a:p>
          <a:p>
            <a:pPr lvl="1" marL="1270000" indent="-635000" algn="l">
              <a:buSzPct val="75000"/>
              <a:buFont typeface="Helvetica Neue"/>
              <a:buChar char="•"/>
            </a:pPr>
            <a:r>
              <a:t>Equality comparison operations are often unwise.</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494" name="References:…"/>
          <p:cNvSpPr txBox="1"/>
          <p:nvPr/>
        </p:nvSpPr>
        <p:spPr>
          <a:xfrm>
            <a:off x="747289" y="1981044"/>
            <a:ext cx="22889421" cy="1151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References:</a:t>
            </a:r>
          </a:p>
          <a:p>
            <a:pPr lvl="1" marL="1270000" indent="-635000" algn="l">
              <a:buSzPct val="75000"/>
              <a:buFont typeface="Helvetica Neue"/>
              <a:buChar char="•"/>
            </a:pPr>
            <a:r>
              <a:t>IEEE 754: </a:t>
            </a:r>
            <a:r>
              <a:rPr u="sng">
                <a:hlinkClick r:id="rId2" invalidUrl="" action="" tgtFrame="" tooltip="" history="1" highlightClick="0" endSnd="0"/>
              </a:rPr>
              <a:t>https://en.wikipedia.org/wiki/IEEE_754</a:t>
            </a:r>
          </a:p>
          <a:p>
            <a:pPr lvl="1" marL="1270000" indent="-635000" algn="l">
              <a:buSzPct val="75000"/>
              <a:buFont typeface="Helvetica Neue"/>
              <a:buChar char="•"/>
            </a:pPr>
            <a:r>
              <a:t>IEEE Floating point: </a:t>
            </a:r>
            <a:r>
              <a:rPr u="sng">
                <a:hlinkClick r:id="rId3" invalidUrl="" action="" tgtFrame="" tooltip="" history="1" highlightClick="0" endSnd="0"/>
              </a:rPr>
              <a:t>http://steve.hollasch.net/cgindex/coding/ieeefloat.html</a:t>
            </a:r>
          </a:p>
          <a:p>
            <a:pPr lvl="1" marL="1270000" indent="-635000" algn="l">
              <a:buSzPct val="75000"/>
              <a:buFont typeface="Helvetica Neue"/>
              <a:buChar char="•"/>
            </a:pPr>
            <a:r>
              <a:t>Floating point arithmetic: </a:t>
            </a:r>
            <a:r>
              <a:rPr u="sng">
                <a:hlinkClick r:id="rId4" invalidUrl="" action="" tgtFrame="" tooltip="" history="1" highlightClick="0" endSnd="0"/>
              </a:rPr>
              <a:t>https://en.wikipedia.org/wiki/Floating-point_arithmetic#Dealing_with_exceptional_cases</a:t>
            </a:r>
            <a:r>
              <a:t> </a:t>
            </a:r>
          </a:p>
          <a:p>
            <a:pPr marL="635000" indent="-635000" algn="l">
              <a:buSzPct val="75000"/>
              <a:buFont typeface="Helvetica Neue"/>
              <a:buChar char="•"/>
            </a:pPr>
            <a:r>
              <a:t>Advanced Reading:</a:t>
            </a:r>
          </a:p>
          <a:p>
            <a:pPr lvl="1" marL="1270000" indent="-635000" algn="l">
              <a:buSzPct val="75000"/>
              <a:buFont typeface="Helvetica Neue"/>
              <a:buChar char="•"/>
            </a:pPr>
            <a:r>
              <a:t>Comparing floats using equality: </a:t>
            </a:r>
            <a:r>
              <a:rPr u="sng">
                <a:hlinkClick r:id="rId5" invalidUrl="" action="" tgtFrame="" tooltip="" history="1" highlightClick="0" endSnd="0"/>
              </a:rPr>
              <a:t>https://stackoverflow.com/questions/1088216/whats-wrong-with-using-to-compare-floats-in-java</a:t>
            </a:r>
          </a:p>
          <a:p>
            <a:pPr lvl="1" marL="1270000" indent="-635000" algn="l">
              <a:buSzPct val="75000"/>
              <a:buFont typeface="Helvetica Neue"/>
              <a:buChar char="•"/>
            </a:pPr>
            <a:r>
              <a:t>Floating point converter: </a:t>
            </a:r>
            <a:r>
              <a:rPr u="sng">
                <a:hlinkClick r:id="rId6" invalidUrl="" action="" tgtFrame="" tooltip="" history="1" highlightClick="0" endSnd="0"/>
              </a:rPr>
              <a:t>https://www.h-schmidt.net/FloatConverter/IEEE754.html</a:t>
            </a:r>
          </a:p>
          <a:p>
            <a:pPr lvl="1" marL="1270000" indent="-635000" algn="l">
              <a:buSzPct val="75000"/>
              <a:buFont typeface="Helvetica Neue"/>
              <a:buChar char="•"/>
            </a:pPr>
            <a:r>
              <a:rPr u="sng">
                <a:hlinkClick r:id="rId7" invalidUrl="" action="" tgtFrame="" tooltip="" history="1" highlightClick="0" endSnd="0"/>
              </a:rPr>
              <a:t>What Every Computer Scientist Should Know About Floating-Point Arithmetic</a:t>
            </a:r>
          </a:p>
          <a:p>
            <a:pPr lvl="1" marL="1270000" indent="-635000" algn="l">
              <a:buSzPct val="75000"/>
              <a:buFont typeface="Helvetica Neue"/>
              <a:buChar char="•"/>
            </a:pPr>
            <a:r>
              <a:t>Floating point rounding errors: </a:t>
            </a:r>
            <a:r>
              <a:rPr u="sng">
                <a:hlinkClick r:id="rId8" invalidUrl="" action="" tgtFrame="" tooltip="" history="1" highlightClick="0" endSnd="0"/>
              </a:rPr>
              <a:t>https://softwareengineering.stackexchange.com/questions/101163/what-causes-floating-point-rounding-errors</a:t>
            </a:r>
            <a:r>
              <a:t> </a:t>
            </a:r>
          </a:p>
          <a:p>
            <a:pPr lvl="1" marL="1270000" indent="-635000" algn="l">
              <a:buSzPct val="75000"/>
              <a:buFont typeface="Helvetica Neue"/>
              <a:buChar char="•"/>
            </a:pPr>
            <a:r>
              <a:rPr u="sng">
                <a:hlinkClick r:id="rId9" invalidUrl="" action="" tgtFrame="" tooltip="" history="1" highlightClick="0" endSnd="0"/>
              </a:rPr>
              <a:t>Why do we have a bias in floating point exponents?</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Extra Slides</a:t>
            </a:r>
          </a:p>
        </p:txBody>
      </p:sp>
      <p:sp>
        <p:nvSpPr>
          <p:cNvPr id="497" name="Extra Slides"/>
          <p:cNvSpPr txBox="1"/>
          <p:nvPr/>
        </p:nvSpPr>
        <p:spPr>
          <a:xfrm>
            <a:off x="7800594" y="5790666"/>
            <a:ext cx="8782813" cy="21346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500"/>
            </a:lvl1pPr>
          </a:lstStyle>
          <a:p>
            <a:pPr/>
            <a:r>
              <a:t>Extra Slides</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gdb run for 0.1 + 0.2 != 0.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gdb run for 0.1 + 0.2 != 0.3</a:t>
            </a:r>
          </a:p>
        </p:txBody>
      </p:sp>
      <p:sp>
        <p:nvSpPr>
          <p:cNvPr id="500" name="$ gdb floatEquality…"/>
          <p:cNvSpPr txBox="1"/>
          <p:nvPr/>
        </p:nvSpPr>
        <p:spPr>
          <a:xfrm>
            <a:off x="1897319" y="1655223"/>
            <a:ext cx="20337860" cy="1178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 gdb floatEquality</a:t>
            </a:r>
          </a:p>
          <a:p>
            <a:pPr algn="l">
              <a:defRPr sz="3300">
                <a:latin typeface="Courier"/>
                <a:ea typeface="Courier"/>
                <a:cs typeface="Courier"/>
                <a:sym typeface="Courier"/>
              </a:defRPr>
            </a:pPr>
            <a:r>
              <a:t>The target architecture is assumed to be i386:x86-64</a:t>
            </a:r>
          </a:p>
          <a:p>
            <a:pPr algn="l">
              <a:defRPr sz="3300">
                <a:latin typeface="Courier"/>
                <a:ea typeface="Courier"/>
                <a:cs typeface="Courier"/>
                <a:sym typeface="Courier"/>
              </a:defRPr>
            </a:pPr>
            <a:r>
              <a:t>Reading symbols from floatEquality...done.</a:t>
            </a:r>
          </a:p>
          <a:p>
            <a:pPr algn="l">
              <a:defRPr sz="3300">
                <a:latin typeface="Courier"/>
                <a:ea typeface="Courier"/>
                <a:cs typeface="Courier"/>
                <a:sym typeface="Courier"/>
              </a:defRPr>
            </a:pPr>
            <a:r>
              <a:t>(gdb) break main</a:t>
            </a:r>
          </a:p>
          <a:p>
            <a:pPr algn="l">
              <a:defRPr sz="3300">
                <a:latin typeface="Courier"/>
                <a:ea typeface="Courier"/>
                <a:cs typeface="Courier"/>
                <a:sym typeface="Courier"/>
              </a:defRPr>
            </a:pPr>
            <a:r>
              <a:t>Breakpoint 1 at 0x400535: file floatEquality.c, line 5.</a:t>
            </a:r>
          </a:p>
          <a:p>
            <a:pPr algn="l">
              <a:defRPr sz="3300">
                <a:latin typeface="Courier"/>
                <a:ea typeface="Courier"/>
                <a:cs typeface="Courier"/>
                <a:sym typeface="Courier"/>
              </a:defRPr>
            </a:pPr>
            <a:r>
              <a:t>(gdb) run</a:t>
            </a:r>
          </a:p>
          <a:p>
            <a:pPr algn="l">
              <a:defRPr sz="3300">
                <a:latin typeface="Courier"/>
                <a:ea typeface="Courier"/>
                <a:cs typeface="Courier"/>
                <a:sym typeface="Courier"/>
              </a:defRPr>
            </a:pPr>
            <a:r>
              <a:t>Starting program: /afs/ir.stanford.edu/class/cs107/samples/lect10/floatEquality</a:t>
            </a:r>
          </a:p>
          <a:p>
            <a:pPr algn="l">
              <a:defRPr sz="3300">
                <a:latin typeface="Courier"/>
                <a:ea typeface="Courier"/>
                <a:cs typeface="Courier"/>
                <a:sym typeface="Courier"/>
              </a:defRPr>
            </a:pPr>
          </a:p>
          <a:p>
            <a:pPr algn="l">
              <a:defRPr sz="3300">
                <a:latin typeface="Courier"/>
                <a:ea typeface="Courier"/>
                <a:cs typeface="Courier"/>
                <a:sym typeface="Courier"/>
              </a:defRPr>
            </a:pPr>
            <a:r>
              <a:t>Breakpoint 1, main () at floatEquality.c:5</a:t>
            </a:r>
          </a:p>
          <a:p>
            <a:pPr algn="l">
              <a:defRPr sz="3300">
                <a:latin typeface="Courier"/>
                <a:ea typeface="Courier"/>
                <a:cs typeface="Courier"/>
                <a:sym typeface="Courier"/>
              </a:defRPr>
            </a:pPr>
            <a:r>
              <a:t>5	    double a = 0.1;</a:t>
            </a:r>
          </a:p>
          <a:p>
            <a:pPr algn="l">
              <a:defRPr sz="3300">
                <a:latin typeface="Courier"/>
                <a:ea typeface="Courier"/>
                <a:cs typeface="Courier"/>
                <a:sym typeface="Courier"/>
              </a:defRPr>
            </a:pPr>
            <a:r>
              <a:t>(gdb) n</a:t>
            </a:r>
          </a:p>
          <a:p>
            <a:pPr algn="l">
              <a:defRPr sz="3300">
                <a:latin typeface="Courier"/>
                <a:ea typeface="Courier"/>
                <a:cs typeface="Courier"/>
                <a:sym typeface="Courier"/>
              </a:defRPr>
            </a:pPr>
            <a:r>
              <a:t>6	    double b = 0.2;</a:t>
            </a:r>
          </a:p>
          <a:p>
            <a:pPr algn="l">
              <a:defRPr sz="3300">
                <a:latin typeface="Courier"/>
                <a:ea typeface="Courier"/>
                <a:cs typeface="Courier"/>
                <a:sym typeface="Courier"/>
              </a:defRPr>
            </a:pPr>
            <a:r>
              <a:t>(gdb)</a:t>
            </a:r>
          </a:p>
          <a:p>
            <a:pPr algn="l">
              <a:defRPr sz="3300">
                <a:latin typeface="Courier"/>
                <a:ea typeface="Courier"/>
                <a:cs typeface="Courier"/>
                <a:sym typeface="Courier"/>
              </a:defRPr>
            </a:pPr>
            <a:r>
              <a:t>7	    double c = 0.3;</a:t>
            </a:r>
          </a:p>
          <a:p>
            <a:pPr algn="l">
              <a:defRPr sz="3300">
                <a:latin typeface="Courier"/>
                <a:ea typeface="Courier"/>
                <a:cs typeface="Courier"/>
                <a:sym typeface="Courier"/>
              </a:defRPr>
            </a:pPr>
            <a:r>
              <a:t>(gdb)</a:t>
            </a:r>
          </a:p>
          <a:p>
            <a:pPr algn="l">
              <a:defRPr sz="3300">
                <a:latin typeface="Courier"/>
                <a:ea typeface="Courier"/>
                <a:cs typeface="Courier"/>
                <a:sym typeface="Courier"/>
              </a:defRPr>
            </a:pPr>
            <a:r>
              <a:t>8	    double d = a + b;</a:t>
            </a:r>
          </a:p>
          <a:p>
            <a:pPr algn="l">
              <a:defRPr sz="3300">
                <a:latin typeface="Courier"/>
                <a:ea typeface="Courier"/>
                <a:cs typeface="Courier"/>
                <a:sym typeface="Courier"/>
              </a:defRPr>
            </a:pPr>
            <a:r>
              <a:t>(gdb)</a:t>
            </a:r>
          </a:p>
          <a:p>
            <a:pPr algn="l">
              <a:defRPr sz="3300">
                <a:latin typeface="Courier"/>
                <a:ea typeface="Courier"/>
                <a:cs typeface="Courier"/>
                <a:sym typeface="Courier"/>
              </a:defRPr>
            </a:pPr>
            <a:r>
              <a:t>9	    printf("0.1 + 0.2 == 0.3 ? %s\n", a + b == c ? "true" : "false");</a:t>
            </a:r>
          </a:p>
          <a:p>
            <a:pPr algn="l">
              <a:defRPr sz="3300">
                <a:latin typeface="Courier"/>
                <a:ea typeface="Courier"/>
                <a:cs typeface="Courier"/>
                <a:sym typeface="Courier"/>
              </a:defRPr>
            </a:pPr>
            <a:r>
              <a:t>(gdb) x/gt &amp;c</a:t>
            </a:r>
          </a:p>
          <a:p>
            <a:pPr algn="l">
              <a:defRPr sz="3300">
                <a:latin typeface="Courier"/>
                <a:ea typeface="Courier"/>
                <a:cs typeface="Courier"/>
                <a:sym typeface="Courier"/>
              </a:defRPr>
            </a:pPr>
            <a:r>
              <a:t>0x7fffffffe9e0:	0011111111010011001100110011001100110011001100110011001100110011</a:t>
            </a:r>
          </a:p>
          <a:p>
            <a:pPr algn="l">
              <a:defRPr sz="3300">
                <a:latin typeface="Courier"/>
                <a:ea typeface="Courier"/>
                <a:cs typeface="Courier"/>
                <a:sym typeface="Courier"/>
              </a:defRPr>
            </a:pPr>
            <a:r>
              <a:t>(gdb) x/gt &amp;d</a:t>
            </a:r>
          </a:p>
          <a:p>
            <a:pPr algn="l">
              <a:defRPr sz="3300">
                <a:latin typeface="Courier"/>
                <a:ea typeface="Courier"/>
                <a:cs typeface="Courier"/>
                <a:sym typeface="Courier"/>
              </a:defRPr>
            </a:pPr>
            <a:r>
              <a:t>0x7fffffffe9e8:	0011111111010011001100110011001100110011001100110011001100110100</a:t>
            </a:r>
          </a:p>
          <a:p>
            <a:pPr algn="l">
              <a:defRPr sz="3300">
                <a:latin typeface="Courier"/>
                <a:ea typeface="Courier"/>
                <a:cs typeface="Courier"/>
                <a:sym typeface="Courier"/>
              </a:defRPr>
            </a:pPr>
            <a:r>
              <a:t>(gdb)</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