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5" name="Shape 135"/>
          <p:cNvSpPr/>
          <p:nvPr>
            <p:ph type="sldImg"/>
          </p:nvPr>
        </p:nvSpPr>
        <p:spPr>
          <a:xfrm>
            <a:off x="1143000" y="685800"/>
            <a:ext cx="4572000" cy="3429000"/>
          </a:xfrm>
          <a:prstGeom prst="rect">
            <a:avLst/>
          </a:prstGeom>
        </p:spPr>
        <p:txBody>
          <a:bodyPr/>
          <a:lstStyle/>
          <a:p>
            <a:pPr/>
          </a:p>
        </p:txBody>
      </p:sp>
      <p:sp>
        <p:nvSpPr>
          <p:cNvPr id="136" name="Shape 13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21"/>
          </p:nvPr>
        </p:nvSpPr>
        <p:spPr>
          <a:xfrm>
            <a:off x="-88900" y="-38100"/>
            <a:ext cx="35966400" cy="218821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21"/>
          </p:nvPr>
        </p:nvSpPr>
        <p:spPr>
          <a:xfrm>
            <a:off x="9867900" y="-12700"/>
            <a:ext cx="20929600" cy="139827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21"/>
          </p:nvPr>
        </p:nvSpPr>
        <p:spPr>
          <a:xfrm>
            <a:off x="12052300" y="-1016000"/>
            <a:ext cx="12788900" cy="190373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21"/>
          </p:nvPr>
        </p:nvSpPr>
        <p:spPr>
          <a:xfrm>
            <a:off x="15930593" y="6426200"/>
            <a:ext cx="9151185" cy="6108700"/>
          </a:xfrm>
          <a:prstGeom prst="rect">
            <a:avLst/>
          </a:prstGeom>
        </p:spPr>
        <p:txBody>
          <a:bodyPr lIns="91439" tIns="45719" rIns="91439" bIns="45719">
            <a:noAutofit/>
          </a:bodyPr>
          <a:lstStyle/>
          <a:p>
            <a:pPr/>
          </a:p>
        </p:txBody>
      </p:sp>
      <p:sp>
        <p:nvSpPr>
          <p:cNvPr id="98" name="Image"/>
          <p:cNvSpPr/>
          <p:nvPr>
            <p:ph type="pic" sz="half" idx="22"/>
          </p:nvPr>
        </p:nvSpPr>
        <p:spPr>
          <a:xfrm>
            <a:off x="15900400" y="-152400"/>
            <a:ext cx="7785100" cy="11595101"/>
          </a:xfrm>
          <a:prstGeom prst="rect">
            <a:avLst/>
          </a:prstGeom>
        </p:spPr>
        <p:txBody>
          <a:bodyPr lIns="91439" tIns="45719" rIns="91439" bIns="45719">
            <a:noAutofit/>
          </a:bodyPr>
          <a:lstStyle/>
          <a:p>
            <a:pPr/>
          </a:p>
        </p:txBody>
      </p:sp>
      <p:sp>
        <p:nvSpPr>
          <p:cNvPr id="99" name="Image"/>
          <p:cNvSpPr/>
          <p:nvPr>
            <p:ph type="pic" idx="23"/>
          </p:nvPr>
        </p:nvSpPr>
        <p:spPr>
          <a:xfrm>
            <a:off x="622300" y="711200"/>
            <a:ext cx="15544800" cy="11328400"/>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21"/>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22"/>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9" name="Image"/>
          <p:cNvSpPr/>
          <p:nvPr>
            <p:ph type="pic" idx="21"/>
          </p:nvPr>
        </p:nvSpPr>
        <p:spPr>
          <a:xfrm>
            <a:off x="-12700" y="-25400"/>
            <a:ext cx="24384000" cy="17774328"/>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xfrm>
            <a:off x="585805" y="13031457"/>
            <a:ext cx="368504"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
        <p:nvSpPr>
          <p:cNvPr id="6"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eb.stanford.edu/class/cs107/lectures/09/asm-intro.pdf" TargetMode="Externa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tif"/></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gcc.godbolt.org" TargetMode="External"/><Relationship Id="rId3" Type="http://schemas.openxmlformats.org/officeDocument/2006/relationships/image" Target="../media/image7.tif"/></Relationships>

</file>

<file path=ppt/slides/_rels/slide3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gcc.godbolt.org" TargetMode="External"/><Relationship Id="rId3" Type="http://schemas.openxmlformats.org/officeDocument/2006/relationships/image" Target="../media/image7.tif"/></Relationships>

</file>

<file path=ppt/slides/_rels/slide3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eb.stanford.edu/class/cs107/guide/x86-64.html" TargetMode="External"/><Relationship Id="rId3" Type="http://schemas.openxmlformats.org/officeDocument/2006/relationships/hyperlink" Target="https://web.stanford.edu/class/cs107/resources/onepage_x86-64.pdf" TargetMode="External"/><Relationship Id="rId4" Type="http://schemas.openxmlformats.org/officeDocument/2006/relationships/hyperlink" Target="https://beej.us/guide/bggdb/" TargetMode="External"/><Relationship Id="rId5" Type="http://schemas.openxmlformats.org/officeDocument/2006/relationships/hyperlink" Target="https://sourceware.org/gdb/onlinedocs/gdb/TUI.html" TargetMode="External"/><Relationship Id="rId6" Type="http://schemas.openxmlformats.org/officeDocument/2006/relationships/hyperlink" Target="https://gcc.godbolt.org" TargetMode="External"/><Relationship Id="rId7" Type="http://schemas.openxmlformats.org/officeDocument/2006/relationships/hyperlink" Target="https://software.intel.com/sites/default/files/managed/39/c5/325462-sdm-vol-1-2abcd-3abcd.pdf" TargetMode="External"/><Relationship Id="rId8" Type="http://schemas.openxmlformats.org/officeDocument/2006/relationships/hyperlink" Target="https://en.wikipedia.org/wiki/X86_instruction_listings" TargetMode="External"/><Relationship Id="rId9" Type="http://schemas.openxmlformats.org/officeDocument/2006/relationships/hyperlink" Target="https://en.wikipedia.org/wiki/X86-64" TargetMode="External"/></Relationships>

</file>

<file path=ppt/slides/_rels/slide4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tif"/></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Friday, February 9th, 2023"/>
          <p:cNvSpPr txBox="1"/>
          <p:nvPr>
            <p:ph type="title"/>
          </p:nvPr>
        </p:nvSpPr>
        <p:spPr>
          <a:xfrm>
            <a:off x="1066800" y="4403468"/>
            <a:ext cx="10007600" cy="2086232"/>
          </a:xfrm>
          <a:prstGeom prst="rect">
            <a:avLst/>
          </a:prstGeom>
        </p:spPr>
        <p:txBody>
          <a:bodyPr/>
          <a:lstStyle/>
          <a:p>
            <a:pPr/>
            <a:r>
              <a:t>Friday, February 9th, 2023</a:t>
            </a:r>
          </a:p>
        </p:txBody>
      </p:sp>
      <p:sp>
        <p:nvSpPr>
          <p:cNvPr id="139" name="Computer Systems…"/>
          <p:cNvSpPr txBox="1"/>
          <p:nvPr>
            <p:ph type="body" sz="half" idx="1"/>
          </p:nvPr>
        </p:nvSpPr>
        <p:spPr>
          <a:xfrm>
            <a:off x="1066800" y="7213600"/>
            <a:ext cx="10861043" cy="6209677"/>
          </a:xfrm>
          <a:prstGeom prst="rect">
            <a:avLst/>
          </a:prstGeom>
        </p:spPr>
        <p:txBody>
          <a:bodyPr/>
          <a:lstStyle/>
          <a:p>
            <a:pPr/>
            <a:r>
              <a:t>Computer Systems</a:t>
            </a:r>
          </a:p>
          <a:p>
            <a:pPr/>
            <a:r>
              <a:t>Winter 2023</a:t>
            </a:r>
          </a:p>
          <a:p>
            <a:pPr/>
            <a:r>
              <a:t>Stanford University </a:t>
            </a:r>
          </a:p>
          <a:p>
            <a:pPr/>
            <a:r>
              <a:t>Computer Science Department</a:t>
            </a:r>
          </a:p>
          <a:p>
            <a:pPr/>
          </a:p>
          <a:p>
            <a:pPr/>
            <a:r>
              <a:t>Reading: Course Reader: x86-64 Assembly Language, Textbook: Chapter 3.1-3.4</a:t>
            </a:r>
          </a:p>
          <a:p>
            <a:pPr/>
          </a:p>
          <a:p>
            <a:pPr/>
            <a:r>
              <a:t>Lecturer: Chris Gregg</a:t>
            </a:r>
          </a:p>
        </p:txBody>
      </p:sp>
      <p:sp>
        <p:nvSpPr>
          <p:cNvPr id="140" name="CS 107…"/>
          <p:cNvSpPr txBox="1"/>
          <p:nvPr/>
        </p:nvSpPr>
        <p:spPr>
          <a:xfrm>
            <a:off x="611510" y="520114"/>
            <a:ext cx="10518977" cy="47051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437514">
              <a:defRPr sz="10070">
                <a:solidFill>
                  <a:srgbClr val="7F0325"/>
                </a:solidFill>
              </a:defRPr>
            </a:pPr>
            <a:r>
              <a:t>CS 107</a:t>
            </a:r>
          </a:p>
          <a:p>
            <a:pPr defTabSz="437514">
              <a:defRPr sz="10070">
                <a:solidFill>
                  <a:srgbClr val="7F0325"/>
                </a:solidFill>
              </a:defRPr>
            </a:pPr>
            <a:r>
              <a:t>Lecture 9: Assembly Part I</a:t>
            </a:r>
          </a:p>
        </p:txBody>
      </p:sp>
      <p:grpSp>
        <p:nvGrpSpPr>
          <p:cNvPr id="144" name="Group"/>
          <p:cNvGrpSpPr/>
          <p:nvPr/>
        </p:nvGrpSpPr>
        <p:grpSpPr>
          <a:xfrm>
            <a:off x="11236332" y="1188716"/>
            <a:ext cx="11856304" cy="6242458"/>
            <a:chOff x="0" y="0"/>
            <a:chExt cx="11856302" cy="6242456"/>
          </a:xfrm>
        </p:grpSpPr>
        <p:sp>
          <p:nvSpPr>
            <p:cNvPr id="141" name="(gdb)…"/>
            <p:cNvSpPr/>
            <p:nvPr/>
          </p:nvSpPr>
          <p:spPr>
            <a:xfrm>
              <a:off x="0" y="0"/>
              <a:ext cx="1270000" cy="1270000"/>
            </a:xfrm>
            <a:prstGeom prst="line">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algn="l">
                <a:defRPr sz="2600">
                  <a:latin typeface="Courier"/>
                  <a:ea typeface="Courier"/>
                  <a:cs typeface="Courier"/>
                  <a:sym typeface="Courier"/>
                </a:defRPr>
              </a:pPr>
              <a:r>
                <a:t>(gdb)</a:t>
              </a:r>
            </a:p>
            <a:p>
              <a:pPr algn="l">
                <a:defRPr sz="2600">
                  <a:latin typeface="Courier"/>
                  <a:ea typeface="Courier"/>
                  <a:cs typeface="Courier"/>
                  <a:sym typeface="Courier"/>
                </a:defRPr>
              </a:pPr>
              <a:r>
                <a:t>   ┌──looper.c────────────────────────────────────────────────┐</a:t>
              </a:r>
            </a:p>
            <a:p>
              <a:pPr algn="l">
                <a:defRPr sz="2600">
                  <a:latin typeface="Courier"/>
                  <a:ea typeface="Courier"/>
                  <a:cs typeface="Courier"/>
                  <a:sym typeface="Courier"/>
                </a:defRPr>
              </a:pPr>
              <a:r>
                <a:t>   │3                                                         │</a:t>
              </a:r>
            </a:p>
            <a:p>
              <a:pPr algn="l">
                <a:defRPr sz="2600">
                  <a:latin typeface="Courier"/>
                  <a:ea typeface="Courier"/>
                  <a:cs typeface="Courier"/>
                  <a:sym typeface="Courier"/>
                </a:defRPr>
              </a:pPr>
              <a:r>
                <a:t>   │4       void count_from_offset(int offset)                │</a:t>
              </a:r>
            </a:p>
            <a:p>
              <a:pPr algn="l">
                <a:defRPr sz="2600">
                  <a:latin typeface="Courier"/>
                  <a:ea typeface="Courier"/>
                  <a:cs typeface="Courier"/>
                  <a:sym typeface="Courier"/>
                </a:defRPr>
              </a:pPr>
              <a:r>
                <a:t>   │5       {                                                 │</a:t>
              </a:r>
            </a:p>
            <a:p>
              <a:pPr algn="l">
                <a:defRPr sz="2600">
                  <a:latin typeface="Courier"/>
                  <a:ea typeface="Courier"/>
                  <a:cs typeface="Courier"/>
                  <a:sym typeface="Courier"/>
                </a:defRPr>
              </a:pPr>
              <a:r>
                <a:t>B+&gt;│6           for (int i=0; i &lt; 10; i++) {                  │</a:t>
              </a:r>
            </a:p>
            <a:p>
              <a:pPr algn="l">
                <a:defRPr sz="2600">
                  <a:latin typeface="Courier"/>
                  <a:ea typeface="Courier"/>
                  <a:cs typeface="Courier"/>
                  <a:sym typeface="Courier"/>
                </a:defRPr>
              </a:pPr>
              <a:r>
                <a:t>   │7               printf("Count: %d\n",i+offset);           │</a:t>
              </a:r>
            </a:p>
            <a:p>
              <a:pPr algn="l">
                <a:defRPr sz="2600">
                  <a:latin typeface="Courier"/>
                  <a:ea typeface="Courier"/>
                  <a:cs typeface="Courier"/>
                  <a:sym typeface="Courier"/>
                </a:defRPr>
              </a:pPr>
              <a:r>
                <a:t>   │8           }                                             │</a:t>
              </a:r>
            </a:p>
            <a:p>
              <a:pPr algn="l">
                <a:defRPr sz="2600">
                  <a:latin typeface="Courier"/>
                  <a:ea typeface="Courier"/>
                  <a:cs typeface="Courier"/>
                  <a:sym typeface="Courier"/>
                </a:defRPr>
              </a:pPr>
              <a:r>
                <a:t>   │9       }                                                 │</a:t>
              </a:r>
            </a:p>
            <a:p>
              <a:pPr algn="l">
                <a:defRPr sz="2600">
                  <a:latin typeface="Courier"/>
                  <a:ea typeface="Courier"/>
                  <a:cs typeface="Courier"/>
                  <a:sym typeface="Courier"/>
                </a:defRPr>
              </a:pPr>
              <a:r>
                <a:t>   │10                                                        │</a:t>
              </a:r>
            </a:p>
            <a:p>
              <a:pPr algn="l">
                <a:defRPr sz="2600">
                  <a:latin typeface="Courier"/>
                  <a:ea typeface="Courier"/>
                  <a:cs typeface="Courier"/>
                  <a:sym typeface="Courier"/>
                </a:defRPr>
              </a:pPr>
              <a:r>
                <a:t>   ┌──────────────────────────────────────────────────────────┐</a:t>
              </a:r>
            </a:p>
            <a:p>
              <a:pPr algn="l">
                <a:defRPr sz="2600">
                  <a:latin typeface="Courier"/>
                  <a:ea typeface="Courier"/>
                  <a:cs typeface="Courier"/>
                  <a:sym typeface="Courier"/>
                </a:defRPr>
              </a:pPr>
              <a:r>
                <a:t>   │0x400531 &lt;count_from_offset+4&gt;  sub    $0x20,%rsp         │</a:t>
              </a:r>
            </a:p>
            <a:p>
              <a:pPr algn="l">
                <a:defRPr sz="2600">
                  <a:latin typeface="Courier"/>
                  <a:ea typeface="Courier"/>
                  <a:cs typeface="Courier"/>
                  <a:sym typeface="Courier"/>
                </a:defRPr>
              </a:pPr>
              <a:r>
                <a:t>   │0x400535 &lt;count_from_offset+8&gt;  mov    %edi,-0x14(%rbp)   │</a:t>
              </a:r>
            </a:p>
            <a:p>
              <a:pPr algn="l">
                <a:defRPr sz="2600">
                  <a:latin typeface="Courier"/>
                  <a:ea typeface="Courier"/>
                  <a:cs typeface="Courier"/>
                  <a:sym typeface="Courier"/>
                </a:defRPr>
              </a:pPr>
              <a:r>
                <a:t>B+&gt;│0x400538 &lt;count_from_offset+11&gt; movl   $0x0,-0x4(%rbp)    │</a:t>
              </a:r>
            </a:p>
            <a:p>
              <a:pPr algn="l">
                <a:defRPr sz="2600">
                  <a:latin typeface="Courier"/>
                  <a:ea typeface="Courier"/>
                  <a:cs typeface="Courier"/>
                  <a:sym typeface="Courier"/>
                </a:defRPr>
              </a:pPr>
              <a:r>
                <a:t>   │0x40053f &lt;count_from_offset+18&gt; jmp    0x40055e &lt;count_fro│</a:t>
              </a:r>
            </a:p>
            <a:p>
              <a:pPr algn="l">
                <a:defRPr sz="2600">
                  <a:latin typeface="Courier"/>
                  <a:ea typeface="Courier"/>
                  <a:cs typeface="Courier"/>
                  <a:sym typeface="Courier"/>
                </a:defRPr>
              </a:pPr>
              <a:r>
                <a:t>   │0x400541 &lt;count_from_offset+20&gt; mov    -0x14(%rbp),%eax   │</a:t>
              </a:r>
            </a:p>
            <a:p>
              <a:pPr algn="l">
                <a:defRPr sz="2600">
                  <a:latin typeface="Courier"/>
                  <a:ea typeface="Courier"/>
                  <a:cs typeface="Courier"/>
                  <a:sym typeface="Courier"/>
                </a:defRPr>
              </a:pPr>
              <a:r>
                <a:t>   │0x400544 &lt;count_from_offset+23&gt; mov    -0x4(%rbp),%edx    │</a:t>
              </a:r>
            </a:p>
            <a:p>
              <a:pPr algn="l">
                <a:defRPr sz="2600">
                  <a:latin typeface="Courier"/>
                  <a:ea typeface="Courier"/>
                  <a:cs typeface="Courier"/>
                  <a:sym typeface="Courier"/>
                </a:defRPr>
              </a:pPr>
              <a:r>
                <a:t>   │0x400547 &lt;count_from_offset+26&gt; add    %edx,%eax          │</a:t>
              </a:r>
            </a:p>
            <a:p>
              <a:pPr algn="l">
                <a:defRPr sz="2600">
                  <a:latin typeface="Courier"/>
                  <a:ea typeface="Courier"/>
                  <a:cs typeface="Courier"/>
                  <a:sym typeface="Courier"/>
                </a:defRPr>
              </a:pPr>
              <a:r>
                <a:t>   │0x400549 &lt;count_from_offset+28&gt; mov    %eax,%esi          │</a:t>
              </a:r>
            </a:p>
            <a:p>
              <a:pPr algn="l">
                <a:defRPr sz="2600">
                  <a:latin typeface="Courier"/>
                  <a:ea typeface="Courier"/>
                  <a:cs typeface="Courier"/>
                  <a:sym typeface="Courier"/>
                </a:defRPr>
              </a:pPr>
              <a:r>
                <a:t>   └──────────────────────────────────────────────────────────┘</a:t>
              </a:r>
            </a:p>
            <a:p>
              <a:pPr algn="l">
                <a:defRPr sz="2600">
                  <a:latin typeface="Courier"/>
                  <a:ea typeface="Courier"/>
                  <a:cs typeface="Courier"/>
                  <a:sym typeface="Courier"/>
                </a:defRPr>
              </a:pPr>
              <a:r>
                <a:t>child process 8824 In: count_from_off* Line: 6    PC: 0x400538</a:t>
              </a:r>
            </a:p>
            <a:p>
              <a:pPr algn="l">
                <a:defRPr sz="2600">
                  <a:latin typeface="Courier"/>
                  <a:ea typeface="Courier"/>
                  <a:cs typeface="Courier"/>
                  <a:sym typeface="Courier"/>
                </a:defRPr>
              </a:pPr>
            </a:p>
            <a:p>
              <a:pPr algn="l">
                <a:defRPr sz="2600">
                  <a:latin typeface="Courier"/>
                  <a:ea typeface="Courier"/>
                  <a:cs typeface="Courier"/>
                  <a:sym typeface="Courier"/>
                </a:defRPr>
              </a:pPr>
              <a:r>
                <a:t>(gdb)</a:t>
              </a:r>
            </a:p>
          </p:txBody>
        </p:sp>
        <p:sp>
          <p:nvSpPr>
            <p:cNvPr id="142" name="6           for (int i=0; i &lt; 10; i++) {"/>
            <p:cNvSpPr/>
            <p:nvPr/>
          </p:nvSpPr>
          <p:spPr>
            <a:xfrm>
              <a:off x="816540" y="2279559"/>
              <a:ext cx="8186259" cy="461507"/>
            </a:xfrm>
            <a:prstGeom prst="rect">
              <a:avLst/>
            </a:prstGeom>
            <a:solidFill>
              <a:srgbClr val="000000"/>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600">
                  <a:solidFill>
                    <a:srgbClr val="FFFFFF"/>
                  </a:solidFill>
                  <a:latin typeface="Courier"/>
                  <a:ea typeface="Courier"/>
                  <a:cs typeface="Courier"/>
                  <a:sym typeface="Courier"/>
                </a:defRPr>
              </a:lvl1pPr>
            </a:lstStyle>
            <a:p>
              <a:pPr/>
              <a:r>
                <a:t>6           for (int i=0; i &lt; 10; i++) {</a:t>
              </a:r>
            </a:p>
          </p:txBody>
        </p:sp>
        <p:sp>
          <p:nvSpPr>
            <p:cNvPr id="143" name="0x400538 &lt;count_from_offset+11&gt; movl   $0x0,-0x4(%rbp)"/>
            <p:cNvSpPr/>
            <p:nvPr/>
          </p:nvSpPr>
          <p:spPr>
            <a:xfrm>
              <a:off x="825440" y="5780950"/>
              <a:ext cx="11030863" cy="461507"/>
            </a:xfrm>
            <a:prstGeom prst="rect">
              <a:avLst/>
            </a:prstGeom>
            <a:solidFill>
              <a:srgbClr val="000000"/>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600">
                  <a:solidFill>
                    <a:srgbClr val="FFFFFF"/>
                  </a:solidFill>
                  <a:latin typeface="Courier"/>
                  <a:ea typeface="Courier"/>
                  <a:cs typeface="Courier"/>
                  <a:sym typeface="Courier"/>
                </a:defRPr>
              </a:lvl1pPr>
            </a:lstStyle>
            <a:p>
              <a:pPr/>
              <a:r>
                <a:t>0x400538 &lt;count_from_offset+11&gt; movl   $0x0,-0x4(%rbp)</a:t>
              </a:r>
            </a:p>
          </p:txBody>
        </p:sp>
      </p:grpSp>
      <p:sp>
        <p:nvSpPr>
          <p:cNvPr id="145" name="Slide Number"/>
          <p:cNvSpPr txBox="1"/>
          <p:nvPr>
            <p:ph type="sldNum" sz="quarter" idx="2"/>
          </p:nvPr>
        </p:nvSpPr>
        <p:spPr>
          <a:xfrm>
            <a:off x="1079601" y="12992100"/>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48" name="Logistics…"/>
          <p:cNvSpPr txBox="1"/>
          <p:nvPr/>
        </p:nvSpPr>
        <p:spPr>
          <a:xfrm>
            <a:off x="168342" y="2070637"/>
            <a:ext cx="20512204" cy="108264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4700"/>
            </a:pPr>
            <a:r>
              <a:t>Logistics</a:t>
            </a:r>
          </a:p>
          <a:p>
            <a:pPr marL="762000" indent="-762000" algn="l">
              <a:buSzPct val="75000"/>
              <a:buFont typeface="Helvetica Neue"/>
              <a:buChar char="•"/>
              <a:defRPr sz="4700"/>
            </a:pPr>
            <a:r>
              <a:t>Reading: Course Reader: x86-64 Assembly Language;Textbook, Chapter 3.1-3.4</a:t>
            </a:r>
          </a:p>
          <a:p>
            <a:pPr marL="762000" indent="-762000" algn="l">
              <a:buSzPct val="75000"/>
              <a:buFont typeface="Helvetica Neue"/>
              <a:buChar char="•"/>
              <a:defRPr sz="4700"/>
            </a:pPr>
            <a:r>
              <a:t>Programs from class: </a:t>
            </a:r>
            <a:r>
              <a:rPr>
                <a:latin typeface="Courier"/>
                <a:ea typeface="Courier"/>
                <a:cs typeface="Courier"/>
                <a:sym typeface="Courier"/>
              </a:rPr>
              <a:t>/afs/ir/class/cs107/samples/lect9</a:t>
            </a:r>
            <a:endParaRPr>
              <a:latin typeface="Courier"/>
              <a:ea typeface="Courier"/>
              <a:cs typeface="Courier"/>
              <a:sym typeface="Courier"/>
            </a:endParaRPr>
          </a:p>
          <a:p>
            <a:pPr marL="762000" indent="-762000" algn="l">
              <a:buSzPct val="75000"/>
              <a:buFont typeface="Helvetica Neue"/>
              <a:buChar char="•"/>
              <a:defRPr sz="4700">
                <a:latin typeface="Helvetica Light"/>
                <a:ea typeface="Helvetica Light"/>
                <a:cs typeface="Helvetica Light"/>
                <a:sym typeface="Helvetica Light"/>
              </a:defRPr>
            </a:pPr>
            <a:r>
              <a:t>P</a:t>
            </a:r>
            <a:r>
              <a:rPr>
                <a:latin typeface="+mn-lt"/>
                <a:ea typeface="+mn-ea"/>
                <a:cs typeface="+mn-cs"/>
                <a:sym typeface="Helvetica Neue Light"/>
              </a:rPr>
              <a:t>DF handout in class: </a:t>
            </a:r>
            <a:r>
              <a:rPr u="sng">
                <a:hlinkClick r:id="rId2" invalidUrl="" action="" tgtFrame="" tooltip="" history="1" highlightClick="0" endSnd="0"/>
              </a:rPr>
              <a:t>https://web.stanford.edu/class/cs107/lectures/09/asm-intro.pdf</a:t>
            </a:r>
            <a:r>
              <a:rPr>
                <a:latin typeface="+mn-lt"/>
                <a:ea typeface="+mn-ea"/>
                <a:cs typeface="+mn-cs"/>
                <a:sym typeface="Helvetica Neue Light"/>
              </a:rPr>
              <a:t> </a:t>
            </a:r>
          </a:p>
          <a:p>
            <a:pPr marL="762000" indent="-762000" algn="l">
              <a:buSzPct val="75000"/>
              <a:buFont typeface="Helvetica Neue"/>
              <a:buChar char="•"/>
              <a:defRPr sz="4700"/>
            </a:pPr>
            <a:r>
              <a:t>Introduction to x86 Assembly Language</a:t>
            </a:r>
          </a:p>
          <a:p>
            <a:pPr lvl="1" marL="1397000" indent="-762000" algn="l">
              <a:buSzPct val="75000"/>
              <a:buFont typeface="Helvetica Neue"/>
              <a:buChar char="•"/>
              <a:defRPr sz="4700"/>
            </a:pPr>
            <a:r>
              <a:t>Overview of assembly code and the weirdness of x86 (primarily historical)</a:t>
            </a:r>
          </a:p>
          <a:p>
            <a:pPr lvl="2" marL="2032000" indent="-762000" algn="l">
              <a:buSzPct val="75000"/>
              <a:buFont typeface="Helvetica Neue"/>
              <a:buChar char="•"/>
              <a:defRPr sz="4700"/>
            </a:pPr>
            <a:r>
              <a:t>First example: HelloWorld, gcc -S, gdbtui</a:t>
            </a:r>
          </a:p>
          <a:p>
            <a:pPr lvl="2" marL="2032000" indent="-762000" algn="l">
              <a:buSzPct val="75000"/>
              <a:buFont typeface="Helvetica Neue"/>
              <a:buChar char="•"/>
              <a:defRPr sz="4700"/>
            </a:pPr>
            <a:r>
              <a:t>Second Example: Looper</a:t>
            </a:r>
          </a:p>
          <a:p>
            <a:pPr lvl="1" marL="1397000" indent="-762000" algn="l">
              <a:buSzPct val="75000"/>
              <a:buFont typeface="Helvetica Neue"/>
              <a:buChar char="•"/>
              <a:defRPr sz="4700"/>
            </a:pPr>
            <a:r>
              <a:t>Registers</a:t>
            </a:r>
          </a:p>
          <a:p>
            <a:pPr lvl="1" marL="1397000" indent="-762000" algn="l">
              <a:buSzPct val="75000"/>
              <a:buFont typeface="Helvetica Neue"/>
              <a:buChar char="•"/>
              <a:defRPr sz="4700"/>
            </a:pPr>
            <a:r>
              <a:t>Data formats</a:t>
            </a:r>
          </a:p>
          <a:p>
            <a:pPr lvl="1" marL="1397000" indent="-762000" algn="l">
              <a:buSzPct val="75000"/>
              <a:buFont typeface="Helvetica Neue"/>
              <a:buChar char="•"/>
              <a:defRPr sz="4700"/>
            </a:pPr>
            <a:r>
              <a:t>Addressing Modes</a:t>
            </a:r>
          </a:p>
          <a:p>
            <a:pPr lvl="1" marL="1397000" indent="-762000" algn="l">
              <a:buSzPct val="75000"/>
              <a:buFont typeface="Helvetica Neue"/>
              <a:buChar char="•"/>
              <a:defRPr sz="4700"/>
            </a:pPr>
            <a:r>
              <a:t>The </a:t>
            </a:r>
            <a:r>
              <a:rPr>
                <a:latin typeface="Courier"/>
                <a:ea typeface="Courier"/>
                <a:cs typeface="Courier"/>
                <a:sym typeface="Courier"/>
              </a:rPr>
              <a:t>mov</a:t>
            </a:r>
            <a:r>
              <a:t> instruction</a:t>
            </a:r>
          </a:p>
          <a:p>
            <a:pPr lvl="1" marL="1397000" indent="-762000" algn="l">
              <a:buSzPct val="75000"/>
              <a:buFont typeface="Helvetica Neue"/>
              <a:buChar char="•"/>
              <a:defRPr sz="4700"/>
            </a:pPr>
            <a:r>
              <a:t>Access to variables of various types</a:t>
            </a:r>
          </a:p>
        </p:txBody>
      </p:sp>
      <p:sp>
        <p:nvSpPr>
          <p:cNvPr id="149" name="Slide Number"/>
          <p:cNvSpPr txBox="1"/>
          <p:nvPr>
            <p:ph type="sldNum" sz="quarter" idx="2"/>
          </p:nvPr>
        </p:nvSpPr>
        <p:spPr>
          <a:xfrm>
            <a:off x="712907" y="13031457"/>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What is Assembly 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What is Assembly Code?</a:t>
            </a:r>
          </a:p>
        </p:txBody>
      </p:sp>
      <p:sp>
        <p:nvSpPr>
          <p:cNvPr id="152" name="Computers execute &quot;machine code,&quot; which is a sequence of bytes that encode low-level operations for manipulating data, managing memory, read and write from storage, and communicate with networks.…"/>
          <p:cNvSpPr txBox="1"/>
          <p:nvPr/>
        </p:nvSpPr>
        <p:spPr>
          <a:xfrm>
            <a:off x="1935898" y="3484870"/>
            <a:ext cx="20512203" cy="76987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6200"/>
            </a:pPr>
            <a:r>
              <a:t>Computers execute "machine code," which is a sequence of bytes that encode low-level operations for manipulating data, managing memory, read and write from storage, and communicate with networks.</a:t>
            </a:r>
          </a:p>
          <a:p>
            <a:pPr marL="762000" indent="-762000" algn="l">
              <a:buSzPct val="75000"/>
              <a:buFont typeface="Helvetica Neue"/>
              <a:buChar char="•"/>
              <a:defRPr sz="6200"/>
            </a:pPr>
          </a:p>
          <a:p>
            <a:pPr marL="762000" indent="-762000" algn="l">
              <a:buSzPct val="75000"/>
              <a:buFont typeface="Helvetica Neue"/>
              <a:buChar char="•"/>
              <a:defRPr sz="6200"/>
            </a:pPr>
            <a:r>
              <a:t>The "assembly code" for a computer is a textual representation of the machine code giving the individual instructions to the underlying machine.</a:t>
            </a:r>
          </a:p>
        </p:txBody>
      </p:sp>
      <p:sp>
        <p:nvSpPr>
          <p:cNvPr id="153" name="Slide Number"/>
          <p:cNvSpPr txBox="1"/>
          <p:nvPr>
            <p:ph type="sldNum" sz="quarter" idx="2"/>
          </p:nvPr>
        </p:nvSpPr>
        <p:spPr>
          <a:xfrm>
            <a:off x="712907" y="13031457"/>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What is Assembly 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What is Assembly Code?</a:t>
            </a:r>
          </a:p>
        </p:txBody>
      </p:sp>
      <p:sp>
        <p:nvSpPr>
          <p:cNvPr id="156" name="gcc generates assembly code from C code…"/>
          <p:cNvSpPr txBox="1"/>
          <p:nvPr/>
        </p:nvSpPr>
        <p:spPr>
          <a:xfrm>
            <a:off x="1935898" y="1689373"/>
            <a:ext cx="20512204" cy="115608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6200"/>
            </a:pPr>
            <a:r>
              <a:rPr>
                <a:latin typeface="Courier"/>
                <a:ea typeface="Courier"/>
                <a:cs typeface="Courier"/>
                <a:sym typeface="Courier"/>
              </a:rPr>
              <a:t>gcc</a:t>
            </a:r>
            <a:r>
              <a:t> generates assembly code from C code</a:t>
            </a:r>
          </a:p>
          <a:p>
            <a:pPr marL="762000" indent="-762000" algn="l">
              <a:buSzPct val="75000"/>
              <a:buFont typeface="Helvetica Neue"/>
              <a:buChar char="•"/>
              <a:defRPr sz="6200"/>
            </a:pPr>
            <a:r>
              <a:t>Assembly is raw — there is no type checking, and the instructions are simple. It is unique to the type of processor (e.g., the assembly for your computer cannot run on your phone)</a:t>
            </a:r>
          </a:p>
          <a:p>
            <a:pPr marL="762000" indent="-762000" algn="l">
              <a:buSzPct val="75000"/>
              <a:buFont typeface="Helvetica Neue"/>
              <a:buChar char="•"/>
              <a:defRPr sz="6200"/>
            </a:pPr>
            <a:r>
              <a:t>Humans can write assembly (and, in fact, in the early days of computing they had to write assembly), but it is more productive to be able to read and understand what the compiler produces, than to write it by hand.</a:t>
            </a:r>
          </a:p>
          <a:p>
            <a:pPr marL="762000" indent="-762000" algn="l">
              <a:buSzPct val="75000"/>
              <a:buFont typeface="Helvetica Neue"/>
              <a:buChar char="•"/>
              <a:defRPr sz="6200"/>
            </a:pPr>
            <a:r>
              <a:rPr>
                <a:latin typeface="Courier"/>
                <a:ea typeface="Courier"/>
                <a:cs typeface="Courier"/>
                <a:sym typeface="Courier"/>
              </a:rPr>
              <a:t>gcc</a:t>
            </a:r>
            <a:r>
              <a:t> is almost always going to produce better optimized code than a human could, and understanding what the compiler produces is important.</a:t>
            </a:r>
          </a:p>
        </p:txBody>
      </p:sp>
      <p:sp>
        <p:nvSpPr>
          <p:cNvPr id="157" name="Slide Number"/>
          <p:cNvSpPr txBox="1"/>
          <p:nvPr>
            <p:ph type="sldNum" sz="quarter" idx="2"/>
          </p:nvPr>
        </p:nvSpPr>
        <p:spPr>
          <a:xfrm>
            <a:off x="712907" y="13031457"/>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x86 Assembl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x86 Assembly</a:t>
            </a:r>
          </a:p>
        </p:txBody>
      </p:sp>
      <p:sp>
        <p:nvSpPr>
          <p:cNvPr id="160" name="The Intel-based computers we use are direct descendants of Intel's 16-bit, 1978 processor with the name 8086.…"/>
          <p:cNvSpPr txBox="1"/>
          <p:nvPr/>
        </p:nvSpPr>
        <p:spPr>
          <a:xfrm>
            <a:off x="1697660" y="5541003"/>
            <a:ext cx="20988680" cy="76987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6200"/>
            </a:pPr>
            <a:r>
              <a:t>The Intel-based computers we use are direct descendants of Intel's 16-bit, 1978 processor with the name 8086.</a:t>
            </a:r>
          </a:p>
          <a:p>
            <a:pPr marL="762000" indent="-762000" algn="l">
              <a:buSzPct val="75000"/>
              <a:buFont typeface="Helvetica Neue"/>
              <a:buChar char="•"/>
              <a:defRPr sz="6200"/>
            </a:pPr>
            <a:r>
              <a:t>Intel has taken a strict backwards-compatibility approach to new processors, and their 32- and 64-bit processors have built upon the original 8086 Assembly code. </a:t>
            </a:r>
          </a:p>
          <a:p>
            <a:pPr marL="762000" indent="-762000" algn="l">
              <a:buSzPct val="75000"/>
              <a:buFont typeface="Helvetica Neue"/>
              <a:buChar char="•"/>
              <a:defRPr sz="6200"/>
            </a:pPr>
            <a:r>
              <a:t>These days, when we learn x86 assembly code, we have to keep this history in mind. Naming of "registers," for example, has historical roots, so bear with it.</a:t>
            </a:r>
          </a:p>
        </p:txBody>
      </p:sp>
      <p:pic>
        <p:nvPicPr>
          <p:cNvPr id="161" name="Image" descr="Image"/>
          <p:cNvPicPr>
            <a:picLocks noChangeAspect="1"/>
          </p:cNvPicPr>
          <p:nvPr/>
        </p:nvPicPr>
        <p:blipFill>
          <a:blip r:embed="rId2">
            <a:extLst/>
          </a:blip>
          <a:srcRect l="8075" t="17438" r="8677" b="17914"/>
          <a:stretch>
            <a:fillRect/>
          </a:stretch>
        </p:blipFill>
        <p:spPr>
          <a:xfrm>
            <a:off x="7537449" y="1805315"/>
            <a:ext cx="9309216" cy="3698929"/>
          </a:xfrm>
          <a:prstGeom prst="rect">
            <a:avLst/>
          </a:prstGeom>
          <a:ln w="12700">
            <a:miter lim="400000"/>
          </a:ln>
        </p:spPr>
      </p:pic>
      <p:sp>
        <p:nvSpPr>
          <p:cNvPr id="162" name="Slide Number"/>
          <p:cNvSpPr txBox="1"/>
          <p:nvPr>
            <p:ph type="sldNum" sz="quarter" idx="2"/>
          </p:nvPr>
        </p:nvSpPr>
        <p:spPr>
          <a:xfrm>
            <a:off x="712907" y="13031457"/>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 name="Machine-Level 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Machine-Level Code</a:t>
            </a:r>
          </a:p>
        </p:txBody>
      </p:sp>
      <p:sp>
        <p:nvSpPr>
          <p:cNvPr id="165" name="Before we look at some assembly code, let's talk about some things that have been hidden from us when writing C code.…"/>
          <p:cNvSpPr txBox="1"/>
          <p:nvPr/>
        </p:nvSpPr>
        <p:spPr>
          <a:xfrm>
            <a:off x="1935898" y="3687587"/>
            <a:ext cx="20512203" cy="76987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6200"/>
            </a:pPr>
            <a:r>
              <a:t>Before we look at some assembly code, let's talk about some things that have been hidden from us when writing C code.</a:t>
            </a:r>
          </a:p>
          <a:p>
            <a:pPr marL="762000" indent="-762000" algn="l">
              <a:buSzPct val="75000"/>
              <a:buFont typeface="Helvetica Neue"/>
              <a:buChar char="•"/>
              <a:defRPr sz="6200"/>
            </a:pPr>
            <a:r>
              <a:t>Machine code is based on the "instruction set architecture" (ISA), which defines the behavior and layout of the system. Behavior is defined as if instructions are run one after the other, and memory appears as a very large byte array. </a:t>
            </a:r>
          </a:p>
        </p:txBody>
      </p:sp>
      <p:sp>
        <p:nvSpPr>
          <p:cNvPr id="166" name="Slide Number"/>
          <p:cNvSpPr txBox="1"/>
          <p:nvPr>
            <p:ph type="sldNum" sz="quarter" idx="2"/>
          </p:nvPr>
        </p:nvSpPr>
        <p:spPr>
          <a:xfrm>
            <a:off x="712907" y="13031457"/>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Machine-Level 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Machine-Level Code</a:t>
            </a:r>
          </a:p>
        </p:txBody>
      </p:sp>
      <p:sp>
        <p:nvSpPr>
          <p:cNvPr id="169" name="New things that have been hidden:…"/>
          <p:cNvSpPr txBox="1"/>
          <p:nvPr/>
        </p:nvSpPr>
        <p:spPr>
          <a:xfrm>
            <a:off x="835433" y="2152727"/>
            <a:ext cx="22713135" cy="1116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4900"/>
            </a:pPr>
            <a:r>
              <a:t>New things that have been hidden:</a:t>
            </a:r>
          </a:p>
          <a:p>
            <a:pPr lvl="1" marL="1397000" indent="-762000" algn="l">
              <a:buSzPct val="75000"/>
              <a:buFont typeface="Helvetica Neue"/>
              <a:buChar char="•"/>
              <a:defRPr sz="4900"/>
            </a:pPr>
            <a:r>
              <a:t>The </a:t>
            </a:r>
            <a:r>
              <a:rPr i="1">
                <a:latin typeface="Helvetica Neue"/>
                <a:ea typeface="Helvetica Neue"/>
                <a:cs typeface="Helvetica Neue"/>
                <a:sym typeface="Helvetica Neue"/>
              </a:rPr>
              <a:t>program counter</a:t>
            </a:r>
            <a:r>
              <a:t> (PC), called "</a:t>
            </a:r>
            <a:r>
              <a:rPr>
                <a:latin typeface="Courier"/>
                <a:ea typeface="Courier"/>
                <a:cs typeface="Courier"/>
                <a:sym typeface="Courier"/>
              </a:rPr>
              <a:t>%rip</a:t>
            </a:r>
            <a:r>
              <a:t>" indicates the address of the next instruction ("r"egister "i"nstruction "p"ointer". We cannot modify this directly.</a:t>
            </a:r>
          </a:p>
          <a:p>
            <a:pPr lvl="1" marL="1397000" indent="-762000" algn="l">
              <a:buSzPct val="75000"/>
              <a:buFont typeface="Helvetica Neue"/>
              <a:buChar char="•"/>
              <a:defRPr sz="4900"/>
            </a:pPr>
            <a:r>
              <a:t>The "register file" contains 16 named locations that store 64-bit values. Registers are the fastest memory on your computer. They </a:t>
            </a:r>
            <a:r>
              <a:rPr i="1">
                <a:latin typeface="Helvetica Neue"/>
                <a:ea typeface="Helvetica Neue"/>
                <a:cs typeface="Helvetica Neue"/>
                <a:sym typeface="Helvetica Neue"/>
              </a:rPr>
              <a:t>are not</a:t>
            </a:r>
            <a:r>
              <a:t> in main memory, and </a:t>
            </a:r>
            <a:r>
              <a:rPr i="1">
                <a:latin typeface="Helvetica Neue"/>
                <a:ea typeface="Helvetica Neue"/>
                <a:cs typeface="Helvetica Neue"/>
                <a:sym typeface="Helvetica Neue"/>
              </a:rPr>
              <a:t>do not</a:t>
            </a:r>
            <a:r>
              <a:t> have addresses. You cannot pass a pointer to a register, but a pointer may </a:t>
            </a:r>
            <a:r>
              <a:rPr i="1">
                <a:latin typeface="Helvetica Neue"/>
                <a:ea typeface="Helvetica Neue"/>
                <a:cs typeface="Helvetica Neue"/>
                <a:sym typeface="Helvetica Neue"/>
              </a:rPr>
              <a:t>hold</a:t>
            </a:r>
            <a:r>
              <a:t> a register as its value.</a:t>
            </a:r>
          </a:p>
          <a:p>
            <a:pPr lvl="2" marL="2032000" indent="-762000" algn="l">
              <a:buSzPct val="75000"/>
              <a:buFont typeface="Helvetica Neue"/>
              <a:buChar char="•"/>
              <a:defRPr sz="4900"/>
            </a:pPr>
            <a:r>
              <a:t>Registers can hold addresses, or integer data. Some registers are used to keep track of your program's state, and others hold temporary data.</a:t>
            </a:r>
          </a:p>
          <a:p>
            <a:pPr lvl="2" marL="2032000" indent="-762000" algn="l">
              <a:buSzPct val="75000"/>
              <a:buFont typeface="Helvetica Neue"/>
              <a:buChar char="•"/>
              <a:defRPr sz="4900"/>
            </a:pPr>
            <a:r>
              <a:t>Registers are used for arithmetic, local variables, and return values for functions.</a:t>
            </a:r>
          </a:p>
          <a:p>
            <a:pPr lvl="1" marL="1397000" indent="-762000" algn="l">
              <a:buSzPct val="75000"/>
              <a:buFont typeface="Helvetica Neue"/>
              <a:buChar char="•"/>
              <a:defRPr sz="4900"/>
            </a:pPr>
            <a:r>
              <a:t>The condition code registers hold status information about the most recently executed arithmetic or logical instruction. These are used to control program flow — e.g., if the result of an addition is negative, exit a loop.</a:t>
            </a:r>
          </a:p>
          <a:p>
            <a:pPr lvl="1" marL="1397000" indent="-762000" algn="l">
              <a:buSzPct val="75000"/>
              <a:buFont typeface="Helvetica Neue"/>
              <a:buChar char="•"/>
              <a:defRPr sz="4900"/>
            </a:pPr>
            <a:r>
              <a:t>There are vector registers, which hold integer or floating point values.</a:t>
            </a:r>
          </a:p>
        </p:txBody>
      </p:sp>
      <p:pic>
        <p:nvPicPr>
          <p:cNvPr id="170" name="Image" descr="Image"/>
          <p:cNvPicPr>
            <a:picLocks noChangeAspect="1"/>
          </p:cNvPicPr>
          <p:nvPr/>
        </p:nvPicPr>
        <p:blipFill>
          <a:blip r:embed="rId2">
            <a:extLst/>
          </a:blip>
          <a:stretch>
            <a:fillRect/>
          </a:stretch>
        </p:blipFill>
        <p:spPr>
          <a:xfrm>
            <a:off x="11391855" y="1569129"/>
            <a:ext cx="2746402" cy="1448750"/>
          </a:xfrm>
          <a:prstGeom prst="rect">
            <a:avLst/>
          </a:prstGeom>
          <a:ln w="12700">
            <a:miter lim="400000"/>
          </a:ln>
        </p:spPr>
      </p:pic>
      <p:sp>
        <p:nvSpPr>
          <p:cNvPr id="171" name="Slide Number"/>
          <p:cNvSpPr txBox="1"/>
          <p:nvPr>
            <p:ph type="sldNum" sz="quarter" idx="2"/>
          </p:nvPr>
        </p:nvSpPr>
        <p:spPr>
          <a:xfrm>
            <a:off x="712907" y="13031457"/>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16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6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6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2" fill="hold">
                                  <p:stCondLst>
                                    <p:cond delay="0"/>
                                  </p:stCondLst>
                                  <p:iterate type="el" backwards="0">
                                    <p:tmAbs val="0"/>
                                  </p:iterate>
                                  <p:childTnLst>
                                    <p:set>
                                      <p:cBhvr>
                                        <p:cTn id="16" fill="hold"/>
                                        <p:tgtEl>
                                          <p:spTgt spid="17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69">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69">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69">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169">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1" fill="hold">
                                  <p:stCondLst>
                                    <p:cond delay="0"/>
                                  </p:stCondLst>
                                  <p:iterate type="el" backwards="0">
                                    <p:tmAbs val="0"/>
                                  </p:iterate>
                                  <p:childTnLst>
                                    <p:set>
                                      <p:cBhvr>
                                        <p:cTn id="36" fill="hold"/>
                                        <p:tgtEl>
                                          <p:spTgt spid="169">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69" grpId="1"/>
      <p:bldP build="whole" bldLvl="1" animBg="1" rev="0" advAuto="0" spid="170" grpId="2"/>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Machine-Level 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Machine-Level Code</a:t>
            </a:r>
          </a:p>
        </p:txBody>
      </p:sp>
      <p:sp>
        <p:nvSpPr>
          <p:cNvPr id="174" name="Unlike C, there is no model of different data types, and memory is simply a large, byte-addressable array.…"/>
          <p:cNvSpPr txBox="1"/>
          <p:nvPr/>
        </p:nvSpPr>
        <p:spPr>
          <a:xfrm>
            <a:off x="835433" y="2152727"/>
            <a:ext cx="22713135" cy="103959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4900"/>
            </a:pPr>
            <a:r>
              <a:t>Unlike C, there is no model of different data types, and memory is simply a large, byte-addressable array.</a:t>
            </a:r>
          </a:p>
          <a:p>
            <a:pPr marL="762000" indent="-762000" algn="l">
              <a:buSzPct val="75000"/>
              <a:buFont typeface="Helvetica Neue"/>
              <a:buChar char="•"/>
              <a:defRPr sz="4900"/>
            </a:pPr>
          </a:p>
          <a:p>
            <a:pPr marL="762000" indent="-762000" algn="l">
              <a:buSzPct val="75000"/>
              <a:buFont typeface="Helvetica Neue"/>
              <a:buChar char="•"/>
              <a:defRPr sz="4900"/>
            </a:pPr>
            <a:r>
              <a:t>There is no distinction between signed and unsigned integers, between different types of pointers, or even between pointers and integers.</a:t>
            </a:r>
          </a:p>
          <a:p>
            <a:pPr marL="762000" indent="-762000" algn="l">
              <a:buSzPct val="75000"/>
              <a:buFont typeface="Helvetica Neue"/>
              <a:buChar char="•"/>
              <a:defRPr sz="4900"/>
            </a:pPr>
          </a:p>
          <a:p>
            <a:pPr marL="762000" indent="-762000" algn="l">
              <a:buSzPct val="75000"/>
              <a:buFont typeface="Helvetica Neue"/>
              <a:buChar char="•"/>
              <a:defRPr sz="4900"/>
            </a:pPr>
            <a:r>
              <a:t>A single machine instruction performs only a very elementary operation. For example:</a:t>
            </a:r>
          </a:p>
          <a:p>
            <a:pPr lvl="1" marL="1397000" indent="-762000" algn="l">
              <a:buSzPct val="75000"/>
              <a:buFont typeface="Helvetica Neue"/>
              <a:buChar char="•"/>
              <a:defRPr sz="4900"/>
            </a:pPr>
            <a:r>
              <a:t>there is an instruction to add two numbers in registers. That's all the instruction does.</a:t>
            </a:r>
          </a:p>
          <a:p>
            <a:pPr lvl="1" marL="1397000" indent="-762000" algn="l">
              <a:buSzPct val="75000"/>
              <a:buFont typeface="Helvetica Neue"/>
              <a:buChar char="•"/>
              <a:defRPr sz="4900"/>
            </a:pPr>
            <a:r>
              <a:t>there is an instruction that transfers data between a register and memory.</a:t>
            </a:r>
          </a:p>
          <a:p>
            <a:pPr lvl="1" marL="1397000" indent="-762000" algn="l">
              <a:buSzPct val="75000"/>
              <a:buFont typeface="Helvetica Neue"/>
              <a:buChar char="•"/>
              <a:defRPr sz="4900"/>
            </a:pPr>
            <a:r>
              <a:t>there is an instruction that conditionally branches to a new instruction address.</a:t>
            </a:r>
          </a:p>
          <a:p>
            <a:pPr lvl="1" marL="1397000" indent="-762000" algn="l">
              <a:buSzPct val="75000"/>
              <a:buFont typeface="Helvetica Neue"/>
              <a:buChar char="•"/>
              <a:defRPr sz="4900"/>
            </a:pPr>
          </a:p>
          <a:p>
            <a:pPr marL="762000" indent="-762000" algn="l">
              <a:buSzPct val="75000"/>
              <a:buFont typeface="Helvetica Neue"/>
              <a:buChar char="•"/>
              <a:defRPr sz="4900"/>
            </a:pPr>
            <a:r>
              <a:t>Often, one C statement generates multiple assembly code instructions.</a:t>
            </a:r>
          </a:p>
        </p:txBody>
      </p:sp>
      <p:sp>
        <p:nvSpPr>
          <p:cNvPr id="175" name="Slide Number"/>
          <p:cNvSpPr txBox="1"/>
          <p:nvPr>
            <p:ph type="sldNum" sz="quarter" idx="2"/>
          </p:nvPr>
        </p:nvSpPr>
        <p:spPr>
          <a:xfrm>
            <a:off x="712907" y="13031457"/>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174">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7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7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7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7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7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74">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174">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1" fill="hold">
                                  <p:stCondLst>
                                    <p:cond delay="0"/>
                                  </p:stCondLst>
                                  <p:iterate type="el" backwards="0">
                                    <p:tmAbs val="0"/>
                                  </p:iterate>
                                  <p:childTnLst>
                                    <p:set>
                                      <p:cBhvr>
                                        <p:cTn id="36" fill="hold"/>
                                        <p:tgtEl>
                                          <p:spTgt spid="174">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Class="entr" nodeType="clickEffect" presetSubtype="0" presetID="1" grpId="1" fill="hold">
                                  <p:stCondLst>
                                    <p:cond delay="0"/>
                                  </p:stCondLst>
                                  <p:iterate type="el" backwards="0">
                                    <p:tmAbs val="0"/>
                                  </p:iterate>
                                  <p:childTnLst>
                                    <p:set>
                                      <p:cBhvr>
                                        <p:cTn id="40" fill="hold"/>
                                        <p:tgtEl>
                                          <p:spTgt spid="174">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Class="entr" nodeType="clickEffect" presetSubtype="0" presetID="1" grpId="1" fill="hold">
                                  <p:stCondLst>
                                    <p:cond delay="0"/>
                                  </p:stCondLst>
                                  <p:iterate type="el" backwards="0">
                                    <p:tmAbs val="0"/>
                                  </p:iterate>
                                  <p:childTnLst>
                                    <p:set>
                                      <p:cBhvr>
                                        <p:cTn id="44" fill="hold"/>
                                        <p:tgtEl>
                                          <p:spTgt spid="174">
                                            <p:txEl>
                                              <p:pRg st="9" end="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74"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x86 Assembly: a first loo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x86 Assembly: a first look</a:t>
            </a:r>
          </a:p>
        </p:txBody>
      </p:sp>
      <p:sp>
        <p:nvSpPr>
          <p:cNvPr id="178" name="Let's look at some assembly code!"/>
          <p:cNvSpPr txBox="1"/>
          <p:nvPr/>
        </p:nvSpPr>
        <p:spPr>
          <a:xfrm>
            <a:off x="1935898" y="2123768"/>
            <a:ext cx="20512204" cy="10312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762000" indent="-762000" algn="l">
              <a:buSzPct val="75000"/>
              <a:buFont typeface="Helvetica Neue"/>
              <a:buChar char="•"/>
              <a:defRPr sz="6200"/>
            </a:lvl1pPr>
          </a:lstStyle>
          <a:p>
            <a:pPr/>
            <a:r>
              <a:t>Let's look at some assembly code!</a:t>
            </a:r>
          </a:p>
        </p:txBody>
      </p:sp>
      <p:sp>
        <p:nvSpPr>
          <p:cNvPr id="179" name="#include&lt;stdlib.h&gt;…"/>
          <p:cNvSpPr txBox="1"/>
          <p:nvPr/>
        </p:nvSpPr>
        <p:spPr>
          <a:xfrm>
            <a:off x="2044442" y="3346450"/>
            <a:ext cx="9231835" cy="4737100"/>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300">
                <a:latin typeface="Courier"/>
                <a:ea typeface="Courier"/>
                <a:cs typeface="Courier"/>
                <a:sym typeface="Courier"/>
              </a:defRPr>
            </a:pPr>
            <a:r>
              <a:t>#include&lt;stdlib.h&gt;</a:t>
            </a:r>
          </a:p>
          <a:p>
            <a:pPr algn="l">
              <a:defRPr sz="3300">
                <a:latin typeface="Courier"/>
                <a:ea typeface="Courier"/>
                <a:cs typeface="Courier"/>
                <a:sym typeface="Courier"/>
              </a:defRPr>
            </a:pPr>
            <a:r>
              <a:t>#include&lt;stdio.h&gt;</a:t>
            </a:r>
          </a:p>
          <a:p>
            <a:pPr algn="l">
              <a:defRPr sz="3300">
                <a:latin typeface="Courier"/>
                <a:ea typeface="Courier"/>
                <a:cs typeface="Courier"/>
                <a:sym typeface="Courier"/>
              </a:defRPr>
            </a:pPr>
          </a:p>
          <a:p>
            <a:pPr algn="l">
              <a:defRPr sz="3300">
                <a:latin typeface="Courier"/>
                <a:ea typeface="Courier"/>
                <a:cs typeface="Courier"/>
                <a:sym typeface="Courier"/>
              </a:defRPr>
            </a:pPr>
            <a:r>
              <a:t>int main()</a:t>
            </a:r>
          </a:p>
          <a:p>
            <a:pPr algn="l">
              <a:defRPr sz="3300">
                <a:latin typeface="Courier"/>
                <a:ea typeface="Courier"/>
                <a:cs typeface="Courier"/>
                <a:sym typeface="Courier"/>
              </a:defRPr>
            </a:pPr>
            <a:r>
              <a:t>{</a:t>
            </a:r>
          </a:p>
          <a:p>
            <a:pPr algn="l">
              <a:defRPr sz="3300">
                <a:latin typeface="Courier"/>
                <a:ea typeface="Courier"/>
                <a:cs typeface="Courier"/>
                <a:sym typeface="Courier"/>
              </a:defRPr>
            </a:pPr>
            <a:r>
              <a:t>    int i = 1;</a:t>
            </a:r>
          </a:p>
          <a:p>
            <a:pPr algn="l">
              <a:defRPr sz="3300">
                <a:latin typeface="Courier"/>
                <a:ea typeface="Courier"/>
                <a:cs typeface="Courier"/>
                <a:sym typeface="Courier"/>
              </a:defRPr>
            </a:pPr>
            <a:r>
              <a:t>    printf("Hello, World %d!\n", i);</a:t>
            </a:r>
          </a:p>
          <a:p>
            <a:pPr algn="l">
              <a:defRPr sz="3300">
                <a:latin typeface="Courier"/>
                <a:ea typeface="Courier"/>
                <a:cs typeface="Courier"/>
                <a:sym typeface="Courier"/>
              </a:defRPr>
            </a:pPr>
            <a:r>
              <a:t>    return 0;</a:t>
            </a:r>
          </a:p>
          <a:p>
            <a:pPr algn="l">
              <a:defRPr sz="3300">
                <a:latin typeface="Courier"/>
                <a:ea typeface="Courier"/>
                <a:cs typeface="Courier"/>
                <a:sym typeface="Courier"/>
              </a:defRPr>
            </a:pPr>
            <a:r>
              <a:t>}</a:t>
            </a:r>
          </a:p>
        </p:txBody>
      </p:sp>
      <p:sp>
        <p:nvSpPr>
          <p:cNvPr id="180" name=".LC0:…"/>
          <p:cNvSpPr txBox="1"/>
          <p:nvPr/>
        </p:nvSpPr>
        <p:spPr>
          <a:xfrm>
            <a:off x="2042776" y="8306721"/>
            <a:ext cx="16189689" cy="53340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100">
                <a:latin typeface="Courier"/>
                <a:ea typeface="Courier"/>
                <a:cs typeface="Courier"/>
                <a:sym typeface="Courier"/>
              </a:defRPr>
            </a:pPr>
            <a:r>
              <a:t>.LC0:</a:t>
            </a:r>
          </a:p>
          <a:p>
            <a:pPr algn="l">
              <a:defRPr sz="3100">
                <a:latin typeface="Courier"/>
                <a:ea typeface="Courier"/>
                <a:cs typeface="Courier"/>
                <a:sym typeface="Courier"/>
              </a:defRPr>
            </a:pPr>
            <a:r>
              <a:t>        .string "Hello, World %d!\n"</a:t>
            </a:r>
          </a:p>
          <a:p>
            <a:pPr algn="l">
              <a:defRPr sz="3100">
                <a:latin typeface="Courier"/>
                <a:ea typeface="Courier"/>
                <a:cs typeface="Courier"/>
                <a:sym typeface="Courier"/>
              </a:defRPr>
            </a:pPr>
            <a:r>
              <a:t>main:</a:t>
            </a:r>
          </a:p>
          <a:p>
            <a:pPr algn="l">
              <a:defRPr sz="3100">
                <a:latin typeface="Courier"/>
                <a:ea typeface="Courier"/>
                <a:cs typeface="Courier"/>
                <a:sym typeface="Courier"/>
              </a:defRPr>
            </a:pPr>
            <a:r>
              <a:t>        subq    $8, %rsp</a:t>
            </a:r>
          </a:p>
          <a:p>
            <a:pPr algn="l">
              <a:defRPr sz="3100">
                <a:latin typeface="Courier"/>
                <a:ea typeface="Courier"/>
                <a:cs typeface="Courier"/>
                <a:sym typeface="Courier"/>
              </a:defRPr>
            </a:pPr>
            <a:r>
              <a:t>        movl    $1, %esi</a:t>
            </a:r>
          </a:p>
          <a:p>
            <a:pPr algn="l">
              <a:defRPr sz="3100">
                <a:latin typeface="Courier"/>
                <a:ea typeface="Courier"/>
                <a:cs typeface="Courier"/>
                <a:sym typeface="Courier"/>
              </a:defRPr>
            </a:pPr>
            <a:r>
              <a:t>        movl    $.LC0, %edi</a:t>
            </a:r>
          </a:p>
          <a:p>
            <a:pPr algn="l">
              <a:defRPr sz="3100">
                <a:latin typeface="Courier"/>
                <a:ea typeface="Courier"/>
                <a:cs typeface="Courier"/>
                <a:sym typeface="Courier"/>
              </a:defRPr>
            </a:pPr>
            <a:r>
              <a:t>        movl    $0, %eax</a:t>
            </a:r>
          </a:p>
          <a:p>
            <a:pPr algn="l">
              <a:defRPr sz="3100">
                <a:latin typeface="Courier"/>
                <a:ea typeface="Courier"/>
                <a:cs typeface="Courier"/>
                <a:sym typeface="Courier"/>
              </a:defRPr>
            </a:pPr>
            <a:r>
              <a:t>        call    printf</a:t>
            </a:r>
          </a:p>
          <a:p>
            <a:pPr algn="l">
              <a:defRPr sz="3100">
                <a:latin typeface="Courier"/>
                <a:ea typeface="Courier"/>
                <a:cs typeface="Courier"/>
                <a:sym typeface="Courier"/>
              </a:defRPr>
            </a:pPr>
            <a:r>
              <a:t>        movl    $0, %eax</a:t>
            </a:r>
          </a:p>
          <a:p>
            <a:pPr algn="l">
              <a:defRPr sz="3100">
                <a:latin typeface="Courier"/>
                <a:ea typeface="Courier"/>
                <a:cs typeface="Courier"/>
                <a:sym typeface="Courier"/>
              </a:defRPr>
            </a:pPr>
            <a:r>
              <a:t>        addq    $8, %rsp</a:t>
            </a:r>
          </a:p>
          <a:p>
            <a:pPr algn="l">
              <a:defRPr sz="3100">
                <a:latin typeface="Courier"/>
                <a:ea typeface="Courier"/>
                <a:cs typeface="Courier"/>
                <a:sym typeface="Courier"/>
              </a:defRPr>
            </a:pPr>
            <a:r>
              <a:t>        ret</a:t>
            </a:r>
          </a:p>
        </p:txBody>
      </p:sp>
      <p:sp>
        <p:nvSpPr>
          <p:cNvPr id="181" name="$ gcc -S -Og -std=gnu99 -Wall hello.c…"/>
          <p:cNvSpPr txBox="1"/>
          <p:nvPr/>
        </p:nvSpPr>
        <p:spPr>
          <a:xfrm>
            <a:off x="12634462" y="3346450"/>
            <a:ext cx="11165265" cy="1181100"/>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300">
                <a:latin typeface="Courier"/>
                <a:ea typeface="Courier"/>
                <a:cs typeface="Courier"/>
                <a:sym typeface="Courier"/>
              </a:defRPr>
            </a:pPr>
            <a:r>
              <a:t>$ gcc -S -Og -std=gnu99 -Wall hello.c</a:t>
            </a:r>
          </a:p>
          <a:p>
            <a:pPr algn="l">
              <a:defRPr sz="3300">
                <a:latin typeface="Courier"/>
                <a:ea typeface="Courier"/>
                <a:cs typeface="Courier"/>
                <a:sym typeface="Courier"/>
              </a:defRPr>
            </a:pPr>
            <a:r>
              <a:t>$ vim hello.s</a:t>
            </a:r>
          </a:p>
        </p:txBody>
      </p:sp>
      <p:pic>
        <p:nvPicPr>
          <p:cNvPr id="182" name="Image" descr="Image"/>
          <p:cNvPicPr>
            <a:picLocks noChangeAspect="1"/>
          </p:cNvPicPr>
          <p:nvPr/>
        </p:nvPicPr>
        <p:blipFill>
          <a:blip r:embed="rId2">
            <a:extLst/>
          </a:blip>
          <a:stretch>
            <a:fillRect/>
          </a:stretch>
        </p:blipFill>
        <p:spPr>
          <a:xfrm>
            <a:off x="19186698" y="8896313"/>
            <a:ext cx="2768601" cy="2768601"/>
          </a:xfrm>
          <a:prstGeom prst="rect">
            <a:avLst/>
          </a:prstGeom>
          <a:ln w="12700">
            <a:miter lim="400000"/>
          </a:ln>
        </p:spPr>
      </p:pic>
      <p:sp>
        <p:nvSpPr>
          <p:cNvPr id="186" name="Connection Line"/>
          <p:cNvSpPr/>
          <p:nvPr/>
        </p:nvSpPr>
        <p:spPr>
          <a:xfrm>
            <a:off x="9527954" y="10512467"/>
            <a:ext cx="3297702" cy="1105523"/>
          </a:xfrm>
          <a:custGeom>
            <a:avLst/>
            <a:gdLst/>
            <a:ahLst/>
            <a:cxnLst>
              <a:cxn ang="0">
                <a:pos x="wd2" y="hd2"/>
              </a:cxn>
              <a:cxn ang="5400000">
                <a:pos x="wd2" y="hd2"/>
              </a:cxn>
              <a:cxn ang="10800000">
                <a:pos x="wd2" y="hd2"/>
              </a:cxn>
              <a:cxn ang="16200000">
                <a:pos x="wd2" y="hd2"/>
              </a:cxn>
            </a:cxnLst>
            <a:rect l="0" t="0" r="r" b="b"/>
            <a:pathLst>
              <a:path w="21600" h="17995" fill="norm" stroke="1" extrusionOk="0">
                <a:moveTo>
                  <a:pt x="21600" y="0"/>
                </a:moveTo>
                <a:cubicBezTo>
                  <a:pt x="15710" y="16416"/>
                  <a:pt x="8510" y="21600"/>
                  <a:pt x="0" y="15552"/>
                </a:cubicBezTo>
              </a:path>
            </a:pathLst>
          </a:custGeom>
          <a:ln w="76200">
            <a:solidFill>
              <a:srgbClr val="7F0325"/>
            </a:solidFill>
            <a:miter lim="400000"/>
            <a:tailEnd type="triangle"/>
          </a:ln>
        </p:spPr>
        <p:txBody>
          <a:bodyPr/>
          <a:lstStyle/>
          <a:p>
            <a:pPr/>
          </a:p>
        </p:txBody>
      </p:sp>
      <p:sp>
        <p:nvSpPr>
          <p:cNvPr id="184" name="Lots of extra stuff taken away"/>
          <p:cNvSpPr txBox="1"/>
          <p:nvPr/>
        </p:nvSpPr>
        <p:spPr>
          <a:xfrm>
            <a:off x="12324828" y="9477023"/>
            <a:ext cx="5410136"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Lots of extra stuff taken away</a:t>
            </a:r>
          </a:p>
        </p:txBody>
      </p:sp>
      <p:sp>
        <p:nvSpPr>
          <p:cNvPr id="185" name="Slide Number"/>
          <p:cNvSpPr txBox="1"/>
          <p:nvPr>
            <p:ph type="sldNum" sz="quarter" idx="2"/>
          </p:nvPr>
        </p:nvSpPr>
        <p:spPr>
          <a:xfrm>
            <a:off x="712907" y="13031457"/>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x86 Assembly: a first loo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x86 Assembly: a first look</a:t>
            </a:r>
          </a:p>
        </p:txBody>
      </p:sp>
      <p:sp>
        <p:nvSpPr>
          <p:cNvPr id="189" name="Let's look at some assembly code!"/>
          <p:cNvSpPr txBox="1"/>
          <p:nvPr/>
        </p:nvSpPr>
        <p:spPr>
          <a:xfrm>
            <a:off x="1935898" y="1615768"/>
            <a:ext cx="20512204" cy="10312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762000" indent="-762000" algn="l">
              <a:buSzPct val="75000"/>
              <a:buFont typeface="Helvetica Neue"/>
              <a:buChar char="•"/>
              <a:defRPr sz="6200"/>
            </a:lvl1pPr>
          </a:lstStyle>
          <a:p>
            <a:pPr/>
            <a:r>
              <a:t>Let's look at some assembly code!</a:t>
            </a:r>
          </a:p>
        </p:txBody>
      </p:sp>
      <p:sp>
        <p:nvSpPr>
          <p:cNvPr id="190" name="#include&lt;stdlib.h&gt;…"/>
          <p:cNvSpPr txBox="1"/>
          <p:nvPr/>
        </p:nvSpPr>
        <p:spPr>
          <a:xfrm>
            <a:off x="2044442" y="2838450"/>
            <a:ext cx="9231835" cy="4737100"/>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300">
                <a:latin typeface="Courier"/>
                <a:ea typeface="Courier"/>
                <a:cs typeface="Courier"/>
                <a:sym typeface="Courier"/>
              </a:defRPr>
            </a:pPr>
            <a:r>
              <a:t>#include&lt;stdlib.h&gt;</a:t>
            </a:r>
          </a:p>
          <a:p>
            <a:pPr algn="l">
              <a:defRPr sz="3300">
                <a:latin typeface="Courier"/>
                <a:ea typeface="Courier"/>
                <a:cs typeface="Courier"/>
                <a:sym typeface="Courier"/>
              </a:defRPr>
            </a:pPr>
            <a:r>
              <a:t>#include&lt;stdio.h&gt;</a:t>
            </a:r>
          </a:p>
          <a:p>
            <a:pPr algn="l">
              <a:defRPr sz="3300">
                <a:latin typeface="Courier"/>
                <a:ea typeface="Courier"/>
                <a:cs typeface="Courier"/>
                <a:sym typeface="Courier"/>
              </a:defRPr>
            </a:pPr>
          </a:p>
          <a:p>
            <a:pPr algn="l">
              <a:defRPr sz="3300">
                <a:latin typeface="Courier"/>
                <a:ea typeface="Courier"/>
                <a:cs typeface="Courier"/>
                <a:sym typeface="Courier"/>
              </a:defRPr>
            </a:pPr>
            <a:r>
              <a:t>int main()</a:t>
            </a:r>
          </a:p>
          <a:p>
            <a:pPr algn="l">
              <a:defRPr sz="3300">
                <a:latin typeface="Courier"/>
                <a:ea typeface="Courier"/>
                <a:cs typeface="Courier"/>
                <a:sym typeface="Courier"/>
              </a:defRPr>
            </a:pPr>
            <a:r>
              <a:t>{</a:t>
            </a:r>
          </a:p>
          <a:p>
            <a:pPr algn="l">
              <a:defRPr sz="3300">
                <a:latin typeface="Courier"/>
                <a:ea typeface="Courier"/>
                <a:cs typeface="Courier"/>
                <a:sym typeface="Courier"/>
              </a:defRPr>
            </a:pPr>
            <a:r>
              <a:t>    int i = 1;</a:t>
            </a:r>
          </a:p>
          <a:p>
            <a:pPr algn="l">
              <a:defRPr sz="3300">
                <a:latin typeface="Courier"/>
                <a:ea typeface="Courier"/>
                <a:cs typeface="Courier"/>
                <a:sym typeface="Courier"/>
              </a:defRPr>
            </a:pPr>
            <a:r>
              <a:t>    printf("Hello, World %d!\n", i);</a:t>
            </a:r>
          </a:p>
          <a:p>
            <a:pPr algn="l">
              <a:defRPr sz="3300">
                <a:latin typeface="Courier"/>
                <a:ea typeface="Courier"/>
                <a:cs typeface="Courier"/>
                <a:sym typeface="Courier"/>
              </a:defRPr>
            </a:pPr>
            <a:r>
              <a:t>    return 0;</a:t>
            </a:r>
          </a:p>
          <a:p>
            <a:pPr algn="l">
              <a:defRPr sz="3300">
                <a:latin typeface="Courier"/>
                <a:ea typeface="Courier"/>
                <a:cs typeface="Courier"/>
                <a:sym typeface="Courier"/>
              </a:defRPr>
            </a:pPr>
            <a:r>
              <a:t>}</a:t>
            </a:r>
          </a:p>
        </p:txBody>
      </p:sp>
      <p:sp>
        <p:nvSpPr>
          <p:cNvPr id="191" name="(gdb) disas main…"/>
          <p:cNvSpPr txBox="1"/>
          <p:nvPr/>
        </p:nvSpPr>
        <p:spPr>
          <a:xfrm>
            <a:off x="2042776" y="7798721"/>
            <a:ext cx="19119701" cy="58039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100">
                <a:latin typeface="Courier"/>
                <a:ea typeface="Courier"/>
                <a:cs typeface="Courier"/>
                <a:sym typeface="Courier"/>
              </a:defRPr>
            </a:pPr>
            <a:r>
              <a:t>(gdb) disas main</a:t>
            </a:r>
          </a:p>
          <a:p>
            <a:pPr algn="l">
              <a:defRPr sz="3100">
                <a:latin typeface="Courier"/>
                <a:ea typeface="Courier"/>
                <a:cs typeface="Courier"/>
                <a:sym typeface="Courier"/>
              </a:defRPr>
            </a:pPr>
            <a:r>
              <a:t>Dump of assembler code for function main:</a:t>
            </a:r>
          </a:p>
          <a:p>
            <a:pPr algn="l">
              <a:defRPr sz="3100">
                <a:latin typeface="Courier"/>
                <a:ea typeface="Courier"/>
                <a:cs typeface="Courier"/>
                <a:sym typeface="Courier"/>
              </a:defRPr>
            </a:pPr>
            <a:r>
              <a:t>=&gt; 0x0000555555555149 &lt;+0&gt;:	endbr64</a:t>
            </a:r>
          </a:p>
          <a:p>
            <a:pPr algn="l">
              <a:defRPr sz="3100">
                <a:latin typeface="Courier"/>
                <a:ea typeface="Courier"/>
                <a:cs typeface="Courier"/>
                <a:sym typeface="Courier"/>
              </a:defRPr>
            </a:pPr>
            <a:r>
              <a:t>   0x000055555555514d &lt;+4&gt;:	sub    $0x8,%rsp</a:t>
            </a:r>
          </a:p>
          <a:p>
            <a:pPr algn="l">
              <a:defRPr sz="3100">
                <a:latin typeface="Courier"/>
                <a:ea typeface="Courier"/>
                <a:cs typeface="Courier"/>
                <a:sym typeface="Courier"/>
              </a:defRPr>
            </a:pPr>
            <a:r>
              <a:t>   0x0000555555555151 &lt;+8&gt;:	mov    $0x1,%edx</a:t>
            </a:r>
          </a:p>
          <a:p>
            <a:pPr algn="l">
              <a:defRPr sz="3100">
                <a:latin typeface="Courier"/>
                <a:ea typeface="Courier"/>
                <a:cs typeface="Courier"/>
                <a:sym typeface="Courier"/>
              </a:defRPr>
            </a:pPr>
            <a:r>
              <a:t>   0x0000555555555156 &lt;+13&gt;:	lea    0xea7(%rip),%rsi        # 0x555555556004</a:t>
            </a:r>
          </a:p>
          <a:p>
            <a:pPr algn="l">
              <a:defRPr sz="3100">
                <a:latin typeface="Courier"/>
                <a:ea typeface="Courier"/>
                <a:cs typeface="Courier"/>
                <a:sym typeface="Courier"/>
              </a:defRPr>
            </a:pPr>
            <a:r>
              <a:t>   0x000055555555515d &lt;+20&gt;:	mov    $0x1,%edi</a:t>
            </a:r>
          </a:p>
          <a:p>
            <a:pPr algn="l">
              <a:defRPr sz="3100">
                <a:latin typeface="Courier"/>
                <a:ea typeface="Courier"/>
                <a:cs typeface="Courier"/>
                <a:sym typeface="Courier"/>
              </a:defRPr>
            </a:pPr>
            <a:r>
              <a:t>   0x0000555555555162 &lt;+25&gt;:	mov    $0x0,%eax</a:t>
            </a:r>
          </a:p>
          <a:p>
            <a:pPr algn="l">
              <a:defRPr sz="3100">
                <a:latin typeface="Courier"/>
                <a:ea typeface="Courier"/>
                <a:cs typeface="Courier"/>
                <a:sym typeface="Courier"/>
              </a:defRPr>
            </a:pPr>
            <a:r>
              <a:t>   0x0000555555555167 &lt;+30&gt;:	callq  0x555555555050 &lt;__printf_chk@plt&gt;</a:t>
            </a:r>
          </a:p>
          <a:p>
            <a:pPr algn="l">
              <a:defRPr sz="3100">
                <a:latin typeface="Courier"/>
                <a:ea typeface="Courier"/>
                <a:cs typeface="Courier"/>
                <a:sym typeface="Courier"/>
              </a:defRPr>
            </a:pPr>
            <a:r>
              <a:t>   0x000055555555516c &lt;+35&gt;:	mov    $0x0,%eax</a:t>
            </a:r>
          </a:p>
          <a:p>
            <a:pPr algn="l">
              <a:defRPr sz="3100">
                <a:latin typeface="Courier"/>
                <a:ea typeface="Courier"/>
                <a:cs typeface="Courier"/>
                <a:sym typeface="Courier"/>
              </a:defRPr>
            </a:pPr>
            <a:r>
              <a:t>   0x0000555555555171 &lt;+40&gt;:	add    $0x8,%rsp</a:t>
            </a:r>
          </a:p>
          <a:p>
            <a:pPr algn="l">
              <a:defRPr sz="3100">
                <a:latin typeface="Courier"/>
                <a:ea typeface="Courier"/>
                <a:cs typeface="Courier"/>
                <a:sym typeface="Courier"/>
              </a:defRPr>
            </a:pPr>
            <a:r>
              <a:t>   0x0000555555555175 &lt;+44&gt;:	retq</a:t>
            </a:r>
          </a:p>
        </p:txBody>
      </p:sp>
      <p:sp>
        <p:nvSpPr>
          <p:cNvPr id="192" name="$ make…"/>
          <p:cNvSpPr txBox="1"/>
          <p:nvPr/>
        </p:nvSpPr>
        <p:spPr>
          <a:xfrm>
            <a:off x="12634462" y="2838450"/>
            <a:ext cx="11165265" cy="2705100"/>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300">
                <a:latin typeface="Courier"/>
                <a:ea typeface="Courier"/>
                <a:cs typeface="Courier"/>
                <a:sym typeface="Courier"/>
              </a:defRPr>
            </a:pPr>
            <a:r>
              <a:t>$ make</a:t>
            </a:r>
          </a:p>
          <a:p>
            <a:pPr algn="l">
              <a:defRPr sz="3300">
                <a:latin typeface="Courier"/>
                <a:ea typeface="Courier"/>
                <a:cs typeface="Courier"/>
                <a:sym typeface="Courier"/>
              </a:defRPr>
            </a:pPr>
            <a:r>
              <a:t>gcc -g -Og -std=gnu99 -Wall $warnflags  hello.c  -o hello</a:t>
            </a:r>
          </a:p>
          <a:p>
            <a:pPr algn="l">
              <a:defRPr sz="3300">
                <a:latin typeface="Courier"/>
                <a:ea typeface="Courier"/>
                <a:cs typeface="Courier"/>
                <a:sym typeface="Courier"/>
              </a:defRPr>
            </a:pPr>
            <a:r>
              <a:t>$ hello</a:t>
            </a:r>
          </a:p>
          <a:p>
            <a:pPr algn="l">
              <a:defRPr sz="3300">
                <a:latin typeface="Courier"/>
                <a:ea typeface="Courier"/>
                <a:cs typeface="Courier"/>
                <a:sym typeface="Courier"/>
              </a:defRPr>
            </a:pPr>
            <a:r>
              <a:t>gdb hello</a:t>
            </a:r>
          </a:p>
        </p:txBody>
      </p:sp>
      <p:pic>
        <p:nvPicPr>
          <p:cNvPr id="193" name="Image" descr="Image"/>
          <p:cNvPicPr>
            <a:picLocks noChangeAspect="1"/>
          </p:cNvPicPr>
          <p:nvPr/>
        </p:nvPicPr>
        <p:blipFill>
          <a:blip r:embed="rId2">
            <a:extLst/>
          </a:blip>
          <a:stretch>
            <a:fillRect/>
          </a:stretch>
        </p:blipFill>
        <p:spPr>
          <a:xfrm>
            <a:off x="21445548" y="8880626"/>
            <a:ext cx="2768601" cy="2768602"/>
          </a:xfrm>
          <a:prstGeom prst="rect">
            <a:avLst/>
          </a:prstGeom>
          <a:ln w="12700">
            <a:miter lim="400000"/>
          </a:ln>
        </p:spPr>
      </p:pic>
      <p:sp>
        <p:nvSpPr>
          <p:cNvPr id="19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First Look Takeaw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First Look Takeaways</a:t>
            </a:r>
          </a:p>
        </p:txBody>
      </p:sp>
      <p:sp>
        <p:nvSpPr>
          <p:cNvPr id="197" name="#include&lt;stdlib.h&gt;…"/>
          <p:cNvSpPr txBox="1"/>
          <p:nvPr/>
        </p:nvSpPr>
        <p:spPr>
          <a:xfrm>
            <a:off x="1928604" y="2130145"/>
            <a:ext cx="9231834" cy="4737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300">
                <a:latin typeface="Courier"/>
                <a:ea typeface="Courier"/>
                <a:cs typeface="Courier"/>
                <a:sym typeface="Courier"/>
              </a:defRPr>
            </a:pPr>
            <a:r>
              <a:t>#include&lt;stdlib.h&gt;</a:t>
            </a:r>
          </a:p>
          <a:p>
            <a:pPr algn="l">
              <a:defRPr sz="3300">
                <a:latin typeface="Courier"/>
                <a:ea typeface="Courier"/>
                <a:cs typeface="Courier"/>
                <a:sym typeface="Courier"/>
              </a:defRPr>
            </a:pPr>
            <a:r>
              <a:t>#include&lt;stdio.h&gt;</a:t>
            </a:r>
          </a:p>
          <a:p>
            <a:pPr algn="l">
              <a:defRPr sz="3300">
                <a:latin typeface="Courier"/>
                <a:ea typeface="Courier"/>
                <a:cs typeface="Courier"/>
                <a:sym typeface="Courier"/>
              </a:defRPr>
            </a:pPr>
          </a:p>
          <a:p>
            <a:pPr algn="l">
              <a:defRPr sz="3300">
                <a:latin typeface="Courier"/>
                <a:ea typeface="Courier"/>
                <a:cs typeface="Courier"/>
                <a:sym typeface="Courier"/>
              </a:defRPr>
            </a:pPr>
            <a:r>
              <a:t>int main()</a:t>
            </a:r>
          </a:p>
          <a:p>
            <a:pPr algn="l">
              <a:defRPr sz="3300">
                <a:latin typeface="Courier"/>
                <a:ea typeface="Courier"/>
                <a:cs typeface="Courier"/>
                <a:sym typeface="Courier"/>
              </a:defRPr>
            </a:pPr>
            <a:r>
              <a:t>{</a:t>
            </a:r>
          </a:p>
          <a:p>
            <a:pPr algn="l">
              <a:defRPr sz="3300">
                <a:latin typeface="Courier"/>
                <a:ea typeface="Courier"/>
                <a:cs typeface="Courier"/>
                <a:sym typeface="Courier"/>
              </a:defRPr>
            </a:pPr>
            <a:r>
              <a:t>    int i = 1;</a:t>
            </a:r>
          </a:p>
          <a:p>
            <a:pPr algn="l">
              <a:defRPr sz="3300">
                <a:latin typeface="Courier"/>
                <a:ea typeface="Courier"/>
                <a:cs typeface="Courier"/>
                <a:sym typeface="Courier"/>
              </a:defRPr>
            </a:pPr>
            <a:r>
              <a:t>    printf("Hello, World %d!\n", i);</a:t>
            </a:r>
          </a:p>
          <a:p>
            <a:pPr algn="l">
              <a:defRPr sz="3300">
                <a:latin typeface="Courier"/>
                <a:ea typeface="Courier"/>
                <a:cs typeface="Courier"/>
                <a:sym typeface="Courier"/>
              </a:defRPr>
            </a:pPr>
            <a:r>
              <a:t>    return 0;</a:t>
            </a:r>
          </a:p>
          <a:p>
            <a:pPr algn="l">
              <a:defRPr sz="3300">
                <a:latin typeface="Courier"/>
                <a:ea typeface="Courier"/>
                <a:cs typeface="Courier"/>
                <a:sym typeface="Courier"/>
              </a:defRPr>
            </a:pPr>
            <a:r>
              <a:t>}</a:t>
            </a:r>
          </a:p>
        </p:txBody>
      </p:sp>
      <p:sp>
        <p:nvSpPr>
          <p:cNvPr id="198" name="=&gt; 0x0000555555555149 &lt;+0&gt;: endbr64…"/>
          <p:cNvSpPr txBox="1"/>
          <p:nvPr/>
        </p:nvSpPr>
        <p:spPr>
          <a:xfrm>
            <a:off x="1926938" y="7511455"/>
            <a:ext cx="20375260" cy="524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300">
                <a:latin typeface="Courier"/>
                <a:ea typeface="Courier"/>
                <a:cs typeface="Courier"/>
                <a:sym typeface="Courier"/>
              </a:defRPr>
            </a:pPr>
            <a:r>
              <a:t>=&gt; 0x0000555555555149 &lt;+0&gt;:	endbr64</a:t>
            </a:r>
          </a:p>
          <a:p>
            <a:pPr algn="l">
              <a:defRPr sz="3300">
                <a:latin typeface="Courier"/>
                <a:ea typeface="Courier"/>
                <a:cs typeface="Courier"/>
                <a:sym typeface="Courier"/>
              </a:defRPr>
            </a:pPr>
            <a:r>
              <a:t>   0x000055555555514d &lt;+4&gt;:	sub    $0x8,%rsp</a:t>
            </a:r>
          </a:p>
          <a:p>
            <a:pPr algn="l">
              <a:defRPr sz="3300">
                <a:latin typeface="Courier"/>
                <a:ea typeface="Courier"/>
                <a:cs typeface="Courier"/>
                <a:sym typeface="Courier"/>
              </a:defRPr>
            </a:pPr>
            <a:r>
              <a:t>   0x0000555555555151 &lt;+8&gt;:	mov    $0x1,%edx</a:t>
            </a:r>
          </a:p>
          <a:p>
            <a:pPr algn="l">
              <a:defRPr sz="3300">
                <a:latin typeface="Courier"/>
                <a:ea typeface="Courier"/>
                <a:cs typeface="Courier"/>
                <a:sym typeface="Courier"/>
              </a:defRPr>
            </a:pPr>
            <a:r>
              <a:t>   0x0000555555555156 &lt;+13&gt;:	lea    0xea7(%rip),%rsi        # 0x555555556004</a:t>
            </a:r>
          </a:p>
          <a:p>
            <a:pPr algn="l">
              <a:defRPr sz="3300">
                <a:latin typeface="Courier"/>
                <a:ea typeface="Courier"/>
                <a:cs typeface="Courier"/>
                <a:sym typeface="Courier"/>
              </a:defRPr>
            </a:pPr>
            <a:r>
              <a:t>   0x000055555555515d &lt;+20&gt;:	mov    $0x1,%edi</a:t>
            </a:r>
          </a:p>
          <a:p>
            <a:pPr algn="l">
              <a:defRPr sz="3300">
                <a:latin typeface="Courier"/>
                <a:ea typeface="Courier"/>
                <a:cs typeface="Courier"/>
                <a:sym typeface="Courier"/>
              </a:defRPr>
            </a:pPr>
            <a:r>
              <a:t>   0x0000555555555162 &lt;+25&gt;:	mov    $0x0,%eax</a:t>
            </a:r>
          </a:p>
          <a:p>
            <a:pPr algn="l">
              <a:defRPr sz="3300">
                <a:latin typeface="Courier"/>
                <a:ea typeface="Courier"/>
                <a:cs typeface="Courier"/>
                <a:sym typeface="Courier"/>
              </a:defRPr>
            </a:pPr>
            <a:r>
              <a:t>   0x0000555555555167 &lt;+30&gt;:	callq  0x555555555050 &lt;__printf_chk@plt&gt;</a:t>
            </a:r>
          </a:p>
          <a:p>
            <a:pPr algn="l">
              <a:defRPr sz="3300">
                <a:latin typeface="Courier"/>
                <a:ea typeface="Courier"/>
                <a:cs typeface="Courier"/>
                <a:sym typeface="Courier"/>
              </a:defRPr>
            </a:pPr>
            <a:r>
              <a:t>   0x000055555555516c &lt;+35&gt;:	mov    $0x0,%eax</a:t>
            </a:r>
          </a:p>
          <a:p>
            <a:pPr algn="l">
              <a:defRPr sz="3300">
                <a:latin typeface="Courier"/>
                <a:ea typeface="Courier"/>
                <a:cs typeface="Courier"/>
                <a:sym typeface="Courier"/>
              </a:defRPr>
            </a:pPr>
            <a:r>
              <a:t>   0x0000555555555171 &lt;+40&gt;:	add    $0x8,%rsp</a:t>
            </a:r>
          </a:p>
          <a:p>
            <a:pPr algn="l">
              <a:defRPr sz="3300">
                <a:latin typeface="Courier"/>
                <a:ea typeface="Courier"/>
                <a:cs typeface="Courier"/>
                <a:sym typeface="Courier"/>
              </a:defRPr>
            </a:pPr>
            <a:r>
              <a:t>   0x0000555555555175 &lt;+44&gt;:	retq</a:t>
            </a:r>
          </a:p>
        </p:txBody>
      </p:sp>
      <p:sp>
        <p:nvSpPr>
          <p:cNvPr id="199" name="One C statement can lead to multiple assembly instructions…"/>
          <p:cNvSpPr txBox="1"/>
          <p:nvPr/>
        </p:nvSpPr>
        <p:spPr>
          <a:xfrm>
            <a:off x="12040979" y="1947597"/>
            <a:ext cx="11702137" cy="55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defRPr sz="4400"/>
            </a:pPr>
            <a:r>
              <a:t>One C statement can lead to multiple assembly instructions</a:t>
            </a:r>
          </a:p>
          <a:p>
            <a:pPr marL="635000" indent="-635000" algn="l">
              <a:buSzPct val="75000"/>
              <a:buFont typeface="Helvetica Neue"/>
              <a:buChar char="•"/>
              <a:defRPr sz="4400"/>
            </a:pPr>
            <a:r>
              <a:t>"</a:t>
            </a:r>
            <a:r>
              <a:rPr>
                <a:latin typeface="Courier"/>
                <a:ea typeface="Courier"/>
                <a:cs typeface="Courier"/>
                <a:sym typeface="Courier"/>
              </a:rPr>
              <a:t>mov</a:t>
            </a:r>
            <a:r>
              <a:t>" is a pretty common instruction</a:t>
            </a:r>
          </a:p>
          <a:p>
            <a:pPr lvl="1" marL="1270000" indent="-635000" algn="l">
              <a:buSzPct val="75000"/>
              <a:buFont typeface="Helvetica Neue"/>
              <a:buChar char="•"/>
              <a:defRPr sz="4400"/>
            </a:pPr>
            <a:r>
              <a:t>It also has different forms</a:t>
            </a:r>
          </a:p>
          <a:p>
            <a:pPr marL="635000" indent="-635000" algn="l">
              <a:buSzPct val="75000"/>
              <a:buFont typeface="Helvetica Neue"/>
              <a:buChar char="•"/>
              <a:defRPr sz="4400"/>
            </a:pPr>
            <a:r>
              <a:t>Setting up function calls takes some work.</a:t>
            </a:r>
          </a:p>
          <a:p>
            <a:pPr marL="635000" indent="-635000" algn="l">
              <a:buSzPct val="75000"/>
              <a:buFont typeface="Helvetica Neue"/>
              <a:buChar char="•"/>
              <a:defRPr sz="4400"/>
            </a:pPr>
            <a:r>
              <a:t>Something is going on with the stack</a:t>
            </a:r>
          </a:p>
          <a:p>
            <a:pPr marL="635000" indent="-635000" algn="l">
              <a:buSzPct val="75000"/>
              <a:buFont typeface="Helvetica Neue"/>
              <a:buChar char="•"/>
              <a:defRPr sz="4400"/>
            </a:pPr>
            <a:r>
              <a:t>Return values go into a register (</a:t>
            </a:r>
            <a:r>
              <a:rPr>
                <a:latin typeface="Courier"/>
                <a:ea typeface="Courier"/>
                <a:cs typeface="Courier"/>
                <a:sym typeface="Courier"/>
              </a:rPr>
              <a:t>%rax</a:t>
            </a:r>
            <a:r>
              <a:t>, as it turns out)</a:t>
            </a:r>
          </a:p>
        </p:txBody>
      </p:sp>
      <p:sp>
        <p:nvSpPr>
          <p:cNvPr id="20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Data Format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Data Formats</a:t>
            </a:r>
          </a:p>
        </p:txBody>
      </p:sp>
      <p:sp>
        <p:nvSpPr>
          <p:cNvPr id="203" name="Because of its 16-bit origins, Intel uses &quot;word&quot; to mean 16-bits (two bytes)…"/>
          <p:cNvSpPr txBox="1"/>
          <p:nvPr/>
        </p:nvSpPr>
        <p:spPr>
          <a:xfrm>
            <a:off x="826217" y="1889678"/>
            <a:ext cx="22731567" cy="29685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defRPr sz="4700"/>
            </a:pPr>
            <a:r>
              <a:t>Because of its 16-bit origins, Intel uses "word" to mean 16-bits (two bytes)</a:t>
            </a:r>
          </a:p>
          <a:p>
            <a:pPr marL="635000" indent="-635000" algn="l">
              <a:buSzPct val="75000"/>
              <a:buFont typeface="Helvetica Neue"/>
              <a:buChar char="•"/>
              <a:defRPr sz="4700"/>
            </a:pPr>
            <a:r>
              <a:t>32-bit words are referred to as "double words" ("</a:t>
            </a:r>
            <a:r>
              <a:rPr>
                <a:latin typeface="Courier"/>
                <a:ea typeface="Courier"/>
                <a:cs typeface="Courier"/>
                <a:sym typeface="Courier"/>
              </a:rPr>
              <a:t>l</a:t>
            </a:r>
            <a:r>
              <a:t>" suffix)</a:t>
            </a:r>
          </a:p>
          <a:p>
            <a:pPr marL="635000" indent="-635000" algn="l">
              <a:buSzPct val="75000"/>
              <a:buFont typeface="Helvetica Neue"/>
              <a:buChar char="•"/>
              <a:defRPr sz="4700"/>
            </a:pPr>
            <a:r>
              <a:t>64-bit quantities are referred to as "quad words" ("</a:t>
            </a:r>
            <a:r>
              <a:rPr>
                <a:latin typeface="Courier"/>
                <a:ea typeface="Courier"/>
                <a:cs typeface="Courier"/>
                <a:sym typeface="Courier"/>
              </a:rPr>
              <a:t>q</a:t>
            </a:r>
            <a:r>
              <a:t>" suffix)</a:t>
            </a:r>
          </a:p>
          <a:p>
            <a:pPr marL="635000" indent="-635000" algn="l">
              <a:buSzPct val="75000"/>
              <a:buFont typeface="Helvetica Neue"/>
              <a:buChar char="•"/>
              <a:defRPr sz="4700"/>
            </a:pPr>
            <a:r>
              <a:t>This table shows the x86 primitive data types of C (Figure 3.1 in the textbook)</a:t>
            </a:r>
          </a:p>
        </p:txBody>
      </p:sp>
      <p:graphicFrame>
        <p:nvGraphicFramePr>
          <p:cNvPr id="204" name="Table 1"/>
          <p:cNvGraphicFramePr/>
          <p:nvPr/>
        </p:nvGraphicFramePr>
        <p:xfrm>
          <a:off x="1787242" y="5443744"/>
          <a:ext cx="20808743" cy="541861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5199010"/>
                <a:gridCol w="5590617"/>
                <a:gridCol w="4807404"/>
                <a:gridCol w="5199010"/>
              </a:tblGrid>
              <a:tr h="675739">
                <a:tc>
                  <a:txBody>
                    <a:bodyPr/>
                    <a:lstStyle/>
                    <a:p>
                      <a:pPr algn="l" defTabSz="647700">
                        <a:defRPr>
                          <a:solidFill>
                            <a:srgbClr val="000000"/>
                          </a:solidFill>
                        </a:defRPr>
                      </a:pPr>
                      <a:r>
                        <a:rPr sz="3800">
                          <a:solidFill>
                            <a:srgbClr val="444444"/>
                          </a:solidFill>
                        </a:rPr>
                        <a:t>C declaration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Intel data type</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3800">
                          <a:solidFill>
                            <a:srgbClr val="444444"/>
                          </a:solidFill>
                        </a:rPr>
                        <a:t>Assembly-code suffix</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3800">
                          <a:solidFill>
                            <a:srgbClr val="444444"/>
                          </a:solidFill>
                        </a:rPr>
                        <a:t>Size (bytes)</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r>
              <a:tr h="675739">
                <a:tc>
                  <a:txBody>
                    <a:bodyPr/>
                    <a:lstStyle/>
                    <a:p>
                      <a:pPr algn="l" defTabSz="647700">
                        <a:defRPr>
                          <a:solidFill>
                            <a:srgbClr val="000000"/>
                          </a:solidFill>
                        </a:defRPr>
                      </a:pPr>
                      <a:r>
                        <a:rPr sz="3800">
                          <a:solidFill>
                            <a:srgbClr val="444444"/>
                          </a:solidFill>
                          <a:latin typeface="Courier"/>
                          <a:ea typeface="Courier"/>
                          <a:cs typeface="Courier"/>
                          <a:sym typeface="Courier"/>
                        </a:rPr>
                        <a:t>char</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Byte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rPr>
                        <a:t>1</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675739">
                <a:tc>
                  <a:txBody>
                    <a:bodyPr/>
                    <a:lstStyle/>
                    <a:p>
                      <a:pPr algn="l" defTabSz="647700">
                        <a:defRPr>
                          <a:solidFill>
                            <a:srgbClr val="000000"/>
                          </a:solidFill>
                        </a:defRPr>
                      </a:pPr>
                      <a:r>
                        <a:rPr sz="3800">
                          <a:solidFill>
                            <a:srgbClr val="444444"/>
                          </a:solidFill>
                          <a:latin typeface="Courier"/>
                          <a:ea typeface="Courier"/>
                          <a:cs typeface="Courier"/>
                          <a:sym typeface="Courier"/>
                        </a:rPr>
                        <a:t>short</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Word</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w</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rPr>
                        <a:t>2</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75739">
                <a:tc>
                  <a:txBody>
                    <a:bodyPr/>
                    <a:lstStyle/>
                    <a:p>
                      <a:pPr algn="l" defTabSz="647700">
                        <a:defRPr>
                          <a:solidFill>
                            <a:srgbClr val="000000"/>
                          </a:solidFill>
                        </a:defRPr>
                      </a:pPr>
                      <a:r>
                        <a:rPr sz="3800">
                          <a:solidFill>
                            <a:srgbClr val="444444"/>
                          </a:solidFill>
                          <a:latin typeface="Courier"/>
                          <a:ea typeface="Courier"/>
                          <a:cs typeface="Courier"/>
                          <a:sym typeface="Courier"/>
                        </a:rPr>
                        <a:t>int</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Double word</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l</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rPr>
                        <a:t>4</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75739">
                <a:tc>
                  <a:txBody>
                    <a:bodyPr/>
                    <a:lstStyle/>
                    <a:p>
                      <a:pPr algn="l" defTabSz="647700">
                        <a:defRPr>
                          <a:solidFill>
                            <a:srgbClr val="000000"/>
                          </a:solidFill>
                        </a:defRPr>
                      </a:pPr>
                      <a:r>
                        <a:rPr sz="3800">
                          <a:solidFill>
                            <a:srgbClr val="444444"/>
                          </a:solidFill>
                          <a:latin typeface="Courier"/>
                          <a:ea typeface="Courier"/>
                          <a:cs typeface="Courier"/>
                          <a:sym typeface="Courier"/>
                        </a:rPr>
                        <a:t>long</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Quad word</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rPr>
                        <a:t>8</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75739">
                <a:tc>
                  <a:txBody>
                    <a:bodyPr/>
                    <a:lstStyle/>
                    <a:p>
                      <a:pPr algn="l" defTabSz="647700">
                        <a:defRPr>
                          <a:solidFill>
                            <a:srgbClr val="000000"/>
                          </a:solidFill>
                        </a:defRPr>
                      </a:pPr>
                      <a:r>
                        <a:rPr sz="3800">
                          <a:solidFill>
                            <a:srgbClr val="444444"/>
                          </a:solidFill>
                          <a:latin typeface="Courier"/>
                          <a:ea typeface="Courier"/>
                          <a:cs typeface="Courier"/>
                          <a:sym typeface="Courier"/>
                        </a:rPr>
                        <a:t>char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Quad word</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q</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rPr>
                        <a:t>8</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75739">
                <a:tc>
                  <a:txBody>
                    <a:bodyPr/>
                    <a:lstStyle/>
                    <a:p>
                      <a:pPr algn="l" defTabSz="647700">
                        <a:defRPr>
                          <a:solidFill>
                            <a:srgbClr val="000000"/>
                          </a:solidFill>
                        </a:defRPr>
                      </a:pPr>
                      <a:r>
                        <a:rPr sz="3800">
                          <a:solidFill>
                            <a:srgbClr val="444444"/>
                          </a:solidFill>
                          <a:latin typeface="Courier"/>
                          <a:ea typeface="Courier"/>
                          <a:cs typeface="Courier"/>
                          <a:sym typeface="Courier"/>
                        </a:rPr>
                        <a:t>float</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Single precision</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rPr>
                        <a:t>4</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75739">
                <a:tc>
                  <a:txBody>
                    <a:bodyPr/>
                    <a:lstStyle/>
                    <a:p>
                      <a:pPr algn="l" defTabSz="647700">
                        <a:defRPr>
                          <a:solidFill>
                            <a:srgbClr val="000000"/>
                          </a:solidFill>
                        </a:defRPr>
                      </a:pPr>
                      <a:r>
                        <a:rPr sz="3800">
                          <a:solidFill>
                            <a:srgbClr val="444444"/>
                          </a:solidFill>
                          <a:latin typeface="Courier"/>
                          <a:ea typeface="Courier"/>
                          <a:cs typeface="Courier"/>
                          <a:sym typeface="Courier"/>
                        </a:rPr>
                        <a:t>double</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12700">
                      <a:solidFill>
                        <a:srgbClr val="FFFFFF"/>
                      </a:solidFill>
                      <a:miter lim="400000"/>
                    </a:lnB>
                  </a:tcPr>
                </a:tc>
                <a:tc>
                  <a:txBody>
                    <a:bodyPr/>
                    <a:lstStyle/>
                    <a:p>
                      <a:pPr algn="l" defTabSz="647700">
                        <a:defRPr>
                          <a:solidFill>
                            <a:srgbClr val="000000"/>
                          </a:solidFill>
                        </a:defRPr>
                      </a:pPr>
                      <a:r>
                        <a:rPr sz="3800">
                          <a:solidFill>
                            <a:srgbClr val="444444"/>
                          </a:solidFill>
                        </a:rPr>
                        <a:t>Double precision</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127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l</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12700">
                      <a:solidFill>
                        <a:srgbClr val="FFFFFF"/>
                      </a:solidFill>
                      <a:miter lim="400000"/>
                    </a:lnB>
                  </a:tcPr>
                </a:tc>
                <a:tc>
                  <a:txBody>
                    <a:bodyPr/>
                    <a:lstStyle/>
                    <a:p>
                      <a:pPr algn="ctr" defTabSz="647700">
                        <a:defRPr>
                          <a:solidFill>
                            <a:srgbClr val="000000"/>
                          </a:solidFill>
                        </a:defRPr>
                      </a:pPr>
                      <a:r>
                        <a:rPr sz="3800">
                          <a:solidFill>
                            <a:srgbClr val="444444"/>
                          </a:solidFill>
                        </a:rPr>
                        <a:t>8</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12700">
                      <a:solidFill>
                        <a:srgbClr val="FFFFFF"/>
                      </a:solidFill>
                      <a:miter lim="400000"/>
                    </a:lnB>
                  </a:tcPr>
                </a:tc>
              </a:tr>
            </a:tbl>
          </a:graphicData>
        </a:graphic>
      </p:graphicFrame>
      <p:sp>
        <p:nvSpPr>
          <p:cNvPr id="205" name="Notice:…"/>
          <p:cNvSpPr txBox="1"/>
          <p:nvPr/>
        </p:nvSpPr>
        <p:spPr>
          <a:xfrm>
            <a:off x="819480" y="11341213"/>
            <a:ext cx="22731567" cy="22178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defRPr sz="4700"/>
            </a:pPr>
            <a:r>
              <a:t>Notice:</a:t>
            </a:r>
          </a:p>
          <a:p>
            <a:pPr lvl="1" marL="1270000" indent="-635000" algn="l">
              <a:buSzPct val="75000"/>
              <a:buFont typeface="Helvetica Neue"/>
              <a:buChar char="•"/>
              <a:defRPr sz="4700"/>
            </a:pPr>
            <a:r>
              <a:t>Pointers are 8-byte quad words</a:t>
            </a:r>
          </a:p>
          <a:p>
            <a:pPr lvl="1" marL="1270000" indent="-635000" algn="l">
              <a:buSzPct val="75000"/>
              <a:buFont typeface="Helvetica Neue"/>
              <a:buChar char="•"/>
              <a:defRPr sz="4700"/>
            </a:pPr>
            <a:r>
              <a:t>The suffixes will become important very soon</a:t>
            </a:r>
          </a:p>
        </p:txBody>
      </p:sp>
      <p:sp>
        <p:nvSpPr>
          <p:cNvPr id="20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Accessing Inform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Accessing Information</a:t>
            </a:r>
          </a:p>
        </p:txBody>
      </p:sp>
      <p:sp>
        <p:nvSpPr>
          <p:cNvPr id="209" name="x86 CPUs have 16 general purpose registers, which store 64-bit values.…"/>
          <p:cNvSpPr txBox="1"/>
          <p:nvPr/>
        </p:nvSpPr>
        <p:spPr>
          <a:xfrm>
            <a:off x="826217" y="1889678"/>
            <a:ext cx="22731567" cy="942926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defRPr sz="4700"/>
            </a:pPr>
            <a:r>
              <a:t>x86 CPUs have 16 </a:t>
            </a:r>
            <a:r>
              <a:rPr i="1">
                <a:latin typeface="Helvetica Neue"/>
                <a:ea typeface="Helvetica Neue"/>
                <a:cs typeface="Helvetica Neue"/>
                <a:sym typeface="Helvetica Neue"/>
              </a:rPr>
              <a:t>general purpose registers</a:t>
            </a:r>
            <a:r>
              <a:t>, which store 64-bit values.</a:t>
            </a:r>
          </a:p>
          <a:p>
            <a:pPr marL="635000" indent="-635000" algn="l">
              <a:buSzPct val="75000"/>
              <a:buFont typeface="Helvetica Neue"/>
              <a:buChar char="•"/>
              <a:defRPr sz="4700"/>
            </a:pPr>
            <a:r>
              <a:t>Registers store integer data, and pointers</a:t>
            </a:r>
          </a:p>
          <a:p>
            <a:pPr marL="635000" indent="-635000" algn="l">
              <a:buSzPct val="75000"/>
              <a:buFont typeface="Helvetica Neue"/>
              <a:buChar char="•"/>
              <a:defRPr sz="4700"/>
            </a:pPr>
            <a:r>
              <a:t>The names begin with "r", but the naming is historical:</a:t>
            </a:r>
          </a:p>
          <a:p>
            <a:pPr lvl="1" marL="1270000" indent="-635000" algn="l">
              <a:buSzPct val="75000"/>
              <a:buFont typeface="Helvetica Neue"/>
              <a:buChar char="•"/>
              <a:defRPr sz="4700"/>
            </a:pPr>
            <a:r>
              <a:t>The original 16-bit registers were </a:t>
            </a:r>
            <a:r>
              <a:rPr>
                <a:latin typeface="Courier"/>
                <a:ea typeface="Courier"/>
                <a:cs typeface="Courier"/>
                <a:sym typeface="Courier"/>
              </a:rPr>
              <a:t>%ax</a:t>
            </a:r>
            <a:r>
              <a:t>, </a:t>
            </a:r>
            <a:r>
              <a:rPr>
                <a:latin typeface="Courier"/>
                <a:ea typeface="Courier"/>
                <a:cs typeface="Courier"/>
                <a:sym typeface="Courier"/>
              </a:rPr>
              <a:t>%bx</a:t>
            </a:r>
            <a:r>
              <a:t>, </a:t>
            </a:r>
            <a:r>
              <a:rPr>
                <a:latin typeface="Courier"/>
                <a:ea typeface="Courier"/>
                <a:cs typeface="Courier"/>
                <a:sym typeface="Courier"/>
              </a:rPr>
              <a:t>%cx</a:t>
            </a:r>
            <a:r>
              <a:t>, </a:t>
            </a:r>
            <a:r>
              <a:rPr>
                <a:latin typeface="Courier"/>
                <a:ea typeface="Courier"/>
                <a:cs typeface="Courier"/>
                <a:sym typeface="Courier"/>
              </a:rPr>
              <a:t>%dx</a:t>
            </a:r>
            <a:r>
              <a:t>, </a:t>
            </a:r>
            <a:r>
              <a:rPr>
                <a:latin typeface="Courier"/>
                <a:ea typeface="Courier"/>
                <a:cs typeface="Courier"/>
                <a:sym typeface="Courier"/>
              </a:rPr>
              <a:t>%si</a:t>
            </a:r>
            <a:r>
              <a:t>, </a:t>
            </a:r>
            <a:r>
              <a:rPr>
                <a:latin typeface="Courier"/>
                <a:ea typeface="Courier"/>
                <a:cs typeface="Courier"/>
                <a:sym typeface="Courier"/>
              </a:rPr>
              <a:t>%di</a:t>
            </a:r>
            <a:r>
              <a:t>, </a:t>
            </a:r>
            <a:r>
              <a:rPr>
                <a:latin typeface="Courier"/>
                <a:ea typeface="Courier"/>
                <a:cs typeface="Courier"/>
                <a:sym typeface="Courier"/>
              </a:rPr>
              <a:t>%bp</a:t>
            </a:r>
            <a:r>
              <a:t>, and </a:t>
            </a:r>
            <a:r>
              <a:rPr>
                <a:latin typeface="Courier"/>
                <a:ea typeface="Courier"/>
                <a:cs typeface="Courier"/>
                <a:sym typeface="Courier"/>
              </a:rPr>
              <a:t>%sp</a:t>
            </a:r>
            <a:r>
              <a:t>.</a:t>
            </a:r>
          </a:p>
          <a:p>
            <a:pPr lvl="1" marL="1270000" indent="-635000" algn="l">
              <a:buSzPct val="75000"/>
              <a:buFont typeface="Helvetica Neue"/>
              <a:buChar char="•"/>
              <a:defRPr sz="4700"/>
            </a:pPr>
            <a:r>
              <a:t>Each had a purpose, and were named as such.</a:t>
            </a:r>
          </a:p>
          <a:p>
            <a:pPr lvl="1" marL="1270000" indent="-635000" algn="l">
              <a:buSzPct val="75000"/>
              <a:buFont typeface="Helvetica Neue"/>
              <a:buChar char="•"/>
              <a:defRPr sz="4700"/>
            </a:pPr>
            <a:r>
              <a:t>When 32-bit x86 arrived, the register names expanded to 32-bits each, and changed to </a:t>
            </a:r>
            <a:r>
              <a:rPr>
                <a:latin typeface="Courier"/>
                <a:ea typeface="Courier"/>
                <a:cs typeface="Courier"/>
                <a:sym typeface="Courier"/>
              </a:rPr>
              <a:t>%eax</a:t>
            </a:r>
            <a:r>
              <a:t>, </a:t>
            </a:r>
            <a:r>
              <a:rPr>
                <a:latin typeface="Courier"/>
                <a:ea typeface="Courier"/>
                <a:cs typeface="Courier"/>
                <a:sym typeface="Courier"/>
              </a:rPr>
              <a:t>%ebx</a:t>
            </a:r>
            <a:r>
              <a:t>, etc.</a:t>
            </a:r>
          </a:p>
          <a:p>
            <a:pPr lvl="1" marL="1270000" indent="-635000" algn="l">
              <a:buSzPct val="75000"/>
              <a:buFont typeface="Helvetica Neue"/>
              <a:buChar char="•"/>
              <a:defRPr sz="4700"/>
            </a:pPr>
            <a:r>
              <a:t>When x86-64 arrived, the registers were again renamed to </a:t>
            </a:r>
            <a:r>
              <a:rPr>
                <a:latin typeface="Courier"/>
                <a:ea typeface="Courier"/>
                <a:cs typeface="Courier"/>
                <a:sym typeface="Courier"/>
              </a:rPr>
              <a:t>%rax</a:t>
            </a:r>
            <a:r>
              <a:t>, </a:t>
            </a:r>
            <a:r>
              <a:rPr>
                <a:latin typeface="Courier"/>
                <a:ea typeface="Courier"/>
                <a:cs typeface="Courier"/>
                <a:sym typeface="Courier"/>
              </a:rPr>
              <a:t>%rbx</a:t>
            </a:r>
            <a:r>
              <a:t>, etc., and expanded to 64-bits. Additionally, eight more registers were added, </a:t>
            </a:r>
            <a:r>
              <a:rPr>
                <a:latin typeface="Courier"/>
                <a:ea typeface="Courier"/>
                <a:cs typeface="Courier"/>
                <a:sym typeface="Courier"/>
              </a:rPr>
              <a:t>%r8</a:t>
            </a:r>
            <a:r>
              <a:t> - </a:t>
            </a:r>
            <a:r>
              <a:rPr>
                <a:latin typeface="Courier"/>
                <a:ea typeface="Courier"/>
                <a:cs typeface="Courier"/>
                <a:sym typeface="Courier"/>
              </a:rPr>
              <a:t>%r15</a:t>
            </a:r>
            <a:r>
              <a:t>.</a:t>
            </a:r>
          </a:p>
          <a:p>
            <a:pPr lvl="1" marL="1270000" indent="-635000" algn="l">
              <a:buSzPct val="75000"/>
              <a:buFont typeface="Helvetica Neue"/>
              <a:buChar char="•"/>
              <a:defRPr sz="4700"/>
            </a:pPr>
          </a:p>
          <a:p>
            <a:pPr marL="635000" indent="-635000" algn="l">
              <a:buSzPct val="75000"/>
              <a:buFont typeface="Helvetica Neue"/>
              <a:buChar char="•"/>
              <a:defRPr sz="4700"/>
            </a:pPr>
            <a:r>
              <a:t>The following page shows the registers, which have nested naming behavior.</a:t>
            </a:r>
          </a:p>
          <a:p>
            <a:pPr marL="635000" indent="-635000" algn="l">
              <a:buSzPct val="75000"/>
              <a:buFont typeface="Helvetica Neue"/>
              <a:buChar char="•"/>
              <a:defRPr sz="4700"/>
            </a:pPr>
            <a:r>
              <a:t>The least flexible register is </a:t>
            </a:r>
            <a:r>
              <a:rPr>
                <a:latin typeface="Courier"/>
                <a:ea typeface="Courier"/>
                <a:cs typeface="Courier"/>
                <a:sym typeface="Courier"/>
              </a:rPr>
              <a:t>%rsp</a:t>
            </a:r>
            <a:r>
              <a:t>, the "stack pointer", but the others are relatively flexible, and have multiple uses.</a:t>
            </a:r>
          </a:p>
        </p:txBody>
      </p:sp>
      <p:sp>
        <p:nvSpPr>
          <p:cNvPr id="21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 name="The Integer Registers (part I)"/>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Integer Registers (part I)</a:t>
            </a:r>
          </a:p>
        </p:txBody>
      </p:sp>
      <p:grpSp>
        <p:nvGrpSpPr>
          <p:cNvPr id="219" name="Group"/>
          <p:cNvGrpSpPr/>
          <p:nvPr/>
        </p:nvGrpSpPr>
        <p:grpSpPr>
          <a:xfrm>
            <a:off x="302869" y="2184606"/>
            <a:ext cx="22648769" cy="1585610"/>
            <a:chOff x="0" y="0"/>
            <a:chExt cx="22648767" cy="1585609"/>
          </a:xfrm>
        </p:grpSpPr>
        <p:grpSp>
          <p:nvGrpSpPr>
            <p:cNvPr id="217" name="Group"/>
            <p:cNvGrpSpPr/>
            <p:nvPr/>
          </p:nvGrpSpPr>
          <p:grpSpPr>
            <a:xfrm>
              <a:off x="0" y="0"/>
              <a:ext cx="19495397" cy="1585610"/>
              <a:chOff x="0" y="0"/>
              <a:chExt cx="19495396" cy="1585609"/>
            </a:xfrm>
          </p:grpSpPr>
          <p:sp>
            <p:nvSpPr>
              <p:cNvPr id="213" name="%rax"/>
              <p:cNvSpPr/>
              <p:nvPr/>
            </p:nvSpPr>
            <p:spPr>
              <a:xfrm>
                <a:off x="0" y="0"/>
                <a:ext cx="19495397" cy="158561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%rax</a:t>
                </a:r>
              </a:p>
            </p:txBody>
          </p:sp>
          <p:sp>
            <p:nvSpPr>
              <p:cNvPr id="214" name="%eax"/>
              <p:cNvSpPr/>
              <p:nvPr/>
            </p:nvSpPr>
            <p:spPr>
              <a:xfrm>
                <a:off x="9610923" y="113460"/>
                <a:ext cx="9798564" cy="135869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%eax</a:t>
                </a:r>
              </a:p>
            </p:txBody>
          </p:sp>
          <p:sp>
            <p:nvSpPr>
              <p:cNvPr id="215" name="%ax"/>
              <p:cNvSpPr/>
              <p:nvPr/>
            </p:nvSpPr>
            <p:spPr>
              <a:xfrm>
                <a:off x="14421263" y="247444"/>
                <a:ext cx="4898525" cy="1090722"/>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%ax</a:t>
                </a:r>
              </a:p>
            </p:txBody>
          </p:sp>
          <p:sp>
            <p:nvSpPr>
              <p:cNvPr id="216" name="%al"/>
              <p:cNvSpPr/>
              <p:nvPr/>
            </p:nvSpPr>
            <p:spPr>
              <a:xfrm>
                <a:off x="16810874" y="362332"/>
                <a:ext cx="2405633" cy="860946"/>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%al</a:t>
                </a:r>
              </a:p>
            </p:txBody>
          </p:sp>
        </p:grpSp>
        <p:sp>
          <p:nvSpPr>
            <p:cNvPr id="218" name="return value"/>
            <p:cNvSpPr txBox="1"/>
            <p:nvPr/>
          </p:nvSpPr>
          <p:spPr>
            <a:xfrm>
              <a:off x="19728783" y="431972"/>
              <a:ext cx="2919985" cy="721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defRPr sz="4200">
                  <a:latin typeface="Helvetica Neue"/>
                  <a:ea typeface="Helvetica Neue"/>
                  <a:cs typeface="Helvetica Neue"/>
                  <a:sym typeface="Helvetica Neue"/>
                </a:defRPr>
              </a:lvl1pPr>
            </a:lstStyle>
            <a:p>
              <a:pPr/>
              <a:r>
                <a:t>return value</a:t>
              </a:r>
            </a:p>
          </p:txBody>
        </p:sp>
      </p:grpSp>
      <p:sp>
        <p:nvSpPr>
          <p:cNvPr id="220" name="63"/>
          <p:cNvSpPr txBox="1"/>
          <p:nvPr/>
        </p:nvSpPr>
        <p:spPr>
          <a:xfrm>
            <a:off x="324328" y="1673143"/>
            <a:ext cx="509728" cy="5234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647700">
              <a:defRPr sz="2800">
                <a:solidFill>
                  <a:srgbClr val="444444"/>
                </a:solidFill>
                <a:latin typeface="Helvetica Neue"/>
                <a:ea typeface="Helvetica Neue"/>
                <a:cs typeface="Helvetica Neue"/>
                <a:sym typeface="Helvetica Neue"/>
              </a:defRPr>
            </a:lvl1pPr>
          </a:lstStyle>
          <a:p>
            <a:pPr/>
            <a:r>
              <a:t>63</a:t>
            </a:r>
          </a:p>
        </p:txBody>
      </p:sp>
      <p:sp>
        <p:nvSpPr>
          <p:cNvPr id="221" name="31"/>
          <p:cNvSpPr txBox="1"/>
          <p:nvPr/>
        </p:nvSpPr>
        <p:spPr>
          <a:xfrm>
            <a:off x="10008003" y="1673143"/>
            <a:ext cx="509728" cy="5234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647700">
              <a:defRPr sz="2800">
                <a:solidFill>
                  <a:srgbClr val="444444"/>
                </a:solidFill>
                <a:latin typeface="Helvetica Neue"/>
                <a:ea typeface="Helvetica Neue"/>
                <a:cs typeface="Helvetica Neue"/>
                <a:sym typeface="Helvetica Neue"/>
              </a:defRPr>
            </a:lvl1pPr>
          </a:lstStyle>
          <a:p>
            <a:pPr/>
            <a:r>
              <a:t>31</a:t>
            </a:r>
          </a:p>
        </p:txBody>
      </p:sp>
      <p:sp>
        <p:nvSpPr>
          <p:cNvPr id="222" name="15"/>
          <p:cNvSpPr txBox="1"/>
          <p:nvPr/>
        </p:nvSpPr>
        <p:spPr>
          <a:xfrm>
            <a:off x="14728421" y="1673143"/>
            <a:ext cx="509729" cy="5234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647700">
              <a:defRPr sz="2800">
                <a:solidFill>
                  <a:srgbClr val="444444"/>
                </a:solidFill>
                <a:latin typeface="Helvetica Neue"/>
                <a:ea typeface="Helvetica Neue"/>
                <a:cs typeface="Helvetica Neue"/>
                <a:sym typeface="Helvetica Neue"/>
              </a:defRPr>
            </a:lvl1pPr>
          </a:lstStyle>
          <a:p>
            <a:pPr/>
            <a:r>
              <a:t>15</a:t>
            </a:r>
          </a:p>
        </p:txBody>
      </p:sp>
      <p:sp>
        <p:nvSpPr>
          <p:cNvPr id="223" name="7"/>
          <p:cNvSpPr txBox="1"/>
          <p:nvPr/>
        </p:nvSpPr>
        <p:spPr>
          <a:xfrm>
            <a:off x="17132070" y="1673143"/>
            <a:ext cx="312015" cy="5234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647700">
              <a:defRPr sz="2800">
                <a:solidFill>
                  <a:srgbClr val="444444"/>
                </a:solidFill>
                <a:latin typeface="Helvetica Neue"/>
                <a:ea typeface="Helvetica Neue"/>
                <a:cs typeface="Helvetica Neue"/>
                <a:sym typeface="Helvetica Neue"/>
              </a:defRPr>
            </a:lvl1pPr>
          </a:lstStyle>
          <a:p>
            <a:pPr/>
            <a:r>
              <a:t>7</a:t>
            </a:r>
          </a:p>
        </p:txBody>
      </p:sp>
      <p:grpSp>
        <p:nvGrpSpPr>
          <p:cNvPr id="230" name="Group"/>
          <p:cNvGrpSpPr/>
          <p:nvPr/>
        </p:nvGrpSpPr>
        <p:grpSpPr>
          <a:xfrm>
            <a:off x="302869" y="3875425"/>
            <a:ext cx="20998784" cy="2062806"/>
            <a:chOff x="0" y="0"/>
            <a:chExt cx="20998783" cy="2062805"/>
          </a:xfrm>
        </p:grpSpPr>
        <p:grpSp>
          <p:nvGrpSpPr>
            <p:cNvPr id="228" name="Group"/>
            <p:cNvGrpSpPr/>
            <p:nvPr/>
          </p:nvGrpSpPr>
          <p:grpSpPr>
            <a:xfrm>
              <a:off x="0" y="0"/>
              <a:ext cx="19495397" cy="1585610"/>
              <a:chOff x="0" y="0"/>
              <a:chExt cx="19495396" cy="1585609"/>
            </a:xfrm>
          </p:grpSpPr>
          <p:sp>
            <p:nvSpPr>
              <p:cNvPr id="224" name="%rbx"/>
              <p:cNvSpPr/>
              <p:nvPr/>
            </p:nvSpPr>
            <p:spPr>
              <a:xfrm>
                <a:off x="0" y="0"/>
                <a:ext cx="19495397" cy="158561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%rbx</a:t>
                </a:r>
              </a:p>
            </p:txBody>
          </p:sp>
          <p:sp>
            <p:nvSpPr>
              <p:cNvPr id="225" name="%ebx"/>
              <p:cNvSpPr/>
              <p:nvPr/>
            </p:nvSpPr>
            <p:spPr>
              <a:xfrm>
                <a:off x="9610923" y="113460"/>
                <a:ext cx="9798564" cy="135869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%ebx</a:t>
                </a:r>
              </a:p>
            </p:txBody>
          </p:sp>
          <p:sp>
            <p:nvSpPr>
              <p:cNvPr id="226" name="%bx"/>
              <p:cNvSpPr/>
              <p:nvPr/>
            </p:nvSpPr>
            <p:spPr>
              <a:xfrm>
                <a:off x="14421263" y="247444"/>
                <a:ext cx="4898525" cy="1090722"/>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%bx</a:t>
                </a:r>
              </a:p>
            </p:txBody>
          </p:sp>
          <p:sp>
            <p:nvSpPr>
              <p:cNvPr id="227" name="%bl"/>
              <p:cNvSpPr/>
              <p:nvPr/>
            </p:nvSpPr>
            <p:spPr>
              <a:xfrm>
                <a:off x="16810874" y="362332"/>
                <a:ext cx="2405633" cy="860946"/>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%bl</a:t>
                </a:r>
              </a:p>
            </p:txBody>
          </p:sp>
        </p:grpSp>
        <p:sp>
          <p:nvSpPr>
            <p:cNvPr id="229" name="caller owned"/>
            <p:cNvSpPr/>
            <p:nvPr/>
          </p:nvSpPr>
          <p:spPr>
            <a:xfrm>
              <a:off x="19728783" y="79280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defRPr sz="4200">
                  <a:latin typeface="Helvetica Neue"/>
                  <a:ea typeface="Helvetica Neue"/>
                  <a:cs typeface="Helvetica Neue"/>
                  <a:sym typeface="Helvetica Neue"/>
                </a:defRPr>
              </a:lvl1pPr>
            </a:lstStyle>
            <a:p>
              <a:pPr/>
              <a:r>
                <a:t>caller owned</a:t>
              </a:r>
            </a:p>
          </p:txBody>
        </p:sp>
      </p:grpSp>
      <p:grpSp>
        <p:nvGrpSpPr>
          <p:cNvPr id="237" name="Group"/>
          <p:cNvGrpSpPr/>
          <p:nvPr/>
        </p:nvGrpSpPr>
        <p:grpSpPr>
          <a:xfrm>
            <a:off x="302869" y="5566245"/>
            <a:ext cx="20998784" cy="2062806"/>
            <a:chOff x="0" y="0"/>
            <a:chExt cx="20998783" cy="2062805"/>
          </a:xfrm>
        </p:grpSpPr>
        <p:grpSp>
          <p:nvGrpSpPr>
            <p:cNvPr id="235" name="Group"/>
            <p:cNvGrpSpPr/>
            <p:nvPr/>
          </p:nvGrpSpPr>
          <p:grpSpPr>
            <a:xfrm>
              <a:off x="0" y="0"/>
              <a:ext cx="19495397" cy="1585610"/>
              <a:chOff x="0" y="0"/>
              <a:chExt cx="19495396" cy="1585609"/>
            </a:xfrm>
          </p:grpSpPr>
          <p:sp>
            <p:nvSpPr>
              <p:cNvPr id="231" name="%rcx"/>
              <p:cNvSpPr/>
              <p:nvPr/>
            </p:nvSpPr>
            <p:spPr>
              <a:xfrm>
                <a:off x="0" y="0"/>
                <a:ext cx="19495397" cy="158561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%rcx</a:t>
                </a:r>
              </a:p>
            </p:txBody>
          </p:sp>
          <p:sp>
            <p:nvSpPr>
              <p:cNvPr id="232" name="%ecx"/>
              <p:cNvSpPr/>
              <p:nvPr/>
            </p:nvSpPr>
            <p:spPr>
              <a:xfrm>
                <a:off x="9610923" y="113460"/>
                <a:ext cx="9798564" cy="135869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%ecx</a:t>
                </a:r>
              </a:p>
            </p:txBody>
          </p:sp>
          <p:sp>
            <p:nvSpPr>
              <p:cNvPr id="233" name="%cx"/>
              <p:cNvSpPr/>
              <p:nvPr/>
            </p:nvSpPr>
            <p:spPr>
              <a:xfrm>
                <a:off x="14421263" y="247444"/>
                <a:ext cx="4898525" cy="1090722"/>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%cx</a:t>
                </a:r>
              </a:p>
            </p:txBody>
          </p:sp>
          <p:sp>
            <p:nvSpPr>
              <p:cNvPr id="234" name="%cl"/>
              <p:cNvSpPr/>
              <p:nvPr/>
            </p:nvSpPr>
            <p:spPr>
              <a:xfrm>
                <a:off x="16810874" y="362332"/>
                <a:ext cx="2405633" cy="860946"/>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%cl</a:t>
                </a:r>
              </a:p>
            </p:txBody>
          </p:sp>
        </p:grpSp>
        <p:sp>
          <p:nvSpPr>
            <p:cNvPr id="236" name="4th argument"/>
            <p:cNvSpPr/>
            <p:nvPr/>
          </p:nvSpPr>
          <p:spPr>
            <a:xfrm>
              <a:off x="19728783" y="79280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defRPr sz="4200">
                  <a:latin typeface="Helvetica Neue"/>
                  <a:ea typeface="Helvetica Neue"/>
                  <a:cs typeface="Helvetica Neue"/>
                  <a:sym typeface="Helvetica Neue"/>
                </a:defRPr>
              </a:lvl1pPr>
            </a:lstStyle>
            <a:p>
              <a:pPr/>
              <a:r>
                <a:t>4th argument</a:t>
              </a:r>
            </a:p>
          </p:txBody>
        </p:sp>
      </p:grpSp>
      <p:grpSp>
        <p:nvGrpSpPr>
          <p:cNvPr id="244" name="Group"/>
          <p:cNvGrpSpPr/>
          <p:nvPr/>
        </p:nvGrpSpPr>
        <p:grpSpPr>
          <a:xfrm>
            <a:off x="302869" y="7257064"/>
            <a:ext cx="20998784" cy="2062806"/>
            <a:chOff x="0" y="0"/>
            <a:chExt cx="20998783" cy="2062805"/>
          </a:xfrm>
        </p:grpSpPr>
        <p:grpSp>
          <p:nvGrpSpPr>
            <p:cNvPr id="242" name="Group"/>
            <p:cNvGrpSpPr/>
            <p:nvPr/>
          </p:nvGrpSpPr>
          <p:grpSpPr>
            <a:xfrm>
              <a:off x="0" y="0"/>
              <a:ext cx="19495397" cy="1585610"/>
              <a:chOff x="0" y="0"/>
              <a:chExt cx="19495396" cy="1585609"/>
            </a:xfrm>
          </p:grpSpPr>
          <p:sp>
            <p:nvSpPr>
              <p:cNvPr id="238" name="%rdx"/>
              <p:cNvSpPr/>
              <p:nvPr/>
            </p:nvSpPr>
            <p:spPr>
              <a:xfrm>
                <a:off x="0" y="0"/>
                <a:ext cx="19495397" cy="158561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%rdx</a:t>
                </a:r>
              </a:p>
            </p:txBody>
          </p:sp>
          <p:sp>
            <p:nvSpPr>
              <p:cNvPr id="239" name="%edx"/>
              <p:cNvSpPr/>
              <p:nvPr/>
            </p:nvSpPr>
            <p:spPr>
              <a:xfrm>
                <a:off x="9610923" y="113460"/>
                <a:ext cx="9798564" cy="135869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%edx</a:t>
                </a:r>
              </a:p>
            </p:txBody>
          </p:sp>
          <p:sp>
            <p:nvSpPr>
              <p:cNvPr id="240" name="%dx"/>
              <p:cNvSpPr/>
              <p:nvPr/>
            </p:nvSpPr>
            <p:spPr>
              <a:xfrm>
                <a:off x="14421263" y="247444"/>
                <a:ext cx="4898525" cy="1090722"/>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%dx</a:t>
                </a:r>
              </a:p>
            </p:txBody>
          </p:sp>
          <p:sp>
            <p:nvSpPr>
              <p:cNvPr id="241" name="%dl"/>
              <p:cNvSpPr/>
              <p:nvPr/>
            </p:nvSpPr>
            <p:spPr>
              <a:xfrm>
                <a:off x="16810874" y="362332"/>
                <a:ext cx="2405633" cy="860946"/>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%dl</a:t>
                </a:r>
              </a:p>
            </p:txBody>
          </p:sp>
        </p:grpSp>
        <p:sp>
          <p:nvSpPr>
            <p:cNvPr id="243" name="3rd argument"/>
            <p:cNvSpPr/>
            <p:nvPr/>
          </p:nvSpPr>
          <p:spPr>
            <a:xfrm>
              <a:off x="19728783" y="79280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defRPr sz="4200">
                  <a:latin typeface="Helvetica Neue"/>
                  <a:ea typeface="Helvetica Neue"/>
                  <a:cs typeface="Helvetica Neue"/>
                  <a:sym typeface="Helvetica Neue"/>
                </a:defRPr>
              </a:lvl1pPr>
            </a:lstStyle>
            <a:p>
              <a:pPr/>
              <a:r>
                <a:t>3rd argument</a:t>
              </a:r>
            </a:p>
          </p:txBody>
        </p:sp>
      </p:grpSp>
      <p:grpSp>
        <p:nvGrpSpPr>
          <p:cNvPr id="251" name="Group"/>
          <p:cNvGrpSpPr/>
          <p:nvPr/>
        </p:nvGrpSpPr>
        <p:grpSpPr>
          <a:xfrm>
            <a:off x="302869" y="8947884"/>
            <a:ext cx="20998784" cy="2062806"/>
            <a:chOff x="0" y="0"/>
            <a:chExt cx="20998783" cy="2062805"/>
          </a:xfrm>
        </p:grpSpPr>
        <p:grpSp>
          <p:nvGrpSpPr>
            <p:cNvPr id="249" name="Group"/>
            <p:cNvGrpSpPr/>
            <p:nvPr/>
          </p:nvGrpSpPr>
          <p:grpSpPr>
            <a:xfrm>
              <a:off x="0" y="0"/>
              <a:ext cx="19495397" cy="1585610"/>
              <a:chOff x="0" y="0"/>
              <a:chExt cx="19495396" cy="1585609"/>
            </a:xfrm>
          </p:grpSpPr>
          <p:sp>
            <p:nvSpPr>
              <p:cNvPr id="245" name="%rsi"/>
              <p:cNvSpPr/>
              <p:nvPr/>
            </p:nvSpPr>
            <p:spPr>
              <a:xfrm>
                <a:off x="0" y="0"/>
                <a:ext cx="19495397" cy="158561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%rsi</a:t>
                </a:r>
              </a:p>
            </p:txBody>
          </p:sp>
          <p:sp>
            <p:nvSpPr>
              <p:cNvPr id="246" name="%esi"/>
              <p:cNvSpPr/>
              <p:nvPr/>
            </p:nvSpPr>
            <p:spPr>
              <a:xfrm>
                <a:off x="9610923" y="113460"/>
                <a:ext cx="9798564" cy="135869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%esi</a:t>
                </a:r>
              </a:p>
            </p:txBody>
          </p:sp>
          <p:sp>
            <p:nvSpPr>
              <p:cNvPr id="247" name="%si"/>
              <p:cNvSpPr/>
              <p:nvPr/>
            </p:nvSpPr>
            <p:spPr>
              <a:xfrm>
                <a:off x="14421263" y="247444"/>
                <a:ext cx="4898525" cy="1090722"/>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%si</a:t>
                </a:r>
              </a:p>
            </p:txBody>
          </p:sp>
          <p:sp>
            <p:nvSpPr>
              <p:cNvPr id="248" name="%sil"/>
              <p:cNvSpPr/>
              <p:nvPr/>
            </p:nvSpPr>
            <p:spPr>
              <a:xfrm>
                <a:off x="16810874" y="362332"/>
                <a:ext cx="2405633" cy="860946"/>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%sil</a:t>
                </a:r>
              </a:p>
            </p:txBody>
          </p:sp>
        </p:grpSp>
        <p:sp>
          <p:nvSpPr>
            <p:cNvPr id="250" name="2nd argument"/>
            <p:cNvSpPr/>
            <p:nvPr/>
          </p:nvSpPr>
          <p:spPr>
            <a:xfrm>
              <a:off x="19728783" y="79280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defRPr sz="4200">
                  <a:latin typeface="Helvetica Neue"/>
                  <a:ea typeface="Helvetica Neue"/>
                  <a:cs typeface="Helvetica Neue"/>
                  <a:sym typeface="Helvetica Neue"/>
                </a:defRPr>
              </a:lvl1pPr>
            </a:lstStyle>
            <a:p>
              <a:pPr/>
              <a:r>
                <a:t>2nd argument</a:t>
              </a:r>
            </a:p>
          </p:txBody>
        </p:sp>
      </p:grpSp>
      <p:grpSp>
        <p:nvGrpSpPr>
          <p:cNvPr id="258" name="Group"/>
          <p:cNvGrpSpPr/>
          <p:nvPr/>
        </p:nvGrpSpPr>
        <p:grpSpPr>
          <a:xfrm>
            <a:off x="302869" y="10638704"/>
            <a:ext cx="20998784" cy="2062806"/>
            <a:chOff x="0" y="0"/>
            <a:chExt cx="20998783" cy="2062805"/>
          </a:xfrm>
        </p:grpSpPr>
        <p:grpSp>
          <p:nvGrpSpPr>
            <p:cNvPr id="256" name="Group"/>
            <p:cNvGrpSpPr/>
            <p:nvPr/>
          </p:nvGrpSpPr>
          <p:grpSpPr>
            <a:xfrm>
              <a:off x="0" y="0"/>
              <a:ext cx="19495397" cy="1585610"/>
              <a:chOff x="0" y="0"/>
              <a:chExt cx="19495396" cy="1585609"/>
            </a:xfrm>
          </p:grpSpPr>
          <p:sp>
            <p:nvSpPr>
              <p:cNvPr id="252" name="%rdi"/>
              <p:cNvSpPr/>
              <p:nvPr/>
            </p:nvSpPr>
            <p:spPr>
              <a:xfrm>
                <a:off x="0" y="0"/>
                <a:ext cx="19495397" cy="158561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%rdi</a:t>
                </a:r>
              </a:p>
            </p:txBody>
          </p:sp>
          <p:sp>
            <p:nvSpPr>
              <p:cNvPr id="253" name="%edi"/>
              <p:cNvSpPr/>
              <p:nvPr/>
            </p:nvSpPr>
            <p:spPr>
              <a:xfrm>
                <a:off x="9610923" y="113460"/>
                <a:ext cx="9798564" cy="135869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%edi</a:t>
                </a:r>
              </a:p>
            </p:txBody>
          </p:sp>
          <p:sp>
            <p:nvSpPr>
              <p:cNvPr id="254" name="%di"/>
              <p:cNvSpPr/>
              <p:nvPr/>
            </p:nvSpPr>
            <p:spPr>
              <a:xfrm>
                <a:off x="14421263" y="247444"/>
                <a:ext cx="4898525" cy="1090722"/>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%di</a:t>
                </a:r>
              </a:p>
            </p:txBody>
          </p:sp>
          <p:sp>
            <p:nvSpPr>
              <p:cNvPr id="255" name="%dil"/>
              <p:cNvSpPr/>
              <p:nvPr/>
            </p:nvSpPr>
            <p:spPr>
              <a:xfrm>
                <a:off x="16810874" y="362332"/>
                <a:ext cx="2405633" cy="860946"/>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%dil</a:t>
                </a:r>
              </a:p>
            </p:txBody>
          </p:sp>
        </p:grpSp>
        <p:sp>
          <p:nvSpPr>
            <p:cNvPr id="257" name="1st argument"/>
            <p:cNvSpPr/>
            <p:nvPr/>
          </p:nvSpPr>
          <p:spPr>
            <a:xfrm>
              <a:off x="19728783" y="79280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defRPr sz="4200">
                  <a:latin typeface="Helvetica Neue"/>
                  <a:ea typeface="Helvetica Neue"/>
                  <a:cs typeface="Helvetica Neue"/>
                  <a:sym typeface="Helvetica Neue"/>
                </a:defRPr>
              </a:lvl1pPr>
            </a:lstStyle>
            <a:p>
              <a:pPr/>
              <a:r>
                <a:t>1st argument</a:t>
              </a:r>
            </a:p>
          </p:txBody>
        </p:sp>
      </p:grpSp>
      <p:sp>
        <p:nvSpPr>
          <p:cNvPr id="25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1" name="The Integer Registers (part II)"/>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Integer Registers (part II)</a:t>
            </a:r>
          </a:p>
        </p:txBody>
      </p:sp>
      <p:grpSp>
        <p:nvGrpSpPr>
          <p:cNvPr id="268" name="Group"/>
          <p:cNvGrpSpPr/>
          <p:nvPr/>
        </p:nvGrpSpPr>
        <p:grpSpPr>
          <a:xfrm>
            <a:off x="302869" y="2184606"/>
            <a:ext cx="20998784" cy="2062806"/>
            <a:chOff x="0" y="0"/>
            <a:chExt cx="20998783" cy="2062805"/>
          </a:xfrm>
        </p:grpSpPr>
        <p:grpSp>
          <p:nvGrpSpPr>
            <p:cNvPr id="266" name="Group"/>
            <p:cNvGrpSpPr/>
            <p:nvPr/>
          </p:nvGrpSpPr>
          <p:grpSpPr>
            <a:xfrm>
              <a:off x="0" y="0"/>
              <a:ext cx="19495397" cy="1585610"/>
              <a:chOff x="0" y="0"/>
              <a:chExt cx="19495396" cy="1585609"/>
            </a:xfrm>
          </p:grpSpPr>
          <p:sp>
            <p:nvSpPr>
              <p:cNvPr id="262" name="%rbp"/>
              <p:cNvSpPr/>
              <p:nvPr/>
            </p:nvSpPr>
            <p:spPr>
              <a:xfrm>
                <a:off x="0" y="0"/>
                <a:ext cx="19495397" cy="158561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%rbp</a:t>
                </a:r>
              </a:p>
            </p:txBody>
          </p:sp>
          <p:sp>
            <p:nvSpPr>
              <p:cNvPr id="263" name="%ebp"/>
              <p:cNvSpPr/>
              <p:nvPr/>
            </p:nvSpPr>
            <p:spPr>
              <a:xfrm>
                <a:off x="9610923" y="113460"/>
                <a:ext cx="9798564" cy="135869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%ebp</a:t>
                </a:r>
              </a:p>
            </p:txBody>
          </p:sp>
          <p:sp>
            <p:nvSpPr>
              <p:cNvPr id="264" name="%bp"/>
              <p:cNvSpPr/>
              <p:nvPr/>
            </p:nvSpPr>
            <p:spPr>
              <a:xfrm>
                <a:off x="14421263" y="247444"/>
                <a:ext cx="4898525" cy="1090722"/>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%bp</a:t>
                </a:r>
              </a:p>
            </p:txBody>
          </p:sp>
          <p:sp>
            <p:nvSpPr>
              <p:cNvPr id="265" name="%bpl"/>
              <p:cNvSpPr/>
              <p:nvPr/>
            </p:nvSpPr>
            <p:spPr>
              <a:xfrm>
                <a:off x="16810874" y="362332"/>
                <a:ext cx="2405633" cy="860946"/>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%bpl</a:t>
                </a:r>
              </a:p>
            </p:txBody>
          </p:sp>
        </p:grpSp>
        <p:sp>
          <p:nvSpPr>
            <p:cNvPr id="267" name="caller owned"/>
            <p:cNvSpPr/>
            <p:nvPr/>
          </p:nvSpPr>
          <p:spPr>
            <a:xfrm>
              <a:off x="19728783" y="79280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defRPr sz="4200">
                  <a:latin typeface="Helvetica Neue"/>
                  <a:ea typeface="Helvetica Neue"/>
                  <a:cs typeface="Helvetica Neue"/>
                  <a:sym typeface="Helvetica Neue"/>
                </a:defRPr>
              </a:lvl1pPr>
            </a:lstStyle>
            <a:p>
              <a:pPr/>
              <a:r>
                <a:t>caller owned</a:t>
              </a:r>
            </a:p>
          </p:txBody>
        </p:sp>
      </p:grpSp>
      <p:sp>
        <p:nvSpPr>
          <p:cNvPr id="269" name="63"/>
          <p:cNvSpPr txBox="1"/>
          <p:nvPr/>
        </p:nvSpPr>
        <p:spPr>
          <a:xfrm>
            <a:off x="324328" y="1673143"/>
            <a:ext cx="509728" cy="5234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647700">
              <a:defRPr sz="2800">
                <a:solidFill>
                  <a:srgbClr val="444444"/>
                </a:solidFill>
                <a:latin typeface="Helvetica Neue"/>
                <a:ea typeface="Helvetica Neue"/>
                <a:cs typeface="Helvetica Neue"/>
                <a:sym typeface="Helvetica Neue"/>
              </a:defRPr>
            </a:lvl1pPr>
          </a:lstStyle>
          <a:p>
            <a:pPr/>
            <a:r>
              <a:t>63</a:t>
            </a:r>
          </a:p>
        </p:txBody>
      </p:sp>
      <p:sp>
        <p:nvSpPr>
          <p:cNvPr id="270" name="31"/>
          <p:cNvSpPr txBox="1"/>
          <p:nvPr/>
        </p:nvSpPr>
        <p:spPr>
          <a:xfrm>
            <a:off x="10008003" y="1673143"/>
            <a:ext cx="509728" cy="5234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647700">
              <a:defRPr sz="2800">
                <a:solidFill>
                  <a:srgbClr val="444444"/>
                </a:solidFill>
                <a:latin typeface="Helvetica Neue"/>
                <a:ea typeface="Helvetica Neue"/>
                <a:cs typeface="Helvetica Neue"/>
                <a:sym typeface="Helvetica Neue"/>
              </a:defRPr>
            </a:lvl1pPr>
          </a:lstStyle>
          <a:p>
            <a:pPr/>
            <a:r>
              <a:t>31</a:t>
            </a:r>
          </a:p>
        </p:txBody>
      </p:sp>
      <p:sp>
        <p:nvSpPr>
          <p:cNvPr id="271" name="15"/>
          <p:cNvSpPr txBox="1"/>
          <p:nvPr/>
        </p:nvSpPr>
        <p:spPr>
          <a:xfrm>
            <a:off x="14728421" y="1673143"/>
            <a:ext cx="509729" cy="5234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647700">
              <a:defRPr sz="2800">
                <a:solidFill>
                  <a:srgbClr val="444444"/>
                </a:solidFill>
                <a:latin typeface="Helvetica Neue"/>
                <a:ea typeface="Helvetica Neue"/>
                <a:cs typeface="Helvetica Neue"/>
                <a:sym typeface="Helvetica Neue"/>
              </a:defRPr>
            </a:lvl1pPr>
          </a:lstStyle>
          <a:p>
            <a:pPr/>
            <a:r>
              <a:t>15</a:t>
            </a:r>
          </a:p>
        </p:txBody>
      </p:sp>
      <p:sp>
        <p:nvSpPr>
          <p:cNvPr id="272" name="7"/>
          <p:cNvSpPr txBox="1"/>
          <p:nvPr/>
        </p:nvSpPr>
        <p:spPr>
          <a:xfrm>
            <a:off x="17132070" y="1673143"/>
            <a:ext cx="312015" cy="5234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647700">
              <a:defRPr sz="2800">
                <a:solidFill>
                  <a:srgbClr val="444444"/>
                </a:solidFill>
                <a:latin typeface="Helvetica Neue"/>
                <a:ea typeface="Helvetica Neue"/>
                <a:cs typeface="Helvetica Neue"/>
                <a:sym typeface="Helvetica Neue"/>
              </a:defRPr>
            </a:lvl1pPr>
          </a:lstStyle>
          <a:p>
            <a:pPr/>
            <a:r>
              <a:t>7</a:t>
            </a:r>
          </a:p>
        </p:txBody>
      </p:sp>
      <p:grpSp>
        <p:nvGrpSpPr>
          <p:cNvPr id="279" name="Group"/>
          <p:cNvGrpSpPr/>
          <p:nvPr/>
        </p:nvGrpSpPr>
        <p:grpSpPr>
          <a:xfrm>
            <a:off x="302869" y="3875425"/>
            <a:ext cx="20998784" cy="2062806"/>
            <a:chOff x="0" y="0"/>
            <a:chExt cx="20998783" cy="2062805"/>
          </a:xfrm>
        </p:grpSpPr>
        <p:grpSp>
          <p:nvGrpSpPr>
            <p:cNvPr id="277" name="Group"/>
            <p:cNvGrpSpPr/>
            <p:nvPr/>
          </p:nvGrpSpPr>
          <p:grpSpPr>
            <a:xfrm>
              <a:off x="0" y="0"/>
              <a:ext cx="19495397" cy="1585610"/>
              <a:chOff x="0" y="0"/>
              <a:chExt cx="19495396" cy="1585609"/>
            </a:xfrm>
          </p:grpSpPr>
          <p:sp>
            <p:nvSpPr>
              <p:cNvPr id="273" name="%rsp"/>
              <p:cNvSpPr/>
              <p:nvPr/>
            </p:nvSpPr>
            <p:spPr>
              <a:xfrm>
                <a:off x="0" y="0"/>
                <a:ext cx="19495397" cy="158561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%rsp</a:t>
                </a:r>
              </a:p>
            </p:txBody>
          </p:sp>
          <p:sp>
            <p:nvSpPr>
              <p:cNvPr id="274" name="%esp"/>
              <p:cNvSpPr/>
              <p:nvPr/>
            </p:nvSpPr>
            <p:spPr>
              <a:xfrm>
                <a:off x="9610923" y="113460"/>
                <a:ext cx="9798564" cy="135869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%esp</a:t>
                </a:r>
              </a:p>
            </p:txBody>
          </p:sp>
          <p:sp>
            <p:nvSpPr>
              <p:cNvPr id="275" name="%sp"/>
              <p:cNvSpPr/>
              <p:nvPr/>
            </p:nvSpPr>
            <p:spPr>
              <a:xfrm>
                <a:off x="14421263" y="247444"/>
                <a:ext cx="4898525" cy="1090722"/>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%sp</a:t>
                </a:r>
              </a:p>
            </p:txBody>
          </p:sp>
          <p:sp>
            <p:nvSpPr>
              <p:cNvPr id="276" name="%spl"/>
              <p:cNvSpPr/>
              <p:nvPr/>
            </p:nvSpPr>
            <p:spPr>
              <a:xfrm>
                <a:off x="16810874" y="362332"/>
                <a:ext cx="2405633" cy="860946"/>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%spl</a:t>
                </a:r>
              </a:p>
            </p:txBody>
          </p:sp>
        </p:grpSp>
        <p:sp>
          <p:nvSpPr>
            <p:cNvPr id="278" name="stack pointer"/>
            <p:cNvSpPr/>
            <p:nvPr/>
          </p:nvSpPr>
          <p:spPr>
            <a:xfrm>
              <a:off x="19728783" y="79280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defRPr sz="4200">
                  <a:latin typeface="Helvetica Neue"/>
                  <a:ea typeface="Helvetica Neue"/>
                  <a:cs typeface="Helvetica Neue"/>
                  <a:sym typeface="Helvetica Neue"/>
                </a:defRPr>
              </a:lvl1pPr>
            </a:lstStyle>
            <a:p>
              <a:pPr/>
              <a:r>
                <a:t>stack pointer</a:t>
              </a:r>
            </a:p>
          </p:txBody>
        </p:sp>
      </p:grpSp>
      <p:grpSp>
        <p:nvGrpSpPr>
          <p:cNvPr id="286" name="Group"/>
          <p:cNvGrpSpPr/>
          <p:nvPr/>
        </p:nvGrpSpPr>
        <p:grpSpPr>
          <a:xfrm>
            <a:off x="302869" y="5566245"/>
            <a:ext cx="20998784" cy="2062806"/>
            <a:chOff x="0" y="0"/>
            <a:chExt cx="20998783" cy="2062805"/>
          </a:xfrm>
        </p:grpSpPr>
        <p:grpSp>
          <p:nvGrpSpPr>
            <p:cNvPr id="284" name="Group"/>
            <p:cNvGrpSpPr/>
            <p:nvPr/>
          </p:nvGrpSpPr>
          <p:grpSpPr>
            <a:xfrm>
              <a:off x="0" y="0"/>
              <a:ext cx="19495397" cy="1585610"/>
              <a:chOff x="0" y="0"/>
              <a:chExt cx="19495396" cy="1585609"/>
            </a:xfrm>
          </p:grpSpPr>
          <p:sp>
            <p:nvSpPr>
              <p:cNvPr id="280" name="%r8"/>
              <p:cNvSpPr/>
              <p:nvPr/>
            </p:nvSpPr>
            <p:spPr>
              <a:xfrm>
                <a:off x="0" y="0"/>
                <a:ext cx="19495397" cy="158561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%r8</a:t>
                </a:r>
              </a:p>
            </p:txBody>
          </p:sp>
          <p:sp>
            <p:nvSpPr>
              <p:cNvPr id="281" name="%r8d"/>
              <p:cNvSpPr/>
              <p:nvPr/>
            </p:nvSpPr>
            <p:spPr>
              <a:xfrm>
                <a:off x="9610923" y="113460"/>
                <a:ext cx="9798564" cy="135869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%r8d</a:t>
                </a:r>
              </a:p>
            </p:txBody>
          </p:sp>
          <p:sp>
            <p:nvSpPr>
              <p:cNvPr id="282" name="%r8w"/>
              <p:cNvSpPr/>
              <p:nvPr/>
            </p:nvSpPr>
            <p:spPr>
              <a:xfrm>
                <a:off x="14421263" y="247444"/>
                <a:ext cx="4898525" cy="1090722"/>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%r8w</a:t>
                </a:r>
              </a:p>
            </p:txBody>
          </p:sp>
          <p:sp>
            <p:nvSpPr>
              <p:cNvPr id="283" name="%r8b"/>
              <p:cNvSpPr/>
              <p:nvPr/>
            </p:nvSpPr>
            <p:spPr>
              <a:xfrm>
                <a:off x="16810874" y="362332"/>
                <a:ext cx="2405633" cy="860946"/>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%r8b</a:t>
                </a:r>
              </a:p>
            </p:txBody>
          </p:sp>
        </p:grpSp>
        <p:sp>
          <p:nvSpPr>
            <p:cNvPr id="285" name="5th argument"/>
            <p:cNvSpPr/>
            <p:nvPr/>
          </p:nvSpPr>
          <p:spPr>
            <a:xfrm>
              <a:off x="19728783" y="79280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defRPr sz="4200">
                  <a:latin typeface="Helvetica Neue"/>
                  <a:ea typeface="Helvetica Neue"/>
                  <a:cs typeface="Helvetica Neue"/>
                  <a:sym typeface="Helvetica Neue"/>
                </a:defRPr>
              </a:lvl1pPr>
            </a:lstStyle>
            <a:p>
              <a:pPr/>
              <a:r>
                <a:t>5th argument</a:t>
              </a:r>
            </a:p>
          </p:txBody>
        </p:sp>
      </p:grpSp>
      <p:grpSp>
        <p:nvGrpSpPr>
          <p:cNvPr id="293" name="Group"/>
          <p:cNvGrpSpPr/>
          <p:nvPr/>
        </p:nvGrpSpPr>
        <p:grpSpPr>
          <a:xfrm>
            <a:off x="302869" y="7257064"/>
            <a:ext cx="20998784" cy="2062806"/>
            <a:chOff x="0" y="0"/>
            <a:chExt cx="20998783" cy="2062805"/>
          </a:xfrm>
        </p:grpSpPr>
        <p:grpSp>
          <p:nvGrpSpPr>
            <p:cNvPr id="291" name="Group"/>
            <p:cNvGrpSpPr/>
            <p:nvPr/>
          </p:nvGrpSpPr>
          <p:grpSpPr>
            <a:xfrm>
              <a:off x="0" y="0"/>
              <a:ext cx="19495397" cy="1585610"/>
              <a:chOff x="0" y="0"/>
              <a:chExt cx="19495396" cy="1585609"/>
            </a:xfrm>
          </p:grpSpPr>
          <p:sp>
            <p:nvSpPr>
              <p:cNvPr id="287" name="%r9"/>
              <p:cNvSpPr/>
              <p:nvPr/>
            </p:nvSpPr>
            <p:spPr>
              <a:xfrm>
                <a:off x="0" y="0"/>
                <a:ext cx="19495397" cy="158561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%r9</a:t>
                </a:r>
              </a:p>
            </p:txBody>
          </p:sp>
          <p:sp>
            <p:nvSpPr>
              <p:cNvPr id="288" name="%r9d"/>
              <p:cNvSpPr/>
              <p:nvPr/>
            </p:nvSpPr>
            <p:spPr>
              <a:xfrm>
                <a:off x="9610923" y="113460"/>
                <a:ext cx="9798564" cy="135869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%r9d</a:t>
                </a:r>
              </a:p>
            </p:txBody>
          </p:sp>
          <p:sp>
            <p:nvSpPr>
              <p:cNvPr id="289" name="%r9w"/>
              <p:cNvSpPr/>
              <p:nvPr/>
            </p:nvSpPr>
            <p:spPr>
              <a:xfrm>
                <a:off x="14421263" y="247444"/>
                <a:ext cx="4898525" cy="1090722"/>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%r9w</a:t>
                </a:r>
              </a:p>
            </p:txBody>
          </p:sp>
          <p:sp>
            <p:nvSpPr>
              <p:cNvPr id="290" name="%r9b"/>
              <p:cNvSpPr/>
              <p:nvPr/>
            </p:nvSpPr>
            <p:spPr>
              <a:xfrm>
                <a:off x="16810874" y="362332"/>
                <a:ext cx="2405633" cy="860946"/>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%r9b</a:t>
                </a:r>
              </a:p>
            </p:txBody>
          </p:sp>
        </p:grpSp>
        <p:sp>
          <p:nvSpPr>
            <p:cNvPr id="292" name="6th argument"/>
            <p:cNvSpPr/>
            <p:nvPr/>
          </p:nvSpPr>
          <p:spPr>
            <a:xfrm>
              <a:off x="19728783" y="79280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defRPr sz="4200">
                  <a:latin typeface="Helvetica Neue"/>
                  <a:ea typeface="Helvetica Neue"/>
                  <a:cs typeface="Helvetica Neue"/>
                  <a:sym typeface="Helvetica Neue"/>
                </a:defRPr>
              </a:lvl1pPr>
            </a:lstStyle>
            <a:p>
              <a:pPr/>
              <a:r>
                <a:t>6th argument</a:t>
              </a:r>
            </a:p>
          </p:txBody>
        </p:sp>
      </p:grpSp>
      <p:grpSp>
        <p:nvGrpSpPr>
          <p:cNvPr id="300" name="Group"/>
          <p:cNvGrpSpPr/>
          <p:nvPr/>
        </p:nvGrpSpPr>
        <p:grpSpPr>
          <a:xfrm>
            <a:off x="302869" y="8947884"/>
            <a:ext cx="20998784" cy="2062806"/>
            <a:chOff x="0" y="0"/>
            <a:chExt cx="20998783" cy="2062805"/>
          </a:xfrm>
        </p:grpSpPr>
        <p:grpSp>
          <p:nvGrpSpPr>
            <p:cNvPr id="298" name="Group"/>
            <p:cNvGrpSpPr/>
            <p:nvPr/>
          </p:nvGrpSpPr>
          <p:grpSpPr>
            <a:xfrm>
              <a:off x="0" y="0"/>
              <a:ext cx="19495397" cy="1585610"/>
              <a:chOff x="0" y="0"/>
              <a:chExt cx="19495396" cy="1585609"/>
            </a:xfrm>
          </p:grpSpPr>
          <p:sp>
            <p:nvSpPr>
              <p:cNvPr id="294" name="%r10"/>
              <p:cNvSpPr/>
              <p:nvPr/>
            </p:nvSpPr>
            <p:spPr>
              <a:xfrm>
                <a:off x="0" y="0"/>
                <a:ext cx="19495397" cy="158561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%r10</a:t>
                </a:r>
              </a:p>
            </p:txBody>
          </p:sp>
          <p:sp>
            <p:nvSpPr>
              <p:cNvPr id="295" name="%r10d"/>
              <p:cNvSpPr/>
              <p:nvPr/>
            </p:nvSpPr>
            <p:spPr>
              <a:xfrm>
                <a:off x="9610923" y="113460"/>
                <a:ext cx="9798564" cy="135869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%r10d</a:t>
                </a:r>
              </a:p>
            </p:txBody>
          </p:sp>
          <p:sp>
            <p:nvSpPr>
              <p:cNvPr id="296" name="%r10w"/>
              <p:cNvSpPr/>
              <p:nvPr/>
            </p:nvSpPr>
            <p:spPr>
              <a:xfrm>
                <a:off x="14421263" y="247444"/>
                <a:ext cx="4898525" cy="1090722"/>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%r10w</a:t>
                </a:r>
              </a:p>
            </p:txBody>
          </p:sp>
          <p:sp>
            <p:nvSpPr>
              <p:cNvPr id="297" name="%r10b"/>
              <p:cNvSpPr/>
              <p:nvPr/>
            </p:nvSpPr>
            <p:spPr>
              <a:xfrm>
                <a:off x="16810874" y="362332"/>
                <a:ext cx="2405633" cy="860946"/>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%r10b</a:t>
                </a:r>
              </a:p>
            </p:txBody>
          </p:sp>
        </p:grpSp>
        <p:sp>
          <p:nvSpPr>
            <p:cNvPr id="299" name="callee owned"/>
            <p:cNvSpPr/>
            <p:nvPr/>
          </p:nvSpPr>
          <p:spPr>
            <a:xfrm>
              <a:off x="19728783" y="79280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defRPr sz="4200">
                  <a:latin typeface="Helvetica Neue"/>
                  <a:ea typeface="Helvetica Neue"/>
                  <a:cs typeface="Helvetica Neue"/>
                  <a:sym typeface="Helvetica Neue"/>
                </a:defRPr>
              </a:lvl1pPr>
            </a:lstStyle>
            <a:p>
              <a:pPr/>
              <a:r>
                <a:t>callee owned</a:t>
              </a:r>
            </a:p>
          </p:txBody>
        </p:sp>
      </p:grpSp>
      <p:grpSp>
        <p:nvGrpSpPr>
          <p:cNvPr id="307" name="Group"/>
          <p:cNvGrpSpPr/>
          <p:nvPr/>
        </p:nvGrpSpPr>
        <p:grpSpPr>
          <a:xfrm>
            <a:off x="302869" y="10638704"/>
            <a:ext cx="20998784" cy="2062806"/>
            <a:chOff x="0" y="0"/>
            <a:chExt cx="20998783" cy="2062805"/>
          </a:xfrm>
        </p:grpSpPr>
        <p:grpSp>
          <p:nvGrpSpPr>
            <p:cNvPr id="305" name="Group"/>
            <p:cNvGrpSpPr/>
            <p:nvPr/>
          </p:nvGrpSpPr>
          <p:grpSpPr>
            <a:xfrm>
              <a:off x="0" y="0"/>
              <a:ext cx="19495397" cy="1585610"/>
              <a:chOff x="0" y="0"/>
              <a:chExt cx="19495396" cy="1585609"/>
            </a:xfrm>
          </p:grpSpPr>
          <p:sp>
            <p:nvSpPr>
              <p:cNvPr id="301" name="%r11"/>
              <p:cNvSpPr/>
              <p:nvPr/>
            </p:nvSpPr>
            <p:spPr>
              <a:xfrm>
                <a:off x="0" y="0"/>
                <a:ext cx="19495397" cy="158561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%r11</a:t>
                </a:r>
              </a:p>
            </p:txBody>
          </p:sp>
          <p:sp>
            <p:nvSpPr>
              <p:cNvPr id="302" name="%r11d"/>
              <p:cNvSpPr/>
              <p:nvPr/>
            </p:nvSpPr>
            <p:spPr>
              <a:xfrm>
                <a:off x="9610923" y="113460"/>
                <a:ext cx="9798564" cy="135869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%r11d</a:t>
                </a:r>
              </a:p>
            </p:txBody>
          </p:sp>
          <p:sp>
            <p:nvSpPr>
              <p:cNvPr id="303" name="%r11w"/>
              <p:cNvSpPr/>
              <p:nvPr/>
            </p:nvSpPr>
            <p:spPr>
              <a:xfrm>
                <a:off x="14421263" y="247444"/>
                <a:ext cx="4898525" cy="1090722"/>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%r11w</a:t>
                </a:r>
              </a:p>
            </p:txBody>
          </p:sp>
          <p:sp>
            <p:nvSpPr>
              <p:cNvPr id="304" name="%r11b"/>
              <p:cNvSpPr/>
              <p:nvPr/>
            </p:nvSpPr>
            <p:spPr>
              <a:xfrm>
                <a:off x="16810874" y="362332"/>
                <a:ext cx="2405633" cy="860946"/>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%r11b</a:t>
                </a:r>
              </a:p>
            </p:txBody>
          </p:sp>
        </p:grpSp>
        <p:sp>
          <p:nvSpPr>
            <p:cNvPr id="306" name="callee owned"/>
            <p:cNvSpPr/>
            <p:nvPr/>
          </p:nvSpPr>
          <p:spPr>
            <a:xfrm>
              <a:off x="19728783" y="79280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defRPr sz="4200">
                  <a:latin typeface="Helvetica Neue"/>
                  <a:ea typeface="Helvetica Neue"/>
                  <a:cs typeface="Helvetica Neue"/>
                  <a:sym typeface="Helvetica Neue"/>
                </a:defRPr>
              </a:lvl1pPr>
            </a:lstStyle>
            <a:p>
              <a:pPr/>
              <a:r>
                <a:t>callee owned</a:t>
              </a:r>
            </a:p>
          </p:txBody>
        </p:sp>
      </p:grpSp>
      <p:sp>
        <p:nvSpPr>
          <p:cNvPr id="30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0" name="The Integer Registers (part III)"/>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Integer Registers (part III)</a:t>
            </a:r>
          </a:p>
        </p:txBody>
      </p:sp>
      <p:sp>
        <p:nvSpPr>
          <p:cNvPr id="311" name="63"/>
          <p:cNvSpPr txBox="1"/>
          <p:nvPr/>
        </p:nvSpPr>
        <p:spPr>
          <a:xfrm>
            <a:off x="324328" y="1673143"/>
            <a:ext cx="509728" cy="5234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647700">
              <a:defRPr sz="2800">
                <a:solidFill>
                  <a:srgbClr val="444444"/>
                </a:solidFill>
                <a:latin typeface="Helvetica Neue"/>
                <a:ea typeface="Helvetica Neue"/>
                <a:cs typeface="Helvetica Neue"/>
                <a:sym typeface="Helvetica Neue"/>
              </a:defRPr>
            </a:lvl1pPr>
          </a:lstStyle>
          <a:p>
            <a:pPr/>
            <a:r>
              <a:t>63</a:t>
            </a:r>
          </a:p>
        </p:txBody>
      </p:sp>
      <p:sp>
        <p:nvSpPr>
          <p:cNvPr id="312" name="31"/>
          <p:cNvSpPr txBox="1"/>
          <p:nvPr/>
        </p:nvSpPr>
        <p:spPr>
          <a:xfrm>
            <a:off x="10008003" y="1673143"/>
            <a:ext cx="509728" cy="5234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647700">
              <a:defRPr sz="2800">
                <a:solidFill>
                  <a:srgbClr val="444444"/>
                </a:solidFill>
                <a:latin typeface="Helvetica Neue"/>
                <a:ea typeface="Helvetica Neue"/>
                <a:cs typeface="Helvetica Neue"/>
                <a:sym typeface="Helvetica Neue"/>
              </a:defRPr>
            </a:lvl1pPr>
          </a:lstStyle>
          <a:p>
            <a:pPr/>
            <a:r>
              <a:t>31</a:t>
            </a:r>
          </a:p>
        </p:txBody>
      </p:sp>
      <p:sp>
        <p:nvSpPr>
          <p:cNvPr id="313" name="15"/>
          <p:cNvSpPr txBox="1"/>
          <p:nvPr/>
        </p:nvSpPr>
        <p:spPr>
          <a:xfrm>
            <a:off x="14728421" y="1673143"/>
            <a:ext cx="509729" cy="5234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647700">
              <a:defRPr sz="2800">
                <a:solidFill>
                  <a:srgbClr val="444444"/>
                </a:solidFill>
                <a:latin typeface="Helvetica Neue"/>
                <a:ea typeface="Helvetica Neue"/>
                <a:cs typeface="Helvetica Neue"/>
                <a:sym typeface="Helvetica Neue"/>
              </a:defRPr>
            </a:lvl1pPr>
          </a:lstStyle>
          <a:p>
            <a:pPr/>
            <a:r>
              <a:t>15</a:t>
            </a:r>
          </a:p>
        </p:txBody>
      </p:sp>
      <p:sp>
        <p:nvSpPr>
          <p:cNvPr id="314" name="7"/>
          <p:cNvSpPr txBox="1"/>
          <p:nvPr/>
        </p:nvSpPr>
        <p:spPr>
          <a:xfrm>
            <a:off x="17132070" y="1673143"/>
            <a:ext cx="312015" cy="5234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647700">
              <a:defRPr sz="2800">
                <a:solidFill>
                  <a:srgbClr val="444444"/>
                </a:solidFill>
                <a:latin typeface="Helvetica Neue"/>
                <a:ea typeface="Helvetica Neue"/>
                <a:cs typeface="Helvetica Neue"/>
                <a:sym typeface="Helvetica Neue"/>
              </a:defRPr>
            </a:lvl1pPr>
          </a:lstStyle>
          <a:p>
            <a:pPr/>
            <a:r>
              <a:t>7</a:t>
            </a:r>
          </a:p>
        </p:txBody>
      </p:sp>
      <p:grpSp>
        <p:nvGrpSpPr>
          <p:cNvPr id="321" name="Group"/>
          <p:cNvGrpSpPr/>
          <p:nvPr/>
        </p:nvGrpSpPr>
        <p:grpSpPr>
          <a:xfrm>
            <a:off x="302869" y="5566245"/>
            <a:ext cx="20998784" cy="2062806"/>
            <a:chOff x="0" y="0"/>
            <a:chExt cx="20998783" cy="2062805"/>
          </a:xfrm>
        </p:grpSpPr>
        <p:grpSp>
          <p:nvGrpSpPr>
            <p:cNvPr id="319" name="Group"/>
            <p:cNvGrpSpPr/>
            <p:nvPr/>
          </p:nvGrpSpPr>
          <p:grpSpPr>
            <a:xfrm>
              <a:off x="0" y="0"/>
              <a:ext cx="19495397" cy="1585610"/>
              <a:chOff x="0" y="0"/>
              <a:chExt cx="19495396" cy="1585609"/>
            </a:xfrm>
          </p:grpSpPr>
          <p:sp>
            <p:nvSpPr>
              <p:cNvPr id="315" name="%r14"/>
              <p:cNvSpPr/>
              <p:nvPr/>
            </p:nvSpPr>
            <p:spPr>
              <a:xfrm>
                <a:off x="0" y="0"/>
                <a:ext cx="19495397" cy="158561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%r14</a:t>
                </a:r>
              </a:p>
            </p:txBody>
          </p:sp>
          <p:sp>
            <p:nvSpPr>
              <p:cNvPr id="316" name="%r14d"/>
              <p:cNvSpPr/>
              <p:nvPr/>
            </p:nvSpPr>
            <p:spPr>
              <a:xfrm>
                <a:off x="9610923" y="113460"/>
                <a:ext cx="9798564" cy="135869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%r14d</a:t>
                </a:r>
              </a:p>
            </p:txBody>
          </p:sp>
          <p:sp>
            <p:nvSpPr>
              <p:cNvPr id="317" name="%r14w"/>
              <p:cNvSpPr/>
              <p:nvPr/>
            </p:nvSpPr>
            <p:spPr>
              <a:xfrm>
                <a:off x="14421263" y="247444"/>
                <a:ext cx="4898525" cy="1090722"/>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%r14w</a:t>
                </a:r>
              </a:p>
            </p:txBody>
          </p:sp>
          <p:sp>
            <p:nvSpPr>
              <p:cNvPr id="318" name="%r14b"/>
              <p:cNvSpPr/>
              <p:nvPr/>
            </p:nvSpPr>
            <p:spPr>
              <a:xfrm>
                <a:off x="16810874" y="362332"/>
                <a:ext cx="2405633" cy="860946"/>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%r14b</a:t>
                </a:r>
              </a:p>
            </p:txBody>
          </p:sp>
        </p:grpSp>
        <p:sp>
          <p:nvSpPr>
            <p:cNvPr id="320" name="caller owned"/>
            <p:cNvSpPr/>
            <p:nvPr/>
          </p:nvSpPr>
          <p:spPr>
            <a:xfrm>
              <a:off x="19728783" y="79280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defRPr sz="4200">
                  <a:latin typeface="Helvetica Neue"/>
                  <a:ea typeface="Helvetica Neue"/>
                  <a:cs typeface="Helvetica Neue"/>
                  <a:sym typeface="Helvetica Neue"/>
                </a:defRPr>
              </a:lvl1pPr>
            </a:lstStyle>
            <a:p>
              <a:pPr/>
              <a:r>
                <a:t>caller owned</a:t>
              </a:r>
            </a:p>
          </p:txBody>
        </p:sp>
      </p:grpSp>
      <p:grpSp>
        <p:nvGrpSpPr>
          <p:cNvPr id="328" name="Group"/>
          <p:cNvGrpSpPr/>
          <p:nvPr/>
        </p:nvGrpSpPr>
        <p:grpSpPr>
          <a:xfrm>
            <a:off x="302869" y="7257064"/>
            <a:ext cx="20998784" cy="2062806"/>
            <a:chOff x="0" y="0"/>
            <a:chExt cx="20998783" cy="2062805"/>
          </a:xfrm>
        </p:grpSpPr>
        <p:grpSp>
          <p:nvGrpSpPr>
            <p:cNvPr id="326" name="Group"/>
            <p:cNvGrpSpPr/>
            <p:nvPr/>
          </p:nvGrpSpPr>
          <p:grpSpPr>
            <a:xfrm>
              <a:off x="0" y="0"/>
              <a:ext cx="19495397" cy="1585610"/>
              <a:chOff x="0" y="0"/>
              <a:chExt cx="19495396" cy="1585609"/>
            </a:xfrm>
          </p:grpSpPr>
          <p:sp>
            <p:nvSpPr>
              <p:cNvPr id="322" name="%r15"/>
              <p:cNvSpPr/>
              <p:nvPr/>
            </p:nvSpPr>
            <p:spPr>
              <a:xfrm>
                <a:off x="0" y="0"/>
                <a:ext cx="19495397" cy="158561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%r15</a:t>
                </a:r>
              </a:p>
            </p:txBody>
          </p:sp>
          <p:sp>
            <p:nvSpPr>
              <p:cNvPr id="323" name="%r15d"/>
              <p:cNvSpPr/>
              <p:nvPr/>
            </p:nvSpPr>
            <p:spPr>
              <a:xfrm>
                <a:off x="9610923" y="113460"/>
                <a:ext cx="9798564" cy="135869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%r15d</a:t>
                </a:r>
              </a:p>
            </p:txBody>
          </p:sp>
          <p:sp>
            <p:nvSpPr>
              <p:cNvPr id="324" name="%r15w"/>
              <p:cNvSpPr/>
              <p:nvPr/>
            </p:nvSpPr>
            <p:spPr>
              <a:xfrm>
                <a:off x="14421263" y="247444"/>
                <a:ext cx="4898525" cy="1090722"/>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%r15w</a:t>
                </a:r>
              </a:p>
            </p:txBody>
          </p:sp>
          <p:sp>
            <p:nvSpPr>
              <p:cNvPr id="325" name="%r15b"/>
              <p:cNvSpPr/>
              <p:nvPr/>
            </p:nvSpPr>
            <p:spPr>
              <a:xfrm>
                <a:off x="16810874" y="362332"/>
                <a:ext cx="2405633" cy="860946"/>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%r15b</a:t>
                </a:r>
              </a:p>
            </p:txBody>
          </p:sp>
        </p:grpSp>
        <p:sp>
          <p:nvSpPr>
            <p:cNvPr id="327" name="caller owned"/>
            <p:cNvSpPr/>
            <p:nvPr/>
          </p:nvSpPr>
          <p:spPr>
            <a:xfrm>
              <a:off x="19728783" y="79280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defRPr sz="4200">
                  <a:latin typeface="Helvetica Neue"/>
                  <a:ea typeface="Helvetica Neue"/>
                  <a:cs typeface="Helvetica Neue"/>
                  <a:sym typeface="Helvetica Neue"/>
                </a:defRPr>
              </a:lvl1pPr>
            </a:lstStyle>
            <a:p>
              <a:pPr/>
              <a:r>
                <a:t>caller owned</a:t>
              </a:r>
            </a:p>
          </p:txBody>
        </p:sp>
      </p:grpSp>
      <p:grpSp>
        <p:nvGrpSpPr>
          <p:cNvPr id="335" name="Group"/>
          <p:cNvGrpSpPr/>
          <p:nvPr/>
        </p:nvGrpSpPr>
        <p:grpSpPr>
          <a:xfrm>
            <a:off x="302869" y="2184605"/>
            <a:ext cx="20998784" cy="2062806"/>
            <a:chOff x="0" y="0"/>
            <a:chExt cx="20998783" cy="2062805"/>
          </a:xfrm>
        </p:grpSpPr>
        <p:grpSp>
          <p:nvGrpSpPr>
            <p:cNvPr id="333" name="Group"/>
            <p:cNvGrpSpPr/>
            <p:nvPr/>
          </p:nvGrpSpPr>
          <p:grpSpPr>
            <a:xfrm>
              <a:off x="0" y="0"/>
              <a:ext cx="19495397" cy="1585610"/>
              <a:chOff x="0" y="0"/>
              <a:chExt cx="19495396" cy="1585609"/>
            </a:xfrm>
          </p:grpSpPr>
          <p:sp>
            <p:nvSpPr>
              <p:cNvPr id="329" name="%r12"/>
              <p:cNvSpPr/>
              <p:nvPr/>
            </p:nvSpPr>
            <p:spPr>
              <a:xfrm>
                <a:off x="0" y="0"/>
                <a:ext cx="19495397" cy="158561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%r12</a:t>
                </a:r>
              </a:p>
            </p:txBody>
          </p:sp>
          <p:sp>
            <p:nvSpPr>
              <p:cNvPr id="330" name="%r12d"/>
              <p:cNvSpPr/>
              <p:nvPr/>
            </p:nvSpPr>
            <p:spPr>
              <a:xfrm>
                <a:off x="9610923" y="113460"/>
                <a:ext cx="9798564" cy="135869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%r12d</a:t>
                </a:r>
              </a:p>
            </p:txBody>
          </p:sp>
          <p:sp>
            <p:nvSpPr>
              <p:cNvPr id="331" name="%r12w"/>
              <p:cNvSpPr/>
              <p:nvPr/>
            </p:nvSpPr>
            <p:spPr>
              <a:xfrm>
                <a:off x="14421263" y="247444"/>
                <a:ext cx="4898525" cy="1090722"/>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%r12w</a:t>
                </a:r>
              </a:p>
            </p:txBody>
          </p:sp>
          <p:sp>
            <p:nvSpPr>
              <p:cNvPr id="332" name="%r12b"/>
              <p:cNvSpPr/>
              <p:nvPr/>
            </p:nvSpPr>
            <p:spPr>
              <a:xfrm>
                <a:off x="16810874" y="362332"/>
                <a:ext cx="2405633" cy="860946"/>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%r12b</a:t>
                </a:r>
              </a:p>
            </p:txBody>
          </p:sp>
        </p:grpSp>
        <p:sp>
          <p:nvSpPr>
            <p:cNvPr id="334" name="caller owned"/>
            <p:cNvSpPr/>
            <p:nvPr/>
          </p:nvSpPr>
          <p:spPr>
            <a:xfrm>
              <a:off x="19728783" y="79280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defRPr sz="4200">
                  <a:latin typeface="Helvetica Neue"/>
                  <a:ea typeface="Helvetica Neue"/>
                  <a:cs typeface="Helvetica Neue"/>
                  <a:sym typeface="Helvetica Neue"/>
                </a:defRPr>
              </a:lvl1pPr>
            </a:lstStyle>
            <a:p>
              <a:pPr/>
              <a:r>
                <a:t>caller owned</a:t>
              </a:r>
            </a:p>
          </p:txBody>
        </p:sp>
      </p:grpSp>
      <p:grpSp>
        <p:nvGrpSpPr>
          <p:cNvPr id="342" name="Group"/>
          <p:cNvGrpSpPr/>
          <p:nvPr/>
        </p:nvGrpSpPr>
        <p:grpSpPr>
          <a:xfrm>
            <a:off x="302869" y="3875425"/>
            <a:ext cx="20998784" cy="2062806"/>
            <a:chOff x="0" y="0"/>
            <a:chExt cx="20998783" cy="2062805"/>
          </a:xfrm>
        </p:grpSpPr>
        <p:grpSp>
          <p:nvGrpSpPr>
            <p:cNvPr id="340" name="Group"/>
            <p:cNvGrpSpPr/>
            <p:nvPr/>
          </p:nvGrpSpPr>
          <p:grpSpPr>
            <a:xfrm>
              <a:off x="0" y="0"/>
              <a:ext cx="19495397" cy="1585610"/>
              <a:chOff x="0" y="0"/>
              <a:chExt cx="19495396" cy="1585609"/>
            </a:xfrm>
          </p:grpSpPr>
          <p:sp>
            <p:nvSpPr>
              <p:cNvPr id="336" name="%r13"/>
              <p:cNvSpPr/>
              <p:nvPr/>
            </p:nvSpPr>
            <p:spPr>
              <a:xfrm>
                <a:off x="0" y="0"/>
                <a:ext cx="19495397" cy="158561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%r13</a:t>
                </a:r>
              </a:p>
            </p:txBody>
          </p:sp>
          <p:sp>
            <p:nvSpPr>
              <p:cNvPr id="337" name="%r13d"/>
              <p:cNvSpPr/>
              <p:nvPr/>
            </p:nvSpPr>
            <p:spPr>
              <a:xfrm>
                <a:off x="9610923" y="113460"/>
                <a:ext cx="9798564" cy="135869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%r13d</a:t>
                </a:r>
              </a:p>
            </p:txBody>
          </p:sp>
          <p:sp>
            <p:nvSpPr>
              <p:cNvPr id="338" name="%r13w"/>
              <p:cNvSpPr/>
              <p:nvPr/>
            </p:nvSpPr>
            <p:spPr>
              <a:xfrm>
                <a:off x="14421263" y="247444"/>
                <a:ext cx="4898525" cy="1090722"/>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%r13w</a:t>
                </a:r>
              </a:p>
            </p:txBody>
          </p:sp>
          <p:sp>
            <p:nvSpPr>
              <p:cNvPr id="339" name="%r13b"/>
              <p:cNvSpPr/>
              <p:nvPr/>
            </p:nvSpPr>
            <p:spPr>
              <a:xfrm>
                <a:off x="16810874" y="362332"/>
                <a:ext cx="2405633" cy="860946"/>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%r13b</a:t>
                </a:r>
              </a:p>
            </p:txBody>
          </p:sp>
        </p:grpSp>
        <p:sp>
          <p:nvSpPr>
            <p:cNvPr id="341" name="caller owned"/>
            <p:cNvSpPr/>
            <p:nvPr/>
          </p:nvSpPr>
          <p:spPr>
            <a:xfrm>
              <a:off x="19728783" y="79280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defRPr sz="4200">
                  <a:latin typeface="Helvetica Neue"/>
                  <a:ea typeface="Helvetica Neue"/>
                  <a:cs typeface="Helvetica Neue"/>
                  <a:sym typeface="Helvetica Neue"/>
                </a:defRPr>
              </a:lvl1pPr>
            </a:lstStyle>
            <a:p>
              <a:pPr/>
              <a:r>
                <a:t>caller owned</a:t>
              </a:r>
            </a:p>
          </p:txBody>
        </p:sp>
      </p:grpSp>
      <p:sp>
        <p:nvSpPr>
          <p:cNvPr id="343" name="The last column designates the standard programming conventions — we will get to that later, but it denotes how registers manage the stack, passing function arguments, returning from function calls, and storing local and temporary data."/>
          <p:cNvSpPr txBox="1"/>
          <p:nvPr/>
        </p:nvSpPr>
        <p:spPr>
          <a:xfrm>
            <a:off x="793739" y="9118067"/>
            <a:ext cx="22796521"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The last column designates the standard programming conventions — we will get to that later, but it denotes how registers manage the stack, passing function arguments, returning from function calls, and storing local and temporary data.</a:t>
            </a:r>
          </a:p>
        </p:txBody>
      </p:sp>
      <p:sp>
        <p:nvSpPr>
          <p:cNvPr id="34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6" name="The Integer Registers are neste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Integer Registers are nested!</a:t>
            </a:r>
          </a:p>
        </p:txBody>
      </p:sp>
      <p:grpSp>
        <p:nvGrpSpPr>
          <p:cNvPr id="353" name="Group"/>
          <p:cNvGrpSpPr/>
          <p:nvPr/>
        </p:nvGrpSpPr>
        <p:grpSpPr>
          <a:xfrm>
            <a:off x="302869" y="2184606"/>
            <a:ext cx="22648769" cy="1585610"/>
            <a:chOff x="0" y="0"/>
            <a:chExt cx="22648767" cy="1585609"/>
          </a:xfrm>
        </p:grpSpPr>
        <p:grpSp>
          <p:nvGrpSpPr>
            <p:cNvPr id="351" name="Group"/>
            <p:cNvGrpSpPr/>
            <p:nvPr/>
          </p:nvGrpSpPr>
          <p:grpSpPr>
            <a:xfrm>
              <a:off x="0" y="0"/>
              <a:ext cx="19495397" cy="1585610"/>
              <a:chOff x="0" y="0"/>
              <a:chExt cx="19495396" cy="1585609"/>
            </a:xfrm>
          </p:grpSpPr>
          <p:sp>
            <p:nvSpPr>
              <p:cNvPr id="347" name="%rax"/>
              <p:cNvSpPr/>
              <p:nvPr/>
            </p:nvSpPr>
            <p:spPr>
              <a:xfrm>
                <a:off x="0" y="0"/>
                <a:ext cx="19495397" cy="158561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%rax</a:t>
                </a:r>
              </a:p>
            </p:txBody>
          </p:sp>
          <p:sp>
            <p:nvSpPr>
              <p:cNvPr id="348" name="%eax"/>
              <p:cNvSpPr/>
              <p:nvPr/>
            </p:nvSpPr>
            <p:spPr>
              <a:xfrm>
                <a:off x="9610923" y="113460"/>
                <a:ext cx="9798564" cy="135869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%eax</a:t>
                </a:r>
              </a:p>
            </p:txBody>
          </p:sp>
          <p:sp>
            <p:nvSpPr>
              <p:cNvPr id="349" name="%ax"/>
              <p:cNvSpPr/>
              <p:nvPr/>
            </p:nvSpPr>
            <p:spPr>
              <a:xfrm>
                <a:off x="14421263" y="247444"/>
                <a:ext cx="4898525" cy="1090722"/>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%ax</a:t>
                </a:r>
              </a:p>
            </p:txBody>
          </p:sp>
          <p:sp>
            <p:nvSpPr>
              <p:cNvPr id="350" name="%al"/>
              <p:cNvSpPr/>
              <p:nvPr/>
            </p:nvSpPr>
            <p:spPr>
              <a:xfrm>
                <a:off x="16810874" y="362332"/>
                <a:ext cx="2405633" cy="860946"/>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a:latin typeface="Courier"/>
                    <a:ea typeface="Courier"/>
                    <a:cs typeface="Courier"/>
                    <a:sym typeface="Courier"/>
                  </a:defRPr>
                </a:lvl1pPr>
              </a:lstStyle>
              <a:p>
                <a:pPr/>
                <a:r>
                  <a:t>%al</a:t>
                </a:r>
              </a:p>
            </p:txBody>
          </p:sp>
        </p:grpSp>
        <p:sp>
          <p:nvSpPr>
            <p:cNvPr id="352" name="return value"/>
            <p:cNvSpPr txBox="1"/>
            <p:nvPr/>
          </p:nvSpPr>
          <p:spPr>
            <a:xfrm>
              <a:off x="19728783" y="431972"/>
              <a:ext cx="2919985" cy="721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a:defRPr sz="4200">
                  <a:latin typeface="Helvetica Neue"/>
                  <a:ea typeface="Helvetica Neue"/>
                  <a:cs typeface="Helvetica Neue"/>
                  <a:sym typeface="Helvetica Neue"/>
                </a:defRPr>
              </a:lvl1pPr>
            </a:lstStyle>
            <a:p>
              <a:pPr/>
              <a:r>
                <a:t>return value</a:t>
              </a:r>
            </a:p>
          </p:txBody>
        </p:sp>
      </p:grpSp>
      <p:sp>
        <p:nvSpPr>
          <p:cNvPr id="354" name="63"/>
          <p:cNvSpPr txBox="1"/>
          <p:nvPr/>
        </p:nvSpPr>
        <p:spPr>
          <a:xfrm>
            <a:off x="324328" y="1673143"/>
            <a:ext cx="509728" cy="5234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647700">
              <a:defRPr sz="2800">
                <a:solidFill>
                  <a:srgbClr val="444444"/>
                </a:solidFill>
                <a:latin typeface="Helvetica Neue"/>
                <a:ea typeface="Helvetica Neue"/>
                <a:cs typeface="Helvetica Neue"/>
                <a:sym typeface="Helvetica Neue"/>
              </a:defRPr>
            </a:lvl1pPr>
          </a:lstStyle>
          <a:p>
            <a:pPr/>
            <a:r>
              <a:t>63</a:t>
            </a:r>
          </a:p>
        </p:txBody>
      </p:sp>
      <p:sp>
        <p:nvSpPr>
          <p:cNvPr id="355" name="31"/>
          <p:cNvSpPr txBox="1"/>
          <p:nvPr/>
        </p:nvSpPr>
        <p:spPr>
          <a:xfrm>
            <a:off x="10008003" y="1673143"/>
            <a:ext cx="509728" cy="5234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647700">
              <a:defRPr sz="2800">
                <a:solidFill>
                  <a:srgbClr val="444444"/>
                </a:solidFill>
                <a:latin typeface="Helvetica Neue"/>
                <a:ea typeface="Helvetica Neue"/>
                <a:cs typeface="Helvetica Neue"/>
                <a:sym typeface="Helvetica Neue"/>
              </a:defRPr>
            </a:lvl1pPr>
          </a:lstStyle>
          <a:p>
            <a:pPr/>
            <a:r>
              <a:t>31</a:t>
            </a:r>
          </a:p>
        </p:txBody>
      </p:sp>
      <p:sp>
        <p:nvSpPr>
          <p:cNvPr id="356" name="15"/>
          <p:cNvSpPr txBox="1"/>
          <p:nvPr/>
        </p:nvSpPr>
        <p:spPr>
          <a:xfrm>
            <a:off x="14728421" y="1673143"/>
            <a:ext cx="509729" cy="5234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647700">
              <a:defRPr sz="2800">
                <a:solidFill>
                  <a:srgbClr val="444444"/>
                </a:solidFill>
                <a:latin typeface="Helvetica Neue"/>
                <a:ea typeface="Helvetica Neue"/>
                <a:cs typeface="Helvetica Neue"/>
                <a:sym typeface="Helvetica Neue"/>
              </a:defRPr>
            </a:lvl1pPr>
          </a:lstStyle>
          <a:p>
            <a:pPr/>
            <a:r>
              <a:t>15</a:t>
            </a:r>
          </a:p>
        </p:txBody>
      </p:sp>
      <p:sp>
        <p:nvSpPr>
          <p:cNvPr id="357" name="7"/>
          <p:cNvSpPr txBox="1"/>
          <p:nvPr/>
        </p:nvSpPr>
        <p:spPr>
          <a:xfrm>
            <a:off x="17132070" y="1673143"/>
            <a:ext cx="312015" cy="5234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647700">
              <a:defRPr sz="2800">
                <a:solidFill>
                  <a:srgbClr val="444444"/>
                </a:solidFill>
                <a:latin typeface="Helvetica Neue"/>
                <a:ea typeface="Helvetica Neue"/>
                <a:cs typeface="Helvetica Neue"/>
                <a:sym typeface="Helvetica Neue"/>
              </a:defRPr>
            </a:lvl1pPr>
          </a:lstStyle>
          <a:p>
            <a:pPr/>
            <a:r>
              <a:t>7</a:t>
            </a:r>
          </a:p>
        </p:txBody>
      </p:sp>
      <p:sp>
        <p:nvSpPr>
          <p:cNvPr id="358" name="$ gdb hello…"/>
          <p:cNvSpPr txBox="1"/>
          <p:nvPr/>
        </p:nvSpPr>
        <p:spPr>
          <a:xfrm>
            <a:off x="9841503" y="4468885"/>
            <a:ext cx="9986337" cy="79248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900">
                <a:latin typeface="Courier"/>
                <a:ea typeface="Courier"/>
                <a:cs typeface="Courier"/>
                <a:sym typeface="Courier"/>
              </a:defRPr>
            </a:pPr>
            <a:r>
              <a:t>$ gdb hello</a:t>
            </a:r>
          </a:p>
          <a:p>
            <a:pPr algn="l">
              <a:defRPr sz="3900">
                <a:latin typeface="Courier"/>
                <a:ea typeface="Courier"/>
                <a:cs typeface="Courier"/>
                <a:sym typeface="Courier"/>
              </a:defRPr>
            </a:pPr>
            <a:r>
              <a:t>(gdb) b main</a:t>
            </a:r>
          </a:p>
          <a:p>
            <a:pPr algn="l">
              <a:defRPr sz="3900">
                <a:latin typeface="Courier"/>
                <a:ea typeface="Courier"/>
                <a:cs typeface="Courier"/>
                <a:sym typeface="Courier"/>
              </a:defRPr>
            </a:pPr>
            <a:r>
              <a:t>(gdb) run</a:t>
            </a:r>
          </a:p>
          <a:p>
            <a:pPr algn="l">
              <a:defRPr sz="3900">
                <a:latin typeface="Courier"/>
                <a:ea typeface="Courier"/>
                <a:cs typeface="Courier"/>
                <a:sym typeface="Courier"/>
              </a:defRPr>
            </a:pPr>
            <a:r>
              <a:t>(gdb) p/x $rax=0x445566778899aabb</a:t>
            </a:r>
          </a:p>
          <a:p>
            <a:pPr algn="l">
              <a:defRPr sz="3900">
                <a:latin typeface="Courier"/>
                <a:ea typeface="Courier"/>
                <a:cs typeface="Courier"/>
                <a:sym typeface="Courier"/>
              </a:defRPr>
            </a:pPr>
            <a:r>
              <a:t>$1 = 0x445566778899aabb</a:t>
            </a:r>
          </a:p>
          <a:p>
            <a:pPr algn="l">
              <a:defRPr sz="3900">
                <a:latin typeface="Courier"/>
                <a:ea typeface="Courier"/>
                <a:cs typeface="Courier"/>
                <a:sym typeface="Courier"/>
              </a:defRPr>
            </a:pPr>
            <a:r>
              <a:t>(gdb) p/x $eax</a:t>
            </a:r>
          </a:p>
          <a:p>
            <a:pPr algn="l">
              <a:defRPr sz="3900">
                <a:latin typeface="Courier"/>
                <a:ea typeface="Courier"/>
                <a:cs typeface="Courier"/>
                <a:sym typeface="Courier"/>
              </a:defRPr>
            </a:pPr>
            <a:r>
              <a:t>$2 = 0x8899aabb</a:t>
            </a:r>
          </a:p>
          <a:p>
            <a:pPr algn="l">
              <a:defRPr sz="3900">
                <a:latin typeface="Courier"/>
                <a:ea typeface="Courier"/>
                <a:cs typeface="Courier"/>
                <a:sym typeface="Courier"/>
              </a:defRPr>
            </a:pPr>
            <a:r>
              <a:t>(gdb) p/x $ax</a:t>
            </a:r>
          </a:p>
          <a:p>
            <a:pPr algn="l">
              <a:defRPr sz="3900">
                <a:latin typeface="Courier"/>
                <a:ea typeface="Courier"/>
                <a:cs typeface="Courier"/>
                <a:sym typeface="Courier"/>
              </a:defRPr>
            </a:pPr>
            <a:r>
              <a:t>$3 = 0xaabb</a:t>
            </a:r>
          </a:p>
          <a:p>
            <a:pPr algn="l">
              <a:defRPr sz="3900">
                <a:latin typeface="Courier"/>
                <a:ea typeface="Courier"/>
                <a:cs typeface="Courier"/>
                <a:sym typeface="Courier"/>
              </a:defRPr>
            </a:pPr>
            <a:r>
              <a:t>(gdb) p/x $al</a:t>
            </a:r>
          </a:p>
          <a:p>
            <a:pPr algn="l">
              <a:defRPr sz="3900">
                <a:latin typeface="Courier"/>
                <a:ea typeface="Courier"/>
                <a:cs typeface="Courier"/>
                <a:sym typeface="Courier"/>
              </a:defRPr>
            </a:pPr>
            <a:r>
              <a:t>$4 = 0xbb</a:t>
            </a:r>
          </a:p>
          <a:p>
            <a:pPr algn="l">
              <a:defRPr sz="3900">
                <a:latin typeface="Courier"/>
                <a:ea typeface="Courier"/>
                <a:cs typeface="Courier"/>
                <a:sym typeface="Courier"/>
              </a:defRPr>
            </a:pPr>
            <a:r>
              <a:t>(gdb) p/x $ah</a:t>
            </a:r>
          </a:p>
          <a:p>
            <a:pPr algn="l">
              <a:defRPr sz="3900">
                <a:latin typeface="Courier"/>
                <a:ea typeface="Courier"/>
                <a:cs typeface="Courier"/>
                <a:sym typeface="Courier"/>
              </a:defRPr>
            </a:pPr>
            <a:r>
              <a:t>$5 = 0xaa</a:t>
            </a:r>
          </a:p>
        </p:txBody>
      </p:sp>
      <p:pic>
        <p:nvPicPr>
          <p:cNvPr id="359" name="Image" descr="Image"/>
          <p:cNvPicPr>
            <a:picLocks noChangeAspect="1"/>
          </p:cNvPicPr>
          <p:nvPr/>
        </p:nvPicPr>
        <p:blipFill>
          <a:blip r:embed="rId2">
            <a:extLst/>
          </a:blip>
          <a:stretch>
            <a:fillRect/>
          </a:stretch>
        </p:blipFill>
        <p:spPr>
          <a:xfrm>
            <a:off x="3867059" y="6840180"/>
            <a:ext cx="2768601" cy="2768602"/>
          </a:xfrm>
          <a:prstGeom prst="rect">
            <a:avLst/>
          </a:prstGeom>
          <a:ln w="12700">
            <a:miter lim="400000"/>
          </a:ln>
        </p:spPr>
      </p:pic>
      <p:sp>
        <p:nvSpPr>
          <p:cNvPr id="36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2" name="Operand Form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Operand Forms</a:t>
            </a:r>
          </a:p>
        </p:txBody>
      </p:sp>
      <p:grpSp>
        <p:nvGrpSpPr>
          <p:cNvPr id="367" name="Group"/>
          <p:cNvGrpSpPr/>
          <p:nvPr/>
        </p:nvGrpSpPr>
        <p:grpSpPr>
          <a:xfrm>
            <a:off x="3537500" y="1671366"/>
            <a:ext cx="17309000" cy="10373268"/>
            <a:chOff x="0" y="0"/>
            <a:chExt cx="17308999" cy="10373267"/>
          </a:xfrm>
        </p:grpSpPr>
        <p:pic>
          <p:nvPicPr>
            <p:cNvPr id="363" name="Image" descr="Image"/>
            <p:cNvPicPr>
              <a:picLocks noChangeAspect="1"/>
            </p:cNvPicPr>
            <p:nvPr/>
          </p:nvPicPr>
          <p:blipFill>
            <a:blip r:embed="rId2">
              <a:extLst/>
            </a:blip>
            <a:stretch>
              <a:fillRect/>
            </a:stretch>
          </p:blipFill>
          <p:spPr>
            <a:xfrm>
              <a:off x="0" y="0"/>
              <a:ext cx="17309000" cy="10373268"/>
            </a:xfrm>
            <a:prstGeom prst="rect">
              <a:avLst/>
            </a:prstGeom>
            <a:ln w="12700" cap="flat">
              <a:noFill/>
              <a:miter lim="400000"/>
            </a:ln>
            <a:effectLst/>
          </p:spPr>
        </p:pic>
        <p:sp>
          <p:nvSpPr>
            <p:cNvPr id="364" name="Line"/>
            <p:cNvSpPr/>
            <p:nvPr/>
          </p:nvSpPr>
          <p:spPr>
            <a:xfrm>
              <a:off x="402327" y="350255"/>
              <a:ext cx="16504344" cy="1"/>
            </a:xfrm>
            <a:prstGeom prst="line">
              <a:avLst/>
            </a:prstGeom>
            <a:noFill/>
            <a:ln w="76200" cap="flat">
              <a:solidFill>
                <a:srgbClr val="000000"/>
              </a:solidFill>
              <a:prstDash val="solid"/>
              <a:miter lim="400000"/>
            </a:ln>
            <a:effectLst/>
          </p:spPr>
          <p:txBody>
            <a:bodyPr wrap="square" lIns="50800" tIns="50800" rIns="50800" bIns="50800" numCol="1" anchor="ctr">
              <a:noAutofit/>
            </a:bodyPr>
            <a:lstStyle/>
            <a:p>
              <a:pPr/>
            </a:p>
          </p:txBody>
        </p:sp>
        <p:sp>
          <p:nvSpPr>
            <p:cNvPr id="365" name="Line"/>
            <p:cNvSpPr/>
            <p:nvPr/>
          </p:nvSpPr>
          <p:spPr>
            <a:xfrm>
              <a:off x="402328" y="1114072"/>
              <a:ext cx="16504344" cy="1"/>
            </a:xfrm>
            <a:prstGeom prst="line">
              <a:avLst/>
            </a:prstGeom>
            <a:noFill/>
            <a:ln w="76200" cap="flat">
              <a:solidFill>
                <a:srgbClr val="000000"/>
              </a:solidFill>
              <a:prstDash val="solid"/>
              <a:miter lim="400000"/>
            </a:ln>
            <a:effectLst/>
          </p:spPr>
          <p:txBody>
            <a:bodyPr wrap="square" lIns="50800" tIns="50800" rIns="50800" bIns="50800" numCol="1" anchor="ctr">
              <a:noAutofit/>
            </a:bodyPr>
            <a:lstStyle/>
            <a:p>
              <a:pPr/>
            </a:p>
          </p:txBody>
        </p:sp>
        <p:sp>
          <p:nvSpPr>
            <p:cNvPr id="366" name="Line"/>
            <p:cNvSpPr/>
            <p:nvPr/>
          </p:nvSpPr>
          <p:spPr>
            <a:xfrm>
              <a:off x="402328" y="8673351"/>
              <a:ext cx="16504344" cy="1"/>
            </a:xfrm>
            <a:prstGeom prst="line">
              <a:avLst/>
            </a:prstGeom>
            <a:noFill/>
            <a:ln w="76200" cap="flat">
              <a:solidFill>
                <a:srgbClr val="000000"/>
              </a:solidFill>
              <a:prstDash val="solid"/>
              <a:miter lim="400000"/>
            </a:ln>
            <a:effectLst/>
          </p:spPr>
          <p:txBody>
            <a:bodyPr wrap="square" lIns="50800" tIns="50800" rIns="50800" bIns="50800" numCol="1" anchor="ctr">
              <a:noAutofit/>
            </a:bodyPr>
            <a:lstStyle/>
            <a:p>
              <a:pPr/>
            </a:p>
          </p:txBody>
        </p:sp>
      </p:grpSp>
      <p:sp>
        <p:nvSpPr>
          <p:cNvPr id="36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0" name="Operand Form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Operand Forms</a:t>
            </a:r>
          </a:p>
        </p:txBody>
      </p:sp>
      <p:grpSp>
        <p:nvGrpSpPr>
          <p:cNvPr id="375" name="Group"/>
          <p:cNvGrpSpPr/>
          <p:nvPr/>
        </p:nvGrpSpPr>
        <p:grpSpPr>
          <a:xfrm>
            <a:off x="3537500" y="1671366"/>
            <a:ext cx="17309000" cy="10373268"/>
            <a:chOff x="0" y="0"/>
            <a:chExt cx="17308999" cy="10373267"/>
          </a:xfrm>
        </p:grpSpPr>
        <p:pic>
          <p:nvPicPr>
            <p:cNvPr id="371" name="Image" descr="Image"/>
            <p:cNvPicPr>
              <a:picLocks noChangeAspect="1"/>
            </p:cNvPicPr>
            <p:nvPr/>
          </p:nvPicPr>
          <p:blipFill>
            <a:blip r:embed="rId2">
              <a:extLst/>
            </a:blip>
            <a:stretch>
              <a:fillRect/>
            </a:stretch>
          </p:blipFill>
          <p:spPr>
            <a:xfrm>
              <a:off x="0" y="0"/>
              <a:ext cx="17309000" cy="10373268"/>
            </a:xfrm>
            <a:prstGeom prst="rect">
              <a:avLst/>
            </a:prstGeom>
            <a:ln w="12700" cap="flat">
              <a:noFill/>
              <a:miter lim="400000"/>
            </a:ln>
            <a:effectLst/>
          </p:spPr>
        </p:pic>
        <p:sp>
          <p:nvSpPr>
            <p:cNvPr id="372" name="Line"/>
            <p:cNvSpPr/>
            <p:nvPr/>
          </p:nvSpPr>
          <p:spPr>
            <a:xfrm>
              <a:off x="402327" y="350255"/>
              <a:ext cx="16504344" cy="1"/>
            </a:xfrm>
            <a:prstGeom prst="line">
              <a:avLst/>
            </a:prstGeom>
            <a:noFill/>
            <a:ln w="76200" cap="flat">
              <a:solidFill>
                <a:srgbClr val="000000"/>
              </a:solidFill>
              <a:prstDash val="solid"/>
              <a:miter lim="400000"/>
            </a:ln>
            <a:effectLst/>
          </p:spPr>
          <p:txBody>
            <a:bodyPr wrap="square" lIns="50800" tIns="50800" rIns="50800" bIns="50800" numCol="1" anchor="ctr">
              <a:noAutofit/>
            </a:bodyPr>
            <a:lstStyle/>
            <a:p>
              <a:pPr/>
            </a:p>
          </p:txBody>
        </p:sp>
        <p:sp>
          <p:nvSpPr>
            <p:cNvPr id="373" name="Line"/>
            <p:cNvSpPr/>
            <p:nvPr/>
          </p:nvSpPr>
          <p:spPr>
            <a:xfrm>
              <a:off x="402328" y="1114072"/>
              <a:ext cx="16504344" cy="1"/>
            </a:xfrm>
            <a:prstGeom prst="line">
              <a:avLst/>
            </a:prstGeom>
            <a:noFill/>
            <a:ln w="76200" cap="flat">
              <a:solidFill>
                <a:srgbClr val="000000"/>
              </a:solidFill>
              <a:prstDash val="solid"/>
              <a:miter lim="400000"/>
            </a:ln>
            <a:effectLst/>
          </p:spPr>
          <p:txBody>
            <a:bodyPr wrap="square" lIns="50800" tIns="50800" rIns="50800" bIns="50800" numCol="1" anchor="ctr">
              <a:noAutofit/>
            </a:bodyPr>
            <a:lstStyle/>
            <a:p>
              <a:pPr/>
            </a:p>
          </p:txBody>
        </p:sp>
        <p:sp>
          <p:nvSpPr>
            <p:cNvPr id="374" name="Line"/>
            <p:cNvSpPr/>
            <p:nvPr/>
          </p:nvSpPr>
          <p:spPr>
            <a:xfrm>
              <a:off x="402328" y="8673351"/>
              <a:ext cx="16504344" cy="1"/>
            </a:xfrm>
            <a:prstGeom prst="line">
              <a:avLst/>
            </a:prstGeom>
            <a:noFill/>
            <a:ln w="76200" cap="flat">
              <a:solidFill>
                <a:srgbClr val="000000"/>
              </a:solidFill>
              <a:prstDash val="solid"/>
              <a:miter lim="400000"/>
            </a:ln>
            <a:effectLst/>
          </p:spPr>
          <p:txBody>
            <a:bodyPr wrap="square" lIns="50800" tIns="50800" rIns="50800" bIns="50800" numCol="1" anchor="ctr">
              <a:noAutofit/>
            </a:bodyPr>
            <a:lstStyle/>
            <a:p>
              <a:pPr/>
            </a:p>
          </p:txBody>
        </p:sp>
      </p:grpSp>
      <p:sp>
        <p:nvSpPr>
          <p:cNvPr id="376" name="Rounded Rectangle"/>
          <p:cNvSpPr/>
          <p:nvPr/>
        </p:nvSpPr>
        <p:spPr>
          <a:xfrm>
            <a:off x="3673592" y="2839211"/>
            <a:ext cx="17036816" cy="762077"/>
          </a:xfrm>
          <a:prstGeom prst="roundRect">
            <a:avLst>
              <a:gd name="adj" fmla="val 2499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77" name="Rectangle"/>
          <p:cNvSpPr/>
          <p:nvPr/>
        </p:nvSpPr>
        <p:spPr>
          <a:xfrm>
            <a:off x="3720104" y="10607064"/>
            <a:ext cx="17523474" cy="1270001"/>
          </a:xfrm>
          <a:prstGeom prst="rect">
            <a:avLst/>
          </a:prstGeom>
          <a:solidFill>
            <a:srgbClr val="FFFFFF"/>
          </a:solidFill>
          <a:ln w="12700">
            <a:miter lim="400000"/>
          </a:ln>
        </p:spPr>
        <p:txBody>
          <a:bodyPr lIns="50800" tIns="50800" rIns="50800" bIns="50800" anchor="ctr"/>
          <a:lstStyle/>
          <a:p>
            <a:pPr/>
          </a:p>
        </p:txBody>
      </p:sp>
      <p:sp>
        <p:nvSpPr>
          <p:cNvPr id="378" name="Immediate: for constant values. Examples: $1, $0x1A, $-42"/>
          <p:cNvSpPr txBox="1"/>
          <p:nvPr/>
        </p:nvSpPr>
        <p:spPr>
          <a:xfrm>
            <a:off x="1546021" y="10803885"/>
            <a:ext cx="17275223" cy="8763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rPr b="1">
                <a:latin typeface="Helvetica Neue"/>
                <a:ea typeface="Helvetica Neue"/>
                <a:cs typeface="Helvetica Neue"/>
                <a:sym typeface="Helvetica Neue"/>
              </a:rPr>
              <a:t>Immediate</a:t>
            </a:r>
            <a:r>
              <a:t>: for constant values. Examples: </a:t>
            </a:r>
            <a:r>
              <a:rPr>
                <a:latin typeface="Courier"/>
                <a:ea typeface="Courier"/>
                <a:cs typeface="Courier"/>
                <a:sym typeface="Courier"/>
              </a:rPr>
              <a:t>$1</a:t>
            </a:r>
            <a:r>
              <a:t>, </a:t>
            </a:r>
            <a:r>
              <a:rPr>
                <a:latin typeface="Courier"/>
                <a:ea typeface="Courier"/>
                <a:cs typeface="Courier"/>
                <a:sym typeface="Courier"/>
              </a:rPr>
              <a:t>$0x1A</a:t>
            </a:r>
            <a:r>
              <a:t>, </a:t>
            </a:r>
            <a:r>
              <a:rPr>
                <a:latin typeface="Courier"/>
                <a:ea typeface="Courier"/>
                <a:cs typeface="Courier"/>
                <a:sym typeface="Courier"/>
              </a:rPr>
              <a:t>$-42</a:t>
            </a:r>
            <a:r>
              <a:t> </a:t>
            </a:r>
          </a:p>
        </p:txBody>
      </p:sp>
      <p:sp>
        <p:nvSpPr>
          <p:cNvPr id="37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1" name="Operand Form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Operand Forms</a:t>
            </a:r>
          </a:p>
        </p:txBody>
      </p:sp>
      <p:grpSp>
        <p:nvGrpSpPr>
          <p:cNvPr id="386" name="Group"/>
          <p:cNvGrpSpPr/>
          <p:nvPr/>
        </p:nvGrpSpPr>
        <p:grpSpPr>
          <a:xfrm>
            <a:off x="3537500" y="1671366"/>
            <a:ext cx="17309000" cy="10373268"/>
            <a:chOff x="0" y="0"/>
            <a:chExt cx="17308999" cy="10373267"/>
          </a:xfrm>
        </p:grpSpPr>
        <p:pic>
          <p:nvPicPr>
            <p:cNvPr id="382" name="Image" descr="Image"/>
            <p:cNvPicPr>
              <a:picLocks noChangeAspect="1"/>
            </p:cNvPicPr>
            <p:nvPr/>
          </p:nvPicPr>
          <p:blipFill>
            <a:blip r:embed="rId2">
              <a:extLst/>
            </a:blip>
            <a:stretch>
              <a:fillRect/>
            </a:stretch>
          </p:blipFill>
          <p:spPr>
            <a:xfrm>
              <a:off x="0" y="0"/>
              <a:ext cx="17309000" cy="10373268"/>
            </a:xfrm>
            <a:prstGeom prst="rect">
              <a:avLst/>
            </a:prstGeom>
            <a:ln w="12700" cap="flat">
              <a:noFill/>
              <a:miter lim="400000"/>
            </a:ln>
            <a:effectLst/>
          </p:spPr>
        </p:pic>
        <p:sp>
          <p:nvSpPr>
            <p:cNvPr id="383" name="Line"/>
            <p:cNvSpPr/>
            <p:nvPr/>
          </p:nvSpPr>
          <p:spPr>
            <a:xfrm>
              <a:off x="402327" y="350255"/>
              <a:ext cx="16504344" cy="1"/>
            </a:xfrm>
            <a:prstGeom prst="line">
              <a:avLst/>
            </a:prstGeom>
            <a:noFill/>
            <a:ln w="76200" cap="flat">
              <a:solidFill>
                <a:srgbClr val="000000"/>
              </a:solidFill>
              <a:prstDash val="solid"/>
              <a:miter lim="400000"/>
            </a:ln>
            <a:effectLst/>
          </p:spPr>
          <p:txBody>
            <a:bodyPr wrap="square" lIns="50800" tIns="50800" rIns="50800" bIns="50800" numCol="1" anchor="ctr">
              <a:noAutofit/>
            </a:bodyPr>
            <a:lstStyle/>
            <a:p>
              <a:pPr/>
            </a:p>
          </p:txBody>
        </p:sp>
        <p:sp>
          <p:nvSpPr>
            <p:cNvPr id="384" name="Line"/>
            <p:cNvSpPr/>
            <p:nvPr/>
          </p:nvSpPr>
          <p:spPr>
            <a:xfrm>
              <a:off x="402328" y="1114072"/>
              <a:ext cx="16504344" cy="1"/>
            </a:xfrm>
            <a:prstGeom prst="line">
              <a:avLst/>
            </a:prstGeom>
            <a:noFill/>
            <a:ln w="76200" cap="flat">
              <a:solidFill>
                <a:srgbClr val="000000"/>
              </a:solidFill>
              <a:prstDash val="solid"/>
              <a:miter lim="400000"/>
            </a:ln>
            <a:effectLst/>
          </p:spPr>
          <p:txBody>
            <a:bodyPr wrap="square" lIns="50800" tIns="50800" rIns="50800" bIns="50800" numCol="1" anchor="ctr">
              <a:noAutofit/>
            </a:bodyPr>
            <a:lstStyle/>
            <a:p>
              <a:pPr/>
            </a:p>
          </p:txBody>
        </p:sp>
        <p:sp>
          <p:nvSpPr>
            <p:cNvPr id="385" name="Line"/>
            <p:cNvSpPr/>
            <p:nvPr/>
          </p:nvSpPr>
          <p:spPr>
            <a:xfrm>
              <a:off x="402328" y="8673351"/>
              <a:ext cx="16504344" cy="1"/>
            </a:xfrm>
            <a:prstGeom prst="line">
              <a:avLst/>
            </a:prstGeom>
            <a:noFill/>
            <a:ln w="76200" cap="flat">
              <a:solidFill>
                <a:srgbClr val="000000"/>
              </a:solidFill>
              <a:prstDash val="solid"/>
              <a:miter lim="400000"/>
            </a:ln>
            <a:effectLst/>
          </p:spPr>
          <p:txBody>
            <a:bodyPr wrap="square" lIns="50800" tIns="50800" rIns="50800" bIns="50800" numCol="1" anchor="ctr">
              <a:noAutofit/>
            </a:bodyPr>
            <a:lstStyle/>
            <a:p>
              <a:pPr/>
            </a:p>
          </p:txBody>
        </p:sp>
      </p:grpSp>
      <p:sp>
        <p:nvSpPr>
          <p:cNvPr id="387" name="Rounded Rectangle"/>
          <p:cNvSpPr/>
          <p:nvPr/>
        </p:nvSpPr>
        <p:spPr>
          <a:xfrm>
            <a:off x="3673592" y="3708000"/>
            <a:ext cx="17036816" cy="762076"/>
          </a:xfrm>
          <a:prstGeom prst="roundRect">
            <a:avLst>
              <a:gd name="adj" fmla="val 24998"/>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88" name="Rectangle"/>
          <p:cNvSpPr/>
          <p:nvPr/>
        </p:nvSpPr>
        <p:spPr>
          <a:xfrm>
            <a:off x="3720104" y="10607064"/>
            <a:ext cx="17523474" cy="1270001"/>
          </a:xfrm>
          <a:prstGeom prst="rect">
            <a:avLst/>
          </a:prstGeom>
          <a:solidFill>
            <a:srgbClr val="FFFFFF"/>
          </a:solidFill>
          <a:ln w="12700">
            <a:miter lim="400000"/>
          </a:ln>
        </p:spPr>
        <p:txBody>
          <a:bodyPr lIns="50800" tIns="50800" rIns="50800" bIns="50800" anchor="ctr"/>
          <a:lstStyle/>
          <a:p>
            <a:pPr/>
          </a:p>
        </p:txBody>
      </p:sp>
      <p:sp>
        <p:nvSpPr>
          <p:cNvPr id="389" name="Register: for constant values. Represents the value of the register. Examples: %rax, %edx, %r8d"/>
          <p:cNvSpPr txBox="1"/>
          <p:nvPr/>
        </p:nvSpPr>
        <p:spPr>
          <a:xfrm>
            <a:off x="1546021" y="10803885"/>
            <a:ext cx="22260580" cy="16408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Register</a:t>
            </a:r>
            <a:r>
              <a:t>: for constant values. Represents the value of the register. Examples: </a:t>
            </a:r>
            <a:r>
              <a:rPr>
                <a:latin typeface="Courier"/>
                <a:ea typeface="Courier"/>
                <a:cs typeface="Courier"/>
                <a:sym typeface="Courier"/>
              </a:rPr>
              <a:t>%rax</a:t>
            </a:r>
            <a:r>
              <a:t>, </a:t>
            </a:r>
            <a:r>
              <a:rPr>
                <a:latin typeface="Courier"/>
                <a:ea typeface="Courier"/>
                <a:cs typeface="Courier"/>
                <a:sym typeface="Courier"/>
              </a:rPr>
              <a:t>%edx</a:t>
            </a:r>
            <a:r>
              <a:t>, </a:t>
            </a:r>
            <a:r>
              <a:rPr>
                <a:latin typeface="Courier"/>
                <a:ea typeface="Courier"/>
                <a:cs typeface="Courier"/>
                <a:sym typeface="Courier"/>
              </a:rPr>
              <a:t>%r8d</a:t>
            </a:r>
          </a:p>
        </p:txBody>
      </p:sp>
      <p:sp>
        <p:nvSpPr>
          <p:cNvPr id="39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2" name="Operand Form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Operand Forms</a:t>
            </a:r>
          </a:p>
        </p:txBody>
      </p:sp>
      <p:grpSp>
        <p:nvGrpSpPr>
          <p:cNvPr id="397" name="Group"/>
          <p:cNvGrpSpPr/>
          <p:nvPr/>
        </p:nvGrpSpPr>
        <p:grpSpPr>
          <a:xfrm>
            <a:off x="3537500" y="1671366"/>
            <a:ext cx="17309000" cy="10373268"/>
            <a:chOff x="0" y="0"/>
            <a:chExt cx="17308999" cy="10373267"/>
          </a:xfrm>
        </p:grpSpPr>
        <p:pic>
          <p:nvPicPr>
            <p:cNvPr id="393" name="Image" descr="Image"/>
            <p:cNvPicPr>
              <a:picLocks noChangeAspect="1"/>
            </p:cNvPicPr>
            <p:nvPr/>
          </p:nvPicPr>
          <p:blipFill>
            <a:blip r:embed="rId2">
              <a:extLst/>
            </a:blip>
            <a:stretch>
              <a:fillRect/>
            </a:stretch>
          </p:blipFill>
          <p:spPr>
            <a:xfrm>
              <a:off x="0" y="0"/>
              <a:ext cx="17309000" cy="10373268"/>
            </a:xfrm>
            <a:prstGeom prst="rect">
              <a:avLst/>
            </a:prstGeom>
            <a:ln w="12700" cap="flat">
              <a:noFill/>
              <a:miter lim="400000"/>
            </a:ln>
            <a:effectLst/>
          </p:spPr>
        </p:pic>
        <p:sp>
          <p:nvSpPr>
            <p:cNvPr id="394" name="Line"/>
            <p:cNvSpPr/>
            <p:nvPr/>
          </p:nvSpPr>
          <p:spPr>
            <a:xfrm>
              <a:off x="402327" y="350255"/>
              <a:ext cx="16504344" cy="1"/>
            </a:xfrm>
            <a:prstGeom prst="line">
              <a:avLst/>
            </a:prstGeom>
            <a:noFill/>
            <a:ln w="76200" cap="flat">
              <a:solidFill>
                <a:srgbClr val="000000"/>
              </a:solidFill>
              <a:prstDash val="solid"/>
              <a:miter lim="400000"/>
            </a:ln>
            <a:effectLst/>
          </p:spPr>
          <p:txBody>
            <a:bodyPr wrap="square" lIns="50800" tIns="50800" rIns="50800" bIns="50800" numCol="1" anchor="ctr">
              <a:noAutofit/>
            </a:bodyPr>
            <a:lstStyle/>
            <a:p>
              <a:pPr/>
            </a:p>
          </p:txBody>
        </p:sp>
        <p:sp>
          <p:nvSpPr>
            <p:cNvPr id="395" name="Line"/>
            <p:cNvSpPr/>
            <p:nvPr/>
          </p:nvSpPr>
          <p:spPr>
            <a:xfrm>
              <a:off x="402328" y="1114072"/>
              <a:ext cx="16504344" cy="1"/>
            </a:xfrm>
            <a:prstGeom prst="line">
              <a:avLst/>
            </a:prstGeom>
            <a:noFill/>
            <a:ln w="76200" cap="flat">
              <a:solidFill>
                <a:srgbClr val="000000"/>
              </a:solidFill>
              <a:prstDash val="solid"/>
              <a:miter lim="400000"/>
            </a:ln>
            <a:effectLst/>
          </p:spPr>
          <p:txBody>
            <a:bodyPr wrap="square" lIns="50800" tIns="50800" rIns="50800" bIns="50800" numCol="1" anchor="ctr">
              <a:noAutofit/>
            </a:bodyPr>
            <a:lstStyle/>
            <a:p>
              <a:pPr/>
            </a:p>
          </p:txBody>
        </p:sp>
        <p:sp>
          <p:nvSpPr>
            <p:cNvPr id="396" name="Line"/>
            <p:cNvSpPr/>
            <p:nvPr/>
          </p:nvSpPr>
          <p:spPr>
            <a:xfrm>
              <a:off x="402328" y="8673351"/>
              <a:ext cx="16504344" cy="1"/>
            </a:xfrm>
            <a:prstGeom prst="line">
              <a:avLst/>
            </a:prstGeom>
            <a:noFill/>
            <a:ln w="76200" cap="flat">
              <a:solidFill>
                <a:srgbClr val="000000"/>
              </a:solidFill>
              <a:prstDash val="solid"/>
              <a:miter lim="400000"/>
            </a:ln>
            <a:effectLst/>
          </p:spPr>
          <p:txBody>
            <a:bodyPr wrap="square" lIns="50800" tIns="50800" rIns="50800" bIns="50800" numCol="1" anchor="ctr">
              <a:noAutofit/>
            </a:bodyPr>
            <a:lstStyle/>
            <a:p>
              <a:pPr/>
            </a:p>
          </p:txBody>
        </p:sp>
      </p:grpSp>
      <p:sp>
        <p:nvSpPr>
          <p:cNvPr id="398" name="Rounded Rectangle"/>
          <p:cNvSpPr/>
          <p:nvPr/>
        </p:nvSpPr>
        <p:spPr>
          <a:xfrm>
            <a:off x="3673592" y="4634708"/>
            <a:ext cx="17036816" cy="5781366"/>
          </a:xfrm>
          <a:prstGeom prst="roundRect">
            <a:avLst>
              <a:gd name="adj" fmla="val 329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99" name="Rectangle"/>
          <p:cNvSpPr/>
          <p:nvPr/>
        </p:nvSpPr>
        <p:spPr>
          <a:xfrm>
            <a:off x="3720104" y="10607064"/>
            <a:ext cx="17523474" cy="1270001"/>
          </a:xfrm>
          <a:prstGeom prst="rect">
            <a:avLst/>
          </a:prstGeom>
          <a:solidFill>
            <a:srgbClr val="FFFFFF"/>
          </a:solidFill>
          <a:ln w="12700">
            <a:miter lim="400000"/>
          </a:ln>
        </p:spPr>
        <p:txBody>
          <a:bodyPr lIns="50800" tIns="50800" rIns="50800" bIns="50800" anchor="ctr"/>
          <a:lstStyle/>
          <a:p>
            <a:pPr/>
          </a:p>
        </p:txBody>
      </p:sp>
      <p:sp>
        <p:nvSpPr>
          <p:cNvPr id="400" name="Memory: for accessing some memory location according to a computed address, often called the effective address. As seen above, there are many different addressing modes to allow different forms of memory references."/>
          <p:cNvSpPr txBox="1"/>
          <p:nvPr/>
        </p:nvSpPr>
        <p:spPr>
          <a:xfrm>
            <a:off x="1546021" y="10813123"/>
            <a:ext cx="22473046" cy="23831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Memory</a:t>
            </a:r>
            <a:r>
              <a:t>: for accessing some memory location according to a </a:t>
            </a:r>
            <a:r>
              <a:rPr i="1">
                <a:latin typeface="Helvetica Neue"/>
                <a:ea typeface="Helvetica Neue"/>
                <a:cs typeface="Helvetica Neue"/>
                <a:sym typeface="Helvetica Neue"/>
              </a:rPr>
              <a:t>computed</a:t>
            </a:r>
            <a:r>
              <a:t> address, often called the </a:t>
            </a:r>
            <a:r>
              <a:rPr i="1">
                <a:latin typeface="Helvetica Neue"/>
                <a:ea typeface="Helvetica Neue"/>
                <a:cs typeface="Helvetica Neue"/>
                <a:sym typeface="Helvetica Neue"/>
              </a:rPr>
              <a:t>effective address</a:t>
            </a:r>
            <a:r>
              <a:t>. As seen above, there are many different </a:t>
            </a:r>
            <a:r>
              <a:rPr i="1">
                <a:latin typeface="Helvetica Neue"/>
                <a:ea typeface="Helvetica Neue"/>
                <a:cs typeface="Helvetica Neue"/>
                <a:sym typeface="Helvetica Neue"/>
              </a:rPr>
              <a:t>addressing modes</a:t>
            </a:r>
            <a:r>
              <a:t> to allow different forms of memory references.</a:t>
            </a:r>
          </a:p>
        </p:txBody>
      </p:sp>
      <p:sp>
        <p:nvSpPr>
          <p:cNvPr id="40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3" name="Operand Form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Operand Forms</a:t>
            </a:r>
          </a:p>
        </p:txBody>
      </p:sp>
      <p:pic>
        <p:nvPicPr>
          <p:cNvPr id="404" name="Image" descr="Image"/>
          <p:cNvPicPr>
            <a:picLocks noChangeAspect="1"/>
          </p:cNvPicPr>
          <p:nvPr/>
        </p:nvPicPr>
        <p:blipFill>
          <a:blip r:embed="rId2">
            <a:extLst/>
          </a:blip>
          <a:srcRect l="0" t="0" r="0" b="39567"/>
          <a:stretch>
            <a:fillRect/>
          </a:stretch>
        </p:blipFill>
        <p:spPr>
          <a:xfrm>
            <a:off x="3537500" y="1671366"/>
            <a:ext cx="17309000" cy="6268808"/>
          </a:xfrm>
          <a:prstGeom prst="rect">
            <a:avLst/>
          </a:prstGeom>
          <a:ln w="12700">
            <a:miter lim="400000"/>
          </a:ln>
        </p:spPr>
      </p:pic>
      <p:sp>
        <p:nvSpPr>
          <p:cNvPr id="405" name="Line"/>
          <p:cNvSpPr/>
          <p:nvPr/>
        </p:nvSpPr>
        <p:spPr>
          <a:xfrm>
            <a:off x="3939827" y="2021621"/>
            <a:ext cx="16504344" cy="1"/>
          </a:xfrm>
          <a:prstGeom prst="line">
            <a:avLst/>
          </a:prstGeom>
          <a:ln w="76200">
            <a:solidFill>
              <a:srgbClr val="000000"/>
            </a:solidFill>
            <a:miter lim="400000"/>
          </a:ln>
        </p:spPr>
        <p:txBody>
          <a:bodyPr lIns="50800" tIns="50800" rIns="50800" bIns="50800" anchor="ctr"/>
          <a:lstStyle/>
          <a:p>
            <a:pPr/>
          </a:p>
        </p:txBody>
      </p:sp>
      <p:sp>
        <p:nvSpPr>
          <p:cNvPr id="406" name="Line"/>
          <p:cNvSpPr/>
          <p:nvPr/>
        </p:nvSpPr>
        <p:spPr>
          <a:xfrm>
            <a:off x="3939828" y="2785439"/>
            <a:ext cx="16504344" cy="1"/>
          </a:xfrm>
          <a:prstGeom prst="line">
            <a:avLst/>
          </a:prstGeom>
          <a:ln w="76200">
            <a:solidFill>
              <a:srgbClr val="000000"/>
            </a:solidFill>
            <a:miter lim="400000"/>
          </a:ln>
        </p:spPr>
        <p:txBody>
          <a:bodyPr lIns="50800" tIns="50800" rIns="50800" bIns="50800" anchor="ctr"/>
          <a:lstStyle/>
          <a:p>
            <a:pPr/>
          </a:p>
        </p:txBody>
      </p:sp>
      <p:sp>
        <p:nvSpPr>
          <p:cNvPr id="407" name="Rectangle"/>
          <p:cNvSpPr/>
          <p:nvPr/>
        </p:nvSpPr>
        <p:spPr>
          <a:xfrm>
            <a:off x="3720104" y="10607064"/>
            <a:ext cx="17523474" cy="1270001"/>
          </a:xfrm>
          <a:prstGeom prst="rect">
            <a:avLst/>
          </a:prstGeom>
          <a:solidFill>
            <a:srgbClr val="FFFFFF"/>
          </a:solidFill>
          <a:ln w="12700">
            <a:miter lim="400000"/>
          </a:ln>
        </p:spPr>
        <p:txBody>
          <a:bodyPr lIns="50800" tIns="50800" rIns="50800" bIns="50800" anchor="ctr"/>
          <a:lstStyle/>
          <a:p>
            <a:pPr/>
          </a:p>
        </p:txBody>
      </p:sp>
      <p:sp>
        <p:nvSpPr>
          <p:cNvPr id="408" name="Most general form: Imm(rb,ri,s)…"/>
          <p:cNvSpPr txBox="1"/>
          <p:nvPr/>
        </p:nvSpPr>
        <p:spPr>
          <a:xfrm>
            <a:off x="1245318" y="8595376"/>
            <a:ext cx="22473046" cy="50739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600"/>
            </a:pPr>
            <a:r>
              <a:rPr b="1">
                <a:latin typeface="Helvetica Neue"/>
                <a:ea typeface="Helvetica Neue"/>
                <a:cs typeface="Helvetica Neue"/>
                <a:sym typeface="Helvetica Neue"/>
              </a:rPr>
              <a:t>Most general form</a:t>
            </a:r>
            <a:r>
              <a:t>: </a:t>
            </a:r>
            <a:r>
              <a:rPr i="1">
                <a:latin typeface="Helvetica Neue"/>
                <a:ea typeface="Helvetica Neue"/>
                <a:cs typeface="Helvetica Neue"/>
                <a:sym typeface="Helvetica Neue"/>
              </a:rPr>
              <a:t>Imm</a:t>
            </a:r>
            <a:r>
              <a:t>(</a:t>
            </a:r>
            <a:r>
              <a:rPr>
                <a:latin typeface="Courier"/>
                <a:ea typeface="Courier"/>
                <a:cs typeface="Courier"/>
                <a:sym typeface="Courier"/>
              </a:rPr>
              <a:t>r</a:t>
            </a:r>
            <a:r>
              <a:rPr baseline="-5999" i="1">
                <a:latin typeface="Helvetica Neue"/>
                <a:ea typeface="Helvetica Neue"/>
                <a:cs typeface="Helvetica Neue"/>
                <a:sym typeface="Helvetica Neue"/>
              </a:rPr>
              <a:t>b</a:t>
            </a:r>
            <a:r>
              <a:t>,</a:t>
            </a:r>
            <a:r>
              <a:rPr>
                <a:latin typeface="Courier"/>
                <a:ea typeface="Courier"/>
                <a:cs typeface="Courier"/>
                <a:sym typeface="Courier"/>
              </a:rPr>
              <a:t>r</a:t>
            </a:r>
            <a:r>
              <a:rPr baseline="-5999" i="1">
                <a:latin typeface="Helvetica Neue"/>
                <a:ea typeface="Helvetica Neue"/>
                <a:cs typeface="Helvetica Neue"/>
                <a:sym typeface="Helvetica Neue"/>
              </a:rPr>
              <a:t>i</a:t>
            </a:r>
            <a:r>
              <a:t>,</a:t>
            </a:r>
            <a:r>
              <a:rPr i="1">
                <a:latin typeface="Helvetica Neue"/>
                <a:ea typeface="Helvetica Neue"/>
                <a:cs typeface="Helvetica Neue"/>
                <a:sym typeface="Helvetica Neue"/>
              </a:rPr>
              <a:t>s</a:t>
            </a:r>
            <a:r>
              <a:t>) </a:t>
            </a:r>
          </a:p>
          <a:p>
            <a:pPr algn="l">
              <a:defRPr sz="4600"/>
            </a:pPr>
            <a:r>
              <a:t>This has four parts: an immediate offset, </a:t>
            </a:r>
            <a:r>
              <a:rPr i="1">
                <a:latin typeface="Helvetica Neue"/>
                <a:ea typeface="Helvetica Neue"/>
                <a:cs typeface="Helvetica Neue"/>
                <a:sym typeface="Helvetica Neue"/>
              </a:rPr>
              <a:t>Imm</a:t>
            </a:r>
            <a:r>
              <a:t>, a base register, </a:t>
            </a:r>
            <a:r>
              <a:rPr>
                <a:latin typeface="Courier"/>
                <a:ea typeface="Courier"/>
                <a:cs typeface="Courier"/>
                <a:sym typeface="Courier"/>
              </a:rPr>
              <a:t>r</a:t>
            </a:r>
            <a:r>
              <a:rPr baseline="-5999" i="1">
                <a:latin typeface="Helvetica Neue"/>
                <a:ea typeface="Helvetica Neue"/>
                <a:cs typeface="Helvetica Neue"/>
                <a:sym typeface="Helvetica Neue"/>
              </a:rPr>
              <a:t>b</a:t>
            </a:r>
            <a:r>
              <a:t>, an index register, </a:t>
            </a:r>
            <a:r>
              <a:rPr>
                <a:latin typeface="Courier"/>
                <a:ea typeface="Courier"/>
                <a:cs typeface="Courier"/>
                <a:sym typeface="Courier"/>
              </a:rPr>
              <a:t>r</a:t>
            </a:r>
            <a:r>
              <a:rPr baseline="-5999" i="1">
                <a:latin typeface="Helvetica Neue"/>
                <a:ea typeface="Helvetica Neue"/>
                <a:cs typeface="Helvetica Neue"/>
                <a:sym typeface="Helvetica Neue"/>
              </a:rPr>
              <a:t>i</a:t>
            </a:r>
            <a:r>
              <a:t>, and a scale factor, </a:t>
            </a:r>
            <a:r>
              <a:rPr i="1">
                <a:latin typeface="Helvetica Neue"/>
                <a:ea typeface="Helvetica Neue"/>
                <a:cs typeface="Helvetica Neue"/>
                <a:sym typeface="Helvetica Neue"/>
              </a:rPr>
              <a:t>s</a:t>
            </a:r>
            <a:r>
              <a:t>, which must be 1, 2, 4, or 8. The effective address is computed as: </a:t>
            </a:r>
            <a:r>
              <a:rPr b="1" i="1">
                <a:latin typeface="Helvetica Neue"/>
                <a:ea typeface="Helvetica Neue"/>
                <a:cs typeface="Helvetica Neue"/>
                <a:sym typeface="Helvetica Neue"/>
              </a:rPr>
              <a:t>Imm</a:t>
            </a:r>
            <a:r>
              <a:rPr b="1">
                <a:latin typeface="Helvetica Neue"/>
                <a:ea typeface="Helvetica Neue"/>
                <a:cs typeface="Helvetica Neue"/>
                <a:sym typeface="Helvetica Neue"/>
              </a:rPr>
              <a:t> + R[</a:t>
            </a:r>
            <a:r>
              <a:rPr b="1">
                <a:latin typeface="Courier"/>
                <a:ea typeface="Courier"/>
                <a:cs typeface="Courier"/>
                <a:sym typeface="Courier"/>
              </a:rPr>
              <a:t>r</a:t>
            </a:r>
            <a:r>
              <a:rPr b="1" baseline="-5999" i="1">
                <a:latin typeface="Helvetica Neue"/>
                <a:ea typeface="Helvetica Neue"/>
                <a:cs typeface="Helvetica Neue"/>
                <a:sym typeface="Helvetica Neue"/>
              </a:rPr>
              <a:t>b</a:t>
            </a:r>
            <a:r>
              <a:rPr b="1">
                <a:latin typeface="Helvetica Neue"/>
                <a:ea typeface="Helvetica Neue"/>
                <a:cs typeface="Helvetica Neue"/>
                <a:sym typeface="Helvetica Neue"/>
              </a:rPr>
              <a:t>] + R[</a:t>
            </a:r>
            <a:r>
              <a:rPr b="1">
                <a:latin typeface="Courier"/>
                <a:ea typeface="Courier"/>
                <a:cs typeface="Courier"/>
                <a:sym typeface="Courier"/>
              </a:rPr>
              <a:t>r</a:t>
            </a:r>
            <a:r>
              <a:rPr b="1" baseline="-5999" i="1">
                <a:latin typeface="Helvetica Neue"/>
                <a:ea typeface="Helvetica Neue"/>
                <a:cs typeface="Helvetica Neue"/>
                <a:sym typeface="Helvetica Neue"/>
              </a:rPr>
              <a:t>i</a:t>
            </a:r>
            <a:r>
              <a:rPr b="1">
                <a:latin typeface="Helvetica Neue"/>
                <a:ea typeface="Helvetica Neue"/>
                <a:cs typeface="Helvetica Neue"/>
                <a:sym typeface="Helvetica Neue"/>
              </a:rPr>
              <a:t>] * </a:t>
            </a:r>
            <a:r>
              <a:rPr b="1" i="1">
                <a:latin typeface="Helvetica Neue"/>
                <a:ea typeface="Helvetica Neue"/>
                <a:cs typeface="Helvetica Neue"/>
                <a:sym typeface="Helvetica Neue"/>
              </a:rPr>
              <a:t>s</a:t>
            </a:r>
            <a:r>
              <a:t>  </a:t>
            </a:r>
          </a:p>
          <a:p>
            <a:pPr algn="l">
              <a:defRPr sz="4600"/>
            </a:pPr>
            <a:r>
              <a:t>Note: in the general form, </a:t>
            </a:r>
            <a:r>
              <a:rPr i="1">
                <a:latin typeface="Courier"/>
                <a:ea typeface="Courier"/>
                <a:cs typeface="Courier"/>
                <a:sym typeface="Courier"/>
              </a:rPr>
              <a:t>Imm</a:t>
            </a:r>
            <a:r>
              <a:rPr i="1">
                <a:latin typeface="Helvetica Neue"/>
                <a:ea typeface="Helvetica Neue"/>
                <a:cs typeface="Helvetica Neue"/>
                <a:sym typeface="Helvetica Neue"/>
              </a:rPr>
              <a:t> </a:t>
            </a:r>
            <a:r>
              <a:t>or </a:t>
            </a:r>
            <a:r>
              <a:rPr>
                <a:latin typeface="Courier"/>
                <a:ea typeface="Courier"/>
                <a:cs typeface="Courier"/>
                <a:sym typeface="Courier"/>
              </a:rPr>
              <a:t>r</a:t>
            </a:r>
            <a:r>
              <a:rPr baseline="-5999">
                <a:latin typeface="Courier"/>
                <a:ea typeface="Courier"/>
                <a:cs typeface="Courier"/>
                <a:sym typeface="Courier"/>
              </a:rPr>
              <a:t>i</a:t>
            </a:r>
            <a:r>
              <a:t> are missing, they are assumed to be 0, and if </a:t>
            </a:r>
            <a:r>
              <a:rPr>
                <a:latin typeface="Courier"/>
                <a:ea typeface="Courier"/>
                <a:cs typeface="Courier"/>
                <a:sym typeface="Courier"/>
              </a:rPr>
              <a:t>s</a:t>
            </a:r>
            <a:r>
              <a:rPr>
                <a:latin typeface="Helvetica Neue"/>
                <a:ea typeface="Helvetica Neue"/>
                <a:cs typeface="Helvetica Neue"/>
                <a:sym typeface="Helvetica Neue"/>
              </a:rPr>
              <a:t> </a:t>
            </a:r>
            <a:r>
              <a:t>is missing, it is assumed to be 1.</a:t>
            </a:r>
          </a:p>
          <a:p>
            <a:pPr algn="l">
              <a:defRPr sz="4600"/>
            </a:pPr>
            <a:r>
              <a:t>Often, we see this when referencing elements in arrays.</a:t>
            </a:r>
          </a:p>
        </p:txBody>
      </p:sp>
      <p:pic>
        <p:nvPicPr>
          <p:cNvPr id="409" name="Image" descr="Image"/>
          <p:cNvPicPr>
            <a:picLocks noChangeAspect="1"/>
          </p:cNvPicPr>
          <p:nvPr/>
        </p:nvPicPr>
        <p:blipFill>
          <a:blip r:embed="rId2">
            <a:extLst/>
          </a:blip>
          <a:srcRect l="0" t="29387" r="0" b="17272"/>
          <a:stretch>
            <a:fillRect/>
          </a:stretch>
        </p:blipFill>
        <p:spPr>
          <a:xfrm>
            <a:off x="3537545" y="2890591"/>
            <a:ext cx="17309000" cy="5533052"/>
          </a:xfrm>
          <a:prstGeom prst="rect">
            <a:avLst/>
          </a:prstGeom>
          <a:ln w="12700">
            <a:miter lim="400000"/>
          </a:ln>
        </p:spPr>
      </p:pic>
      <p:sp>
        <p:nvSpPr>
          <p:cNvPr id="410" name="Line"/>
          <p:cNvSpPr/>
          <p:nvPr/>
        </p:nvSpPr>
        <p:spPr>
          <a:xfrm>
            <a:off x="3939828" y="8509599"/>
            <a:ext cx="16504344" cy="1"/>
          </a:xfrm>
          <a:prstGeom prst="line">
            <a:avLst/>
          </a:prstGeom>
          <a:ln w="76200">
            <a:solidFill>
              <a:srgbClr val="000000"/>
            </a:solidFill>
            <a:miter lim="400000"/>
          </a:ln>
        </p:spPr>
        <p:txBody>
          <a:bodyPr lIns="50800" tIns="50800" rIns="50800" bIns="50800" anchor="ctr"/>
          <a:lstStyle/>
          <a:p>
            <a:pPr/>
          </a:p>
        </p:txBody>
      </p:sp>
      <p:sp>
        <p:nvSpPr>
          <p:cNvPr id="411" name="Rounded Rectangle"/>
          <p:cNvSpPr/>
          <p:nvPr/>
        </p:nvSpPr>
        <p:spPr>
          <a:xfrm>
            <a:off x="3673592" y="7747049"/>
            <a:ext cx="17036816" cy="699519"/>
          </a:xfrm>
          <a:prstGeom prst="roundRect">
            <a:avLst>
              <a:gd name="adj" fmla="val 27233"/>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1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4" name="Practice with Operand Form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Practice with Operand Forms</a:t>
            </a:r>
          </a:p>
        </p:txBody>
      </p:sp>
      <p:sp>
        <p:nvSpPr>
          <p:cNvPr id="415" name="Assume the following values are stored at the indicated memory addresses and registers:"/>
          <p:cNvSpPr txBox="1"/>
          <p:nvPr/>
        </p:nvSpPr>
        <p:spPr>
          <a:xfrm>
            <a:off x="-317750" y="1710879"/>
            <a:ext cx="24498228" cy="7954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700"/>
            </a:lvl1pPr>
          </a:lstStyle>
          <a:p>
            <a:pPr/>
            <a:r>
              <a:t>Assume the following values are stored at the indicated memory addresses and registers:</a:t>
            </a:r>
          </a:p>
        </p:txBody>
      </p:sp>
      <p:graphicFrame>
        <p:nvGraphicFramePr>
          <p:cNvPr id="416" name="Table 1"/>
          <p:cNvGraphicFramePr/>
          <p:nvPr/>
        </p:nvGraphicFramePr>
        <p:xfrm>
          <a:off x="1793978" y="2699557"/>
          <a:ext cx="20688318" cy="327043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5168904"/>
                <a:gridCol w="5558243"/>
                <a:gridCol w="4779565"/>
                <a:gridCol w="5168904"/>
              </a:tblGrid>
              <a:tr h="650277">
                <a:tc>
                  <a:txBody>
                    <a:bodyPr/>
                    <a:lstStyle/>
                    <a:p>
                      <a:pPr algn="l" defTabSz="647700">
                        <a:defRPr>
                          <a:solidFill>
                            <a:srgbClr val="000000"/>
                          </a:solidFill>
                        </a:defRPr>
                      </a:pPr>
                      <a:r>
                        <a:rPr sz="3800">
                          <a:solidFill>
                            <a:srgbClr val="444444"/>
                          </a:solidFill>
                        </a:rPr>
                        <a:t>Address</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Value</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3800">
                          <a:solidFill>
                            <a:srgbClr val="444444"/>
                          </a:solidFill>
                        </a:rPr>
                        <a:t>Register</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3800">
                          <a:solidFill>
                            <a:srgbClr val="444444"/>
                          </a:solidFill>
                        </a:rPr>
                        <a:t>Value</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r>
              <a:tr h="650277">
                <a:tc>
                  <a:txBody>
                    <a:bodyPr/>
                    <a:lstStyle/>
                    <a:p>
                      <a:pPr algn="l" defTabSz="647700">
                        <a:defRPr>
                          <a:solidFill>
                            <a:srgbClr val="000000"/>
                          </a:solidFill>
                        </a:defRPr>
                      </a:pPr>
                      <a:r>
                        <a:rPr sz="3800">
                          <a:solidFill>
                            <a:srgbClr val="444444"/>
                          </a:solidFill>
                          <a:latin typeface="Courier"/>
                          <a:ea typeface="Courier"/>
                          <a:cs typeface="Courier"/>
                          <a:sym typeface="Courier"/>
                        </a:rPr>
                        <a:t>0x100</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0xFF</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%rax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0x100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650277">
                <a:tc>
                  <a:txBody>
                    <a:bodyPr/>
                    <a:lstStyle/>
                    <a:p>
                      <a:pPr algn="l" defTabSz="647700">
                        <a:defRPr>
                          <a:solidFill>
                            <a:srgbClr val="000000"/>
                          </a:solidFill>
                        </a:defRPr>
                      </a:pPr>
                      <a:r>
                        <a:rPr sz="3800">
                          <a:solidFill>
                            <a:srgbClr val="444444"/>
                          </a:solidFill>
                          <a:latin typeface="Courier"/>
                          <a:ea typeface="Courier"/>
                          <a:cs typeface="Courier"/>
                          <a:sym typeface="Courier"/>
                        </a:rPr>
                        <a:t>0x104</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0xAB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%rcx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0x1</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50277">
                <a:tc>
                  <a:txBody>
                    <a:bodyPr/>
                    <a:lstStyle/>
                    <a:p>
                      <a:pPr algn="l" defTabSz="647700">
                        <a:defRPr>
                          <a:solidFill>
                            <a:srgbClr val="000000"/>
                          </a:solidFill>
                        </a:defRPr>
                      </a:pPr>
                      <a:r>
                        <a:rPr sz="3800">
                          <a:solidFill>
                            <a:srgbClr val="444444"/>
                          </a:solidFill>
                          <a:latin typeface="Courier"/>
                          <a:ea typeface="Courier"/>
                          <a:cs typeface="Courier"/>
                          <a:sym typeface="Courier"/>
                        </a:rPr>
                        <a:t>0x108</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0x13</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%rdx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0x3</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50277">
                <a:tc>
                  <a:txBody>
                    <a:bodyPr/>
                    <a:lstStyle/>
                    <a:p>
                      <a:pPr algn="l" defTabSz="647700">
                        <a:defRPr>
                          <a:solidFill>
                            <a:srgbClr val="000000"/>
                          </a:solidFill>
                        </a:defRPr>
                      </a:pPr>
                      <a:r>
                        <a:rPr sz="3800">
                          <a:solidFill>
                            <a:srgbClr val="444444"/>
                          </a:solidFill>
                          <a:latin typeface="Courier"/>
                          <a:ea typeface="Courier"/>
                          <a:cs typeface="Courier"/>
                          <a:sym typeface="Courier"/>
                        </a:rPr>
                        <a:t>0x10C</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0x11</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5000"/>
                      </a:pP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graphicFrame>
        <p:nvGraphicFramePr>
          <p:cNvPr id="417" name="Table 1-1-1"/>
          <p:cNvGraphicFramePr/>
          <p:nvPr/>
        </p:nvGraphicFramePr>
        <p:xfrm>
          <a:off x="12700000" y="5969000"/>
          <a:ext cx="7766753" cy="694933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722574"/>
                <a:gridCol w="3025128"/>
              </a:tblGrid>
              <a:tr h="693028">
                <a:tc>
                  <a:txBody>
                    <a:bodyPr/>
                    <a:lstStyle/>
                    <a:p>
                      <a:pPr algn="l" defTabSz="647700">
                        <a:defRPr>
                          <a:solidFill>
                            <a:srgbClr val="000000"/>
                          </a:solidFill>
                        </a:defRPr>
                      </a:pPr>
                      <a:r>
                        <a:rPr sz="3800">
                          <a:solidFill>
                            <a:srgbClr val="444444"/>
                          </a:solidFill>
                        </a:rPr>
                        <a:t>Operand</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FFFFFF"/>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Value</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FFFFFF"/>
                      </a:solidFill>
                      <a:miter lim="400000"/>
                    </a:lnT>
                    <a:lnB w="25400">
                      <a:solidFill>
                        <a:srgbClr val="000000"/>
                      </a:solidFill>
                      <a:miter lim="400000"/>
                    </a:lnB>
                  </a:tcPr>
                </a:tc>
              </a:tr>
              <a:tr h="693028">
                <a:tc>
                  <a:txBody>
                    <a:bodyPr/>
                    <a:lstStyle/>
                    <a:p>
                      <a:pPr algn="l" defTabSz="647700">
                        <a:defRPr>
                          <a:solidFill>
                            <a:srgbClr val="000000"/>
                          </a:solidFill>
                        </a:defRPr>
                      </a:pPr>
                      <a:r>
                        <a:rPr sz="3800">
                          <a:solidFill>
                            <a:srgbClr val="444444"/>
                          </a:solidFill>
                          <a:latin typeface="Courier"/>
                          <a:ea typeface="Courier"/>
                          <a:cs typeface="Courier"/>
                          <a:sym typeface="Courier"/>
                        </a:rPr>
                        <a:t>%rax</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______</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r>
              <a:tr h="693028">
                <a:tc>
                  <a:txBody>
                    <a:bodyPr/>
                    <a:lstStyle/>
                    <a:p>
                      <a:pPr algn="l" defTabSz="647700">
                        <a:defRPr>
                          <a:solidFill>
                            <a:srgbClr val="000000"/>
                          </a:solidFill>
                        </a:defRPr>
                      </a:pPr>
                      <a:r>
                        <a:rPr sz="3800">
                          <a:solidFill>
                            <a:srgbClr val="444444"/>
                          </a:solidFill>
                          <a:latin typeface="Courier"/>
                          <a:ea typeface="Courier"/>
                          <a:cs typeface="Courier"/>
                          <a:sym typeface="Courier"/>
                        </a:rPr>
                        <a:t>0x104</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______</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693028">
                <a:tc>
                  <a:txBody>
                    <a:bodyPr/>
                    <a:lstStyle/>
                    <a:p>
                      <a:pPr algn="l" defTabSz="647700">
                        <a:defRPr>
                          <a:solidFill>
                            <a:srgbClr val="000000"/>
                          </a:solidFill>
                        </a:defRPr>
                      </a:pPr>
                      <a:r>
                        <a:rPr sz="3800">
                          <a:solidFill>
                            <a:srgbClr val="444444"/>
                          </a:solidFill>
                          <a:latin typeface="Courier"/>
                          <a:ea typeface="Courier"/>
                          <a:cs typeface="Courier"/>
                          <a:sym typeface="Courier"/>
                        </a:rPr>
                        <a:t>$0x108
(%rax)</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______</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693028">
                <a:tc>
                  <a:txBody>
                    <a:bodyPr/>
                    <a:lstStyle/>
                    <a:p>
                      <a:pPr algn="l" defTabSz="647700">
                        <a:defRPr>
                          <a:solidFill>
                            <a:srgbClr val="000000"/>
                          </a:solidFill>
                        </a:defRPr>
                      </a:pPr>
                      <a:r>
                        <a:rPr sz="3800">
                          <a:solidFill>
                            <a:srgbClr val="444444"/>
                          </a:solidFill>
                          <a:latin typeface="Courier"/>
                          <a:ea typeface="Courier"/>
                          <a:cs typeface="Courier"/>
                          <a:sym typeface="Courier"/>
                        </a:rPr>
                        <a:t>(%rax)</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______</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693028">
                <a:tc>
                  <a:txBody>
                    <a:bodyPr/>
                    <a:lstStyle/>
                    <a:p>
                      <a:pPr algn="l" defTabSz="647700">
                        <a:defRPr>
                          <a:solidFill>
                            <a:srgbClr val="000000"/>
                          </a:solidFill>
                        </a:defRPr>
                      </a:pPr>
                      <a:r>
                        <a:rPr sz="3800">
                          <a:solidFill>
                            <a:srgbClr val="444444"/>
                          </a:solidFill>
                          <a:latin typeface="Courier"/>
                          <a:ea typeface="Courier"/>
                          <a:cs typeface="Courier"/>
                          <a:sym typeface="Courier"/>
                        </a:rPr>
                        <a:t>4(%rax)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______</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693028">
                <a:tc>
                  <a:txBody>
                    <a:bodyPr/>
                    <a:lstStyle/>
                    <a:p>
                      <a:pPr algn="l" defTabSz="647700">
                        <a:defRPr>
                          <a:solidFill>
                            <a:srgbClr val="000000"/>
                          </a:solidFill>
                        </a:defRPr>
                      </a:pPr>
                      <a:r>
                        <a:rPr sz="3800">
                          <a:solidFill>
                            <a:srgbClr val="444444"/>
                          </a:solidFill>
                          <a:latin typeface="Courier"/>
                          <a:ea typeface="Courier"/>
                          <a:cs typeface="Courier"/>
                          <a:sym typeface="Courier"/>
                        </a:rPr>
                        <a:t>9(%rax,%rdx)</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______</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693028">
                <a:tc>
                  <a:txBody>
                    <a:bodyPr/>
                    <a:lstStyle/>
                    <a:p>
                      <a:pPr algn="l" defTabSz="647700">
                        <a:defRPr>
                          <a:solidFill>
                            <a:srgbClr val="000000"/>
                          </a:solidFill>
                        </a:defRPr>
                      </a:pPr>
                      <a:r>
                        <a:rPr sz="3800">
                          <a:solidFill>
                            <a:srgbClr val="444444"/>
                          </a:solidFill>
                          <a:latin typeface="Courier"/>
                          <a:ea typeface="Courier"/>
                          <a:cs typeface="Courier"/>
                          <a:sym typeface="Courier"/>
                        </a:rPr>
                        <a:t>260(%rcx,%rdx)</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______</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693028">
                <a:tc>
                  <a:txBody>
                    <a:bodyPr/>
                    <a:lstStyle/>
                    <a:p>
                      <a:pPr algn="l" defTabSz="647700">
                        <a:defRPr>
                          <a:solidFill>
                            <a:srgbClr val="000000"/>
                          </a:solidFill>
                        </a:defRPr>
                      </a:pPr>
                      <a:r>
                        <a:rPr sz="3800">
                          <a:solidFill>
                            <a:srgbClr val="444444"/>
                          </a:solidFill>
                          <a:latin typeface="Courier"/>
                          <a:ea typeface="Courier"/>
                          <a:cs typeface="Courier"/>
                          <a:sym typeface="Courier"/>
                        </a:rPr>
                        <a:t>0xFC(,%rcx,4)</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______</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693028">
                <a:tc>
                  <a:txBody>
                    <a:bodyPr/>
                    <a:lstStyle/>
                    <a:p>
                      <a:pPr algn="l" defTabSz="647700">
                        <a:defRPr>
                          <a:solidFill>
                            <a:srgbClr val="000000"/>
                          </a:solidFill>
                        </a:defRPr>
                      </a:pPr>
                      <a:r>
                        <a:rPr sz="3800">
                          <a:solidFill>
                            <a:srgbClr val="444444"/>
                          </a:solidFill>
                          <a:latin typeface="Courier"/>
                          <a:ea typeface="Courier"/>
                          <a:cs typeface="Courier"/>
                          <a:sym typeface="Courier"/>
                        </a:rPr>
                        <a:t>(%rax,%rdx,4)</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______</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418" name="Fill in the table to the right showing the values for the indicated operands.…"/>
          <p:cNvSpPr txBox="1"/>
          <p:nvPr/>
        </p:nvSpPr>
        <p:spPr>
          <a:xfrm>
            <a:off x="1905000" y="6150488"/>
            <a:ext cx="10575280" cy="700353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Fill in the table to the right showing the values for the indicated operands.</a:t>
            </a:r>
          </a:p>
          <a:p>
            <a:pPr algn="l"/>
          </a:p>
          <a:p>
            <a:pPr algn="l"/>
            <a:r>
              <a:t>Reminder:</a:t>
            </a:r>
          </a:p>
          <a:p>
            <a:pPr algn="l"/>
          </a:p>
          <a:p>
            <a:pPr algn="l"/>
            <a:r>
              <a:rPr b="1">
                <a:latin typeface="Helvetica Neue"/>
                <a:ea typeface="Helvetica Neue"/>
                <a:cs typeface="Helvetica Neue"/>
                <a:sym typeface="Helvetica Neue"/>
              </a:rPr>
              <a:t>Most general form</a:t>
            </a:r>
            <a:r>
              <a:t>: </a:t>
            </a:r>
            <a:r>
              <a:rPr i="1">
                <a:latin typeface="Helvetica Neue"/>
                <a:ea typeface="Helvetica Neue"/>
                <a:cs typeface="Helvetica Neue"/>
                <a:sym typeface="Helvetica Neue"/>
              </a:rPr>
              <a:t>Imm</a:t>
            </a:r>
            <a:r>
              <a:t>(</a:t>
            </a:r>
            <a:r>
              <a:rPr>
                <a:latin typeface="Courier"/>
                <a:ea typeface="Courier"/>
                <a:cs typeface="Courier"/>
                <a:sym typeface="Courier"/>
              </a:rPr>
              <a:t>r</a:t>
            </a:r>
            <a:r>
              <a:rPr baseline="-5999" i="1">
                <a:latin typeface="Helvetica Neue"/>
                <a:ea typeface="Helvetica Neue"/>
                <a:cs typeface="Helvetica Neue"/>
                <a:sym typeface="Helvetica Neue"/>
              </a:rPr>
              <a:t>b</a:t>
            </a:r>
            <a:r>
              <a:t>,</a:t>
            </a:r>
            <a:r>
              <a:rPr>
                <a:latin typeface="Courier"/>
                <a:ea typeface="Courier"/>
                <a:cs typeface="Courier"/>
                <a:sym typeface="Courier"/>
              </a:rPr>
              <a:t>r</a:t>
            </a:r>
            <a:r>
              <a:rPr baseline="-5999" i="1">
                <a:latin typeface="Helvetica Neue"/>
                <a:ea typeface="Helvetica Neue"/>
                <a:cs typeface="Helvetica Neue"/>
                <a:sym typeface="Helvetica Neue"/>
              </a:rPr>
              <a:t>i</a:t>
            </a:r>
            <a:r>
              <a:t>,</a:t>
            </a:r>
            <a:r>
              <a:rPr i="1">
                <a:latin typeface="Helvetica Neue"/>
                <a:ea typeface="Helvetica Neue"/>
                <a:cs typeface="Helvetica Neue"/>
                <a:sym typeface="Helvetica Neue"/>
              </a:rPr>
              <a:t>s</a:t>
            </a:r>
            <a:r>
              <a:t>) </a:t>
            </a:r>
          </a:p>
          <a:p>
            <a:pPr algn="l"/>
            <a:r>
              <a:t>                  </a:t>
            </a:r>
            <a:r>
              <a:rPr b="1" i="1">
                <a:latin typeface="Helvetica Neue"/>
                <a:ea typeface="Helvetica Neue"/>
                <a:cs typeface="Helvetica Neue"/>
                <a:sym typeface="Helvetica Neue"/>
              </a:rPr>
              <a:t>Imm</a:t>
            </a:r>
            <a:r>
              <a:rPr b="1">
                <a:latin typeface="Helvetica Neue"/>
                <a:ea typeface="Helvetica Neue"/>
                <a:cs typeface="Helvetica Neue"/>
                <a:sym typeface="Helvetica Neue"/>
              </a:rPr>
              <a:t> + R[</a:t>
            </a:r>
            <a:r>
              <a:rPr b="1">
                <a:latin typeface="Courier"/>
                <a:ea typeface="Courier"/>
                <a:cs typeface="Courier"/>
                <a:sym typeface="Courier"/>
              </a:rPr>
              <a:t>r</a:t>
            </a:r>
            <a:r>
              <a:rPr b="1" baseline="-5999" i="1">
                <a:latin typeface="Helvetica Neue"/>
                <a:ea typeface="Helvetica Neue"/>
                <a:cs typeface="Helvetica Neue"/>
                <a:sym typeface="Helvetica Neue"/>
              </a:rPr>
              <a:t>b</a:t>
            </a:r>
            <a:r>
              <a:rPr b="1">
                <a:latin typeface="Helvetica Neue"/>
                <a:ea typeface="Helvetica Neue"/>
                <a:cs typeface="Helvetica Neue"/>
                <a:sym typeface="Helvetica Neue"/>
              </a:rPr>
              <a:t>] + R[</a:t>
            </a:r>
            <a:r>
              <a:rPr b="1">
                <a:latin typeface="Courier"/>
                <a:ea typeface="Courier"/>
                <a:cs typeface="Courier"/>
                <a:sym typeface="Courier"/>
              </a:rPr>
              <a:t>r</a:t>
            </a:r>
            <a:r>
              <a:rPr b="1" baseline="-5999" i="1">
                <a:latin typeface="Helvetica Neue"/>
                <a:ea typeface="Helvetica Neue"/>
                <a:cs typeface="Helvetica Neue"/>
                <a:sym typeface="Helvetica Neue"/>
              </a:rPr>
              <a:t>i</a:t>
            </a:r>
            <a:r>
              <a:rPr b="1">
                <a:latin typeface="Helvetica Neue"/>
                <a:ea typeface="Helvetica Neue"/>
                <a:cs typeface="Helvetica Neue"/>
                <a:sym typeface="Helvetica Neue"/>
              </a:rPr>
              <a:t>] * </a:t>
            </a:r>
            <a:r>
              <a:rPr b="1" i="1">
                <a:latin typeface="Helvetica Neue"/>
                <a:ea typeface="Helvetica Neue"/>
                <a:cs typeface="Helvetica Neue"/>
                <a:sym typeface="Helvetica Neue"/>
              </a:rPr>
              <a:t>s</a:t>
            </a:r>
            <a:r>
              <a:t>  </a:t>
            </a:r>
          </a:p>
          <a:p>
            <a:pPr algn="l"/>
          </a:p>
          <a:p>
            <a:pPr algn="l"/>
            <a:r>
              <a:t>Also: 260d = 0x104</a:t>
            </a:r>
          </a:p>
        </p:txBody>
      </p:sp>
      <p:sp>
        <p:nvSpPr>
          <p:cNvPr id="41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1" name="Practice with Operand Form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Practice with Operand Forms</a:t>
            </a:r>
          </a:p>
        </p:txBody>
      </p:sp>
      <p:sp>
        <p:nvSpPr>
          <p:cNvPr id="422" name="Fill in the table to the right showing the values for the indicated operands.…"/>
          <p:cNvSpPr txBox="1"/>
          <p:nvPr/>
        </p:nvSpPr>
        <p:spPr>
          <a:xfrm>
            <a:off x="1905000" y="6150488"/>
            <a:ext cx="10575280" cy="700353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Fill in the table to the right showing the values for the indicated operands.</a:t>
            </a:r>
          </a:p>
          <a:p>
            <a:pPr algn="l"/>
          </a:p>
          <a:p>
            <a:pPr algn="l"/>
            <a:r>
              <a:t>Reminder:</a:t>
            </a:r>
          </a:p>
          <a:p>
            <a:pPr algn="l"/>
          </a:p>
          <a:p>
            <a:pPr algn="l"/>
            <a:r>
              <a:rPr b="1">
                <a:latin typeface="Helvetica Neue"/>
                <a:ea typeface="Helvetica Neue"/>
                <a:cs typeface="Helvetica Neue"/>
                <a:sym typeface="Helvetica Neue"/>
              </a:rPr>
              <a:t>Most general form</a:t>
            </a:r>
            <a:r>
              <a:t>: </a:t>
            </a:r>
            <a:r>
              <a:rPr i="1">
                <a:latin typeface="Helvetica Neue"/>
                <a:ea typeface="Helvetica Neue"/>
                <a:cs typeface="Helvetica Neue"/>
                <a:sym typeface="Helvetica Neue"/>
              </a:rPr>
              <a:t>Imm</a:t>
            </a:r>
            <a:r>
              <a:t>(</a:t>
            </a:r>
            <a:r>
              <a:rPr>
                <a:latin typeface="Courier"/>
                <a:ea typeface="Courier"/>
                <a:cs typeface="Courier"/>
                <a:sym typeface="Courier"/>
              </a:rPr>
              <a:t>r</a:t>
            </a:r>
            <a:r>
              <a:rPr baseline="-5999" i="1">
                <a:latin typeface="Helvetica Neue"/>
                <a:ea typeface="Helvetica Neue"/>
                <a:cs typeface="Helvetica Neue"/>
                <a:sym typeface="Helvetica Neue"/>
              </a:rPr>
              <a:t>b</a:t>
            </a:r>
            <a:r>
              <a:t>,</a:t>
            </a:r>
            <a:r>
              <a:rPr>
                <a:latin typeface="Courier"/>
                <a:ea typeface="Courier"/>
                <a:cs typeface="Courier"/>
                <a:sym typeface="Courier"/>
              </a:rPr>
              <a:t>r</a:t>
            </a:r>
            <a:r>
              <a:rPr baseline="-5999" i="1">
                <a:latin typeface="Helvetica Neue"/>
                <a:ea typeface="Helvetica Neue"/>
                <a:cs typeface="Helvetica Neue"/>
                <a:sym typeface="Helvetica Neue"/>
              </a:rPr>
              <a:t>i</a:t>
            </a:r>
            <a:r>
              <a:t>,</a:t>
            </a:r>
            <a:r>
              <a:rPr i="1">
                <a:latin typeface="Helvetica Neue"/>
                <a:ea typeface="Helvetica Neue"/>
                <a:cs typeface="Helvetica Neue"/>
                <a:sym typeface="Helvetica Neue"/>
              </a:rPr>
              <a:t>s</a:t>
            </a:r>
            <a:r>
              <a:t>) </a:t>
            </a:r>
          </a:p>
          <a:p>
            <a:pPr algn="l"/>
            <a:r>
              <a:t>                  </a:t>
            </a:r>
            <a:r>
              <a:rPr b="1" i="1">
                <a:latin typeface="Helvetica Neue"/>
                <a:ea typeface="Helvetica Neue"/>
                <a:cs typeface="Helvetica Neue"/>
                <a:sym typeface="Helvetica Neue"/>
              </a:rPr>
              <a:t>Imm</a:t>
            </a:r>
            <a:r>
              <a:rPr b="1">
                <a:latin typeface="Helvetica Neue"/>
                <a:ea typeface="Helvetica Neue"/>
                <a:cs typeface="Helvetica Neue"/>
                <a:sym typeface="Helvetica Neue"/>
              </a:rPr>
              <a:t> + R[</a:t>
            </a:r>
            <a:r>
              <a:rPr b="1">
                <a:latin typeface="Courier"/>
                <a:ea typeface="Courier"/>
                <a:cs typeface="Courier"/>
                <a:sym typeface="Courier"/>
              </a:rPr>
              <a:t>r</a:t>
            </a:r>
            <a:r>
              <a:rPr b="1" baseline="-5999" i="1">
                <a:latin typeface="Helvetica Neue"/>
                <a:ea typeface="Helvetica Neue"/>
                <a:cs typeface="Helvetica Neue"/>
                <a:sym typeface="Helvetica Neue"/>
              </a:rPr>
              <a:t>b</a:t>
            </a:r>
            <a:r>
              <a:rPr b="1">
                <a:latin typeface="Helvetica Neue"/>
                <a:ea typeface="Helvetica Neue"/>
                <a:cs typeface="Helvetica Neue"/>
                <a:sym typeface="Helvetica Neue"/>
              </a:rPr>
              <a:t>] + R[</a:t>
            </a:r>
            <a:r>
              <a:rPr b="1">
                <a:latin typeface="Courier"/>
                <a:ea typeface="Courier"/>
                <a:cs typeface="Courier"/>
                <a:sym typeface="Courier"/>
              </a:rPr>
              <a:t>r</a:t>
            </a:r>
            <a:r>
              <a:rPr b="1" baseline="-5999" i="1">
                <a:latin typeface="Helvetica Neue"/>
                <a:ea typeface="Helvetica Neue"/>
                <a:cs typeface="Helvetica Neue"/>
                <a:sym typeface="Helvetica Neue"/>
              </a:rPr>
              <a:t>i</a:t>
            </a:r>
            <a:r>
              <a:rPr b="1">
                <a:latin typeface="Helvetica Neue"/>
                <a:ea typeface="Helvetica Neue"/>
                <a:cs typeface="Helvetica Neue"/>
                <a:sym typeface="Helvetica Neue"/>
              </a:rPr>
              <a:t>] * </a:t>
            </a:r>
            <a:r>
              <a:rPr b="1" i="1">
                <a:latin typeface="Helvetica Neue"/>
                <a:ea typeface="Helvetica Neue"/>
                <a:cs typeface="Helvetica Neue"/>
                <a:sym typeface="Helvetica Neue"/>
              </a:rPr>
              <a:t>s</a:t>
            </a:r>
            <a:r>
              <a:t>  </a:t>
            </a:r>
          </a:p>
          <a:p>
            <a:pPr algn="l"/>
          </a:p>
          <a:p>
            <a:pPr algn="l"/>
            <a:r>
              <a:t>Also: 260d = 0x104</a:t>
            </a:r>
          </a:p>
        </p:txBody>
      </p:sp>
      <p:sp>
        <p:nvSpPr>
          <p:cNvPr id="423" name="Assume the following values are stored at the indicated memory addresses and registers:"/>
          <p:cNvSpPr txBox="1"/>
          <p:nvPr/>
        </p:nvSpPr>
        <p:spPr>
          <a:xfrm>
            <a:off x="-317750" y="1710879"/>
            <a:ext cx="24498228" cy="7954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700"/>
            </a:lvl1pPr>
          </a:lstStyle>
          <a:p>
            <a:pPr/>
            <a:r>
              <a:t>Assume the following values are stored at the indicated memory addresses and registers:</a:t>
            </a:r>
          </a:p>
        </p:txBody>
      </p:sp>
      <p:graphicFrame>
        <p:nvGraphicFramePr>
          <p:cNvPr id="424" name="Table 1"/>
          <p:cNvGraphicFramePr/>
          <p:nvPr/>
        </p:nvGraphicFramePr>
        <p:xfrm>
          <a:off x="1793978" y="2699557"/>
          <a:ext cx="20688318" cy="327043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5168904"/>
                <a:gridCol w="5558243"/>
                <a:gridCol w="4779565"/>
                <a:gridCol w="5168904"/>
              </a:tblGrid>
              <a:tr h="650277">
                <a:tc>
                  <a:txBody>
                    <a:bodyPr/>
                    <a:lstStyle/>
                    <a:p>
                      <a:pPr algn="l" defTabSz="647700">
                        <a:defRPr>
                          <a:solidFill>
                            <a:srgbClr val="000000"/>
                          </a:solidFill>
                        </a:defRPr>
                      </a:pPr>
                      <a:r>
                        <a:rPr sz="3800">
                          <a:solidFill>
                            <a:srgbClr val="444444"/>
                          </a:solidFill>
                        </a:rPr>
                        <a:t>Address</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Value</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3800">
                          <a:solidFill>
                            <a:srgbClr val="444444"/>
                          </a:solidFill>
                        </a:rPr>
                        <a:t>Register</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3800">
                          <a:solidFill>
                            <a:srgbClr val="444444"/>
                          </a:solidFill>
                        </a:rPr>
                        <a:t>Value</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r>
              <a:tr h="650277">
                <a:tc>
                  <a:txBody>
                    <a:bodyPr/>
                    <a:lstStyle/>
                    <a:p>
                      <a:pPr algn="l" defTabSz="647700">
                        <a:defRPr>
                          <a:solidFill>
                            <a:srgbClr val="000000"/>
                          </a:solidFill>
                        </a:defRPr>
                      </a:pPr>
                      <a:r>
                        <a:rPr sz="3800">
                          <a:solidFill>
                            <a:srgbClr val="444444"/>
                          </a:solidFill>
                          <a:latin typeface="Courier"/>
                          <a:ea typeface="Courier"/>
                          <a:cs typeface="Courier"/>
                          <a:sym typeface="Courier"/>
                        </a:rPr>
                        <a:t>0x100</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0xFF</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%rax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0x100</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650277">
                <a:tc>
                  <a:txBody>
                    <a:bodyPr/>
                    <a:lstStyle/>
                    <a:p>
                      <a:pPr algn="l" defTabSz="647700">
                        <a:defRPr>
                          <a:solidFill>
                            <a:srgbClr val="000000"/>
                          </a:solidFill>
                        </a:defRPr>
                      </a:pPr>
                      <a:r>
                        <a:rPr sz="3800">
                          <a:solidFill>
                            <a:srgbClr val="444444"/>
                          </a:solidFill>
                          <a:latin typeface="Courier"/>
                          <a:ea typeface="Courier"/>
                          <a:cs typeface="Courier"/>
                          <a:sym typeface="Courier"/>
                        </a:rPr>
                        <a:t>0x104</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0xAB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%rcx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0x1</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50277">
                <a:tc>
                  <a:txBody>
                    <a:bodyPr/>
                    <a:lstStyle/>
                    <a:p>
                      <a:pPr algn="l" defTabSz="647700">
                        <a:defRPr>
                          <a:solidFill>
                            <a:srgbClr val="000000"/>
                          </a:solidFill>
                        </a:defRPr>
                      </a:pPr>
                      <a:r>
                        <a:rPr sz="3800">
                          <a:solidFill>
                            <a:srgbClr val="444444"/>
                          </a:solidFill>
                          <a:latin typeface="Courier"/>
                          <a:ea typeface="Courier"/>
                          <a:cs typeface="Courier"/>
                          <a:sym typeface="Courier"/>
                        </a:rPr>
                        <a:t>0x108</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0x13</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%rdx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0x3</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50277">
                <a:tc>
                  <a:txBody>
                    <a:bodyPr/>
                    <a:lstStyle/>
                    <a:p>
                      <a:pPr algn="l" defTabSz="647700">
                        <a:defRPr>
                          <a:solidFill>
                            <a:srgbClr val="000000"/>
                          </a:solidFill>
                        </a:defRPr>
                      </a:pPr>
                      <a:r>
                        <a:rPr sz="3800">
                          <a:solidFill>
                            <a:srgbClr val="444444"/>
                          </a:solidFill>
                          <a:latin typeface="Courier"/>
                          <a:ea typeface="Courier"/>
                          <a:cs typeface="Courier"/>
                          <a:sym typeface="Courier"/>
                        </a:rPr>
                        <a:t>0x10C</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0x11</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5000"/>
                      </a:pP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graphicFrame>
        <p:nvGraphicFramePr>
          <p:cNvPr id="425" name="Table 1-1"/>
          <p:cNvGraphicFramePr/>
          <p:nvPr/>
        </p:nvGraphicFramePr>
        <p:xfrm>
          <a:off x="12700000" y="5969000"/>
          <a:ext cx="11357315" cy="688037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274636"/>
                <a:gridCol w="2057187"/>
                <a:gridCol w="4092742"/>
              </a:tblGrid>
              <a:tr h="623756">
                <a:tc>
                  <a:txBody>
                    <a:bodyPr/>
                    <a:lstStyle/>
                    <a:p>
                      <a:pPr algn="l" defTabSz="647700">
                        <a:defRPr>
                          <a:solidFill>
                            <a:srgbClr val="000000"/>
                          </a:solidFill>
                        </a:defRPr>
                      </a:pPr>
                      <a:r>
                        <a:rPr sz="3800">
                          <a:solidFill>
                            <a:srgbClr val="444444"/>
                          </a:solidFill>
                        </a:rPr>
                        <a:t>Operand</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FFFFFF"/>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Value</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FFFFFF"/>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Comment</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FFFFFF"/>
                      </a:solidFill>
                      <a:miter lim="400000"/>
                    </a:lnT>
                    <a:lnB w="25400">
                      <a:solidFill>
                        <a:srgbClr val="000000"/>
                      </a:solidFill>
                      <a:miter lim="400000"/>
                    </a:lnB>
                  </a:tcPr>
                </a:tc>
              </a:tr>
              <a:tr h="623756">
                <a:tc>
                  <a:txBody>
                    <a:bodyPr/>
                    <a:lstStyle/>
                    <a:p>
                      <a:pPr algn="l" defTabSz="647700">
                        <a:defRPr>
                          <a:solidFill>
                            <a:srgbClr val="000000"/>
                          </a:solidFill>
                        </a:defRPr>
                      </a:pPr>
                      <a:r>
                        <a:rPr sz="3800">
                          <a:solidFill>
                            <a:srgbClr val="444444"/>
                          </a:solidFill>
                          <a:latin typeface="Courier"/>
                          <a:ea typeface="Courier"/>
                          <a:cs typeface="Courier"/>
                          <a:sym typeface="Courier"/>
                        </a:rPr>
                        <a:t>%rax</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Register</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r>
              <a:tr h="623756">
                <a:tc>
                  <a:txBody>
                    <a:bodyPr/>
                    <a:lstStyle/>
                    <a:p>
                      <a:pPr algn="l" defTabSz="647700">
                        <a:defRPr>
                          <a:solidFill>
                            <a:srgbClr val="000000"/>
                          </a:solidFill>
                        </a:defRPr>
                      </a:pPr>
                      <a:r>
                        <a:rPr sz="3800">
                          <a:solidFill>
                            <a:srgbClr val="444444"/>
                          </a:solidFill>
                          <a:latin typeface="Courier"/>
                          <a:ea typeface="Courier"/>
                          <a:cs typeface="Courier"/>
                          <a:sym typeface="Courier"/>
                        </a:rPr>
                        <a:t>0x104</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0xAB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Absolute address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623756">
                <a:tc>
                  <a:txBody>
                    <a:bodyPr/>
                    <a:lstStyle/>
                    <a:p>
                      <a:pPr algn="l" defTabSz="647700">
                        <a:defRPr>
                          <a:solidFill>
                            <a:srgbClr val="000000"/>
                          </a:solidFill>
                        </a:defRPr>
                      </a:pPr>
                      <a:r>
                        <a:rPr sz="3800">
                          <a:solidFill>
                            <a:srgbClr val="444444"/>
                          </a:solidFill>
                          <a:latin typeface="Courier"/>
                          <a:ea typeface="Courier"/>
                          <a:cs typeface="Courier"/>
                          <a:sym typeface="Courier"/>
                        </a:rPr>
                        <a:t>$0x108
(%rax)</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0x108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Immediate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623756">
                <a:tc>
                  <a:txBody>
                    <a:bodyPr/>
                    <a:lstStyle/>
                    <a:p>
                      <a:pPr algn="l" defTabSz="647700">
                        <a:defRPr>
                          <a:solidFill>
                            <a:srgbClr val="000000"/>
                          </a:solidFill>
                        </a:defRPr>
                      </a:pPr>
                      <a:r>
                        <a:rPr sz="3800">
                          <a:solidFill>
                            <a:srgbClr val="444444"/>
                          </a:solidFill>
                          <a:latin typeface="Courier"/>
                          <a:ea typeface="Courier"/>
                          <a:cs typeface="Courier"/>
                          <a:sym typeface="Courier"/>
                        </a:rPr>
                        <a:t>(%rax)</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0xFF</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Address </a:t>
                      </a:r>
                      <a:r>
                        <a:rPr>
                          <a:latin typeface="Courier"/>
                          <a:ea typeface="Courier"/>
                          <a:cs typeface="Courier"/>
                          <a:sym typeface="Courier"/>
                        </a:rPr>
                        <a:t>0x100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623756">
                <a:tc>
                  <a:txBody>
                    <a:bodyPr/>
                    <a:lstStyle/>
                    <a:p>
                      <a:pPr algn="l" defTabSz="647700">
                        <a:defRPr>
                          <a:solidFill>
                            <a:srgbClr val="000000"/>
                          </a:solidFill>
                        </a:defRPr>
                      </a:pPr>
                      <a:r>
                        <a:rPr sz="3800">
                          <a:solidFill>
                            <a:srgbClr val="444444"/>
                          </a:solidFill>
                          <a:latin typeface="Courier"/>
                          <a:ea typeface="Courier"/>
                          <a:cs typeface="Courier"/>
                          <a:sym typeface="Courier"/>
                        </a:rPr>
                        <a:t>4(%rax)
</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0xAB</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Address </a:t>
                      </a:r>
                      <a:r>
                        <a:rPr>
                          <a:latin typeface="Courier"/>
                          <a:ea typeface="Courier"/>
                          <a:cs typeface="Courier"/>
                          <a:sym typeface="Courier"/>
                        </a:rPr>
                        <a:t>0x104</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623756">
                <a:tc>
                  <a:txBody>
                    <a:bodyPr/>
                    <a:lstStyle/>
                    <a:p>
                      <a:pPr algn="l" defTabSz="647700">
                        <a:defRPr>
                          <a:solidFill>
                            <a:srgbClr val="000000"/>
                          </a:solidFill>
                        </a:defRPr>
                      </a:pPr>
                      <a:r>
                        <a:rPr sz="3800">
                          <a:solidFill>
                            <a:srgbClr val="444444"/>
                          </a:solidFill>
                          <a:latin typeface="Courier"/>
                          <a:ea typeface="Courier"/>
                          <a:cs typeface="Courier"/>
                          <a:sym typeface="Courier"/>
                        </a:rPr>
                        <a:t>9(%rax,%rdx)</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0x11</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Address </a:t>
                      </a:r>
                      <a:r>
                        <a:rPr>
                          <a:latin typeface="Courier"/>
                          <a:ea typeface="Courier"/>
                          <a:cs typeface="Courier"/>
                          <a:sym typeface="Courier"/>
                        </a:rPr>
                        <a:t>0x10C</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623756">
                <a:tc>
                  <a:txBody>
                    <a:bodyPr/>
                    <a:lstStyle/>
                    <a:p>
                      <a:pPr algn="l" defTabSz="647700">
                        <a:defRPr>
                          <a:solidFill>
                            <a:srgbClr val="000000"/>
                          </a:solidFill>
                        </a:defRPr>
                      </a:pPr>
                      <a:r>
                        <a:rPr sz="3800">
                          <a:solidFill>
                            <a:srgbClr val="444444"/>
                          </a:solidFill>
                          <a:latin typeface="Courier"/>
                          <a:ea typeface="Courier"/>
                          <a:cs typeface="Courier"/>
                          <a:sym typeface="Courier"/>
                        </a:rPr>
                        <a:t>260(%rcx,%rdx)</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0x13</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Address </a:t>
                      </a:r>
                      <a:r>
                        <a:rPr>
                          <a:latin typeface="Courier"/>
                          <a:ea typeface="Courier"/>
                          <a:cs typeface="Courier"/>
                          <a:sym typeface="Courier"/>
                        </a:rPr>
                        <a:t>0x108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623756">
                <a:tc>
                  <a:txBody>
                    <a:bodyPr/>
                    <a:lstStyle/>
                    <a:p>
                      <a:pPr algn="l" defTabSz="647700">
                        <a:defRPr>
                          <a:solidFill>
                            <a:srgbClr val="000000"/>
                          </a:solidFill>
                        </a:defRPr>
                      </a:pPr>
                      <a:r>
                        <a:rPr sz="3800">
                          <a:solidFill>
                            <a:srgbClr val="444444"/>
                          </a:solidFill>
                          <a:latin typeface="Courier"/>
                          <a:ea typeface="Courier"/>
                          <a:cs typeface="Courier"/>
                          <a:sym typeface="Courier"/>
                        </a:rPr>
                        <a:t>0xFC(,%rcx,4)</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0xFF</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Address </a:t>
                      </a:r>
                      <a:r>
                        <a:rPr>
                          <a:latin typeface="Courier"/>
                          <a:ea typeface="Courier"/>
                          <a:cs typeface="Courier"/>
                          <a:sym typeface="Courier"/>
                        </a:rPr>
                        <a:t>0x100</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623756">
                <a:tc>
                  <a:txBody>
                    <a:bodyPr/>
                    <a:lstStyle/>
                    <a:p>
                      <a:pPr algn="l" defTabSz="647700">
                        <a:defRPr>
                          <a:solidFill>
                            <a:srgbClr val="000000"/>
                          </a:solidFill>
                        </a:defRPr>
                      </a:pPr>
                      <a:r>
                        <a:rPr sz="3800">
                          <a:solidFill>
                            <a:srgbClr val="444444"/>
                          </a:solidFill>
                          <a:latin typeface="Courier"/>
                          <a:ea typeface="Courier"/>
                          <a:cs typeface="Courier"/>
                          <a:sym typeface="Courier"/>
                        </a:rPr>
                        <a:t>(%rax,%rdx,4)</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0x11</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Address </a:t>
                      </a:r>
                      <a:r>
                        <a:rPr>
                          <a:latin typeface="Courier"/>
                          <a:ea typeface="Courier"/>
                          <a:cs typeface="Courier"/>
                          <a:sym typeface="Courier"/>
                        </a:rPr>
                        <a:t>0x10C</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623756">
                <a:tc>
                  <a:txBody>
                    <a:bodyPr/>
                    <a:lstStyle/>
                    <a:p>
                      <a:pPr algn="l" defTabSz="647700">
                        <a:defRPr>
                          <a:solidFill>
                            <a:srgbClr val="000000"/>
                          </a:solidFill>
                        </a:defRPr>
                      </a:pPr>
                      <a:r>
                        <a:rPr sz="3800">
                          <a:solidFill>
                            <a:srgbClr val="444444"/>
                          </a:solidFill>
                          <a:latin typeface="Courier"/>
                          <a:ea typeface="Courier"/>
                          <a:cs typeface="Courier"/>
                          <a:sym typeface="Courier"/>
                        </a:rPr>
                        <a:t>2(%rax,%rdx,2)</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0x13
</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Address </a:t>
                      </a:r>
                      <a:r>
                        <a:rPr>
                          <a:latin typeface="Courier"/>
                          <a:ea typeface="Courier"/>
                          <a:cs typeface="Courier"/>
                          <a:sym typeface="Courier"/>
                        </a:rPr>
                        <a:t>0x108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42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4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25" grpId="1"/>
    </p:bldLst>
  </p:timing>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8" name="Data Movement Instruc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Data Movement Instructions</a:t>
            </a:r>
          </a:p>
        </p:txBody>
      </p:sp>
      <p:sp>
        <p:nvSpPr>
          <p:cNvPr id="429" name="Copying data from location to another is one of the most common instructions in assembly code.…"/>
          <p:cNvSpPr txBox="1"/>
          <p:nvPr/>
        </p:nvSpPr>
        <p:spPr>
          <a:xfrm>
            <a:off x="435200" y="1826717"/>
            <a:ext cx="23513600" cy="57936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96900" indent="-596900" algn="l">
              <a:buSzPct val="75000"/>
              <a:buFont typeface="Helvetica Neue"/>
              <a:buChar char="•"/>
              <a:defRPr sz="4700"/>
            </a:pPr>
            <a:r>
              <a:t>Copying data from location to another is one of the most common instructions in assembly code.</a:t>
            </a:r>
          </a:p>
          <a:p>
            <a:pPr marL="596900" indent="-596900" algn="l">
              <a:buSzPct val="75000"/>
              <a:buFont typeface="Helvetica Neue"/>
              <a:buChar char="•"/>
              <a:defRPr sz="4700"/>
            </a:pPr>
            <a:r>
              <a:t>The x86 processors have a "Complex Instruction Set Architecture" (CISC), as opposed to some other processors—like the ARM that is most likely in your phone—called "Reduced Instruction Set Architecture" (RISC). The many ways to copy data is a hallmark of a CISC processor.</a:t>
            </a:r>
          </a:p>
          <a:p>
            <a:pPr marL="596900" indent="-596900" algn="l">
              <a:buSzPct val="75000"/>
              <a:buFont typeface="Helvetica Neue"/>
              <a:buChar char="•"/>
              <a:defRPr sz="4700"/>
            </a:pPr>
            <a:r>
              <a:t>We will discuss many different types of data movement instructions, starting with the </a:t>
            </a:r>
            <a:r>
              <a:rPr>
                <a:latin typeface="Courier"/>
                <a:ea typeface="Courier"/>
                <a:cs typeface="Courier"/>
                <a:sym typeface="Courier"/>
              </a:rPr>
              <a:t>mov</a:t>
            </a:r>
            <a:r>
              <a:t> instruction. The simple data movement instructions are as follows:</a:t>
            </a:r>
          </a:p>
        </p:txBody>
      </p:sp>
      <p:graphicFrame>
        <p:nvGraphicFramePr>
          <p:cNvPr id="430" name="Table 1"/>
          <p:cNvGraphicFramePr/>
          <p:nvPr/>
        </p:nvGraphicFramePr>
        <p:xfrm>
          <a:off x="5454225" y="8317724"/>
          <a:ext cx="14058005" cy="466660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557881"/>
                <a:gridCol w="1518600"/>
                <a:gridCol w="2626918"/>
                <a:gridCol w="5772150"/>
              </a:tblGrid>
              <a:tr h="663936">
                <a:tc>
                  <a:txBody>
                    <a:bodyPr/>
                    <a:lstStyle/>
                    <a:p>
                      <a:pPr algn="l" defTabSz="647700">
                        <a:defRPr>
                          <a:solidFill>
                            <a:srgbClr val="000000"/>
                          </a:solidFill>
                        </a:defRPr>
                      </a:pPr>
                      <a:r>
                        <a:rPr sz="38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3800">
                          <a:solidFill>
                            <a:srgbClr val="444444"/>
                          </a:solidFill>
                        </a:rPr>
                        <a:t>Effect</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Description</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r>
              <a:tr h="663936">
                <a:tc>
                  <a:txBody>
                    <a:bodyPr/>
                    <a:lstStyle/>
                    <a:p>
                      <a:pPr algn="l" defTabSz="647700">
                        <a:defRPr>
                          <a:solidFill>
                            <a:srgbClr val="000000"/>
                          </a:solidFill>
                        </a:defRPr>
                      </a:pPr>
                      <a:r>
                        <a:rPr cap="small" sz="3800">
                          <a:solidFill>
                            <a:srgbClr val="444444"/>
                          </a:solidFill>
                          <a:latin typeface="Courier"/>
                          <a:ea typeface="Courier"/>
                          <a:cs typeface="Courier"/>
                          <a:sym typeface="Courier"/>
                        </a:rPr>
                        <a:t>mov</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3800"/>
                      </a:pPr>
                      <a:r>
                        <a:rPr i="1"/>
                        <a:t>S</a:t>
                      </a:r>
                      <a:r>
                        <a:t>, </a:t>
                      </a:r>
                      <a:r>
                        <a:rPr i="1"/>
                        <a:t>D</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ctr" defTabSz="647700">
                        <a:defRPr sz="3800"/>
                      </a:pPr>
                      <a:r>
                        <a:rPr i="1"/>
                        <a:t>D</a:t>
                      </a:r>
                      <a:r>
                        <a:t> ⟵ </a:t>
                      </a:r>
                      <a:r>
                        <a:rPr i="1"/>
                        <a:t>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663936">
                <a:tc>
                  <a:txBody>
                    <a:bodyPr/>
                    <a:lstStyle/>
                    <a:p>
                      <a:pPr algn="l" defTabSz="647700">
                        <a:defRPr>
                          <a:solidFill>
                            <a:srgbClr val="000000"/>
                          </a:solidFill>
                        </a:defRPr>
                      </a:pPr>
                      <a:r>
                        <a:rPr sz="3800">
                          <a:solidFill>
                            <a:srgbClr val="444444"/>
                          </a:solidFill>
                          <a:latin typeface="Courier"/>
                          <a:ea typeface="Courier"/>
                          <a:cs typeface="Courier"/>
                          <a:sym typeface="Courier"/>
                        </a:rPr>
                        <a:t>  movb</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 byte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63936">
                <a:tc>
                  <a:txBody>
                    <a:bodyPr/>
                    <a:lstStyle/>
                    <a:p>
                      <a:pPr algn="l" defTabSz="647700">
                        <a:defRPr>
                          <a:solidFill>
                            <a:srgbClr val="000000"/>
                          </a:solidFill>
                        </a:defRPr>
                      </a:pPr>
                      <a:r>
                        <a:rPr sz="3800">
                          <a:solidFill>
                            <a:srgbClr val="444444"/>
                          </a:solidFill>
                          <a:latin typeface="Courier"/>
                          <a:ea typeface="Courier"/>
                          <a:cs typeface="Courier"/>
                          <a:sym typeface="Courier"/>
                        </a:rPr>
                        <a:t>  movw</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63936">
                <a:tc>
                  <a:txBody>
                    <a:bodyPr/>
                    <a:lstStyle/>
                    <a:p>
                      <a:pPr algn="l" defTabSz="647700">
                        <a:defRPr>
                          <a:solidFill>
                            <a:srgbClr val="000000"/>
                          </a:solidFill>
                        </a:defRPr>
                      </a:pPr>
                      <a:r>
                        <a:rPr sz="3800">
                          <a:solidFill>
                            <a:srgbClr val="444444"/>
                          </a:solidFill>
                          <a:latin typeface="Courier"/>
                          <a:ea typeface="Courier"/>
                          <a:cs typeface="Courier"/>
                          <a:sym typeface="Courier"/>
                        </a:rPr>
                        <a:t>  movl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 double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63936">
                <a:tc>
                  <a:txBody>
                    <a:bodyPr/>
                    <a:lstStyle/>
                    <a:p>
                      <a:pPr algn="l" defTabSz="647700">
                        <a:defRPr>
                          <a:solidFill>
                            <a:srgbClr val="000000"/>
                          </a:solidFill>
                        </a:defRPr>
                      </a:pPr>
                      <a:r>
                        <a:rPr sz="3800">
                          <a:solidFill>
                            <a:srgbClr val="444444"/>
                          </a:solidFill>
                          <a:latin typeface="Courier"/>
                          <a:ea typeface="Courier"/>
                          <a:cs typeface="Courier"/>
                          <a:sym typeface="Courier"/>
                        </a:rPr>
                        <a:t>  movq</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 quad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63936">
                <a:tc>
                  <a:txBody>
                    <a:bodyPr/>
                    <a:lstStyle/>
                    <a:p>
                      <a:pPr algn="l" defTabSz="647700">
                        <a:defRPr>
                          <a:solidFill>
                            <a:srgbClr val="000000"/>
                          </a:solidFill>
                        </a:defRPr>
                      </a:pPr>
                      <a:r>
                        <a:rPr sz="3800">
                          <a:solidFill>
                            <a:srgbClr val="444444"/>
                          </a:solidFill>
                          <a:latin typeface="Courier"/>
                          <a:ea typeface="Courier"/>
                          <a:cs typeface="Courier"/>
                          <a:sym typeface="Courier"/>
                        </a:rPr>
                        <a:t>movabsq</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rPr i="1"/>
                        <a:t>I</a:t>
                      </a:r>
                      <a:r>
                        <a:t>, </a:t>
                      </a:r>
                      <a:r>
                        <a:rPr i="1"/>
                        <a:t>R</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3800"/>
                      </a:pPr>
                      <a:r>
                        <a:rPr i="1"/>
                        <a:t>R</a:t>
                      </a:r>
                      <a:r>
                        <a:t> ⟵ </a:t>
                      </a:r>
                      <a:r>
                        <a:rPr i="1"/>
                        <a:t>I</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 absolute quad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43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3" name="mov"/>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latin typeface="Courier"/>
                <a:ea typeface="Courier"/>
                <a:cs typeface="Courier"/>
                <a:sym typeface="Courier"/>
              </a:defRPr>
            </a:lvl1pPr>
          </a:lstStyle>
          <a:p>
            <a:pPr/>
            <a:r>
              <a:t>mov</a:t>
            </a:r>
          </a:p>
        </p:txBody>
      </p:sp>
      <p:sp>
        <p:nvSpPr>
          <p:cNvPr id="434" name="The mov instruction has a source and a destination, but only one can potentially be a memory location (you need two instructions to copy from memory to memory: first copy to a register from memory, then copy to memory from the register)…"/>
          <p:cNvSpPr txBox="1"/>
          <p:nvPr/>
        </p:nvSpPr>
        <p:spPr>
          <a:xfrm>
            <a:off x="435200" y="1826717"/>
            <a:ext cx="23513600" cy="58331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96900" indent="-596900" algn="l">
              <a:buSzPct val="75000"/>
              <a:buFont typeface="Helvetica Neue"/>
              <a:buChar char="•"/>
              <a:defRPr sz="4700"/>
            </a:pPr>
            <a:r>
              <a:t>The </a:t>
            </a:r>
            <a:r>
              <a:rPr>
                <a:latin typeface="Courier"/>
                <a:ea typeface="Courier"/>
                <a:cs typeface="Courier"/>
                <a:sym typeface="Courier"/>
              </a:rPr>
              <a:t>mov</a:t>
            </a:r>
            <a:r>
              <a:t> instruction has a source and a destination, but only one can potentially be a memory location (you need two instructions to copy from memory to memory: first copy to a register from memory, then copy to memory from the register)</a:t>
            </a:r>
          </a:p>
          <a:p>
            <a:pPr marL="596900" indent="-596900" algn="l">
              <a:buSzPct val="75000"/>
              <a:buFont typeface="Helvetica Neue"/>
              <a:buChar char="•"/>
              <a:defRPr sz="4700"/>
            </a:pPr>
            <a:r>
              <a:t>For most cases, the </a:t>
            </a:r>
            <a:r>
              <a:rPr>
                <a:latin typeface="Courier"/>
                <a:ea typeface="Courier"/>
                <a:cs typeface="Courier"/>
                <a:sym typeface="Courier"/>
              </a:rPr>
              <a:t>mov</a:t>
            </a:r>
            <a:r>
              <a:t> instruction only updates the specific register bytes or memory locations indicated by the destination operand.</a:t>
            </a:r>
          </a:p>
          <a:p>
            <a:pPr marL="596900" indent="-596900" algn="l">
              <a:buSzPct val="75000"/>
              <a:buFont typeface="Helvetica Neue"/>
              <a:buChar char="•"/>
              <a:defRPr sz="4700"/>
            </a:pPr>
            <a:r>
              <a:t>The exception is for the </a:t>
            </a:r>
            <a:r>
              <a:rPr>
                <a:latin typeface="Courier"/>
                <a:ea typeface="Courier"/>
                <a:cs typeface="Courier"/>
                <a:sym typeface="Courier"/>
              </a:rPr>
              <a:t>movl</a:t>
            </a:r>
            <a:r>
              <a:t> instruction: if it has a register as a destination, it will also set the high order 4 bytes of the register to 0.</a:t>
            </a:r>
          </a:p>
          <a:p>
            <a:pPr marL="596900" indent="-596900" algn="l">
              <a:buSzPct val="75000"/>
              <a:buFont typeface="Helvetica Neue"/>
              <a:buChar char="•"/>
              <a:defRPr sz="4700"/>
            </a:pPr>
            <a:r>
              <a:t>Examples:</a:t>
            </a:r>
          </a:p>
        </p:txBody>
      </p:sp>
      <p:graphicFrame>
        <p:nvGraphicFramePr>
          <p:cNvPr id="435" name="Table 1"/>
          <p:cNvGraphicFramePr/>
          <p:nvPr/>
        </p:nvGraphicFramePr>
        <p:xfrm>
          <a:off x="936524" y="8230844"/>
          <a:ext cx="19082394" cy="467296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672923"/>
                <a:gridCol w="6613418"/>
                <a:gridCol w="5188500"/>
                <a:gridCol w="6594851"/>
              </a:tblGrid>
              <a:tr h="929511">
                <a:tc>
                  <a:txBody>
                    <a:bodyPr/>
                    <a:lstStyle/>
                    <a:p>
                      <a:pPr algn="l" defTabSz="647700">
                        <a:defRPr>
                          <a:solidFill>
                            <a:srgbClr val="000000"/>
                          </a:solidFill>
                        </a:defRPr>
                      </a:pPr>
                      <a:r>
                        <a:rPr sz="3400">
                          <a:solidFill>
                            <a:srgbClr val="444444"/>
                          </a:solidFill>
                          <a:latin typeface="Courier"/>
                          <a:ea typeface="Courier"/>
                          <a:cs typeface="Courier"/>
                          <a:sym typeface="Courier"/>
                        </a:rPr>
                        <a:t>1</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b="1" sz="3800">
                          <a:solidFill>
                            <a:srgbClr val="444444"/>
                          </a:solidFill>
                          <a:latin typeface="Courier"/>
                          <a:ea typeface="Courier"/>
                          <a:cs typeface="Courier"/>
                          <a:sym typeface="Courier"/>
                        </a:rPr>
                        <a:t>movl $0x4050,%eax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400">
                          <a:solidFill>
                            <a:srgbClr val="444444"/>
                          </a:solidFill>
                          <a:latin typeface="Courier"/>
                          <a:ea typeface="Courier"/>
                          <a:cs typeface="Courier"/>
                          <a:sym typeface="Courier"/>
                        </a:rPr>
                        <a:t>Immediate—Register,</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400">
                          <a:solidFill>
                            <a:srgbClr val="444444"/>
                          </a:solidFill>
                          <a:latin typeface="Courier"/>
                          <a:ea typeface="Courier"/>
                          <a:cs typeface="Courier"/>
                          <a:sym typeface="Courier"/>
                        </a:rPr>
                        <a:t>4 bytes</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929511">
                <a:tc>
                  <a:txBody>
                    <a:bodyPr/>
                    <a:lstStyle/>
                    <a:p>
                      <a:pPr algn="l" defTabSz="647700">
                        <a:defRPr>
                          <a:solidFill>
                            <a:srgbClr val="000000"/>
                          </a:solidFill>
                        </a:defRPr>
                      </a:pPr>
                      <a:r>
                        <a:rPr sz="3400">
                          <a:solidFill>
                            <a:srgbClr val="444444"/>
                          </a:solidFill>
                          <a:latin typeface="Courier"/>
                          <a:ea typeface="Courier"/>
                          <a:cs typeface="Courier"/>
                          <a:sym typeface="Courier"/>
                        </a:rPr>
                        <a:t>2</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b="1" sz="3800">
                          <a:solidFill>
                            <a:srgbClr val="444444"/>
                          </a:solidFill>
                          <a:latin typeface="Courier"/>
                          <a:ea typeface="Courier"/>
                          <a:cs typeface="Courier"/>
                          <a:sym typeface="Courier"/>
                        </a:rPr>
                        <a:t>movw %bp,%sp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400">
                          <a:solidFill>
                            <a:srgbClr val="444444"/>
                          </a:solidFill>
                          <a:latin typeface="Courier"/>
                          <a:ea typeface="Courier"/>
                          <a:cs typeface="Courier"/>
                          <a:sym typeface="Courier"/>
                        </a:rPr>
                        <a:t>Register—Register,</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400">
                          <a:solidFill>
                            <a:srgbClr val="444444"/>
                          </a:solidFill>
                          <a:latin typeface="Courier"/>
                          <a:ea typeface="Courier"/>
                          <a:cs typeface="Courier"/>
                          <a:sym typeface="Courier"/>
                        </a:rPr>
                        <a:t>2 bytes</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929511">
                <a:tc>
                  <a:txBody>
                    <a:bodyPr/>
                    <a:lstStyle/>
                    <a:p>
                      <a:pPr algn="l" defTabSz="647700">
                        <a:defRPr>
                          <a:solidFill>
                            <a:srgbClr val="000000"/>
                          </a:solidFill>
                        </a:defRPr>
                      </a:pPr>
                      <a:r>
                        <a:rPr sz="3400">
                          <a:solidFill>
                            <a:srgbClr val="444444"/>
                          </a:solidFill>
                          <a:latin typeface="Courier"/>
                          <a:ea typeface="Courier"/>
                          <a:cs typeface="Courier"/>
                          <a:sym typeface="Courier"/>
                        </a:rPr>
                        <a:t>3</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b="1" sz="3800">
                          <a:solidFill>
                            <a:srgbClr val="444444"/>
                          </a:solidFill>
                          <a:latin typeface="Courier"/>
                          <a:ea typeface="Courier"/>
                          <a:cs typeface="Courier"/>
                          <a:sym typeface="Courier"/>
                        </a:rPr>
                        <a:t>movb (%rdi,%rcx),%al</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400">
                          <a:solidFill>
                            <a:srgbClr val="444444"/>
                          </a:solidFill>
                          <a:latin typeface="Courier"/>
                          <a:ea typeface="Courier"/>
                          <a:cs typeface="Courier"/>
                          <a:sym typeface="Courier"/>
                        </a:rPr>
                        <a:t>Memory—Register,</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400">
                          <a:solidFill>
                            <a:srgbClr val="444444"/>
                          </a:solidFill>
                          <a:latin typeface="Courier"/>
                          <a:ea typeface="Courier"/>
                          <a:cs typeface="Courier"/>
                          <a:sym typeface="Courier"/>
                        </a:rPr>
                        <a:t>1 byte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929511">
                <a:tc>
                  <a:txBody>
                    <a:bodyPr/>
                    <a:lstStyle/>
                    <a:p>
                      <a:pPr algn="l" defTabSz="647700">
                        <a:defRPr>
                          <a:solidFill>
                            <a:srgbClr val="000000"/>
                          </a:solidFill>
                        </a:defRPr>
                      </a:pPr>
                      <a:r>
                        <a:rPr sz="3400">
                          <a:solidFill>
                            <a:srgbClr val="444444"/>
                          </a:solidFill>
                          <a:latin typeface="Courier"/>
                          <a:ea typeface="Courier"/>
                          <a:cs typeface="Courier"/>
                          <a:sym typeface="Courier"/>
                        </a:rPr>
                        <a:t>4</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b="1" sz="3800">
                          <a:solidFill>
                            <a:srgbClr val="444444"/>
                          </a:solidFill>
                          <a:latin typeface="Courier"/>
                          <a:ea typeface="Courier"/>
                          <a:cs typeface="Courier"/>
                          <a:sym typeface="Courier"/>
                        </a:rPr>
                        <a:t>movb $-17,(%rsp)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400">
                          <a:solidFill>
                            <a:srgbClr val="444444"/>
                          </a:solidFill>
                          <a:latin typeface="Courier"/>
                          <a:ea typeface="Courier"/>
                          <a:cs typeface="Courier"/>
                          <a:sym typeface="Courier"/>
                        </a:rPr>
                        <a:t>Immediate—Memory,</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400">
                          <a:solidFill>
                            <a:srgbClr val="444444"/>
                          </a:solidFill>
                          <a:latin typeface="Courier"/>
                          <a:ea typeface="Courier"/>
                          <a:cs typeface="Courier"/>
                          <a:sym typeface="Courier"/>
                        </a:rPr>
                        <a:t>1 byte</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929511">
                <a:tc>
                  <a:txBody>
                    <a:bodyPr/>
                    <a:lstStyle/>
                    <a:p>
                      <a:pPr algn="l" defTabSz="647700">
                        <a:defRPr>
                          <a:solidFill>
                            <a:srgbClr val="000000"/>
                          </a:solidFill>
                        </a:defRPr>
                      </a:pPr>
                      <a:r>
                        <a:rPr sz="3400">
                          <a:solidFill>
                            <a:srgbClr val="444444"/>
                          </a:solidFill>
                          <a:latin typeface="Courier"/>
                          <a:ea typeface="Courier"/>
                          <a:cs typeface="Courier"/>
                          <a:sym typeface="Courier"/>
                        </a:rPr>
                        <a:t>5</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b="1" sz="3800">
                          <a:solidFill>
                            <a:srgbClr val="444444"/>
                          </a:solidFill>
                          <a:latin typeface="Courier"/>
                          <a:ea typeface="Courier"/>
                          <a:cs typeface="Courier"/>
                          <a:sym typeface="Courier"/>
                        </a:rPr>
                        <a:t>movq %rax,-12(%rbp)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400">
                          <a:solidFill>
                            <a:srgbClr val="444444"/>
                          </a:solidFill>
                          <a:latin typeface="Courier"/>
                          <a:ea typeface="Courier"/>
                          <a:cs typeface="Courier"/>
                          <a:sym typeface="Courier"/>
                        </a:rPr>
                        <a:t>Register—Memory,</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400">
                          <a:solidFill>
                            <a:srgbClr val="444444"/>
                          </a:solidFill>
                          <a:latin typeface="Courier"/>
                          <a:ea typeface="Courier"/>
                          <a:cs typeface="Courier"/>
                          <a:sym typeface="Courier"/>
                        </a:rPr>
                        <a:t>8 bytes</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43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8" name="movabsq"/>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latin typeface="Courier"/>
                <a:ea typeface="Courier"/>
                <a:cs typeface="Courier"/>
                <a:sym typeface="Courier"/>
              </a:defRPr>
            </a:lvl1pPr>
          </a:lstStyle>
          <a:p>
            <a:pPr/>
            <a:r>
              <a:t>movabsq</a:t>
            </a:r>
          </a:p>
        </p:txBody>
      </p:sp>
      <p:sp>
        <p:nvSpPr>
          <p:cNvPr id="439" name="The movabsq instruction is used when a 64-bit immediate (constant) value is needed in a register. The regular movq instruction can only take a 32-bit immediate value (because of the way the instruction is represented in memory).…"/>
          <p:cNvSpPr txBox="1"/>
          <p:nvPr/>
        </p:nvSpPr>
        <p:spPr>
          <a:xfrm>
            <a:off x="435200" y="1826717"/>
            <a:ext cx="23513600" cy="44107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96900" indent="-596900" algn="l">
              <a:buSzPct val="75000"/>
              <a:buFont typeface="Helvetica Neue"/>
              <a:buChar char="•"/>
              <a:defRPr sz="4700"/>
            </a:pPr>
            <a:r>
              <a:t>The </a:t>
            </a:r>
            <a:r>
              <a:rPr>
                <a:latin typeface="Courier"/>
                <a:ea typeface="Courier"/>
                <a:cs typeface="Courier"/>
                <a:sym typeface="Courier"/>
              </a:rPr>
              <a:t>movabsq</a:t>
            </a:r>
            <a:r>
              <a:t> instruction is used when a 64-bit immediate (constant) value is needed in a register. The regular </a:t>
            </a:r>
            <a:r>
              <a:rPr>
                <a:latin typeface="Courier"/>
                <a:ea typeface="Courier"/>
                <a:cs typeface="Courier"/>
                <a:sym typeface="Courier"/>
              </a:rPr>
              <a:t>movq</a:t>
            </a:r>
            <a:r>
              <a:t> instruction can only take a 32-bit immediate value (because of the way the instruction is represented in memory).</a:t>
            </a:r>
          </a:p>
          <a:p>
            <a:pPr marL="596900" indent="-596900" algn="l">
              <a:buSzPct val="75000"/>
              <a:buFont typeface="Helvetica Neue"/>
              <a:buChar char="•"/>
              <a:defRPr sz="4700"/>
            </a:pPr>
            <a:r>
              <a:t>The </a:t>
            </a:r>
            <a:r>
              <a:rPr>
                <a:latin typeface="Courier"/>
                <a:ea typeface="Courier"/>
                <a:cs typeface="Courier"/>
                <a:sym typeface="Courier"/>
              </a:rPr>
              <a:t>movabsq</a:t>
            </a:r>
            <a:r>
              <a:t> instruction can have a 64-bit immediate as a source, and only a register as a destination.</a:t>
            </a:r>
          </a:p>
          <a:p>
            <a:pPr marL="596900" indent="-596900" algn="l">
              <a:buSzPct val="75000"/>
              <a:buFont typeface="Helvetica Neue"/>
              <a:buChar char="•"/>
              <a:defRPr sz="4700"/>
            </a:pPr>
            <a:r>
              <a:t>Example:</a:t>
            </a:r>
          </a:p>
        </p:txBody>
      </p:sp>
      <p:sp>
        <p:nvSpPr>
          <p:cNvPr id="440" name="movabsq $0x0011223344556677, %rax"/>
          <p:cNvSpPr txBox="1"/>
          <p:nvPr/>
        </p:nvSpPr>
        <p:spPr>
          <a:xfrm>
            <a:off x="1622327" y="6515099"/>
            <a:ext cx="9671336"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647700">
              <a:defRPr b="1" sz="3800">
                <a:solidFill>
                  <a:srgbClr val="444444"/>
                </a:solidFill>
                <a:latin typeface="Courier"/>
                <a:ea typeface="Courier"/>
                <a:cs typeface="Courier"/>
                <a:sym typeface="Courier"/>
              </a:defRPr>
            </a:lvl1pPr>
          </a:lstStyle>
          <a:p>
            <a:pPr/>
            <a:r>
              <a:t>movabsq $0x0011223344556677, %rax</a:t>
            </a:r>
          </a:p>
        </p:txBody>
      </p:sp>
      <p:sp>
        <p:nvSpPr>
          <p:cNvPr id="44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3" name="movz and mov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8500">
                <a:solidFill>
                  <a:srgbClr val="FFFFFF"/>
                </a:solidFill>
                <a:latin typeface="Courier"/>
                <a:ea typeface="Courier"/>
                <a:cs typeface="Courier"/>
                <a:sym typeface="Courier"/>
              </a:defRPr>
            </a:pPr>
            <a:r>
              <a:t>movz </a:t>
            </a:r>
            <a:r>
              <a:rPr>
                <a:latin typeface="+mn-lt"/>
                <a:ea typeface="+mn-ea"/>
                <a:cs typeface="+mn-cs"/>
                <a:sym typeface="Helvetica Neue Light"/>
              </a:rPr>
              <a:t>and</a:t>
            </a:r>
            <a:r>
              <a:t> movs</a:t>
            </a:r>
          </a:p>
        </p:txBody>
      </p:sp>
      <p:sp>
        <p:nvSpPr>
          <p:cNvPr id="444" name="There are two mov instructions that can be used to copy a smaller source to a larger destination:  movz and movs.…"/>
          <p:cNvSpPr txBox="1"/>
          <p:nvPr/>
        </p:nvSpPr>
        <p:spPr>
          <a:xfrm>
            <a:off x="435200" y="1826717"/>
            <a:ext cx="23513600" cy="44305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96900" indent="-596900" algn="l">
              <a:buSzPct val="75000"/>
              <a:buFont typeface="Helvetica Neue"/>
              <a:buChar char="•"/>
              <a:defRPr sz="4700"/>
            </a:pPr>
            <a:r>
              <a:t>There are two </a:t>
            </a:r>
            <a:r>
              <a:rPr>
                <a:latin typeface="Courier"/>
                <a:ea typeface="Courier"/>
                <a:cs typeface="Courier"/>
                <a:sym typeface="Courier"/>
              </a:rPr>
              <a:t>mov</a:t>
            </a:r>
            <a:r>
              <a:t> instructions that can be used to copy a smaller source to a larger destination:  </a:t>
            </a:r>
            <a:r>
              <a:rPr>
                <a:latin typeface="Courier"/>
                <a:ea typeface="Courier"/>
                <a:cs typeface="Courier"/>
                <a:sym typeface="Courier"/>
              </a:rPr>
              <a:t>movz</a:t>
            </a:r>
            <a:r>
              <a:t> and </a:t>
            </a:r>
            <a:r>
              <a:rPr>
                <a:latin typeface="Courier"/>
                <a:ea typeface="Courier"/>
                <a:cs typeface="Courier"/>
                <a:sym typeface="Courier"/>
              </a:rPr>
              <a:t>movs</a:t>
            </a:r>
            <a:r>
              <a:t>.</a:t>
            </a:r>
          </a:p>
          <a:p>
            <a:pPr marL="596900" indent="-596900" algn="l">
              <a:buSzPct val="75000"/>
              <a:buFont typeface="Helvetica Neue"/>
              <a:buChar char="•"/>
              <a:defRPr sz="4700"/>
            </a:pPr>
            <a:r>
              <a:rPr>
                <a:latin typeface="Courier"/>
                <a:ea typeface="Courier"/>
                <a:cs typeface="Courier"/>
                <a:sym typeface="Courier"/>
              </a:rPr>
              <a:t>movz</a:t>
            </a:r>
            <a:r>
              <a:t> fills the remaining bytes with zeros</a:t>
            </a:r>
          </a:p>
          <a:p>
            <a:pPr marL="596900" indent="-596900" algn="l">
              <a:buSzPct val="75000"/>
              <a:buFont typeface="Helvetica Neue"/>
              <a:buChar char="•"/>
              <a:defRPr sz="4700"/>
            </a:pPr>
            <a:r>
              <a:rPr>
                <a:latin typeface="Courier"/>
                <a:ea typeface="Courier"/>
                <a:cs typeface="Courier"/>
                <a:sym typeface="Courier"/>
              </a:rPr>
              <a:t>movs</a:t>
            </a:r>
            <a:r>
              <a:t> fills the remaining bytes by sign-extending the most significant bit in the source.</a:t>
            </a:r>
          </a:p>
          <a:p>
            <a:pPr marL="596900" indent="-596900" algn="l">
              <a:buSzPct val="75000"/>
              <a:buFont typeface="Helvetica Neue"/>
              <a:buChar char="•"/>
              <a:defRPr sz="4700"/>
            </a:pPr>
            <a:r>
              <a:t>The source must be from memory or a register, and the destination is a register.</a:t>
            </a:r>
          </a:p>
          <a:p>
            <a:pPr marL="596900" indent="-596900" algn="l">
              <a:buSzPct val="75000"/>
              <a:buFont typeface="Helvetica Neue"/>
              <a:buChar char="•"/>
              <a:defRPr sz="4700"/>
            </a:pPr>
            <a:r>
              <a:t>There are six ways to move a 1- or 2-byte size to a 2-, 4- or 8-byte size, for each case:</a:t>
            </a:r>
          </a:p>
        </p:txBody>
      </p:sp>
      <p:graphicFrame>
        <p:nvGraphicFramePr>
          <p:cNvPr id="445" name="Table 1"/>
          <p:cNvGraphicFramePr/>
          <p:nvPr/>
        </p:nvGraphicFramePr>
        <p:xfrm>
          <a:off x="1399878" y="6566255"/>
          <a:ext cx="14058005" cy="466660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557881"/>
                <a:gridCol w="1518600"/>
                <a:gridCol w="4880791"/>
                <a:gridCol w="9987132"/>
              </a:tblGrid>
              <a:tr h="663936">
                <a:tc>
                  <a:txBody>
                    <a:bodyPr/>
                    <a:lstStyle/>
                    <a:p>
                      <a:pPr algn="l" defTabSz="647700">
                        <a:defRPr>
                          <a:solidFill>
                            <a:srgbClr val="000000"/>
                          </a:solidFill>
                        </a:defRPr>
                      </a:pPr>
                      <a:r>
                        <a:rPr sz="38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3800">
                          <a:solidFill>
                            <a:srgbClr val="444444"/>
                          </a:solidFill>
                        </a:rPr>
                        <a:t>Effect</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Description</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r>
              <a:tr h="663936">
                <a:tc>
                  <a:txBody>
                    <a:bodyPr/>
                    <a:lstStyle/>
                    <a:p>
                      <a:pPr algn="l" defTabSz="647700">
                        <a:defRPr>
                          <a:solidFill>
                            <a:srgbClr val="000000"/>
                          </a:solidFill>
                        </a:defRPr>
                      </a:pPr>
                      <a:r>
                        <a:rPr cap="small" sz="3800">
                          <a:solidFill>
                            <a:srgbClr val="444444"/>
                          </a:solidFill>
                          <a:latin typeface="Courier"/>
                          <a:ea typeface="Courier"/>
                          <a:cs typeface="Courier"/>
                          <a:sym typeface="Courier"/>
                        </a:rPr>
                        <a:t>movz</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3800"/>
                      </a:pPr>
                      <a:r>
                        <a:rPr i="1"/>
                        <a:t>S</a:t>
                      </a:r>
                      <a:r>
                        <a:t>, </a:t>
                      </a:r>
                      <a:r>
                        <a:rPr i="1"/>
                        <a:t>R</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ctr" defTabSz="647700">
                        <a:defRPr sz="3800"/>
                      </a:pPr>
                      <a:r>
                        <a:rPr i="1"/>
                        <a:t>R</a:t>
                      </a:r>
                      <a:r>
                        <a:t> ⟵ </a:t>
                      </a:r>
                      <a:r>
                        <a:rPr i="1"/>
                        <a:t>ZeroExtend(S)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 with zero extension</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663936">
                <a:tc>
                  <a:txBody>
                    <a:bodyPr/>
                    <a:lstStyle/>
                    <a:p>
                      <a:pPr algn="l" defTabSz="647700">
                        <a:defRPr>
                          <a:solidFill>
                            <a:srgbClr val="000000"/>
                          </a:solidFill>
                        </a:defRPr>
                      </a:pPr>
                      <a:r>
                        <a:rPr sz="3800">
                          <a:solidFill>
                            <a:srgbClr val="444444"/>
                          </a:solidFill>
                          <a:latin typeface="Courier"/>
                          <a:ea typeface="Courier"/>
                          <a:cs typeface="Courier"/>
                          <a:sym typeface="Courier"/>
                        </a:rPr>
                        <a:t>  movzbw</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 zero-extended byte to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63936">
                <a:tc>
                  <a:txBody>
                    <a:bodyPr/>
                    <a:lstStyle/>
                    <a:p>
                      <a:pPr algn="l" defTabSz="647700">
                        <a:defRPr>
                          <a:solidFill>
                            <a:srgbClr val="000000"/>
                          </a:solidFill>
                        </a:defRPr>
                      </a:pPr>
                      <a:r>
                        <a:rPr sz="3800">
                          <a:solidFill>
                            <a:srgbClr val="444444"/>
                          </a:solidFill>
                          <a:latin typeface="Courier"/>
                          <a:ea typeface="Courier"/>
                          <a:cs typeface="Courier"/>
                          <a:sym typeface="Courier"/>
                        </a:rPr>
                        <a:t>  movzbl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 zero-extended byte to double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63936">
                <a:tc>
                  <a:txBody>
                    <a:bodyPr/>
                    <a:lstStyle/>
                    <a:p>
                      <a:pPr algn="l" defTabSz="647700">
                        <a:defRPr>
                          <a:solidFill>
                            <a:srgbClr val="000000"/>
                          </a:solidFill>
                        </a:defRPr>
                      </a:pPr>
                      <a:r>
                        <a:rPr sz="3800">
                          <a:solidFill>
                            <a:srgbClr val="444444"/>
                          </a:solidFill>
                          <a:latin typeface="Courier"/>
                          <a:ea typeface="Courier"/>
                          <a:cs typeface="Courier"/>
                          <a:sym typeface="Courier"/>
                        </a:rPr>
                        <a:t>  movzwl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 zero-extended word to double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63936">
                <a:tc>
                  <a:txBody>
                    <a:bodyPr/>
                    <a:lstStyle/>
                    <a:p>
                      <a:pPr algn="l" defTabSz="647700">
                        <a:defRPr>
                          <a:solidFill>
                            <a:srgbClr val="000000"/>
                          </a:solidFill>
                        </a:defRPr>
                      </a:pPr>
                      <a:r>
                        <a:rPr sz="3800">
                          <a:solidFill>
                            <a:srgbClr val="444444"/>
                          </a:solidFill>
                          <a:latin typeface="Courier"/>
                          <a:ea typeface="Courier"/>
                          <a:cs typeface="Courier"/>
                          <a:sym typeface="Courier"/>
                        </a:rPr>
                        <a:t>  movzbq</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 zero-extended byte to quad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63936">
                <a:tc>
                  <a:txBody>
                    <a:bodyPr/>
                    <a:lstStyle/>
                    <a:p>
                      <a:pPr algn="l" defTabSz="647700">
                        <a:defRPr>
                          <a:solidFill>
                            <a:srgbClr val="000000"/>
                          </a:solidFill>
                        </a:defRPr>
                      </a:pPr>
                      <a:r>
                        <a:rPr sz="3800">
                          <a:solidFill>
                            <a:srgbClr val="444444"/>
                          </a:solidFill>
                          <a:latin typeface="Courier"/>
                          <a:ea typeface="Courier"/>
                          <a:cs typeface="Courier"/>
                          <a:sym typeface="Courier"/>
                        </a:rPr>
                        <a:t>  movzwq</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 zero-extended word to quad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446" name="There isn't a 4-byte source to 8-byte destination, as it is already covered by the movl instruction with a register destination, which always populates the upper 4 bytes with 0s."/>
          <p:cNvSpPr txBox="1"/>
          <p:nvPr/>
        </p:nvSpPr>
        <p:spPr>
          <a:xfrm>
            <a:off x="340028" y="11339421"/>
            <a:ext cx="22064104" cy="22376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596900" indent="-596900" algn="l">
              <a:buSzPct val="75000"/>
              <a:buFont typeface="Helvetica Neue"/>
              <a:buChar char="•"/>
              <a:defRPr sz="4700"/>
            </a:pPr>
            <a:r>
              <a:t>There isn't a 4-byte source to 8-byte destination, as it is already covered by the </a:t>
            </a:r>
            <a:r>
              <a:rPr>
                <a:latin typeface="Courier"/>
                <a:ea typeface="Courier"/>
                <a:cs typeface="Courier"/>
                <a:sym typeface="Courier"/>
              </a:rPr>
              <a:t>movl</a:t>
            </a:r>
            <a:r>
              <a:t> instruction with a register destination, which always populates the upper 4 bytes with 0s.</a:t>
            </a:r>
          </a:p>
        </p:txBody>
      </p:sp>
      <p:sp>
        <p:nvSpPr>
          <p:cNvPr id="44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9" name="3 minute brea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3 minute break</a:t>
            </a:r>
          </a:p>
        </p:txBody>
      </p:sp>
      <p:pic>
        <p:nvPicPr>
          <p:cNvPr id="450" name="Image" descr="Image"/>
          <p:cNvPicPr>
            <a:picLocks noChangeAspect="1"/>
          </p:cNvPicPr>
          <p:nvPr/>
        </p:nvPicPr>
        <p:blipFill>
          <a:blip r:embed="rId2">
            <a:extLst/>
          </a:blip>
          <a:stretch>
            <a:fillRect/>
          </a:stretch>
        </p:blipFill>
        <p:spPr>
          <a:xfrm>
            <a:off x="5289746" y="2405299"/>
            <a:ext cx="13804508" cy="10353383"/>
          </a:xfrm>
          <a:prstGeom prst="rect">
            <a:avLst/>
          </a:prstGeom>
          <a:ln w="12700">
            <a:miter lim="400000"/>
          </a:ln>
        </p:spPr>
      </p:pic>
      <p:sp>
        <p:nvSpPr>
          <p:cNvPr id="45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3" name="movz and mov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8500">
                <a:solidFill>
                  <a:srgbClr val="FFFFFF"/>
                </a:solidFill>
                <a:latin typeface="Courier"/>
                <a:ea typeface="Courier"/>
                <a:cs typeface="Courier"/>
                <a:sym typeface="Courier"/>
              </a:defRPr>
            </a:pPr>
            <a:r>
              <a:t>movz </a:t>
            </a:r>
            <a:r>
              <a:rPr>
                <a:latin typeface="+mn-lt"/>
                <a:ea typeface="+mn-ea"/>
                <a:cs typeface="+mn-cs"/>
                <a:sym typeface="Helvetica Neue Light"/>
              </a:rPr>
              <a:t>and</a:t>
            </a:r>
            <a:r>
              <a:t> movs</a:t>
            </a:r>
          </a:p>
        </p:txBody>
      </p:sp>
      <p:sp>
        <p:nvSpPr>
          <p:cNvPr id="454" name="movs fills the remaining bytes by sign-extending the most significant bit in the source.…"/>
          <p:cNvSpPr txBox="1"/>
          <p:nvPr/>
        </p:nvSpPr>
        <p:spPr>
          <a:xfrm>
            <a:off x="435200" y="1826717"/>
            <a:ext cx="23401948" cy="22771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96900" indent="-596900" algn="l">
              <a:buSzPct val="75000"/>
              <a:buFont typeface="Helvetica Neue"/>
              <a:buChar char="•"/>
              <a:defRPr sz="4700"/>
            </a:pPr>
            <a:r>
              <a:rPr>
                <a:latin typeface="Courier"/>
                <a:ea typeface="Courier"/>
                <a:cs typeface="Courier"/>
                <a:sym typeface="Courier"/>
              </a:rPr>
              <a:t>movs</a:t>
            </a:r>
            <a:r>
              <a:t> fills the remaining bytes by sign-extending the most significant bit in the source.</a:t>
            </a:r>
          </a:p>
          <a:p>
            <a:pPr marL="596900" indent="-596900" algn="l">
              <a:buSzPct val="75000"/>
              <a:buFont typeface="Helvetica Neue"/>
              <a:buChar char="•"/>
              <a:defRPr sz="4700"/>
            </a:pPr>
            <a:r>
              <a:t>There is also a </a:t>
            </a:r>
            <a:r>
              <a:rPr>
                <a:latin typeface="Courier"/>
                <a:ea typeface="Courier"/>
                <a:cs typeface="Courier"/>
                <a:sym typeface="Courier"/>
              </a:rPr>
              <a:t>cltq</a:t>
            </a:r>
            <a:r>
              <a:t> instruction, which is a more compact encoding of</a:t>
            </a:r>
          </a:p>
          <a:p>
            <a:pPr lvl="1" indent="635000" algn="l">
              <a:buFont typeface="Helvetica Neue"/>
              <a:defRPr sz="4700"/>
            </a:pPr>
            <a:r>
              <a:t> </a:t>
            </a:r>
            <a:r>
              <a:rPr>
                <a:latin typeface="Courier"/>
                <a:ea typeface="Courier"/>
                <a:cs typeface="Courier"/>
                <a:sym typeface="Courier"/>
              </a:rPr>
              <a:t>movslq %eax,%rax</a:t>
            </a:r>
          </a:p>
        </p:txBody>
      </p:sp>
      <p:graphicFrame>
        <p:nvGraphicFramePr>
          <p:cNvPr id="455" name="Table 1"/>
          <p:cNvGraphicFramePr/>
          <p:nvPr/>
        </p:nvGraphicFramePr>
        <p:xfrm>
          <a:off x="1370918" y="5118274"/>
          <a:ext cx="21014357" cy="626875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557881"/>
                <a:gridCol w="1127305"/>
                <a:gridCol w="6745631"/>
                <a:gridCol w="10616891"/>
              </a:tblGrid>
              <a:tr h="694411">
                <a:tc>
                  <a:txBody>
                    <a:bodyPr/>
                    <a:lstStyle/>
                    <a:p>
                      <a:pPr algn="l" defTabSz="647700">
                        <a:defRPr>
                          <a:solidFill>
                            <a:srgbClr val="000000"/>
                          </a:solidFill>
                        </a:defRPr>
                      </a:pPr>
                      <a:r>
                        <a:rPr sz="38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3800">
                          <a:solidFill>
                            <a:srgbClr val="444444"/>
                          </a:solidFill>
                        </a:rPr>
                        <a:t>Effect</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Description</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r>
              <a:tr h="694411">
                <a:tc>
                  <a:txBody>
                    <a:bodyPr/>
                    <a:lstStyle/>
                    <a:p>
                      <a:pPr algn="l" defTabSz="647700">
                        <a:defRPr>
                          <a:solidFill>
                            <a:srgbClr val="000000"/>
                          </a:solidFill>
                        </a:defRPr>
                      </a:pPr>
                      <a:r>
                        <a:rPr cap="small" sz="3800">
                          <a:solidFill>
                            <a:srgbClr val="444444"/>
                          </a:solidFill>
                          <a:latin typeface="Courier"/>
                          <a:ea typeface="Courier"/>
                          <a:cs typeface="Courier"/>
                          <a:sym typeface="Courier"/>
                        </a:rPr>
                        <a:t>movz</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3800"/>
                      </a:pPr>
                      <a:r>
                        <a:rPr i="1"/>
                        <a:t>S</a:t>
                      </a:r>
                      <a:r>
                        <a:t>, </a:t>
                      </a:r>
                      <a:r>
                        <a:rPr i="1"/>
                        <a:t>R</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ctr" defTabSz="647700">
                        <a:defRPr sz="3800"/>
                      </a:pPr>
                      <a:r>
                        <a:rPr i="1"/>
                        <a:t>R</a:t>
                      </a:r>
                      <a:r>
                        <a:t> ⟵ </a:t>
                      </a:r>
                      <a:r>
                        <a:rPr i="1"/>
                        <a:t>SignExtend(S)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 with sign extension</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694411">
                <a:tc>
                  <a:txBody>
                    <a:bodyPr/>
                    <a:lstStyle/>
                    <a:p>
                      <a:pPr algn="l" defTabSz="647700">
                        <a:defRPr>
                          <a:solidFill>
                            <a:srgbClr val="000000"/>
                          </a:solidFill>
                        </a:defRPr>
                      </a:pPr>
                      <a:r>
                        <a:rPr sz="3800">
                          <a:solidFill>
                            <a:srgbClr val="444444"/>
                          </a:solidFill>
                          <a:latin typeface="Courier"/>
                          <a:ea typeface="Courier"/>
                          <a:cs typeface="Courier"/>
                          <a:sym typeface="Courier"/>
                        </a:rPr>
                        <a:t>  movsbw</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 sign-extended byte to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94411">
                <a:tc>
                  <a:txBody>
                    <a:bodyPr/>
                    <a:lstStyle/>
                    <a:p>
                      <a:pPr algn="l" defTabSz="647700">
                        <a:defRPr>
                          <a:solidFill>
                            <a:srgbClr val="000000"/>
                          </a:solidFill>
                        </a:defRPr>
                      </a:pPr>
                      <a:r>
                        <a:rPr sz="3800">
                          <a:solidFill>
                            <a:srgbClr val="444444"/>
                          </a:solidFill>
                          <a:latin typeface="Courier"/>
                          <a:ea typeface="Courier"/>
                          <a:cs typeface="Courier"/>
                          <a:sym typeface="Courier"/>
                        </a:rPr>
                        <a:t>  movsbl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 sign-extended byte to double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94411">
                <a:tc>
                  <a:txBody>
                    <a:bodyPr/>
                    <a:lstStyle/>
                    <a:p>
                      <a:pPr algn="l" defTabSz="647700">
                        <a:defRPr>
                          <a:solidFill>
                            <a:srgbClr val="000000"/>
                          </a:solidFill>
                        </a:defRPr>
                      </a:pPr>
                      <a:r>
                        <a:rPr sz="3800">
                          <a:solidFill>
                            <a:srgbClr val="444444"/>
                          </a:solidFill>
                          <a:latin typeface="Courier"/>
                          <a:ea typeface="Courier"/>
                          <a:cs typeface="Courier"/>
                          <a:sym typeface="Courier"/>
                        </a:rPr>
                        <a:t>  movswl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 sign-extended word to double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94411">
                <a:tc>
                  <a:txBody>
                    <a:bodyPr/>
                    <a:lstStyle/>
                    <a:p>
                      <a:pPr algn="l" defTabSz="647700">
                        <a:defRPr>
                          <a:solidFill>
                            <a:srgbClr val="000000"/>
                          </a:solidFill>
                        </a:defRPr>
                      </a:pPr>
                      <a:r>
                        <a:rPr sz="3800">
                          <a:solidFill>
                            <a:srgbClr val="444444"/>
                          </a:solidFill>
                          <a:latin typeface="Courier"/>
                          <a:ea typeface="Courier"/>
                          <a:cs typeface="Courier"/>
                          <a:sym typeface="Courier"/>
                        </a:rPr>
                        <a:t>  movsbq</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50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 sign-extended byte to quad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94411">
                <a:tc>
                  <a:txBody>
                    <a:bodyPr/>
                    <a:lstStyle/>
                    <a:p>
                      <a:pPr algn="l" defTabSz="647700">
                        <a:defRPr>
                          <a:solidFill>
                            <a:srgbClr val="000000"/>
                          </a:solidFill>
                        </a:defRPr>
                      </a:pPr>
                      <a:r>
                        <a:rPr sz="3800">
                          <a:solidFill>
                            <a:srgbClr val="444444"/>
                          </a:solidFill>
                          <a:latin typeface="Courier"/>
                          <a:ea typeface="Courier"/>
                          <a:cs typeface="Courier"/>
                          <a:sym typeface="Courier"/>
                        </a:rPr>
                        <a:t>  movswq</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 sign-extended word to quad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94411">
                <a:tc>
                  <a:txBody>
                    <a:bodyPr/>
                    <a:lstStyle/>
                    <a:p>
                      <a:pPr algn="l" defTabSz="647700">
                        <a:defRPr>
                          <a:solidFill>
                            <a:srgbClr val="000000"/>
                          </a:solidFill>
                        </a:defRPr>
                      </a:pPr>
                      <a:r>
                        <a:rPr sz="3800">
                          <a:solidFill>
                            <a:srgbClr val="444444"/>
                          </a:solidFill>
                          <a:latin typeface="Courier"/>
                          <a:ea typeface="Courier"/>
                          <a:cs typeface="Courier"/>
                          <a:sym typeface="Courier"/>
                        </a:rPr>
                        <a:t>  movslq</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Move sign-extended double word to quad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694411">
                <a:tc>
                  <a:txBody>
                    <a:bodyPr/>
                    <a:lstStyle/>
                    <a:p>
                      <a:pPr algn="l" defTabSz="647700">
                        <a:defRPr>
                          <a:solidFill>
                            <a:srgbClr val="000000"/>
                          </a:solidFill>
                        </a:defRPr>
                      </a:pPr>
                      <a:r>
                        <a:rPr sz="3800">
                          <a:solidFill>
                            <a:srgbClr val="444444"/>
                          </a:solidFill>
                          <a:latin typeface="Courier"/>
                          <a:ea typeface="Courier"/>
                          <a:cs typeface="Courier"/>
                          <a:sym typeface="Courier"/>
                        </a:rPr>
                        <a:t>cltq</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ctr" defTabSz="647700">
                        <a:defRPr sz="3800"/>
                      </a:pPr>
                      <a:r>
                        <a:rPr i="1">
                          <a:latin typeface="Courier"/>
                          <a:ea typeface="Courier"/>
                          <a:cs typeface="Courier"/>
                          <a:sym typeface="Courier"/>
                        </a:rPr>
                        <a:t>%rax</a:t>
                      </a:r>
                      <a:r>
                        <a:t> ⟵ </a:t>
                      </a:r>
                      <a:r>
                        <a:rPr i="1"/>
                        <a:t>SignExtend(</a:t>
                      </a:r>
                      <a:r>
                        <a:rPr i="1">
                          <a:latin typeface="Courier"/>
                          <a:ea typeface="Courier"/>
                          <a:cs typeface="Courier"/>
                          <a:sym typeface="Courier"/>
                        </a:rPr>
                        <a:t>%eax</a:t>
                      </a:r>
                      <a:r>
                        <a:rPr i="1"/>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Sign-extend </a:t>
                      </a:r>
                      <a:r>
                        <a:rPr>
                          <a:latin typeface="Courier"/>
                          <a:ea typeface="Courier"/>
                          <a:cs typeface="Courier"/>
                          <a:sym typeface="Courier"/>
                        </a:rPr>
                        <a:t>%eax</a:t>
                      </a:r>
                      <a:r>
                        <a:t> to </a:t>
                      </a:r>
                      <a:r>
                        <a:rPr>
                          <a:latin typeface="Courier"/>
                          <a:ea typeface="Courier"/>
                          <a:cs typeface="Courier"/>
                          <a:sym typeface="Courier"/>
                        </a:rPr>
                        <a:t>%rax</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45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8" name="Practice with mov"/>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8500">
                <a:solidFill>
                  <a:srgbClr val="FFFFFF"/>
                </a:solidFill>
                <a:latin typeface="Courier"/>
                <a:ea typeface="Courier"/>
                <a:cs typeface="Courier"/>
                <a:sym typeface="Courier"/>
              </a:defRPr>
            </a:pPr>
            <a:r>
              <a:rPr>
                <a:latin typeface="+mn-lt"/>
                <a:ea typeface="+mn-ea"/>
                <a:cs typeface="+mn-cs"/>
                <a:sym typeface="Helvetica Neue Light"/>
              </a:rPr>
              <a:t>Practice with</a:t>
            </a:r>
            <a:r>
              <a:t> mov</a:t>
            </a:r>
          </a:p>
        </p:txBody>
      </p:sp>
      <p:sp>
        <p:nvSpPr>
          <p:cNvPr id="459" name="For each of the following lines of assembly language, determine the appropriate instruction suffix based on the operands (e.g., mov can be movb, movw, movl, movq)"/>
          <p:cNvSpPr txBox="1"/>
          <p:nvPr/>
        </p:nvSpPr>
        <p:spPr>
          <a:xfrm>
            <a:off x="435200" y="1826717"/>
            <a:ext cx="23401948" cy="15264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96900" indent="-596900" algn="l">
              <a:buSzPct val="75000"/>
              <a:buFont typeface="Helvetica Neue"/>
              <a:buChar char="•"/>
              <a:defRPr sz="4700"/>
            </a:pPr>
            <a:r>
              <a:t>For each of the following lines of assembly language, determine the appropriate instruction suffix based on the operands (e.g., </a:t>
            </a:r>
            <a:r>
              <a:rPr>
                <a:latin typeface="Courier"/>
                <a:ea typeface="Courier"/>
                <a:cs typeface="Courier"/>
                <a:sym typeface="Courier"/>
              </a:rPr>
              <a:t>mov</a:t>
            </a:r>
            <a:r>
              <a:t> can be </a:t>
            </a:r>
            <a:r>
              <a:rPr>
                <a:latin typeface="Courier"/>
                <a:ea typeface="Courier"/>
                <a:cs typeface="Courier"/>
                <a:sym typeface="Courier"/>
              </a:rPr>
              <a:t>movb</a:t>
            </a:r>
            <a:r>
              <a:t>, </a:t>
            </a:r>
            <a:r>
              <a:rPr>
                <a:latin typeface="Courier"/>
                <a:ea typeface="Courier"/>
                <a:cs typeface="Courier"/>
                <a:sym typeface="Courier"/>
              </a:rPr>
              <a:t>movw</a:t>
            </a:r>
            <a:r>
              <a:t>, </a:t>
            </a:r>
            <a:r>
              <a:rPr>
                <a:latin typeface="Courier"/>
                <a:ea typeface="Courier"/>
                <a:cs typeface="Courier"/>
                <a:sym typeface="Courier"/>
              </a:rPr>
              <a:t>movl</a:t>
            </a:r>
            <a:r>
              <a:t>, </a:t>
            </a:r>
            <a:r>
              <a:rPr>
                <a:latin typeface="Courier"/>
                <a:ea typeface="Courier"/>
                <a:cs typeface="Courier"/>
                <a:sym typeface="Courier"/>
              </a:rPr>
              <a:t>movq</a:t>
            </a:r>
            <a:r>
              <a:t>)</a:t>
            </a:r>
          </a:p>
        </p:txBody>
      </p:sp>
      <p:graphicFrame>
        <p:nvGraphicFramePr>
          <p:cNvPr id="460" name="Table 1-1-1"/>
          <p:cNvGraphicFramePr/>
          <p:nvPr/>
        </p:nvGraphicFramePr>
        <p:xfrm>
          <a:off x="8262322" y="4347261"/>
          <a:ext cx="7766753" cy="694933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339287"/>
                <a:gridCol w="5408415"/>
              </a:tblGrid>
              <a:tr h="1155047">
                <a:tc>
                  <a:txBody>
                    <a:bodyPr/>
                    <a:lstStyle/>
                    <a:p>
                      <a:pPr algn="l" defTabSz="647700">
                        <a:defRPr>
                          <a:solidFill>
                            <a:srgbClr val="000000"/>
                          </a:solidFill>
                        </a:defRPr>
                      </a:pPr>
                      <a:r>
                        <a:rPr sz="3800">
                          <a:solidFill>
                            <a:srgbClr val="444444"/>
                          </a:solidFill>
                          <a:latin typeface="Courier"/>
                          <a:ea typeface="Courier"/>
                          <a:cs typeface="Courier"/>
                          <a:sym typeface="Courier"/>
                        </a:rPr>
                        <a:t>mov____</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%eax, (%rsp)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1155047">
                <a:tc>
                  <a:txBody>
                    <a:bodyPr/>
                    <a:lstStyle/>
                    <a:p>
                      <a:pPr algn="l" defTabSz="647700">
                        <a:defRPr>
                          <a:solidFill>
                            <a:srgbClr val="000000"/>
                          </a:solidFill>
                        </a:defRPr>
                      </a:pPr>
                      <a:r>
                        <a:rPr sz="3800">
                          <a:solidFill>
                            <a:srgbClr val="444444"/>
                          </a:solidFill>
                          <a:latin typeface="Courier"/>
                          <a:ea typeface="Courier"/>
                          <a:cs typeface="Courier"/>
                          <a:sym typeface="Courier"/>
                        </a:rPr>
                        <a:t>mov____</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(%rax), %dx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1155047">
                <a:tc>
                  <a:txBody>
                    <a:bodyPr/>
                    <a:lstStyle/>
                    <a:p>
                      <a:pPr algn="l" defTabSz="647700">
                        <a:defRPr>
                          <a:solidFill>
                            <a:srgbClr val="000000"/>
                          </a:solidFill>
                        </a:defRPr>
                      </a:pPr>
                      <a:r>
                        <a:rPr sz="3800">
                          <a:solidFill>
                            <a:srgbClr val="444444"/>
                          </a:solidFill>
                          <a:latin typeface="Courier"/>
                          <a:ea typeface="Courier"/>
                          <a:cs typeface="Courier"/>
                          <a:sym typeface="Courier"/>
                        </a:rPr>
                        <a:t>mov____</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$0xFF, %bl</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1155047">
                <a:tc>
                  <a:txBody>
                    <a:bodyPr/>
                    <a:lstStyle/>
                    <a:p>
                      <a:pPr algn="l" defTabSz="647700">
                        <a:defRPr>
                          <a:solidFill>
                            <a:srgbClr val="000000"/>
                          </a:solidFill>
                        </a:defRPr>
                      </a:pPr>
                      <a:r>
                        <a:rPr sz="3800">
                          <a:solidFill>
                            <a:srgbClr val="444444"/>
                          </a:solidFill>
                          <a:latin typeface="Courier"/>
                          <a:ea typeface="Courier"/>
                          <a:cs typeface="Courier"/>
                          <a:sym typeface="Courier"/>
                        </a:rPr>
                        <a:t>mov____</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(%rsp,%rdx,4), %dl</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1155047">
                <a:tc>
                  <a:txBody>
                    <a:bodyPr/>
                    <a:lstStyle/>
                    <a:p>
                      <a:pPr algn="l" defTabSz="647700">
                        <a:defRPr>
                          <a:solidFill>
                            <a:srgbClr val="000000"/>
                          </a:solidFill>
                        </a:defRPr>
                      </a:pPr>
                      <a:r>
                        <a:rPr sz="3800">
                          <a:solidFill>
                            <a:srgbClr val="444444"/>
                          </a:solidFill>
                          <a:latin typeface="Courier"/>
                          <a:ea typeface="Courier"/>
                          <a:cs typeface="Courier"/>
                          <a:sym typeface="Courier"/>
                        </a:rPr>
                        <a:t>mov____</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(%rdx), %rax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1155047">
                <a:tc>
                  <a:txBody>
                    <a:bodyPr/>
                    <a:lstStyle/>
                    <a:p>
                      <a:pPr algn="l" defTabSz="647700">
                        <a:defRPr>
                          <a:solidFill>
                            <a:srgbClr val="000000"/>
                          </a:solidFill>
                        </a:defRPr>
                      </a:pPr>
                      <a:r>
                        <a:rPr sz="3800">
                          <a:solidFill>
                            <a:srgbClr val="444444"/>
                          </a:solidFill>
                          <a:latin typeface="Courier"/>
                          <a:ea typeface="Courier"/>
                          <a:cs typeface="Courier"/>
                          <a:sym typeface="Courier"/>
                        </a:rPr>
                        <a:t>mov____</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%dx, (%rax)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46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3" name="Practice with mov"/>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8500">
                <a:solidFill>
                  <a:srgbClr val="FFFFFF"/>
                </a:solidFill>
                <a:latin typeface="Courier"/>
                <a:ea typeface="Courier"/>
                <a:cs typeface="Courier"/>
                <a:sym typeface="Courier"/>
              </a:defRPr>
            </a:pPr>
            <a:r>
              <a:rPr>
                <a:latin typeface="+mn-lt"/>
                <a:ea typeface="+mn-ea"/>
                <a:cs typeface="+mn-cs"/>
                <a:sym typeface="Helvetica Neue Light"/>
              </a:rPr>
              <a:t>Practice with</a:t>
            </a:r>
            <a:r>
              <a:t> mov</a:t>
            </a:r>
          </a:p>
        </p:txBody>
      </p:sp>
      <p:sp>
        <p:nvSpPr>
          <p:cNvPr id="464" name="For each of the following lines of assembly language, determine the appropriate instruction suffix based on the operands (e.g., mov can be movb, movw, movl, movq)"/>
          <p:cNvSpPr txBox="1"/>
          <p:nvPr/>
        </p:nvSpPr>
        <p:spPr>
          <a:xfrm>
            <a:off x="435200" y="1826717"/>
            <a:ext cx="23401948" cy="15264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96900" indent="-596900" algn="l">
              <a:buSzPct val="75000"/>
              <a:buFont typeface="Helvetica Neue"/>
              <a:buChar char="•"/>
              <a:defRPr sz="4700"/>
            </a:pPr>
            <a:r>
              <a:t>For each of the following lines of assembly language, determine the appropriate instruction suffix based on the operands (e.g., </a:t>
            </a:r>
            <a:r>
              <a:rPr>
                <a:latin typeface="Courier"/>
                <a:ea typeface="Courier"/>
                <a:cs typeface="Courier"/>
                <a:sym typeface="Courier"/>
              </a:rPr>
              <a:t>mov</a:t>
            </a:r>
            <a:r>
              <a:t> can be </a:t>
            </a:r>
            <a:r>
              <a:rPr>
                <a:latin typeface="Courier"/>
                <a:ea typeface="Courier"/>
                <a:cs typeface="Courier"/>
                <a:sym typeface="Courier"/>
              </a:rPr>
              <a:t>movb</a:t>
            </a:r>
            <a:r>
              <a:t>, </a:t>
            </a:r>
            <a:r>
              <a:rPr>
                <a:latin typeface="Courier"/>
                <a:ea typeface="Courier"/>
                <a:cs typeface="Courier"/>
                <a:sym typeface="Courier"/>
              </a:rPr>
              <a:t>movw</a:t>
            </a:r>
            <a:r>
              <a:t>, </a:t>
            </a:r>
            <a:r>
              <a:rPr>
                <a:latin typeface="Courier"/>
                <a:ea typeface="Courier"/>
                <a:cs typeface="Courier"/>
                <a:sym typeface="Courier"/>
              </a:rPr>
              <a:t>movl</a:t>
            </a:r>
            <a:r>
              <a:t>, </a:t>
            </a:r>
            <a:r>
              <a:rPr>
                <a:latin typeface="Courier"/>
                <a:ea typeface="Courier"/>
                <a:cs typeface="Courier"/>
                <a:sym typeface="Courier"/>
              </a:rPr>
              <a:t>movq</a:t>
            </a:r>
            <a:r>
              <a:t>)</a:t>
            </a:r>
          </a:p>
        </p:txBody>
      </p:sp>
      <p:graphicFrame>
        <p:nvGraphicFramePr>
          <p:cNvPr id="465" name="Table 1-1-1"/>
          <p:cNvGraphicFramePr/>
          <p:nvPr/>
        </p:nvGraphicFramePr>
        <p:xfrm>
          <a:off x="1029579" y="4430962"/>
          <a:ext cx="22909558" cy="781649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57754"/>
                <a:gridCol w="5726648"/>
                <a:gridCol w="660094"/>
                <a:gridCol w="14946010"/>
              </a:tblGrid>
              <a:tr h="1113014">
                <a:tc gridSpan="2">
                  <a:txBody>
                    <a:bodyPr/>
                    <a:lstStyle/>
                    <a:p>
                      <a:pPr algn="l" defTabSz="647700">
                        <a:defRPr>
                          <a:solidFill>
                            <a:srgbClr val="000000"/>
                          </a:solidFill>
                        </a:defRPr>
                      </a:pPr>
                      <a:r>
                        <a:rPr b="1" sz="3800">
                          <a:solidFill>
                            <a:srgbClr val="444444"/>
                          </a:solidFill>
                          <a:latin typeface="Helvetica"/>
                          <a:ea typeface="Helvetica"/>
                          <a:cs typeface="Helvetica"/>
                          <a:sym typeface="Helvetica"/>
                        </a:rPr>
                        <a:t>Instruction</a:t>
                      </a:r>
                    </a:p>
                  </a:txBody>
                  <a:tcPr marL="50800" marR="50800" marT="50800" marB="50800" anchor="ctr" anchorCtr="0" horzOverflow="overflow">
                    <a:lnL w="12700">
                      <a:solidFill>
                        <a:srgbClr val="FFFFFF"/>
                      </a:solidFill>
                      <a:miter lim="400000"/>
                    </a:lnL>
                    <a:lnR w="25400">
                      <a:solidFill>
                        <a:srgbClr val="000000"/>
                      </a:solidFill>
                      <a:miter lim="400000"/>
                    </a:lnR>
                    <a:lnT w="25400">
                      <a:solidFill>
                        <a:srgbClr val="FFFFFF"/>
                      </a:solidFill>
                      <a:miter lim="400000"/>
                    </a:lnT>
                    <a:lnB w="25400">
                      <a:solidFill>
                        <a:srgbClr val="FFFFFF"/>
                      </a:solidFill>
                      <a:miter lim="400000"/>
                    </a:lnB>
                  </a:tcPr>
                </a:tc>
                <a:tc hMerge="1">
                  <a:tcPr/>
                </a:tc>
                <a:tc>
                  <a:txBody>
                    <a:bodyPr/>
                    <a:lstStyle/>
                    <a:p>
                      <a:pPr algn="l" defTabSz="647700">
                        <a:defRPr b="1" sz="3800">
                          <a:latin typeface="Helvetica"/>
                          <a:ea typeface="Helvetica"/>
                          <a:cs typeface="Helvetica"/>
                          <a:sym typeface="Helvetica"/>
                        </a:defRPr>
                      </a:pPr>
                    </a:p>
                  </a:txBody>
                  <a:tcPr marL="50800" marR="50800" marT="50800" marB="50800" anchor="ctr" anchorCtr="0" horzOverflow="overflow">
                    <a:lnL w="25400">
                      <a:solidFill>
                        <a:srgbClr val="000000"/>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b="1" sz="3800">
                          <a:solidFill>
                            <a:srgbClr val="444444"/>
                          </a:solidFill>
                          <a:latin typeface="Helvetica"/>
                          <a:ea typeface="Helvetica"/>
                          <a:cs typeface="Helvetica"/>
                          <a:sym typeface="Helvetica"/>
                        </a:rPr>
                        <a:t>Description</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1113014">
                <a:tc>
                  <a:txBody>
                    <a:bodyPr/>
                    <a:lstStyle/>
                    <a:p>
                      <a:pPr algn="l" defTabSz="647700">
                        <a:defRPr>
                          <a:solidFill>
                            <a:srgbClr val="000000"/>
                          </a:solidFill>
                        </a:defRPr>
                      </a:pPr>
                      <a:r>
                        <a:rPr sz="3800">
                          <a:solidFill>
                            <a:srgbClr val="444444"/>
                          </a:solidFill>
                          <a:latin typeface="Courier"/>
                          <a:ea typeface="Courier"/>
                          <a:cs typeface="Courier"/>
                          <a:sym typeface="Courier"/>
                        </a:rPr>
                        <a:t>movl</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%eax, (%rsp)</a:t>
                      </a:r>
                    </a:p>
                  </a:txBody>
                  <a:tcPr marL="50800" marR="50800" marT="50800" marB="50800" anchor="ctr" anchorCtr="0" horzOverflow="overflow">
                    <a:lnL w="25400">
                      <a:solidFill>
                        <a:srgbClr val="FFFFFF"/>
                      </a:solidFill>
                      <a:miter lim="400000"/>
                    </a:lnL>
                    <a:lnR w="25400">
                      <a:solidFill>
                        <a:srgbClr val="000000"/>
                      </a:solidFill>
                      <a:miter lim="400000"/>
                    </a:lnR>
                    <a:lnT w="25400">
                      <a:solidFill>
                        <a:srgbClr val="FFFFFF"/>
                      </a:solidFill>
                      <a:miter lim="400000"/>
                    </a:lnT>
                    <a:lnB w="25400">
                      <a:solidFill>
                        <a:srgbClr val="FFFFFF"/>
                      </a:solidFill>
                      <a:miter lim="400000"/>
                    </a:lnB>
                  </a:tcPr>
                </a:tc>
                <a:tc>
                  <a:txBody>
                    <a:bodyPr/>
                    <a:lstStyle/>
                    <a:p>
                      <a:pPr algn="l" defTabSz="647700">
                        <a:defRPr sz="3800">
                          <a:latin typeface="Courier"/>
                          <a:ea typeface="Courier"/>
                          <a:cs typeface="Courier"/>
                          <a:sym typeface="Courier"/>
                        </a:defRPr>
                      </a:pPr>
                    </a:p>
                  </a:txBody>
                  <a:tcPr marL="50800" marR="50800" marT="50800" marB="50800" anchor="ctr" anchorCtr="0" horzOverflow="overflow">
                    <a:lnL w="25400">
                      <a:solidFill>
                        <a:srgbClr val="000000"/>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copy 4 bytes from %eax into memory at (%rsp)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1113014">
                <a:tc>
                  <a:txBody>
                    <a:bodyPr/>
                    <a:lstStyle/>
                    <a:p>
                      <a:pPr algn="l" defTabSz="647700">
                        <a:defRPr>
                          <a:solidFill>
                            <a:srgbClr val="000000"/>
                          </a:solidFill>
                        </a:defRPr>
                      </a:pPr>
                      <a:r>
                        <a:rPr sz="3800">
                          <a:solidFill>
                            <a:srgbClr val="444444"/>
                          </a:solidFill>
                          <a:latin typeface="Courier"/>
                          <a:ea typeface="Courier"/>
                          <a:cs typeface="Courier"/>
                          <a:sym typeface="Courier"/>
                        </a:rPr>
                        <a:t>movw</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(%rax), %dx</a:t>
                      </a:r>
                    </a:p>
                  </a:txBody>
                  <a:tcPr marL="50800" marR="50800" marT="50800" marB="50800" anchor="ctr" anchorCtr="0" horzOverflow="overflow">
                    <a:lnL w="25400">
                      <a:solidFill>
                        <a:srgbClr val="FFFFFF"/>
                      </a:solidFill>
                      <a:miter lim="400000"/>
                    </a:lnL>
                    <a:lnR w="25400">
                      <a:solidFill>
                        <a:srgbClr val="000000"/>
                      </a:solidFill>
                      <a:miter lim="400000"/>
                    </a:lnR>
                    <a:lnT w="25400">
                      <a:solidFill>
                        <a:srgbClr val="FFFFFF"/>
                      </a:solidFill>
                      <a:miter lim="400000"/>
                    </a:lnT>
                    <a:lnB w="25400">
                      <a:solidFill>
                        <a:srgbClr val="FFFFFF"/>
                      </a:solidFill>
                      <a:miter lim="400000"/>
                    </a:lnB>
                  </a:tcPr>
                </a:tc>
                <a:tc>
                  <a:txBody>
                    <a:bodyPr/>
                    <a:lstStyle/>
                    <a:p>
                      <a:pPr algn="l" defTabSz="647700">
                        <a:defRPr sz="3800">
                          <a:latin typeface="Courier"/>
                          <a:ea typeface="Courier"/>
                          <a:cs typeface="Courier"/>
                          <a:sym typeface="Courier"/>
                        </a:defRPr>
                      </a:pPr>
                    </a:p>
                  </a:txBody>
                  <a:tcPr marL="50800" marR="50800" marT="50800" marB="50800" anchor="ctr" anchorCtr="0" horzOverflow="overflow">
                    <a:lnL w="25400">
                      <a:solidFill>
                        <a:srgbClr val="000000"/>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copy 2 bytes from memory at (%rax) to %dx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1113014">
                <a:tc>
                  <a:txBody>
                    <a:bodyPr/>
                    <a:lstStyle/>
                    <a:p>
                      <a:pPr algn="l" defTabSz="647700">
                        <a:defRPr>
                          <a:solidFill>
                            <a:srgbClr val="000000"/>
                          </a:solidFill>
                        </a:defRPr>
                      </a:pPr>
                      <a:r>
                        <a:rPr sz="3800">
                          <a:solidFill>
                            <a:srgbClr val="444444"/>
                          </a:solidFill>
                          <a:latin typeface="Courier"/>
                          <a:ea typeface="Courier"/>
                          <a:cs typeface="Courier"/>
                          <a:sym typeface="Courier"/>
                        </a:rPr>
                        <a:t>movb</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$0xFF, %bl</a:t>
                      </a:r>
                    </a:p>
                  </a:txBody>
                  <a:tcPr marL="50800" marR="50800" marT="50800" marB="50800" anchor="ctr" anchorCtr="0" horzOverflow="overflow">
                    <a:lnL w="25400">
                      <a:solidFill>
                        <a:srgbClr val="FFFFFF"/>
                      </a:solidFill>
                      <a:miter lim="400000"/>
                    </a:lnL>
                    <a:lnR w="25400">
                      <a:solidFill>
                        <a:srgbClr val="000000"/>
                      </a:solidFill>
                      <a:miter lim="400000"/>
                    </a:lnR>
                    <a:lnT w="25400">
                      <a:solidFill>
                        <a:srgbClr val="FFFFFF"/>
                      </a:solidFill>
                      <a:miter lim="400000"/>
                    </a:lnT>
                    <a:lnB w="25400">
                      <a:solidFill>
                        <a:srgbClr val="FFFFFF"/>
                      </a:solidFill>
                      <a:miter lim="400000"/>
                    </a:lnB>
                  </a:tcPr>
                </a:tc>
                <a:tc>
                  <a:txBody>
                    <a:bodyPr/>
                    <a:lstStyle/>
                    <a:p>
                      <a:pPr algn="l" defTabSz="647700">
                        <a:defRPr sz="3800">
                          <a:latin typeface="Courier"/>
                          <a:ea typeface="Courier"/>
                          <a:cs typeface="Courier"/>
                          <a:sym typeface="Courier"/>
                        </a:defRPr>
                      </a:pPr>
                    </a:p>
                  </a:txBody>
                  <a:tcPr marL="50800" marR="50800" marT="50800" marB="50800" anchor="ctr" anchorCtr="0" horzOverflow="overflow">
                    <a:lnL w="25400">
                      <a:solidFill>
                        <a:srgbClr val="000000"/>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set %bl to hold the 1-byte value $0xFF</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1113014">
                <a:tc>
                  <a:txBody>
                    <a:bodyPr/>
                    <a:lstStyle/>
                    <a:p>
                      <a:pPr algn="l" defTabSz="647700">
                        <a:defRPr>
                          <a:solidFill>
                            <a:srgbClr val="000000"/>
                          </a:solidFill>
                        </a:defRPr>
                      </a:pPr>
                      <a:r>
                        <a:rPr sz="3800">
                          <a:solidFill>
                            <a:srgbClr val="444444"/>
                          </a:solidFill>
                          <a:latin typeface="Courier"/>
                          <a:ea typeface="Courier"/>
                          <a:cs typeface="Courier"/>
                          <a:sym typeface="Courier"/>
                        </a:rPr>
                        <a:t>movb</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(%rsp,%rdx,4), %dl</a:t>
                      </a:r>
                    </a:p>
                  </a:txBody>
                  <a:tcPr marL="50800" marR="50800" marT="50800" marB="50800" anchor="ctr" anchorCtr="0" horzOverflow="overflow">
                    <a:lnL w="25400">
                      <a:solidFill>
                        <a:srgbClr val="FFFFFF"/>
                      </a:solidFill>
                      <a:miter lim="400000"/>
                    </a:lnL>
                    <a:lnR w="25400">
                      <a:solidFill>
                        <a:srgbClr val="000000"/>
                      </a:solidFill>
                      <a:miter lim="400000"/>
                    </a:lnR>
                    <a:lnT w="25400">
                      <a:solidFill>
                        <a:srgbClr val="FFFFFF"/>
                      </a:solidFill>
                      <a:miter lim="400000"/>
                    </a:lnT>
                    <a:lnB w="25400">
                      <a:solidFill>
                        <a:srgbClr val="FFFFFF"/>
                      </a:solidFill>
                      <a:miter lim="400000"/>
                    </a:lnB>
                  </a:tcPr>
                </a:tc>
                <a:tc>
                  <a:txBody>
                    <a:bodyPr/>
                    <a:lstStyle/>
                    <a:p>
                      <a:pPr algn="l" defTabSz="647700">
                        <a:defRPr sz="3800">
                          <a:latin typeface="Courier"/>
                          <a:ea typeface="Courier"/>
                          <a:cs typeface="Courier"/>
                          <a:sym typeface="Courier"/>
                        </a:defRPr>
                      </a:pPr>
                    </a:p>
                  </a:txBody>
                  <a:tcPr marL="50800" marR="50800" marT="50800" marB="50800" anchor="ctr" anchorCtr="0" horzOverflow="overflow">
                    <a:lnL w="25400">
                      <a:solidFill>
                        <a:srgbClr val="000000"/>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copy 1 byte from memory at (%rsp + 4*%rdx) to %dl</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1113014">
                <a:tc>
                  <a:txBody>
                    <a:bodyPr/>
                    <a:lstStyle/>
                    <a:p>
                      <a:pPr algn="l" defTabSz="647700">
                        <a:defRPr>
                          <a:solidFill>
                            <a:srgbClr val="000000"/>
                          </a:solidFill>
                        </a:defRPr>
                      </a:pPr>
                      <a:r>
                        <a:rPr sz="3800">
                          <a:solidFill>
                            <a:srgbClr val="444444"/>
                          </a:solidFill>
                          <a:latin typeface="Courier"/>
                          <a:ea typeface="Courier"/>
                          <a:cs typeface="Courier"/>
                          <a:sym typeface="Courier"/>
                        </a:rPr>
                        <a:t>movq</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(%rdx), %rax</a:t>
                      </a:r>
                    </a:p>
                  </a:txBody>
                  <a:tcPr marL="50800" marR="50800" marT="50800" marB="50800" anchor="ctr" anchorCtr="0" horzOverflow="overflow">
                    <a:lnL w="25400">
                      <a:solidFill>
                        <a:srgbClr val="FFFFFF"/>
                      </a:solidFill>
                      <a:miter lim="400000"/>
                    </a:lnL>
                    <a:lnR w="25400">
                      <a:solidFill>
                        <a:srgbClr val="000000"/>
                      </a:solidFill>
                      <a:miter lim="400000"/>
                    </a:lnR>
                    <a:lnT w="25400">
                      <a:solidFill>
                        <a:srgbClr val="FFFFFF"/>
                      </a:solidFill>
                      <a:miter lim="400000"/>
                    </a:lnT>
                    <a:lnB w="25400">
                      <a:solidFill>
                        <a:srgbClr val="FFFFFF"/>
                      </a:solidFill>
                      <a:miter lim="400000"/>
                    </a:lnB>
                  </a:tcPr>
                </a:tc>
                <a:tc>
                  <a:txBody>
                    <a:bodyPr/>
                    <a:lstStyle/>
                    <a:p>
                      <a:pPr algn="l" defTabSz="647700">
                        <a:defRPr sz="3800">
                          <a:latin typeface="Courier"/>
                          <a:ea typeface="Courier"/>
                          <a:cs typeface="Courier"/>
                          <a:sym typeface="Courier"/>
                        </a:defRPr>
                      </a:pPr>
                    </a:p>
                  </a:txBody>
                  <a:tcPr marL="50800" marR="50800" marT="50800" marB="50800" anchor="ctr" anchorCtr="0" horzOverflow="overflow">
                    <a:lnL w="25400">
                      <a:solidFill>
                        <a:srgbClr val="000000"/>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copy 8 bytes from memory at (%rdx) to %rax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1113014">
                <a:tc>
                  <a:txBody>
                    <a:bodyPr/>
                    <a:lstStyle/>
                    <a:p>
                      <a:pPr algn="l" defTabSz="647700">
                        <a:defRPr>
                          <a:solidFill>
                            <a:srgbClr val="000000"/>
                          </a:solidFill>
                        </a:defRPr>
                      </a:pPr>
                      <a:r>
                        <a:rPr sz="3800">
                          <a:solidFill>
                            <a:srgbClr val="444444"/>
                          </a:solidFill>
                          <a:latin typeface="Courier"/>
                          <a:ea typeface="Courier"/>
                          <a:cs typeface="Courier"/>
                          <a:sym typeface="Courier"/>
                        </a:rPr>
                        <a:t>movw</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%dx, (%rax)</a:t>
                      </a:r>
                    </a:p>
                  </a:txBody>
                  <a:tcPr marL="50800" marR="50800" marT="50800" marB="50800" anchor="ctr" anchorCtr="0" horzOverflow="overflow">
                    <a:lnL w="25400">
                      <a:solidFill>
                        <a:srgbClr val="FFFFFF"/>
                      </a:solidFill>
                      <a:miter lim="400000"/>
                    </a:lnL>
                    <a:lnR w="25400">
                      <a:solidFill>
                        <a:srgbClr val="000000"/>
                      </a:solidFill>
                      <a:miter lim="400000"/>
                    </a:lnR>
                    <a:lnT w="25400">
                      <a:solidFill>
                        <a:srgbClr val="FFFFFF"/>
                      </a:solidFill>
                      <a:miter lim="400000"/>
                    </a:lnT>
                    <a:lnB w="25400">
                      <a:solidFill>
                        <a:srgbClr val="FFFFFF"/>
                      </a:solidFill>
                      <a:miter lim="400000"/>
                    </a:lnB>
                  </a:tcPr>
                </a:tc>
                <a:tc>
                  <a:txBody>
                    <a:bodyPr/>
                    <a:lstStyle/>
                    <a:p>
                      <a:pPr algn="l" defTabSz="647700">
                        <a:defRPr sz="3800">
                          <a:latin typeface="Courier"/>
                          <a:ea typeface="Courier"/>
                          <a:cs typeface="Courier"/>
                          <a:sym typeface="Courier"/>
                        </a:defRPr>
                      </a:pPr>
                    </a:p>
                  </a:txBody>
                  <a:tcPr marL="50800" marR="50800" marT="50800" marB="50800" anchor="ctr" anchorCtr="0" horzOverflow="overflow">
                    <a:lnL w="25400">
                      <a:solidFill>
                        <a:srgbClr val="000000"/>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latin typeface="Courier"/>
                          <a:ea typeface="Courier"/>
                          <a:cs typeface="Courier"/>
                          <a:sym typeface="Courier"/>
                        </a:rPr>
                        <a:t>copy 2 bytes from %dx to memory at (%rax)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46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65" grpId="1"/>
    </p:bldLst>
  </p:timing>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8" name="Practice with mov"/>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8500">
                <a:solidFill>
                  <a:srgbClr val="FFFFFF"/>
                </a:solidFill>
                <a:latin typeface="Courier"/>
                <a:ea typeface="Courier"/>
                <a:cs typeface="Courier"/>
                <a:sym typeface="Courier"/>
              </a:defRPr>
            </a:pPr>
            <a:r>
              <a:rPr>
                <a:latin typeface="+mn-lt"/>
                <a:ea typeface="+mn-ea"/>
                <a:cs typeface="+mn-cs"/>
                <a:sym typeface="Helvetica Neue Light"/>
              </a:rPr>
              <a:t>Practice with</a:t>
            </a:r>
            <a:r>
              <a:t> mov</a:t>
            </a:r>
          </a:p>
        </p:txBody>
      </p:sp>
      <p:sp>
        <p:nvSpPr>
          <p:cNvPr id="469" name="Each of the following lines of code generate an error message if we use the assembler."/>
          <p:cNvSpPr txBox="1"/>
          <p:nvPr/>
        </p:nvSpPr>
        <p:spPr>
          <a:xfrm>
            <a:off x="435200" y="1826717"/>
            <a:ext cx="23401948" cy="7954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96900" indent="-596900" algn="l">
              <a:buSzPct val="75000"/>
              <a:buFont typeface="Helvetica Neue"/>
              <a:buChar char="•"/>
              <a:defRPr sz="4700"/>
            </a:lvl1pPr>
          </a:lstStyle>
          <a:p>
            <a:pPr/>
            <a:r>
              <a:t>Each of the following lines of code generate an error message if we use the assembler.</a:t>
            </a:r>
          </a:p>
        </p:txBody>
      </p:sp>
      <p:graphicFrame>
        <p:nvGraphicFramePr>
          <p:cNvPr id="470" name="Table 1-1-1"/>
          <p:cNvGraphicFramePr/>
          <p:nvPr/>
        </p:nvGraphicFramePr>
        <p:xfrm>
          <a:off x="3368146" y="4434140"/>
          <a:ext cx="7766753" cy="694933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747702"/>
              </a:tblGrid>
              <a:tr h="1155047">
                <a:tc>
                  <a:txBody>
                    <a:bodyPr/>
                    <a:lstStyle/>
                    <a:p>
                      <a:pPr algn="l" defTabSz="647700">
                        <a:defRPr>
                          <a:solidFill>
                            <a:srgbClr val="000000"/>
                          </a:solidFill>
                        </a:defRPr>
                      </a:pPr>
                      <a:r>
                        <a:rPr sz="3800">
                          <a:solidFill>
                            <a:srgbClr val="444444"/>
                          </a:solidFill>
                          <a:latin typeface="Courier"/>
                          <a:ea typeface="Courier"/>
                          <a:cs typeface="Courier"/>
                          <a:sym typeface="Courier"/>
                        </a:rPr>
                        <a:t>movl %rax, (%rsp)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1155047">
                <a:tc>
                  <a:txBody>
                    <a:bodyPr/>
                    <a:lstStyle/>
                    <a:p>
                      <a:pPr algn="l" defTabSz="647700">
                        <a:defRPr>
                          <a:solidFill>
                            <a:srgbClr val="000000"/>
                          </a:solidFill>
                        </a:defRPr>
                      </a:pPr>
                      <a:r>
                        <a:rPr sz="3800">
                          <a:solidFill>
                            <a:srgbClr val="444444"/>
                          </a:solidFill>
                          <a:latin typeface="Courier"/>
                          <a:ea typeface="Courier"/>
                          <a:cs typeface="Courier"/>
                          <a:sym typeface="Courier"/>
                        </a:rPr>
                        <a:t>movw (%rax),4(%rsp)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1155047">
                <a:tc>
                  <a:txBody>
                    <a:bodyPr/>
                    <a:lstStyle/>
                    <a:p>
                      <a:pPr algn="l" defTabSz="647700">
                        <a:defRPr>
                          <a:solidFill>
                            <a:srgbClr val="000000"/>
                          </a:solidFill>
                        </a:defRPr>
                      </a:pPr>
                      <a:r>
                        <a:rPr sz="3800">
                          <a:solidFill>
                            <a:srgbClr val="444444"/>
                          </a:solidFill>
                          <a:latin typeface="Courier"/>
                          <a:ea typeface="Courier"/>
                          <a:cs typeface="Courier"/>
                          <a:sym typeface="Courier"/>
                        </a:rPr>
                        <a:t>movb %al, %sl</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1155047">
                <a:tc>
                  <a:txBody>
                    <a:bodyPr/>
                    <a:lstStyle/>
                    <a:p>
                      <a:pPr algn="l" defTabSz="647700">
                        <a:defRPr>
                          <a:solidFill>
                            <a:srgbClr val="000000"/>
                          </a:solidFill>
                        </a:defRPr>
                      </a:pPr>
                      <a:r>
                        <a:rPr sz="3800">
                          <a:solidFill>
                            <a:srgbClr val="444444"/>
                          </a:solidFill>
                          <a:latin typeface="Courier"/>
                          <a:ea typeface="Courier"/>
                          <a:cs typeface="Courier"/>
                          <a:sym typeface="Courier"/>
                        </a:rPr>
                        <a:t>movq %rax,$0x123</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1155047">
                <a:tc>
                  <a:txBody>
                    <a:bodyPr/>
                    <a:lstStyle/>
                    <a:p>
                      <a:pPr algn="l" defTabSz="647700">
                        <a:defRPr>
                          <a:solidFill>
                            <a:srgbClr val="000000"/>
                          </a:solidFill>
                        </a:defRPr>
                      </a:pPr>
                      <a:r>
                        <a:rPr sz="3800">
                          <a:solidFill>
                            <a:srgbClr val="444444"/>
                          </a:solidFill>
                          <a:latin typeface="Courier"/>
                          <a:ea typeface="Courier"/>
                          <a:cs typeface="Courier"/>
                          <a:sym typeface="Courier"/>
                        </a:rPr>
                        <a:t>movl %eax,%dx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1155047">
                <a:tc>
                  <a:txBody>
                    <a:bodyPr/>
                    <a:lstStyle/>
                    <a:p>
                      <a:pPr algn="l" defTabSz="647700">
                        <a:defRPr>
                          <a:solidFill>
                            <a:srgbClr val="000000"/>
                          </a:solidFill>
                        </a:defRPr>
                      </a:pPr>
                      <a:r>
                        <a:rPr sz="3800">
                          <a:solidFill>
                            <a:srgbClr val="444444"/>
                          </a:solidFill>
                          <a:latin typeface="Courier"/>
                          <a:ea typeface="Courier"/>
                          <a:cs typeface="Courier"/>
                          <a:sym typeface="Courier"/>
                        </a:rPr>
                        <a:t>movb %si, 8(%rbp)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47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3" name="Practice with mov"/>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8500">
                <a:solidFill>
                  <a:srgbClr val="FFFFFF"/>
                </a:solidFill>
                <a:latin typeface="Courier"/>
                <a:ea typeface="Courier"/>
                <a:cs typeface="Courier"/>
                <a:sym typeface="Courier"/>
              </a:defRPr>
            </a:pPr>
            <a:r>
              <a:rPr>
                <a:latin typeface="+mn-lt"/>
                <a:ea typeface="+mn-ea"/>
                <a:cs typeface="+mn-cs"/>
                <a:sym typeface="Helvetica Neue Light"/>
              </a:rPr>
              <a:t>Practice with</a:t>
            </a:r>
            <a:r>
              <a:t> mov</a:t>
            </a:r>
          </a:p>
        </p:txBody>
      </p:sp>
      <p:sp>
        <p:nvSpPr>
          <p:cNvPr id="474" name="Each of the following lines of code generate an error message if we use the assembler."/>
          <p:cNvSpPr txBox="1"/>
          <p:nvPr/>
        </p:nvSpPr>
        <p:spPr>
          <a:xfrm>
            <a:off x="435200" y="1826717"/>
            <a:ext cx="23401948" cy="7954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96900" indent="-596900" algn="l">
              <a:buSzPct val="75000"/>
              <a:buFont typeface="Helvetica Neue"/>
              <a:buChar char="•"/>
              <a:defRPr sz="4700"/>
            </a:lvl1pPr>
          </a:lstStyle>
          <a:p>
            <a:pPr/>
            <a:r>
              <a:t>Each of the following lines of code generate an error message if we use the assembler.</a:t>
            </a:r>
          </a:p>
        </p:txBody>
      </p:sp>
      <p:graphicFrame>
        <p:nvGraphicFramePr>
          <p:cNvPr id="475" name="Table 1-1-1"/>
          <p:cNvGraphicFramePr/>
          <p:nvPr/>
        </p:nvGraphicFramePr>
        <p:xfrm>
          <a:off x="3368146" y="4434140"/>
          <a:ext cx="14223271" cy="695568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5938853"/>
                <a:gridCol w="14778098"/>
              </a:tblGrid>
              <a:tr h="1155047">
                <a:tc>
                  <a:txBody>
                    <a:bodyPr/>
                    <a:lstStyle/>
                    <a:p>
                      <a:pPr algn="l" defTabSz="647700">
                        <a:defRPr>
                          <a:solidFill>
                            <a:srgbClr val="000000"/>
                          </a:solidFill>
                        </a:defRPr>
                      </a:pPr>
                      <a:r>
                        <a:rPr sz="3800">
                          <a:solidFill>
                            <a:srgbClr val="444444"/>
                          </a:solidFill>
                          <a:latin typeface="Courier"/>
                          <a:ea typeface="Courier"/>
                          <a:cs typeface="Courier"/>
                          <a:sym typeface="Courier"/>
                        </a:rPr>
                        <a:t>movl %rax, (%rsp)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Mismatch between instruction suffix and register ID</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1155047">
                <a:tc>
                  <a:txBody>
                    <a:bodyPr/>
                    <a:lstStyle/>
                    <a:p>
                      <a:pPr algn="l" defTabSz="647700">
                        <a:defRPr>
                          <a:solidFill>
                            <a:srgbClr val="000000"/>
                          </a:solidFill>
                        </a:defRPr>
                      </a:pPr>
                      <a:r>
                        <a:rPr sz="3800">
                          <a:solidFill>
                            <a:srgbClr val="444444"/>
                          </a:solidFill>
                          <a:latin typeface="Courier"/>
                          <a:ea typeface="Courier"/>
                          <a:cs typeface="Courier"/>
                          <a:sym typeface="Courier"/>
                        </a:rPr>
                        <a:t>movw (%rax), 4(%rsp)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Cannot have both source and destination be memory registers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1155047">
                <a:tc>
                  <a:txBody>
                    <a:bodyPr/>
                    <a:lstStyle/>
                    <a:p>
                      <a:pPr algn="l" defTabSz="647700">
                        <a:defRPr>
                          <a:solidFill>
                            <a:srgbClr val="000000"/>
                          </a:solidFill>
                        </a:defRPr>
                      </a:pPr>
                      <a:r>
                        <a:rPr sz="3800">
                          <a:solidFill>
                            <a:srgbClr val="444444"/>
                          </a:solidFill>
                          <a:latin typeface="Courier"/>
                          <a:ea typeface="Courier"/>
                          <a:cs typeface="Courier"/>
                          <a:sym typeface="Courier"/>
                        </a:rPr>
                        <a:t>movb %al, %sl</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No register named </a:t>
                      </a:r>
                      <a:r>
                        <a:rPr>
                          <a:latin typeface="Courier"/>
                          <a:ea typeface="Courier"/>
                          <a:cs typeface="Courier"/>
                          <a:sym typeface="Courier"/>
                        </a:rPr>
                        <a:t>%sl</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1155047">
                <a:tc>
                  <a:txBody>
                    <a:bodyPr/>
                    <a:lstStyle/>
                    <a:p>
                      <a:pPr algn="l" defTabSz="647700">
                        <a:defRPr>
                          <a:solidFill>
                            <a:srgbClr val="000000"/>
                          </a:solidFill>
                        </a:defRPr>
                      </a:pPr>
                      <a:r>
                        <a:rPr sz="3800">
                          <a:solidFill>
                            <a:srgbClr val="444444"/>
                          </a:solidFill>
                          <a:latin typeface="Courier"/>
                          <a:ea typeface="Courier"/>
                          <a:cs typeface="Courier"/>
                          <a:sym typeface="Courier"/>
                        </a:rPr>
                        <a:t>movq %rax, $0x123</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Cannot have immediate destination</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1155047">
                <a:tc>
                  <a:txBody>
                    <a:bodyPr/>
                    <a:lstStyle/>
                    <a:p>
                      <a:pPr algn="l" defTabSz="647700">
                        <a:defRPr>
                          <a:solidFill>
                            <a:srgbClr val="000000"/>
                          </a:solidFill>
                        </a:defRPr>
                      </a:pPr>
                      <a:r>
                        <a:rPr sz="3800">
                          <a:solidFill>
                            <a:srgbClr val="444444"/>
                          </a:solidFill>
                          <a:latin typeface="Courier"/>
                          <a:ea typeface="Courier"/>
                          <a:cs typeface="Courier"/>
                          <a:sym typeface="Courier"/>
                        </a:rPr>
                        <a:t>movl %eax, %dx</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Destination operand incorrect size</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1155047">
                <a:tc>
                  <a:txBody>
                    <a:bodyPr/>
                    <a:lstStyle/>
                    <a:p>
                      <a:pPr algn="l" defTabSz="647700">
                        <a:defRPr>
                          <a:solidFill>
                            <a:srgbClr val="000000"/>
                          </a:solidFill>
                        </a:defRPr>
                      </a:pPr>
                      <a:r>
                        <a:rPr sz="3800">
                          <a:solidFill>
                            <a:srgbClr val="444444"/>
                          </a:solidFill>
                          <a:latin typeface="Courier"/>
                          <a:ea typeface="Courier"/>
                          <a:cs typeface="Courier"/>
                          <a:sym typeface="Courier"/>
                        </a:rPr>
                        <a:t>movb %si, 8(%rbp)</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Mismatch between instruction suffix and register ID (</a:t>
                      </a:r>
                      <a:r>
                        <a:rPr>
                          <a:latin typeface="Courier"/>
                          <a:ea typeface="Courier"/>
                          <a:cs typeface="Courier"/>
                          <a:sym typeface="Courier"/>
                        </a:rPr>
                        <a:t>%si</a:t>
                      </a:r>
                      <a:r>
                        <a:t> is a word)</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476" name="The good news: you won't be writing any assembly"/>
          <p:cNvSpPr txBox="1"/>
          <p:nvPr/>
        </p:nvSpPr>
        <p:spPr>
          <a:xfrm>
            <a:off x="435200" y="12118544"/>
            <a:ext cx="23401948" cy="7960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96900" indent="-596900" algn="l">
              <a:buSzPct val="75000"/>
              <a:buFont typeface="Helvetica Neue"/>
              <a:buChar char="•"/>
              <a:defRPr sz="4700"/>
            </a:pPr>
            <a:r>
              <a:t>The good news: you won't be </a:t>
            </a:r>
            <a:r>
              <a:rPr i="1">
                <a:latin typeface="Helvetica Neue"/>
                <a:ea typeface="Helvetica Neue"/>
                <a:cs typeface="Helvetica Neue"/>
                <a:sym typeface="Helvetica Neue"/>
              </a:rPr>
              <a:t>writing </a:t>
            </a:r>
            <a:r>
              <a:t>any assembly</a:t>
            </a:r>
          </a:p>
        </p:txBody>
      </p:sp>
      <p:sp>
        <p:nvSpPr>
          <p:cNvPr id="47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76" grpId="2"/>
      <p:bldP build="whole" bldLvl="1" animBg="1" rev="0" advAuto="0" spid="475" grpId="1"/>
    </p:bldLst>
  </p:timing>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9" name="More C to Assembl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C to Assembly</a:t>
            </a:r>
          </a:p>
        </p:txBody>
      </p:sp>
      <p:sp>
        <p:nvSpPr>
          <p:cNvPr id="480" name="Compile line:…"/>
          <p:cNvSpPr txBox="1"/>
          <p:nvPr/>
        </p:nvSpPr>
        <p:spPr>
          <a:xfrm>
            <a:off x="405434" y="12169414"/>
            <a:ext cx="17879412" cy="1422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Compile line:</a:t>
            </a:r>
          </a:p>
          <a:p>
            <a:pPr algn="l">
              <a:defRPr sz="3700">
                <a:latin typeface="Courier"/>
                <a:ea typeface="Courier"/>
                <a:cs typeface="Courier"/>
                <a:sym typeface="Courier"/>
              </a:defRPr>
            </a:pPr>
            <a:r>
              <a:t>gcc -g -Og -std=gnu99 -Wall $warnflags  exchange.c  -o exchange</a:t>
            </a:r>
          </a:p>
        </p:txBody>
      </p:sp>
      <p:sp>
        <p:nvSpPr>
          <p:cNvPr id="481" name="https://gcc.godbolt.org"/>
          <p:cNvSpPr txBox="1"/>
          <p:nvPr/>
        </p:nvSpPr>
        <p:spPr>
          <a:xfrm>
            <a:off x="15214492" y="3539447"/>
            <a:ext cx="646557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u="sng">
                <a:hlinkClick r:id="rId2" invalidUrl="" action="" tgtFrame="" tooltip="" history="1" highlightClick="0" endSnd="0"/>
              </a:defRPr>
            </a:lvl1pPr>
          </a:lstStyle>
          <a:p>
            <a:pPr>
              <a:defRPr u="none"/>
            </a:pPr>
            <a:r>
              <a:rPr u="sng">
                <a:hlinkClick r:id="rId2" invalidUrl="" action="" tgtFrame="" tooltip="" history="1" highlightClick="0" endSnd="0"/>
              </a:rPr>
              <a:t>https://gcc.godbolt.org</a:t>
            </a:r>
          </a:p>
        </p:txBody>
      </p:sp>
      <p:sp>
        <p:nvSpPr>
          <p:cNvPr id="482" name="Compiler Explorer:"/>
          <p:cNvSpPr txBox="1"/>
          <p:nvPr/>
        </p:nvSpPr>
        <p:spPr>
          <a:xfrm>
            <a:off x="15200883" y="2178345"/>
            <a:ext cx="516064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Compiler Explorer:</a:t>
            </a:r>
          </a:p>
        </p:txBody>
      </p:sp>
      <p:sp>
        <p:nvSpPr>
          <p:cNvPr id="483" name="Flags:…"/>
          <p:cNvSpPr txBox="1"/>
          <p:nvPr/>
        </p:nvSpPr>
        <p:spPr>
          <a:xfrm>
            <a:off x="15195138" y="6873408"/>
            <a:ext cx="5693411" cy="1619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Flags:</a:t>
            </a:r>
          </a:p>
          <a:p>
            <a:pPr>
              <a:defRPr b="1">
                <a:latin typeface="Helvetica Neue"/>
                <a:ea typeface="Helvetica Neue"/>
                <a:cs typeface="Helvetica Neue"/>
                <a:sym typeface="Helvetica Neue"/>
              </a:defRPr>
            </a:pPr>
            <a:r>
              <a:t>-g -Og -std=gnu99</a:t>
            </a:r>
          </a:p>
        </p:txBody>
      </p:sp>
      <p:sp>
        <p:nvSpPr>
          <p:cNvPr id="484" name="Use compiler:…"/>
          <p:cNvSpPr txBox="1"/>
          <p:nvPr/>
        </p:nvSpPr>
        <p:spPr>
          <a:xfrm>
            <a:off x="15541878" y="5012753"/>
            <a:ext cx="4478656" cy="1619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Use compiler:</a:t>
            </a:r>
          </a:p>
          <a:p>
            <a:pPr>
              <a:defRPr b="1">
                <a:latin typeface="Helvetica Neue"/>
                <a:ea typeface="Helvetica Neue"/>
                <a:cs typeface="Helvetica Neue"/>
                <a:sym typeface="Helvetica Neue"/>
              </a:defRPr>
            </a:pPr>
            <a:r>
              <a:t>x86-64 gcc 9.3</a:t>
            </a:r>
          </a:p>
        </p:txBody>
      </p:sp>
      <p:grpSp>
        <p:nvGrpSpPr>
          <p:cNvPr id="487" name="Group"/>
          <p:cNvGrpSpPr/>
          <p:nvPr/>
        </p:nvGrpSpPr>
        <p:grpSpPr>
          <a:xfrm>
            <a:off x="435200" y="1849543"/>
            <a:ext cx="13338240" cy="10364354"/>
            <a:chOff x="0" y="0"/>
            <a:chExt cx="13338238" cy="10364352"/>
          </a:xfrm>
        </p:grpSpPr>
        <p:sp>
          <p:nvSpPr>
            <p:cNvPr id="485" name="#include&lt;stdio.h&gt;…"/>
            <p:cNvSpPr txBox="1"/>
            <p:nvPr/>
          </p:nvSpPr>
          <p:spPr>
            <a:xfrm>
              <a:off x="0" y="7851"/>
              <a:ext cx="13329348" cy="10356502"/>
            </a:xfrm>
            <a:prstGeom prst="rect">
              <a:avLst/>
            </a:prstGeom>
            <a:noFill/>
            <a:ln w="508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300">
                  <a:latin typeface="Courier"/>
                  <a:ea typeface="Courier"/>
                  <a:cs typeface="Courier"/>
                  <a:sym typeface="Courier"/>
                </a:defRPr>
              </a:pPr>
              <a:r>
                <a:t>#include&lt;stdio.h&gt;</a:t>
              </a:r>
            </a:p>
            <a:p>
              <a:pPr algn="l">
                <a:defRPr sz="3300">
                  <a:latin typeface="Courier"/>
                  <a:ea typeface="Courier"/>
                  <a:cs typeface="Courier"/>
                  <a:sym typeface="Courier"/>
                </a:defRPr>
              </a:pPr>
              <a:r>
                <a:t>#include&lt;stdlib.h&gt;</a:t>
              </a:r>
            </a:p>
            <a:p>
              <a:pPr algn="l">
                <a:defRPr sz="3300">
                  <a:latin typeface="Courier"/>
                  <a:ea typeface="Courier"/>
                  <a:cs typeface="Courier"/>
                  <a:sym typeface="Courier"/>
                </a:defRPr>
              </a:pPr>
            </a:p>
            <a:p>
              <a:pPr algn="l">
                <a:defRPr sz="3300">
                  <a:latin typeface="Courier"/>
                  <a:ea typeface="Courier"/>
                  <a:cs typeface="Courier"/>
                  <a:sym typeface="Courier"/>
                </a:defRPr>
              </a:pPr>
              <a:r>
                <a:t>long exchange(long *xp, long y)</a:t>
              </a:r>
            </a:p>
            <a:p>
              <a:pPr algn="l">
                <a:defRPr sz="3300">
                  <a:latin typeface="Courier"/>
                  <a:ea typeface="Courier"/>
                  <a:cs typeface="Courier"/>
                  <a:sym typeface="Courier"/>
                </a:defRPr>
              </a:pPr>
              <a:r>
                <a:t>{</a:t>
              </a:r>
            </a:p>
            <a:p>
              <a:pPr algn="l">
                <a:defRPr sz="3300">
                  <a:latin typeface="Courier"/>
                  <a:ea typeface="Courier"/>
                  <a:cs typeface="Courier"/>
                  <a:sym typeface="Courier"/>
                </a:defRPr>
              </a:pPr>
              <a:r>
                <a:t>    long x = *xp;</a:t>
              </a:r>
            </a:p>
            <a:p>
              <a:pPr algn="l">
                <a:defRPr sz="3300">
                  <a:latin typeface="Courier"/>
                  <a:ea typeface="Courier"/>
                  <a:cs typeface="Courier"/>
                  <a:sym typeface="Courier"/>
                </a:defRPr>
              </a:pPr>
              <a:r>
                <a:t>    *xp = y;</a:t>
              </a:r>
            </a:p>
            <a:p>
              <a:pPr algn="l">
                <a:defRPr sz="3300">
                  <a:latin typeface="Courier"/>
                  <a:ea typeface="Courier"/>
                  <a:cs typeface="Courier"/>
                  <a:sym typeface="Courier"/>
                </a:defRPr>
              </a:pPr>
              <a:r>
                <a:t>    return x;</a:t>
              </a:r>
            </a:p>
            <a:p>
              <a:pPr algn="l">
                <a:defRPr sz="3300">
                  <a:latin typeface="Courier"/>
                  <a:ea typeface="Courier"/>
                  <a:cs typeface="Courier"/>
                  <a:sym typeface="Courier"/>
                </a:defRPr>
              </a:pPr>
              <a:r>
                <a:t>}</a:t>
              </a:r>
            </a:p>
            <a:p>
              <a:pPr algn="l">
                <a:defRPr sz="3300">
                  <a:latin typeface="Courier"/>
                  <a:ea typeface="Courier"/>
                  <a:cs typeface="Courier"/>
                  <a:sym typeface="Courier"/>
                </a:defRPr>
              </a:pPr>
            </a:p>
            <a:p>
              <a:pPr algn="l">
                <a:defRPr sz="3300">
                  <a:latin typeface="Courier"/>
                  <a:ea typeface="Courier"/>
                  <a:cs typeface="Courier"/>
                  <a:sym typeface="Courier"/>
                </a:defRPr>
              </a:pPr>
              <a:r>
                <a:t>int main()</a:t>
              </a:r>
            </a:p>
            <a:p>
              <a:pPr algn="l">
                <a:defRPr sz="3300">
                  <a:latin typeface="Courier"/>
                  <a:ea typeface="Courier"/>
                  <a:cs typeface="Courier"/>
                  <a:sym typeface="Courier"/>
                </a:defRPr>
              </a:pPr>
              <a:r>
                <a:t>{</a:t>
              </a:r>
            </a:p>
            <a:p>
              <a:pPr algn="l">
                <a:defRPr sz="3300">
                  <a:latin typeface="Courier"/>
                  <a:ea typeface="Courier"/>
                  <a:cs typeface="Courier"/>
                  <a:sym typeface="Courier"/>
                </a:defRPr>
              </a:pPr>
              <a:r>
                <a:t>    long x = 1000;</a:t>
              </a:r>
            </a:p>
            <a:p>
              <a:pPr algn="l">
                <a:defRPr sz="3300">
                  <a:latin typeface="Courier"/>
                  <a:ea typeface="Courier"/>
                  <a:cs typeface="Courier"/>
                  <a:sym typeface="Courier"/>
                </a:defRPr>
              </a:pPr>
              <a:r>
                <a:t>    long y = 42;</a:t>
              </a:r>
            </a:p>
            <a:p>
              <a:pPr algn="l">
                <a:defRPr sz="3300">
                  <a:latin typeface="Courier"/>
                  <a:ea typeface="Courier"/>
                  <a:cs typeface="Courier"/>
                  <a:sym typeface="Courier"/>
                </a:defRPr>
              </a:pPr>
            </a:p>
            <a:p>
              <a:pPr algn="l">
                <a:defRPr sz="3300">
                  <a:latin typeface="Courier"/>
                  <a:ea typeface="Courier"/>
                  <a:cs typeface="Courier"/>
                  <a:sym typeface="Courier"/>
                </a:defRPr>
              </a:pPr>
              <a:r>
                <a:t>    printf("Before exchange: x:%lu, y:%lu\n", x, y);</a:t>
              </a:r>
            </a:p>
            <a:p>
              <a:pPr algn="l">
                <a:defRPr sz="3300">
                  <a:latin typeface="Courier"/>
                  <a:ea typeface="Courier"/>
                  <a:cs typeface="Courier"/>
                  <a:sym typeface="Courier"/>
                </a:defRPr>
              </a:pPr>
              <a:r>
                <a:t>    y = exchange(&amp;x, y);</a:t>
              </a:r>
            </a:p>
            <a:p>
              <a:pPr algn="l">
                <a:defRPr sz="3300">
                  <a:latin typeface="Courier"/>
                  <a:ea typeface="Courier"/>
                  <a:cs typeface="Courier"/>
                  <a:sym typeface="Courier"/>
                </a:defRPr>
              </a:pPr>
              <a:r>
                <a:t>    printf("After exchange: x:%lu, y:%lu\n", x, y);</a:t>
              </a:r>
            </a:p>
            <a:p>
              <a:pPr algn="l">
                <a:defRPr sz="3300">
                  <a:latin typeface="Courier"/>
                  <a:ea typeface="Courier"/>
                  <a:cs typeface="Courier"/>
                  <a:sym typeface="Courier"/>
                </a:defRPr>
              </a:pPr>
              <a:r>
                <a:t>    return 0;</a:t>
              </a:r>
            </a:p>
            <a:p>
              <a:pPr algn="l">
                <a:defRPr sz="3300">
                  <a:latin typeface="Courier"/>
                  <a:ea typeface="Courier"/>
                  <a:cs typeface="Courier"/>
                  <a:sym typeface="Courier"/>
                </a:defRPr>
              </a:pPr>
              <a:r>
                <a:t>}</a:t>
              </a:r>
            </a:p>
          </p:txBody>
        </p:sp>
        <p:sp>
          <p:nvSpPr>
            <p:cNvPr id="486" name="exchange.c"/>
            <p:cNvSpPr txBox="1"/>
            <p:nvPr/>
          </p:nvSpPr>
          <p:spPr>
            <a:xfrm>
              <a:off x="9889184" y="-1"/>
              <a:ext cx="3449055" cy="819113"/>
            </a:xfrm>
            <a:prstGeom prst="rect">
              <a:avLst/>
            </a:prstGeom>
            <a:noFill/>
            <a:ln w="508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exchange.c</a:t>
              </a:r>
            </a:p>
          </p:txBody>
        </p:sp>
      </p:grpSp>
      <p:pic>
        <p:nvPicPr>
          <p:cNvPr id="488" name="Image" descr="Image"/>
          <p:cNvPicPr>
            <a:picLocks noChangeAspect="1"/>
          </p:cNvPicPr>
          <p:nvPr/>
        </p:nvPicPr>
        <p:blipFill>
          <a:blip r:embed="rId3">
            <a:extLst/>
          </a:blip>
          <a:stretch>
            <a:fillRect/>
          </a:stretch>
        </p:blipFill>
        <p:spPr>
          <a:xfrm>
            <a:off x="19109659" y="8621860"/>
            <a:ext cx="4904936" cy="4184305"/>
          </a:xfrm>
          <a:prstGeom prst="rect">
            <a:avLst/>
          </a:prstGeom>
          <a:ln w="12700">
            <a:miter lim="400000"/>
          </a:ln>
        </p:spPr>
      </p:pic>
      <p:sp>
        <p:nvSpPr>
          <p:cNvPr id="489" name="uncheck Intel asm syntax in settings"/>
          <p:cNvSpPr txBox="1"/>
          <p:nvPr/>
        </p:nvSpPr>
        <p:spPr>
          <a:xfrm>
            <a:off x="13746745" y="9910102"/>
            <a:ext cx="5160646" cy="160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i="1">
                <a:latin typeface="Helvetica Neue"/>
                <a:ea typeface="Helvetica Neue"/>
                <a:cs typeface="Helvetica Neue"/>
                <a:sym typeface="Helvetica Neue"/>
              </a:defRPr>
            </a:pPr>
            <a:r>
              <a:t>uncheck</a:t>
            </a:r>
            <a:r>
              <a:rPr i="0">
                <a:latin typeface="+mn-lt"/>
                <a:ea typeface="+mn-ea"/>
                <a:cs typeface="+mn-cs"/>
                <a:sym typeface="Helvetica Neue Light"/>
              </a:rPr>
              <a:t> Intel asm syntax in settings</a:t>
            </a:r>
          </a:p>
        </p:txBody>
      </p:sp>
      <p:sp>
        <p:nvSpPr>
          <p:cNvPr id="49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2" name="More C to Assembl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C to Assembly</a:t>
            </a:r>
          </a:p>
        </p:txBody>
      </p:sp>
      <p:sp>
        <p:nvSpPr>
          <p:cNvPr id="493" name="Slightly different compile line:…"/>
          <p:cNvSpPr txBox="1"/>
          <p:nvPr/>
        </p:nvSpPr>
        <p:spPr>
          <a:xfrm>
            <a:off x="289596" y="10258079"/>
            <a:ext cx="16751468" cy="1422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Slightly different compile line:</a:t>
            </a:r>
          </a:p>
          <a:p>
            <a:pPr algn="l">
              <a:defRPr sz="3700">
                <a:latin typeface="Courier"/>
                <a:ea typeface="Courier"/>
                <a:cs typeface="Courier"/>
                <a:sym typeface="Courier"/>
              </a:defRPr>
            </a:pPr>
            <a:r>
              <a:t>gcc -g -Og -std=gnu99 -Wall $warnflags  looper.c  -o looper</a:t>
            </a:r>
          </a:p>
        </p:txBody>
      </p:sp>
      <p:grpSp>
        <p:nvGrpSpPr>
          <p:cNvPr id="496" name="Group"/>
          <p:cNvGrpSpPr/>
          <p:nvPr/>
        </p:nvGrpSpPr>
        <p:grpSpPr>
          <a:xfrm>
            <a:off x="435200" y="1826717"/>
            <a:ext cx="12977931" cy="1709404"/>
            <a:chOff x="0" y="8587"/>
            <a:chExt cx="12977930" cy="1709402"/>
          </a:xfrm>
        </p:grpSpPr>
        <p:sp>
          <p:nvSpPr>
            <p:cNvPr id="494" name="#include&lt;stdio.h&gt;…"/>
            <p:cNvSpPr/>
            <p:nvPr/>
          </p:nvSpPr>
          <p:spPr>
            <a:xfrm>
              <a:off x="0" y="8587"/>
              <a:ext cx="12869017"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508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a:defRPr sz="3300">
                  <a:latin typeface="Courier"/>
                  <a:ea typeface="Courier"/>
                  <a:cs typeface="Courier"/>
                  <a:sym typeface="Courier"/>
                </a:defRPr>
              </a:pPr>
              <a:r>
                <a:t>#include&lt;stdio.h&gt;</a:t>
              </a:r>
            </a:p>
            <a:p>
              <a:pPr algn="l">
                <a:defRPr sz="3300">
                  <a:latin typeface="Courier"/>
                  <a:ea typeface="Courier"/>
                  <a:cs typeface="Courier"/>
                  <a:sym typeface="Courier"/>
                </a:defRPr>
              </a:pPr>
              <a:r>
                <a:t>#include&lt;stdlib.h&gt;</a:t>
              </a:r>
            </a:p>
            <a:p>
              <a:pPr algn="l">
                <a:defRPr sz="3300">
                  <a:latin typeface="Courier"/>
                  <a:ea typeface="Courier"/>
                  <a:cs typeface="Courier"/>
                  <a:sym typeface="Courier"/>
                </a:defRPr>
              </a:pPr>
            </a:p>
            <a:p>
              <a:pPr algn="l">
                <a:defRPr sz="3300">
                  <a:latin typeface="Courier"/>
                  <a:ea typeface="Courier"/>
                  <a:cs typeface="Courier"/>
                  <a:sym typeface="Courier"/>
                </a:defRPr>
              </a:pPr>
              <a:r>
                <a:t>void count_from_offset(int offset)</a:t>
              </a:r>
            </a:p>
            <a:p>
              <a:pPr algn="l">
                <a:defRPr sz="3300">
                  <a:latin typeface="Courier"/>
                  <a:ea typeface="Courier"/>
                  <a:cs typeface="Courier"/>
                  <a:sym typeface="Courier"/>
                </a:defRPr>
              </a:pPr>
              <a:r>
                <a:t>{</a:t>
              </a:r>
            </a:p>
            <a:p>
              <a:pPr algn="l">
                <a:defRPr sz="3300">
                  <a:latin typeface="Courier"/>
                  <a:ea typeface="Courier"/>
                  <a:cs typeface="Courier"/>
                  <a:sym typeface="Courier"/>
                </a:defRPr>
              </a:pPr>
              <a:r>
                <a:t>    for (int i=0; i &lt; 10; i++) {</a:t>
              </a:r>
            </a:p>
            <a:p>
              <a:pPr algn="l">
                <a:defRPr sz="3300">
                  <a:latin typeface="Courier"/>
                  <a:ea typeface="Courier"/>
                  <a:cs typeface="Courier"/>
                  <a:sym typeface="Courier"/>
                </a:defRPr>
              </a:pPr>
              <a:r>
                <a:t>        printf("Count: %d\n",i+offset);</a:t>
              </a:r>
            </a:p>
            <a:p>
              <a:pPr algn="l">
                <a:defRPr sz="3300">
                  <a:latin typeface="Courier"/>
                  <a:ea typeface="Courier"/>
                  <a:cs typeface="Courier"/>
                  <a:sym typeface="Courier"/>
                </a:defRPr>
              </a:pPr>
              <a:r>
                <a:t>    }</a:t>
              </a:r>
            </a:p>
            <a:p>
              <a:pPr algn="l">
                <a:defRPr sz="3300">
                  <a:latin typeface="Courier"/>
                  <a:ea typeface="Courier"/>
                  <a:cs typeface="Courier"/>
                  <a:sym typeface="Courier"/>
                </a:defRPr>
              </a:pPr>
              <a:r>
                <a:t>}</a:t>
              </a:r>
            </a:p>
            <a:p>
              <a:pPr algn="l">
                <a:defRPr sz="3300">
                  <a:latin typeface="Courier"/>
                  <a:ea typeface="Courier"/>
                  <a:cs typeface="Courier"/>
                  <a:sym typeface="Courier"/>
                </a:defRPr>
              </a:pPr>
            </a:p>
            <a:p>
              <a:pPr algn="l">
                <a:defRPr sz="3300">
                  <a:latin typeface="Courier"/>
                  <a:ea typeface="Courier"/>
                  <a:cs typeface="Courier"/>
                  <a:sym typeface="Courier"/>
                </a:defRPr>
              </a:pPr>
              <a:r>
                <a:t>int main()</a:t>
              </a:r>
            </a:p>
            <a:p>
              <a:pPr algn="l">
                <a:defRPr sz="3300">
                  <a:latin typeface="Courier"/>
                  <a:ea typeface="Courier"/>
                  <a:cs typeface="Courier"/>
                  <a:sym typeface="Courier"/>
                </a:defRPr>
              </a:pPr>
              <a:r>
                <a:t>{</a:t>
              </a:r>
            </a:p>
            <a:p>
              <a:pPr algn="l">
                <a:defRPr sz="3300">
                  <a:latin typeface="Courier"/>
                  <a:ea typeface="Courier"/>
                  <a:cs typeface="Courier"/>
                  <a:sym typeface="Courier"/>
                </a:defRPr>
              </a:pPr>
              <a:r>
                <a:t>    count_from_offset(5);</a:t>
              </a:r>
            </a:p>
            <a:p>
              <a:pPr algn="l">
                <a:defRPr sz="3300">
                  <a:latin typeface="Courier"/>
                  <a:ea typeface="Courier"/>
                  <a:cs typeface="Courier"/>
                  <a:sym typeface="Courier"/>
                </a:defRPr>
              </a:pPr>
              <a:r>
                <a:t>    return 0;</a:t>
              </a:r>
            </a:p>
            <a:p>
              <a:pPr algn="l">
                <a:defRPr sz="3300">
                  <a:latin typeface="Courier"/>
                  <a:ea typeface="Courier"/>
                  <a:cs typeface="Courier"/>
                  <a:sym typeface="Courier"/>
                </a:defRPr>
              </a:pPr>
              <a:r>
                <a:t>}</a:t>
              </a:r>
            </a:p>
          </p:txBody>
        </p:sp>
        <p:sp>
          <p:nvSpPr>
            <p:cNvPr id="495" name="looper.c"/>
            <p:cNvSpPr/>
            <p:nvPr/>
          </p:nvSpPr>
          <p:spPr>
            <a:xfrm>
              <a:off x="11707930" y="447990"/>
              <a:ext cx="1270001" cy="1270001"/>
            </a:xfrm>
            <a:prstGeom prst="line">
              <a:avLst/>
            </a:prstGeom>
            <a:noFill/>
            <a:ln w="50800" cap="flat">
              <a:solidFill>
                <a:srgbClr val="7F0325"/>
              </a:solidFill>
              <a:prstDash val="solid"/>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looper.c</a:t>
              </a:r>
            </a:p>
          </p:txBody>
        </p:sp>
      </p:grpSp>
      <p:sp>
        <p:nvSpPr>
          <p:cNvPr id="497" name="https://gcc.godbolt.org"/>
          <p:cNvSpPr txBox="1"/>
          <p:nvPr/>
        </p:nvSpPr>
        <p:spPr>
          <a:xfrm>
            <a:off x="15214492" y="3539447"/>
            <a:ext cx="646557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u="sng">
                <a:hlinkClick r:id="rId2" invalidUrl="" action="" tgtFrame="" tooltip="" history="1" highlightClick="0" endSnd="0"/>
              </a:defRPr>
            </a:lvl1pPr>
          </a:lstStyle>
          <a:p>
            <a:pPr>
              <a:defRPr u="none"/>
            </a:pPr>
            <a:r>
              <a:rPr u="sng">
                <a:hlinkClick r:id="rId2" invalidUrl="" action="" tgtFrame="" tooltip="" history="1" highlightClick="0" endSnd="0"/>
              </a:rPr>
              <a:t>https://gcc.godbolt.org</a:t>
            </a:r>
          </a:p>
        </p:txBody>
      </p:sp>
      <p:sp>
        <p:nvSpPr>
          <p:cNvPr id="498" name="Compiler Explorer:"/>
          <p:cNvSpPr txBox="1"/>
          <p:nvPr/>
        </p:nvSpPr>
        <p:spPr>
          <a:xfrm>
            <a:off x="15200883" y="2178345"/>
            <a:ext cx="516064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Compiler Explorer:</a:t>
            </a:r>
          </a:p>
        </p:txBody>
      </p:sp>
      <p:sp>
        <p:nvSpPr>
          <p:cNvPr id="499" name="Flags:…"/>
          <p:cNvSpPr txBox="1"/>
          <p:nvPr/>
        </p:nvSpPr>
        <p:spPr>
          <a:xfrm>
            <a:off x="15195138" y="6873408"/>
            <a:ext cx="5693411" cy="1619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Flags:</a:t>
            </a:r>
          </a:p>
          <a:p>
            <a:pPr>
              <a:defRPr b="1">
                <a:latin typeface="Helvetica Neue"/>
                <a:ea typeface="Helvetica Neue"/>
                <a:cs typeface="Helvetica Neue"/>
                <a:sym typeface="Helvetica Neue"/>
              </a:defRPr>
            </a:pPr>
            <a:r>
              <a:t>-g -Og -std=gnu99</a:t>
            </a:r>
          </a:p>
        </p:txBody>
      </p:sp>
      <p:sp>
        <p:nvSpPr>
          <p:cNvPr id="500" name="Use compiler:…"/>
          <p:cNvSpPr txBox="1"/>
          <p:nvPr/>
        </p:nvSpPr>
        <p:spPr>
          <a:xfrm>
            <a:off x="15541878" y="5012753"/>
            <a:ext cx="4478656" cy="1619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Use compiler:</a:t>
            </a:r>
          </a:p>
          <a:p>
            <a:pPr>
              <a:defRPr b="1">
                <a:latin typeface="Helvetica Neue"/>
                <a:ea typeface="Helvetica Neue"/>
                <a:cs typeface="Helvetica Neue"/>
                <a:sym typeface="Helvetica Neue"/>
              </a:defRPr>
            </a:pPr>
            <a:r>
              <a:t>x86-64 gcc 9.3</a:t>
            </a:r>
          </a:p>
        </p:txBody>
      </p:sp>
      <p:pic>
        <p:nvPicPr>
          <p:cNvPr id="501" name="Image" descr="Image"/>
          <p:cNvPicPr>
            <a:picLocks noChangeAspect="1"/>
          </p:cNvPicPr>
          <p:nvPr/>
        </p:nvPicPr>
        <p:blipFill>
          <a:blip r:embed="rId3">
            <a:extLst/>
          </a:blip>
          <a:stretch>
            <a:fillRect/>
          </a:stretch>
        </p:blipFill>
        <p:spPr>
          <a:xfrm>
            <a:off x="19109659" y="8621860"/>
            <a:ext cx="4904936" cy="4184305"/>
          </a:xfrm>
          <a:prstGeom prst="rect">
            <a:avLst/>
          </a:prstGeom>
          <a:ln w="12700">
            <a:miter lim="400000"/>
          </a:ln>
        </p:spPr>
      </p:pic>
      <p:sp>
        <p:nvSpPr>
          <p:cNvPr id="502" name="uncheck Intel asm syntax in settings"/>
          <p:cNvSpPr txBox="1"/>
          <p:nvPr/>
        </p:nvSpPr>
        <p:spPr>
          <a:xfrm>
            <a:off x="13628685" y="9128193"/>
            <a:ext cx="5160646" cy="160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i="1">
                <a:latin typeface="Helvetica Neue"/>
                <a:ea typeface="Helvetica Neue"/>
                <a:cs typeface="Helvetica Neue"/>
                <a:sym typeface="Helvetica Neue"/>
              </a:defRPr>
            </a:pPr>
            <a:r>
              <a:t>uncheck</a:t>
            </a:r>
            <a:r>
              <a:rPr i="0">
                <a:latin typeface="+mn-lt"/>
                <a:ea typeface="+mn-ea"/>
                <a:cs typeface="+mn-cs"/>
                <a:sym typeface="Helvetica Neue Light"/>
              </a:rPr>
              <a:t> Intel asm syntax in settings</a:t>
            </a:r>
          </a:p>
        </p:txBody>
      </p:sp>
      <p:sp>
        <p:nvSpPr>
          <p:cNvPr id="50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5" name="The lea instruc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8500">
                <a:solidFill>
                  <a:srgbClr val="FFFFFF"/>
                </a:solidFill>
              </a:defRPr>
            </a:pPr>
            <a:r>
              <a:t>The </a:t>
            </a:r>
            <a:r>
              <a:rPr>
                <a:latin typeface="Courier"/>
                <a:ea typeface="Courier"/>
                <a:cs typeface="Courier"/>
                <a:sym typeface="Courier"/>
              </a:rPr>
              <a:t>lea</a:t>
            </a:r>
            <a:r>
              <a:t> instruction</a:t>
            </a:r>
          </a:p>
        </p:txBody>
      </p:sp>
      <p:sp>
        <p:nvSpPr>
          <p:cNvPr id="506" name="The lea instruction is related to the mov instruction. It has the form of an instruction that reads from memory to a register, but it does not reference memory at all.…"/>
          <p:cNvSpPr txBox="1"/>
          <p:nvPr/>
        </p:nvSpPr>
        <p:spPr>
          <a:xfrm>
            <a:off x="916414" y="1946668"/>
            <a:ext cx="22551173" cy="43718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defRPr sz="4700"/>
            </a:pPr>
            <a:r>
              <a:t>The </a:t>
            </a:r>
            <a:r>
              <a:rPr>
                <a:latin typeface="Courier"/>
                <a:ea typeface="Courier"/>
                <a:cs typeface="Courier"/>
                <a:sym typeface="Courier"/>
              </a:rPr>
              <a:t>lea</a:t>
            </a:r>
            <a:r>
              <a:t> instruction is related to the </a:t>
            </a:r>
            <a:r>
              <a:rPr>
                <a:latin typeface="Courier"/>
                <a:ea typeface="Courier"/>
                <a:cs typeface="Courier"/>
                <a:sym typeface="Courier"/>
              </a:rPr>
              <a:t>mov</a:t>
            </a:r>
            <a:r>
              <a:t> instruction. It has the form of an instruction that reads from memory to a register, but it </a:t>
            </a:r>
            <a:r>
              <a:rPr i="1">
                <a:latin typeface="Helvetica Neue"/>
                <a:ea typeface="Helvetica Neue"/>
                <a:cs typeface="Helvetica Neue"/>
                <a:sym typeface="Helvetica Neue"/>
              </a:rPr>
              <a:t>does not reference memory at all</a:t>
            </a:r>
            <a:r>
              <a:t>.</a:t>
            </a:r>
          </a:p>
          <a:p>
            <a:pPr marL="635000" indent="-635000" algn="l">
              <a:buSzPct val="75000"/>
              <a:buFont typeface="Helvetica Neue"/>
              <a:buChar char="•"/>
              <a:defRPr sz="4700"/>
            </a:pPr>
            <a:r>
              <a:t>Its first operand appears to be a memory reference, but instead of reading from the designated location, the instruction copies the effective address to the destination.</a:t>
            </a:r>
          </a:p>
          <a:p>
            <a:pPr marL="635000" indent="-635000" algn="l">
              <a:buSzPct val="75000"/>
              <a:buFont typeface="Helvetica Neue"/>
              <a:buChar char="•"/>
              <a:defRPr sz="4700"/>
            </a:pPr>
            <a:r>
              <a:t>You can think of it as the "&amp;" operator in C — it retrieves the address of a memory location:</a:t>
            </a:r>
          </a:p>
        </p:txBody>
      </p:sp>
      <p:graphicFrame>
        <p:nvGraphicFramePr>
          <p:cNvPr id="507" name="Table 1"/>
          <p:cNvGraphicFramePr/>
          <p:nvPr/>
        </p:nvGraphicFramePr>
        <p:xfrm>
          <a:off x="1718378" y="6747492"/>
          <a:ext cx="22060411" cy="194064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749599"/>
                <a:gridCol w="7109123"/>
                <a:gridCol w="11188987"/>
              </a:tblGrid>
              <a:tr h="960798">
                <a:tc>
                  <a:txBody>
                    <a:bodyPr/>
                    <a:lstStyle/>
                    <a:p>
                      <a:pPr algn="l" defTabSz="647700">
                        <a:defRPr>
                          <a:solidFill>
                            <a:srgbClr val="000000"/>
                          </a:solidFill>
                        </a:defRPr>
                      </a:pPr>
                      <a:r>
                        <a:rPr sz="38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3800">
                          <a:solidFill>
                            <a:srgbClr val="444444"/>
                          </a:solidFill>
                        </a:rPr>
                        <a:t>Effect</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Description</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r>
              <a:tr h="960798">
                <a:tc>
                  <a:txBody>
                    <a:bodyPr/>
                    <a:lstStyle/>
                    <a:p>
                      <a:pPr algn="l" defTabSz="647700">
                        <a:defRPr>
                          <a:solidFill>
                            <a:srgbClr val="000000"/>
                          </a:solidFill>
                        </a:defRPr>
                      </a:pPr>
                      <a:r>
                        <a:rPr sz="3800">
                          <a:solidFill>
                            <a:srgbClr val="444444"/>
                          </a:solidFill>
                          <a:latin typeface="Courier"/>
                          <a:ea typeface="Courier"/>
                          <a:cs typeface="Courier"/>
                          <a:sym typeface="Courier"/>
                        </a:rPr>
                        <a:t>leaq S,D</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ctr" defTabSz="647700">
                        <a:defRPr sz="3800"/>
                      </a:pPr>
                      <a:r>
                        <a:rPr i="1"/>
                        <a:t>D</a:t>
                      </a:r>
                      <a:r>
                        <a:t> ⟵ &amp;</a:t>
                      </a:r>
                      <a:r>
                        <a:rPr i="1"/>
                        <a:t>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Load effective address</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bl>
          </a:graphicData>
        </a:graphic>
      </p:graphicFrame>
      <p:sp>
        <p:nvSpPr>
          <p:cNvPr id="508" name="Examples: if %rax holds value x and %rcx holds value y:…"/>
          <p:cNvSpPr txBox="1"/>
          <p:nvPr/>
        </p:nvSpPr>
        <p:spPr>
          <a:xfrm>
            <a:off x="1505900" y="8769977"/>
            <a:ext cx="15629752" cy="47051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Examples: if </a:t>
            </a:r>
            <a:r>
              <a:rPr>
                <a:latin typeface="Courier"/>
                <a:ea typeface="Courier"/>
                <a:cs typeface="Courier"/>
                <a:sym typeface="Courier"/>
              </a:rPr>
              <a:t>%rax</a:t>
            </a:r>
            <a:r>
              <a:t> holds value </a:t>
            </a:r>
            <a:r>
              <a:rPr i="1">
                <a:latin typeface="Helvetica Neue"/>
                <a:ea typeface="Helvetica Neue"/>
                <a:cs typeface="Helvetica Neue"/>
                <a:sym typeface="Helvetica Neue"/>
              </a:rPr>
              <a:t>x</a:t>
            </a:r>
            <a:r>
              <a:t> and </a:t>
            </a:r>
            <a:r>
              <a:rPr>
                <a:latin typeface="Courier"/>
                <a:ea typeface="Courier"/>
                <a:cs typeface="Courier"/>
                <a:sym typeface="Courier"/>
              </a:rPr>
              <a:t>%rcx</a:t>
            </a:r>
            <a:r>
              <a:t> holds value </a:t>
            </a:r>
            <a:r>
              <a:rPr i="1">
                <a:latin typeface="Helvetica Neue"/>
                <a:ea typeface="Helvetica Neue"/>
                <a:cs typeface="Helvetica Neue"/>
                <a:sym typeface="Helvetica Neue"/>
              </a:rPr>
              <a:t>y</a:t>
            </a:r>
            <a:r>
              <a:t>:</a:t>
            </a:r>
          </a:p>
          <a:p>
            <a:pPr algn="l">
              <a:defRPr sz="4000"/>
            </a:pPr>
            <a:r>
              <a:rPr>
                <a:latin typeface="Courier"/>
                <a:ea typeface="Courier"/>
                <a:cs typeface="Courier"/>
                <a:sym typeface="Courier"/>
              </a:rPr>
              <a:t>leaq 6(%rax), %rdx         </a:t>
            </a:r>
            <a:r>
              <a:t>:  </a:t>
            </a:r>
            <a:r>
              <a:rPr>
                <a:latin typeface="Courier"/>
                <a:ea typeface="Courier"/>
                <a:cs typeface="Courier"/>
                <a:sym typeface="Courier"/>
              </a:rPr>
              <a:t>%rdx</a:t>
            </a:r>
            <a:r>
              <a:t> now holds x + 6</a:t>
            </a:r>
          </a:p>
          <a:p>
            <a:pPr algn="l">
              <a:defRPr sz="4000"/>
            </a:pPr>
            <a:r>
              <a:rPr>
                <a:latin typeface="Courier"/>
                <a:ea typeface="Courier"/>
                <a:cs typeface="Courier"/>
                <a:sym typeface="Courier"/>
              </a:rPr>
              <a:t>leaq (%rax,%rcx), %rdx     </a:t>
            </a:r>
            <a:r>
              <a:t>:  </a:t>
            </a:r>
            <a:r>
              <a:rPr>
                <a:latin typeface="Courier"/>
                <a:ea typeface="Courier"/>
                <a:cs typeface="Courier"/>
                <a:sym typeface="Courier"/>
              </a:rPr>
              <a:t>%rdx</a:t>
            </a:r>
            <a:r>
              <a:t> now holds x + y</a:t>
            </a:r>
          </a:p>
          <a:p>
            <a:pPr algn="l">
              <a:defRPr sz="4000"/>
            </a:pPr>
            <a:r>
              <a:rPr>
                <a:latin typeface="Courier"/>
                <a:ea typeface="Courier"/>
                <a:cs typeface="Courier"/>
                <a:sym typeface="Courier"/>
              </a:rPr>
              <a:t>leaq (%rax,%rcx,4), %rdx   </a:t>
            </a:r>
            <a:r>
              <a:t>:  </a:t>
            </a:r>
            <a:r>
              <a:rPr>
                <a:latin typeface="Courier"/>
                <a:ea typeface="Courier"/>
                <a:cs typeface="Courier"/>
                <a:sym typeface="Courier"/>
              </a:rPr>
              <a:t>%rdx</a:t>
            </a:r>
            <a:r>
              <a:t> now holds x + 4*y</a:t>
            </a:r>
          </a:p>
          <a:p>
            <a:pPr algn="l">
              <a:defRPr sz="4000"/>
            </a:pPr>
            <a:r>
              <a:rPr>
                <a:latin typeface="Courier"/>
                <a:ea typeface="Courier"/>
                <a:cs typeface="Courier"/>
                <a:sym typeface="Courier"/>
              </a:rPr>
              <a:t>leaq 7(%rax,%rax,8), %rdx  </a:t>
            </a:r>
            <a:r>
              <a:t>:  </a:t>
            </a:r>
            <a:r>
              <a:rPr>
                <a:latin typeface="Courier"/>
                <a:ea typeface="Courier"/>
                <a:cs typeface="Courier"/>
                <a:sym typeface="Courier"/>
              </a:rPr>
              <a:t>%rdx</a:t>
            </a:r>
            <a:r>
              <a:t> now holds 7 + 9x</a:t>
            </a:r>
          </a:p>
          <a:p>
            <a:pPr algn="l">
              <a:defRPr sz="4000"/>
            </a:pPr>
            <a:r>
              <a:rPr>
                <a:latin typeface="Courier"/>
                <a:ea typeface="Courier"/>
                <a:cs typeface="Courier"/>
                <a:sym typeface="Courier"/>
              </a:rPr>
              <a:t>leaq 0xA(,%rcx,4), %rdx    </a:t>
            </a:r>
            <a:r>
              <a:t>:  </a:t>
            </a:r>
            <a:r>
              <a:rPr>
                <a:latin typeface="Courier"/>
                <a:ea typeface="Courier"/>
                <a:cs typeface="Courier"/>
                <a:sym typeface="Courier"/>
              </a:rPr>
              <a:t>%rdx</a:t>
            </a:r>
            <a:r>
              <a:t> now holds 10 + 4y </a:t>
            </a:r>
          </a:p>
          <a:p>
            <a:pPr algn="l">
              <a:defRPr sz="4000"/>
            </a:pPr>
            <a:r>
              <a:rPr>
                <a:latin typeface="Courier"/>
                <a:ea typeface="Courier"/>
                <a:cs typeface="Courier"/>
                <a:sym typeface="Courier"/>
              </a:rPr>
              <a:t>leaq 9(%rax,%rcx,2), %rdx  </a:t>
            </a:r>
            <a:r>
              <a:t>:  </a:t>
            </a:r>
            <a:r>
              <a:rPr>
                <a:latin typeface="Courier"/>
                <a:ea typeface="Courier"/>
                <a:cs typeface="Courier"/>
                <a:sym typeface="Courier"/>
              </a:rPr>
              <a:t>%rdx</a:t>
            </a:r>
            <a:r>
              <a:t> now holds 9 + x + 2y</a:t>
            </a:r>
          </a:p>
        </p:txBody>
      </p:sp>
      <p:sp>
        <p:nvSpPr>
          <p:cNvPr id="50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1" name="Pushing and Popping from the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Pushing and Popping from the Stack</a:t>
            </a:r>
          </a:p>
        </p:txBody>
      </p:sp>
      <p:sp>
        <p:nvSpPr>
          <p:cNvPr id="512" name="As we have seen from stack-based memory allocation in C, the stack is an important part of our program, and assembly language has two built-in operations to use the stack.…"/>
          <p:cNvSpPr txBox="1"/>
          <p:nvPr/>
        </p:nvSpPr>
        <p:spPr>
          <a:xfrm>
            <a:off x="725945" y="1946668"/>
            <a:ext cx="22932109"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As we have seen from stack-based memory allocation in C, the stack is an important part of our program, and assembly language has two built-in operations to use the stack.</a:t>
            </a:r>
          </a:p>
          <a:p>
            <a:pPr marL="635000" indent="-635000" algn="l">
              <a:buSzPct val="75000"/>
              <a:buFont typeface="Helvetica Neue"/>
              <a:buChar char="•"/>
            </a:pPr>
            <a:r>
              <a:t>Just like the stack ADT, they have a last-in, first-out discipline.</a:t>
            </a:r>
          </a:p>
          <a:p>
            <a:pPr marL="635000" indent="-635000" algn="l">
              <a:buSzPct val="75000"/>
              <a:buFont typeface="Helvetica Neue"/>
              <a:buChar char="•"/>
            </a:pPr>
            <a:r>
              <a:t>By convention, we draw stacks upside down, and the stack "grows" downward.</a:t>
            </a:r>
          </a:p>
        </p:txBody>
      </p:sp>
      <p:grpSp>
        <p:nvGrpSpPr>
          <p:cNvPr id="520" name="Group"/>
          <p:cNvGrpSpPr/>
          <p:nvPr/>
        </p:nvGrpSpPr>
        <p:grpSpPr>
          <a:xfrm>
            <a:off x="10271574" y="6899022"/>
            <a:ext cx="4990520" cy="6537432"/>
            <a:chOff x="1084351" y="329734"/>
            <a:chExt cx="4990519" cy="6537430"/>
          </a:xfrm>
        </p:grpSpPr>
        <p:sp>
          <p:nvSpPr>
            <p:cNvPr id="513" name="Rectangle"/>
            <p:cNvSpPr/>
            <p:nvPr/>
          </p:nvSpPr>
          <p:spPr>
            <a:xfrm>
              <a:off x="2532332" y="719242"/>
              <a:ext cx="3542539" cy="4485197"/>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14" name="Stack &quot;bottom&quot;"/>
            <p:cNvSpPr/>
            <p:nvPr/>
          </p:nvSpPr>
          <p:spPr>
            <a:xfrm>
              <a:off x="430360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515" name="Stack &quot;top&quot;"/>
            <p:cNvSpPr/>
            <p:nvPr/>
          </p:nvSpPr>
          <p:spPr>
            <a:xfrm>
              <a:off x="4303601" y="559716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516" name="Line"/>
            <p:cNvSpPr/>
            <p:nvPr/>
          </p:nvSpPr>
          <p:spPr>
            <a:xfrm flipV="1">
              <a:off x="1084351" y="866328"/>
              <a:ext cx="1" cy="4194244"/>
            </a:xfrm>
            <a:prstGeom prst="line">
              <a:avLst/>
            </a:prstGeom>
            <a:noFill/>
            <a:ln w="889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517" name="Increasing…"/>
            <p:cNvSpPr/>
            <p:nvPr/>
          </p:nvSpPr>
          <p:spPr>
            <a:xfrm>
              <a:off x="1084351" y="2961840"/>
              <a:ext cx="1270001" cy="1270001"/>
            </a:xfrm>
            <a:prstGeom prst="line">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3700"/>
              </a:pPr>
              <a:r>
                <a:t>Increasing</a:t>
              </a:r>
            </a:p>
            <a:p>
              <a:pPr>
                <a:defRPr sz="3700"/>
              </a:pPr>
              <a:r>
                <a:t>address</a:t>
              </a:r>
            </a:p>
          </p:txBody>
        </p:sp>
        <p:sp>
          <p:nvSpPr>
            <p:cNvPr id="518" name=".…"/>
            <p:cNvSpPr/>
            <p:nvPr/>
          </p:nvSpPr>
          <p:spPr>
            <a:xfrm>
              <a:off x="4303601" y="275912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519" name="0x108"/>
            <p:cNvSpPr/>
            <p:nvPr/>
          </p:nvSpPr>
          <p:spPr>
            <a:xfrm>
              <a:off x="1882154" y="494225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0x108</a:t>
              </a:r>
            </a:p>
          </p:txBody>
        </p:sp>
      </p:grpSp>
      <p:sp>
        <p:nvSpPr>
          <p:cNvPr id="52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3" name="Pushing and Popping from the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Pushing and Popping from the Stack</a:t>
            </a:r>
          </a:p>
        </p:txBody>
      </p:sp>
      <p:sp>
        <p:nvSpPr>
          <p:cNvPr id="524" name="The push and pop operations write and read from the stack, and they also modify the stack pointer, %rsp:"/>
          <p:cNvSpPr txBox="1"/>
          <p:nvPr/>
        </p:nvSpPr>
        <p:spPr>
          <a:xfrm>
            <a:off x="725945" y="1946668"/>
            <a:ext cx="22932109"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push and pop operations write and read from the stack, and they also modify the stack pointer, </a:t>
            </a:r>
            <a:r>
              <a:rPr>
                <a:latin typeface="Courier"/>
                <a:ea typeface="Courier"/>
                <a:cs typeface="Courier"/>
                <a:sym typeface="Courier"/>
              </a:rPr>
              <a:t>%rsp</a:t>
            </a:r>
            <a:r>
              <a:t>:</a:t>
            </a:r>
          </a:p>
        </p:txBody>
      </p:sp>
      <p:graphicFrame>
        <p:nvGraphicFramePr>
          <p:cNvPr id="525" name="Table 1"/>
          <p:cNvGraphicFramePr/>
          <p:nvPr/>
        </p:nvGraphicFramePr>
        <p:xfrm>
          <a:off x="1168145" y="3733148"/>
          <a:ext cx="22060411" cy="3768412"/>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557881"/>
                <a:gridCol w="1127305"/>
                <a:gridCol w="6745631"/>
                <a:gridCol w="10616891"/>
              </a:tblGrid>
              <a:tr h="749872">
                <a:tc>
                  <a:txBody>
                    <a:bodyPr/>
                    <a:lstStyle/>
                    <a:p>
                      <a:pPr algn="l" defTabSz="647700">
                        <a:defRPr>
                          <a:solidFill>
                            <a:srgbClr val="000000"/>
                          </a:solidFill>
                        </a:defRPr>
                      </a:pPr>
                      <a:r>
                        <a:rPr sz="3800">
                          <a:solidFill>
                            <a:srgbClr val="444444"/>
                          </a:solidFill>
                        </a:rPr>
                        <a:t>Instruction</a:t>
                      </a:r>
                    </a:p>
                  </a:txBody>
                  <a:tcPr marL="50800" marR="50800" marT="50800" marB="50800" anchor="ctr" anchorCtr="0" horzOverflow="overflow">
                    <a:lnL w="127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Effect</a:t>
                      </a:r>
                    </a:p>
                  </a:txBody>
                  <a:tcPr marL="50800" marR="50800" marT="50800" marB="50800" anchor="ctr" anchorCtr="0" horzOverflow="overflow">
                    <a:lnL w="25400">
                      <a:solidFill>
                        <a:srgbClr val="FFFFFF"/>
                      </a:solidFill>
                      <a:miter lim="400000"/>
                    </a:lnL>
                    <a:lnR w="25400">
                      <a:solidFill>
                        <a:srgbClr val="FFFFFF"/>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800">
                          <a:solidFill>
                            <a:srgbClr val="444444"/>
                          </a:solidFill>
                        </a:rPr>
                        <a:t>Description</a:t>
                      </a:r>
                    </a:p>
                  </a:txBody>
                  <a:tcPr marL="50800" marR="50800" marT="50800" marB="50800" anchor="ctr" anchorCtr="0" horzOverflow="overflow">
                    <a:lnL w="25400">
                      <a:solidFill>
                        <a:srgbClr val="FFFFFF"/>
                      </a:solidFill>
                      <a:miter lim="400000"/>
                    </a:lnL>
                    <a:lnR w="12700">
                      <a:solidFill>
                        <a:srgbClr val="FFFFFF"/>
                      </a:solidFill>
                      <a:miter lim="400000"/>
                    </a:lnR>
                    <a:lnT w="12700">
                      <a:solidFill>
                        <a:srgbClr val="000000"/>
                      </a:solidFill>
                      <a:miter lim="400000"/>
                    </a:lnT>
                    <a:lnB w="25400">
                      <a:solidFill>
                        <a:srgbClr val="000000"/>
                      </a:solidFill>
                      <a:miter lim="400000"/>
                    </a:lnB>
                  </a:tcPr>
                </a:tc>
              </a:tr>
              <a:tr h="749872">
                <a:tc>
                  <a:txBody>
                    <a:bodyPr/>
                    <a:lstStyle/>
                    <a:p>
                      <a:pPr algn="l" defTabSz="647700">
                        <a:defRPr>
                          <a:solidFill>
                            <a:srgbClr val="000000"/>
                          </a:solidFill>
                        </a:defRPr>
                      </a:pPr>
                      <a:r>
                        <a:rPr sz="3800">
                          <a:solidFill>
                            <a:srgbClr val="444444"/>
                          </a:solidFill>
                          <a:latin typeface="Courier"/>
                          <a:ea typeface="Courier"/>
                          <a:cs typeface="Courier"/>
                          <a:sym typeface="Courier"/>
                        </a:rPr>
                        <a:t>pushq</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3800"/>
                      </a:pPr>
                      <a:r>
                        <a:rPr i="1"/>
                        <a:t>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sz="3800"/>
                      </a:pPr>
                      <a:r>
                        <a:t>R[</a:t>
                      </a:r>
                      <a:r>
                        <a:rPr>
                          <a:latin typeface="Courier"/>
                          <a:ea typeface="Courier"/>
                          <a:cs typeface="Courier"/>
                          <a:sym typeface="Courier"/>
                        </a:rPr>
                        <a:t>%rsp</a:t>
                      </a:r>
                      <a:r>
                        <a:t>] ⟵ R[</a:t>
                      </a:r>
                      <a:r>
                        <a:rPr>
                          <a:latin typeface="Courier"/>
                          <a:ea typeface="Courier"/>
                          <a:cs typeface="Courier"/>
                          <a:sym typeface="Courier"/>
                        </a:rPr>
                        <a:t>%rsp</a:t>
                      </a:r>
                      <a:r>
                        <a:t>]-8;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000000"/>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Push quad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000000"/>
                      </a:solidFill>
                      <a:miter lim="400000"/>
                    </a:lnT>
                    <a:lnB w="25400">
                      <a:solidFill>
                        <a:srgbClr val="FFFFFF"/>
                      </a:solidFill>
                      <a:miter lim="400000"/>
                    </a:lnB>
                  </a:tcPr>
                </a:tc>
              </a:tr>
              <a:tr h="749872">
                <a:tc>
                  <a:txBody>
                    <a:bodyPr/>
                    <a:lstStyle/>
                    <a:p>
                      <a:pPr algn="l" defTabSz="647700">
                        <a:defRPr sz="3800">
                          <a:latin typeface="Courier"/>
                          <a:ea typeface="Courier"/>
                          <a:cs typeface="Courier"/>
                          <a:sym typeface="Courier"/>
                        </a:defRPr>
                      </a:pP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M[R[%rsp]] ⟵ </a:t>
                      </a:r>
                      <a:r>
                        <a:rPr i="1"/>
                        <a:t>S</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749872">
                <a:tc>
                  <a:txBody>
                    <a:bodyPr/>
                    <a:lstStyle/>
                    <a:p>
                      <a:pPr algn="l" defTabSz="647700">
                        <a:defRPr>
                          <a:solidFill>
                            <a:srgbClr val="000000"/>
                          </a:solidFill>
                        </a:defRPr>
                      </a:pPr>
                      <a:r>
                        <a:rPr sz="3800">
                          <a:solidFill>
                            <a:srgbClr val="444444"/>
                          </a:solidFill>
                          <a:latin typeface="Courier"/>
                          <a:ea typeface="Courier"/>
                          <a:cs typeface="Courier"/>
                          <a:sym typeface="Courier"/>
                        </a:rPr>
                        <a:t>popq</a:t>
                      </a: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rPr i="1"/>
                        <a:t>D</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D ⟵ M[R[</a:t>
                      </a:r>
                      <a:r>
                        <a:rPr>
                          <a:latin typeface="Courier"/>
                          <a:ea typeface="Courier"/>
                          <a:cs typeface="Courier"/>
                          <a:sym typeface="Courier"/>
                        </a:rPr>
                        <a:t>%rsp</a:t>
                      </a:r>
                      <a:r>
                        <a:t>]];</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a:solidFill>
                            <a:srgbClr val="000000"/>
                          </a:solidFill>
                        </a:defRPr>
                      </a:pPr>
                      <a:r>
                        <a:rPr sz="3800">
                          <a:solidFill>
                            <a:srgbClr val="444444"/>
                          </a:solidFill>
                        </a:rPr>
                        <a:t>Push quad word</a:t>
                      </a: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r h="749872">
                <a:tc>
                  <a:txBody>
                    <a:bodyPr/>
                    <a:lstStyle/>
                    <a:p>
                      <a:pPr algn="l" defTabSz="647700">
                        <a:defRPr sz="3800">
                          <a:latin typeface="Courier"/>
                          <a:ea typeface="Courier"/>
                          <a:cs typeface="Courier"/>
                          <a:sym typeface="Courier"/>
                        </a:defRPr>
                      </a:pPr>
                    </a:p>
                  </a:txBody>
                  <a:tcPr marL="50800" marR="50800" marT="50800" marB="50800" anchor="ctr" anchorCtr="0" horzOverflow="overflow">
                    <a:lnL w="127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r>
                        <a:t>R[</a:t>
                      </a:r>
                      <a:r>
                        <a:rPr>
                          <a:latin typeface="Courier"/>
                          <a:ea typeface="Courier"/>
                          <a:cs typeface="Courier"/>
                          <a:sym typeface="Courier"/>
                        </a:rPr>
                        <a:t>%rsp</a:t>
                      </a:r>
                      <a:r>
                        <a:t>] ⟵ R[</a:t>
                      </a:r>
                      <a:r>
                        <a:rPr>
                          <a:latin typeface="Courier"/>
                          <a:ea typeface="Courier"/>
                          <a:cs typeface="Courier"/>
                          <a:sym typeface="Courier"/>
                        </a:rPr>
                        <a:t>%rsp</a:t>
                      </a:r>
                      <a:r>
                        <a:t>]+8</a:t>
                      </a:r>
                    </a:p>
                  </a:txBody>
                  <a:tcPr marL="50800" marR="50800" marT="50800" marB="50800" anchor="ctr" anchorCtr="0"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c>
                  <a:txBody>
                    <a:bodyPr/>
                    <a:lstStyle/>
                    <a:p>
                      <a:pPr algn="l" defTabSz="647700">
                        <a:defRPr sz="3800"/>
                      </a:pPr>
                    </a:p>
                  </a:txBody>
                  <a:tcPr marL="50800" marR="50800" marT="50800" marB="50800" anchor="ctr" anchorCtr="0" horzOverflow="overflow">
                    <a:lnL w="25400">
                      <a:solidFill>
                        <a:srgbClr val="FFFFFF"/>
                      </a:solidFill>
                      <a:miter lim="400000"/>
                    </a:lnL>
                    <a:lnR w="12700">
                      <a:solidFill>
                        <a:srgbClr val="FFFFFF"/>
                      </a:solidFill>
                      <a:miter lim="400000"/>
                    </a:lnR>
                    <a:lnT w="25400">
                      <a:solidFill>
                        <a:srgbClr val="FFFFFF"/>
                      </a:solidFill>
                      <a:miter lim="400000"/>
                    </a:lnT>
                    <a:lnB w="25400">
                      <a:solidFill>
                        <a:srgbClr val="FFFFFF"/>
                      </a:solidFill>
                      <a:miter lim="400000"/>
                    </a:lnB>
                  </a:tcPr>
                </a:tc>
              </a:tr>
            </a:tbl>
          </a:graphicData>
        </a:graphic>
      </p:graphicFrame>
      <p:grpSp>
        <p:nvGrpSpPr>
          <p:cNvPr id="533" name="Group"/>
          <p:cNvGrpSpPr/>
          <p:nvPr/>
        </p:nvGrpSpPr>
        <p:grpSpPr>
          <a:xfrm>
            <a:off x="9721341" y="7970527"/>
            <a:ext cx="4990520" cy="6537433"/>
            <a:chOff x="1084351" y="329734"/>
            <a:chExt cx="4990519" cy="6537430"/>
          </a:xfrm>
        </p:grpSpPr>
        <p:sp>
          <p:nvSpPr>
            <p:cNvPr id="526" name="Rectangle"/>
            <p:cNvSpPr/>
            <p:nvPr/>
          </p:nvSpPr>
          <p:spPr>
            <a:xfrm>
              <a:off x="2532332" y="719242"/>
              <a:ext cx="3542539" cy="4485197"/>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27" name="Stack &quot;bottom&quot;"/>
            <p:cNvSpPr/>
            <p:nvPr/>
          </p:nvSpPr>
          <p:spPr>
            <a:xfrm>
              <a:off x="430360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528" name="Stack &quot;top&quot;"/>
            <p:cNvSpPr/>
            <p:nvPr/>
          </p:nvSpPr>
          <p:spPr>
            <a:xfrm>
              <a:off x="4303601" y="559716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529" name="Line"/>
            <p:cNvSpPr/>
            <p:nvPr/>
          </p:nvSpPr>
          <p:spPr>
            <a:xfrm flipV="1">
              <a:off x="1084351" y="866328"/>
              <a:ext cx="1" cy="4194244"/>
            </a:xfrm>
            <a:prstGeom prst="line">
              <a:avLst/>
            </a:prstGeom>
            <a:noFill/>
            <a:ln w="889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530" name="Increasing…"/>
            <p:cNvSpPr/>
            <p:nvPr/>
          </p:nvSpPr>
          <p:spPr>
            <a:xfrm>
              <a:off x="1084351" y="2961840"/>
              <a:ext cx="1270001" cy="1270001"/>
            </a:xfrm>
            <a:prstGeom prst="line">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3700"/>
              </a:pPr>
              <a:r>
                <a:t>Increasing</a:t>
              </a:r>
            </a:p>
            <a:p>
              <a:pPr>
                <a:defRPr sz="3700"/>
              </a:pPr>
              <a:r>
                <a:t>address</a:t>
              </a:r>
            </a:p>
          </p:txBody>
        </p:sp>
        <p:sp>
          <p:nvSpPr>
            <p:cNvPr id="531" name=".…"/>
            <p:cNvSpPr/>
            <p:nvPr/>
          </p:nvSpPr>
          <p:spPr>
            <a:xfrm>
              <a:off x="4303601" y="275912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532" name="0x108"/>
            <p:cNvSpPr/>
            <p:nvPr/>
          </p:nvSpPr>
          <p:spPr>
            <a:xfrm>
              <a:off x="1882154" y="494225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0x108</a:t>
              </a:r>
            </a:p>
          </p:txBody>
        </p:sp>
      </p:grpSp>
      <p:sp>
        <p:nvSpPr>
          <p:cNvPr id="53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6" name="Pushing and Popping from the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Pushing and Popping from the Stack</a:t>
            </a:r>
          </a:p>
        </p:txBody>
      </p:sp>
      <p:sp>
        <p:nvSpPr>
          <p:cNvPr id="537" name="Example:"/>
          <p:cNvSpPr txBox="1"/>
          <p:nvPr/>
        </p:nvSpPr>
        <p:spPr>
          <a:xfrm>
            <a:off x="725945" y="1946668"/>
            <a:ext cx="22932109"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Example:</a:t>
            </a:r>
          </a:p>
        </p:txBody>
      </p:sp>
      <p:graphicFrame>
        <p:nvGraphicFramePr>
          <p:cNvPr id="538" name="Table 1"/>
          <p:cNvGraphicFramePr/>
          <p:nvPr/>
        </p:nvGraphicFramePr>
        <p:xfrm>
          <a:off x="2213932" y="3220830"/>
          <a:ext cx="5113207" cy="291462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550252"/>
                <a:gridCol w="2550252"/>
              </a:tblGrid>
              <a:tr h="725481">
                <a:tc gridSpan="2">
                  <a:txBody>
                    <a:bodyPr/>
                    <a:lstStyle/>
                    <a:p>
                      <a:pPr algn="ctr">
                        <a:defRPr>
                          <a:solidFill>
                            <a:srgbClr val="000000"/>
                          </a:solidFill>
                        </a:defRPr>
                      </a:pPr>
                      <a:r>
                        <a:rPr sz="4300">
                          <a:latin typeface="+mn-lt"/>
                          <a:ea typeface="+mn-ea"/>
                          <a:cs typeface="+mn-cs"/>
                          <a:sym typeface="Helvetica Neue Light"/>
                        </a:rPr>
                        <a:t>Initially</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tcPr>
                </a:tc>
                <a:tc hMerge="1">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%rax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0x123</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%rdx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%rsp</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0x108</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grpSp>
        <p:nvGrpSpPr>
          <p:cNvPr id="546" name="Group"/>
          <p:cNvGrpSpPr/>
          <p:nvPr/>
        </p:nvGrpSpPr>
        <p:grpSpPr>
          <a:xfrm>
            <a:off x="2365597" y="6894014"/>
            <a:ext cx="4990521" cy="6537432"/>
            <a:chOff x="1084351" y="329734"/>
            <a:chExt cx="4990519" cy="6537430"/>
          </a:xfrm>
        </p:grpSpPr>
        <p:sp>
          <p:nvSpPr>
            <p:cNvPr id="539" name="Rectangle"/>
            <p:cNvSpPr/>
            <p:nvPr/>
          </p:nvSpPr>
          <p:spPr>
            <a:xfrm>
              <a:off x="2532332" y="719242"/>
              <a:ext cx="3542539" cy="4485197"/>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40" name="Stack &quot;bottom&quot;"/>
            <p:cNvSpPr/>
            <p:nvPr/>
          </p:nvSpPr>
          <p:spPr>
            <a:xfrm>
              <a:off x="430360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541" name="Stack &quot;top&quot;"/>
            <p:cNvSpPr/>
            <p:nvPr/>
          </p:nvSpPr>
          <p:spPr>
            <a:xfrm>
              <a:off x="4303601" y="559716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542" name="Line"/>
            <p:cNvSpPr/>
            <p:nvPr/>
          </p:nvSpPr>
          <p:spPr>
            <a:xfrm flipV="1">
              <a:off x="1084351" y="866328"/>
              <a:ext cx="1" cy="4194244"/>
            </a:xfrm>
            <a:prstGeom prst="line">
              <a:avLst/>
            </a:prstGeom>
            <a:noFill/>
            <a:ln w="889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543" name="Increasing…"/>
            <p:cNvSpPr/>
            <p:nvPr/>
          </p:nvSpPr>
          <p:spPr>
            <a:xfrm>
              <a:off x="1084351" y="2961840"/>
              <a:ext cx="1270001" cy="1270001"/>
            </a:xfrm>
            <a:prstGeom prst="line">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3700"/>
              </a:pPr>
              <a:r>
                <a:t>Increasing</a:t>
              </a:r>
            </a:p>
            <a:p>
              <a:pPr>
                <a:defRPr sz="3700"/>
              </a:pPr>
              <a:r>
                <a:t>address</a:t>
              </a:r>
            </a:p>
          </p:txBody>
        </p:sp>
        <p:sp>
          <p:nvSpPr>
            <p:cNvPr id="544" name=".…"/>
            <p:cNvSpPr/>
            <p:nvPr/>
          </p:nvSpPr>
          <p:spPr>
            <a:xfrm>
              <a:off x="4303601" y="275912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545" name="0x108"/>
            <p:cNvSpPr/>
            <p:nvPr/>
          </p:nvSpPr>
          <p:spPr>
            <a:xfrm>
              <a:off x="1882154" y="494225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0x108</a:t>
              </a:r>
            </a:p>
          </p:txBody>
        </p:sp>
      </p:grpSp>
      <p:sp>
        <p:nvSpPr>
          <p:cNvPr id="54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9" name="Pushing and Popping from the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Pushing and Popping from the Stack</a:t>
            </a:r>
          </a:p>
        </p:txBody>
      </p:sp>
      <p:sp>
        <p:nvSpPr>
          <p:cNvPr id="550" name="Example:"/>
          <p:cNvSpPr txBox="1"/>
          <p:nvPr/>
        </p:nvSpPr>
        <p:spPr>
          <a:xfrm>
            <a:off x="725945" y="1946668"/>
            <a:ext cx="22932109"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Example:</a:t>
            </a:r>
          </a:p>
        </p:txBody>
      </p:sp>
      <p:graphicFrame>
        <p:nvGraphicFramePr>
          <p:cNvPr id="551" name="Table 1"/>
          <p:cNvGraphicFramePr/>
          <p:nvPr/>
        </p:nvGraphicFramePr>
        <p:xfrm>
          <a:off x="2213932" y="3220830"/>
          <a:ext cx="5113207" cy="291462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550252"/>
                <a:gridCol w="2550252"/>
              </a:tblGrid>
              <a:tr h="725481">
                <a:tc gridSpan="2">
                  <a:txBody>
                    <a:bodyPr/>
                    <a:lstStyle/>
                    <a:p>
                      <a:pPr algn="ctr">
                        <a:defRPr>
                          <a:solidFill>
                            <a:srgbClr val="000000"/>
                          </a:solidFill>
                        </a:defRPr>
                      </a:pPr>
                      <a:r>
                        <a:rPr sz="4300">
                          <a:latin typeface="+mn-lt"/>
                          <a:ea typeface="+mn-ea"/>
                          <a:cs typeface="+mn-cs"/>
                          <a:sym typeface="Helvetica Neue Light"/>
                        </a:rPr>
                        <a:t>Initially</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tcPr>
                </a:tc>
                <a:tc hMerge="1">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%rax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0x123</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%rdx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%rsp</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0x108</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graphicFrame>
        <p:nvGraphicFramePr>
          <p:cNvPr id="552" name="Table 1-1"/>
          <p:cNvGraphicFramePr/>
          <p:nvPr/>
        </p:nvGraphicFramePr>
        <p:xfrm>
          <a:off x="9482797" y="3220830"/>
          <a:ext cx="5113206" cy="291462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550252"/>
                <a:gridCol w="2550252"/>
              </a:tblGrid>
              <a:tr h="725481">
                <a:tc gridSpan="2">
                  <a:txBody>
                    <a:bodyPr/>
                    <a:lstStyle/>
                    <a:p>
                      <a:pPr algn="ctr">
                        <a:defRPr>
                          <a:solidFill>
                            <a:srgbClr val="000000"/>
                          </a:solidFill>
                        </a:defRPr>
                      </a:pPr>
                      <a:r>
                        <a:rPr sz="4300">
                          <a:latin typeface="Courier"/>
                          <a:ea typeface="Courier"/>
                          <a:cs typeface="Courier"/>
                          <a:sym typeface="Courier"/>
                        </a:rPr>
                        <a:t>pushq %rax</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tcPr>
                </a:tc>
                <a:tc hMerge="1">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%rax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0x123</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%rdx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%rsp</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0x100</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grpSp>
        <p:nvGrpSpPr>
          <p:cNvPr id="560" name="Group"/>
          <p:cNvGrpSpPr/>
          <p:nvPr/>
        </p:nvGrpSpPr>
        <p:grpSpPr>
          <a:xfrm>
            <a:off x="2365597" y="6894014"/>
            <a:ext cx="4990521" cy="6537432"/>
            <a:chOff x="1084351" y="329734"/>
            <a:chExt cx="4990519" cy="6537430"/>
          </a:xfrm>
        </p:grpSpPr>
        <p:sp>
          <p:nvSpPr>
            <p:cNvPr id="553" name="Rectangle"/>
            <p:cNvSpPr/>
            <p:nvPr/>
          </p:nvSpPr>
          <p:spPr>
            <a:xfrm>
              <a:off x="2532332" y="719242"/>
              <a:ext cx="3542539" cy="4485197"/>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54" name="Stack &quot;bottom&quot;"/>
            <p:cNvSpPr/>
            <p:nvPr/>
          </p:nvSpPr>
          <p:spPr>
            <a:xfrm>
              <a:off x="430360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555" name="Stack &quot;top&quot;"/>
            <p:cNvSpPr/>
            <p:nvPr/>
          </p:nvSpPr>
          <p:spPr>
            <a:xfrm>
              <a:off x="4303601" y="559716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556" name="Line"/>
            <p:cNvSpPr/>
            <p:nvPr/>
          </p:nvSpPr>
          <p:spPr>
            <a:xfrm flipV="1">
              <a:off x="1084351" y="866328"/>
              <a:ext cx="1" cy="4194244"/>
            </a:xfrm>
            <a:prstGeom prst="line">
              <a:avLst/>
            </a:prstGeom>
            <a:noFill/>
            <a:ln w="889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557" name="Increasing…"/>
            <p:cNvSpPr/>
            <p:nvPr/>
          </p:nvSpPr>
          <p:spPr>
            <a:xfrm>
              <a:off x="1084351" y="2961840"/>
              <a:ext cx="1270001" cy="1270001"/>
            </a:xfrm>
            <a:prstGeom prst="line">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3700"/>
              </a:pPr>
              <a:r>
                <a:t>Increasing</a:t>
              </a:r>
            </a:p>
            <a:p>
              <a:pPr>
                <a:defRPr sz="3700"/>
              </a:pPr>
              <a:r>
                <a:t>address</a:t>
              </a:r>
            </a:p>
          </p:txBody>
        </p:sp>
        <p:sp>
          <p:nvSpPr>
            <p:cNvPr id="558" name=".…"/>
            <p:cNvSpPr/>
            <p:nvPr/>
          </p:nvSpPr>
          <p:spPr>
            <a:xfrm>
              <a:off x="4303601" y="275912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559" name="0x108"/>
            <p:cNvSpPr/>
            <p:nvPr/>
          </p:nvSpPr>
          <p:spPr>
            <a:xfrm>
              <a:off x="1882154" y="494225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0x108</a:t>
              </a:r>
            </a:p>
          </p:txBody>
        </p:sp>
      </p:grpSp>
      <p:grpSp>
        <p:nvGrpSpPr>
          <p:cNvPr id="570" name="Group"/>
          <p:cNvGrpSpPr/>
          <p:nvPr/>
        </p:nvGrpSpPr>
        <p:grpSpPr>
          <a:xfrm>
            <a:off x="9634462" y="6894014"/>
            <a:ext cx="4990520" cy="7406221"/>
            <a:chOff x="1084351" y="329734"/>
            <a:chExt cx="4990519" cy="7406219"/>
          </a:xfrm>
        </p:grpSpPr>
        <p:sp>
          <p:nvSpPr>
            <p:cNvPr id="561" name="Rectangle"/>
            <p:cNvSpPr/>
            <p:nvPr/>
          </p:nvSpPr>
          <p:spPr>
            <a:xfrm>
              <a:off x="2532332" y="719242"/>
              <a:ext cx="3542539" cy="4485197"/>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62" name="Stack &quot;bottom&quot;"/>
            <p:cNvSpPr/>
            <p:nvPr/>
          </p:nvSpPr>
          <p:spPr>
            <a:xfrm>
              <a:off x="430360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563" name="Stack &quot;top&quot;"/>
            <p:cNvSpPr/>
            <p:nvPr/>
          </p:nvSpPr>
          <p:spPr>
            <a:xfrm>
              <a:off x="4303601" y="646595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564" name="Line"/>
            <p:cNvSpPr/>
            <p:nvPr/>
          </p:nvSpPr>
          <p:spPr>
            <a:xfrm flipV="1">
              <a:off x="1084351" y="866328"/>
              <a:ext cx="1" cy="4194244"/>
            </a:xfrm>
            <a:prstGeom prst="line">
              <a:avLst/>
            </a:prstGeom>
            <a:noFill/>
            <a:ln w="889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565" name="Increasing…"/>
            <p:cNvSpPr/>
            <p:nvPr/>
          </p:nvSpPr>
          <p:spPr>
            <a:xfrm>
              <a:off x="1084351" y="2961840"/>
              <a:ext cx="1270001" cy="1270001"/>
            </a:xfrm>
            <a:prstGeom prst="line">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3700"/>
              </a:pPr>
              <a:r>
                <a:t>Increasing</a:t>
              </a:r>
            </a:p>
            <a:p>
              <a:pPr>
                <a:defRPr sz="3700"/>
              </a:pPr>
              <a:r>
                <a:t>address</a:t>
              </a:r>
            </a:p>
          </p:txBody>
        </p:sp>
        <p:sp>
          <p:nvSpPr>
            <p:cNvPr id="566" name=".…"/>
            <p:cNvSpPr/>
            <p:nvPr/>
          </p:nvSpPr>
          <p:spPr>
            <a:xfrm>
              <a:off x="4303601" y="275912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567" name="0x108"/>
            <p:cNvSpPr/>
            <p:nvPr/>
          </p:nvSpPr>
          <p:spPr>
            <a:xfrm>
              <a:off x="1882154" y="494225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0x108</a:t>
              </a:r>
            </a:p>
          </p:txBody>
        </p:sp>
        <p:sp>
          <p:nvSpPr>
            <p:cNvPr id="568" name="0x123"/>
            <p:cNvSpPr/>
            <p:nvPr/>
          </p:nvSpPr>
          <p:spPr>
            <a:xfrm>
              <a:off x="2532332" y="5194019"/>
              <a:ext cx="3542539" cy="743071"/>
            </a:xfrm>
            <a:prstGeom prst="rect">
              <a:avLst/>
            </a:prstGeom>
            <a:solidFill>
              <a:srgbClr val="FFFF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200">
                  <a:latin typeface="Courier"/>
                  <a:ea typeface="Courier"/>
                  <a:cs typeface="Courier"/>
                  <a:sym typeface="Courier"/>
                </a:defRPr>
              </a:lvl1pPr>
            </a:lstStyle>
            <a:p>
              <a:pPr/>
              <a:r>
                <a:t>0x123</a:t>
              </a:r>
            </a:p>
          </p:txBody>
        </p:sp>
        <p:sp>
          <p:nvSpPr>
            <p:cNvPr id="569" name="0x100"/>
            <p:cNvSpPr/>
            <p:nvPr/>
          </p:nvSpPr>
          <p:spPr>
            <a:xfrm>
              <a:off x="1882154" y="5702361"/>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0x100</a:t>
              </a:r>
            </a:p>
          </p:txBody>
        </p:sp>
      </p:grpSp>
      <p:sp>
        <p:nvSpPr>
          <p:cNvPr id="57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3" name="Pushing and Popping from the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Pushing and Popping from the Stack</a:t>
            </a:r>
          </a:p>
        </p:txBody>
      </p:sp>
      <p:sp>
        <p:nvSpPr>
          <p:cNvPr id="574" name="Example:"/>
          <p:cNvSpPr txBox="1"/>
          <p:nvPr/>
        </p:nvSpPr>
        <p:spPr>
          <a:xfrm>
            <a:off x="725945" y="1946668"/>
            <a:ext cx="22932109"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Example:</a:t>
            </a:r>
          </a:p>
        </p:txBody>
      </p:sp>
      <p:graphicFrame>
        <p:nvGraphicFramePr>
          <p:cNvPr id="575" name="Table 1"/>
          <p:cNvGraphicFramePr/>
          <p:nvPr/>
        </p:nvGraphicFramePr>
        <p:xfrm>
          <a:off x="2213932" y="3220830"/>
          <a:ext cx="5113207" cy="291462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550252"/>
                <a:gridCol w="2550252"/>
              </a:tblGrid>
              <a:tr h="725481">
                <a:tc gridSpan="2">
                  <a:txBody>
                    <a:bodyPr/>
                    <a:lstStyle/>
                    <a:p>
                      <a:pPr algn="ctr">
                        <a:defRPr>
                          <a:solidFill>
                            <a:srgbClr val="000000"/>
                          </a:solidFill>
                        </a:defRPr>
                      </a:pPr>
                      <a:r>
                        <a:rPr sz="4300">
                          <a:latin typeface="+mn-lt"/>
                          <a:ea typeface="+mn-ea"/>
                          <a:cs typeface="+mn-cs"/>
                          <a:sym typeface="Helvetica Neue Light"/>
                        </a:rPr>
                        <a:t>Initially</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tcPr>
                </a:tc>
                <a:tc hMerge="1">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%rax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0x123</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%rdx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%rsp</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0x108</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graphicFrame>
        <p:nvGraphicFramePr>
          <p:cNvPr id="576" name="Table 1-1"/>
          <p:cNvGraphicFramePr/>
          <p:nvPr/>
        </p:nvGraphicFramePr>
        <p:xfrm>
          <a:off x="9482797" y="3220830"/>
          <a:ext cx="5113206" cy="291462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550252"/>
                <a:gridCol w="2550252"/>
              </a:tblGrid>
              <a:tr h="725481">
                <a:tc gridSpan="2">
                  <a:txBody>
                    <a:bodyPr/>
                    <a:lstStyle/>
                    <a:p>
                      <a:pPr algn="ctr">
                        <a:defRPr>
                          <a:solidFill>
                            <a:srgbClr val="000000"/>
                          </a:solidFill>
                        </a:defRPr>
                      </a:pPr>
                      <a:r>
                        <a:rPr sz="4300">
                          <a:latin typeface="Courier"/>
                          <a:ea typeface="Courier"/>
                          <a:cs typeface="Courier"/>
                          <a:sym typeface="Courier"/>
                        </a:rPr>
                        <a:t>pushq %rax</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tcPr>
                </a:tc>
                <a:tc hMerge="1">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%rax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0x123</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%rdx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%rsp</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0x100</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grpSp>
        <p:nvGrpSpPr>
          <p:cNvPr id="584" name="Group"/>
          <p:cNvGrpSpPr/>
          <p:nvPr/>
        </p:nvGrpSpPr>
        <p:grpSpPr>
          <a:xfrm>
            <a:off x="2365597" y="6894014"/>
            <a:ext cx="4990521" cy="6537432"/>
            <a:chOff x="1084351" y="329734"/>
            <a:chExt cx="4990519" cy="6537430"/>
          </a:xfrm>
        </p:grpSpPr>
        <p:sp>
          <p:nvSpPr>
            <p:cNvPr id="577" name="Rectangle"/>
            <p:cNvSpPr/>
            <p:nvPr/>
          </p:nvSpPr>
          <p:spPr>
            <a:xfrm>
              <a:off x="2532332" y="719242"/>
              <a:ext cx="3542539" cy="4485197"/>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78" name="Stack &quot;bottom&quot;"/>
            <p:cNvSpPr/>
            <p:nvPr/>
          </p:nvSpPr>
          <p:spPr>
            <a:xfrm>
              <a:off x="430360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579" name="Stack &quot;top&quot;"/>
            <p:cNvSpPr/>
            <p:nvPr/>
          </p:nvSpPr>
          <p:spPr>
            <a:xfrm>
              <a:off x="4303601" y="559716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580" name="Line"/>
            <p:cNvSpPr/>
            <p:nvPr/>
          </p:nvSpPr>
          <p:spPr>
            <a:xfrm flipV="1">
              <a:off x="1084351" y="866328"/>
              <a:ext cx="1" cy="4194244"/>
            </a:xfrm>
            <a:prstGeom prst="line">
              <a:avLst/>
            </a:prstGeom>
            <a:noFill/>
            <a:ln w="889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581" name="Increasing…"/>
            <p:cNvSpPr/>
            <p:nvPr/>
          </p:nvSpPr>
          <p:spPr>
            <a:xfrm>
              <a:off x="1084351" y="2961840"/>
              <a:ext cx="1270001" cy="1270001"/>
            </a:xfrm>
            <a:prstGeom prst="line">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3700"/>
              </a:pPr>
              <a:r>
                <a:t>Increasing</a:t>
              </a:r>
            </a:p>
            <a:p>
              <a:pPr>
                <a:defRPr sz="3700"/>
              </a:pPr>
              <a:r>
                <a:t>address</a:t>
              </a:r>
            </a:p>
          </p:txBody>
        </p:sp>
        <p:sp>
          <p:nvSpPr>
            <p:cNvPr id="582" name=".…"/>
            <p:cNvSpPr/>
            <p:nvPr/>
          </p:nvSpPr>
          <p:spPr>
            <a:xfrm>
              <a:off x="4303601" y="275912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583" name="0x108"/>
            <p:cNvSpPr/>
            <p:nvPr/>
          </p:nvSpPr>
          <p:spPr>
            <a:xfrm>
              <a:off x="1882154" y="494225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0x108</a:t>
              </a:r>
            </a:p>
          </p:txBody>
        </p:sp>
      </p:grpSp>
      <p:grpSp>
        <p:nvGrpSpPr>
          <p:cNvPr id="594" name="Group"/>
          <p:cNvGrpSpPr/>
          <p:nvPr/>
        </p:nvGrpSpPr>
        <p:grpSpPr>
          <a:xfrm>
            <a:off x="9634462" y="6894014"/>
            <a:ext cx="4990520" cy="7406221"/>
            <a:chOff x="1084351" y="329734"/>
            <a:chExt cx="4990519" cy="7406219"/>
          </a:xfrm>
        </p:grpSpPr>
        <p:sp>
          <p:nvSpPr>
            <p:cNvPr id="585" name="Rectangle"/>
            <p:cNvSpPr/>
            <p:nvPr/>
          </p:nvSpPr>
          <p:spPr>
            <a:xfrm>
              <a:off x="2532332" y="719242"/>
              <a:ext cx="3542539" cy="4485197"/>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86" name="Stack &quot;bottom&quot;"/>
            <p:cNvSpPr/>
            <p:nvPr/>
          </p:nvSpPr>
          <p:spPr>
            <a:xfrm>
              <a:off x="430360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587" name="Stack &quot;top&quot;"/>
            <p:cNvSpPr/>
            <p:nvPr/>
          </p:nvSpPr>
          <p:spPr>
            <a:xfrm>
              <a:off x="4303601" y="646595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588" name="Line"/>
            <p:cNvSpPr/>
            <p:nvPr/>
          </p:nvSpPr>
          <p:spPr>
            <a:xfrm flipV="1">
              <a:off x="1084351" y="866328"/>
              <a:ext cx="1" cy="4194244"/>
            </a:xfrm>
            <a:prstGeom prst="line">
              <a:avLst/>
            </a:prstGeom>
            <a:noFill/>
            <a:ln w="889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589" name="Increasing…"/>
            <p:cNvSpPr/>
            <p:nvPr/>
          </p:nvSpPr>
          <p:spPr>
            <a:xfrm>
              <a:off x="1084351" y="2961840"/>
              <a:ext cx="1270001" cy="1270001"/>
            </a:xfrm>
            <a:prstGeom prst="line">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3700"/>
              </a:pPr>
              <a:r>
                <a:t>Increasing</a:t>
              </a:r>
            </a:p>
            <a:p>
              <a:pPr>
                <a:defRPr sz="3700"/>
              </a:pPr>
              <a:r>
                <a:t>address</a:t>
              </a:r>
            </a:p>
          </p:txBody>
        </p:sp>
        <p:sp>
          <p:nvSpPr>
            <p:cNvPr id="590" name=".…"/>
            <p:cNvSpPr/>
            <p:nvPr/>
          </p:nvSpPr>
          <p:spPr>
            <a:xfrm>
              <a:off x="4303601" y="275912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591" name="0x108"/>
            <p:cNvSpPr/>
            <p:nvPr/>
          </p:nvSpPr>
          <p:spPr>
            <a:xfrm>
              <a:off x="1882154" y="494225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0x108</a:t>
              </a:r>
            </a:p>
          </p:txBody>
        </p:sp>
        <p:sp>
          <p:nvSpPr>
            <p:cNvPr id="592" name="0x123"/>
            <p:cNvSpPr/>
            <p:nvPr/>
          </p:nvSpPr>
          <p:spPr>
            <a:xfrm>
              <a:off x="2532332" y="5194019"/>
              <a:ext cx="3542539" cy="743071"/>
            </a:xfrm>
            <a:prstGeom prst="rect">
              <a:avLst/>
            </a:prstGeom>
            <a:solidFill>
              <a:srgbClr val="FFFF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200">
                  <a:latin typeface="Courier"/>
                  <a:ea typeface="Courier"/>
                  <a:cs typeface="Courier"/>
                  <a:sym typeface="Courier"/>
                </a:defRPr>
              </a:lvl1pPr>
            </a:lstStyle>
            <a:p>
              <a:pPr/>
              <a:r>
                <a:t>0x123</a:t>
              </a:r>
            </a:p>
          </p:txBody>
        </p:sp>
        <p:sp>
          <p:nvSpPr>
            <p:cNvPr id="593" name="0x100"/>
            <p:cNvSpPr/>
            <p:nvPr/>
          </p:nvSpPr>
          <p:spPr>
            <a:xfrm>
              <a:off x="1882154" y="5702361"/>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0x100</a:t>
              </a:r>
            </a:p>
          </p:txBody>
        </p:sp>
      </p:grpSp>
      <p:graphicFrame>
        <p:nvGraphicFramePr>
          <p:cNvPr id="595" name="Table 1-1-1"/>
          <p:cNvGraphicFramePr/>
          <p:nvPr/>
        </p:nvGraphicFramePr>
        <p:xfrm>
          <a:off x="16445662" y="3227020"/>
          <a:ext cx="5113207" cy="291462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550252"/>
                <a:gridCol w="2550252"/>
              </a:tblGrid>
              <a:tr h="725481">
                <a:tc gridSpan="2">
                  <a:txBody>
                    <a:bodyPr/>
                    <a:lstStyle/>
                    <a:p>
                      <a:pPr algn="ctr">
                        <a:defRPr>
                          <a:solidFill>
                            <a:srgbClr val="000000"/>
                          </a:solidFill>
                        </a:defRPr>
                      </a:pPr>
                      <a:r>
                        <a:rPr sz="4300">
                          <a:latin typeface="Courier"/>
                          <a:ea typeface="Courier"/>
                          <a:cs typeface="Courier"/>
                          <a:sym typeface="Courier"/>
                        </a:rPr>
                        <a:t>popq %rdx</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tcPr>
                </a:tc>
                <a:tc hMerge="1">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%rax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0x123</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%rdx</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0x123</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725481">
                <a:tc>
                  <a:txBody>
                    <a:bodyPr/>
                    <a:lstStyle/>
                    <a:p>
                      <a:pPr algn="ctr" defTabSz="647700">
                        <a:defRPr>
                          <a:solidFill>
                            <a:srgbClr val="000000"/>
                          </a:solidFill>
                        </a:defRPr>
                      </a:pPr>
                      <a:r>
                        <a:rPr sz="4400">
                          <a:solidFill>
                            <a:srgbClr val="444444"/>
                          </a:solidFill>
                          <a:latin typeface="Courier"/>
                          <a:ea typeface="Courier"/>
                          <a:cs typeface="Courier"/>
                          <a:sym typeface="Courier"/>
                        </a:rPr>
                        <a:t>%rsp</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latin typeface="Courier"/>
                          <a:ea typeface="Courier"/>
                          <a:cs typeface="Courier"/>
                          <a:sym typeface="Courier"/>
                        </a:rPr>
                        <a:t>0x108</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grpSp>
        <p:nvGrpSpPr>
          <p:cNvPr id="605" name="Group"/>
          <p:cNvGrpSpPr/>
          <p:nvPr/>
        </p:nvGrpSpPr>
        <p:grpSpPr>
          <a:xfrm>
            <a:off x="16597327" y="6900205"/>
            <a:ext cx="4990521" cy="7406220"/>
            <a:chOff x="1084351" y="329734"/>
            <a:chExt cx="4990519" cy="7406219"/>
          </a:xfrm>
        </p:grpSpPr>
        <p:sp>
          <p:nvSpPr>
            <p:cNvPr id="596" name="Rectangle"/>
            <p:cNvSpPr/>
            <p:nvPr/>
          </p:nvSpPr>
          <p:spPr>
            <a:xfrm>
              <a:off x="2532332" y="719242"/>
              <a:ext cx="3542539" cy="4485197"/>
            </a:xfrm>
            <a:prstGeom prst="rect">
              <a:avLst/>
            </a:prstGeom>
            <a:solidFill>
              <a:srgbClr val="76D6FF"/>
            </a:solidFill>
            <a:ln w="381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97" name="Stack &quot;bottom&quot;"/>
            <p:cNvSpPr/>
            <p:nvPr/>
          </p:nvSpPr>
          <p:spPr>
            <a:xfrm>
              <a:off x="4303601" y="32973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"bottom"</a:t>
              </a:r>
            </a:p>
          </p:txBody>
        </p:sp>
        <p:sp>
          <p:nvSpPr>
            <p:cNvPr id="598" name="Stack &quot;top&quot;"/>
            <p:cNvSpPr/>
            <p:nvPr/>
          </p:nvSpPr>
          <p:spPr>
            <a:xfrm>
              <a:off x="4303601" y="646595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700"/>
              </a:lvl1pPr>
            </a:lstStyle>
            <a:p>
              <a:pPr/>
              <a:r>
                <a:t>Stack "top"</a:t>
              </a:r>
            </a:p>
          </p:txBody>
        </p:sp>
        <p:sp>
          <p:nvSpPr>
            <p:cNvPr id="599" name="Line"/>
            <p:cNvSpPr/>
            <p:nvPr/>
          </p:nvSpPr>
          <p:spPr>
            <a:xfrm flipV="1">
              <a:off x="1084351" y="866328"/>
              <a:ext cx="1" cy="4194244"/>
            </a:xfrm>
            <a:prstGeom prst="line">
              <a:avLst/>
            </a:prstGeom>
            <a:noFill/>
            <a:ln w="889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600" name="Increasing…"/>
            <p:cNvSpPr/>
            <p:nvPr/>
          </p:nvSpPr>
          <p:spPr>
            <a:xfrm>
              <a:off x="1084351" y="2961840"/>
              <a:ext cx="1270001" cy="1270001"/>
            </a:xfrm>
            <a:prstGeom prst="line">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3700"/>
              </a:pPr>
              <a:r>
                <a:t>Increasing</a:t>
              </a:r>
            </a:p>
            <a:p>
              <a:pPr>
                <a:defRPr sz="3700"/>
              </a:pPr>
              <a:r>
                <a:t>address</a:t>
              </a:r>
            </a:p>
          </p:txBody>
        </p:sp>
        <p:sp>
          <p:nvSpPr>
            <p:cNvPr id="601" name=".…"/>
            <p:cNvSpPr/>
            <p:nvPr/>
          </p:nvSpPr>
          <p:spPr>
            <a:xfrm>
              <a:off x="4303601" y="275912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a:p>
              <a:pPr>
                <a:defRPr b="1" sz="5100">
                  <a:latin typeface="Helvetica Neue"/>
                  <a:ea typeface="Helvetica Neue"/>
                  <a:cs typeface="Helvetica Neue"/>
                  <a:sym typeface="Helvetica Neue"/>
                </a:defRPr>
              </a:pPr>
              <a:r>
                <a:t>.</a:t>
              </a:r>
            </a:p>
          </p:txBody>
        </p:sp>
        <p:sp>
          <p:nvSpPr>
            <p:cNvPr id="602" name="0x108"/>
            <p:cNvSpPr/>
            <p:nvPr/>
          </p:nvSpPr>
          <p:spPr>
            <a:xfrm>
              <a:off x="1882154" y="494225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0x108</a:t>
              </a:r>
            </a:p>
          </p:txBody>
        </p:sp>
        <p:sp>
          <p:nvSpPr>
            <p:cNvPr id="603" name="0x123"/>
            <p:cNvSpPr/>
            <p:nvPr/>
          </p:nvSpPr>
          <p:spPr>
            <a:xfrm>
              <a:off x="2532332" y="5194019"/>
              <a:ext cx="3542539" cy="743071"/>
            </a:xfrm>
            <a:prstGeom prst="rect">
              <a:avLst/>
            </a:prstGeom>
            <a:solidFill>
              <a:srgbClr val="FFFFFF"/>
            </a:solid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200">
                  <a:latin typeface="Courier"/>
                  <a:ea typeface="Courier"/>
                  <a:cs typeface="Courier"/>
                  <a:sym typeface="Courier"/>
                </a:defRPr>
              </a:lvl1pPr>
            </a:lstStyle>
            <a:p>
              <a:pPr/>
              <a:r>
                <a:t>0x123</a:t>
              </a:r>
            </a:p>
          </p:txBody>
        </p:sp>
        <p:sp>
          <p:nvSpPr>
            <p:cNvPr id="604" name="0x100"/>
            <p:cNvSpPr/>
            <p:nvPr/>
          </p:nvSpPr>
          <p:spPr>
            <a:xfrm>
              <a:off x="1882154" y="5702361"/>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100">
                  <a:latin typeface="Courier"/>
                  <a:ea typeface="Courier"/>
                  <a:cs typeface="Courier"/>
                  <a:sym typeface="Courier"/>
                </a:defRPr>
              </a:lvl1pPr>
            </a:lstStyle>
            <a:p>
              <a:pPr/>
              <a:r>
                <a:t>0x100</a:t>
              </a:r>
            </a:p>
          </p:txBody>
        </p:sp>
      </p:grpSp>
      <p:sp>
        <p:nvSpPr>
          <p:cNvPr id="608" name="Connection Line"/>
          <p:cNvSpPr/>
          <p:nvPr/>
        </p:nvSpPr>
        <p:spPr>
          <a:xfrm>
            <a:off x="21032086" y="11734239"/>
            <a:ext cx="1010088" cy="1295341"/>
          </a:xfrm>
          <a:custGeom>
            <a:avLst/>
            <a:gdLst/>
            <a:ahLst/>
            <a:cxnLst>
              <a:cxn ang="0">
                <a:pos x="wd2" y="hd2"/>
              </a:cxn>
              <a:cxn ang="5400000">
                <a:pos x="wd2" y="hd2"/>
              </a:cxn>
              <a:cxn ang="10800000">
                <a:pos x="wd2" y="hd2"/>
              </a:cxn>
              <a:cxn ang="16200000">
                <a:pos x="wd2" y="hd2"/>
              </a:cxn>
            </a:cxnLst>
            <a:rect l="0" t="0" r="r" b="b"/>
            <a:pathLst>
              <a:path w="16692" h="21600" fill="norm" stroke="1" extrusionOk="0">
                <a:moveTo>
                  <a:pt x="0" y="21600"/>
                </a:moveTo>
                <a:cubicBezTo>
                  <a:pt x="18435" y="17158"/>
                  <a:pt x="21600" y="9958"/>
                  <a:pt x="9496" y="0"/>
                </a:cubicBezTo>
              </a:path>
            </a:pathLst>
          </a:custGeom>
          <a:ln w="76200">
            <a:solidFill>
              <a:srgbClr val="7F0325"/>
            </a:solidFill>
            <a:miter lim="400000"/>
            <a:tailEnd type="triangle"/>
          </a:ln>
        </p:spPr>
        <p:txBody>
          <a:bodyPr/>
          <a:lstStyle/>
          <a:p>
            <a:pPr/>
          </a:p>
        </p:txBody>
      </p:sp>
      <p:sp>
        <p:nvSpPr>
          <p:cNvPr id="60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0" name="Pushing and Popping from the St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Pushing and Popping from the Stack</a:t>
            </a:r>
          </a:p>
        </p:txBody>
      </p:sp>
      <p:sp>
        <p:nvSpPr>
          <p:cNvPr id="611" name="As you can tell, pushing a quad word onto the stack involves first decrementing the stack pointer by 8, and then writing the value at the new top-of-stack address.…"/>
          <p:cNvSpPr txBox="1"/>
          <p:nvPr/>
        </p:nvSpPr>
        <p:spPr>
          <a:xfrm>
            <a:off x="725945" y="1946668"/>
            <a:ext cx="22932109" cy="925167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As you can tell, pushing a quad word onto the stack involves first decrementing the stack pointer by 8, and then writing the value at the new top-of-stack address.</a:t>
            </a:r>
          </a:p>
          <a:p>
            <a:pPr marL="635000" indent="-635000" algn="l">
              <a:buSzPct val="75000"/>
              <a:buFont typeface="Helvetica Neue"/>
              <a:buChar char="•"/>
            </a:pPr>
            <a:r>
              <a:t>Therefore, the behavior of the instruction </a:t>
            </a:r>
            <a:r>
              <a:rPr>
                <a:latin typeface="Courier"/>
                <a:ea typeface="Courier"/>
                <a:cs typeface="Courier"/>
                <a:sym typeface="Courier"/>
              </a:rPr>
              <a:t>pushq %rbp</a:t>
            </a:r>
            <a:r>
              <a:t> is equivalent to the pair of instructions:</a:t>
            </a:r>
          </a:p>
          <a:p>
            <a:pPr lvl="1" indent="635000" algn="l">
              <a:buFont typeface="Helvetica Neue"/>
            </a:pPr>
            <a:r>
              <a:rPr>
                <a:latin typeface="Courier"/>
                <a:ea typeface="Courier"/>
                <a:cs typeface="Courier"/>
                <a:sym typeface="Courier"/>
              </a:rPr>
              <a:t>subq $8, %rsp</a:t>
            </a:r>
            <a:r>
              <a:t>         </a:t>
            </a:r>
            <a:r>
              <a:rPr sz="4300">
                <a:solidFill>
                  <a:srgbClr val="7F0325"/>
                </a:solidFill>
              </a:rPr>
              <a:t>(</a:t>
            </a:r>
            <a:r>
              <a:rPr sz="4300">
                <a:solidFill>
                  <a:srgbClr val="7F0325"/>
                </a:solidFill>
                <a:latin typeface="Courier"/>
                <a:ea typeface="Courier"/>
                <a:cs typeface="Courier"/>
                <a:sym typeface="Courier"/>
              </a:rPr>
              <a:t>subq</a:t>
            </a:r>
            <a:r>
              <a:rPr sz="4300">
                <a:solidFill>
                  <a:srgbClr val="7F0325"/>
                </a:solidFill>
              </a:rPr>
              <a:t> is a subtraction, and this decrements the stack pointer)</a:t>
            </a:r>
            <a:endParaRPr sz="4300">
              <a:solidFill>
                <a:srgbClr val="7F0325"/>
              </a:solidFill>
            </a:endParaRPr>
          </a:p>
          <a:p>
            <a:pPr lvl="1" indent="635000" algn="l">
              <a:buFont typeface="Helvetica Neue"/>
            </a:pPr>
            <a:r>
              <a:rPr>
                <a:latin typeface="Courier"/>
                <a:ea typeface="Courier"/>
                <a:cs typeface="Courier"/>
                <a:sym typeface="Courier"/>
              </a:rPr>
              <a:t>movq $rbp,(%rsp)</a:t>
            </a:r>
            <a:r>
              <a:t>   </a:t>
            </a:r>
            <a:r>
              <a:rPr sz="4300">
                <a:solidFill>
                  <a:srgbClr val="7F0325"/>
                </a:solidFill>
              </a:rPr>
              <a:t>(Store </a:t>
            </a:r>
            <a:r>
              <a:rPr sz="4300">
                <a:solidFill>
                  <a:srgbClr val="7F0325"/>
                </a:solidFill>
                <a:latin typeface="Courier"/>
                <a:ea typeface="Courier"/>
                <a:cs typeface="Courier"/>
                <a:sym typeface="Courier"/>
              </a:rPr>
              <a:t>%rbp</a:t>
            </a:r>
            <a:r>
              <a:rPr sz="4300">
                <a:solidFill>
                  <a:srgbClr val="7F0325"/>
                </a:solidFill>
              </a:rPr>
              <a:t> on the stack)</a:t>
            </a:r>
            <a:endParaRPr sz="4300">
              <a:solidFill>
                <a:srgbClr val="7F0325"/>
              </a:solidFill>
            </a:endParaRPr>
          </a:p>
          <a:p>
            <a:pPr algn="l"/>
            <a:endParaRPr sz="4300">
              <a:solidFill>
                <a:srgbClr val="7F0325"/>
              </a:solidFill>
            </a:endParaRPr>
          </a:p>
          <a:p>
            <a:pPr marL="635000" indent="-635000" algn="l">
              <a:buSzPct val="75000"/>
              <a:buFont typeface="Helvetica Neue"/>
              <a:buChar char="•"/>
            </a:pPr>
            <a:r>
              <a:t>The behavior of the instruction </a:t>
            </a:r>
            <a:r>
              <a:rPr>
                <a:latin typeface="Courier"/>
                <a:ea typeface="Courier"/>
                <a:cs typeface="Courier"/>
                <a:sym typeface="Courier"/>
              </a:rPr>
              <a:t>popq %rax</a:t>
            </a:r>
            <a:r>
              <a:t> is equivalent to the pair of instructions:</a:t>
            </a:r>
          </a:p>
          <a:p>
            <a:pPr lvl="1" indent="635000" algn="l">
              <a:buFont typeface="Helvetica Neue"/>
            </a:pPr>
            <a:r>
              <a:rPr>
                <a:latin typeface="Courier"/>
                <a:ea typeface="Courier"/>
                <a:cs typeface="Courier"/>
                <a:sym typeface="Courier"/>
              </a:rPr>
              <a:t>movq (%rsp), %rax</a:t>
            </a:r>
            <a:r>
              <a:t>         </a:t>
            </a:r>
            <a:r>
              <a:rPr sz="4300">
                <a:solidFill>
                  <a:srgbClr val="7F0325"/>
                </a:solidFill>
              </a:rPr>
              <a:t>(Read </a:t>
            </a:r>
            <a:r>
              <a:rPr sz="4300">
                <a:solidFill>
                  <a:srgbClr val="7F0325"/>
                </a:solidFill>
                <a:latin typeface="Courier"/>
                <a:ea typeface="Courier"/>
                <a:cs typeface="Courier"/>
                <a:sym typeface="Courier"/>
              </a:rPr>
              <a:t>%rax</a:t>
            </a:r>
            <a:r>
              <a:rPr sz="4300">
                <a:solidFill>
                  <a:srgbClr val="7F0325"/>
                </a:solidFill>
              </a:rPr>
              <a:t> from the stack)</a:t>
            </a:r>
            <a:endParaRPr sz="4300">
              <a:solidFill>
                <a:srgbClr val="7F0325"/>
              </a:solidFill>
            </a:endParaRPr>
          </a:p>
          <a:p>
            <a:pPr lvl="1" indent="635000" algn="l">
              <a:buFont typeface="Helvetica Neue"/>
            </a:pPr>
            <a:r>
              <a:rPr>
                <a:latin typeface="Courier"/>
                <a:ea typeface="Courier"/>
                <a:cs typeface="Courier"/>
                <a:sym typeface="Courier"/>
              </a:rPr>
              <a:t>addq $8,%rsp</a:t>
            </a:r>
            <a:r>
              <a:t>                    </a:t>
            </a:r>
            <a:r>
              <a:rPr sz="4300">
                <a:solidFill>
                  <a:srgbClr val="7F0325"/>
                </a:solidFill>
              </a:rPr>
              <a:t>(Increment the stack pointer)</a:t>
            </a:r>
          </a:p>
        </p:txBody>
      </p:sp>
      <p:sp>
        <p:nvSpPr>
          <p:cNvPr id="61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4"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References and Advanced Reading</a:t>
            </a:r>
          </a:p>
        </p:txBody>
      </p:sp>
      <p:sp>
        <p:nvSpPr>
          <p:cNvPr id="615" name="References:…"/>
          <p:cNvSpPr txBox="1"/>
          <p:nvPr/>
        </p:nvSpPr>
        <p:spPr>
          <a:xfrm>
            <a:off x="747289" y="1981044"/>
            <a:ext cx="22889421" cy="1075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References:</a:t>
            </a:r>
          </a:p>
          <a:p>
            <a:pPr lvl="1" marL="1270000" indent="-635000" algn="l">
              <a:buSzPct val="75000"/>
              <a:buFont typeface="Helvetica Neue"/>
              <a:buChar char="•"/>
            </a:pPr>
            <a:r>
              <a:t>Stanford guide to x86-64: </a:t>
            </a:r>
            <a:r>
              <a:rPr u="sng">
                <a:hlinkClick r:id="rId2" invalidUrl="" action="" tgtFrame="" tooltip="" history="1" highlightClick="0" endSnd="0"/>
              </a:rPr>
              <a:t>https://web.stanford.edu/class/cs107/guide/x86-64.html</a:t>
            </a:r>
            <a:r>
              <a:t> </a:t>
            </a:r>
          </a:p>
          <a:p>
            <a:pPr lvl="1" marL="1270000" indent="-635000" algn="l">
              <a:buSzPct val="75000"/>
              <a:buFont typeface="Helvetica Neue"/>
              <a:buChar char="•"/>
            </a:pPr>
            <a:r>
              <a:t>CS107 one-page of x86-64: </a:t>
            </a:r>
            <a:r>
              <a:rPr u="sng">
                <a:hlinkClick r:id="rId3" invalidUrl="" action="" tgtFrame="" tooltip="" history="1" highlightClick="0" endSnd="0"/>
              </a:rPr>
              <a:t>https://web.stanford.edu/class/cs107/resources/onepage_x86-64.pdf</a:t>
            </a:r>
            <a:r>
              <a:t> </a:t>
            </a:r>
          </a:p>
          <a:p>
            <a:pPr lvl="1" marL="1270000" indent="-635000" algn="l">
              <a:buSzPct val="75000"/>
              <a:buFont typeface="Helvetica Neue"/>
              <a:buChar char="•"/>
            </a:pPr>
            <a:r>
              <a:t>gdbtui: </a:t>
            </a:r>
            <a:r>
              <a:rPr u="sng">
                <a:hlinkClick r:id="rId4" invalidUrl="" action="" tgtFrame="" tooltip="" history="1" highlightClick="0" endSnd="0"/>
              </a:rPr>
              <a:t>https://beej.us/guide/bggdb/</a:t>
            </a:r>
          </a:p>
          <a:p>
            <a:pPr lvl="1" marL="1270000" indent="-635000" algn="l">
              <a:buSzPct val="75000"/>
              <a:buFont typeface="Helvetica Neue"/>
              <a:buChar char="•"/>
            </a:pPr>
            <a:r>
              <a:t>More gdbtui: </a:t>
            </a:r>
            <a:r>
              <a:rPr u="sng">
                <a:hlinkClick r:id="rId5" invalidUrl="" action="" tgtFrame="" tooltip="" history="1" highlightClick="0" endSnd="0"/>
              </a:rPr>
              <a:t>https://sourceware.org/gdb/onlinedocs/gdb/TUI.html</a:t>
            </a:r>
            <a:r>
              <a:t> </a:t>
            </a:r>
          </a:p>
          <a:p>
            <a:pPr lvl="1" marL="1270000" indent="-635000" algn="l">
              <a:buSzPct val="75000"/>
              <a:buFont typeface="Helvetica Neue"/>
              <a:buChar char="•"/>
            </a:pPr>
            <a:r>
              <a:t>Compiler explorer: </a:t>
            </a:r>
            <a:r>
              <a:rPr u="sng">
                <a:hlinkClick r:id="rId6" invalidUrl="" action="" tgtFrame="" tooltip="" history="1" highlightClick="0" endSnd="0"/>
              </a:rPr>
              <a:t>https://gcc.godbolt.org</a:t>
            </a:r>
            <a:r>
              <a:t> </a:t>
            </a:r>
          </a:p>
          <a:p>
            <a:pPr marL="635000" indent="-635000" algn="l">
              <a:buSzPct val="75000"/>
              <a:buFont typeface="Helvetica Neue"/>
              <a:buChar char="•"/>
            </a:pPr>
            <a:r>
              <a:t>Advanced Reading:</a:t>
            </a:r>
          </a:p>
          <a:p>
            <a:pPr lvl="1" marL="1270000" indent="-635000" algn="l">
              <a:buSzPct val="75000"/>
              <a:buFont typeface="Helvetica Neue"/>
              <a:buChar char="•"/>
            </a:pPr>
            <a:r>
              <a:t>x86-64 Intel Software Developer manual: </a:t>
            </a:r>
            <a:r>
              <a:rPr u="sng">
                <a:hlinkClick r:id="rId7" invalidUrl="" action="" tgtFrame="" tooltip="" history="1" highlightClick="0" endSnd="0"/>
              </a:rPr>
              <a:t>https://software.intel.com/sites/default/files/managed/39/c5/325462-sdm-vol-1-2abcd-3abcd.pdf</a:t>
            </a:r>
          </a:p>
          <a:p>
            <a:pPr lvl="1" marL="1270000" indent="-635000" algn="l">
              <a:buSzPct val="75000"/>
              <a:buFont typeface="Helvetica Neue"/>
              <a:buChar char="•"/>
            </a:pPr>
            <a:r>
              <a:t>history of x86 instructions: </a:t>
            </a:r>
            <a:r>
              <a:rPr u="sng">
                <a:hlinkClick r:id="rId8" invalidUrl="" action="" tgtFrame="" tooltip="" history="1" highlightClick="0" endSnd="0"/>
              </a:rPr>
              <a:t>https://en.wikipedia.org/wiki/X86_instruction_listings</a:t>
            </a:r>
          </a:p>
          <a:p>
            <a:pPr lvl="1" marL="1270000" indent="-635000" algn="l">
              <a:buSzPct val="75000"/>
              <a:buFont typeface="Helvetica Neue"/>
              <a:buChar char="•"/>
            </a:pPr>
            <a:r>
              <a:t>x86-64 Wikipedia: </a:t>
            </a:r>
            <a:r>
              <a:rPr u="sng">
                <a:hlinkClick r:id="rId9" invalidUrl="" action="" tgtFrame="" tooltip="" history="1" highlightClick="0" endSnd="0"/>
              </a:rPr>
              <a:t>https://en.wikipedia.org/wiki/X86-64</a:t>
            </a:r>
            <a:r>
              <a:t> </a:t>
            </a:r>
          </a:p>
        </p:txBody>
      </p:sp>
      <p:sp>
        <p:nvSpPr>
          <p:cNvPr id="61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8" name="Extra Slid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Extra Slides</a:t>
            </a:r>
          </a:p>
        </p:txBody>
      </p:sp>
      <p:sp>
        <p:nvSpPr>
          <p:cNvPr id="619" name="Extra Slides"/>
          <p:cNvSpPr txBox="1"/>
          <p:nvPr/>
        </p:nvSpPr>
        <p:spPr>
          <a:xfrm>
            <a:off x="7800594" y="5790666"/>
            <a:ext cx="8782813" cy="213466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3500"/>
            </a:lvl1pPr>
          </a:lstStyle>
          <a:p>
            <a:pPr/>
            <a:r>
              <a:t>Extra Slides</a:t>
            </a:r>
          </a:p>
        </p:txBody>
      </p:sp>
      <p:sp>
        <p:nvSpPr>
          <p:cNvPr id="62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2" name="Extra Slid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Extra Slides</a:t>
            </a:r>
          </a:p>
        </p:txBody>
      </p:sp>
      <p:sp>
        <p:nvSpPr>
          <p:cNvPr id="623" name="The aside on page 184 of the textbook is interesting: you should understand how data movement changes the destination register:"/>
          <p:cNvSpPr txBox="1"/>
          <p:nvPr/>
        </p:nvSpPr>
        <p:spPr>
          <a:xfrm>
            <a:off x="1216304" y="1797345"/>
            <a:ext cx="21951392"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The aside on page 184 of the textbook is interesting: you should understand how data movement changes the destination register:</a:t>
            </a:r>
          </a:p>
        </p:txBody>
      </p:sp>
      <p:pic>
        <p:nvPicPr>
          <p:cNvPr id="624" name="Image" descr="Image"/>
          <p:cNvPicPr>
            <a:picLocks noChangeAspect="1"/>
          </p:cNvPicPr>
          <p:nvPr/>
        </p:nvPicPr>
        <p:blipFill>
          <a:blip r:embed="rId2">
            <a:extLst/>
          </a:blip>
          <a:stretch>
            <a:fillRect/>
          </a:stretch>
        </p:blipFill>
        <p:spPr>
          <a:xfrm>
            <a:off x="2844800" y="3684184"/>
            <a:ext cx="18694400" cy="9867901"/>
          </a:xfrm>
          <a:prstGeom prst="rect">
            <a:avLst/>
          </a:prstGeom>
          <a:ln w="12700">
            <a:miter lim="400000"/>
          </a:ln>
        </p:spPr>
      </p:pic>
      <p:sp>
        <p:nvSpPr>
          <p:cNvPr id="62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